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0846-1DE1-8B94-A62C-03F443201CDD}" v="20" dt="2022-05-27T19:16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81088"/>
  </p:normalViewPr>
  <p:slideViewPr>
    <p:cSldViewPr snapToGrid="0" snapToObjects="1">
      <p:cViewPr varScale="1">
        <p:scale>
          <a:sx n="98" d="100"/>
          <a:sy n="9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Fleming (sdflming)" userId="S::sdflming@memphis.edu::d14f4b63-3184-4958-b44b-aaad5a322571" providerId="AD" clId="Web-{202F0846-1DE1-8B94-A62C-03F443201CDD}"/>
    <pc:docChg chg="modSld">
      <pc:chgData name="Scott Fleming (sdflming)" userId="S::sdflming@memphis.edu::d14f4b63-3184-4958-b44b-aaad5a322571" providerId="AD" clId="Web-{202F0846-1DE1-8B94-A62C-03F443201CDD}" dt="2022-05-27T19:38:27.254" v="40"/>
      <pc:docMkLst>
        <pc:docMk/>
      </pc:docMkLst>
      <pc:sldChg chg="modNotes">
        <pc:chgData name="Scott Fleming (sdflming)" userId="S::sdflming@memphis.edu::d14f4b63-3184-4958-b44b-aaad5a322571" providerId="AD" clId="Web-{202F0846-1DE1-8B94-A62C-03F443201CDD}" dt="2022-05-27T19:38:27.254" v="40"/>
        <pc:sldMkLst>
          <pc:docMk/>
          <pc:sldMk cId="1845244269" sldId="257"/>
        </pc:sldMkLst>
      </pc:sldChg>
      <pc:sldChg chg="modSp modNotes">
        <pc:chgData name="Scott Fleming (sdflming)" userId="S::sdflming@memphis.edu::d14f4b63-3184-4958-b44b-aaad5a322571" providerId="AD" clId="Web-{202F0846-1DE1-8B94-A62C-03F443201CDD}" dt="2022-05-27T19:16:50.298" v="39" actId="20577"/>
        <pc:sldMkLst>
          <pc:docMk/>
          <pc:sldMk cId="3379097043" sldId="266"/>
        </pc:sldMkLst>
        <pc:spChg chg="mod">
          <ac:chgData name="Scott Fleming (sdflming)" userId="S::sdflming@memphis.edu::d14f4b63-3184-4958-b44b-aaad5a322571" providerId="AD" clId="Web-{202F0846-1DE1-8B94-A62C-03F443201CDD}" dt="2022-05-27T19:16:50.298" v="39" actId="20577"/>
          <ac:spMkLst>
            <pc:docMk/>
            <pc:sldMk cId="3379097043" sldId="266"/>
            <ac:spMk id="3" creationId="{5B5C1449-394B-38E8-C235-1D02475977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pictured spreadsheet is just an example of what a spreadsheet looks like in case there’s any confusion.</a:t>
            </a:r>
          </a:p>
          <a:p>
            <a:endParaRPr lang="en-US" dirty="0"/>
          </a:p>
          <a:p>
            <a:r>
              <a:rPr lang="en-US" dirty="0"/>
              <a:t>Learners take 4 minutes to think of their answers and to make notes.</a:t>
            </a:r>
          </a:p>
          <a:p>
            <a:r>
              <a:rPr lang="en-US"/>
              <a:t>In random order, each learner shares something they came up with.</a:t>
            </a:r>
            <a:endParaRPr lang="en-US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we don’t try to read xlsx is that the read function has to be able to distinguish between the Excel specific formatting and the actual data.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as Q&amp;A activity.</a:t>
            </a:r>
          </a:p>
          <a:p>
            <a:r>
              <a:rPr lang="en-US" dirty="0"/>
              <a:t>Decide on 5 variables that we will use moving forward.</a:t>
            </a:r>
          </a:p>
          <a:p>
            <a:r>
              <a:rPr lang="en-US" dirty="0"/>
              <a:t>Make sure that the 5 have a variety of types (numbers, strings).</a:t>
            </a:r>
          </a:p>
          <a:p>
            <a:r>
              <a:rPr lang="en-US" dirty="0"/>
              <a:t>At the end, list in Discord the 5 chosen variable labels with an example value for each.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15 minutes to complete task.</a:t>
            </a:r>
          </a:p>
          <a:p>
            <a:r>
              <a:rPr lang="en-US" dirty="0"/>
              <a:t>**Learners may need to be shown how to do the upload/download thing.</a:t>
            </a:r>
          </a:p>
          <a:p>
            <a:endParaRPr lang="en-US" dirty="0"/>
          </a:p>
          <a:p>
            <a:r>
              <a:rPr lang="en-US" dirty="0"/>
              <a:t>At the end, demonstrate merging the CSVs into a single CSV.</a:t>
            </a:r>
          </a:p>
          <a:p>
            <a:r>
              <a:rPr lang="en-US" dirty="0"/>
              <a:t>Correct any mistakes along the way.</a:t>
            </a:r>
          </a:p>
          <a:p>
            <a:r>
              <a:rPr lang="en-US" dirty="0"/>
              <a:t>Share the merged CSV with the students and have the students upload the merged CSV to </a:t>
            </a:r>
            <a:r>
              <a:rPr lang="en-US" dirty="0" err="1"/>
              <a:t>JupyterLab</a:t>
            </a:r>
            <a:r>
              <a:rPr lang="en-US" dirty="0"/>
              <a:t>.</a:t>
            </a:r>
          </a:p>
          <a:p>
            <a:r>
              <a:rPr lang="en-US" dirty="0"/>
              <a:t>Have the students take a screenshot of the </a:t>
            </a:r>
            <a:r>
              <a:rPr lang="en-US" dirty="0" err="1"/>
              <a:t>CSVTable</a:t>
            </a:r>
            <a:r>
              <a:rPr lang="en-US" dirty="0"/>
              <a:t> for the merged CSV and share the screenshot in Discord.</a:t>
            </a:r>
          </a:p>
          <a:p>
            <a:endParaRPr lang="en-US" dirty="0"/>
          </a:p>
          <a:p>
            <a:r>
              <a:rPr lang="en-US" dirty="0"/>
              <a:t>This merged CSV can be used in the upcoming activities on reading in and displaying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**This activity should be considered optional if time allows.</a:t>
            </a:r>
          </a:p>
          <a:p>
            <a:r>
              <a:rPr lang="en-US" dirty="0"/>
              <a:t>Give 20 minutes to complete.</a:t>
            </a:r>
          </a:p>
          <a:p>
            <a:endParaRPr lang="en-US" dirty="0"/>
          </a:p>
          <a:p>
            <a:r>
              <a:rPr lang="en-US" dirty="0"/>
              <a:t>These CSV files can also be used in upcoming activities.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Vr8Wf0GS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Tabular Data &amp; CSVs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Data in Data Science Are Commonly Organized and Packaged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BC8-DE91-1796-C3F6-16E722B5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CSV File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1449-394B-38E8-C235-1D024759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CSV file in </a:t>
            </a:r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Include a </a:t>
            </a:r>
            <a:r>
              <a:rPr lang="en-US" b="1" dirty="0">
                <a:solidFill>
                  <a:srgbClr val="FFFF00"/>
                </a:solidFill>
              </a:rPr>
              <a:t>column heading</a:t>
            </a:r>
            <a:r>
              <a:rPr lang="en-US" dirty="0"/>
              <a:t> row.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rgbClr val="FFFF00"/>
                </a:solidFill>
              </a:rPr>
              <a:t>5 variables</a:t>
            </a:r>
            <a:r>
              <a:rPr lang="en-US" dirty="0"/>
              <a:t> we agreed upon.</a:t>
            </a:r>
          </a:p>
          <a:p>
            <a:pPr lvl="1"/>
            <a:r>
              <a:rPr lang="en-US" dirty="0"/>
              <a:t>Make up at least </a:t>
            </a:r>
            <a:r>
              <a:rPr lang="en-US" b="1" dirty="0">
                <a:solidFill>
                  <a:srgbClr val="FFFF00"/>
                </a:solidFill>
              </a:rPr>
              <a:t>10 observations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cs typeface="Calibri"/>
              </a:rPr>
              <a:t>Name the file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dogs.csv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When done, call a mentor over to check your work.</a:t>
            </a:r>
          </a:p>
        </p:txBody>
      </p:sp>
    </p:spTree>
    <p:extLst>
      <p:ext uri="{BB962C8B-B14F-4D97-AF65-F5344CB8AC3E}">
        <p14:creationId xmlns:p14="http://schemas.microsoft.com/office/powerpoint/2010/main" val="33790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FD0E-9425-1190-9C36-1D19C01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Create a CSV from Your Own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E83-C404-87A0-35A7-C73A8563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something nearby or familiar to you of which you have at least 10.</a:t>
            </a:r>
          </a:p>
          <a:p>
            <a:r>
              <a:rPr lang="en-US" dirty="0"/>
              <a:t>Create another CSV by collecting data on that something.</a:t>
            </a:r>
          </a:p>
          <a:p>
            <a:pPr lvl="1"/>
            <a:r>
              <a:rPr lang="en-US" dirty="0"/>
              <a:t>At least 3 variables.</a:t>
            </a:r>
          </a:p>
          <a:p>
            <a:pPr lvl="1"/>
            <a:r>
              <a:rPr lang="en-US" dirty="0"/>
              <a:t>At least 10 observations.</a:t>
            </a:r>
          </a:p>
          <a:p>
            <a:pPr lvl="1"/>
            <a:r>
              <a:rPr lang="en-US" dirty="0"/>
              <a:t>Include a header row.</a:t>
            </a:r>
          </a:p>
          <a:p>
            <a:r>
              <a:rPr lang="en-US" dirty="0"/>
              <a:t>When done, call a mentor over to check your work.</a:t>
            </a:r>
          </a:p>
        </p:txBody>
      </p:sp>
    </p:spTree>
    <p:extLst>
      <p:ext uri="{BB962C8B-B14F-4D97-AF65-F5344CB8AC3E}">
        <p14:creationId xmlns:p14="http://schemas.microsoft.com/office/powerpoint/2010/main" val="20313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  <a:p>
            <a:r>
              <a:rPr lang="en-US" dirty="0"/>
              <a:t>Variables and observations</a:t>
            </a:r>
          </a:p>
          <a:p>
            <a:r>
              <a:rPr lang="en-US" dirty="0"/>
              <a:t>CSV Files</a:t>
            </a:r>
          </a:p>
          <a:p>
            <a:r>
              <a:rPr lang="en-US" dirty="0"/>
              <a:t>How to create CSV files in </a:t>
            </a:r>
            <a:r>
              <a:rPr lang="en-US" dirty="0" err="1"/>
              <a:t>JupyterLab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Think-Share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typical spreadsheet.</a:t>
            </a:r>
          </a:p>
          <a:p>
            <a:r>
              <a:rPr lang="en-US" dirty="0"/>
              <a:t>What are the various parts of a spreadsheet?</a:t>
            </a:r>
          </a:p>
          <a:p>
            <a:r>
              <a:rPr lang="en-US" dirty="0"/>
              <a:t>What purpose does each part serve?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48BDE-9BC5-38A4-E2C3-ACDC9F99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01" y="3711575"/>
            <a:ext cx="9975597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spreadsheet is an example of </a:t>
            </a:r>
            <a:r>
              <a:rPr lang="en-US" b="1" dirty="0">
                <a:solidFill>
                  <a:srgbClr val="FFFF00"/>
                </a:solidFill>
              </a:rPr>
              <a:t>tabular data</a:t>
            </a:r>
            <a:r>
              <a:rPr lang="en-US" dirty="0"/>
              <a:t>.</a:t>
            </a:r>
          </a:p>
          <a:p>
            <a:r>
              <a:rPr lang="en-US" dirty="0"/>
              <a:t>Tabular data is the </a:t>
            </a:r>
            <a:r>
              <a:rPr lang="en-US" b="1" dirty="0">
                <a:solidFill>
                  <a:srgbClr val="FFFF00"/>
                </a:solidFill>
              </a:rPr>
              <a:t>most common</a:t>
            </a:r>
            <a:r>
              <a:rPr lang="en-US" dirty="0"/>
              <a:t> type of data in </a:t>
            </a:r>
            <a:r>
              <a:rPr lang="en-US" b="1" dirty="0">
                <a:solidFill>
                  <a:srgbClr val="FFFF00"/>
                </a:solidFill>
              </a:rPr>
              <a:t>data science</a:t>
            </a:r>
            <a:r>
              <a:rPr lang="en-US" dirty="0"/>
              <a:t>.</a:t>
            </a:r>
          </a:p>
          <a:p>
            <a:r>
              <a:rPr lang="en-US" dirty="0"/>
              <a:t>Tabular data is structured as a </a:t>
            </a:r>
            <a:r>
              <a:rPr lang="en-US" b="1" dirty="0">
                <a:solidFill>
                  <a:srgbClr val="FFFF00"/>
                </a:solidFill>
              </a:rPr>
              <a:t>table</a:t>
            </a:r>
            <a:r>
              <a:rPr lang="en-US" dirty="0"/>
              <a:t> with </a:t>
            </a:r>
            <a:r>
              <a:rPr lang="en-US" b="1" dirty="0">
                <a:solidFill>
                  <a:srgbClr val="FFFF00"/>
                </a:solidFill>
              </a:rPr>
              <a:t>rows and columns</a:t>
            </a:r>
            <a:r>
              <a:rPr lang="en-US" dirty="0"/>
              <a:t>.</a:t>
            </a:r>
          </a:p>
          <a:p>
            <a:r>
              <a:rPr lang="en-US" dirty="0"/>
              <a:t>Each row represents an </a:t>
            </a:r>
            <a:r>
              <a:rPr lang="en-US" b="1" dirty="0">
                <a:solidFill>
                  <a:srgbClr val="FFFF00"/>
                </a:solidFill>
              </a:rPr>
              <a:t>observation</a:t>
            </a:r>
            <a:r>
              <a:rPr lang="en-US" dirty="0"/>
              <a:t>.</a:t>
            </a:r>
          </a:p>
          <a:p>
            <a:r>
              <a:rPr lang="en-US" dirty="0"/>
              <a:t>Each column represents a different </a:t>
            </a:r>
            <a:r>
              <a:rPr lang="en-US" b="1" dirty="0">
                <a:solidFill>
                  <a:srgbClr val="FFFF00"/>
                </a:solidFill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The first row often contains </a:t>
            </a:r>
            <a:r>
              <a:rPr lang="en-US" b="1" dirty="0">
                <a:solidFill>
                  <a:srgbClr val="FFFF00"/>
                </a:solidFill>
              </a:rPr>
              <a:t>column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headings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B4F6E-54C6-D39C-94C9-CF317319C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15"/>
          <a:stretch/>
        </p:blipFill>
        <p:spPr>
          <a:xfrm>
            <a:off x="1108201" y="5162550"/>
            <a:ext cx="9975597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>
                <a:solidFill>
                  <a:srgbClr val="FFFF00"/>
                </a:solidFill>
              </a:rPr>
              <a:t>application</a:t>
            </a:r>
            <a:r>
              <a:rPr lang="en-US" dirty="0"/>
              <a:t> do we commonly use to create tabular data, and what kind of </a:t>
            </a:r>
            <a:r>
              <a:rPr lang="en-US" b="1" dirty="0">
                <a:solidFill>
                  <a:srgbClr val="FFFF00"/>
                </a:solidFill>
              </a:rPr>
              <a:t>file</a:t>
            </a:r>
            <a:r>
              <a:rPr lang="en-US" dirty="0"/>
              <a:t> is the tabular data saved in?</a:t>
            </a:r>
          </a:p>
        </p:txBody>
      </p:sp>
    </p:spTree>
    <p:extLst>
      <p:ext uri="{BB962C8B-B14F-4D97-AF65-F5344CB8AC3E}">
        <p14:creationId xmlns:p14="http://schemas.microsoft.com/office/powerpoint/2010/main" val="29528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>
                <a:solidFill>
                  <a:srgbClr val="FFFF00"/>
                </a:solidFill>
              </a:rPr>
              <a:t>application</a:t>
            </a:r>
            <a:r>
              <a:rPr lang="en-US" dirty="0"/>
              <a:t> do we commonly use to create tabular data, and what kind of </a:t>
            </a:r>
            <a:r>
              <a:rPr lang="en-US" b="1" dirty="0">
                <a:solidFill>
                  <a:srgbClr val="FFFF00"/>
                </a:solidFill>
              </a:rPr>
              <a:t>file</a:t>
            </a:r>
            <a:r>
              <a:rPr lang="en-US" dirty="0"/>
              <a:t> is the tabular data saved 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Microsoft Excel is probably the most commonly used application.</a:t>
            </a:r>
          </a:p>
          <a:p>
            <a:pPr marL="0" indent="0">
              <a:buNone/>
            </a:pP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Excel spreadsheets are commonly saved as XLSX Excel Spreadsheet files.</a:t>
            </a:r>
          </a:p>
        </p:txBody>
      </p:sp>
    </p:spTree>
    <p:extLst>
      <p:ext uri="{BB962C8B-B14F-4D97-AF65-F5344CB8AC3E}">
        <p14:creationId xmlns:p14="http://schemas.microsoft.com/office/powerpoint/2010/main" val="107244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B684-A972-2B47-8006-01043132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36A3-CDD2-D112-A629-D31887E0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/>
          </a:bodyPr>
          <a:lstStyle/>
          <a:p>
            <a:r>
              <a:rPr lang="en-US" dirty="0"/>
              <a:t>Surprise! We often </a:t>
            </a:r>
            <a:r>
              <a:rPr lang="en-US" b="1" dirty="0">
                <a:solidFill>
                  <a:srgbClr val="FFFF00"/>
                </a:solidFill>
              </a:rPr>
              <a:t>don’t use XLSX</a:t>
            </a:r>
            <a:r>
              <a:rPr lang="en-US" dirty="0"/>
              <a:t> files for our tabular data in data science.</a:t>
            </a:r>
          </a:p>
          <a:p>
            <a:pPr lvl="1"/>
            <a:r>
              <a:rPr lang="en-US" dirty="0"/>
              <a:t>XLSX files are proprietary to Microsoft and contain lots of formatting information which is designed to be read by Microsoft Excel.</a:t>
            </a:r>
          </a:p>
          <a:p>
            <a:r>
              <a:rPr lang="en-US" dirty="0"/>
              <a:t>Instead we use </a:t>
            </a:r>
            <a:r>
              <a:rPr lang="en-US" b="1" dirty="0">
                <a:solidFill>
                  <a:srgbClr val="FFFF00"/>
                </a:solidFill>
              </a:rPr>
              <a:t>CSV 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CSV stands for </a:t>
            </a:r>
            <a:r>
              <a:rPr lang="en-US" b="1" dirty="0">
                <a:solidFill>
                  <a:srgbClr val="FFFF00"/>
                </a:solidFill>
              </a:rPr>
              <a:t>Comma-Separated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CSV files are </a:t>
            </a:r>
            <a:r>
              <a:rPr lang="en-US" b="1" dirty="0">
                <a:solidFill>
                  <a:srgbClr val="FFFF00"/>
                </a:solidFill>
              </a:rPr>
              <a:t>plain text</a:t>
            </a:r>
            <a:r>
              <a:rPr lang="en-US" dirty="0"/>
              <a:t> files with the </a:t>
            </a:r>
            <a:r>
              <a:rPr lang="en-US" b="1" dirty="0">
                <a:solidFill>
                  <a:srgbClr val="FFFF00"/>
                </a:solidFill>
              </a:rPr>
              <a:t>.csv</a:t>
            </a:r>
            <a:r>
              <a:rPr lang="en-US" dirty="0"/>
              <a:t> file extension.</a:t>
            </a:r>
          </a:p>
          <a:p>
            <a:pPr lvl="1"/>
            <a:r>
              <a:rPr lang="en-US" dirty="0"/>
              <a:t>Each </a:t>
            </a:r>
            <a:r>
              <a:rPr lang="en-US" b="1" dirty="0">
                <a:solidFill>
                  <a:srgbClr val="FFFF00"/>
                </a:solidFill>
              </a:rPr>
              <a:t>line</a:t>
            </a:r>
            <a:r>
              <a:rPr lang="en-US" dirty="0"/>
              <a:t> of the file is a row.</a:t>
            </a:r>
          </a:p>
          <a:p>
            <a:pPr lvl="1"/>
            <a:r>
              <a:rPr lang="en-US" dirty="0"/>
              <a:t>Each column value in a row is </a:t>
            </a:r>
            <a:r>
              <a:rPr lang="en-US" b="1" dirty="0">
                <a:solidFill>
                  <a:srgbClr val="FFFF00"/>
                </a:solidFill>
              </a:rPr>
              <a:t>separated by a comma</a:t>
            </a:r>
            <a:r>
              <a:rPr lang="en-US" dirty="0"/>
              <a:t> character.</a:t>
            </a:r>
          </a:p>
          <a:p>
            <a:r>
              <a:rPr lang="en-US" dirty="0"/>
              <a:t>CSV files are convenient for us to read in and process using </a:t>
            </a:r>
            <a:r>
              <a:rPr lang="en-US" b="1" dirty="0">
                <a:solidFill>
                  <a:srgbClr val="FFFF00"/>
                </a:solidFill>
              </a:rPr>
              <a:t>computational notebooks</a:t>
            </a:r>
            <a:r>
              <a:rPr lang="en-US" dirty="0"/>
              <a:t>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52F19F-FBFB-497A-F3F9-77A9B12A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58" y="3429000"/>
            <a:ext cx="3428216" cy="14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791-7878-E4D4-DD8B-A7449036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CSV File in </a:t>
            </a:r>
            <a:r>
              <a:rPr lang="en-US" dirty="0" err="1"/>
              <a:t>JupyterLab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4C0B-3ABD-C44E-A7E9-52DF495D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en-US" dirty="0"/>
              <a:t>Open the Launcher.</a:t>
            </a:r>
          </a:p>
          <a:p>
            <a:r>
              <a:rPr lang="en-US" dirty="0"/>
              <a:t>Launch the Text File app.</a:t>
            </a:r>
          </a:p>
          <a:p>
            <a:r>
              <a:rPr lang="en-US" dirty="0"/>
              <a:t>Edit the text file with rows of comma-separated values.</a:t>
            </a:r>
          </a:p>
          <a:p>
            <a:pPr lvl="1"/>
            <a:r>
              <a:rPr lang="en-US" dirty="0"/>
              <a:t>No spaces around commas.</a:t>
            </a:r>
          </a:p>
          <a:p>
            <a:pPr lvl="1"/>
            <a:r>
              <a:rPr lang="en-US" dirty="0"/>
              <a:t>Text values with embedded spaces must be surrounded by quotes.</a:t>
            </a:r>
          </a:p>
          <a:p>
            <a:pPr lvl="1"/>
            <a:r>
              <a:rPr lang="en-US" dirty="0"/>
              <a:t>Make sure that you have the right number of values in each row.</a:t>
            </a:r>
          </a:p>
          <a:p>
            <a:r>
              <a:rPr lang="en-US" dirty="0"/>
              <a:t>Rename the file, changing the .txt file extension to .csv.</a:t>
            </a:r>
          </a:p>
          <a:p>
            <a:r>
              <a:rPr lang="en-US" dirty="0"/>
              <a:t>Right click on CSV file in file explorer to either open with </a:t>
            </a:r>
            <a:r>
              <a:rPr lang="en-US" dirty="0" err="1"/>
              <a:t>CSVTable</a:t>
            </a:r>
            <a:r>
              <a:rPr lang="en-US" dirty="0"/>
              <a:t> app (for viewing only) or with Editor app.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Demo Video: </a:t>
            </a:r>
            <a:r>
              <a:rPr lang="en-US" dirty="0">
                <a:hlinkClick r:id="rId2"/>
              </a:rPr>
              <a:t>https://youtu.be/NVr8Wf0GS80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73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BC8-DE91-1796-C3F6-16E722B5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Creating a CSV File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3B486-8A98-1975-3DC2-2FE97F249A41}"/>
              </a:ext>
            </a:extLst>
          </p:cNvPr>
          <p:cNvSpPr txBox="1"/>
          <p:nvPr/>
        </p:nvSpPr>
        <p:spPr>
          <a:xfrm>
            <a:off x="7186612" y="49035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🐶</a:t>
            </a:r>
          </a:p>
        </p:txBody>
      </p:sp>
    </p:spTree>
    <p:extLst>
      <p:ext uri="{BB962C8B-B14F-4D97-AF65-F5344CB8AC3E}">
        <p14:creationId xmlns:p14="http://schemas.microsoft.com/office/powerpoint/2010/main" val="132872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DB97DB-43BF-69E1-43FD-167450D8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054894"/>
            <a:ext cx="3630778" cy="281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9C3B8-A84A-D814-9D72-0E6BCD32E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35" y="1273969"/>
            <a:ext cx="3555267" cy="259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92AD3-9F31-2478-33A3-1875CC1F3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822" y="1048319"/>
            <a:ext cx="3630778" cy="2821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BCC71-8E25-C8EC-2C15-BE0802A1C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1" y="4057656"/>
            <a:ext cx="4675187" cy="2377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17179-5D5A-7CC7-4862-298B28362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462" y="4057656"/>
            <a:ext cx="2138362" cy="1981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B0CD4-F8F8-ADFC-0E8B-8FF01B99C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7298" y="4040987"/>
            <a:ext cx="2006178" cy="259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E7388-1AD0-2C92-5060-794A49FC6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950" y="4057655"/>
            <a:ext cx="2233900" cy="2670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64DC2-2BE0-227C-8EBB-56E74087C4BC}"/>
              </a:ext>
            </a:extLst>
          </p:cNvPr>
          <p:cNvSpPr txBox="1"/>
          <p:nvPr/>
        </p:nvSpPr>
        <p:spPr>
          <a:xfrm>
            <a:off x="228260" y="221450"/>
            <a:ext cx="896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Think of </a:t>
            </a:r>
            <a:r>
              <a:rPr lang="en-US" sz="2800" b="1" dirty="0">
                <a:solidFill>
                  <a:srgbClr val="FFFF00"/>
                </a:solidFill>
              </a:rPr>
              <a:t>5 variables</a:t>
            </a:r>
            <a:r>
              <a:rPr lang="en-US" sz="2800" dirty="0"/>
              <a:t> related to dogs that might be interesting</a:t>
            </a:r>
          </a:p>
        </p:txBody>
      </p:sp>
    </p:spTree>
    <p:extLst>
      <p:ext uri="{BB962C8B-B14F-4D97-AF65-F5344CB8AC3E}">
        <p14:creationId xmlns:p14="http://schemas.microsoft.com/office/powerpoint/2010/main" val="32787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853</Words>
  <Application>Microsoft Macintosh PowerPoint</Application>
  <PresentationFormat>Widescreen</PresentationFormat>
  <Paragraphs>97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Tabular Data &amp; CSVs</vt:lpstr>
      <vt:lpstr>Think-Share Activity</vt:lpstr>
      <vt:lpstr>Tabular Data</vt:lpstr>
      <vt:lpstr>Q&amp;A Activity</vt:lpstr>
      <vt:lpstr>Q&amp;A Activity</vt:lpstr>
      <vt:lpstr>CSV Files</vt:lpstr>
      <vt:lpstr>How to Make a CSV File in JupyterLab</vt:lpstr>
      <vt:lpstr>Activity: Creating a CSV File</vt:lpstr>
      <vt:lpstr>PowerPoint Presentation</vt:lpstr>
      <vt:lpstr>Creating a CSV File</vt:lpstr>
      <vt:lpstr>Activity: Create a CSV from Your Own Observations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Kathryn Bridson (kbridson)</cp:lastModifiedBy>
  <cp:revision>24</cp:revision>
  <cp:lastPrinted>2022-06-06T04:32:30Z</cp:lastPrinted>
  <dcterms:created xsi:type="dcterms:W3CDTF">2022-05-27T14:16:07Z</dcterms:created>
  <dcterms:modified xsi:type="dcterms:W3CDTF">2024-05-29T18:28:52Z</dcterms:modified>
</cp:coreProperties>
</file>