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8" r:id="rId3"/>
    <p:sldId id="275" r:id="rId4"/>
    <p:sldId id="276" r:id="rId5"/>
    <p:sldId id="281" r:id="rId6"/>
    <p:sldId id="277" r:id="rId7"/>
    <p:sldId id="280" r:id="rId8"/>
    <p:sldId id="278" r:id="rId9"/>
    <p:sldId id="269" r:id="rId10"/>
    <p:sldId id="271" r:id="rId11"/>
    <p:sldId id="272" r:id="rId12"/>
    <p:sldId id="273" r:id="rId13"/>
    <p:sldId id="274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0846-1DE1-8B94-A62C-03F443201CDD}" v="20" dt="2022-05-27T19:16:50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74"/>
    <p:restoredTop sz="81142"/>
  </p:normalViewPr>
  <p:slideViewPr>
    <p:cSldViewPr snapToGrid="0" snapToObjects="1">
      <p:cViewPr varScale="1">
        <p:scale>
          <a:sx n="88" d="100"/>
          <a:sy n="88" d="100"/>
        </p:scale>
        <p:origin x="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3A4C-A016-754B-A8A4-26C9F5FF512F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A969-1BCA-E943-A170-7EAF51539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he-ultimate-markdown-guide-for-jupyter-notebook-d5e5abf728f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Demo</a:t>
            </a:r>
          </a:p>
          <a:p>
            <a:r>
              <a:rPr lang="en-US" dirty="0"/>
              <a:t>Notice that we made a code type cell. There is no way to create a markdown cell afaik. Can only make code cell then change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0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Demo</a:t>
            </a:r>
          </a:p>
          <a:p>
            <a:r>
              <a:rPr lang="en-US" dirty="0"/>
              <a:t>Tell them not to make raw cells. They should only ever need code and 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Demo</a:t>
            </a:r>
          </a:p>
          <a:p>
            <a:r>
              <a:rPr lang="en-US" dirty="0"/>
              <a:t>Demo shortcut 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69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Instructor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pods for 10 minutes.</a:t>
            </a:r>
          </a:p>
          <a:p>
            <a:r>
              <a:rPr lang="en-US" dirty="0"/>
              <a:t>Students should attempt to complete this activity on their own first and alert instructor in Discord when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7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Markdown syntax? Quick way to write html without messing around with tags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HTML?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LaTeX?</a:t>
            </a:r>
          </a:p>
          <a:p>
            <a:endParaRPr lang="en-US" dirty="0"/>
          </a:p>
          <a:p>
            <a:r>
              <a:rPr lang="en-US" dirty="0"/>
              <a:t>Reference Guides:</a:t>
            </a:r>
          </a:p>
          <a:p>
            <a:pPr lvl="1"/>
            <a:r>
              <a:rPr lang="en-US" dirty="0">
                <a:hlinkClick r:id="rId3"/>
              </a:rPr>
              <a:t>https://medium.com/analytics-vidhya/the-ultimate-markdown-guide-for-jupyter-notebook-d5e5abf728fd</a:t>
            </a:r>
            <a:endParaRPr lang="en-US" dirty="0"/>
          </a:p>
          <a:p>
            <a:pPr lvl="1"/>
            <a:r>
              <a:rPr lang="en-US" dirty="0"/>
              <a:t>https://www.ibm.com/docs/en/watson-studio-local/1.2.3?topic=notebooks-markdown-jupyter-cheatsheet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0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all cells are “executable” meaning they can be run.</a:t>
            </a:r>
          </a:p>
          <a:p>
            <a:r>
              <a:rPr lang="en-US" dirty="0"/>
              <a:t>For markdown, run means to render the markdown into html.</a:t>
            </a:r>
          </a:p>
          <a:p>
            <a:endParaRPr lang="en-US" dirty="0"/>
          </a:p>
          <a:p>
            <a:r>
              <a:rPr lang="en-US" dirty="0"/>
              <a:t>We’ll talk about how to run a cell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6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Green dot next to file in File Browser means a kernel is running for that 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this separate kernels thing mean for us? Put data in memory in one cell, then access it in any other code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lets us break up our code logic with text explanations so we can explain the code/output.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have noticed this blue bar…</a:t>
            </a:r>
          </a:p>
          <a:p>
            <a:endParaRPr lang="en-US" dirty="0"/>
          </a:p>
          <a:p>
            <a:r>
              <a:rPr lang="en-US" dirty="0"/>
              <a:t>Becomes very important when you try to work with your own notebooks.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8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first by instructor</a:t>
            </a:r>
          </a:p>
          <a:p>
            <a:r>
              <a:rPr lang="en-US" dirty="0"/>
              <a:t>Then have students replicate and screenshot output to Discord pod #text channel. </a:t>
            </a:r>
          </a:p>
          <a:p>
            <a:r>
              <a:rPr lang="en-US" dirty="0"/>
              <a:t>I added the interns pods to roles so you can double check.</a:t>
            </a:r>
          </a:p>
          <a:p>
            <a:endParaRPr lang="en-US" dirty="0"/>
          </a:p>
          <a:p>
            <a:r>
              <a:rPr lang="en-US" dirty="0"/>
              <a:t>Give 5 minutes</a:t>
            </a:r>
          </a:p>
          <a:p>
            <a:r>
              <a:rPr lang="en-US" dirty="0"/>
              <a:t>DO NOT USE BLOCKLY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4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A969-1BCA-E943-A170-7EAF51539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6A06-EF2F-2546-9216-63B9535B9A92}" type="datetimeFigureOut">
              <a:rPr lang="en-US" smtClean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39BF-F622-0142-B811-C21FA486B5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4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CA2-32F7-70BC-FCE1-10E13A05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Jupyter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A00A-AE9F-A1F7-DD19-3AF0CFF2F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for Interactively Developing and Presenting Data Science Projects</a:t>
            </a:r>
          </a:p>
        </p:txBody>
      </p:sp>
    </p:spTree>
    <p:extLst>
      <p:ext uri="{BB962C8B-B14F-4D97-AF65-F5344CB8AC3E}">
        <p14:creationId xmlns:p14="http://schemas.microsoft.com/office/powerpoint/2010/main" val="281186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Create a Cell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.ipynb file editor: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      to </a:t>
            </a:r>
            <a:r>
              <a:rPr lang="en-US" b="1" dirty="0">
                <a:solidFill>
                  <a:srgbClr val="FFFF00"/>
                </a:solidFill>
              </a:rPr>
              <a:t>insert</a:t>
            </a:r>
            <a:r>
              <a:rPr lang="en-US" dirty="0"/>
              <a:t> a new cell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insert a </a:t>
            </a:r>
            <a:r>
              <a:rPr lang="en-US" b="1" dirty="0">
                <a:solidFill>
                  <a:srgbClr val="FFFF00"/>
                </a:solidFill>
              </a:rPr>
              <a:t>Code-type cell </a:t>
            </a:r>
            <a:r>
              <a:rPr lang="en-US" dirty="0"/>
              <a:t>below the currently active cell.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F4C3DD9-3005-54E2-C1EF-F8029F0F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04" y="2002546"/>
            <a:ext cx="7521395" cy="2701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4D569-6694-DC95-1495-208177030CE4}"/>
              </a:ext>
            </a:extLst>
          </p:cNvPr>
          <p:cNvSpPr txBox="1"/>
          <p:nvPr/>
        </p:nvSpPr>
        <p:spPr>
          <a:xfrm>
            <a:off x="7058025" y="2514600"/>
            <a:ext cx="314326" cy="32861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518CF-2CE9-2F63-FEE3-6EDA81AFE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64" r="17317" b="10255"/>
          <a:stretch/>
        </p:blipFill>
        <p:spPr>
          <a:xfrm>
            <a:off x="2238377" y="2385613"/>
            <a:ext cx="336246" cy="3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Change Cell-type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.ipynb file editor: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cell-type dropdown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new cell-type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change the type of the currently active cell.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EF4C3DD9-3005-54E2-C1EF-F8029F0F0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99"/>
          <a:stretch/>
        </p:blipFill>
        <p:spPr>
          <a:xfrm>
            <a:off x="4670604" y="1888242"/>
            <a:ext cx="7521395" cy="1926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4D569-6694-DC95-1495-208177030CE4}"/>
              </a:ext>
            </a:extLst>
          </p:cNvPr>
          <p:cNvSpPr txBox="1"/>
          <p:nvPr/>
        </p:nvSpPr>
        <p:spPr>
          <a:xfrm>
            <a:off x="9072563" y="2357444"/>
            <a:ext cx="914400" cy="40957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ABB5F5-35B3-66A9-37E2-E742AFCF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04" y="4148562"/>
            <a:ext cx="7521396" cy="2686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23BBE-3FD7-4555-B215-AA6B53E3E048}"/>
              </a:ext>
            </a:extLst>
          </p:cNvPr>
          <p:cNvSpPr txBox="1"/>
          <p:nvPr/>
        </p:nvSpPr>
        <p:spPr>
          <a:xfrm>
            <a:off x="8939213" y="4361563"/>
            <a:ext cx="1047750" cy="111054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Delete a Cell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.ipynb file editor: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Right-click inside cell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“Delete Cells”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delete the currently active cell.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9E7FF3-6791-569D-48FC-61B49B3E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04" y="2954347"/>
            <a:ext cx="7521396" cy="2504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4D569-6694-DC95-1495-208177030CE4}"/>
              </a:ext>
            </a:extLst>
          </p:cNvPr>
          <p:cNvSpPr txBox="1"/>
          <p:nvPr/>
        </p:nvSpPr>
        <p:spPr>
          <a:xfrm>
            <a:off x="8901111" y="3672681"/>
            <a:ext cx="3143251" cy="39925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Run Currently-Active Cell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.ipynb file editor: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press SHIFT-Enter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1.   Click the        button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Run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“Run Selected Cells”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CDA049-E59D-72D7-4CF9-F7EF1517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03" y="4376167"/>
            <a:ext cx="7521397" cy="2481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F45AA-2960-74D3-4158-ED61774E6675}"/>
              </a:ext>
            </a:extLst>
          </p:cNvPr>
          <p:cNvSpPr txBox="1"/>
          <p:nvPr/>
        </p:nvSpPr>
        <p:spPr>
          <a:xfrm>
            <a:off x="6229350" y="4589340"/>
            <a:ext cx="3986213" cy="40957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FF0E7D-A614-9E60-4020-51E6CA092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90"/>
          <a:stretch/>
        </p:blipFill>
        <p:spPr>
          <a:xfrm>
            <a:off x="4957860" y="1676123"/>
            <a:ext cx="7234139" cy="2258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D864F-C3BE-E69F-0AB1-6AC0BF7A72F7}"/>
              </a:ext>
            </a:extLst>
          </p:cNvPr>
          <p:cNvSpPr txBox="1"/>
          <p:nvPr/>
        </p:nvSpPr>
        <p:spPr>
          <a:xfrm>
            <a:off x="7609974" y="2046661"/>
            <a:ext cx="294773" cy="3295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AAA553-B5CA-E314-C3B5-B936D7A3E8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62" t="14143" r="9849" b="11217"/>
          <a:stretch/>
        </p:blipFill>
        <p:spPr>
          <a:xfrm>
            <a:off x="2820911" y="3802593"/>
            <a:ext cx="336886" cy="3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2: </a:t>
            </a:r>
            <a:r>
              <a:rPr lang="en-US" dirty="0"/>
              <a:t>Create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71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the new notebook </a:t>
            </a:r>
            <a:r>
              <a:rPr lang="en-US" b="1" dirty="0" err="1">
                <a:solidFill>
                  <a:srgbClr val="FFFF00"/>
                </a:solidFill>
              </a:rPr>
              <a:t>age_to_seconds.ipynb</a:t>
            </a:r>
            <a:endParaRPr lang="en-US" b="1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 the notebook so it contains only the following 2 cells (in order):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Markdown cell with </a:t>
            </a:r>
            <a:r>
              <a:rPr lang="en-US" b="1" dirty="0">
                <a:solidFill>
                  <a:srgbClr val="FFFF00"/>
                </a:solidFill>
              </a:rPr>
              <a:t># Age in Seconds Calculator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Code cell with </a:t>
            </a:r>
            <a:r>
              <a:rPr lang="en-US" b="1" dirty="0">
                <a:solidFill>
                  <a:srgbClr val="FFFF00"/>
                </a:solidFill>
              </a:rPr>
              <a:t>&lt;your age&gt; * 365.25 * 24 * 60 * 60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/>
              <a:t>(e.g. 75 * 365.25 * 24 * 60 * 60)  </a:t>
            </a:r>
          </a:p>
          <a:p>
            <a:pPr marL="457200" lvl="1" indent="0">
              <a:buNone/>
            </a:pPr>
            <a:r>
              <a:rPr lang="en-US" dirty="0"/>
              <a:t>		*You can use a fake age, but not same as example (75).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both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screenshot and show it to the mentor</a:t>
            </a:r>
          </a:p>
        </p:txBody>
      </p:sp>
    </p:spTree>
    <p:extLst>
      <p:ext uri="{BB962C8B-B14F-4D97-AF65-F5344CB8AC3E}">
        <p14:creationId xmlns:p14="http://schemas.microsoft.com/office/powerpoint/2010/main" val="77601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D4F-2138-9A47-6E2B-DDD9D29A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0CF9-BC12-A59E-5081-428979F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documents</a:t>
            </a:r>
          </a:p>
          <a:p>
            <a:r>
              <a:rPr lang="en-US" dirty="0"/>
              <a:t>Cells and cell-types</a:t>
            </a:r>
          </a:p>
          <a:p>
            <a:r>
              <a:rPr lang="en-US" dirty="0"/>
              <a:t>How to perform basic operations in a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458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“notebook”?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rgbClr val="FFFF00"/>
                </a:solidFill>
              </a:rPr>
              <a:t>computational document</a:t>
            </a:r>
            <a:r>
              <a:rPr lang="en-US" dirty="0"/>
              <a:t>.</a:t>
            </a:r>
          </a:p>
          <a:p>
            <a:r>
              <a:rPr lang="en-US" dirty="0"/>
              <a:t>Computational documents allow users to create a single file with:</a:t>
            </a:r>
          </a:p>
          <a:p>
            <a:pPr lvl="1"/>
            <a:r>
              <a:rPr lang="en-US" dirty="0"/>
              <a:t>Prose elements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Embedded code fragments</a:t>
            </a:r>
          </a:p>
          <a:p>
            <a:pPr lvl="1"/>
            <a:r>
              <a:rPr lang="en-US" dirty="0"/>
              <a:t>Code execution outputs</a:t>
            </a:r>
          </a:p>
          <a:p>
            <a:pPr lvl="1"/>
            <a:r>
              <a:rPr lang="en-US" dirty="0"/>
              <a:t>Formulas</a:t>
            </a:r>
          </a:p>
          <a:p>
            <a:pPr lvl="1"/>
            <a:r>
              <a:rPr lang="en-US" dirty="0"/>
              <a:t>Charts</a:t>
            </a:r>
          </a:p>
          <a:p>
            <a:r>
              <a:rPr lang="en-US" dirty="0"/>
              <a:t>How are these elements combined?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notebook is made up of distinct </a:t>
            </a:r>
            <a:r>
              <a:rPr lang="en-US" b="1" dirty="0">
                <a:solidFill>
                  <a:srgbClr val="FFFF00"/>
                </a:solidFill>
              </a:rPr>
              <a:t>cells</a:t>
            </a:r>
          </a:p>
          <a:p>
            <a:r>
              <a:rPr lang="en-US" dirty="0"/>
              <a:t>Each cell is </a:t>
            </a:r>
            <a:r>
              <a:rPr lang="en-US" b="1" dirty="0">
                <a:solidFill>
                  <a:srgbClr val="FFFF00"/>
                </a:solidFill>
              </a:rPr>
              <a:t>executable</a:t>
            </a:r>
          </a:p>
          <a:p>
            <a:r>
              <a:rPr lang="en-US" dirty="0"/>
              <a:t>Each cell has a </a:t>
            </a:r>
            <a:r>
              <a:rPr lang="en-US" b="1" dirty="0">
                <a:solidFill>
                  <a:srgbClr val="FFFF00"/>
                </a:solidFill>
              </a:rPr>
              <a:t>cell-type</a:t>
            </a:r>
          </a:p>
          <a:p>
            <a:r>
              <a:rPr lang="en-US" dirty="0"/>
              <a:t>Cells of different types can be used to make different document elements</a:t>
            </a:r>
          </a:p>
          <a:p>
            <a:r>
              <a:rPr lang="en-US" dirty="0"/>
              <a:t>Two main types of cells: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Markdown cells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Code cells</a:t>
            </a:r>
          </a:p>
        </p:txBody>
      </p:sp>
    </p:spTree>
    <p:extLst>
      <p:ext uri="{BB962C8B-B14F-4D97-AF65-F5344CB8AC3E}">
        <p14:creationId xmlns:p14="http://schemas.microsoft.com/office/powerpoint/2010/main" val="277635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Markdown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76688" cy="4351338"/>
          </a:xfrm>
        </p:spPr>
        <p:txBody>
          <a:bodyPr>
            <a:normAutofit/>
          </a:bodyPr>
          <a:lstStyle/>
          <a:p>
            <a:r>
              <a:rPr lang="en-US" dirty="0"/>
              <a:t>Contain:</a:t>
            </a:r>
          </a:p>
          <a:p>
            <a:pPr lvl="1"/>
            <a:r>
              <a:rPr lang="en-US" dirty="0"/>
              <a:t>Prose in Markdown syntax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LaTeX formulas</a:t>
            </a:r>
          </a:p>
          <a:p>
            <a:r>
              <a:rPr lang="en-US" dirty="0"/>
              <a:t>Editor View</a:t>
            </a:r>
          </a:p>
          <a:p>
            <a:r>
              <a:rPr lang="en-US" dirty="0"/>
              <a:t>Rendered View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8436BD-BF51-642B-4B6B-ADC9DD5A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60" y="785787"/>
            <a:ext cx="7234139" cy="2815199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1B9F51-9920-52B2-1C83-55456787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860" y="3778398"/>
            <a:ext cx="7234140" cy="25922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B55AA-F408-1882-0325-753058BEA975}"/>
              </a:ext>
            </a:extLst>
          </p:cNvPr>
          <p:cNvCxnSpPr>
            <a:cxnSpLocks/>
          </p:cNvCxnSpPr>
          <p:nvPr/>
        </p:nvCxnSpPr>
        <p:spPr>
          <a:xfrm flipV="1">
            <a:off x="3052916" y="2566219"/>
            <a:ext cx="3893574" cy="15338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71DEEB-5942-21E8-0C49-6DBD5EF2D98A}"/>
              </a:ext>
            </a:extLst>
          </p:cNvPr>
          <p:cNvCxnSpPr>
            <a:cxnSpLocks/>
          </p:cNvCxnSpPr>
          <p:nvPr/>
        </p:nvCxnSpPr>
        <p:spPr>
          <a:xfrm>
            <a:off x="3554361" y="4601497"/>
            <a:ext cx="3392129" cy="9144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4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5" y="365125"/>
            <a:ext cx="10671313" cy="1325563"/>
          </a:xfrm>
        </p:spPr>
        <p:txBody>
          <a:bodyPr/>
          <a:lstStyle/>
          <a:p>
            <a:r>
              <a:rPr lang="en-US" b="1" dirty="0"/>
              <a:t>How-to: Switch Between Editor &amp; Render 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92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Render to Editor:</a:t>
            </a:r>
          </a:p>
          <a:p>
            <a:pPr marL="514350" indent="-514350">
              <a:buAutoNum type="arabicPeriod"/>
            </a:pPr>
            <a:r>
              <a:rPr lang="en-US" dirty="0"/>
              <a:t>Double-click inside cell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Editor to Render:</a:t>
            </a:r>
          </a:p>
          <a:p>
            <a:pPr marL="514350" indent="-514350">
              <a:buAutoNum type="arabicPeriod"/>
            </a:pPr>
            <a:r>
              <a:rPr lang="en-US" dirty="0"/>
              <a:t>Run the cell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39DC8B-49F9-FA65-8C09-3EE6A41C6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21"/>
          <a:stretch/>
        </p:blipFill>
        <p:spPr>
          <a:xfrm>
            <a:off x="4957860" y="4122548"/>
            <a:ext cx="7234139" cy="2293814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7CB5D5-E637-40B5-F12C-E796B4D57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14"/>
          <a:stretch/>
        </p:blipFill>
        <p:spPr>
          <a:xfrm>
            <a:off x="4957860" y="1644798"/>
            <a:ext cx="7234140" cy="22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025" cy="4351338"/>
          </a:xfrm>
        </p:spPr>
        <p:txBody>
          <a:bodyPr>
            <a:normAutofit/>
          </a:bodyPr>
          <a:lstStyle/>
          <a:p>
            <a:r>
              <a:rPr lang="en-US" dirty="0"/>
              <a:t>Code Input</a:t>
            </a:r>
          </a:p>
          <a:p>
            <a:pPr lvl="1"/>
            <a:r>
              <a:rPr lang="en-US" dirty="0"/>
              <a:t>Python code</a:t>
            </a:r>
          </a:p>
          <a:p>
            <a:pPr lvl="1"/>
            <a:r>
              <a:rPr lang="en-US" dirty="0"/>
              <a:t>Blockly xml tag</a:t>
            </a:r>
          </a:p>
          <a:p>
            <a:r>
              <a:rPr lang="en-US" dirty="0"/>
              <a:t>Code Output</a:t>
            </a:r>
          </a:p>
          <a:p>
            <a:r>
              <a:rPr lang="en-US" dirty="0"/>
              <a:t>Code cells in same notebook have shared memory stack (</a:t>
            </a:r>
            <a:r>
              <a:rPr lang="en-US" b="1" dirty="0">
                <a:solidFill>
                  <a:srgbClr val="FFFF00"/>
                </a:solidFill>
              </a:rPr>
              <a:t>Kernel</a:t>
            </a:r>
            <a:r>
              <a:rPr lang="en-US" dirty="0"/>
              <a:t>)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B2970A-A636-BB5F-8779-B50EBDB9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21" y="1446006"/>
            <a:ext cx="7972378" cy="40689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09D4A0-45CB-6AB6-4835-BF79C2C1203C}"/>
              </a:ext>
            </a:extLst>
          </p:cNvPr>
          <p:cNvCxnSpPr>
            <a:cxnSpLocks/>
          </p:cNvCxnSpPr>
          <p:nvPr/>
        </p:nvCxnSpPr>
        <p:spPr>
          <a:xfrm>
            <a:off x="2900363" y="2028825"/>
            <a:ext cx="3086100" cy="2571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83CD5-17A8-3354-544E-4B3572913628}"/>
              </a:ext>
            </a:extLst>
          </p:cNvPr>
          <p:cNvCxnSpPr>
            <a:cxnSpLocks/>
          </p:cNvCxnSpPr>
          <p:nvPr/>
        </p:nvCxnSpPr>
        <p:spPr>
          <a:xfrm>
            <a:off x="3186113" y="3429000"/>
            <a:ext cx="3171825" cy="6572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Currently Active 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31E4-8025-BF73-5C17-976F3FC9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6843" cy="4351338"/>
          </a:xfrm>
        </p:spPr>
        <p:txBody>
          <a:bodyPr>
            <a:normAutofit/>
          </a:bodyPr>
          <a:lstStyle/>
          <a:p>
            <a:r>
              <a:rPr lang="en-US" dirty="0"/>
              <a:t>Indicated by blue bar to left of cell</a:t>
            </a:r>
          </a:p>
          <a:p>
            <a:r>
              <a:rPr lang="en-US" dirty="0"/>
              <a:t>Click inside cell or surrounding area to make a cell active</a:t>
            </a:r>
          </a:p>
          <a:p>
            <a:r>
              <a:rPr lang="en-US" dirty="0"/>
              <a:t>Only one cell is ever “active” at a time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B2970A-A636-BB5F-8779-B50EBDB92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505"/>
          <a:stretch/>
        </p:blipFill>
        <p:spPr>
          <a:xfrm>
            <a:off x="4219622" y="4001294"/>
            <a:ext cx="7972378" cy="2258089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880F70-C657-53BC-AD3A-B07E21AF5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790"/>
          <a:stretch/>
        </p:blipFill>
        <p:spPr>
          <a:xfrm>
            <a:off x="4957860" y="1547787"/>
            <a:ext cx="7234139" cy="2258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431DA-4C40-1AB4-FB20-51398F0E62F8}"/>
              </a:ext>
            </a:extLst>
          </p:cNvPr>
          <p:cNvSpPr txBox="1"/>
          <p:nvPr/>
        </p:nvSpPr>
        <p:spPr>
          <a:xfrm>
            <a:off x="6496050" y="2114550"/>
            <a:ext cx="381000" cy="169132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453B6-12DB-A201-CC8D-4432AC931C5A}"/>
              </a:ext>
            </a:extLst>
          </p:cNvPr>
          <p:cNvSpPr txBox="1"/>
          <p:nvPr/>
        </p:nvSpPr>
        <p:spPr>
          <a:xfrm>
            <a:off x="5695950" y="4464550"/>
            <a:ext cx="400050" cy="179483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7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145-7F9E-52FC-70FA-26B050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Print Your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B88E-C497-6E59-EFBA-459355DE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provided file </a:t>
            </a:r>
            <a:r>
              <a:rPr lang="en-US" b="1" dirty="0" err="1">
                <a:solidFill>
                  <a:srgbClr val="FFFF00"/>
                </a:solidFill>
              </a:rPr>
              <a:t>your_name.ipynb</a:t>
            </a:r>
            <a:endParaRPr lang="en-US" b="1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current value of variable </a:t>
            </a:r>
            <a:r>
              <a:rPr lang="en-US" b="1" dirty="0">
                <a:solidFill>
                  <a:srgbClr val="FFFF00"/>
                </a:solidFill>
              </a:rPr>
              <a:t>your_name</a:t>
            </a:r>
            <a:r>
              <a:rPr lang="en-US" dirty="0"/>
              <a:t> in cell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“Run All Cells” from Run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outputs of cells 2 and 3 match preset </a:t>
            </a:r>
            <a:r>
              <a:rPr lang="en-US" b="1" dirty="0">
                <a:solidFill>
                  <a:srgbClr val="FFFF00"/>
                </a:solidFill>
              </a:rPr>
              <a:t>your_name</a:t>
            </a:r>
            <a:r>
              <a:rPr lang="en-US" dirty="0"/>
              <a:t>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value of </a:t>
            </a:r>
            <a:r>
              <a:rPr lang="en-US" b="1" dirty="0">
                <a:solidFill>
                  <a:srgbClr val="FFFF00"/>
                </a:solidFill>
              </a:rPr>
              <a:t>your_name</a:t>
            </a:r>
            <a:r>
              <a:rPr lang="en-US" dirty="0"/>
              <a:t> in cell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“Run All Cells” from Run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the changes to the cell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screenshot and show to the mentor</a:t>
            </a:r>
          </a:p>
        </p:txBody>
      </p:sp>
    </p:spTree>
    <p:extLst>
      <p:ext uri="{BB962C8B-B14F-4D97-AF65-F5344CB8AC3E}">
        <p14:creationId xmlns:p14="http://schemas.microsoft.com/office/powerpoint/2010/main" val="197420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DE37-5AE8-1005-9A95-BA3A19A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How-to: Create a Notebook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99D934-A914-1A39-67D6-32D6848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668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File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Launcher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python3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1A8602-16A5-EE7B-4D9A-062BDD94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1273787"/>
            <a:ext cx="6966857" cy="54550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2FBFFF-F1C6-6B1C-0157-B2ED9CDACBE1}"/>
              </a:ext>
            </a:extLst>
          </p:cNvPr>
          <p:cNvSpPr txBox="1"/>
          <p:nvPr/>
        </p:nvSpPr>
        <p:spPr>
          <a:xfrm>
            <a:off x="5043929" y="1560514"/>
            <a:ext cx="471487" cy="50006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39B074-4F0A-5D9F-D8E8-F04AB121938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00525" y="1810545"/>
            <a:ext cx="843404" cy="2500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2E1DF1-E617-C850-5DC0-F17960F82008}"/>
              </a:ext>
            </a:extLst>
          </p:cNvPr>
          <p:cNvCxnSpPr>
            <a:cxnSpLocks/>
          </p:cNvCxnSpPr>
          <p:nvPr/>
        </p:nvCxnSpPr>
        <p:spPr>
          <a:xfrm>
            <a:off x="3730171" y="3156562"/>
            <a:ext cx="4909452" cy="13818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829</Words>
  <Application>Microsoft Macintosh PowerPoint</Application>
  <PresentationFormat>Widescreen</PresentationFormat>
  <Paragraphs>147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Jupyter Notebooks</vt:lpstr>
      <vt:lpstr>What is a “notebook”?</vt:lpstr>
      <vt:lpstr>Cells</vt:lpstr>
      <vt:lpstr>Markdown Cells</vt:lpstr>
      <vt:lpstr>How-to: Switch Between Editor &amp; Render View</vt:lpstr>
      <vt:lpstr>Code Cells</vt:lpstr>
      <vt:lpstr>Currently Active Cell</vt:lpstr>
      <vt:lpstr>Activity 1: Print Your Name</vt:lpstr>
      <vt:lpstr>How-to: Create a Notebook</vt:lpstr>
      <vt:lpstr>How-to: Create a Cell</vt:lpstr>
      <vt:lpstr>How-to: Change Cell-type</vt:lpstr>
      <vt:lpstr>How-to: Delete a Cell</vt:lpstr>
      <vt:lpstr>How-to: Run Currently-Active Cell</vt:lpstr>
      <vt:lpstr>Activity 2: Create a Notebook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Data &amp; CSVs</dc:title>
  <dc:creator>Scott Fleming (sdflming)</dc:creator>
  <cp:lastModifiedBy>Md Muminul Hossain (mhssin13)</cp:lastModifiedBy>
  <cp:revision>41</cp:revision>
  <cp:lastPrinted>2022-06-05T23:42:26Z</cp:lastPrinted>
  <dcterms:created xsi:type="dcterms:W3CDTF">2022-05-27T14:16:07Z</dcterms:created>
  <dcterms:modified xsi:type="dcterms:W3CDTF">2024-05-31T03:03:38Z</dcterms:modified>
</cp:coreProperties>
</file>