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9" r:id="rId3"/>
    <p:sldId id="278" r:id="rId4"/>
    <p:sldId id="279" r:id="rId5"/>
    <p:sldId id="283" r:id="rId6"/>
    <p:sldId id="280" r:id="rId7"/>
    <p:sldId id="282" r:id="rId8"/>
    <p:sldId id="28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4ABAE-63C9-E5BA-8112-988429B6EF6F}" v="36" dt="2024-05-29T18:19:20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2"/>
    <p:restoredTop sz="81142"/>
  </p:normalViewPr>
  <p:slideViewPr>
    <p:cSldViewPr snapToGrid="0" snapToObjects="1">
      <p:cViewPr varScale="1">
        <p:scale>
          <a:sx n="88" d="100"/>
          <a:sy n="8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uminul Hossain (mhssin13)" userId="S::mhssin13@memphis.edu::50a26713-8066-4e73-a251-c762f8e6b9ea" providerId="AD" clId="Web-{79E4ABAE-63C9-E5BA-8112-988429B6EF6F}"/>
    <pc:docChg chg="modSld">
      <pc:chgData name="Md Muminul Hossain (mhssin13)" userId="S::mhssin13@memphis.edu::50a26713-8066-4e73-a251-c762f8e6b9ea" providerId="AD" clId="Web-{79E4ABAE-63C9-E5BA-8112-988429B6EF6F}" dt="2024-05-29T18:19:20.994" v="32" actId="1076"/>
      <pc:docMkLst>
        <pc:docMk/>
      </pc:docMkLst>
      <pc:sldChg chg="addSp delSp modSp">
        <pc:chgData name="Md Muminul Hossain (mhssin13)" userId="S::mhssin13@memphis.edu::50a26713-8066-4e73-a251-c762f8e6b9ea" providerId="AD" clId="Web-{79E4ABAE-63C9-E5BA-8112-988429B6EF6F}" dt="2024-05-29T18:17:50.444" v="18" actId="1076"/>
        <pc:sldMkLst>
          <pc:docMk/>
          <pc:sldMk cId="1355419452" sldId="282"/>
        </pc:sldMkLst>
        <pc:spChg chg="mod">
          <ac:chgData name="Md Muminul Hossain (mhssin13)" userId="S::mhssin13@memphis.edu::50a26713-8066-4e73-a251-c762f8e6b9ea" providerId="AD" clId="Web-{79E4ABAE-63C9-E5BA-8112-988429B6EF6F}" dt="2024-05-29T18:17:50.444" v="18" actId="1076"/>
          <ac:spMkLst>
            <pc:docMk/>
            <pc:sldMk cId="1355419452" sldId="282"/>
            <ac:spMk id="6" creationId="{412F9C5D-C509-3D6E-5103-D5B5F21B2277}"/>
          </ac:spMkLst>
        </pc:spChg>
        <pc:picChg chg="del">
          <ac:chgData name="Md Muminul Hossain (mhssin13)" userId="S::mhssin13@memphis.edu::50a26713-8066-4e73-a251-c762f8e6b9ea" providerId="AD" clId="Web-{79E4ABAE-63C9-E5BA-8112-988429B6EF6F}" dt="2024-05-29T18:17:37.085" v="14"/>
          <ac:picMkLst>
            <pc:docMk/>
            <pc:sldMk cId="1355419452" sldId="282"/>
            <ac:picMk id="5" creationId="{2B13D879-A71D-E97E-EC98-B398543C73E9}"/>
          </ac:picMkLst>
        </pc:picChg>
        <pc:picChg chg="add mod ord">
          <ac:chgData name="Md Muminul Hossain (mhssin13)" userId="S::mhssin13@memphis.edu::50a26713-8066-4e73-a251-c762f8e6b9ea" providerId="AD" clId="Web-{79E4ABAE-63C9-E5BA-8112-988429B6EF6F}" dt="2024-05-29T18:17:41.772" v="15" actId="1076"/>
          <ac:picMkLst>
            <pc:docMk/>
            <pc:sldMk cId="1355419452" sldId="282"/>
            <ac:picMk id="7" creationId="{8AC676B5-AF6A-D975-253A-DD0EFBF9E142}"/>
          </ac:picMkLst>
        </pc:picChg>
      </pc:sldChg>
      <pc:sldChg chg="addSp delSp modSp">
        <pc:chgData name="Md Muminul Hossain (mhssin13)" userId="S::mhssin13@memphis.edu::50a26713-8066-4e73-a251-c762f8e6b9ea" providerId="AD" clId="Web-{79E4ABAE-63C9-E5BA-8112-988429B6EF6F}" dt="2024-05-29T18:19:20.994" v="32" actId="1076"/>
        <pc:sldMkLst>
          <pc:docMk/>
          <pc:sldMk cId="1283732851" sldId="284"/>
        </pc:sldMkLst>
        <pc:spChg chg="mod">
          <ac:chgData name="Md Muminul Hossain (mhssin13)" userId="S::mhssin13@memphis.edu::50a26713-8066-4e73-a251-c762f8e6b9ea" providerId="AD" clId="Web-{79E4ABAE-63C9-E5BA-8112-988429B6EF6F}" dt="2024-05-29T18:19:20.994" v="32" actId="1076"/>
          <ac:spMkLst>
            <pc:docMk/>
            <pc:sldMk cId="1283732851" sldId="284"/>
            <ac:spMk id="6" creationId="{ACBA936F-0612-891D-5410-976E837C05AB}"/>
          </ac:spMkLst>
        </pc:spChg>
        <pc:picChg chg="add del mod ord">
          <ac:chgData name="Md Muminul Hossain (mhssin13)" userId="S::mhssin13@memphis.edu::50a26713-8066-4e73-a251-c762f8e6b9ea" providerId="AD" clId="Web-{79E4ABAE-63C9-E5BA-8112-988429B6EF6F}" dt="2024-05-29T18:17:59.414" v="19"/>
          <ac:picMkLst>
            <pc:docMk/>
            <pc:sldMk cId="1283732851" sldId="284"/>
            <ac:picMk id="3" creationId="{86B47A29-8838-465D-7A51-2A6377945869}"/>
          </ac:picMkLst>
        </pc:picChg>
        <pc:picChg chg="add del mod">
          <ac:chgData name="Md Muminul Hossain (mhssin13)" userId="S::mhssin13@memphis.edu::50a26713-8066-4e73-a251-c762f8e6b9ea" providerId="AD" clId="Web-{79E4ABAE-63C9-E5BA-8112-988429B6EF6F}" dt="2024-05-29T18:18:47.962" v="22"/>
          <ac:picMkLst>
            <pc:docMk/>
            <pc:sldMk cId="1283732851" sldId="284"/>
            <ac:picMk id="4" creationId="{40AC5A5A-044D-FD03-6963-788C194AB51B}"/>
          </ac:picMkLst>
        </pc:picChg>
        <pc:picChg chg="del">
          <ac:chgData name="Md Muminul Hossain (mhssin13)" userId="S::mhssin13@memphis.edu::50a26713-8066-4e73-a251-c762f8e6b9ea" providerId="AD" clId="Web-{79E4ABAE-63C9-E5BA-8112-988429B6EF6F}" dt="2024-05-29T18:16:41.692" v="3"/>
          <ac:picMkLst>
            <pc:docMk/>
            <pc:sldMk cId="1283732851" sldId="284"/>
            <ac:picMk id="5" creationId="{68A7820E-5413-8DAC-DEE4-9AFF5003CBA4}"/>
          </ac:picMkLst>
        </pc:picChg>
        <pc:picChg chg="add mod ord">
          <ac:chgData name="Md Muminul Hossain (mhssin13)" userId="S::mhssin13@memphis.edu::50a26713-8066-4e73-a251-c762f8e6b9ea" providerId="AD" clId="Web-{79E4ABAE-63C9-E5BA-8112-988429B6EF6F}" dt="2024-05-29T18:19:17.525" v="31" actId="1076"/>
          <ac:picMkLst>
            <pc:docMk/>
            <pc:sldMk cId="1283732851" sldId="284"/>
            <ac:picMk id="7" creationId="{B7650ACC-B2FA-0EB3-6808-0091D12797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Similarities &amp;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Similarities &amp;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it will also draw weird lines if more than one y for each x. We will explain more about what to do in this case later, but for now, we won’t give you any datasets with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it will also draw weird lines if more than one y for each x. We will explain more about what to do in this case later, but for now, we won’t give you any datasets with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Way to Plot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Share: Line Charts vs Bar Charts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C2D943D-F501-4212-6D53-7E18FBA0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19" y="1825625"/>
            <a:ext cx="5758579" cy="435133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E01AB6-8670-9D03-651E-8CF668211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55" y="2132160"/>
            <a:ext cx="6070945" cy="37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6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 vs Bar Charts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360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Independent variable</a:t>
            </a:r>
          </a:p>
          <a:p>
            <a:pPr lvl="1"/>
            <a:r>
              <a:rPr lang="en-US" dirty="0"/>
              <a:t>Line: unit of time</a:t>
            </a:r>
          </a:p>
          <a:p>
            <a:pPr lvl="1"/>
            <a:r>
              <a:rPr lang="en-US" dirty="0"/>
              <a:t>Bar: any categorical data (or binned numerical data)</a:t>
            </a:r>
          </a:p>
          <a:p>
            <a:r>
              <a:rPr lang="en-US" dirty="0"/>
              <a:t>Number of y values for each x (</a:t>
            </a:r>
            <a:r>
              <a:rPr lang="en-US" b="1" dirty="0">
                <a:solidFill>
                  <a:srgbClr val="FFFF00"/>
                </a:solidFill>
              </a:rPr>
              <a:t>Same!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Line: only one y for each x</a:t>
            </a:r>
          </a:p>
          <a:p>
            <a:pPr lvl="1"/>
            <a:r>
              <a:rPr lang="en-US" dirty="0"/>
              <a:t>Bar: only one y for each x</a:t>
            </a:r>
          </a:p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Line: points connected by line</a:t>
            </a:r>
          </a:p>
          <a:p>
            <a:pPr lvl="1"/>
            <a:r>
              <a:rPr lang="en-US" dirty="0"/>
              <a:t>Bar: separate rectangles for each category  where size indicates category’s value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C2D943D-F501-4212-6D53-7E18FBA0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48" y="0"/>
            <a:ext cx="4537952" cy="34290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C4E0F00-731A-15D4-78A6-914E6EC6D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267" y="3794125"/>
            <a:ext cx="4975733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1570" cy="4351338"/>
          </a:xfrm>
        </p:spPr>
        <p:txBody>
          <a:bodyPr/>
          <a:lstStyle/>
          <a:p>
            <a:r>
              <a:rPr lang="en-US" dirty="0"/>
              <a:t>Orientation can be vertical or horizontal!</a:t>
            </a:r>
          </a:p>
          <a:p>
            <a:r>
              <a:rPr lang="en-US" dirty="0"/>
              <a:t>Still have independent and dependent variables but no longer synonymous with x and y</a:t>
            </a:r>
          </a:p>
          <a:p>
            <a:r>
              <a:rPr lang="en-US" dirty="0"/>
              <a:t>Independent is the category, dependent is the category’s value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32781BD-5EE8-C31D-F1D4-9FF7D5F9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35" y="0"/>
            <a:ext cx="5348465" cy="3293390"/>
          </a:xfrm>
          <a:prstGeom prst="rect">
            <a:avLst/>
          </a:prstGeom>
        </p:spPr>
      </p:pic>
      <p:pic>
        <p:nvPicPr>
          <p:cNvPr id="9" name="Picture 8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1151261D-7830-60B8-83AA-ABA8CA8B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535" y="3866910"/>
            <a:ext cx="5333354" cy="29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Charts: Sorting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B11B6-0C3C-79AB-CF50-A3B6CFA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992" cy="4351338"/>
          </a:xfrm>
        </p:spPr>
        <p:txBody>
          <a:bodyPr/>
          <a:lstStyle/>
          <a:p>
            <a:r>
              <a:rPr lang="en-US" dirty="0"/>
              <a:t>In most cases, we want to sort the data to be able to show the strongest conclusions.</a:t>
            </a:r>
          </a:p>
          <a:p>
            <a:r>
              <a:rPr lang="en-US" dirty="0"/>
              <a:t>We can sort by either category or values!</a:t>
            </a:r>
          </a:p>
          <a:p>
            <a:r>
              <a:rPr lang="en-US" dirty="0"/>
              <a:t>If category has implicit ordering, we sort by that, otherwise by category values.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32781BD-5EE8-C31D-F1D4-9FF7D5F9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35" y="0"/>
            <a:ext cx="5348465" cy="329339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1B26AC-C78A-4F8C-01EF-15B3D05FA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92" y="3658515"/>
            <a:ext cx="5896807" cy="31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8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Bar Charts in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CSV Data into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Import Pandas Library</a:t>
            </a:r>
          </a:p>
          <a:p>
            <a:pPr lvl="1"/>
            <a:r>
              <a:rPr lang="en-US" dirty="0"/>
              <a:t>Read CSV data and Save in Variable</a:t>
            </a:r>
          </a:p>
          <a:p>
            <a:pPr lvl="1"/>
            <a:r>
              <a:rPr lang="en-US" dirty="0"/>
              <a:t>Sort Data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Dataframe</a:t>
            </a:r>
            <a:r>
              <a:rPr lang="en-US" dirty="0"/>
              <a:t>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Plotly</a:t>
            </a:r>
            <a:r>
              <a:rPr lang="en-US" dirty="0"/>
              <a:t> Line Chart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Plotly</a:t>
            </a:r>
            <a:r>
              <a:rPr lang="en-US" dirty="0"/>
              <a:t> Express Library</a:t>
            </a:r>
          </a:p>
          <a:p>
            <a:pPr lvl="1"/>
            <a:r>
              <a:rPr lang="en-US" dirty="0"/>
              <a:t>Set Columns as category and value</a:t>
            </a:r>
          </a:p>
          <a:p>
            <a:pPr lvl="1"/>
            <a:r>
              <a:rPr lang="en-US" dirty="0"/>
              <a:t>Set Additional Plot Options (Optional)</a:t>
            </a:r>
          </a:p>
          <a:p>
            <a:pPr lvl="1"/>
            <a:r>
              <a:rPr lang="en-US" dirty="0"/>
              <a:t>Generate Chart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Switch Orientation of Bar Chart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C0EA6A-CDBF-25B4-BD64-98D57C44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Orientation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BD579-E2F4-3198-EB8F-2BA637E37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99777"/>
            <a:ext cx="10381163" cy="5463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EC8A40-2F75-2021-77F2-10BC340951B2}"/>
              </a:ext>
            </a:extLst>
          </p:cNvPr>
          <p:cNvSpPr/>
          <p:nvPr/>
        </p:nvSpPr>
        <p:spPr>
          <a:xfrm>
            <a:off x="2619214" y="2468011"/>
            <a:ext cx="3874577" cy="82922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zzle pieces with text&#10;&#10;Description automatically generated">
            <a:extLst>
              <a:ext uri="{FF2B5EF4-FFF2-40B4-BE49-F238E27FC236}">
                <a16:creationId xmlns:a16="http://schemas.microsoft.com/office/drawing/2014/main" id="{8AC676B5-AF6A-D975-253A-DD0EFBF9E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59" y="3425336"/>
            <a:ext cx="4399085" cy="2797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2F9C5D-C509-3D6E-5103-D5B5F21B2277}"/>
              </a:ext>
            </a:extLst>
          </p:cNvPr>
          <p:cNvSpPr/>
          <p:nvPr/>
        </p:nvSpPr>
        <p:spPr>
          <a:xfrm>
            <a:off x="3293068" y="4450949"/>
            <a:ext cx="1646813" cy="76118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Switch Orientation of Bar Chart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C0EA6A-CDBF-25B4-BD64-98D57C44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Horizontal Orientation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69826-EA9E-E327-196E-92BA6FBA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71" y="2917951"/>
            <a:ext cx="10381162" cy="5646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C3E61B-D591-F945-3FE1-6651C5913EA7}"/>
              </a:ext>
            </a:extLst>
          </p:cNvPr>
          <p:cNvSpPr/>
          <p:nvPr/>
        </p:nvSpPr>
        <p:spPr>
          <a:xfrm>
            <a:off x="3018971" y="2856308"/>
            <a:ext cx="3721563" cy="62631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zzle pieces with text&#10;&#10;Description automatically generated">
            <a:extLst>
              <a:ext uri="{FF2B5EF4-FFF2-40B4-BE49-F238E27FC236}">
                <a16:creationId xmlns:a16="http://schemas.microsoft.com/office/drawing/2014/main" id="{B7650ACC-B2FA-0EB3-6808-0091D1279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64" y="3577004"/>
            <a:ext cx="4734658" cy="2916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BA936F-0612-891D-5410-976E837C05AB}"/>
              </a:ext>
            </a:extLst>
          </p:cNvPr>
          <p:cNvSpPr/>
          <p:nvPr/>
        </p:nvSpPr>
        <p:spPr>
          <a:xfrm>
            <a:off x="3796930" y="4639947"/>
            <a:ext cx="1779905" cy="796769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  <a:p>
            <a:r>
              <a:rPr lang="en-US" dirty="0"/>
              <a:t>Line charts vs bar charts</a:t>
            </a:r>
          </a:p>
          <a:p>
            <a:r>
              <a:rPr lang="en-US" dirty="0" err="1"/>
              <a:t>Plotly</a:t>
            </a:r>
            <a:r>
              <a:rPr lang="en-US" dirty="0"/>
              <a:t> bar charts with Blockly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350</Words>
  <Application>Microsoft Office PowerPoint</Application>
  <PresentationFormat>Widescreen</PresentationFormat>
  <Paragraphs>55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Bar Charts</vt:lpstr>
      <vt:lpstr>Think Share: Line Charts vs Bar Charts</vt:lpstr>
      <vt:lpstr>Line Charts vs Bar Charts</vt:lpstr>
      <vt:lpstr>Bar Charts</vt:lpstr>
      <vt:lpstr>Bar Charts: Sorting</vt:lpstr>
      <vt:lpstr>How-to: Make Bar Charts in Jupyter</vt:lpstr>
      <vt:lpstr>How-to: Switch Orientation of Bar Chart</vt:lpstr>
      <vt:lpstr>How-to: Switch Orientation of Bar Chart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Md Muminul Hossain (mhssin13)</cp:lastModifiedBy>
  <cp:revision>47</cp:revision>
  <dcterms:created xsi:type="dcterms:W3CDTF">2022-05-27T14:16:07Z</dcterms:created>
  <dcterms:modified xsi:type="dcterms:W3CDTF">2024-05-29T18:19:22Z</dcterms:modified>
</cp:coreProperties>
</file>