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86"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44479B-705B-4489-957E-7E8A228BDFA0}" type="datetime1">
              <a:rPr lang="en-US" smtClean="0"/>
              <a:t>9/9/2025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70C12960-6E85-460F-B6E3-5B82CB31AF3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208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B66AD-7C08-490A-ADA4-B47E10FB2407}" type="datetime1">
              <a:rPr lang="en-US" smtClean="0"/>
              <a:t>9/9/2025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727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95027-4255-49E7-9841-CD21BCC99996}" type="datetime1">
              <a:rPr lang="en-US" smtClean="0"/>
              <a:t>9/9/2025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908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9F774-3FA6-43B8-9241-99959C8FD463}" type="datetime1">
              <a:rPr lang="en-US" smtClean="0"/>
              <a:t>9/9/2025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964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4452-5DCC-4FE2-A5C9-8A5EF6714D65}" type="datetime1">
              <a:rPr lang="en-US" smtClean="0"/>
              <a:t>9/9/2025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308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9ABC2-0180-4F3A-A895-A85BC724D472}" type="datetime1">
              <a:rPr lang="en-US" smtClean="0"/>
              <a:t>9/9/2025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1301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EA9BA-4E8F-439E-BEA4-91FBA01E3F5F}" type="datetime1">
              <a:rPr lang="en-US" smtClean="0"/>
              <a:t>9/9/2025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168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5BF18-0007-481C-AA29-413124BC3EE7}" type="datetime1">
              <a:rPr lang="en-US" smtClean="0"/>
              <a:t>9/9/2025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240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E9870-3748-43AD-B547-02A075CB4A1D}" type="datetime1">
              <a:rPr lang="en-US" smtClean="0"/>
              <a:t>9/9/2025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5081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E7897-33C5-4F1A-9307-D068E37F3DC7}" type="datetime1">
              <a:rPr lang="en-US" smtClean="0"/>
              <a:t>9/9/2025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836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2E171BA-CC09-47C8-A6DF-F5C5CB59CEEC}" type="datetime1">
              <a:rPr lang="en-US" smtClean="0"/>
              <a:t>9/9/2025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48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DA38F49-B3E2-4BF0-BEC7-C30D34ABBB8D}" type="datetime1">
              <a:rPr lang="en-US" smtClean="0"/>
              <a:t>9/9/2025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0C12960-6E85-460F-B6E3-5B82CB31AF3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517077"/>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genetic concept">
            <a:extLst>
              <a:ext uri="{FF2B5EF4-FFF2-40B4-BE49-F238E27FC236}">
                <a16:creationId xmlns:a16="http://schemas.microsoft.com/office/drawing/2014/main" id="{124920B0-B0F0-639B-E504-98A13799F34A}"/>
              </a:ext>
            </a:extLst>
          </p:cNvPr>
          <p:cNvPicPr>
            <a:picLocks noChangeAspect="1"/>
          </p:cNvPicPr>
          <p:nvPr/>
        </p:nvPicPr>
        <p:blipFill>
          <a:blip r:embed="rId2"/>
          <a:srcRect t="27671" b="16080"/>
          <a:stretch>
            <a:fill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CF972996-3DD1-E62C-75E7-86BB2810F0A7}"/>
              </a:ext>
            </a:extLst>
          </p:cNvPr>
          <p:cNvSpPr>
            <a:spLocks noGrp="1"/>
          </p:cNvSpPr>
          <p:nvPr>
            <p:ph type="ctrTitle"/>
          </p:nvPr>
        </p:nvSpPr>
        <p:spPr>
          <a:xfrm>
            <a:off x="6638061" y="914400"/>
            <a:ext cx="4892948" cy="3427867"/>
          </a:xfrm>
        </p:spPr>
        <p:txBody>
          <a:bodyPr anchor="t">
            <a:normAutofit fontScale="90000"/>
          </a:bodyPr>
          <a:lstStyle/>
          <a:p>
            <a:pPr algn="r"/>
            <a:r>
              <a:rPr lang="en-US" dirty="0"/>
              <a:t>SpaceX Falcon 9 First Stage Landing Prediction</a:t>
            </a:r>
          </a:p>
        </p:txBody>
      </p:sp>
      <p:sp>
        <p:nvSpPr>
          <p:cNvPr id="3" name="Subtitle 2">
            <a:extLst>
              <a:ext uri="{FF2B5EF4-FFF2-40B4-BE49-F238E27FC236}">
                <a16:creationId xmlns:a16="http://schemas.microsoft.com/office/drawing/2014/main" id="{F07C8D6A-5D88-D54A-1C1A-892EF5EE2140}"/>
              </a:ext>
            </a:extLst>
          </p:cNvPr>
          <p:cNvSpPr>
            <a:spLocks noGrp="1"/>
          </p:cNvSpPr>
          <p:nvPr>
            <p:ph type="subTitle" idx="1"/>
          </p:nvPr>
        </p:nvSpPr>
        <p:spPr>
          <a:xfrm>
            <a:off x="6589836" y="4702445"/>
            <a:ext cx="4941173" cy="812923"/>
          </a:xfrm>
        </p:spPr>
        <p:txBody>
          <a:bodyPr anchor="t">
            <a:normAutofit/>
          </a:bodyPr>
          <a:lstStyle/>
          <a:p>
            <a:pPr algn="r"/>
            <a:r>
              <a:rPr lang="en-US" dirty="0"/>
              <a:t>Data Science Capstone Project</a:t>
            </a:r>
            <a:endParaRPr lang="en-US" dirty="0">
              <a:solidFill>
                <a:srgbClr val="FFFFFF"/>
              </a:solidFill>
            </a:endParaRPr>
          </a:p>
        </p:txBody>
      </p:sp>
      <p:sp>
        <p:nvSpPr>
          <p:cNvPr id="5" name="TextBox 4">
            <a:extLst>
              <a:ext uri="{FF2B5EF4-FFF2-40B4-BE49-F238E27FC236}">
                <a16:creationId xmlns:a16="http://schemas.microsoft.com/office/drawing/2014/main" id="{1B799BD2-297F-16FD-EEBB-68ABC78A07BD}"/>
              </a:ext>
            </a:extLst>
          </p:cNvPr>
          <p:cNvSpPr txBox="1"/>
          <p:nvPr/>
        </p:nvSpPr>
        <p:spPr>
          <a:xfrm>
            <a:off x="8072284" y="5860026"/>
            <a:ext cx="3458725" cy="646331"/>
          </a:xfrm>
          <a:prstGeom prst="rect">
            <a:avLst/>
          </a:prstGeom>
          <a:noFill/>
        </p:spPr>
        <p:txBody>
          <a:bodyPr wrap="square" rtlCol="0">
            <a:spAutoFit/>
          </a:bodyPr>
          <a:lstStyle/>
          <a:p>
            <a:r>
              <a:rPr lang="en-US" dirty="0"/>
              <a:t>Presented by: Nathaniel Attoh</a:t>
            </a:r>
          </a:p>
          <a:p>
            <a:r>
              <a:rPr lang="en-US" dirty="0"/>
              <a:t>09/09/2025</a:t>
            </a:r>
          </a:p>
        </p:txBody>
      </p:sp>
    </p:spTree>
    <p:extLst>
      <p:ext uri="{BB962C8B-B14F-4D97-AF65-F5344CB8AC3E}">
        <p14:creationId xmlns:p14="http://schemas.microsoft.com/office/powerpoint/2010/main" val="33307719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7519E-4B20-BD35-5CBF-F8C657A9E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9219B9-A70E-3D28-72BF-486F6C7518E7}"/>
              </a:ext>
            </a:extLst>
          </p:cNvPr>
          <p:cNvSpPr>
            <a:spLocks noGrp="1"/>
          </p:cNvSpPr>
          <p:nvPr>
            <p:ph type="title"/>
          </p:nvPr>
        </p:nvSpPr>
        <p:spPr/>
        <p:txBody>
          <a:bodyPr>
            <a:normAutofit fontScale="90000"/>
          </a:bodyPr>
          <a:lstStyle/>
          <a:p>
            <a:r>
              <a:rPr lang="en-US" b="1" dirty="0"/>
              <a:t>Machine Learning: Results</a:t>
            </a:r>
            <a:br>
              <a:rPr lang="en-US" b="1" dirty="0"/>
            </a:br>
            <a:br>
              <a:rPr lang="en-US" b="1" dirty="0"/>
            </a:br>
            <a:br>
              <a:rPr lang="en-US" b="1" dirty="0"/>
            </a:br>
            <a:br>
              <a:rPr lang="en-US" b="1" dirty="0"/>
            </a:br>
            <a:br>
              <a:rPr lang="en-US" b="1" dirty="0"/>
            </a:br>
            <a:endParaRPr lang="en-US" dirty="0"/>
          </a:p>
        </p:txBody>
      </p:sp>
      <p:sp>
        <p:nvSpPr>
          <p:cNvPr id="4" name="Rectangle 1">
            <a:extLst>
              <a:ext uri="{FF2B5EF4-FFF2-40B4-BE49-F238E27FC236}">
                <a16:creationId xmlns:a16="http://schemas.microsoft.com/office/drawing/2014/main" id="{CA3E53B9-498E-9A57-ACF1-5BA5FF1EB1A7}"/>
              </a:ext>
            </a:extLst>
          </p:cNvPr>
          <p:cNvSpPr>
            <a:spLocks noChangeArrowheads="1"/>
          </p:cNvSpPr>
          <p:nvPr/>
        </p:nvSpPr>
        <p:spPr bwMode="auto">
          <a:xfrm>
            <a:off x="1596024" y="2381260"/>
            <a:ext cx="96032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tuned machine learning models achieved the following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A3F5717-963C-A194-F1FF-276F658A9012}"/>
              </a:ext>
            </a:extLst>
          </p:cNvPr>
          <p:cNvSpPr>
            <a:spLocks noChangeArrowheads="1"/>
          </p:cNvSpPr>
          <p:nvPr/>
        </p:nvSpPr>
        <p:spPr bwMode="auto">
          <a:xfrm>
            <a:off x="1411988" y="4169530"/>
            <a:ext cx="960327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Support Vector Machine (SVM)</a:t>
            </a:r>
            <a:r>
              <a:rPr kumimoji="0" lang="en-US" altLang="en-US" sz="1800" b="0" i="0" u="none" strike="noStrike" cap="none" normalizeH="0" baseline="0" dirty="0">
                <a:ln>
                  <a:noFill/>
                </a:ln>
                <a:solidFill>
                  <a:schemeClr val="tx1"/>
                </a:solidFill>
                <a:effectLst/>
                <a:latin typeface="Arial" panose="020B0604020202020204" pitchFamily="34" charset="0"/>
              </a:rPr>
              <a:t> model with an </a:t>
            </a:r>
            <a:r>
              <a:rPr kumimoji="0" lang="en-US" altLang="en-US" sz="1800" b="1" i="0" u="none" strike="noStrike" cap="none" normalizeH="0" baseline="0" dirty="0">
                <a:ln>
                  <a:noFill/>
                </a:ln>
                <a:solidFill>
                  <a:schemeClr val="tx1"/>
                </a:solidFill>
                <a:effectLst/>
                <a:latin typeface="Arial" panose="020B0604020202020204" pitchFamily="34" charset="0"/>
              </a:rPr>
              <a:t>RBF kernel</a:t>
            </a:r>
            <a:r>
              <a:rPr kumimoji="0" lang="en-US" altLang="en-US" sz="1800" b="0" i="0" u="none" strike="noStrike" cap="none" normalizeH="0" baseline="0" dirty="0">
                <a:ln>
                  <a:noFill/>
                </a:ln>
                <a:solidFill>
                  <a:schemeClr val="tx1"/>
                </a:solidFill>
                <a:effectLst/>
                <a:latin typeface="Arial" panose="020B0604020202020204" pitchFamily="34" charset="0"/>
              </a:rPr>
              <a:t> was selected as the best model due to its high and consistent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confusion matrix shows the model is effective but occasionally predicts a false positive (predicts success when the landing failed).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descr="A screenshot of a computer&#10;&#10;AI-generated content may be incorrect.">
            <a:extLst>
              <a:ext uri="{FF2B5EF4-FFF2-40B4-BE49-F238E27FC236}">
                <a16:creationId xmlns:a16="http://schemas.microsoft.com/office/drawing/2014/main" id="{AD7FFDE0-3F6C-2A1B-1D35-AEEC1DFBB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0322" y="2150428"/>
            <a:ext cx="3118802" cy="1754326"/>
          </a:xfrm>
          <a:prstGeom prst="rect">
            <a:avLst/>
          </a:prstGeom>
        </p:spPr>
      </p:pic>
    </p:spTree>
    <p:extLst>
      <p:ext uri="{BB962C8B-B14F-4D97-AF65-F5344CB8AC3E}">
        <p14:creationId xmlns:p14="http://schemas.microsoft.com/office/powerpoint/2010/main" val="295212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3A304-2DC6-7F69-AAF0-EB74FAB9E1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9B5D4-4DE9-98F4-F3E4-C42280CDAD02}"/>
              </a:ext>
            </a:extLst>
          </p:cNvPr>
          <p:cNvSpPr>
            <a:spLocks noGrp="1"/>
          </p:cNvSpPr>
          <p:nvPr>
            <p:ph type="title"/>
          </p:nvPr>
        </p:nvSpPr>
        <p:spPr/>
        <p:txBody>
          <a:bodyPr>
            <a:normAutofit fontScale="90000"/>
          </a:bodyPr>
          <a:lstStyle/>
          <a:p>
            <a:r>
              <a:rPr lang="en-US" b="1" dirty="0"/>
              <a:t>Conclusion</a:t>
            </a:r>
            <a:br>
              <a:rPr lang="en-US" b="1" dirty="0"/>
            </a:br>
            <a:br>
              <a:rPr lang="en-US" b="1" dirty="0"/>
            </a:br>
            <a:br>
              <a:rPr lang="en-US" sz="2200" b="1" dirty="0"/>
            </a:br>
            <a:r>
              <a:rPr lang="en-US" sz="2000" b="1" dirty="0"/>
              <a:t>Summary:</a:t>
            </a:r>
            <a:r>
              <a:rPr lang="en-US" sz="2000" dirty="0"/>
              <a:t> This project successfully created a end-to-end data science pipeline to predict SpaceX Falcon 9 first-stage landing outcomes with high accuracy.</a:t>
            </a:r>
            <a:br>
              <a:rPr lang="en-US" sz="2000" dirty="0"/>
            </a:br>
            <a:r>
              <a:rPr lang="en-US" sz="2000" b="1" dirty="0"/>
              <a:t>Key Findings:</a:t>
            </a:r>
            <a:r>
              <a:rPr lang="en-US" sz="2000" dirty="0"/>
              <a:t> Launch site, orbit, and payload mass were identified as significant factors influencing landing success. The company's success rate has noticeably improved over time.</a:t>
            </a:r>
            <a:br>
              <a:rPr lang="en-US" sz="2000" dirty="0"/>
            </a:br>
            <a:r>
              <a:rPr lang="en-US" sz="2000" b="1" dirty="0"/>
              <a:t>Business Impact:</a:t>
            </a:r>
            <a:r>
              <a:rPr lang="en-US" sz="2000" dirty="0"/>
              <a:t> This model can be valuable for:</a:t>
            </a:r>
            <a:br>
              <a:rPr lang="en-US" sz="2000" dirty="0"/>
            </a:br>
            <a:r>
              <a:rPr lang="en-US" sz="2000" b="1" dirty="0"/>
              <a:t>SpaceX:</a:t>
            </a:r>
            <a:r>
              <a:rPr lang="en-US" sz="2000" dirty="0"/>
              <a:t> In mission planning and risk assessment.</a:t>
            </a:r>
            <a:br>
              <a:rPr lang="en-US" sz="2000" dirty="0"/>
            </a:br>
            <a:r>
              <a:rPr lang="en-US" sz="2000" b="1" dirty="0"/>
              <a:t>Competitors:</a:t>
            </a:r>
            <a:r>
              <a:rPr lang="en-US" sz="2000" dirty="0"/>
              <a:t> For understanding the parameters of SpaceX's cost-saving reusability.</a:t>
            </a:r>
            <a:br>
              <a:rPr lang="en-US" sz="2000" dirty="0"/>
            </a:br>
            <a:r>
              <a:rPr lang="en-US" sz="2000" b="1" dirty="0"/>
              <a:t>Investors &amp; Analysts:</a:t>
            </a:r>
            <a:r>
              <a:rPr lang="en-US" sz="2000" dirty="0"/>
              <a:t> For evaluating the technical and financial performance of SpaceX.</a:t>
            </a:r>
            <a:br>
              <a:rPr lang="en-US" sz="2000" dirty="0"/>
            </a:br>
            <a:r>
              <a:rPr lang="en-US" sz="2000" b="1" dirty="0"/>
              <a:t>Future Work:</a:t>
            </a:r>
            <a:r>
              <a:rPr lang="en-US" sz="2000" dirty="0"/>
              <a:t> Incorporate real-time telemetry data for even more accurate predictions and deploy the model as a live API.</a:t>
            </a:r>
            <a:br>
              <a:rPr lang="en-US" sz="2000" dirty="0"/>
            </a:br>
            <a:br>
              <a:rPr lang="en-US" sz="2000" b="1" dirty="0"/>
            </a:br>
            <a:endParaRPr lang="en-US" sz="2000" dirty="0"/>
          </a:p>
        </p:txBody>
      </p:sp>
    </p:spTree>
    <p:extLst>
      <p:ext uri="{BB962C8B-B14F-4D97-AF65-F5344CB8AC3E}">
        <p14:creationId xmlns:p14="http://schemas.microsoft.com/office/powerpoint/2010/main" val="131396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1">
            <a:extLst>
              <a:ext uri="{FF2B5EF4-FFF2-40B4-BE49-F238E27FC236}">
                <a16:creationId xmlns:a16="http://schemas.microsoft.com/office/drawing/2014/main" id="{092CB115-73AE-2C77-98BE-B401C720F0E1}"/>
              </a:ext>
            </a:extLst>
          </p:cNvPr>
          <p:cNvSpPr>
            <a:spLocks noGrp="1" noChangeArrowheads="1"/>
          </p:cNvSpPr>
          <p:nvPr>
            <p:ph type="title"/>
          </p:nvPr>
        </p:nvSpPr>
        <p:spPr bwMode="auto">
          <a:xfrm>
            <a:off x="1451580" y="804520"/>
            <a:ext cx="5550355" cy="10492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Objective:</a:t>
            </a:r>
            <a:r>
              <a:rPr kumimoji="0" lang="en-US" altLang="en-US" sz="1800" b="0" i="0" u="none" strike="noStrike" cap="none" normalizeH="0" baseline="0" dirty="0">
                <a:ln>
                  <a:noFill/>
                </a:ln>
                <a:effectLst/>
                <a:latin typeface="Arial" panose="020B0604020202020204" pitchFamily="34" charset="0"/>
              </a:rPr>
              <a:t> To predict the success of SpaceX Falcon 9 first-stage landings, a critical factor in their significantly lower launch costs compared to competitors.</a:t>
            </a:r>
          </a:p>
        </p:txBody>
      </p:sp>
      <p:sp>
        <p:nvSpPr>
          <p:cNvPr id="31" name="Rectangle 30">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3">
            <a:extLst>
              <a:ext uri="{FF2B5EF4-FFF2-40B4-BE49-F238E27FC236}">
                <a16:creationId xmlns:a16="http://schemas.microsoft.com/office/drawing/2014/main" id="{65E95EEE-1BBC-C556-72AA-D5A98BA3B1E9}"/>
              </a:ext>
            </a:extLst>
          </p:cNvPr>
          <p:cNvSpPr>
            <a:spLocks noGrp="1" noChangeArrowheads="1"/>
          </p:cNvSpPr>
          <p:nvPr>
            <p:ph idx="1"/>
          </p:nvPr>
        </p:nvSpPr>
        <p:spPr bwMode="auto">
          <a:xfrm>
            <a:off x="1451580" y="2015732"/>
            <a:ext cx="5550355" cy="34506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Method:</a:t>
            </a:r>
            <a:r>
              <a:rPr kumimoji="0" lang="en-US" altLang="en-US" b="0" i="0" u="none" strike="noStrike" cap="none" normalizeH="0" baseline="0" dirty="0">
                <a:ln>
                  <a:noFill/>
                </a:ln>
                <a:effectLst/>
                <a:latin typeface="Arial" panose="020B0604020202020204" pitchFamily="34" charset="0"/>
              </a:rPr>
              <a:t> Utilized a comprehensive data science methodology involving data collection from the SpaceX API and web scraping, followed by data wrangling, exploratory data analysis (EDA) with SQL and visualization, interactive mapping, dashboard creation, and predictive modeling using machine learning classification algorithms.</a:t>
            </a:r>
            <a:endParaRPr lang="en-US" altLang="en-US"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lang="en-US" altLang="en-US"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en-US" altLang="en-US"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en-US" altLang="en-US" b="0" i="0" u="none" strike="noStrike" cap="none" normalizeH="0" baseline="0" dirty="0">
              <a:ln>
                <a:noFill/>
              </a:ln>
              <a:effectLst/>
              <a:latin typeface="Arial" panose="020B0604020202020204" pitchFamily="34" charset="0"/>
            </a:endParaRPr>
          </a:p>
        </p:txBody>
      </p:sp>
      <p:grpSp>
        <p:nvGrpSpPr>
          <p:cNvPr id="33" name="Group 32">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24" name="Rectangle 23">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3116626F-84BD-DAFA-2406-68205E5DF7DA}"/>
              </a:ext>
            </a:extLst>
          </p:cNvPr>
          <p:cNvPicPr>
            <a:picLocks noChangeAspect="1"/>
          </p:cNvPicPr>
          <p:nvPr/>
        </p:nvPicPr>
        <p:blipFill>
          <a:blip r:embed="rId2"/>
          <a:srcRect l="5681" r="53594"/>
          <a:stretch>
            <a:fillRect/>
          </a:stretch>
        </p:blipFill>
        <p:spPr>
          <a:xfrm>
            <a:off x="8116373" y="1116345"/>
            <a:ext cx="2799103" cy="3866172"/>
          </a:xfrm>
          <a:prstGeom prst="rect">
            <a:avLst/>
          </a:prstGeom>
        </p:spPr>
      </p:pic>
      <p:pic>
        <p:nvPicPr>
          <p:cNvPr id="37" name="Picture 36">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99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721C-09F3-1FDB-6E5A-130244D0F9CD}"/>
              </a:ext>
            </a:extLst>
          </p:cNvPr>
          <p:cNvSpPr>
            <a:spLocks noGrp="1"/>
          </p:cNvSpPr>
          <p:nvPr>
            <p:ph type="title"/>
          </p:nvPr>
        </p:nvSpPr>
        <p:spPr/>
        <p:txBody>
          <a:bodyPr/>
          <a:lstStyle/>
          <a:p>
            <a:r>
              <a:rPr lang="en-US" b="1" dirty="0"/>
              <a:t>Introduction / Background</a:t>
            </a:r>
            <a:br>
              <a:rPr lang="en-US" b="1" dirty="0"/>
            </a:br>
            <a:endParaRPr lang="en-US" dirty="0"/>
          </a:p>
        </p:txBody>
      </p:sp>
      <p:sp>
        <p:nvSpPr>
          <p:cNvPr id="3" name="Content Placeholder 2">
            <a:extLst>
              <a:ext uri="{FF2B5EF4-FFF2-40B4-BE49-F238E27FC236}">
                <a16:creationId xmlns:a16="http://schemas.microsoft.com/office/drawing/2014/main" id="{D39C23B7-FDF0-7474-5507-12D2B21A6F0F}"/>
              </a:ext>
            </a:extLst>
          </p:cNvPr>
          <p:cNvSpPr>
            <a:spLocks noGrp="1"/>
          </p:cNvSpPr>
          <p:nvPr>
            <p:ph idx="1"/>
          </p:nvPr>
        </p:nvSpPr>
        <p:spPr/>
        <p:txBody>
          <a:bodyPr>
            <a:normAutofit lnSpcReduction="10000"/>
          </a:bodyPr>
          <a:lstStyle/>
          <a:p>
            <a:r>
              <a:rPr lang="en-US" dirty="0"/>
              <a:t>SpaceX has revolutionized the space launch industry with a cost of $62 million per Falcon 9 launch, compared to upwards of $165 million for other providers.</a:t>
            </a:r>
          </a:p>
          <a:p>
            <a:r>
              <a:rPr lang="en-US" dirty="0"/>
              <a:t>This cost advantage is largely due to the reusability of the Falcon 9 rocket's first stage.</a:t>
            </a:r>
          </a:p>
          <a:p>
            <a:r>
              <a:rPr lang="en-US" b="1" dirty="0"/>
              <a:t>Problem Statement:</a:t>
            </a:r>
            <a:r>
              <a:rPr lang="en-US" dirty="0"/>
              <a:t> Can we accurately predict the success of a first-stage landing based on historical launch data?</a:t>
            </a:r>
          </a:p>
          <a:p>
            <a:r>
              <a:rPr lang="en-US" b="1" dirty="0"/>
              <a:t>Data Sources:</a:t>
            </a:r>
            <a:r>
              <a:rPr lang="en-US" dirty="0"/>
              <a:t> Data was collected from two primary sources:</a:t>
            </a:r>
          </a:p>
          <a:p>
            <a:pPr lvl="1"/>
            <a:r>
              <a:rPr lang="en-US" b="1" dirty="0"/>
              <a:t>SpaceX REST API:</a:t>
            </a:r>
            <a:r>
              <a:rPr lang="en-US" dirty="0"/>
              <a:t> For detailed launch records.</a:t>
            </a:r>
          </a:p>
          <a:p>
            <a:pPr lvl="1"/>
            <a:r>
              <a:rPr lang="en-US" b="1" dirty="0"/>
              <a:t>Wikipedia:</a:t>
            </a:r>
            <a:r>
              <a:rPr lang="en-US" dirty="0"/>
              <a:t> Via web scraping for additional launch history details.</a:t>
            </a:r>
          </a:p>
          <a:p>
            <a:endParaRPr lang="en-US" dirty="0"/>
          </a:p>
        </p:txBody>
      </p:sp>
    </p:spTree>
    <p:extLst>
      <p:ext uri="{BB962C8B-B14F-4D97-AF65-F5344CB8AC3E}">
        <p14:creationId xmlns:p14="http://schemas.microsoft.com/office/powerpoint/2010/main" val="88980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735BD55A-0762-590A-89E5-3A6EDF13306B}"/>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5AD32C4-51D3-1864-94D7-0607F09FA41C}"/>
              </a:ext>
            </a:extLst>
          </p:cNvPr>
          <p:cNvSpPr>
            <a:spLocks noGrp="1"/>
          </p:cNvSpPr>
          <p:nvPr>
            <p:ph type="title"/>
          </p:nvPr>
        </p:nvSpPr>
        <p:spPr>
          <a:xfrm>
            <a:off x="1454624" y="412849"/>
            <a:ext cx="3530157" cy="1049235"/>
          </a:xfrm>
        </p:spPr>
        <p:txBody>
          <a:bodyPr>
            <a:noAutofit/>
          </a:bodyPr>
          <a:lstStyle/>
          <a:p>
            <a:r>
              <a:rPr lang="en-US" sz="2800" b="1" dirty="0"/>
              <a:t>Data Collection &amp; Wrangling</a:t>
            </a:r>
            <a:br>
              <a:rPr lang="en-US" sz="2800" b="1" dirty="0"/>
            </a:br>
            <a:br>
              <a:rPr lang="en-US" sz="2800" b="1" dirty="0"/>
            </a:br>
            <a:endParaRPr lang="en-US" sz="2800" dirty="0"/>
          </a:p>
        </p:txBody>
      </p:sp>
      <p:sp>
        <p:nvSpPr>
          <p:cNvPr id="15" name="Rectangle 1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1">
            <a:extLst>
              <a:ext uri="{FF2B5EF4-FFF2-40B4-BE49-F238E27FC236}">
                <a16:creationId xmlns:a16="http://schemas.microsoft.com/office/drawing/2014/main" id="{61678CB6-C73C-906A-0529-DD9855E5D511}"/>
              </a:ext>
            </a:extLst>
          </p:cNvPr>
          <p:cNvSpPr>
            <a:spLocks noGrp="1" noChangeArrowheads="1"/>
          </p:cNvSpPr>
          <p:nvPr>
            <p:ph idx="1"/>
          </p:nvPr>
        </p:nvSpPr>
        <p:spPr bwMode="auto">
          <a:xfrm>
            <a:off x="1451581" y="2015732"/>
            <a:ext cx="3526523" cy="34506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sz="1050" b="1" i="0" u="none" strike="noStrike" cap="none" normalizeH="0" baseline="0">
                <a:ln>
                  <a:noFill/>
                </a:ln>
                <a:effectLst/>
                <a:latin typeface="Arial" panose="020B0604020202020204" pitchFamily="34" charset="0"/>
              </a:rPr>
              <a:t>Data Collection:</a:t>
            </a:r>
            <a:endParaRPr kumimoji="0" lang="en-US" altLang="en-US" sz="105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50" b="0" i="0" u="none" strike="noStrike" cap="none" normalizeH="0" baseline="0">
                <a:ln>
                  <a:noFill/>
                </a:ln>
                <a:effectLst/>
                <a:latin typeface="Arial" panose="020B0604020202020204" pitchFamily="34" charset="0"/>
              </a:rPr>
              <a:t>Made GET requests to the SpaceX API to collect structured launch data in JSON format.</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50" b="0" i="0" u="none" strike="noStrike" cap="none" normalizeH="0" baseline="0">
                <a:ln>
                  <a:noFill/>
                </a:ln>
                <a:effectLst/>
                <a:latin typeface="Arial" panose="020B0604020202020204" pitchFamily="34" charset="0"/>
              </a:rPr>
              <a:t>Used Python's </a:t>
            </a:r>
            <a:r>
              <a:rPr kumimoji="0" lang="en-US" altLang="en-US" sz="1050" b="0" i="0" u="none" strike="noStrike" cap="none" normalizeH="0" baseline="0" err="1">
                <a:ln>
                  <a:noFill/>
                </a:ln>
                <a:effectLst/>
                <a:latin typeface="Arial Unicode MS"/>
              </a:rPr>
              <a:t>BeautifulSoup</a:t>
            </a:r>
            <a:r>
              <a:rPr kumimoji="0" lang="en-US" altLang="en-US" sz="1050" b="0" i="0" u="none" strike="noStrike" cap="none" normalizeH="0" baseline="0">
                <a:ln>
                  <a:noFill/>
                </a:ln>
                <a:effectLst/>
              </a:rPr>
              <a:t> library to scrape and parse HTML launch tables from Wikipedia.</a:t>
            </a:r>
            <a:endParaRPr kumimoji="0" lang="en-US" altLang="en-US" sz="105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sz="1050" b="1" i="0" u="none" strike="noStrike" cap="none" normalizeH="0" baseline="0">
                <a:ln>
                  <a:noFill/>
                </a:ln>
                <a:effectLst/>
                <a:latin typeface="Arial" panose="020B0604020202020204" pitchFamily="34" charset="0"/>
              </a:rPr>
              <a:t>Data Wrangling:</a:t>
            </a:r>
            <a:endParaRPr kumimoji="0" lang="en-US" altLang="en-US" sz="105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50" b="0" i="0" u="none" strike="noStrike" cap="none" normalizeH="0" baseline="0">
                <a:ln>
                  <a:noFill/>
                </a:ln>
                <a:effectLst/>
                <a:latin typeface="Arial" panose="020B0604020202020204" pitchFamily="34" charset="0"/>
              </a:rPr>
              <a:t>Loaded data into Pandas </a:t>
            </a:r>
            <a:r>
              <a:rPr kumimoji="0" lang="en-US" altLang="en-US" sz="1050" b="0" i="0" u="none" strike="noStrike" cap="none" normalizeH="0" baseline="0" err="1">
                <a:ln>
                  <a:noFill/>
                </a:ln>
                <a:effectLst/>
                <a:latin typeface="Arial" panose="020B0604020202020204" pitchFamily="34" charset="0"/>
              </a:rPr>
              <a:t>DataFrames</a:t>
            </a:r>
            <a:r>
              <a:rPr kumimoji="0" lang="en-US" altLang="en-US" sz="1050" b="0" i="0" u="none" strike="noStrike" cap="none" normalizeH="0" baseline="0">
                <a:ln>
                  <a:noFill/>
                </a:ln>
                <a:effectLst/>
                <a:latin typeface="Arial" panose="020B0604020202020204" pitchFamily="34" charset="0"/>
              </a:rPr>
              <a:t> for cleaning and manipulation.</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50" b="0" i="0" u="none" strike="noStrike" cap="none" normalizeH="0" baseline="0">
                <a:ln>
                  <a:noFill/>
                </a:ln>
                <a:effectLst/>
                <a:latin typeface="Arial" panose="020B0604020202020204" pitchFamily="34" charset="0"/>
              </a:rPr>
              <a:t>Handled missing values in key columns like </a:t>
            </a:r>
            <a:r>
              <a:rPr kumimoji="0" lang="en-US" altLang="en-US" sz="1050" b="0" i="0" u="none" strike="noStrike" cap="none" normalizeH="0" baseline="0" err="1">
                <a:ln>
                  <a:noFill/>
                </a:ln>
                <a:effectLst/>
                <a:latin typeface="Arial Unicode MS"/>
              </a:rPr>
              <a:t>landing_pad</a:t>
            </a:r>
            <a:r>
              <a:rPr kumimoji="0" lang="en-US" altLang="en-US" sz="1050" b="0" i="0" u="none" strike="noStrike" cap="none" normalizeH="0" baseline="0">
                <a:ln>
                  <a:noFill/>
                </a:ln>
                <a:effectLst/>
              </a:rPr>
              <a:t>.</a:t>
            </a:r>
            <a:endParaRPr kumimoji="0" lang="en-US" altLang="en-US" sz="105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50" b="0" i="0" u="none" strike="noStrike" cap="none" normalizeH="0" baseline="0">
                <a:ln>
                  <a:noFill/>
                </a:ln>
                <a:effectLst/>
                <a:latin typeface="Arial" panose="020B0604020202020204" pitchFamily="34" charset="0"/>
              </a:rPr>
              <a:t>Filtered the dataset to include only Falcon 9 launches.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50" b="0" i="0" u="none" strike="noStrike" cap="none" normalizeH="0" baseline="0">
                <a:ln>
                  <a:noFill/>
                </a:ln>
                <a:effectLst/>
                <a:latin typeface="Arial" panose="020B0604020202020204" pitchFamily="34" charset="0"/>
              </a:rPr>
              <a:t>Engineered the target variable </a:t>
            </a:r>
            <a:r>
              <a:rPr kumimoji="0" lang="en-US" altLang="en-US" sz="1050" b="0" i="0" u="none" strike="noStrike" cap="none" normalizeH="0" baseline="0">
                <a:ln>
                  <a:noFill/>
                </a:ln>
                <a:effectLst/>
                <a:latin typeface="Arial Unicode MS"/>
              </a:rPr>
              <a:t>Class</a:t>
            </a:r>
            <a:r>
              <a:rPr kumimoji="0" lang="en-US" altLang="en-US" sz="1050" b="0" i="0" u="none" strike="noStrike" cap="none" normalizeH="0" baseline="0">
                <a:ln>
                  <a:noFill/>
                </a:ln>
                <a:effectLst/>
              </a:rPr>
              <a:t>, where </a:t>
            </a:r>
            <a:r>
              <a:rPr kumimoji="0" lang="en-US" altLang="en-US" sz="1050" b="0" i="0" u="none" strike="noStrike" cap="none" normalizeH="0" baseline="0">
                <a:ln>
                  <a:noFill/>
                </a:ln>
                <a:effectLst/>
                <a:latin typeface="Arial Unicode MS"/>
              </a:rPr>
              <a:t>1</a:t>
            </a:r>
            <a:r>
              <a:rPr kumimoji="0" lang="en-US" altLang="en-US" sz="1050" b="0" i="0" u="none" strike="noStrike" cap="none" normalizeH="0" baseline="0">
                <a:ln>
                  <a:noFill/>
                </a:ln>
                <a:effectLst/>
              </a:rPr>
              <a:t> represents a successful landing and </a:t>
            </a:r>
            <a:r>
              <a:rPr kumimoji="0" lang="en-US" altLang="en-US" sz="1050" b="0" i="0" u="none" strike="noStrike" cap="none" normalizeH="0" baseline="0">
                <a:ln>
                  <a:noFill/>
                </a:ln>
                <a:effectLst/>
                <a:latin typeface="Arial Unicode MS"/>
              </a:rPr>
              <a:t>0</a:t>
            </a:r>
            <a:r>
              <a:rPr kumimoji="0" lang="en-US" altLang="en-US" sz="1050" b="0" i="0" u="none" strike="noStrike" cap="none" normalizeH="0" baseline="0">
                <a:ln>
                  <a:noFill/>
                </a:ln>
                <a:effectLst/>
              </a:rPr>
              <a:t> represents a failed or unintended landing.</a:t>
            </a:r>
            <a:endParaRPr kumimoji="0" lang="en-US" altLang="en-US" sz="105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50" b="0" i="0" u="none" strike="noStrike" cap="none" normalizeH="0" baseline="0">
                <a:ln>
                  <a:noFill/>
                </a:ln>
                <a:effectLst/>
                <a:latin typeface="Arial" panose="020B0604020202020204" pitchFamily="34" charset="0"/>
              </a:rPr>
              <a:t>Performed One-Hot Encoding on categorical variables (</a:t>
            </a:r>
            <a:r>
              <a:rPr kumimoji="0" lang="en-US" altLang="en-US" sz="1050" b="0" i="0" u="none" strike="noStrike" cap="none" normalizeH="0" baseline="0">
                <a:ln>
                  <a:noFill/>
                </a:ln>
                <a:effectLst/>
                <a:latin typeface="Arial Unicode MS"/>
              </a:rPr>
              <a:t>Orbit</a:t>
            </a:r>
            <a:r>
              <a:rPr kumimoji="0" lang="en-US" altLang="en-US" sz="1050" b="0" i="0" u="none" strike="noStrike" cap="none" normalizeH="0" baseline="0">
                <a:ln>
                  <a:noFill/>
                </a:ln>
                <a:effectLst/>
              </a:rPr>
              <a:t>, </a:t>
            </a:r>
            <a:r>
              <a:rPr kumimoji="0" lang="en-US" altLang="en-US" sz="1050" b="0" i="0" u="none" strike="noStrike" cap="none" normalizeH="0" baseline="0" err="1">
                <a:ln>
                  <a:noFill/>
                </a:ln>
                <a:effectLst/>
                <a:latin typeface="Arial Unicode MS"/>
              </a:rPr>
              <a:t>LaunchSite</a:t>
            </a:r>
            <a:r>
              <a:rPr kumimoji="0" lang="en-US" altLang="en-US" sz="1050" b="0" i="0" u="none" strike="noStrike" cap="none" normalizeH="0" baseline="0">
                <a:ln>
                  <a:noFill/>
                </a:ln>
                <a:effectLst/>
              </a:rPr>
              <a:t>, </a:t>
            </a:r>
            <a:r>
              <a:rPr kumimoji="0" lang="en-US" altLang="en-US" sz="1050" b="0" i="0" u="none" strike="noStrike" cap="none" normalizeH="0" baseline="0" err="1">
                <a:ln>
                  <a:noFill/>
                </a:ln>
                <a:effectLst/>
                <a:latin typeface="Arial Unicode MS"/>
              </a:rPr>
              <a:t>LandingPad</a:t>
            </a:r>
            <a:r>
              <a:rPr kumimoji="0" lang="en-US" altLang="en-US" sz="1050" b="0" i="0" u="none" strike="noStrike" cap="none" normalizeH="0" baseline="0">
                <a:ln>
                  <a:noFill/>
                </a:ln>
                <a:effectLst/>
              </a:rPr>
              <a:t>, </a:t>
            </a:r>
            <a:r>
              <a:rPr kumimoji="0" lang="en-US" altLang="en-US" sz="1050" b="0" i="0" u="none" strike="noStrike" cap="none" normalizeH="0" baseline="0">
                <a:ln>
                  <a:noFill/>
                </a:ln>
                <a:effectLst/>
                <a:latin typeface="Arial Unicode MS"/>
              </a:rPr>
              <a:t>Serial</a:t>
            </a:r>
            <a:r>
              <a:rPr kumimoji="0" lang="en-US" altLang="en-US" sz="1050" b="0" i="0" u="none" strike="noStrike" cap="none" normalizeH="0" baseline="0">
                <a:ln>
                  <a:noFill/>
                </a:ln>
                <a:effectLst/>
              </a:rPr>
              <a:t>) to prepare data for machine learning.</a:t>
            </a:r>
          </a:p>
          <a:p>
            <a:pPr marL="0" marR="0" lvl="0" indent="0" defTabSz="914400" rtl="0" eaLnBrk="0" fontAlgn="base" latinLnBrk="0" hangingPunct="0">
              <a:lnSpc>
                <a:spcPct val="110000"/>
              </a:lnSpc>
              <a:spcBef>
                <a:spcPct val="0"/>
              </a:spcBef>
              <a:spcAft>
                <a:spcPts val="600"/>
              </a:spcAft>
              <a:buClrTx/>
              <a:buSzTx/>
              <a:buFontTx/>
              <a:buChar char="•"/>
              <a:tabLst/>
            </a:pPr>
            <a:endParaRPr kumimoji="0" lang="en-US" altLang="en-US" sz="105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050" b="0" i="0" u="none" strike="noStrike" cap="none" normalizeH="0" baseline="0">
              <a:ln>
                <a:noFill/>
              </a:ln>
              <a:effectLst/>
              <a:latin typeface="Arial" panose="020B0604020202020204" pitchFamily="34" charset="0"/>
            </a:endParaRPr>
          </a:p>
        </p:txBody>
      </p:sp>
      <p:grpSp>
        <p:nvGrpSpPr>
          <p:cNvPr id="17" name="Group 1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8" name="Rectangle 1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descr="A screenshot of a computer&#10;&#10;AI-generated content may be incorrect.">
            <a:extLst>
              <a:ext uri="{FF2B5EF4-FFF2-40B4-BE49-F238E27FC236}">
                <a16:creationId xmlns:a16="http://schemas.microsoft.com/office/drawing/2014/main" id="{31F63751-5E25-3AF5-0EC1-76E715245213}"/>
              </a:ext>
            </a:extLst>
          </p:cNvPr>
          <p:cNvPicPr>
            <a:picLocks noChangeAspect="1"/>
          </p:cNvPicPr>
          <p:nvPr/>
        </p:nvPicPr>
        <p:blipFill>
          <a:blip r:embed="rId2">
            <a:extLst>
              <a:ext uri="{28A0092B-C50C-407E-A947-70E740481C1C}">
                <a14:useLocalDpi xmlns:a14="http://schemas.microsoft.com/office/drawing/2010/main" val="0"/>
              </a:ext>
            </a:extLst>
          </a:blip>
          <a:srcRect l="8991" r="20859"/>
          <a:stretch>
            <a:fillRect/>
          </a:stretch>
        </p:blipFill>
        <p:spPr>
          <a:xfrm>
            <a:off x="6093926" y="1116345"/>
            <a:ext cx="4821551" cy="3866172"/>
          </a:xfrm>
          <a:prstGeom prst="rect">
            <a:avLst/>
          </a:prstGeom>
        </p:spPr>
      </p:pic>
      <p:pic>
        <p:nvPicPr>
          <p:cNvPr id="21" name="Picture 2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43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181A59D7-47F1-57E3-80B4-F34A7BC65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FA20D-7358-51C6-A41E-887660A1FFC1}"/>
              </a:ext>
            </a:extLst>
          </p:cNvPr>
          <p:cNvSpPr>
            <a:spLocks noGrp="1"/>
          </p:cNvSpPr>
          <p:nvPr>
            <p:ph type="title"/>
          </p:nvPr>
        </p:nvSpPr>
        <p:spPr>
          <a:xfrm>
            <a:off x="1451579" y="804519"/>
            <a:ext cx="9603275" cy="1049235"/>
          </a:xfrm>
        </p:spPr>
        <p:txBody>
          <a:bodyPr>
            <a:normAutofit/>
          </a:bodyPr>
          <a:lstStyle/>
          <a:p>
            <a:r>
              <a:rPr lang="en-US" sz="1500" b="1"/>
              <a:t>EDA with Visualization</a:t>
            </a:r>
            <a:br>
              <a:rPr lang="en-US" sz="1500" b="1"/>
            </a:br>
            <a:br>
              <a:rPr lang="en-US" sz="1500" b="1"/>
            </a:br>
            <a:br>
              <a:rPr lang="en-US" sz="1500" b="1"/>
            </a:br>
            <a:endParaRPr lang="en-US" sz="1500"/>
          </a:p>
        </p:txBody>
      </p:sp>
      <p:pic>
        <p:nvPicPr>
          <p:cNvPr id="7" name="Picture 6" descr="A screenshot of a computer&#10;&#10;AI-generated content may be incorrect.">
            <a:extLst>
              <a:ext uri="{FF2B5EF4-FFF2-40B4-BE49-F238E27FC236}">
                <a16:creationId xmlns:a16="http://schemas.microsoft.com/office/drawing/2014/main" id="{FE4817A4-30D1-9ED7-E294-E0FF83526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345916"/>
            <a:ext cx="4960443" cy="2790248"/>
          </a:xfrm>
          <a:prstGeom prst="rect">
            <a:avLst/>
          </a:prstGeom>
        </p:spPr>
      </p:pic>
      <p:sp>
        <p:nvSpPr>
          <p:cNvPr id="5" name="Rectangle 2">
            <a:extLst>
              <a:ext uri="{FF2B5EF4-FFF2-40B4-BE49-F238E27FC236}">
                <a16:creationId xmlns:a16="http://schemas.microsoft.com/office/drawing/2014/main" id="{E1EE68E4-24EC-52FF-2A54-2796F8CBD738}"/>
              </a:ext>
            </a:extLst>
          </p:cNvPr>
          <p:cNvSpPr>
            <a:spLocks noGrp="1" noChangeArrowheads="1"/>
          </p:cNvSpPr>
          <p:nvPr>
            <p:ph idx="1"/>
          </p:nvPr>
        </p:nvSpPr>
        <p:spPr bwMode="auto">
          <a:xfrm>
            <a:off x="6892299" y="2015734"/>
            <a:ext cx="4162555" cy="34506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sz="1100" b="0" i="0" u="none" strike="noStrike" cap="none" normalizeH="0" baseline="0">
                <a:ln>
                  <a:noFill/>
                </a:ln>
                <a:effectLst/>
                <a:latin typeface="Arial" panose="020B0604020202020204" pitchFamily="34" charset="0"/>
              </a:rPr>
              <a:t>Exploratory Data Analysis (EDA) through visualization revealed key patterns and relationships </a:t>
            </a: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sz="1100" b="0" i="0" u="none" strike="noStrike" cap="none" normalizeH="0" baseline="0">
                <a:ln>
                  <a:noFill/>
                </a:ln>
                <a:effectLst/>
                <a:latin typeface="Arial" panose="020B0604020202020204" pitchFamily="34" charset="0"/>
              </a:rPr>
              <a:t>within the data.</a:t>
            </a: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sz="1100" b="1" i="0" u="none" strike="noStrike" cap="none" normalizeH="0" baseline="0">
                <a:ln>
                  <a:noFill/>
                </a:ln>
                <a:effectLst/>
                <a:latin typeface="Arial" panose="020B0604020202020204" pitchFamily="34" charset="0"/>
              </a:rPr>
              <a:t>Key Insights:</a:t>
            </a:r>
            <a:endParaRPr kumimoji="0" lang="en-US" altLang="en-US" sz="11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100" b="0" i="0" u="none" strike="noStrike" cap="none" normalizeH="0" baseline="0">
                <a:ln>
                  <a:noFill/>
                </a:ln>
                <a:effectLst/>
                <a:latin typeface="Arial" panose="020B0604020202020204" pitchFamily="34" charset="0"/>
              </a:rPr>
              <a:t>The launch site </a:t>
            </a:r>
            <a:r>
              <a:rPr kumimoji="0" lang="en-US" altLang="en-US" sz="1100" b="1" i="0" u="none" strike="noStrike" cap="none" normalizeH="0" baseline="0">
                <a:ln>
                  <a:noFill/>
                </a:ln>
                <a:effectLst/>
                <a:latin typeface="Arial" panose="020B0604020202020204" pitchFamily="34" charset="0"/>
              </a:rPr>
              <a:t>CCAFS SLC-40</a:t>
            </a:r>
            <a:r>
              <a:rPr kumimoji="0" lang="en-US" altLang="en-US" sz="1100" b="0" i="0" u="none" strike="noStrike" cap="none" normalizeH="0" baseline="0">
                <a:ln>
                  <a:noFill/>
                </a:ln>
                <a:effectLst/>
                <a:latin typeface="Arial" panose="020B0604020202020204" pitchFamily="34" charset="0"/>
              </a:rPr>
              <a:t> has the highest number of launch attempts.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100" b="0" i="0" u="none" strike="noStrike" cap="none" normalizeH="0" baseline="0">
                <a:ln>
                  <a:noFill/>
                </a:ln>
                <a:effectLst/>
                <a:latin typeface="Arial" panose="020B0604020202020204" pitchFamily="34" charset="0"/>
              </a:rPr>
              <a:t>Success rate has improved significantly over time, as seen in scatter plots of </a:t>
            </a:r>
            <a:r>
              <a:rPr kumimoji="0" lang="en-US" altLang="en-US" sz="1100" b="0" i="0" u="none" strike="noStrike" cap="none" normalizeH="0" baseline="0" err="1">
                <a:ln>
                  <a:noFill/>
                </a:ln>
                <a:effectLst/>
                <a:latin typeface="Arial" panose="020B0604020202020204" pitchFamily="34" charset="0"/>
                <a:cs typeface="Arial" panose="020B0604020202020204" pitchFamily="34" charset="0"/>
              </a:rPr>
              <a:t>FlightNumber</a:t>
            </a:r>
            <a:r>
              <a:rPr kumimoji="0" lang="en-US" altLang="en-US" sz="1100" b="0" i="0" u="none" strike="noStrike" cap="none" normalizeH="0" baseline="0">
                <a:ln>
                  <a:noFill/>
                </a:ln>
                <a:effectLst/>
                <a:latin typeface="Arial" panose="020B0604020202020204" pitchFamily="34" charset="0"/>
                <a:cs typeface="Arial" panose="020B0604020202020204" pitchFamily="34" charset="0"/>
              </a:rPr>
              <a:t> vs.</a:t>
            </a:r>
            <a:endParaRPr lang="en-US" altLang="en-US" sz="1100">
              <a:latin typeface="Arial" panose="020B0604020202020204" pitchFamily="34" charset="0"/>
              <a:cs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None/>
              <a:tabLst/>
            </a:pPr>
            <a:r>
              <a:rPr kumimoji="0" lang="en-US" altLang="en-US" sz="1100" b="0" i="0" u="none" strike="noStrike" cap="none" normalizeH="0" baseline="0">
                <a:ln>
                  <a:noFill/>
                </a:ln>
                <a:effectLst/>
                <a:latin typeface="Arial" panose="020B0604020202020204" pitchFamily="34" charset="0"/>
                <a:cs typeface="Arial" panose="020B0604020202020204" pitchFamily="34" charset="0"/>
              </a:rPr>
              <a:t> Outcome</a:t>
            </a:r>
            <a:r>
              <a:rPr kumimoji="0" lang="en-US" altLang="en-US" sz="1100" b="0" i="0" u="none" strike="noStrike" cap="none" normalizeH="0" baseline="0">
                <a:ln>
                  <a:noFill/>
                </a:ln>
                <a:effectLst/>
              </a:rPr>
              <a:t>.</a:t>
            </a:r>
            <a:endParaRPr kumimoji="0" lang="en-US" altLang="en-US" sz="11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100" b="0" i="0" u="none" strike="noStrike" cap="none" normalizeH="0" baseline="0">
                <a:ln>
                  <a:noFill/>
                </a:ln>
                <a:effectLst/>
                <a:latin typeface="Arial" panose="020B0604020202020204" pitchFamily="34" charset="0"/>
              </a:rPr>
              <a:t>Certain orbits, like </a:t>
            </a:r>
            <a:r>
              <a:rPr kumimoji="0" lang="en-US" altLang="en-US" sz="1100" b="1" i="0" u="none" strike="noStrike" cap="none" normalizeH="0" baseline="0">
                <a:ln>
                  <a:noFill/>
                </a:ln>
                <a:effectLst/>
                <a:latin typeface="Arial" panose="020B0604020202020204" pitchFamily="34" charset="0"/>
              </a:rPr>
              <a:t>ES-L1</a:t>
            </a:r>
            <a:r>
              <a:rPr kumimoji="0" lang="en-US" altLang="en-US" sz="1100" b="0" i="0" u="none" strike="noStrike" cap="none" normalizeH="0" baseline="0">
                <a:ln>
                  <a:noFill/>
                </a:ln>
                <a:effectLst/>
                <a:latin typeface="Arial" panose="020B0604020202020204" pitchFamily="34" charset="0"/>
              </a:rPr>
              <a:t> and </a:t>
            </a:r>
            <a:r>
              <a:rPr kumimoji="0" lang="en-US" altLang="en-US" sz="1100" b="1" i="0" u="none" strike="noStrike" cap="none" normalizeH="0" baseline="0">
                <a:ln>
                  <a:noFill/>
                </a:ln>
                <a:effectLst/>
                <a:latin typeface="Arial" panose="020B0604020202020204" pitchFamily="34" charset="0"/>
              </a:rPr>
              <a:t>GEO</a:t>
            </a:r>
            <a:r>
              <a:rPr kumimoji="0" lang="en-US" altLang="en-US" sz="1100" b="0" i="0" u="none" strike="noStrike" cap="none" normalizeH="0" baseline="0">
                <a:ln>
                  <a:noFill/>
                </a:ln>
                <a:effectLst/>
                <a:latin typeface="Arial" panose="020B0604020202020204" pitchFamily="34" charset="0"/>
              </a:rPr>
              <a:t>, have higher success rates compared to others.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100" b="0" i="0" u="none" strike="noStrike" cap="none" normalizeH="0" baseline="0">
                <a:ln>
                  <a:noFill/>
                </a:ln>
                <a:effectLst/>
                <a:latin typeface="Arial" panose="020B0604020202020204" pitchFamily="34" charset="0"/>
              </a:rPr>
              <a:t>Heavier payload masses are associated with more challenging landing conditions.</a:t>
            </a:r>
          </a:p>
          <a:p>
            <a:pPr marL="0" marR="0" lvl="0" indent="0" defTabSz="914400" rtl="0" eaLnBrk="0" fontAlgn="base" latinLnBrk="0" hangingPunct="0">
              <a:lnSpc>
                <a:spcPct val="110000"/>
              </a:lnSpc>
              <a:spcBef>
                <a:spcPct val="0"/>
              </a:spcBef>
              <a:spcAft>
                <a:spcPts val="600"/>
              </a:spcAft>
              <a:buClrTx/>
              <a:buSzTx/>
              <a:buFontTx/>
              <a:buChar char="•"/>
              <a:tabLst/>
            </a:pPr>
            <a:endParaRPr kumimoji="0" lang="en-US" altLang="en-US" sz="11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1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79059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A85B9AFC-DDC4-2984-3279-F40DC17458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BCFB79-1EEA-FF50-F96C-7E099F12639F}"/>
              </a:ext>
            </a:extLst>
          </p:cNvPr>
          <p:cNvSpPr>
            <a:spLocks noGrp="1"/>
          </p:cNvSpPr>
          <p:nvPr>
            <p:ph type="title"/>
          </p:nvPr>
        </p:nvSpPr>
        <p:spPr>
          <a:xfrm>
            <a:off x="1451579" y="804519"/>
            <a:ext cx="9603275" cy="1049235"/>
          </a:xfrm>
        </p:spPr>
        <p:txBody>
          <a:bodyPr>
            <a:normAutofit fontScale="90000"/>
          </a:bodyPr>
          <a:lstStyle/>
          <a:p>
            <a:r>
              <a:rPr lang="en-US" sz="3600" b="1" dirty="0"/>
              <a:t>EDA with SQL</a:t>
            </a:r>
            <a:br>
              <a:rPr lang="en-US" sz="1500" b="1" dirty="0"/>
            </a:br>
            <a:br>
              <a:rPr lang="en-US" sz="1500" b="1" dirty="0"/>
            </a:br>
            <a:br>
              <a:rPr lang="en-US" sz="1500" b="1" dirty="0"/>
            </a:br>
            <a:endParaRPr lang="en-US" sz="1500" dirty="0"/>
          </a:p>
        </p:txBody>
      </p:sp>
      <p:graphicFrame>
        <p:nvGraphicFramePr>
          <p:cNvPr id="3" name="Content Placeholder 2">
            <a:extLst>
              <a:ext uri="{FF2B5EF4-FFF2-40B4-BE49-F238E27FC236}">
                <a16:creationId xmlns:a16="http://schemas.microsoft.com/office/drawing/2014/main" id="{B8B9DCC7-B086-DD94-D8D8-366446F63ECC}"/>
              </a:ext>
            </a:extLst>
          </p:cNvPr>
          <p:cNvGraphicFramePr>
            <a:graphicFrameLocks noGrp="1"/>
          </p:cNvGraphicFramePr>
          <p:nvPr>
            <p:ph idx="1"/>
            <p:extLst>
              <p:ext uri="{D42A27DB-BD31-4B8C-83A1-F6EECF244321}">
                <p14:modId xmlns:p14="http://schemas.microsoft.com/office/powerpoint/2010/main" val="1027187618"/>
              </p:ext>
            </p:extLst>
          </p:nvPr>
        </p:nvGraphicFramePr>
        <p:xfrm>
          <a:off x="1450975" y="2070538"/>
          <a:ext cx="9604377" cy="3262993"/>
        </p:xfrm>
        <a:graphic>
          <a:graphicData uri="http://schemas.openxmlformats.org/drawingml/2006/table">
            <a:tbl>
              <a:tblPr/>
              <a:tblGrid>
                <a:gridCol w="3134330">
                  <a:extLst>
                    <a:ext uri="{9D8B030D-6E8A-4147-A177-3AD203B41FA5}">
                      <a16:colId xmlns:a16="http://schemas.microsoft.com/office/drawing/2014/main" val="1721255188"/>
                    </a:ext>
                  </a:extLst>
                </a:gridCol>
                <a:gridCol w="4641694">
                  <a:extLst>
                    <a:ext uri="{9D8B030D-6E8A-4147-A177-3AD203B41FA5}">
                      <a16:colId xmlns:a16="http://schemas.microsoft.com/office/drawing/2014/main" val="3684469700"/>
                    </a:ext>
                  </a:extLst>
                </a:gridCol>
                <a:gridCol w="1828353">
                  <a:extLst>
                    <a:ext uri="{9D8B030D-6E8A-4147-A177-3AD203B41FA5}">
                      <a16:colId xmlns:a16="http://schemas.microsoft.com/office/drawing/2014/main" val="1069757123"/>
                    </a:ext>
                  </a:extLst>
                </a:gridCol>
              </a:tblGrid>
              <a:tr h="357448">
                <a:tc>
                  <a:txBody>
                    <a:bodyPr/>
                    <a:lstStyle/>
                    <a:p>
                      <a:pPr algn="l" fontAlgn="ctr">
                        <a:buNone/>
                      </a:pPr>
                      <a:r>
                        <a:rPr lang="en-US" sz="1300" b="0" i="0" u="none" strike="noStrike">
                          <a:effectLst/>
                          <a:latin typeface="Arial" panose="020B0604020202020204" pitchFamily="34" charset="0"/>
                        </a:rPr>
                        <a:t>Objective</a:t>
                      </a:r>
                    </a:p>
                  </a:txBody>
                  <a:tcPr marL="65869" marR="65869" marT="32934" marB="32934" anchor="ctr">
                    <a:lnL>
                      <a:noFill/>
                    </a:lnL>
                    <a:lnR>
                      <a:noFill/>
                    </a:lnR>
                    <a:lnT>
                      <a:noFill/>
                    </a:lnT>
                    <a:lnB>
                      <a:noFill/>
                    </a:lnB>
                    <a:noFill/>
                  </a:tcPr>
                </a:tc>
                <a:tc>
                  <a:txBody>
                    <a:bodyPr/>
                    <a:lstStyle/>
                    <a:p>
                      <a:pPr algn="l" fontAlgn="ctr">
                        <a:buNone/>
                      </a:pPr>
                      <a:r>
                        <a:rPr lang="en-US" sz="1300" b="0" i="0" u="none" strike="noStrike">
                          <a:effectLst/>
                          <a:latin typeface="Arial" panose="020B0604020202020204" pitchFamily="34" charset="0"/>
                        </a:rPr>
                        <a:t>SQL Query</a:t>
                      </a:r>
                    </a:p>
                  </a:txBody>
                  <a:tcPr marL="65869" marR="65869" marT="32934" marB="32934" anchor="ctr">
                    <a:lnL>
                      <a:noFill/>
                    </a:lnL>
                    <a:lnR>
                      <a:noFill/>
                    </a:lnR>
                    <a:lnT>
                      <a:noFill/>
                    </a:lnT>
                    <a:lnB>
                      <a:noFill/>
                    </a:lnB>
                    <a:noFill/>
                  </a:tcPr>
                </a:tc>
                <a:tc>
                  <a:txBody>
                    <a:bodyPr/>
                    <a:lstStyle/>
                    <a:p>
                      <a:pPr algn="l" fontAlgn="ctr">
                        <a:buNone/>
                      </a:pPr>
                      <a:r>
                        <a:rPr lang="en-US" sz="1300" b="0" i="0" u="none" strike="noStrike">
                          <a:effectLst/>
                          <a:latin typeface="Arial" panose="020B0604020202020204" pitchFamily="34" charset="0"/>
                        </a:rPr>
                        <a:t>Result</a:t>
                      </a:r>
                    </a:p>
                  </a:txBody>
                  <a:tcPr marL="65869" marR="65869" marT="32934" marB="32934" anchor="ctr">
                    <a:lnL>
                      <a:noFill/>
                    </a:lnL>
                    <a:lnR>
                      <a:noFill/>
                    </a:lnR>
                    <a:lnT>
                      <a:noFill/>
                    </a:lnT>
                    <a:lnB>
                      <a:noFill/>
                    </a:lnB>
                    <a:noFill/>
                  </a:tcPr>
                </a:tc>
                <a:extLst>
                  <a:ext uri="{0D108BD9-81ED-4DB2-BD59-A6C34878D82A}">
                    <a16:rowId xmlns:a16="http://schemas.microsoft.com/office/drawing/2014/main" val="2872675323"/>
                  </a:ext>
                </a:extLst>
              </a:tr>
              <a:tr h="601161">
                <a:tc>
                  <a:txBody>
                    <a:bodyPr/>
                    <a:lstStyle/>
                    <a:p>
                      <a:pPr algn="l" fontAlgn="ctr">
                        <a:buNone/>
                      </a:pPr>
                      <a:r>
                        <a:rPr lang="en-US" sz="1300" b="0" i="0" u="none" strike="noStrike">
                          <a:effectLst/>
                          <a:latin typeface="Arial" panose="020B0604020202020204" pitchFamily="34" charset="0"/>
                        </a:rPr>
                        <a:t>Total Falcon 9 Launches</a:t>
                      </a:r>
                    </a:p>
                  </a:txBody>
                  <a:tcPr marL="65869" marR="65869" marT="32934" marB="32934" anchor="ctr">
                    <a:lnL>
                      <a:noFill/>
                    </a:lnL>
                    <a:lnR>
                      <a:noFill/>
                    </a:lnR>
                    <a:lnT>
                      <a:noFill/>
                    </a:lnT>
                    <a:lnB>
                      <a:noFill/>
                    </a:lnB>
                    <a:noFill/>
                  </a:tcPr>
                </a:tc>
                <a:tc>
                  <a:txBody>
                    <a:bodyPr/>
                    <a:lstStyle/>
                    <a:p>
                      <a:pPr algn="l" fontAlgn="ctr">
                        <a:buNone/>
                      </a:pPr>
                      <a:r>
                        <a:rPr lang="en-US" sz="1300" b="0" i="0" u="none" strike="noStrike">
                          <a:effectLst/>
                          <a:latin typeface="Arial" panose="020B0604020202020204" pitchFamily="34" charset="0"/>
                        </a:rPr>
                        <a:t>SELECT COUNT(*) FROM SPACEXTBL WHERE name LIKE 'Falcon 9%';</a:t>
                      </a:r>
                    </a:p>
                  </a:txBody>
                  <a:tcPr marL="65869" marR="65869" marT="32934" marB="32934" anchor="ctr">
                    <a:lnL>
                      <a:noFill/>
                    </a:lnL>
                    <a:lnR>
                      <a:noFill/>
                    </a:lnR>
                    <a:lnT>
                      <a:noFill/>
                    </a:lnT>
                    <a:lnB>
                      <a:noFill/>
                    </a:lnB>
                    <a:noFill/>
                  </a:tcPr>
                </a:tc>
                <a:tc>
                  <a:txBody>
                    <a:bodyPr/>
                    <a:lstStyle/>
                    <a:p>
                      <a:pPr algn="l" fontAlgn="ctr">
                        <a:buNone/>
                      </a:pPr>
                      <a:r>
                        <a:rPr lang="en-US" sz="1300" b="0" i="0" u="none" strike="noStrike">
                          <a:effectLst/>
                          <a:latin typeface="Arial" panose="020B0604020202020204" pitchFamily="34" charset="0"/>
                        </a:rPr>
                        <a:t>90</a:t>
                      </a:r>
                    </a:p>
                  </a:txBody>
                  <a:tcPr marL="65869" marR="65869" marT="32934" marB="32934" anchor="ctr">
                    <a:lnL>
                      <a:noFill/>
                    </a:lnL>
                    <a:lnR>
                      <a:noFill/>
                    </a:lnR>
                    <a:lnT>
                      <a:noFill/>
                    </a:lnT>
                    <a:lnB>
                      <a:noFill/>
                    </a:lnB>
                    <a:noFill/>
                  </a:tcPr>
                </a:tc>
                <a:extLst>
                  <a:ext uri="{0D108BD9-81ED-4DB2-BD59-A6C34878D82A}">
                    <a16:rowId xmlns:a16="http://schemas.microsoft.com/office/drawing/2014/main" val="2840216007"/>
                  </a:ext>
                </a:extLst>
              </a:tr>
              <a:tr h="601161">
                <a:tc>
                  <a:txBody>
                    <a:bodyPr/>
                    <a:lstStyle/>
                    <a:p>
                      <a:pPr algn="l" fontAlgn="ctr">
                        <a:buNone/>
                      </a:pPr>
                      <a:r>
                        <a:rPr lang="en-US" sz="1300" b="0" i="0" u="none" strike="noStrike">
                          <a:effectLst/>
                          <a:latin typeface="Arial" panose="020B0604020202020204" pitchFamily="34" charset="0"/>
                        </a:rPr>
                        <a:t>Successful Landings</a:t>
                      </a:r>
                    </a:p>
                  </a:txBody>
                  <a:tcPr marL="65869" marR="65869" marT="32934" marB="32934" anchor="ctr">
                    <a:lnL>
                      <a:noFill/>
                    </a:lnL>
                    <a:lnR>
                      <a:noFill/>
                    </a:lnR>
                    <a:lnT>
                      <a:noFill/>
                    </a:lnT>
                    <a:lnB>
                      <a:noFill/>
                    </a:lnB>
                    <a:noFill/>
                  </a:tcPr>
                </a:tc>
                <a:tc>
                  <a:txBody>
                    <a:bodyPr/>
                    <a:lstStyle/>
                    <a:p>
                      <a:pPr algn="l" fontAlgn="ctr">
                        <a:buNone/>
                      </a:pPr>
                      <a:r>
                        <a:rPr lang="en-US" sz="1300" b="0" i="0" u="none" strike="noStrike">
                          <a:effectLst/>
                          <a:latin typeface="Arial" panose="020B0604020202020204" pitchFamily="34" charset="0"/>
                        </a:rPr>
                        <a:t>SELECT COUNT("Mission_Outcome") FROM SPACEXTBL WHERE "Mission_Outcome" = 'Success';</a:t>
                      </a:r>
                    </a:p>
                  </a:txBody>
                  <a:tcPr marL="65869" marR="65869" marT="32934" marB="32934" anchor="ctr">
                    <a:lnL>
                      <a:noFill/>
                    </a:lnL>
                    <a:lnR>
                      <a:noFill/>
                    </a:lnR>
                    <a:lnT>
                      <a:noFill/>
                    </a:lnT>
                    <a:lnB>
                      <a:noFill/>
                    </a:lnB>
                    <a:noFill/>
                  </a:tcPr>
                </a:tc>
                <a:tc>
                  <a:txBody>
                    <a:bodyPr/>
                    <a:lstStyle/>
                    <a:p>
                      <a:pPr algn="l" fontAlgn="ctr">
                        <a:buNone/>
                      </a:pPr>
                      <a:r>
                        <a:rPr lang="en-US" sz="1300" b="0" i="0" u="none" strike="noStrike">
                          <a:effectLst/>
                          <a:latin typeface="Arial" panose="020B0604020202020204" pitchFamily="34" charset="0"/>
                        </a:rPr>
                        <a:t>60</a:t>
                      </a:r>
                    </a:p>
                  </a:txBody>
                  <a:tcPr marL="65869" marR="65869" marT="32934" marB="32934" anchor="ctr">
                    <a:lnL>
                      <a:noFill/>
                    </a:lnL>
                    <a:lnR>
                      <a:noFill/>
                    </a:lnR>
                    <a:lnT>
                      <a:noFill/>
                    </a:lnT>
                    <a:lnB>
                      <a:noFill/>
                    </a:lnB>
                    <a:noFill/>
                  </a:tcPr>
                </a:tc>
                <a:extLst>
                  <a:ext uri="{0D108BD9-81ED-4DB2-BD59-A6C34878D82A}">
                    <a16:rowId xmlns:a16="http://schemas.microsoft.com/office/drawing/2014/main" val="2888609657"/>
                  </a:ext>
                </a:extLst>
              </a:tr>
              <a:tr h="844875">
                <a:tc>
                  <a:txBody>
                    <a:bodyPr/>
                    <a:lstStyle/>
                    <a:p>
                      <a:pPr algn="l" fontAlgn="ctr">
                        <a:buNone/>
                      </a:pPr>
                      <a:r>
                        <a:rPr lang="en-US" sz="1300" b="0" i="0" u="none" strike="noStrike">
                          <a:effectLst/>
                          <a:latin typeface="Arial" panose="020B0604020202020204" pitchFamily="34" charset="0"/>
                        </a:rPr>
                        <a:t>Payload Mass by Booster</a:t>
                      </a:r>
                    </a:p>
                  </a:txBody>
                  <a:tcPr marL="65869" marR="65869" marT="32934" marB="32934" anchor="ctr">
                    <a:lnL>
                      <a:noFill/>
                    </a:lnL>
                    <a:lnR>
                      <a:noFill/>
                    </a:lnR>
                    <a:lnT>
                      <a:noFill/>
                    </a:lnT>
                    <a:lnB>
                      <a:noFill/>
                    </a:lnB>
                    <a:noFill/>
                  </a:tcPr>
                </a:tc>
                <a:tc>
                  <a:txBody>
                    <a:bodyPr/>
                    <a:lstStyle/>
                    <a:p>
                      <a:pPr algn="l" fontAlgn="ctr">
                        <a:buNone/>
                      </a:pPr>
                      <a:r>
                        <a:rPr lang="en-US" sz="1300" b="0" i="0" u="none" strike="noStrike">
                          <a:effectLst/>
                          <a:latin typeface="Arial" panose="020B0604020202020204" pitchFamily="34" charset="0"/>
                        </a:rPr>
                        <a:t>SELECT booster_version, SUM(PAYLOAD_MASS__KG_) AS Total_Mass FROM SPACEXTBL GROUP BY booster_version;</a:t>
                      </a:r>
                    </a:p>
                  </a:txBody>
                  <a:tcPr marL="65869" marR="65869" marT="32934" marB="32934" anchor="ctr">
                    <a:lnL>
                      <a:noFill/>
                    </a:lnL>
                    <a:lnR>
                      <a:noFill/>
                    </a:lnR>
                    <a:lnT>
                      <a:noFill/>
                    </a:lnT>
                    <a:lnB>
                      <a:noFill/>
                    </a:lnB>
                    <a:noFill/>
                  </a:tcPr>
                </a:tc>
                <a:tc>
                  <a:txBody>
                    <a:bodyPr/>
                    <a:lstStyle/>
                    <a:p>
                      <a:pPr algn="l" fontAlgn="ctr">
                        <a:buNone/>
                      </a:pPr>
                      <a:r>
                        <a:rPr lang="en-US" sz="1300" b="0" i="0" u="none" strike="noStrike">
                          <a:effectLst/>
                          <a:latin typeface="Arial" panose="020B0604020202020204" pitchFamily="34" charset="0"/>
                        </a:rPr>
                        <a:t>(See result set)</a:t>
                      </a:r>
                    </a:p>
                  </a:txBody>
                  <a:tcPr marL="65869" marR="65869" marT="32934" marB="32934" anchor="ctr">
                    <a:lnL>
                      <a:noFill/>
                    </a:lnL>
                    <a:lnR>
                      <a:noFill/>
                    </a:lnR>
                    <a:lnT>
                      <a:noFill/>
                    </a:lnT>
                    <a:lnB>
                      <a:noFill/>
                    </a:lnB>
                    <a:noFill/>
                  </a:tcPr>
                </a:tc>
                <a:extLst>
                  <a:ext uri="{0D108BD9-81ED-4DB2-BD59-A6C34878D82A}">
                    <a16:rowId xmlns:a16="http://schemas.microsoft.com/office/drawing/2014/main" val="2731355211"/>
                  </a:ext>
                </a:extLst>
              </a:tr>
              <a:tr h="844875">
                <a:tc>
                  <a:txBody>
                    <a:bodyPr/>
                    <a:lstStyle/>
                    <a:p>
                      <a:pPr algn="l" fontAlgn="ctr">
                        <a:buNone/>
                      </a:pPr>
                      <a:r>
                        <a:rPr lang="en-US" sz="1300" b="0" i="0" u="none" strike="noStrike">
                          <a:effectLst/>
                          <a:latin typeface="Arial" panose="020B0604020202020204" pitchFamily="34" charset="0"/>
                        </a:rPr>
                        <a:t>Success Rate by Launch Site</a:t>
                      </a:r>
                    </a:p>
                  </a:txBody>
                  <a:tcPr marL="65869" marR="65869" marT="32934" marB="32934" anchor="ctr">
                    <a:lnL>
                      <a:noFill/>
                    </a:lnL>
                    <a:lnR>
                      <a:noFill/>
                    </a:lnR>
                    <a:lnT>
                      <a:noFill/>
                    </a:lnT>
                    <a:lnB>
                      <a:noFill/>
                    </a:lnB>
                    <a:noFill/>
                  </a:tcPr>
                </a:tc>
                <a:tc>
                  <a:txBody>
                    <a:bodyPr/>
                    <a:lstStyle/>
                    <a:p>
                      <a:pPr algn="l" fontAlgn="ctr">
                        <a:buNone/>
                      </a:pPr>
                      <a:r>
                        <a:rPr lang="en-US" sz="1300" b="0" i="0" u="none" strike="noStrike" dirty="0">
                          <a:effectLst/>
                          <a:latin typeface="Arial" panose="020B0604020202020204" pitchFamily="34" charset="0"/>
                        </a:rPr>
                        <a:t>SELECT </a:t>
                      </a:r>
                      <a:r>
                        <a:rPr lang="en-US" sz="1300" b="0" i="0" u="none" strike="noStrike" dirty="0" err="1">
                          <a:effectLst/>
                          <a:latin typeface="Arial" panose="020B0604020202020204" pitchFamily="34" charset="0"/>
                        </a:rPr>
                        <a:t>Launch_Site</a:t>
                      </a:r>
                      <a:r>
                        <a:rPr lang="en-US" sz="1300" b="0" i="0" u="none" strike="noStrike" dirty="0">
                          <a:effectLst/>
                          <a:latin typeface="Arial" panose="020B0604020202020204" pitchFamily="34" charset="0"/>
                        </a:rPr>
                        <a:t>, COUNT("</a:t>
                      </a:r>
                      <a:r>
                        <a:rPr lang="en-US" sz="1300" b="0" i="0" u="none" strike="noStrike" dirty="0" err="1">
                          <a:effectLst/>
                          <a:latin typeface="Arial" panose="020B0604020202020204" pitchFamily="34" charset="0"/>
                        </a:rPr>
                        <a:t>Mission_Outcome</a:t>
                      </a:r>
                      <a:r>
                        <a:rPr lang="en-US" sz="1300" b="0" i="0" u="none" strike="noStrike" dirty="0">
                          <a:effectLst/>
                          <a:latin typeface="Arial" panose="020B0604020202020204" pitchFamily="34" charset="0"/>
                        </a:rPr>
                        <a:t>") AS </a:t>
                      </a:r>
                      <a:r>
                        <a:rPr lang="en-US" sz="1300" b="0" i="0" u="none" strike="noStrike" dirty="0" err="1">
                          <a:effectLst/>
                          <a:latin typeface="Arial" panose="020B0604020202020204" pitchFamily="34" charset="0"/>
                        </a:rPr>
                        <a:t>Success_Count</a:t>
                      </a:r>
                      <a:r>
                        <a:rPr lang="en-US" sz="1300" b="0" i="0" u="none" strike="noStrike" dirty="0">
                          <a:effectLst/>
                          <a:latin typeface="Arial" panose="020B0604020202020204" pitchFamily="34" charset="0"/>
                        </a:rPr>
                        <a:t> FROM SPACEXTBL WHERE "</a:t>
                      </a:r>
                      <a:r>
                        <a:rPr lang="en-US" sz="1300" b="0" i="0" u="none" strike="noStrike" dirty="0" err="1">
                          <a:effectLst/>
                          <a:latin typeface="Arial" panose="020B0604020202020204" pitchFamily="34" charset="0"/>
                        </a:rPr>
                        <a:t>Mission_Outcome</a:t>
                      </a:r>
                      <a:r>
                        <a:rPr lang="en-US" sz="1300" b="0" i="0" u="none" strike="noStrike" dirty="0">
                          <a:effectLst/>
                          <a:latin typeface="Arial" panose="020B0604020202020204" pitchFamily="34" charset="0"/>
                        </a:rPr>
                        <a:t>" = 'Success' GROUP BY </a:t>
                      </a:r>
                      <a:r>
                        <a:rPr lang="en-US" sz="1300" b="0" i="0" u="none" strike="noStrike" dirty="0" err="1">
                          <a:effectLst/>
                          <a:latin typeface="Arial" panose="020B0604020202020204" pitchFamily="34" charset="0"/>
                        </a:rPr>
                        <a:t>Launch_Site</a:t>
                      </a:r>
                      <a:r>
                        <a:rPr lang="en-US" sz="1300" b="0" i="0" u="none" strike="noStrike" dirty="0">
                          <a:effectLst/>
                          <a:latin typeface="Arial" panose="020B0604020202020204" pitchFamily="34" charset="0"/>
                        </a:rPr>
                        <a:t>;</a:t>
                      </a:r>
                    </a:p>
                    <a:p>
                      <a:pPr algn="l" fontAlgn="ctr">
                        <a:buNone/>
                      </a:pPr>
                      <a:endParaRPr lang="en-US" sz="1300" b="0" i="0" u="none" strike="noStrike" dirty="0">
                        <a:effectLst/>
                        <a:latin typeface="Arial" panose="020B0604020202020204" pitchFamily="34" charset="0"/>
                      </a:endParaRPr>
                    </a:p>
                  </a:txBody>
                  <a:tcPr marL="65869" marR="65869" marT="32934" marB="32934" anchor="ctr">
                    <a:lnL>
                      <a:noFill/>
                    </a:lnL>
                    <a:lnR>
                      <a:noFill/>
                    </a:lnR>
                    <a:lnT>
                      <a:noFill/>
                    </a:lnT>
                    <a:lnB>
                      <a:noFill/>
                    </a:lnB>
                    <a:noFill/>
                  </a:tcPr>
                </a:tc>
                <a:tc>
                  <a:txBody>
                    <a:bodyPr/>
                    <a:lstStyle/>
                    <a:p>
                      <a:pPr algn="l" fontAlgn="ctr">
                        <a:buNone/>
                      </a:pPr>
                      <a:r>
                        <a:rPr lang="en-US" sz="1300" b="0" i="0" u="none" strike="noStrike" dirty="0">
                          <a:effectLst/>
                          <a:latin typeface="Arial" panose="020B0604020202020204" pitchFamily="34" charset="0"/>
                        </a:rPr>
                        <a:t>(See r</a:t>
                      </a:r>
                    </a:p>
                  </a:txBody>
                  <a:tcPr marL="65869" marR="65869" marT="32934" marB="32934" anchor="ctr">
                    <a:lnL>
                      <a:noFill/>
                    </a:lnL>
                    <a:lnR>
                      <a:noFill/>
                    </a:lnR>
                    <a:lnT>
                      <a:noFill/>
                    </a:lnT>
                    <a:lnB>
                      <a:noFill/>
                    </a:lnB>
                    <a:noFill/>
                  </a:tcPr>
                </a:tc>
                <a:extLst>
                  <a:ext uri="{0D108BD9-81ED-4DB2-BD59-A6C34878D82A}">
                    <a16:rowId xmlns:a16="http://schemas.microsoft.com/office/drawing/2014/main" val="2355928587"/>
                  </a:ext>
                </a:extLst>
              </a:tr>
            </a:tbl>
          </a:graphicData>
        </a:graphic>
      </p:graphicFrame>
      <p:pic>
        <p:nvPicPr>
          <p:cNvPr id="8" name="Picture 7" descr="A screenshot of a computer&#10;&#10;AI-generated content may be incorrect.">
            <a:extLst>
              <a:ext uri="{FF2B5EF4-FFF2-40B4-BE49-F238E27FC236}">
                <a16:creationId xmlns:a16="http://schemas.microsoft.com/office/drawing/2014/main" id="{5B5DEDED-FD3F-0F7D-9F6E-5D702D4C8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145" y="120118"/>
            <a:ext cx="4298731" cy="1624599"/>
          </a:xfrm>
          <a:prstGeom prst="rect">
            <a:avLst/>
          </a:prstGeom>
        </p:spPr>
      </p:pic>
    </p:spTree>
    <p:extLst>
      <p:ext uri="{BB962C8B-B14F-4D97-AF65-F5344CB8AC3E}">
        <p14:creationId xmlns:p14="http://schemas.microsoft.com/office/powerpoint/2010/main" val="228861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39316002-7294-4C4D-33F5-B6AEE787712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0ECE64D-5484-4B20-9FDA-BD6362CED6D7}"/>
              </a:ext>
            </a:extLst>
          </p:cNvPr>
          <p:cNvSpPr>
            <a:spLocks noGrp="1"/>
          </p:cNvSpPr>
          <p:nvPr>
            <p:ph type="title"/>
          </p:nvPr>
        </p:nvSpPr>
        <p:spPr>
          <a:xfrm>
            <a:off x="1451580" y="804520"/>
            <a:ext cx="4176511" cy="1049235"/>
          </a:xfrm>
        </p:spPr>
        <p:txBody>
          <a:bodyPr>
            <a:normAutofit/>
          </a:bodyPr>
          <a:lstStyle/>
          <a:p>
            <a:r>
              <a:rPr lang="en-US" sz="1300" b="1"/>
              <a:t>Interactive Map with Folium</a:t>
            </a:r>
            <a:br>
              <a:rPr lang="en-US" sz="1300" b="1"/>
            </a:br>
            <a:br>
              <a:rPr lang="en-US" sz="1300" b="1"/>
            </a:br>
            <a:br>
              <a:rPr lang="en-US" sz="1300" b="1"/>
            </a:br>
            <a:br>
              <a:rPr lang="en-US" sz="1300" b="1"/>
            </a:br>
            <a:endParaRPr lang="en-US" sz="1300"/>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Rectangle 2">
            <a:extLst>
              <a:ext uri="{FF2B5EF4-FFF2-40B4-BE49-F238E27FC236}">
                <a16:creationId xmlns:a16="http://schemas.microsoft.com/office/drawing/2014/main" id="{E36C42D9-F736-755F-BDF5-54F5407683E6}"/>
              </a:ext>
            </a:extLst>
          </p:cNvPr>
          <p:cNvSpPr>
            <a:spLocks noGrp="1" noChangeArrowheads="1"/>
          </p:cNvSpPr>
          <p:nvPr>
            <p:ph idx="1"/>
          </p:nvPr>
        </p:nvSpPr>
        <p:spPr bwMode="auto">
          <a:xfrm>
            <a:off x="1451581" y="2015732"/>
            <a:ext cx="4172212" cy="34506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nSpc>
                <a:spcPct val="110000"/>
              </a:lnSpc>
            </a:pPr>
            <a:r>
              <a:rPr lang="en-US" sz="1400"/>
              <a:t>An interactive geospatial map was created using the Folium library to visualize launch sites and landing outcomes.</a:t>
            </a:r>
          </a:p>
          <a:p>
            <a:pPr>
              <a:lnSpc>
                <a:spcPct val="110000"/>
              </a:lnSpc>
            </a:pPr>
            <a:r>
              <a:rPr lang="en-US" sz="1400" b="1"/>
              <a:t>Map Features:</a:t>
            </a:r>
            <a:endParaRPr lang="en-US" sz="1400"/>
          </a:p>
          <a:p>
            <a:pPr>
              <a:lnSpc>
                <a:spcPct val="110000"/>
              </a:lnSpc>
            </a:pPr>
            <a:r>
              <a:rPr lang="en-US" sz="1400"/>
              <a:t>Launch sites are marked on their exact geographical coordinates.</a:t>
            </a:r>
          </a:p>
          <a:p>
            <a:pPr>
              <a:lnSpc>
                <a:spcPct val="110000"/>
              </a:lnSpc>
            </a:pPr>
            <a:r>
              <a:rPr lang="en-US" sz="1400" b="1"/>
              <a:t>Green markers</a:t>
            </a:r>
            <a:r>
              <a:rPr lang="en-US" sz="1400"/>
              <a:t> indicate successful landings.</a:t>
            </a:r>
          </a:p>
          <a:p>
            <a:pPr>
              <a:lnSpc>
                <a:spcPct val="110000"/>
              </a:lnSpc>
            </a:pPr>
            <a:r>
              <a:rPr lang="en-US" sz="1400" b="1"/>
              <a:t>Red markers</a:t>
            </a:r>
            <a:r>
              <a:rPr lang="en-US" sz="1400"/>
              <a:t> indicate failed landings.</a:t>
            </a:r>
          </a:p>
          <a:p>
            <a:pPr>
              <a:lnSpc>
                <a:spcPct val="110000"/>
              </a:lnSpc>
            </a:pPr>
            <a:r>
              <a:rPr lang="en-US" sz="1400"/>
              <a:t>Clicking on a marker displays details about the launch, including date, payload, and mission outcome.</a:t>
            </a:r>
          </a:p>
          <a:p>
            <a:pPr marL="0" marR="0" lvl="0" indent="0" defTabSz="914400" rtl="0" eaLnBrk="0" fontAlgn="base" latinLnBrk="0" hangingPunct="0">
              <a:lnSpc>
                <a:spcPct val="110000"/>
              </a:lnSpc>
              <a:spcBef>
                <a:spcPct val="0"/>
              </a:spcBef>
              <a:spcAft>
                <a:spcPct val="0"/>
              </a:spcAft>
              <a:buClrTx/>
              <a:buSzTx/>
              <a:buFontTx/>
              <a:buNone/>
              <a:tabLst/>
            </a:pPr>
            <a:endParaRPr kumimoji="0" lang="en-US" altLang="en-US" sz="1400" b="0" i="0" u="none" strike="noStrike" cap="none" normalizeH="0" baseline="0">
              <a:ln>
                <a:noFill/>
              </a:ln>
              <a:effectLst/>
              <a:latin typeface="Arial" panose="020B0604020202020204" pitchFamily="34" charset="0"/>
            </a:endParaRPr>
          </a:p>
        </p:txBody>
      </p:sp>
      <p:pic>
        <p:nvPicPr>
          <p:cNvPr id="4" name="Picture 3" descr="A screenshot of a computer&#10;&#10;AI-generated content may be incorrect.">
            <a:extLst>
              <a:ext uri="{FF2B5EF4-FFF2-40B4-BE49-F238E27FC236}">
                <a16:creationId xmlns:a16="http://schemas.microsoft.com/office/drawing/2014/main" id="{2B76120F-413C-89DF-1C17-2A2286F2E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740840"/>
            <a:ext cx="4960442" cy="2790248"/>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21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7ED2E-6AEB-1A40-3A62-FA53F83B81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CEA1B4-33E6-7675-036C-EAE5BC18FB93}"/>
              </a:ext>
            </a:extLst>
          </p:cNvPr>
          <p:cNvSpPr>
            <a:spLocks noGrp="1"/>
          </p:cNvSpPr>
          <p:nvPr>
            <p:ph type="title"/>
          </p:nvPr>
        </p:nvSpPr>
        <p:spPr/>
        <p:txBody>
          <a:bodyPr>
            <a:normAutofit fontScale="90000"/>
          </a:bodyPr>
          <a:lstStyle/>
          <a:p>
            <a:r>
              <a:rPr lang="en-US" b="1" dirty="0"/>
              <a:t>Dashboard </a:t>
            </a:r>
            <a:r>
              <a:rPr lang="en-US" sz="3600" b="1" dirty="0"/>
              <a:t>with</a:t>
            </a:r>
            <a:r>
              <a:rPr lang="en-US" b="1" dirty="0"/>
              <a:t> </a:t>
            </a:r>
            <a:r>
              <a:rPr lang="en-US" b="1" dirty="0" err="1"/>
              <a:t>Plotly</a:t>
            </a:r>
            <a:r>
              <a:rPr lang="en-US" b="1" dirty="0"/>
              <a:t> Dash</a:t>
            </a:r>
            <a:br>
              <a:rPr lang="en-US" b="1" dirty="0"/>
            </a:br>
            <a:br>
              <a:rPr lang="en-US" b="1" dirty="0"/>
            </a:br>
            <a:br>
              <a:rPr lang="en-US" b="1" dirty="0"/>
            </a:br>
            <a:r>
              <a:rPr lang="en-US" sz="2200" dirty="0"/>
              <a:t>An interactive </a:t>
            </a:r>
            <a:r>
              <a:rPr lang="en-US" sz="2200" dirty="0" err="1"/>
              <a:t>Plotly</a:t>
            </a:r>
            <a:r>
              <a:rPr lang="en-US" sz="2200" dirty="0"/>
              <a:t> Dash application was built to provide a dynamic and user-friendly tool for exploring the launch data.</a:t>
            </a:r>
            <a:br>
              <a:rPr lang="en-US" sz="2200" b="1" dirty="0"/>
            </a:br>
            <a:br>
              <a:rPr lang="en-US" b="1" dirty="0"/>
            </a:br>
            <a:endParaRPr lang="en-US" dirty="0"/>
          </a:p>
        </p:txBody>
      </p:sp>
      <p:sp>
        <p:nvSpPr>
          <p:cNvPr id="5" name="Rectangle 2">
            <a:extLst>
              <a:ext uri="{FF2B5EF4-FFF2-40B4-BE49-F238E27FC236}">
                <a16:creationId xmlns:a16="http://schemas.microsoft.com/office/drawing/2014/main" id="{FC26C372-4F89-A475-1067-CEA5371A8C92}"/>
              </a:ext>
            </a:extLst>
          </p:cNvPr>
          <p:cNvSpPr>
            <a:spLocks noGrp="1" noChangeArrowheads="1"/>
          </p:cNvSpPr>
          <p:nvPr>
            <p:ph idx="1"/>
          </p:nvPr>
        </p:nvSpPr>
        <p:spPr bwMode="auto">
          <a:xfrm>
            <a:off x="1451579" y="2874686"/>
            <a:ext cx="7194726" cy="2923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dirty="0"/>
              <a:t>Dashboard Functionality:</a:t>
            </a:r>
            <a:endParaRPr lang="en-US" dirty="0"/>
          </a:p>
          <a:p>
            <a:r>
              <a:rPr lang="en-US" dirty="0"/>
              <a:t>A dropdown menu allows users to select a specific launch site.</a:t>
            </a:r>
          </a:p>
          <a:p>
            <a:r>
              <a:rPr lang="en-US" dirty="0"/>
              <a:t>The dashboard updates in real-time to display:</a:t>
            </a:r>
          </a:p>
          <a:p>
            <a:pPr lvl="1"/>
            <a:r>
              <a:rPr lang="en-US" dirty="0"/>
              <a:t>The total number of launches for the selected site.</a:t>
            </a:r>
          </a:p>
          <a:p>
            <a:pPr lvl="1"/>
            <a:r>
              <a:rPr lang="en-US" dirty="0"/>
              <a:t>A pie chart showing the ratio of successful vs. unsuccessful landings.</a:t>
            </a:r>
          </a:p>
          <a:p>
            <a:pPr lvl="1"/>
            <a:r>
              <a:rPr lang="en-US" dirty="0"/>
              <a:t>A chart showing the trend of outcomes over time (Flight Number).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098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210EC-5ED2-7F92-002C-B701D97293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51AA74-52D1-08D1-0BD4-B0352973FFB7}"/>
              </a:ext>
            </a:extLst>
          </p:cNvPr>
          <p:cNvSpPr>
            <a:spLocks noGrp="1"/>
          </p:cNvSpPr>
          <p:nvPr>
            <p:ph type="title"/>
          </p:nvPr>
        </p:nvSpPr>
        <p:spPr/>
        <p:txBody>
          <a:bodyPr>
            <a:normAutofit fontScale="90000"/>
          </a:bodyPr>
          <a:lstStyle/>
          <a:p>
            <a:r>
              <a:rPr lang="en-US" b="1" dirty="0"/>
              <a:t>Machine Learning: Methodology</a:t>
            </a:r>
            <a:br>
              <a:rPr lang="en-US" b="1" dirty="0"/>
            </a:br>
            <a:br>
              <a:rPr lang="en-US" b="1" dirty="0"/>
            </a:br>
            <a:br>
              <a:rPr lang="en-US" b="1" dirty="0"/>
            </a:br>
            <a:br>
              <a:rPr lang="en-US" sz="2200" b="1" dirty="0"/>
            </a:br>
            <a:br>
              <a:rPr lang="en-US" b="1" dirty="0"/>
            </a:br>
            <a:endParaRPr lang="en-US" dirty="0"/>
          </a:p>
        </p:txBody>
      </p:sp>
      <p:sp>
        <p:nvSpPr>
          <p:cNvPr id="6" name="Rectangle 3">
            <a:extLst>
              <a:ext uri="{FF2B5EF4-FFF2-40B4-BE49-F238E27FC236}">
                <a16:creationId xmlns:a16="http://schemas.microsoft.com/office/drawing/2014/main" id="{D6E46B4E-BBEC-953B-0EEE-DF1969F0BBA7}"/>
              </a:ext>
            </a:extLst>
          </p:cNvPr>
          <p:cNvSpPr>
            <a:spLocks noGrp="1" noChangeArrowheads="1"/>
          </p:cNvSpPr>
          <p:nvPr>
            <p:ph idx="1"/>
          </p:nvPr>
        </p:nvSpPr>
        <p:spPr bwMode="auto">
          <a:xfrm>
            <a:off x="1451579" y="2077689"/>
            <a:ext cx="1020170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Objective:</a:t>
            </a:r>
            <a:r>
              <a:rPr kumimoji="0" lang="en-US" altLang="en-US" sz="1800" b="0" i="0" u="none" strike="noStrike" cap="none" normalizeH="0" baseline="0" dirty="0">
                <a:ln>
                  <a:noFill/>
                </a:ln>
                <a:solidFill>
                  <a:schemeClr val="tx1"/>
                </a:solidFill>
                <a:effectLst/>
              </a:rPr>
              <a:t> To build a classification model predicting landing success (Class).</a:t>
            </a:r>
            <a:endParaRPr lang="en-US" altLang="en-US" sz="18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Algorithms Tested:</a:t>
            </a:r>
            <a:r>
              <a:rPr kumimoji="0" lang="en-US" altLang="en-US" sz="1800" b="0" i="0" u="none" strike="noStrike" cap="none" normalizeH="0" baseline="0" dirty="0">
                <a:ln>
                  <a:noFill/>
                </a:ln>
                <a:solidFill>
                  <a:schemeClr val="tx1"/>
                </a:solidFill>
                <a:effectLst/>
              </a:rPr>
              <a:t> Logistic Regression, Support Vector Machine (SVM), Decision Tree Classifier, K-Nearest Neighbors (KNN).</a:t>
            </a:r>
          </a:p>
        </p:txBody>
      </p:sp>
      <p:sp>
        <p:nvSpPr>
          <p:cNvPr id="8" name="Rectangle 4">
            <a:extLst>
              <a:ext uri="{FF2B5EF4-FFF2-40B4-BE49-F238E27FC236}">
                <a16:creationId xmlns:a16="http://schemas.microsoft.com/office/drawing/2014/main" id="{649A5533-D98E-B99A-F193-362578613DB4}"/>
              </a:ext>
            </a:extLst>
          </p:cNvPr>
          <p:cNvSpPr>
            <a:spLocks noChangeArrowheads="1"/>
          </p:cNvSpPr>
          <p:nvPr/>
        </p:nvSpPr>
        <p:spPr bwMode="auto">
          <a:xfrm>
            <a:off x="1451579" y="3067516"/>
            <a:ext cx="952122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Process: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rPr>
              <a:t>Data was standardized using Standard Scaler.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rPr>
              <a:t>Data was split into </a:t>
            </a:r>
            <a:r>
              <a:rPr kumimoji="0" lang="en-US" altLang="en-US" b="1" i="0" u="none" strike="noStrike" cap="none" normalizeH="0" baseline="0" dirty="0">
                <a:ln>
                  <a:noFill/>
                </a:ln>
                <a:solidFill>
                  <a:schemeClr val="tx1"/>
                </a:solidFill>
                <a:effectLst/>
              </a:rPr>
              <a:t>80% training</a:t>
            </a:r>
            <a:r>
              <a:rPr kumimoji="0" lang="en-US" altLang="en-US" b="0" i="0" u="none" strike="noStrike" cap="none" normalizeH="0" baseline="0" dirty="0">
                <a:ln>
                  <a:noFill/>
                </a:ln>
                <a:solidFill>
                  <a:schemeClr val="tx1"/>
                </a:solidFill>
                <a:effectLst/>
              </a:rPr>
              <a:t> and </a:t>
            </a:r>
            <a:r>
              <a:rPr kumimoji="0" lang="en-US" altLang="en-US" b="1" i="0" u="none" strike="noStrike" cap="none" normalizeH="0" baseline="0" dirty="0">
                <a:ln>
                  <a:noFill/>
                </a:ln>
                <a:solidFill>
                  <a:schemeClr val="tx1"/>
                </a:solidFill>
                <a:effectLst/>
              </a:rPr>
              <a:t>20% testing</a:t>
            </a:r>
            <a:r>
              <a:rPr kumimoji="0" lang="en-US" altLang="en-US" b="0" i="0" u="none" strike="noStrike" cap="none" normalizeH="0" baseline="0" dirty="0">
                <a:ln>
                  <a:noFill/>
                </a:ln>
                <a:solidFill>
                  <a:schemeClr val="tx1"/>
                </a:solidFill>
                <a:effectLst/>
              </a:rPr>
              <a:t> sets.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rPr>
              <a:t>Hyperparameter tuning</a:t>
            </a:r>
            <a:r>
              <a:rPr kumimoji="0" lang="en-US" altLang="en-US" b="0" i="0" u="none" strike="noStrike" cap="none" normalizeH="0" baseline="0" dirty="0">
                <a:ln>
                  <a:noFill/>
                </a:ln>
                <a:solidFill>
                  <a:schemeClr val="tx1"/>
                </a:solidFill>
                <a:effectLst/>
              </a:rPr>
              <a:t> was performed for each model using </a:t>
            </a:r>
            <a:r>
              <a:rPr kumimoji="0" lang="en-US" altLang="en-US" b="0" i="0" u="none" strike="noStrike" cap="none" normalizeH="0" baseline="0" dirty="0" err="1">
                <a:ln>
                  <a:noFill/>
                </a:ln>
                <a:solidFill>
                  <a:schemeClr val="tx1"/>
                </a:solidFill>
                <a:effectLst/>
              </a:rPr>
              <a:t>GridSearchCV</a:t>
            </a:r>
            <a:r>
              <a:rPr kumimoji="0" lang="en-US" altLang="en-US" b="0" i="0" u="none" strike="noStrike" cap="none" normalizeH="0" baseline="0" dirty="0">
                <a:ln>
                  <a:noFill/>
                </a:ln>
                <a:solidFill>
                  <a:schemeClr val="tx1"/>
                </a:solidFill>
                <a:effectLst/>
              </a:rPr>
              <a:t> with 10-fold cross-validation to find the optimal settings.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Evaluation Metric:</a:t>
            </a:r>
            <a:r>
              <a:rPr kumimoji="0" lang="en-US" altLang="en-US" b="0" i="0" u="none" strike="noStrike" cap="none" normalizeH="0" baseline="0" dirty="0">
                <a:ln>
                  <a:noFill/>
                </a:ln>
                <a:solidFill>
                  <a:schemeClr val="tx1"/>
                </a:solidFill>
                <a:effectLst/>
              </a:rPr>
              <a:t> Accuracy (percentage of correct predictions).</a:t>
            </a:r>
          </a:p>
        </p:txBody>
      </p:sp>
    </p:spTree>
    <p:extLst>
      <p:ext uri="{BB962C8B-B14F-4D97-AF65-F5344CB8AC3E}">
        <p14:creationId xmlns:p14="http://schemas.microsoft.com/office/powerpoint/2010/main" val="26334582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135</TotalTime>
  <Words>965</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Unicode MS</vt:lpstr>
      <vt:lpstr>Gill Sans MT</vt:lpstr>
      <vt:lpstr>Gallery</vt:lpstr>
      <vt:lpstr>SpaceX Falcon 9 First Stage Landing Prediction</vt:lpstr>
      <vt:lpstr>Objective: To predict the success of SpaceX Falcon 9 first-stage landings, a critical factor in their significantly lower launch costs compared to competitors.</vt:lpstr>
      <vt:lpstr>Introduction / Background </vt:lpstr>
      <vt:lpstr>Data Collection &amp; Wrangling  </vt:lpstr>
      <vt:lpstr>EDA with Visualization   </vt:lpstr>
      <vt:lpstr>EDA with SQL   </vt:lpstr>
      <vt:lpstr>Interactive Map with Folium    </vt:lpstr>
      <vt:lpstr>Dashboard with Plotly Dash   An interactive Plotly Dash application was built to provide a dynamic and user-friendly tool for exploring the launch data.  </vt:lpstr>
      <vt:lpstr>Machine Learning: Methodology     </vt:lpstr>
      <vt:lpstr>Machine Learning: Results     </vt:lpstr>
      <vt:lpstr>Conclusion   Summary: This project successfully created a end-to-end data science pipeline to predict SpaceX Falcon 9 first-stage landing outcomes with high accuracy. Key Findings: Launch site, orbit, and payload mass were identified as significant factors influencing landing success. The company's success rate has noticeably improved over time. Business Impact: This model can be valuable for: SpaceX: In mission planning and risk assessment. Competitors: For understanding the parameters of SpaceX's cost-saving reusability. Investors &amp; Analysts: For evaluating the technical and financial performance of SpaceX. Future Work: Incorporate real-time telemetry data for even more accurate predictions and deploy the model as a live API.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AdvancedIT 008691</dc:creator>
  <cp:lastModifiedBy>AdvancedIT 008691</cp:lastModifiedBy>
  <cp:revision>2</cp:revision>
  <dcterms:created xsi:type="dcterms:W3CDTF">2025-09-09T08:14:14Z</dcterms:created>
  <dcterms:modified xsi:type="dcterms:W3CDTF">2025-09-09T10:29:49Z</dcterms:modified>
</cp:coreProperties>
</file>