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73" r:id="rId10"/>
    <p:sldId id="270" r:id="rId11"/>
    <p:sldId id="269" r:id="rId12"/>
    <p:sldId id="272" r:id="rId13"/>
    <p:sldId id="271" r:id="rId14"/>
    <p:sldId id="275" r:id="rId15"/>
    <p:sldId id="279" r:id="rId16"/>
    <p:sldId id="264" r:id="rId17"/>
    <p:sldId id="276" r:id="rId18"/>
    <p:sldId id="266" r:id="rId19"/>
    <p:sldId id="277" r:id="rId20"/>
    <p:sldId id="263" r:id="rId21"/>
    <p:sldId id="267" r:id="rId22"/>
    <p:sldId id="268" r:id="rId23"/>
  </p:sldIdLst>
  <p:sldSz cx="9906000" cy="6858000" type="A4"/>
  <p:notesSz cx="12192000" cy="6927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7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F"/>
    <a:srgbClr val="EBECF0"/>
    <a:srgbClr val="DBFBE7"/>
    <a:srgbClr val="FE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356" y="294"/>
      </p:cViewPr>
      <p:guideLst>
        <p:guide orient="horz" pos="2880"/>
        <p:guide pos="175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281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93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9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43" y="330832"/>
            <a:ext cx="4548505" cy="281295"/>
          </a:xfrm>
        </p:spPr>
        <p:txBody>
          <a:bodyPr lIns="0" tIns="0" rIns="0" bIns="0"/>
          <a:lstStyle>
            <a:lvl1pPr>
              <a:defRPr sz="1828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937" y="3170362"/>
            <a:ext cx="4148653" cy="193771"/>
          </a:xfrm>
        </p:spPr>
        <p:txBody>
          <a:bodyPr lIns="0" tIns="0" rIns="0" bIns="0"/>
          <a:lstStyle>
            <a:lvl1pPr>
              <a:defRPr sz="1259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43" y="330832"/>
            <a:ext cx="4548505" cy="281295"/>
          </a:xfrm>
        </p:spPr>
        <p:txBody>
          <a:bodyPr lIns="0" tIns="0" rIns="0" bIns="0"/>
          <a:lstStyle>
            <a:lvl1pPr>
              <a:defRPr sz="1828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8369" y="1754030"/>
            <a:ext cx="3797816" cy="150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75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30850" y="1330473"/>
            <a:ext cx="3828771" cy="2312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3" b="0" i="0">
                <a:solidFill>
                  <a:srgbClr val="DB2525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43" y="330832"/>
            <a:ext cx="4548505" cy="281295"/>
          </a:xfrm>
        </p:spPr>
        <p:txBody>
          <a:bodyPr lIns="0" tIns="0" rIns="0" bIns="0"/>
          <a:lstStyle>
            <a:lvl1pPr>
              <a:defRPr sz="1828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" y="1"/>
            <a:ext cx="9905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9243" y="330832"/>
            <a:ext cx="4548505" cy="3462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5937" y="3170362"/>
            <a:ext cx="4148653" cy="2385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1475">
        <a:defRPr>
          <a:latin typeface="+mn-lt"/>
          <a:ea typeface="+mn-ea"/>
          <a:cs typeface="+mn-cs"/>
        </a:defRPr>
      </a:lvl2pPr>
      <a:lvl3pPr marL="742950">
        <a:defRPr>
          <a:latin typeface="+mn-lt"/>
          <a:ea typeface="+mn-ea"/>
          <a:cs typeface="+mn-cs"/>
        </a:defRPr>
      </a:lvl3pPr>
      <a:lvl4pPr marL="1114425">
        <a:defRPr>
          <a:latin typeface="+mn-lt"/>
          <a:ea typeface="+mn-ea"/>
          <a:cs typeface="+mn-cs"/>
        </a:defRPr>
      </a:lvl4pPr>
      <a:lvl5pPr marL="1485900">
        <a:defRPr>
          <a:latin typeface="+mn-lt"/>
          <a:ea typeface="+mn-ea"/>
          <a:cs typeface="+mn-cs"/>
        </a:defRPr>
      </a:lvl5pPr>
      <a:lvl6pPr marL="1857375">
        <a:defRPr>
          <a:latin typeface="+mn-lt"/>
          <a:ea typeface="+mn-ea"/>
          <a:cs typeface="+mn-cs"/>
        </a:defRPr>
      </a:lvl6pPr>
      <a:lvl7pPr marL="2228850">
        <a:defRPr>
          <a:latin typeface="+mn-lt"/>
          <a:ea typeface="+mn-ea"/>
          <a:cs typeface="+mn-cs"/>
        </a:defRPr>
      </a:lvl7pPr>
      <a:lvl8pPr marL="2600325">
        <a:defRPr>
          <a:latin typeface="+mn-lt"/>
          <a:ea typeface="+mn-ea"/>
          <a:cs typeface="+mn-cs"/>
        </a:defRPr>
      </a:lvl8pPr>
      <a:lvl9pPr marL="29718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5.png"/><Relationship Id="rId7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56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jp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7" Type="http://schemas.openxmlformats.org/officeDocument/2006/relationships/image" Target="../media/image166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5.png"/><Relationship Id="rId5" Type="http://schemas.openxmlformats.org/officeDocument/2006/relationships/image" Target="../media/image164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image" Target="../media/image167.png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19" Type="http://schemas.openxmlformats.org/officeDocument/2006/relationships/image" Target="../media/image184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5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8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5.png"/><Relationship Id="rId5" Type="http://schemas.openxmlformats.org/officeDocument/2006/relationships/image" Target="../media/image70.png"/><Relationship Id="rId10" Type="http://schemas.openxmlformats.org/officeDocument/2006/relationships/image" Target="../media/image74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40" y="2268141"/>
            <a:ext cx="2321718" cy="23217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0294" y="1540669"/>
            <a:ext cx="1547812" cy="15478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63171" y="3962996"/>
            <a:ext cx="1160859" cy="116085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917626" y="2969065"/>
            <a:ext cx="3962400" cy="23217"/>
          </a:xfrm>
          <a:custGeom>
            <a:avLst/>
            <a:gdLst/>
            <a:ahLst/>
            <a:cxnLst/>
            <a:rect l="l" t="t" r="r" b="b"/>
            <a:pathLst>
              <a:path w="4876800" h="28575">
                <a:moveTo>
                  <a:pt x="4876799" y="28574"/>
                </a:moveTo>
                <a:lnTo>
                  <a:pt x="0" y="28574"/>
                </a:lnTo>
                <a:lnTo>
                  <a:pt x="0" y="0"/>
                </a:lnTo>
                <a:lnTo>
                  <a:pt x="4876799" y="0"/>
                </a:lnTo>
                <a:lnTo>
                  <a:pt x="4876799" y="28574"/>
                </a:lnTo>
                <a:close/>
              </a:path>
            </a:pathLst>
          </a:custGeom>
          <a:solidFill>
            <a:srgbClr val="788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43617" y="5693965"/>
            <a:ext cx="1863566" cy="179249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097" dirty="0">
                <a:solidFill>
                  <a:srgbClr val="4A5462"/>
                </a:solidFill>
                <a:latin typeface="Malgun Gothic"/>
                <a:cs typeface="Malgun Gothic"/>
              </a:rPr>
              <a:t>보고서</a:t>
            </a:r>
            <a:r>
              <a:rPr sz="1097" spc="-81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97" dirty="0">
                <a:solidFill>
                  <a:srgbClr val="4A5462"/>
                </a:solidFill>
                <a:latin typeface="Malgun Gothic"/>
                <a:cs typeface="Malgun Gothic"/>
              </a:rPr>
              <a:t>생성</a:t>
            </a:r>
            <a:r>
              <a:rPr sz="1097" spc="-81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97" dirty="0">
                <a:solidFill>
                  <a:srgbClr val="4A5462"/>
                </a:solidFill>
                <a:latin typeface="Malgun Gothic"/>
                <a:cs typeface="Malgun Gothic"/>
              </a:rPr>
              <a:t>날짜</a:t>
            </a:r>
            <a:r>
              <a:rPr sz="1097" dirty="0">
                <a:solidFill>
                  <a:srgbClr val="4A5462"/>
                </a:solidFill>
                <a:latin typeface="Arial"/>
                <a:cs typeface="Arial"/>
              </a:rPr>
              <a:t>: 2025-09-</a:t>
            </a:r>
            <a:r>
              <a:rPr sz="1097" spc="-20" dirty="0">
                <a:solidFill>
                  <a:srgbClr val="4A5462"/>
                </a:solidFill>
                <a:latin typeface="Arial"/>
                <a:cs typeface="Arial"/>
              </a:rPr>
              <a:t>11</a:t>
            </a:r>
            <a:endParaRPr sz="1097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9562" y="5595937"/>
            <a:ext cx="278605" cy="3095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1994" y="5595937"/>
            <a:ext cx="348257" cy="30956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90680" y="2412844"/>
            <a:ext cx="7924720" cy="46002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algn="ctr">
              <a:spcBef>
                <a:spcPts val="77"/>
              </a:spcBef>
            </a:pPr>
            <a:r>
              <a:rPr lang="ko-KR" altLang="en-US" sz="2925" b="1" spc="-8" dirty="0" err="1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선형스케일을</a:t>
            </a:r>
            <a:r>
              <a:rPr lang="ko-KR" altLang="en-US" sz="2925" b="1" spc="-8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이용한 </a:t>
            </a:r>
            <a:r>
              <a:rPr lang="ko-KR" altLang="en-US" sz="2925" b="1" spc="-8" dirty="0" err="1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롱컨텍스트</a:t>
            </a:r>
            <a:r>
              <a:rPr lang="ko-KR" altLang="en-US" sz="2925" b="1" spc="-8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lang="en-US" altLang="ko-KR" sz="2925" b="1" spc="-8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LLM </a:t>
            </a:r>
            <a:r>
              <a:rPr lang="ko-KR" altLang="en-US" sz="2925" b="1" spc="-8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모델 연구</a:t>
            </a:r>
            <a:endParaRPr sz="3047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16410" y="3738562"/>
            <a:ext cx="495300" cy="30956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780498" y="3372405"/>
            <a:ext cx="4370990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600" spc="-9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sz="1600" spc="-9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모델</a:t>
            </a:r>
            <a:r>
              <a:rPr sz="1600" dirty="0">
                <a:solidFill>
                  <a:srgbClr val="4A5462"/>
                </a:solidFill>
                <a:latin typeface="Arial"/>
                <a:cs typeface="Arial"/>
              </a:rPr>
              <a:t>: </a:t>
            </a: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선형</a:t>
            </a:r>
            <a:r>
              <a:rPr sz="1600" spc="-9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스케일의</a:t>
            </a:r>
            <a:r>
              <a:rPr sz="1600" spc="-9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Malgun Gothic"/>
                <a:cs typeface="Malgun Gothic"/>
              </a:rPr>
              <a:t>롱컨텍스트</a:t>
            </a:r>
            <a:r>
              <a:rPr sz="1600" spc="-9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600" spc="-20" dirty="0">
                <a:solidFill>
                  <a:srgbClr val="4A5462"/>
                </a:solidFill>
                <a:latin typeface="Malgun Gothic"/>
                <a:cs typeface="Malgun Gothic"/>
              </a:rPr>
              <a:t>처리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94288" y="3738562"/>
            <a:ext cx="495300" cy="30956"/>
          </a:xfrm>
          <a:custGeom>
            <a:avLst/>
            <a:gdLst/>
            <a:ahLst/>
            <a:cxnLst/>
            <a:rect l="l" t="t" r="r" b="b"/>
            <a:pathLst>
              <a:path w="609600" h="38100">
                <a:moveTo>
                  <a:pt x="609599" y="38099"/>
                </a:moveTo>
                <a:lnTo>
                  <a:pt x="0" y="38099"/>
                </a:lnTo>
                <a:lnTo>
                  <a:pt x="0" y="0"/>
                </a:lnTo>
                <a:lnTo>
                  <a:pt x="609599" y="0"/>
                </a:lnTo>
                <a:lnTo>
                  <a:pt x="609599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371474" y="1618058"/>
            <a:ext cx="2933105" cy="2182416"/>
            <a:chOff x="457199" y="1200149"/>
            <a:chExt cx="3609975" cy="2686050"/>
          </a:xfrm>
        </p:grpSpPr>
        <p:sp>
          <p:nvSpPr>
            <p:cNvPr id="5" name="object 5"/>
            <p:cNvSpPr/>
            <p:nvPr/>
          </p:nvSpPr>
          <p:spPr>
            <a:xfrm>
              <a:off x="476249" y="1200149"/>
              <a:ext cx="3590925" cy="2686050"/>
            </a:xfrm>
            <a:custGeom>
              <a:avLst/>
              <a:gdLst/>
              <a:ahLst/>
              <a:cxnLst/>
              <a:rect l="l" t="t" r="r" b="b"/>
              <a:pathLst>
                <a:path w="3590925" h="2686050">
                  <a:moveTo>
                    <a:pt x="3519728" y="2686049"/>
                  </a:moveTo>
                  <a:lnTo>
                    <a:pt x="53397" y="2686049"/>
                  </a:lnTo>
                  <a:lnTo>
                    <a:pt x="49681" y="2685561"/>
                  </a:lnTo>
                  <a:lnTo>
                    <a:pt x="14085" y="2660193"/>
                  </a:lnTo>
                  <a:lnTo>
                    <a:pt x="366" y="2619808"/>
                  </a:lnTo>
                  <a:lnTo>
                    <a:pt x="0" y="2614852"/>
                  </a:lnTo>
                  <a:lnTo>
                    <a:pt x="0" y="26098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19728" y="0"/>
                  </a:lnTo>
                  <a:lnTo>
                    <a:pt x="3561218" y="15621"/>
                  </a:lnTo>
                  <a:lnTo>
                    <a:pt x="3587038" y="51661"/>
                  </a:lnTo>
                  <a:lnTo>
                    <a:pt x="3590924" y="71196"/>
                  </a:lnTo>
                  <a:lnTo>
                    <a:pt x="3590924" y="2614852"/>
                  </a:lnTo>
                  <a:lnTo>
                    <a:pt x="3575302" y="2656344"/>
                  </a:lnTo>
                  <a:lnTo>
                    <a:pt x="3539262" y="2682163"/>
                  </a:lnTo>
                  <a:lnTo>
                    <a:pt x="3524683" y="2685561"/>
                  </a:lnTo>
                  <a:lnTo>
                    <a:pt x="3519728" y="2686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1200427"/>
              <a:ext cx="70485" cy="2686050"/>
            </a:xfrm>
            <a:custGeom>
              <a:avLst/>
              <a:gdLst/>
              <a:ahLst/>
              <a:cxnLst/>
              <a:rect l="l" t="t" r="r" b="b"/>
              <a:pathLst>
                <a:path w="70484" h="2686050">
                  <a:moveTo>
                    <a:pt x="70450" y="2685494"/>
                  </a:moveTo>
                  <a:lnTo>
                    <a:pt x="33857" y="2672941"/>
                  </a:lnTo>
                  <a:lnTo>
                    <a:pt x="5800" y="2638731"/>
                  </a:lnTo>
                  <a:lnTo>
                    <a:pt x="0" y="26095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2609572"/>
                  </a:lnTo>
                  <a:lnTo>
                    <a:pt x="44515" y="2651913"/>
                  </a:lnTo>
                  <a:lnTo>
                    <a:pt x="66287" y="2683838"/>
                  </a:lnTo>
                  <a:lnTo>
                    <a:pt x="70450" y="268549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99" y="13906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24" y="1495424"/>
              <a:ext cx="238124" cy="266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893" y="2243734"/>
            <a:ext cx="2567305" cy="153335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b="1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공정</a:t>
            </a:r>
            <a:r>
              <a:rPr sz="1400" b="1" spc="-9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3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비교</a:t>
            </a:r>
            <a:r>
              <a:rPr sz="1400" b="1" spc="-8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벤치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431"/>
              </a:spcBef>
            </a:pP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Transformer(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로컬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스트리밍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최적화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포함</a:t>
            </a:r>
            <a:r>
              <a:rPr sz="11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),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Mamba/SSM,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NT</a:t>
            </a:r>
            <a:r>
              <a:rPr sz="1100" spc="-2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간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공정한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조건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파라미 터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스텝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1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으로</a:t>
            </a:r>
            <a:r>
              <a:rPr sz="11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비교</a:t>
            </a:r>
            <a:r>
              <a:rPr lang="en-US"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. </a:t>
            </a:r>
            <a:r>
              <a:rPr sz="11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언어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(Perplexity),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지시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롱컨텍스트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(LongBench, Needle in a Haystack),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시계열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측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포함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90316" y="1618058"/>
            <a:ext cx="2925366" cy="2182416"/>
            <a:chOff x="4295774" y="1200149"/>
            <a:chExt cx="3600450" cy="2686050"/>
          </a:xfrm>
        </p:grpSpPr>
        <p:sp>
          <p:nvSpPr>
            <p:cNvPr id="11" name="object 11"/>
            <p:cNvSpPr/>
            <p:nvPr/>
          </p:nvSpPr>
          <p:spPr>
            <a:xfrm>
              <a:off x="4314824" y="1200149"/>
              <a:ext cx="3581400" cy="2686050"/>
            </a:xfrm>
            <a:custGeom>
              <a:avLst/>
              <a:gdLst/>
              <a:ahLst/>
              <a:cxnLst/>
              <a:rect l="l" t="t" r="r" b="b"/>
              <a:pathLst>
                <a:path w="3581400" h="2686050">
                  <a:moveTo>
                    <a:pt x="3510203" y="2686049"/>
                  </a:moveTo>
                  <a:lnTo>
                    <a:pt x="53397" y="2686049"/>
                  </a:lnTo>
                  <a:lnTo>
                    <a:pt x="49680" y="2685561"/>
                  </a:lnTo>
                  <a:lnTo>
                    <a:pt x="14085" y="2660193"/>
                  </a:lnTo>
                  <a:lnTo>
                    <a:pt x="365" y="2619808"/>
                  </a:lnTo>
                  <a:lnTo>
                    <a:pt x="0" y="2614852"/>
                  </a:lnTo>
                  <a:lnTo>
                    <a:pt x="0" y="260984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3510203" y="0"/>
                  </a:lnTo>
                  <a:lnTo>
                    <a:pt x="3551694" y="15621"/>
                  </a:lnTo>
                  <a:lnTo>
                    <a:pt x="3577513" y="51661"/>
                  </a:lnTo>
                  <a:lnTo>
                    <a:pt x="3581400" y="71196"/>
                  </a:lnTo>
                  <a:lnTo>
                    <a:pt x="3581400" y="2614852"/>
                  </a:lnTo>
                  <a:lnTo>
                    <a:pt x="3565777" y="2656344"/>
                  </a:lnTo>
                  <a:lnTo>
                    <a:pt x="3529736" y="2682163"/>
                  </a:lnTo>
                  <a:lnTo>
                    <a:pt x="3515158" y="2685561"/>
                  </a:lnTo>
                  <a:lnTo>
                    <a:pt x="3510203" y="2686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95774" y="1200427"/>
              <a:ext cx="70485" cy="2686050"/>
            </a:xfrm>
            <a:custGeom>
              <a:avLst/>
              <a:gdLst/>
              <a:ahLst/>
              <a:cxnLst/>
              <a:rect l="l" t="t" r="r" b="b"/>
              <a:pathLst>
                <a:path w="70485" h="2686050">
                  <a:moveTo>
                    <a:pt x="70450" y="2685494"/>
                  </a:moveTo>
                  <a:lnTo>
                    <a:pt x="33857" y="2672941"/>
                  </a:lnTo>
                  <a:lnTo>
                    <a:pt x="5800" y="2638731"/>
                  </a:lnTo>
                  <a:lnTo>
                    <a:pt x="0" y="26095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2609572"/>
                  </a:lnTo>
                  <a:lnTo>
                    <a:pt x="44514" y="2651913"/>
                  </a:lnTo>
                  <a:lnTo>
                    <a:pt x="66287" y="2683838"/>
                  </a:lnTo>
                  <a:lnTo>
                    <a:pt x="70450" y="2685494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24374" y="13906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9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7" y="184020"/>
                  </a:lnTo>
                  <a:lnTo>
                    <a:pt x="21110" y="139793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49" y="1495424"/>
              <a:ext cx="190499" cy="2666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663075" y="2243734"/>
            <a:ext cx="2593618" cy="898564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spc="-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아블레이션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 algn="just">
              <a:lnSpc>
                <a:spcPct val="125000"/>
              </a:lnSpc>
              <a:spcBef>
                <a:spcPts val="431"/>
              </a:spcBef>
            </a:pP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1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차원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필터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게이팅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정규화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커리큘럼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스캔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병렬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엔진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유무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경계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-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청킹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오버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랩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폭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등을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바꿔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영향도를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수치화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01420" y="1618058"/>
            <a:ext cx="2933105" cy="2182416"/>
            <a:chOff x="8124824" y="1200149"/>
            <a:chExt cx="3609975" cy="2686050"/>
          </a:xfrm>
        </p:grpSpPr>
        <p:sp>
          <p:nvSpPr>
            <p:cNvPr id="17" name="object 17"/>
            <p:cNvSpPr/>
            <p:nvPr/>
          </p:nvSpPr>
          <p:spPr>
            <a:xfrm>
              <a:off x="8143874" y="1200149"/>
              <a:ext cx="3590925" cy="2686050"/>
            </a:xfrm>
            <a:custGeom>
              <a:avLst/>
              <a:gdLst/>
              <a:ahLst/>
              <a:cxnLst/>
              <a:rect l="l" t="t" r="r" b="b"/>
              <a:pathLst>
                <a:path w="3590925" h="2686050">
                  <a:moveTo>
                    <a:pt x="3519728" y="2686049"/>
                  </a:moveTo>
                  <a:lnTo>
                    <a:pt x="53397" y="2686049"/>
                  </a:lnTo>
                  <a:lnTo>
                    <a:pt x="49680" y="2685561"/>
                  </a:lnTo>
                  <a:lnTo>
                    <a:pt x="14085" y="2660193"/>
                  </a:lnTo>
                  <a:lnTo>
                    <a:pt x="366" y="2619808"/>
                  </a:lnTo>
                  <a:lnTo>
                    <a:pt x="0" y="2614852"/>
                  </a:lnTo>
                  <a:lnTo>
                    <a:pt x="0" y="260984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3519728" y="0"/>
                  </a:lnTo>
                  <a:lnTo>
                    <a:pt x="3561217" y="15621"/>
                  </a:lnTo>
                  <a:lnTo>
                    <a:pt x="3587038" y="51661"/>
                  </a:lnTo>
                  <a:lnTo>
                    <a:pt x="3590925" y="71196"/>
                  </a:lnTo>
                  <a:lnTo>
                    <a:pt x="3590925" y="2614852"/>
                  </a:lnTo>
                  <a:lnTo>
                    <a:pt x="3575301" y="2656344"/>
                  </a:lnTo>
                  <a:lnTo>
                    <a:pt x="3539262" y="2682163"/>
                  </a:lnTo>
                  <a:lnTo>
                    <a:pt x="3524683" y="2685561"/>
                  </a:lnTo>
                  <a:lnTo>
                    <a:pt x="3519728" y="2686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24824" y="1200427"/>
              <a:ext cx="70485" cy="2686050"/>
            </a:xfrm>
            <a:custGeom>
              <a:avLst/>
              <a:gdLst/>
              <a:ahLst/>
              <a:cxnLst/>
              <a:rect l="l" t="t" r="r" b="b"/>
              <a:pathLst>
                <a:path w="70484" h="2686050">
                  <a:moveTo>
                    <a:pt x="70449" y="2685494"/>
                  </a:moveTo>
                  <a:lnTo>
                    <a:pt x="33857" y="2672941"/>
                  </a:lnTo>
                  <a:lnTo>
                    <a:pt x="5800" y="2638731"/>
                  </a:lnTo>
                  <a:lnTo>
                    <a:pt x="0" y="2609572"/>
                  </a:lnTo>
                  <a:lnTo>
                    <a:pt x="0" y="75922"/>
                  </a:lnTo>
                  <a:lnTo>
                    <a:pt x="12828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2609572"/>
                  </a:lnTo>
                  <a:lnTo>
                    <a:pt x="44514" y="2651913"/>
                  </a:lnTo>
                  <a:lnTo>
                    <a:pt x="66287" y="2683838"/>
                  </a:lnTo>
                  <a:lnTo>
                    <a:pt x="70449" y="2685494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53424" y="13906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19" y="470152"/>
                  </a:lnTo>
                  <a:lnTo>
                    <a:pt x="139792" y="455139"/>
                  </a:lnTo>
                  <a:lnTo>
                    <a:pt x="99344" y="431785"/>
                  </a:lnTo>
                  <a:lnTo>
                    <a:pt x="64229" y="400989"/>
                  </a:lnTo>
                  <a:lnTo>
                    <a:pt x="35796" y="363935"/>
                  </a:lnTo>
                  <a:lnTo>
                    <a:pt x="15140" y="322046"/>
                  </a:lnTo>
                  <a:lnTo>
                    <a:pt x="3052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5" y="184020"/>
                  </a:lnTo>
                  <a:lnTo>
                    <a:pt x="21109" y="139793"/>
                  </a:lnTo>
                  <a:lnTo>
                    <a:pt x="44462" y="99345"/>
                  </a:lnTo>
                  <a:lnTo>
                    <a:pt x="75258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7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30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2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96299" y="1495424"/>
              <a:ext cx="190499" cy="26669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79378" y="2243734"/>
            <a:ext cx="2552343" cy="891959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spc="-5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시스템</a:t>
            </a:r>
            <a:r>
              <a:rPr sz="1400" spc="-10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지표</a:t>
            </a:r>
            <a:r>
              <a:rPr sz="1400" spc="-85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자동화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431"/>
              </a:spcBef>
            </a:pP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길이별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VRAM,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토큰당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처리량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확장성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캐시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크기를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자동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수집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 </a:t>
            </a:r>
            <a:r>
              <a:rPr sz="11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대시보드화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71474" y="3986212"/>
            <a:ext cx="2933105" cy="1625203"/>
            <a:chOff x="457199" y="4114799"/>
            <a:chExt cx="3609975" cy="2000250"/>
          </a:xfrm>
        </p:grpSpPr>
        <p:sp>
          <p:nvSpPr>
            <p:cNvPr id="23" name="object 23"/>
            <p:cNvSpPr/>
            <p:nvPr/>
          </p:nvSpPr>
          <p:spPr>
            <a:xfrm>
              <a:off x="476249" y="4114799"/>
              <a:ext cx="3590925" cy="2000250"/>
            </a:xfrm>
            <a:custGeom>
              <a:avLst/>
              <a:gdLst/>
              <a:ahLst/>
              <a:cxnLst/>
              <a:rect l="l" t="t" r="r" b="b"/>
              <a:pathLst>
                <a:path w="3590925" h="2000250">
                  <a:moveTo>
                    <a:pt x="3519728" y="2000249"/>
                  </a:moveTo>
                  <a:lnTo>
                    <a:pt x="53397" y="2000249"/>
                  </a:lnTo>
                  <a:lnTo>
                    <a:pt x="49681" y="1999761"/>
                  </a:lnTo>
                  <a:lnTo>
                    <a:pt x="14085" y="1974393"/>
                  </a:lnTo>
                  <a:lnTo>
                    <a:pt x="366" y="1934007"/>
                  </a:lnTo>
                  <a:lnTo>
                    <a:pt x="0" y="1929052"/>
                  </a:lnTo>
                  <a:lnTo>
                    <a:pt x="0" y="192404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519728" y="0"/>
                  </a:lnTo>
                  <a:lnTo>
                    <a:pt x="3561218" y="15621"/>
                  </a:lnTo>
                  <a:lnTo>
                    <a:pt x="3587038" y="51661"/>
                  </a:lnTo>
                  <a:lnTo>
                    <a:pt x="3590924" y="71196"/>
                  </a:lnTo>
                  <a:lnTo>
                    <a:pt x="3590924" y="1929052"/>
                  </a:lnTo>
                  <a:lnTo>
                    <a:pt x="3575302" y="1970544"/>
                  </a:lnTo>
                  <a:lnTo>
                    <a:pt x="3539262" y="1996363"/>
                  </a:lnTo>
                  <a:lnTo>
                    <a:pt x="3524683" y="1999761"/>
                  </a:lnTo>
                  <a:lnTo>
                    <a:pt x="3519728" y="2000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7199" y="4115077"/>
              <a:ext cx="70485" cy="2000250"/>
            </a:xfrm>
            <a:custGeom>
              <a:avLst/>
              <a:gdLst/>
              <a:ahLst/>
              <a:cxnLst/>
              <a:rect l="l" t="t" r="r" b="b"/>
              <a:pathLst>
                <a:path w="70484" h="2000250">
                  <a:moveTo>
                    <a:pt x="70450" y="1999694"/>
                  </a:moveTo>
                  <a:lnTo>
                    <a:pt x="33857" y="1987141"/>
                  </a:lnTo>
                  <a:lnTo>
                    <a:pt x="5800" y="1952932"/>
                  </a:lnTo>
                  <a:lnTo>
                    <a:pt x="0" y="1923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923772"/>
                  </a:lnTo>
                  <a:lnTo>
                    <a:pt x="44515" y="1966113"/>
                  </a:lnTo>
                  <a:lnTo>
                    <a:pt x="66287" y="1998038"/>
                  </a:lnTo>
                  <a:lnTo>
                    <a:pt x="70450" y="199969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799" y="43052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50" y="230326"/>
                  </a:lnTo>
                  <a:lnTo>
                    <a:pt x="476249" y="238124"/>
                  </a:lnTo>
                  <a:lnTo>
                    <a:pt x="476250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8674" y="4410074"/>
              <a:ext cx="190499" cy="2666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546894" y="4611887"/>
            <a:ext cx="2572980" cy="686968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b="1" spc="-5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안정성</a:t>
            </a:r>
            <a:r>
              <a:rPr sz="1400" b="1" spc="-102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시험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431"/>
              </a:spcBef>
            </a:pP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초장문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(32k~100k)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손실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폭주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드리프트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빈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재현성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시드별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분산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실패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로그를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정량화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490316" y="3986212"/>
            <a:ext cx="2925366" cy="1625203"/>
            <a:chOff x="4295774" y="4114799"/>
            <a:chExt cx="3600450" cy="2000250"/>
          </a:xfrm>
        </p:grpSpPr>
        <p:sp>
          <p:nvSpPr>
            <p:cNvPr id="29" name="object 29"/>
            <p:cNvSpPr/>
            <p:nvPr/>
          </p:nvSpPr>
          <p:spPr>
            <a:xfrm>
              <a:off x="4314824" y="4114799"/>
              <a:ext cx="3581400" cy="2000250"/>
            </a:xfrm>
            <a:custGeom>
              <a:avLst/>
              <a:gdLst/>
              <a:ahLst/>
              <a:cxnLst/>
              <a:rect l="l" t="t" r="r" b="b"/>
              <a:pathLst>
                <a:path w="3581400" h="2000250">
                  <a:moveTo>
                    <a:pt x="3510203" y="2000249"/>
                  </a:moveTo>
                  <a:lnTo>
                    <a:pt x="53397" y="2000249"/>
                  </a:lnTo>
                  <a:lnTo>
                    <a:pt x="49680" y="1999761"/>
                  </a:lnTo>
                  <a:lnTo>
                    <a:pt x="14085" y="1974393"/>
                  </a:lnTo>
                  <a:lnTo>
                    <a:pt x="365" y="1934007"/>
                  </a:lnTo>
                  <a:lnTo>
                    <a:pt x="0" y="1929052"/>
                  </a:lnTo>
                  <a:lnTo>
                    <a:pt x="0" y="1924049"/>
                  </a:lnTo>
                  <a:lnTo>
                    <a:pt x="0" y="71196"/>
                  </a:lnTo>
                  <a:lnTo>
                    <a:pt x="11715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3510203" y="0"/>
                  </a:lnTo>
                  <a:lnTo>
                    <a:pt x="3551694" y="15621"/>
                  </a:lnTo>
                  <a:lnTo>
                    <a:pt x="3577513" y="51661"/>
                  </a:lnTo>
                  <a:lnTo>
                    <a:pt x="3581400" y="71196"/>
                  </a:lnTo>
                  <a:lnTo>
                    <a:pt x="3581400" y="1929052"/>
                  </a:lnTo>
                  <a:lnTo>
                    <a:pt x="3565777" y="1970544"/>
                  </a:lnTo>
                  <a:lnTo>
                    <a:pt x="3529736" y="1996363"/>
                  </a:lnTo>
                  <a:lnTo>
                    <a:pt x="3515158" y="1999761"/>
                  </a:lnTo>
                  <a:lnTo>
                    <a:pt x="3510203" y="2000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95774" y="4115077"/>
              <a:ext cx="70485" cy="2000250"/>
            </a:xfrm>
            <a:custGeom>
              <a:avLst/>
              <a:gdLst/>
              <a:ahLst/>
              <a:cxnLst/>
              <a:rect l="l" t="t" r="r" b="b"/>
              <a:pathLst>
                <a:path w="70485" h="2000250">
                  <a:moveTo>
                    <a:pt x="70450" y="1999694"/>
                  </a:moveTo>
                  <a:lnTo>
                    <a:pt x="33857" y="1987141"/>
                  </a:lnTo>
                  <a:lnTo>
                    <a:pt x="5800" y="1952932"/>
                  </a:lnTo>
                  <a:lnTo>
                    <a:pt x="0" y="192377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923772"/>
                  </a:lnTo>
                  <a:lnTo>
                    <a:pt x="44514" y="1966113"/>
                  </a:lnTo>
                  <a:lnTo>
                    <a:pt x="66287" y="1998038"/>
                  </a:lnTo>
                  <a:lnTo>
                    <a:pt x="70450" y="1999694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4374" y="430529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4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19" y="470152"/>
                  </a:lnTo>
                  <a:lnTo>
                    <a:pt x="139792" y="455138"/>
                  </a:lnTo>
                  <a:lnTo>
                    <a:pt x="99344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7" y="184019"/>
                  </a:lnTo>
                  <a:lnTo>
                    <a:pt x="21110" y="139792"/>
                  </a:lnTo>
                  <a:lnTo>
                    <a:pt x="44463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4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4" y="476249"/>
                  </a:lnTo>
                  <a:close/>
                </a:path>
              </a:pathLst>
            </a:custGeom>
            <a:solidFill>
              <a:srgbClr val="FEF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7249" y="4410074"/>
              <a:ext cx="190499" cy="2666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3663075" y="4611887"/>
            <a:ext cx="2593618" cy="686968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spc="-5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데이터</a:t>
            </a:r>
            <a:r>
              <a:rPr sz="1400" spc="-9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파이프라인</a:t>
            </a:r>
            <a:r>
              <a:rPr sz="1400" spc="-9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5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법적</a:t>
            </a:r>
            <a:r>
              <a:rPr sz="1400" spc="-9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정비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431"/>
              </a:spcBef>
            </a:pP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라이선스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태깅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중복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제거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개인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정보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필터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터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감사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로그를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정식화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601419" y="3986212"/>
            <a:ext cx="2933105" cy="1625203"/>
            <a:chOff x="8124823" y="4114799"/>
            <a:chExt cx="3609975" cy="2000250"/>
          </a:xfrm>
        </p:grpSpPr>
        <p:sp>
          <p:nvSpPr>
            <p:cNvPr id="35" name="object 35"/>
            <p:cNvSpPr/>
            <p:nvPr/>
          </p:nvSpPr>
          <p:spPr>
            <a:xfrm>
              <a:off x="8129585" y="4119562"/>
              <a:ext cx="3600450" cy="1990725"/>
            </a:xfrm>
            <a:custGeom>
              <a:avLst/>
              <a:gdLst/>
              <a:ahLst/>
              <a:cxnLst/>
              <a:rect l="l" t="t" r="r" b="b"/>
              <a:pathLst>
                <a:path w="3600450" h="1990725">
                  <a:moveTo>
                    <a:pt x="3533703" y="1990724"/>
                  </a:moveTo>
                  <a:lnTo>
                    <a:pt x="66747" y="1990724"/>
                  </a:lnTo>
                  <a:lnTo>
                    <a:pt x="62101" y="1990266"/>
                  </a:lnTo>
                  <a:lnTo>
                    <a:pt x="24240" y="1973117"/>
                  </a:lnTo>
                  <a:lnTo>
                    <a:pt x="2287" y="1937824"/>
                  </a:lnTo>
                  <a:lnTo>
                    <a:pt x="0" y="1923977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533703" y="0"/>
                  </a:lnTo>
                  <a:lnTo>
                    <a:pt x="3572600" y="14644"/>
                  </a:lnTo>
                  <a:lnTo>
                    <a:pt x="3596806" y="48432"/>
                  </a:lnTo>
                  <a:lnTo>
                    <a:pt x="3600449" y="66746"/>
                  </a:lnTo>
                  <a:lnTo>
                    <a:pt x="3600449" y="1923977"/>
                  </a:lnTo>
                  <a:lnTo>
                    <a:pt x="3585803" y="1962875"/>
                  </a:lnTo>
                  <a:lnTo>
                    <a:pt x="3552016" y="1987081"/>
                  </a:lnTo>
                  <a:lnTo>
                    <a:pt x="3538348" y="1990266"/>
                  </a:lnTo>
                  <a:lnTo>
                    <a:pt x="3533703" y="1990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29585" y="4119562"/>
              <a:ext cx="3600450" cy="1990725"/>
            </a:xfrm>
            <a:custGeom>
              <a:avLst/>
              <a:gdLst/>
              <a:ahLst/>
              <a:cxnLst/>
              <a:rect l="l" t="t" r="r" b="b"/>
              <a:pathLst>
                <a:path w="3600450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529012" y="0"/>
                  </a:lnTo>
                  <a:lnTo>
                    <a:pt x="3533703" y="0"/>
                  </a:lnTo>
                  <a:lnTo>
                    <a:pt x="3538348" y="457"/>
                  </a:lnTo>
                  <a:lnTo>
                    <a:pt x="3568699" y="12038"/>
                  </a:lnTo>
                  <a:lnTo>
                    <a:pt x="3572600" y="14644"/>
                  </a:lnTo>
                  <a:lnTo>
                    <a:pt x="3588409" y="31748"/>
                  </a:lnTo>
                  <a:lnTo>
                    <a:pt x="3591014" y="35648"/>
                  </a:lnTo>
                  <a:lnTo>
                    <a:pt x="3599077" y="57500"/>
                  </a:lnTo>
                  <a:lnTo>
                    <a:pt x="3599992" y="62100"/>
                  </a:lnTo>
                  <a:lnTo>
                    <a:pt x="3600449" y="66746"/>
                  </a:lnTo>
                  <a:lnTo>
                    <a:pt x="3600450" y="71437"/>
                  </a:lnTo>
                  <a:lnTo>
                    <a:pt x="3600450" y="1919287"/>
                  </a:lnTo>
                  <a:lnTo>
                    <a:pt x="3600449" y="1923977"/>
                  </a:lnTo>
                  <a:lnTo>
                    <a:pt x="3599992" y="1928623"/>
                  </a:lnTo>
                  <a:lnTo>
                    <a:pt x="3599077" y="1933223"/>
                  </a:lnTo>
                  <a:lnTo>
                    <a:pt x="3598162" y="1937824"/>
                  </a:lnTo>
                  <a:lnTo>
                    <a:pt x="3596806" y="1942291"/>
                  </a:lnTo>
                  <a:lnTo>
                    <a:pt x="3595011" y="1946624"/>
                  </a:lnTo>
                  <a:lnTo>
                    <a:pt x="3593215" y="1950958"/>
                  </a:lnTo>
                  <a:lnTo>
                    <a:pt x="3568699" y="1978684"/>
                  </a:lnTo>
                  <a:lnTo>
                    <a:pt x="3564798" y="1981290"/>
                  </a:lnTo>
                  <a:lnTo>
                    <a:pt x="3560682" y="1983491"/>
                  </a:lnTo>
                  <a:lnTo>
                    <a:pt x="3556349" y="1985286"/>
                  </a:lnTo>
                  <a:lnTo>
                    <a:pt x="3552016" y="1987081"/>
                  </a:lnTo>
                  <a:lnTo>
                    <a:pt x="3547550" y="1988436"/>
                  </a:lnTo>
                  <a:lnTo>
                    <a:pt x="3542949" y="1989351"/>
                  </a:lnTo>
                  <a:lnTo>
                    <a:pt x="3538348" y="1990266"/>
                  </a:lnTo>
                  <a:lnTo>
                    <a:pt x="3533703" y="1990724"/>
                  </a:lnTo>
                  <a:lnTo>
                    <a:pt x="3529012" y="1990724"/>
                  </a:lnTo>
                  <a:lnTo>
                    <a:pt x="71438" y="1990724"/>
                  </a:lnTo>
                  <a:lnTo>
                    <a:pt x="66747" y="1990724"/>
                  </a:lnTo>
                  <a:lnTo>
                    <a:pt x="62101" y="1990266"/>
                  </a:lnTo>
                  <a:lnTo>
                    <a:pt x="57501" y="1989351"/>
                  </a:lnTo>
                  <a:lnTo>
                    <a:pt x="52899" y="1988436"/>
                  </a:lnTo>
                  <a:lnTo>
                    <a:pt x="48432" y="1987081"/>
                  </a:lnTo>
                  <a:lnTo>
                    <a:pt x="44099" y="1985286"/>
                  </a:lnTo>
                  <a:lnTo>
                    <a:pt x="39764" y="1983491"/>
                  </a:lnTo>
                  <a:lnTo>
                    <a:pt x="35648" y="1981290"/>
                  </a:lnTo>
                  <a:lnTo>
                    <a:pt x="31748" y="1978684"/>
                  </a:lnTo>
                  <a:lnTo>
                    <a:pt x="27848" y="1976079"/>
                  </a:lnTo>
                  <a:lnTo>
                    <a:pt x="24240" y="1973117"/>
                  </a:lnTo>
                  <a:lnTo>
                    <a:pt x="20923" y="1969801"/>
                  </a:lnTo>
                  <a:lnTo>
                    <a:pt x="17606" y="1966483"/>
                  </a:lnTo>
                  <a:lnTo>
                    <a:pt x="14645" y="1962875"/>
                  </a:lnTo>
                  <a:lnTo>
                    <a:pt x="12039" y="1958975"/>
                  </a:lnTo>
                  <a:lnTo>
                    <a:pt x="9433" y="1955075"/>
                  </a:lnTo>
                  <a:lnTo>
                    <a:pt x="0" y="1923977"/>
                  </a:lnTo>
                  <a:lnTo>
                    <a:pt x="0" y="19192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49" y="4943474"/>
              <a:ext cx="285749" cy="3428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081202" y="4334363"/>
            <a:ext cx="2332553" cy="730609"/>
          </a:xfrm>
          <a:prstGeom prst="rect">
            <a:avLst/>
          </a:prstGeom>
        </p:spPr>
        <p:txBody>
          <a:bodyPr vert="horz" wrap="square" lIns="0" tIns="79970" rIns="0" bIns="0" rtlCol="0">
            <a:spAutoFit/>
          </a:bodyPr>
          <a:lstStyle/>
          <a:p>
            <a:pPr marL="10319">
              <a:spcBef>
                <a:spcPts val="630"/>
              </a:spcBef>
            </a:pPr>
            <a:r>
              <a:rPr sz="1400" spc="-41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추가</a:t>
            </a:r>
            <a:r>
              <a:rPr sz="1400" spc="-8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실험</a:t>
            </a:r>
            <a:r>
              <a:rPr sz="1400" spc="-8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일정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236"/>
              </a:spcBef>
            </a:pP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추가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8–10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주로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공정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비교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벤치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1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아블레이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션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안정성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시험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자동화가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예정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3EA15CFE-B35E-87D0-A703-9D29A3CE3E6A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A73F91B5-3D08-6AAA-2934-3E2085509F87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47098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6-1.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실증 계획 수행 세부 내용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905999" cy="6858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1474" y="1438579"/>
            <a:ext cx="4457700" cy="4086225"/>
          </a:xfrm>
          <a:custGeom>
            <a:avLst/>
            <a:gdLst/>
            <a:ahLst/>
            <a:cxnLst/>
            <a:rect l="l" t="t" r="r" b="b"/>
            <a:pathLst>
              <a:path w="5486400" h="5029200">
                <a:moveTo>
                  <a:pt x="5415202" y="5029199"/>
                </a:moveTo>
                <a:lnTo>
                  <a:pt x="71196" y="5029199"/>
                </a:lnTo>
                <a:lnTo>
                  <a:pt x="66241" y="5028711"/>
                </a:lnTo>
                <a:lnTo>
                  <a:pt x="29705" y="5013577"/>
                </a:lnTo>
                <a:lnTo>
                  <a:pt x="3885" y="4977537"/>
                </a:lnTo>
                <a:lnTo>
                  <a:pt x="0" y="4958002"/>
                </a:lnTo>
                <a:lnTo>
                  <a:pt x="0" y="4952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15202" y="0"/>
                </a:lnTo>
                <a:lnTo>
                  <a:pt x="5456693" y="15621"/>
                </a:lnTo>
                <a:lnTo>
                  <a:pt x="5482513" y="51661"/>
                </a:lnTo>
                <a:lnTo>
                  <a:pt x="5486399" y="71196"/>
                </a:lnTo>
                <a:lnTo>
                  <a:pt x="5486399" y="4958002"/>
                </a:lnTo>
                <a:lnTo>
                  <a:pt x="5470777" y="4999493"/>
                </a:lnTo>
                <a:lnTo>
                  <a:pt x="5434737" y="5025313"/>
                </a:lnTo>
                <a:lnTo>
                  <a:pt x="5420157" y="5028711"/>
                </a:lnTo>
                <a:lnTo>
                  <a:pt x="5415202" y="5029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7211" y="1655272"/>
            <a:ext cx="324000" cy="3240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57212" y="2252231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0080" y="2352838"/>
            <a:ext cx="123824" cy="10834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57212" y="3318624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1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4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819" y="3411492"/>
            <a:ext cx="108346" cy="123824"/>
          </a:xfrm>
          <a:prstGeom prst="rect">
            <a:avLst/>
          </a:prstGeom>
        </p:spPr>
      </p:pic>
      <p:grpSp>
        <p:nvGrpSpPr>
          <p:cNvPr id="55" name="그룹 54">
            <a:extLst>
              <a:ext uri="{FF2B5EF4-FFF2-40B4-BE49-F238E27FC236}">
                <a16:creationId xmlns:a16="http://schemas.microsoft.com/office/drawing/2014/main" id="{F3FA8FB8-871B-438E-5763-A61E4AFF5A4E}"/>
              </a:ext>
            </a:extLst>
          </p:cNvPr>
          <p:cNvGrpSpPr/>
          <p:nvPr/>
        </p:nvGrpSpPr>
        <p:grpSpPr>
          <a:xfrm>
            <a:off x="557212" y="4576634"/>
            <a:ext cx="309563" cy="309563"/>
            <a:chOff x="557212" y="4534203"/>
            <a:chExt cx="309563" cy="309563"/>
          </a:xfrm>
        </p:grpSpPr>
        <p:sp>
          <p:nvSpPr>
            <p:cNvPr id="12" name="object 12"/>
            <p:cNvSpPr/>
            <p:nvPr/>
          </p:nvSpPr>
          <p:spPr>
            <a:xfrm>
              <a:off x="557212" y="4534203"/>
              <a:ext cx="309563" cy="309563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602" y="4627072"/>
              <a:ext cx="154780" cy="1238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76517" y="1687049"/>
            <a:ext cx="3773567" cy="258725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>
              <a:spcBef>
                <a:spcPts val="98"/>
              </a:spcBef>
            </a:pPr>
            <a:r>
              <a:rPr sz="1600" spc="-49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현재</a:t>
            </a:r>
            <a:r>
              <a:rPr sz="1600" spc="-114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spc="-49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아이디어의</a:t>
            </a:r>
            <a:r>
              <a:rPr sz="1600" spc="-114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spc="-8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타당성</a:t>
            </a:r>
            <a:r>
              <a:rPr sz="1600" b="1" i="1" spc="-8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/</a:t>
            </a:r>
            <a:r>
              <a:rPr sz="1600" spc="-8" dirty="0" err="1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강점</a:t>
            </a:r>
            <a:endParaRPr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076823" y="1438579"/>
            <a:ext cx="4457700" cy="4733621"/>
          </a:xfrm>
          <a:custGeom>
            <a:avLst/>
            <a:gdLst/>
            <a:ahLst/>
            <a:cxnLst/>
            <a:rect l="l" t="t" r="r" b="b"/>
            <a:pathLst>
              <a:path w="5486400" h="5029200">
                <a:moveTo>
                  <a:pt x="5415203" y="5029199"/>
                </a:moveTo>
                <a:lnTo>
                  <a:pt x="71196" y="5029199"/>
                </a:lnTo>
                <a:lnTo>
                  <a:pt x="66241" y="5028711"/>
                </a:lnTo>
                <a:lnTo>
                  <a:pt x="29705" y="5013577"/>
                </a:lnTo>
                <a:lnTo>
                  <a:pt x="3885" y="4977537"/>
                </a:lnTo>
                <a:lnTo>
                  <a:pt x="0" y="4958002"/>
                </a:lnTo>
                <a:lnTo>
                  <a:pt x="0" y="4952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15203" y="0"/>
                </a:lnTo>
                <a:lnTo>
                  <a:pt x="5456692" y="15621"/>
                </a:lnTo>
                <a:lnTo>
                  <a:pt x="5482513" y="51661"/>
                </a:lnTo>
                <a:lnTo>
                  <a:pt x="5486400" y="71196"/>
                </a:lnTo>
                <a:lnTo>
                  <a:pt x="5486400" y="4958002"/>
                </a:lnTo>
                <a:lnTo>
                  <a:pt x="5470776" y="4999493"/>
                </a:lnTo>
                <a:lnTo>
                  <a:pt x="5434737" y="5025313"/>
                </a:lnTo>
                <a:lnTo>
                  <a:pt x="5420158" y="5028711"/>
                </a:lnTo>
                <a:lnTo>
                  <a:pt x="5415203" y="5029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2560" y="1655272"/>
            <a:ext cx="324000" cy="324000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262561" y="2184050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442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55430" y="2276918"/>
            <a:ext cx="123824" cy="123824"/>
          </a:xfrm>
          <a:prstGeom prst="rect">
            <a:avLst/>
          </a:prstGeom>
        </p:spPr>
      </p:pic>
      <p:grpSp>
        <p:nvGrpSpPr>
          <p:cNvPr id="100" name="그룹 99">
            <a:extLst>
              <a:ext uri="{FF2B5EF4-FFF2-40B4-BE49-F238E27FC236}">
                <a16:creationId xmlns:a16="http://schemas.microsoft.com/office/drawing/2014/main" id="{01094684-6F99-2BA5-0793-13D3066439CD}"/>
              </a:ext>
            </a:extLst>
          </p:cNvPr>
          <p:cNvGrpSpPr/>
          <p:nvPr/>
        </p:nvGrpSpPr>
        <p:grpSpPr>
          <a:xfrm>
            <a:off x="5262561" y="3109882"/>
            <a:ext cx="309563" cy="309563"/>
            <a:chOff x="5262561" y="2738742"/>
            <a:chExt cx="309563" cy="309563"/>
          </a:xfrm>
        </p:grpSpPr>
        <p:sp>
          <p:nvSpPr>
            <p:cNvPr id="20" name="object 20"/>
            <p:cNvSpPr/>
            <p:nvPr/>
          </p:nvSpPr>
          <p:spPr>
            <a:xfrm>
              <a:off x="5262561" y="2738742"/>
              <a:ext cx="309563" cy="309563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55430" y="2831610"/>
              <a:ext cx="123824" cy="123824"/>
            </a:xfrm>
            <a:prstGeom prst="rect">
              <a:avLst/>
            </a:prstGeom>
          </p:spPr>
        </p:pic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F4EC883-7109-6B4B-550A-83D7C86C28F2}"/>
              </a:ext>
            </a:extLst>
          </p:cNvPr>
          <p:cNvGrpSpPr/>
          <p:nvPr/>
        </p:nvGrpSpPr>
        <p:grpSpPr>
          <a:xfrm>
            <a:off x="5262561" y="4174199"/>
            <a:ext cx="309563" cy="309563"/>
            <a:chOff x="5262561" y="3667429"/>
            <a:chExt cx="309563" cy="309563"/>
          </a:xfrm>
        </p:grpSpPr>
        <p:sp>
          <p:nvSpPr>
            <p:cNvPr id="22" name="object 22"/>
            <p:cNvSpPr/>
            <p:nvPr/>
          </p:nvSpPr>
          <p:spPr>
            <a:xfrm>
              <a:off x="5262561" y="3667429"/>
              <a:ext cx="309563" cy="309563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4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4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3169" y="3768037"/>
              <a:ext cx="108346" cy="108346"/>
            </a:xfrm>
            <a:prstGeom prst="rect">
              <a:avLst/>
            </a:prstGeom>
          </p:spPr>
        </p:pic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EE878549-9A6B-8A06-B184-4CFE90C88CAA}"/>
              </a:ext>
            </a:extLst>
          </p:cNvPr>
          <p:cNvGrpSpPr/>
          <p:nvPr/>
        </p:nvGrpSpPr>
        <p:grpSpPr>
          <a:xfrm>
            <a:off x="5262561" y="5280188"/>
            <a:ext cx="309563" cy="309563"/>
            <a:chOff x="5262561" y="4596117"/>
            <a:chExt cx="309563" cy="309563"/>
          </a:xfrm>
        </p:grpSpPr>
        <p:sp>
          <p:nvSpPr>
            <p:cNvPr id="24" name="object 24"/>
            <p:cNvSpPr/>
            <p:nvPr/>
          </p:nvSpPr>
          <p:spPr>
            <a:xfrm>
              <a:off x="5262561" y="4596117"/>
              <a:ext cx="309563" cy="309563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4"/>
                  </a:lnTo>
                  <a:lnTo>
                    <a:pt x="11130" y="254665"/>
                  </a:lnTo>
                  <a:lnTo>
                    <a:pt x="914" y="209171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8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63169" y="4688985"/>
              <a:ext cx="108346" cy="123824"/>
            </a:xfrm>
            <a:prstGeom prst="rect">
              <a:avLst/>
            </a:prstGeom>
          </p:spPr>
        </p:pic>
      </p:grpSp>
      <p:sp>
        <p:nvSpPr>
          <p:cNvPr id="26" name="object 26"/>
          <p:cNvSpPr txBox="1">
            <a:spLocks noGrp="1"/>
          </p:cNvSpPr>
          <p:nvPr>
            <p:ph sz="half" idx="3"/>
          </p:nvPr>
        </p:nvSpPr>
        <p:spPr>
          <a:xfrm>
            <a:off x="5719756" y="1604414"/>
            <a:ext cx="3110876" cy="61010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>
              <a:spcBef>
                <a:spcPts val="98"/>
              </a:spcBef>
            </a:pPr>
            <a:r>
              <a:rPr sz="1600" spc="-24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보완이</a:t>
            </a:r>
            <a:r>
              <a:rPr sz="1600" spc="-118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sz="1600" spc="-49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필요한</a:t>
            </a:r>
            <a:r>
              <a:rPr sz="1600" spc="-114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600" spc="-114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부분</a:t>
            </a:r>
            <a:r>
              <a:rPr lang="en-US" altLang="ko-KR" sz="1600" spc="-114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/</a:t>
            </a:r>
            <a:r>
              <a:rPr lang="ko-KR" altLang="en-US" sz="1600" spc="-114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리스크</a:t>
            </a:r>
            <a:endParaRPr lang="ko-KR" altLang="en-US"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  <a:p>
            <a:pPr>
              <a:spcBef>
                <a:spcPts val="166"/>
              </a:spcBef>
            </a:pPr>
            <a:endParaRPr lang="ko-KR" altLang="en-US" sz="975" dirty="0">
              <a:latin typeface="Arial"/>
              <a:cs typeface="Arial"/>
            </a:endParaRPr>
          </a:p>
          <a:p>
            <a:pPr>
              <a:spcBef>
                <a:spcPts val="166"/>
              </a:spcBef>
            </a:pPr>
            <a:endParaRPr lang="ko-KR" altLang="en-US" sz="975" dirty="0">
              <a:latin typeface="Arial"/>
              <a:cs typeface="Arial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0870630F-52F7-F1C0-D5B8-6A06356BA757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EE19482E-60DC-5DF5-3F7A-86C9C3644140}"/>
              </a:ext>
            </a:extLst>
          </p:cNvPr>
          <p:cNvSpPr txBox="1">
            <a:spLocks/>
          </p:cNvSpPr>
          <p:nvPr/>
        </p:nvSpPr>
        <p:spPr>
          <a:xfrm>
            <a:off x="243135" y="509190"/>
            <a:ext cx="5535121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6-2.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타당성 평가 </a:t>
            </a: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&amp;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확인해야 될 사항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A76F563-B9F6-2EB8-F5FD-6AAC7152D523}"/>
              </a:ext>
            </a:extLst>
          </p:cNvPr>
          <p:cNvSpPr txBox="1"/>
          <p:nvPr/>
        </p:nvSpPr>
        <p:spPr>
          <a:xfrm>
            <a:off x="844543" y="2236675"/>
            <a:ext cx="311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0" cap="none" spc="-5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구조적</a:t>
            </a:r>
            <a:r>
              <a:rPr kumimoji="0" lang="ko-KR" altLang="en-US" sz="1400" b="1" i="0" u="none" strike="noStrike" kern="0" cap="none" spc="-8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400" b="1" i="0" u="none" strike="noStrike" kern="0" cap="none" spc="-5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비용</a:t>
            </a:r>
            <a:r>
              <a:rPr kumimoji="0" lang="ko-KR" altLang="en-US" sz="1400" b="1" i="0" u="none" strike="noStrike" kern="0" cap="none" spc="-7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400" b="1" i="0" u="none" strike="noStrike" kern="0" cap="none" spc="-5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절감</a:t>
            </a:r>
            <a:r>
              <a:rPr kumimoji="0" lang="ko-KR" altLang="en-US" sz="1400" b="1" i="0" u="none" strike="noStrike" kern="0" cap="none" spc="-8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400" b="1" i="0" u="none" strike="noStrike" kern="0" cap="none" spc="-5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논리의</a:t>
            </a:r>
            <a:r>
              <a:rPr kumimoji="0" lang="ko-KR" altLang="en-US" sz="1400" b="1" i="0" u="none" strike="noStrike" kern="0" cap="none" spc="-77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400" b="1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설득력</a:t>
            </a:r>
            <a:endParaRPr kumimoji="0" lang="ko-KR" altLang="en-US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208D07-DAB0-5116-4CE8-AB770BAD043A}"/>
              </a:ext>
            </a:extLst>
          </p:cNvPr>
          <p:cNvSpPr txBox="1"/>
          <p:nvPr/>
        </p:nvSpPr>
        <p:spPr>
          <a:xfrm>
            <a:off x="844543" y="4545251"/>
            <a:ext cx="311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결정성</a:t>
            </a:r>
            <a:r>
              <a:rPr lang="en-US" altLang="ko-KR" dirty="0"/>
              <a:t>(Determinism) </a:t>
            </a:r>
            <a:r>
              <a:rPr lang="ko-KR" altLang="en-US" dirty="0"/>
              <a:t>측면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9DF572-FFA1-656A-CE8D-EE53338F945F}"/>
              </a:ext>
            </a:extLst>
          </p:cNvPr>
          <p:cNvSpPr txBox="1"/>
          <p:nvPr/>
        </p:nvSpPr>
        <p:spPr>
          <a:xfrm>
            <a:off x="844543" y="3293983"/>
            <a:ext cx="35949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초기 자체 테스트 결과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4AD05F-6B20-EB93-187A-71E2EEF65BBF}"/>
              </a:ext>
            </a:extLst>
          </p:cNvPr>
          <p:cNvSpPr txBox="1"/>
          <p:nvPr/>
        </p:nvSpPr>
        <p:spPr>
          <a:xfrm>
            <a:off x="820415" y="2475068"/>
            <a:ext cx="410162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대신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'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'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갱신으로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문맥을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전파하므로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41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해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비용과</a:t>
            </a:r>
            <a:r>
              <a:rPr kumimoji="0" lang="ko-KR" altLang="en-US" sz="1200" b="0" i="0" u="none" strike="noStrike" kern="0" cap="none" spc="-61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메모리가</a:t>
            </a:r>
            <a:r>
              <a:rPr kumimoji="0" lang="ko-KR" altLang="en-US" sz="1200" b="0" i="0" u="none" strike="noStrike" kern="0" cap="none" spc="-61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대체로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8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kumimoji="0" lang="en-US" altLang="ko-KR" sz="1200" b="0" i="0" u="none" strike="noStrike" kern="0" cap="none" spc="-8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(O(L))</a:t>
            </a:r>
            <a:r>
              <a:rPr kumimoji="0" lang="ko-KR" altLang="en-US" sz="1200" b="0" i="0" u="none" strike="noStrike" kern="0" cap="none" spc="-8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으로</a:t>
            </a:r>
            <a:r>
              <a:rPr kumimoji="0" lang="ko-KR" altLang="en-US" sz="1200" b="0" i="0" u="none" strike="noStrike" kern="0" cap="none" spc="-61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8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E5548E-3544-B4F2-8B76-0CAACCF1A9AA}"/>
              </a:ext>
            </a:extLst>
          </p:cNvPr>
          <p:cNvSpPr txBox="1"/>
          <p:nvPr/>
        </p:nvSpPr>
        <p:spPr>
          <a:xfrm>
            <a:off x="820415" y="3572933"/>
            <a:ext cx="3594911" cy="7691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학습 수렴</a:t>
            </a:r>
            <a:r>
              <a:rPr lang="en-US" altLang="ko-KR" dirty="0"/>
              <a:t>, VRAM/</a:t>
            </a:r>
            <a:r>
              <a:rPr lang="ko-KR" altLang="en-US" dirty="0"/>
              <a:t>추론 지연 측면의 긍정적 경향이 </a:t>
            </a:r>
            <a:r>
              <a:rPr lang="ko-KR" altLang="en-US" dirty="0" err="1"/>
              <a:t>관찰되었습니</a:t>
            </a:r>
            <a:r>
              <a:rPr lang="ko-KR" altLang="en-US" dirty="0"/>
              <a:t> 다</a:t>
            </a:r>
            <a:r>
              <a:rPr lang="en-US" altLang="ko-KR" dirty="0"/>
              <a:t>.</a:t>
            </a:r>
            <a:r>
              <a:rPr lang="ko-KR" altLang="en-US" dirty="0"/>
              <a:t> 이는 상태 기반 모델의 장점</a:t>
            </a:r>
            <a:r>
              <a:rPr lang="en-US" altLang="ko-KR" dirty="0"/>
              <a:t>(</a:t>
            </a:r>
            <a:r>
              <a:rPr lang="ko-KR" altLang="en-US" dirty="0"/>
              <a:t>적은 캐시</a:t>
            </a:r>
            <a:r>
              <a:rPr lang="en-US" altLang="ko-KR" dirty="0"/>
              <a:t>,</a:t>
            </a:r>
            <a:r>
              <a:rPr lang="ko-KR" altLang="en-US" dirty="0"/>
              <a:t> 간단한 갱신</a:t>
            </a:r>
            <a:r>
              <a:rPr lang="en-US" altLang="ko-KR" dirty="0"/>
              <a:t>)</a:t>
            </a:r>
            <a:r>
              <a:rPr lang="ko-KR" altLang="en-US" dirty="0"/>
              <a:t>이 실제 환 경에서도 유효함을 시사합니다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B006A9C-9304-A678-A149-D7308F299317}"/>
              </a:ext>
            </a:extLst>
          </p:cNvPr>
          <p:cNvSpPr txBox="1"/>
          <p:nvPr/>
        </p:nvSpPr>
        <p:spPr>
          <a:xfrm>
            <a:off x="820415" y="4948111"/>
            <a:ext cx="4065405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동일 입력</a:t>
            </a:r>
            <a:r>
              <a:rPr lang="en-US" altLang="ko-KR" dirty="0"/>
              <a:t>, </a:t>
            </a:r>
            <a:r>
              <a:rPr lang="ko-KR" altLang="en-US" dirty="0"/>
              <a:t>동일 디코딩 정책에서 출력 변동이 작아 운영</a:t>
            </a:r>
            <a:r>
              <a:rPr lang="en-US" altLang="ko-KR" dirty="0"/>
              <a:t>/</a:t>
            </a:r>
            <a:r>
              <a:rPr lang="ko-KR" altLang="en-US" dirty="0"/>
              <a:t>감사 가능성이 높습니다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D2E4B45-8FCA-5CF2-FBCD-55C8438F0353}"/>
              </a:ext>
            </a:extLst>
          </p:cNvPr>
          <p:cNvSpPr txBox="1"/>
          <p:nvPr/>
        </p:nvSpPr>
        <p:spPr>
          <a:xfrm>
            <a:off x="5756486" y="5578865"/>
            <a:ext cx="3744000" cy="3074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대용량 </a:t>
            </a:r>
            <a:r>
              <a:rPr lang="ko-KR" altLang="en-US" dirty="0" err="1"/>
              <a:t>크롤링</a:t>
            </a:r>
            <a:r>
              <a:rPr lang="ko-KR" altLang="en-US" dirty="0"/>
              <a:t> 데이터의 라이선스</a:t>
            </a:r>
            <a:r>
              <a:rPr lang="en-US" altLang="ko-KR" dirty="0"/>
              <a:t>, </a:t>
            </a:r>
            <a:r>
              <a:rPr lang="ko-KR" altLang="en-US" dirty="0"/>
              <a:t>개인 정보 이슈는 초기에 </a:t>
            </a:r>
            <a:r>
              <a:rPr lang="ko-KR" altLang="en-US" dirty="0" err="1"/>
              <a:t>클린룸</a:t>
            </a:r>
            <a:r>
              <a:rPr lang="ko-KR" altLang="en-US" dirty="0"/>
              <a:t> 라벨링을 갖추어야 합니다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087EF80-169D-28B7-9675-0B187AC4DF90}"/>
              </a:ext>
            </a:extLst>
          </p:cNvPr>
          <p:cNvSpPr txBox="1"/>
          <p:nvPr/>
        </p:nvSpPr>
        <p:spPr>
          <a:xfrm>
            <a:off x="5745600" y="5272010"/>
            <a:ext cx="24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데이터 법적 리스크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FE37AA2-B0EB-0F8A-9D4D-A52AD825F94C}"/>
              </a:ext>
            </a:extLst>
          </p:cNvPr>
          <p:cNvSpPr txBox="1"/>
          <p:nvPr/>
        </p:nvSpPr>
        <p:spPr>
          <a:xfrm>
            <a:off x="5778257" y="4441890"/>
            <a:ext cx="3794229" cy="7691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소형</a:t>
            </a:r>
            <a:r>
              <a:rPr lang="en-US" altLang="ko-KR" dirty="0"/>
              <a:t>(~</a:t>
            </a:r>
            <a:r>
              <a:rPr lang="ko-KR" altLang="en-US" dirty="0"/>
              <a:t>수억 파라미터</a:t>
            </a:r>
            <a:r>
              <a:rPr lang="en-US" altLang="ko-KR" dirty="0"/>
              <a:t>)</a:t>
            </a:r>
            <a:r>
              <a:rPr lang="ko-KR" altLang="en-US" dirty="0"/>
              <a:t>에서의 우위가 중대형</a:t>
            </a:r>
            <a:r>
              <a:rPr lang="en-US" altLang="ko-KR" dirty="0"/>
              <a:t>(7B/13B/ 33B)</a:t>
            </a:r>
            <a:r>
              <a:rPr lang="ko-KR" altLang="en-US" dirty="0"/>
              <a:t>에서도 유지되는지 </a:t>
            </a:r>
            <a:r>
              <a:rPr lang="ko-KR" altLang="en-US" dirty="0" err="1"/>
              <a:t>미확</a:t>
            </a:r>
            <a:r>
              <a:rPr lang="en-US" altLang="ko-KR" dirty="0"/>
              <a:t>. </a:t>
            </a:r>
            <a:r>
              <a:rPr lang="ko-KR" altLang="en-US" dirty="0"/>
              <a:t>스케일업 과정에서 학습 불안정</a:t>
            </a:r>
            <a:r>
              <a:rPr lang="en-US" altLang="ko-KR" dirty="0"/>
              <a:t>,</a:t>
            </a:r>
            <a:r>
              <a:rPr lang="ko-KR" altLang="en-US" dirty="0"/>
              <a:t> 표현력 부족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롱컨텍스트</a:t>
            </a:r>
            <a:r>
              <a:rPr lang="ko-KR" altLang="en-US" dirty="0"/>
              <a:t> </a:t>
            </a:r>
            <a:r>
              <a:rPr lang="ko-KR" altLang="en-US" dirty="0" err="1"/>
              <a:t>드리프트가</a:t>
            </a:r>
            <a:r>
              <a:rPr lang="ko-KR" altLang="en-US" dirty="0"/>
              <a:t> 발생 가능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572052-341A-84C4-5280-2560461E08D8}"/>
              </a:ext>
            </a:extLst>
          </p:cNvPr>
          <p:cNvSpPr txBox="1"/>
          <p:nvPr/>
        </p:nvSpPr>
        <p:spPr>
          <a:xfrm>
            <a:off x="5726006" y="4174199"/>
            <a:ext cx="180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스케일 </a:t>
            </a:r>
            <a:r>
              <a:rPr lang="ko-KR" altLang="en-US" dirty="0" err="1"/>
              <a:t>이전성</a:t>
            </a:r>
            <a:endParaRPr lang="ko-KR" alt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E51C7A4-B659-A1D6-D7AA-5B8836AF7D51}"/>
              </a:ext>
            </a:extLst>
          </p:cNvPr>
          <p:cNvSpPr txBox="1"/>
          <p:nvPr/>
        </p:nvSpPr>
        <p:spPr>
          <a:xfrm>
            <a:off x="5756486" y="3427333"/>
            <a:ext cx="3816000" cy="7691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모델 파라미터가 </a:t>
            </a:r>
            <a:r>
              <a:rPr lang="en-US" altLang="ko-KR" dirty="0"/>
              <a:t>VRAM</a:t>
            </a:r>
            <a:r>
              <a:rPr lang="ko-KR" altLang="en-US" dirty="0"/>
              <a:t>에 들어올 때에 한합니다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7B </a:t>
            </a:r>
            <a:r>
              <a:rPr lang="ko-KR" altLang="en-US" dirty="0"/>
              <a:t>이상에서는 </a:t>
            </a:r>
            <a:r>
              <a:rPr lang="en-US" altLang="ko-KR" dirty="0"/>
              <a:t>80GB VRAM</a:t>
            </a:r>
            <a:r>
              <a:rPr lang="ko-KR" altLang="en-US" dirty="0"/>
              <a:t>에서도 빠듯할 수 있어 </a:t>
            </a:r>
            <a:r>
              <a:rPr lang="ko-KR" altLang="en-US" dirty="0" err="1"/>
              <a:t>텐서</a:t>
            </a:r>
            <a:r>
              <a:rPr lang="ko-KR" altLang="en-US" dirty="0"/>
              <a:t> 파이프 병렬 또는 오프로딩 계획이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609CF3-E796-E0E6-ACA1-E070BB586FCF}"/>
              </a:ext>
            </a:extLst>
          </p:cNvPr>
          <p:cNvSpPr txBox="1"/>
          <p:nvPr/>
        </p:nvSpPr>
        <p:spPr>
          <a:xfrm>
            <a:off x="5745600" y="3072973"/>
            <a:ext cx="24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단일 </a:t>
            </a:r>
            <a:r>
              <a:rPr lang="en-US" altLang="ko-KR" dirty="0"/>
              <a:t>GPU</a:t>
            </a:r>
            <a:r>
              <a:rPr lang="ko-KR" altLang="en-US" dirty="0"/>
              <a:t> 추론의 제한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B9776E7-38DE-F2D3-AF9F-6066398E6A12}"/>
              </a:ext>
            </a:extLst>
          </p:cNvPr>
          <p:cNvSpPr txBox="1"/>
          <p:nvPr/>
        </p:nvSpPr>
        <p:spPr>
          <a:xfrm>
            <a:off x="5756486" y="2478782"/>
            <a:ext cx="3743997" cy="5382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32504" lvl="0" defTabSz="914400" eaLnBrk="1" fontAlgn="auto" latinLnBrk="0" hangingPunct="1">
              <a:lnSpc>
                <a:spcPct val="125000"/>
              </a:lnSpc>
              <a:spcBef>
                <a:spcPts val="272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학습에서는 스캔</a:t>
            </a:r>
            <a:r>
              <a:rPr lang="en-US" altLang="ko-KR" dirty="0"/>
              <a:t>/</a:t>
            </a:r>
            <a:r>
              <a:rPr lang="ko-KR" altLang="en-US" dirty="0"/>
              <a:t>세그먼트 기법으로 병렬화 효과가 크지만</a:t>
            </a:r>
            <a:r>
              <a:rPr lang="en-US" altLang="ko-KR" dirty="0"/>
              <a:t>, </a:t>
            </a:r>
            <a:r>
              <a:rPr lang="ko-KR" altLang="en-US" dirty="0" err="1"/>
              <a:t>오토리</a:t>
            </a:r>
            <a:r>
              <a:rPr lang="ko-KR" altLang="en-US" dirty="0"/>
              <a:t> </a:t>
            </a:r>
            <a:r>
              <a:rPr lang="ko-KR" altLang="en-US" dirty="0" err="1"/>
              <a:t>그레시브</a:t>
            </a:r>
            <a:r>
              <a:rPr lang="ko-KR" altLang="en-US" dirty="0"/>
              <a:t> 추론은 시간 순 의존이 남습니다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8B36F0A-56FD-2D72-BA52-8D7DC2EE823B}"/>
              </a:ext>
            </a:extLst>
          </p:cNvPr>
          <p:cNvSpPr txBox="1"/>
          <p:nvPr/>
        </p:nvSpPr>
        <p:spPr>
          <a:xfrm>
            <a:off x="5745600" y="2177792"/>
            <a:ext cx="248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1243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kern="0" cap="none" spc="-53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시퀀스 분할 완전 병렬 추론의 제한</a:t>
            </a:r>
          </a:p>
        </p:txBody>
      </p:sp>
    </p:spTree>
    <p:extLst>
      <p:ext uri="{BB962C8B-B14F-4D97-AF65-F5344CB8AC3E}">
        <p14:creationId xmlns:p14="http://schemas.microsoft.com/office/powerpoint/2010/main" val="1691967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71464" y="1834753"/>
            <a:ext cx="9163060" cy="2623543"/>
            <a:chOff x="457187" y="1466849"/>
            <a:chExt cx="11277612" cy="3228976"/>
          </a:xfrm>
        </p:grpSpPr>
        <p:sp>
          <p:nvSpPr>
            <p:cNvPr id="4" name="object 4"/>
            <p:cNvSpPr/>
            <p:nvPr/>
          </p:nvSpPr>
          <p:spPr>
            <a:xfrm>
              <a:off x="457199" y="1466850"/>
              <a:ext cx="11277600" cy="3228975"/>
            </a:xfrm>
            <a:custGeom>
              <a:avLst/>
              <a:gdLst/>
              <a:ahLst/>
              <a:cxnLst/>
              <a:rect l="l" t="t" r="r" b="b"/>
              <a:pathLst>
                <a:path w="11277600" h="3228975">
                  <a:moveTo>
                    <a:pt x="11206402" y="3228974"/>
                  </a:moveTo>
                  <a:lnTo>
                    <a:pt x="71196" y="3228974"/>
                  </a:lnTo>
                  <a:lnTo>
                    <a:pt x="66241" y="3228486"/>
                  </a:lnTo>
                  <a:lnTo>
                    <a:pt x="29705" y="3213352"/>
                  </a:lnTo>
                  <a:lnTo>
                    <a:pt x="3885" y="3177312"/>
                  </a:lnTo>
                  <a:lnTo>
                    <a:pt x="0" y="3157778"/>
                  </a:lnTo>
                  <a:lnTo>
                    <a:pt x="0" y="31527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1206402" y="0"/>
                  </a:lnTo>
                  <a:lnTo>
                    <a:pt x="11247891" y="15621"/>
                  </a:lnTo>
                  <a:lnTo>
                    <a:pt x="11273712" y="51661"/>
                  </a:lnTo>
                  <a:lnTo>
                    <a:pt x="11277599" y="71196"/>
                  </a:lnTo>
                  <a:lnTo>
                    <a:pt x="11277599" y="3157778"/>
                  </a:lnTo>
                  <a:lnTo>
                    <a:pt x="11261975" y="3199268"/>
                  </a:lnTo>
                  <a:lnTo>
                    <a:pt x="11225936" y="3225088"/>
                  </a:lnTo>
                  <a:lnTo>
                    <a:pt x="11211357" y="3228486"/>
                  </a:lnTo>
                  <a:lnTo>
                    <a:pt x="11206402" y="3228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87" y="1466849"/>
              <a:ext cx="11277600" cy="443077"/>
            </a:xfrm>
            <a:custGeom>
              <a:avLst/>
              <a:gdLst/>
              <a:ahLst/>
              <a:cxnLst/>
              <a:rect l="l" t="t" r="r" b="b"/>
              <a:pathLst>
                <a:path w="11277600" h="457200">
                  <a:moveTo>
                    <a:pt x="495300" y="0"/>
                  </a:moveTo>
                  <a:lnTo>
                    <a:pt x="76200" y="0"/>
                  </a:lnTo>
                  <a:lnTo>
                    <a:pt x="68694" y="368"/>
                  </a:lnTo>
                  <a:lnTo>
                    <a:pt x="27889" y="17272"/>
                  </a:lnTo>
                  <a:lnTo>
                    <a:pt x="3263" y="54114"/>
                  </a:lnTo>
                  <a:lnTo>
                    <a:pt x="0" y="76200"/>
                  </a:lnTo>
                  <a:lnTo>
                    <a:pt x="0" y="457200"/>
                  </a:lnTo>
                  <a:lnTo>
                    <a:pt x="495300" y="457200"/>
                  </a:lnTo>
                  <a:lnTo>
                    <a:pt x="495300" y="0"/>
                  </a:lnTo>
                  <a:close/>
                </a:path>
                <a:path w="11277600" h="457200">
                  <a:moveTo>
                    <a:pt x="11277600" y="76200"/>
                  </a:moveTo>
                  <a:lnTo>
                    <a:pt x="11264773" y="33858"/>
                  </a:lnTo>
                  <a:lnTo>
                    <a:pt x="11230559" y="5803"/>
                  </a:lnTo>
                  <a:lnTo>
                    <a:pt x="11201400" y="0"/>
                  </a:lnTo>
                  <a:lnTo>
                    <a:pt x="6038850" y="0"/>
                  </a:lnTo>
                  <a:lnTo>
                    <a:pt x="6038850" y="457200"/>
                  </a:lnTo>
                  <a:lnTo>
                    <a:pt x="11277600" y="457200"/>
                  </a:lnTo>
                  <a:lnTo>
                    <a:pt x="11277600" y="76200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91049" y="2038349"/>
              <a:ext cx="228599" cy="228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81674" y="2038349"/>
              <a:ext cx="228599" cy="2285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049" y="2733674"/>
              <a:ext cx="228599" cy="2285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1674" y="2733674"/>
              <a:ext cx="228599" cy="228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1049" y="3428999"/>
              <a:ext cx="228599" cy="2285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1049" y="4124324"/>
              <a:ext cx="228599" cy="2285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1674" y="3428999"/>
              <a:ext cx="228599" cy="2285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1674" y="4124324"/>
              <a:ext cx="228599" cy="2285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57187" y="2609849"/>
              <a:ext cx="11277600" cy="1400175"/>
            </a:xfrm>
            <a:custGeom>
              <a:avLst/>
              <a:gdLst/>
              <a:ahLst/>
              <a:cxnLst/>
              <a:rect l="l" t="t" r="r" b="b"/>
              <a:pathLst>
                <a:path w="11277600" h="1400175">
                  <a:moveTo>
                    <a:pt x="11277600" y="1390650"/>
                  </a:moveTo>
                  <a:lnTo>
                    <a:pt x="11277600" y="1390650"/>
                  </a:lnTo>
                  <a:lnTo>
                    <a:pt x="0" y="1390650"/>
                  </a:lnTo>
                  <a:lnTo>
                    <a:pt x="0" y="1400175"/>
                  </a:lnTo>
                  <a:lnTo>
                    <a:pt x="11277600" y="1400175"/>
                  </a:lnTo>
                  <a:lnTo>
                    <a:pt x="11277600" y="1390650"/>
                  </a:lnTo>
                  <a:close/>
                </a:path>
                <a:path w="11277600" h="1400175">
                  <a:moveTo>
                    <a:pt x="11277600" y="695325"/>
                  </a:moveTo>
                  <a:lnTo>
                    <a:pt x="11277600" y="695325"/>
                  </a:lnTo>
                  <a:lnTo>
                    <a:pt x="0" y="695325"/>
                  </a:lnTo>
                  <a:lnTo>
                    <a:pt x="0" y="704850"/>
                  </a:lnTo>
                  <a:lnTo>
                    <a:pt x="11277600" y="704850"/>
                  </a:lnTo>
                  <a:lnTo>
                    <a:pt x="11277600" y="695325"/>
                  </a:lnTo>
                  <a:close/>
                </a:path>
                <a:path w="11277600" h="1400175">
                  <a:moveTo>
                    <a:pt x="11277600" y="0"/>
                  </a:moveTo>
                  <a:lnTo>
                    <a:pt x="11277600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1277600" y="9525"/>
                  </a:lnTo>
                  <a:lnTo>
                    <a:pt x="11277600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1474" y="5230415"/>
            <a:ext cx="9163050" cy="913209"/>
            <a:chOff x="457199" y="4924424"/>
            <a:chExt cx="11277600" cy="1123950"/>
          </a:xfrm>
        </p:grpSpPr>
        <p:sp>
          <p:nvSpPr>
            <p:cNvPr id="16" name="object 16"/>
            <p:cNvSpPr/>
            <p:nvPr/>
          </p:nvSpPr>
          <p:spPr>
            <a:xfrm>
              <a:off x="461962" y="4929187"/>
              <a:ext cx="11268075" cy="1114425"/>
            </a:xfrm>
            <a:custGeom>
              <a:avLst/>
              <a:gdLst/>
              <a:ahLst/>
              <a:cxnLst/>
              <a:rect l="l" t="t" r="r" b="b"/>
              <a:pathLst>
                <a:path w="11268075" h="1114425">
                  <a:moveTo>
                    <a:pt x="11201327" y="1114424"/>
                  </a:moveTo>
                  <a:lnTo>
                    <a:pt x="66746" y="1114424"/>
                  </a:lnTo>
                  <a:lnTo>
                    <a:pt x="62101" y="1113967"/>
                  </a:lnTo>
                  <a:lnTo>
                    <a:pt x="24240" y="1096817"/>
                  </a:lnTo>
                  <a:lnTo>
                    <a:pt x="2287" y="1061523"/>
                  </a:lnTo>
                  <a:lnTo>
                    <a:pt x="0" y="1047677"/>
                  </a:lnTo>
                  <a:lnTo>
                    <a:pt x="0" y="1042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201327" y="0"/>
                  </a:lnTo>
                  <a:lnTo>
                    <a:pt x="11240224" y="14644"/>
                  </a:lnTo>
                  <a:lnTo>
                    <a:pt x="11264430" y="48432"/>
                  </a:lnTo>
                  <a:lnTo>
                    <a:pt x="11268072" y="66746"/>
                  </a:lnTo>
                  <a:lnTo>
                    <a:pt x="11268072" y="1047677"/>
                  </a:lnTo>
                  <a:lnTo>
                    <a:pt x="11253427" y="1086575"/>
                  </a:lnTo>
                  <a:lnTo>
                    <a:pt x="11219639" y="1110781"/>
                  </a:lnTo>
                  <a:lnTo>
                    <a:pt x="11205972" y="1113967"/>
                  </a:lnTo>
                  <a:lnTo>
                    <a:pt x="11201327" y="11144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1962" y="4929187"/>
              <a:ext cx="11268075" cy="1114425"/>
            </a:xfrm>
            <a:custGeom>
              <a:avLst/>
              <a:gdLst/>
              <a:ahLst/>
              <a:cxnLst/>
              <a:rect l="l" t="t" r="r" b="b"/>
              <a:pathLst>
                <a:path w="112680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196636" y="0"/>
                  </a:lnTo>
                  <a:lnTo>
                    <a:pt x="11201327" y="0"/>
                  </a:lnTo>
                  <a:lnTo>
                    <a:pt x="11205972" y="457"/>
                  </a:lnTo>
                  <a:lnTo>
                    <a:pt x="11210572" y="1372"/>
                  </a:lnTo>
                  <a:lnTo>
                    <a:pt x="11215173" y="2287"/>
                  </a:lnTo>
                  <a:lnTo>
                    <a:pt x="11219639" y="3642"/>
                  </a:lnTo>
                  <a:lnTo>
                    <a:pt x="11223973" y="5437"/>
                  </a:lnTo>
                  <a:lnTo>
                    <a:pt x="11228306" y="7232"/>
                  </a:lnTo>
                  <a:lnTo>
                    <a:pt x="11232422" y="9432"/>
                  </a:lnTo>
                  <a:lnTo>
                    <a:pt x="11236323" y="12038"/>
                  </a:lnTo>
                  <a:lnTo>
                    <a:pt x="11240224" y="14644"/>
                  </a:lnTo>
                  <a:lnTo>
                    <a:pt x="11243832" y="17605"/>
                  </a:lnTo>
                  <a:lnTo>
                    <a:pt x="11247149" y="20923"/>
                  </a:lnTo>
                  <a:lnTo>
                    <a:pt x="11250465" y="24239"/>
                  </a:lnTo>
                  <a:lnTo>
                    <a:pt x="11253427" y="27848"/>
                  </a:lnTo>
                  <a:lnTo>
                    <a:pt x="11256032" y="31748"/>
                  </a:lnTo>
                  <a:lnTo>
                    <a:pt x="11258638" y="35648"/>
                  </a:lnTo>
                  <a:lnTo>
                    <a:pt x="11260839" y="39764"/>
                  </a:lnTo>
                  <a:lnTo>
                    <a:pt x="11262634" y="44099"/>
                  </a:lnTo>
                  <a:lnTo>
                    <a:pt x="11264430" y="48432"/>
                  </a:lnTo>
                  <a:lnTo>
                    <a:pt x="11265785" y="52899"/>
                  </a:lnTo>
                  <a:lnTo>
                    <a:pt x="11266700" y="57500"/>
                  </a:lnTo>
                  <a:lnTo>
                    <a:pt x="11267615" y="62100"/>
                  </a:lnTo>
                  <a:lnTo>
                    <a:pt x="11268072" y="66746"/>
                  </a:lnTo>
                  <a:lnTo>
                    <a:pt x="11268074" y="71437"/>
                  </a:lnTo>
                  <a:lnTo>
                    <a:pt x="11268074" y="1042987"/>
                  </a:lnTo>
                  <a:lnTo>
                    <a:pt x="11268072" y="1047677"/>
                  </a:lnTo>
                  <a:lnTo>
                    <a:pt x="11267615" y="1052322"/>
                  </a:lnTo>
                  <a:lnTo>
                    <a:pt x="11266700" y="1056923"/>
                  </a:lnTo>
                  <a:lnTo>
                    <a:pt x="11265785" y="1061523"/>
                  </a:lnTo>
                  <a:lnTo>
                    <a:pt x="11243832" y="1096817"/>
                  </a:lnTo>
                  <a:lnTo>
                    <a:pt x="11210572" y="1113051"/>
                  </a:lnTo>
                  <a:lnTo>
                    <a:pt x="11205972" y="1113967"/>
                  </a:lnTo>
                  <a:lnTo>
                    <a:pt x="11201327" y="1114424"/>
                  </a:lnTo>
                  <a:lnTo>
                    <a:pt x="11196636" y="1114424"/>
                  </a:lnTo>
                  <a:lnTo>
                    <a:pt x="71437" y="1114424"/>
                  </a:lnTo>
                  <a:lnTo>
                    <a:pt x="66746" y="1114424"/>
                  </a:lnTo>
                  <a:lnTo>
                    <a:pt x="62101" y="1113967"/>
                  </a:lnTo>
                  <a:lnTo>
                    <a:pt x="57500" y="1113051"/>
                  </a:lnTo>
                  <a:lnTo>
                    <a:pt x="52900" y="1112136"/>
                  </a:lnTo>
                  <a:lnTo>
                    <a:pt x="20923" y="1093500"/>
                  </a:lnTo>
                  <a:lnTo>
                    <a:pt x="17606" y="1090183"/>
                  </a:lnTo>
                  <a:lnTo>
                    <a:pt x="1372" y="1056923"/>
                  </a:lnTo>
                  <a:lnTo>
                    <a:pt x="457" y="1052322"/>
                  </a:lnTo>
                  <a:lnTo>
                    <a:pt x="0" y="1047677"/>
                  </a:lnTo>
                  <a:lnTo>
                    <a:pt x="0" y="10429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13251" y="1571625"/>
            <a:ext cx="123824" cy="123824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187703" y="1553567"/>
            <a:ext cx="622737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dirty="0">
                <a:latin typeface="Malgun Gothic"/>
                <a:cs typeface="Malgun Gothic"/>
              </a:rPr>
              <a:t>영향도</a:t>
            </a:r>
            <a:r>
              <a:rPr sz="853" dirty="0">
                <a:latin typeface="Arial"/>
                <a:cs typeface="Arial"/>
              </a:rPr>
              <a:t>: </a:t>
            </a: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26460" y="1571625"/>
            <a:ext cx="123824" cy="123824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099219" y="1553567"/>
            <a:ext cx="622737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dirty="0">
                <a:latin typeface="Malgun Gothic"/>
                <a:cs typeface="Malgun Gothic"/>
              </a:rPr>
              <a:t>영향도</a:t>
            </a:r>
            <a:r>
              <a:rPr sz="853" dirty="0">
                <a:latin typeface="Arial"/>
                <a:cs typeface="Arial"/>
              </a:rPr>
              <a:t>: </a:t>
            </a: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1930" y="1571625"/>
            <a:ext cx="123824" cy="1238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010735" y="1553567"/>
            <a:ext cx="622737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dirty="0">
                <a:latin typeface="Malgun Gothic"/>
                <a:cs typeface="Malgun Gothic"/>
              </a:rPr>
              <a:t>가능성</a:t>
            </a:r>
            <a:r>
              <a:rPr sz="853" dirty="0">
                <a:latin typeface="Arial"/>
                <a:cs typeface="Arial"/>
              </a:rPr>
              <a:t>: </a:t>
            </a: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745139" y="1571625"/>
            <a:ext cx="123824" cy="1238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922251" y="1553567"/>
            <a:ext cx="622737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dirty="0">
                <a:latin typeface="Malgun Gothic"/>
                <a:cs typeface="Malgun Gothic"/>
              </a:rPr>
              <a:t>가능성</a:t>
            </a:r>
            <a:r>
              <a:rPr sz="853" dirty="0">
                <a:latin typeface="Arial"/>
                <a:cs typeface="Arial"/>
              </a:rPr>
              <a:t>: </a:t>
            </a: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5300" y="1950839"/>
            <a:ext cx="123824" cy="12382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773906" y="1834752"/>
            <a:ext cx="4504134" cy="360000"/>
          </a:xfrm>
          <a:prstGeom prst="rect">
            <a:avLst/>
          </a:prstGeom>
          <a:solidFill>
            <a:srgbClr val="374050"/>
          </a:solidFill>
        </p:spPr>
        <p:txBody>
          <a:bodyPr vert="horz" wrap="square" lIns="0" tIns="95448" rIns="0" bIns="0" rtlCol="0">
            <a:spAutoFit/>
          </a:bodyPr>
          <a:lstStyle/>
          <a:p>
            <a:pPr marL="123825">
              <a:spcBef>
                <a:spcPts val="752"/>
              </a:spcBef>
              <a:tabLst>
                <a:tab pos="2863453" algn="l"/>
                <a:tab pos="3832900" algn="l"/>
              </a:tabLst>
            </a:pPr>
            <a:r>
              <a:rPr sz="1400" spc="-2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리스크</a:t>
            </a:r>
            <a:r>
              <a:rPr sz="14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영향도</a:t>
            </a:r>
            <a:r>
              <a:rPr sz="140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	</a:t>
            </a:r>
            <a:r>
              <a:rPr sz="1400" spc="-20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가능성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1426" y="1919963"/>
            <a:ext cx="1021555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33" dirty="0">
                <a:solidFill>
                  <a:srgbClr val="FFFFFF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완화책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5300" y="2376488"/>
            <a:ext cx="154780" cy="216693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887413" y="2384307"/>
            <a:ext cx="1901550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스케일업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성능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역전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4552" y="2513211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74353" y="2513211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391426" y="2389386"/>
            <a:ext cx="2990574" cy="19508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점증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8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아블레이션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정규화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게이팅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조정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8516" y="2941439"/>
            <a:ext cx="116085" cy="21669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887413" y="2949259"/>
            <a:ext cx="2165278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2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초장문</a:t>
            </a:r>
            <a:r>
              <a:rPr sz="1400" spc="-73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안정성</a:t>
            </a:r>
            <a:r>
              <a:rPr sz="1400" spc="-85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</a:t>
            </a:r>
            <a:r>
              <a:rPr sz="1400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드리프트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)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704552" y="3078163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4353" y="3078163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91426" y="2954338"/>
            <a:ext cx="2544497" cy="19508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커리큘럼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클리핑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경계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200" spc="-73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보정</a:t>
            </a:r>
            <a:endParaRPr sz="120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5300" y="3506391"/>
            <a:ext cx="154780" cy="216693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87412" y="3514210"/>
            <a:ext cx="1468335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법적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데이터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이슈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04552" y="3643114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4353" y="3643114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391426" y="3519289"/>
            <a:ext cx="2206222" cy="19508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클린룸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라이선스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태깅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감사</a:t>
            </a:r>
            <a:r>
              <a:rPr sz="1200" spc="-73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로그</a:t>
            </a:r>
            <a:endParaRPr sz="120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pic>
        <p:nvPicPr>
          <p:cNvPr id="45" name="object 4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5300" y="4071343"/>
            <a:ext cx="154780" cy="216693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887413" y="4079162"/>
            <a:ext cx="1743152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4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단일</a:t>
            </a:r>
            <a:r>
              <a:rPr sz="1400" spc="-8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GPU </a:t>
            </a:r>
            <a:r>
              <a:rPr sz="1400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z="1400" spc="-73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한계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04552" y="4208066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중간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674353" y="4208066"/>
            <a:ext cx="237331" cy="14167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853" spc="-20" dirty="0">
                <a:latin typeface="Malgun Gothic"/>
                <a:cs typeface="Malgun Gothic"/>
              </a:rPr>
              <a:t>높음</a:t>
            </a:r>
            <a:endParaRPr sz="853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391426" y="4084241"/>
            <a:ext cx="2503606" cy="19508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오프로딩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텐서</a:t>
            </a:r>
            <a:r>
              <a:rPr sz="1200" spc="-73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파이프</a:t>
            </a:r>
            <a:r>
              <a:rPr sz="1200" spc="-73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병렬</a:t>
            </a:r>
            <a:r>
              <a:rPr sz="1200" spc="-77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옵션</a:t>
            </a:r>
            <a:r>
              <a:rPr sz="1200" spc="-73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준비</a:t>
            </a:r>
            <a:endParaRPr sz="120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92720" y="5361425"/>
            <a:ext cx="8792091" cy="810775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400" spc="-24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리스크</a:t>
            </a:r>
            <a:r>
              <a:rPr sz="1400" spc="-57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53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</a:t>
            </a:r>
            <a:r>
              <a:rPr sz="14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우선순위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516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이전성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초장문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안정성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법적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이슈는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높은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영향도와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중간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가능성으로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최우선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처리되며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단일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한계는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중간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영향도와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높은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가능성으로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3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다음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우선순위로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지정됩니다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1" name="object 2">
            <a:extLst>
              <a:ext uri="{FF2B5EF4-FFF2-40B4-BE49-F238E27FC236}">
                <a16:creationId xmlns:a16="http://schemas.microsoft.com/office/drawing/2014/main" id="{8ACADB03-3501-B5DD-3956-6CA08F21E322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3">
            <a:extLst>
              <a:ext uri="{FF2B5EF4-FFF2-40B4-BE49-F238E27FC236}">
                <a16:creationId xmlns:a16="http://schemas.microsoft.com/office/drawing/2014/main" id="{B4C97675-A0B4-6BD9-3CAE-7B5D47D4D29D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43288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6-3.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리스크 우선순위 및 완화책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721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6486" y="5727303"/>
            <a:ext cx="9286875" cy="355997"/>
            <a:chOff x="380999" y="5162549"/>
            <a:chExt cx="11430000" cy="438150"/>
          </a:xfrm>
        </p:grpSpPr>
        <p:sp>
          <p:nvSpPr>
            <p:cNvPr id="4" name="object 4"/>
            <p:cNvSpPr/>
            <p:nvPr/>
          </p:nvSpPr>
          <p:spPr>
            <a:xfrm>
              <a:off x="385762" y="5167312"/>
              <a:ext cx="11420475" cy="428625"/>
            </a:xfrm>
            <a:custGeom>
              <a:avLst/>
              <a:gdLst/>
              <a:ahLst/>
              <a:cxnLst/>
              <a:rect l="l" t="t" r="r" b="b"/>
              <a:pathLst>
                <a:path w="11420475" h="428625">
                  <a:moveTo>
                    <a:pt x="11353726" y="428624"/>
                  </a:moveTo>
                  <a:lnTo>
                    <a:pt x="66746" y="428624"/>
                  </a:lnTo>
                  <a:lnTo>
                    <a:pt x="62101" y="428166"/>
                  </a:lnTo>
                  <a:lnTo>
                    <a:pt x="24240" y="411017"/>
                  </a:lnTo>
                  <a:lnTo>
                    <a:pt x="2287" y="375724"/>
                  </a:lnTo>
                  <a:lnTo>
                    <a:pt x="0" y="361877"/>
                  </a:lnTo>
                  <a:lnTo>
                    <a:pt x="0" y="3571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353726" y="0"/>
                  </a:lnTo>
                  <a:lnTo>
                    <a:pt x="11392624" y="14645"/>
                  </a:lnTo>
                  <a:lnTo>
                    <a:pt x="11416830" y="48432"/>
                  </a:lnTo>
                  <a:lnTo>
                    <a:pt x="11420472" y="66746"/>
                  </a:lnTo>
                  <a:lnTo>
                    <a:pt x="11420472" y="361877"/>
                  </a:lnTo>
                  <a:lnTo>
                    <a:pt x="11405828" y="400775"/>
                  </a:lnTo>
                  <a:lnTo>
                    <a:pt x="11372040" y="424981"/>
                  </a:lnTo>
                  <a:lnTo>
                    <a:pt x="11358372" y="428166"/>
                  </a:lnTo>
                  <a:lnTo>
                    <a:pt x="11353726" y="4286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5762" y="5167312"/>
              <a:ext cx="11420475" cy="428625"/>
            </a:xfrm>
            <a:custGeom>
              <a:avLst/>
              <a:gdLst/>
              <a:ahLst/>
              <a:cxnLst/>
              <a:rect l="l" t="t" r="r" b="b"/>
              <a:pathLst>
                <a:path w="11420475" h="428625">
                  <a:moveTo>
                    <a:pt x="0" y="357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7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349036" y="0"/>
                  </a:lnTo>
                  <a:lnTo>
                    <a:pt x="11353726" y="0"/>
                  </a:lnTo>
                  <a:lnTo>
                    <a:pt x="11358372" y="457"/>
                  </a:lnTo>
                  <a:lnTo>
                    <a:pt x="11362972" y="1372"/>
                  </a:lnTo>
                  <a:lnTo>
                    <a:pt x="11367573" y="2287"/>
                  </a:lnTo>
                  <a:lnTo>
                    <a:pt x="11388723" y="12038"/>
                  </a:lnTo>
                  <a:lnTo>
                    <a:pt x="11392624" y="14645"/>
                  </a:lnTo>
                  <a:lnTo>
                    <a:pt x="11408434" y="31748"/>
                  </a:lnTo>
                  <a:lnTo>
                    <a:pt x="11411039" y="35647"/>
                  </a:lnTo>
                  <a:lnTo>
                    <a:pt x="11413240" y="39764"/>
                  </a:lnTo>
                  <a:lnTo>
                    <a:pt x="11415034" y="44099"/>
                  </a:lnTo>
                  <a:lnTo>
                    <a:pt x="11416830" y="48432"/>
                  </a:lnTo>
                  <a:lnTo>
                    <a:pt x="11420474" y="71437"/>
                  </a:lnTo>
                  <a:lnTo>
                    <a:pt x="11420474" y="357187"/>
                  </a:lnTo>
                  <a:lnTo>
                    <a:pt x="11420472" y="361877"/>
                  </a:lnTo>
                  <a:lnTo>
                    <a:pt x="11420014" y="366523"/>
                  </a:lnTo>
                  <a:lnTo>
                    <a:pt x="11419099" y="371123"/>
                  </a:lnTo>
                  <a:lnTo>
                    <a:pt x="11418184" y="375724"/>
                  </a:lnTo>
                  <a:lnTo>
                    <a:pt x="11416830" y="380191"/>
                  </a:lnTo>
                  <a:lnTo>
                    <a:pt x="11415034" y="384524"/>
                  </a:lnTo>
                  <a:lnTo>
                    <a:pt x="11413240" y="388858"/>
                  </a:lnTo>
                  <a:lnTo>
                    <a:pt x="11388723" y="416584"/>
                  </a:lnTo>
                  <a:lnTo>
                    <a:pt x="11384823" y="419191"/>
                  </a:lnTo>
                  <a:lnTo>
                    <a:pt x="11380707" y="421391"/>
                  </a:lnTo>
                  <a:lnTo>
                    <a:pt x="11376374" y="423186"/>
                  </a:lnTo>
                  <a:lnTo>
                    <a:pt x="11372040" y="424981"/>
                  </a:lnTo>
                  <a:lnTo>
                    <a:pt x="11367573" y="426336"/>
                  </a:lnTo>
                  <a:lnTo>
                    <a:pt x="11362972" y="427251"/>
                  </a:lnTo>
                  <a:lnTo>
                    <a:pt x="11358372" y="428166"/>
                  </a:lnTo>
                  <a:lnTo>
                    <a:pt x="11353726" y="428624"/>
                  </a:lnTo>
                  <a:lnTo>
                    <a:pt x="11349036" y="428624"/>
                  </a:lnTo>
                  <a:lnTo>
                    <a:pt x="71437" y="428624"/>
                  </a:lnTo>
                  <a:lnTo>
                    <a:pt x="66746" y="428624"/>
                  </a:lnTo>
                  <a:lnTo>
                    <a:pt x="62101" y="428166"/>
                  </a:lnTo>
                  <a:lnTo>
                    <a:pt x="57500" y="427251"/>
                  </a:lnTo>
                  <a:lnTo>
                    <a:pt x="52900" y="426336"/>
                  </a:lnTo>
                  <a:lnTo>
                    <a:pt x="48433" y="424981"/>
                  </a:lnTo>
                  <a:lnTo>
                    <a:pt x="44099" y="423186"/>
                  </a:lnTo>
                  <a:lnTo>
                    <a:pt x="39765" y="421391"/>
                  </a:lnTo>
                  <a:lnTo>
                    <a:pt x="35649" y="419191"/>
                  </a:lnTo>
                  <a:lnTo>
                    <a:pt x="31748" y="416584"/>
                  </a:lnTo>
                  <a:lnTo>
                    <a:pt x="27848" y="413979"/>
                  </a:lnTo>
                  <a:lnTo>
                    <a:pt x="3642" y="380191"/>
                  </a:lnTo>
                  <a:lnTo>
                    <a:pt x="0" y="361877"/>
                  </a:lnTo>
                  <a:lnTo>
                    <a:pt x="0" y="3571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 sz="1400"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824" y="5314949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0520" y="1463950"/>
            <a:ext cx="9197618" cy="60500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5000"/>
              </a:lnSpc>
              <a:spcBef>
                <a:spcPts val="81"/>
              </a:spcBef>
            </a:pP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Nt</a:t>
            </a:r>
            <a:r>
              <a:rPr sz="16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성능을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객관적으로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평가하기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위한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핵심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지표와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목표치입니다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특히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롱컨텍스트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능력과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시스템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효율성에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대한</a:t>
            </a:r>
            <a:r>
              <a:rPr sz="16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구체적인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목표를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설정하여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핵심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spc="-3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강점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을</a:t>
            </a:r>
            <a:r>
              <a:rPr sz="16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검증합니다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66486" y="2420540"/>
            <a:ext cx="4581525" cy="864000"/>
            <a:chOff x="380999" y="1733549"/>
            <a:chExt cx="5638800" cy="876300"/>
          </a:xfrm>
        </p:grpSpPr>
        <p:sp>
          <p:nvSpPr>
            <p:cNvPr id="10" name="object 10"/>
            <p:cNvSpPr/>
            <p:nvPr/>
          </p:nvSpPr>
          <p:spPr>
            <a:xfrm>
              <a:off x="400049" y="1733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2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3" y="51661"/>
                  </a:lnTo>
                  <a:lnTo>
                    <a:pt x="5619749" y="71196"/>
                  </a:lnTo>
                  <a:lnTo>
                    <a:pt x="5619749" y="805103"/>
                  </a:lnTo>
                  <a:lnTo>
                    <a:pt x="5604126" y="846594"/>
                  </a:lnTo>
                  <a:lnTo>
                    <a:pt x="5568086" y="872413"/>
                  </a:lnTo>
                  <a:lnTo>
                    <a:pt x="5553507" y="875811"/>
                  </a:lnTo>
                  <a:lnTo>
                    <a:pt x="5548552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9" y="1733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399" y="1847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B81F5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4" y="1904999"/>
              <a:ext cx="219074" cy="2666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882424" y="2462764"/>
            <a:ext cx="4142120" cy="697427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언어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기본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Perplexity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(4k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컨텍스트</a:t>
            </a:r>
            <a:r>
              <a:rPr sz="11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파라미터의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Transformer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1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-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5%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이하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낮을수록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좋음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71836" y="2420540"/>
            <a:ext cx="4581525" cy="864000"/>
            <a:chOff x="6172199" y="1733549"/>
            <a:chExt cx="5638800" cy="876300"/>
          </a:xfrm>
        </p:grpSpPr>
        <p:sp>
          <p:nvSpPr>
            <p:cNvPr id="16" name="object 16"/>
            <p:cNvSpPr/>
            <p:nvPr/>
          </p:nvSpPr>
          <p:spPr>
            <a:xfrm>
              <a:off x="6191248" y="1733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3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3" y="0"/>
                  </a:lnTo>
                  <a:lnTo>
                    <a:pt x="5590044" y="15621"/>
                  </a:lnTo>
                  <a:lnTo>
                    <a:pt x="5615864" y="51661"/>
                  </a:lnTo>
                  <a:lnTo>
                    <a:pt x="5619750" y="71196"/>
                  </a:lnTo>
                  <a:lnTo>
                    <a:pt x="5619750" y="805103"/>
                  </a:lnTo>
                  <a:lnTo>
                    <a:pt x="5604127" y="846594"/>
                  </a:lnTo>
                  <a:lnTo>
                    <a:pt x="5568088" y="872413"/>
                  </a:lnTo>
                  <a:lnTo>
                    <a:pt x="5553508" y="875811"/>
                  </a:lnTo>
                  <a:lnTo>
                    <a:pt x="55485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72199" y="1733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5" h="876300">
                  <a:moveTo>
                    <a:pt x="70449" y="875744"/>
                  </a:moveTo>
                  <a:lnTo>
                    <a:pt x="33857" y="863191"/>
                  </a:lnTo>
                  <a:lnTo>
                    <a:pt x="5799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49" y="8757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24599" y="1847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FB98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48424" y="1904999"/>
              <a:ext cx="133349" cy="2666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587774" y="2462764"/>
            <a:ext cx="3876754" cy="866704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b="1" spc="-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spc="-24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LongBench</a:t>
            </a:r>
            <a:r>
              <a:rPr sz="11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평균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또는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특정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태스크</a:t>
            </a:r>
            <a:r>
              <a:rPr sz="11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+3pt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(needle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과제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포함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6486" y="3590527"/>
            <a:ext cx="4581525" cy="864000"/>
            <a:chOff x="380999" y="2876549"/>
            <a:chExt cx="5638800" cy="876300"/>
          </a:xfrm>
        </p:grpSpPr>
        <p:sp>
          <p:nvSpPr>
            <p:cNvPr id="22" name="object 22"/>
            <p:cNvSpPr/>
            <p:nvPr/>
          </p:nvSpPr>
          <p:spPr>
            <a:xfrm>
              <a:off x="400049" y="2876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2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3" y="51661"/>
                  </a:lnTo>
                  <a:lnTo>
                    <a:pt x="5619749" y="71196"/>
                  </a:lnTo>
                  <a:lnTo>
                    <a:pt x="5619749" y="805103"/>
                  </a:lnTo>
                  <a:lnTo>
                    <a:pt x="5604126" y="846594"/>
                  </a:lnTo>
                  <a:lnTo>
                    <a:pt x="5568086" y="872414"/>
                  </a:lnTo>
                  <a:lnTo>
                    <a:pt x="5553507" y="875811"/>
                  </a:lnTo>
                  <a:lnTo>
                    <a:pt x="5548552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0999" y="2876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399" y="2990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649" y="3047999"/>
              <a:ext cx="190499" cy="2666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882424" y="3632751"/>
            <a:ext cx="2927574" cy="697427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시스템</a:t>
            </a:r>
            <a:r>
              <a:rPr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-</a:t>
            </a:r>
            <a:r>
              <a:rPr sz="1400" b="1" spc="-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메모리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</a:t>
            </a:r>
            <a:r>
              <a:rPr sz="1100" spc="-4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vs</a:t>
            </a:r>
            <a:r>
              <a:rPr sz="11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100" spc="-69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기울기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(±10%)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유지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32k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까지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71836" y="3590527"/>
            <a:ext cx="4581525" cy="864000"/>
            <a:chOff x="6172199" y="2876549"/>
            <a:chExt cx="5638800" cy="876300"/>
          </a:xfrm>
        </p:grpSpPr>
        <p:sp>
          <p:nvSpPr>
            <p:cNvPr id="28" name="object 28"/>
            <p:cNvSpPr/>
            <p:nvPr/>
          </p:nvSpPr>
          <p:spPr>
            <a:xfrm>
              <a:off x="6191248" y="2876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3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548553" y="0"/>
                  </a:lnTo>
                  <a:lnTo>
                    <a:pt x="5590044" y="15621"/>
                  </a:lnTo>
                  <a:lnTo>
                    <a:pt x="5615864" y="51661"/>
                  </a:lnTo>
                  <a:lnTo>
                    <a:pt x="5619750" y="71196"/>
                  </a:lnTo>
                  <a:lnTo>
                    <a:pt x="5619750" y="805103"/>
                  </a:lnTo>
                  <a:lnTo>
                    <a:pt x="5604127" y="846594"/>
                  </a:lnTo>
                  <a:lnTo>
                    <a:pt x="5568088" y="872414"/>
                  </a:lnTo>
                  <a:lnTo>
                    <a:pt x="5553508" y="875811"/>
                  </a:lnTo>
                  <a:lnTo>
                    <a:pt x="55485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72199" y="2876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5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799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24599" y="2990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9374" y="3047999"/>
              <a:ext cx="171449" cy="2666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5587774" y="3632751"/>
            <a:ext cx="4076073" cy="697427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시스템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-</a:t>
            </a:r>
            <a:r>
              <a:rPr sz="1400" b="1" spc="-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지연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토큰당</a:t>
            </a:r>
            <a:r>
              <a:rPr sz="11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1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(ms/token)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Transformer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-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30%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이하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66486" y="4798615"/>
            <a:ext cx="4581525" cy="864000"/>
            <a:chOff x="380999" y="4019549"/>
            <a:chExt cx="5638800" cy="876300"/>
          </a:xfrm>
        </p:grpSpPr>
        <p:sp>
          <p:nvSpPr>
            <p:cNvPr id="34" name="object 34"/>
            <p:cNvSpPr/>
            <p:nvPr/>
          </p:nvSpPr>
          <p:spPr>
            <a:xfrm>
              <a:off x="400049" y="4019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2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2" y="0"/>
                  </a:lnTo>
                  <a:lnTo>
                    <a:pt x="5590043" y="15621"/>
                  </a:lnTo>
                  <a:lnTo>
                    <a:pt x="5615863" y="51661"/>
                  </a:lnTo>
                  <a:lnTo>
                    <a:pt x="5619749" y="71196"/>
                  </a:lnTo>
                  <a:lnTo>
                    <a:pt x="5619749" y="805103"/>
                  </a:lnTo>
                  <a:lnTo>
                    <a:pt x="5604126" y="846594"/>
                  </a:lnTo>
                  <a:lnTo>
                    <a:pt x="5568086" y="872413"/>
                  </a:lnTo>
                  <a:lnTo>
                    <a:pt x="5553507" y="875811"/>
                  </a:lnTo>
                  <a:lnTo>
                    <a:pt x="5548552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999" y="4019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4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800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399" y="4133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9D0A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649" y="4190999"/>
              <a:ext cx="190499" cy="2666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882424" y="4840839"/>
            <a:ext cx="4111850" cy="697427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처리량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 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spc="-16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Transformer</a:t>
            </a:r>
            <a:r>
              <a:rPr sz="11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+30%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요청</a:t>
            </a:r>
            <a:r>
              <a:rPr sz="11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혼합</a:t>
            </a:r>
            <a:r>
              <a:rPr sz="11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071836" y="4798615"/>
            <a:ext cx="4581525" cy="864000"/>
            <a:chOff x="6172199" y="4019549"/>
            <a:chExt cx="5638800" cy="876300"/>
          </a:xfrm>
        </p:grpSpPr>
        <p:sp>
          <p:nvSpPr>
            <p:cNvPr id="40" name="object 40"/>
            <p:cNvSpPr/>
            <p:nvPr/>
          </p:nvSpPr>
          <p:spPr>
            <a:xfrm>
              <a:off x="6191248" y="4019549"/>
              <a:ext cx="5619750" cy="876300"/>
            </a:xfrm>
            <a:custGeom>
              <a:avLst/>
              <a:gdLst/>
              <a:ahLst/>
              <a:cxnLst/>
              <a:rect l="l" t="t" r="r" b="b"/>
              <a:pathLst>
                <a:path w="5619750" h="876300">
                  <a:moveTo>
                    <a:pt x="5548553" y="876299"/>
                  </a:moveTo>
                  <a:lnTo>
                    <a:pt x="53397" y="876299"/>
                  </a:lnTo>
                  <a:lnTo>
                    <a:pt x="49681" y="875811"/>
                  </a:lnTo>
                  <a:lnTo>
                    <a:pt x="14085" y="850443"/>
                  </a:lnTo>
                  <a:lnTo>
                    <a:pt x="366" y="810058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548553" y="0"/>
                  </a:lnTo>
                  <a:lnTo>
                    <a:pt x="5590044" y="15621"/>
                  </a:lnTo>
                  <a:lnTo>
                    <a:pt x="5615864" y="51661"/>
                  </a:lnTo>
                  <a:lnTo>
                    <a:pt x="5619750" y="71196"/>
                  </a:lnTo>
                  <a:lnTo>
                    <a:pt x="5619750" y="805103"/>
                  </a:lnTo>
                  <a:lnTo>
                    <a:pt x="5604127" y="846594"/>
                  </a:lnTo>
                  <a:lnTo>
                    <a:pt x="5568088" y="872413"/>
                  </a:lnTo>
                  <a:lnTo>
                    <a:pt x="5553508" y="875811"/>
                  </a:lnTo>
                  <a:lnTo>
                    <a:pt x="5548553" y="876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72199" y="4019827"/>
              <a:ext cx="70485" cy="876300"/>
            </a:xfrm>
            <a:custGeom>
              <a:avLst/>
              <a:gdLst/>
              <a:ahLst/>
              <a:cxnLst/>
              <a:rect l="l" t="t" r="r" b="b"/>
              <a:pathLst>
                <a:path w="70485" h="876300">
                  <a:moveTo>
                    <a:pt x="70450" y="875744"/>
                  </a:moveTo>
                  <a:lnTo>
                    <a:pt x="33857" y="863191"/>
                  </a:lnTo>
                  <a:lnTo>
                    <a:pt x="5799" y="828982"/>
                  </a:lnTo>
                  <a:lnTo>
                    <a:pt x="0" y="7998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99822"/>
                  </a:lnTo>
                  <a:lnTo>
                    <a:pt x="44514" y="842164"/>
                  </a:lnTo>
                  <a:lnTo>
                    <a:pt x="66287" y="874088"/>
                  </a:lnTo>
                  <a:lnTo>
                    <a:pt x="70450" y="87574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24599" y="4133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F4444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29374" y="4190999"/>
              <a:ext cx="171449" cy="2666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5587773" y="4840839"/>
            <a:ext cx="2641825" cy="697427"/>
          </a:xfrm>
          <a:prstGeom prst="rect">
            <a:avLst/>
          </a:prstGeom>
        </p:spPr>
        <p:txBody>
          <a:bodyPr vert="horz" wrap="square" lIns="0" tIns="53142" rIns="0" bIns="0" rtlCol="0">
            <a:spAutoFit/>
          </a:bodyPr>
          <a:lstStyle/>
          <a:p>
            <a:pPr marL="10319">
              <a:spcBef>
                <a:spcPts val="418"/>
              </a:spcBef>
            </a:pP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안정성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 </a:t>
            </a:r>
            <a:r>
              <a:rPr sz="11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폭주</a:t>
            </a:r>
            <a:r>
              <a:rPr sz="11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실패율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398"/>
              </a:spcBef>
            </a:pPr>
            <a:r>
              <a:rPr sz="11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통과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기준</a:t>
            </a:r>
            <a:r>
              <a:rPr sz="1100" b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100" b="1" spc="-3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0.5%</a:t>
            </a:r>
            <a:r>
              <a:rPr sz="11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이하</a:t>
            </a:r>
            <a:r>
              <a:rPr sz="11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1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(32k</a:t>
            </a:r>
            <a:r>
              <a:rPr sz="1100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시나리오</a:t>
            </a:r>
            <a:r>
              <a:rPr sz="11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1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57145" y="5820887"/>
            <a:ext cx="8258249" cy="224821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>
              <a:spcBef>
                <a:spcPts val="73"/>
              </a:spcBef>
            </a:pP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참고</a:t>
            </a:r>
            <a:r>
              <a:rPr sz="1400" b="1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r>
              <a:rPr sz="1400" b="1" spc="-4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KPI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는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Go/No</a:t>
            </a:r>
            <a:r>
              <a:rPr sz="1400" spc="-4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Go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결정을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내리는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사용되며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실험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설계와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함께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보완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과제를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통해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더욱</a:t>
            </a:r>
            <a:r>
              <a:rPr sz="1400" spc="-65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정확히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8" dirty="0" err="1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검증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46" name="object 2">
            <a:extLst>
              <a:ext uri="{FF2B5EF4-FFF2-40B4-BE49-F238E27FC236}">
                <a16:creationId xmlns:a16="http://schemas.microsoft.com/office/drawing/2014/main" id="{9E8ABCC7-9598-2484-D9A0-E13E2B4A9777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">
            <a:extLst>
              <a:ext uri="{FF2B5EF4-FFF2-40B4-BE49-F238E27FC236}">
                <a16:creationId xmlns:a16="http://schemas.microsoft.com/office/drawing/2014/main" id="{FCAE917E-3D7D-29AE-F091-76A57B4BB2BB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6-4.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핵심 </a:t>
            </a: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KPI &amp;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통과 기준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87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F1B2-C438-8353-F606-EB74C6A7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BB623CA-1DB3-AF86-9FB8-456ECB76C6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934200"/>
          </a:xfrm>
          <a:prstGeom prst="rect">
            <a:avLst/>
          </a:prstGeom>
        </p:spPr>
      </p:pic>
      <p:sp>
        <p:nvSpPr>
          <p:cNvPr id="43" name="object 3">
            <a:extLst>
              <a:ext uri="{FF2B5EF4-FFF2-40B4-BE49-F238E27FC236}">
                <a16:creationId xmlns:a16="http://schemas.microsoft.com/office/drawing/2014/main" id="{9B2E2F48-A872-BD62-87F2-0327D52E16C5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53956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defPPr>
              <a:defRPr kern="0"/>
            </a:defPPr>
            <a:lvl1pPr marL="72231">
              <a:spcBef>
                <a:spcPts val="73"/>
              </a:spcBef>
              <a:defRPr sz="2400" b="1" i="0">
                <a:solidFill>
                  <a:srgbClr val="1F293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defRPr>
            </a:lvl1pPr>
          </a:lstStyle>
          <a:p>
            <a:r>
              <a:rPr lang="en-US" altLang="ko-KR" dirty="0"/>
              <a:t>7.</a:t>
            </a:r>
            <a:r>
              <a:rPr lang="ko-KR" altLang="en-US" dirty="0"/>
              <a:t> 실증 계획 수행 대안</a:t>
            </a: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921CA7D7-5759-D1C9-73A7-4511D0107E95}"/>
              </a:ext>
            </a:extLst>
          </p:cNvPr>
          <p:cNvGrpSpPr/>
          <p:nvPr/>
        </p:nvGrpSpPr>
        <p:grpSpPr>
          <a:xfrm>
            <a:off x="426361" y="1537454"/>
            <a:ext cx="4320000" cy="5023485"/>
            <a:chOff x="384825" y="1528416"/>
            <a:chExt cx="5429937" cy="502348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944C470B-D460-BFE7-58EE-5DCAD6FA734A}"/>
                </a:ext>
              </a:extLst>
            </p:cNvPr>
            <p:cNvSpPr/>
            <p:nvPr/>
          </p:nvSpPr>
          <p:spPr>
            <a:xfrm>
              <a:off x="403292" y="1528416"/>
              <a:ext cx="5411470" cy="5023485"/>
            </a:xfrm>
            <a:custGeom>
              <a:avLst/>
              <a:gdLst/>
              <a:ahLst/>
              <a:cxnLst/>
              <a:rect l="l" t="t" r="r" b="b"/>
              <a:pathLst>
                <a:path w="5411470" h="5023485">
                  <a:moveTo>
                    <a:pt x="5341886" y="5023093"/>
                  </a:moveTo>
                  <a:lnTo>
                    <a:pt x="51764" y="5023093"/>
                  </a:lnTo>
                  <a:lnTo>
                    <a:pt x="48161" y="5022619"/>
                  </a:lnTo>
                  <a:lnTo>
                    <a:pt x="13654" y="4998026"/>
                  </a:lnTo>
                  <a:lnTo>
                    <a:pt x="354" y="4958877"/>
                  </a:lnTo>
                  <a:lnTo>
                    <a:pt x="0" y="4954074"/>
                  </a:lnTo>
                  <a:lnTo>
                    <a:pt x="0" y="4949224"/>
                  </a:lnTo>
                  <a:lnTo>
                    <a:pt x="0" y="69018"/>
                  </a:lnTo>
                  <a:lnTo>
                    <a:pt x="11357" y="28796"/>
                  </a:lnTo>
                  <a:lnTo>
                    <a:pt x="41025" y="2365"/>
                  </a:lnTo>
                  <a:lnTo>
                    <a:pt x="51764" y="0"/>
                  </a:lnTo>
                  <a:lnTo>
                    <a:pt x="5341886" y="0"/>
                  </a:lnTo>
                  <a:lnTo>
                    <a:pt x="5382108" y="15143"/>
                  </a:lnTo>
                  <a:lnTo>
                    <a:pt x="5407137" y="50081"/>
                  </a:lnTo>
                  <a:lnTo>
                    <a:pt x="5410905" y="69018"/>
                  </a:lnTo>
                  <a:lnTo>
                    <a:pt x="5410905" y="4954074"/>
                  </a:lnTo>
                  <a:lnTo>
                    <a:pt x="5395760" y="4994295"/>
                  </a:lnTo>
                  <a:lnTo>
                    <a:pt x="5360823" y="5019325"/>
                  </a:lnTo>
                  <a:lnTo>
                    <a:pt x="5346690" y="5022619"/>
                  </a:lnTo>
                  <a:lnTo>
                    <a:pt x="5341886" y="5023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7">
              <a:extLst>
                <a:ext uri="{FF2B5EF4-FFF2-40B4-BE49-F238E27FC236}">
                  <a16:creationId xmlns:a16="http://schemas.microsoft.com/office/drawing/2014/main" id="{89D33C1A-A7FC-FF46-5078-704EF9C83B86}"/>
                </a:ext>
              </a:extLst>
            </p:cNvPr>
            <p:cNvSpPr/>
            <p:nvPr/>
          </p:nvSpPr>
          <p:spPr>
            <a:xfrm>
              <a:off x="384825" y="1528686"/>
              <a:ext cx="68580" cy="5022850"/>
            </a:xfrm>
            <a:custGeom>
              <a:avLst/>
              <a:gdLst/>
              <a:ahLst/>
              <a:cxnLst/>
              <a:rect l="l" t="t" r="r" b="b"/>
              <a:pathLst>
                <a:path w="68579" h="5022850">
                  <a:moveTo>
                    <a:pt x="68294" y="5022555"/>
                  </a:moveTo>
                  <a:lnTo>
                    <a:pt x="27029" y="5006085"/>
                  </a:lnTo>
                  <a:lnTo>
                    <a:pt x="3162" y="4970366"/>
                  </a:lnTo>
                  <a:lnTo>
                    <a:pt x="0" y="4948955"/>
                  </a:lnTo>
                  <a:lnTo>
                    <a:pt x="0" y="73599"/>
                  </a:lnTo>
                  <a:lnTo>
                    <a:pt x="12437" y="32552"/>
                  </a:lnTo>
                  <a:lnTo>
                    <a:pt x="45600" y="5353"/>
                  </a:lnTo>
                  <a:lnTo>
                    <a:pt x="68294" y="0"/>
                  </a:lnTo>
                  <a:lnTo>
                    <a:pt x="64259" y="1605"/>
                  </a:lnTo>
                  <a:lnTo>
                    <a:pt x="55209" y="9102"/>
                  </a:lnTo>
                  <a:lnTo>
                    <a:pt x="39745" y="45331"/>
                  </a:lnTo>
                  <a:lnTo>
                    <a:pt x="36934" y="73599"/>
                  </a:lnTo>
                  <a:lnTo>
                    <a:pt x="36934" y="4948955"/>
                  </a:lnTo>
                  <a:lnTo>
                    <a:pt x="44289" y="4994261"/>
                  </a:lnTo>
                  <a:lnTo>
                    <a:pt x="64259" y="5020950"/>
                  </a:lnTo>
                  <a:lnTo>
                    <a:pt x="68294" y="502255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6DF5BB9-E946-D349-F81D-80DC25B7331D}"/>
              </a:ext>
            </a:extLst>
          </p:cNvPr>
          <p:cNvGrpSpPr/>
          <p:nvPr/>
        </p:nvGrpSpPr>
        <p:grpSpPr>
          <a:xfrm>
            <a:off x="606432" y="1713089"/>
            <a:ext cx="360000" cy="360000"/>
            <a:chOff x="606432" y="1713089"/>
            <a:chExt cx="379095" cy="406400"/>
          </a:xfrm>
        </p:grpSpPr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9E02B66D-EECA-FF01-49B7-197B60A1B83B}"/>
                </a:ext>
              </a:extLst>
            </p:cNvPr>
            <p:cNvSpPr/>
            <p:nvPr/>
          </p:nvSpPr>
          <p:spPr>
            <a:xfrm>
              <a:off x="606432" y="1713089"/>
              <a:ext cx="379095" cy="406400"/>
            </a:xfrm>
            <a:custGeom>
              <a:avLst/>
              <a:gdLst/>
              <a:ahLst/>
              <a:cxnLst/>
              <a:rect l="l" t="t" r="r" b="b"/>
              <a:pathLst>
                <a:path w="379094" h="406400">
                  <a:moveTo>
                    <a:pt x="189289" y="406279"/>
                  </a:moveTo>
                  <a:lnTo>
                    <a:pt x="143284" y="400605"/>
                  </a:lnTo>
                  <a:lnTo>
                    <a:pt x="100057" y="383930"/>
                  </a:lnTo>
                  <a:lnTo>
                    <a:pt x="62177" y="357252"/>
                  </a:lnTo>
                  <a:lnTo>
                    <a:pt x="31900" y="322153"/>
                  </a:lnTo>
                  <a:lnTo>
                    <a:pt x="11060" y="280749"/>
                  </a:lnTo>
                  <a:lnTo>
                    <a:pt x="909" y="235544"/>
                  </a:lnTo>
                  <a:lnTo>
                    <a:pt x="0" y="216990"/>
                  </a:lnTo>
                  <a:lnTo>
                    <a:pt x="0" y="189289"/>
                  </a:lnTo>
                  <a:lnTo>
                    <a:pt x="5674" y="143284"/>
                  </a:lnTo>
                  <a:lnTo>
                    <a:pt x="22349" y="100057"/>
                  </a:lnTo>
                  <a:lnTo>
                    <a:pt x="49026" y="62177"/>
                  </a:lnTo>
                  <a:lnTo>
                    <a:pt x="84125" y="31900"/>
                  </a:lnTo>
                  <a:lnTo>
                    <a:pt x="125529" y="11060"/>
                  </a:lnTo>
                  <a:lnTo>
                    <a:pt x="170735" y="909"/>
                  </a:lnTo>
                  <a:lnTo>
                    <a:pt x="189289" y="0"/>
                  </a:lnTo>
                  <a:lnTo>
                    <a:pt x="198588" y="227"/>
                  </a:lnTo>
                  <a:lnTo>
                    <a:pt x="244237" y="8148"/>
                  </a:lnTo>
                  <a:lnTo>
                    <a:pt x="286594" y="26923"/>
                  </a:lnTo>
                  <a:lnTo>
                    <a:pt x="323137" y="55441"/>
                  </a:lnTo>
                  <a:lnTo>
                    <a:pt x="351654" y="91984"/>
                  </a:lnTo>
                  <a:lnTo>
                    <a:pt x="370430" y="134340"/>
                  </a:lnTo>
                  <a:lnTo>
                    <a:pt x="378351" y="179990"/>
                  </a:lnTo>
                  <a:lnTo>
                    <a:pt x="378578" y="189289"/>
                  </a:lnTo>
                  <a:lnTo>
                    <a:pt x="378578" y="216990"/>
                  </a:lnTo>
                  <a:lnTo>
                    <a:pt x="372904" y="262994"/>
                  </a:lnTo>
                  <a:lnTo>
                    <a:pt x="356229" y="306221"/>
                  </a:lnTo>
                  <a:lnTo>
                    <a:pt x="329551" y="344101"/>
                  </a:lnTo>
                  <a:lnTo>
                    <a:pt x="294452" y="374378"/>
                  </a:lnTo>
                  <a:lnTo>
                    <a:pt x="253048" y="395219"/>
                  </a:lnTo>
                  <a:lnTo>
                    <a:pt x="207843" y="405370"/>
                  </a:lnTo>
                  <a:lnTo>
                    <a:pt x="189289" y="40627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9">
              <a:extLst>
                <a:ext uri="{FF2B5EF4-FFF2-40B4-BE49-F238E27FC236}">
                  <a16:creationId xmlns:a16="http://schemas.microsoft.com/office/drawing/2014/main" id="{558D060D-1DDB-3FC5-AF71-0145AA1D552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301" y="1786958"/>
              <a:ext cx="230840" cy="258541"/>
            </a:xfrm>
            <a:prstGeom prst="rect">
              <a:avLst/>
            </a:prstGeom>
          </p:spPr>
        </p:pic>
      </p:grpSp>
      <p:sp>
        <p:nvSpPr>
          <p:cNvPr id="23" name="object 10">
            <a:extLst>
              <a:ext uri="{FF2B5EF4-FFF2-40B4-BE49-F238E27FC236}">
                <a16:creationId xmlns:a16="http://schemas.microsoft.com/office/drawing/2014/main" id="{1A72190B-4B6F-6DC7-2498-5E7E6E785928}"/>
              </a:ext>
            </a:extLst>
          </p:cNvPr>
          <p:cNvSpPr txBox="1"/>
          <p:nvPr/>
        </p:nvSpPr>
        <p:spPr>
          <a:xfrm>
            <a:off x="1083114" y="1746701"/>
            <a:ext cx="3881754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10"/>
              </a:spcBef>
              <a:defRPr sz="1400" spc="-1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sz="1600" dirty="0"/>
              <a:t>A </a:t>
            </a:r>
            <a:r>
              <a:rPr lang="en-US" sz="1600" dirty="0"/>
              <a:t>: </a:t>
            </a:r>
            <a:r>
              <a:rPr sz="1600" dirty="0"/>
              <a:t>NT (From Scratch) 사전 학습</a:t>
            </a:r>
          </a:p>
        </p:txBody>
      </p:sp>
      <p:pic>
        <p:nvPicPr>
          <p:cNvPr id="34" name="object 12">
            <a:extLst>
              <a:ext uri="{FF2B5EF4-FFF2-40B4-BE49-F238E27FC236}">
                <a16:creationId xmlns:a16="http://schemas.microsoft.com/office/drawing/2014/main" id="{EEBB169C-D486-F561-1B82-A088CF9F673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6432" y="2943080"/>
            <a:ext cx="166205" cy="166205"/>
          </a:xfrm>
          <a:prstGeom prst="rect">
            <a:avLst/>
          </a:prstGeom>
        </p:spPr>
      </p:pic>
      <p:pic>
        <p:nvPicPr>
          <p:cNvPr id="53" name="object 14">
            <a:extLst>
              <a:ext uri="{FF2B5EF4-FFF2-40B4-BE49-F238E27FC236}">
                <a16:creationId xmlns:a16="http://schemas.microsoft.com/office/drawing/2014/main" id="{8A0552A8-F074-340A-D3E0-293AC9060CD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6432" y="4554211"/>
            <a:ext cx="166205" cy="166205"/>
          </a:xfrm>
          <a:prstGeom prst="rect">
            <a:avLst/>
          </a:prstGeom>
        </p:spPr>
      </p:pic>
      <p:pic>
        <p:nvPicPr>
          <p:cNvPr id="55" name="object 16">
            <a:extLst>
              <a:ext uri="{FF2B5EF4-FFF2-40B4-BE49-F238E27FC236}">
                <a16:creationId xmlns:a16="http://schemas.microsoft.com/office/drawing/2014/main" id="{FF9C2D58-6CCD-929A-0113-0DD8C35D71E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6432" y="5550081"/>
            <a:ext cx="212373" cy="166205"/>
          </a:xfrm>
          <a:prstGeom prst="rect">
            <a:avLst/>
          </a:prstGeom>
        </p:spPr>
      </p:pic>
      <p:sp>
        <p:nvSpPr>
          <p:cNvPr id="57" name="object 18">
            <a:extLst>
              <a:ext uri="{FF2B5EF4-FFF2-40B4-BE49-F238E27FC236}">
                <a16:creationId xmlns:a16="http://schemas.microsoft.com/office/drawing/2014/main" id="{8EE2DD8F-A9AA-443E-3646-11898D8042DE}"/>
              </a:ext>
            </a:extLst>
          </p:cNvPr>
          <p:cNvSpPr txBox="1">
            <a:spLocks/>
          </p:cNvSpPr>
          <p:nvPr/>
        </p:nvSpPr>
        <p:spPr>
          <a:xfrm>
            <a:off x="853773" y="3187700"/>
            <a:ext cx="3749445" cy="109132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pPr marR="11430">
              <a:spcBef>
                <a:spcPts val="615"/>
              </a:spcBef>
            </a:pP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구조적</a:t>
            </a:r>
            <a:r>
              <a:rPr lang="ko-KR" altLang="en-US" sz="1200" spc="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적합성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lang="ko-KR" altLang="en-US" sz="1200" spc="11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목표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롱컨텍스트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114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저비용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</a:t>
            </a:r>
            <a:r>
              <a:rPr lang="ko-KR" altLang="en-US" sz="1200" spc="35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</a:t>
            </a:r>
            <a:r>
              <a:rPr lang="ko-KR" altLang="en-US" sz="1200" spc="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구조가</a:t>
            </a:r>
            <a:r>
              <a:rPr lang="ko-KR" altLang="en-US" sz="1200" spc="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가장</a:t>
            </a:r>
            <a:r>
              <a:rPr lang="ko-KR" altLang="en-US" sz="1200" spc="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잘</a:t>
            </a:r>
            <a:r>
              <a:rPr lang="ko-KR" altLang="en-US" sz="1200" spc="3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25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맞음</a:t>
            </a:r>
            <a:endParaRPr lang="en-US" altLang="ko-KR" sz="1200" spc="-25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R="11430">
              <a:spcBef>
                <a:spcPts val="615"/>
              </a:spcBef>
            </a:pP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장기 경쟁력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추론 속도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메모리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안정성을 근본적으로 개선 여지가 큼</a:t>
            </a:r>
            <a:endParaRPr lang="en-US" alt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R="11430">
              <a:spcBef>
                <a:spcPts val="615"/>
              </a:spcBef>
            </a:pP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확장성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멀티모달</a:t>
            </a:r>
            <a:r>
              <a:rPr lang="en-US" altLang="ko-KR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</a:t>
            </a:r>
            <a:r>
              <a:rPr lang="ko-KR" altLang="en-US" sz="1200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도메인 특화로의 확장이 자유로움</a:t>
            </a:r>
            <a:endParaRPr lang="en-US" altLang="ko-KR" sz="1200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8B7BA8A8-BCFB-F9D8-CDB5-DBC66D6E320A}"/>
              </a:ext>
            </a:extLst>
          </p:cNvPr>
          <p:cNvGrpSpPr/>
          <p:nvPr/>
        </p:nvGrpSpPr>
        <p:grpSpPr>
          <a:xfrm>
            <a:off x="5087714" y="1528416"/>
            <a:ext cx="4320000" cy="5023485"/>
            <a:chOff x="6035805" y="1528416"/>
            <a:chExt cx="5429937" cy="5023485"/>
          </a:xfrm>
        </p:grpSpPr>
        <p:sp>
          <p:nvSpPr>
            <p:cNvPr id="59" name="object 20">
              <a:extLst>
                <a:ext uri="{FF2B5EF4-FFF2-40B4-BE49-F238E27FC236}">
                  <a16:creationId xmlns:a16="http://schemas.microsoft.com/office/drawing/2014/main" id="{C4397D51-481F-23C4-9D64-5F0C713F9005}"/>
                </a:ext>
              </a:extLst>
            </p:cNvPr>
            <p:cNvSpPr/>
            <p:nvPr/>
          </p:nvSpPr>
          <p:spPr>
            <a:xfrm>
              <a:off x="6054272" y="1528416"/>
              <a:ext cx="5411470" cy="5023485"/>
            </a:xfrm>
            <a:custGeom>
              <a:avLst/>
              <a:gdLst/>
              <a:ahLst/>
              <a:cxnLst/>
              <a:rect l="l" t="t" r="r" b="b"/>
              <a:pathLst>
                <a:path w="5411470" h="5023485">
                  <a:moveTo>
                    <a:pt x="5341886" y="5023093"/>
                  </a:moveTo>
                  <a:lnTo>
                    <a:pt x="51763" y="5023093"/>
                  </a:lnTo>
                  <a:lnTo>
                    <a:pt x="48160" y="5022619"/>
                  </a:lnTo>
                  <a:lnTo>
                    <a:pt x="13653" y="4998026"/>
                  </a:lnTo>
                  <a:lnTo>
                    <a:pt x="354" y="4958877"/>
                  </a:lnTo>
                  <a:lnTo>
                    <a:pt x="0" y="4954074"/>
                  </a:lnTo>
                  <a:lnTo>
                    <a:pt x="0" y="4949224"/>
                  </a:lnTo>
                  <a:lnTo>
                    <a:pt x="0" y="69018"/>
                  </a:lnTo>
                  <a:lnTo>
                    <a:pt x="11356" y="28796"/>
                  </a:lnTo>
                  <a:lnTo>
                    <a:pt x="41024" y="2365"/>
                  </a:lnTo>
                  <a:lnTo>
                    <a:pt x="51763" y="0"/>
                  </a:lnTo>
                  <a:lnTo>
                    <a:pt x="5341886" y="0"/>
                  </a:lnTo>
                  <a:lnTo>
                    <a:pt x="5382109" y="15143"/>
                  </a:lnTo>
                  <a:lnTo>
                    <a:pt x="5407138" y="50081"/>
                  </a:lnTo>
                  <a:lnTo>
                    <a:pt x="5410905" y="69018"/>
                  </a:lnTo>
                  <a:lnTo>
                    <a:pt x="5410905" y="4954074"/>
                  </a:lnTo>
                  <a:lnTo>
                    <a:pt x="5395761" y="4994295"/>
                  </a:lnTo>
                  <a:lnTo>
                    <a:pt x="5360824" y="5019325"/>
                  </a:lnTo>
                  <a:lnTo>
                    <a:pt x="5346690" y="5022619"/>
                  </a:lnTo>
                  <a:lnTo>
                    <a:pt x="5341886" y="50230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1">
              <a:extLst>
                <a:ext uri="{FF2B5EF4-FFF2-40B4-BE49-F238E27FC236}">
                  <a16:creationId xmlns:a16="http://schemas.microsoft.com/office/drawing/2014/main" id="{BA04CAA8-EA4D-F75E-2D82-FC1F409FF571}"/>
                </a:ext>
              </a:extLst>
            </p:cNvPr>
            <p:cNvSpPr/>
            <p:nvPr/>
          </p:nvSpPr>
          <p:spPr>
            <a:xfrm>
              <a:off x="6035805" y="1528686"/>
              <a:ext cx="68580" cy="5022850"/>
            </a:xfrm>
            <a:custGeom>
              <a:avLst/>
              <a:gdLst/>
              <a:ahLst/>
              <a:cxnLst/>
              <a:rect l="l" t="t" r="r" b="b"/>
              <a:pathLst>
                <a:path w="68579" h="5022850">
                  <a:moveTo>
                    <a:pt x="68294" y="5022555"/>
                  </a:moveTo>
                  <a:lnTo>
                    <a:pt x="27029" y="5006085"/>
                  </a:lnTo>
                  <a:lnTo>
                    <a:pt x="3162" y="4970366"/>
                  </a:lnTo>
                  <a:lnTo>
                    <a:pt x="0" y="4948955"/>
                  </a:lnTo>
                  <a:lnTo>
                    <a:pt x="0" y="73599"/>
                  </a:lnTo>
                  <a:lnTo>
                    <a:pt x="12437" y="32552"/>
                  </a:lnTo>
                  <a:lnTo>
                    <a:pt x="45599" y="5353"/>
                  </a:lnTo>
                  <a:lnTo>
                    <a:pt x="68294" y="0"/>
                  </a:lnTo>
                  <a:lnTo>
                    <a:pt x="64259" y="1605"/>
                  </a:lnTo>
                  <a:lnTo>
                    <a:pt x="55208" y="9102"/>
                  </a:lnTo>
                  <a:lnTo>
                    <a:pt x="39745" y="45331"/>
                  </a:lnTo>
                  <a:lnTo>
                    <a:pt x="36934" y="73599"/>
                  </a:lnTo>
                  <a:lnTo>
                    <a:pt x="36934" y="4948955"/>
                  </a:lnTo>
                  <a:lnTo>
                    <a:pt x="44288" y="4994261"/>
                  </a:lnTo>
                  <a:lnTo>
                    <a:pt x="64259" y="5020950"/>
                  </a:lnTo>
                  <a:lnTo>
                    <a:pt x="68294" y="5022555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F9DC05F7-81F4-F303-A2F6-EAE01CD6657E}"/>
              </a:ext>
            </a:extLst>
          </p:cNvPr>
          <p:cNvGrpSpPr/>
          <p:nvPr/>
        </p:nvGrpSpPr>
        <p:grpSpPr>
          <a:xfrm>
            <a:off x="5309321" y="1713089"/>
            <a:ext cx="360000" cy="360000"/>
            <a:chOff x="6257412" y="1713089"/>
            <a:chExt cx="332740" cy="406400"/>
          </a:xfrm>
        </p:grpSpPr>
        <p:sp>
          <p:nvSpPr>
            <p:cNvPr id="61" name="object 22">
              <a:extLst>
                <a:ext uri="{FF2B5EF4-FFF2-40B4-BE49-F238E27FC236}">
                  <a16:creationId xmlns:a16="http://schemas.microsoft.com/office/drawing/2014/main" id="{775F7771-CE2F-47A8-0D24-4391856309B4}"/>
                </a:ext>
              </a:extLst>
            </p:cNvPr>
            <p:cNvSpPr/>
            <p:nvPr/>
          </p:nvSpPr>
          <p:spPr>
            <a:xfrm>
              <a:off x="6257412" y="1713089"/>
              <a:ext cx="332740" cy="406400"/>
            </a:xfrm>
            <a:custGeom>
              <a:avLst/>
              <a:gdLst/>
              <a:ahLst/>
              <a:cxnLst/>
              <a:rect l="l" t="t" r="r" b="b"/>
              <a:pathLst>
                <a:path w="332740" h="406400">
                  <a:moveTo>
                    <a:pt x="166205" y="406279"/>
                  </a:moveTo>
                  <a:lnTo>
                    <a:pt x="125810" y="401297"/>
                  </a:lnTo>
                  <a:lnTo>
                    <a:pt x="87854" y="386655"/>
                  </a:lnTo>
                  <a:lnTo>
                    <a:pt x="54594" y="363231"/>
                  </a:lnTo>
                  <a:lnTo>
                    <a:pt x="28009" y="332412"/>
                  </a:lnTo>
                  <a:lnTo>
                    <a:pt x="9710" y="296058"/>
                  </a:lnTo>
                  <a:lnTo>
                    <a:pt x="797" y="256365"/>
                  </a:lnTo>
                  <a:lnTo>
                    <a:pt x="0" y="240074"/>
                  </a:lnTo>
                  <a:lnTo>
                    <a:pt x="0" y="166205"/>
                  </a:lnTo>
                  <a:lnTo>
                    <a:pt x="4981" y="125810"/>
                  </a:lnTo>
                  <a:lnTo>
                    <a:pt x="19622" y="87855"/>
                  </a:lnTo>
                  <a:lnTo>
                    <a:pt x="43047" y="54595"/>
                  </a:lnTo>
                  <a:lnTo>
                    <a:pt x="73865" y="28010"/>
                  </a:lnTo>
                  <a:lnTo>
                    <a:pt x="110220" y="9711"/>
                  </a:lnTo>
                  <a:lnTo>
                    <a:pt x="149913" y="798"/>
                  </a:lnTo>
                  <a:lnTo>
                    <a:pt x="166205" y="0"/>
                  </a:lnTo>
                  <a:lnTo>
                    <a:pt x="174370" y="199"/>
                  </a:lnTo>
                  <a:lnTo>
                    <a:pt x="214451" y="7154"/>
                  </a:lnTo>
                  <a:lnTo>
                    <a:pt x="251642" y="23640"/>
                  </a:lnTo>
                  <a:lnTo>
                    <a:pt x="283729" y="48680"/>
                  </a:lnTo>
                  <a:lnTo>
                    <a:pt x="308769" y="80766"/>
                  </a:lnTo>
                  <a:lnTo>
                    <a:pt x="325255" y="117957"/>
                  </a:lnTo>
                  <a:lnTo>
                    <a:pt x="332210" y="158040"/>
                  </a:lnTo>
                  <a:lnTo>
                    <a:pt x="332410" y="166205"/>
                  </a:lnTo>
                  <a:lnTo>
                    <a:pt x="332410" y="240074"/>
                  </a:lnTo>
                  <a:lnTo>
                    <a:pt x="327427" y="280468"/>
                  </a:lnTo>
                  <a:lnTo>
                    <a:pt x="312786" y="318423"/>
                  </a:lnTo>
                  <a:lnTo>
                    <a:pt x="289361" y="351684"/>
                  </a:lnTo>
                  <a:lnTo>
                    <a:pt x="258542" y="378268"/>
                  </a:lnTo>
                  <a:lnTo>
                    <a:pt x="222188" y="396568"/>
                  </a:lnTo>
                  <a:lnTo>
                    <a:pt x="182495" y="405481"/>
                  </a:lnTo>
                  <a:lnTo>
                    <a:pt x="166205" y="40627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23">
              <a:extLst>
                <a:ext uri="{FF2B5EF4-FFF2-40B4-BE49-F238E27FC236}">
                  <a16:creationId xmlns:a16="http://schemas.microsoft.com/office/drawing/2014/main" id="{9DDE439C-44C9-7229-2D84-30336F08783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1281" y="1786958"/>
              <a:ext cx="184672" cy="258541"/>
            </a:xfrm>
            <a:prstGeom prst="rect">
              <a:avLst/>
            </a:prstGeom>
          </p:spPr>
        </p:pic>
      </p:grpSp>
      <p:sp>
        <p:nvSpPr>
          <p:cNvPr id="63" name="object 24">
            <a:extLst>
              <a:ext uri="{FF2B5EF4-FFF2-40B4-BE49-F238E27FC236}">
                <a16:creationId xmlns:a16="http://schemas.microsoft.com/office/drawing/2014/main" id="{43580739-E70A-6343-9253-71E3B77EE12C}"/>
              </a:ext>
            </a:extLst>
          </p:cNvPr>
          <p:cNvSpPr txBox="1"/>
          <p:nvPr/>
        </p:nvSpPr>
        <p:spPr>
          <a:xfrm>
            <a:off x="5739835" y="1746701"/>
            <a:ext cx="4331970" cy="2603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12700">
              <a:lnSpc>
                <a:spcPct val="100000"/>
              </a:lnSpc>
              <a:spcBef>
                <a:spcPts val="110"/>
              </a:spcBef>
              <a:defRPr sz="1400" spc="-1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sz="1600" dirty="0"/>
              <a:t>B</a:t>
            </a:r>
            <a:r>
              <a:rPr lang="en-US" sz="1600" dirty="0"/>
              <a:t> : </a:t>
            </a:r>
            <a:r>
              <a:rPr sz="1600" dirty="0"/>
              <a:t>Transformer 교사 → NT 학생 증류</a:t>
            </a:r>
          </a:p>
        </p:txBody>
      </p:sp>
      <p:sp>
        <p:nvSpPr>
          <p:cNvPr id="64" name="object 25">
            <a:extLst>
              <a:ext uri="{FF2B5EF4-FFF2-40B4-BE49-F238E27FC236}">
                <a16:creationId xmlns:a16="http://schemas.microsoft.com/office/drawing/2014/main" id="{85043BDA-089B-F458-E261-54DA69F896C0}"/>
              </a:ext>
            </a:extLst>
          </p:cNvPr>
          <p:cNvSpPr txBox="1"/>
          <p:nvPr/>
        </p:nvSpPr>
        <p:spPr>
          <a:xfrm>
            <a:off x="5296621" y="2147562"/>
            <a:ext cx="3999779" cy="705961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4"/>
              </a:spcBef>
            </a:pP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목표 </a:t>
            </a:r>
            <a:r>
              <a:rPr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: 성능 좋은 오픈소스 또는 내부 Transformer LLM을 교사로 </a:t>
            </a:r>
            <a:r>
              <a:rPr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삼아</a:t>
            </a:r>
            <a:r>
              <a:rPr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NT</a:t>
            </a:r>
            <a:r>
              <a:rPr 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학생</a:t>
            </a:r>
            <a:r>
              <a:rPr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모델로 </a:t>
            </a:r>
            <a:r>
              <a:rPr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지식을</a:t>
            </a:r>
            <a:r>
              <a:rPr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 </a:t>
            </a:r>
            <a:r>
              <a:rPr sz="1400" dirty="0" err="1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이전</a:t>
            </a:r>
            <a:r>
              <a:rPr lang="ko-KR" altLang="en-US" sz="140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+mn-cs"/>
              </a:rPr>
              <a:t>하여 유사 성능 발현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+mn-cs"/>
            </a:endParaRPr>
          </a:p>
        </p:txBody>
      </p:sp>
      <p:pic>
        <p:nvPicPr>
          <p:cNvPr id="66" name="object 27">
            <a:extLst>
              <a:ext uri="{FF2B5EF4-FFF2-40B4-BE49-F238E27FC236}">
                <a16:creationId xmlns:a16="http://schemas.microsoft.com/office/drawing/2014/main" id="{0B15CB41-92C6-E4C2-D86A-9AD010BFD15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09321" y="2943080"/>
            <a:ext cx="166205" cy="166205"/>
          </a:xfrm>
          <a:prstGeom prst="rect">
            <a:avLst/>
          </a:prstGeom>
        </p:spPr>
      </p:pic>
      <p:pic>
        <p:nvPicPr>
          <p:cNvPr id="68" name="object 29">
            <a:extLst>
              <a:ext uri="{FF2B5EF4-FFF2-40B4-BE49-F238E27FC236}">
                <a16:creationId xmlns:a16="http://schemas.microsoft.com/office/drawing/2014/main" id="{507A578B-2E50-2D7E-CD95-173D8BB2268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09321" y="4554211"/>
            <a:ext cx="166205" cy="166205"/>
          </a:xfrm>
          <a:prstGeom prst="rect">
            <a:avLst/>
          </a:prstGeom>
        </p:spPr>
      </p:pic>
      <p:sp>
        <p:nvSpPr>
          <p:cNvPr id="71" name="object 32">
            <a:extLst>
              <a:ext uri="{FF2B5EF4-FFF2-40B4-BE49-F238E27FC236}">
                <a16:creationId xmlns:a16="http://schemas.microsoft.com/office/drawing/2014/main" id="{1C8963D5-F746-9565-0AEF-B2D386716709}"/>
              </a:ext>
            </a:extLst>
          </p:cNvPr>
          <p:cNvSpPr txBox="1"/>
          <p:nvPr/>
        </p:nvSpPr>
        <p:spPr>
          <a:xfrm>
            <a:off x="5610225" y="3247531"/>
            <a:ext cx="3610532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0" marR="11430">
              <a:spcBef>
                <a:spcPts val="615"/>
              </a:spcBef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빠른 가시화: 3~4개월 내 데모/PoC 가능성.  </a:t>
            </a:r>
            <a:endParaRPr lang="en-US" dirty="0"/>
          </a:p>
          <a:p>
            <a:r>
              <a:rPr dirty="0" err="1"/>
              <a:t>데이터</a:t>
            </a:r>
            <a:r>
              <a:rPr dirty="0"/>
              <a:t> 부담 완화: 교사 출력으로 학습 데이터 보강. NT의 추론 효율(선형 스케일) </a:t>
            </a:r>
            <a:r>
              <a:rPr dirty="0" err="1"/>
              <a:t>이점을</a:t>
            </a:r>
            <a:r>
              <a:rPr dirty="0"/>
              <a:t> </a:t>
            </a:r>
            <a:r>
              <a:rPr dirty="0" err="1"/>
              <a:t>유지</a:t>
            </a:r>
            <a:endParaRPr dirty="0"/>
          </a:p>
        </p:txBody>
      </p:sp>
      <p:pic>
        <p:nvPicPr>
          <p:cNvPr id="73" name="object 34">
            <a:extLst>
              <a:ext uri="{FF2B5EF4-FFF2-40B4-BE49-F238E27FC236}">
                <a16:creationId xmlns:a16="http://schemas.microsoft.com/office/drawing/2014/main" id="{F372A48D-41B4-4E39-08D5-11AF59BE087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9321" y="5550081"/>
            <a:ext cx="212373" cy="166205"/>
          </a:xfrm>
          <a:prstGeom prst="rect">
            <a:avLst/>
          </a:prstGeom>
        </p:spPr>
      </p:pic>
      <p:sp>
        <p:nvSpPr>
          <p:cNvPr id="75" name="object 36">
            <a:extLst>
              <a:ext uri="{FF2B5EF4-FFF2-40B4-BE49-F238E27FC236}">
                <a16:creationId xmlns:a16="http://schemas.microsoft.com/office/drawing/2014/main" id="{3B705256-CBEE-A03A-0AAD-6AB8DC995AB4}"/>
              </a:ext>
            </a:extLst>
          </p:cNvPr>
          <p:cNvSpPr txBox="1"/>
          <p:nvPr/>
        </p:nvSpPr>
        <p:spPr>
          <a:xfrm>
            <a:off x="5582864" y="5522255"/>
            <a:ext cx="1080770" cy="22185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5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</a:t>
            </a:r>
            <a:r>
              <a:rPr sz="13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무</a:t>
            </a:r>
            <a:r>
              <a:rPr sz="1300" spc="-6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5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고</a:t>
            </a:r>
            <a:r>
              <a:rPr sz="135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려사항</a:t>
            </a:r>
            <a:endParaRPr sz="135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76" name="object 37">
            <a:extLst>
              <a:ext uri="{FF2B5EF4-FFF2-40B4-BE49-F238E27FC236}">
                <a16:creationId xmlns:a16="http://schemas.microsoft.com/office/drawing/2014/main" id="{8B690A93-741E-1F21-51FA-66AFC6F986F9}"/>
              </a:ext>
            </a:extLst>
          </p:cNvPr>
          <p:cNvSpPr txBox="1"/>
          <p:nvPr/>
        </p:nvSpPr>
        <p:spPr>
          <a:xfrm>
            <a:off x="5481295" y="5737421"/>
            <a:ext cx="3760544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0" marR="11430">
              <a:spcBef>
                <a:spcPts val="615"/>
              </a:spcBef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롱 과제 비중을 높여 일반화 확보 (장문 QA/요약, needle 등). 토크나이저 브리지, 출력 템플릿 표준화 (길이, 스타일, 금칙어).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8D5645D-C986-BCCC-31E8-A06B2D0F804B}"/>
              </a:ext>
            </a:extLst>
          </p:cNvPr>
          <p:cNvSpPr txBox="1"/>
          <p:nvPr/>
        </p:nvSpPr>
        <p:spPr>
          <a:xfrm>
            <a:off x="432129" y="2147562"/>
            <a:ext cx="4376099" cy="612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4600"/>
              </a:lnSpc>
              <a:spcBef>
                <a:spcPts val="1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목표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r>
              <a:rPr kumimoji="0" lang="ko-KR" altLang="en-US" sz="1400" b="1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</a:t>
            </a:r>
            <a:r>
              <a:rPr kumimoji="0" lang="ko-KR" altLang="en-US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기반</a:t>
            </a:r>
            <a:r>
              <a:rPr kumimoji="0" lang="ko-KR" altLang="en-US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NT</a:t>
            </a:r>
            <a:r>
              <a:rPr kumimoji="0" lang="ko-KR" altLang="en-US" sz="14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아키텍처를</a:t>
            </a:r>
            <a:r>
              <a:rPr kumimoji="0" lang="ko-KR" altLang="en-US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처음부터</a:t>
            </a:r>
            <a:r>
              <a:rPr kumimoji="0" lang="ko-KR" altLang="en-US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사전</a:t>
            </a:r>
            <a:r>
              <a:rPr kumimoji="0" lang="ko-KR" altLang="en-US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학습하여</a:t>
            </a:r>
            <a:r>
              <a:rPr kumimoji="0" lang="ko-KR" altLang="en-US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긴</a:t>
            </a:r>
            <a:r>
              <a:rPr kumimoji="0" lang="ko-KR" altLang="en-US" sz="14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/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긴</a:t>
            </a:r>
            <a:r>
              <a:rPr kumimoji="0" lang="ko-KR" altLang="en-US" sz="14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문맥에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서도</a:t>
            </a:r>
            <a:r>
              <a:rPr kumimoji="0" lang="ko-KR" altLang="en-US" sz="14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비용과 지연을 완만하게 유지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2F77061-3BE3-2E91-27B5-26DC035A383D}"/>
              </a:ext>
            </a:extLst>
          </p:cNvPr>
          <p:cNvSpPr txBox="1"/>
          <p:nvPr/>
        </p:nvSpPr>
        <p:spPr>
          <a:xfrm>
            <a:off x="753423" y="2887683"/>
            <a:ext cx="84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2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장점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6BD115-B021-E741-C67B-D5113362F6AF}"/>
              </a:ext>
            </a:extLst>
          </p:cNvPr>
          <p:cNvSpPr txBox="1"/>
          <p:nvPr/>
        </p:nvSpPr>
        <p:spPr>
          <a:xfrm>
            <a:off x="853773" y="4777852"/>
            <a:ext cx="4094143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0" marR="11430">
              <a:spcBef>
                <a:spcPts val="615"/>
              </a:spcBef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초기 비용</a:t>
            </a:r>
            <a:r>
              <a:rPr lang="en-US" altLang="ko-KR" dirty="0"/>
              <a:t>/</a:t>
            </a:r>
            <a:r>
              <a:rPr lang="ko-KR" altLang="en-US" dirty="0"/>
              <a:t>기간이 높음</a:t>
            </a:r>
            <a:r>
              <a:rPr lang="en-US" altLang="ko-KR" dirty="0"/>
              <a:t>(</a:t>
            </a:r>
            <a:r>
              <a:rPr lang="ko-KR" altLang="en-US" dirty="0"/>
              <a:t>데이터 파이프라인</a:t>
            </a:r>
            <a:r>
              <a:rPr lang="en-US" altLang="ko-KR" dirty="0"/>
              <a:t>,</a:t>
            </a:r>
            <a:r>
              <a:rPr lang="ko-KR" altLang="en-US" dirty="0"/>
              <a:t> 자원</a:t>
            </a:r>
            <a:r>
              <a:rPr lang="en-US" altLang="ko-KR" dirty="0"/>
              <a:t>,</a:t>
            </a:r>
            <a:r>
              <a:rPr lang="ko-KR" altLang="en-US" dirty="0"/>
              <a:t> 훈련</a:t>
            </a:r>
            <a:r>
              <a:rPr lang="en-US" altLang="ko-KR" dirty="0"/>
              <a:t>,</a:t>
            </a:r>
            <a:r>
              <a:rPr lang="ko-KR" altLang="en-US" dirty="0"/>
              <a:t> 안정화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작은 모델의 이점이 큰 모델에서도 유지되는지</a:t>
            </a:r>
            <a:r>
              <a:rPr lang="en-US" altLang="ko-KR" dirty="0"/>
              <a:t>(</a:t>
            </a:r>
            <a:r>
              <a:rPr lang="ko-KR" altLang="en-US" dirty="0"/>
              <a:t>스케일 </a:t>
            </a:r>
            <a:r>
              <a:rPr lang="ko-KR" altLang="en-US" dirty="0" err="1"/>
              <a:t>이전성</a:t>
            </a:r>
            <a:r>
              <a:rPr lang="en-US" altLang="ko-KR" dirty="0"/>
              <a:t>)</a:t>
            </a:r>
            <a:r>
              <a:rPr lang="ko-KR" altLang="en-US" dirty="0"/>
              <a:t> 불확실함</a:t>
            </a:r>
            <a:endParaRPr lang="en-US" altLang="ko-KR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22C44D-AEEA-1A16-8C6C-F0E0FF1394E9}"/>
              </a:ext>
            </a:extLst>
          </p:cNvPr>
          <p:cNvSpPr txBox="1"/>
          <p:nvPr/>
        </p:nvSpPr>
        <p:spPr>
          <a:xfrm>
            <a:off x="753423" y="4498814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-25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단점</a:t>
            </a:r>
            <a:r>
              <a:rPr lang="en-US" altLang="ko-KR" dirty="0"/>
              <a:t>/</a:t>
            </a:r>
            <a:r>
              <a:rPr lang="ko-KR" altLang="en-US" dirty="0"/>
              <a:t>리스크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38E99D2-1C7E-4181-C03E-179D0E982CF6}"/>
              </a:ext>
            </a:extLst>
          </p:cNvPr>
          <p:cNvSpPr txBox="1"/>
          <p:nvPr/>
        </p:nvSpPr>
        <p:spPr>
          <a:xfrm>
            <a:off x="853773" y="5737421"/>
            <a:ext cx="3749445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0" marR="11430">
              <a:spcBef>
                <a:spcPts val="615"/>
              </a:spcBef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데이터</a:t>
            </a:r>
            <a:r>
              <a:rPr lang="en-US" altLang="ko-KR" dirty="0"/>
              <a:t>:</a:t>
            </a:r>
            <a:r>
              <a:rPr lang="ko-KR" altLang="en-US" dirty="0"/>
              <a:t> 수집</a:t>
            </a:r>
            <a:r>
              <a:rPr lang="en-US" altLang="ko-KR" dirty="0"/>
              <a:t>,</a:t>
            </a:r>
            <a:r>
              <a:rPr lang="ko-KR" altLang="en-US" dirty="0"/>
              <a:t> 정제</a:t>
            </a:r>
            <a:r>
              <a:rPr lang="en-US" altLang="ko-KR" dirty="0"/>
              <a:t>,</a:t>
            </a:r>
            <a:r>
              <a:rPr lang="ko-KR" altLang="en-US" dirty="0"/>
              <a:t> 중복 제거</a:t>
            </a:r>
            <a:r>
              <a:rPr lang="en-US" altLang="ko-KR" dirty="0"/>
              <a:t>,</a:t>
            </a:r>
            <a:r>
              <a:rPr lang="ko-KR" altLang="en-US" dirty="0"/>
              <a:t> 라이선스 관리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클린룸</a:t>
            </a:r>
            <a:r>
              <a:rPr lang="ko-KR" altLang="en-US" dirty="0"/>
              <a:t> 체계화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훈련</a:t>
            </a:r>
            <a:r>
              <a:rPr lang="en-US" altLang="ko-KR" dirty="0"/>
              <a:t>:</a:t>
            </a:r>
            <a:r>
              <a:rPr lang="ko-KR" altLang="en-US" dirty="0"/>
              <a:t> 길이 커리큘럼</a:t>
            </a:r>
            <a:r>
              <a:rPr lang="en-US" altLang="ko-KR" dirty="0"/>
              <a:t>(2k→4k→8k→…),</a:t>
            </a:r>
            <a:r>
              <a:rPr lang="ko-KR" altLang="en-US" dirty="0"/>
              <a:t> 정규화</a:t>
            </a:r>
            <a:r>
              <a:rPr lang="en-US" altLang="ko-KR" dirty="0"/>
              <a:t>/</a:t>
            </a:r>
            <a:r>
              <a:rPr lang="ko-KR" altLang="en-US" dirty="0" err="1"/>
              <a:t>클리핑</a:t>
            </a:r>
            <a:r>
              <a:rPr lang="ko-KR" altLang="en-US" dirty="0"/>
              <a:t> 등 안전장치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64343C8-364D-5C1B-622C-DC47045366B6}"/>
              </a:ext>
            </a:extLst>
          </p:cNvPr>
          <p:cNvSpPr txBox="1"/>
          <p:nvPr/>
        </p:nvSpPr>
        <p:spPr>
          <a:xfrm>
            <a:off x="803550" y="5494684"/>
            <a:ext cx="1275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-25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실무 고려사항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DD8411-78F0-D13C-2F18-3E8F46223BCE}"/>
              </a:ext>
            </a:extLst>
          </p:cNvPr>
          <p:cNvSpPr txBox="1"/>
          <p:nvPr/>
        </p:nvSpPr>
        <p:spPr>
          <a:xfrm>
            <a:off x="5477552" y="2913354"/>
            <a:ext cx="8486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0" cap="none" spc="-2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장점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2B1AD03-67BE-D686-A2B6-A8AA13C801B7}"/>
              </a:ext>
            </a:extLst>
          </p:cNvPr>
          <p:cNvSpPr txBox="1"/>
          <p:nvPr/>
        </p:nvSpPr>
        <p:spPr>
          <a:xfrm>
            <a:off x="5643520" y="4777852"/>
            <a:ext cx="3741780" cy="64504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>
            <a:defPPr>
              <a:defRPr kern="0"/>
            </a:defPPr>
            <a:lvl1pPr marL="0" marR="11430">
              <a:spcBef>
                <a:spcPts val="615"/>
              </a:spcBef>
              <a:defRPr sz="1200">
                <a:latin typeface="KoPub돋움체 Light" panose="02020603020101020101" pitchFamily="18" charset="-127"/>
                <a:ea typeface="KoPub돋움체 Light" panose="02020603020101020101" pitchFamily="18" charset="-127"/>
                <a:cs typeface="+mn-cs"/>
              </a:defRPr>
            </a:lvl1pPr>
            <a:lvl2pPr marL="371475">
              <a:defRPr>
                <a:latin typeface="+mn-lt"/>
                <a:ea typeface="+mn-ea"/>
                <a:cs typeface="+mn-cs"/>
              </a:defRPr>
            </a:lvl2pPr>
            <a:lvl3pPr marL="742950">
              <a:defRPr>
                <a:latin typeface="+mn-lt"/>
                <a:ea typeface="+mn-ea"/>
                <a:cs typeface="+mn-cs"/>
              </a:defRPr>
            </a:lvl3pPr>
            <a:lvl4pPr marL="1114425">
              <a:defRPr>
                <a:latin typeface="+mn-lt"/>
                <a:ea typeface="+mn-ea"/>
                <a:cs typeface="+mn-cs"/>
              </a:defRPr>
            </a:lvl4pPr>
            <a:lvl5pPr marL="1485900">
              <a:defRPr>
                <a:latin typeface="+mn-lt"/>
                <a:ea typeface="+mn-ea"/>
                <a:cs typeface="+mn-cs"/>
              </a:defRPr>
            </a:lvl5pPr>
            <a:lvl6pPr marL="1857375">
              <a:defRPr>
                <a:latin typeface="+mn-lt"/>
                <a:ea typeface="+mn-ea"/>
                <a:cs typeface="+mn-cs"/>
              </a:defRPr>
            </a:lvl6pPr>
            <a:lvl7pPr marL="2228850">
              <a:defRPr>
                <a:latin typeface="+mn-lt"/>
                <a:ea typeface="+mn-ea"/>
                <a:cs typeface="+mn-cs"/>
              </a:defRPr>
            </a:lvl7pPr>
            <a:lvl8pPr marL="2600325">
              <a:defRPr>
                <a:latin typeface="+mn-lt"/>
                <a:ea typeface="+mn-ea"/>
                <a:cs typeface="+mn-cs"/>
              </a:defRPr>
            </a:lvl8pPr>
            <a:lvl9pPr marL="29718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구조 차이</a:t>
            </a:r>
            <a:r>
              <a:rPr lang="en-US" altLang="ko-KR" dirty="0"/>
              <a:t>: </a:t>
            </a:r>
            <a:r>
              <a:rPr lang="ko-KR" altLang="en-US" dirty="0" err="1"/>
              <a:t>어텐션</a:t>
            </a:r>
            <a:r>
              <a:rPr lang="ko-KR" altLang="en-US" dirty="0"/>
              <a:t> 교사 ↔ 상태 학생 불일치로 </a:t>
            </a:r>
            <a:r>
              <a:rPr lang="ko-KR" altLang="en-US" dirty="0" err="1"/>
              <a:t>롱컨텍스트</a:t>
            </a:r>
            <a:r>
              <a:rPr lang="ko-KR" altLang="en-US" dirty="0"/>
              <a:t> 일반화가 제한될 수 있음</a:t>
            </a:r>
            <a:endParaRPr lang="en-US" altLang="ko-KR" dirty="0"/>
          </a:p>
          <a:p>
            <a:r>
              <a:rPr lang="ko-KR" altLang="en-US" dirty="0"/>
              <a:t>교사 의존</a:t>
            </a:r>
            <a:r>
              <a:rPr lang="en-US" altLang="ko-KR" dirty="0"/>
              <a:t>: </a:t>
            </a:r>
            <a:r>
              <a:rPr lang="ko-KR" altLang="en-US" dirty="0"/>
              <a:t>교사 라이선스 정책 제약</a:t>
            </a:r>
            <a:r>
              <a:rPr lang="en-US" altLang="ko-KR" dirty="0"/>
              <a:t>, </a:t>
            </a:r>
            <a:r>
              <a:rPr lang="ko-KR" altLang="en-US" dirty="0"/>
              <a:t>교사 품질 상한의 영향</a:t>
            </a:r>
            <a:r>
              <a:rPr lang="en-US" altLang="ko-KR" dirty="0"/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D7E48F-F5A5-CFE5-2CB3-A4792FE6FBB4}"/>
              </a:ext>
            </a:extLst>
          </p:cNvPr>
          <p:cNvSpPr txBox="1"/>
          <p:nvPr/>
        </p:nvSpPr>
        <p:spPr>
          <a:xfrm>
            <a:off x="5525312" y="4498814"/>
            <a:ext cx="104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1" i="0" u="none" strike="noStrike" kern="0" cap="none" spc="-25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</a:defRPr>
            </a:lvl1pPr>
          </a:lstStyle>
          <a:p>
            <a:r>
              <a:rPr lang="ko-KR" altLang="en-US" dirty="0"/>
              <a:t>단점</a:t>
            </a:r>
            <a:r>
              <a:rPr lang="en-US" altLang="ko-KR" dirty="0"/>
              <a:t>/</a:t>
            </a:r>
            <a:r>
              <a:rPr lang="ko-KR" altLang="en-US" dirty="0"/>
              <a:t>리스크</a:t>
            </a:r>
          </a:p>
        </p:txBody>
      </p:sp>
      <p:sp>
        <p:nvSpPr>
          <p:cNvPr id="110" name="object 2">
            <a:extLst>
              <a:ext uri="{FF2B5EF4-FFF2-40B4-BE49-F238E27FC236}">
                <a16:creationId xmlns:a16="http://schemas.microsoft.com/office/drawing/2014/main" id="{7743DB20-F317-F071-5FED-7ED17810482D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7404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F1B2-C438-8353-F606-EB74C6A7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BB623CA-1DB3-AF86-9FB8-456ECB76C6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934200"/>
          </a:xfrm>
          <a:prstGeom prst="rect">
            <a:avLst/>
          </a:prstGeom>
        </p:spPr>
      </p:pic>
      <p:sp>
        <p:nvSpPr>
          <p:cNvPr id="43" name="object 3">
            <a:extLst>
              <a:ext uri="{FF2B5EF4-FFF2-40B4-BE49-F238E27FC236}">
                <a16:creationId xmlns:a16="http://schemas.microsoft.com/office/drawing/2014/main" id="{9B2E2F48-A872-BD62-87F2-0327D52E16C5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625459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defPPr>
              <a:defRPr kern="0"/>
            </a:defPPr>
            <a:lvl1pPr marL="72231">
              <a:spcBef>
                <a:spcPts val="73"/>
              </a:spcBef>
              <a:defRPr sz="2400" b="1" i="0">
                <a:solidFill>
                  <a:srgbClr val="1F293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defRPr>
            </a:lvl1pPr>
          </a:lstStyle>
          <a:p>
            <a:r>
              <a:rPr lang="en-US" altLang="ko-KR" dirty="0"/>
              <a:t>7-1.</a:t>
            </a:r>
            <a:r>
              <a:rPr lang="ko-KR" altLang="en-US" dirty="0"/>
              <a:t> 실증 계획 수행 전략</a:t>
            </a:r>
            <a:r>
              <a:rPr lang="en-US" altLang="ko-KR" dirty="0"/>
              <a:t>(</a:t>
            </a:r>
            <a:r>
              <a:rPr lang="ko-KR" altLang="en-US" dirty="0"/>
              <a:t>아</a:t>
            </a:r>
            <a:r>
              <a:rPr lang="en-US" altLang="ko-KR" dirty="0"/>
              <a:t>) (</a:t>
            </a:r>
            <a:r>
              <a:rPr lang="en-US" altLang="ko-KR" spc="55" dirty="0">
                <a:latin typeface="Arial"/>
              </a:rPr>
              <a:t>B→A</a:t>
            </a:r>
            <a:r>
              <a:rPr lang="ko-KR" altLang="en-US" spc="55" dirty="0">
                <a:latin typeface="Arial"/>
              </a:rPr>
              <a:t>를 하되 병행</a:t>
            </a:r>
            <a:r>
              <a:rPr lang="en-US" altLang="ko-KR" spc="55" dirty="0">
                <a:latin typeface="Arial"/>
              </a:rPr>
              <a:t>)</a:t>
            </a:r>
            <a:endParaRPr lang="ko-KR" altLang="en-US" dirty="0"/>
          </a:p>
        </p:txBody>
      </p:sp>
      <p:sp>
        <p:nvSpPr>
          <p:cNvPr id="110" name="object 2">
            <a:extLst>
              <a:ext uri="{FF2B5EF4-FFF2-40B4-BE49-F238E27FC236}">
                <a16:creationId xmlns:a16="http://schemas.microsoft.com/office/drawing/2014/main" id="{7743DB20-F317-F071-5FED-7ED17810482D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5">
            <a:extLst>
              <a:ext uri="{FF2B5EF4-FFF2-40B4-BE49-F238E27FC236}">
                <a16:creationId xmlns:a16="http://schemas.microsoft.com/office/drawing/2014/main" id="{DD797C43-DD7E-AAEE-1FDA-150E2020EB9B}"/>
              </a:ext>
            </a:extLst>
          </p:cNvPr>
          <p:cNvGrpSpPr/>
          <p:nvPr/>
        </p:nvGrpSpPr>
        <p:grpSpPr>
          <a:xfrm>
            <a:off x="373609" y="1431924"/>
            <a:ext cx="9091702" cy="984089"/>
            <a:chOff x="371425" y="1021420"/>
            <a:chExt cx="11142980" cy="854710"/>
          </a:xfrm>
        </p:grpSpPr>
        <p:sp>
          <p:nvSpPr>
            <p:cNvPr id="4" name="object 6">
              <a:extLst>
                <a:ext uri="{FF2B5EF4-FFF2-40B4-BE49-F238E27FC236}">
                  <a16:creationId xmlns:a16="http://schemas.microsoft.com/office/drawing/2014/main" id="{CD820881-8310-7247-005A-2E81D7DE5435}"/>
                </a:ext>
              </a:extLst>
            </p:cNvPr>
            <p:cNvSpPr/>
            <p:nvPr/>
          </p:nvSpPr>
          <p:spPr>
            <a:xfrm>
              <a:off x="371425" y="1021420"/>
              <a:ext cx="11142980" cy="854710"/>
            </a:xfrm>
            <a:custGeom>
              <a:avLst/>
              <a:gdLst/>
              <a:ahLst/>
              <a:cxnLst/>
              <a:rect l="l" t="t" r="r" b="b"/>
              <a:pathLst>
                <a:path w="11142980" h="854710">
                  <a:moveTo>
                    <a:pt x="11073357" y="854278"/>
                  </a:moveTo>
                  <a:lnTo>
                    <a:pt x="69407" y="854278"/>
                  </a:lnTo>
                  <a:lnTo>
                    <a:pt x="64576" y="853802"/>
                  </a:lnTo>
                  <a:lnTo>
                    <a:pt x="28958" y="839049"/>
                  </a:lnTo>
                  <a:lnTo>
                    <a:pt x="3788" y="803914"/>
                  </a:lnTo>
                  <a:lnTo>
                    <a:pt x="0" y="784871"/>
                  </a:lnTo>
                  <a:lnTo>
                    <a:pt x="0" y="779993"/>
                  </a:lnTo>
                  <a:lnTo>
                    <a:pt x="0" y="69407"/>
                  </a:lnTo>
                  <a:lnTo>
                    <a:pt x="15229" y="28958"/>
                  </a:lnTo>
                  <a:lnTo>
                    <a:pt x="50363" y="3787"/>
                  </a:lnTo>
                  <a:lnTo>
                    <a:pt x="69407" y="0"/>
                  </a:lnTo>
                  <a:lnTo>
                    <a:pt x="11073357" y="0"/>
                  </a:lnTo>
                  <a:lnTo>
                    <a:pt x="11113806" y="15229"/>
                  </a:lnTo>
                  <a:lnTo>
                    <a:pt x="11138976" y="50363"/>
                  </a:lnTo>
                  <a:lnTo>
                    <a:pt x="11142764" y="69407"/>
                  </a:lnTo>
                  <a:lnTo>
                    <a:pt x="11142764" y="784871"/>
                  </a:lnTo>
                  <a:lnTo>
                    <a:pt x="11127534" y="825319"/>
                  </a:lnTo>
                  <a:lnTo>
                    <a:pt x="11092400" y="850490"/>
                  </a:lnTo>
                  <a:lnTo>
                    <a:pt x="11078187" y="853802"/>
                  </a:lnTo>
                  <a:lnTo>
                    <a:pt x="11073357" y="85427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12DB85A4-7B32-A074-791B-4499AA8C91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995" y="1207132"/>
              <a:ext cx="139284" cy="185712"/>
            </a:xfrm>
            <a:prstGeom prst="rect">
              <a:avLst/>
            </a:prstGeom>
          </p:spPr>
        </p:pic>
      </p:grpSp>
      <p:sp>
        <p:nvSpPr>
          <p:cNvPr id="6" name="object 8">
            <a:extLst>
              <a:ext uri="{FF2B5EF4-FFF2-40B4-BE49-F238E27FC236}">
                <a16:creationId xmlns:a16="http://schemas.microsoft.com/office/drawing/2014/main" id="{5FF2D3AE-2F3E-8C10-C5C9-4A72525E9860}"/>
              </a:ext>
            </a:extLst>
          </p:cNvPr>
          <p:cNvSpPr txBox="1"/>
          <p:nvPr/>
        </p:nvSpPr>
        <p:spPr>
          <a:xfrm>
            <a:off x="509478" y="1569463"/>
            <a:ext cx="8901693" cy="7766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6060">
              <a:lnSpc>
                <a:spcPct val="150000"/>
              </a:lnSpc>
              <a:spcBef>
                <a:spcPts val="120"/>
              </a:spcBef>
            </a:pPr>
            <a:r>
              <a:rPr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하이브리드</a:t>
            </a:r>
            <a:r>
              <a:rPr spc="-5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전략</a:t>
            </a:r>
            <a:r>
              <a:rPr spc="-9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요약</a:t>
            </a:r>
            <a:r>
              <a:rPr spc="-8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b="1" spc="4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(B→A)</a:t>
            </a:r>
            <a:r>
              <a:rPr lang="en-US" b="1" spc="4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: </a:t>
            </a:r>
            <a:r>
              <a:rPr lang="ko-KR" altLang="en-US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현실성과</a:t>
            </a:r>
            <a:r>
              <a:rPr lang="ko-KR" altLang="en-US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차별화를</a:t>
            </a:r>
            <a:r>
              <a:rPr lang="ko-KR" altLang="en-US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동시에</a:t>
            </a:r>
            <a:r>
              <a:rPr lang="ko-KR" altLang="en-US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충족</a:t>
            </a:r>
            <a:endParaRPr lang="en-US" altLang="ko-KR" spc="-1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26060">
              <a:lnSpc>
                <a:spcPct val="150000"/>
              </a:lnSpc>
              <a:spcBef>
                <a:spcPts val="120"/>
              </a:spcBef>
            </a:pP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B</a:t>
            </a: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증류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으로</a:t>
            </a:r>
            <a:r>
              <a:rPr sz="1600" spc="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빠른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가시화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(PoC)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를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확보하고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600" spc="1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A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사전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을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병행해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장기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IP/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확장성을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만드는</a:t>
            </a:r>
            <a:r>
              <a:rPr sz="16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전략</a:t>
            </a:r>
            <a:endParaRPr sz="1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EEB03A6-E177-AC75-E34A-BAA76B6A26FD}"/>
              </a:ext>
            </a:extLst>
          </p:cNvPr>
          <p:cNvGrpSpPr/>
          <p:nvPr/>
        </p:nvGrpSpPr>
        <p:grpSpPr>
          <a:xfrm>
            <a:off x="354558" y="2876309"/>
            <a:ext cx="2880000" cy="3417570"/>
            <a:chOff x="354558" y="2500491"/>
            <a:chExt cx="3593621" cy="3417570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610F4A82-FC25-CDFC-8FD6-2901D7269B06}"/>
                </a:ext>
              </a:extLst>
            </p:cNvPr>
            <p:cNvSpPr/>
            <p:nvPr/>
          </p:nvSpPr>
          <p:spPr>
            <a:xfrm>
              <a:off x="373129" y="2500491"/>
              <a:ext cx="3575050" cy="3417570"/>
            </a:xfrm>
            <a:custGeom>
              <a:avLst/>
              <a:gdLst/>
              <a:ahLst/>
              <a:cxnLst/>
              <a:rect l="l" t="t" r="r" b="b"/>
              <a:pathLst>
                <a:path w="3575050" h="3417570">
                  <a:moveTo>
                    <a:pt x="3505563" y="3417114"/>
                  </a:moveTo>
                  <a:lnTo>
                    <a:pt x="52055" y="3417114"/>
                  </a:lnTo>
                  <a:lnTo>
                    <a:pt x="48432" y="3416638"/>
                  </a:lnTo>
                  <a:lnTo>
                    <a:pt x="13731" y="3391907"/>
                  </a:lnTo>
                  <a:lnTo>
                    <a:pt x="356" y="3352537"/>
                  </a:lnTo>
                  <a:lnTo>
                    <a:pt x="0" y="3347706"/>
                  </a:lnTo>
                  <a:lnTo>
                    <a:pt x="0" y="3342829"/>
                  </a:lnTo>
                  <a:lnTo>
                    <a:pt x="0" y="69407"/>
                  </a:lnTo>
                  <a:lnTo>
                    <a:pt x="11421" y="28958"/>
                  </a:lnTo>
                  <a:lnTo>
                    <a:pt x="41256" y="2378"/>
                  </a:lnTo>
                  <a:lnTo>
                    <a:pt x="52055" y="0"/>
                  </a:lnTo>
                  <a:lnTo>
                    <a:pt x="3505563" y="0"/>
                  </a:lnTo>
                  <a:lnTo>
                    <a:pt x="3546010" y="15229"/>
                  </a:lnTo>
                  <a:lnTo>
                    <a:pt x="3571181" y="50363"/>
                  </a:lnTo>
                  <a:lnTo>
                    <a:pt x="3574970" y="69407"/>
                  </a:lnTo>
                  <a:lnTo>
                    <a:pt x="3574970" y="3347706"/>
                  </a:lnTo>
                  <a:lnTo>
                    <a:pt x="3559740" y="3388154"/>
                  </a:lnTo>
                  <a:lnTo>
                    <a:pt x="3524606" y="3413325"/>
                  </a:lnTo>
                  <a:lnTo>
                    <a:pt x="3510393" y="3416638"/>
                  </a:lnTo>
                  <a:lnTo>
                    <a:pt x="3505563" y="3417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9136544-3D2D-B3B7-32D0-3B4E45D4926D}"/>
                </a:ext>
              </a:extLst>
            </p:cNvPr>
            <p:cNvSpPr/>
            <p:nvPr/>
          </p:nvSpPr>
          <p:spPr>
            <a:xfrm>
              <a:off x="354558" y="2500761"/>
              <a:ext cx="69215" cy="3416935"/>
            </a:xfrm>
            <a:custGeom>
              <a:avLst/>
              <a:gdLst/>
              <a:ahLst/>
              <a:cxnLst/>
              <a:rect l="l" t="t" r="r" b="b"/>
              <a:pathLst>
                <a:path w="69215" h="3416935">
                  <a:moveTo>
                    <a:pt x="68679" y="3416572"/>
                  </a:moveTo>
                  <a:lnTo>
                    <a:pt x="27181" y="3400009"/>
                  </a:lnTo>
                  <a:lnTo>
                    <a:pt x="3180" y="3364089"/>
                  </a:lnTo>
                  <a:lnTo>
                    <a:pt x="0" y="3342558"/>
                  </a:lnTo>
                  <a:lnTo>
                    <a:pt x="0" y="74014"/>
                  </a:lnTo>
                  <a:lnTo>
                    <a:pt x="12507" y="32735"/>
                  </a:lnTo>
                  <a:lnTo>
                    <a:pt x="45857" y="5383"/>
                  </a:lnTo>
                  <a:lnTo>
                    <a:pt x="68679" y="0"/>
                  </a:lnTo>
                  <a:lnTo>
                    <a:pt x="64621" y="1614"/>
                  </a:lnTo>
                  <a:lnTo>
                    <a:pt x="55520" y="9153"/>
                  </a:lnTo>
                  <a:lnTo>
                    <a:pt x="39969" y="45586"/>
                  </a:lnTo>
                  <a:lnTo>
                    <a:pt x="37142" y="74014"/>
                  </a:lnTo>
                  <a:lnTo>
                    <a:pt x="37142" y="3342558"/>
                  </a:lnTo>
                  <a:lnTo>
                    <a:pt x="43396" y="3383835"/>
                  </a:lnTo>
                  <a:lnTo>
                    <a:pt x="64621" y="3414958"/>
                  </a:lnTo>
                  <a:lnTo>
                    <a:pt x="68679" y="3416572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2">
            <a:extLst>
              <a:ext uri="{FF2B5EF4-FFF2-40B4-BE49-F238E27FC236}">
                <a16:creationId xmlns:a16="http://schemas.microsoft.com/office/drawing/2014/main" id="{99C47B6C-96DA-5088-E045-633760561B9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0271" y="3062022"/>
            <a:ext cx="185712" cy="185712"/>
          </a:xfrm>
          <a:prstGeom prst="rect">
            <a:avLst/>
          </a:prstGeom>
        </p:spPr>
      </p:pic>
      <p:pic>
        <p:nvPicPr>
          <p:cNvPr id="14" name="object 13">
            <a:extLst>
              <a:ext uri="{FF2B5EF4-FFF2-40B4-BE49-F238E27FC236}">
                <a16:creationId xmlns:a16="http://schemas.microsoft.com/office/drawing/2014/main" id="{1662E1E3-29B9-7DD8-C32C-132BA8B5D0D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271" y="3433447"/>
            <a:ext cx="148570" cy="148570"/>
          </a:xfrm>
          <a:prstGeom prst="rect">
            <a:avLst/>
          </a:prstGeom>
        </p:spPr>
      </p:pic>
      <p:pic>
        <p:nvPicPr>
          <p:cNvPr id="15" name="object 14">
            <a:extLst>
              <a:ext uri="{FF2B5EF4-FFF2-40B4-BE49-F238E27FC236}">
                <a16:creationId xmlns:a16="http://schemas.microsoft.com/office/drawing/2014/main" id="{B6AE6427-83BE-A31C-08B2-1F6EAB61470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0271" y="4445582"/>
            <a:ext cx="148570" cy="129998"/>
          </a:xfrm>
          <a:prstGeom prst="rect">
            <a:avLst/>
          </a:prstGeom>
        </p:spPr>
      </p:pic>
      <p:pic>
        <p:nvPicPr>
          <p:cNvPr id="16" name="object 15">
            <a:extLst>
              <a:ext uri="{FF2B5EF4-FFF2-40B4-BE49-F238E27FC236}">
                <a16:creationId xmlns:a16="http://schemas.microsoft.com/office/drawing/2014/main" id="{5F485C6A-16B5-6DB6-02B1-BBA15DD14D6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0271" y="5216290"/>
            <a:ext cx="167141" cy="148570"/>
          </a:xfrm>
          <a:prstGeom prst="rect">
            <a:avLst/>
          </a:prstGeom>
        </p:spPr>
      </p:pic>
      <p:sp>
        <p:nvSpPr>
          <p:cNvPr id="18" name="object 16">
            <a:extLst>
              <a:ext uri="{FF2B5EF4-FFF2-40B4-BE49-F238E27FC236}">
                <a16:creationId xmlns:a16="http://schemas.microsoft.com/office/drawing/2014/main" id="{D1C6635A-3A0D-5618-C7FA-8E7340D1030A}"/>
              </a:ext>
            </a:extLst>
          </p:cNvPr>
          <p:cNvSpPr txBox="1"/>
          <p:nvPr/>
        </p:nvSpPr>
        <p:spPr>
          <a:xfrm>
            <a:off x="750426" y="3013848"/>
            <a:ext cx="2207633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타당성</a:t>
            </a:r>
            <a:r>
              <a:rPr sz="1400" b="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r>
              <a:rPr sz="1400" b="1" spc="5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b="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왜</a:t>
            </a:r>
            <a:r>
              <a:rPr sz="1400" b="1" spc="-7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lang="ko-KR" altLang="en-US" sz="1400" b="1" spc="-7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 전략으로 하는가</a:t>
            </a:r>
            <a:endParaRPr lang="ko-KR" altLang="en-US"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261CD8B-AF34-8B8D-9BEA-9104405F0495}"/>
              </a:ext>
            </a:extLst>
          </p:cNvPr>
          <p:cNvGrpSpPr/>
          <p:nvPr/>
        </p:nvGrpSpPr>
        <p:grpSpPr>
          <a:xfrm>
            <a:off x="3530600" y="2876309"/>
            <a:ext cx="2880000" cy="3417570"/>
            <a:chOff x="4133812" y="2500491"/>
            <a:chExt cx="3584731" cy="3417570"/>
          </a:xfrm>
        </p:grpSpPr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563D9764-62A6-DF71-91E8-9D6ACBC4FF18}"/>
                </a:ext>
              </a:extLst>
            </p:cNvPr>
            <p:cNvSpPr/>
            <p:nvPr/>
          </p:nvSpPr>
          <p:spPr>
            <a:xfrm>
              <a:off x="4152383" y="2500491"/>
              <a:ext cx="3566160" cy="3417570"/>
            </a:xfrm>
            <a:custGeom>
              <a:avLst/>
              <a:gdLst/>
              <a:ahLst/>
              <a:cxnLst/>
              <a:rect l="l" t="t" r="r" b="b"/>
              <a:pathLst>
                <a:path w="3566159" h="3417570">
                  <a:moveTo>
                    <a:pt x="3496277" y="3417114"/>
                  </a:moveTo>
                  <a:lnTo>
                    <a:pt x="52055" y="3417114"/>
                  </a:lnTo>
                  <a:lnTo>
                    <a:pt x="48432" y="3416638"/>
                  </a:lnTo>
                  <a:lnTo>
                    <a:pt x="13731" y="3391907"/>
                  </a:lnTo>
                  <a:lnTo>
                    <a:pt x="356" y="3352537"/>
                  </a:lnTo>
                  <a:lnTo>
                    <a:pt x="0" y="3347706"/>
                  </a:lnTo>
                  <a:lnTo>
                    <a:pt x="0" y="3342829"/>
                  </a:lnTo>
                  <a:lnTo>
                    <a:pt x="0" y="69407"/>
                  </a:lnTo>
                  <a:lnTo>
                    <a:pt x="11421" y="28958"/>
                  </a:lnTo>
                  <a:lnTo>
                    <a:pt x="41256" y="2378"/>
                  </a:lnTo>
                  <a:lnTo>
                    <a:pt x="52055" y="0"/>
                  </a:lnTo>
                  <a:lnTo>
                    <a:pt x="3496277" y="0"/>
                  </a:lnTo>
                  <a:lnTo>
                    <a:pt x="3536725" y="15229"/>
                  </a:lnTo>
                  <a:lnTo>
                    <a:pt x="3561896" y="50363"/>
                  </a:lnTo>
                  <a:lnTo>
                    <a:pt x="3565684" y="69407"/>
                  </a:lnTo>
                  <a:lnTo>
                    <a:pt x="3565684" y="3347706"/>
                  </a:lnTo>
                  <a:lnTo>
                    <a:pt x="3550455" y="3388154"/>
                  </a:lnTo>
                  <a:lnTo>
                    <a:pt x="3515320" y="3413325"/>
                  </a:lnTo>
                  <a:lnTo>
                    <a:pt x="3501108" y="3416638"/>
                  </a:lnTo>
                  <a:lnTo>
                    <a:pt x="3496277" y="34171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9C47D78A-3196-9402-57C7-5C93B3E1ABFC}"/>
                </a:ext>
              </a:extLst>
            </p:cNvPr>
            <p:cNvSpPr/>
            <p:nvPr/>
          </p:nvSpPr>
          <p:spPr>
            <a:xfrm>
              <a:off x="4133812" y="2500761"/>
              <a:ext cx="69215" cy="3416935"/>
            </a:xfrm>
            <a:custGeom>
              <a:avLst/>
              <a:gdLst/>
              <a:ahLst/>
              <a:cxnLst/>
              <a:rect l="l" t="t" r="r" b="b"/>
              <a:pathLst>
                <a:path w="69214" h="3416935">
                  <a:moveTo>
                    <a:pt x="68678" y="3416572"/>
                  </a:moveTo>
                  <a:lnTo>
                    <a:pt x="27181" y="3400009"/>
                  </a:lnTo>
                  <a:lnTo>
                    <a:pt x="3180" y="3364089"/>
                  </a:lnTo>
                  <a:lnTo>
                    <a:pt x="0" y="3342558"/>
                  </a:lnTo>
                  <a:lnTo>
                    <a:pt x="0" y="74014"/>
                  </a:lnTo>
                  <a:lnTo>
                    <a:pt x="12506" y="32735"/>
                  </a:lnTo>
                  <a:lnTo>
                    <a:pt x="45856" y="5383"/>
                  </a:lnTo>
                  <a:lnTo>
                    <a:pt x="68678" y="0"/>
                  </a:lnTo>
                  <a:lnTo>
                    <a:pt x="64620" y="1614"/>
                  </a:lnTo>
                  <a:lnTo>
                    <a:pt x="55520" y="9153"/>
                  </a:lnTo>
                  <a:lnTo>
                    <a:pt x="39969" y="45586"/>
                  </a:lnTo>
                  <a:lnTo>
                    <a:pt x="37142" y="74014"/>
                  </a:lnTo>
                  <a:lnTo>
                    <a:pt x="37142" y="3342558"/>
                  </a:lnTo>
                  <a:lnTo>
                    <a:pt x="43395" y="3383835"/>
                  </a:lnTo>
                  <a:lnTo>
                    <a:pt x="64620" y="3414958"/>
                  </a:lnTo>
                  <a:lnTo>
                    <a:pt x="68678" y="3416572"/>
                  </a:lnTo>
                  <a:close/>
                </a:path>
              </a:pathLst>
            </a:custGeom>
            <a:solidFill>
              <a:srgbClr val="F565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0">
            <a:extLst>
              <a:ext uri="{FF2B5EF4-FFF2-40B4-BE49-F238E27FC236}">
                <a16:creationId xmlns:a16="http://schemas.microsoft.com/office/drawing/2014/main" id="{9F3C9B26-6610-598D-B3FD-B9B27D89950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16313" y="3062022"/>
            <a:ext cx="185712" cy="185712"/>
          </a:xfrm>
          <a:prstGeom prst="rect">
            <a:avLst/>
          </a:prstGeom>
        </p:spPr>
      </p:pic>
      <p:sp>
        <p:nvSpPr>
          <p:cNvPr id="24" name="object 21">
            <a:extLst>
              <a:ext uri="{FF2B5EF4-FFF2-40B4-BE49-F238E27FC236}">
                <a16:creationId xmlns:a16="http://schemas.microsoft.com/office/drawing/2014/main" id="{FCC2C9C7-27A8-D434-753B-5AA2CD7BE27C}"/>
              </a:ext>
            </a:extLst>
          </p:cNvPr>
          <p:cNvSpPr txBox="1"/>
          <p:nvPr/>
        </p:nvSpPr>
        <p:spPr>
          <a:xfrm>
            <a:off x="3960999" y="3013848"/>
            <a:ext cx="1826260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  <a:lvl1pPr marL="49530">
              <a:lnSpc>
                <a:spcPct val="100000"/>
              </a:lnSpc>
              <a:spcBef>
                <a:spcPts val="120"/>
              </a:spcBef>
              <a:defRPr sz="1400" b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dirty="0"/>
              <a:t>주의할 리스크와 대응</a:t>
            </a:r>
          </a:p>
        </p:txBody>
      </p:sp>
      <p:pic>
        <p:nvPicPr>
          <p:cNvPr id="26" name="object 23">
            <a:extLst>
              <a:ext uri="{FF2B5EF4-FFF2-40B4-BE49-F238E27FC236}">
                <a16:creationId xmlns:a16="http://schemas.microsoft.com/office/drawing/2014/main" id="{1A92F687-FC68-BEE4-49A7-F4882050D6B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25599" y="3433447"/>
            <a:ext cx="139284" cy="148570"/>
          </a:xfrm>
          <a:prstGeom prst="rect">
            <a:avLst/>
          </a:prstGeom>
        </p:spPr>
      </p:pic>
      <p:pic>
        <p:nvPicPr>
          <p:cNvPr id="27" name="object 24">
            <a:extLst>
              <a:ext uri="{FF2B5EF4-FFF2-40B4-BE49-F238E27FC236}">
                <a16:creationId xmlns:a16="http://schemas.microsoft.com/office/drawing/2014/main" id="{960CC359-C15A-48C9-9CC1-245D67D42916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25599" y="4213441"/>
            <a:ext cx="139284" cy="148570"/>
          </a:xfrm>
          <a:prstGeom prst="rect">
            <a:avLst/>
          </a:prstGeom>
        </p:spPr>
      </p:pic>
      <p:pic>
        <p:nvPicPr>
          <p:cNvPr id="28" name="object 25">
            <a:extLst>
              <a:ext uri="{FF2B5EF4-FFF2-40B4-BE49-F238E27FC236}">
                <a16:creationId xmlns:a16="http://schemas.microsoft.com/office/drawing/2014/main" id="{A59BD12A-705F-3978-9E78-4D18401C0D31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25599" y="4993434"/>
            <a:ext cx="102142" cy="148570"/>
          </a:xfrm>
          <a:prstGeom prst="rect">
            <a:avLst/>
          </a:prstGeom>
        </p:spPr>
      </p:pic>
      <p:sp>
        <p:nvSpPr>
          <p:cNvPr id="29" name="object 26">
            <a:extLst>
              <a:ext uri="{FF2B5EF4-FFF2-40B4-BE49-F238E27FC236}">
                <a16:creationId xmlns:a16="http://schemas.microsoft.com/office/drawing/2014/main" id="{765A48D4-E0F2-32BD-DC3D-6CFA81B4D728}"/>
              </a:ext>
            </a:extLst>
          </p:cNvPr>
          <p:cNvSpPr txBox="1"/>
          <p:nvPr/>
        </p:nvSpPr>
        <p:spPr>
          <a:xfrm>
            <a:off x="3886714" y="3341667"/>
            <a:ext cx="24076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dirty="0"/>
              <a:t>교사-학생 구조 차이: 어텐션 교사 vs 상태 학 생 불일치 → 롱 과제 비중 강화, </a:t>
            </a:r>
            <a:r>
              <a:rPr dirty="0" err="1"/>
              <a:t>길이</a:t>
            </a:r>
            <a:r>
              <a:rPr dirty="0"/>
              <a:t> </a:t>
            </a:r>
            <a:r>
              <a:rPr dirty="0" err="1"/>
              <a:t>커리큘럼으로</a:t>
            </a:r>
            <a:r>
              <a:rPr dirty="0"/>
              <a:t> 점진 </a:t>
            </a:r>
            <a:r>
              <a:rPr dirty="0" err="1"/>
              <a:t>확대</a:t>
            </a:r>
            <a:r>
              <a:rPr dirty="0"/>
              <a:t>.</a:t>
            </a:r>
          </a:p>
        </p:txBody>
      </p:sp>
      <p:sp>
        <p:nvSpPr>
          <p:cNvPr id="31" name="object 28">
            <a:extLst>
              <a:ext uri="{FF2B5EF4-FFF2-40B4-BE49-F238E27FC236}">
                <a16:creationId xmlns:a16="http://schemas.microsoft.com/office/drawing/2014/main" id="{BA60874F-00F4-F23A-B08E-85CFF8760C3F}"/>
              </a:ext>
            </a:extLst>
          </p:cNvPr>
          <p:cNvSpPr/>
          <p:nvPr/>
        </p:nvSpPr>
        <p:spPr>
          <a:xfrm>
            <a:off x="6667500" y="2876309"/>
            <a:ext cx="2880000" cy="3417570"/>
          </a:xfrm>
          <a:custGeom>
            <a:avLst/>
            <a:gdLst/>
            <a:ahLst/>
            <a:cxnLst/>
            <a:rect l="l" t="t" r="r" b="b"/>
            <a:pathLst>
              <a:path w="3594100" h="3417570">
                <a:moveTo>
                  <a:pt x="3524133" y="3417114"/>
                </a:moveTo>
                <a:lnTo>
                  <a:pt x="69407" y="3417114"/>
                </a:lnTo>
                <a:lnTo>
                  <a:pt x="64576" y="3416638"/>
                </a:lnTo>
                <a:lnTo>
                  <a:pt x="28957" y="3401884"/>
                </a:lnTo>
                <a:lnTo>
                  <a:pt x="3787" y="3366750"/>
                </a:lnTo>
                <a:lnTo>
                  <a:pt x="0" y="3347706"/>
                </a:lnTo>
                <a:lnTo>
                  <a:pt x="0" y="3342829"/>
                </a:lnTo>
                <a:lnTo>
                  <a:pt x="0" y="69407"/>
                </a:lnTo>
                <a:lnTo>
                  <a:pt x="15228" y="28958"/>
                </a:lnTo>
                <a:lnTo>
                  <a:pt x="50362" y="3787"/>
                </a:lnTo>
                <a:lnTo>
                  <a:pt x="69407" y="0"/>
                </a:lnTo>
                <a:lnTo>
                  <a:pt x="3524133" y="0"/>
                </a:lnTo>
                <a:lnTo>
                  <a:pt x="3564582" y="15229"/>
                </a:lnTo>
                <a:lnTo>
                  <a:pt x="3589753" y="50363"/>
                </a:lnTo>
                <a:lnTo>
                  <a:pt x="3593541" y="69407"/>
                </a:lnTo>
                <a:lnTo>
                  <a:pt x="3593541" y="3347706"/>
                </a:lnTo>
                <a:lnTo>
                  <a:pt x="3578311" y="3388154"/>
                </a:lnTo>
                <a:lnTo>
                  <a:pt x="3543177" y="3413325"/>
                </a:lnTo>
                <a:lnTo>
                  <a:pt x="3528964" y="3416638"/>
                </a:lnTo>
                <a:lnTo>
                  <a:pt x="3524133" y="34171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29">
            <a:extLst>
              <a:ext uri="{FF2B5EF4-FFF2-40B4-BE49-F238E27FC236}">
                <a16:creationId xmlns:a16="http://schemas.microsoft.com/office/drawing/2014/main" id="{F469B427-8299-6DCD-A6B9-53F2DFC64967}"/>
              </a:ext>
            </a:extLst>
          </p:cNvPr>
          <p:cNvSpPr/>
          <p:nvPr/>
        </p:nvSpPr>
        <p:spPr>
          <a:xfrm>
            <a:off x="6816063" y="3396312"/>
            <a:ext cx="2547648" cy="2748915"/>
          </a:xfrm>
          <a:custGeom>
            <a:avLst/>
            <a:gdLst/>
            <a:ahLst/>
            <a:cxnLst/>
            <a:rect l="l" t="t" r="r" b="b"/>
            <a:pathLst>
              <a:path w="3296920" h="2748915">
                <a:moveTo>
                  <a:pt x="3296399" y="2223630"/>
                </a:moveTo>
                <a:lnTo>
                  <a:pt x="3268916" y="2192350"/>
                </a:lnTo>
                <a:lnTo>
                  <a:pt x="3264179" y="2191410"/>
                </a:lnTo>
                <a:lnTo>
                  <a:pt x="32219" y="2191410"/>
                </a:lnTo>
                <a:lnTo>
                  <a:pt x="939" y="2218893"/>
                </a:lnTo>
                <a:lnTo>
                  <a:pt x="0" y="2223630"/>
                </a:lnTo>
                <a:lnTo>
                  <a:pt x="0" y="2711399"/>
                </a:lnTo>
                <a:lnTo>
                  <a:pt x="0" y="2716326"/>
                </a:lnTo>
                <a:lnTo>
                  <a:pt x="27482" y="2747607"/>
                </a:lnTo>
                <a:lnTo>
                  <a:pt x="32219" y="2748546"/>
                </a:lnTo>
                <a:lnTo>
                  <a:pt x="3264179" y="2748546"/>
                </a:lnTo>
                <a:lnTo>
                  <a:pt x="3295459" y="2721064"/>
                </a:lnTo>
                <a:lnTo>
                  <a:pt x="3296399" y="2716326"/>
                </a:lnTo>
                <a:lnTo>
                  <a:pt x="3296399" y="2223630"/>
                </a:lnTo>
                <a:close/>
              </a:path>
              <a:path w="3296920" h="2748915">
                <a:moveTo>
                  <a:pt x="3296399" y="1555064"/>
                </a:moveTo>
                <a:lnTo>
                  <a:pt x="3268916" y="1523784"/>
                </a:lnTo>
                <a:lnTo>
                  <a:pt x="3264179" y="1522844"/>
                </a:lnTo>
                <a:lnTo>
                  <a:pt x="32219" y="1522844"/>
                </a:lnTo>
                <a:lnTo>
                  <a:pt x="939" y="1550327"/>
                </a:lnTo>
                <a:lnTo>
                  <a:pt x="0" y="1555064"/>
                </a:lnTo>
                <a:lnTo>
                  <a:pt x="0" y="2042833"/>
                </a:lnTo>
                <a:lnTo>
                  <a:pt x="0" y="2047760"/>
                </a:lnTo>
                <a:lnTo>
                  <a:pt x="27482" y="2079040"/>
                </a:lnTo>
                <a:lnTo>
                  <a:pt x="32219" y="2079980"/>
                </a:lnTo>
                <a:lnTo>
                  <a:pt x="3264179" y="2079980"/>
                </a:lnTo>
                <a:lnTo>
                  <a:pt x="3295459" y="2052497"/>
                </a:lnTo>
                <a:lnTo>
                  <a:pt x="3296399" y="2047760"/>
                </a:lnTo>
                <a:lnTo>
                  <a:pt x="3296399" y="1555064"/>
                </a:lnTo>
                <a:close/>
              </a:path>
              <a:path w="3296920" h="2748915">
                <a:moveTo>
                  <a:pt x="3296399" y="886498"/>
                </a:moveTo>
                <a:lnTo>
                  <a:pt x="3268916" y="855218"/>
                </a:lnTo>
                <a:lnTo>
                  <a:pt x="3264179" y="854278"/>
                </a:lnTo>
                <a:lnTo>
                  <a:pt x="32219" y="854278"/>
                </a:lnTo>
                <a:lnTo>
                  <a:pt x="939" y="881761"/>
                </a:lnTo>
                <a:lnTo>
                  <a:pt x="0" y="886498"/>
                </a:lnTo>
                <a:lnTo>
                  <a:pt x="0" y="1374267"/>
                </a:lnTo>
                <a:lnTo>
                  <a:pt x="0" y="1379194"/>
                </a:lnTo>
                <a:lnTo>
                  <a:pt x="27482" y="1410474"/>
                </a:lnTo>
                <a:lnTo>
                  <a:pt x="32219" y="1411414"/>
                </a:lnTo>
                <a:lnTo>
                  <a:pt x="3264179" y="1411414"/>
                </a:lnTo>
                <a:lnTo>
                  <a:pt x="3295459" y="1383931"/>
                </a:lnTo>
                <a:lnTo>
                  <a:pt x="3296399" y="1379194"/>
                </a:lnTo>
                <a:lnTo>
                  <a:pt x="3296399" y="886498"/>
                </a:lnTo>
                <a:close/>
              </a:path>
              <a:path w="3296920" h="2748915">
                <a:moveTo>
                  <a:pt x="3296399" y="32219"/>
                </a:moveTo>
                <a:lnTo>
                  <a:pt x="3268916" y="939"/>
                </a:lnTo>
                <a:lnTo>
                  <a:pt x="3264179" y="0"/>
                </a:lnTo>
                <a:lnTo>
                  <a:pt x="32219" y="0"/>
                </a:lnTo>
                <a:lnTo>
                  <a:pt x="939" y="27482"/>
                </a:lnTo>
                <a:lnTo>
                  <a:pt x="0" y="32219"/>
                </a:lnTo>
                <a:lnTo>
                  <a:pt x="0" y="705700"/>
                </a:lnTo>
                <a:lnTo>
                  <a:pt x="0" y="710628"/>
                </a:lnTo>
                <a:lnTo>
                  <a:pt x="27482" y="741908"/>
                </a:lnTo>
                <a:lnTo>
                  <a:pt x="32219" y="742848"/>
                </a:lnTo>
                <a:lnTo>
                  <a:pt x="3264179" y="742848"/>
                </a:lnTo>
                <a:lnTo>
                  <a:pt x="3295459" y="715365"/>
                </a:lnTo>
                <a:lnTo>
                  <a:pt x="3296399" y="710628"/>
                </a:lnTo>
                <a:lnTo>
                  <a:pt x="3296399" y="3221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0">
            <a:extLst>
              <a:ext uri="{FF2B5EF4-FFF2-40B4-BE49-F238E27FC236}">
                <a16:creationId xmlns:a16="http://schemas.microsoft.com/office/drawing/2014/main" id="{4015C8DB-6C67-8B76-052D-B9CD1E2560E3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16070" y="3062022"/>
            <a:ext cx="185712" cy="185712"/>
          </a:xfrm>
          <a:prstGeom prst="rect">
            <a:avLst/>
          </a:prstGeom>
        </p:spPr>
      </p:pic>
      <p:sp>
        <p:nvSpPr>
          <p:cNvPr id="35" name="object 31">
            <a:extLst>
              <a:ext uri="{FF2B5EF4-FFF2-40B4-BE49-F238E27FC236}">
                <a16:creationId xmlns:a16="http://schemas.microsoft.com/office/drawing/2014/main" id="{CB6A194E-62EB-0EAA-A61D-1F0DFB4C47BE}"/>
              </a:ext>
            </a:extLst>
          </p:cNvPr>
          <p:cNvSpPr txBox="1"/>
          <p:nvPr/>
        </p:nvSpPr>
        <p:spPr>
          <a:xfrm>
            <a:off x="7067430" y="3013848"/>
            <a:ext cx="2813685" cy="2308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>
            <a:defPPr>
              <a:defRPr kern="0"/>
            </a:defPPr>
            <a:lvl1pPr marL="49530">
              <a:lnSpc>
                <a:spcPct val="100000"/>
              </a:lnSpc>
              <a:spcBef>
                <a:spcPts val="120"/>
              </a:spcBef>
              <a:defRPr sz="1400" b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defRPr>
            </a:lvl1pPr>
          </a:lstStyle>
          <a:p>
            <a:r>
              <a:rPr dirty="0"/>
              <a:t>실행 제안: 스테이지 &amp; 통과 기준</a:t>
            </a: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A171D53F-51E9-B36F-7285-A2BD59270E53}"/>
              </a:ext>
            </a:extLst>
          </p:cNvPr>
          <p:cNvSpPr txBox="1"/>
          <p:nvPr/>
        </p:nvSpPr>
        <p:spPr>
          <a:xfrm>
            <a:off x="6881719" y="3416237"/>
            <a:ext cx="24570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b="1" dirty="0">
                <a:solidFill>
                  <a:schemeClr val="tx2"/>
                </a:solidFill>
              </a:rPr>
              <a:t>Phase 0 (2주)</a:t>
            </a:r>
          </a:p>
          <a:p>
            <a:r>
              <a:rPr dirty="0"/>
              <a:t>교사 후보 라이선스 점검, 어댑터/토크나이저 브리지 스캐폴딩, 평가 대시보드 구축</a:t>
            </a:r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BD260FF2-C5D2-2740-1C00-744712D8C353}"/>
              </a:ext>
            </a:extLst>
          </p:cNvPr>
          <p:cNvSpPr txBox="1"/>
          <p:nvPr/>
        </p:nvSpPr>
        <p:spPr>
          <a:xfrm>
            <a:off x="6881718" y="4263782"/>
            <a:ext cx="2237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b="1" dirty="0">
                <a:solidFill>
                  <a:schemeClr val="tx2"/>
                </a:solidFill>
              </a:rPr>
              <a:t>Phase 1 (6~8주) — B안 PoC</a:t>
            </a:r>
          </a:p>
          <a:p>
            <a:r>
              <a:rPr dirty="0"/>
              <a:t>단일 교사 → NT 학생 증류, 성능 검증</a:t>
            </a: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8C73F5E5-4DF6-D78F-4A65-2BF919CD9DC6}"/>
              </a:ext>
            </a:extLst>
          </p:cNvPr>
          <p:cNvSpPr txBox="1"/>
          <p:nvPr/>
        </p:nvSpPr>
        <p:spPr>
          <a:xfrm>
            <a:off x="6881718" y="4932349"/>
            <a:ext cx="2481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b="1" dirty="0">
                <a:solidFill>
                  <a:schemeClr val="tx2"/>
                </a:solidFill>
              </a:rPr>
              <a:t>Phase 2 (4~6주) — 범용화</a:t>
            </a:r>
          </a:p>
          <a:p>
            <a:r>
              <a:rPr dirty="0"/>
              <a:t>교사 2~3종으로 확장, 교사 교체 시 성능 하락 ≤5%p</a:t>
            </a: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0FA46FDE-8DAD-D890-5C30-83C7AFA97268}"/>
              </a:ext>
            </a:extLst>
          </p:cNvPr>
          <p:cNvSpPr txBox="1"/>
          <p:nvPr/>
        </p:nvSpPr>
        <p:spPr>
          <a:xfrm>
            <a:off x="6881718" y="5600914"/>
            <a:ext cx="2427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b="1" dirty="0">
                <a:solidFill>
                  <a:schemeClr val="tx2"/>
                </a:solidFill>
              </a:rPr>
              <a:t>Phase 3 (4주) — 롱컨텍스트 강화</a:t>
            </a:r>
          </a:p>
          <a:p>
            <a:r>
              <a:rPr dirty="0"/>
              <a:t>길이 상향, 경계 오버랩 보정, 도메인 샘플 가중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12CF076-9ED4-76D9-1D90-5BBF6C2B855E}"/>
              </a:ext>
            </a:extLst>
          </p:cNvPr>
          <p:cNvSpPr txBox="1"/>
          <p:nvPr/>
        </p:nvSpPr>
        <p:spPr>
          <a:xfrm>
            <a:off x="699385" y="3423256"/>
            <a:ext cx="2573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방법</a:t>
            </a:r>
            <a:r>
              <a:rPr kumimoji="0" lang="ko-KR" altLang="en-US" sz="1200" b="0" i="0" u="none" strike="noStrike" kern="0" cap="none" spc="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정합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kumimoji="0" lang="ko-KR" altLang="en-US" sz="1200" b="1" i="0" u="none" strike="noStrike" kern="0" cap="none" spc="11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NT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</a:t>
            </a:r>
            <a:r>
              <a:rPr kumimoji="0" lang="ko-KR" altLang="en-US" sz="1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장점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긴</a:t>
            </a:r>
            <a:r>
              <a:rPr kumimoji="0" lang="ko-KR" altLang="en-US" sz="1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문맥에서</a:t>
            </a:r>
            <a:r>
              <a:rPr kumimoji="0" lang="ko-KR" altLang="en-US" sz="1200" b="0" i="0" u="none" strike="noStrike" kern="0" cap="none" spc="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용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지연이</a:t>
            </a:r>
            <a:r>
              <a:rPr kumimoji="0" lang="ko-KR" altLang="en-US" sz="1200" b="0" i="0" u="none" strike="noStrike" kern="0" cap="none" spc="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선형적으로</a:t>
            </a:r>
            <a:r>
              <a:rPr kumimoji="0" lang="ko-KR" altLang="en-US" sz="1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</a:t>
            </a:r>
            <a:r>
              <a:rPr kumimoji="0" lang="ko-KR" altLang="en-US" sz="1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고객</a:t>
            </a:r>
            <a:r>
              <a:rPr kumimoji="0" lang="ko-KR" altLang="en-US" sz="12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가치</a:t>
            </a:r>
            <a:r>
              <a:rPr kumimoji="0" lang="en-US" altLang="ko-KR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장문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규격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로그</a:t>
            </a:r>
            <a:r>
              <a:rPr kumimoji="0" lang="ko-KR" altLang="en-US" sz="1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문서</a:t>
            </a:r>
            <a:r>
              <a:rPr kumimoji="0" lang="ko-KR" altLang="en-US" sz="1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kumimoji="0" lang="ko-KR" altLang="en-US" sz="1200" b="0" i="0" u="none" strike="noStrike" kern="0" cap="none" spc="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온프레</a:t>
            </a:r>
            <a:r>
              <a:rPr kumimoji="0" lang="ko-KR" altLang="en-US" sz="12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저비용</a:t>
            </a:r>
            <a:r>
              <a:rPr kumimoji="0" lang="ko-KR" altLang="en-US" sz="12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kumimoji="0" lang="en-US" altLang="ko-KR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와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직접</a:t>
            </a:r>
            <a:r>
              <a:rPr kumimoji="0" lang="ko-KR" altLang="en-US" sz="1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연결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AD6323-D679-51BE-1289-73EEB80F5B8B}"/>
              </a:ext>
            </a:extLst>
          </p:cNvPr>
          <p:cNvSpPr txBox="1"/>
          <p:nvPr/>
        </p:nvSpPr>
        <p:spPr>
          <a:xfrm>
            <a:off x="779530" y="4374161"/>
            <a:ext cx="2455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사업 리스크 분산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안으로 </a:t>
            </a:r>
            <a:r>
              <a:rPr lang="en-US" altLang="ko-KR" dirty="0"/>
              <a:t>3~4</a:t>
            </a:r>
            <a:r>
              <a:rPr lang="ko-KR" altLang="en-US" dirty="0"/>
              <a:t>개월 내 데모</a:t>
            </a:r>
            <a:r>
              <a:rPr lang="en-US" altLang="ko-KR" dirty="0"/>
              <a:t>/ PoC,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안으로 </a:t>
            </a:r>
            <a:r>
              <a:rPr lang="en-US" altLang="ko-KR" dirty="0"/>
              <a:t>6~9</a:t>
            </a:r>
            <a:r>
              <a:rPr lang="ko-KR" altLang="en-US" dirty="0"/>
              <a:t>개월 내 전략적 </a:t>
            </a:r>
            <a:r>
              <a:rPr lang="en-US" altLang="ko-KR" dirty="0"/>
              <a:t>IP</a:t>
            </a:r>
            <a:r>
              <a:rPr lang="ko-KR" altLang="en-US" dirty="0"/>
              <a:t>와 확장성 확보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FC16B4-7CDD-940A-FF9B-D94A17C3899F}"/>
              </a:ext>
            </a:extLst>
          </p:cNvPr>
          <p:cNvSpPr txBox="1"/>
          <p:nvPr/>
        </p:nvSpPr>
        <p:spPr>
          <a:xfrm>
            <a:off x="759392" y="5099990"/>
            <a:ext cx="2255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범용성 설계</a:t>
            </a:r>
            <a:r>
              <a:rPr lang="en-US" altLang="ko-KR" dirty="0"/>
              <a:t>:</a:t>
            </a:r>
            <a:r>
              <a:rPr lang="ko-KR" altLang="en-US" dirty="0"/>
              <a:t> 교사 어댑터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ko-KR" altLang="en-US" dirty="0" err="1"/>
              <a:t>토크나이저</a:t>
            </a:r>
            <a:r>
              <a:rPr lang="ko-KR" altLang="en-US" dirty="0"/>
              <a:t> 브리지 </a:t>
            </a:r>
            <a:r>
              <a:rPr lang="en-US" altLang="ko-KR" dirty="0"/>
              <a:t>+</a:t>
            </a:r>
            <a:r>
              <a:rPr lang="ko-KR" altLang="en-US" dirty="0"/>
              <a:t> 손실 조합</a:t>
            </a:r>
            <a:r>
              <a:rPr lang="en-US" altLang="ko-KR" dirty="0"/>
              <a:t>/</a:t>
            </a:r>
            <a:r>
              <a:rPr lang="ko-KR" altLang="en-US" dirty="0"/>
              <a:t>지도 선호 </a:t>
            </a:r>
            <a:r>
              <a:rPr lang="ko-KR" altLang="en-US" dirty="0" err="1"/>
              <a:t>롱컨텍스트</a:t>
            </a:r>
            <a:r>
              <a:rPr lang="ko-KR" altLang="en-US" dirty="0"/>
              <a:t> 가중으로 교사 교체가 쉬운 범용 증류 프레임워크를 구성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3A904C-9055-F20D-84AB-A5032562391C}"/>
              </a:ext>
            </a:extLst>
          </p:cNvPr>
          <p:cNvSpPr txBox="1"/>
          <p:nvPr/>
        </p:nvSpPr>
        <p:spPr>
          <a:xfrm>
            <a:off x="3903369" y="5058291"/>
            <a:ext cx="2391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라이선스 정책</a:t>
            </a:r>
            <a:r>
              <a:rPr lang="en-US" altLang="ko-KR" dirty="0"/>
              <a:t>:</a:t>
            </a:r>
            <a:r>
              <a:rPr lang="ko-KR" altLang="en-US" dirty="0"/>
              <a:t> 교사 출력 재사용</a:t>
            </a:r>
            <a:r>
              <a:rPr lang="en-US" altLang="ko-KR" dirty="0"/>
              <a:t>/</a:t>
            </a:r>
            <a:r>
              <a:rPr lang="ko-KR" altLang="en-US" dirty="0"/>
              <a:t>증류 허용 여부 사전 검토</a:t>
            </a:r>
            <a:r>
              <a:rPr lang="en-US" altLang="ko-KR" dirty="0"/>
              <a:t>,</a:t>
            </a:r>
            <a:r>
              <a:rPr lang="ko-KR" altLang="en-US" dirty="0"/>
              <a:t> 감사 로그 체계화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BFC2D99-FBE3-0CA9-12B8-7B9C2F7432AD}"/>
              </a:ext>
            </a:extLst>
          </p:cNvPr>
          <p:cNvSpPr txBox="1"/>
          <p:nvPr/>
        </p:nvSpPr>
        <p:spPr>
          <a:xfrm>
            <a:off x="3831460" y="4122416"/>
            <a:ext cx="25226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5080" lvl="0" defTabSz="914400" eaLnBrk="1" fontAlgn="auto" latinLnBrk="0" hangingPunct="1"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 err="1"/>
              <a:t>토크나이저</a:t>
            </a:r>
            <a:r>
              <a:rPr lang="en-US" altLang="ko-KR" dirty="0"/>
              <a:t>/</a:t>
            </a:r>
            <a:r>
              <a:rPr lang="ko-KR" altLang="en-US" dirty="0"/>
              <a:t>출력 정책 불일치</a:t>
            </a:r>
            <a:r>
              <a:rPr lang="en-US" altLang="ko-KR" dirty="0"/>
              <a:t>: </a:t>
            </a:r>
            <a:r>
              <a:rPr lang="ko-KR" altLang="en-US" dirty="0"/>
              <a:t>분절 규칙</a:t>
            </a:r>
            <a:r>
              <a:rPr lang="en-US" altLang="ko-KR" dirty="0"/>
              <a:t>, </a:t>
            </a:r>
            <a:r>
              <a:rPr lang="ko-KR" altLang="en-US" dirty="0"/>
              <a:t>답변 길이</a:t>
            </a:r>
            <a:r>
              <a:rPr lang="en-US" altLang="ko-KR" dirty="0"/>
              <a:t>, </a:t>
            </a:r>
            <a:r>
              <a:rPr lang="ko-KR" altLang="en-US" dirty="0" err="1"/>
              <a:t>금칙어</a:t>
            </a:r>
            <a:r>
              <a:rPr lang="ko-KR" altLang="en-US" dirty="0"/>
              <a:t> 차이 → </a:t>
            </a:r>
            <a:r>
              <a:rPr lang="ko-KR" altLang="en-US" dirty="0" err="1"/>
              <a:t>토크나이저</a:t>
            </a:r>
            <a:r>
              <a:rPr lang="ko-KR" altLang="en-US" dirty="0"/>
              <a:t> 브리지와 출력 템플릿 표준화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3785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69111" y="5047344"/>
            <a:ext cx="9003625" cy="433903"/>
          </a:xfrm>
          <a:custGeom>
            <a:avLst/>
            <a:gdLst/>
            <a:ahLst/>
            <a:cxnLst/>
            <a:rect l="l" t="t" r="r" b="b"/>
            <a:pathLst>
              <a:path w="11081385" h="534035">
                <a:moveTo>
                  <a:pt x="11015291" y="533907"/>
                </a:moveTo>
                <a:lnTo>
                  <a:pt x="65638" y="533907"/>
                </a:lnTo>
                <a:lnTo>
                  <a:pt x="61069" y="533457"/>
                </a:lnTo>
                <a:lnTo>
                  <a:pt x="23837" y="516593"/>
                </a:lnTo>
                <a:lnTo>
                  <a:pt x="2249" y="481885"/>
                </a:lnTo>
                <a:lnTo>
                  <a:pt x="0" y="468268"/>
                </a:lnTo>
                <a:lnTo>
                  <a:pt x="0" y="463656"/>
                </a:lnTo>
                <a:lnTo>
                  <a:pt x="0" y="65638"/>
                </a:lnTo>
                <a:lnTo>
                  <a:pt x="14402" y="27385"/>
                </a:lnTo>
                <a:lnTo>
                  <a:pt x="47628" y="3582"/>
                </a:lnTo>
                <a:lnTo>
                  <a:pt x="65638" y="0"/>
                </a:lnTo>
                <a:lnTo>
                  <a:pt x="11015291" y="0"/>
                </a:lnTo>
                <a:lnTo>
                  <a:pt x="11053543" y="14402"/>
                </a:lnTo>
                <a:lnTo>
                  <a:pt x="11077346" y="47628"/>
                </a:lnTo>
                <a:lnTo>
                  <a:pt x="11080929" y="65638"/>
                </a:lnTo>
                <a:lnTo>
                  <a:pt x="11080929" y="468268"/>
                </a:lnTo>
                <a:lnTo>
                  <a:pt x="11066526" y="506521"/>
                </a:lnTo>
                <a:lnTo>
                  <a:pt x="11033300" y="530324"/>
                </a:lnTo>
                <a:lnTo>
                  <a:pt x="11019859" y="533457"/>
                </a:lnTo>
                <a:lnTo>
                  <a:pt x="11015291" y="533907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9111" y="5047344"/>
            <a:ext cx="9003625" cy="433903"/>
          </a:xfrm>
          <a:custGeom>
            <a:avLst/>
            <a:gdLst/>
            <a:ahLst/>
            <a:cxnLst/>
            <a:rect l="l" t="t" r="r" b="b"/>
            <a:pathLst>
              <a:path w="11081385" h="534035">
                <a:moveTo>
                  <a:pt x="0" y="463656"/>
                </a:moveTo>
                <a:lnTo>
                  <a:pt x="0" y="70251"/>
                </a:lnTo>
                <a:lnTo>
                  <a:pt x="0" y="65638"/>
                </a:lnTo>
                <a:lnTo>
                  <a:pt x="449" y="61070"/>
                </a:lnTo>
                <a:lnTo>
                  <a:pt x="1349" y="56545"/>
                </a:lnTo>
                <a:lnTo>
                  <a:pt x="2249" y="52021"/>
                </a:lnTo>
                <a:lnTo>
                  <a:pt x="3582" y="47628"/>
                </a:lnTo>
                <a:lnTo>
                  <a:pt x="20576" y="20576"/>
                </a:lnTo>
                <a:lnTo>
                  <a:pt x="23837" y="17314"/>
                </a:lnTo>
                <a:lnTo>
                  <a:pt x="61069" y="449"/>
                </a:lnTo>
                <a:lnTo>
                  <a:pt x="65638" y="0"/>
                </a:lnTo>
                <a:lnTo>
                  <a:pt x="70251" y="0"/>
                </a:lnTo>
                <a:lnTo>
                  <a:pt x="11010679" y="0"/>
                </a:lnTo>
                <a:lnTo>
                  <a:pt x="11015291" y="0"/>
                </a:lnTo>
                <a:lnTo>
                  <a:pt x="11019859" y="449"/>
                </a:lnTo>
                <a:lnTo>
                  <a:pt x="11024384" y="1349"/>
                </a:lnTo>
                <a:lnTo>
                  <a:pt x="11028908" y="2249"/>
                </a:lnTo>
                <a:lnTo>
                  <a:pt x="11063614" y="23837"/>
                </a:lnTo>
                <a:lnTo>
                  <a:pt x="11079579" y="56545"/>
                </a:lnTo>
                <a:lnTo>
                  <a:pt x="11080479" y="61070"/>
                </a:lnTo>
                <a:lnTo>
                  <a:pt x="11080929" y="65638"/>
                </a:lnTo>
                <a:lnTo>
                  <a:pt x="11080930" y="70251"/>
                </a:lnTo>
                <a:lnTo>
                  <a:pt x="11080930" y="463656"/>
                </a:lnTo>
                <a:lnTo>
                  <a:pt x="11080929" y="468268"/>
                </a:lnTo>
                <a:lnTo>
                  <a:pt x="11080479" y="472837"/>
                </a:lnTo>
                <a:lnTo>
                  <a:pt x="11079579" y="477361"/>
                </a:lnTo>
                <a:lnTo>
                  <a:pt x="11078680" y="481885"/>
                </a:lnTo>
                <a:lnTo>
                  <a:pt x="11057091" y="516593"/>
                </a:lnTo>
                <a:lnTo>
                  <a:pt x="11049707" y="522067"/>
                </a:lnTo>
                <a:lnTo>
                  <a:pt x="11045871" y="524630"/>
                </a:lnTo>
                <a:lnTo>
                  <a:pt x="11010679" y="533907"/>
                </a:lnTo>
                <a:lnTo>
                  <a:pt x="70251" y="533907"/>
                </a:lnTo>
                <a:lnTo>
                  <a:pt x="31221" y="522067"/>
                </a:lnTo>
                <a:lnTo>
                  <a:pt x="27386" y="519504"/>
                </a:lnTo>
                <a:lnTo>
                  <a:pt x="23837" y="516593"/>
                </a:lnTo>
                <a:lnTo>
                  <a:pt x="20576" y="513331"/>
                </a:lnTo>
                <a:lnTo>
                  <a:pt x="17314" y="510070"/>
                </a:lnTo>
                <a:lnTo>
                  <a:pt x="1349" y="477361"/>
                </a:lnTo>
                <a:lnTo>
                  <a:pt x="449" y="472837"/>
                </a:lnTo>
                <a:lnTo>
                  <a:pt x="0" y="468268"/>
                </a:lnTo>
                <a:lnTo>
                  <a:pt x="0" y="463656"/>
                </a:lnTo>
                <a:close/>
              </a:path>
            </a:pathLst>
          </a:custGeom>
          <a:ln w="9366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65305" y="2086428"/>
            <a:ext cx="2115860" cy="2922786"/>
            <a:chOff x="449606" y="2041963"/>
            <a:chExt cx="2604135" cy="3597275"/>
          </a:xfrm>
        </p:grpSpPr>
        <p:sp>
          <p:nvSpPr>
            <p:cNvPr id="9" name="object 9"/>
            <p:cNvSpPr/>
            <p:nvPr/>
          </p:nvSpPr>
          <p:spPr>
            <a:xfrm>
              <a:off x="449606" y="2041963"/>
              <a:ext cx="2604135" cy="3597275"/>
            </a:xfrm>
            <a:custGeom>
              <a:avLst/>
              <a:gdLst/>
              <a:ahLst/>
              <a:cxnLst/>
              <a:rect l="l" t="t" r="r" b="b"/>
              <a:pathLst>
                <a:path w="2604135" h="3597275">
                  <a:moveTo>
                    <a:pt x="2533957" y="3596852"/>
                  </a:moveTo>
                  <a:lnTo>
                    <a:pt x="70014" y="3596852"/>
                  </a:lnTo>
                  <a:lnTo>
                    <a:pt x="65141" y="3596372"/>
                  </a:lnTo>
                  <a:lnTo>
                    <a:pt x="29212" y="3581490"/>
                  </a:lnTo>
                  <a:lnTo>
                    <a:pt x="3821" y="3546048"/>
                  </a:lnTo>
                  <a:lnTo>
                    <a:pt x="0" y="3526839"/>
                  </a:lnTo>
                  <a:lnTo>
                    <a:pt x="0" y="3521918"/>
                  </a:lnTo>
                  <a:lnTo>
                    <a:pt x="0" y="70014"/>
                  </a:lnTo>
                  <a:lnTo>
                    <a:pt x="15362" y="29211"/>
                  </a:lnTo>
                  <a:lnTo>
                    <a:pt x="50803" y="3820"/>
                  </a:lnTo>
                  <a:lnTo>
                    <a:pt x="70014" y="0"/>
                  </a:lnTo>
                  <a:lnTo>
                    <a:pt x="2533957" y="0"/>
                  </a:lnTo>
                  <a:lnTo>
                    <a:pt x="2574759" y="15361"/>
                  </a:lnTo>
                  <a:lnTo>
                    <a:pt x="2600150" y="50803"/>
                  </a:lnTo>
                  <a:lnTo>
                    <a:pt x="2603971" y="70014"/>
                  </a:lnTo>
                  <a:lnTo>
                    <a:pt x="2603971" y="3526839"/>
                  </a:lnTo>
                  <a:lnTo>
                    <a:pt x="2588609" y="3567640"/>
                  </a:lnTo>
                  <a:lnTo>
                    <a:pt x="2553167" y="3593030"/>
                  </a:lnTo>
                  <a:lnTo>
                    <a:pt x="2538830" y="3596372"/>
                  </a:lnTo>
                  <a:lnTo>
                    <a:pt x="2533957" y="3596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6942" y="2266766"/>
              <a:ext cx="356235" cy="450215"/>
            </a:xfrm>
            <a:custGeom>
              <a:avLst/>
              <a:gdLst/>
              <a:ahLst/>
              <a:cxnLst/>
              <a:rect l="l" t="t" r="r" b="b"/>
              <a:pathLst>
                <a:path w="356234" h="450214">
                  <a:moveTo>
                    <a:pt x="177969" y="449606"/>
                  </a:moveTo>
                  <a:lnTo>
                    <a:pt x="134715" y="444271"/>
                  </a:lnTo>
                  <a:lnTo>
                    <a:pt x="94074" y="428593"/>
                  </a:lnTo>
                  <a:lnTo>
                    <a:pt x="58459" y="403511"/>
                  </a:lnTo>
                  <a:lnTo>
                    <a:pt x="29993" y="370511"/>
                  </a:lnTo>
                  <a:lnTo>
                    <a:pt x="10398" y="331583"/>
                  </a:lnTo>
                  <a:lnTo>
                    <a:pt x="854" y="289081"/>
                  </a:lnTo>
                  <a:lnTo>
                    <a:pt x="0" y="271637"/>
                  </a:lnTo>
                  <a:lnTo>
                    <a:pt x="0" y="177969"/>
                  </a:lnTo>
                  <a:lnTo>
                    <a:pt x="5334" y="134715"/>
                  </a:lnTo>
                  <a:lnTo>
                    <a:pt x="21012" y="94073"/>
                  </a:lnTo>
                  <a:lnTo>
                    <a:pt x="46094" y="58459"/>
                  </a:lnTo>
                  <a:lnTo>
                    <a:pt x="79094" y="29993"/>
                  </a:lnTo>
                  <a:lnTo>
                    <a:pt x="118022" y="10398"/>
                  </a:lnTo>
                  <a:lnTo>
                    <a:pt x="160524" y="854"/>
                  </a:lnTo>
                  <a:lnTo>
                    <a:pt x="177969" y="0"/>
                  </a:lnTo>
                  <a:lnTo>
                    <a:pt x="186712" y="213"/>
                  </a:lnTo>
                  <a:lnTo>
                    <a:pt x="229631" y="7661"/>
                  </a:lnTo>
                  <a:lnTo>
                    <a:pt x="269455" y="25313"/>
                  </a:lnTo>
                  <a:lnTo>
                    <a:pt x="303812" y="52125"/>
                  </a:lnTo>
                  <a:lnTo>
                    <a:pt x="330624" y="86483"/>
                  </a:lnTo>
                  <a:lnTo>
                    <a:pt x="348277" y="126306"/>
                  </a:lnTo>
                  <a:lnTo>
                    <a:pt x="355724" y="169225"/>
                  </a:lnTo>
                  <a:lnTo>
                    <a:pt x="355938" y="177969"/>
                  </a:lnTo>
                  <a:lnTo>
                    <a:pt x="355938" y="271637"/>
                  </a:lnTo>
                  <a:lnTo>
                    <a:pt x="350603" y="314890"/>
                  </a:lnTo>
                  <a:lnTo>
                    <a:pt x="334925" y="355532"/>
                  </a:lnTo>
                  <a:lnTo>
                    <a:pt x="309843" y="391147"/>
                  </a:lnTo>
                  <a:lnTo>
                    <a:pt x="276843" y="419613"/>
                  </a:lnTo>
                  <a:lnTo>
                    <a:pt x="237915" y="439207"/>
                  </a:lnTo>
                  <a:lnTo>
                    <a:pt x="195413" y="448751"/>
                  </a:lnTo>
                  <a:lnTo>
                    <a:pt x="177969" y="449606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0610" y="2360434"/>
              <a:ext cx="168602" cy="26227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89269" y="2206736"/>
            <a:ext cx="1317704" cy="421285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14700"/>
              </a:lnSpc>
              <a:spcBef>
                <a:spcPts val="73"/>
              </a:spcBef>
            </a:pP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Phase</a:t>
            </a:r>
            <a:r>
              <a:rPr sz="12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A:</a:t>
            </a:r>
            <a:r>
              <a:rPr sz="1200" b="1" spc="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프리트레 </a:t>
            </a:r>
            <a:r>
              <a:rPr sz="1200" spc="-2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인</a:t>
            </a:r>
            <a:r>
              <a:rPr sz="1200" spc="-9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PoC</a:t>
            </a:r>
            <a:endParaRPr sz="12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516" y="2809428"/>
            <a:ext cx="106547" cy="106547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7516" y="3095171"/>
            <a:ext cx="106547" cy="9893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2663685" y="2086428"/>
            <a:ext cx="2115860" cy="2922786"/>
          </a:xfrm>
          <a:custGeom>
            <a:avLst/>
            <a:gdLst/>
            <a:ahLst/>
            <a:cxnLst/>
            <a:rect l="l" t="t" r="r" b="b"/>
            <a:pathLst>
              <a:path w="2604135" h="3597275">
                <a:moveTo>
                  <a:pt x="2533957" y="3596852"/>
                </a:moveTo>
                <a:lnTo>
                  <a:pt x="70014" y="3596852"/>
                </a:lnTo>
                <a:lnTo>
                  <a:pt x="65141" y="3596372"/>
                </a:lnTo>
                <a:lnTo>
                  <a:pt x="29212" y="3581490"/>
                </a:lnTo>
                <a:lnTo>
                  <a:pt x="3821" y="3546048"/>
                </a:lnTo>
                <a:lnTo>
                  <a:pt x="0" y="3526839"/>
                </a:lnTo>
                <a:lnTo>
                  <a:pt x="0" y="3521918"/>
                </a:lnTo>
                <a:lnTo>
                  <a:pt x="0" y="70014"/>
                </a:lnTo>
                <a:lnTo>
                  <a:pt x="15362" y="29211"/>
                </a:lnTo>
                <a:lnTo>
                  <a:pt x="50803" y="3820"/>
                </a:lnTo>
                <a:lnTo>
                  <a:pt x="70014" y="0"/>
                </a:lnTo>
                <a:lnTo>
                  <a:pt x="2533957" y="0"/>
                </a:lnTo>
                <a:lnTo>
                  <a:pt x="2574759" y="15361"/>
                </a:lnTo>
                <a:lnTo>
                  <a:pt x="2600149" y="50803"/>
                </a:lnTo>
                <a:lnTo>
                  <a:pt x="2603971" y="70014"/>
                </a:lnTo>
                <a:lnTo>
                  <a:pt x="2603971" y="3526839"/>
                </a:lnTo>
                <a:lnTo>
                  <a:pt x="2588608" y="3567640"/>
                </a:lnTo>
                <a:lnTo>
                  <a:pt x="2553167" y="3593030"/>
                </a:lnTo>
                <a:lnTo>
                  <a:pt x="2538830" y="3596372"/>
                </a:lnTo>
                <a:lnTo>
                  <a:pt x="2533957" y="3596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15896" y="2269080"/>
            <a:ext cx="251262" cy="365800"/>
          </a:xfrm>
          <a:custGeom>
            <a:avLst/>
            <a:gdLst/>
            <a:ahLst/>
            <a:cxnLst/>
            <a:rect l="l" t="t" r="r" b="b"/>
            <a:pathLst>
              <a:path w="309245" h="450214">
                <a:moveTo>
                  <a:pt x="154552" y="449606"/>
                </a:moveTo>
                <a:lnTo>
                  <a:pt x="109687" y="442952"/>
                </a:lnTo>
                <a:lnTo>
                  <a:pt x="68687" y="423559"/>
                </a:lnTo>
                <a:lnTo>
                  <a:pt x="35080" y="393102"/>
                </a:lnTo>
                <a:lnTo>
                  <a:pt x="11764" y="354198"/>
                </a:lnTo>
                <a:lnTo>
                  <a:pt x="742" y="310203"/>
                </a:lnTo>
                <a:lnTo>
                  <a:pt x="0" y="295054"/>
                </a:lnTo>
                <a:lnTo>
                  <a:pt x="0" y="154552"/>
                </a:lnTo>
                <a:lnTo>
                  <a:pt x="6653" y="109687"/>
                </a:lnTo>
                <a:lnTo>
                  <a:pt x="26046" y="68687"/>
                </a:lnTo>
                <a:lnTo>
                  <a:pt x="56504" y="35080"/>
                </a:lnTo>
                <a:lnTo>
                  <a:pt x="95407" y="11764"/>
                </a:lnTo>
                <a:lnTo>
                  <a:pt x="139403" y="742"/>
                </a:lnTo>
                <a:lnTo>
                  <a:pt x="154552" y="0"/>
                </a:lnTo>
                <a:lnTo>
                  <a:pt x="162144" y="185"/>
                </a:lnTo>
                <a:lnTo>
                  <a:pt x="206610" y="9030"/>
                </a:lnTo>
                <a:lnTo>
                  <a:pt x="246626" y="30419"/>
                </a:lnTo>
                <a:lnTo>
                  <a:pt x="278684" y="62477"/>
                </a:lnTo>
                <a:lnTo>
                  <a:pt x="300073" y="102493"/>
                </a:lnTo>
                <a:lnTo>
                  <a:pt x="308918" y="146959"/>
                </a:lnTo>
                <a:lnTo>
                  <a:pt x="309104" y="154552"/>
                </a:lnTo>
                <a:lnTo>
                  <a:pt x="309104" y="295054"/>
                </a:lnTo>
                <a:lnTo>
                  <a:pt x="302450" y="339919"/>
                </a:lnTo>
                <a:lnTo>
                  <a:pt x="283057" y="380918"/>
                </a:lnTo>
                <a:lnTo>
                  <a:pt x="252599" y="414525"/>
                </a:lnTo>
                <a:lnTo>
                  <a:pt x="213696" y="437841"/>
                </a:lnTo>
                <a:lnTo>
                  <a:pt x="169701" y="448864"/>
                </a:lnTo>
                <a:lnTo>
                  <a:pt x="154552" y="449606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46339" y="2345186"/>
            <a:ext cx="190263" cy="21309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5896" y="2809428"/>
            <a:ext cx="106547" cy="10654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5896" y="3095171"/>
            <a:ext cx="106547" cy="9893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74628" y="2729092"/>
            <a:ext cx="1751762" cy="256368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47500"/>
              </a:lnSpc>
              <a:spcBef>
                <a:spcPts val="73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약</a:t>
            </a:r>
            <a:r>
              <a:rPr sz="1200" spc="-2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6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lang="en-US"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 /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H100</a:t>
            </a:r>
            <a:r>
              <a:rPr sz="1200" spc="37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x</a:t>
            </a:r>
            <a:r>
              <a:rPr sz="1200" spc="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8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822" y="3086467"/>
            <a:ext cx="756000" cy="194044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>
              <a:spcBef>
                <a:spcPts val="73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sz="1200" b="1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074" y="4439979"/>
            <a:ext cx="1908000" cy="380273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2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산출물</a:t>
            </a:r>
            <a:r>
              <a:rPr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lang="en-US"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체크포인트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77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시스템</a:t>
            </a:r>
            <a:r>
              <a:rPr sz="1200" spc="2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sz="1200" spc="24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수집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8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리포트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73008" y="2729092"/>
            <a:ext cx="1768683" cy="255086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47500"/>
              </a:lnSpc>
              <a:spcBef>
                <a:spcPts val="73"/>
              </a:spcBef>
            </a:pP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3–4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lang="en-US"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/ 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H100</a:t>
            </a:r>
            <a:r>
              <a:rPr sz="1200" spc="37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x</a:t>
            </a:r>
            <a:r>
              <a:rPr sz="1200" spc="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86977" y="3099230"/>
            <a:ext cx="756000" cy="194044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>
              <a:spcBef>
                <a:spcPts val="73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sz="1200" b="1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05576" y="4439979"/>
            <a:ext cx="1908000" cy="380273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2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산출물</a:t>
            </a:r>
            <a:r>
              <a:rPr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lang="en-US"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튜닝</a:t>
            </a:r>
            <a:r>
              <a:rPr sz="1200" spc="-4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57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안전 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정책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가드레일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2065" y="2086428"/>
            <a:ext cx="2115860" cy="2922786"/>
            <a:chOff x="6107156" y="2041963"/>
            <a:chExt cx="2604135" cy="3597275"/>
          </a:xfrm>
        </p:grpSpPr>
        <p:sp>
          <p:nvSpPr>
            <p:cNvPr id="28" name="object 28"/>
            <p:cNvSpPr/>
            <p:nvPr/>
          </p:nvSpPr>
          <p:spPr>
            <a:xfrm>
              <a:off x="6107156" y="2041963"/>
              <a:ext cx="2604135" cy="3597275"/>
            </a:xfrm>
            <a:custGeom>
              <a:avLst/>
              <a:gdLst/>
              <a:ahLst/>
              <a:cxnLst/>
              <a:rect l="l" t="t" r="r" b="b"/>
              <a:pathLst>
                <a:path w="2604134" h="3597275">
                  <a:moveTo>
                    <a:pt x="2533958" y="3596852"/>
                  </a:moveTo>
                  <a:lnTo>
                    <a:pt x="70014" y="3596852"/>
                  </a:lnTo>
                  <a:lnTo>
                    <a:pt x="65141" y="3596372"/>
                  </a:lnTo>
                  <a:lnTo>
                    <a:pt x="29211" y="3581490"/>
                  </a:lnTo>
                  <a:lnTo>
                    <a:pt x="3821" y="3546048"/>
                  </a:lnTo>
                  <a:lnTo>
                    <a:pt x="0" y="3526839"/>
                  </a:lnTo>
                  <a:lnTo>
                    <a:pt x="0" y="3521918"/>
                  </a:lnTo>
                  <a:lnTo>
                    <a:pt x="0" y="70014"/>
                  </a:lnTo>
                  <a:lnTo>
                    <a:pt x="15361" y="29211"/>
                  </a:lnTo>
                  <a:lnTo>
                    <a:pt x="50803" y="3820"/>
                  </a:lnTo>
                  <a:lnTo>
                    <a:pt x="70014" y="0"/>
                  </a:lnTo>
                  <a:lnTo>
                    <a:pt x="2533958" y="0"/>
                  </a:lnTo>
                  <a:lnTo>
                    <a:pt x="2574760" y="15361"/>
                  </a:lnTo>
                  <a:lnTo>
                    <a:pt x="2600150" y="50803"/>
                  </a:lnTo>
                  <a:lnTo>
                    <a:pt x="2603971" y="70014"/>
                  </a:lnTo>
                  <a:lnTo>
                    <a:pt x="2603971" y="3526839"/>
                  </a:lnTo>
                  <a:lnTo>
                    <a:pt x="2588610" y="3567640"/>
                  </a:lnTo>
                  <a:lnTo>
                    <a:pt x="2553167" y="3593030"/>
                  </a:lnTo>
                  <a:lnTo>
                    <a:pt x="2538830" y="3596372"/>
                  </a:lnTo>
                  <a:lnTo>
                    <a:pt x="2533958" y="35968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94493" y="2229299"/>
              <a:ext cx="450215" cy="450215"/>
            </a:xfrm>
            <a:custGeom>
              <a:avLst/>
              <a:gdLst/>
              <a:ahLst/>
              <a:cxnLst/>
              <a:rect l="l" t="t" r="r" b="b"/>
              <a:pathLst>
                <a:path w="450215" h="450214">
                  <a:moveTo>
                    <a:pt x="232165" y="449606"/>
                  </a:moveTo>
                  <a:lnTo>
                    <a:pt x="217440" y="449606"/>
                  </a:lnTo>
                  <a:lnTo>
                    <a:pt x="210095" y="449245"/>
                  </a:lnTo>
                  <a:lnTo>
                    <a:pt x="166590" y="442064"/>
                  </a:lnTo>
                  <a:lnTo>
                    <a:pt x="125324" y="426532"/>
                  </a:lnTo>
                  <a:lnTo>
                    <a:pt x="87880" y="403249"/>
                  </a:lnTo>
                  <a:lnTo>
                    <a:pt x="55698" y="373108"/>
                  </a:lnTo>
                  <a:lnTo>
                    <a:pt x="30014" y="337267"/>
                  </a:lnTo>
                  <a:lnTo>
                    <a:pt x="11816" y="297105"/>
                  </a:lnTo>
                  <a:lnTo>
                    <a:pt x="1803" y="254165"/>
                  </a:lnTo>
                  <a:lnTo>
                    <a:pt x="0" y="232166"/>
                  </a:lnTo>
                  <a:lnTo>
                    <a:pt x="0" y="217440"/>
                  </a:lnTo>
                  <a:lnTo>
                    <a:pt x="5755" y="173725"/>
                  </a:lnTo>
                  <a:lnTo>
                    <a:pt x="19929" y="131972"/>
                  </a:lnTo>
                  <a:lnTo>
                    <a:pt x="41975" y="93787"/>
                  </a:lnTo>
                  <a:lnTo>
                    <a:pt x="71049" y="60637"/>
                  </a:lnTo>
                  <a:lnTo>
                    <a:pt x="106029" y="33795"/>
                  </a:lnTo>
                  <a:lnTo>
                    <a:pt x="145575" y="14294"/>
                  </a:lnTo>
                  <a:lnTo>
                    <a:pt x="188166" y="2883"/>
                  </a:lnTo>
                  <a:lnTo>
                    <a:pt x="217440" y="0"/>
                  </a:lnTo>
                  <a:lnTo>
                    <a:pt x="232165" y="0"/>
                  </a:lnTo>
                  <a:lnTo>
                    <a:pt x="275880" y="5755"/>
                  </a:lnTo>
                  <a:lnTo>
                    <a:pt x="317632" y="19929"/>
                  </a:lnTo>
                  <a:lnTo>
                    <a:pt x="355817" y="41976"/>
                  </a:lnTo>
                  <a:lnTo>
                    <a:pt x="388969" y="71049"/>
                  </a:lnTo>
                  <a:lnTo>
                    <a:pt x="415810" y="106030"/>
                  </a:lnTo>
                  <a:lnTo>
                    <a:pt x="435311" y="145576"/>
                  </a:lnTo>
                  <a:lnTo>
                    <a:pt x="446722" y="188167"/>
                  </a:lnTo>
                  <a:lnTo>
                    <a:pt x="449606" y="217440"/>
                  </a:lnTo>
                  <a:lnTo>
                    <a:pt x="449606" y="224803"/>
                  </a:lnTo>
                  <a:lnTo>
                    <a:pt x="449606" y="232166"/>
                  </a:lnTo>
                  <a:lnTo>
                    <a:pt x="443850" y="275881"/>
                  </a:lnTo>
                  <a:lnTo>
                    <a:pt x="429677" y="317633"/>
                  </a:lnTo>
                  <a:lnTo>
                    <a:pt x="407629" y="355819"/>
                  </a:lnTo>
                  <a:lnTo>
                    <a:pt x="378556" y="388969"/>
                  </a:lnTo>
                  <a:lnTo>
                    <a:pt x="343574" y="415810"/>
                  </a:lnTo>
                  <a:lnTo>
                    <a:pt x="304028" y="435312"/>
                  </a:lnTo>
                  <a:lnTo>
                    <a:pt x="261438" y="446723"/>
                  </a:lnTo>
                  <a:lnTo>
                    <a:pt x="239510" y="449245"/>
                  </a:lnTo>
                  <a:lnTo>
                    <a:pt x="232165" y="449606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25628" y="2322967"/>
              <a:ext cx="187336" cy="26227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560588" y="2305792"/>
            <a:ext cx="1018977" cy="201681"/>
          </a:xfrm>
          <a:prstGeom prst="rect">
            <a:avLst/>
          </a:prstGeom>
        </p:spPr>
        <p:txBody>
          <a:bodyPr vert="horz" wrap="square" lIns="0" tIns="13930" rIns="0" bIns="0" rtlCol="0">
            <a:spAutoFit/>
          </a:bodyPr>
          <a:lstStyle/>
          <a:p>
            <a:pPr marL="10319">
              <a:spcBef>
                <a:spcPts val="110"/>
              </a:spcBef>
            </a:pP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Phase</a:t>
            </a:r>
            <a:r>
              <a:rPr sz="1200" b="1" spc="2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C:</a:t>
            </a:r>
            <a:r>
              <a:rPr sz="1200" b="1" spc="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증류</a:t>
            </a:r>
            <a:endParaRPr sz="12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114275" y="2748544"/>
            <a:ext cx="106547" cy="106547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14275" y="3095171"/>
            <a:ext cx="106547" cy="98937"/>
          </a:xfrm>
          <a:prstGeom prst="rect">
            <a:avLst/>
          </a:prstGeom>
        </p:spPr>
      </p:pic>
      <p:sp>
        <p:nvSpPr>
          <p:cNvPr id="35" name="object 35"/>
          <p:cNvSpPr/>
          <p:nvPr/>
        </p:nvSpPr>
        <p:spPr>
          <a:xfrm>
            <a:off x="7260445" y="2086428"/>
            <a:ext cx="2115860" cy="2922786"/>
          </a:xfrm>
          <a:custGeom>
            <a:avLst/>
            <a:gdLst/>
            <a:ahLst/>
            <a:cxnLst/>
            <a:rect l="l" t="t" r="r" b="b"/>
            <a:pathLst>
              <a:path w="2604134" h="3597275">
                <a:moveTo>
                  <a:pt x="2533957" y="3596852"/>
                </a:moveTo>
                <a:lnTo>
                  <a:pt x="70013" y="3596852"/>
                </a:lnTo>
                <a:lnTo>
                  <a:pt x="65140" y="3596372"/>
                </a:lnTo>
                <a:lnTo>
                  <a:pt x="29210" y="3581490"/>
                </a:lnTo>
                <a:lnTo>
                  <a:pt x="3820" y="3546048"/>
                </a:lnTo>
                <a:lnTo>
                  <a:pt x="0" y="3526839"/>
                </a:lnTo>
                <a:lnTo>
                  <a:pt x="0" y="3521918"/>
                </a:lnTo>
                <a:lnTo>
                  <a:pt x="0" y="70014"/>
                </a:lnTo>
                <a:lnTo>
                  <a:pt x="15361" y="29211"/>
                </a:lnTo>
                <a:lnTo>
                  <a:pt x="50802" y="3820"/>
                </a:lnTo>
                <a:lnTo>
                  <a:pt x="70013" y="0"/>
                </a:lnTo>
                <a:lnTo>
                  <a:pt x="2533957" y="0"/>
                </a:lnTo>
                <a:lnTo>
                  <a:pt x="2574757" y="15361"/>
                </a:lnTo>
                <a:lnTo>
                  <a:pt x="2600149" y="50803"/>
                </a:lnTo>
                <a:lnTo>
                  <a:pt x="2603971" y="70014"/>
                </a:lnTo>
                <a:lnTo>
                  <a:pt x="2603971" y="3526839"/>
                </a:lnTo>
                <a:lnTo>
                  <a:pt x="2588607" y="3567640"/>
                </a:lnTo>
                <a:lnTo>
                  <a:pt x="2553166" y="3593030"/>
                </a:lnTo>
                <a:lnTo>
                  <a:pt x="2538830" y="3596372"/>
                </a:lnTo>
                <a:lnTo>
                  <a:pt x="2533957" y="3596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412656" y="2269080"/>
            <a:ext cx="289441" cy="365800"/>
          </a:xfrm>
          <a:custGeom>
            <a:avLst/>
            <a:gdLst/>
            <a:ahLst/>
            <a:cxnLst/>
            <a:rect l="l" t="t" r="r" b="b"/>
            <a:pathLst>
              <a:path w="356234" h="450214">
                <a:moveTo>
                  <a:pt x="177969" y="449606"/>
                </a:moveTo>
                <a:lnTo>
                  <a:pt x="134714" y="444271"/>
                </a:lnTo>
                <a:lnTo>
                  <a:pt x="94072" y="428593"/>
                </a:lnTo>
                <a:lnTo>
                  <a:pt x="58458" y="403511"/>
                </a:lnTo>
                <a:lnTo>
                  <a:pt x="29991" y="370511"/>
                </a:lnTo>
                <a:lnTo>
                  <a:pt x="10397" y="331583"/>
                </a:lnTo>
                <a:lnTo>
                  <a:pt x="854" y="289081"/>
                </a:lnTo>
                <a:lnTo>
                  <a:pt x="0" y="271637"/>
                </a:lnTo>
                <a:lnTo>
                  <a:pt x="0" y="177969"/>
                </a:lnTo>
                <a:lnTo>
                  <a:pt x="5333" y="134715"/>
                </a:lnTo>
                <a:lnTo>
                  <a:pt x="21010" y="94073"/>
                </a:lnTo>
                <a:lnTo>
                  <a:pt x="46093" y="58459"/>
                </a:lnTo>
                <a:lnTo>
                  <a:pt x="79093" y="29993"/>
                </a:lnTo>
                <a:lnTo>
                  <a:pt x="118021" y="10398"/>
                </a:lnTo>
                <a:lnTo>
                  <a:pt x="160524" y="854"/>
                </a:lnTo>
                <a:lnTo>
                  <a:pt x="177969" y="0"/>
                </a:lnTo>
                <a:lnTo>
                  <a:pt x="186712" y="213"/>
                </a:lnTo>
                <a:lnTo>
                  <a:pt x="229630" y="7661"/>
                </a:lnTo>
                <a:lnTo>
                  <a:pt x="269453" y="25313"/>
                </a:lnTo>
                <a:lnTo>
                  <a:pt x="303811" y="52125"/>
                </a:lnTo>
                <a:lnTo>
                  <a:pt x="330624" y="86483"/>
                </a:lnTo>
                <a:lnTo>
                  <a:pt x="348276" y="126306"/>
                </a:lnTo>
                <a:lnTo>
                  <a:pt x="355724" y="169225"/>
                </a:lnTo>
                <a:lnTo>
                  <a:pt x="355938" y="177969"/>
                </a:lnTo>
                <a:lnTo>
                  <a:pt x="355938" y="271637"/>
                </a:lnTo>
                <a:lnTo>
                  <a:pt x="350603" y="314890"/>
                </a:lnTo>
                <a:lnTo>
                  <a:pt x="334925" y="355532"/>
                </a:lnTo>
                <a:lnTo>
                  <a:pt x="309842" y="391147"/>
                </a:lnTo>
                <a:lnTo>
                  <a:pt x="276842" y="419613"/>
                </a:lnTo>
                <a:lnTo>
                  <a:pt x="237914" y="439207"/>
                </a:lnTo>
                <a:lnTo>
                  <a:pt x="195412" y="448751"/>
                </a:lnTo>
                <a:lnTo>
                  <a:pt x="177969" y="449606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73540" y="2345186"/>
            <a:ext cx="175042" cy="213094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271387" y="2668207"/>
            <a:ext cx="1586611" cy="255086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47500"/>
              </a:lnSpc>
              <a:spcBef>
                <a:spcPts val="73"/>
              </a:spcBef>
            </a:pP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3–6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lang="en-US"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/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H100</a:t>
            </a:r>
            <a:r>
              <a:rPr sz="1200" spc="49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x</a:t>
            </a:r>
            <a:r>
              <a:rPr sz="1200" spc="49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4-</a:t>
            </a:r>
            <a:r>
              <a:rPr sz="1200" spc="-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8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13939" y="3061900"/>
            <a:ext cx="756000" cy="194044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>
              <a:spcBef>
                <a:spcPts val="73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sz="1200" b="1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03956" y="4439979"/>
            <a:ext cx="1908000" cy="380273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2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산출물</a:t>
            </a:r>
            <a:r>
              <a:rPr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lang="en-US" sz="1200" b="1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경량</a:t>
            </a:r>
            <a:r>
              <a:rPr sz="1200" spc="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도메인별</a:t>
            </a:r>
            <a:r>
              <a:rPr sz="1200" spc="12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학생</a:t>
            </a:r>
            <a:r>
              <a:rPr sz="1200" spc="12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783695" y="2206737"/>
            <a:ext cx="1323380" cy="421093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14700"/>
              </a:lnSpc>
              <a:spcBef>
                <a:spcPts val="73"/>
              </a:spcBef>
            </a:pP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Phase</a:t>
            </a:r>
            <a:r>
              <a:rPr sz="1200" b="1" spc="2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D:</a:t>
            </a:r>
            <a:r>
              <a:rPr sz="1200" b="1" spc="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200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멀티모달 </a:t>
            </a:r>
            <a:r>
              <a:rPr sz="12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파일럿</a:t>
            </a:r>
            <a:endParaRPr sz="12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412654" y="2809427"/>
            <a:ext cx="106547" cy="106547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12654" y="3095171"/>
            <a:ext cx="106547" cy="98936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30098" y="5195748"/>
            <a:ext cx="106547" cy="121768"/>
          </a:xfrm>
          <a:prstGeom prst="rect">
            <a:avLst/>
          </a:prstGeom>
        </p:spPr>
      </p:pic>
      <p:sp>
        <p:nvSpPr>
          <p:cNvPr id="46" name="object 46"/>
          <p:cNvSpPr/>
          <p:nvPr/>
        </p:nvSpPr>
        <p:spPr>
          <a:xfrm>
            <a:off x="365305" y="1424874"/>
            <a:ext cx="9011364" cy="45918"/>
          </a:xfrm>
          <a:custGeom>
            <a:avLst/>
            <a:gdLst/>
            <a:ahLst/>
            <a:cxnLst/>
            <a:rect l="l" t="t" r="r" b="b"/>
            <a:pathLst>
              <a:path w="11090910" h="56515">
                <a:moveTo>
                  <a:pt x="11090297" y="56200"/>
                </a:moveTo>
                <a:lnTo>
                  <a:pt x="0" y="56200"/>
                </a:lnTo>
                <a:lnTo>
                  <a:pt x="0" y="0"/>
                </a:lnTo>
                <a:lnTo>
                  <a:pt x="11090297" y="0"/>
                </a:lnTo>
                <a:lnTo>
                  <a:pt x="11090297" y="56200"/>
                </a:lnTo>
                <a:close/>
              </a:path>
            </a:pathLst>
          </a:custGeom>
          <a:solidFill>
            <a:srgbClr val="8F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object 4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15558" y="1371600"/>
            <a:ext cx="152210" cy="15221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7569767" y="2729092"/>
            <a:ext cx="1537307" cy="255086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 marR="4128">
              <a:lnSpc>
                <a:spcPct val="147500"/>
              </a:lnSpc>
              <a:spcBef>
                <a:spcPts val="73"/>
              </a:spcBef>
            </a:pP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2–3</a:t>
            </a:r>
            <a:r>
              <a:rPr sz="1200" spc="-8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H100</a:t>
            </a:r>
            <a:r>
              <a:rPr sz="1200" spc="37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x</a:t>
            </a:r>
            <a:r>
              <a:rPr sz="1200" spc="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4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38602" y="3058399"/>
            <a:ext cx="756000" cy="194044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0319">
              <a:spcBef>
                <a:spcPts val="73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sz="1200" b="1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02336" y="4439979"/>
            <a:ext cx="1908000" cy="564939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10319">
              <a:spcBef>
                <a:spcPts val="85"/>
              </a:spcBef>
            </a:pPr>
            <a:r>
              <a:rPr sz="1200" spc="-16" dirty="0" err="1">
                <a:solidFill>
                  <a:srgbClr val="374050"/>
                </a:solidFill>
                <a:latin typeface="Malgun Gothic"/>
                <a:cs typeface="Malgun Gothic"/>
              </a:rPr>
              <a:t>산출물</a:t>
            </a:r>
            <a:r>
              <a:rPr sz="1200" b="1" spc="-16" dirty="0">
                <a:solidFill>
                  <a:srgbClr val="374050"/>
                </a:solidFill>
                <a:latin typeface="Arial"/>
                <a:cs typeface="Arial"/>
              </a:rPr>
              <a:t>:</a:t>
            </a:r>
            <a:r>
              <a:rPr lang="en-US" sz="1200" b="1" spc="-16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PoC</a:t>
            </a:r>
            <a:r>
              <a:rPr sz="1200" spc="61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파일럿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200" spc="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데모</a:t>
            </a:r>
            <a:r>
              <a:rPr sz="1200" spc="4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Malgun Gothic"/>
                <a:cs typeface="Malgun Gothic"/>
              </a:rPr>
              <a:t>리포트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19793" y="5164738"/>
            <a:ext cx="8043013" cy="228989"/>
          </a:xfrm>
          <a:prstGeom prst="rect">
            <a:avLst/>
          </a:prstGeom>
        </p:spPr>
        <p:txBody>
          <a:bodyPr vert="horz" wrap="square" lIns="0" tIns="13414" rIns="0" bIns="0" rtlCol="0">
            <a:spAutoFit/>
          </a:bodyPr>
          <a:lstStyle/>
          <a:p>
            <a:pPr marL="10319">
              <a:spcBef>
                <a:spcPts val="106"/>
              </a:spcBef>
            </a:pP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</a:t>
            </a:r>
            <a:r>
              <a:rPr sz="1400" spc="-3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4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총</a:t>
            </a:r>
            <a:r>
              <a:rPr sz="1400" spc="-4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기간</a:t>
            </a:r>
            <a:r>
              <a:rPr sz="1400" b="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400" b="1" spc="4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약</a:t>
            </a:r>
            <a:r>
              <a:rPr sz="1400" spc="-3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14-19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프리트레인</a:t>
            </a:r>
            <a:r>
              <a:rPr sz="1400" spc="-3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6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</a:t>
            </a:r>
            <a:r>
              <a:rPr sz="1400" spc="4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튜닝</a:t>
            </a:r>
            <a:r>
              <a:rPr sz="1400" spc="-3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3-4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</a:t>
            </a:r>
            <a:r>
              <a:rPr sz="1400" spc="37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증류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3-6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</a:t>
            </a:r>
            <a:r>
              <a:rPr sz="1400" spc="37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파일럿</a:t>
            </a:r>
            <a:r>
              <a:rPr sz="1400" spc="-2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2-</a:t>
            </a:r>
            <a:r>
              <a:rPr sz="14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</a:t>
            </a:r>
            <a:r>
              <a:rPr sz="14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r>
              <a:rPr sz="14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1238" y="1550023"/>
            <a:ext cx="1728804" cy="473864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258485" marR="4128" indent="-248682" algn="ctr">
              <a:lnSpc>
                <a:spcPct val="129099"/>
              </a:lnSpc>
              <a:spcBef>
                <a:spcPts val="73"/>
              </a:spcBef>
            </a:pPr>
            <a:r>
              <a:rPr sz="1200" dirty="0">
                <a:latin typeface="Malgun Gothic"/>
                <a:cs typeface="Malgun Gothic"/>
              </a:rPr>
              <a:t>프리트레인</a:t>
            </a:r>
            <a:r>
              <a:rPr sz="1200" spc="69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Arial"/>
                <a:cs typeface="Arial"/>
              </a:rPr>
              <a:t>PoC </a:t>
            </a:r>
            <a:endParaRPr lang="en-US" sz="1200" spc="-20" dirty="0">
              <a:latin typeface="Arial"/>
              <a:cs typeface="Arial"/>
            </a:endParaRPr>
          </a:p>
          <a:p>
            <a:pPr marL="258485" marR="4128" indent="-248682" algn="ctr">
              <a:lnSpc>
                <a:spcPct val="129099"/>
              </a:lnSpc>
              <a:spcBef>
                <a:spcPts val="73"/>
              </a:spcBef>
            </a:pPr>
            <a:r>
              <a:rPr sz="1200" spc="-20" dirty="0">
                <a:latin typeface="Arial"/>
                <a:cs typeface="Arial"/>
              </a:rPr>
              <a:t>6</a:t>
            </a:r>
            <a:r>
              <a:rPr sz="1200" spc="-20" dirty="0">
                <a:latin typeface="Malgun Gothic"/>
                <a:cs typeface="Malgun Gothic"/>
              </a:rPr>
              <a:t>개월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668275" y="1371600"/>
            <a:ext cx="152211" cy="152211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2753097" y="1550023"/>
            <a:ext cx="2149174" cy="470722"/>
          </a:xfrm>
          <a:prstGeom prst="rect">
            <a:avLst/>
          </a:prstGeom>
        </p:spPr>
        <p:txBody>
          <a:bodyPr vert="horz" wrap="square" lIns="0" tIns="9287" rIns="0" bIns="0" rtlCol="0">
            <a:spAutoFit/>
          </a:bodyPr>
          <a:lstStyle/>
          <a:p>
            <a:pPr marL="127953" marR="440611" algn="ctr">
              <a:lnSpc>
                <a:spcPct val="129099"/>
              </a:lnSpc>
              <a:spcBef>
                <a:spcPts val="73"/>
              </a:spcBef>
            </a:pPr>
            <a:r>
              <a:rPr sz="1200" dirty="0">
                <a:latin typeface="Malgun Gothic"/>
                <a:cs typeface="Malgun Gothic"/>
              </a:rPr>
              <a:t>지시</a:t>
            </a:r>
            <a:r>
              <a:rPr sz="1200" spc="-20" dirty="0">
                <a:latin typeface="Malgun Gothic"/>
                <a:cs typeface="Malgun Gothic"/>
              </a:rPr>
              <a:t> </a:t>
            </a:r>
            <a:r>
              <a:rPr sz="1200" dirty="0">
                <a:latin typeface="Malgun Gothic"/>
                <a:cs typeface="Malgun Gothic"/>
              </a:rPr>
              <a:t>튜닝</a:t>
            </a:r>
            <a:r>
              <a:rPr sz="1200" spc="-16" dirty="0">
                <a:latin typeface="Malgun Gothic"/>
                <a:cs typeface="Malgun Gothic"/>
              </a:rPr>
              <a:t> </a:t>
            </a:r>
            <a:r>
              <a:rPr sz="1200" dirty="0">
                <a:latin typeface="Arial"/>
                <a:cs typeface="Arial"/>
              </a:rPr>
              <a:t>+</a:t>
            </a:r>
            <a:r>
              <a:rPr sz="1200" spc="41" dirty="0">
                <a:latin typeface="Arial"/>
                <a:cs typeface="Arial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선호 학습</a:t>
            </a:r>
            <a:endParaRPr sz="1200" dirty="0">
              <a:latin typeface="Malgun Gothic"/>
              <a:cs typeface="Malgun Gothic"/>
            </a:endParaRPr>
          </a:p>
          <a:p>
            <a:pPr marR="312142" algn="ctr">
              <a:spcBef>
                <a:spcPts val="284"/>
              </a:spcBef>
            </a:pPr>
            <a:r>
              <a:rPr sz="1200" dirty="0">
                <a:latin typeface="Arial"/>
                <a:cs typeface="Arial"/>
              </a:rPr>
              <a:t>3-</a:t>
            </a:r>
            <a:r>
              <a:rPr sz="1200" spc="-20" dirty="0">
                <a:latin typeface="Arial"/>
                <a:cs typeface="Arial"/>
              </a:rPr>
              <a:t>4</a:t>
            </a:r>
            <a:r>
              <a:rPr sz="1200" spc="-20" dirty="0">
                <a:latin typeface="Malgun Gothic"/>
                <a:cs typeface="Malgun Gothic"/>
              </a:rPr>
              <a:t>개월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20990" y="1371600"/>
            <a:ext cx="152211" cy="152211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5265907" y="1550023"/>
            <a:ext cx="1310308" cy="453650"/>
          </a:xfrm>
          <a:prstGeom prst="rect">
            <a:avLst/>
          </a:prstGeom>
        </p:spPr>
        <p:txBody>
          <a:bodyPr vert="horz" wrap="square" lIns="0" tIns="45403" rIns="0" bIns="0" rtlCol="0">
            <a:spAutoFit/>
          </a:bodyPr>
          <a:lstStyle/>
          <a:p>
            <a:pPr algn="ctr">
              <a:spcBef>
                <a:spcPts val="358"/>
              </a:spcBef>
            </a:pPr>
            <a:r>
              <a:rPr sz="1200" spc="-20" dirty="0">
                <a:latin typeface="Malgun Gothic"/>
                <a:cs typeface="Malgun Gothic"/>
              </a:rPr>
              <a:t>증류</a:t>
            </a:r>
            <a:endParaRPr sz="1200" dirty="0">
              <a:latin typeface="Malgun Gothic"/>
              <a:cs typeface="Malgun Gothic"/>
            </a:endParaRPr>
          </a:p>
          <a:p>
            <a:pPr algn="ctr">
              <a:spcBef>
                <a:spcPts val="284"/>
              </a:spcBef>
            </a:pPr>
            <a:r>
              <a:rPr sz="1200" dirty="0">
                <a:latin typeface="Arial"/>
                <a:cs typeface="Arial"/>
              </a:rPr>
              <a:t>3-</a:t>
            </a:r>
            <a:r>
              <a:rPr sz="1200" spc="-20" dirty="0">
                <a:latin typeface="Arial"/>
                <a:cs typeface="Arial"/>
              </a:rPr>
              <a:t>6</a:t>
            </a:r>
            <a:r>
              <a:rPr sz="1200" spc="-20" dirty="0">
                <a:latin typeface="Malgun Gothic"/>
                <a:cs typeface="Malgun Gothic"/>
              </a:rPr>
              <a:t>개월</a:t>
            </a:r>
            <a:endParaRPr sz="1200" dirty="0">
              <a:latin typeface="Malgun Gothic"/>
              <a:cs typeface="Malgun Gothic"/>
            </a:endParaRPr>
          </a:p>
        </p:txBody>
      </p:sp>
      <p:pic>
        <p:nvPicPr>
          <p:cNvPr id="57" name="object 5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73707" y="1371600"/>
            <a:ext cx="152211" cy="152211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7240235" y="1550023"/>
            <a:ext cx="1866840" cy="453650"/>
          </a:xfrm>
          <a:prstGeom prst="rect">
            <a:avLst/>
          </a:prstGeom>
        </p:spPr>
        <p:txBody>
          <a:bodyPr vert="horz" wrap="square" lIns="0" tIns="45403" rIns="0" bIns="0" rtlCol="0">
            <a:spAutoFit/>
          </a:bodyPr>
          <a:lstStyle/>
          <a:p>
            <a:pPr algn="ctr">
              <a:spcBef>
                <a:spcPts val="358"/>
              </a:spcBef>
            </a:pPr>
            <a:r>
              <a:rPr sz="1200" dirty="0">
                <a:latin typeface="Malgun Gothic"/>
                <a:cs typeface="Malgun Gothic"/>
              </a:rPr>
              <a:t>멀티모달</a:t>
            </a:r>
            <a:r>
              <a:rPr sz="1200" spc="45" dirty="0">
                <a:latin typeface="Malgun Gothic"/>
                <a:cs typeface="Malgun Gothic"/>
              </a:rPr>
              <a:t> </a:t>
            </a:r>
            <a:r>
              <a:rPr sz="1200" spc="-20" dirty="0">
                <a:latin typeface="Malgun Gothic"/>
                <a:cs typeface="Malgun Gothic"/>
              </a:rPr>
              <a:t>파일럿</a:t>
            </a:r>
            <a:endParaRPr sz="1200" dirty="0">
              <a:latin typeface="Malgun Gothic"/>
              <a:cs typeface="Malgun Gothic"/>
            </a:endParaRPr>
          </a:p>
          <a:p>
            <a:pPr algn="ctr">
              <a:spcBef>
                <a:spcPts val="284"/>
              </a:spcBef>
            </a:pPr>
            <a:r>
              <a:rPr sz="1200" dirty="0">
                <a:latin typeface="Arial"/>
                <a:cs typeface="Arial"/>
              </a:rPr>
              <a:t>2-</a:t>
            </a:r>
            <a:r>
              <a:rPr sz="1200" spc="-20" dirty="0">
                <a:latin typeface="Arial"/>
                <a:cs typeface="Arial"/>
              </a:rPr>
              <a:t>3</a:t>
            </a:r>
            <a:r>
              <a:rPr sz="1200" spc="-20" dirty="0">
                <a:latin typeface="Malgun Gothic"/>
                <a:cs typeface="Malgun Gothic"/>
              </a:rPr>
              <a:t>개월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59" name="object 2">
            <a:extLst>
              <a:ext uri="{FF2B5EF4-FFF2-40B4-BE49-F238E27FC236}">
                <a16:creationId xmlns:a16="http://schemas.microsoft.com/office/drawing/2014/main" id="{3E125963-2F9F-C805-951C-DA3733F4DB32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">
            <a:extLst>
              <a:ext uri="{FF2B5EF4-FFF2-40B4-BE49-F238E27FC236}">
                <a16:creationId xmlns:a16="http://schemas.microsoft.com/office/drawing/2014/main" id="{4D3ECBE5-ADB9-ECE4-CBF3-143AC1092BE3}"/>
              </a:ext>
            </a:extLst>
          </p:cNvPr>
          <p:cNvSpPr txBox="1">
            <a:spLocks/>
          </p:cNvSpPr>
          <p:nvPr/>
        </p:nvSpPr>
        <p:spPr>
          <a:xfrm>
            <a:off x="243135" y="509190"/>
            <a:ext cx="5236941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7-2.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검증 계획과 기간 </a:t>
            </a: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(Validation)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DEDA1AF-A45F-04F3-7204-F5889AFED285}"/>
              </a:ext>
            </a:extLst>
          </p:cNvPr>
          <p:cNvSpPr txBox="1"/>
          <p:nvPr/>
        </p:nvSpPr>
        <p:spPr>
          <a:xfrm>
            <a:off x="3121476" y="2275483"/>
            <a:ext cx="1985039" cy="48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marR="0" lvl="0" indent="0" defTabSz="914400" eaLnBrk="1" fontAlgn="auto" latinLnBrk="0" hangingPunct="1">
              <a:lnSpc>
                <a:spcPct val="100000"/>
              </a:lnSpc>
              <a:spcBef>
                <a:spcPts val="29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Phase</a:t>
            </a:r>
            <a:r>
              <a:rPr kumimoji="0" lang="ko-KR" altLang="en-US" sz="1200" b="1" i="0" u="none" strike="noStrike" kern="0" cap="none" spc="16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B:</a:t>
            </a:r>
            <a:r>
              <a:rPr kumimoji="0" lang="ko-KR" altLang="en-US" sz="1200" b="1" i="0" u="none" strike="noStrike" kern="0" cap="none" spc="2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-24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지시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튜닝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0" lvl="0" indent="0" defTabSz="91440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+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선호</a:t>
            </a:r>
            <a:r>
              <a:rPr kumimoji="0" lang="ko-KR" altLang="en-US" sz="1200" b="0" i="0" u="none" strike="noStrike" kern="0" cap="none" spc="-85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1F2937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학습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E3A5BEC-6E4E-6C27-691A-102CF7488C0D}"/>
              </a:ext>
            </a:extLst>
          </p:cNvPr>
          <p:cNvSpPr txBox="1"/>
          <p:nvPr/>
        </p:nvSpPr>
        <p:spPr>
          <a:xfrm>
            <a:off x="457199" y="3292372"/>
            <a:ext cx="21595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359" marR="0" lvl="0" indent="-66040" defTabSz="914400" eaLnBrk="1" fontAlgn="auto" latinLnBrk="0" hangingPunct="1">
              <a:spcAft>
                <a:spcPts val="0"/>
              </a:spcAft>
              <a:buClrTx/>
              <a:buSzTx/>
              <a:buFontTx/>
              <a:buChar char="•"/>
              <a:tabLst>
                <a:tab pos="76359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2–3B</a:t>
            </a:r>
            <a:r>
              <a:rPr kumimoji="0" lang="ko-KR" altLang="en-US" sz="1200" b="0" i="0" u="none" strike="noStrike" kern="0" cap="none" spc="77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-16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파라미터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76359" marR="0" lvl="0" indent="-66040" defTabSz="914400" eaLnBrk="1" fontAlgn="auto" latinLnBrk="0" hangingPunct="1">
              <a:spcAft>
                <a:spcPts val="0"/>
              </a:spcAft>
              <a:buClrTx/>
              <a:buSzTx/>
              <a:buFontTx/>
              <a:buChar char="•"/>
              <a:tabLst>
                <a:tab pos="76359" algn="l"/>
              </a:tabLst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4k</a:t>
            </a:r>
            <a:r>
              <a:rPr kumimoji="0" lang="ko-KR" altLang="en-US" sz="1200" b="0" i="0" u="none" strike="noStrike" kern="0" cap="none" spc="73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컨텍스트에서</a:t>
            </a:r>
            <a:r>
              <a:rPr kumimoji="0" lang="ko-KR" altLang="en-US" sz="1200" b="0" i="0" u="none" strike="noStrike" kern="0" cap="none" spc="24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</a:t>
            </a:r>
            <a:r>
              <a:rPr kumimoji="0" lang="ko-KR" altLang="en-US" sz="1200" b="0" i="0" u="none" strike="noStrike" kern="0" cap="none" spc="2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수렴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 lvl="0" indent="66040" defTabSz="914400" eaLnBrk="1" fontAlgn="auto" latinLnBrk="0" hangingPunct="1">
              <a:spcAft>
                <a:spcPts val="0"/>
              </a:spcAft>
              <a:buClrTx/>
              <a:buSzTx/>
              <a:buFont typeface="Arial"/>
              <a:buChar char="•"/>
              <a:tabLst>
                <a:tab pos="76359" algn="l"/>
              </a:tabLst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시스템</a:t>
            </a:r>
            <a:r>
              <a:rPr kumimoji="0" lang="ko-KR" altLang="en-US" sz="1200" b="0" i="0" u="none" strike="noStrike" kern="0" cap="none" spc="33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지표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kumimoji="0" lang="ko-KR" altLang="en-US" sz="1200" b="0" i="0" u="none" strike="noStrike" kern="0" cap="none" spc="89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처리량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kumimoji="0" lang="ko-KR" altLang="en-US" sz="1200" b="0" i="0" u="none" strike="noStrike" kern="0" cap="none" spc="89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VRAM)</a:t>
            </a:r>
            <a:r>
              <a:rPr kumimoji="0" lang="ko-KR" altLang="en-US" sz="1200" b="0" i="0" u="none" strike="noStrike" kern="0" cap="none" spc="89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200" b="0" i="0" u="none" strike="noStrike" kern="0" cap="none" spc="-41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 보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61ED715-78F2-5DBF-E94F-7AA52CDF2E04}"/>
              </a:ext>
            </a:extLst>
          </p:cNvPr>
          <p:cNvSpPr txBox="1"/>
          <p:nvPr/>
        </p:nvSpPr>
        <p:spPr>
          <a:xfrm>
            <a:off x="2819400" y="3292372"/>
            <a:ext cx="20146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76359" marR="0" lvl="0" indent="-66040" defTabSz="914400" eaLnBrk="1" fontAlgn="auto" latinLnBrk="0" hangingPunct="1">
              <a:spcAft>
                <a:spcPts val="0"/>
              </a:spcAft>
              <a:buClrTx/>
              <a:buSzTx/>
              <a:buFontTx/>
              <a:buChar char="•"/>
              <a:tabLst>
                <a:tab pos="76359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지시 튜닝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: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명령형 프롬프트 반응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선호 학습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(RLHF/DPO):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출력 개선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대화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코딩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수학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지식 혼합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32B453-6AFC-C25B-AFFF-08CFF58C2BEC}"/>
              </a:ext>
            </a:extLst>
          </p:cNvPr>
          <p:cNvSpPr txBox="1"/>
          <p:nvPr/>
        </p:nvSpPr>
        <p:spPr>
          <a:xfrm>
            <a:off x="5123767" y="3292372"/>
            <a:ext cx="1975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76359" marR="0" lvl="0" indent="-66040" defTabSz="914400" eaLnBrk="1" fontAlgn="auto" latinLnBrk="0" hangingPunct="1">
              <a:spcAft>
                <a:spcPts val="0"/>
              </a:spcAft>
              <a:buClrTx/>
              <a:buSzTx/>
              <a:buFontTx/>
              <a:buChar char="•"/>
              <a:tabLst>
                <a:tab pos="76359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2–3B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학생 모델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단일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GPU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추론에 최적화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도메인별 파생 모델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A8F4FA9-A593-CF64-6A3A-AC89D93A24B5}"/>
              </a:ext>
            </a:extLst>
          </p:cNvPr>
          <p:cNvSpPr txBox="1"/>
          <p:nvPr/>
        </p:nvSpPr>
        <p:spPr>
          <a:xfrm>
            <a:off x="7314958" y="3292372"/>
            <a:ext cx="2097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76359" marR="0" lvl="0" indent="-66040" defTabSz="914400" eaLnBrk="1" fontAlgn="auto" latinLnBrk="0" hangingPunct="1">
              <a:spcAft>
                <a:spcPts val="0"/>
              </a:spcAft>
              <a:buClrTx/>
              <a:buSzTx/>
              <a:buFontTx/>
              <a:buChar char="•"/>
              <a:tabLst>
                <a:tab pos="76359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Arial"/>
                <a:cs typeface="Arial"/>
              </a:defRPr>
            </a:lvl1pPr>
          </a:lstStyle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도면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규격서 </a:t>
            </a:r>
            <a:r>
              <a:rPr lang="en-US" altLang="ko-KR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+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텍스트 혼합</a:t>
            </a:r>
          </a:p>
          <a:p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질의응답 데모</a:t>
            </a:r>
          </a:p>
          <a:p>
            <a:r>
              <a:rPr lang="ko-KR" altLang="en-US"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이미지→시계열</a:t>
            </a:r>
            <a:r>
              <a:rPr lang="ko-KR" alt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변환기</a:t>
            </a:r>
          </a:p>
        </p:txBody>
      </p:sp>
      <p:grpSp>
        <p:nvGrpSpPr>
          <p:cNvPr id="88" name="object 3">
            <a:extLst>
              <a:ext uri="{FF2B5EF4-FFF2-40B4-BE49-F238E27FC236}">
                <a16:creationId xmlns:a16="http://schemas.microsoft.com/office/drawing/2014/main" id="{C090828A-3CF8-00AB-5DA1-6E9E2060B329}"/>
              </a:ext>
            </a:extLst>
          </p:cNvPr>
          <p:cNvGrpSpPr/>
          <p:nvPr/>
        </p:nvGrpSpPr>
        <p:grpSpPr>
          <a:xfrm>
            <a:off x="369061" y="5643249"/>
            <a:ext cx="9003491" cy="1116000"/>
            <a:chOff x="385762" y="5129211"/>
            <a:chExt cx="11420475" cy="1373539"/>
          </a:xfrm>
        </p:grpSpPr>
        <p:sp>
          <p:nvSpPr>
            <p:cNvPr id="90" name="object 5">
              <a:extLst>
                <a:ext uri="{FF2B5EF4-FFF2-40B4-BE49-F238E27FC236}">
                  <a16:creationId xmlns:a16="http://schemas.microsoft.com/office/drawing/2014/main" id="{F74B7C61-800F-613D-145E-B10292C3D12A}"/>
                </a:ext>
              </a:extLst>
            </p:cNvPr>
            <p:cNvSpPr/>
            <p:nvPr/>
          </p:nvSpPr>
          <p:spPr>
            <a:xfrm>
              <a:off x="385762" y="5129211"/>
              <a:ext cx="11420475" cy="1373539"/>
            </a:xfrm>
            <a:custGeom>
              <a:avLst/>
              <a:gdLst/>
              <a:ahLst/>
              <a:cxnLst/>
              <a:rect l="l" t="t" r="r" b="b"/>
              <a:pathLst>
                <a:path w="11420475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349036" y="0"/>
                  </a:lnTo>
                  <a:lnTo>
                    <a:pt x="11353726" y="0"/>
                  </a:lnTo>
                  <a:lnTo>
                    <a:pt x="11358372" y="457"/>
                  </a:lnTo>
                  <a:lnTo>
                    <a:pt x="11388723" y="12038"/>
                  </a:lnTo>
                  <a:lnTo>
                    <a:pt x="11392624" y="14645"/>
                  </a:lnTo>
                  <a:lnTo>
                    <a:pt x="11408434" y="31748"/>
                  </a:lnTo>
                  <a:lnTo>
                    <a:pt x="11411039" y="35648"/>
                  </a:lnTo>
                  <a:lnTo>
                    <a:pt x="11413240" y="39764"/>
                  </a:lnTo>
                  <a:lnTo>
                    <a:pt x="11415034" y="44099"/>
                  </a:lnTo>
                  <a:lnTo>
                    <a:pt x="11416830" y="48433"/>
                  </a:lnTo>
                  <a:lnTo>
                    <a:pt x="11420474" y="71437"/>
                  </a:lnTo>
                  <a:lnTo>
                    <a:pt x="11420474" y="890587"/>
                  </a:lnTo>
                  <a:lnTo>
                    <a:pt x="11420472" y="895277"/>
                  </a:lnTo>
                  <a:lnTo>
                    <a:pt x="11420014" y="899922"/>
                  </a:lnTo>
                  <a:lnTo>
                    <a:pt x="11419099" y="904523"/>
                  </a:lnTo>
                  <a:lnTo>
                    <a:pt x="11418184" y="909123"/>
                  </a:lnTo>
                  <a:lnTo>
                    <a:pt x="11416830" y="913590"/>
                  </a:lnTo>
                  <a:lnTo>
                    <a:pt x="11415034" y="917924"/>
                  </a:lnTo>
                  <a:lnTo>
                    <a:pt x="11413240" y="922258"/>
                  </a:lnTo>
                  <a:lnTo>
                    <a:pt x="11388723" y="949985"/>
                  </a:lnTo>
                  <a:lnTo>
                    <a:pt x="11384823" y="952591"/>
                  </a:lnTo>
                  <a:lnTo>
                    <a:pt x="11362972" y="960652"/>
                  </a:lnTo>
                  <a:lnTo>
                    <a:pt x="11358372" y="961567"/>
                  </a:lnTo>
                  <a:lnTo>
                    <a:pt x="11353726" y="962024"/>
                  </a:lnTo>
                  <a:lnTo>
                    <a:pt x="11349036" y="962024"/>
                  </a:lnTo>
                  <a:lnTo>
                    <a:pt x="71437" y="962024"/>
                  </a:lnTo>
                  <a:lnTo>
                    <a:pt x="66746" y="962024"/>
                  </a:lnTo>
                  <a:lnTo>
                    <a:pt x="62101" y="961567"/>
                  </a:lnTo>
                  <a:lnTo>
                    <a:pt x="24240" y="944417"/>
                  </a:lnTo>
                  <a:lnTo>
                    <a:pt x="2287" y="909123"/>
                  </a:lnTo>
                  <a:lnTo>
                    <a:pt x="0" y="895277"/>
                  </a:lnTo>
                  <a:lnTo>
                    <a:pt x="0" y="890587"/>
                  </a:lnTo>
                  <a:close/>
                </a:path>
              </a:pathLst>
            </a:custGeom>
            <a:solidFill>
              <a:srgbClr val="EFF5FF"/>
            </a:solidFill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pic>
          <p:nvPicPr>
            <p:cNvPr id="91" name="object 6">
              <a:extLst>
                <a:ext uri="{FF2B5EF4-FFF2-40B4-BE49-F238E27FC236}">
                  <a16:creationId xmlns:a16="http://schemas.microsoft.com/office/drawing/2014/main" id="{440136FD-A4B0-2F12-9499-08971DC40F98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42924" y="5457824"/>
              <a:ext cx="171449" cy="304799"/>
            </a:xfrm>
            <a:prstGeom prst="rect">
              <a:avLst/>
            </a:prstGeom>
          </p:spPr>
        </p:pic>
      </p:grpSp>
      <p:sp>
        <p:nvSpPr>
          <p:cNvPr id="92" name="object 57">
            <a:extLst>
              <a:ext uri="{FF2B5EF4-FFF2-40B4-BE49-F238E27FC236}">
                <a16:creationId xmlns:a16="http://schemas.microsoft.com/office/drawing/2014/main" id="{EB3C1624-B609-0F3F-3C88-C0F2335C5A0D}"/>
              </a:ext>
            </a:extLst>
          </p:cNvPr>
          <p:cNvSpPr txBox="1"/>
          <p:nvPr/>
        </p:nvSpPr>
        <p:spPr>
          <a:xfrm>
            <a:off x="718723" y="5863399"/>
            <a:ext cx="8591614" cy="842201"/>
          </a:xfrm>
          <a:prstGeom prst="rect">
            <a:avLst/>
          </a:prstGeom>
        </p:spPr>
        <p:txBody>
          <a:bodyPr vert="horz" wrap="square" lIns="0" tIns="89772" rIns="0" bIns="0" rtlCol="0">
            <a:spAutoFit/>
          </a:bodyPr>
          <a:lstStyle/>
          <a:p>
            <a:pPr marL="10319">
              <a:spcBef>
                <a:spcPts val="706"/>
              </a:spcBef>
            </a:pPr>
            <a:r>
              <a:rPr sz="1400" spc="-20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</a:t>
            </a:r>
            <a:r>
              <a:rPr sz="1400" spc="-73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계획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핵심</a:t>
            </a:r>
            <a:r>
              <a:rPr sz="1400" b="1" spc="-8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400" b="1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b="1" spc="-8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</a:t>
            </a:r>
            <a:r>
              <a:rPr sz="1400" spc="-8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단계로</a:t>
            </a:r>
            <a:r>
              <a:rPr sz="1400" spc="-65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37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이루어진</a:t>
            </a:r>
            <a:r>
              <a:rPr sz="1400" spc="-89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증진된</a:t>
            </a:r>
            <a:r>
              <a:rPr sz="1400" spc="-89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</a:t>
            </a:r>
            <a:r>
              <a:rPr sz="1400" spc="-89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접근</a:t>
            </a:r>
            <a:r>
              <a:rPr sz="1400" spc="-65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2562EB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방식</a:t>
            </a:r>
            <a:r>
              <a:rPr sz="1400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으로</a:t>
            </a:r>
            <a:r>
              <a:rPr sz="1400" b="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400" b="1" spc="-4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각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단계에서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특정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목표를</a:t>
            </a:r>
            <a:r>
              <a:rPr sz="1400" spc="-77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달성한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후</a:t>
            </a:r>
            <a:r>
              <a:rPr sz="1400" spc="-89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 err="1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다음</a:t>
            </a:r>
            <a:r>
              <a:rPr sz="1400" spc="-73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 err="1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</a:t>
            </a:r>
            <a:r>
              <a:rPr lang="en-US" sz="1400" spc="-16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400" spc="-16" dirty="0">
                <a:solidFill>
                  <a:srgbClr val="1D40A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전환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 marR="4128">
              <a:lnSpc>
                <a:spcPct val="119000"/>
              </a:lnSpc>
              <a:spcBef>
                <a:spcPts val="332"/>
              </a:spcBef>
            </a:pPr>
            <a:r>
              <a:rPr sz="1400" spc="-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Phase</a:t>
            </a:r>
            <a:r>
              <a:rPr sz="1400" spc="-5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A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기본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성능과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안정성을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확인하고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Phase C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에서는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실제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서비스에</a:t>
            </a:r>
            <a:r>
              <a:rPr sz="1400" spc="-69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적용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가능한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경량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모델을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만드는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중점을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둡니다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멀티모달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파일럿은</a:t>
            </a:r>
            <a:r>
              <a:rPr sz="1400" spc="-69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</a:t>
            </a:r>
            <a:r>
              <a:rPr lang="en-US"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확장성을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입증하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는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중요한</a:t>
            </a:r>
            <a:r>
              <a:rPr sz="1400" spc="-6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</a:t>
            </a:r>
            <a:r>
              <a:rPr lang="ko-KR" altLang="en-US" sz="1400" spc="-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임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0" name="object 3">
            <a:extLst>
              <a:ext uri="{FF2B5EF4-FFF2-40B4-BE49-F238E27FC236}">
                <a16:creationId xmlns:a16="http://schemas.microsoft.com/office/drawing/2014/main" id="{4D3ECBE5-ADB9-ECE4-CBF3-143AC1092BE3}"/>
              </a:ext>
            </a:extLst>
          </p:cNvPr>
          <p:cNvSpPr txBox="1">
            <a:spLocks/>
          </p:cNvSpPr>
          <p:nvPr/>
        </p:nvSpPr>
        <p:spPr>
          <a:xfrm>
            <a:off x="243135" y="509190"/>
            <a:ext cx="4267391" cy="423638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defPPr>
              <a:defRPr kern="0"/>
            </a:defPPr>
            <a:lvl1pPr marL="72231">
              <a:spcBef>
                <a:spcPts val="73"/>
              </a:spcBef>
              <a:defRPr sz="2400" b="1" i="0">
                <a:solidFill>
                  <a:srgbClr val="1F293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defRPr>
            </a:lvl1pPr>
          </a:lstStyle>
          <a:p>
            <a:r>
              <a:rPr lang="en-US" altLang="ko-KR" dirty="0"/>
              <a:t>7-3.</a:t>
            </a:r>
            <a:r>
              <a:rPr lang="ko-KR" altLang="en-US" dirty="0"/>
              <a:t> 필요한 데이터 요약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FC5E8FC4-4119-065B-93C0-82CDDCD98713}"/>
              </a:ext>
            </a:extLst>
          </p:cNvPr>
          <p:cNvSpPr/>
          <p:nvPr/>
        </p:nvSpPr>
        <p:spPr>
          <a:xfrm>
            <a:off x="380999" y="1760717"/>
            <a:ext cx="2700000" cy="2340000"/>
          </a:xfrm>
          <a:custGeom>
            <a:avLst/>
            <a:gdLst/>
            <a:ahLst/>
            <a:cxnLst/>
            <a:rect l="l" t="t" r="r" b="b"/>
            <a:pathLst>
              <a:path w="3657600" h="2324100">
                <a:moveTo>
                  <a:pt x="3586402" y="2324099"/>
                </a:moveTo>
                <a:lnTo>
                  <a:pt x="71196" y="2324099"/>
                </a:lnTo>
                <a:lnTo>
                  <a:pt x="66241" y="2323611"/>
                </a:lnTo>
                <a:lnTo>
                  <a:pt x="29705" y="2308477"/>
                </a:lnTo>
                <a:lnTo>
                  <a:pt x="3885" y="2272437"/>
                </a:lnTo>
                <a:lnTo>
                  <a:pt x="0" y="2252903"/>
                </a:lnTo>
                <a:lnTo>
                  <a:pt x="0" y="2247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86402" y="0"/>
                </a:lnTo>
                <a:lnTo>
                  <a:pt x="3627893" y="15621"/>
                </a:lnTo>
                <a:lnTo>
                  <a:pt x="3653713" y="51661"/>
                </a:lnTo>
                <a:lnTo>
                  <a:pt x="3657599" y="71196"/>
                </a:lnTo>
                <a:lnTo>
                  <a:pt x="3657599" y="2252903"/>
                </a:lnTo>
                <a:lnTo>
                  <a:pt x="3641977" y="2294393"/>
                </a:lnTo>
                <a:lnTo>
                  <a:pt x="3605937" y="2320213"/>
                </a:lnTo>
                <a:lnTo>
                  <a:pt x="3591358" y="2323611"/>
                </a:lnTo>
                <a:lnTo>
                  <a:pt x="3586402" y="232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7223B6AF-6662-0B68-89D0-B803E8C6B6D7}"/>
              </a:ext>
            </a:extLst>
          </p:cNvPr>
          <p:cNvSpPr/>
          <p:nvPr/>
        </p:nvSpPr>
        <p:spPr>
          <a:xfrm>
            <a:off x="1445249" y="198931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1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1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1" y="33741"/>
                </a:lnTo>
                <a:lnTo>
                  <a:pt x="455970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6" y="271728"/>
                </a:lnTo>
                <a:lnTo>
                  <a:pt x="571499" y="285749"/>
                </a:lnTo>
                <a:lnTo>
                  <a:pt x="571156" y="299771"/>
                </a:lnTo>
                <a:lnTo>
                  <a:pt x="566009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6">
            <a:extLst>
              <a:ext uri="{FF2B5EF4-FFF2-40B4-BE49-F238E27FC236}">
                <a16:creationId xmlns:a16="http://schemas.microsoft.com/office/drawing/2014/main" id="{34AB0C34-E023-66D9-F837-E67C8F8443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0025" y="2103617"/>
            <a:ext cx="361949" cy="342899"/>
          </a:xfrm>
          <a:prstGeom prst="rect">
            <a:avLst/>
          </a:prstGeom>
        </p:spPr>
      </p:pic>
      <p:sp>
        <p:nvSpPr>
          <p:cNvPr id="42" name="object 7">
            <a:extLst>
              <a:ext uri="{FF2B5EF4-FFF2-40B4-BE49-F238E27FC236}">
                <a16:creationId xmlns:a16="http://schemas.microsoft.com/office/drawing/2014/main" id="{0BE3F029-3E32-D1BC-5549-BC809AB5CA11}"/>
              </a:ext>
            </a:extLst>
          </p:cNvPr>
          <p:cNvSpPr txBox="1"/>
          <p:nvPr/>
        </p:nvSpPr>
        <p:spPr>
          <a:xfrm>
            <a:off x="1527799" y="2664129"/>
            <a:ext cx="40640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400" b="1" spc="-2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언어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62" name="object 9">
            <a:extLst>
              <a:ext uri="{FF2B5EF4-FFF2-40B4-BE49-F238E27FC236}">
                <a16:creationId xmlns:a16="http://schemas.microsoft.com/office/drawing/2014/main" id="{F1A9FF24-1CB4-BA47-EE1D-F09CEFBA67E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1" y="3132317"/>
            <a:ext cx="152399" cy="152399"/>
          </a:xfrm>
          <a:prstGeom prst="rect">
            <a:avLst/>
          </a:prstGeom>
        </p:spPr>
      </p:pic>
      <p:pic>
        <p:nvPicPr>
          <p:cNvPr id="63" name="object 10">
            <a:extLst>
              <a:ext uri="{FF2B5EF4-FFF2-40B4-BE49-F238E27FC236}">
                <a16:creationId xmlns:a16="http://schemas.microsoft.com/office/drawing/2014/main" id="{430AD0ED-A3D1-F6DA-9124-15761F71371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1" y="3437117"/>
            <a:ext cx="152399" cy="152399"/>
          </a:xfrm>
          <a:prstGeom prst="rect">
            <a:avLst/>
          </a:prstGeom>
        </p:spPr>
      </p:pic>
      <p:sp>
        <p:nvSpPr>
          <p:cNvPr id="67" name="object 11">
            <a:extLst>
              <a:ext uri="{FF2B5EF4-FFF2-40B4-BE49-F238E27FC236}">
                <a16:creationId xmlns:a16="http://schemas.microsoft.com/office/drawing/2014/main" id="{8B06082C-201F-E5FD-D0D8-EBA06121F095}"/>
              </a:ext>
            </a:extLst>
          </p:cNvPr>
          <p:cNvSpPr txBox="1"/>
          <p:nvPr/>
        </p:nvSpPr>
        <p:spPr>
          <a:xfrm>
            <a:off x="698499" y="3091043"/>
            <a:ext cx="2382499" cy="5719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긴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문서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비율을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높인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혼합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코퍼스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테스트로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Perplexity</a:t>
            </a:r>
            <a:r>
              <a:rPr sz="1400" spc="8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평가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69" name="object 13">
            <a:extLst>
              <a:ext uri="{FF2B5EF4-FFF2-40B4-BE49-F238E27FC236}">
                <a16:creationId xmlns:a16="http://schemas.microsoft.com/office/drawing/2014/main" id="{C1696363-8F24-FE2E-E66A-D588CEF26F99}"/>
              </a:ext>
            </a:extLst>
          </p:cNvPr>
          <p:cNvSpPr/>
          <p:nvPr/>
        </p:nvSpPr>
        <p:spPr>
          <a:xfrm>
            <a:off x="3503326" y="1760717"/>
            <a:ext cx="2700000" cy="2340000"/>
          </a:xfrm>
          <a:custGeom>
            <a:avLst/>
            <a:gdLst/>
            <a:ahLst/>
            <a:cxnLst/>
            <a:rect l="l" t="t" r="r" b="b"/>
            <a:pathLst>
              <a:path w="3657600" h="2324100">
                <a:moveTo>
                  <a:pt x="3586403" y="2324099"/>
                </a:moveTo>
                <a:lnTo>
                  <a:pt x="71196" y="2324099"/>
                </a:lnTo>
                <a:lnTo>
                  <a:pt x="66241" y="2323611"/>
                </a:lnTo>
                <a:lnTo>
                  <a:pt x="29705" y="2308477"/>
                </a:lnTo>
                <a:lnTo>
                  <a:pt x="3885" y="2272437"/>
                </a:lnTo>
                <a:lnTo>
                  <a:pt x="0" y="2252903"/>
                </a:lnTo>
                <a:lnTo>
                  <a:pt x="0" y="2247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86403" y="0"/>
                </a:lnTo>
                <a:lnTo>
                  <a:pt x="3627893" y="15621"/>
                </a:lnTo>
                <a:lnTo>
                  <a:pt x="3653713" y="51661"/>
                </a:lnTo>
                <a:lnTo>
                  <a:pt x="3657599" y="71196"/>
                </a:lnTo>
                <a:lnTo>
                  <a:pt x="3657599" y="2252903"/>
                </a:lnTo>
                <a:lnTo>
                  <a:pt x="3641977" y="2294393"/>
                </a:lnTo>
                <a:lnTo>
                  <a:pt x="3605936" y="2320213"/>
                </a:lnTo>
                <a:lnTo>
                  <a:pt x="3591358" y="2323611"/>
                </a:lnTo>
                <a:lnTo>
                  <a:pt x="3586403" y="232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14">
            <a:extLst>
              <a:ext uri="{FF2B5EF4-FFF2-40B4-BE49-F238E27FC236}">
                <a16:creationId xmlns:a16="http://schemas.microsoft.com/office/drawing/2014/main" id="{42FBD141-A4BA-C771-2A84-46970AEA2DFD}"/>
              </a:ext>
            </a:extLst>
          </p:cNvPr>
          <p:cNvSpPr/>
          <p:nvPr/>
        </p:nvSpPr>
        <p:spPr>
          <a:xfrm>
            <a:off x="4567576" y="198931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2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2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1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1"/>
                </a:lnTo>
                <a:lnTo>
                  <a:pt x="455970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8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8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2" name="object 15">
            <a:extLst>
              <a:ext uri="{FF2B5EF4-FFF2-40B4-BE49-F238E27FC236}">
                <a16:creationId xmlns:a16="http://schemas.microsoft.com/office/drawing/2014/main" id="{255FECD5-685D-F4D1-CF3B-288A5B413D9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0452" y="2103617"/>
            <a:ext cx="285749" cy="342899"/>
          </a:xfrm>
          <a:prstGeom prst="rect">
            <a:avLst/>
          </a:prstGeom>
        </p:spPr>
      </p:pic>
      <p:sp>
        <p:nvSpPr>
          <p:cNvPr id="73" name="object 16">
            <a:extLst>
              <a:ext uri="{FF2B5EF4-FFF2-40B4-BE49-F238E27FC236}">
                <a16:creationId xmlns:a16="http://schemas.microsoft.com/office/drawing/2014/main" id="{6B124C04-72B7-6FB8-78EE-B820E7AFE319}"/>
              </a:ext>
            </a:extLst>
          </p:cNvPr>
          <p:cNvSpPr txBox="1"/>
          <p:nvPr/>
        </p:nvSpPr>
        <p:spPr>
          <a:xfrm>
            <a:off x="4554876" y="2664129"/>
            <a:ext cx="59690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400" b="1" spc="-4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시계열</a:t>
            </a:r>
            <a:endParaRPr sz="1400" b="1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76" name="object 18">
            <a:extLst>
              <a:ext uri="{FF2B5EF4-FFF2-40B4-BE49-F238E27FC236}">
                <a16:creationId xmlns:a16="http://schemas.microsoft.com/office/drawing/2014/main" id="{BB26BB71-CF1B-A560-D92F-B5C4EA9D73B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5726" y="3132317"/>
            <a:ext cx="152399" cy="152399"/>
          </a:xfrm>
          <a:prstGeom prst="rect">
            <a:avLst/>
          </a:prstGeom>
        </p:spPr>
      </p:pic>
      <p:pic>
        <p:nvPicPr>
          <p:cNvPr id="77" name="object 19">
            <a:extLst>
              <a:ext uri="{FF2B5EF4-FFF2-40B4-BE49-F238E27FC236}">
                <a16:creationId xmlns:a16="http://schemas.microsoft.com/office/drawing/2014/main" id="{810C8435-D683-2F52-E77E-5C23414638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5726" y="3665717"/>
            <a:ext cx="152399" cy="152399"/>
          </a:xfrm>
          <a:prstGeom prst="rect">
            <a:avLst/>
          </a:prstGeom>
        </p:spPr>
      </p:pic>
      <p:sp>
        <p:nvSpPr>
          <p:cNvPr id="79" name="object 20">
            <a:extLst>
              <a:ext uri="{FF2B5EF4-FFF2-40B4-BE49-F238E27FC236}">
                <a16:creationId xmlns:a16="http://schemas.microsoft.com/office/drawing/2014/main" id="{B2E50386-80FD-323E-47BC-8B56ECFC2429}"/>
              </a:ext>
            </a:extLst>
          </p:cNvPr>
          <p:cNvSpPr txBox="1"/>
          <p:nvPr/>
        </p:nvSpPr>
        <p:spPr>
          <a:xfrm>
            <a:off x="3938846" y="3057055"/>
            <a:ext cx="2373054" cy="83356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공개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6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</a:t>
            </a:r>
            <a:r>
              <a:rPr sz="1400" spc="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셋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(ETT/Electricity/</a:t>
            </a:r>
            <a:r>
              <a:rPr lang="en-US"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Traffic/Exchange-</a:t>
            </a:r>
            <a:r>
              <a:rPr sz="14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Rate)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도메인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제조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보안</a:t>
            </a:r>
            <a:r>
              <a:rPr lang="en-US"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81" name="object 22">
            <a:extLst>
              <a:ext uri="{FF2B5EF4-FFF2-40B4-BE49-F238E27FC236}">
                <a16:creationId xmlns:a16="http://schemas.microsoft.com/office/drawing/2014/main" id="{59AE1B84-A4C3-52A6-EBA7-E98B60308B37}"/>
              </a:ext>
            </a:extLst>
          </p:cNvPr>
          <p:cNvSpPr/>
          <p:nvPr/>
        </p:nvSpPr>
        <p:spPr>
          <a:xfrm>
            <a:off x="6629400" y="1760717"/>
            <a:ext cx="2700000" cy="2340000"/>
          </a:xfrm>
          <a:custGeom>
            <a:avLst/>
            <a:gdLst/>
            <a:ahLst/>
            <a:cxnLst/>
            <a:rect l="l" t="t" r="r" b="b"/>
            <a:pathLst>
              <a:path w="3657600" h="2324100">
                <a:moveTo>
                  <a:pt x="3586403" y="2324099"/>
                </a:moveTo>
                <a:lnTo>
                  <a:pt x="71196" y="2324099"/>
                </a:lnTo>
                <a:lnTo>
                  <a:pt x="66241" y="2323611"/>
                </a:lnTo>
                <a:lnTo>
                  <a:pt x="29706" y="2308477"/>
                </a:lnTo>
                <a:lnTo>
                  <a:pt x="3885" y="2272437"/>
                </a:lnTo>
                <a:lnTo>
                  <a:pt x="0" y="2252903"/>
                </a:lnTo>
                <a:lnTo>
                  <a:pt x="0" y="2247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86403" y="0"/>
                </a:lnTo>
                <a:lnTo>
                  <a:pt x="3627895" y="15621"/>
                </a:lnTo>
                <a:lnTo>
                  <a:pt x="3653714" y="51661"/>
                </a:lnTo>
                <a:lnTo>
                  <a:pt x="3657600" y="71196"/>
                </a:lnTo>
                <a:lnTo>
                  <a:pt x="3657600" y="2252903"/>
                </a:lnTo>
                <a:lnTo>
                  <a:pt x="3641977" y="2294393"/>
                </a:lnTo>
                <a:lnTo>
                  <a:pt x="3605938" y="2320213"/>
                </a:lnTo>
                <a:lnTo>
                  <a:pt x="3591358" y="2323611"/>
                </a:lnTo>
                <a:lnTo>
                  <a:pt x="3586403" y="2324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23">
            <a:extLst>
              <a:ext uri="{FF2B5EF4-FFF2-40B4-BE49-F238E27FC236}">
                <a16:creationId xmlns:a16="http://schemas.microsoft.com/office/drawing/2014/main" id="{40DA5604-E283-C67C-7564-E89B83E8411C}"/>
              </a:ext>
            </a:extLst>
          </p:cNvPr>
          <p:cNvSpPr/>
          <p:nvPr/>
        </p:nvSpPr>
        <p:spPr>
          <a:xfrm>
            <a:off x="7693650" y="1989317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0" y="559195"/>
                </a:lnTo>
                <a:lnTo>
                  <a:pt x="163574" y="544064"/>
                </a:lnTo>
                <a:lnTo>
                  <a:pt x="126993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0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2" y="189483"/>
                </a:lnTo>
                <a:lnTo>
                  <a:pt x="33739" y="151048"/>
                </a:lnTo>
                <a:lnTo>
                  <a:pt x="56232" y="115528"/>
                </a:lnTo>
                <a:lnTo>
                  <a:pt x="83693" y="83694"/>
                </a:lnTo>
                <a:lnTo>
                  <a:pt x="115528" y="56233"/>
                </a:lnTo>
                <a:lnTo>
                  <a:pt x="151047" y="33741"/>
                </a:lnTo>
                <a:lnTo>
                  <a:pt x="189482" y="16703"/>
                </a:lnTo>
                <a:lnTo>
                  <a:pt x="230001" y="5490"/>
                </a:lnTo>
                <a:lnTo>
                  <a:pt x="271730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2" y="33741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5" y="115528"/>
                </a:lnTo>
                <a:lnTo>
                  <a:pt x="537756" y="151048"/>
                </a:lnTo>
                <a:lnTo>
                  <a:pt x="554795" y="189483"/>
                </a:lnTo>
                <a:lnTo>
                  <a:pt x="566008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8" y="341496"/>
                </a:lnTo>
                <a:lnTo>
                  <a:pt x="554795" y="382016"/>
                </a:lnTo>
                <a:lnTo>
                  <a:pt x="537757" y="420451"/>
                </a:lnTo>
                <a:lnTo>
                  <a:pt x="515265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2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4" name="object 24">
            <a:extLst>
              <a:ext uri="{FF2B5EF4-FFF2-40B4-BE49-F238E27FC236}">
                <a16:creationId xmlns:a16="http://schemas.microsoft.com/office/drawing/2014/main" id="{1046F14D-BBAA-3766-148D-615AC350493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36526" y="2103617"/>
            <a:ext cx="285749" cy="342899"/>
          </a:xfrm>
          <a:prstGeom prst="rect">
            <a:avLst/>
          </a:prstGeom>
        </p:spPr>
      </p:pic>
      <p:sp>
        <p:nvSpPr>
          <p:cNvPr id="85" name="object 25">
            <a:extLst>
              <a:ext uri="{FF2B5EF4-FFF2-40B4-BE49-F238E27FC236}">
                <a16:creationId xmlns:a16="http://schemas.microsoft.com/office/drawing/2014/main" id="{43F9B601-27DD-E41B-5D4B-A60DA5CA1C63}"/>
              </a:ext>
            </a:extLst>
          </p:cNvPr>
          <p:cNvSpPr txBox="1"/>
          <p:nvPr/>
        </p:nvSpPr>
        <p:spPr>
          <a:xfrm>
            <a:off x="7552363" y="2664129"/>
            <a:ext cx="85407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sz="1400" b="1"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이상</a:t>
            </a:r>
            <a:r>
              <a:rPr sz="1400" b="1" spc="-1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3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탐지</a:t>
            </a:r>
            <a:endParaRPr sz="1400" b="1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93" name="object 27">
            <a:extLst>
              <a:ext uri="{FF2B5EF4-FFF2-40B4-BE49-F238E27FC236}">
                <a16:creationId xmlns:a16="http://schemas.microsoft.com/office/drawing/2014/main" id="{1B603DA4-3385-96F3-0F4C-EC42891C16F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7974" y="3132317"/>
            <a:ext cx="152399" cy="152399"/>
          </a:xfrm>
          <a:prstGeom prst="rect">
            <a:avLst/>
          </a:prstGeom>
        </p:spPr>
      </p:pic>
      <p:pic>
        <p:nvPicPr>
          <p:cNvPr id="94" name="object 28">
            <a:extLst>
              <a:ext uri="{FF2B5EF4-FFF2-40B4-BE49-F238E27FC236}">
                <a16:creationId xmlns:a16="http://schemas.microsoft.com/office/drawing/2014/main" id="{23D2B120-FECA-EEE1-2594-67019236CF2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7974" y="3721101"/>
            <a:ext cx="152399" cy="152399"/>
          </a:xfrm>
          <a:prstGeom prst="rect">
            <a:avLst/>
          </a:prstGeom>
        </p:spPr>
      </p:pic>
      <p:sp>
        <p:nvSpPr>
          <p:cNvPr id="95" name="object 29">
            <a:extLst>
              <a:ext uri="{FF2B5EF4-FFF2-40B4-BE49-F238E27FC236}">
                <a16:creationId xmlns:a16="http://schemas.microsoft.com/office/drawing/2014/main" id="{5215743A-ECC3-9DAC-42A7-5A0969247855}"/>
              </a:ext>
            </a:extLst>
          </p:cNvPr>
          <p:cNvSpPr txBox="1"/>
          <p:nvPr/>
        </p:nvSpPr>
        <p:spPr>
          <a:xfrm>
            <a:off x="7061824" y="3091043"/>
            <a:ext cx="2159000" cy="800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NASA</a:t>
            </a:r>
            <a:r>
              <a:rPr sz="14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MSL·SMAP,</a:t>
            </a:r>
            <a:r>
              <a:rPr sz="14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400" spc="6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Yahoo</a:t>
            </a:r>
            <a:r>
              <a:rPr sz="14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A1/A2,</a:t>
            </a:r>
            <a:r>
              <a:rPr sz="14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NAB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스트리밍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지연까지</a:t>
            </a:r>
            <a:r>
              <a:rPr sz="14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평가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109" name="object 2">
            <a:extLst>
              <a:ext uri="{FF2B5EF4-FFF2-40B4-BE49-F238E27FC236}">
                <a16:creationId xmlns:a16="http://schemas.microsoft.com/office/drawing/2014/main" id="{221F0F4C-7DCC-71D5-CC3D-FFF208E7D55F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6043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5996" y="1434170"/>
            <a:ext cx="5734840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성공적인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개발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및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검증을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위해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필요한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인력</a:t>
            </a:r>
            <a:r>
              <a:rPr sz="16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구성</a:t>
            </a:r>
            <a:endParaRPr sz="1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475" y="1958578"/>
            <a:ext cx="2948583" cy="1779984"/>
          </a:xfrm>
          <a:custGeom>
            <a:avLst/>
            <a:gdLst/>
            <a:ahLst/>
            <a:cxnLst/>
            <a:rect l="l" t="t" r="r" b="b"/>
            <a:pathLst>
              <a:path w="3629025" h="2190750">
                <a:moveTo>
                  <a:pt x="3557827" y="2190749"/>
                </a:moveTo>
                <a:lnTo>
                  <a:pt x="71196" y="2190749"/>
                </a:lnTo>
                <a:lnTo>
                  <a:pt x="66241" y="2190261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2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57827" y="0"/>
                </a:lnTo>
                <a:lnTo>
                  <a:pt x="3599319" y="15621"/>
                </a:lnTo>
                <a:lnTo>
                  <a:pt x="3625138" y="51661"/>
                </a:lnTo>
                <a:lnTo>
                  <a:pt x="3629024" y="71196"/>
                </a:lnTo>
                <a:lnTo>
                  <a:pt x="3629024" y="2119552"/>
                </a:lnTo>
                <a:lnTo>
                  <a:pt x="3613402" y="2161043"/>
                </a:lnTo>
                <a:lnTo>
                  <a:pt x="3577362" y="2186863"/>
                </a:lnTo>
                <a:lnTo>
                  <a:pt x="3562783" y="2190261"/>
                </a:lnTo>
                <a:lnTo>
                  <a:pt x="3557827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5300" y="2082403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3" y="455139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8" y="3053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7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9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125" y="2167532"/>
            <a:ext cx="139302" cy="216693"/>
          </a:xfrm>
          <a:prstGeom prst="rect">
            <a:avLst/>
          </a:prstGeom>
        </p:spPr>
      </p:pic>
      <p:grpSp>
        <p:nvGrpSpPr>
          <p:cNvPr id="81" name="그룹 80">
            <a:extLst>
              <a:ext uri="{FF2B5EF4-FFF2-40B4-BE49-F238E27FC236}">
                <a16:creationId xmlns:a16="http://schemas.microsoft.com/office/drawing/2014/main" id="{9640FADB-A75F-9E35-235D-D749556F9988}"/>
              </a:ext>
            </a:extLst>
          </p:cNvPr>
          <p:cNvGrpSpPr/>
          <p:nvPr/>
        </p:nvGrpSpPr>
        <p:grpSpPr>
          <a:xfrm>
            <a:off x="590550" y="2999185"/>
            <a:ext cx="108346" cy="593524"/>
            <a:chOff x="590550" y="2999185"/>
            <a:chExt cx="108346" cy="593524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2999185"/>
              <a:ext cx="108346" cy="773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257252"/>
              <a:ext cx="108346" cy="773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515319"/>
              <a:ext cx="108346" cy="773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4981" y="2552693"/>
            <a:ext cx="1936829" cy="205753"/>
          </a:xfrm>
          <a:prstGeom prst="rect">
            <a:avLst/>
          </a:prstGeom>
        </p:spPr>
        <p:txBody>
          <a:bodyPr vert="horz" wrap="square" lIns="0" tIns="11866" rIns="0" bIns="0" rtlCol="0">
            <a:spAutoFit/>
          </a:bodyPr>
          <a:lstStyle/>
          <a:p>
            <a:pPr marL="10319">
              <a:spcBef>
                <a:spcPts val="93"/>
              </a:spcBef>
            </a:pPr>
            <a:r>
              <a:rPr sz="1259" spc="-53" dirty="0">
                <a:solidFill>
                  <a:srgbClr val="1F2937"/>
                </a:solidFill>
                <a:latin typeface="Malgun Gothic"/>
                <a:cs typeface="Malgun Gothic"/>
              </a:rPr>
              <a:t>연구</a:t>
            </a:r>
            <a:r>
              <a:rPr sz="1259" spc="-102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9" spc="-53" dirty="0">
                <a:solidFill>
                  <a:srgbClr val="1F2937"/>
                </a:solidFill>
                <a:latin typeface="Malgun Gothic"/>
                <a:cs typeface="Malgun Gothic"/>
              </a:rPr>
              <a:t>총괄</a:t>
            </a:r>
            <a:r>
              <a:rPr sz="1259" spc="-102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19" b="1" spc="-16" dirty="0">
                <a:solidFill>
                  <a:srgbClr val="1F2937"/>
                </a:solidFill>
                <a:latin typeface="Arial"/>
                <a:cs typeface="Arial"/>
              </a:rPr>
              <a:t>(PI)</a:t>
            </a:r>
            <a:r>
              <a:rPr lang="en-US" sz="1219" b="1" spc="-16" dirty="0">
                <a:solidFill>
                  <a:srgbClr val="1F2937"/>
                </a:solidFill>
                <a:latin typeface="Arial"/>
                <a:cs typeface="Arial"/>
              </a:rPr>
              <a:t> : </a:t>
            </a:r>
            <a:r>
              <a:rPr sz="853" spc="-20" dirty="0">
                <a:solidFill>
                  <a:srgbClr val="6A7280"/>
                </a:solidFill>
                <a:latin typeface="Arial"/>
                <a:cs typeface="Arial"/>
              </a:rPr>
              <a:t>1</a:t>
            </a:r>
            <a:r>
              <a:rPr sz="853" spc="-20" dirty="0">
                <a:solidFill>
                  <a:srgbClr val="6A7280"/>
                </a:solidFill>
                <a:latin typeface="Malgun Gothic"/>
                <a:cs typeface="Malgun Gothic"/>
              </a:rPr>
              <a:t>명</a:t>
            </a:r>
            <a:endParaRPr sz="853" dirty="0">
              <a:latin typeface="Malgun Gothic"/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74838" y="1958578"/>
            <a:ext cx="2956322" cy="1779984"/>
          </a:xfrm>
          <a:custGeom>
            <a:avLst/>
            <a:gdLst/>
            <a:ahLst/>
            <a:cxnLst/>
            <a:rect l="l" t="t" r="r" b="b"/>
            <a:pathLst>
              <a:path w="3638550" h="2190750">
                <a:moveTo>
                  <a:pt x="3567353" y="2190749"/>
                </a:moveTo>
                <a:lnTo>
                  <a:pt x="71196" y="2190749"/>
                </a:lnTo>
                <a:lnTo>
                  <a:pt x="66241" y="2190261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2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67353" y="0"/>
                </a:lnTo>
                <a:lnTo>
                  <a:pt x="3608843" y="15621"/>
                </a:lnTo>
                <a:lnTo>
                  <a:pt x="3634663" y="51661"/>
                </a:lnTo>
                <a:lnTo>
                  <a:pt x="3638549" y="71196"/>
                </a:lnTo>
                <a:lnTo>
                  <a:pt x="3638549" y="2119552"/>
                </a:lnTo>
                <a:lnTo>
                  <a:pt x="3622927" y="2161043"/>
                </a:lnTo>
                <a:lnTo>
                  <a:pt x="3586886" y="2186863"/>
                </a:lnTo>
                <a:lnTo>
                  <a:pt x="3572308" y="2190261"/>
                </a:lnTo>
                <a:lnTo>
                  <a:pt x="3567353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98663" y="2082403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4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2" y="455139"/>
                </a:lnTo>
                <a:lnTo>
                  <a:pt x="99344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8" y="3053"/>
                </a:lnTo>
                <a:lnTo>
                  <a:pt x="230326" y="0"/>
                </a:lnTo>
                <a:lnTo>
                  <a:pt x="245924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7" y="154203"/>
                </a:lnTo>
                <a:lnTo>
                  <a:pt x="473195" y="199317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89" y="412019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4" y="475867"/>
                </a:lnTo>
                <a:lnTo>
                  <a:pt x="245924" y="47624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14749" y="2167532"/>
            <a:ext cx="154780" cy="21669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8663" y="3096219"/>
            <a:ext cx="108346" cy="77390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8663" y="3281957"/>
            <a:ext cx="108346" cy="7739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8663" y="3467694"/>
            <a:ext cx="108346" cy="7739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590885" y="2553296"/>
            <a:ext cx="1581864" cy="20523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138" dirty="0" err="1">
                <a:solidFill>
                  <a:srgbClr val="1F2937"/>
                </a:solidFill>
                <a:latin typeface="Malgun Gothic"/>
                <a:cs typeface="Malgun Gothic"/>
              </a:rPr>
              <a:t>모</a:t>
            </a:r>
            <a:r>
              <a:rPr sz="1259" dirty="0" err="1">
                <a:solidFill>
                  <a:srgbClr val="1F2937"/>
                </a:solidFill>
                <a:latin typeface="Malgun Gothic"/>
                <a:cs typeface="Malgun Gothic"/>
              </a:rPr>
              <a:t>델</a:t>
            </a:r>
            <a:r>
              <a:rPr sz="1259" spc="-77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9" spc="-20" dirty="0" err="1">
                <a:solidFill>
                  <a:srgbClr val="1F2937"/>
                </a:solidFill>
                <a:latin typeface="Malgun Gothic"/>
                <a:cs typeface="Malgun Gothic"/>
              </a:rPr>
              <a:t>연구원</a:t>
            </a:r>
            <a:r>
              <a:rPr lang="en-US" sz="1259" spc="-20" dirty="0">
                <a:solidFill>
                  <a:srgbClr val="1F2937"/>
                </a:solidFill>
                <a:latin typeface="Malgun Gothic"/>
                <a:cs typeface="Malgun Gothic"/>
              </a:rPr>
              <a:t> : 1</a:t>
            </a:r>
            <a:r>
              <a:rPr lang="ko-KR" altLang="en-US" sz="1259" spc="-20" dirty="0">
                <a:solidFill>
                  <a:srgbClr val="1F2937"/>
                </a:solidFill>
                <a:latin typeface="Malgun Gothic"/>
                <a:cs typeface="Malgun Gothic"/>
              </a:rPr>
              <a:t>명</a:t>
            </a:r>
            <a:endParaRPr sz="1259" dirty="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585941" y="1958578"/>
            <a:ext cx="2948583" cy="1779984"/>
          </a:xfrm>
          <a:custGeom>
            <a:avLst/>
            <a:gdLst/>
            <a:ahLst/>
            <a:cxnLst/>
            <a:rect l="l" t="t" r="r" b="b"/>
            <a:pathLst>
              <a:path w="3629025" h="2190750">
                <a:moveTo>
                  <a:pt x="3557828" y="2190749"/>
                </a:moveTo>
                <a:lnTo>
                  <a:pt x="71196" y="2190749"/>
                </a:lnTo>
                <a:lnTo>
                  <a:pt x="66241" y="2190261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2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57828" y="0"/>
                </a:lnTo>
                <a:lnTo>
                  <a:pt x="3599317" y="15621"/>
                </a:lnTo>
                <a:lnTo>
                  <a:pt x="3625138" y="51661"/>
                </a:lnTo>
                <a:lnTo>
                  <a:pt x="3629025" y="71196"/>
                </a:lnTo>
                <a:lnTo>
                  <a:pt x="3629025" y="2119552"/>
                </a:lnTo>
                <a:lnTo>
                  <a:pt x="3613401" y="2161043"/>
                </a:lnTo>
                <a:lnTo>
                  <a:pt x="3577362" y="2186863"/>
                </a:lnTo>
                <a:lnTo>
                  <a:pt x="3562783" y="2190261"/>
                </a:lnTo>
                <a:lnTo>
                  <a:pt x="3557828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09767" y="2082403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5" y="476249"/>
                </a:lnTo>
                <a:lnTo>
                  <a:pt x="222545" y="475867"/>
                </a:lnTo>
                <a:lnTo>
                  <a:pt x="184018" y="470152"/>
                </a:lnTo>
                <a:lnTo>
                  <a:pt x="139792" y="455139"/>
                </a:lnTo>
                <a:lnTo>
                  <a:pt x="99343" y="431785"/>
                </a:lnTo>
                <a:lnTo>
                  <a:pt x="64229" y="400989"/>
                </a:lnTo>
                <a:lnTo>
                  <a:pt x="35797" y="363935"/>
                </a:lnTo>
                <a:lnTo>
                  <a:pt x="15140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09" y="139792"/>
                </a:lnTo>
                <a:lnTo>
                  <a:pt x="44462" y="99344"/>
                </a:lnTo>
                <a:lnTo>
                  <a:pt x="75258" y="64230"/>
                </a:lnTo>
                <a:lnTo>
                  <a:pt x="112313" y="35798"/>
                </a:lnTo>
                <a:lnTo>
                  <a:pt x="154202" y="15141"/>
                </a:lnTo>
                <a:lnTo>
                  <a:pt x="199317" y="3053"/>
                </a:lnTo>
                <a:lnTo>
                  <a:pt x="230325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8" y="75259"/>
                </a:lnTo>
                <a:lnTo>
                  <a:pt x="440450" y="112313"/>
                </a:lnTo>
                <a:lnTo>
                  <a:pt x="461107" y="154203"/>
                </a:lnTo>
                <a:lnTo>
                  <a:pt x="473195" y="199317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8" y="336456"/>
                </a:lnTo>
                <a:lnTo>
                  <a:pt x="431784" y="376904"/>
                </a:lnTo>
                <a:lnTo>
                  <a:pt x="400989" y="412019"/>
                </a:lnTo>
                <a:lnTo>
                  <a:pt x="363935" y="440451"/>
                </a:lnTo>
                <a:lnTo>
                  <a:pt x="322045" y="461107"/>
                </a:lnTo>
                <a:lnTo>
                  <a:pt x="276931" y="473195"/>
                </a:lnTo>
                <a:lnTo>
                  <a:pt x="253704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3592" y="2167532"/>
            <a:ext cx="139302" cy="216693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696787" y="2553296"/>
            <a:ext cx="1913809" cy="20523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259" spc="-53" dirty="0" err="1">
                <a:solidFill>
                  <a:srgbClr val="1F2937"/>
                </a:solidFill>
                <a:latin typeface="Malgun Gothic"/>
                <a:cs typeface="Malgun Gothic"/>
              </a:rPr>
              <a:t>데이터</a:t>
            </a:r>
            <a:r>
              <a:rPr sz="1259" spc="-102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9" spc="-16" dirty="0" err="1">
                <a:solidFill>
                  <a:srgbClr val="1F2937"/>
                </a:solidFill>
                <a:latin typeface="Malgun Gothic"/>
                <a:cs typeface="Malgun Gothic"/>
              </a:rPr>
              <a:t>엔지니어</a:t>
            </a:r>
            <a:r>
              <a:rPr 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 : 2</a:t>
            </a:r>
            <a:r>
              <a:rPr lang="ko-KR" alt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명</a:t>
            </a:r>
            <a:endParaRPr sz="1259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1475" y="3893343"/>
            <a:ext cx="2948583" cy="1779984"/>
          </a:xfrm>
          <a:custGeom>
            <a:avLst/>
            <a:gdLst/>
            <a:ahLst/>
            <a:cxnLst/>
            <a:rect l="l" t="t" r="r" b="b"/>
            <a:pathLst>
              <a:path w="3629025" h="2190750">
                <a:moveTo>
                  <a:pt x="3557827" y="2190749"/>
                </a:moveTo>
                <a:lnTo>
                  <a:pt x="71196" y="2190749"/>
                </a:lnTo>
                <a:lnTo>
                  <a:pt x="66241" y="2190260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3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57827" y="0"/>
                </a:lnTo>
                <a:lnTo>
                  <a:pt x="3599319" y="15621"/>
                </a:lnTo>
                <a:lnTo>
                  <a:pt x="3625138" y="51661"/>
                </a:lnTo>
                <a:lnTo>
                  <a:pt x="3629024" y="71196"/>
                </a:lnTo>
                <a:lnTo>
                  <a:pt x="3629024" y="2119553"/>
                </a:lnTo>
                <a:lnTo>
                  <a:pt x="3613402" y="2161043"/>
                </a:lnTo>
                <a:lnTo>
                  <a:pt x="3577362" y="2186863"/>
                </a:lnTo>
                <a:lnTo>
                  <a:pt x="3562783" y="2190260"/>
                </a:lnTo>
                <a:lnTo>
                  <a:pt x="3557827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5300" y="4017168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3" y="455139"/>
                </a:lnTo>
                <a:lnTo>
                  <a:pt x="99345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7"/>
                </a:lnTo>
                <a:lnTo>
                  <a:pt x="154203" y="15141"/>
                </a:lnTo>
                <a:lnTo>
                  <a:pt x="199318" y="3054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7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9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FEF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5908" y="4102298"/>
            <a:ext cx="193476" cy="21669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484981" y="4488062"/>
            <a:ext cx="1817051" cy="20523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138" spc="-24" dirty="0" err="1">
                <a:solidFill>
                  <a:srgbClr val="1F2937"/>
                </a:solidFill>
                <a:latin typeface="Malgun Gothic"/>
                <a:cs typeface="Malgun Gothic"/>
              </a:rPr>
              <a:t>트</a:t>
            </a:r>
            <a:r>
              <a:rPr sz="1259" spc="-24" dirty="0" err="1">
                <a:solidFill>
                  <a:srgbClr val="1F2937"/>
                </a:solidFill>
                <a:latin typeface="Malgun Gothic"/>
                <a:cs typeface="Malgun Gothic"/>
              </a:rPr>
              <a:t>레이닝</a:t>
            </a:r>
            <a:r>
              <a:rPr sz="1259" spc="-81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9" spc="-16" dirty="0" err="1">
                <a:solidFill>
                  <a:srgbClr val="1F2937"/>
                </a:solidFill>
                <a:latin typeface="Malgun Gothic"/>
                <a:cs typeface="Malgun Gothic"/>
              </a:rPr>
              <a:t>엔지니어</a:t>
            </a:r>
            <a:r>
              <a:rPr 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 : 1</a:t>
            </a:r>
            <a:r>
              <a:rPr lang="ko-KR" alt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명</a:t>
            </a:r>
            <a:endParaRPr sz="1259" dirty="0">
              <a:latin typeface="Malgun Gothic"/>
              <a:cs typeface="Malgun Gothic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74838" y="3893343"/>
            <a:ext cx="2956322" cy="1779984"/>
          </a:xfrm>
          <a:custGeom>
            <a:avLst/>
            <a:gdLst/>
            <a:ahLst/>
            <a:cxnLst/>
            <a:rect l="l" t="t" r="r" b="b"/>
            <a:pathLst>
              <a:path w="3638550" h="2190750">
                <a:moveTo>
                  <a:pt x="3567353" y="2190749"/>
                </a:moveTo>
                <a:lnTo>
                  <a:pt x="71196" y="2190749"/>
                </a:lnTo>
                <a:lnTo>
                  <a:pt x="66241" y="2190260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3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67353" y="0"/>
                </a:lnTo>
                <a:lnTo>
                  <a:pt x="3608843" y="15621"/>
                </a:lnTo>
                <a:lnTo>
                  <a:pt x="3634663" y="51661"/>
                </a:lnTo>
                <a:lnTo>
                  <a:pt x="3638549" y="71196"/>
                </a:lnTo>
                <a:lnTo>
                  <a:pt x="3638549" y="2119553"/>
                </a:lnTo>
                <a:lnTo>
                  <a:pt x="3622927" y="2161043"/>
                </a:lnTo>
                <a:lnTo>
                  <a:pt x="3586886" y="2186863"/>
                </a:lnTo>
                <a:lnTo>
                  <a:pt x="3572308" y="2190260"/>
                </a:lnTo>
                <a:lnTo>
                  <a:pt x="3567353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98663" y="4017168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4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2" y="455139"/>
                </a:lnTo>
                <a:lnTo>
                  <a:pt x="99344" y="431785"/>
                </a:lnTo>
                <a:lnTo>
                  <a:pt x="64230" y="400989"/>
                </a:lnTo>
                <a:lnTo>
                  <a:pt x="35798" y="363935"/>
                </a:lnTo>
                <a:lnTo>
                  <a:pt x="15141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10" y="139792"/>
                </a:lnTo>
                <a:lnTo>
                  <a:pt x="44464" y="99344"/>
                </a:lnTo>
                <a:lnTo>
                  <a:pt x="75259" y="64230"/>
                </a:lnTo>
                <a:lnTo>
                  <a:pt x="112314" y="35797"/>
                </a:lnTo>
                <a:lnTo>
                  <a:pt x="154203" y="15141"/>
                </a:lnTo>
                <a:lnTo>
                  <a:pt x="199318" y="3054"/>
                </a:lnTo>
                <a:lnTo>
                  <a:pt x="230326" y="0"/>
                </a:lnTo>
                <a:lnTo>
                  <a:pt x="245924" y="0"/>
                </a:lnTo>
                <a:lnTo>
                  <a:pt x="292229" y="6097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9" y="75259"/>
                </a:lnTo>
                <a:lnTo>
                  <a:pt x="440451" y="112313"/>
                </a:lnTo>
                <a:lnTo>
                  <a:pt x="461107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89" y="412019"/>
                </a:lnTo>
                <a:lnTo>
                  <a:pt x="363935" y="440451"/>
                </a:lnTo>
                <a:lnTo>
                  <a:pt x="322046" y="461107"/>
                </a:lnTo>
                <a:lnTo>
                  <a:pt x="276931" y="473195"/>
                </a:lnTo>
                <a:lnTo>
                  <a:pt x="253704" y="475867"/>
                </a:lnTo>
                <a:lnTo>
                  <a:pt x="245924" y="47624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14749" y="4102298"/>
            <a:ext cx="154780" cy="21669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590884" y="4488062"/>
            <a:ext cx="2047915" cy="20523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259" spc="-8" dirty="0" err="1">
                <a:solidFill>
                  <a:srgbClr val="1F2937"/>
                </a:solidFill>
                <a:latin typeface="Malgun Gothic"/>
                <a:cs typeface="Malgun Gothic"/>
              </a:rPr>
              <a:t>인</a:t>
            </a:r>
            <a:r>
              <a:rPr sz="1138" spc="-8" dirty="0" err="1">
                <a:solidFill>
                  <a:srgbClr val="1F2937"/>
                </a:solidFill>
                <a:latin typeface="Malgun Gothic"/>
                <a:cs typeface="Malgun Gothic"/>
              </a:rPr>
              <a:t>프</a:t>
            </a:r>
            <a:r>
              <a:rPr sz="1259" spc="-8" dirty="0" err="1">
                <a:solidFill>
                  <a:srgbClr val="1F2937"/>
                </a:solidFill>
                <a:latin typeface="Malgun Gothic"/>
                <a:cs typeface="Malgun Gothic"/>
              </a:rPr>
              <a:t>라</a:t>
            </a:r>
            <a:r>
              <a:rPr sz="1259" spc="-106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259" spc="-16" dirty="0" err="1">
                <a:solidFill>
                  <a:srgbClr val="1F2937"/>
                </a:solidFill>
                <a:latin typeface="Malgun Gothic"/>
                <a:cs typeface="Malgun Gothic"/>
              </a:rPr>
              <a:t>엔지니어</a:t>
            </a:r>
            <a:r>
              <a:rPr 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 : </a:t>
            </a:r>
            <a:r>
              <a:rPr lang="ko-KR" altLang="en-US" sz="1259" spc="-16" dirty="0">
                <a:solidFill>
                  <a:srgbClr val="1F2937"/>
                </a:solidFill>
                <a:latin typeface="Malgun Gothic"/>
                <a:cs typeface="Malgun Gothic"/>
              </a:rPr>
              <a:t>필요시</a:t>
            </a:r>
            <a:endParaRPr sz="1259" dirty="0">
              <a:latin typeface="Malgun Gothic"/>
              <a:cs typeface="Malgun Gothic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85941" y="3893343"/>
            <a:ext cx="2948583" cy="1779984"/>
          </a:xfrm>
          <a:custGeom>
            <a:avLst/>
            <a:gdLst/>
            <a:ahLst/>
            <a:cxnLst/>
            <a:rect l="l" t="t" r="r" b="b"/>
            <a:pathLst>
              <a:path w="3629025" h="2190750">
                <a:moveTo>
                  <a:pt x="3557828" y="2190749"/>
                </a:moveTo>
                <a:lnTo>
                  <a:pt x="71196" y="2190749"/>
                </a:lnTo>
                <a:lnTo>
                  <a:pt x="66241" y="2190260"/>
                </a:lnTo>
                <a:lnTo>
                  <a:pt x="29705" y="2175127"/>
                </a:lnTo>
                <a:lnTo>
                  <a:pt x="3885" y="2139087"/>
                </a:lnTo>
                <a:lnTo>
                  <a:pt x="0" y="2119553"/>
                </a:lnTo>
                <a:lnTo>
                  <a:pt x="0" y="21145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557828" y="0"/>
                </a:lnTo>
                <a:lnTo>
                  <a:pt x="3599317" y="15621"/>
                </a:lnTo>
                <a:lnTo>
                  <a:pt x="3625138" y="51661"/>
                </a:lnTo>
                <a:lnTo>
                  <a:pt x="3629025" y="71196"/>
                </a:lnTo>
                <a:lnTo>
                  <a:pt x="3629025" y="2119553"/>
                </a:lnTo>
                <a:lnTo>
                  <a:pt x="3613401" y="2161043"/>
                </a:lnTo>
                <a:lnTo>
                  <a:pt x="3577362" y="2186863"/>
                </a:lnTo>
                <a:lnTo>
                  <a:pt x="3562783" y="2190260"/>
                </a:lnTo>
                <a:lnTo>
                  <a:pt x="3557828" y="21907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09767" y="4017168"/>
            <a:ext cx="386953" cy="386953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5" y="476249"/>
                </a:lnTo>
                <a:lnTo>
                  <a:pt x="222545" y="475867"/>
                </a:lnTo>
                <a:lnTo>
                  <a:pt x="184018" y="470152"/>
                </a:lnTo>
                <a:lnTo>
                  <a:pt x="139792" y="455139"/>
                </a:lnTo>
                <a:lnTo>
                  <a:pt x="99343" y="431785"/>
                </a:lnTo>
                <a:lnTo>
                  <a:pt x="64229" y="400989"/>
                </a:lnTo>
                <a:lnTo>
                  <a:pt x="35797" y="363935"/>
                </a:lnTo>
                <a:lnTo>
                  <a:pt x="15140" y="322045"/>
                </a:lnTo>
                <a:lnTo>
                  <a:pt x="3053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19"/>
                </a:lnTo>
                <a:lnTo>
                  <a:pt x="21109" y="139792"/>
                </a:lnTo>
                <a:lnTo>
                  <a:pt x="44462" y="99344"/>
                </a:lnTo>
                <a:lnTo>
                  <a:pt x="75258" y="64230"/>
                </a:lnTo>
                <a:lnTo>
                  <a:pt x="112313" y="35797"/>
                </a:lnTo>
                <a:lnTo>
                  <a:pt x="154202" y="15141"/>
                </a:lnTo>
                <a:lnTo>
                  <a:pt x="199317" y="3054"/>
                </a:lnTo>
                <a:lnTo>
                  <a:pt x="230325" y="0"/>
                </a:lnTo>
                <a:lnTo>
                  <a:pt x="245923" y="0"/>
                </a:lnTo>
                <a:lnTo>
                  <a:pt x="292229" y="6097"/>
                </a:lnTo>
                <a:lnTo>
                  <a:pt x="336456" y="21110"/>
                </a:lnTo>
                <a:lnTo>
                  <a:pt x="376904" y="44463"/>
                </a:lnTo>
                <a:lnTo>
                  <a:pt x="412018" y="75259"/>
                </a:lnTo>
                <a:lnTo>
                  <a:pt x="440450" y="112313"/>
                </a:lnTo>
                <a:lnTo>
                  <a:pt x="461107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8" y="336456"/>
                </a:lnTo>
                <a:lnTo>
                  <a:pt x="431784" y="376904"/>
                </a:lnTo>
                <a:lnTo>
                  <a:pt x="400989" y="412019"/>
                </a:lnTo>
                <a:lnTo>
                  <a:pt x="363935" y="440451"/>
                </a:lnTo>
                <a:lnTo>
                  <a:pt x="322045" y="461107"/>
                </a:lnTo>
                <a:lnTo>
                  <a:pt x="276931" y="473195"/>
                </a:lnTo>
                <a:lnTo>
                  <a:pt x="253704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CCFA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8" name="object 4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5853" y="4102298"/>
            <a:ext cx="154780" cy="216693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6696788" y="4488062"/>
            <a:ext cx="1503441" cy="20523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259" spc="-24" dirty="0">
                <a:solidFill>
                  <a:srgbClr val="1F2937"/>
                </a:solidFill>
                <a:latin typeface="Malgun Gothic"/>
                <a:cs typeface="Malgun Gothic"/>
              </a:rPr>
              <a:t>평가</a:t>
            </a:r>
            <a:r>
              <a:rPr sz="1219" b="1" spc="-24" dirty="0">
                <a:solidFill>
                  <a:srgbClr val="1F2937"/>
                </a:solidFill>
                <a:latin typeface="Arial"/>
                <a:cs typeface="Arial"/>
              </a:rPr>
              <a:t>/ML-</a:t>
            </a:r>
            <a:r>
              <a:rPr sz="1219" b="1" spc="-20" dirty="0">
                <a:solidFill>
                  <a:srgbClr val="1F2937"/>
                </a:solidFill>
                <a:latin typeface="Arial"/>
                <a:cs typeface="Arial"/>
              </a:rPr>
              <a:t>Ops</a:t>
            </a:r>
            <a:r>
              <a:rPr lang="en-US" sz="1219" b="1" spc="-20" dirty="0">
                <a:solidFill>
                  <a:srgbClr val="1F2937"/>
                </a:solidFill>
                <a:latin typeface="Arial"/>
                <a:cs typeface="Arial"/>
              </a:rPr>
              <a:t> :  1</a:t>
            </a:r>
            <a:r>
              <a:rPr lang="ko-KR" altLang="en-US" sz="1219" b="1" spc="-20" dirty="0">
                <a:solidFill>
                  <a:srgbClr val="1F2937"/>
                </a:solidFill>
                <a:latin typeface="Arial"/>
                <a:cs typeface="Arial"/>
              </a:rPr>
              <a:t>명</a:t>
            </a:r>
            <a:endParaRPr sz="1219" dirty="0">
              <a:latin typeface="Arial"/>
              <a:cs typeface="Arial"/>
            </a:endParaRPr>
          </a:p>
        </p:txBody>
      </p:sp>
      <p:sp>
        <p:nvSpPr>
          <p:cNvPr id="53" name="object 2">
            <a:extLst>
              <a:ext uri="{FF2B5EF4-FFF2-40B4-BE49-F238E27FC236}">
                <a16:creationId xmlns:a16="http://schemas.microsoft.com/office/drawing/2014/main" id="{8CFFC3E4-536C-75A5-553D-F2083E9A3737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3">
            <a:extLst>
              <a:ext uri="{FF2B5EF4-FFF2-40B4-BE49-F238E27FC236}">
                <a16:creationId xmlns:a16="http://schemas.microsoft.com/office/drawing/2014/main" id="{1619979D-2FC0-AA1B-A9D1-8E55583EB876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44812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7-4.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필요한 기술 인력 역할과 역량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1182906-B8DD-CC15-EB07-6DC2DE7F6787}"/>
              </a:ext>
            </a:extLst>
          </p:cNvPr>
          <p:cNvSpPr txBox="1"/>
          <p:nvPr/>
        </p:nvSpPr>
        <p:spPr>
          <a:xfrm>
            <a:off x="672901" y="2841783"/>
            <a:ext cx="2894807" cy="860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아키텍처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설계 </a:t>
            </a:r>
            <a:endParaRPr kumimoji="0" lang="en-US" altLang="ko-KR" sz="1200" b="0" i="0" u="none" strike="noStrike" kern="0" cap="none" spc="-20" normalizeH="0" baseline="0" noProof="0" dirty="0">
              <a:ln>
                <a:noFill/>
              </a:ln>
              <a:solidFill>
                <a:srgbClr val="37405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kumimoji="0" lang="ko-KR" altLang="en-US" sz="1200" b="0" i="0" u="none" strike="noStrike" kern="0" cap="none" spc="-69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정규화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kumimoji="0" lang="ko-KR" altLang="en-US" sz="1200" b="0" i="0" u="none" strike="noStrike" kern="0" cap="none" spc="-16" normalizeH="0" baseline="0" noProof="0" dirty="0" err="1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게이팅</a:t>
            </a:r>
            <a:r>
              <a:rPr kumimoji="0" lang="en-US" altLang="ko-KR" sz="1200" b="0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커리큘럼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</a:p>
          <a:p>
            <a: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그라디언트</a:t>
            </a:r>
            <a:r>
              <a:rPr kumimoji="0" lang="ko-KR" altLang="en-US" sz="1200" b="0" i="0" u="none" strike="noStrike" kern="0" cap="none" spc="-65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 err="1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클리핑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19880A5-A384-D5BC-92A1-7017FC7A4578}"/>
              </a:ext>
            </a:extLst>
          </p:cNvPr>
          <p:cNvSpPr txBox="1"/>
          <p:nvPr/>
        </p:nvSpPr>
        <p:spPr>
          <a:xfrm>
            <a:off x="6903243" y="2802407"/>
            <a:ext cx="1913808" cy="860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 err="1"/>
              <a:t>크롤링</a:t>
            </a:r>
            <a:r>
              <a:rPr lang="en-US" altLang="ko-KR" dirty="0"/>
              <a:t>/</a:t>
            </a:r>
            <a:r>
              <a:rPr lang="ko-KR" altLang="en-US" dirty="0"/>
              <a:t>정제</a:t>
            </a:r>
            <a:r>
              <a:rPr lang="en-US" altLang="ko-KR" dirty="0"/>
              <a:t>, </a:t>
            </a:r>
            <a:r>
              <a:rPr lang="ko-KR" altLang="en-US" dirty="0"/>
              <a:t>중복 제거 </a:t>
            </a:r>
            <a:endParaRPr lang="en-US" altLang="ko-KR" dirty="0"/>
          </a:p>
          <a:p>
            <a:r>
              <a:rPr lang="ko-KR" altLang="en-US" dirty="0"/>
              <a:t>라이선스 </a:t>
            </a:r>
            <a:r>
              <a:rPr lang="ko-KR" altLang="en-US" dirty="0" err="1"/>
              <a:t>태깅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감사 로그 데이터 품질 보장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8C4FAEF-FFBE-7E69-12A5-C461EC9B0488}"/>
              </a:ext>
            </a:extLst>
          </p:cNvPr>
          <p:cNvSpPr txBox="1"/>
          <p:nvPr/>
        </p:nvSpPr>
        <p:spPr>
          <a:xfrm>
            <a:off x="797937" y="4777236"/>
            <a:ext cx="2088000" cy="860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분산 학습</a:t>
            </a:r>
            <a:r>
              <a:rPr lang="en-US" altLang="ko-KR" dirty="0"/>
              <a:t>, </a:t>
            </a:r>
            <a:r>
              <a:rPr lang="ko-KR" altLang="en-US" dirty="0"/>
              <a:t>스캔 병렬 엔진 체크포인트</a:t>
            </a:r>
            <a:r>
              <a:rPr lang="en-US" altLang="ko-KR" dirty="0"/>
              <a:t>, </a:t>
            </a:r>
            <a:r>
              <a:rPr lang="ko-KR" altLang="en-US" dirty="0"/>
              <a:t>모니터링 학습 안정성 보장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B234162-72D8-A5E4-BDF6-176C6EB7EB1B}"/>
              </a:ext>
            </a:extLst>
          </p:cNvPr>
          <p:cNvSpPr txBox="1"/>
          <p:nvPr/>
        </p:nvSpPr>
        <p:spPr>
          <a:xfrm>
            <a:off x="6949677" y="4703569"/>
            <a:ext cx="2461019" cy="860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자동 평가</a:t>
            </a:r>
            <a:r>
              <a:rPr lang="en-US" altLang="ko-KR" dirty="0"/>
              <a:t>, </a:t>
            </a:r>
          </a:p>
          <a:p>
            <a:r>
              <a:rPr lang="ko-KR" altLang="en-US" dirty="0" err="1"/>
              <a:t>리그레션</a:t>
            </a:r>
            <a:r>
              <a:rPr lang="ko-KR" altLang="en-US" dirty="0"/>
              <a:t> 테스트 모델 카드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로그 대시보드 성능 지표 추적 및 분석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75E6B46-9415-A504-C075-E8D925F2BF85}"/>
              </a:ext>
            </a:extLst>
          </p:cNvPr>
          <p:cNvSpPr txBox="1"/>
          <p:nvPr/>
        </p:nvSpPr>
        <p:spPr>
          <a:xfrm>
            <a:off x="3718517" y="4762499"/>
            <a:ext cx="2088000" cy="8604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4128" lvl="0" defTabSz="914400" eaLnBrk="1" fontAlgn="auto" latinLnBrk="0" hangingPunct="1">
              <a:lnSpc>
                <a:spcPct val="142900"/>
              </a:lnSpc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kern="0" cap="none" spc="0" normalizeH="0" baseline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스토리지</a:t>
            </a:r>
            <a:r>
              <a:rPr lang="en-US" altLang="ko-KR" dirty="0"/>
              <a:t>/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 err="1"/>
              <a:t>온프레</a:t>
            </a:r>
            <a:r>
              <a:rPr lang="ko-KR" altLang="en-US" dirty="0"/>
              <a:t> 배포 오프로딩</a:t>
            </a:r>
            <a:r>
              <a:rPr lang="en-US" altLang="ko-KR" dirty="0"/>
              <a:t>/</a:t>
            </a:r>
            <a:r>
              <a:rPr lang="ko-KR" altLang="en-US" dirty="0"/>
              <a:t>병렬화 파이프라인 시스템 아키텍처 최적화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39B2152-004C-E43A-7873-FCB97BE093DD}"/>
              </a:ext>
            </a:extLst>
          </p:cNvPr>
          <p:cNvGrpSpPr/>
          <p:nvPr/>
        </p:nvGrpSpPr>
        <p:grpSpPr>
          <a:xfrm>
            <a:off x="600076" y="4924351"/>
            <a:ext cx="108346" cy="593524"/>
            <a:chOff x="590550" y="2999185"/>
            <a:chExt cx="108346" cy="593524"/>
          </a:xfrm>
        </p:grpSpPr>
        <p:pic>
          <p:nvPicPr>
            <p:cNvPr id="83" name="object 9">
              <a:extLst>
                <a:ext uri="{FF2B5EF4-FFF2-40B4-BE49-F238E27FC236}">
                  <a16:creationId xmlns:a16="http://schemas.microsoft.com/office/drawing/2014/main" id="{E31865D7-B6E0-475F-B4BF-76EBF9DE04C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2999185"/>
              <a:ext cx="108346" cy="77390"/>
            </a:xfrm>
            <a:prstGeom prst="rect">
              <a:avLst/>
            </a:prstGeom>
          </p:spPr>
        </p:pic>
        <p:pic>
          <p:nvPicPr>
            <p:cNvPr id="84" name="object 10">
              <a:extLst>
                <a:ext uri="{FF2B5EF4-FFF2-40B4-BE49-F238E27FC236}">
                  <a16:creationId xmlns:a16="http://schemas.microsoft.com/office/drawing/2014/main" id="{E28A43B9-050D-F15D-3B5F-382E95649C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257252"/>
              <a:ext cx="108346" cy="77390"/>
            </a:xfrm>
            <a:prstGeom prst="rect">
              <a:avLst/>
            </a:prstGeom>
          </p:spPr>
        </p:pic>
        <p:pic>
          <p:nvPicPr>
            <p:cNvPr id="85" name="object 11">
              <a:extLst>
                <a:ext uri="{FF2B5EF4-FFF2-40B4-BE49-F238E27FC236}">
                  <a16:creationId xmlns:a16="http://schemas.microsoft.com/office/drawing/2014/main" id="{542E3E69-A73B-183C-B649-067531E1C42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515319"/>
              <a:ext cx="108346" cy="77390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B3977A7-501B-85B4-FB88-1B3CACE45C2A}"/>
              </a:ext>
            </a:extLst>
          </p:cNvPr>
          <p:cNvGrpSpPr/>
          <p:nvPr/>
        </p:nvGrpSpPr>
        <p:grpSpPr>
          <a:xfrm>
            <a:off x="6790134" y="2985195"/>
            <a:ext cx="108346" cy="593524"/>
            <a:chOff x="590550" y="2999185"/>
            <a:chExt cx="108346" cy="593524"/>
          </a:xfrm>
        </p:grpSpPr>
        <p:pic>
          <p:nvPicPr>
            <p:cNvPr id="87" name="object 9">
              <a:extLst>
                <a:ext uri="{FF2B5EF4-FFF2-40B4-BE49-F238E27FC236}">
                  <a16:creationId xmlns:a16="http://schemas.microsoft.com/office/drawing/2014/main" id="{81661EA4-82F8-206B-CCE0-2AA9394F4F7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2999185"/>
              <a:ext cx="108346" cy="77390"/>
            </a:xfrm>
            <a:prstGeom prst="rect">
              <a:avLst/>
            </a:prstGeom>
          </p:spPr>
        </p:pic>
        <p:pic>
          <p:nvPicPr>
            <p:cNvPr id="88" name="object 10">
              <a:extLst>
                <a:ext uri="{FF2B5EF4-FFF2-40B4-BE49-F238E27FC236}">
                  <a16:creationId xmlns:a16="http://schemas.microsoft.com/office/drawing/2014/main" id="{1104629E-B000-2274-1F24-03C8B60459F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257252"/>
              <a:ext cx="108346" cy="77390"/>
            </a:xfrm>
            <a:prstGeom prst="rect">
              <a:avLst/>
            </a:prstGeom>
          </p:spPr>
        </p:pic>
        <p:pic>
          <p:nvPicPr>
            <p:cNvPr id="89" name="object 11">
              <a:extLst>
                <a:ext uri="{FF2B5EF4-FFF2-40B4-BE49-F238E27FC236}">
                  <a16:creationId xmlns:a16="http://schemas.microsoft.com/office/drawing/2014/main" id="{FB3F45E9-1D0A-403D-C901-DFC580292EA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515319"/>
              <a:ext cx="108346" cy="7739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310CDBA-5AFE-10F3-DC27-0916A33028C1}"/>
              </a:ext>
            </a:extLst>
          </p:cNvPr>
          <p:cNvGrpSpPr/>
          <p:nvPr/>
        </p:nvGrpSpPr>
        <p:grpSpPr>
          <a:xfrm>
            <a:off x="6841170" y="4848076"/>
            <a:ext cx="108346" cy="593524"/>
            <a:chOff x="590550" y="2999185"/>
            <a:chExt cx="108346" cy="593524"/>
          </a:xfrm>
        </p:grpSpPr>
        <p:pic>
          <p:nvPicPr>
            <p:cNvPr id="91" name="object 9">
              <a:extLst>
                <a:ext uri="{FF2B5EF4-FFF2-40B4-BE49-F238E27FC236}">
                  <a16:creationId xmlns:a16="http://schemas.microsoft.com/office/drawing/2014/main" id="{23D07A98-63B2-9A7B-E1C3-5790692B753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2999185"/>
              <a:ext cx="108346" cy="77390"/>
            </a:xfrm>
            <a:prstGeom prst="rect">
              <a:avLst/>
            </a:prstGeom>
          </p:spPr>
        </p:pic>
        <p:pic>
          <p:nvPicPr>
            <p:cNvPr id="92" name="object 10">
              <a:extLst>
                <a:ext uri="{FF2B5EF4-FFF2-40B4-BE49-F238E27FC236}">
                  <a16:creationId xmlns:a16="http://schemas.microsoft.com/office/drawing/2014/main" id="{C90AF9DC-7217-0799-9A4B-FD8C3F104FE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257252"/>
              <a:ext cx="108346" cy="77390"/>
            </a:xfrm>
            <a:prstGeom prst="rect">
              <a:avLst/>
            </a:prstGeom>
          </p:spPr>
        </p:pic>
        <p:pic>
          <p:nvPicPr>
            <p:cNvPr id="93" name="object 11">
              <a:extLst>
                <a:ext uri="{FF2B5EF4-FFF2-40B4-BE49-F238E27FC236}">
                  <a16:creationId xmlns:a16="http://schemas.microsoft.com/office/drawing/2014/main" id="{5FAF8FF1-3AAA-B9A9-914C-3E74FBA697B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515319"/>
              <a:ext cx="108346" cy="77390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545349DF-C3D9-1538-FFD4-BF957B3C0E09}"/>
              </a:ext>
            </a:extLst>
          </p:cNvPr>
          <p:cNvGrpSpPr/>
          <p:nvPr/>
        </p:nvGrpSpPr>
        <p:grpSpPr>
          <a:xfrm>
            <a:off x="3603862" y="4924351"/>
            <a:ext cx="108346" cy="593524"/>
            <a:chOff x="590550" y="2999185"/>
            <a:chExt cx="108346" cy="593524"/>
          </a:xfrm>
        </p:grpSpPr>
        <p:pic>
          <p:nvPicPr>
            <p:cNvPr id="95" name="object 9">
              <a:extLst>
                <a:ext uri="{FF2B5EF4-FFF2-40B4-BE49-F238E27FC236}">
                  <a16:creationId xmlns:a16="http://schemas.microsoft.com/office/drawing/2014/main" id="{CD78CC20-25A6-ACEA-E567-FBD6E487C15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2999185"/>
              <a:ext cx="108346" cy="77390"/>
            </a:xfrm>
            <a:prstGeom prst="rect">
              <a:avLst/>
            </a:prstGeom>
          </p:spPr>
        </p:pic>
        <p:pic>
          <p:nvPicPr>
            <p:cNvPr id="96" name="object 10">
              <a:extLst>
                <a:ext uri="{FF2B5EF4-FFF2-40B4-BE49-F238E27FC236}">
                  <a16:creationId xmlns:a16="http://schemas.microsoft.com/office/drawing/2014/main" id="{62FEC6D3-ECD4-B9E1-C7AC-CF0431E29A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257252"/>
              <a:ext cx="108346" cy="77390"/>
            </a:xfrm>
            <a:prstGeom prst="rect">
              <a:avLst/>
            </a:prstGeom>
          </p:spPr>
        </p:pic>
        <p:pic>
          <p:nvPicPr>
            <p:cNvPr id="97" name="object 11">
              <a:extLst>
                <a:ext uri="{FF2B5EF4-FFF2-40B4-BE49-F238E27FC236}">
                  <a16:creationId xmlns:a16="http://schemas.microsoft.com/office/drawing/2014/main" id="{F9EF91A3-B895-D348-BAC0-45EDCBA0F89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3515319"/>
              <a:ext cx="108346" cy="773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0" name="object 3">
            <a:extLst>
              <a:ext uri="{FF2B5EF4-FFF2-40B4-BE49-F238E27FC236}">
                <a16:creationId xmlns:a16="http://schemas.microsoft.com/office/drawing/2014/main" id="{4D3ECBE5-ADB9-ECE4-CBF3-143AC1092BE3}"/>
              </a:ext>
            </a:extLst>
          </p:cNvPr>
          <p:cNvSpPr txBox="1">
            <a:spLocks/>
          </p:cNvSpPr>
          <p:nvPr/>
        </p:nvSpPr>
        <p:spPr>
          <a:xfrm>
            <a:off x="243135" y="509190"/>
            <a:ext cx="4267391" cy="423638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defPPr>
              <a:defRPr kern="0"/>
            </a:defPPr>
            <a:lvl1pPr marL="72231">
              <a:spcBef>
                <a:spcPts val="73"/>
              </a:spcBef>
              <a:defRPr sz="2400" b="1" i="0">
                <a:solidFill>
                  <a:srgbClr val="1F293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defRPr>
            </a:lvl1pPr>
          </a:lstStyle>
          <a:p>
            <a:r>
              <a:rPr lang="en-US" altLang="ko-KR" dirty="0"/>
              <a:t>8.</a:t>
            </a:r>
            <a:r>
              <a:rPr lang="ko-KR" altLang="en-US" dirty="0"/>
              <a:t> 기대</a:t>
            </a:r>
            <a:r>
              <a:rPr lang="ko-KR" altLang="en-US" spc="-20" dirty="0"/>
              <a:t> </a:t>
            </a:r>
            <a:r>
              <a:rPr lang="ko-KR" altLang="en-US" spc="-45" dirty="0"/>
              <a:t>산출물</a:t>
            </a:r>
            <a:r>
              <a:rPr lang="ko-KR" altLang="en-US" spc="-25" dirty="0"/>
              <a:t> </a:t>
            </a:r>
            <a:endParaRPr lang="ko-KR" altLang="en-US" dirty="0"/>
          </a:p>
        </p:txBody>
      </p:sp>
      <p:sp>
        <p:nvSpPr>
          <p:cNvPr id="109" name="object 2">
            <a:extLst>
              <a:ext uri="{FF2B5EF4-FFF2-40B4-BE49-F238E27FC236}">
                <a16:creationId xmlns:a16="http://schemas.microsoft.com/office/drawing/2014/main" id="{221F0F4C-7DCC-71D5-CC3D-FFF208E7D55F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AA6E1D1A-02BF-FE15-1F1B-B30470F9AAEE}"/>
              </a:ext>
            </a:extLst>
          </p:cNvPr>
          <p:cNvSpPr txBox="1"/>
          <p:nvPr/>
        </p:nvSpPr>
        <p:spPr>
          <a:xfrm>
            <a:off x="400051" y="1445986"/>
            <a:ext cx="9353543" cy="3150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3600"/>
              </a:lnSpc>
              <a:spcBef>
                <a:spcPts val="90"/>
              </a:spcBef>
            </a:pPr>
            <a:r>
              <a:rPr sz="1600" spc="9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NT(Neuromorphic)</a:t>
            </a:r>
            <a:r>
              <a:rPr sz="1600" spc="1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개발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및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검증</a:t>
            </a:r>
            <a:r>
              <a:rPr sz="16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후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생성될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주요</a:t>
            </a:r>
            <a:r>
              <a:rPr sz="16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산출물</a:t>
            </a:r>
            <a:r>
              <a:rPr lang="en-US"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(</a:t>
            </a:r>
            <a:r>
              <a:rPr lang="ko-KR" altLang="en-US"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관련분야 특허 포함</a:t>
            </a:r>
            <a:r>
              <a:rPr lang="en-US" altLang="ko-KR" sz="16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)</a:t>
            </a:r>
            <a:endParaRPr sz="1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15EE228F-AB46-6840-8A19-8BD5F97A689B}"/>
              </a:ext>
            </a:extLst>
          </p:cNvPr>
          <p:cNvSpPr/>
          <p:nvPr/>
        </p:nvSpPr>
        <p:spPr>
          <a:xfrm>
            <a:off x="412751" y="2225775"/>
            <a:ext cx="4508815" cy="1839434"/>
          </a:xfrm>
          <a:custGeom>
            <a:avLst/>
            <a:gdLst/>
            <a:ahLst/>
            <a:cxnLst/>
            <a:rect l="l" t="t" r="r" b="b"/>
            <a:pathLst>
              <a:path w="5344795" h="1636395">
                <a:moveTo>
                  <a:pt x="5276242" y="1635972"/>
                </a:moveTo>
                <a:lnTo>
                  <a:pt x="67935" y="1635972"/>
                </a:lnTo>
                <a:lnTo>
                  <a:pt x="63207" y="1635507"/>
                </a:lnTo>
                <a:lnTo>
                  <a:pt x="24672" y="1618052"/>
                </a:lnTo>
                <a:lnTo>
                  <a:pt x="2328" y="1582130"/>
                </a:lnTo>
                <a:lnTo>
                  <a:pt x="0" y="1568037"/>
                </a:lnTo>
                <a:lnTo>
                  <a:pt x="0" y="1563263"/>
                </a:lnTo>
                <a:lnTo>
                  <a:pt x="0" y="67935"/>
                </a:lnTo>
                <a:lnTo>
                  <a:pt x="14906" y="28344"/>
                </a:lnTo>
                <a:lnTo>
                  <a:pt x="49295" y="3707"/>
                </a:lnTo>
                <a:lnTo>
                  <a:pt x="67935" y="0"/>
                </a:lnTo>
                <a:lnTo>
                  <a:pt x="5276242" y="0"/>
                </a:lnTo>
                <a:lnTo>
                  <a:pt x="5315834" y="14906"/>
                </a:lnTo>
                <a:lnTo>
                  <a:pt x="5340470" y="49295"/>
                </a:lnTo>
                <a:lnTo>
                  <a:pt x="5344178" y="67935"/>
                </a:lnTo>
                <a:lnTo>
                  <a:pt x="5344178" y="1568037"/>
                </a:lnTo>
                <a:lnTo>
                  <a:pt x="5329271" y="1607628"/>
                </a:lnTo>
                <a:lnTo>
                  <a:pt x="5294882" y="1632265"/>
                </a:lnTo>
                <a:lnTo>
                  <a:pt x="5280971" y="1635507"/>
                </a:lnTo>
                <a:lnTo>
                  <a:pt x="5276242" y="1635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262F5405-3E7C-1FB8-0EDB-99A0730EB18C}"/>
              </a:ext>
            </a:extLst>
          </p:cNvPr>
          <p:cNvSpPr/>
          <p:nvPr/>
        </p:nvSpPr>
        <p:spPr>
          <a:xfrm>
            <a:off x="594526" y="2407550"/>
            <a:ext cx="545465" cy="545465"/>
          </a:xfrm>
          <a:custGeom>
            <a:avLst/>
            <a:gdLst/>
            <a:ahLst/>
            <a:cxnLst/>
            <a:rect l="l" t="t" r="r" b="b"/>
            <a:pathLst>
              <a:path w="545465" h="545464">
                <a:moveTo>
                  <a:pt x="272662" y="545324"/>
                </a:moveTo>
                <a:lnTo>
                  <a:pt x="232654" y="542373"/>
                </a:lnTo>
                <a:lnTo>
                  <a:pt x="193512" y="533583"/>
                </a:lnTo>
                <a:lnTo>
                  <a:pt x="156083" y="519145"/>
                </a:lnTo>
                <a:lnTo>
                  <a:pt x="121179" y="499372"/>
                </a:lnTo>
                <a:lnTo>
                  <a:pt x="89553" y="474691"/>
                </a:lnTo>
                <a:lnTo>
                  <a:pt x="61891" y="445637"/>
                </a:lnTo>
                <a:lnTo>
                  <a:pt x="38791" y="412838"/>
                </a:lnTo>
                <a:lnTo>
                  <a:pt x="20755" y="377005"/>
                </a:lnTo>
                <a:lnTo>
                  <a:pt x="8171" y="338913"/>
                </a:lnTo>
                <a:lnTo>
                  <a:pt x="1312" y="299387"/>
                </a:lnTo>
                <a:lnTo>
                  <a:pt x="0" y="272662"/>
                </a:lnTo>
                <a:lnTo>
                  <a:pt x="328" y="259283"/>
                </a:lnTo>
                <a:lnTo>
                  <a:pt x="5239" y="219468"/>
                </a:lnTo>
                <a:lnTo>
                  <a:pt x="15938" y="180804"/>
                </a:lnTo>
                <a:lnTo>
                  <a:pt x="32195" y="144129"/>
                </a:lnTo>
                <a:lnTo>
                  <a:pt x="53657" y="110237"/>
                </a:lnTo>
                <a:lnTo>
                  <a:pt x="79860" y="79860"/>
                </a:lnTo>
                <a:lnTo>
                  <a:pt x="110237" y="53657"/>
                </a:lnTo>
                <a:lnTo>
                  <a:pt x="144130" y="32195"/>
                </a:lnTo>
                <a:lnTo>
                  <a:pt x="180804" y="15938"/>
                </a:lnTo>
                <a:lnTo>
                  <a:pt x="219468" y="5239"/>
                </a:lnTo>
                <a:lnTo>
                  <a:pt x="259283" y="328"/>
                </a:lnTo>
                <a:lnTo>
                  <a:pt x="272662" y="0"/>
                </a:lnTo>
                <a:lnTo>
                  <a:pt x="286041" y="328"/>
                </a:lnTo>
                <a:lnTo>
                  <a:pt x="325855" y="5239"/>
                </a:lnTo>
                <a:lnTo>
                  <a:pt x="364519" y="15938"/>
                </a:lnTo>
                <a:lnTo>
                  <a:pt x="401194" y="32195"/>
                </a:lnTo>
                <a:lnTo>
                  <a:pt x="435086" y="53657"/>
                </a:lnTo>
                <a:lnTo>
                  <a:pt x="465463" y="79860"/>
                </a:lnTo>
                <a:lnTo>
                  <a:pt x="491666" y="110237"/>
                </a:lnTo>
                <a:lnTo>
                  <a:pt x="513128" y="144129"/>
                </a:lnTo>
                <a:lnTo>
                  <a:pt x="529385" y="180804"/>
                </a:lnTo>
                <a:lnTo>
                  <a:pt x="540085" y="219468"/>
                </a:lnTo>
                <a:lnTo>
                  <a:pt x="544996" y="259283"/>
                </a:lnTo>
                <a:lnTo>
                  <a:pt x="545324" y="272662"/>
                </a:lnTo>
                <a:lnTo>
                  <a:pt x="544996" y="286041"/>
                </a:lnTo>
                <a:lnTo>
                  <a:pt x="540085" y="325855"/>
                </a:lnTo>
                <a:lnTo>
                  <a:pt x="529385" y="364519"/>
                </a:lnTo>
                <a:lnTo>
                  <a:pt x="513128" y="401194"/>
                </a:lnTo>
                <a:lnTo>
                  <a:pt x="491666" y="435087"/>
                </a:lnTo>
                <a:lnTo>
                  <a:pt x="465463" y="465463"/>
                </a:lnTo>
                <a:lnTo>
                  <a:pt x="435086" y="491666"/>
                </a:lnTo>
                <a:lnTo>
                  <a:pt x="401194" y="513128"/>
                </a:lnTo>
                <a:lnTo>
                  <a:pt x="364519" y="529385"/>
                </a:lnTo>
                <a:lnTo>
                  <a:pt x="325855" y="540084"/>
                </a:lnTo>
                <a:lnTo>
                  <a:pt x="286041" y="544996"/>
                </a:lnTo>
                <a:lnTo>
                  <a:pt x="272662" y="54532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9">
            <a:extLst>
              <a:ext uri="{FF2B5EF4-FFF2-40B4-BE49-F238E27FC236}">
                <a16:creationId xmlns:a16="http://schemas.microsoft.com/office/drawing/2014/main" id="{C1629685-B186-16E8-CB64-A94CF365FFD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857" y="2516615"/>
            <a:ext cx="272662" cy="327194"/>
          </a:xfrm>
          <a:prstGeom prst="rect">
            <a:avLst/>
          </a:prstGeom>
        </p:spPr>
      </p:pic>
      <p:sp>
        <p:nvSpPr>
          <p:cNvPr id="9" name="object 10">
            <a:extLst>
              <a:ext uri="{FF2B5EF4-FFF2-40B4-BE49-F238E27FC236}">
                <a16:creationId xmlns:a16="http://schemas.microsoft.com/office/drawing/2014/main" id="{AD95316D-D76D-D8CA-A977-DA06255B64D2}"/>
              </a:ext>
            </a:extLst>
          </p:cNvPr>
          <p:cNvSpPr txBox="1"/>
          <p:nvPr/>
        </p:nvSpPr>
        <p:spPr>
          <a:xfrm>
            <a:off x="1272570" y="2385903"/>
            <a:ext cx="3522920" cy="114582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spcBef>
                <a:spcPts val="135"/>
              </a:spcBef>
            </a:pPr>
            <a:r>
              <a:rPr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스케일링</a:t>
            </a:r>
            <a:r>
              <a:rPr spc="-6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그래프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2700" marR="5080" algn="just">
              <a:spcBef>
                <a:spcPts val="810"/>
              </a:spcBef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시간이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선형임을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시각적으로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제시</a:t>
            </a:r>
            <a:endParaRPr lang="en-US" sz="140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2700" marR="5080" algn="just">
              <a:spcBef>
                <a:spcPts val="810"/>
              </a:spcBef>
            </a:pPr>
            <a:r>
              <a:rPr lang="en-US" sz="1400" spc="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 - </a:t>
            </a:r>
            <a:r>
              <a:rPr sz="14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4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(L)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증가에</a:t>
            </a:r>
            <a:r>
              <a:rPr sz="1400" spc="-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따른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sz="1400" spc="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사용량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및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400" spc="-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시간의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sz="1400" spc="-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r>
              <a:rPr sz="1400" spc="-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특성을 </a:t>
            </a:r>
            <a:r>
              <a:rPr sz="14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그래프로</a:t>
            </a:r>
            <a:r>
              <a:rPr sz="1400" spc="-7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표현</a:t>
            </a:r>
            <a:endParaRPr lang="en-US" sz="140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D6DF2E1F-6DE9-4C1F-3900-DD08724FDD91}"/>
              </a:ext>
            </a:extLst>
          </p:cNvPr>
          <p:cNvSpPr/>
          <p:nvPr/>
        </p:nvSpPr>
        <p:spPr>
          <a:xfrm>
            <a:off x="5232083" y="2225775"/>
            <a:ext cx="4500000" cy="1636395"/>
          </a:xfrm>
          <a:custGeom>
            <a:avLst/>
            <a:gdLst/>
            <a:ahLst/>
            <a:cxnLst/>
            <a:rect l="l" t="t" r="r" b="b"/>
            <a:pathLst>
              <a:path w="5344795" h="1636395">
                <a:moveTo>
                  <a:pt x="5276243" y="1635972"/>
                </a:moveTo>
                <a:lnTo>
                  <a:pt x="67935" y="1635972"/>
                </a:lnTo>
                <a:lnTo>
                  <a:pt x="63207" y="1635507"/>
                </a:lnTo>
                <a:lnTo>
                  <a:pt x="24671" y="1618052"/>
                </a:lnTo>
                <a:lnTo>
                  <a:pt x="2328" y="1582130"/>
                </a:lnTo>
                <a:lnTo>
                  <a:pt x="0" y="1568037"/>
                </a:lnTo>
                <a:lnTo>
                  <a:pt x="0" y="1563263"/>
                </a:lnTo>
                <a:lnTo>
                  <a:pt x="0" y="67935"/>
                </a:lnTo>
                <a:lnTo>
                  <a:pt x="14905" y="28344"/>
                </a:lnTo>
                <a:lnTo>
                  <a:pt x="49295" y="3707"/>
                </a:lnTo>
                <a:lnTo>
                  <a:pt x="67935" y="0"/>
                </a:lnTo>
                <a:lnTo>
                  <a:pt x="5276243" y="0"/>
                </a:lnTo>
                <a:lnTo>
                  <a:pt x="5315835" y="14906"/>
                </a:lnTo>
                <a:lnTo>
                  <a:pt x="5340471" y="49295"/>
                </a:lnTo>
                <a:lnTo>
                  <a:pt x="5344179" y="67935"/>
                </a:lnTo>
                <a:lnTo>
                  <a:pt x="5344179" y="1568037"/>
                </a:lnTo>
                <a:lnTo>
                  <a:pt x="5329272" y="1607628"/>
                </a:lnTo>
                <a:lnTo>
                  <a:pt x="5294883" y="1632265"/>
                </a:lnTo>
                <a:lnTo>
                  <a:pt x="5280972" y="1635507"/>
                </a:lnTo>
                <a:lnTo>
                  <a:pt x="5276243" y="16359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E2D857DB-6F64-98E0-4CA7-D00BEC947D5D}"/>
              </a:ext>
            </a:extLst>
          </p:cNvPr>
          <p:cNvSpPr/>
          <p:nvPr/>
        </p:nvSpPr>
        <p:spPr>
          <a:xfrm>
            <a:off x="5413858" y="2407550"/>
            <a:ext cx="545465" cy="545465"/>
          </a:xfrm>
          <a:custGeom>
            <a:avLst/>
            <a:gdLst/>
            <a:ahLst/>
            <a:cxnLst/>
            <a:rect l="l" t="t" r="r" b="b"/>
            <a:pathLst>
              <a:path w="545465" h="545464">
                <a:moveTo>
                  <a:pt x="272662" y="545324"/>
                </a:moveTo>
                <a:lnTo>
                  <a:pt x="232653" y="542373"/>
                </a:lnTo>
                <a:lnTo>
                  <a:pt x="193512" y="533583"/>
                </a:lnTo>
                <a:lnTo>
                  <a:pt x="156083" y="519145"/>
                </a:lnTo>
                <a:lnTo>
                  <a:pt x="121177" y="499372"/>
                </a:lnTo>
                <a:lnTo>
                  <a:pt x="89553" y="474691"/>
                </a:lnTo>
                <a:lnTo>
                  <a:pt x="61891" y="445637"/>
                </a:lnTo>
                <a:lnTo>
                  <a:pt x="38791" y="412838"/>
                </a:lnTo>
                <a:lnTo>
                  <a:pt x="20754" y="377005"/>
                </a:lnTo>
                <a:lnTo>
                  <a:pt x="8171" y="338913"/>
                </a:lnTo>
                <a:lnTo>
                  <a:pt x="1313" y="299387"/>
                </a:lnTo>
                <a:lnTo>
                  <a:pt x="0" y="272662"/>
                </a:lnTo>
                <a:lnTo>
                  <a:pt x="328" y="259283"/>
                </a:lnTo>
                <a:lnTo>
                  <a:pt x="5238" y="219468"/>
                </a:lnTo>
                <a:lnTo>
                  <a:pt x="15938" y="180804"/>
                </a:lnTo>
                <a:lnTo>
                  <a:pt x="32195" y="144129"/>
                </a:lnTo>
                <a:lnTo>
                  <a:pt x="53657" y="110237"/>
                </a:lnTo>
                <a:lnTo>
                  <a:pt x="79860" y="79860"/>
                </a:lnTo>
                <a:lnTo>
                  <a:pt x="110236" y="53657"/>
                </a:lnTo>
                <a:lnTo>
                  <a:pt x="144129" y="32195"/>
                </a:lnTo>
                <a:lnTo>
                  <a:pt x="180804" y="15938"/>
                </a:lnTo>
                <a:lnTo>
                  <a:pt x="219467" y="5239"/>
                </a:lnTo>
                <a:lnTo>
                  <a:pt x="259283" y="328"/>
                </a:lnTo>
                <a:lnTo>
                  <a:pt x="272662" y="0"/>
                </a:lnTo>
                <a:lnTo>
                  <a:pt x="286041" y="328"/>
                </a:lnTo>
                <a:lnTo>
                  <a:pt x="325855" y="5239"/>
                </a:lnTo>
                <a:lnTo>
                  <a:pt x="364518" y="15938"/>
                </a:lnTo>
                <a:lnTo>
                  <a:pt x="401193" y="32195"/>
                </a:lnTo>
                <a:lnTo>
                  <a:pt x="435086" y="53657"/>
                </a:lnTo>
                <a:lnTo>
                  <a:pt x="465462" y="79860"/>
                </a:lnTo>
                <a:lnTo>
                  <a:pt x="491666" y="110237"/>
                </a:lnTo>
                <a:lnTo>
                  <a:pt x="513128" y="144129"/>
                </a:lnTo>
                <a:lnTo>
                  <a:pt x="529385" y="180804"/>
                </a:lnTo>
                <a:lnTo>
                  <a:pt x="540084" y="219468"/>
                </a:lnTo>
                <a:lnTo>
                  <a:pt x="544996" y="259283"/>
                </a:lnTo>
                <a:lnTo>
                  <a:pt x="545324" y="272662"/>
                </a:lnTo>
                <a:lnTo>
                  <a:pt x="544996" y="286041"/>
                </a:lnTo>
                <a:lnTo>
                  <a:pt x="540084" y="325855"/>
                </a:lnTo>
                <a:lnTo>
                  <a:pt x="529385" y="364519"/>
                </a:lnTo>
                <a:lnTo>
                  <a:pt x="513128" y="401194"/>
                </a:lnTo>
                <a:lnTo>
                  <a:pt x="491666" y="435087"/>
                </a:lnTo>
                <a:lnTo>
                  <a:pt x="465462" y="465463"/>
                </a:lnTo>
                <a:lnTo>
                  <a:pt x="435086" y="491666"/>
                </a:lnTo>
                <a:lnTo>
                  <a:pt x="401193" y="513128"/>
                </a:lnTo>
                <a:lnTo>
                  <a:pt x="364518" y="529385"/>
                </a:lnTo>
                <a:lnTo>
                  <a:pt x="325855" y="540084"/>
                </a:lnTo>
                <a:lnTo>
                  <a:pt x="286041" y="544996"/>
                </a:lnTo>
                <a:lnTo>
                  <a:pt x="272662" y="545324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>
            <a:extLst>
              <a:ext uri="{FF2B5EF4-FFF2-40B4-BE49-F238E27FC236}">
                <a16:creationId xmlns:a16="http://schemas.microsoft.com/office/drawing/2014/main" id="{DB2898F8-15C0-A02C-5761-2195DD8C37D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0189" y="2516615"/>
            <a:ext cx="272662" cy="327194"/>
          </a:xfrm>
          <a:prstGeom prst="rect">
            <a:avLst/>
          </a:prstGeom>
        </p:spPr>
      </p:pic>
      <p:sp>
        <p:nvSpPr>
          <p:cNvPr id="15" name="object 15">
            <a:extLst>
              <a:ext uri="{FF2B5EF4-FFF2-40B4-BE49-F238E27FC236}">
                <a16:creationId xmlns:a16="http://schemas.microsoft.com/office/drawing/2014/main" id="{39217901-CECA-1D50-C04F-48AC2261B3EB}"/>
              </a:ext>
            </a:extLst>
          </p:cNvPr>
          <p:cNvSpPr txBox="1"/>
          <p:nvPr/>
        </p:nvSpPr>
        <p:spPr>
          <a:xfrm>
            <a:off x="6091903" y="2385903"/>
            <a:ext cx="3640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벤치마크 표</a:t>
            </a:r>
          </a:p>
          <a:p>
            <a:r>
              <a:rPr dirty="0"/>
              <a:t>시계열/AD/롱컨텍스트에서의 성능/자원 </a:t>
            </a:r>
            <a:r>
              <a:rPr dirty="0" err="1"/>
              <a:t>비교를</a:t>
            </a:r>
            <a:r>
              <a:rPr dirty="0"/>
              <a:t> </a:t>
            </a:r>
            <a:r>
              <a:rPr dirty="0" err="1"/>
              <a:t>제공</a:t>
            </a:r>
            <a:endParaRPr lang="en-US" dirty="0"/>
          </a:p>
          <a:p>
            <a:r>
              <a:rPr lang="en-US" dirty="0"/>
              <a:t>  </a:t>
            </a:r>
            <a:r>
              <a:rPr dirty="0" err="1"/>
              <a:t>여러</a:t>
            </a:r>
            <a:r>
              <a:rPr dirty="0"/>
              <a:t> 데이터셋에 걸쳐 NT 모델이 어떻게 다른 모델에 </a:t>
            </a:r>
            <a:r>
              <a:rPr dirty="0" err="1"/>
              <a:t>비해</a:t>
            </a:r>
            <a:r>
              <a:rPr dirty="0"/>
              <a:t> </a:t>
            </a:r>
            <a:r>
              <a:rPr dirty="0" err="1"/>
              <a:t>수행되는지를</a:t>
            </a:r>
            <a:r>
              <a:rPr dirty="0"/>
              <a:t> </a:t>
            </a:r>
            <a:r>
              <a:rPr dirty="0" err="1"/>
              <a:t>정량적으로</a:t>
            </a:r>
            <a:r>
              <a:rPr dirty="0"/>
              <a:t> </a:t>
            </a:r>
            <a:r>
              <a:rPr lang="ko-KR" altLang="en-US" dirty="0"/>
              <a:t>표현</a:t>
            </a:r>
            <a:endParaRPr dirty="0"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A2D89C5D-65F0-483D-70FF-3E997873A1C4}"/>
              </a:ext>
            </a:extLst>
          </p:cNvPr>
          <p:cNvSpPr/>
          <p:nvPr/>
        </p:nvSpPr>
        <p:spPr>
          <a:xfrm>
            <a:off x="412751" y="4392395"/>
            <a:ext cx="4540245" cy="2088000"/>
          </a:xfrm>
          <a:custGeom>
            <a:avLst/>
            <a:gdLst/>
            <a:ahLst/>
            <a:cxnLst/>
            <a:rect l="l" t="t" r="r" b="b"/>
            <a:pathLst>
              <a:path w="5344795" h="2472690">
                <a:moveTo>
                  <a:pt x="5276242" y="2472136"/>
                </a:moveTo>
                <a:lnTo>
                  <a:pt x="67935" y="2472136"/>
                </a:lnTo>
                <a:lnTo>
                  <a:pt x="63207" y="2471671"/>
                </a:lnTo>
                <a:lnTo>
                  <a:pt x="24672" y="2454216"/>
                </a:lnTo>
                <a:lnTo>
                  <a:pt x="2328" y="2418293"/>
                </a:lnTo>
                <a:lnTo>
                  <a:pt x="0" y="2404201"/>
                </a:lnTo>
                <a:lnTo>
                  <a:pt x="0" y="2399427"/>
                </a:lnTo>
                <a:lnTo>
                  <a:pt x="0" y="67935"/>
                </a:lnTo>
                <a:lnTo>
                  <a:pt x="14906" y="28344"/>
                </a:lnTo>
                <a:lnTo>
                  <a:pt x="49295" y="3707"/>
                </a:lnTo>
                <a:lnTo>
                  <a:pt x="67935" y="0"/>
                </a:lnTo>
                <a:lnTo>
                  <a:pt x="5276242" y="0"/>
                </a:lnTo>
                <a:lnTo>
                  <a:pt x="5315834" y="14905"/>
                </a:lnTo>
                <a:lnTo>
                  <a:pt x="5340470" y="49295"/>
                </a:lnTo>
                <a:lnTo>
                  <a:pt x="5344178" y="67935"/>
                </a:lnTo>
                <a:lnTo>
                  <a:pt x="5344178" y="2404201"/>
                </a:lnTo>
                <a:lnTo>
                  <a:pt x="5329271" y="2443791"/>
                </a:lnTo>
                <a:lnTo>
                  <a:pt x="5294882" y="2468428"/>
                </a:lnTo>
                <a:lnTo>
                  <a:pt x="5280971" y="2471671"/>
                </a:lnTo>
                <a:lnTo>
                  <a:pt x="5276242" y="2472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43E74B8-07AB-AD62-B9AB-9A7E48A6EDC5}"/>
              </a:ext>
            </a:extLst>
          </p:cNvPr>
          <p:cNvSpPr/>
          <p:nvPr/>
        </p:nvSpPr>
        <p:spPr>
          <a:xfrm>
            <a:off x="594526" y="4574170"/>
            <a:ext cx="545465" cy="545465"/>
          </a:xfrm>
          <a:custGeom>
            <a:avLst/>
            <a:gdLst/>
            <a:ahLst/>
            <a:cxnLst/>
            <a:rect l="l" t="t" r="r" b="b"/>
            <a:pathLst>
              <a:path w="545465" h="545464">
                <a:moveTo>
                  <a:pt x="272662" y="545324"/>
                </a:moveTo>
                <a:lnTo>
                  <a:pt x="232654" y="542373"/>
                </a:lnTo>
                <a:lnTo>
                  <a:pt x="193512" y="533583"/>
                </a:lnTo>
                <a:lnTo>
                  <a:pt x="156083" y="519145"/>
                </a:lnTo>
                <a:lnTo>
                  <a:pt x="121179" y="499371"/>
                </a:lnTo>
                <a:lnTo>
                  <a:pt x="89553" y="474691"/>
                </a:lnTo>
                <a:lnTo>
                  <a:pt x="61891" y="445637"/>
                </a:lnTo>
                <a:lnTo>
                  <a:pt x="38791" y="412838"/>
                </a:lnTo>
                <a:lnTo>
                  <a:pt x="20755" y="377004"/>
                </a:lnTo>
                <a:lnTo>
                  <a:pt x="8171" y="338913"/>
                </a:lnTo>
                <a:lnTo>
                  <a:pt x="1312" y="299387"/>
                </a:lnTo>
                <a:lnTo>
                  <a:pt x="0" y="272662"/>
                </a:lnTo>
                <a:lnTo>
                  <a:pt x="328" y="259283"/>
                </a:lnTo>
                <a:lnTo>
                  <a:pt x="5239" y="219468"/>
                </a:lnTo>
                <a:lnTo>
                  <a:pt x="15938" y="180804"/>
                </a:lnTo>
                <a:lnTo>
                  <a:pt x="32195" y="144129"/>
                </a:lnTo>
                <a:lnTo>
                  <a:pt x="53657" y="110236"/>
                </a:lnTo>
                <a:lnTo>
                  <a:pt x="79860" y="79860"/>
                </a:lnTo>
                <a:lnTo>
                  <a:pt x="110237" y="53657"/>
                </a:lnTo>
                <a:lnTo>
                  <a:pt x="144130" y="32195"/>
                </a:lnTo>
                <a:lnTo>
                  <a:pt x="180804" y="15938"/>
                </a:lnTo>
                <a:lnTo>
                  <a:pt x="219468" y="5238"/>
                </a:lnTo>
                <a:lnTo>
                  <a:pt x="259283" y="328"/>
                </a:lnTo>
                <a:lnTo>
                  <a:pt x="272662" y="0"/>
                </a:lnTo>
                <a:lnTo>
                  <a:pt x="286041" y="328"/>
                </a:lnTo>
                <a:lnTo>
                  <a:pt x="325855" y="5238"/>
                </a:lnTo>
                <a:lnTo>
                  <a:pt x="364519" y="15938"/>
                </a:lnTo>
                <a:lnTo>
                  <a:pt x="401194" y="32195"/>
                </a:lnTo>
                <a:lnTo>
                  <a:pt x="435086" y="53657"/>
                </a:lnTo>
                <a:lnTo>
                  <a:pt x="465463" y="79860"/>
                </a:lnTo>
                <a:lnTo>
                  <a:pt x="491666" y="110237"/>
                </a:lnTo>
                <a:lnTo>
                  <a:pt x="513128" y="144129"/>
                </a:lnTo>
                <a:lnTo>
                  <a:pt x="529385" y="180804"/>
                </a:lnTo>
                <a:lnTo>
                  <a:pt x="540085" y="219468"/>
                </a:lnTo>
                <a:lnTo>
                  <a:pt x="544996" y="259283"/>
                </a:lnTo>
                <a:lnTo>
                  <a:pt x="545324" y="272662"/>
                </a:lnTo>
                <a:lnTo>
                  <a:pt x="544996" y="286041"/>
                </a:lnTo>
                <a:lnTo>
                  <a:pt x="540085" y="325855"/>
                </a:lnTo>
                <a:lnTo>
                  <a:pt x="529385" y="364518"/>
                </a:lnTo>
                <a:lnTo>
                  <a:pt x="513128" y="401193"/>
                </a:lnTo>
                <a:lnTo>
                  <a:pt x="491666" y="435086"/>
                </a:lnTo>
                <a:lnTo>
                  <a:pt x="465463" y="465463"/>
                </a:lnTo>
                <a:lnTo>
                  <a:pt x="435086" y="491666"/>
                </a:lnTo>
                <a:lnTo>
                  <a:pt x="401194" y="513128"/>
                </a:lnTo>
                <a:lnTo>
                  <a:pt x="364519" y="529385"/>
                </a:lnTo>
                <a:lnTo>
                  <a:pt x="325855" y="540084"/>
                </a:lnTo>
                <a:lnTo>
                  <a:pt x="286041" y="544996"/>
                </a:lnTo>
                <a:lnTo>
                  <a:pt x="272662" y="545324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>
            <a:extLst>
              <a:ext uri="{FF2B5EF4-FFF2-40B4-BE49-F238E27FC236}">
                <a16:creationId xmlns:a16="http://schemas.microsoft.com/office/drawing/2014/main" id="{DFA7E888-82E9-C0AE-8834-EDD6550907E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4502" y="4683235"/>
            <a:ext cx="345372" cy="327194"/>
          </a:xfrm>
          <a:prstGeom prst="rect">
            <a:avLst/>
          </a:prstGeom>
        </p:spPr>
      </p:pic>
      <p:sp>
        <p:nvSpPr>
          <p:cNvPr id="21" name="object 21">
            <a:extLst>
              <a:ext uri="{FF2B5EF4-FFF2-40B4-BE49-F238E27FC236}">
                <a16:creationId xmlns:a16="http://schemas.microsoft.com/office/drawing/2014/main" id="{F67BB0A2-5C43-4F3B-E30B-841DBDC201B0}"/>
              </a:ext>
            </a:extLst>
          </p:cNvPr>
          <p:cNvSpPr txBox="1"/>
          <p:nvPr/>
        </p:nvSpPr>
        <p:spPr>
          <a:xfrm>
            <a:off x="1272570" y="4552523"/>
            <a:ext cx="1844934" cy="28661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spc="-25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</a:t>
            </a:r>
            <a:r>
              <a:rPr sz="1650" spc="-25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9ED2FE-4B6A-B456-164B-4207DFC77768}"/>
              </a:ext>
            </a:extLst>
          </p:cNvPr>
          <p:cNvSpPr txBox="1"/>
          <p:nvPr/>
        </p:nvSpPr>
        <p:spPr>
          <a:xfrm>
            <a:off x="928467" y="5951392"/>
            <a:ext cx="40076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실제</a:t>
            </a:r>
            <a:r>
              <a:rPr kumimoji="0" lang="ko-KR" altLang="en-US" sz="1400" b="0" i="0" u="none" strike="noStrike" kern="0" cap="none" spc="-65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작동하는</a:t>
            </a:r>
            <a:r>
              <a:rPr kumimoji="0" lang="ko-KR" altLang="en-US" sz="1400" b="0" i="0" u="none" strike="noStrike" kern="0" cap="none" spc="-6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시스템</a:t>
            </a:r>
            <a:r>
              <a:rPr kumimoji="0" lang="ko-KR" altLang="en-US" sz="1400" b="0" i="0" u="none" strike="noStrike" kern="0" cap="none" spc="-6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데모로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kumimoji="0" lang="ko-KR" altLang="en-US" sz="1400" b="0" i="0" u="none" strike="noStrike" kern="0" cap="none" spc="25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NT</a:t>
            </a:r>
            <a:r>
              <a:rPr kumimoji="0" lang="ko-KR" altLang="en-US" sz="1400" b="0" i="0" u="none" strike="noStrike" kern="0" cap="none" spc="2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kumimoji="0" lang="ko-KR" altLang="en-US" sz="1400" b="0" i="0" u="none" strike="noStrike" kern="0" cap="none" spc="-25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실제</a:t>
            </a:r>
            <a:r>
              <a:rPr kumimoji="0" lang="ko-KR" altLang="en-US" sz="1400" b="0" i="0" u="none" strike="noStrike" kern="0" cap="none" spc="-7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적용</a:t>
            </a:r>
            <a:r>
              <a:rPr kumimoji="0" lang="ko-KR" altLang="en-US" sz="1400" b="0" i="0" u="none" strike="noStrike" kern="0" cap="none" spc="-7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가능성을</a:t>
            </a:r>
            <a:r>
              <a:rPr kumimoji="0" lang="ko-KR" altLang="en-US" sz="1400" b="0" i="0" u="none" strike="noStrike" kern="0" cap="none" spc="-7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시현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r>
              <a:rPr kumimoji="0" lang="ko-KR" altLang="en-US" sz="1400" b="0" i="0" u="none" strike="noStrike" kern="0" cap="none" spc="15" normalizeH="0" baseline="0" noProof="0" dirty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C65EB3-5EFC-A770-98B6-FCD0C53B83D0}"/>
              </a:ext>
            </a:extLst>
          </p:cNvPr>
          <p:cNvSpPr txBox="1"/>
          <p:nvPr/>
        </p:nvSpPr>
        <p:spPr>
          <a:xfrm>
            <a:off x="1112226" y="4971598"/>
            <a:ext cx="25761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srgbClr val="4A5462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긴 문서 질의 시스템 </a:t>
            </a:r>
            <a:r>
              <a:rPr lang="en-US" altLang="ko-KR" dirty="0"/>
              <a:t>(16k+</a:t>
            </a:r>
            <a:r>
              <a:rPr lang="ko-KR" altLang="en-US" dirty="0"/>
              <a:t> 토큰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시계열 예측 그래프 </a:t>
            </a:r>
            <a:r>
              <a:rPr lang="en-US" altLang="ko-KR" dirty="0"/>
              <a:t>(8k+</a:t>
            </a:r>
            <a:r>
              <a:rPr lang="ko-KR" altLang="en-US" dirty="0"/>
              <a:t> 길이</a:t>
            </a:r>
            <a:r>
              <a:rPr lang="en-US" altLang="ko-KR" dirty="0"/>
              <a:t>) </a:t>
            </a:r>
            <a:endParaRPr lang="ko-KR" altLang="en-US" dirty="0"/>
          </a:p>
          <a:p>
            <a:r>
              <a:rPr lang="ko-KR" altLang="en-US" dirty="0"/>
              <a:t>스트리밍 이상 탐지 대시보드</a:t>
            </a:r>
          </a:p>
        </p:txBody>
      </p:sp>
    </p:spTree>
    <p:extLst>
      <p:ext uri="{BB962C8B-B14F-4D97-AF65-F5344CB8AC3E}">
        <p14:creationId xmlns:p14="http://schemas.microsoft.com/office/powerpoint/2010/main" val="60625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136" y="509190"/>
            <a:ext cx="63100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/>
          <a:p>
            <a:pPr marL="72231">
              <a:spcBef>
                <a:spcPts val="73"/>
              </a:spcBef>
            </a:pPr>
            <a:r>
              <a:rPr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0.</a:t>
            </a:r>
            <a:r>
              <a:rPr sz="2400" b="1" spc="4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sz="2400" spc="-89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한눈에</a:t>
            </a:r>
            <a:r>
              <a:rPr sz="2400" spc="-163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sz="2400" spc="-8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보는</a:t>
            </a:r>
            <a:r>
              <a:rPr sz="2400" spc="-142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sz="2400" spc="-2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요약</a:t>
            </a:r>
            <a:r>
              <a:rPr lang="en-US" sz="2400" spc="-2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: </a:t>
            </a:r>
            <a:r>
              <a:rPr lang="ko-KR" altLang="en-US" sz="2400" spc="-2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생성형 </a:t>
            </a:r>
            <a:r>
              <a:rPr lang="en-US" altLang="ko-KR" sz="2400" spc="-2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AI</a:t>
            </a:r>
            <a:r>
              <a:rPr lang="ko-KR" altLang="en-US" sz="2400" spc="-2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모델의 기술 구조</a:t>
            </a:r>
            <a:endParaRPr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92811" y="4392206"/>
            <a:ext cx="386953" cy="386953"/>
            <a:chOff x="457199" y="1200150"/>
            <a:chExt cx="476250" cy="476250"/>
          </a:xfrm>
        </p:grpSpPr>
        <p:sp>
          <p:nvSpPr>
            <p:cNvPr id="5" name="object 5"/>
            <p:cNvSpPr/>
            <p:nvPr/>
          </p:nvSpPr>
          <p:spPr>
            <a:xfrm>
              <a:off x="457199" y="12001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90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074" y="1304924"/>
              <a:ext cx="190499" cy="2666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93272" y="4392206"/>
            <a:ext cx="3859728" cy="797503"/>
          </a:xfrm>
          <a:prstGeom prst="rect">
            <a:avLst/>
          </a:prstGeom>
        </p:spPr>
        <p:txBody>
          <a:bodyPr vert="horz" wrap="square" lIns="0" tIns="93385" rIns="0" bIns="0" rtlCol="0">
            <a:spAutoFit/>
          </a:bodyPr>
          <a:lstStyle/>
          <a:p>
            <a:pPr marL="10319">
              <a:spcBef>
                <a:spcPts val="735"/>
              </a:spcBef>
            </a:pP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상태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(State)</a:t>
            </a:r>
            <a:r>
              <a:rPr sz="1400" b="1" spc="-4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b="1" spc="-53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기반</a:t>
            </a:r>
            <a:r>
              <a:rPr sz="1400" b="1" spc="-9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(Attention)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대신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이전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시점의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정보를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요약해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다음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계산에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넘겨주는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내부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메모리로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순차적으로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진행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92811" y="5450649"/>
            <a:ext cx="386953" cy="386953"/>
            <a:chOff x="457199" y="2266949"/>
            <a:chExt cx="476250" cy="476250"/>
          </a:xfrm>
        </p:grpSpPr>
        <p:sp>
          <p:nvSpPr>
            <p:cNvPr id="9" name="object 9"/>
            <p:cNvSpPr/>
            <p:nvPr/>
          </p:nvSpPr>
          <p:spPr>
            <a:xfrm>
              <a:off x="457199" y="22669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9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6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6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8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4" y="2371724"/>
              <a:ext cx="190499" cy="2666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93271" y="5450649"/>
            <a:ext cx="3867468" cy="823151"/>
          </a:xfrm>
          <a:prstGeom prst="rect">
            <a:avLst/>
          </a:prstGeom>
        </p:spPr>
        <p:txBody>
          <a:bodyPr vert="horz" wrap="square" lIns="0" tIns="93385" rIns="0" bIns="0" rtlCol="0">
            <a:spAutoFit/>
          </a:bodyPr>
          <a:lstStyle/>
          <a:p>
            <a:pPr marL="10319">
              <a:spcBef>
                <a:spcPts val="735"/>
              </a:spcBef>
            </a:pPr>
            <a:r>
              <a:rPr sz="1400" b="1" spc="-53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선형</a:t>
            </a:r>
            <a:r>
              <a:rPr sz="1400" b="1" spc="-9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스케일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(Linear</a:t>
            </a:r>
            <a:r>
              <a:rPr sz="1400" b="1" spc="4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b="1" spc="-8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Scale)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메모리가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대략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O(L)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증가하는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것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 </a:t>
            </a:r>
            <a:endParaRPr lang="en-US" sz="1200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트랜스포머의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O(L²)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비해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비용이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크게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감소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96098" y="4392206"/>
            <a:ext cx="386953" cy="386953"/>
            <a:chOff x="457199" y="3333750"/>
            <a:chExt cx="476250" cy="476250"/>
          </a:xfrm>
        </p:grpSpPr>
        <p:sp>
          <p:nvSpPr>
            <p:cNvPr id="13" name="object 13"/>
            <p:cNvSpPr/>
            <p:nvPr/>
          </p:nvSpPr>
          <p:spPr>
            <a:xfrm>
              <a:off x="457199" y="33337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3"/>
                  </a:lnTo>
                  <a:lnTo>
                    <a:pt x="461108" y="154203"/>
                  </a:lnTo>
                  <a:lnTo>
                    <a:pt x="473195" y="199317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649" y="3438524"/>
              <a:ext cx="142874" cy="2666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796558" y="4392206"/>
            <a:ext cx="3952597" cy="823151"/>
          </a:xfrm>
          <a:prstGeom prst="rect">
            <a:avLst/>
          </a:prstGeom>
        </p:spPr>
        <p:txBody>
          <a:bodyPr vert="horz" wrap="square" lIns="0" tIns="93385" rIns="0" bIns="0" rtlCol="0">
            <a:spAutoFit/>
          </a:bodyPr>
          <a:lstStyle/>
          <a:p>
            <a:pPr marL="10319">
              <a:spcBef>
                <a:spcPts val="735"/>
              </a:spcBef>
            </a:pPr>
            <a:r>
              <a:rPr sz="1400" b="1" spc="-16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</a:t>
            </a:r>
            <a:r>
              <a:rPr sz="1400" b="1" spc="-49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처리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입력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길이가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길어져도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비용이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길이에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거의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선형적으로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늘어나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endParaRPr lang="en-US" sz="1200" spc="-81" dirty="0">
              <a:solidFill>
                <a:srgbClr val="374050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spc="-4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저 </a:t>
            </a:r>
            <a:r>
              <a:rPr sz="12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비용으로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롱컨텍스트를</a:t>
            </a:r>
            <a:r>
              <a:rPr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lang="ko-KR" altLang="en-US" sz="12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처리 가능</a:t>
            </a:r>
            <a:endParaRPr sz="12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96098" y="5450649"/>
            <a:ext cx="386953" cy="386953"/>
            <a:chOff x="457199" y="4400550"/>
            <a:chExt cx="476250" cy="476250"/>
          </a:xfrm>
        </p:grpSpPr>
        <p:sp>
          <p:nvSpPr>
            <p:cNvPr id="17" name="object 17"/>
            <p:cNvSpPr/>
            <p:nvPr/>
          </p:nvSpPr>
          <p:spPr>
            <a:xfrm>
              <a:off x="457199" y="44005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5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4"/>
                  </a:lnTo>
                  <a:lnTo>
                    <a:pt x="15141" y="322045"/>
                  </a:lnTo>
                  <a:lnTo>
                    <a:pt x="3053" y="276931"/>
                  </a:lnTo>
                  <a:lnTo>
                    <a:pt x="0" y="245923"/>
                  </a:lnTo>
                  <a:lnTo>
                    <a:pt x="0" y="230325"/>
                  </a:lnTo>
                  <a:lnTo>
                    <a:pt x="6096" y="184019"/>
                  </a:lnTo>
                  <a:lnTo>
                    <a:pt x="21110" y="139792"/>
                  </a:lnTo>
                  <a:lnTo>
                    <a:pt x="44464" y="99344"/>
                  </a:lnTo>
                  <a:lnTo>
                    <a:pt x="75259" y="64230"/>
                  </a:lnTo>
                  <a:lnTo>
                    <a:pt x="112314" y="35797"/>
                  </a:lnTo>
                  <a:lnTo>
                    <a:pt x="154203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6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49" y="230325"/>
                  </a:lnTo>
                  <a:lnTo>
                    <a:pt x="476249" y="238124"/>
                  </a:lnTo>
                  <a:lnTo>
                    <a:pt x="476249" y="245923"/>
                  </a:lnTo>
                  <a:lnTo>
                    <a:pt x="470152" y="292229"/>
                  </a:lnTo>
                  <a:lnTo>
                    <a:pt x="455139" y="336455"/>
                  </a:lnTo>
                  <a:lnTo>
                    <a:pt x="431785" y="376904"/>
                  </a:lnTo>
                  <a:lnTo>
                    <a:pt x="400990" y="412018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3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4" y="4505324"/>
              <a:ext cx="190499" cy="2666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796559" y="5450649"/>
            <a:ext cx="3737966" cy="797503"/>
          </a:xfrm>
          <a:prstGeom prst="rect">
            <a:avLst/>
          </a:prstGeom>
        </p:spPr>
        <p:txBody>
          <a:bodyPr vert="horz" wrap="square" lIns="0" tIns="93385" rIns="0" bIns="0" rtlCol="0">
            <a:spAutoFit/>
          </a:bodyPr>
          <a:lstStyle/>
          <a:p>
            <a:pPr marL="10319">
              <a:spcBef>
                <a:spcPts val="735"/>
              </a:spcBef>
            </a:pP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학습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/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z="1400" b="1" spc="-73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최적화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9600"/>
              </a:lnSpc>
              <a:spcBef>
                <a:spcPts val="236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학습은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분산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추론은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단일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에서도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안정적으로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수행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하는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것이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목표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임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70456" y="1524172"/>
            <a:ext cx="1366942" cy="288461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 algn="ctr">
              <a:spcBef>
                <a:spcPts val="89"/>
              </a:spcBef>
            </a:pPr>
            <a:r>
              <a:rPr spc="-37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구조적</a:t>
            </a:r>
            <a:r>
              <a:rPr spc="-9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비교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46300" y="1905000"/>
            <a:ext cx="1764000" cy="1548000"/>
          </a:xfrm>
          <a:custGeom>
            <a:avLst/>
            <a:gdLst/>
            <a:ahLst/>
            <a:cxnLst/>
            <a:rect l="l" t="t" r="r" b="b"/>
            <a:pathLst>
              <a:path w="1895475" h="1495425">
                <a:moveTo>
                  <a:pt x="0" y="14239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7607" y="24239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31748" y="12039"/>
                </a:lnTo>
                <a:lnTo>
                  <a:pt x="35648" y="9433"/>
                </a:lnTo>
                <a:lnTo>
                  <a:pt x="66747" y="0"/>
                </a:lnTo>
                <a:lnTo>
                  <a:pt x="71438" y="0"/>
                </a:lnTo>
                <a:lnTo>
                  <a:pt x="1824037" y="0"/>
                </a:lnTo>
                <a:lnTo>
                  <a:pt x="1828728" y="0"/>
                </a:lnTo>
                <a:lnTo>
                  <a:pt x="1833373" y="457"/>
                </a:lnTo>
                <a:lnTo>
                  <a:pt x="1837974" y="1372"/>
                </a:lnTo>
                <a:lnTo>
                  <a:pt x="1842574" y="2287"/>
                </a:lnTo>
                <a:lnTo>
                  <a:pt x="1874551" y="20923"/>
                </a:lnTo>
                <a:lnTo>
                  <a:pt x="1877867" y="24239"/>
                </a:lnTo>
                <a:lnTo>
                  <a:pt x="1880829" y="27848"/>
                </a:lnTo>
                <a:lnTo>
                  <a:pt x="1883434" y="31748"/>
                </a:lnTo>
                <a:lnTo>
                  <a:pt x="1886041" y="35648"/>
                </a:lnTo>
                <a:lnTo>
                  <a:pt x="1888242" y="39765"/>
                </a:lnTo>
                <a:lnTo>
                  <a:pt x="1890036" y="44099"/>
                </a:lnTo>
                <a:lnTo>
                  <a:pt x="1891832" y="48432"/>
                </a:lnTo>
                <a:lnTo>
                  <a:pt x="1893187" y="52899"/>
                </a:lnTo>
                <a:lnTo>
                  <a:pt x="1894102" y="57500"/>
                </a:lnTo>
                <a:lnTo>
                  <a:pt x="1895017" y="62100"/>
                </a:lnTo>
                <a:lnTo>
                  <a:pt x="1895474" y="66746"/>
                </a:lnTo>
                <a:lnTo>
                  <a:pt x="1895475" y="71437"/>
                </a:lnTo>
                <a:lnTo>
                  <a:pt x="1895475" y="1423987"/>
                </a:lnTo>
                <a:lnTo>
                  <a:pt x="1895474" y="1428677"/>
                </a:lnTo>
                <a:lnTo>
                  <a:pt x="1895017" y="1433323"/>
                </a:lnTo>
                <a:lnTo>
                  <a:pt x="1894102" y="1437923"/>
                </a:lnTo>
                <a:lnTo>
                  <a:pt x="1893187" y="1442524"/>
                </a:lnTo>
                <a:lnTo>
                  <a:pt x="1891832" y="1446991"/>
                </a:lnTo>
                <a:lnTo>
                  <a:pt x="1890036" y="1451324"/>
                </a:lnTo>
                <a:lnTo>
                  <a:pt x="1888242" y="1455658"/>
                </a:lnTo>
                <a:lnTo>
                  <a:pt x="1886041" y="1459775"/>
                </a:lnTo>
                <a:lnTo>
                  <a:pt x="1883434" y="1463675"/>
                </a:lnTo>
                <a:lnTo>
                  <a:pt x="1880829" y="1467575"/>
                </a:lnTo>
                <a:lnTo>
                  <a:pt x="1851374" y="1489986"/>
                </a:lnTo>
                <a:lnTo>
                  <a:pt x="1847041" y="1491781"/>
                </a:lnTo>
                <a:lnTo>
                  <a:pt x="1842574" y="1493136"/>
                </a:lnTo>
                <a:lnTo>
                  <a:pt x="1837974" y="1494051"/>
                </a:lnTo>
                <a:lnTo>
                  <a:pt x="1833373" y="1494967"/>
                </a:lnTo>
                <a:lnTo>
                  <a:pt x="1828728" y="1495424"/>
                </a:lnTo>
                <a:lnTo>
                  <a:pt x="1824037" y="1495424"/>
                </a:lnTo>
                <a:lnTo>
                  <a:pt x="71438" y="1495424"/>
                </a:lnTo>
                <a:lnTo>
                  <a:pt x="66747" y="1495424"/>
                </a:lnTo>
                <a:lnTo>
                  <a:pt x="62101" y="1494966"/>
                </a:lnTo>
                <a:lnTo>
                  <a:pt x="57501" y="1494051"/>
                </a:lnTo>
                <a:lnTo>
                  <a:pt x="52900" y="1493136"/>
                </a:lnTo>
                <a:lnTo>
                  <a:pt x="31748" y="1483384"/>
                </a:lnTo>
                <a:lnTo>
                  <a:pt x="27848" y="1480778"/>
                </a:lnTo>
                <a:lnTo>
                  <a:pt x="3643" y="1446991"/>
                </a:lnTo>
                <a:lnTo>
                  <a:pt x="0" y="1428677"/>
                </a:lnTo>
                <a:lnTo>
                  <a:pt x="0" y="1423987"/>
                </a:lnTo>
                <a:close/>
              </a:path>
            </a:pathLst>
          </a:custGeom>
          <a:solidFill>
            <a:srgbClr val="FEE2E2"/>
          </a:solidFill>
          <a:ln w="9524">
            <a:solidFill>
              <a:srgbClr val="FB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0252" y="1937171"/>
            <a:ext cx="232171" cy="27837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289510" y="2266760"/>
            <a:ext cx="1714789" cy="1124995"/>
          </a:xfrm>
          <a:prstGeom prst="rect">
            <a:avLst/>
          </a:prstGeom>
        </p:spPr>
        <p:txBody>
          <a:bodyPr vert="horz" wrap="square" lIns="0" tIns="21153" rIns="0" bIns="0" rtlCol="0">
            <a:spAutoFit/>
          </a:bodyPr>
          <a:lstStyle/>
          <a:p>
            <a:pPr marL="242491" marR="4128" indent="-232172" algn="just">
              <a:lnSpc>
                <a:spcPct val="120500"/>
              </a:lnSpc>
              <a:spcBef>
                <a:spcPts val="166"/>
              </a:spcBef>
              <a:buFont typeface="Wingdings" panose="05000000000000000000" pitchFamily="2" charset="2"/>
              <a:buChar char="v"/>
            </a:pPr>
            <a:r>
              <a:rPr sz="1400" spc="-8" dirty="0" err="1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트랜스포머</a:t>
            </a:r>
            <a:r>
              <a:rPr sz="1400" spc="-8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400" spc="-8" dirty="0">
              <a:solidFill>
                <a:srgbClr val="1F2937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42491" marR="4128" indent="-232172" algn="just">
              <a:lnSpc>
                <a:spcPct val="120500"/>
              </a:lnSpc>
              <a:spcBef>
                <a:spcPts val="166"/>
              </a:spcBef>
              <a:buFont typeface="Wingdings" panose="05000000000000000000" pitchFamily="2" charset="2"/>
              <a:buChar char="v"/>
            </a:pPr>
            <a:r>
              <a:rPr sz="14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</a:t>
            </a:r>
            <a:r>
              <a:rPr sz="14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400" spc="-2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42491" marR="4128" indent="-232172" algn="just">
              <a:lnSpc>
                <a:spcPct val="120500"/>
              </a:lnSpc>
              <a:spcBef>
                <a:spcPts val="166"/>
              </a:spcBef>
              <a:buFont typeface="Wingdings" panose="05000000000000000000" pitchFamily="2" charset="2"/>
              <a:buChar char="v"/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O(L²)</a:t>
            </a:r>
            <a:r>
              <a:rPr sz="14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spc="-2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복잡도</a:t>
            </a:r>
            <a:r>
              <a:rPr sz="14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400" spc="-2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42491" marR="4128" indent="-232172" algn="just">
              <a:lnSpc>
                <a:spcPct val="120500"/>
              </a:lnSpc>
              <a:spcBef>
                <a:spcPts val="166"/>
              </a:spcBef>
              <a:buFont typeface="Wingdings" panose="05000000000000000000" pitchFamily="2" charset="2"/>
              <a:buChar char="v"/>
            </a:pP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KV </a:t>
            </a:r>
            <a:r>
              <a:rPr sz="14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캐시</a:t>
            </a:r>
            <a:r>
              <a:rPr sz="1400" spc="-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66828" y="2319039"/>
            <a:ext cx="773906" cy="386953"/>
          </a:xfrm>
          <a:custGeom>
            <a:avLst/>
            <a:gdLst/>
            <a:ahLst/>
            <a:cxnLst/>
            <a:rect l="l" t="t" r="r" b="b"/>
            <a:pathLst>
              <a:path w="952500" h="476250">
                <a:moveTo>
                  <a:pt x="881303" y="476249"/>
                </a:moveTo>
                <a:lnTo>
                  <a:pt x="71196" y="476249"/>
                </a:lnTo>
                <a:lnTo>
                  <a:pt x="66240" y="475761"/>
                </a:lnTo>
                <a:lnTo>
                  <a:pt x="29703" y="460627"/>
                </a:lnTo>
                <a:lnTo>
                  <a:pt x="3885" y="424587"/>
                </a:lnTo>
                <a:lnTo>
                  <a:pt x="0" y="405053"/>
                </a:lnTo>
                <a:lnTo>
                  <a:pt x="0" y="400049"/>
                </a:lnTo>
                <a:lnTo>
                  <a:pt x="0" y="71196"/>
                </a:lnTo>
                <a:lnTo>
                  <a:pt x="15621" y="29704"/>
                </a:lnTo>
                <a:lnTo>
                  <a:pt x="51660" y="3885"/>
                </a:lnTo>
                <a:lnTo>
                  <a:pt x="71196" y="0"/>
                </a:lnTo>
                <a:lnTo>
                  <a:pt x="881303" y="0"/>
                </a:lnTo>
                <a:lnTo>
                  <a:pt x="922793" y="15621"/>
                </a:lnTo>
                <a:lnTo>
                  <a:pt x="948612" y="51661"/>
                </a:lnTo>
                <a:lnTo>
                  <a:pt x="952499" y="71196"/>
                </a:lnTo>
                <a:lnTo>
                  <a:pt x="952499" y="405053"/>
                </a:lnTo>
                <a:lnTo>
                  <a:pt x="936877" y="446544"/>
                </a:lnTo>
                <a:lnTo>
                  <a:pt x="900836" y="472363"/>
                </a:lnTo>
                <a:lnTo>
                  <a:pt x="886258" y="475761"/>
                </a:lnTo>
                <a:lnTo>
                  <a:pt x="881303" y="476249"/>
                </a:lnTo>
                <a:close/>
              </a:path>
            </a:pathLst>
          </a:custGeom>
          <a:solidFill>
            <a:srgbClr val="8FCAF9"/>
          </a:solidFill>
        </p:spPr>
        <p:txBody>
          <a:bodyPr wrap="square" lIns="0" tIns="0" rIns="0" bIns="0" rtlCol="0" anchor="ctr" anchorCtr="1"/>
          <a:lstStyle/>
          <a:p>
            <a:r>
              <a:rPr lang="en-US" dirty="0">
                <a:solidFill>
                  <a:schemeClr val="bg1"/>
                </a:solidFill>
              </a:rPr>
              <a:t>VS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4352" y="1905000"/>
            <a:ext cx="1764000" cy="1548000"/>
          </a:xfrm>
          <a:custGeom>
            <a:avLst/>
            <a:gdLst/>
            <a:ahLst/>
            <a:cxnLst/>
            <a:rect l="l" t="t" r="r" b="b"/>
            <a:pathLst>
              <a:path w="1895475" h="1495425">
                <a:moveTo>
                  <a:pt x="0" y="14239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7606" y="24239"/>
                </a:lnTo>
                <a:lnTo>
                  <a:pt x="20923" y="20923"/>
                </a:lnTo>
                <a:lnTo>
                  <a:pt x="24239" y="17606"/>
                </a:lnTo>
                <a:lnTo>
                  <a:pt x="27847" y="14645"/>
                </a:lnTo>
                <a:lnTo>
                  <a:pt x="31747" y="12039"/>
                </a:lnTo>
                <a:lnTo>
                  <a:pt x="35647" y="9433"/>
                </a:lnTo>
                <a:lnTo>
                  <a:pt x="66747" y="0"/>
                </a:lnTo>
                <a:lnTo>
                  <a:pt x="71438" y="0"/>
                </a:lnTo>
                <a:lnTo>
                  <a:pt x="1824037" y="0"/>
                </a:lnTo>
                <a:lnTo>
                  <a:pt x="1828727" y="0"/>
                </a:lnTo>
                <a:lnTo>
                  <a:pt x="1833372" y="457"/>
                </a:lnTo>
                <a:lnTo>
                  <a:pt x="1837973" y="1372"/>
                </a:lnTo>
                <a:lnTo>
                  <a:pt x="1842573" y="2287"/>
                </a:lnTo>
                <a:lnTo>
                  <a:pt x="1863723" y="12039"/>
                </a:lnTo>
                <a:lnTo>
                  <a:pt x="1867624" y="14645"/>
                </a:lnTo>
                <a:lnTo>
                  <a:pt x="1891830" y="48432"/>
                </a:lnTo>
                <a:lnTo>
                  <a:pt x="1894101" y="57500"/>
                </a:lnTo>
                <a:lnTo>
                  <a:pt x="1895017" y="62100"/>
                </a:lnTo>
                <a:lnTo>
                  <a:pt x="1895475" y="66746"/>
                </a:lnTo>
                <a:lnTo>
                  <a:pt x="1895475" y="71437"/>
                </a:lnTo>
                <a:lnTo>
                  <a:pt x="1895475" y="1423987"/>
                </a:lnTo>
                <a:lnTo>
                  <a:pt x="1895475" y="1428677"/>
                </a:lnTo>
                <a:lnTo>
                  <a:pt x="1895017" y="1433323"/>
                </a:lnTo>
                <a:lnTo>
                  <a:pt x="1894101" y="1437923"/>
                </a:lnTo>
                <a:lnTo>
                  <a:pt x="1893185" y="1442524"/>
                </a:lnTo>
                <a:lnTo>
                  <a:pt x="1871233" y="1477817"/>
                </a:lnTo>
                <a:lnTo>
                  <a:pt x="1863723" y="1483385"/>
                </a:lnTo>
                <a:lnTo>
                  <a:pt x="1859824" y="1485991"/>
                </a:lnTo>
                <a:lnTo>
                  <a:pt x="1855708" y="1488191"/>
                </a:lnTo>
                <a:lnTo>
                  <a:pt x="1851374" y="1489986"/>
                </a:lnTo>
                <a:lnTo>
                  <a:pt x="1847041" y="1491781"/>
                </a:lnTo>
                <a:lnTo>
                  <a:pt x="1842573" y="1493136"/>
                </a:lnTo>
                <a:lnTo>
                  <a:pt x="1837973" y="1494051"/>
                </a:lnTo>
                <a:lnTo>
                  <a:pt x="1833372" y="1494967"/>
                </a:lnTo>
                <a:lnTo>
                  <a:pt x="1828727" y="1495424"/>
                </a:lnTo>
                <a:lnTo>
                  <a:pt x="1824037" y="1495424"/>
                </a:lnTo>
                <a:lnTo>
                  <a:pt x="71438" y="1495424"/>
                </a:lnTo>
                <a:lnTo>
                  <a:pt x="66747" y="1495424"/>
                </a:lnTo>
                <a:lnTo>
                  <a:pt x="62101" y="1494966"/>
                </a:lnTo>
                <a:lnTo>
                  <a:pt x="57500" y="1494051"/>
                </a:lnTo>
                <a:lnTo>
                  <a:pt x="52900" y="1493136"/>
                </a:lnTo>
                <a:lnTo>
                  <a:pt x="48432" y="1491781"/>
                </a:lnTo>
                <a:lnTo>
                  <a:pt x="44098" y="1489986"/>
                </a:lnTo>
                <a:lnTo>
                  <a:pt x="39764" y="1488191"/>
                </a:lnTo>
                <a:lnTo>
                  <a:pt x="35647" y="1485990"/>
                </a:lnTo>
                <a:lnTo>
                  <a:pt x="31747" y="1483384"/>
                </a:lnTo>
                <a:lnTo>
                  <a:pt x="27847" y="1480778"/>
                </a:lnTo>
                <a:lnTo>
                  <a:pt x="24239" y="1477817"/>
                </a:lnTo>
                <a:lnTo>
                  <a:pt x="20923" y="1474500"/>
                </a:lnTo>
                <a:lnTo>
                  <a:pt x="17606" y="1471183"/>
                </a:lnTo>
                <a:lnTo>
                  <a:pt x="1372" y="1437923"/>
                </a:lnTo>
                <a:lnTo>
                  <a:pt x="457" y="1433323"/>
                </a:lnTo>
                <a:lnTo>
                  <a:pt x="0" y="1428677"/>
                </a:lnTo>
                <a:lnTo>
                  <a:pt x="0" y="1423987"/>
                </a:lnTo>
                <a:close/>
              </a:path>
            </a:pathLst>
          </a:custGeom>
          <a:solidFill>
            <a:srgbClr val="DBFBE7"/>
          </a:solidFill>
          <a:ln w="9524">
            <a:solidFill>
              <a:srgbClr val="86EF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3783" y="1937171"/>
            <a:ext cx="208954" cy="2476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5943811" y="2204130"/>
            <a:ext cx="1752389" cy="1124995"/>
          </a:xfrm>
          <a:prstGeom prst="rect">
            <a:avLst/>
          </a:prstGeom>
        </p:spPr>
        <p:txBody>
          <a:bodyPr vert="horz" wrap="square" lIns="0" tIns="21153" rIns="0" bIns="0" rtlCol="0">
            <a:spAutoFit/>
          </a:bodyPr>
          <a:lstStyle>
            <a:defPPr>
              <a:defRPr kern="0"/>
            </a:defPPr>
            <a:lvl1pPr marL="12700" marR="5080" indent="11430" algn="just">
              <a:lnSpc>
                <a:spcPct val="120500"/>
              </a:lnSpc>
              <a:spcBef>
                <a:spcPts val="204"/>
              </a:spcBef>
              <a:defRPr sz="1400" spc="-10">
                <a:solidFill>
                  <a:srgbClr val="1F2937"/>
                </a:solidFill>
                <a:latin typeface="Malgun Gothic"/>
                <a:cs typeface="Malgun Gothic"/>
              </a:defRPr>
            </a:lvl1pPr>
          </a:lstStyle>
          <a:p>
            <a:pPr marL="242491" indent="-232172">
              <a:buFont typeface="Wingdings" panose="05000000000000000000" pitchFamily="2" charset="2"/>
              <a:buChar char="v"/>
            </a:pP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N</a:t>
            </a:r>
            <a:r>
              <a:rPr lang="en-US"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</a:t>
            </a: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모델</a:t>
            </a:r>
            <a:endParaRPr 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42491" indent="-232172">
              <a:buFont typeface="Wingdings" panose="05000000000000000000" pitchFamily="2" charset="2"/>
              <a:buChar char="v"/>
            </a:pPr>
            <a:r>
              <a:rPr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상태</a:t>
            </a: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기반</a:t>
            </a: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42491" indent="-232172">
              <a:buFont typeface="Wingdings" panose="05000000000000000000" pitchFamily="2" charset="2"/>
              <a:buChar char="v"/>
            </a:pP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O(L) </a:t>
            </a:r>
            <a:r>
              <a:rPr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복잡도</a:t>
            </a:r>
            <a:endParaRPr lang="en-US" dirty="0"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42491" indent="-232172">
              <a:buFont typeface="Wingdings" panose="05000000000000000000" pitchFamily="2" charset="2"/>
              <a:buChar char="v"/>
            </a:pPr>
            <a:r>
              <a:rPr dirty="0" err="1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간단한</a:t>
            </a:r>
            <a:r>
              <a:rPr dirty="0"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상태 캐시</a:t>
            </a:r>
          </a:p>
        </p:txBody>
      </p:sp>
      <p:sp>
        <p:nvSpPr>
          <p:cNvPr id="35" name="object 35"/>
          <p:cNvSpPr/>
          <p:nvPr/>
        </p:nvSpPr>
        <p:spPr>
          <a:xfrm>
            <a:off x="1554166" y="3724254"/>
            <a:ext cx="6599234" cy="441127"/>
          </a:xfrm>
          <a:custGeom>
            <a:avLst/>
            <a:gdLst/>
            <a:ahLst/>
            <a:cxnLst/>
            <a:rect l="l" t="t" r="r" b="b"/>
            <a:pathLst>
              <a:path w="5095875" h="542925">
                <a:moveTo>
                  <a:pt x="0" y="4714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7605" y="24240"/>
                </a:lnTo>
                <a:lnTo>
                  <a:pt x="20922" y="20923"/>
                </a:lnTo>
                <a:lnTo>
                  <a:pt x="24239" y="17606"/>
                </a:lnTo>
                <a:lnTo>
                  <a:pt x="27847" y="14645"/>
                </a:lnTo>
                <a:lnTo>
                  <a:pt x="31748" y="12039"/>
                </a:lnTo>
                <a:lnTo>
                  <a:pt x="35648" y="9432"/>
                </a:lnTo>
                <a:lnTo>
                  <a:pt x="66746" y="0"/>
                </a:lnTo>
                <a:lnTo>
                  <a:pt x="71437" y="0"/>
                </a:lnTo>
                <a:lnTo>
                  <a:pt x="5024437" y="0"/>
                </a:lnTo>
                <a:lnTo>
                  <a:pt x="5029127" y="0"/>
                </a:lnTo>
                <a:lnTo>
                  <a:pt x="5033772" y="457"/>
                </a:lnTo>
                <a:lnTo>
                  <a:pt x="5071633" y="17606"/>
                </a:lnTo>
                <a:lnTo>
                  <a:pt x="5074950" y="20923"/>
                </a:lnTo>
                <a:lnTo>
                  <a:pt x="5078267" y="24240"/>
                </a:lnTo>
                <a:lnTo>
                  <a:pt x="5081228" y="27848"/>
                </a:lnTo>
                <a:lnTo>
                  <a:pt x="5083834" y="31748"/>
                </a:lnTo>
                <a:lnTo>
                  <a:pt x="5086440" y="35649"/>
                </a:lnTo>
                <a:lnTo>
                  <a:pt x="5095874" y="66746"/>
                </a:lnTo>
                <a:lnTo>
                  <a:pt x="5095874" y="71437"/>
                </a:lnTo>
                <a:lnTo>
                  <a:pt x="5095874" y="471487"/>
                </a:lnTo>
                <a:lnTo>
                  <a:pt x="5095874" y="476177"/>
                </a:lnTo>
                <a:lnTo>
                  <a:pt x="5095417" y="480823"/>
                </a:lnTo>
                <a:lnTo>
                  <a:pt x="5078267" y="518684"/>
                </a:lnTo>
                <a:lnTo>
                  <a:pt x="5042973" y="540636"/>
                </a:lnTo>
                <a:lnTo>
                  <a:pt x="5024437" y="542924"/>
                </a:lnTo>
                <a:lnTo>
                  <a:pt x="71437" y="542924"/>
                </a:lnTo>
                <a:lnTo>
                  <a:pt x="31747" y="530884"/>
                </a:lnTo>
                <a:lnTo>
                  <a:pt x="5436" y="498825"/>
                </a:lnTo>
                <a:lnTo>
                  <a:pt x="0" y="476177"/>
                </a:lnTo>
                <a:lnTo>
                  <a:pt x="0" y="471487"/>
                </a:lnTo>
                <a:close/>
              </a:path>
            </a:pathLst>
          </a:custGeom>
          <a:solidFill>
            <a:srgbClr val="EFF5FF"/>
          </a:solidFill>
          <a:ln w="9524">
            <a:solidFill>
              <a:srgbClr val="BEDAFE"/>
            </a:solidFill>
          </a:ln>
        </p:spPr>
        <p:txBody>
          <a:bodyPr wrap="square" lIns="0" tIns="0" rIns="0" bIns="0" rtlCol="0" anchor="ctr" anchorCtr="1"/>
          <a:lstStyle/>
          <a:p>
            <a:pPr marL="10319" marR="0" lvl="0" indent="0" defTabSz="914400" eaLnBrk="1" fontAlgn="auto" latinLnBrk="0" hangingPunct="1">
              <a:lnSpc>
                <a:spcPct val="100000"/>
              </a:lnSpc>
              <a:spcBef>
                <a:spcPts val="8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핵심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none" strike="noStrike" kern="0" cap="none" spc="-8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장점</a:t>
            </a:r>
            <a:r>
              <a:rPr kumimoji="0" lang="en-US" altLang="ko-KR" sz="1600" b="1" i="0" u="none" strike="noStrike" kern="0" cap="none" spc="-8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:</a:t>
            </a:r>
            <a:r>
              <a:rPr kumimoji="0" lang="ko-KR" altLang="en-US" sz="1600" b="1" i="0" u="none" strike="noStrike" kern="0" cap="none" spc="-37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kumimoji="0" lang="ko-KR" altLang="en-US" sz="1600" b="0" i="0" u="none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상태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none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기반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none" strike="noStrike" kern="0" cap="none" spc="-16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구조로</a:t>
            </a:r>
            <a:r>
              <a:rPr kumimoji="0" lang="ko-KR" altLang="en-US" sz="1600" b="0" i="0" u="none" strike="noStrike" kern="0" cap="none" spc="-65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none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인한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sng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구조적</a:t>
            </a:r>
            <a:r>
              <a:rPr kumimoji="0" lang="ko-KR" altLang="en-US" sz="1600" b="0" i="0" u="sng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sng" strike="noStrike" kern="0" cap="none" spc="-20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비용</a:t>
            </a:r>
            <a:r>
              <a:rPr kumimoji="0" lang="ko-KR" altLang="en-US" sz="1600" b="0" i="0" u="sng" strike="noStrike" kern="0" cap="none" spc="-73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sng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절감</a:t>
            </a:r>
            <a:r>
              <a:rPr kumimoji="0" lang="ko-KR" altLang="en-US" sz="1600" b="0" i="0" u="none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과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sng" strike="noStrike" kern="0" cap="none" spc="-41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선형</a:t>
            </a:r>
            <a:r>
              <a:rPr kumimoji="0" lang="ko-KR" altLang="en-US" sz="1600" b="0" i="0" u="sng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sng" strike="noStrike" kern="0" cap="none" spc="-20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>
                  <a:solidFill>
                    <a:srgbClr val="1C4ED8"/>
                  </a:solidFill>
                </a:u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스케일</a:t>
            </a:r>
            <a:r>
              <a:rPr kumimoji="0" lang="ko-KR" altLang="en-US" sz="1600" b="0" i="0" u="none" strike="noStrike" kern="0" cap="none" spc="-89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kumimoji="0" lang="ko-KR" altLang="en-US" sz="1600" b="0" i="0" u="none" strike="noStrike" kern="0" cap="none" spc="-20" normalizeH="0" baseline="0" noProof="0" dirty="0">
                <a:ln>
                  <a:noFill/>
                </a:ln>
                <a:solidFill>
                  <a:srgbClr val="1C4ED8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특성</a:t>
            </a:r>
            <a:endParaRPr kumimoji="0" lang="ko-KR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71475" y="1618059"/>
            <a:ext cx="2886670" cy="3132000"/>
          </a:xfrm>
          <a:custGeom>
            <a:avLst/>
            <a:gdLst/>
            <a:ahLst/>
            <a:cxnLst/>
            <a:rect l="l" t="t" r="r" b="b"/>
            <a:pathLst>
              <a:path w="3552825" h="3476625">
                <a:moveTo>
                  <a:pt x="3481627" y="3476624"/>
                </a:moveTo>
                <a:lnTo>
                  <a:pt x="71196" y="3476624"/>
                </a:lnTo>
                <a:lnTo>
                  <a:pt x="66241" y="3476136"/>
                </a:lnTo>
                <a:lnTo>
                  <a:pt x="29705" y="3461002"/>
                </a:lnTo>
                <a:lnTo>
                  <a:pt x="3885" y="3424962"/>
                </a:lnTo>
                <a:lnTo>
                  <a:pt x="0" y="3405427"/>
                </a:lnTo>
                <a:lnTo>
                  <a:pt x="0" y="34004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81627" y="0"/>
                </a:lnTo>
                <a:lnTo>
                  <a:pt x="3523118" y="15621"/>
                </a:lnTo>
                <a:lnTo>
                  <a:pt x="3548938" y="51661"/>
                </a:lnTo>
                <a:lnTo>
                  <a:pt x="3552824" y="71196"/>
                </a:lnTo>
                <a:lnTo>
                  <a:pt x="3552824" y="3405427"/>
                </a:lnTo>
                <a:lnTo>
                  <a:pt x="3537202" y="3446919"/>
                </a:lnTo>
                <a:lnTo>
                  <a:pt x="3501162" y="3472738"/>
                </a:lnTo>
                <a:lnTo>
                  <a:pt x="3486583" y="3476136"/>
                </a:lnTo>
                <a:lnTo>
                  <a:pt x="3481627" y="347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6508" y="1803797"/>
            <a:ext cx="464344" cy="464344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5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1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1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6" y="16703"/>
                </a:lnTo>
                <a:lnTo>
                  <a:pt x="420451" y="33741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8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0"/>
                </a:lnTo>
                <a:lnTo>
                  <a:pt x="566008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594" y="1912143"/>
            <a:ext cx="232171" cy="2476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2412" y="2383037"/>
            <a:ext cx="1207295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 algn="ctr">
              <a:spcBef>
                <a:spcPts val="89"/>
              </a:spcBef>
            </a:pPr>
            <a:r>
              <a:rPr sz="1600" spc="-53" dirty="0">
                <a:solidFill>
                  <a:srgbClr val="1F2937"/>
                </a:solidFill>
                <a:latin typeface="Malgun Gothic"/>
                <a:cs typeface="Malgun Gothic"/>
              </a:rPr>
              <a:t>폐쇄망</a:t>
            </a:r>
            <a:r>
              <a:rPr sz="1600" spc="-102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600" b="1" spc="-20" dirty="0">
                <a:solidFill>
                  <a:srgbClr val="1F2937"/>
                </a:solidFill>
                <a:latin typeface="Arial"/>
                <a:cs typeface="Arial"/>
              </a:rPr>
              <a:t>LLM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12" y="2795984"/>
            <a:ext cx="123824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12" y="3150790"/>
            <a:ext cx="123824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212" y="3556397"/>
            <a:ext cx="123824" cy="12382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57212" y="3877865"/>
            <a:ext cx="2515195" cy="7739"/>
          </a:xfrm>
          <a:custGeom>
            <a:avLst/>
            <a:gdLst/>
            <a:ahLst/>
            <a:cxnLst/>
            <a:rect l="l" t="t" r="r" b="b"/>
            <a:pathLst>
              <a:path w="3095625" h="9525">
                <a:moveTo>
                  <a:pt x="3095624" y="9524"/>
                </a:moveTo>
                <a:lnTo>
                  <a:pt x="0" y="9524"/>
                </a:lnTo>
                <a:lnTo>
                  <a:pt x="0" y="0"/>
                </a:lnTo>
                <a:lnTo>
                  <a:pt x="3095624" y="0"/>
                </a:lnTo>
                <a:lnTo>
                  <a:pt x="3095624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7212" y="4018871"/>
            <a:ext cx="77390" cy="1083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2631" y="2729905"/>
            <a:ext cx="2482948" cy="983700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규격서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4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법령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4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지휘문서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질의응답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568047">
              <a:lnSpc>
                <a:spcPct val="187500"/>
              </a:lnSpc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내부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요약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400" spc="-8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568047">
              <a:lnSpc>
                <a:spcPct val="187500"/>
              </a:lnSpc>
            </a:pP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저지연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요구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893" y="3968976"/>
            <a:ext cx="2485271" cy="49907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4128" indent="176966">
              <a:lnSpc>
                <a:spcPct val="119000"/>
              </a:lnSpc>
              <a:spcBef>
                <a:spcPts val="77"/>
              </a:spcBef>
            </a:pP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내부망에서만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운영되는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환경에서의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 err="1">
                <a:solidFill>
                  <a:srgbClr val="4A5462"/>
                </a:solidFill>
                <a:latin typeface="Malgun Gothic"/>
                <a:cs typeface="Malgun Gothic"/>
              </a:rPr>
              <a:t>빠른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spc="-20" dirty="0" err="1">
                <a:solidFill>
                  <a:srgbClr val="4A5462"/>
                </a:solidFill>
                <a:latin typeface="Malgun Gothic"/>
                <a:cs typeface="Malgun Gothic"/>
              </a:rPr>
              <a:t>추론</a:t>
            </a:r>
            <a:r>
              <a:rPr lang="en-US" sz="1400" spc="-2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spc="-8" dirty="0" err="1">
                <a:solidFill>
                  <a:srgbClr val="4A5462"/>
                </a:solidFill>
                <a:latin typeface="Malgun Gothic"/>
                <a:cs typeface="Malgun Gothic"/>
              </a:rPr>
              <a:t>가능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05795" y="1618059"/>
            <a:ext cx="2894409" cy="3132000"/>
          </a:xfrm>
          <a:custGeom>
            <a:avLst/>
            <a:gdLst/>
            <a:ahLst/>
            <a:cxnLst/>
            <a:rect l="l" t="t" r="r" b="b"/>
            <a:pathLst>
              <a:path w="3562350" h="3476625">
                <a:moveTo>
                  <a:pt x="3491152" y="3476624"/>
                </a:moveTo>
                <a:lnTo>
                  <a:pt x="71196" y="3476624"/>
                </a:lnTo>
                <a:lnTo>
                  <a:pt x="66241" y="3476136"/>
                </a:lnTo>
                <a:lnTo>
                  <a:pt x="29705" y="3461002"/>
                </a:lnTo>
                <a:lnTo>
                  <a:pt x="3885" y="3424962"/>
                </a:lnTo>
                <a:lnTo>
                  <a:pt x="0" y="3405427"/>
                </a:lnTo>
                <a:lnTo>
                  <a:pt x="0" y="34004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91152" y="0"/>
                </a:lnTo>
                <a:lnTo>
                  <a:pt x="3532644" y="15621"/>
                </a:lnTo>
                <a:lnTo>
                  <a:pt x="3558463" y="51661"/>
                </a:lnTo>
                <a:lnTo>
                  <a:pt x="3562349" y="71196"/>
                </a:lnTo>
                <a:lnTo>
                  <a:pt x="3562349" y="3405427"/>
                </a:lnTo>
                <a:lnTo>
                  <a:pt x="3546727" y="3446919"/>
                </a:lnTo>
                <a:lnTo>
                  <a:pt x="3510687" y="3472738"/>
                </a:lnTo>
                <a:lnTo>
                  <a:pt x="3496108" y="3476136"/>
                </a:lnTo>
                <a:lnTo>
                  <a:pt x="3491152" y="347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0828" y="1803797"/>
            <a:ext cx="464344" cy="464344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5"/>
                </a:lnTo>
                <a:lnTo>
                  <a:pt x="126995" y="523342"/>
                </a:lnTo>
                <a:lnTo>
                  <a:pt x="93852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2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1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1"/>
                </a:lnTo>
                <a:lnTo>
                  <a:pt x="455970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8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0"/>
                </a:lnTo>
                <a:lnTo>
                  <a:pt x="566008" y="341496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4653" y="1912143"/>
            <a:ext cx="208954" cy="247649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993332" y="2383037"/>
            <a:ext cx="1919159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 algn="ctr">
              <a:spcBef>
                <a:spcPts val="89"/>
              </a:spcBef>
            </a:pPr>
            <a:r>
              <a:rPr sz="1600" spc="-45" dirty="0">
                <a:solidFill>
                  <a:srgbClr val="1F2937"/>
                </a:solidFill>
                <a:latin typeface="Malgun Gothic"/>
                <a:cs typeface="Malgun Gothic"/>
              </a:rPr>
              <a:t>제조</a:t>
            </a:r>
            <a:r>
              <a:rPr sz="1600" b="1" spc="-45" dirty="0">
                <a:solidFill>
                  <a:srgbClr val="1F2937"/>
                </a:solidFill>
                <a:latin typeface="Arial"/>
                <a:cs typeface="Arial"/>
              </a:rPr>
              <a:t>/</a:t>
            </a:r>
            <a:r>
              <a:rPr sz="1600" spc="-45" dirty="0">
                <a:solidFill>
                  <a:srgbClr val="1F2937"/>
                </a:solidFill>
                <a:latin typeface="Malgun Gothic"/>
                <a:cs typeface="Malgun Gothic"/>
              </a:rPr>
              <a:t>에너지</a:t>
            </a:r>
            <a:r>
              <a:rPr sz="1600" spc="-89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sz="1600" spc="-20" dirty="0">
                <a:solidFill>
                  <a:srgbClr val="1F2937"/>
                </a:solidFill>
                <a:latin typeface="Malgun Gothic"/>
                <a:cs typeface="Malgun Gothic"/>
              </a:rPr>
              <a:t>시계열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532" y="2846784"/>
            <a:ext cx="123824" cy="123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532" y="3125390"/>
            <a:ext cx="123824" cy="123824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532" y="3492897"/>
            <a:ext cx="123824" cy="123824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3691532" y="3877865"/>
            <a:ext cx="2522934" cy="7739"/>
          </a:xfrm>
          <a:custGeom>
            <a:avLst/>
            <a:gdLst/>
            <a:ahLst/>
            <a:cxnLst/>
            <a:rect l="l" t="t" r="r" b="b"/>
            <a:pathLst>
              <a:path w="3105150" h="9525">
                <a:moveTo>
                  <a:pt x="3105149" y="9524"/>
                </a:moveTo>
                <a:lnTo>
                  <a:pt x="0" y="9524"/>
                </a:lnTo>
                <a:lnTo>
                  <a:pt x="0" y="0"/>
                </a:lnTo>
                <a:lnTo>
                  <a:pt x="3105149" y="0"/>
                </a:lnTo>
                <a:lnTo>
                  <a:pt x="310514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1532" y="4018871"/>
            <a:ext cx="77390" cy="1083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3869491" y="2729905"/>
            <a:ext cx="2344976" cy="1128675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설비</a:t>
            </a:r>
            <a:r>
              <a:rPr sz="14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예측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보전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1024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공정</a:t>
            </a:r>
            <a:r>
              <a:rPr sz="14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1024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KPI</a:t>
            </a:r>
            <a:r>
              <a:rPr sz="14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최적화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현장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임베더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→</a:t>
            </a:r>
            <a:r>
              <a:rPr sz="14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서버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2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차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패턴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3753" y="3968976"/>
            <a:ext cx="2437289" cy="49907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4128" indent="176966">
              <a:lnSpc>
                <a:spcPct val="119000"/>
              </a:lnSpc>
              <a:spcBef>
                <a:spcPts val="77"/>
              </a:spcBef>
            </a:pP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장기</a:t>
            </a:r>
            <a:r>
              <a:rPr sz="1400" spc="-7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데이터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패턴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인식이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가능한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시계열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spc="-20" dirty="0" err="1">
                <a:solidFill>
                  <a:srgbClr val="4A5462"/>
                </a:solidFill>
                <a:latin typeface="Malgun Gothic"/>
                <a:cs typeface="Malgun Gothic"/>
              </a:rPr>
              <a:t>처리에</a:t>
            </a:r>
            <a:r>
              <a:rPr sz="1400" spc="-2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spc="-8" dirty="0" err="1">
                <a:solidFill>
                  <a:srgbClr val="4A5462"/>
                </a:solidFill>
                <a:latin typeface="Malgun Gothic"/>
                <a:cs typeface="Malgun Gothic"/>
              </a:rPr>
              <a:t>적합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47854" y="1618059"/>
            <a:ext cx="2886670" cy="3132000"/>
          </a:xfrm>
          <a:custGeom>
            <a:avLst/>
            <a:gdLst/>
            <a:ahLst/>
            <a:cxnLst/>
            <a:rect l="l" t="t" r="r" b="b"/>
            <a:pathLst>
              <a:path w="3552825" h="3476625">
                <a:moveTo>
                  <a:pt x="3481628" y="3476624"/>
                </a:moveTo>
                <a:lnTo>
                  <a:pt x="71196" y="3476624"/>
                </a:lnTo>
                <a:lnTo>
                  <a:pt x="66241" y="3476136"/>
                </a:lnTo>
                <a:lnTo>
                  <a:pt x="29705" y="3461002"/>
                </a:lnTo>
                <a:lnTo>
                  <a:pt x="3886" y="3424962"/>
                </a:lnTo>
                <a:lnTo>
                  <a:pt x="0" y="3405427"/>
                </a:lnTo>
                <a:lnTo>
                  <a:pt x="0" y="3400424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481628" y="0"/>
                </a:lnTo>
                <a:lnTo>
                  <a:pt x="3523117" y="15621"/>
                </a:lnTo>
                <a:lnTo>
                  <a:pt x="3548938" y="51661"/>
                </a:lnTo>
                <a:lnTo>
                  <a:pt x="3552825" y="71196"/>
                </a:lnTo>
                <a:lnTo>
                  <a:pt x="3552825" y="3405427"/>
                </a:lnTo>
                <a:lnTo>
                  <a:pt x="3537201" y="3446919"/>
                </a:lnTo>
                <a:lnTo>
                  <a:pt x="3501162" y="3472738"/>
                </a:lnTo>
                <a:lnTo>
                  <a:pt x="3486583" y="3476136"/>
                </a:lnTo>
                <a:lnTo>
                  <a:pt x="3481628" y="3476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55148" y="1803797"/>
            <a:ext cx="464344" cy="464344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2" y="568407"/>
                </a:lnTo>
                <a:lnTo>
                  <a:pt x="202801" y="559195"/>
                </a:lnTo>
                <a:lnTo>
                  <a:pt x="163575" y="544065"/>
                </a:lnTo>
                <a:lnTo>
                  <a:pt x="126994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0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2" y="189483"/>
                </a:lnTo>
                <a:lnTo>
                  <a:pt x="33740" y="151048"/>
                </a:lnTo>
                <a:lnTo>
                  <a:pt x="56232" y="115528"/>
                </a:lnTo>
                <a:lnTo>
                  <a:pt x="83693" y="83694"/>
                </a:lnTo>
                <a:lnTo>
                  <a:pt x="115528" y="56233"/>
                </a:lnTo>
                <a:lnTo>
                  <a:pt x="151048" y="33741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2" y="344"/>
                </a:lnTo>
                <a:lnTo>
                  <a:pt x="341496" y="5490"/>
                </a:lnTo>
                <a:lnTo>
                  <a:pt x="382015" y="16703"/>
                </a:lnTo>
                <a:lnTo>
                  <a:pt x="420449" y="33741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5" y="115528"/>
                </a:lnTo>
                <a:lnTo>
                  <a:pt x="537757" y="151048"/>
                </a:lnTo>
                <a:lnTo>
                  <a:pt x="554794" y="189483"/>
                </a:lnTo>
                <a:lnTo>
                  <a:pt x="566008" y="230002"/>
                </a:lnTo>
                <a:lnTo>
                  <a:pt x="571156" y="271728"/>
                </a:lnTo>
                <a:lnTo>
                  <a:pt x="571499" y="285749"/>
                </a:lnTo>
                <a:lnTo>
                  <a:pt x="571156" y="299770"/>
                </a:lnTo>
                <a:lnTo>
                  <a:pt x="566008" y="341496"/>
                </a:lnTo>
                <a:lnTo>
                  <a:pt x="554794" y="382016"/>
                </a:lnTo>
                <a:lnTo>
                  <a:pt x="537756" y="420451"/>
                </a:lnTo>
                <a:lnTo>
                  <a:pt x="515265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7" y="554796"/>
                </a:lnTo>
                <a:lnTo>
                  <a:pt x="341497" y="566009"/>
                </a:lnTo>
                <a:lnTo>
                  <a:pt x="299772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94452" y="1912143"/>
            <a:ext cx="185737" cy="24764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7578231" y="2383037"/>
            <a:ext cx="1023256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 algn="ctr">
              <a:spcBef>
                <a:spcPts val="89"/>
              </a:spcBef>
            </a:pPr>
            <a:r>
              <a:rPr sz="1600" spc="-28" dirty="0" err="1">
                <a:solidFill>
                  <a:srgbClr val="1F2937"/>
                </a:solidFill>
                <a:latin typeface="Malgun Gothic"/>
                <a:cs typeface="Malgun Gothic"/>
              </a:rPr>
              <a:t>국방</a:t>
            </a:r>
            <a:r>
              <a:rPr sz="1600" spc="-102" dirty="0">
                <a:solidFill>
                  <a:srgbClr val="1F2937"/>
                </a:solidFill>
                <a:latin typeface="Malgun Gothic"/>
                <a:cs typeface="Malgun Gothic"/>
              </a:rPr>
              <a:t> </a:t>
            </a:r>
            <a:r>
              <a:rPr lang="ko-KR" altLang="en-US" sz="1600" spc="-102" dirty="0">
                <a:solidFill>
                  <a:srgbClr val="1F2937"/>
                </a:solidFill>
                <a:latin typeface="Malgun Gothic"/>
                <a:cs typeface="Malgun Gothic"/>
              </a:rPr>
              <a:t>분야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1361" y="2732484"/>
            <a:ext cx="123824" cy="12382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1361" y="3196828"/>
            <a:ext cx="123824" cy="12382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61361" y="3475434"/>
            <a:ext cx="123824" cy="123824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6761361" y="3877865"/>
            <a:ext cx="2515195" cy="7739"/>
          </a:xfrm>
          <a:custGeom>
            <a:avLst/>
            <a:gdLst/>
            <a:ahLst/>
            <a:cxnLst/>
            <a:rect l="l" t="t" r="r" b="b"/>
            <a:pathLst>
              <a:path w="3095625" h="9525">
                <a:moveTo>
                  <a:pt x="3095624" y="9524"/>
                </a:moveTo>
                <a:lnTo>
                  <a:pt x="0" y="9524"/>
                </a:lnTo>
                <a:lnTo>
                  <a:pt x="0" y="0"/>
                </a:lnTo>
                <a:lnTo>
                  <a:pt x="3095624" y="0"/>
                </a:lnTo>
                <a:lnTo>
                  <a:pt x="3095624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9100" y="4018871"/>
            <a:ext cx="77390" cy="108346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934119" y="2692757"/>
            <a:ext cx="2721651" cy="91464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5000"/>
              </a:lnSpc>
              <a:spcBef>
                <a:spcPts val="81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텔레메트리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훈련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로그의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징후</a:t>
            </a:r>
            <a:r>
              <a:rPr sz="14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400" spc="-77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>
              <a:lnSpc>
                <a:spcPct val="125000"/>
              </a:lnSpc>
              <a:spcBef>
                <a:spcPts val="81"/>
              </a:spcBef>
            </a:pP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조기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850265">
              <a:lnSpc>
                <a:spcPct val="187500"/>
              </a:lnSpc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장문</a:t>
            </a:r>
            <a:r>
              <a:rPr sz="14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보고서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컨텍스트</a:t>
            </a:r>
            <a:r>
              <a:rPr lang="en-US"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유지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820612" y="3968976"/>
            <a:ext cx="2538495" cy="49907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4128" indent="176966">
              <a:lnSpc>
                <a:spcPct val="119000"/>
              </a:lnSpc>
              <a:spcBef>
                <a:spcPts val="77"/>
              </a:spcBef>
            </a:pP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높은</a:t>
            </a:r>
            <a:r>
              <a:rPr sz="1400" spc="-7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결정성으로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인한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신뢰성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있는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Malgun Gothic"/>
                <a:cs typeface="Malgun Gothic"/>
              </a:rPr>
              <a:t>장문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400" spc="-20" dirty="0">
                <a:solidFill>
                  <a:srgbClr val="4A5462"/>
                </a:solidFill>
                <a:latin typeface="Malgun Gothic"/>
                <a:cs typeface="Malgun Gothic"/>
              </a:rPr>
              <a:t>데이터 </a:t>
            </a:r>
            <a:r>
              <a:rPr sz="1400" dirty="0" err="1">
                <a:solidFill>
                  <a:srgbClr val="4A5462"/>
                </a:solidFill>
                <a:latin typeface="Malgun Gothic"/>
                <a:cs typeface="Malgun Gothic"/>
              </a:rPr>
              <a:t>처리에</a:t>
            </a:r>
            <a:r>
              <a:rPr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lang="ko-KR" altLang="en-US" sz="1400" spc="-65" dirty="0">
                <a:solidFill>
                  <a:srgbClr val="4A5462"/>
                </a:solidFill>
                <a:latin typeface="Malgun Gothic"/>
                <a:cs typeface="Malgun Gothic"/>
              </a:rPr>
              <a:t>효과적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4669FD65-8FF5-A8F0-F84F-BC9754D375C2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1DD2E5DE-644F-5B72-A15E-9C766F114359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9.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적용 분야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75344" y="5967913"/>
            <a:ext cx="9155311" cy="590593"/>
          </a:xfrm>
          <a:custGeom>
            <a:avLst/>
            <a:gdLst/>
            <a:ahLst/>
            <a:cxnLst/>
            <a:rect l="l" t="t" r="r" b="b"/>
            <a:pathLst>
              <a:path w="11268075" h="581025">
                <a:moveTo>
                  <a:pt x="11201327" y="581024"/>
                </a:moveTo>
                <a:lnTo>
                  <a:pt x="66746" y="581024"/>
                </a:lnTo>
                <a:lnTo>
                  <a:pt x="62101" y="580566"/>
                </a:lnTo>
                <a:lnTo>
                  <a:pt x="24240" y="563417"/>
                </a:lnTo>
                <a:lnTo>
                  <a:pt x="2287" y="528124"/>
                </a:lnTo>
                <a:lnTo>
                  <a:pt x="0" y="514277"/>
                </a:lnTo>
                <a:lnTo>
                  <a:pt x="0" y="509587"/>
                </a:lnTo>
                <a:lnTo>
                  <a:pt x="0" y="66746"/>
                </a:lnTo>
                <a:lnTo>
                  <a:pt x="14645" y="27847"/>
                </a:lnTo>
                <a:lnTo>
                  <a:pt x="48433" y="3642"/>
                </a:lnTo>
                <a:lnTo>
                  <a:pt x="66746" y="0"/>
                </a:lnTo>
                <a:lnTo>
                  <a:pt x="11201327" y="0"/>
                </a:lnTo>
                <a:lnTo>
                  <a:pt x="11240224" y="14644"/>
                </a:lnTo>
                <a:lnTo>
                  <a:pt x="11264430" y="48432"/>
                </a:lnTo>
                <a:lnTo>
                  <a:pt x="11268072" y="66746"/>
                </a:lnTo>
                <a:lnTo>
                  <a:pt x="11268072" y="514277"/>
                </a:lnTo>
                <a:lnTo>
                  <a:pt x="11253427" y="553175"/>
                </a:lnTo>
                <a:lnTo>
                  <a:pt x="11219639" y="577381"/>
                </a:lnTo>
                <a:lnTo>
                  <a:pt x="11205972" y="580566"/>
                </a:lnTo>
                <a:lnTo>
                  <a:pt x="11201327" y="581024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5344" y="5967912"/>
            <a:ext cx="9155311" cy="559255"/>
          </a:xfrm>
          <a:custGeom>
            <a:avLst/>
            <a:gdLst/>
            <a:ahLst/>
            <a:cxnLst/>
            <a:rect l="l" t="t" r="r" b="b"/>
            <a:pathLst>
              <a:path w="11268075" h="581025">
                <a:moveTo>
                  <a:pt x="0" y="5095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2"/>
                </a:lnTo>
                <a:lnTo>
                  <a:pt x="5437" y="44098"/>
                </a:lnTo>
                <a:lnTo>
                  <a:pt x="7232" y="39764"/>
                </a:lnTo>
                <a:lnTo>
                  <a:pt x="9433" y="35648"/>
                </a:lnTo>
                <a:lnTo>
                  <a:pt x="12039" y="31748"/>
                </a:lnTo>
                <a:lnTo>
                  <a:pt x="14645" y="27847"/>
                </a:lnTo>
                <a:lnTo>
                  <a:pt x="17606" y="24239"/>
                </a:lnTo>
                <a:lnTo>
                  <a:pt x="20923" y="20923"/>
                </a:lnTo>
                <a:lnTo>
                  <a:pt x="24240" y="17606"/>
                </a:lnTo>
                <a:lnTo>
                  <a:pt x="62101" y="457"/>
                </a:lnTo>
                <a:lnTo>
                  <a:pt x="66746" y="0"/>
                </a:lnTo>
                <a:lnTo>
                  <a:pt x="71437" y="0"/>
                </a:lnTo>
                <a:lnTo>
                  <a:pt x="11196636" y="0"/>
                </a:lnTo>
                <a:lnTo>
                  <a:pt x="11201327" y="0"/>
                </a:lnTo>
                <a:lnTo>
                  <a:pt x="11205972" y="457"/>
                </a:lnTo>
                <a:lnTo>
                  <a:pt x="11210572" y="1372"/>
                </a:lnTo>
                <a:lnTo>
                  <a:pt x="11215173" y="2287"/>
                </a:lnTo>
                <a:lnTo>
                  <a:pt x="11250465" y="24239"/>
                </a:lnTo>
                <a:lnTo>
                  <a:pt x="11256032" y="31748"/>
                </a:lnTo>
                <a:lnTo>
                  <a:pt x="11258638" y="35648"/>
                </a:lnTo>
                <a:lnTo>
                  <a:pt x="11266700" y="57500"/>
                </a:lnTo>
                <a:lnTo>
                  <a:pt x="11267615" y="62100"/>
                </a:lnTo>
                <a:lnTo>
                  <a:pt x="11268072" y="66746"/>
                </a:lnTo>
                <a:lnTo>
                  <a:pt x="11268074" y="71437"/>
                </a:lnTo>
                <a:lnTo>
                  <a:pt x="11268074" y="509587"/>
                </a:lnTo>
                <a:lnTo>
                  <a:pt x="11268072" y="514277"/>
                </a:lnTo>
                <a:lnTo>
                  <a:pt x="11267615" y="518923"/>
                </a:lnTo>
                <a:lnTo>
                  <a:pt x="11266700" y="523523"/>
                </a:lnTo>
                <a:lnTo>
                  <a:pt x="11265785" y="528124"/>
                </a:lnTo>
                <a:lnTo>
                  <a:pt x="11243832" y="563417"/>
                </a:lnTo>
                <a:lnTo>
                  <a:pt x="11236323" y="568984"/>
                </a:lnTo>
                <a:lnTo>
                  <a:pt x="11232422" y="571590"/>
                </a:lnTo>
                <a:lnTo>
                  <a:pt x="11228306" y="573791"/>
                </a:lnTo>
                <a:lnTo>
                  <a:pt x="11223973" y="575586"/>
                </a:lnTo>
                <a:lnTo>
                  <a:pt x="11219639" y="577381"/>
                </a:lnTo>
                <a:lnTo>
                  <a:pt x="11215173" y="578736"/>
                </a:lnTo>
                <a:lnTo>
                  <a:pt x="11210572" y="579651"/>
                </a:lnTo>
                <a:lnTo>
                  <a:pt x="11205972" y="580566"/>
                </a:lnTo>
                <a:lnTo>
                  <a:pt x="11201327" y="581024"/>
                </a:lnTo>
                <a:lnTo>
                  <a:pt x="11196636" y="581024"/>
                </a:lnTo>
                <a:lnTo>
                  <a:pt x="71437" y="581024"/>
                </a:lnTo>
                <a:lnTo>
                  <a:pt x="66746" y="581024"/>
                </a:lnTo>
                <a:lnTo>
                  <a:pt x="62101" y="580566"/>
                </a:lnTo>
                <a:lnTo>
                  <a:pt x="57500" y="579651"/>
                </a:lnTo>
                <a:lnTo>
                  <a:pt x="52900" y="578736"/>
                </a:lnTo>
                <a:lnTo>
                  <a:pt x="48433" y="577381"/>
                </a:lnTo>
                <a:lnTo>
                  <a:pt x="44099" y="575586"/>
                </a:lnTo>
                <a:lnTo>
                  <a:pt x="39765" y="573791"/>
                </a:lnTo>
                <a:lnTo>
                  <a:pt x="35649" y="571590"/>
                </a:lnTo>
                <a:lnTo>
                  <a:pt x="31748" y="568984"/>
                </a:lnTo>
                <a:lnTo>
                  <a:pt x="27848" y="566378"/>
                </a:lnTo>
                <a:lnTo>
                  <a:pt x="24240" y="563417"/>
                </a:lnTo>
                <a:lnTo>
                  <a:pt x="20923" y="560100"/>
                </a:lnTo>
                <a:lnTo>
                  <a:pt x="17606" y="556784"/>
                </a:lnTo>
                <a:lnTo>
                  <a:pt x="1372" y="523523"/>
                </a:lnTo>
                <a:lnTo>
                  <a:pt x="457" y="518923"/>
                </a:lnTo>
                <a:lnTo>
                  <a:pt x="0" y="514277"/>
                </a:lnTo>
                <a:lnTo>
                  <a:pt x="0" y="509587"/>
                </a:lnTo>
                <a:close/>
              </a:path>
            </a:pathLst>
          </a:custGeom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038" y="6095607"/>
            <a:ext cx="154780" cy="21669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71474" y="1429145"/>
            <a:ext cx="4488656" cy="1800000"/>
            <a:chOff x="457199" y="1123949"/>
            <a:chExt cx="5524500" cy="1619250"/>
          </a:xfrm>
        </p:grpSpPr>
        <p:sp>
          <p:nvSpPr>
            <p:cNvPr id="9" name="object 9"/>
            <p:cNvSpPr/>
            <p:nvPr/>
          </p:nvSpPr>
          <p:spPr>
            <a:xfrm>
              <a:off x="476249" y="1123949"/>
              <a:ext cx="5505450" cy="1619250"/>
            </a:xfrm>
            <a:custGeom>
              <a:avLst/>
              <a:gdLst/>
              <a:ahLst/>
              <a:cxnLst/>
              <a:rect l="l" t="t" r="r" b="b"/>
              <a:pathLst>
                <a:path w="5505450" h="1619250">
                  <a:moveTo>
                    <a:pt x="5452052" y="1619249"/>
                  </a:moveTo>
                  <a:lnTo>
                    <a:pt x="33047" y="1619249"/>
                  </a:lnTo>
                  <a:lnTo>
                    <a:pt x="28187" y="1617799"/>
                  </a:lnTo>
                  <a:lnTo>
                    <a:pt x="966" y="1576968"/>
                  </a:lnTo>
                  <a:lnTo>
                    <a:pt x="0" y="1569678"/>
                  </a:lnTo>
                  <a:lnTo>
                    <a:pt x="0" y="156209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5452052" y="0"/>
                  </a:lnTo>
                  <a:lnTo>
                    <a:pt x="5491363" y="19392"/>
                  </a:lnTo>
                  <a:lnTo>
                    <a:pt x="5505449" y="53397"/>
                  </a:lnTo>
                  <a:lnTo>
                    <a:pt x="5505449" y="1565852"/>
                  </a:lnTo>
                  <a:lnTo>
                    <a:pt x="5486056" y="1605164"/>
                  </a:lnTo>
                  <a:lnTo>
                    <a:pt x="5455768" y="1618883"/>
                  </a:lnTo>
                  <a:lnTo>
                    <a:pt x="5452052" y="161924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1123949"/>
              <a:ext cx="52069" cy="1619250"/>
            </a:xfrm>
            <a:custGeom>
              <a:avLst/>
              <a:gdLst/>
              <a:ahLst/>
              <a:cxnLst/>
              <a:rect l="l" t="t" r="r" b="b"/>
              <a:pathLst>
                <a:path w="52070" h="1619250">
                  <a:moveTo>
                    <a:pt x="51889" y="1619249"/>
                  </a:moveTo>
                  <a:lnTo>
                    <a:pt x="49571" y="1619249"/>
                  </a:lnTo>
                  <a:lnTo>
                    <a:pt x="42281" y="1617799"/>
                  </a:lnTo>
                  <a:lnTo>
                    <a:pt x="7250" y="1590971"/>
                  </a:lnTo>
                  <a:lnTo>
                    <a:pt x="0" y="15696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1562099"/>
                  </a:lnTo>
                  <a:lnTo>
                    <a:pt x="43679" y="1602510"/>
                  </a:lnTo>
                  <a:lnTo>
                    <a:pt x="47399" y="1613670"/>
                  </a:lnTo>
                  <a:lnTo>
                    <a:pt x="51889" y="161924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7699" y="12763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1400174"/>
              <a:ext cx="152399" cy="13334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18369" y="1590478"/>
            <a:ext cx="2052000" cy="226905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spc="-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스케일</a:t>
            </a:r>
            <a:r>
              <a:rPr sz="1400" spc="-9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이전성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583" y="2454802"/>
            <a:ext cx="123824" cy="123824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73800" y="1921868"/>
            <a:ext cx="3718651" cy="37975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소형에서의</a:t>
            </a:r>
            <a:r>
              <a:rPr sz="1200" spc="-81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우위가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대형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(7B/13B/33B)</a:t>
            </a:r>
            <a:r>
              <a:rPr sz="1200" dirty="0" err="1">
                <a:solidFill>
                  <a:srgbClr val="374050"/>
                </a:solidFill>
                <a:latin typeface="Malgun Gothic"/>
                <a:cs typeface="Malgun Gothic"/>
              </a:rPr>
              <a:t>에서도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Malgun Gothic"/>
                <a:cs typeface="Malgun Gothic"/>
              </a:rPr>
              <a:t>유지</a:t>
            </a:r>
            <a:r>
              <a:rPr lang="en-US" sz="120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Malgun Gothic"/>
                <a:cs typeface="Malgun Gothic"/>
              </a:rPr>
              <a:t>여부 </a:t>
            </a:r>
            <a:r>
              <a:rPr sz="1200" spc="-8" dirty="0" err="1">
                <a:solidFill>
                  <a:srgbClr val="374050"/>
                </a:solidFill>
                <a:latin typeface="Malgun Gothic"/>
                <a:cs typeface="Malgun Gothic"/>
              </a:rPr>
              <a:t>불확실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02621" y="1429145"/>
            <a:ext cx="4473178" cy="1800000"/>
          </a:xfrm>
          <a:custGeom>
            <a:avLst/>
            <a:gdLst/>
            <a:ahLst/>
            <a:cxnLst/>
            <a:rect l="l" t="t" r="r" b="b"/>
            <a:pathLst>
              <a:path w="5505450" h="1619250">
                <a:moveTo>
                  <a:pt x="5452052" y="1619249"/>
                </a:moveTo>
                <a:lnTo>
                  <a:pt x="33047" y="1619249"/>
                </a:lnTo>
                <a:lnTo>
                  <a:pt x="28187" y="1617799"/>
                </a:lnTo>
                <a:lnTo>
                  <a:pt x="966" y="1576968"/>
                </a:lnTo>
                <a:lnTo>
                  <a:pt x="0" y="1569678"/>
                </a:lnTo>
                <a:lnTo>
                  <a:pt x="0" y="1562099"/>
                </a:lnTo>
                <a:lnTo>
                  <a:pt x="0" y="49571"/>
                </a:lnTo>
                <a:lnTo>
                  <a:pt x="14731" y="11379"/>
                </a:lnTo>
                <a:lnTo>
                  <a:pt x="33047" y="0"/>
                </a:lnTo>
                <a:lnTo>
                  <a:pt x="5452052" y="0"/>
                </a:lnTo>
                <a:lnTo>
                  <a:pt x="5491362" y="19392"/>
                </a:lnTo>
                <a:lnTo>
                  <a:pt x="5505450" y="53397"/>
                </a:lnTo>
                <a:lnTo>
                  <a:pt x="5505450" y="1565852"/>
                </a:lnTo>
                <a:lnTo>
                  <a:pt x="5486055" y="1605164"/>
                </a:lnTo>
                <a:lnTo>
                  <a:pt x="5455768" y="1618883"/>
                </a:lnTo>
                <a:lnTo>
                  <a:pt x="5452052" y="1619249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87144" y="1429145"/>
            <a:ext cx="42306" cy="1800000"/>
          </a:xfrm>
          <a:custGeom>
            <a:avLst/>
            <a:gdLst/>
            <a:ahLst/>
            <a:cxnLst/>
            <a:rect l="l" t="t" r="r" b="b"/>
            <a:pathLst>
              <a:path w="52070" h="1619250">
                <a:moveTo>
                  <a:pt x="51889" y="1619249"/>
                </a:moveTo>
                <a:lnTo>
                  <a:pt x="49571" y="1619249"/>
                </a:lnTo>
                <a:lnTo>
                  <a:pt x="42280" y="1617799"/>
                </a:lnTo>
                <a:lnTo>
                  <a:pt x="7249" y="1590971"/>
                </a:lnTo>
                <a:lnTo>
                  <a:pt x="0" y="1569678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1889" y="0"/>
                </a:lnTo>
                <a:lnTo>
                  <a:pt x="47399" y="5579"/>
                </a:lnTo>
                <a:lnTo>
                  <a:pt x="43679" y="16738"/>
                </a:lnTo>
                <a:lnTo>
                  <a:pt x="41238" y="25541"/>
                </a:lnTo>
                <a:lnTo>
                  <a:pt x="39494" y="35211"/>
                </a:lnTo>
                <a:lnTo>
                  <a:pt x="38448" y="45747"/>
                </a:lnTo>
                <a:lnTo>
                  <a:pt x="38100" y="57150"/>
                </a:lnTo>
                <a:lnTo>
                  <a:pt x="38100" y="1562099"/>
                </a:lnTo>
                <a:lnTo>
                  <a:pt x="43679" y="1602510"/>
                </a:lnTo>
                <a:lnTo>
                  <a:pt x="47399" y="1613670"/>
                </a:lnTo>
                <a:lnTo>
                  <a:pt x="51889" y="1619249"/>
                </a:lnTo>
                <a:close/>
              </a:path>
            </a:pathLst>
          </a:custGeom>
          <a:solidFill>
            <a:srgbClr val="E9B3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41925" y="1552971"/>
            <a:ext cx="309562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2" y="55796"/>
                </a:lnTo>
                <a:lnTo>
                  <a:pt x="353902" y="92572"/>
                </a:lnTo>
                <a:lnTo>
                  <a:pt x="372798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8" y="245799"/>
                </a:lnTo>
                <a:lnTo>
                  <a:pt x="353902" y="288427"/>
                </a:lnTo>
                <a:lnTo>
                  <a:pt x="325202" y="325203"/>
                </a:lnTo>
                <a:lnTo>
                  <a:pt x="288426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EF9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0272" y="1645840"/>
            <a:ext cx="92868" cy="123824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9381" y="2468231"/>
            <a:ext cx="123824" cy="123824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231607" y="1590478"/>
            <a:ext cx="2052000" cy="226905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412234">
              <a:spcBef>
                <a:spcPts val="89"/>
              </a:spcBef>
            </a:pPr>
            <a:r>
              <a:rPr sz="1400" spc="-5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데이터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5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품질</a:t>
            </a:r>
            <a:r>
              <a:rPr sz="1400" b="1" spc="-45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/</a:t>
            </a:r>
            <a:r>
              <a:rPr sz="1400" spc="-45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법적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8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이슈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86952" y="3538867"/>
            <a:ext cx="4473178" cy="1800000"/>
          </a:xfrm>
          <a:custGeom>
            <a:avLst/>
            <a:gdLst/>
            <a:ahLst/>
            <a:cxnLst/>
            <a:rect l="l" t="t" r="r" b="b"/>
            <a:pathLst>
              <a:path w="5505450" h="2133600">
                <a:moveTo>
                  <a:pt x="5452052" y="2133599"/>
                </a:moveTo>
                <a:lnTo>
                  <a:pt x="33047" y="2133599"/>
                </a:lnTo>
                <a:lnTo>
                  <a:pt x="28187" y="2132149"/>
                </a:lnTo>
                <a:lnTo>
                  <a:pt x="966" y="2091318"/>
                </a:lnTo>
                <a:lnTo>
                  <a:pt x="0" y="2084027"/>
                </a:lnTo>
                <a:lnTo>
                  <a:pt x="0" y="2076449"/>
                </a:lnTo>
                <a:lnTo>
                  <a:pt x="0" y="49571"/>
                </a:lnTo>
                <a:lnTo>
                  <a:pt x="14731" y="11379"/>
                </a:lnTo>
                <a:lnTo>
                  <a:pt x="33047" y="0"/>
                </a:lnTo>
                <a:lnTo>
                  <a:pt x="5452052" y="0"/>
                </a:lnTo>
                <a:lnTo>
                  <a:pt x="5491363" y="19392"/>
                </a:lnTo>
                <a:lnTo>
                  <a:pt x="5505449" y="53397"/>
                </a:lnTo>
                <a:lnTo>
                  <a:pt x="5505449" y="2080202"/>
                </a:lnTo>
                <a:lnTo>
                  <a:pt x="5486056" y="2119514"/>
                </a:lnTo>
                <a:lnTo>
                  <a:pt x="5455768" y="2133233"/>
                </a:lnTo>
                <a:lnTo>
                  <a:pt x="5452052" y="2133599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1474" y="3538867"/>
            <a:ext cx="42306" cy="1733550"/>
          </a:xfrm>
          <a:custGeom>
            <a:avLst/>
            <a:gdLst/>
            <a:ahLst/>
            <a:cxnLst/>
            <a:rect l="l" t="t" r="r" b="b"/>
            <a:pathLst>
              <a:path w="52070" h="2133600">
                <a:moveTo>
                  <a:pt x="51889" y="2133599"/>
                </a:moveTo>
                <a:lnTo>
                  <a:pt x="49571" y="2133599"/>
                </a:lnTo>
                <a:lnTo>
                  <a:pt x="42281" y="2132149"/>
                </a:lnTo>
                <a:lnTo>
                  <a:pt x="7250" y="2105321"/>
                </a:lnTo>
                <a:lnTo>
                  <a:pt x="0" y="2084027"/>
                </a:lnTo>
                <a:lnTo>
                  <a:pt x="0" y="49571"/>
                </a:lnTo>
                <a:lnTo>
                  <a:pt x="22097" y="11379"/>
                </a:lnTo>
                <a:lnTo>
                  <a:pt x="49571" y="0"/>
                </a:lnTo>
                <a:lnTo>
                  <a:pt x="51889" y="0"/>
                </a:lnTo>
                <a:lnTo>
                  <a:pt x="47399" y="5579"/>
                </a:lnTo>
                <a:lnTo>
                  <a:pt x="43679" y="16738"/>
                </a:lnTo>
                <a:lnTo>
                  <a:pt x="41238" y="25541"/>
                </a:lnTo>
                <a:lnTo>
                  <a:pt x="39494" y="35211"/>
                </a:lnTo>
                <a:lnTo>
                  <a:pt x="38448" y="45747"/>
                </a:lnTo>
                <a:lnTo>
                  <a:pt x="38100" y="57150"/>
                </a:lnTo>
                <a:lnTo>
                  <a:pt x="38100" y="2076450"/>
                </a:lnTo>
                <a:lnTo>
                  <a:pt x="43679" y="2116860"/>
                </a:lnTo>
                <a:lnTo>
                  <a:pt x="47399" y="2128020"/>
                </a:lnTo>
                <a:lnTo>
                  <a:pt x="51889" y="21335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6255" y="3662692"/>
            <a:ext cx="309562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9124" y="3755561"/>
            <a:ext cx="123824" cy="123824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body" idx="1"/>
          </p:nvPr>
        </p:nvSpPr>
        <p:spPr>
          <a:xfrm>
            <a:off x="419199" y="3700200"/>
            <a:ext cx="2052000" cy="226905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412234">
              <a:spcBef>
                <a:spcPts val="89"/>
              </a:spcBef>
            </a:pPr>
            <a:r>
              <a:rPr sz="1400" spc="-53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</a:t>
            </a:r>
            <a:r>
              <a:rPr sz="1400" spc="-10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sz="1400" b="1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GPU</a:t>
            </a:r>
            <a:r>
              <a:rPr sz="1400" b="1" spc="4" dirty="0"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-37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추론의</a:t>
            </a:r>
            <a:r>
              <a:rPr sz="1400" spc="-102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sz="1400" spc="-2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전제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087144" y="3538867"/>
            <a:ext cx="4488656" cy="1800000"/>
            <a:chOff x="6210299" y="2971799"/>
            <a:chExt cx="5524500" cy="2133600"/>
          </a:xfrm>
        </p:grpSpPr>
        <p:sp>
          <p:nvSpPr>
            <p:cNvPr id="38" name="object 38"/>
            <p:cNvSpPr/>
            <p:nvPr/>
          </p:nvSpPr>
          <p:spPr>
            <a:xfrm>
              <a:off x="6229348" y="2971799"/>
              <a:ext cx="5505450" cy="2133600"/>
            </a:xfrm>
            <a:custGeom>
              <a:avLst/>
              <a:gdLst/>
              <a:ahLst/>
              <a:cxnLst/>
              <a:rect l="l" t="t" r="r" b="b"/>
              <a:pathLst>
                <a:path w="5505450" h="2133600">
                  <a:moveTo>
                    <a:pt x="5452052" y="2133599"/>
                  </a:moveTo>
                  <a:lnTo>
                    <a:pt x="33047" y="2133599"/>
                  </a:lnTo>
                  <a:lnTo>
                    <a:pt x="28187" y="2132149"/>
                  </a:lnTo>
                  <a:lnTo>
                    <a:pt x="966" y="2091318"/>
                  </a:lnTo>
                  <a:lnTo>
                    <a:pt x="0" y="2084027"/>
                  </a:lnTo>
                  <a:lnTo>
                    <a:pt x="0" y="2076449"/>
                  </a:lnTo>
                  <a:lnTo>
                    <a:pt x="0" y="49571"/>
                  </a:lnTo>
                  <a:lnTo>
                    <a:pt x="14731" y="11379"/>
                  </a:lnTo>
                  <a:lnTo>
                    <a:pt x="33047" y="0"/>
                  </a:lnTo>
                  <a:lnTo>
                    <a:pt x="5452052" y="0"/>
                  </a:lnTo>
                  <a:lnTo>
                    <a:pt x="5491362" y="19392"/>
                  </a:lnTo>
                  <a:lnTo>
                    <a:pt x="5505450" y="53397"/>
                  </a:lnTo>
                  <a:lnTo>
                    <a:pt x="5505450" y="2080202"/>
                  </a:lnTo>
                  <a:lnTo>
                    <a:pt x="5486055" y="2119514"/>
                  </a:lnTo>
                  <a:lnTo>
                    <a:pt x="5455768" y="2133233"/>
                  </a:lnTo>
                  <a:lnTo>
                    <a:pt x="5452052" y="21335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10299" y="2971799"/>
              <a:ext cx="52069" cy="2133600"/>
            </a:xfrm>
            <a:custGeom>
              <a:avLst/>
              <a:gdLst/>
              <a:ahLst/>
              <a:cxnLst/>
              <a:rect l="l" t="t" r="r" b="b"/>
              <a:pathLst>
                <a:path w="52070" h="2133600">
                  <a:moveTo>
                    <a:pt x="51889" y="2133599"/>
                  </a:moveTo>
                  <a:lnTo>
                    <a:pt x="49571" y="2133599"/>
                  </a:lnTo>
                  <a:lnTo>
                    <a:pt x="42280" y="2132149"/>
                  </a:lnTo>
                  <a:lnTo>
                    <a:pt x="7249" y="2105321"/>
                  </a:lnTo>
                  <a:lnTo>
                    <a:pt x="0" y="208402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1889" y="0"/>
                  </a:lnTo>
                  <a:lnTo>
                    <a:pt x="47399" y="5579"/>
                  </a:lnTo>
                  <a:lnTo>
                    <a:pt x="43679" y="16738"/>
                  </a:lnTo>
                  <a:lnTo>
                    <a:pt x="41238" y="25541"/>
                  </a:lnTo>
                  <a:lnTo>
                    <a:pt x="39494" y="35211"/>
                  </a:lnTo>
                  <a:lnTo>
                    <a:pt x="38448" y="45747"/>
                  </a:lnTo>
                  <a:lnTo>
                    <a:pt x="38100" y="57150"/>
                  </a:lnTo>
                  <a:lnTo>
                    <a:pt x="38100" y="2076450"/>
                  </a:lnTo>
                  <a:lnTo>
                    <a:pt x="43679" y="2116860"/>
                  </a:lnTo>
                  <a:lnTo>
                    <a:pt x="47399" y="2128020"/>
                  </a:lnTo>
                  <a:lnTo>
                    <a:pt x="51889" y="2133599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0799" y="3124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6049" y="3238499"/>
              <a:ext cx="190499" cy="1523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5634039" y="3700199"/>
            <a:ext cx="2052000" cy="226905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4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안정성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31607" y="3994440"/>
            <a:ext cx="4284000" cy="449130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5000"/>
              </a:lnSpc>
              <a:spcBef>
                <a:spcPts val="81"/>
              </a:spcBef>
            </a:pP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드리프트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폭주</a:t>
            </a:r>
            <a:r>
              <a:rPr sz="1200" spc="-77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가능성이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있습니다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.</a:t>
            </a:r>
            <a:r>
              <a:rPr sz="1200" spc="-4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특히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긴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길이에서</a:t>
            </a:r>
            <a:r>
              <a:rPr sz="1200" spc="-77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상태가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조금씩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Malgun Gothic"/>
                <a:cs typeface="Malgun Gothic"/>
              </a:rPr>
              <a:t>틀어지며 </a:t>
            </a:r>
            <a:r>
              <a:rPr sz="1200" dirty="0">
                <a:solidFill>
                  <a:srgbClr val="374050"/>
                </a:solidFill>
                <a:latin typeface="Malgun Gothic"/>
                <a:cs typeface="Malgun Gothic"/>
              </a:rPr>
              <a:t>누적되는</a:t>
            </a:r>
            <a:r>
              <a:rPr sz="1200" spc="-73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Malgun Gothic"/>
                <a:cs typeface="Malgun Gothic"/>
              </a:rPr>
              <a:t>현상</a:t>
            </a:r>
            <a:r>
              <a:rPr sz="1200" spc="-20" dirty="0">
                <a:solidFill>
                  <a:srgbClr val="374050"/>
                </a:solidFill>
                <a:latin typeface="Arial"/>
                <a:cs typeface="Arial"/>
              </a:rPr>
              <a:t>.</a:t>
            </a:r>
            <a:endParaRPr sz="1200" dirty="0">
              <a:latin typeface="Malgun Gothic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40371" y="6103430"/>
            <a:ext cx="8662591" cy="441307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dirty="0">
                <a:solidFill>
                  <a:srgbClr val="1C4ED8"/>
                </a:solidFill>
                <a:latin typeface="Malgun Gothic"/>
                <a:cs typeface="Malgun Gothic"/>
              </a:rPr>
              <a:t>리스크</a:t>
            </a:r>
            <a:r>
              <a:rPr sz="1400" spc="-6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8" dirty="0">
                <a:solidFill>
                  <a:srgbClr val="1C4ED8"/>
                </a:solidFill>
                <a:latin typeface="Malgun Gothic"/>
                <a:cs typeface="Malgun Gothic"/>
              </a:rPr>
              <a:t>관리</a:t>
            </a:r>
            <a:r>
              <a:rPr sz="1400" b="1" spc="-8" dirty="0">
                <a:solidFill>
                  <a:srgbClr val="1C4ED8"/>
                </a:solidFill>
                <a:latin typeface="Arial"/>
                <a:cs typeface="Arial"/>
              </a:rPr>
              <a:t>:</a:t>
            </a:r>
            <a:r>
              <a:rPr sz="1400" b="1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각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8" dirty="0">
                <a:solidFill>
                  <a:srgbClr val="1C4ED8"/>
                </a:solidFill>
                <a:latin typeface="Malgun Gothic"/>
                <a:cs typeface="Malgun Gothic"/>
              </a:rPr>
              <a:t>리스크에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대한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완화책이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37" dirty="0">
                <a:solidFill>
                  <a:srgbClr val="1C4ED8"/>
                </a:solidFill>
                <a:latin typeface="Malgun Gothic"/>
                <a:cs typeface="Malgun Gothic"/>
              </a:rPr>
              <a:t>준비되어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20" dirty="0">
                <a:solidFill>
                  <a:srgbClr val="1C4ED8"/>
                </a:solidFill>
                <a:latin typeface="Malgun Gothic"/>
                <a:cs typeface="Malgun Gothic"/>
              </a:rPr>
              <a:t>있으며</a:t>
            </a:r>
            <a:r>
              <a:rPr sz="1400" b="1" spc="-20" dirty="0">
                <a:solidFill>
                  <a:srgbClr val="1C4ED8"/>
                </a:solidFill>
                <a:latin typeface="Arial"/>
                <a:cs typeface="Arial"/>
              </a:rPr>
              <a:t>,</a:t>
            </a:r>
            <a:r>
              <a:rPr sz="1400" b="1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1C4ED8"/>
                </a:solidFill>
                <a:latin typeface="Malgun Gothic"/>
                <a:cs typeface="Malgun Gothic"/>
              </a:rPr>
              <a:t>증류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및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멀티모달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파일럿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단계에서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실제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>
                <a:solidFill>
                  <a:srgbClr val="1C4ED8"/>
                </a:solidFill>
                <a:latin typeface="Malgun Gothic"/>
                <a:cs typeface="Malgun Gothic"/>
              </a:rPr>
              <a:t>환경에서의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41" dirty="0" err="1">
                <a:solidFill>
                  <a:srgbClr val="1C4ED8"/>
                </a:solidFill>
                <a:latin typeface="Malgun Gothic"/>
                <a:cs typeface="Malgun Gothic"/>
              </a:rPr>
              <a:t>안정성을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33" dirty="0" err="1">
                <a:solidFill>
                  <a:srgbClr val="1C4ED8"/>
                </a:solidFill>
                <a:latin typeface="Malgun Gothic"/>
                <a:cs typeface="Malgun Gothic"/>
              </a:rPr>
              <a:t>검증</a:t>
            </a:r>
            <a:r>
              <a:rPr sz="1400" spc="-89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400" spc="-20" dirty="0" err="1">
                <a:solidFill>
                  <a:srgbClr val="1C4ED8"/>
                </a:solidFill>
                <a:latin typeface="Malgun Gothic"/>
                <a:cs typeface="Malgun Gothic"/>
              </a:rPr>
              <a:t>계획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0" name="object 2">
            <a:extLst>
              <a:ext uri="{FF2B5EF4-FFF2-40B4-BE49-F238E27FC236}">
                <a16:creationId xmlns:a16="http://schemas.microsoft.com/office/drawing/2014/main" id="{1F3BC263-84D3-7865-0EF2-FDE837B62FCC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3">
            <a:extLst>
              <a:ext uri="{FF2B5EF4-FFF2-40B4-BE49-F238E27FC236}">
                <a16:creationId xmlns:a16="http://schemas.microsoft.com/office/drawing/2014/main" id="{11CBEE1E-7B2A-E991-E600-E5992D6C4A3B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461699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10.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리스크와 한계 그리고 대응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A18C8A-6FB0-D7CB-2C5C-E6C6A29E2294}"/>
              </a:ext>
            </a:extLst>
          </p:cNvPr>
          <p:cNvSpPr txBox="1"/>
          <p:nvPr/>
        </p:nvSpPr>
        <p:spPr>
          <a:xfrm>
            <a:off x="5612738" y="1889012"/>
            <a:ext cx="4284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marR="0" lvl="0" indent="0" defTabSz="914400" eaLnBrk="1" fontAlgn="auto" latinLnBrk="0" hangingPunct="1">
              <a:lnSpc>
                <a:spcPct val="100000"/>
              </a:lnSpc>
              <a:spcBef>
                <a:spcPts val="108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크롤링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중복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cs typeface="Arial"/>
              </a:rPr>
              <a:t>,</a:t>
            </a:r>
            <a:r>
              <a:rPr kumimoji="0" lang="ko-KR" altLang="en-US" sz="1200" b="0" i="0" u="none" strike="noStrike" kern="0" cap="none" spc="-4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개인</a:t>
            </a:r>
            <a:r>
              <a:rPr kumimoji="0" lang="ko-KR" altLang="en-US" sz="1200" b="0" i="0" u="none" strike="noStrike" kern="0" cap="none" spc="-77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정보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cs typeface="Arial"/>
              </a:rPr>
              <a:t>,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라이선스</a:t>
            </a:r>
            <a:r>
              <a:rPr kumimoji="0" lang="ko-KR" altLang="en-US" sz="1200" b="0" i="0" u="none" strike="noStrike" kern="0" cap="none" spc="-77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등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데이터</a:t>
            </a:r>
            <a:r>
              <a:rPr kumimoji="0" lang="ko-KR" altLang="en-US" sz="1200" b="0" i="0" u="none" strike="noStrike" kern="0" cap="none" spc="-77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관련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cs typeface="Malgun Gothic"/>
              </a:rPr>
              <a:t>문제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4A2E857-00CE-33F2-5742-33508F720071}"/>
              </a:ext>
            </a:extLst>
          </p:cNvPr>
          <p:cNvSpPr txBox="1"/>
          <p:nvPr/>
        </p:nvSpPr>
        <p:spPr>
          <a:xfrm>
            <a:off x="765016" y="3991249"/>
            <a:ext cx="4284000" cy="53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marR="4128" lvl="0" indent="0" defTabSz="914400" eaLnBrk="1" fontAlgn="auto" latinLnBrk="0" hangingPunct="1">
              <a:lnSpc>
                <a:spcPct val="125000"/>
              </a:lnSpc>
              <a:spcBef>
                <a:spcPts val="79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모델이</a:t>
            </a:r>
            <a:r>
              <a:rPr kumimoji="0" lang="ko-KR" altLang="en-US" sz="1200" b="0" i="0" u="none" strike="noStrike" kern="0" cap="none" spc="-77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VRAM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에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들어와야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함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7B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이상에서는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80GB</a:t>
            </a:r>
            <a:r>
              <a:rPr kumimoji="0" lang="ko-KR" altLang="en-US" sz="1200" b="0" i="0" u="none" strike="noStrike" kern="0" cap="none" spc="-4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VRAM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에서도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Malgun Gothic"/>
                <a:ea typeface="+mn-ea"/>
              </a:rPr>
              <a:t> 부족 가능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rgbClr val="1F2937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D14747E-283E-326D-6FD2-63BE2AF17B3E}"/>
              </a:ext>
            </a:extLst>
          </p:cNvPr>
          <p:cNvSpPr txBox="1"/>
          <p:nvPr/>
        </p:nvSpPr>
        <p:spPr>
          <a:xfrm>
            <a:off x="910108" y="2362367"/>
            <a:ext cx="6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7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완화책</a:t>
            </a:r>
            <a:r>
              <a:rPr kumimoji="0" lang="en-US" altLang="ko-KR" sz="1200" b="1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B58B1-F0E0-63A5-93A6-B3E5B285AEDD}"/>
              </a:ext>
            </a:extLst>
          </p:cNvPr>
          <p:cNvSpPr txBox="1"/>
          <p:nvPr/>
        </p:nvSpPr>
        <p:spPr>
          <a:xfrm>
            <a:off x="1879590" y="2362367"/>
            <a:ext cx="2628910" cy="888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단계적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스케일</a:t>
            </a:r>
            <a:r>
              <a:rPr kumimoji="0" lang="ko-KR" altLang="en-US" sz="1200" b="0" i="0" u="none" strike="noStrike" kern="0" cap="none" spc="-73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실험</a:t>
            </a:r>
            <a:endParaRPr kumimoji="0" lang="en-US" altLang="ko-KR" sz="1200" b="0" i="0" u="none" strike="noStrike" kern="0" cap="none" spc="-2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/>
            </a:pP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아블레이션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실험</a:t>
            </a:r>
            <a:endParaRPr kumimoji="0" lang="en-US" altLang="ko-KR" sz="1200" b="0" i="0" u="none" strike="noStrike" kern="0" cap="none" spc="-2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  <a:p>
            <a: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정규화</a:t>
            </a: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lang="ko-KR" altLang="en-US" sz="1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게이팅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rPr>
              <a:t>조정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algun Gothic"/>
              <a:cs typeface="Malgun Gothic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02C0CDF-7364-E8AF-D893-3440AEFC826F}"/>
              </a:ext>
            </a:extLst>
          </p:cNvPr>
          <p:cNvSpPr txBox="1"/>
          <p:nvPr/>
        </p:nvSpPr>
        <p:spPr>
          <a:xfrm>
            <a:off x="6481764" y="2388985"/>
            <a:ext cx="167163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defRPr>
            </a:lvl1pPr>
          </a:lstStyle>
          <a:p>
            <a:r>
              <a:rPr lang="ko-KR" altLang="en-US" dirty="0" err="1"/>
              <a:t>클린룸</a:t>
            </a:r>
            <a:r>
              <a:rPr lang="ko-KR" altLang="en-US" dirty="0"/>
              <a:t> 처리</a:t>
            </a:r>
            <a:endParaRPr lang="en-US" altLang="ko-KR" dirty="0"/>
          </a:p>
          <a:p>
            <a:r>
              <a:rPr lang="ko-KR" altLang="en-US" dirty="0"/>
              <a:t>필터링</a:t>
            </a:r>
            <a:endParaRPr lang="en-US" altLang="ko-KR" dirty="0"/>
          </a:p>
          <a:p>
            <a:r>
              <a:rPr lang="ko-KR" altLang="en-US" dirty="0"/>
              <a:t>감사 로그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F347D67-3C31-A375-2BC4-6AEFEFEAF9D8}"/>
              </a:ext>
            </a:extLst>
          </p:cNvPr>
          <p:cNvSpPr txBox="1"/>
          <p:nvPr/>
        </p:nvSpPr>
        <p:spPr>
          <a:xfrm>
            <a:off x="1494120" y="4517826"/>
            <a:ext cx="315396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defRPr>
            </a:lvl1pPr>
          </a:lstStyle>
          <a:p>
            <a:r>
              <a:rPr lang="ko-KR" altLang="en-US" dirty="0" err="1"/>
              <a:t>텐서</a:t>
            </a:r>
            <a:r>
              <a:rPr lang="ko-KR" altLang="en-US" dirty="0"/>
              <a:t> 파이프 병렬</a:t>
            </a:r>
            <a:endParaRPr lang="en-US" altLang="ko-KR" dirty="0"/>
          </a:p>
          <a:p>
            <a:r>
              <a:rPr lang="ko-KR" altLang="en-US" dirty="0"/>
              <a:t>오프로딩 계획 </a:t>
            </a:r>
            <a:endParaRPr lang="en-US" altLang="ko-KR" dirty="0"/>
          </a:p>
          <a:p>
            <a:r>
              <a:rPr lang="ko-KR" altLang="en-US" dirty="0" err="1"/>
              <a:t>텐서</a:t>
            </a:r>
            <a:r>
              <a:rPr lang="ko-KR" altLang="en-US" dirty="0"/>
              <a:t> 파이프 병렬 또는 오프로딩 플랜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03320DB-7AF1-219D-16BE-22ABDEC41F0A}"/>
              </a:ext>
            </a:extLst>
          </p:cNvPr>
          <p:cNvSpPr txBox="1"/>
          <p:nvPr/>
        </p:nvSpPr>
        <p:spPr>
          <a:xfrm>
            <a:off x="6195019" y="4510361"/>
            <a:ext cx="1742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marR="0" lvl="0" defTabSz="914400" eaLnBrk="1" fontAlgn="auto" latinLnBrk="0" hangingPunct="1">
              <a:lnSpc>
                <a:spcPct val="15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1874401" algn="l"/>
                <a:tab pos="3023394" algn="l"/>
              </a:tabLst>
              <a:defRPr kumimoji="0" sz="12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algun Gothic"/>
                <a:cs typeface="Malgun Gothic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dirty="0"/>
              <a:t>정규화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게이팅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커리큘럼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 err="1"/>
              <a:t>클리핑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A3B5B6-E2BC-2A98-2475-E9457EA1E6CE}"/>
              </a:ext>
            </a:extLst>
          </p:cNvPr>
          <p:cNvSpPr txBox="1"/>
          <p:nvPr/>
        </p:nvSpPr>
        <p:spPr>
          <a:xfrm>
            <a:off x="5653174" y="2400233"/>
            <a:ext cx="6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7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완화책</a:t>
            </a:r>
            <a:r>
              <a:rPr kumimoji="0" lang="en-US" altLang="ko-KR" sz="1200" b="1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7B1765-EE71-6354-325A-5552472A69C2}"/>
              </a:ext>
            </a:extLst>
          </p:cNvPr>
          <p:cNvSpPr txBox="1"/>
          <p:nvPr/>
        </p:nvSpPr>
        <p:spPr>
          <a:xfrm>
            <a:off x="838200" y="4559707"/>
            <a:ext cx="6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7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완화책</a:t>
            </a:r>
            <a:r>
              <a:rPr kumimoji="0" lang="en-US" altLang="ko-KR" sz="1200" b="1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99B32EC-3AB6-DF9F-D1A0-4C1EA5668D0F}"/>
              </a:ext>
            </a:extLst>
          </p:cNvPr>
          <p:cNvSpPr txBox="1"/>
          <p:nvPr/>
        </p:nvSpPr>
        <p:spPr>
          <a:xfrm>
            <a:off x="5421227" y="4559707"/>
            <a:ext cx="648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7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완화책</a:t>
            </a:r>
            <a:r>
              <a:rPr kumimoji="0" lang="en-US" altLang="ko-KR" sz="1200" b="1" i="0" u="none" strike="noStrike" kern="0" cap="none" spc="-16" normalizeH="0" baseline="0" noProof="0" dirty="0">
                <a:ln>
                  <a:noFill/>
                </a:ln>
                <a:solidFill>
                  <a:srgbClr val="374050"/>
                </a:solidFill>
                <a:effectLst/>
                <a:uLnTx/>
                <a:uFillTx/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6" y="1587104"/>
            <a:ext cx="139302" cy="15478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71475" y="5139928"/>
            <a:ext cx="3707011" cy="727472"/>
            <a:chOff x="457199" y="5124449"/>
            <a:chExt cx="4562475" cy="895350"/>
          </a:xfrm>
        </p:grpSpPr>
        <p:sp>
          <p:nvSpPr>
            <p:cNvPr id="6" name="object 6"/>
            <p:cNvSpPr/>
            <p:nvPr/>
          </p:nvSpPr>
          <p:spPr>
            <a:xfrm>
              <a:off x="461962" y="5129212"/>
              <a:ext cx="4552950" cy="885825"/>
            </a:xfrm>
            <a:custGeom>
              <a:avLst/>
              <a:gdLst/>
              <a:ahLst/>
              <a:cxnLst/>
              <a:rect l="l" t="t" r="r" b="b"/>
              <a:pathLst>
                <a:path w="4552950" h="885825">
                  <a:moveTo>
                    <a:pt x="4486202" y="885824"/>
                  </a:moveTo>
                  <a:lnTo>
                    <a:pt x="66746" y="885824"/>
                  </a:lnTo>
                  <a:lnTo>
                    <a:pt x="62101" y="885366"/>
                  </a:lnTo>
                  <a:lnTo>
                    <a:pt x="24240" y="868217"/>
                  </a:lnTo>
                  <a:lnTo>
                    <a:pt x="2287" y="832924"/>
                  </a:lnTo>
                  <a:lnTo>
                    <a:pt x="0" y="819077"/>
                  </a:lnTo>
                  <a:lnTo>
                    <a:pt x="0" y="814387"/>
                  </a:lnTo>
                  <a:lnTo>
                    <a:pt x="0" y="66747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486202" y="0"/>
                  </a:lnTo>
                  <a:lnTo>
                    <a:pt x="4525100" y="14645"/>
                  </a:lnTo>
                  <a:lnTo>
                    <a:pt x="4549306" y="48433"/>
                  </a:lnTo>
                  <a:lnTo>
                    <a:pt x="4552950" y="66747"/>
                  </a:lnTo>
                  <a:lnTo>
                    <a:pt x="4552950" y="819077"/>
                  </a:lnTo>
                  <a:lnTo>
                    <a:pt x="4538303" y="857976"/>
                  </a:lnTo>
                  <a:lnTo>
                    <a:pt x="4504515" y="882181"/>
                  </a:lnTo>
                  <a:lnTo>
                    <a:pt x="4490847" y="885366"/>
                  </a:lnTo>
                  <a:lnTo>
                    <a:pt x="4486202" y="8858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1962" y="5129212"/>
              <a:ext cx="4552950" cy="885825"/>
            </a:xfrm>
            <a:custGeom>
              <a:avLst/>
              <a:gdLst/>
              <a:ahLst/>
              <a:cxnLst/>
              <a:rect l="l" t="t" r="r" b="b"/>
              <a:pathLst>
                <a:path w="4552950" h="885825">
                  <a:moveTo>
                    <a:pt x="0" y="8143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1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81512" y="0"/>
                  </a:lnTo>
                  <a:lnTo>
                    <a:pt x="4486202" y="0"/>
                  </a:lnTo>
                  <a:lnTo>
                    <a:pt x="4490847" y="457"/>
                  </a:lnTo>
                  <a:lnTo>
                    <a:pt x="4528709" y="17606"/>
                  </a:lnTo>
                  <a:lnTo>
                    <a:pt x="4532025" y="20923"/>
                  </a:lnTo>
                  <a:lnTo>
                    <a:pt x="4535342" y="24239"/>
                  </a:lnTo>
                  <a:lnTo>
                    <a:pt x="4538303" y="27847"/>
                  </a:lnTo>
                  <a:lnTo>
                    <a:pt x="4540909" y="31748"/>
                  </a:lnTo>
                  <a:lnTo>
                    <a:pt x="4543515" y="35648"/>
                  </a:lnTo>
                  <a:lnTo>
                    <a:pt x="4552950" y="66747"/>
                  </a:lnTo>
                  <a:lnTo>
                    <a:pt x="4552949" y="71437"/>
                  </a:lnTo>
                  <a:lnTo>
                    <a:pt x="4552949" y="814387"/>
                  </a:lnTo>
                  <a:lnTo>
                    <a:pt x="4552950" y="819077"/>
                  </a:lnTo>
                  <a:lnTo>
                    <a:pt x="4552492" y="823723"/>
                  </a:lnTo>
                  <a:lnTo>
                    <a:pt x="4551577" y="828323"/>
                  </a:lnTo>
                  <a:lnTo>
                    <a:pt x="4550661" y="832924"/>
                  </a:lnTo>
                  <a:lnTo>
                    <a:pt x="4532025" y="864901"/>
                  </a:lnTo>
                  <a:lnTo>
                    <a:pt x="4528709" y="868217"/>
                  </a:lnTo>
                  <a:lnTo>
                    <a:pt x="4525100" y="871179"/>
                  </a:lnTo>
                  <a:lnTo>
                    <a:pt x="4521200" y="873784"/>
                  </a:lnTo>
                  <a:lnTo>
                    <a:pt x="4517300" y="876390"/>
                  </a:lnTo>
                  <a:lnTo>
                    <a:pt x="4513182" y="878591"/>
                  </a:lnTo>
                  <a:lnTo>
                    <a:pt x="4508849" y="880386"/>
                  </a:lnTo>
                  <a:lnTo>
                    <a:pt x="4504515" y="882181"/>
                  </a:lnTo>
                  <a:lnTo>
                    <a:pt x="4500048" y="883536"/>
                  </a:lnTo>
                  <a:lnTo>
                    <a:pt x="4495447" y="884451"/>
                  </a:lnTo>
                  <a:lnTo>
                    <a:pt x="4490847" y="885366"/>
                  </a:lnTo>
                  <a:lnTo>
                    <a:pt x="4486202" y="885824"/>
                  </a:lnTo>
                  <a:lnTo>
                    <a:pt x="4481512" y="885824"/>
                  </a:lnTo>
                  <a:lnTo>
                    <a:pt x="71437" y="885824"/>
                  </a:lnTo>
                  <a:lnTo>
                    <a:pt x="66746" y="885824"/>
                  </a:lnTo>
                  <a:lnTo>
                    <a:pt x="62101" y="885366"/>
                  </a:lnTo>
                  <a:lnTo>
                    <a:pt x="57500" y="884451"/>
                  </a:lnTo>
                  <a:lnTo>
                    <a:pt x="52900" y="883536"/>
                  </a:lnTo>
                  <a:lnTo>
                    <a:pt x="48433" y="882181"/>
                  </a:lnTo>
                  <a:lnTo>
                    <a:pt x="44099" y="880386"/>
                  </a:lnTo>
                  <a:lnTo>
                    <a:pt x="39765" y="878591"/>
                  </a:lnTo>
                  <a:lnTo>
                    <a:pt x="35649" y="876390"/>
                  </a:lnTo>
                  <a:lnTo>
                    <a:pt x="31748" y="873784"/>
                  </a:lnTo>
                  <a:lnTo>
                    <a:pt x="27848" y="871179"/>
                  </a:lnTo>
                  <a:lnTo>
                    <a:pt x="24240" y="868217"/>
                  </a:lnTo>
                  <a:lnTo>
                    <a:pt x="20923" y="864901"/>
                  </a:lnTo>
                  <a:lnTo>
                    <a:pt x="17606" y="861584"/>
                  </a:lnTo>
                  <a:lnTo>
                    <a:pt x="5437" y="841724"/>
                  </a:lnTo>
                  <a:lnTo>
                    <a:pt x="3642" y="837391"/>
                  </a:lnTo>
                  <a:lnTo>
                    <a:pt x="2287" y="832924"/>
                  </a:lnTo>
                  <a:lnTo>
                    <a:pt x="1372" y="828323"/>
                  </a:lnTo>
                  <a:lnTo>
                    <a:pt x="457" y="823723"/>
                  </a:lnTo>
                  <a:lnTo>
                    <a:pt x="0" y="819077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24" y="5324474"/>
              <a:ext cx="219074" cy="17144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5373" y="1547219"/>
            <a:ext cx="1594841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프로젝트</a:t>
            </a:r>
            <a:r>
              <a:rPr sz="1600" spc="77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기간</a:t>
            </a:r>
            <a:endParaRPr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2720" y="5270939"/>
            <a:ext cx="2085937" cy="513643"/>
          </a:xfrm>
          <a:prstGeom prst="rect">
            <a:avLst/>
          </a:prstGeom>
        </p:spPr>
        <p:txBody>
          <a:bodyPr vert="horz" wrap="square" lIns="0" tIns="10835" rIns="0" bIns="0" rtlCol="0">
            <a:spAutoFit/>
          </a:bodyPr>
          <a:lstStyle/>
          <a:p>
            <a:pPr marL="288925">
              <a:spcBef>
                <a:spcPts val="85"/>
              </a:spcBef>
            </a:pPr>
            <a:r>
              <a:rPr sz="1400" spc="-53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전체</a:t>
            </a:r>
            <a:r>
              <a:rPr sz="1400" spc="-69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프로젝트</a:t>
            </a:r>
            <a:r>
              <a:rPr sz="1400" spc="-37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C4ED8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>
              <a:spcBef>
                <a:spcPts val="808"/>
              </a:spcBef>
            </a:pPr>
            <a:r>
              <a:rPr sz="12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약</a:t>
            </a:r>
            <a:r>
              <a:rPr sz="1200" spc="-7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14-</a:t>
            </a:r>
            <a:r>
              <a:rPr sz="12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19</a:t>
            </a:r>
            <a:r>
              <a:rPr sz="12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64223" y="3758830"/>
            <a:ext cx="5270302" cy="944166"/>
            <a:chOff x="5248274" y="3581399"/>
            <a:chExt cx="6486525" cy="1162050"/>
          </a:xfrm>
        </p:grpSpPr>
        <p:sp>
          <p:nvSpPr>
            <p:cNvPr id="12" name="object 12"/>
            <p:cNvSpPr/>
            <p:nvPr/>
          </p:nvSpPr>
          <p:spPr>
            <a:xfrm>
              <a:off x="5253037" y="3586162"/>
              <a:ext cx="6477000" cy="1152525"/>
            </a:xfrm>
            <a:custGeom>
              <a:avLst/>
              <a:gdLst/>
              <a:ahLst/>
              <a:cxnLst/>
              <a:rect l="l" t="t" r="r" b="b"/>
              <a:pathLst>
                <a:path w="6477000" h="1152525">
                  <a:moveTo>
                    <a:pt x="6410252" y="1152524"/>
                  </a:moveTo>
                  <a:lnTo>
                    <a:pt x="66747" y="1152524"/>
                  </a:lnTo>
                  <a:lnTo>
                    <a:pt x="62101" y="1152067"/>
                  </a:lnTo>
                  <a:lnTo>
                    <a:pt x="24239" y="1134918"/>
                  </a:lnTo>
                  <a:lnTo>
                    <a:pt x="2287" y="1099624"/>
                  </a:lnTo>
                  <a:lnTo>
                    <a:pt x="0" y="1085778"/>
                  </a:lnTo>
                  <a:lnTo>
                    <a:pt x="0" y="10810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6410252" y="0"/>
                  </a:lnTo>
                  <a:lnTo>
                    <a:pt x="6449150" y="14645"/>
                  </a:lnTo>
                  <a:lnTo>
                    <a:pt x="6473355" y="48432"/>
                  </a:lnTo>
                  <a:lnTo>
                    <a:pt x="6476998" y="66746"/>
                  </a:lnTo>
                  <a:lnTo>
                    <a:pt x="6476998" y="1085778"/>
                  </a:lnTo>
                  <a:lnTo>
                    <a:pt x="6462352" y="1124675"/>
                  </a:lnTo>
                  <a:lnTo>
                    <a:pt x="6428565" y="1148881"/>
                  </a:lnTo>
                  <a:lnTo>
                    <a:pt x="6414897" y="1152067"/>
                  </a:lnTo>
                  <a:lnTo>
                    <a:pt x="6410252" y="1152524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3037" y="3586162"/>
              <a:ext cx="6477000" cy="1152525"/>
            </a:xfrm>
            <a:custGeom>
              <a:avLst/>
              <a:gdLst/>
              <a:ahLst/>
              <a:cxnLst/>
              <a:rect l="l" t="t" r="r" b="b"/>
              <a:pathLst>
                <a:path w="6477000" h="1152525">
                  <a:moveTo>
                    <a:pt x="0" y="1081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6405561" y="0"/>
                  </a:lnTo>
                  <a:lnTo>
                    <a:pt x="6410252" y="0"/>
                  </a:lnTo>
                  <a:lnTo>
                    <a:pt x="6414897" y="457"/>
                  </a:lnTo>
                  <a:lnTo>
                    <a:pt x="6419498" y="1372"/>
                  </a:lnTo>
                  <a:lnTo>
                    <a:pt x="6424099" y="2287"/>
                  </a:lnTo>
                  <a:lnTo>
                    <a:pt x="6459391" y="24240"/>
                  </a:lnTo>
                  <a:lnTo>
                    <a:pt x="6464958" y="31748"/>
                  </a:lnTo>
                  <a:lnTo>
                    <a:pt x="6467564" y="35649"/>
                  </a:lnTo>
                  <a:lnTo>
                    <a:pt x="6475626" y="57500"/>
                  </a:lnTo>
                  <a:lnTo>
                    <a:pt x="6476541" y="62101"/>
                  </a:lnTo>
                  <a:lnTo>
                    <a:pt x="6476998" y="66746"/>
                  </a:lnTo>
                  <a:lnTo>
                    <a:pt x="6476999" y="71437"/>
                  </a:lnTo>
                  <a:lnTo>
                    <a:pt x="6476999" y="1081087"/>
                  </a:lnTo>
                  <a:lnTo>
                    <a:pt x="6476998" y="1085778"/>
                  </a:lnTo>
                  <a:lnTo>
                    <a:pt x="6476541" y="1090423"/>
                  </a:lnTo>
                  <a:lnTo>
                    <a:pt x="6475626" y="1095024"/>
                  </a:lnTo>
                  <a:lnTo>
                    <a:pt x="6474711" y="1099624"/>
                  </a:lnTo>
                  <a:lnTo>
                    <a:pt x="6452757" y="1134918"/>
                  </a:lnTo>
                  <a:lnTo>
                    <a:pt x="6419498" y="1151152"/>
                  </a:lnTo>
                  <a:lnTo>
                    <a:pt x="6414897" y="1152067"/>
                  </a:lnTo>
                  <a:lnTo>
                    <a:pt x="6410252" y="1152524"/>
                  </a:lnTo>
                  <a:lnTo>
                    <a:pt x="6405561" y="1152524"/>
                  </a:lnTo>
                  <a:lnTo>
                    <a:pt x="71437" y="1152524"/>
                  </a:lnTo>
                  <a:lnTo>
                    <a:pt x="66747" y="1152524"/>
                  </a:lnTo>
                  <a:lnTo>
                    <a:pt x="62101" y="1152067"/>
                  </a:lnTo>
                  <a:lnTo>
                    <a:pt x="57500" y="1151152"/>
                  </a:lnTo>
                  <a:lnTo>
                    <a:pt x="52900" y="1150237"/>
                  </a:lnTo>
                  <a:lnTo>
                    <a:pt x="20923" y="1131601"/>
                  </a:lnTo>
                  <a:lnTo>
                    <a:pt x="17605" y="1128284"/>
                  </a:lnTo>
                  <a:lnTo>
                    <a:pt x="14644" y="1124675"/>
                  </a:lnTo>
                  <a:lnTo>
                    <a:pt x="12038" y="1120775"/>
                  </a:lnTo>
                  <a:lnTo>
                    <a:pt x="9432" y="1116875"/>
                  </a:lnTo>
                  <a:lnTo>
                    <a:pt x="7232" y="1112758"/>
                  </a:lnTo>
                  <a:lnTo>
                    <a:pt x="5437" y="1108425"/>
                  </a:lnTo>
                  <a:lnTo>
                    <a:pt x="3642" y="1104091"/>
                  </a:lnTo>
                  <a:lnTo>
                    <a:pt x="2287" y="1099624"/>
                  </a:lnTo>
                  <a:lnTo>
                    <a:pt x="1371" y="1095023"/>
                  </a:lnTo>
                  <a:lnTo>
                    <a:pt x="457" y="1090423"/>
                  </a:lnTo>
                  <a:lnTo>
                    <a:pt x="0" y="108577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D5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64223" y="1587104"/>
            <a:ext cx="193476" cy="154780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4264223" y="2102671"/>
            <a:ext cx="2577108" cy="1006078"/>
            <a:chOff x="5248274" y="1543049"/>
            <a:chExt cx="3171825" cy="1238250"/>
          </a:xfrm>
        </p:grpSpPr>
        <p:sp>
          <p:nvSpPr>
            <p:cNvPr id="16" name="object 16"/>
            <p:cNvSpPr/>
            <p:nvPr/>
          </p:nvSpPr>
          <p:spPr>
            <a:xfrm>
              <a:off x="5253037" y="1547812"/>
              <a:ext cx="3162300" cy="1228725"/>
            </a:xfrm>
            <a:custGeom>
              <a:avLst/>
              <a:gdLst/>
              <a:ahLst/>
              <a:cxnLst/>
              <a:rect l="l" t="t" r="r" b="b"/>
              <a:pathLst>
                <a:path w="3162300" h="1228725">
                  <a:moveTo>
                    <a:pt x="3095552" y="1228724"/>
                  </a:moveTo>
                  <a:lnTo>
                    <a:pt x="66747" y="1228724"/>
                  </a:lnTo>
                  <a:lnTo>
                    <a:pt x="62101" y="1228267"/>
                  </a:lnTo>
                  <a:lnTo>
                    <a:pt x="24239" y="1211117"/>
                  </a:lnTo>
                  <a:lnTo>
                    <a:pt x="2287" y="1175824"/>
                  </a:lnTo>
                  <a:lnTo>
                    <a:pt x="0" y="1161978"/>
                  </a:lnTo>
                  <a:lnTo>
                    <a:pt x="0" y="11572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095552" y="0"/>
                  </a:lnTo>
                  <a:lnTo>
                    <a:pt x="3134449" y="14645"/>
                  </a:lnTo>
                  <a:lnTo>
                    <a:pt x="3158655" y="48432"/>
                  </a:lnTo>
                  <a:lnTo>
                    <a:pt x="3162299" y="66746"/>
                  </a:lnTo>
                  <a:lnTo>
                    <a:pt x="3162299" y="1161978"/>
                  </a:lnTo>
                  <a:lnTo>
                    <a:pt x="3147653" y="1200875"/>
                  </a:lnTo>
                  <a:lnTo>
                    <a:pt x="3113865" y="1225081"/>
                  </a:lnTo>
                  <a:lnTo>
                    <a:pt x="3100197" y="1228267"/>
                  </a:lnTo>
                  <a:lnTo>
                    <a:pt x="3095552" y="1228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53037" y="1547812"/>
              <a:ext cx="3162300" cy="1228725"/>
            </a:xfrm>
            <a:custGeom>
              <a:avLst/>
              <a:gdLst/>
              <a:ahLst/>
              <a:cxnLst/>
              <a:rect l="l" t="t" r="r" b="b"/>
              <a:pathLst>
                <a:path w="3162300" h="1228725">
                  <a:moveTo>
                    <a:pt x="0" y="1157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090862" y="0"/>
                  </a:lnTo>
                  <a:lnTo>
                    <a:pt x="3095552" y="0"/>
                  </a:lnTo>
                  <a:lnTo>
                    <a:pt x="3100197" y="457"/>
                  </a:lnTo>
                  <a:lnTo>
                    <a:pt x="3104797" y="1372"/>
                  </a:lnTo>
                  <a:lnTo>
                    <a:pt x="3109398" y="2287"/>
                  </a:lnTo>
                  <a:lnTo>
                    <a:pt x="3144692" y="24240"/>
                  </a:lnTo>
                  <a:lnTo>
                    <a:pt x="3161841" y="62101"/>
                  </a:lnTo>
                  <a:lnTo>
                    <a:pt x="3162299" y="71437"/>
                  </a:lnTo>
                  <a:lnTo>
                    <a:pt x="3162299" y="1157287"/>
                  </a:lnTo>
                  <a:lnTo>
                    <a:pt x="3162299" y="1161978"/>
                  </a:lnTo>
                  <a:lnTo>
                    <a:pt x="3161841" y="1166623"/>
                  </a:lnTo>
                  <a:lnTo>
                    <a:pt x="3160925" y="1171224"/>
                  </a:lnTo>
                  <a:lnTo>
                    <a:pt x="3160010" y="1175824"/>
                  </a:lnTo>
                  <a:lnTo>
                    <a:pt x="3138058" y="1211117"/>
                  </a:lnTo>
                  <a:lnTo>
                    <a:pt x="3100197" y="1228267"/>
                  </a:lnTo>
                  <a:lnTo>
                    <a:pt x="3095552" y="1228724"/>
                  </a:lnTo>
                  <a:lnTo>
                    <a:pt x="3090862" y="1228724"/>
                  </a:lnTo>
                  <a:lnTo>
                    <a:pt x="71437" y="1228724"/>
                  </a:lnTo>
                  <a:lnTo>
                    <a:pt x="66747" y="1228724"/>
                  </a:lnTo>
                  <a:lnTo>
                    <a:pt x="62101" y="1228267"/>
                  </a:lnTo>
                  <a:lnTo>
                    <a:pt x="24239" y="1211117"/>
                  </a:lnTo>
                  <a:lnTo>
                    <a:pt x="20923" y="1207801"/>
                  </a:lnTo>
                  <a:lnTo>
                    <a:pt x="17605" y="1204484"/>
                  </a:lnTo>
                  <a:lnTo>
                    <a:pt x="14644" y="1200875"/>
                  </a:lnTo>
                  <a:lnTo>
                    <a:pt x="12038" y="1196975"/>
                  </a:lnTo>
                  <a:lnTo>
                    <a:pt x="9432" y="1193075"/>
                  </a:lnTo>
                  <a:lnTo>
                    <a:pt x="7232" y="1188958"/>
                  </a:lnTo>
                  <a:lnTo>
                    <a:pt x="5437" y="1184625"/>
                  </a:lnTo>
                  <a:lnTo>
                    <a:pt x="3642" y="1180291"/>
                  </a:lnTo>
                  <a:lnTo>
                    <a:pt x="2287" y="1175824"/>
                  </a:lnTo>
                  <a:lnTo>
                    <a:pt x="1371" y="1171224"/>
                  </a:lnTo>
                  <a:lnTo>
                    <a:pt x="457" y="1166623"/>
                  </a:lnTo>
                  <a:lnTo>
                    <a:pt x="0" y="1161978"/>
                  </a:lnTo>
                  <a:lnTo>
                    <a:pt x="0" y="11572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199" y="1743074"/>
              <a:ext cx="133349" cy="1523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199" y="2095499"/>
              <a:ext cx="152399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0199" y="2438399"/>
              <a:ext cx="152399" cy="1333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54836" y="1547219"/>
            <a:ext cx="1346166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600" spc="-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파트너</a:t>
            </a:r>
            <a:r>
              <a:rPr sz="1600" spc="-106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제공</a:t>
            </a:r>
            <a:endParaRPr sz="16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58267" y="2231656"/>
            <a:ext cx="1375272" cy="84462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도메인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5281" marR="236815">
              <a:lnSpc>
                <a:spcPct val="187500"/>
              </a:lnSpc>
            </a:pP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평가셋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200" spc="-20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5281" marR="236815">
              <a:lnSpc>
                <a:spcPct val="187500"/>
              </a:lnSpc>
            </a:pP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현장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문제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65156" y="1587104"/>
            <a:ext cx="193476" cy="154780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6965155" y="2102671"/>
            <a:ext cx="2569369" cy="1006078"/>
            <a:chOff x="8572498" y="1543049"/>
            <a:chExt cx="3162300" cy="1238250"/>
          </a:xfrm>
        </p:grpSpPr>
        <p:sp>
          <p:nvSpPr>
            <p:cNvPr id="25" name="object 25"/>
            <p:cNvSpPr/>
            <p:nvPr/>
          </p:nvSpPr>
          <p:spPr>
            <a:xfrm>
              <a:off x="8577260" y="1547812"/>
              <a:ext cx="3152775" cy="1228725"/>
            </a:xfrm>
            <a:custGeom>
              <a:avLst/>
              <a:gdLst/>
              <a:ahLst/>
              <a:cxnLst/>
              <a:rect l="l" t="t" r="r" b="b"/>
              <a:pathLst>
                <a:path w="3152775" h="1228725">
                  <a:moveTo>
                    <a:pt x="3086028" y="1228724"/>
                  </a:moveTo>
                  <a:lnTo>
                    <a:pt x="66747" y="1228724"/>
                  </a:lnTo>
                  <a:lnTo>
                    <a:pt x="62101" y="1228267"/>
                  </a:lnTo>
                  <a:lnTo>
                    <a:pt x="24240" y="1211117"/>
                  </a:lnTo>
                  <a:lnTo>
                    <a:pt x="2287" y="1175824"/>
                  </a:lnTo>
                  <a:lnTo>
                    <a:pt x="0" y="1161978"/>
                  </a:lnTo>
                  <a:lnTo>
                    <a:pt x="0" y="1157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086028" y="0"/>
                  </a:lnTo>
                  <a:lnTo>
                    <a:pt x="3124925" y="14645"/>
                  </a:lnTo>
                  <a:lnTo>
                    <a:pt x="3149131" y="48432"/>
                  </a:lnTo>
                  <a:lnTo>
                    <a:pt x="3152774" y="66746"/>
                  </a:lnTo>
                  <a:lnTo>
                    <a:pt x="3152774" y="1161978"/>
                  </a:lnTo>
                  <a:lnTo>
                    <a:pt x="3138128" y="1200875"/>
                  </a:lnTo>
                  <a:lnTo>
                    <a:pt x="3104341" y="1225081"/>
                  </a:lnTo>
                  <a:lnTo>
                    <a:pt x="3090673" y="1228267"/>
                  </a:lnTo>
                  <a:lnTo>
                    <a:pt x="3086028" y="1228724"/>
                  </a:lnTo>
                  <a:close/>
                </a:path>
              </a:pathLst>
            </a:custGeom>
            <a:solidFill>
              <a:srgbClr val="F0FD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577260" y="1547812"/>
              <a:ext cx="3152775" cy="1228725"/>
            </a:xfrm>
            <a:custGeom>
              <a:avLst/>
              <a:gdLst/>
              <a:ahLst/>
              <a:cxnLst/>
              <a:rect l="l" t="t" r="r" b="b"/>
              <a:pathLst>
                <a:path w="3152775" h="1228725">
                  <a:moveTo>
                    <a:pt x="0" y="1157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081337" y="0"/>
                  </a:lnTo>
                  <a:lnTo>
                    <a:pt x="3086028" y="0"/>
                  </a:lnTo>
                  <a:lnTo>
                    <a:pt x="3090673" y="457"/>
                  </a:lnTo>
                  <a:lnTo>
                    <a:pt x="3095274" y="1372"/>
                  </a:lnTo>
                  <a:lnTo>
                    <a:pt x="3099875" y="2287"/>
                  </a:lnTo>
                  <a:lnTo>
                    <a:pt x="3135167" y="24240"/>
                  </a:lnTo>
                  <a:lnTo>
                    <a:pt x="3151402" y="57500"/>
                  </a:lnTo>
                  <a:lnTo>
                    <a:pt x="3152317" y="62101"/>
                  </a:lnTo>
                  <a:lnTo>
                    <a:pt x="3152774" y="66746"/>
                  </a:lnTo>
                  <a:lnTo>
                    <a:pt x="3152775" y="71437"/>
                  </a:lnTo>
                  <a:lnTo>
                    <a:pt x="3152775" y="1157287"/>
                  </a:lnTo>
                  <a:lnTo>
                    <a:pt x="3152774" y="1161978"/>
                  </a:lnTo>
                  <a:lnTo>
                    <a:pt x="3152317" y="1166623"/>
                  </a:lnTo>
                  <a:lnTo>
                    <a:pt x="3151402" y="1171224"/>
                  </a:lnTo>
                  <a:lnTo>
                    <a:pt x="3150487" y="1175824"/>
                  </a:lnTo>
                  <a:lnTo>
                    <a:pt x="3140734" y="1196975"/>
                  </a:lnTo>
                  <a:lnTo>
                    <a:pt x="3138128" y="1200875"/>
                  </a:lnTo>
                  <a:lnTo>
                    <a:pt x="3104341" y="1225081"/>
                  </a:lnTo>
                  <a:lnTo>
                    <a:pt x="3086028" y="1228724"/>
                  </a:lnTo>
                  <a:lnTo>
                    <a:pt x="3081337" y="1228724"/>
                  </a:lnTo>
                  <a:lnTo>
                    <a:pt x="71438" y="1228724"/>
                  </a:lnTo>
                  <a:lnTo>
                    <a:pt x="66747" y="1228724"/>
                  </a:lnTo>
                  <a:lnTo>
                    <a:pt x="62101" y="1228267"/>
                  </a:lnTo>
                  <a:lnTo>
                    <a:pt x="57501" y="1227352"/>
                  </a:lnTo>
                  <a:lnTo>
                    <a:pt x="52900" y="1226436"/>
                  </a:lnTo>
                  <a:lnTo>
                    <a:pt x="48433" y="1225081"/>
                  </a:lnTo>
                  <a:lnTo>
                    <a:pt x="44099" y="1223286"/>
                  </a:lnTo>
                  <a:lnTo>
                    <a:pt x="39765" y="1221491"/>
                  </a:lnTo>
                  <a:lnTo>
                    <a:pt x="20923" y="1207801"/>
                  </a:lnTo>
                  <a:lnTo>
                    <a:pt x="17606" y="1204484"/>
                  </a:lnTo>
                  <a:lnTo>
                    <a:pt x="14645" y="1200875"/>
                  </a:lnTo>
                  <a:lnTo>
                    <a:pt x="12039" y="1196975"/>
                  </a:lnTo>
                  <a:lnTo>
                    <a:pt x="9433" y="1193075"/>
                  </a:lnTo>
                  <a:lnTo>
                    <a:pt x="0" y="1161978"/>
                  </a:lnTo>
                  <a:lnTo>
                    <a:pt x="0" y="1157287"/>
                  </a:lnTo>
                  <a:close/>
                </a:path>
              </a:pathLst>
            </a:custGeom>
            <a:ln w="9524">
              <a:solidFill>
                <a:srgbClr val="BAF6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34424" y="1743074"/>
              <a:ext cx="171449" cy="1523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734424" y="2085974"/>
              <a:ext cx="190499" cy="1523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43949" y="2438399"/>
              <a:ext cx="142874" cy="13334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250569" y="1547219"/>
            <a:ext cx="1097489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600" spc="-2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우리</a:t>
            </a:r>
            <a:r>
              <a:rPr sz="1600" spc="-102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제공</a:t>
            </a:r>
            <a:endParaRPr sz="16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269477" y="2231656"/>
            <a:ext cx="1347491" cy="84462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25281">
              <a:spcBef>
                <a:spcPts val="81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설계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 indent="30956">
              <a:lnSpc>
                <a:spcPct val="187500"/>
              </a:lnSpc>
            </a:pP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튜닝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200" spc="-8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 indent="30956">
              <a:lnSpc>
                <a:spcPct val="187500"/>
              </a:lnSpc>
            </a:pP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운영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템플릿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4222" y="3449268"/>
            <a:ext cx="177998" cy="15478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4539358" y="3409384"/>
            <a:ext cx="1097489" cy="257683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z="1600" spc="-53" dirty="0">
                <a:solidFill>
                  <a:srgbClr val="374050"/>
                </a:solidFill>
                <a:latin typeface="Malgun Gothic"/>
                <a:cs typeface="Malgun Gothic"/>
              </a:rPr>
              <a:t>성과</a:t>
            </a:r>
            <a:r>
              <a:rPr sz="1600" spc="-102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600" spc="-20" dirty="0">
                <a:solidFill>
                  <a:srgbClr val="374050"/>
                </a:solidFill>
                <a:latin typeface="Malgun Gothic"/>
                <a:cs typeface="Malgun Gothic"/>
              </a:rPr>
              <a:t>공유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8008" y="3882737"/>
            <a:ext cx="1872570" cy="19508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b="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IP</a:t>
            </a:r>
            <a:r>
              <a:rPr sz="1200" b="1" spc="-33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공개</a:t>
            </a:r>
            <a:r>
              <a:rPr sz="1200" spc="-89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4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범위</a:t>
            </a:r>
            <a:r>
              <a:rPr sz="1200" spc="-89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4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사전</a:t>
            </a:r>
            <a:r>
              <a:rPr sz="1200" spc="-89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합의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395787" y="3952307"/>
            <a:ext cx="3993356" cy="588169"/>
            <a:chOff x="5410199" y="3819524"/>
            <a:chExt cx="4914900" cy="72390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10199" y="4086224"/>
              <a:ext cx="133349" cy="1523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10199" y="4391024"/>
              <a:ext cx="152399" cy="1523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496299" y="3819524"/>
              <a:ext cx="9525" cy="685800"/>
            </a:xfrm>
            <a:custGeom>
              <a:avLst/>
              <a:gdLst/>
              <a:ahLst/>
              <a:cxnLst/>
              <a:rect l="l" t="t" r="r" b="b"/>
              <a:pathLst>
                <a:path w="9525" h="685800">
                  <a:moveTo>
                    <a:pt x="9524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685799"/>
                  </a:lnTo>
                  <a:close/>
                </a:path>
              </a:pathLst>
            </a:custGeom>
            <a:solidFill>
              <a:srgbClr val="E8D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96474" y="3819524"/>
              <a:ext cx="428624" cy="38099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558268" y="4135465"/>
            <a:ext cx="1872566" cy="48234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코어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비공개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25281">
              <a:spcBef>
                <a:spcPts val="780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파트너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맞춤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레이어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제공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10355" y="4321203"/>
            <a:ext cx="2014606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지속적인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협력관계</a:t>
            </a:r>
            <a:r>
              <a:rPr sz="14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구축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33387" y="2102671"/>
            <a:ext cx="386953" cy="2476500"/>
            <a:chOff x="533399" y="1543049"/>
            <a:chExt cx="476250" cy="3048000"/>
          </a:xfrm>
        </p:grpSpPr>
        <p:sp>
          <p:nvSpPr>
            <p:cNvPr id="43" name="object 43"/>
            <p:cNvSpPr/>
            <p:nvPr/>
          </p:nvSpPr>
          <p:spPr>
            <a:xfrm>
              <a:off x="533399" y="1543049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45923" y="476249"/>
                  </a:moveTo>
                  <a:lnTo>
                    <a:pt x="230326" y="476249"/>
                  </a:lnTo>
                  <a:lnTo>
                    <a:pt x="222546" y="475867"/>
                  </a:lnTo>
                  <a:lnTo>
                    <a:pt x="184020" y="470152"/>
                  </a:lnTo>
                  <a:lnTo>
                    <a:pt x="139793" y="455138"/>
                  </a:lnTo>
                  <a:lnTo>
                    <a:pt x="99345" y="431785"/>
                  </a:lnTo>
                  <a:lnTo>
                    <a:pt x="64230" y="400989"/>
                  </a:lnTo>
                  <a:lnTo>
                    <a:pt x="35798" y="363935"/>
                  </a:lnTo>
                  <a:lnTo>
                    <a:pt x="15141" y="322046"/>
                  </a:lnTo>
                  <a:lnTo>
                    <a:pt x="3053" y="276931"/>
                  </a:lnTo>
                  <a:lnTo>
                    <a:pt x="0" y="245924"/>
                  </a:lnTo>
                  <a:lnTo>
                    <a:pt x="0" y="230326"/>
                  </a:lnTo>
                  <a:lnTo>
                    <a:pt x="6096" y="184020"/>
                  </a:lnTo>
                  <a:lnTo>
                    <a:pt x="21110" y="139793"/>
                  </a:lnTo>
                  <a:lnTo>
                    <a:pt x="44464" y="99345"/>
                  </a:lnTo>
                  <a:lnTo>
                    <a:pt x="75259" y="64230"/>
                  </a:lnTo>
                  <a:lnTo>
                    <a:pt x="112314" y="35798"/>
                  </a:lnTo>
                  <a:lnTo>
                    <a:pt x="154203" y="15141"/>
                  </a:lnTo>
                  <a:lnTo>
                    <a:pt x="199318" y="3054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9" y="6097"/>
                  </a:lnTo>
                  <a:lnTo>
                    <a:pt x="336456" y="21110"/>
                  </a:lnTo>
                  <a:lnTo>
                    <a:pt x="376904" y="44464"/>
                  </a:lnTo>
                  <a:lnTo>
                    <a:pt x="412019" y="75259"/>
                  </a:lnTo>
                  <a:lnTo>
                    <a:pt x="440451" y="112314"/>
                  </a:lnTo>
                  <a:lnTo>
                    <a:pt x="461108" y="154203"/>
                  </a:lnTo>
                  <a:lnTo>
                    <a:pt x="473195" y="199318"/>
                  </a:lnTo>
                  <a:lnTo>
                    <a:pt x="476250" y="230326"/>
                  </a:lnTo>
                  <a:lnTo>
                    <a:pt x="476250" y="238124"/>
                  </a:lnTo>
                  <a:lnTo>
                    <a:pt x="476250" y="245924"/>
                  </a:lnTo>
                  <a:lnTo>
                    <a:pt x="470152" y="292229"/>
                  </a:lnTo>
                  <a:lnTo>
                    <a:pt x="455139" y="336456"/>
                  </a:lnTo>
                  <a:lnTo>
                    <a:pt x="431785" y="376904"/>
                  </a:lnTo>
                  <a:lnTo>
                    <a:pt x="400990" y="412019"/>
                  </a:lnTo>
                  <a:lnTo>
                    <a:pt x="363935" y="440451"/>
                  </a:lnTo>
                  <a:lnTo>
                    <a:pt x="322046" y="461107"/>
                  </a:lnTo>
                  <a:lnTo>
                    <a:pt x="276931" y="473195"/>
                  </a:lnTo>
                  <a:lnTo>
                    <a:pt x="253704" y="475867"/>
                  </a:lnTo>
                  <a:lnTo>
                    <a:pt x="245923" y="47624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4849" y="1704974"/>
              <a:ext cx="133349" cy="1523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3387" y="2019299"/>
              <a:ext cx="476250" cy="857250"/>
            </a:xfrm>
            <a:custGeom>
              <a:avLst/>
              <a:gdLst/>
              <a:ahLst/>
              <a:cxnLst/>
              <a:rect l="l" t="t" r="r" b="b"/>
              <a:pathLst>
                <a:path w="476250" h="857250">
                  <a:moveTo>
                    <a:pt x="476250" y="611327"/>
                  </a:moveTo>
                  <a:lnTo>
                    <a:pt x="470154" y="565023"/>
                  </a:lnTo>
                  <a:lnTo>
                    <a:pt x="455142" y="520801"/>
                  </a:lnTo>
                  <a:lnTo>
                    <a:pt x="431787" y="480352"/>
                  </a:lnTo>
                  <a:lnTo>
                    <a:pt x="401002" y="445236"/>
                  </a:lnTo>
                  <a:lnTo>
                    <a:pt x="363943" y="416801"/>
                  </a:lnTo>
                  <a:lnTo>
                    <a:pt x="322046" y="396151"/>
                  </a:lnTo>
                  <a:lnTo>
                    <a:pt x="276936" y="384060"/>
                  </a:lnTo>
                  <a:lnTo>
                    <a:pt x="257175" y="381736"/>
                  </a:lnTo>
                  <a:lnTo>
                    <a:pt x="257175" y="0"/>
                  </a:lnTo>
                  <a:lnTo>
                    <a:pt x="238125" y="0"/>
                  </a:lnTo>
                  <a:lnTo>
                    <a:pt x="238125" y="381000"/>
                  </a:lnTo>
                  <a:lnTo>
                    <a:pt x="230327" y="381000"/>
                  </a:lnTo>
                  <a:lnTo>
                    <a:pt x="184023" y="387108"/>
                  </a:lnTo>
                  <a:lnTo>
                    <a:pt x="139801" y="402120"/>
                  </a:lnTo>
                  <a:lnTo>
                    <a:pt x="99352" y="425475"/>
                  </a:lnTo>
                  <a:lnTo>
                    <a:pt x="64236" y="456260"/>
                  </a:lnTo>
                  <a:lnTo>
                    <a:pt x="35801" y="493318"/>
                  </a:lnTo>
                  <a:lnTo>
                    <a:pt x="15151" y="535216"/>
                  </a:lnTo>
                  <a:lnTo>
                    <a:pt x="3060" y="580326"/>
                  </a:lnTo>
                  <a:lnTo>
                    <a:pt x="0" y="611327"/>
                  </a:lnTo>
                  <a:lnTo>
                    <a:pt x="0" y="626935"/>
                  </a:lnTo>
                  <a:lnTo>
                    <a:pt x="6108" y="673239"/>
                  </a:lnTo>
                  <a:lnTo>
                    <a:pt x="21120" y="717461"/>
                  </a:lnTo>
                  <a:lnTo>
                    <a:pt x="44475" y="757910"/>
                  </a:lnTo>
                  <a:lnTo>
                    <a:pt x="75260" y="793026"/>
                  </a:lnTo>
                  <a:lnTo>
                    <a:pt x="112318" y="821461"/>
                  </a:lnTo>
                  <a:lnTo>
                    <a:pt x="154216" y="842111"/>
                  </a:lnTo>
                  <a:lnTo>
                    <a:pt x="199326" y="854202"/>
                  </a:lnTo>
                  <a:lnTo>
                    <a:pt x="230327" y="857250"/>
                  </a:lnTo>
                  <a:lnTo>
                    <a:pt x="245935" y="857250"/>
                  </a:lnTo>
                  <a:lnTo>
                    <a:pt x="292239" y="851154"/>
                  </a:lnTo>
                  <a:lnTo>
                    <a:pt x="336461" y="836142"/>
                  </a:lnTo>
                  <a:lnTo>
                    <a:pt x="376910" y="812787"/>
                  </a:lnTo>
                  <a:lnTo>
                    <a:pt x="412026" y="781989"/>
                  </a:lnTo>
                  <a:lnTo>
                    <a:pt x="440461" y="744943"/>
                  </a:lnTo>
                  <a:lnTo>
                    <a:pt x="461111" y="703046"/>
                  </a:lnTo>
                  <a:lnTo>
                    <a:pt x="473202" y="657936"/>
                  </a:lnTo>
                  <a:lnTo>
                    <a:pt x="476250" y="626935"/>
                  </a:lnTo>
                  <a:lnTo>
                    <a:pt x="476250" y="619125"/>
                  </a:lnTo>
                  <a:lnTo>
                    <a:pt x="476250" y="611327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6274" y="2562224"/>
              <a:ext cx="190499" cy="15239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3387" y="2876549"/>
              <a:ext cx="476250" cy="857250"/>
            </a:xfrm>
            <a:custGeom>
              <a:avLst/>
              <a:gdLst/>
              <a:ahLst/>
              <a:cxnLst/>
              <a:rect l="l" t="t" r="r" b="b"/>
              <a:pathLst>
                <a:path w="476250" h="857250">
                  <a:moveTo>
                    <a:pt x="476250" y="611327"/>
                  </a:moveTo>
                  <a:lnTo>
                    <a:pt x="470154" y="565023"/>
                  </a:lnTo>
                  <a:lnTo>
                    <a:pt x="455142" y="520801"/>
                  </a:lnTo>
                  <a:lnTo>
                    <a:pt x="431787" y="480352"/>
                  </a:lnTo>
                  <a:lnTo>
                    <a:pt x="401002" y="445236"/>
                  </a:lnTo>
                  <a:lnTo>
                    <a:pt x="363943" y="416801"/>
                  </a:lnTo>
                  <a:lnTo>
                    <a:pt x="322046" y="396151"/>
                  </a:lnTo>
                  <a:lnTo>
                    <a:pt x="276936" y="384060"/>
                  </a:lnTo>
                  <a:lnTo>
                    <a:pt x="257175" y="381736"/>
                  </a:lnTo>
                  <a:lnTo>
                    <a:pt x="257175" y="0"/>
                  </a:lnTo>
                  <a:lnTo>
                    <a:pt x="238125" y="0"/>
                  </a:lnTo>
                  <a:lnTo>
                    <a:pt x="238125" y="381000"/>
                  </a:lnTo>
                  <a:lnTo>
                    <a:pt x="230327" y="381000"/>
                  </a:lnTo>
                  <a:lnTo>
                    <a:pt x="184023" y="387108"/>
                  </a:lnTo>
                  <a:lnTo>
                    <a:pt x="139801" y="402120"/>
                  </a:lnTo>
                  <a:lnTo>
                    <a:pt x="99352" y="425475"/>
                  </a:lnTo>
                  <a:lnTo>
                    <a:pt x="64236" y="456260"/>
                  </a:lnTo>
                  <a:lnTo>
                    <a:pt x="35801" y="493318"/>
                  </a:lnTo>
                  <a:lnTo>
                    <a:pt x="15151" y="535203"/>
                  </a:lnTo>
                  <a:lnTo>
                    <a:pt x="3060" y="580326"/>
                  </a:lnTo>
                  <a:lnTo>
                    <a:pt x="0" y="611327"/>
                  </a:lnTo>
                  <a:lnTo>
                    <a:pt x="0" y="626935"/>
                  </a:lnTo>
                  <a:lnTo>
                    <a:pt x="6108" y="673239"/>
                  </a:lnTo>
                  <a:lnTo>
                    <a:pt x="21120" y="717461"/>
                  </a:lnTo>
                  <a:lnTo>
                    <a:pt x="44475" y="757910"/>
                  </a:lnTo>
                  <a:lnTo>
                    <a:pt x="75260" y="793026"/>
                  </a:lnTo>
                  <a:lnTo>
                    <a:pt x="112318" y="821461"/>
                  </a:lnTo>
                  <a:lnTo>
                    <a:pt x="154216" y="842111"/>
                  </a:lnTo>
                  <a:lnTo>
                    <a:pt x="199326" y="854202"/>
                  </a:lnTo>
                  <a:lnTo>
                    <a:pt x="230327" y="857250"/>
                  </a:lnTo>
                  <a:lnTo>
                    <a:pt x="245935" y="857250"/>
                  </a:lnTo>
                  <a:lnTo>
                    <a:pt x="292239" y="851154"/>
                  </a:lnTo>
                  <a:lnTo>
                    <a:pt x="336461" y="836142"/>
                  </a:lnTo>
                  <a:lnTo>
                    <a:pt x="376910" y="812787"/>
                  </a:lnTo>
                  <a:lnTo>
                    <a:pt x="412026" y="781989"/>
                  </a:lnTo>
                  <a:lnTo>
                    <a:pt x="440461" y="744943"/>
                  </a:lnTo>
                  <a:lnTo>
                    <a:pt x="461111" y="703046"/>
                  </a:lnTo>
                  <a:lnTo>
                    <a:pt x="473202" y="657936"/>
                  </a:lnTo>
                  <a:lnTo>
                    <a:pt x="476250" y="626935"/>
                  </a:lnTo>
                  <a:lnTo>
                    <a:pt x="476250" y="619125"/>
                  </a:lnTo>
                  <a:lnTo>
                    <a:pt x="476250" y="611327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5324" y="3419474"/>
              <a:ext cx="152399" cy="1523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33387" y="3733799"/>
              <a:ext cx="476250" cy="857250"/>
            </a:xfrm>
            <a:custGeom>
              <a:avLst/>
              <a:gdLst/>
              <a:ahLst/>
              <a:cxnLst/>
              <a:rect l="l" t="t" r="r" b="b"/>
              <a:pathLst>
                <a:path w="476250" h="857250">
                  <a:moveTo>
                    <a:pt x="476250" y="611327"/>
                  </a:moveTo>
                  <a:lnTo>
                    <a:pt x="470154" y="565023"/>
                  </a:lnTo>
                  <a:lnTo>
                    <a:pt x="455142" y="520801"/>
                  </a:lnTo>
                  <a:lnTo>
                    <a:pt x="431787" y="480352"/>
                  </a:lnTo>
                  <a:lnTo>
                    <a:pt x="401002" y="445236"/>
                  </a:lnTo>
                  <a:lnTo>
                    <a:pt x="363943" y="416801"/>
                  </a:lnTo>
                  <a:lnTo>
                    <a:pt x="322046" y="396151"/>
                  </a:lnTo>
                  <a:lnTo>
                    <a:pt x="276936" y="384060"/>
                  </a:lnTo>
                  <a:lnTo>
                    <a:pt x="257175" y="381736"/>
                  </a:lnTo>
                  <a:lnTo>
                    <a:pt x="257175" y="0"/>
                  </a:lnTo>
                  <a:lnTo>
                    <a:pt x="238125" y="0"/>
                  </a:lnTo>
                  <a:lnTo>
                    <a:pt x="238125" y="381000"/>
                  </a:lnTo>
                  <a:lnTo>
                    <a:pt x="230327" y="381000"/>
                  </a:lnTo>
                  <a:lnTo>
                    <a:pt x="184023" y="387108"/>
                  </a:lnTo>
                  <a:lnTo>
                    <a:pt x="139801" y="402120"/>
                  </a:lnTo>
                  <a:lnTo>
                    <a:pt x="99352" y="425475"/>
                  </a:lnTo>
                  <a:lnTo>
                    <a:pt x="64236" y="456260"/>
                  </a:lnTo>
                  <a:lnTo>
                    <a:pt x="35801" y="493318"/>
                  </a:lnTo>
                  <a:lnTo>
                    <a:pt x="15151" y="535203"/>
                  </a:lnTo>
                  <a:lnTo>
                    <a:pt x="3060" y="580326"/>
                  </a:lnTo>
                  <a:lnTo>
                    <a:pt x="0" y="611327"/>
                  </a:lnTo>
                  <a:lnTo>
                    <a:pt x="0" y="626935"/>
                  </a:lnTo>
                  <a:lnTo>
                    <a:pt x="6108" y="673239"/>
                  </a:lnTo>
                  <a:lnTo>
                    <a:pt x="21120" y="717461"/>
                  </a:lnTo>
                  <a:lnTo>
                    <a:pt x="44475" y="757910"/>
                  </a:lnTo>
                  <a:lnTo>
                    <a:pt x="75260" y="793026"/>
                  </a:lnTo>
                  <a:lnTo>
                    <a:pt x="112318" y="821461"/>
                  </a:lnTo>
                  <a:lnTo>
                    <a:pt x="154216" y="842111"/>
                  </a:lnTo>
                  <a:lnTo>
                    <a:pt x="199326" y="854202"/>
                  </a:lnTo>
                  <a:lnTo>
                    <a:pt x="230327" y="857250"/>
                  </a:lnTo>
                  <a:lnTo>
                    <a:pt x="245935" y="857250"/>
                  </a:lnTo>
                  <a:lnTo>
                    <a:pt x="292239" y="851154"/>
                  </a:lnTo>
                  <a:lnTo>
                    <a:pt x="336461" y="836142"/>
                  </a:lnTo>
                  <a:lnTo>
                    <a:pt x="376910" y="812787"/>
                  </a:lnTo>
                  <a:lnTo>
                    <a:pt x="412026" y="781989"/>
                  </a:lnTo>
                  <a:lnTo>
                    <a:pt x="440461" y="744943"/>
                  </a:lnTo>
                  <a:lnTo>
                    <a:pt x="461111" y="703046"/>
                  </a:lnTo>
                  <a:lnTo>
                    <a:pt x="473202" y="657936"/>
                  </a:lnTo>
                  <a:lnTo>
                    <a:pt x="476250" y="626935"/>
                  </a:lnTo>
                  <a:lnTo>
                    <a:pt x="476250" y="619125"/>
                  </a:lnTo>
                  <a:lnTo>
                    <a:pt x="476250" y="611327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85799" y="4276724"/>
              <a:ext cx="171449" cy="152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933846" y="2057400"/>
            <a:ext cx="1920319" cy="455732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200" b="1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6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PoC (Proof of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Concept)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3847" y="2753915"/>
            <a:ext cx="2470863" cy="455732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200" b="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3-</a:t>
            </a:r>
            <a:r>
              <a:rPr sz="1200" b="1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튜닝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(Instruction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Tuning)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3847" y="3450431"/>
            <a:ext cx="2363469" cy="455732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200" b="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3-</a:t>
            </a:r>
            <a:r>
              <a:rPr sz="1200" b="1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6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증류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(Distillation)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33847" y="4146947"/>
            <a:ext cx="2886710" cy="455732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200" b="1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2-</a:t>
            </a:r>
            <a:r>
              <a:rPr sz="1200" b="1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</a:t>
            </a:r>
            <a:r>
              <a:rPr sz="1200" spc="-20" dirty="0">
                <a:solidFill>
                  <a:srgbClr val="1F2937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개월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>
              <a:spcBef>
                <a:spcPts val="284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멀티모달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파일럿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(Multimodal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Pilot)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884F6F41-0E38-63A3-810F-A4CBB2E42830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21C38C73-5E3B-72E1-B8BD-4B37706F7D98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10.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공동 연구 제안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DD526-7942-A99D-79BA-FDBD1AAF3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E4EA570-A3CA-E4F0-E212-94F42480C6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136" y="509190"/>
            <a:ext cx="631006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/>
          <a:p>
            <a:pPr marL="72231">
              <a:spcBef>
                <a:spcPts val="73"/>
              </a:spcBef>
            </a:pPr>
            <a:r>
              <a:rPr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0.</a:t>
            </a:r>
            <a:r>
              <a:rPr sz="2400" b="1" spc="4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lang="ko-KR" altLang="en-US" sz="2400" spc="-89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용어 설명</a:t>
            </a:r>
            <a:endParaRPr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3B268C31-8CE2-5A43-D94E-58C4FE6E1D71}"/>
              </a:ext>
            </a:extLst>
          </p:cNvPr>
          <p:cNvSpPr/>
          <p:nvPr/>
        </p:nvSpPr>
        <p:spPr>
          <a:xfrm>
            <a:off x="380999" y="143237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05225" h="1504950">
                <a:moveTo>
                  <a:pt x="3634027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7" y="0"/>
                </a:lnTo>
                <a:lnTo>
                  <a:pt x="3675519" y="15621"/>
                </a:lnTo>
                <a:lnTo>
                  <a:pt x="3701338" y="51661"/>
                </a:lnTo>
                <a:lnTo>
                  <a:pt x="3705224" y="71196"/>
                </a:lnTo>
                <a:lnTo>
                  <a:pt x="3705224" y="1433753"/>
                </a:lnTo>
                <a:lnTo>
                  <a:pt x="3689602" y="1475244"/>
                </a:lnTo>
                <a:lnTo>
                  <a:pt x="3653562" y="1501063"/>
                </a:lnTo>
                <a:lnTo>
                  <a:pt x="3638983" y="1504461"/>
                </a:lnTo>
                <a:lnTo>
                  <a:pt x="3634027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27" name="object 5">
            <a:extLst>
              <a:ext uri="{FF2B5EF4-FFF2-40B4-BE49-F238E27FC236}">
                <a16:creationId xmlns:a16="http://schemas.microsoft.com/office/drawing/2014/main" id="{C0504994-F1E0-38EF-407C-2E2016E060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584779"/>
            <a:ext cx="171449" cy="304799"/>
          </a:xfrm>
          <a:prstGeom prst="rect">
            <a:avLst/>
          </a:prstGeom>
        </p:spPr>
      </p:pic>
      <p:sp>
        <p:nvSpPr>
          <p:cNvPr id="28" name="object 6">
            <a:extLst>
              <a:ext uri="{FF2B5EF4-FFF2-40B4-BE49-F238E27FC236}">
                <a16:creationId xmlns:a16="http://schemas.microsoft.com/office/drawing/2014/main" id="{6CAD73DE-D6B2-42BC-2771-3834B373C35D}"/>
              </a:ext>
            </a:extLst>
          </p:cNvPr>
          <p:cNvSpPr txBox="1"/>
          <p:nvPr/>
        </p:nvSpPr>
        <p:spPr>
          <a:xfrm>
            <a:off x="520700" y="1592841"/>
            <a:ext cx="2340000" cy="10119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문서나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길게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이어지는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센서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시계열처럼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수천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~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수만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시점까지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이어지는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31318C13-2253-D3D4-8485-78D4C9E759AC}"/>
              </a:ext>
            </a:extLst>
          </p:cNvPr>
          <p:cNvSpPr/>
          <p:nvPr/>
        </p:nvSpPr>
        <p:spPr>
          <a:xfrm>
            <a:off x="3657600" y="143237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14750" h="1504950">
                <a:moveTo>
                  <a:pt x="3643552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43552" y="0"/>
                </a:lnTo>
                <a:lnTo>
                  <a:pt x="3685043" y="15621"/>
                </a:lnTo>
                <a:lnTo>
                  <a:pt x="3710862" y="51661"/>
                </a:lnTo>
                <a:lnTo>
                  <a:pt x="3714749" y="71196"/>
                </a:lnTo>
                <a:lnTo>
                  <a:pt x="3714749" y="1433753"/>
                </a:lnTo>
                <a:lnTo>
                  <a:pt x="3699126" y="1475244"/>
                </a:lnTo>
                <a:lnTo>
                  <a:pt x="3663086" y="1501063"/>
                </a:lnTo>
                <a:lnTo>
                  <a:pt x="3648507" y="1504461"/>
                </a:lnTo>
                <a:lnTo>
                  <a:pt x="3643552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4" name="object 9">
            <a:extLst>
              <a:ext uri="{FF2B5EF4-FFF2-40B4-BE49-F238E27FC236}">
                <a16:creationId xmlns:a16="http://schemas.microsoft.com/office/drawing/2014/main" id="{D01077E7-2120-27CF-891C-7A454CE351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1584779"/>
            <a:ext cx="228599" cy="304799"/>
          </a:xfrm>
          <a:prstGeom prst="rect">
            <a:avLst/>
          </a:prstGeom>
        </p:spPr>
      </p:pic>
      <p:sp>
        <p:nvSpPr>
          <p:cNvPr id="36" name="object 10">
            <a:extLst>
              <a:ext uri="{FF2B5EF4-FFF2-40B4-BE49-F238E27FC236}">
                <a16:creationId xmlns:a16="http://schemas.microsoft.com/office/drawing/2014/main" id="{527BA073-B994-BCDA-B27C-F3B5DC2F08D1}"/>
              </a:ext>
            </a:extLst>
          </p:cNvPr>
          <p:cNvSpPr txBox="1"/>
          <p:nvPr/>
        </p:nvSpPr>
        <p:spPr>
          <a:xfrm>
            <a:off x="3800426" y="1592841"/>
            <a:ext cx="2340000" cy="1019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 (O(L))</a:t>
            </a: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(L)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두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배가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되면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필요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자원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리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대략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두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배로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증가하는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형태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2B9AD63B-6644-D701-C910-C0FC9211313F}"/>
              </a:ext>
            </a:extLst>
          </p:cNvPr>
          <p:cNvSpPr/>
          <p:nvPr/>
        </p:nvSpPr>
        <p:spPr>
          <a:xfrm>
            <a:off x="6877050" y="143237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05225" h="1504950">
                <a:moveTo>
                  <a:pt x="3634028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8" y="0"/>
                </a:lnTo>
                <a:lnTo>
                  <a:pt x="3675520" y="15621"/>
                </a:lnTo>
                <a:lnTo>
                  <a:pt x="3701339" y="51661"/>
                </a:lnTo>
                <a:lnTo>
                  <a:pt x="3705225" y="71196"/>
                </a:lnTo>
                <a:lnTo>
                  <a:pt x="3705225" y="1433753"/>
                </a:lnTo>
                <a:lnTo>
                  <a:pt x="3689602" y="1475244"/>
                </a:lnTo>
                <a:lnTo>
                  <a:pt x="3653563" y="1501063"/>
                </a:lnTo>
                <a:lnTo>
                  <a:pt x="3638983" y="1504461"/>
                </a:lnTo>
                <a:lnTo>
                  <a:pt x="3634028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39" name="object 13">
            <a:extLst>
              <a:ext uri="{FF2B5EF4-FFF2-40B4-BE49-F238E27FC236}">
                <a16:creationId xmlns:a16="http://schemas.microsoft.com/office/drawing/2014/main" id="{2AF0DA6A-48FD-23FD-B5D0-D97E91B6822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29451" y="1584779"/>
            <a:ext cx="228599" cy="304799"/>
          </a:xfrm>
          <a:prstGeom prst="rect">
            <a:avLst/>
          </a:prstGeom>
        </p:spPr>
      </p:pic>
      <p:sp>
        <p:nvSpPr>
          <p:cNvPr id="40" name="object 14">
            <a:extLst>
              <a:ext uri="{FF2B5EF4-FFF2-40B4-BE49-F238E27FC236}">
                <a16:creationId xmlns:a16="http://schemas.microsoft.com/office/drawing/2014/main" id="{B180F188-EB9B-14A7-455C-4A58FE409D0F}"/>
              </a:ext>
            </a:extLst>
          </p:cNvPr>
          <p:cNvSpPr txBox="1"/>
          <p:nvPr/>
        </p:nvSpPr>
        <p:spPr>
          <a:xfrm>
            <a:off x="7013477" y="1600655"/>
            <a:ext cx="2340000" cy="763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O(L²)</a:t>
            </a: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(L)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두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배가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되면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연산량은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네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배로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5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늘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어나는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복잡도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2" name="object 16">
            <a:extLst>
              <a:ext uri="{FF2B5EF4-FFF2-40B4-BE49-F238E27FC236}">
                <a16:creationId xmlns:a16="http://schemas.microsoft.com/office/drawing/2014/main" id="{28208AE6-D0F7-9960-A840-979B19877E3C}"/>
              </a:ext>
            </a:extLst>
          </p:cNvPr>
          <p:cNvSpPr/>
          <p:nvPr/>
        </p:nvSpPr>
        <p:spPr>
          <a:xfrm>
            <a:off x="380999" y="308972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05225" h="1504950">
                <a:moveTo>
                  <a:pt x="3634027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7" y="0"/>
                </a:lnTo>
                <a:lnTo>
                  <a:pt x="3675519" y="15621"/>
                </a:lnTo>
                <a:lnTo>
                  <a:pt x="3701338" y="51661"/>
                </a:lnTo>
                <a:lnTo>
                  <a:pt x="3705224" y="71196"/>
                </a:lnTo>
                <a:lnTo>
                  <a:pt x="3705224" y="1433753"/>
                </a:lnTo>
                <a:lnTo>
                  <a:pt x="3689602" y="1475244"/>
                </a:lnTo>
                <a:lnTo>
                  <a:pt x="3653562" y="1501063"/>
                </a:lnTo>
                <a:lnTo>
                  <a:pt x="3638983" y="1504461"/>
                </a:lnTo>
                <a:lnTo>
                  <a:pt x="3634027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3" name="object 17">
            <a:extLst>
              <a:ext uri="{FF2B5EF4-FFF2-40B4-BE49-F238E27FC236}">
                <a16:creationId xmlns:a16="http://schemas.microsoft.com/office/drawing/2014/main" id="{656A8247-3C5C-0DCC-9CAD-D167D44860A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399" y="3242129"/>
            <a:ext cx="228599" cy="304799"/>
          </a:xfrm>
          <a:prstGeom prst="rect">
            <a:avLst/>
          </a:prstGeom>
        </p:spPr>
      </p:pic>
      <p:sp>
        <p:nvSpPr>
          <p:cNvPr id="44" name="object 18">
            <a:extLst>
              <a:ext uri="{FF2B5EF4-FFF2-40B4-BE49-F238E27FC236}">
                <a16:creationId xmlns:a16="http://schemas.microsoft.com/office/drawing/2014/main" id="{25774A28-7FA3-3FB3-EA8E-F7723196B269}"/>
              </a:ext>
            </a:extLst>
          </p:cNvPr>
          <p:cNvSpPr txBox="1"/>
          <p:nvPr/>
        </p:nvSpPr>
        <p:spPr>
          <a:xfrm>
            <a:off x="520700" y="3258005"/>
            <a:ext cx="2340000" cy="7639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VRAM</a:t>
            </a:r>
          </a:p>
          <a:p>
            <a:pPr marL="12700" marR="5080">
              <a:lnSpc>
                <a:spcPct val="125000"/>
              </a:lnSpc>
              <a:spcBef>
                <a:spcPts val="69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sz="1200" spc="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장치의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그래픽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메모리로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파라미터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및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중간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계산을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담는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공간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6" name="object 20">
            <a:extLst>
              <a:ext uri="{FF2B5EF4-FFF2-40B4-BE49-F238E27FC236}">
                <a16:creationId xmlns:a16="http://schemas.microsoft.com/office/drawing/2014/main" id="{387E849E-7A80-474B-B3C8-ED23BE5CA61A}"/>
              </a:ext>
            </a:extLst>
          </p:cNvPr>
          <p:cNvSpPr/>
          <p:nvPr/>
        </p:nvSpPr>
        <p:spPr>
          <a:xfrm>
            <a:off x="3657600" y="308972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14750" h="1504950">
                <a:moveTo>
                  <a:pt x="3643552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43552" y="0"/>
                </a:lnTo>
                <a:lnTo>
                  <a:pt x="3685043" y="15621"/>
                </a:lnTo>
                <a:lnTo>
                  <a:pt x="3710862" y="51661"/>
                </a:lnTo>
                <a:lnTo>
                  <a:pt x="3714749" y="71196"/>
                </a:lnTo>
                <a:lnTo>
                  <a:pt x="3714749" y="1433753"/>
                </a:lnTo>
                <a:lnTo>
                  <a:pt x="3699126" y="1475244"/>
                </a:lnTo>
                <a:lnTo>
                  <a:pt x="3663086" y="1501063"/>
                </a:lnTo>
                <a:lnTo>
                  <a:pt x="3648507" y="1504461"/>
                </a:lnTo>
                <a:lnTo>
                  <a:pt x="3643552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47" name="object 21">
            <a:extLst>
              <a:ext uri="{FF2B5EF4-FFF2-40B4-BE49-F238E27FC236}">
                <a16:creationId xmlns:a16="http://schemas.microsoft.com/office/drawing/2014/main" id="{29B8380E-E66F-8114-6693-74FE4C2E439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0" y="3242129"/>
            <a:ext cx="200024" cy="304799"/>
          </a:xfrm>
          <a:prstGeom prst="rect">
            <a:avLst/>
          </a:prstGeom>
        </p:spPr>
      </p:pic>
      <p:sp>
        <p:nvSpPr>
          <p:cNvPr id="48" name="object 22">
            <a:extLst>
              <a:ext uri="{FF2B5EF4-FFF2-40B4-BE49-F238E27FC236}">
                <a16:creationId xmlns:a16="http://schemas.microsoft.com/office/drawing/2014/main" id="{47211F76-0F0D-E384-FAE5-03FBA943DD12}"/>
              </a:ext>
            </a:extLst>
          </p:cNvPr>
          <p:cNvSpPr txBox="1"/>
          <p:nvPr/>
        </p:nvSpPr>
        <p:spPr>
          <a:xfrm>
            <a:off x="3800426" y="3250191"/>
            <a:ext cx="2340000" cy="7652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체크포인팅</a:t>
            </a: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메모리를</a:t>
            </a:r>
            <a:r>
              <a:rPr sz="1200" spc="-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아끼려고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중간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계산을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저장하지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않고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5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필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요할</a:t>
            </a:r>
            <a:r>
              <a:rPr sz="1200" spc="-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때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계산하는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기법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0" name="object 24">
            <a:extLst>
              <a:ext uri="{FF2B5EF4-FFF2-40B4-BE49-F238E27FC236}">
                <a16:creationId xmlns:a16="http://schemas.microsoft.com/office/drawing/2014/main" id="{F642EE14-FF95-385A-5F32-25038304F06C}"/>
              </a:ext>
            </a:extLst>
          </p:cNvPr>
          <p:cNvSpPr/>
          <p:nvPr/>
        </p:nvSpPr>
        <p:spPr>
          <a:xfrm>
            <a:off x="6877050" y="3089729"/>
            <a:ext cx="2700000" cy="1504950"/>
          </a:xfrm>
          <a:custGeom>
            <a:avLst/>
            <a:gdLst/>
            <a:ahLst/>
            <a:cxnLst/>
            <a:rect l="l" t="t" r="r" b="b"/>
            <a:pathLst>
              <a:path w="3705225" h="1504950">
                <a:moveTo>
                  <a:pt x="3634028" y="1504949"/>
                </a:moveTo>
                <a:lnTo>
                  <a:pt x="71196" y="1504949"/>
                </a:lnTo>
                <a:lnTo>
                  <a:pt x="66241" y="1504461"/>
                </a:lnTo>
                <a:lnTo>
                  <a:pt x="29705" y="1489327"/>
                </a:lnTo>
                <a:lnTo>
                  <a:pt x="3885" y="1453287"/>
                </a:lnTo>
                <a:lnTo>
                  <a:pt x="0" y="1433753"/>
                </a:lnTo>
                <a:lnTo>
                  <a:pt x="0" y="142874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3634028" y="0"/>
                </a:lnTo>
                <a:lnTo>
                  <a:pt x="3675520" y="15621"/>
                </a:lnTo>
                <a:lnTo>
                  <a:pt x="3701339" y="51661"/>
                </a:lnTo>
                <a:lnTo>
                  <a:pt x="3705225" y="71196"/>
                </a:lnTo>
                <a:lnTo>
                  <a:pt x="3705225" y="1433753"/>
                </a:lnTo>
                <a:lnTo>
                  <a:pt x="3689602" y="1475244"/>
                </a:lnTo>
                <a:lnTo>
                  <a:pt x="3653563" y="1501063"/>
                </a:lnTo>
                <a:lnTo>
                  <a:pt x="3638983" y="1504461"/>
                </a:lnTo>
                <a:lnTo>
                  <a:pt x="3634028" y="15049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1" name="object 25">
            <a:extLst>
              <a:ext uri="{FF2B5EF4-FFF2-40B4-BE49-F238E27FC236}">
                <a16:creationId xmlns:a16="http://schemas.microsoft.com/office/drawing/2014/main" id="{3AE46F83-C762-179E-9534-7D7AF243F8B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29451" y="3242129"/>
            <a:ext cx="228599" cy="304799"/>
          </a:xfrm>
          <a:prstGeom prst="rect">
            <a:avLst/>
          </a:prstGeom>
        </p:spPr>
      </p:pic>
      <p:sp>
        <p:nvSpPr>
          <p:cNvPr id="52" name="object 26">
            <a:extLst>
              <a:ext uri="{FF2B5EF4-FFF2-40B4-BE49-F238E27FC236}">
                <a16:creationId xmlns:a16="http://schemas.microsoft.com/office/drawing/2014/main" id="{B52F002F-4883-74FC-85EF-98473666CB25}"/>
              </a:ext>
            </a:extLst>
          </p:cNvPr>
          <p:cNvSpPr txBox="1"/>
          <p:nvPr/>
        </p:nvSpPr>
        <p:spPr>
          <a:xfrm>
            <a:off x="7013477" y="3250191"/>
            <a:ext cx="2340000" cy="1019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배치 (Batch)</a:t>
            </a: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한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번에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처리하는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묶음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크기</a:t>
            </a:r>
            <a:r>
              <a:rPr lang="ko-KR" altLang="en-US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배치가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작으면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떨어지고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커</a:t>
            </a:r>
            <a:r>
              <a:rPr lang="ko-KR" altLang="en-US"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짐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4" name="object 28">
            <a:extLst>
              <a:ext uri="{FF2B5EF4-FFF2-40B4-BE49-F238E27FC236}">
                <a16:creationId xmlns:a16="http://schemas.microsoft.com/office/drawing/2014/main" id="{2034DDE5-0CB2-0AE8-4BF7-448F7FC3AD14}"/>
              </a:ext>
            </a:extLst>
          </p:cNvPr>
          <p:cNvSpPr/>
          <p:nvPr/>
        </p:nvSpPr>
        <p:spPr>
          <a:xfrm>
            <a:off x="380999" y="4747080"/>
            <a:ext cx="2700000" cy="1733550"/>
          </a:xfrm>
          <a:custGeom>
            <a:avLst/>
            <a:gdLst/>
            <a:ahLst/>
            <a:cxnLst/>
            <a:rect l="l" t="t" r="r" b="b"/>
            <a:pathLst>
              <a:path w="3705225" h="1733550">
                <a:moveTo>
                  <a:pt x="3634027" y="1733549"/>
                </a:moveTo>
                <a:lnTo>
                  <a:pt x="71196" y="1733549"/>
                </a:lnTo>
                <a:lnTo>
                  <a:pt x="66241" y="1733060"/>
                </a:lnTo>
                <a:lnTo>
                  <a:pt x="29705" y="1717927"/>
                </a:lnTo>
                <a:lnTo>
                  <a:pt x="3885" y="1681887"/>
                </a:lnTo>
                <a:lnTo>
                  <a:pt x="0" y="1662352"/>
                </a:lnTo>
                <a:lnTo>
                  <a:pt x="0" y="165734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3634027" y="0"/>
                </a:lnTo>
                <a:lnTo>
                  <a:pt x="3675519" y="15620"/>
                </a:lnTo>
                <a:lnTo>
                  <a:pt x="3701338" y="51661"/>
                </a:lnTo>
                <a:lnTo>
                  <a:pt x="3705224" y="71196"/>
                </a:lnTo>
                <a:lnTo>
                  <a:pt x="3705224" y="1662352"/>
                </a:lnTo>
                <a:lnTo>
                  <a:pt x="3689602" y="1703843"/>
                </a:lnTo>
                <a:lnTo>
                  <a:pt x="3653562" y="1729663"/>
                </a:lnTo>
                <a:lnTo>
                  <a:pt x="3638983" y="1733060"/>
                </a:lnTo>
                <a:lnTo>
                  <a:pt x="3634027" y="1733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5" name="object 29">
            <a:extLst>
              <a:ext uri="{FF2B5EF4-FFF2-40B4-BE49-F238E27FC236}">
                <a16:creationId xmlns:a16="http://schemas.microsoft.com/office/drawing/2014/main" id="{5351C52C-2284-22CA-8B69-62F0243FEF50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399" y="4899479"/>
            <a:ext cx="285749" cy="304799"/>
          </a:xfrm>
          <a:prstGeom prst="rect">
            <a:avLst/>
          </a:prstGeom>
        </p:spPr>
      </p:pic>
      <p:sp>
        <p:nvSpPr>
          <p:cNvPr id="56" name="object 30">
            <a:extLst>
              <a:ext uri="{FF2B5EF4-FFF2-40B4-BE49-F238E27FC236}">
                <a16:creationId xmlns:a16="http://schemas.microsoft.com/office/drawing/2014/main" id="{8544A557-877E-55EF-2D67-186E716A26BD}"/>
              </a:ext>
            </a:extLst>
          </p:cNvPr>
          <p:cNvSpPr txBox="1"/>
          <p:nvPr/>
        </p:nvSpPr>
        <p:spPr>
          <a:xfrm>
            <a:off x="520700" y="4915355"/>
            <a:ext cx="2340000" cy="1225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Transformer/Attention</a:t>
            </a:r>
          </a:p>
          <a:p>
            <a:pPr marL="12700" marR="5080" algn="just">
              <a:lnSpc>
                <a:spcPct val="125000"/>
              </a:lnSpc>
              <a:spcBef>
                <a:spcPts val="69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오늘날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널리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쓰이는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딥러닝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연산으로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입력의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모든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위치가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서로를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번에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참고하기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때문에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</a:t>
            </a:r>
            <a:r>
              <a:rPr sz="1200" spc="-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급격히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8" name="object 32">
            <a:extLst>
              <a:ext uri="{FF2B5EF4-FFF2-40B4-BE49-F238E27FC236}">
                <a16:creationId xmlns:a16="http://schemas.microsoft.com/office/drawing/2014/main" id="{465A99D8-F0D6-21B8-2B83-96CC0A8D2BBD}"/>
              </a:ext>
            </a:extLst>
          </p:cNvPr>
          <p:cNvSpPr/>
          <p:nvPr/>
        </p:nvSpPr>
        <p:spPr>
          <a:xfrm>
            <a:off x="3657600" y="4747080"/>
            <a:ext cx="2700000" cy="1733550"/>
          </a:xfrm>
          <a:custGeom>
            <a:avLst/>
            <a:gdLst/>
            <a:ahLst/>
            <a:cxnLst/>
            <a:rect l="l" t="t" r="r" b="b"/>
            <a:pathLst>
              <a:path w="3714750" h="1733550">
                <a:moveTo>
                  <a:pt x="3643552" y="1733549"/>
                </a:moveTo>
                <a:lnTo>
                  <a:pt x="71196" y="1733549"/>
                </a:lnTo>
                <a:lnTo>
                  <a:pt x="66241" y="1733060"/>
                </a:lnTo>
                <a:lnTo>
                  <a:pt x="29705" y="1717927"/>
                </a:lnTo>
                <a:lnTo>
                  <a:pt x="3885" y="1681887"/>
                </a:lnTo>
                <a:lnTo>
                  <a:pt x="0" y="1662352"/>
                </a:lnTo>
                <a:lnTo>
                  <a:pt x="0" y="165734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3643552" y="0"/>
                </a:lnTo>
                <a:lnTo>
                  <a:pt x="3685043" y="15620"/>
                </a:lnTo>
                <a:lnTo>
                  <a:pt x="3710862" y="51661"/>
                </a:lnTo>
                <a:lnTo>
                  <a:pt x="3714749" y="71196"/>
                </a:lnTo>
                <a:lnTo>
                  <a:pt x="3714749" y="1662352"/>
                </a:lnTo>
                <a:lnTo>
                  <a:pt x="3699126" y="1703843"/>
                </a:lnTo>
                <a:lnTo>
                  <a:pt x="3663086" y="1729663"/>
                </a:lnTo>
                <a:lnTo>
                  <a:pt x="3648507" y="1733060"/>
                </a:lnTo>
                <a:lnTo>
                  <a:pt x="3643552" y="1733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59" name="object 33">
            <a:extLst>
              <a:ext uri="{FF2B5EF4-FFF2-40B4-BE49-F238E27FC236}">
                <a16:creationId xmlns:a16="http://schemas.microsoft.com/office/drawing/2014/main" id="{F4C3A838-6BDC-9239-0ECC-CBB879B97B2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0000" y="4899479"/>
            <a:ext cx="228599" cy="304799"/>
          </a:xfrm>
          <a:prstGeom prst="rect">
            <a:avLst/>
          </a:prstGeom>
        </p:spPr>
      </p:pic>
      <p:sp>
        <p:nvSpPr>
          <p:cNvPr id="60" name="object 34">
            <a:extLst>
              <a:ext uri="{FF2B5EF4-FFF2-40B4-BE49-F238E27FC236}">
                <a16:creationId xmlns:a16="http://schemas.microsoft.com/office/drawing/2014/main" id="{F457C1CF-3F03-89E5-FDA5-1269D58768DD}"/>
              </a:ext>
            </a:extLst>
          </p:cNvPr>
          <p:cNvSpPr txBox="1"/>
          <p:nvPr/>
        </p:nvSpPr>
        <p:spPr>
          <a:xfrm>
            <a:off x="3800426" y="4907541"/>
            <a:ext cx="2340000" cy="1019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상태 기반 처리</a:t>
            </a: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과거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정보를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요약한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내부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보관하면서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새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력이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올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때마다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상태만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갱신하는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방식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780CEB82-EFFA-25C0-DC8A-131F02A5BC54}"/>
              </a:ext>
            </a:extLst>
          </p:cNvPr>
          <p:cNvSpPr/>
          <p:nvPr/>
        </p:nvSpPr>
        <p:spPr>
          <a:xfrm>
            <a:off x="6877050" y="4747080"/>
            <a:ext cx="2700000" cy="1733550"/>
          </a:xfrm>
          <a:custGeom>
            <a:avLst/>
            <a:gdLst/>
            <a:ahLst/>
            <a:cxnLst/>
            <a:rect l="l" t="t" r="r" b="b"/>
            <a:pathLst>
              <a:path w="3705225" h="1733550">
                <a:moveTo>
                  <a:pt x="3634028" y="1733549"/>
                </a:moveTo>
                <a:lnTo>
                  <a:pt x="71196" y="1733549"/>
                </a:lnTo>
                <a:lnTo>
                  <a:pt x="66241" y="1733060"/>
                </a:lnTo>
                <a:lnTo>
                  <a:pt x="29705" y="1717927"/>
                </a:lnTo>
                <a:lnTo>
                  <a:pt x="3885" y="1681887"/>
                </a:lnTo>
                <a:lnTo>
                  <a:pt x="0" y="1662352"/>
                </a:lnTo>
                <a:lnTo>
                  <a:pt x="0" y="165734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3634028" y="0"/>
                </a:lnTo>
                <a:lnTo>
                  <a:pt x="3675520" y="15620"/>
                </a:lnTo>
                <a:lnTo>
                  <a:pt x="3701339" y="51661"/>
                </a:lnTo>
                <a:lnTo>
                  <a:pt x="3705225" y="71196"/>
                </a:lnTo>
                <a:lnTo>
                  <a:pt x="3705225" y="1662352"/>
                </a:lnTo>
                <a:lnTo>
                  <a:pt x="3689602" y="1703843"/>
                </a:lnTo>
                <a:lnTo>
                  <a:pt x="3653563" y="1729663"/>
                </a:lnTo>
                <a:lnTo>
                  <a:pt x="3638983" y="1733060"/>
                </a:lnTo>
                <a:lnTo>
                  <a:pt x="3634028" y="17335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pic>
        <p:nvPicPr>
          <p:cNvPr id="63" name="object 37">
            <a:extLst>
              <a:ext uri="{FF2B5EF4-FFF2-40B4-BE49-F238E27FC236}">
                <a16:creationId xmlns:a16="http://schemas.microsoft.com/office/drawing/2014/main" id="{627653F1-CA3D-26E5-CC02-E8693BE6216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29451" y="4899479"/>
            <a:ext cx="257174" cy="304799"/>
          </a:xfrm>
          <a:prstGeom prst="rect">
            <a:avLst/>
          </a:prstGeom>
        </p:spPr>
      </p:pic>
      <p:sp>
        <p:nvSpPr>
          <p:cNvPr id="64" name="object 38">
            <a:extLst>
              <a:ext uri="{FF2B5EF4-FFF2-40B4-BE49-F238E27FC236}">
                <a16:creationId xmlns:a16="http://schemas.microsoft.com/office/drawing/2014/main" id="{A0A258B8-12D0-647B-CA23-817F4DDE2E08}"/>
              </a:ext>
            </a:extLst>
          </p:cNvPr>
          <p:cNvSpPr txBox="1"/>
          <p:nvPr/>
        </p:nvSpPr>
        <p:spPr>
          <a:xfrm>
            <a:off x="7013477" y="4907541"/>
            <a:ext cx="2340000" cy="99610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토큰/초 &amp; 지연</a:t>
            </a:r>
          </a:p>
          <a:p>
            <a:pPr marL="12700" marR="5080">
              <a:lnSpc>
                <a:spcPct val="125000"/>
              </a:lnSpc>
              <a:spcBef>
                <a:spcPts val="68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초는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초당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가능한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속도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를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의미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하며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지연은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요청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시간의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중앙값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상위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5% </a:t>
            </a:r>
            <a:r>
              <a:rPr lang="ko-KR" altLang="en-US"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표현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FA41B56D-4899-9E69-ED35-8040F0D8D3DC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775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5999" cy="68580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86952" y="1771824"/>
            <a:ext cx="4442222" cy="804862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0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2"/>
                </a:lnTo>
                <a:lnTo>
                  <a:pt x="0" y="952499"/>
                </a:lnTo>
                <a:lnTo>
                  <a:pt x="0" y="33047"/>
                </a:lnTo>
                <a:lnTo>
                  <a:pt x="16523" y="0"/>
                </a:lnTo>
                <a:lnTo>
                  <a:pt x="5434300" y="0"/>
                </a:lnTo>
                <a:lnTo>
                  <a:pt x="5466381" y="28187"/>
                </a:lnTo>
                <a:lnTo>
                  <a:pt x="5467349" y="33047"/>
                </a:lnTo>
                <a:lnTo>
                  <a:pt x="5467349" y="957552"/>
                </a:lnTo>
                <a:lnTo>
                  <a:pt x="5439161" y="989632"/>
                </a:lnTo>
                <a:lnTo>
                  <a:pt x="5434300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4" y="1771824"/>
            <a:ext cx="30956" cy="804862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E4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6952" y="2674715"/>
            <a:ext cx="4442222" cy="990600"/>
          </a:xfrm>
          <a:custGeom>
            <a:avLst/>
            <a:gdLst/>
            <a:ahLst/>
            <a:cxnLst/>
            <a:rect l="l" t="t" r="r" b="b"/>
            <a:pathLst>
              <a:path w="5467350" h="1219200">
                <a:moveTo>
                  <a:pt x="5434300" y="1219199"/>
                </a:moveTo>
                <a:lnTo>
                  <a:pt x="16523" y="1219199"/>
                </a:lnTo>
                <a:lnTo>
                  <a:pt x="14093" y="1218232"/>
                </a:lnTo>
                <a:lnTo>
                  <a:pt x="0" y="1186152"/>
                </a:lnTo>
                <a:lnTo>
                  <a:pt x="0" y="1181099"/>
                </a:lnTo>
                <a:lnTo>
                  <a:pt x="0" y="33047"/>
                </a:lnTo>
                <a:lnTo>
                  <a:pt x="16523" y="0"/>
                </a:lnTo>
                <a:lnTo>
                  <a:pt x="5434300" y="0"/>
                </a:lnTo>
                <a:lnTo>
                  <a:pt x="5466381" y="28187"/>
                </a:lnTo>
                <a:lnTo>
                  <a:pt x="5467349" y="33047"/>
                </a:lnTo>
                <a:lnTo>
                  <a:pt x="5467349" y="1186152"/>
                </a:lnTo>
                <a:lnTo>
                  <a:pt x="5439161" y="1218232"/>
                </a:lnTo>
                <a:lnTo>
                  <a:pt x="5434300" y="12191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1474" y="2674715"/>
            <a:ext cx="30956" cy="990600"/>
          </a:xfrm>
          <a:custGeom>
            <a:avLst/>
            <a:gdLst/>
            <a:ahLst/>
            <a:cxnLst/>
            <a:rect l="l" t="t" r="r" b="b"/>
            <a:pathLst>
              <a:path w="38100" h="1219200">
                <a:moveTo>
                  <a:pt x="38099" y="1219199"/>
                </a:moveTo>
                <a:lnTo>
                  <a:pt x="2789" y="1195725"/>
                </a:lnTo>
                <a:lnTo>
                  <a:pt x="0" y="11810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1219199"/>
                </a:lnTo>
                <a:close/>
              </a:path>
            </a:pathLst>
          </a:custGeom>
          <a:solidFill>
            <a:srgbClr val="E4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6952" y="3727227"/>
            <a:ext cx="4442222" cy="804862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0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1"/>
                </a:lnTo>
                <a:lnTo>
                  <a:pt x="0" y="952499"/>
                </a:lnTo>
                <a:lnTo>
                  <a:pt x="0" y="33047"/>
                </a:lnTo>
                <a:lnTo>
                  <a:pt x="16523" y="0"/>
                </a:lnTo>
                <a:lnTo>
                  <a:pt x="5434300" y="0"/>
                </a:lnTo>
                <a:lnTo>
                  <a:pt x="5466381" y="28186"/>
                </a:lnTo>
                <a:lnTo>
                  <a:pt x="5467349" y="33047"/>
                </a:lnTo>
                <a:lnTo>
                  <a:pt x="5467349" y="957551"/>
                </a:lnTo>
                <a:lnTo>
                  <a:pt x="5439161" y="989632"/>
                </a:lnTo>
                <a:lnTo>
                  <a:pt x="5434300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474" y="3727227"/>
            <a:ext cx="30956" cy="804862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E4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6952" y="4641628"/>
            <a:ext cx="4442222" cy="804862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0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1"/>
                </a:lnTo>
                <a:lnTo>
                  <a:pt x="0" y="952499"/>
                </a:lnTo>
                <a:lnTo>
                  <a:pt x="0" y="33046"/>
                </a:lnTo>
                <a:lnTo>
                  <a:pt x="16523" y="0"/>
                </a:lnTo>
                <a:lnTo>
                  <a:pt x="5434300" y="0"/>
                </a:lnTo>
                <a:lnTo>
                  <a:pt x="5466381" y="28186"/>
                </a:lnTo>
                <a:lnTo>
                  <a:pt x="5467349" y="33046"/>
                </a:lnTo>
                <a:lnTo>
                  <a:pt x="5467349" y="957551"/>
                </a:lnTo>
                <a:lnTo>
                  <a:pt x="5439161" y="989632"/>
                </a:lnTo>
                <a:lnTo>
                  <a:pt x="5434300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474" y="4641628"/>
            <a:ext cx="30956" cy="804862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E43D3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4" y="1421605"/>
            <a:ext cx="185737" cy="185737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526255" y="1895649"/>
            <a:ext cx="309563" cy="30956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124" y="1996257"/>
            <a:ext cx="123824" cy="108346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26255" y="2798540"/>
            <a:ext cx="309563" cy="30956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602" y="2891409"/>
            <a:ext cx="92868" cy="12382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526255" y="3851052"/>
            <a:ext cx="309563" cy="30956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1385" y="3943921"/>
            <a:ext cx="139302" cy="123824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526255" y="4765453"/>
            <a:ext cx="309563" cy="309562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6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0"/>
                </a:lnTo>
                <a:lnTo>
                  <a:pt x="8200" y="135198"/>
                </a:lnTo>
                <a:lnTo>
                  <a:pt x="27095" y="92571"/>
                </a:lnTo>
                <a:lnTo>
                  <a:pt x="55796" y="55795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5"/>
                </a:lnTo>
                <a:lnTo>
                  <a:pt x="353903" y="92571"/>
                </a:lnTo>
                <a:lnTo>
                  <a:pt x="372799" y="135198"/>
                </a:lnTo>
                <a:lnTo>
                  <a:pt x="380771" y="181140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2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9124" y="4858321"/>
            <a:ext cx="123824" cy="12382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08805" y="1372712"/>
            <a:ext cx="3124995" cy="28950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>
              <a:spcBef>
                <a:spcPts val="98"/>
              </a:spcBef>
            </a:pPr>
            <a:r>
              <a:rPr spc="-49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기존</a:t>
            </a:r>
            <a:r>
              <a:rPr spc="-93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트랜스포머</a:t>
            </a:r>
            <a:r>
              <a:rPr spc="-89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4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LLM</a:t>
            </a:r>
            <a:r>
              <a:rPr spc="-24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의</a:t>
            </a:r>
            <a:r>
              <a:rPr spc="-89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0" dirty="0">
                <a:solidFill>
                  <a:srgbClr val="DB2525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한계점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sz="half" idx="2"/>
          </p:nvPr>
        </p:nvSpPr>
        <p:spPr>
          <a:xfrm>
            <a:off x="918369" y="1850377"/>
            <a:ext cx="3797816" cy="654826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비용</a:t>
            </a:r>
            <a:r>
              <a:rPr sz="1400" b="1" spc="-73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sz="1400" b="1" spc="-2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증가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319" marR="86162">
              <a:lnSpc>
                <a:spcPts val="1463"/>
              </a:lnSpc>
              <a:spcBef>
                <a:spcPts val="89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길이가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길어질수록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급격히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증가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KV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캐시가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커지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추론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속도와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메모리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사용량이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급속히 증가</a:t>
            </a:r>
            <a:endParaRPr sz="1200" spc="-8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92301" y="1771824"/>
            <a:ext cx="4442222" cy="804863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2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2"/>
                </a:lnTo>
                <a:lnTo>
                  <a:pt x="0" y="952499"/>
                </a:lnTo>
                <a:lnTo>
                  <a:pt x="0" y="33047"/>
                </a:lnTo>
                <a:lnTo>
                  <a:pt x="16523" y="0"/>
                </a:lnTo>
                <a:lnTo>
                  <a:pt x="5434302" y="0"/>
                </a:lnTo>
                <a:lnTo>
                  <a:pt x="5466382" y="28187"/>
                </a:lnTo>
                <a:lnTo>
                  <a:pt x="5467348" y="33047"/>
                </a:lnTo>
                <a:lnTo>
                  <a:pt x="5467348" y="957552"/>
                </a:lnTo>
                <a:lnTo>
                  <a:pt x="5439161" y="989632"/>
                </a:lnTo>
                <a:lnTo>
                  <a:pt x="5434302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76824" y="1771824"/>
            <a:ext cx="30956" cy="804863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37A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092301" y="2674715"/>
            <a:ext cx="4442222" cy="804863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2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1"/>
                </a:lnTo>
                <a:lnTo>
                  <a:pt x="0" y="952499"/>
                </a:lnTo>
                <a:lnTo>
                  <a:pt x="0" y="33047"/>
                </a:lnTo>
                <a:lnTo>
                  <a:pt x="16523" y="0"/>
                </a:lnTo>
                <a:lnTo>
                  <a:pt x="5434302" y="0"/>
                </a:lnTo>
                <a:lnTo>
                  <a:pt x="5466382" y="28187"/>
                </a:lnTo>
                <a:lnTo>
                  <a:pt x="5467348" y="33047"/>
                </a:lnTo>
                <a:lnTo>
                  <a:pt x="5467348" y="957551"/>
                </a:lnTo>
                <a:lnTo>
                  <a:pt x="5439161" y="989632"/>
                </a:lnTo>
                <a:lnTo>
                  <a:pt x="5434302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076824" y="2674715"/>
            <a:ext cx="30956" cy="804863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37A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92301" y="3541490"/>
            <a:ext cx="4442222" cy="804863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2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1"/>
                </a:lnTo>
                <a:lnTo>
                  <a:pt x="0" y="952499"/>
                </a:lnTo>
                <a:lnTo>
                  <a:pt x="0" y="33047"/>
                </a:lnTo>
                <a:lnTo>
                  <a:pt x="16523" y="0"/>
                </a:lnTo>
                <a:lnTo>
                  <a:pt x="5434302" y="0"/>
                </a:lnTo>
                <a:lnTo>
                  <a:pt x="5466382" y="28186"/>
                </a:lnTo>
                <a:lnTo>
                  <a:pt x="5467348" y="33047"/>
                </a:lnTo>
                <a:lnTo>
                  <a:pt x="5467348" y="957551"/>
                </a:lnTo>
                <a:lnTo>
                  <a:pt x="5439161" y="989632"/>
                </a:lnTo>
                <a:lnTo>
                  <a:pt x="5434302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076824" y="3541490"/>
            <a:ext cx="30956" cy="804863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37A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092301" y="4455890"/>
            <a:ext cx="4442222" cy="804863"/>
          </a:xfrm>
          <a:custGeom>
            <a:avLst/>
            <a:gdLst/>
            <a:ahLst/>
            <a:cxnLst/>
            <a:rect l="l" t="t" r="r" b="b"/>
            <a:pathLst>
              <a:path w="5467350" h="990600">
                <a:moveTo>
                  <a:pt x="5434302" y="990599"/>
                </a:moveTo>
                <a:lnTo>
                  <a:pt x="16523" y="990599"/>
                </a:lnTo>
                <a:lnTo>
                  <a:pt x="14093" y="989632"/>
                </a:lnTo>
                <a:lnTo>
                  <a:pt x="0" y="957551"/>
                </a:lnTo>
                <a:lnTo>
                  <a:pt x="0" y="952499"/>
                </a:lnTo>
                <a:lnTo>
                  <a:pt x="0" y="33046"/>
                </a:lnTo>
                <a:lnTo>
                  <a:pt x="16523" y="0"/>
                </a:lnTo>
                <a:lnTo>
                  <a:pt x="5434302" y="0"/>
                </a:lnTo>
                <a:lnTo>
                  <a:pt x="5466382" y="28186"/>
                </a:lnTo>
                <a:lnTo>
                  <a:pt x="5467348" y="33046"/>
                </a:lnTo>
                <a:lnTo>
                  <a:pt x="5467348" y="957551"/>
                </a:lnTo>
                <a:lnTo>
                  <a:pt x="5439161" y="989632"/>
                </a:lnTo>
                <a:lnTo>
                  <a:pt x="5434302" y="9905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076824" y="4455890"/>
            <a:ext cx="30956" cy="804863"/>
          </a:xfrm>
          <a:custGeom>
            <a:avLst/>
            <a:gdLst/>
            <a:ahLst/>
            <a:cxnLst/>
            <a:rect l="l" t="t" r="r" b="b"/>
            <a:pathLst>
              <a:path w="38100" h="990600">
                <a:moveTo>
                  <a:pt x="38099" y="990599"/>
                </a:moveTo>
                <a:lnTo>
                  <a:pt x="2789" y="967125"/>
                </a:lnTo>
                <a:lnTo>
                  <a:pt x="0" y="952499"/>
                </a:lnTo>
                <a:lnTo>
                  <a:pt x="0" y="38099"/>
                </a:lnTo>
                <a:lnTo>
                  <a:pt x="23473" y="2789"/>
                </a:lnTo>
                <a:lnTo>
                  <a:pt x="38099" y="0"/>
                </a:lnTo>
                <a:lnTo>
                  <a:pt x="38099" y="990599"/>
                </a:lnTo>
                <a:close/>
              </a:path>
            </a:pathLst>
          </a:custGeom>
          <a:solidFill>
            <a:srgbClr val="37A16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6824" y="1421605"/>
            <a:ext cx="139302" cy="185737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5231605" y="1895649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199" y="375289"/>
                </a:lnTo>
                <a:lnTo>
                  <a:pt x="100696" y="358507"/>
                </a:lnTo>
                <a:lnTo>
                  <a:pt x="62574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199" y="135199"/>
                </a:lnTo>
                <a:lnTo>
                  <a:pt x="27095" y="92572"/>
                </a:lnTo>
                <a:lnTo>
                  <a:pt x="55795" y="55796"/>
                </a:lnTo>
                <a:lnTo>
                  <a:pt x="92570" y="27095"/>
                </a:lnTo>
                <a:lnTo>
                  <a:pt x="135198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24474" y="1988518"/>
            <a:ext cx="123824" cy="123824"/>
          </a:xfrm>
          <a:prstGeom prst="rect">
            <a:avLst/>
          </a:prstGeom>
        </p:spPr>
      </p:pic>
      <p:sp>
        <p:nvSpPr>
          <p:cNvPr id="38" name="object 38"/>
          <p:cNvSpPr/>
          <p:nvPr/>
        </p:nvSpPr>
        <p:spPr>
          <a:xfrm>
            <a:off x="5231605" y="2798540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199" y="375288"/>
                </a:lnTo>
                <a:lnTo>
                  <a:pt x="100696" y="358507"/>
                </a:lnTo>
                <a:lnTo>
                  <a:pt x="62574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199" y="135199"/>
                </a:lnTo>
                <a:lnTo>
                  <a:pt x="27095" y="92572"/>
                </a:lnTo>
                <a:lnTo>
                  <a:pt x="55795" y="55796"/>
                </a:lnTo>
                <a:lnTo>
                  <a:pt x="92570" y="27095"/>
                </a:lnTo>
                <a:lnTo>
                  <a:pt x="135198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16735" y="2891409"/>
            <a:ext cx="139302" cy="123824"/>
          </a:xfrm>
          <a:prstGeom prst="rect">
            <a:avLst/>
          </a:prstGeom>
        </p:spPr>
      </p:pic>
      <p:sp>
        <p:nvSpPr>
          <p:cNvPr id="40" name="object 40"/>
          <p:cNvSpPr/>
          <p:nvPr/>
        </p:nvSpPr>
        <p:spPr>
          <a:xfrm>
            <a:off x="5231605" y="3665315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199" y="375288"/>
                </a:lnTo>
                <a:lnTo>
                  <a:pt x="100696" y="358507"/>
                </a:lnTo>
                <a:lnTo>
                  <a:pt x="62574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199" y="135199"/>
                </a:lnTo>
                <a:lnTo>
                  <a:pt x="27095" y="92571"/>
                </a:lnTo>
                <a:lnTo>
                  <a:pt x="55795" y="55795"/>
                </a:lnTo>
                <a:lnTo>
                  <a:pt x="92570" y="27095"/>
                </a:lnTo>
                <a:lnTo>
                  <a:pt x="135198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5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324474" y="3765923"/>
            <a:ext cx="123824" cy="108346"/>
          </a:xfrm>
          <a:prstGeom prst="rect">
            <a:avLst/>
          </a:prstGeom>
        </p:spPr>
      </p:pic>
      <p:sp>
        <p:nvSpPr>
          <p:cNvPr id="42" name="object 42"/>
          <p:cNvSpPr/>
          <p:nvPr/>
        </p:nvSpPr>
        <p:spPr>
          <a:xfrm>
            <a:off x="5231605" y="4579715"/>
            <a:ext cx="309563" cy="309563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199" y="375288"/>
                </a:lnTo>
                <a:lnTo>
                  <a:pt x="100696" y="358507"/>
                </a:lnTo>
                <a:lnTo>
                  <a:pt x="62574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199" y="135199"/>
                </a:lnTo>
                <a:lnTo>
                  <a:pt x="27095" y="92571"/>
                </a:lnTo>
                <a:lnTo>
                  <a:pt x="55795" y="55795"/>
                </a:lnTo>
                <a:lnTo>
                  <a:pt x="92570" y="27094"/>
                </a:lnTo>
                <a:lnTo>
                  <a:pt x="135198" y="8200"/>
                </a:lnTo>
                <a:lnTo>
                  <a:pt x="181140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4"/>
                </a:lnTo>
                <a:lnTo>
                  <a:pt x="325203" y="55795"/>
                </a:lnTo>
                <a:lnTo>
                  <a:pt x="353903" y="92571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339952" y="4672584"/>
            <a:ext cx="92868" cy="123824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5267720" y="1372712"/>
            <a:ext cx="1818879" cy="289503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>
              <a:spcBef>
                <a:spcPts val="98"/>
              </a:spcBef>
            </a:pPr>
            <a:r>
              <a:rPr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N</a:t>
            </a:r>
            <a:r>
              <a:rPr lang="en-US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T</a:t>
            </a:r>
            <a:r>
              <a:rPr spc="-12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pc="-8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모델의</a:t>
            </a:r>
            <a:r>
              <a:rPr spc="-126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0" dirty="0">
                <a:solidFill>
                  <a:srgbClr val="16A24A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해결책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23719" y="1850377"/>
            <a:ext cx="3797816" cy="654826"/>
          </a:xfrm>
          <a:prstGeom prst="rect">
            <a:avLst/>
          </a:prstGeom>
        </p:spPr>
        <p:txBody>
          <a:bodyPr vert="horz" wrap="square" lIns="0" tIns="47465" rIns="0" bIns="0" rtlCol="0">
            <a:spAutoFit/>
          </a:bodyPr>
          <a:lstStyle/>
          <a:p>
            <a:pPr marL="10319">
              <a:spcBef>
                <a:spcPts val="373"/>
              </a:spcBef>
            </a:pP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상태</a:t>
            </a:r>
            <a:r>
              <a:rPr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기반</a:t>
            </a:r>
            <a:r>
              <a:rPr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ts val="1463"/>
              </a:lnSpc>
              <a:spcBef>
                <a:spcPts val="89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대신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이용하여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문맥을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이해하므로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길어져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도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길이에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거의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선형적으로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115212-8E3A-F423-B8DD-44D9754CA126}"/>
              </a:ext>
            </a:extLst>
          </p:cNvPr>
          <p:cNvSpPr txBox="1"/>
          <p:nvPr/>
        </p:nvSpPr>
        <p:spPr>
          <a:xfrm>
            <a:off x="918369" y="4713140"/>
            <a:ext cx="3786980" cy="699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spcBef>
                <a:spcPts val="4"/>
              </a:spcBef>
              <a:defRPr/>
            </a:pP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추론</a:t>
            </a:r>
            <a:r>
              <a:rPr lang="ko-KR" altLang="en-US"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속도</a:t>
            </a:r>
            <a:r>
              <a:rPr lang="ko-KR" altLang="en-US"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저하</a:t>
            </a:r>
            <a:endParaRPr lang="ko-KR" altLang="en-US" sz="1400" b="1" dirty="0">
              <a:solidFill>
                <a:srgbClr val="1F293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319" marR="4128" defTabSz="742950">
              <a:lnSpc>
                <a:spcPts val="1463"/>
              </a:lnSpc>
              <a:spcBef>
                <a:spcPts val="73"/>
              </a:spcBef>
              <a:defRPr/>
            </a:pP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롱컨텍스트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처리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추론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속도가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느려지며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온프레미스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폐쇄망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환경에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서는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문제가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더욱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악화됩니다</a:t>
            </a:r>
            <a:r>
              <a:rPr lang="en-US" altLang="ko-KR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6B137A-F727-A62C-D8B2-C657C5A785FC}"/>
              </a:ext>
            </a:extLst>
          </p:cNvPr>
          <p:cNvSpPr txBox="1"/>
          <p:nvPr/>
        </p:nvSpPr>
        <p:spPr>
          <a:xfrm>
            <a:off x="918369" y="3798591"/>
            <a:ext cx="4003674" cy="706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spcBef>
                <a:spcPts val="4"/>
              </a:spcBef>
              <a:defRPr/>
            </a:pPr>
            <a:r>
              <a:rPr lang="en-US" altLang="ko-KR" sz="14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KV </a:t>
            </a: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캐시</a:t>
            </a:r>
            <a:r>
              <a:rPr lang="ko-KR" altLang="en-US"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문제</a:t>
            </a:r>
            <a:endParaRPr lang="ko-KR" altLang="en-US" sz="1400" b="1" dirty="0">
              <a:solidFill>
                <a:srgbClr val="1F293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  <a:p>
            <a:pPr marL="10319" marR="12898" defTabSz="742950">
              <a:lnSpc>
                <a:spcPts val="1463"/>
              </a:lnSpc>
              <a:spcBef>
                <a:spcPts val="89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트랜스포머가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과거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토큰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정보를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저장해두는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KV(Key/Value)</a:t>
            </a:r>
            <a:r>
              <a:rPr lang="ko-KR" altLang="en-US" sz="1200" spc="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캐시가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지면서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소비가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증가</a:t>
            </a:r>
            <a:endParaRPr lang="en-US" altLang="ko-KR" sz="1200" spc="-8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77CB38-C588-E497-560D-E0FE4C3B4ABB}"/>
              </a:ext>
            </a:extLst>
          </p:cNvPr>
          <p:cNvSpPr txBox="1"/>
          <p:nvPr/>
        </p:nvSpPr>
        <p:spPr>
          <a:xfrm>
            <a:off x="925149" y="2831706"/>
            <a:ext cx="3834374" cy="89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defRPr/>
            </a:pPr>
            <a:r>
              <a:rPr lang="ko-KR" altLang="en-US"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문서</a:t>
            </a:r>
            <a:r>
              <a:rPr lang="ko-KR" altLang="en-US"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처리</a:t>
            </a:r>
            <a:r>
              <a:rPr lang="ko-KR" altLang="en-US" sz="1400" b="1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제한</a:t>
            </a:r>
            <a:endParaRPr lang="ko-KR" altLang="en-US" sz="1400" b="1" dirty="0">
              <a:solidFill>
                <a:srgbClr val="1F2937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10319" marR="58817" defTabSz="742950">
              <a:lnSpc>
                <a:spcPts val="1463"/>
              </a:lnSpc>
              <a:spcBef>
                <a:spcPts val="89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현장에서는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수십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페이지짜리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문서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규격서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지휘문서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도면을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번에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다루고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싶어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하지만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비용</a:t>
            </a:r>
            <a:r>
              <a:rPr lang="en-US" altLang="ko-KR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(TCO)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지연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문제가</a:t>
            </a:r>
            <a:r>
              <a:rPr lang="ko-KR" altLang="en-US"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발생</a:t>
            </a:r>
            <a:endParaRPr lang="en-US" altLang="ko-KR" sz="1200" spc="-20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9B27D-DF94-7D81-4A8F-71795B57BA7C}"/>
              </a:ext>
            </a:extLst>
          </p:cNvPr>
          <p:cNvSpPr txBox="1"/>
          <p:nvPr/>
        </p:nvSpPr>
        <p:spPr>
          <a:xfrm>
            <a:off x="5602491" y="4579715"/>
            <a:ext cx="3834521" cy="699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spcBef>
                <a:spcPts val="373"/>
              </a:spcBef>
              <a:defRPr/>
            </a:pPr>
            <a:r>
              <a:rPr lang="ko-KR" altLang="en-US" sz="1400" b="1" spc="-41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온프레미스</a:t>
            </a: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적합</a:t>
            </a:r>
          </a:p>
          <a:p>
            <a:pPr marL="10319" marR="45403" defTabSz="742950">
              <a:lnSpc>
                <a:spcPts val="1463"/>
              </a:lnSpc>
              <a:spcBef>
                <a:spcPts val="73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구조적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절감으로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인한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TCO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감소와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함께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단계의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캐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간소화로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인해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속도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개선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A0E5A-4DD1-90E9-5C5F-67879EC11EA3}"/>
              </a:ext>
            </a:extLst>
          </p:cNvPr>
          <p:cNvSpPr txBox="1"/>
          <p:nvPr/>
        </p:nvSpPr>
        <p:spPr>
          <a:xfrm>
            <a:off x="5560404" y="3592481"/>
            <a:ext cx="3989596" cy="715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spcBef>
                <a:spcPts val="373"/>
              </a:spcBef>
              <a:defRPr/>
            </a:pP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단일 </a:t>
            </a:r>
            <a:r>
              <a:rPr lang="en-US" altLang="ko-KR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GPU </a:t>
            </a: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추론</a:t>
            </a:r>
          </a:p>
          <a:p>
            <a:pPr marL="10319" defTabSz="742950">
              <a:spcBef>
                <a:spcPts val="284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특성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덕분에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용량이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들어올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때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단일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GPU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에서도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안정적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44843B0-1681-B82C-2A36-B58B98E258AB}"/>
              </a:ext>
            </a:extLst>
          </p:cNvPr>
          <p:cNvSpPr txBox="1"/>
          <p:nvPr/>
        </p:nvSpPr>
        <p:spPr>
          <a:xfrm>
            <a:off x="5639198" y="2798540"/>
            <a:ext cx="3782337" cy="699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319" defTabSz="742950">
              <a:spcBef>
                <a:spcPts val="373"/>
              </a:spcBef>
              <a:defRPr/>
            </a:pPr>
            <a:r>
              <a:rPr lang="ko-KR" altLang="en-US"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선형 스케일</a:t>
            </a:r>
          </a:p>
          <a:p>
            <a:pPr marL="10319" marR="24249" defTabSz="742950">
              <a:lnSpc>
                <a:spcPts val="1463"/>
              </a:lnSpc>
              <a:spcBef>
                <a:spcPts val="89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대해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메모리가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대략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O(L)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증가하는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스케일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특성으로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롱컨텍스트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처리의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</a:t>
            </a:r>
            <a:r>
              <a:rPr lang="ko-KR" altLang="en-US"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증가를</a:t>
            </a:r>
            <a:r>
              <a:rPr lang="ko-KR" altLang="en-US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완화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70" name="object 2">
            <a:extLst>
              <a:ext uri="{FF2B5EF4-FFF2-40B4-BE49-F238E27FC236}">
                <a16:creationId xmlns:a16="http://schemas.microsoft.com/office/drawing/2014/main" id="{58DD274C-8D46-CF54-FB8D-23BF0F299B8B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3">
            <a:extLst>
              <a:ext uri="{FF2B5EF4-FFF2-40B4-BE49-F238E27FC236}">
                <a16:creationId xmlns:a16="http://schemas.microsoft.com/office/drawing/2014/main" id="{EF6244B8-B798-8FAA-C770-F0041B9FBCB8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1.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왜 필요한가</a:t>
            </a: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: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문제와 기회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5F51F10B-3671-0F7D-27E7-57051DA31AEA}"/>
              </a:ext>
            </a:extLst>
          </p:cNvPr>
          <p:cNvSpPr/>
          <p:nvPr/>
        </p:nvSpPr>
        <p:spPr>
          <a:xfrm>
            <a:off x="385729" y="5551115"/>
            <a:ext cx="9180000" cy="1197622"/>
          </a:xfrm>
          <a:custGeom>
            <a:avLst/>
            <a:gdLst/>
            <a:ahLst/>
            <a:cxnLst/>
            <a:rect l="l" t="t" r="r" b="b"/>
            <a:pathLst>
              <a:path w="11430000" h="1600200">
                <a:moveTo>
                  <a:pt x="11358802" y="1600199"/>
                </a:moveTo>
                <a:lnTo>
                  <a:pt x="71196" y="1600199"/>
                </a:lnTo>
                <a:lnTo>
                  <a:pt x="66241" y="1599710"/>
                </a:lnTo>
                <a:lnTo>
                  <a:pt x="29705" y="1584577"/>
                </a:lnTo>
                <a:lnTo>
                  <a:pt x="3885" y="1548537"/>
                </a:lnTo>
                <a:lnTo>
                  <a:pt x="0" y="1529003"/>
                </a:lnTo>
                <a:lnTo>
                  <a:pt x="0" y="15239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358802" y="0"/>
                </a:lnTo>
                <a:lnTo>
                  <a:pt x="11400293" y="15621"/>
                </a:lnTo>
                <a:lnTo>
                  <a:pt x="11426113" y="51661"/>
                </a:lnTo>
                <a:lnTo>
                  <a:pt x="11429999" y="71196"/>
                </a:lnTo>
                <a:lnTo>
                  <a:pt x="11429999" y="1529003"/>
                </a:lnTo>
                <a:lnTo>
                  <a:pt x="11414376" y="1570493"/>
                </a:lnTo>
                <a:lnTo>
                  <a:pt x="11378337" y="1596313"/>
                </a:lnTo>
                <a:lnTo>
                  <a:pt x="11363757" y="1599710"/>
                </a:lnTo>
                <a:lnTo>
                  <a:pt x="11358802" y="16001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25">
            <a:extLst>
              <a:ext uri="{FF2B5EF4-FFF2-40B4-BE49-F238E27FC236}">
                <a16:creationId xmlns:a16="http://schemas.microsoft.com/office/drawing/2014/main" id="{2F09EFFD-8A4E-AA1F-B16B-42FDB9A19710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6229" y="5692631"/>
            <a:ext cx="228599" cy="228599"/>
          </a:xfrm>
          <a:prstGeom prst="rect">
            <a:avLst/>
          </a:prstGeom>
        </p:spPr>
      </p:pic>
      <p:sp>
        <p:nvSpPr>
          <p:cNvPr id="6" name="object 26">
            <a:extLst>
              <a:ext uri="{FF2B5EF4-FFF2-40B4-BE49-F238E27FC236}">
                <a16:creationId xmlns:a16="http://schemas.microsoft.com/office/drawing/2014/main" id="{6A4BC741-6E91-CE53-2CEE-44C0CE55AA7A}"/>
              </a:ext>
            </a:extLst>
          </p:cNvPr>
          <p:cNvSpPr txBox="1"/>
          <p:nvPr/>
        </p:nvSpPr>
        <p:spPr>
          <a:xfrm>
            <a:off x="906430" y="5632455"/>
            <a:ext cx="178498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현업</a:t>
            </a:r>
            <a:r>
              <a:rPr b="1" spc="-13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b="1"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대안의</a:t>
            </a:r>
            <a:r>
              <a:rPr b="1" spc="-13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b="1" spc="-3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한계</a:t>
            </a:r>
            <a:endParaRPr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26" name="object 27">
            <a:extLst>
              <a:ext uri="{FF2B5EF4-FFF2-40B4-BE49-F238E27FC236}">
                <a16:creationId xmlns:a16="http://schemas.microsoft.com/office/drawing/2014/main" id="{3C8E19FE-C50D-5C83-AAD5-BE045C1942E5}"/>
              </a:ext>
            </a:extLst>
          </p:cNvPr>
          <p:cNvGrpSpPr/>
          <p:nvPr/>
        </p:nvGrpSpPr>
        <p:grpSpPr>
          <a:xfrm>
            <a:off x="576229" y="6187931"/>
            <a:ext cx="360000" cy="360000"/>
            <a:chOff x="571499" y="5219699"/>
            <a:chExt cx="514350" cy="609600"/>
          </a:xfrm>
        </p:grpSpPr>
        <p:sp>
          <p:nvSpPr>
            <p:cNvPr id="46" name="object 28">
              <a:extLst>
                <a:ext uri="{FF2B5EF4-FFF2-40B4-BE49-F238E27FC236}">
                  <a16:creationId xmlns:a16="http://schemas.microsoft.com/office/drawing/2014/main" id="{98817198-631E-989D-81E6-F92AEA6A5C8F}"/>
                </a:ext>
              </a:extLst>
            </p:cNvPr>
            <p:cNvSpPr/>
            <p:nvPr/>
          </p:nvSpPr>
          <p:spPr>
            <a:xfrm>
              <a:off x="571499" y="5219699"/>
              <a:ext cx="514350" cy="609600"/>
            </a:xfrm>
            <a:custGeom>
              <a:avLst/>
              <a:gdLst/>
              <a:ahLst/>
              <a:cxnLst/>
              <a:rect l="l" t="t" r="r" b="b"/>
              <a:pathLst>
                <a:path w="514350" h="609600">
                  <a:moveTo>
                    <a:pt x="265597" y="609599"/>
                  </a:moveTo>
                  <a:lnTo>
                    <a:pt x="248752" y="609599"/>
                  </a:lnTo>
                  <a:lnTo>
                    <a:pt x="240349" y="609187"/>
                  </a:lnTo>
                  <a:lnTo>
                    <a:pt x="198741" y="603014"/>
                  </a:lnTo>
                  <a:lnTo>
                    <a:pt x="150976" y="586800"/>
                  </a:lnTo>
                  <a:lnTo>
                    <a:pt x="107292" y="561578"/>
                  </a:lnTo>
                  <a:lnTo>
                    <a:pt x="69368" y="528318"/>
                  </a:lnTo>
                  <a:lnTo>
                    <a:pt x="38662" y="488299"/>
                  </a:lnTo>
                  <a:lnTo>
                    <a:pt x="16352" y="443059"/>
                  </a:lnTo>
                  <a:lnTo>
                    <a:pt x="3298" y="394336"/>
                  </a:lnTo>
                  <a:lnTo>
                    <a:pt x="0" y="360847"/>
                  </a:lnTo>
                  <a:lnTo>
                    <a:pt x="0" y="352424"/>
                  </a:lnTo>
                  <a:lnTo>
                    <a:pt x="0" y="248752"/>
                  </a:lnTo>
                  <a:lnTo>
                    <a:pt x="6584" y="198741"/>
                  </a:lnTo>
                  <a:lnTo>
                    <a:pt x="22799" y="150976"/>
                  </a:lnTo>
                  <a:lnTo>
                    <a:pt x="48021" y="107292"/>
                  </a:lnTo>
                  <a:lnTo>
                    <a:pt x="81280" y="69369"/>
                  </a:lnTo>
                  <a:lnTo>
                    <a:pt x="121299" y="38661"/>
                  </a:lnTo>
                  <a:lnTo>
                    <a:pt x="166539" y="16352"/>
                  </a:lnTo>
                  <a:lnTo>
                    <a:pt x="215263" y="3298"/>
                  </a:lnTo>
                  <a:lnTo>
                    <a:pt x="248752" y="0"/>
                  </a:lnTo>
                  <a:lnTo>
                    <a:pt x="265597" y="0"/>
                  </a:lnTo>
                  <a:lnTo>
                    <a:pt x="315608" y="6585"/>
                  </a:lnTo>
                  <a:lnTo>
                    <a:pt x="363373" y="22799"/>
                  </a:lnTo>
                  <a:lnTo>
                    <a:pt x="407056" y="48020"/>
                  </a:lnTo>
                  <a:lnTo>
                    <a:pt x="444980" y="81280"/>
                  </a:lnTo>
                  <a:lnTo>
                    <a:pt x="475687" y="121299"/>
                  </a:lnTo>
                  <a:lnTo>
                    <a:pt x="497996" y="166539"/>
                  </a:lnTo>
                  <a:lnTo>
                    <a:pt x="511051" y="215263"/>
                  </a:lnTo>
                  <a:lnTo>
                    <a:pt x="514349" y="248752"/>
                  </a:lnTo>
                  <a:lnTo>
                    <a:pt x="514349" y="360847"/>
                  </a:lnTo>
                  <a:lnTo>
                    <a:pt x="507765" y="410857"/>
                  </a:lnTo>
                  <a:lnTo>
                    <a:pt x="491550" y="458622"/>
                  </a:lnTo>
                  <a:lnTo>
                    <a:pt x="466328" y="502306"/>
                  </a:lnTo>
                  <a:lnTo>
                    <a:pt x="433069" y="540230"/>
                  </a:lnTo>
                  <a:lnTo>
                    <a:pt x="393050" y="570937"/>
                  </a:lnTo>
                  <a:lnTo>
                    <a:pt x="347809" y="593246"/>
                  </a:lnTo>
                  <a:lnTo>
                    <a:pt x="299086" y="606301"/>
                  </a:lnTo>
                  <a:lnTo>
                    <a:pt x="274000" y="609187"/>
                  </a:lnTo>
                  <a:lnTo>
                    <a:pt x="265597" y="609599"/>
                  </a:lnTo>
                  <a:close/>
                </a:path>
              </a:pathLst>
            </a:custGeom>
            <a:solidFill>
              <a:srgbClr val="FEF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29">
              <a:extLst>
                <a:ext uri="{FF2B5EF4-FFF2-40B4-BE49-F238E27FC236}">
                  <a16:creationId xmlns:a16="http://schemas.microsoft.com/office/drawing/2014/main" id="{7B4382CA-931E-4F3A-417C-E109AAF34EA3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85799" y="5353049"/>
              <a:ext cx="285749" cy="342899"/>
            </a:xfrm>
            <a:prstGeom prst="rect">
              <a:avLst/>
            </a:prstGeom>
          </p:spPr>
        </p:pic>
      </p:grpSp>
      <p:sp>
        <p:nvSpPr>
          <p:cNvPr id="48" name="object 30">
            <a:extLst>
              <a:ext uri="{FF2B5EF4-FFF2-40B4-BE49-F238E27FC236}">
                <a16:creationId xmlns:a16="http://schemas.microsoft.com/office/drawing/2014/main" id="{FB9FE624-05F1-AE2C-9312-0C1D6F9C8742}"/>
              </a:ext>
            </a:extLst>
          </p:cNvPr>
          <p:cNvSpPr txBox="1"/>
          <p:nvPr/>
        </p:nvSpPr>
        <p:spPr>
          <a:xfrm>
            <a:off x="1126729" y="5932961"/>
            <a:ext cx="8203041" cy="845231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400" dirty="0">
                <a:solidFill>
                  <a:srgbClr val="374050"/>
                </a:solidFill>
                <a:latin typeface="Malgun Gothic"/>
                <a:cs typeface="Malgun Gothic"/>
              </a:rPr>
              <a:t>문서</a:t>
            </a:r>
            <a:r>
              <a:rPr sz="1400" spc="-50" dirty="0">
                <a:solidFill>
                  <a:srgbClr val="374050"/>
                </a:solidFill>
                <a:latin typeface="Malgun Gothic"/>
                <a:cs typeface="Malgun Gothic"/>
              </a:rPr>
              <a:t> </a:t>
            </a:r>
            <a:r>
              <a:rPr sz="1400" spc="55" dirty="0">
                <a:solidFill>
                  <a:srgbClr val="374050"/>
                </a:solidFill>
                <a:latin typeface="Malgun Gothic"/>
                <a:cs typeface="Malgun Gothic"/>
              </a:rPr>
              <a:t>자르기</a:t>
            </a:r>
            <a:r>
              <a:rPr sz="1400" spc="55" dirty="0">
                <a:solidFill>
                  <a:srgbClr val="374050"/>
                </a:solidFill>
                <a:latin typeface="Arial"/>
                <a:cs typeface="Arial"/>
              </a:rPr>
              <a:t>(chunking)</a:t>
            </a:r>
            <a:endParaRPr sz="1400" dirty="0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345"/>
              </a:spcBef>
            </a:pP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기존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방식으로는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입력을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여러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작은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조각으로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나누어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처리하려고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하지만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200" spc="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이로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인해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문맥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손실</a:t>
            </a:r>
            <a:r>
              <a:rPr sz="1200" dirty="0">
                <a:solidFill>
                  <a:srgbClr val="4A5462"/>
                </a:solidFill>
                <a:latin typeface="Arial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정확도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저하가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발생</a:t>
            </a:r>
            <a:endParaRPr lang="en-US" sz="1200" dirty="0">
              <a:solidFill>
                <a:srgbClr val="4A5462"/>
              </a:solidFill>
              <a:latin typeface="Malgun Gothic"/>
              <a:cs typeface="Malgun Gothic"/>
            </a:endParaRPr>
          </a:p>
          <a:p>
            <a:pPr marL="12700" marR="5080">
              <a:lnSpc>
                <a:spcPct val="125000"/>
              </a:lnSpc>
              <a:spcBef>
                <a:spcPts val="345"/>
              </a:spcBef>
            </a:pP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따라서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실무에서는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Malgun Gothic"/>
                <a:cs typeface="Malgun Gothic"/>
              </a:rPr>
              <a:t>이</a:t>
            </a:r>
            <a:r>
              <a:rPr sz="120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방법의</a:t>
            </a:r>
            <a:r>
              <a:rPr sz="120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spc="-50" dirty="0" err="1">
                <a:solidFill>
                  <a:srgbClr val="4A5462"/>
                </a:solidFill>
                <a:latin typeface="Malgun Gothic"/>
                <a:cs typeface="Malgun Gothic"/>
              </a:rPr>
              <a:t>한</a:t>
            </a: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계를</a:t>
            </a:r>
            <a:r>
              <a:rPr sz="1200" spc="-4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200" dirty="0" err="1">
                <a:solidFill>
                  <a:srgbClr val="4A5462"/>
                </a:solidFill>
                <a:latin typeface="Malgun Gothic"/>
                <a:cs typeface="Malgun Gothic"/>
              </a:rPr>
              <a:t>극복할</a:t>
            </a:r>
            <a:r>
              <a:rPr sz="1200" spc="-4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spc="-45" dirty="0">
                <a:solidFill>
                  <a:srgbClr val="4A5462"/>
                </a:solidFill>
                <a:latin typeface="Malgun Gothic"/>
                <a:cs typeface="Malgun Gothic"/>
              </a:rPr>
              <a:t>기술 개발 필요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362644" y="1438969"/>
            <a:ext cx="9155311" cy="1368000"/>
          </a:xfrm>
          <a:custGeom>
            <a:avLst/>
            <a:gdLst/>
            <a:ahLst/>
            <a:cxnLst/>
            <a:rect l="l" t="t" r="r" b="b"/>
            <a:pathLst>
              <a:path w="11268075" h="847725">
                <a:moveTo>
                  <a:pt x="0" y="7762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3"/>
                </a:lnTo>
                <a:lnTo>
                  <a:pt x="5437" y="44099"/>
                </a:lnTo>
                <a:lnTo>
                  <a:pt x="7232" y="39765"/>
                </a:lnTo>
                <a:lnTo>
                  <a:pt x="9433" y="35648"/>
                </a:lnTo>
                <a:lnTo>
                  <a:pt x="12039" y="31748"/>
                </a:lnTo>
                <a:lnTo>
                  <a:pt x="14645" y="27848"/>
                </a:lnTo>
                <a:lnTo>
                  <a:pt x="17606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31748" y="12039"/>
                </a:lnTo>
                <a:lnTo>
                  <a:pt x="35649" y="9433"/>
                </a:lnTo>
                <a:lnTo>
                  <a:pt x="39765" y="7232"/>
                </a:lnTo>
                <a:lnTo>
                  <a:pt x="66746" y="0"/>
                </a:lnTo>
                <a:lnTo>
                  <a:pt x="71437" y="0"/>
                </a:lnTo>
                <a:lnTo>
                  <a:pt x="11196636" y="0"/>
                </a:lnTo>
                <a:lnTo>
                  <a:pt x="11201327" y="0"/>
                </a:lnTo>
                <a:lnTo>
                  <a:pt x="11205972" y="457"/>
                </a:lnTo>
                <a:lnTo>
                  <a:pt x="11210572" y="1372"/>
                </a:lnTo>
                <a:lnTo>
                  <a:pt x="11215173" y="2287"/>
                </a:lnTo>
                <a:lnTo>
                  <a:pt x="11250465" y="24240"/>
                </a:lnTo>
                <a:lnTo>
                  <a:pt x="11256032" y="31748"/>
                </a:lnTo>
                <a:lnTo>
                  <a:pt x="11258638" y="35648"/>
                </a:lnTo>
                <a:lnTo>
                  <a:pt x="11266700" y="57500"/>
                </a:lnTo>
                <a:lnTo>
                  <a:pt x="11267615" y="62101"/>
                </a:lnTo>
                <a:lnTo>
                  <a:pt x="11268072" y="66746"/>
                </a:lnTo>
                <a:lnTo>
                  <a:pt x="11268074" y="71437"/>
                </a:lnTo>
                <a:lnTo>
                  <a:pt x="11268074" y="776287"/>
                </a:lnTo>
                <a:lnTo>
                  <a:pt x="11268072" y="780978"/>
                </a:lnTo>
                <a:lnTo>
                  <a:pt x="11267615" y="785623"/>
                </a:lnTo>
                <a:lnTo>
                  <a:pt x="11266700" y="790224"/>
                </a:lnTo>
                <a:lnTo>
                  <a:pt x="11265785" y="794824"/>
                </a:lnTo>
                <a:lnTo>
                  <a:pt x="11256032" y="815975"/>
                </a:lnTo>
                <a:lnTo>
                  <a:pt x="11253427" y="819876"/>
                </a:lnTo>
                <a:lnTo>
                  <a:pt x="11219639" y="844082"/>
                </a:lnTo>
                <a:lnTo>
                  <a:pt x="11210572" y="846352"/>
                </a:lnTo>
                <a:lnTo>
                  <a:pt x="11205972" y="847267"/>
                </a:lnTo>
                <a:lnTo>
                  <a:pt x="11201327" y="847724"/>
                </a:lnTo>
                <a:lnTo>
                  <a:pt x="11196636" y="847724"/>
                </a:lnTo>
                <a:lnTo>
                  <a:pt x="71437" y="847724"/>
                </a:lnTo>
                <a:lnTo>
                  <a:pt x="66746" y="847724"/>
                </a:lnTo>
                <a:lnTo>
                  <a:pt x="62101" y="847267"/>
                </a:lnTo>
                <a:lnTo>
                  <a:pt x="57500" y="846352"/>
                </a:lnTo>
                <a:lnTo>
                  <a:pt x="52900" y="845437"/>
                </a:lnTo>
                <a:lnTo>
                  <a:pt x="17606" y="823484"/>
                </a:lnTo>
                <a:lnTo>
                  <a:pt x="5437" y="803625"/>
                </a:lnTo>
                <a:lnTo>
                  <a:pt x="3642" y="799291"/>
                </a:lnTo>
                <a:lnTo>
                  <a:pt x="2287" y="794824"/>
                </a:lnTo>
                <a:lnTo>
                  <a:pt x="1372" y="790224"/>
                </a:lnTo>
                <a:lnTo>
                  <a:pt x="457" y="785623"/>
                </a:lnTo>
                <a:lnTo>
                  <a:pt x="0" y="780978"/>
                </a:lnTo>
                <a:lnTo>
                  <a:pt x="0" y="776287"/>
                </a:lnTo>
                <a:close/>
              </a:path>
            </a:pathLst>
          </a:custGeom>
          <a:solidFill>
            <a:srgbClr val="EFF5FF"/>
          </a:solidFill>
          <a:ln w="9524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338" y="1597621"/>
            <a:ext cx="108346" cy="13930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0020" y="1515738"/>
            <a:ext cx="9037935" cy="55694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 marR="4128" indent="208955">
              <a:lnSpc>
                <a:spcPct val="128000"/>
              </a:lnSpc>
              <a:spcBef>
                <a:spcPts val="98"/>
              </a:spcBef>
            </a:pPr>
            <a:r>
              <a:rPr sz="1400" spc="-53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코어</a:t>
            </a:r>
            <a:r>
              <a:rPr sz="1400" spc="-9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컨셉</a:t>
            </a:r>
            <a:r>
              <a:rPr sz="1400" b="1" spc="-16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400" b="1" spc="-4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400" b="1" spc="-4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제안 모델</a:t>
            </a:r>
            <a:r>
              <a:rPr lang="en-US" altLang="ko-KR" sz="1400" b="1" spc="-4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</a:t>
            </a:r>
            <a:r>
              <a:rPr lang="en-US"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T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</a:t>
            </a:r>
            <a:r>
              <a:rPr lang="en-US"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)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은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매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순간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현재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입력과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이전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이용해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새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만들고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그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상태로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다음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토큰을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예측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400" dirty="0">
              <a:solidFill>
                <a:srgbClr val="1C4ED8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 marR="4128" indent="208955">
              <a:lnSpc>
                <a:spcPct val="128000"/>
              </a:lnSpc>
              <a:spcBef>
                <a:spcPts val="98"/>
              </a:spcBef>
            </a:pP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즉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모든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단어를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서로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41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교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)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하지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않고도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앞에서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쌓아온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맥락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요약본인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'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'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를</a:t>
            </a:r>
            <a:r>
              <a:rPr sz="1400" spc="-85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사용해</a:t>
            </a:r>
            <a:r>
              <a:rPr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400" spc="-81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전체 내용을 </a:t>
            </a:r>
            <a:r>
              <a:rPr sz="1400" spc="-8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이해</a:t>
            </a:r>
            <a:r>
              <a:rPr lang="en-US" altLang="ko-KR" sz="1400" spc="-8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.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40073" y="3236119"/>
            <a:ext cx="1393031" cy="650081"/>
            <a:chOff x="1895474" y="2285999"/>
            <a:chExt cx="1714500" cy="800100"/>
          </a:xfrm>
        </p:grpSpPr>
        <p:sp>
          <p:nvSpPr>
            <p:cNvPr id="10" name="object 10"/>
            <p:cNvSpPr/>
            <p:nvPr/>
          </p:nvSpPr>
          <p:spPr>
            <a:xfrm>
              <a:off x="1895474" y="2285999"/>
              <a:ext cx="1714500" cy="800100"/>
            </a:xfrm>
            <a:custGeom>
              <a:avLst/>
              <a:gdLst/>
              <a:ahLst/>
              <a:cxnLst/>
              <a:rect l="l" t="t" r="r" b="b"/>
              <a:pathLst>
                <a:path w="1714500" h="800100">
                  <a:moveTo>
                    <a:pt x="1643303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43303" y="0"/>
                  </a:lnTo>
                  <a:lnTo>
                    <a:pt x="1684793" y="15621"/>
                  </a:lnTo>
                  <a:lnTo>
                    <a:pt x="1710613" y="51661"/>
                  </a:lnTo>
                  <a:lnTo>
                    <a:pt x="1714499" y="71196"/>
                  </a:lnTo>
                  <a:lnTo>
                    <a:pt x="1714499" y="728903"/>
                  </a:lnTo>
                  <a:lnTo>
                    <a:pt x="1698877" y="770394"/>
                  </a:lnTo>
                  <a:lnTo>
                    <a:pt x="1662837" y="796213"/>
                  </a:lnTo>
                  <a:lnTo>
                    <a:pt x="1648258" y="799611"/>
                  </a:lnTo>
                  <a:lnTo>
                    <a:pt x="1643303" y="8000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8424" y="2381249"/>
              <a:ext cx="228599" cy="3047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961328" y="3615414"/>
            <a:ext cx="550505" cy="18553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138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입력</a:t>
            </a:r>
            <a:r>
              <a:rPr sz="1138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138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토큰</a:t>
            </a:r>
            <a:endParaRPr sz="1138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987277" y="3406378"/>
            <a:ext cx="309563" cy="309563"/>
            <a:chOff x="3676649" y="2495549"/>
            <a:chExt cx="381000" cy="381000"/>
          </a:xfrm>
        </p:grpSpPr>
        <p:sp>
          <p:nvSpPr>
            <p:cNvPr id="14" name="object 14"/>
            <p:cNvSpPr/>
            <p:nvPr/>
          </p:nvSpPr>
          <p:spPr>
            <a:xfrm>
              <a:off x="3676649" y="2495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0474" y="2628899"/>
              <a:ext cx="133349" cy="11429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3351013" y="3236119"/>
            <a:ext cx="1393031" cy="650081"/>
            <a:chOff x="4124324" y="2285999"/>
            <a:chExt cx="1714500" cy="800100"/>
          </a:xfrm>
        </p:grpSpPr>
        <p:sp>
          <p:nvSpPr>
            <p:cNvPr id="17" name="object 17"/>
            <p:cNvSpPr/>
            <p:nvPr/>
          </p:nvSpPr>
          <p:spPr>
            <a:xfrm>
              <a:off x="4124324" y="2285999"/>
              <a:ext cx="1714500" cy="800100"/>
            </a:xfrm>
            <a:custGeom>
              <a:avLst/>
              <a:gdLst/>
              <a:ahLst/>
              <a:cxnLst/>
              <a:rect l="l" t="t" r="r" b="b"/>
              <a:pathLst>
                <a:path w="1714500" h="800100">
                  <a:moveTo>
                    <a:pt x="1643303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43303" y="0"/>
                  </a:lnTo>
                  <a:lnTo>
                    <a:pt x="1684793" y="15621"/>
                  </a:lnTo>
                  <a:lnTo>
                    <a:pt x="1710613" y="51661"/>
                  </a:lnTo>
                  <a:lnTo>
                    <a:pt x="1714499" y="71196"/>
                  </a:lnTo>
                  <a:lnTo>
                    <a:pt x="1714499" y="728903"/>
                  </a:lnTo>
                  <a:lnTo>
                    <a:pt x="1698877" y="770394"/>
                  </a:lnTo>
                  <a:lnTo>
                    <a:pt x="1662837" y="796213"/>
                  </a:lnTo>
                  <a:lnTo>
                    <a:pt x="1648258" y="799611"/>
                  </a:lnTo>
                  <a:lnTo>
                    <a:pt x="1643303" y="8000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67274" y="2381249"/>
              <a:ext cx="228599" cy="3047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772269" y="3615414"/>
            <a:ext cx="550505" cy="18553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138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이전</a:t>
            </a:r>
            <a:r>
              <a:rPr sz="1138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138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상태</a:t>
            </a:r>
            <a:endParaRPr sz="1138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98218" y="3406378"/>
            <a:ext cx="309563" cy="309563"/>
            <a:chOff x="5905499" y="2495549"/>
            <a:chExt cx="381000" cy="381000"/>
          </a:xfrm>
        </p:grpSpPr>
        <p:sp>
          <p:nvSpPr>
            <p:cNvPr id="21" name="object 21"/>
            <p:cNvSpPr/>
            <p:nvPr/>
          </p:nvSpPr>
          <p:spPr>
            <a:xfrm>
              <a:off x="5905499" y="2495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324" y="2628899"/>
              <a:ext cx="133349" cy="11429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5161953" y="3236119"/>
            <a:ext cx="1393031" cy="650081"/>
            <a:chOff x="6353173" y="2285999"/>
            <a:chExt cx="1714500" cy="800100"/>
          </a:xfrm>
        </p:grpSpPr>
        <p:sp>
          <p:nvSpPr>
            <p:cNvPr id="24" name="object 24"/>
            <p:cNvSpPr/>
            <p:nvPr/>
          </p:nvSpPr>
          <p:spPr>
            <a:xfrm>
              <a:off x="6353173" y="2285999"/>
              <a:ext cx="1714500" cy="800100"/>
            </a:xfrm>
            <a:custGeom>
              <a:avLst/>
              <a:gdLst/>
              <a:ahLst/>
              <a:cxnLst/>
              <a:rect l="l" t="t" r="r" b="b"/>
              <a:pathLst>
                <a:path w="1714500" h="800100">
                  <a:moveTo>
                    <a:pt x="1643303" y="800099"/>
                  </a:moveTo>
                  <a:lnTo>
                    <a:pt x="71196" y="800099"/>
                  </a:lnTo>
                  <a:lnTo>
                    <a:pt x="66241" y="799611"/>
                  </a:lnTo>
                  <a:lnTo>
                    <a:pt x="29706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43303" y="0"/>
                  </a:lnTo>
                  <a:lnTo>
                    <a:pt x="1684794" y="15621"/>
                  </a:lnTo>
                  <a:lnTo>
                    <a:pt x="1710613" y="51661"/>
                  </a:lnTo>
                  <a:lnTo>
                    <a:pt x="1714499" y="71196"/>
                  </a:lnTo>
                  <a:lnTo>
                    <a:pt x="1714499" y="728903"/>
                  </a:lnTo>
                  <a:lnTo>
                    <a:pt x="1698877" y="770394"/>
                  </a:lnTo>
                  <a:lnTo>
                    <a:pt x="1662837" y="796213"/>
                  </a:lnTo>
                  <a:lnTo>
                    <a:pt x="1648258" y="799611"/>
                  </a:lnTo>
                  <a:lnTo>
                    <a:pt x="1643303" y="8000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7549" y="2381249"/>
              <a:ext cx="285749" cy="3047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459384" y="3615414"/>
            <a:ext cx="798155" cy="18553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138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상태</a:t>
            </a:r>
            <a:r>
              <a:rPr sz="1138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138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업데이트</a:t>
            </a:r>
            <a:endParaRPr sz="1138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09158" y="3406378"/>
            <a:ext cx="309563" cy="309563"/>
            <a:chOff x="8134349" y="2495549"/>
            <a:chExt cx="381000" cy="381000"/>
          </a:xfrm>
        </p:grpSpPr>
        <p:sp>
          <p:nvSpPr>
            <p:cNvPr id="28" name="object 28"/>
            <p:cNvSpPr/>
            <p:nvPr/>
          </p:nvSpPr>
          <p:spPr>
            <a:xfrm>
              <a:off x="8134349" y="2495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8174" y="2628899"/>
              <a:ext cx="133349" cy="114299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972894" y="3236119"/>
            <a:ext cx="1393031" cy="650081"/>
            <a:chOff x="8582023" y="2285999"/>
            <a:chExt cx="1714500" cy="800100"/>
          </a:xfrm>
        </p:grpSpPr>
        <p:sp>
          <p:nvSpPr>
            <p:cNvPr id="31" name="object 31"/>
            <p:cNvSpPr/>
            <p:nvPr/>
          </p:nvSpPr>
          <p:spPr>
            <a:xfrm>
              <a:off x="8582023" y="2285999"/>
              <a:ext cx="1714500" cy="800100"/>
            </a:xfrm>
            <a:custGeom>
              <a:avLst/>
              <a:gdLst/>
              <a:ahLst/>
              <a:cxnLst/>
              <a:rect l="l" t="t" r="r" b="b"/>
              <a:pathLst>
                <a:path w="1714500" h="800100">
                  <a:moveTo>
                    <a:pt x="16433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1643303" y="0"/>
                  </a:lnTo>
                  <a:lnTo>
                    <a:pt x="1684794" y="15621"/>
                  </a:lnTo>
                  <a:lnTo>
                    <a:pt x="1710614" y="51661"/>
                  </a:lnTo>
                  <a:lnTo>
                    <a:pt x="1714500" y="71196"/>
                  </a:lnTo>
                  <a:lnTo>
                    <a:pt x="1714500" y="728903"/>
                  </a:lnTo>
                  <a:lnTo>
                    <a:pt x="1698876" y="770394"/>
                  </a:lnTo>
                  <a:lnTo>
                    <a:pt x="1662836" y="796213"/>
                  </a:lnTo>
                  <a:lnTo>
                    <a:pt x="1648259" y="799611"/>
                  </a:lnTo>
                  <a:lnTo>
                    <a:pt x="1643303" y="800099"/>
                  </a:lnTo>
                  <a:close/>
                </a:path>
              </a:pathLst>
            </a:custGeom>
            <a:solidFill>
              <a:srgbClr val="FEF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24974" y="2381249"/>
              <a:ext cx="228599" cy="3047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253153" y="3615414"/>
            <a:ext cx="832723" cy="185532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138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다음</a:t>
            </a:r>
            <a:r>
              <a:rPr sz="1138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13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토큰</a:t>
            </a:r>
            <a:r>
              <a:rPr sz="1138" spc="-65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138" spc="-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예측</a:t>
            </a:r>
            <a:endParaRPr sz="1138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71474" y="4710242"/>
            <a:ext cx="4457700" cy="557213"/>
            <a:chOff x="457199" y="3809999"/>
            <a:chExt cx="5486400" cy="685800"/>
          </a:xfrm>
        </p:grpSpPr>
        <p:sp>
          <p:nvSpPr>
            <p:cNvPr id="35" name="object 35"/>
            <p:cNvSpPr/>
            <p:nvPr/>
          </p:nvSpPr>
          <p:spPr>
            <a:xfrm>
              <a:off x="476249" y="3809999"/>
              <a:ext cx="5467350" cy="685800"/>
            </a:xfrm>
            <a:custGeom>
              <a:avLst/>
              <a:gdLst/>
              <a:ahLst/>
              <a:cxnLst/>
              <a:rect l="l" t="t" r="r" b="b"/>
              <a:pathLst>
                <a:path w="5467350" h="685800">
                  <a:moveTo>
                    <a:pt x="5434300" y="685799"/>
                  </a:moveTo>
                  <a:lnTo>
                    <a:pt x="16523" y="685799"/>
                  </a:lnTo>
                  <a:lnTo>
                    <a:pt x="14093" y="684832"/>
                  </a:lnTo>
                  <a:lnTo>
                    <a:pt x="0" y="652752"/>
                  </a:lnTo>
                  <a:lnTo>
                    <a:pt x="0" y="6476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34300" y="0"/>
                  </a:lnTo>
                  <a:lnTo>
                    <a:pt x="5466381" y="28186"/>
                  </a:lnTo>
                  <a:lnTo>
                    <a:pt x="5467349" y="33047"/>
                  </a:lnTo>
                  <a:lnTo>
                    <a:pt x="5467349" y="652752"/>
                  </a:lnTo>
                  <a:lnTo>
                    <a:pt x="5439161" y="684832"/>
                  </a:lnTo>
                  <a:lnTo>
                    <a:pt x="5434300" y="6857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7199" y="38099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2789" y="662325"/>
                  </a:lnTo>
                  <a:lnTo>
                    <a:pt x="0" y="6476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371474" y="5588924"/>
            <a:ext cx="4457700" cy="557213"/>
            <a:chOff x="457199" y="4610099"/>
            <a:chExt cx="5486400" cy="685800"/>
          </a:xfrm>
        </p:grpSpPr>
        <p:sp>
          <p:nvSpPr>
            <p:cNvPr id="38" name="object 38"/>
            <p:cNvSpPr/>
            <p:nvPr/>
          </p:nvSpPr>
          <p:spPr>
            <a:xfrm>
              <a:off x="476249" y="4610099"/>
              <a:ext cx="5467350" cy="685800"/>
            </a:xfrm>
            <a:custGeom>
              <a:avLst/>
              <a:gdLst/>
              <a:ahLst/>
              <a:cxnLst/>
              <a:rect l="l" t="t" r="r" b="b"/>
              <a:pathLst>
                <a:path w="5467350" h="685800">
                  <a:moveTo>
                    <a:pt x="5434300" y="685799"/>
                  </a:moveTo>
                  <a:lnTo>
                    <a:pt x="16523" y="685799"/>
                  </a:lnTo>
                  <a:lnTo>
                    <a:pt x="14093" y="684832"/>
                  </a:lnTo>
                  <a:lnTo>
                    <a:pt x="0" y="652752"/>
                  </a:lnTo>
                  <a:lnTo>
                    <a:pt x="0" y="6476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34300" y="0"/>
                  </a:lnTo>
                  <a:lnTo>
                    <a:pt x="5466381" y="28186"/>
                  </a:lnTo>
                  <a:lnTo>
                    <a:pt x="5467349" y="33047"/>
                  </a:lnTo>
                  <a:lnTo>
                    <a:pt x="5467349" y="652752"/>
                  </a:lnTo>
                  <a:lnTo>
                    <a:pt x="5439161" y="684832"/>
                  </a:lnTo>
                  <a:lnTo>
                    <a:pt x="5434300" y="6857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7199" y="46100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2789" y="662325"/>
                  </a:lnTo>
                  <a:lnTo>
                    <a:pt x="0" y="6476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71475" y="4198926"/>
            <a:ext cx="193476" cy="15478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16545" y="4159041"/>
            <a:ext cx="943382" cy="288461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pc="-33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학습</a:t>
            </a:r>
            <a:r>
              <a:rPr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과정</a:t>
            </a:r>
            <a:endParaRPr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84980" y="4757840"/>
            <a:ext cx="4155361" cy="451462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0319" marR="4128">
              <a:lnSpc>
                <a:spcPct val="123300"/>
              </a:lnSpc>
              <a:spcBef>
                <a:spcPts val="93"/>
              </a:spcBef>
            </a:pPr>
            <a:r>
              <a:rPr sz="1200" spc="-24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스캔</a:t>
            </a:r>
            <a:r>
              <a:rPr lang="en-US" sz="1200" spc="-2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/</a:t>
            </a:r>
            <a:r>
              <a:rPr sz="1200" spc="-24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프리픽스섬</a:t>
            </a:r>
            <a:r>
              <a:rPr sz="1200" spc="-8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방식</a:t>
            </a:r>
            <a:r>
              <a:rPr 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: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문장을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여러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조각으로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나누어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병렬로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처리하고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조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각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간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경계에서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이어붙입니다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980" y="5636522"/>
            <a:ext cx="4155361" cy="451462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0319" marR="4128">
              <a:lnSpc>
                <a:spcPct val="123300"/>
              </a:lnSpc>
              <a:spcBef>
                <a:spcPts val="93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효율성</a:t>
            </a:r>
            <a:r>
              <a:rPr sz="1200" b="1" i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i="1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병렬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처리로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속도를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크게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높입니다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갱신은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계산보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73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효률적입니다</a:t>
            </a:r>
            <a:r>
              <a:rPr lang="en-US" altLang="ko-KR"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.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076824" y="4710242"/>
            <a:ext cx="4457700" cy="557213"/>
            <a:chOff x="6248399" y="3809999"/>
            <a:chExt cx="5486400" cy="685800"/>
          </a:xfrm>
        </p:grpSpPr>
        <p:sp>
          <p:nvSpPr>
            <p:cNvPr id="45" name="object 45"/>
            <p:cNvSpPr/>
            <p:nvPr/>
          </p:nvSpPr>
          <p:spPr>
            <a:xfrm>
              <a:off x="6267448" y="3809999"/>
              <a:ext cx="5467350" cy="685800"/>
            </a:xfrm>
            <a:custGeom>
              <a:avLst/>
              <a:gdLst/>
              <a:ahLst/>
              <a:cxnLst/>
              <a:rect l="l" t="t" r="r" b="b"/>
              <a:pathLst>
                <a:path w="5467350" h="685800">
                  <a:moveTo>
                    <a:pt x="5434302" y="685799"/>
                  </a:moveTo>
                  <a:lnTo>
                    <a:pt x="16523" y="685799"/>
                  </a:lnTo>
                  <a:lnTo>
                    <a:pt x="14093" y="684832"/>
                  </a:lnTo>
                  <a:lnTo>
                    <a:pt x="0" y="652752"/>
                  </a:lnTo>
                  <a:lnTo>
                    <a:pt x="0" y="6476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34302" y="0"/>
                  </a:lnTo>
                  <a:lnTo>
                    <a:pt x="5466382" y="28186"/>
                  </a:lnTo>
                  <a:lnTo>
                    <a:pt x="5467348" y="33047"/>
                  </a:lnTo>
                  <a:lnTo>
                    <a:pt x="5467348" y="652752"/>
                  </a:lnTo>
                  <a:lnTo>
                    <a:pt x="5439161" y="684832"/>
                  </a:lnTo>
                  <a:lnTo>
                    <a:pt x="5434302" y="6857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48399" y="38099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2789" y="662325"/>
                  </a:lnTo>
                  <a:lnTo>
                    <a:pt x="0" y="6476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076824" y="5588924"/>
            <a:ext cx="4457700" cy="557213"/>
            <a:chOff x="6248399" y="4610099"/>
            <a:chExt cx="5486400" cy="685800"/>
          </a:xfrm>
        </p:grpSpPr>
        <p:sp>
          <p:nvSpPr>
            <p:cNvPr id="48" name="object 48"/>
            <p:cNvSpPr/>
            <p:nvPr/>
          </p:nvSpPr>
          <p:spPr>
            <a:xfrm>
              <a:off x="6267448" y="4610099"/>
              <a:ext cx="5467350" cy="685800"/>
            </a:xfrm>
            <a:custGeom>
              <a:avLst/>
              <a:gdLst/>
              <a:ahLst/>
              <a:cxnLst/>
              <a:rect l="l" t="t" r="r" b="b"/>
              <a:pathLst>
                <a:path w="5467350" h="685800">
                  <a:moveTo>
                    <a:pt x="5434302" y="685799"/>
                  </a:moveTo>
                  <a:lnTo>
                    <a:pt x="16523" y="685799"/>
                  </a:lnTo>
                  <a:lnTo>
                    <a:pt x="14093" y="684832"/>
                  </a:lnTo>
                  <a:lnTo>
                    <a:pt x="0" y="652752"/>
                  </a:lnTo>
                  <a:lnTo>
                    <a:pt x="0" y="6476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434302" y="0"/>
                  </a:lnTo>
                  <a:lnTo>
                    <a:pt x="5466382" y="28186"/>
                  </a:lnTo>
                  <a:lnTo>
                    <a:pt x="5467348" y="33047"/>
                  </a:lnTo>
                  <a:lnTo>
                    <a:pt x="5467348" y="652752"/>
                  </a:lnTo>
                  <a:lnTo>
                    <a:pt x="5439161" y="684832"/>
                  </a:lnTo>
                  <a:lnTo>
                    <a:pt x="5434302" y="6857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48399" y="46100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2789" y="662325"/>
                  </a:lnTo>
                  <a:lnTo>
                    <a:pt x="0" y="6476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8FCA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076825" y="4198926"/>
            <a:ext cx="154780" cy="15478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283199" y="4159041"/>
            <a:ext cx="943382" cy="288461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10319">
              <a:spcBef>
                <a:spcPts val="89"/>
              </a:spcBef>
            </a:pPr>
            <a:r>
              <a:rPr spc="-33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pc="-2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과정</a:t>
            </a:r>
            <a:endParaRPr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190330" y="4757840"/>
            <a:ext cx="4155361" cy="451462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0319" marR="4128">
              <a:lnSpc>
                <a:spcPct val="123300"/>
              </a:lnSpc>
              <a:spcBef>
                <a:spcPts val="93"/>
              </a:spcBef>
            </a:pPr>
            <a:r>
              <a:rPr sz="12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청킹</a:t>
            </a:r>
            <a:r>
              <a:rPr sz="1200" spc="-8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핸드오프</a:t>
            </a:r>
            <a:r>
              <a:rPr sz="1200" b="1" i="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i="1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입력을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여러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청크로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분할하고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각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청크의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마지막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상태를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다음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청크의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시작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상태로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넘겨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연속성을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유지합니다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90330" y="5636522"/>
            <a:ext cx="4155361" cy="451462"/>
          </a:xfrm>
          <a:prstGeom prst="rect">
            <a:avLst/>
          </a:prstGeom>
        </p:spPr>
        <p:txBody>
          <a:bodyPr vert="horz" wrap="square" lIns="0" tIns="11867" rIns="0" bIns="0" rtlCol="0">
            <a:spAutoFit/>
          </a:bodyPr>
          <a:lstStyle/>
          <a:p>
            <a:pPr marL="10319" marR="4128">
              <a:lnSpc>
                <a:spcPct val="123300"/>
              </a:lnSpc>
              <a:spcBef>
                <a:spcPts val="93"/>
              </a:spcBef>
            </a:pPr>
            <a:r>
              <a:rPr sz="12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</a:t>
            </a:r>
            <a:r>
              <a:rPr sz="1200" spc="-8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sz="1200" b="1" i="1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i="1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길이를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청크로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나눠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여러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요청을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배치로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처리해</a:t>
            </a:r>
            <a:r>
              <a:rPr sz="1200" spc="-8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실제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처리량을</a:t>
            </a:r>
            <a:r>
              <a:rPr sz="1200" spc="-7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4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일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있습니다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03038" y="6440221"/>
            <a:ext cx="8598099" cy="189179"/>
          </a:xfrm>
          <a:prstGeom prst="rect">
            <a:avLst/>
          </a:prstGeom>
        </p:spPr>
        <p:txBody>
          <a:bodyPr vert="horz" wrap="square" lIns="0" tIns="13930" rIns="0" bIns="0" rtlCol="0">
            <a:spAutoFit/>
          </a:bodyPr>
          <a:lstStyle/>
          <a:p>
            <a:pPr marL="10319">
              <a:spcBef>
                <a:spcPts val="110"/>
              </a:spcBef>
            </a:pPr>
            <a:r>
              <a:rPr sz="1138" i="1" dirty="0">
                <a:solidFill>
                  <a:srgbClr val="4A5462"/>
                </a:solidFill>
                <a:latin typeface="Arial"/>
                <a:cs typeface="Arial"/>
              </a:rPr>
              <a:t>*</a:t>
            </a:r>
            <a:r>
              <a:rPr sz="1138" i="1" spc="4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상태</a:t>
            </a:r>
            <a:r>
              <a:rPr sz="1138" spc="-73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기반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모델</a:t>
            </a:r>
            <a:r>
              <a:rPr sz="1138" i="1" dirty="0">
                <a:solidFill>
                  <a:srgbClr val="4A5462"/>
                </a:solidFill>
                <a:latin typeface="Arial"/>
                <a:cs typeface="Arial"/>
              </a:rPr>
              <a:t>(State-based</a:t>
            </a:r>
            <a:r>
              <a:rPr sz="1138" i="1" spc="4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38" i="1" dirty="0">
                <a:solidFill>
                  <a:srgbClr val="4A5462"/>
                </a:solidFill>
                <a:latin typeface="Arial"/>
                <a:cs typeface="Arial"/>
              </a:rPr>
              <a:t>model):</a:t>
            </a:r>
            <a:r>
              <a:rPr sz="1138" i="1" spc="4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38" i="1" spc="-8" dirty="0">
                <a:solidFill>
                  <a:srgbClr val="4A5462"/>
                </a:solidFill>
                <a:latin typeface="Arial"/>
                <a:cs typeface="Arial"/>
              </a:rPr>
              <a:t>RNN·</a:t>
            </a:r>
            <a:r>
              <a:rPr sz="1138" spc="-8" dirty="0">
                <a:solidFill>
                  <a:srgbClr val="4A5462"/>
                </a:solidFill>
                <a:latin typeface="Malgun Gothic"/>
                <a:cs typeface="Malgun Gothic"/>
              </a:rPr>
              <a:t>상태공간모형</a:t>
            </a:r>
            <a:r>
              <a:rPr sz="1138" i="1" spc="-8" dirty="0">
                <a:solidFill>
                  <a:srgbClr val="4A5462"/>
                </a:solidFill>
                <a:latin typeface="Arial"/>
                <a:cs typeface="Arial"/>
              </a:rPr>
              <a:t>(SSM)</a:t>
            </a:r>
            <a:r>
              <a:rPr sz="1138" spc="-8" dirty="0">
                <a:solidFill>
                  <a:srgbClr val="4A5462"/>
                </a:solidFill>
                <a:latin typeface="Malgun Gothic"/>
                <a:cs typeface="Malgun Gothic"/>
              </a:rPr>
              <a:t>과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유사한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철학으로</a:t>
            </a:r>
            <a:r>
              <a:rPr sz="1138" i="1" dirty="0">
                <a:solidFill>
                  <a:srgbClr val="4A5462"/>
                </a:solidFill>
                <a:latin typeface="Arial"/>
                <a:cs typeface="Arial"/>
              </a:rPr>
              <a:t>,</a:t>
            </a:r>
            <a:r>
              <a:rPr sz="1138" i="1" spc="4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과거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정보를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상태로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dirty="0">
                <a:solidFill>
                  <a:srgbClr val="4A5462"/>
                </a:solidFill>
                <a:latin typeface="Malgun Gothic"/>
                <a:cs typeface="Malgun Gothic"/>
              </a:rPr>
              <a:t>압축해</a:t>
            </a:r>
            <a:r>
              <a:rPr sz="1138" spc="-69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138" spc="-8" dirty="0">
                <a:solidFill>
                  <a:srgbClr val="4A5462"/>
                </a:solidFill>
                <a:latin typeface="Malgun Gothic"/>
                <a:cs typeface="Malgun Gothic"/>
              </a:rPr>
              <a:t>전달합니다</a:t>
            </a:r>
            <a:r>
              <a:rPr sz="1138" i="1" spc="-8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1138" dirty="0">
              <a:latin typeface="Arial"/>
              <a:cs typeface="Arial"/>
            </a:endParaRPr>
          </a:p>
        </p:txBody>
      </p:sp>
      <p:sp>
        <p:nvSpPr>
          <p:cNvPr id="55" name="object 2">
            <a:extLst>
              <a:ext uri="{FF2B5EF4-FFF2-40B4-BE49-F238E27FC236}">
                <a16:creationId xmlns:a16="http://schemas.microsoft.com/office/drawing/2014/main" id="{EF54C764-B21B-D487-B2DB-759972812D0F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">
            <a:extLst>
              <a:ext uri="{FF2B5EF4-FFF2-40B4-BE49-F238E27FC236}">
                <a16:creationId xmlns:a16="http://schemas.microsoft.com/office/drawing/2014/main" id="{BF1B9E33-B60E-CF47-ADA5-5D0D7A20955D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2.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제안 모델 </a:t>
            </a:r>
            <a:r>
              <a:rPr lang="ko-KR" altLang="en-US" sz="2400" b="1" dirty="0" err="1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모델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개요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429FA43-23EC-E784-62E7-F52E5F547CD5}"/>
              </a:ext>
            </a:extLst>
          </p:cNvPr>
          <p:cNvSpPr txBox="1"/>
          <p:nvPr/>
        </p:nvSpPr>
        <p:spPr>
          <a:xfrm>
            <a:off x="724445" y="2141053"/>
            <a:ext cx="8793510" cy="55387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ct val="129500"/>
              </a:lnSpc>
              <a:spcBef>
                <a:spcPts val="710"/>
              </a:spcBef>
            </a:pP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입력을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한 덩어리로 전부 다시 계산하지 않고, 이전까지의 상태를 잘 보관/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업데이트해가며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처리</a:t>
            </a:r>
            <a:r>
              <a:rPr lang="ko-KR" altLang="en-US"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하여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그래서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길이가 늘어도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자원이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선형적으로</a:t>
            </a:r>
            <a:r>
              <a:rPr sz="1400" dirty="0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sz="1400" dirty="0" err="1">
                <a:solidFill>
                  <a:srgbClr val="1C4ED8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증가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353522" y="1456744"/>
            <a:ext cx="4104000" cy="2376000"/>
          </a:xfrm>
          <a:custGeom>
            <a:avLst/>
            <a:gdLst/>
            <a:ahLst/>
            <a:cxnLst/>
            <a:rect l="l" t="t" r="r" b="b"/>
            <a:pathLst>
              <a:path w="4578985" h="2830195">
                <a:moveTo>
                  <a:pt x="4519364" y="2829942"/>
                </a:moveTo>
                <a:lnTo>
                  <a:pt x="59418" y="2829942"/>
                </a:lnTo>
                <a:lnTo>
                  <a:pt x="55283" y="2829535"/>
                </a:lnTo>
                <a:lnTo>
                  <a:pt x="15673" y="2808363"/>
                </a:lnTo>
                <a:lnTo>
                  <a:pt x="0" y="2770523"/>
                </a:lnTo>
                <a:lnTo>
                  <a:pt x="0" y="2766348"/>
                </a:lnTo>
                <a:lnTo>
                  <a:pt x="0" y="59418"/>
                </a:lnTo>
                <a:lnTo>
                  <a:pt x="15673" y="21578"/>
                </a:lnTo>
                <a:lnTo>
                  <a:pt x="55283" y="407"/>
                </a:lnTo>
                <a:lnTo>
                  <a:pt x="59418" y="0"/>
                </a:lnTo>
                <a:lnTo>
                  <a:pt x="4519364" y="0"/>
                </a:lnTo>
                <a:lnTo>
                  <a:pt x="4557203" y="15673"/>
                </a:lnTo>
                <a:lnTo>
                  <a:pt x="4578375" y="55282"/>
                </a:lnTo>
                <a:lnTo>
                  <a:pt x="4578782" y="59418"/>
                </a:lnTo>
                <a:lnTo>
                  <a:pt x="4578782" y="2770523"/>
                </a:lnTo>
                <a:lnTo>
                  <a:pt x="4563108" y="2808363"/>
                </a:lnTo>
                <a:lnTo>
                  <a:pt x="4523499" y="2829535"/>
                </a:lnTo>
                <a:lnTo>
                  <a:pt x="4519364" y="2829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19890" y="1611756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477519" h="477519">
                <a:moveTo>
                  <a:pt x="246288" y="476956"/>
                </a:moveTo>
                <a:lnTo>
                  <a:pt x="230668" y="476956"/>
                </a:lnTo>
                <a:lnTo>
                  <a:pt x="222876" y="476573"/>
                </a:lnTo>
                <a:lnTo>
                  <a:pt x="184293" y="470850"/>
                </a:lnTo>
                <a:lnTo>
                  <a:pt x="140000" y="455814"/>
                </a:lnTo>
                <a:lnTo>
                  <a:pt x="99492" y="432426"/>
                </a:lnTo>
                <a:lnTo>
                  <a:pt x="64325" y="401584"/>
                </a:lnTo>
                <a:lnTo>
                  <a:pt x="35851" y="364475"/>
                </a:lnTo>
                <a:lnTo>
                  <a:pt x="15163" y="322523"/>
                </a:lnTo>
                <a:lnTo>
                  <a:pt x="3058" y="277342"/>
                </a:lnTo>
                <a:lnTo>
                  <a:pt x="0" y="246288"/>
                </a:lnTo>
                <a:lnTo>
                  <a:pt x="0" y="230667"/>
                </a:lnTo>
                <a:lnTo>
                  <a:pt x="6105" y="184292"/>
                </a:lnTo>
                <a:lnTo>
                  <a:pt x="21141" y="140000"/>
                </a:lnTo>
                <a:lnTo>
                  <a:pt x="44529" y="99492"/>
                </a:lnTo>
                <a:lnTo>
                  <a:pt x="75371" y="64325"/>
                </a:lnTo>
                <a:lnTo>
                  <a:pt x="112480" y="35851"/>
                </a:lnTo>
                <a:lnTo>
                  <a:pt x="154432" y="15164"/>
                </a:lnTo>
                <a:lnTo>
                  <a:pt x="199613" y="3058"/>
                </a:lnTo>
                <a:lnTo>
                  <a:pt x="230668" y="0"/>
                </a:lnTo>
                <a:lnTo>
                  <a:pt x="246288" y="0"/>
                </a:lnTo>
                <a:lnTo>
                  <a:pt x="292663" y="6106"/>
                </a:lnTo>
                <a:lnTo>
                  <a:pt x="336955" y="21141"/>
                </a:lnTo>
                <a:lnTo>
                  <a:pt x="377463" y="44530"/>
                </a:lnTo>
                <a:lnTo>
                  <a:pt x="412630" y="75371"/>
                </a:lnTo>
                <a:lnTo>
                  <a:pt x="441104" y="112480"/>
                </a:lnTo>
                <a:lnTo>
                  <a:pt x="461792" y="154432"/>
                </a:lnTo>
                <a:lnTo>
                  <a:pt x="473897" y="199613"/>
                </a:lnTo>
                <a:lnTo>
                  <a:pt x="476956" y="230667"/>
                </a:lnTo>
                <a:lnTo>
                  <a:pt x="476956" y="238478"/>
                </a:lnTo>
                <a:lnTo>
                  <a:pt x="476956" y="246288"/>
                </a:lnTo>
                <a:lnTo>
                  <a:pt x="470850" y="292663"/>
                </a:lnTo>
                <a:lnTo>
                  <a:pt x="455814" y="336955"/>
                </a:lnTo>
                <a:lnTo>
                  <a:pt x="432426" y="377463"/>
                </a:lnTo>
                <a:lnTo>
                  <a:pt x="401585" y="412630"/>
                </a:lnTo>
                <a:lnTo>
                  <a:pt x="364475" y="441104"/>
                </a:lnTo>
                <a:lnTo>
                  <a:pt x="322523" y="461792"/>
                </a:lnTo>
                <a:lnTo>
                  <a:pt x="277342" y="473897"/>
                </a:lnTo>
                <a:lnTo>
                  <a:pt x="254080" y="476573"/>
                </a:lnTo>
                <a:lnTo>
                  <a:pt x="246288" y="476956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148" y="1702179"/>
            <a:ext cx="155010" cy="2066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78864" y="2064488"/>
            <a:ext cx="2752550" cy="475179"/>
          </a:xfrm>
          <a:prstGeom prst="rect">
            <a:avLst/>
          </a:prstGeom>
        </p:spPr>
        <p:txBody>
          <a:bodyPr vert="horz" wrap="square" lIns="0" tIns="11351" rIns="0" bIns="0" rtlCol="0">
            <a:spAutoFit/>
          </a:bodyPr>
          <a:lstStyle/>
          <a:p>
            <a:pPr marL="31472" marR="25281" algn="ctr">
              <a:lnSpc>
                <a:spcPct val="110300"/>
              </a:lnSpc>
              <a:spcBef>
                <a:spcPts val="89"/>
              </a:spcBef>
            </a:pPr>
            <a:r>
              <a:rPr sz="1400" b="1" spc="-5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①</a:t>
            </a:r>
            <a:r>
              <a:rPr sz="1400" b="1" spc="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lang="en-US" sz="1400" b="1" spc="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sz="1400" b="1" spc="-28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롱컨텍스트에서</a:t>
            </a:r>
            <a:r>
              <a:rPr sz="1400" b="1" spc="-7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메모리</a:t>
            </a: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/</a:t>
            </a:r>
            <a:r>
              <a:rPr sz="1400" b="1" spc="-4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계산</a:t>
            </a:r>
            <a:r>
              <a:rPr sz="1400" b="1" spc="-6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비용이</a:t>
            </a:r>
            <a:r>
              <a:rPr sz="1400" b="1" spc="-7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37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선형적으로</a:t>
            </a:r>
            <a:r>
              <a:rPr sz="1400" b="1" spc="-5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lang="ko-KR" altLang="en-US" sz="1400" b="1" spc="-5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증가</a:t>
            </a:r>
            <a:endParaRPr lang="ko-KR" altLang="en-US"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0817" y="3086334"/>
            <a:ext cx="1291757" cy="64587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093374" y="1456744"/>
            <a:ext cx="4104000" cy="2376000"/>
          </a:xfrm>
          <a:custGeom>
            <a:avLst/>
            <a:gdLst/>
            <a:ahLst/>
            <a:cxnLst/>
            <a:rect l="l" t="t" r="r" b="b"/>
            <a:pathLst>
              <a:path w="4578984" h="2830195">
                <a:moveTo>
                  <a:pt x="4519364" y="2829942"/>
                </a:moveTo>
                <a:lnTo>
                  <a:pt x="59418" y="2829942"/>
                </a:lnTo>
                <a:lnTo>
                  <a:pt x="55283" y="2829535"/>
                </a:lnTo>
                <a:lnTo>
                  <a:pt x="15673" y="2808363"/>
                </a:lnTo>
                <a:lnTo>
                  <a:pt x="0" y="2770523"/>
                </a:lnTo>
                <a:lnTo>
                  <a:pt x="0" y="2766348"/>
                </a:lnTo>
                <a:lnTo>
                  <a:pt x="0" y="59418"/>
                </a:lnTo>
                <a:lnTo>
                  <a:pt x="15673" y="21578"/>
                </a:lnTo>
                <a:lnTo>
                  <a:pt x="55283" y="407"/>
                </a:lnTo>
                <a:lnTo>
                  <a:pt x="59418" y="0"/>
                </a:lnTo>
                <a:lnTo>
                  <a:pt x="4519364" y="0"/>
                </a:lnTo>
                <a:lnTo>
                  <a:pt x="4557203" y="15673"/>
                </a:lnTo>
                <a:lnTo>
                  <a:pt x="4578376" y="55282"/>
                </a:lnTo>
                <a:lnTo>
                  <a:pt x="4578783" y="59418"/>
                </a:lnTo>
                <a:lnTo>
                  <a:pt x="4578783" y="2770523"/>
                </a:lnTo>
                <a:lnTo>
                  <a:pt x="4563109" y="2808363"/>
                </a:lnTo>
                <a:lnTo>
                  <a:pt x="4523500" y="2829535"/>
                </a:lnTo>
                <a:lnTo>
                  <a:pt x="4519364" y="28299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59743" y="1611756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477520" h="477519">
                <a:moveTo>
                  <a:pt x="246288" y="476956"/>
                </a:moveTo>
                <a:lnTo>
                  <a:pt x="230667" y="476956"/>
                </a:lnTo>
                <a:lnTo>
                  <a:pt x="222876" y="476573"/>
                </a:lnTo>
                <a:lnTo>
                  <a:pt x="184292" y="470850"/>
                </a:lnTo>
                <a:lnTo>
                  <a:pt x="139999" y="455814"/>
                </a:lnTo>
                <a:lnTo>
                  <a:pt x="99492" y="432426"/>
                </a:lnTo>
                <a:lnTo>
                  <a:pt x="64325" y="401584"/>
                </a:lnTo>
                <a:lnTo>
                  <a:pt x="35850" y="364475"/>
                </a:lnTo>
                <a:lnTo>
                  <a:pt x="15163" y="322523"/>
                </a:lnTo>
                <a:lnTo>
                  <a:pt x="3058" y="277342"/>
                </a:lnTo>
                <a:lnTo>
                  <a:pt x="0" y="246288"/>
                </a:lnTo>
                <a:lnTo>
                  <a:pt x="0" y="230667"/>
                </a:lnTo>
                <a:lnTo>
                  <a:pt x="6105" y="184292"/>
                </a:lnTo>
                <a:lnTo>
                  <a:pt x="21141" y="140000"/>
                </a:lnTo>
                <a:lnTo>
                  <a:pt x="44529" y="99492"/>
                </a:lnTo>
                <a:lnTo>
                  <a:pt x="75371" y="64325"/>
                </a:lnTo>
                <a:lnTo>
                  <a:pt x="112480" y="35851"/>
                </a:lnTo>
                <a:lnTo>
                  <a:pt x="154431" y="15164"/>
                </a:lnTo>
                <a:lnTo>
                  <a:pt x="199613" y="3058"/>
                </a:lnTo>
                <a:lnTo>
                  <a:pt x="230667" y="0"/>
                </a:lnTo>
                <a:lnTo>
                  <a:pt x="246288" y="0"/>
                </a:lnTo>
                <a:lnTo>
                  <a:pt x="292662" y="6106"/>
                </a:lnTo>
                <a:lnTo>
                  <a:pt x="336954" y="21141"/>
                </a:lnTo>
                <a:lnTo>
                  <a:pt x="377462" y="44530"/>
                </a:lnTo>
                <a:lnTo>
                  <a:pt x="412629" y="75371"/>
                </a:lnTo>
                <a:lnTo>
                  <a:pt x="441103" y="112480"/>
                </a:lnTo>
                <a:lnTo>
                  <a:pt x="461790" y="154432"/>
                </a:lnTo>
                <a:lnTo>
                  <a:pt x="473896" y="199613"/>
                </a:lnTo>
                <a:lnTo>
                  <a:pt x="476956" y="230667"/>
                </a:lnTo>
                <a:lnTo>
                  <a:pt x="476956" y="238478"/>
                </a:lnTo>
                <a:lnTo>
                  <a:pt x="476956" y="246288"/>
                </a:lnTo>
                <a:lnTo>
                  <a:pt x="470849" y="292663"/>
                </a:lnTo>
                <a:lnTo>
                  <a:pt x="455813" y="336955"/>
                </a:lnTo>
                <a:lnTo>
                  <a:pt x="432424" y="377463"/>
                </a:lnTo>
                <a:lnTo>
                  <a:pt x="401583" y="412630"/>
                </a:lnTo>
                <a:lnTo>
                  <a:pt x="364473" y="441104"/>
                </a:lnTo>
                <a:lnTo>
                  <a:pt x="322522" y="461792"/>
                </a:lnTo>
                <a:lnTo>
                  <a:pt x="277341" y="473897"/>
                </a:lnTo>
                <a:lnTo>
                  <a:pt x="254079" y="476573"/>
                </a:lnTo>
                <a:lnTo>
                  <a:pt x="246288" y="476956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9542" y="1702179"/>
            <a:ext cx="174387" cy="20668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260976" y="2083247"/>
            <a:ext cx="3385066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algn="ctr">
              <a:spcBef>
                <a:spcPts val="81"/>
              </a:spcBef>
            </a:pPr>
            <a:r>
              <a:rPr sz="1400" b="1" spc="-5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②</a:t>
            </a:r>
            <a:r>
              <a:rPr sz="1400" b="1" spc="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lang="en-US" sz="1400" b="1" spc="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sz="1400" b="1" spc="-28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z="1400" b="1" spc="-6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단계의</a:t>
            </a:r>
            <a:r>
              <a:rPr sz="1400" b="1" spc="-7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메모리</a:t>
            </a:r>
            <a:r>
              <a:rPr sz="1400" b="1" spc="-7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9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캐시가</a:t>
            </a:r>
            <a:r>
              <a:rPr sz="1400" b="1" spc="-7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8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단순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590701" y="3239370"/>
            <a:ext cx="3248499" cy="476066"/>
          </a:xfrm>
          <a:custGeom>
            <a:avLst/>
            <a:gdLst/>
            <a:ahLst/>
            <a:cxnLst/>
            <a:rect l="l" t="t" r="r" b="b"/>
            <a:pathLst>
              <a:path w="3354704" h="445770">
                <a:moveTo>
                  <a:pt x="3295176" y="445159"/>
                </a:moveTo>
                <a:lnTo>
                  <a:pt x="59418" y="445159"/>
                </a:lnTo>
                <a:lnTo>
                  <a:pt x="55283" y="444751"/>
                </a:lnTo>
                <a:lnTo>
                  <a:pt x="15673" y="423579"/>
                </a:lnTo>
                <a:lnTo>
                  <a:pt x="0" y="385740"/>
                </a:lnTo>
                <a:lnTo>
                  <a:pt x="0" y="381565"/>
                </a:lnTo>
                <a:lnTo>
                  <a:pt x="0" y="59418"/>
                </a:lnTo>
                <a:lnTo>
                  <a:pt x="15673" y="21578"/>
                </a:lnTo>
                <a:lnTo>
                  <a:pt x="55283" y="407"/>
                </a:lnTo>
                <a:lnTo>
                  <a:pt x="59418" y="0"/>
                </a:lnTo>
                <a:lnTo>
                  <a:pt x="3295176" y="0"/>
                </a:lnTo>
                <a:lnTo>
                  <a:pt x="3333015" y="15673"/>
                </a:lnTo>
                <a:lnTo>
                  <a:pt x="3354186" y="55282"/>
                </a:lnTo>
                <a:lnTo>
                  <a:pt x="3354594" y="59418"/>
                </a:lnTo>
                <a:lnTo>
                  <a:pt x="3354594" y="385740"/>
                </a:lnTo>
                <a:lnTo>
                  <a:pt x="3338920" y="423579"/>
                </a:lnTo>
                <a:lnTo>
                  <a:pt x="3299312" y="444751"/>
                </a:lnTo>
                <a:lnTo>
                  <a:pt x="3295176" y="445159"/>
                </a:lnTo>
                <a:close/>
              </a:path>
            </a:pathLst>
          </a:custGeom>
          <a:solidFill>
            <a:srgbClr val="F2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81124" y="3310417"/>
            <a:ext cx="83964" cy="90422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05526" y="3266511"/>
            <a:ext cx="2840516" cy="333946"/>
          </a:xfrm>
          <a:prstGeom prst="rect">
            <a:avLst/>
          </a:prstGeom>
        </p:spPr>
        <p:txBody>
          <a:bodyPr vert="horz" wrap="square" lIns="0" tIns="33536" rIns="0" bIns="0" rtlCol="0">
            <a:spAutoFit/>
          </a:bodyPr>
          <a:lstStyle/>
          <a:p>
            <a:pPr marL="10319">
              <a:spcBef>
                <a:spcPts val="264"/>
              </a:spcBef>
            </a:pPr>
            <a:r>
              <a:rPr sz="975" dirty="0">
                <a:solidFill>
                  <a:srgbClr val="4A5462"/>
                </a:solidFill>
                <a:latin typeface="Arial"/>
                <a:cs typeface="Arial"/>
              </a:rPr>
              <a:t>VRAM:</a:t>
            </a:r>
            <a:r>
              <a:rPr sz="975" spc="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975" dirty="0">
                <a:solidFill>
                  <a:srgbClr val="4A5462"/>
                </a:solidFill>
                <a:latin typeface="Arial"/>
                <a:cs typeface="Arial"/>
              </a:rPr>
              <a:t>GPU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의</a:t>
            </a:r>
            <a:r>
              <a:rPr sz="975" spc="8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메모리</a:t>
            </a:r>
            <a:r>
              <a:rPr sz="975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r>
              <a:rPr sz="975" spc="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모델</a:t>
            </a:r>
            <a:r>
              <a:rPr sz="975" spc="12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크기에</a:t>
            </a:r>
            <a:r>
              <a:rPr sz="975" spc="12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따라</a:t>
            </a:r>
            <a:r>
              <a:rPr sz="975" spc="12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dirty="0">
                <a:solidFill>
                  <a:srgbClr val="4A5462"/>
                </a:solidFill>
                <a:latin typeface="Malgun Gothic"/>
                <a:cs typeface="Malgun Gothic"/>
              </a:rPr>
              <a:t>필요한</a:t>
            </a:r>
            <a:r>
              <a:rPr sz="975" spc="12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dirty="0" err="1">
                <a:solidFill>
                  <a:srgbClr val="4A5462"/>
                </a:solidFill>
                <a:latin typeface="Arial"/>
                <a:cs typeface="Arial"/>
              </a:rPr>
              <a:t>VRAM</a:t>
            </a:r>
            <a:r>
              <a:rPr sz="975" dirty="0" err="1">
                <a:solidFill>
                  <a:srgbClr val="4A5462"/>
                </a:solidFill>
                <a:latin typeface="Malgun Gothic"/>
                <a:cs typeface="Malgun Gothic"/>
              </a:rPr>
              <a:t>이</a:t>
            </a:r>
            <a:r>
              <a:rPr sz="975" spc="12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975" spc="-41" dirty="0" err="1">
                <a:solidFill>
                  <a:srgbClr val="4A5462"/>
                </a:solidFill>
                <a:latin typeface="Malgun Gothic"/>
                <a:cs typeface="Malgun Gothic"/>
              </a:rPr>
              <a:t>달</a:t>
            </a:r>
            <a:r>
              <a:rPr sz="975" spc="-8" dirty="0" err="1">
                <a:solidFill>
                  <a:srgbClr val="4A5462"/>
                </a:solidFill>
                <a:latin typeface="Malgun Gothic"/>
                <a:cs typeface="Malgun Gothic"/>
              </a:rPr>
              <a:t>라집니다</a:t>
            </a:r>
            <a:r>
              <a:rPr sz="975" spc="-8" dirty="0">
                <a:solidFill>
                  <a:srgbClr val="4A5462"/>
                </a:solidFill>
                <a:latin typeface="Arial"/>
                <a:cs typeface="Arial"/>
              </a:rPr>
              <a:t>.</a:t>
            </a:r>
            <a:endParaRPr sz="975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53522" y="4081938"/>
            <a:ext cx="4104000" cy="2376000"/>
          </a:xfrm>
          <a:custGeom>
            <a:avLst/>
            <a:gdLst/>
            <a:ahLst/>
            <a:cxnLst/>
            <a:rect l="l" t="t" r="r" b="b"/>
            <a:pathLst>
              <a:path w="4578985" h="2385060">
                <a:moveTo>
                  <a:pt x="4519364" y="2384782"/>
                </a:moveTo>
                <a:lnTo>
                  <a:pt x="59418" y="2384782"/>
                </a:lnTo>
                <a:lnTo>
                  <a:pt x="55283" y="2384374"/>
                </a:lnTo>
                <a:lnTo>
                  <a:pt x="15673" y="2363203"/>
                </a:lnTo>
                <a:lnTo>
                  <a:pt x="0" y="2325364"/>
                </a:lnTo>
                <a:lnTo>
                  <a:pt x="0" y="2321188"/>
                </a:lnTo>
                <a:lnTo>
                  <a:pt x="0" y="59418"/>
                </a:lnTo>
                <a:lnTo>
                  <a:pt x="15673" y="21578"/>
                </a:lnTo>
                <a:lnTo>
                  <a:pt x="55283" y="407"/>
                </a:lnTo>
                <a:lnTo>
                  <a:pt x="59418" y="0"/>
                </a:lnTo>
                <a:lnTo>
                  <a:pt x="4519364" y="0"/>
                </a:lnTo>
                <a:lnTo>
                  <a:pt x="4557203" y="15673"/>
                </a:lnTo>
                <a:lnTo>
                  <a:pt x="4578375" y="55283"/>
                </a:lnTo>
                <a:lnTo>
                  <a:pt x="4578782" y="59418"/>
                </a:lnTo>
                <a:lnTo>
                  <a:pt x="4578782" y="2325364"/>
                </a:lnTo>
                <a:lnTo>
                  <a:pt x="4563108" y="2363203"/>
                </a:lnTo>
                <a:lnTo>
                  <a:pt x="4523499" y="2384375"/>
                </a:lnTo>
                <a:lnTo>
                  <a:pt x="4519364" y="2384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19890" y="4236950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477519" h="477520">
                <a:moveTo>
                  <a:pt x="246288" y="476956"/>
                </a:moveTo>
                <a:lnTo>
                  <a:pt x="230668" y="476956"/>
                </a:lnTo>
                <a:lnTo>
                  <a:pt x="222876" y="476573"/>
                </a:lnTo>
                <a:lnTo>
                  <a:pt x="184293" y="470849"/>
                </a:lnTo>
                <a:lnTo>
                  <a:pt x="140000" y="455813"/>
                </a:lnTo>
                <a:lnTo>
                  <a:pt x="99492" y="432425"/>
                </a:lnTo>
                <a:lnTo>
                  <a:pt x="64325" y="401584"/>
                </a:lnTo>
                <a:lnTo>
                  <a:pt x="35851" y="364474"/>
                </a:lnTo>
                <a:lnTo>
                  <a:pt x="15163" y="322523"/>
                </a:lnTo>
                <a:lnTo>
                  <a:pt x="3058" y="277342"/>
                </a:lnTo>
                <a:lnTo>
                  <a:pt x="0" y="246287"/>
                </a:lnTo>
                <a:lnTo>
                  <a:pt x="0" y="230667"/>
                </a:lnTo>
                <a:lnTo>
                  <a:pt x="6105" y="184292"/>
                </a:lnTo>
                <a:lnTo>
                  <a:pt x="21141" y="139999"/>
                </a:lnTo>
                <a:lnTo>
                  <a:pt x="44529" y="99492"/>
                </a:lnTo>
                <a:lnTo>
                  <a:pt x="75371" y="64324"/>
                </a:lnTo>
                <a:lnTo>
                  <a:pt x="112480" y="35851"/>
                </a:lnTo>
                <a:lnTo>
                  <a:pt x="154432" y="15163"/>
                </a:lnTo>
                <a:lnTo>
                  <a:pt x="199613" y="3058"/>
                </a:lnTo>
                <a:lnTo>
                  <a:pt x="230668" y="0"/>
                </a:lnTo>
                <a:lnTo>
                  <a:pt x="246288" y="0"/>
                </a:lnTo>
                <a:lnTo>
                  <a:pt x="292663" y="6105"/>
                </a:lnTo>
                <a:lnTo>
                  <a:pt x="336955" y="21141"/>
                </a:lnTo>
                <a:lnTo>
                  <a:pt x="377463" y="44530"/>
                </a:lnTo>
                <a:lnTo>
                  <a:pt x="412630" y="75370"/>
                </a:lnTo>
                <a:lnTo>
                  <a:pt x="441104" y="112480"/>
                </a:lnTo>
                <a:lnTo>
                  <a:pt x="461792" y="154431"/>
                </a:lnTo>
                <a:lnTo>
                  <a:pt x="473897" y="199613"/>
                </a:lnTo>
                <a:lnTo>
                  <a:pt x="476956" y="230667"/>
                </a:lnTo>
                <a:lnTo>
                  <a:pt x="476956" y="238477"/>
                </a:lnTo>
                <a:lnTo>
                  <a:pt x="476956" y="246287"/>
                </a:lnTo>
                <a:lnTo>
                  <a:pt x="470850" y="292662"/>
                </a:lnTo>
                <a:lnTo>
                  <a:pt x="455814" y="336955"/>
                </a:lnTo>
                <a:lnTo>
                  <a:pt x="432426" y="377463"/>
                </a:lnTo>
                <a:lnTo>
                  <a:pt x="401585" y="412630"/>
                </a:lnTo>
                <a:lnTo>
                  <a:pt x="364475" y="441104"/>
                </a:lnTo>
                <a:lnTo>
                  <a:pt x="322523" y="461791"/>
                </a:lnTo>
                <a:lnTo>
                  <a:pt x="277342" y="473896"/>
                </a:lnTo>
                <a:lnTo>
                  <a:pt x="254080" y="476573"/>
                </a:lnTo>
                <a:lnTo>
                  <a:pt x="246288" y="476956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36148" y="4327372"/>
            <a:ext cx="155010" cy="20668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561288" y="4708442"/>
            <a:ext cx="3305096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algn="ctr">
              <a:spcBef>
                <a:spcPts val="81"/>
              </a:spcBef>
            </a:pPr>
            <a:r>
              <a:rPr sz="1400" b="1" spc="-5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③</a:t>
            </a:r>
            <a:r>
              <a:rPr sz="1400" b="1" spc="7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sz="1400" b="1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결정성</a:t>
            </a:r>
            <a:r>
              <a:rPr sz="1400" b="1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(Determinism)</a:t>
            </a:r>
            <a:r>
              <a:rPr sz="1400" b="1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이</a:t>
            </a:r>
            <a:r>
              <a:rPr sz="1400" b="1" spc="-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높</a:t>
            </a:r>
            <a:r>
              <a:rPr lang="ko-KR" altLang="en-US" sz="1400" b="1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음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64434" y="5748306"/>
            <a:ext cx="103340" cy="10333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45725" y="5748306"/>
            <a:ext cx="103340" cy="10333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27016" y="5748306"/>
            <a:ext cx="103340" cy="103339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5093374" y="4081938"/>
            <a:ext cx="4104000" cy="2376000"/>
          </a:xfrm>
          <a:custGeom>
            <a:avLst/>
            <a:gdLst/>
            <a:ahLst/>
            <a:cxnLst/>
            <a:rect l="l" t="t" r="r" b="b"/>
            <a:pathLst>
              <a:path w="4578984" h="2385060">
                <a:moveTo>
                  <a:pt x="4519364" y="2384782"/>
                </a:moveTo>
                <a:lnTo>
                  <a:pt x="59418" y="2384782"/>
                </a:lnTo>
                <a:lnTo>
                  <a:pt x="55283" y="2384374"/>
                </a:lnTo>
                <a:lnTo>
                  <a:pt x="15673" y="2363203"/>
                </a:lnTo>
                <a:lnTo>
                  <a:pt x="0" y="2325364"/>
                </a:lnTo>
                <a:lnTo>
                  <a:pt x="0" y="2321188"/>
                </a:lnTo>
                <a:lnTo>
                  <a:pt x="0" y="59418"/>
                </a:lnTo>
                <a:lnTo>
                  <a:pt x="15673" y="21578"/>
                </a:lnTo>
                <a:lnTo>
                  <a:pt x="55283" y="407"/>
                </a:lnTo>
                <a:lnTo>
                  <a:pt x="59418" y="0"/>
                </a:lnTo>
                <a:lnTo>
                  <a:pt x="4519364" y="0"/>
                </a:lnTo>
                <a:lnTo>
                  <a:pt x="4557203" y="15673"/>
                </a:lnTo>
                <a:lnTo>
                  <a:pt x="4578376" y="55283"/>
                </a:lnTo>
                <a:lnTo>
                  <a:pt x="4578783" y="59418"/>
                </a:lnTo>
                <a:lnTo>
                  <a:pt x="4578783" y="2325364"/>
                </a:lnTo>
                <a:lnTo>
                  <a:pt x="4563109" y="2363203"/>
                </a:lnTo>
                <a:lnTo>
                  <a:pt x="4523500" y="2384375"/>
                </a:lnTo>
                <a:lnTo>
                  <a:pt x="4519364" y="23847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59743" y="4236950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477520" h="477520">
                <a:moveTo>
                  <a:pt x="246288" y="476956"/>
                </a:moveTo>
                <a:lnTo>
                  <a:pt x="230667" y="476956"/>
                </a:lnTo>
                <a:lnTo>
                  <a:pt x="222876" y="476573"/>
                </a:lnTo>
                <a:lnTo>
                  <a:pt x="184292" y="470849"/>
                </a:lnTo>
                <a:lnTo>
                  <a:pt x="139999" y="455813"/>
                </a:lnTo>
                <a:lnTo>
                  <a:pt x="99492" y="432425"/>
                </a:lnTo>
                <a:lnTo>
                  <a:pt x="64325" y="401584"/>
                </a:lnTo>
                <a:lnTo>
                  <a:pt x="35850" y="364474"/>
                </a:lnTo>
                <a:lnTo>
                  <a:pt x="15163" y="322523"/>
                </a:lnTo>
                <a:lnTo>
                  <a:pt x="3058" y="277342"/>
                </a:lnTo>
                <a:lnTo>
                  <a:pt x="0" y="246287"/>
                </a:lnTo>
                <a:lnTo>
                  <a:pt x="0" y="230667"/>
                </a:lnTo>
                <a:lnTo>
                  <a:pt x="6105" y="184292"/>
                </a:lnTo>
                <a:lnTo>
                  <a:pt x="21141" y="139999"/>
                </a:lnTo>
                <a:lnTo>
                  <a:pt x="44529" y="99492"/>
                </a:lnTo>
                <a:lnTo>
                  <a:pt x="75371" y="64324"/>
                </a:lnTo>
                <a:lnTo>
                  <a:pt x="112480" y="35851"/>
                </a:lnTo>
                <a:lnTo>
                  <a:pt x="154431" y="15163"/>
                </a:lnTo>
                <a:lnTo>
                  <a:pt x="199613" y="3058"/>
                </a:lnTo>
                <a:lnTo>
                  <a:pt x="230667" y="0"/>
                </a:lnTo>
                <a:lnTo>
                  <a:pt x="246288" y="0"/>
                </a:lnTo>
                <a:lnTo>
                  <a:pt x="292662" y="6105"/>
                </a:lnTo>
                <a:lnTo>
                  <a:pt x="336954" y="21141"/>
                </a:lnTo>
                <a:lnTo>
                  <a:pt x="377462" y="44530"/>
                </a:lnTo>
                <a:lnTo>
                  <a:pt x="412629" y="75370"/>
                </a:lnTo>
                <a:lnTo>
                  <a:pt x="441103" y="112480"/>
                </a:lnTo>
                <a:lnTo>
                  <a:pt x="461790" y="154431"/>
                </a:lnTo>
                <a:lnTo>
                  <a:pt x="473896" y="199613"/>
                </a:lnTo>
                <a:lnTo>
                  <a:pt x="476956" y="230667"/>
                </a:lnTo>
                <a:lnTo>
                  <a:pt x="476956" y="238477"/>
                </a:lnTo>
                <a:lnTo>
                  <a:pt x="476956" y="246287"/>
                </a:lnTo>
                <a:lnTo>
                  <a:pt x="470849" y="292662"/>
                </a:lnTo>
                <a:lnTo>
                  <a:pt x="455813" y="336955"/>
                </a:lnTo>
                <a:lnTo>
                  <a:pt x="432424" y="377463"/>
                </a:lnTo>
                <a:lnTo>
                  <a:pt x="401583" y="412630"/>
                </a:lnTo>
                <a:lnTo>
                  <a:pt x="364473" y="441104"/>
                </a:lnTo>
                <a:lnTo>
                  <a:pt x="322522" y="461791"/>
                </a:lnTo>
                <a:lnTo>
                  <a:pt x="277341" y="473896"/>
                </a:lnTo>
                <a:lnTo>
                  <a:pt x="254079" y="476573"/>
                </a:lnTo>
                <a:lnTo>
                  <a:pt x="246288" y="476956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88918" y="4327372"/>
            <a:ext cx="135634" cy="20668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609127" y="5712152"/>
            <a:ext cx="369410" cy="150626"/>
          </a:xfrm>
          <a:prstGeom prst="rect">
            <a:avLst/>
          </a:prstGeom>
        </p:spPr>
        <p:txBody>
          <a:bodyPr vert="horz" wrap="square" lIns="0" tIns="12898" rIns="0" bIns="0" rtlCol="0">
            <a:spAutoFit/>
          </a:bodyPr>
          <a:lstStyle/>
          <a:p>
            <a:pPr marL="10319">
              <a:spcBef>
                <a:spcPts val="102"/>
              </a:spcBef>
            </a:pPr>
            <a:r>
              <a:rPr sz="1036" baseline="3267" dirty="0">
                <a:solidFill>
                  <a:srgbClr val="4A5462"/>
                </a:solidFill>
                <a:latin typeface="Malgun Gothic"/>
                <a:cs typeface="Malgun Gothic"/>
              </a:rPr>
              <a:t>입력</a:t>
            </a:r>
            <a:r>
              <a:rPr sz="1036" spc="122" baseline="3267" dirty="0">
                <a:solidFill>
                  <a:srgbClr val="4A5462"/>
                </a:solidFill>
                <a:latin typeface="Malgun Gothic"/>
                <a:cs typeface="Malgun Gothic"/>
              </a:rPr>
              <a:t>  </a:t>
            </a:r>
            <a:r>
              <a:rPr sz="894" spc="-146" dirty="0">
                <a:solidFill>
                  <a:srgbClr val="9CA2AF"/>
                </a:solidFill>
                <a:latin typeface="Arial Black"/>
                <a:cs typeface="Arial Black"/>
              </a:rPr>
              <a:t>→</a:t>
            </a:r>
            <a:endParaRPr sz="894" dirty="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90418" y="5712152"/>
            <a:ext cx="369410" cy="150626"/>
          </a:xfrm>
          <a:prstGeom prst="rect">
            <a:avLst/>
          </a:prstGeom>
        </p:spPr>
        <p:txBody>
          <a:bodyPr vert="horz" wrap="square" lIns="0" tIns="12898" rIns="0" bIns="0" rtlCol="0">
            <a:spAutoFit/>
          </a:bodyPr>
          <a:lstStyle/>
          <a:p>
            <a:pPr marL="10319">
              <a:spcBef>
                <a:spcPts val="102"/>
              </a:spcBef>
            </a:pPr>
            <a:r>
              <a:rPr sz="1036" baseline="3267" dirty="0">
                <a:solidFill>
                  <a:srgbClr val="4A5462"/>
                </a:solidFill>
                <a:latin typeface="Malgun Gothic"/>
                <a:cs typeface="Malgun Gothic"/>
              </a:rPr>
              <a:t>정책</a:t>
            </a:r>
            <a:r>
              <a:rPr sz="1036" spc="122" baseline="3267" dirty="0">
                <a:solidFill>
                  <a:srgbClr val="4A5462"/>
                </a:solidFill>
                <a:latin typeface="Malgun Gothic"/>
                <a:cs typeface="Malgun Gothic"/>
              </a:rPr>
              <a:t>  </a:t>
            </a:r>
            <a:r>
              <a:rPr sz="894" spc="-146" dirty="0">
                <a:solidFill>
                  <a:srgbClr val="9CA2AF"/>
                </a:solidFill>
                <a:latin typeface="Arial Black"/>
                <a:cs typeface="Arial Black"/>
              </a:rPr>
              <a:t>→</a:t>
            </a:r>
            <a:endParaRPr sz="894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771708" y="5731529"/>
            <a:ext cx="201732" cy="119335"/>
          </a:xfrm>
          <a:prstGeom prst="rect">
            <a:avLst/>
          </a:prstGeom>
        </p:spPr>
        <p:txBody>
          <a:bodyPr vert="horz" wrap="square" lIns="0" tIns="12898" rIns="0" bIns="0" rtlCol="0">
            <a:spAutoFit/>
          </a:bodyPr>
          <a:lstStyle/>
          <a:p>
            <a:pPr marL="10319">
              <a:spcBef>
                <a:spcPts val="102"/>
              </a:spcBef>
            </a:pPr>
            <a:r>
              <a:rPr sz="691" spc="-20" dirty="0">
                <a:solidFill>
                  <a:srgbClr val="4A5462"/>
                </a:solidFill>
                <a:latin typeface="Malgun Gothic"/>
                <a:cs typeface="Malgun Gothic"/>
              </a:rPr>
              <a:t>결과</a:t>
            </a:r>
            <a:endParaRPr sz="691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49471" y="4708442"/>
            <a:ext cx="3408283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algn="ctr">
              <a:spcBef>
                <a:spcPts val="81"/>
              </a:spcBef>
            </a:pPr>
            <a:r>
              <a:rPr sz="1400" b="1" spc="-50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④</a:t>
            </a:r>
            <a:r>
              <a:rPr sz="1400" b="1" spc="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Calibri"/>
              </a:rPr>
              <a:t> </a:t>
            </a:r>
            <a:r>
              <a:rPr sz="1400" b="1" spc="-4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다양한</a:t>
            </a:r>
            <a:r>
              <a:rPr sz="1400" b="1" spc="-7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데이터</a:t>
            </a:r>
            <a:r>
              <a:rPr sz="1400" b="1" spc="-7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타입으로</a:t>
            </a:r>
            <a:r>
              <a:rPr sz="1400" b="1" spc="-65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45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확장</a:t>
            </a:r>
            <a:r>
              <a:rPr sz="1400" b="1" spc="-7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-8" dirty="0" err="1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가능</a:t>
            </a:r>
            <a:endParaRPr sz="14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17451" y="5455819"/>
            <a:ext cx="175935" cy="397977"/>
          </a:xfrm>
          <a:prstGeom prst="rect">
            <a:avLst/>
          </a:prstGeom>
        </p:spPr>
        <p:txBody>
          <a:bodyPr vert="horz" wrap="square" lIns="0" tIns="89772" rIns="0" bIns="0" rtlCol="0">
            <a:spAutoFit/>
          </a:bodyPr>
          <a:lstStyle/>
          <a:p>
            <a:pPr marL="23217">
              <a:spcBef>
                <a:spcPts val="706"/>
              </a:spcBef>
            </a:pPr>
            <a:r>
              <a:rPr sz="1138" spc="-41" dirty="0">
                <a:solidFill>
                  <a:srgbClr val="3B81F5"/>
                </a:solidFill>
                <a:latin typeface="Arial Black"/>
                <a:cs typeface="Arial Black"/>
              </a:rPr>
              <a:t></a:t>
            </a:r>
            <a:endParaRPr sz="1138">
              <a:latin typeface="Arial Black"/>
              <a:cs typeface="Arial Black"/>
            </a:endParaRPr>
          </a:p>
          <a:p>
            <a:pPr marL="10319">
              <a:spcBef>
                <a:spcPts val="332"/>
              </a:spcBef>
            </a:pPr>
            <a:r>
              <a:rPr sz="609" spc="-20" dirty="0">
                <a:latin typeface="Malgun Gothic"/>
                <a:cs typeface="Malgun Gothic"/>
              </a:rPr>
              <a:t>언어</a:t>
            </a:r>
            <a:endParaRPr sz="609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49323" y="5725070"/>
            <a:ext cx="253325" cy="1041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609" spc="-20" dirty="0">
                <a:latin typeface="Malgun Gothic"/>
                <a:cs typeface="Malgun Gothic"/>
              </a:rPr>
              <a:t>시계열</a:t>
            </a:r>
            <a:endParaRPr sz="609">
              <a:latin typeface="Malgun Gothic"/>
              <a:cs typeface="Malgun Gothic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658699" y="5455819"/>
            <a:ext cx="330715" cy="397977"/>
          </a:xfrm>
          <a:prstGeom prst="rect">
            <a:avLst/>
          </a:prstGeom>
        </p:spPr>
        <p:txBody>
          <a:bodyPr vert="horz" wrap="square" lIns="0" tIns="89772" rIns="0" bIns="0" rtlCol="0">
            <a:spAutoFit/>
          </a:bodyPr>
          <a:lstStyle/>
          <a:p>
            <a:pPr algn="ctr">
              <a:spcBef>
                <a:spcPts val="706"/>
              </a:spcBef>
            </a:pPr>
            <a:r>
              <a:rPr sz="1138" spc="-41" dirty="0">
                <a:solidFill>
                  <a:srgbClr val="F97316"/>
                </a:solidFill>
                <a:latin typeface="Arial Black"/>
                <a:cs typeface="Arial Black"/>
              </a:rPr>
              <a:t></a:t>
            </a:r>
            <a:endParaRPr sz="1138">
              <a:latin typeface="Arial Black"/>
              <a:cs typeface="Arial Black"/>
            </a:endParaRPr>
          </a:p>
          <a:p>
            <a:pPr algn="ctr">
              <a:spcBef>
                <a:spcPts val="332"/>
              </a:spcBef>
            </a:pPr>
            <a:r>
              <a:rPr sz="609" spc="-16" dirty="0">
                <a:latin typeface="Malgun Gothic"/>
                <a:cs typeface="Malgun Gothic"/>
              </a:rPr>
              <a:t>멀티모달</a:t>
            </a:r>
            <a:endParaRPr sz="609">
              <a:latin typeface="Malgun Gothic"/>
              <a:cs typeface="Malgun Gothic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0CFBD4-D6BE-4223-2AE9-1315B97EDE73}"/>
              </a:ext>
            </a:extLst>
          </p:cNvPr>
          <p:cNvSpPr txBox="1"/>
          <p:nvPr/>
        </p:nvSpPr>
        <p:spPr>
          <a:xfrm>
            <a:off x="254528" y="2554824"/>
            <a:ext cx="4012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42950">
              <a:spcBef>
                <a:spcPts val="808"/>
              </a:spcBef>
              <a:defRPr/>
            </a:pP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대용량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문서도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효율적으로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r>
              <a:rPr lang="ko-KR" altLang="en-US" sz="1200" spc="-6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가능하며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, </a:t>
            </a:r>
            <a:r>
              <a:rPr lang="ko-KR" altLang="en-US"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어텐션</a:t>
            </a:r>
            <a:r>
              <a:rPr lang="en-US" altLang="ko-KR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(O(L²))</a:t>
            </a:r>
            <a:r>
              <a:rPr lang="ko-KR" altLang="en-US"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대신</a:t>
            </a:r>
            <a:r>
              <a:rPr lang="ko-KR" altLang="en-US" sz="1200" spc="-6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 </a:t>
            </a:r>
            <a:r>
              <a:rPr lang="en-US" altLang="ko-KR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(O(L))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으로</a:t>
            </a:r>
            <a:r>
              <a:rPr lang="ko-KR" altLang="en-US"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</a:t>
            </a:r>
            <a:r>
              <a:rPr lang="ko-KR" altLang="en-US" sz="1200" spc="-4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구조를</a:t>
            </a:r>
            <a:r>
              <a:rPr lang="ko-KR" altLang="en-US"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혁신</a:t>
            </a:r>
            <a:endParaRPr lang="ko-KR" altLang="en-US"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4C8AE2-2173-BCAC-FC55-71F58BB6790D}"/>
              </a:ext>
            </a:extLst>
          </p:cNvPr>
          <p:cNvSpPr txBox="1"/>
          <p:nvPr/>
        </p:nvSpPr>
        <p:spPr>
          <a:xfrm>
            <a:off x="5217517" y="2554824"/>
            <a:ext cx="3440237" cy="7691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 defTabSz="742950">
              <a:spcBef>
                <a:spcPts val="808"/>
              </a:spcBef>
              <a:defRPr sz="120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모델 용량이 </a:t>
            </a:r>
            <a:r>
              <a:rPr lang="en-US" altLang="ko-KR" dirty="0"/>
              <a:t>VRAM</a:t>
            </a:r>
            <a:r>
              <a:rPr lang="ko-KR" altLang="en-US" dirty="0"/>
              <a:t>에 들어올 때 단일 </a:t>
            </a:r>
            <a:r>
              <a:rPr lang="en-US" altLang="ko-KR" dirty="0"/>
              <a:t>GPU</a:t>
            </a:r>
            <a:r>
              <a:rPr lang="ko-KR" altLang="en-US" dirty="0"/>
              <a:t>에서도 안정적 추론이 가능</a:t>
            </a:r>
            <a:r>
              <a:rPr lang="en-US" altLang="ko-KR" dirty="0"/>
              <a:t>. </a:t>
            </a:r>
            <a:r>
              <a:rPr lang="ko-KR" altLang="en-US" dirty="0"/>
              <a:t>또한 트랜스포머의 </a:t>
            </a:r>
            <a:r>
              <a:rPr lang="en-US" altLang="ko-KR" dirty="0"/>
              <a:t>KV </a:t>
            </a:r>
            <a:r>
              <a:rPr lang="ko-KR" altLang="en-US" dirty="0"/>
              <a:t>캐시보다 간단한 상태 캐시로 메모리 사용량이 감소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4CD48F-6B5D-2ED6-99DA-7CB14964C05C}"/>
              </a:ext>
            </a:extLst>
          </p:cNvPr>
          <p:cNvSpPr txBox="1"/>
          <p:nvPr/>
        </p:nvSpPr>
        <p:spPr>
          <a:xfrm>
            <a:off x="543914" y="4916416"/>
            <a:ext cx="3527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 defTabSz="742950">
              <a:spcBef>
                <a:spcPts val="808"/>
              </a:spcBef>
              <a:defRPr sz="120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같은 입력</a:t>
            </a:r>
            <a:r>
              <a:rPr lang="en-US" altLang="ko-KR" dirty="0"/>
              <a:t>/</a:t>
            </a:r>
            <a:r>
              <a:rPr lang="ko-KR" altLang="en-US" dirty="0"/>
              <a:t>정책이면 결과가 잘 재현되어 운영</a:t>
            </a:r>
            <a:r>
              <a:rPr lang="en-US" altLang="ko-KR" dirty="0"/>
              <a:t>/</a:t>
            </a:r>
            <a:r>
              <a:rPr lang="ko-KR" altLang="en-US" dirty="0"/>
              <a:t>감사에 유리하고</a:t>
            </a:r>
            <a:r>
              <a:rPr lang="en-US" altLang="ko-KR" dirty="0"/>
              <a:t>, </a:t>
            </a:r>
            <a:r>
              <a:rPr lang="ko-KR" altLang="en-US" dirty="0"/>
              <a:t>디코딩 정책</a:t>
            </a:r>
            <a:r>
              <a:rPr lang="en-US" altLang="ko-KR" dirty="0"/>
              <a:t>(top-k/p, temperature) </a:t>
            </a:r>
            <a:r>
              <a:rPr lang="ko-KR" altLang="en-US" dirty="0"/>
              <a:t>등을 고정하면 재현성이 증가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9849B38-41C5-1021-4646-885AF8438A4A}"/>
              </a:ext>
            </a:extLst>
          </p:cNvPr>
          <p:cNvSpPr txBox="1"/>
          <p:nvPr/>
        </p:nvSpPr>
        <p:spPr>
          <a:xfrm>
            <a:off x="5260976" y="4908255"/>
            <a:ext cx="3385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 defTabSz="742950">
              <a:spcBef>
                <a:spcPts val="808"/>
              </a:spcBef>
              <a:defRPr sz="120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lang="ko-KR" altLang="en-US" dirty="0"/>
              <a:t>언어</a:t>
            </a:r>
            <a:r>
              <a:rPr lang="en-US" altLang="ko-KR" dirty="0"/>
              <a:t>,</a:t>
            </a:r>
            <a:r>
              <a:rPr lang="ko-KR" altLang="en-US" dirty="0"/>
              <a:t> 시계열</a:t>
            </a:r>
            <a:r>
              <a:rPr lang="en-US" altLang="ko-KR" dirty="0"/>
              <a:t>(</a:t>
            </a:r>
            <a:r>
              <a:rPr lang="ko-KR" altLang="en-US" dirty="0"/>
              <a:t>센서 로그</a:t>
            </a:r>
            <a:r>
              <a:rPr lang="en-US" altLang="ko-KR" dirty="0"/>
              <a:t>, </a:t>
            </a:r>
            <a:r>
              <a:rPr lang="ko-KR" altLang="en-US" dirty="0"/>
              <a:t>금융</a:t>
            </a:r>
            <a:r>
              <a:rPr lang="en-US" altLang="ko-KR" dirty="0"/>
              <a:t>),</a:t>
            </a:r>
            <a:r>
              <a:rPr lang="ko-KR" altLang="en-US" dirty="0"/>
              <a:t> </a:t>
            </a:r>
            <a:r>
              <a:rPr lang="ko-KR" altLang="en-US" dirty="0" err="1"/>
              <a:t>멀티모달</a:t>
            </a:r>
            <a:r>
              <a:rPr lang="en-US" altLang="ko-KR" dirty="0"/>
              <a:t>(</a:t>
            </a:r>
            <a:r>
              <a:rPr lang="ko-KR" altLang="en-US" dirty="0"/>
              <a:t>이미지를 시계열화</a:t>
            </a:r>
            <a:r>
              <a:rPr lang="en-US" altLang="ko-KR" dirty="0"/>
              <a:t>)</a:t>
            </a:r>
            <a:r>
              <a:rPr lang="ko-KR" altLang="en-US" dirty="0"/>
              <a:t>까지 한 가지 방법론으로 확장 가능</a:t>
            </a:r>
            <a:r>
              <a:rPr lang="en-US" altLang="ko-KR" dirty="0"/>
              <a:t>. </a:t>
            </a:r>
            <a:r>
              <a:rPr lang="ko-KR" altLang="en-US" dirty="0"/>
              <a:t>이미지를 패치 시퀀스로 바꿔 상태 모델로 처리 가능</a:t>
            </a:r>
          </a:p>
        </p:txBody>
      </p:sp>
      <p:sp>
        <p:nvSpPr>
          <p:cNvPr id="56" name="object 2">
            <a:extLst>
              <a:ext uri="{FF2B5EF4-FFF2-40B4-BE49-F238E27FC236}">
                <a16:creationId xmlns:a16="http://schemas.microsoft.com/office/drawing/2014/main" id="{F828226B-6801-83CE-F5AD-81D95809FB97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">
            <a:extLst>
              <a:ext uri="{FF2B5EF4-FFF2-40B4-BE49-F238E27FC236}">
                <a16:creationId xmlns:a16="http://schemas.microsoft.com/office/drawing/2014/main" id="{0FE5C993-13A6-315F-D171-B6AC1C7E0EB8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4491154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3.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무엇이 달라지나</a:t>
            </a: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: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핵심 이점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1156" y="1432403"/>
            <a:ext cx="5353838" cy="256641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N</a:t>
            </a:r>
            <a:r>
              <a:rPr lang="en-US"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T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모델은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기존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접근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방식과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다음과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같은</a:t>
            </a:r>
            <a:r>
              <a:rPr sz="1600" spc="-81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차이점</a:t>
            </a:r>
            <a:r>
              <a:rPr lang="en-US"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lang="ko-KR" altLang="en-US" sz="16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갖고 있음</a:t>
            </a:r>
            <a:endParaRPr sz="16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5344" y="2086272"/>
            <a:ext cx="8921055" cy="2577108"/>
          </a:xfrm>
          <a:custGeom>
            <a:avLst/>
            <a:gdLst/>
            <a:ahLst/>
            <a:cxnLst/>
            <a:rect l="l" t="t" r="r" b="b"/>
            <a:pathLst>
              <a:path w="11268075" h="3171825">
                <a:moveTo>
                  <a:pt x="0" y="310038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0"/>
                </a:lnTo>
                <a:lnTo>
                  <a:pt x="1372" y="57500"/>
                </a:lnTo>
                <a:lnTo>
                  <a:pt x="2287" y="52899"/>
                </a:lnTo>
                <a:lnTo>
                  <a:pt x="3642" y="48432"/>
                </a:lnTo>
                <a:lnTo>
                  <a:pt x="5437" y="44099"/>
                </a:lnTo>
                <a:lnTo>
                  <a:pt x="7232" y="39765"/>
                </a:lnTo>
                <a:lnTo>
                  <a:pt x="9433" y="35649"/>
                </a:lnTo>
                <a:lnTo>
                  <a:pt x="12039" y="31748"/>
                </a:lnTo>
                <a:lnTo>
                  <a:pt x="14645" y="27848"/>
                </a:lnTo>
                <a:lnTo>
                  <a:pt x="17606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66746" y="0"/>
                </a:lnTo>
                <a:lnTo>
                  <a:pt x="71437" y="0"/>
                </a:lnTo>
                <a:lnTo>
                  <a:pt x="11196636" y="0"/>
                </a:lnTo>
                <a:lnTo>
                  <a:pt x="11201327" y="0"/>
                </a:lnTo>
                <a:lnTo>
                  <a:pt x="11205972" y="457"/>
                </a:lnTo>
                <a:lnTo>
                  <a:pt x="11236323" y="12039"/>
                </a:lnTo>
                <a:lnTo>
                  <a:pt x="11240224" y="14645"/>
                </a:lnTo>
                <a:lnTo>
                  <a:pt x="11256032" y="31748"/>
                </a:lnTo>
                <a:lnTo>
                  <a:pt x="11258638" y="35649"/>
                </a:lnTo>
                <a:lnTo>
                  <a:pt x="11266700" y="57500"/>
                </a:lnTo>
                <a:lnTo>
                  <a:pt x="11267615" y="62100"/>
                </a:lnTo>
                <a:lnTo>
                  <a:pt x="11268072" y="66746"/>
                </a:lnTo>
                <a:lnTo>
                  <a:pt x="11268074" y="71437"/>
                </a:lnTo>
                <a:lnTo>
                  <a:pt x="11268074" y="3100387"/>
                </a:lnTo>
                <a:lnTo>
                  <a:pt x="11268072" y="3105077"/>
                </a:lnTo>
                <a:lnTo>
                  <a:pt x="11267615" y="3109723"/>
                </a:lnTo>
                <a:lnTo>
                  <a:pt x="11266700" y="3114323"/>
                </a:lnTo>
                <a:lnTo>
                  <a:pt x="11265785" y="3118923"/>
                </a:lnTo>
                <a:lnTo>
                  <a:pt x="11243832" y="3154217"/>
                </a:lnTo>
                <a:lnTo>
                  <a:pt x="11236323" y="3159784"/>
                </a:lnTo>
                <a:lnTo>
                  <a:pt x="11232422" y="3162390"/>
                </a:lnTo>
                <a:lnTo>
                  <a:pt x="11210572" y="3170451"/>
                </a:lnTo>
                <a:lnTo>
                  <a:pt x="11205972" y="3171367"/>
                </a:lnTo>
                <a:lnTo>
                  <a:pt x="11201327" y="3171824"/>
                </a:lnTo>
                <a:lnTo>
                  <a:pt x="11196636" y="3171824"/>
                </a:lnTo>
                <a:lnTo>
                  <a:pt x="71437" y="3171824"/>
                </a:lnTo>
                <a:lnTo>
                  <a:pt x="66746" y="3171824"/>
                </a:lnTo>
                <a:lnTo>
                  <a:pt x="62101" y="3171367"/>
                </a:lnTo>
                <a:lnTo>
                  <a:pt x="57500" y="3170451"/>
                </a:lnTo>
                <a:lnTo>
                  <a:pt x="52900" y="3169535"/>
                </a:lnTo>
                <a:lnTo>
                  <a:pt x="31748" y="3159784"/>
                </a:lnTo>
                <a:lnTo>
                  <a:pt x="27848" y="3157179"/>
                </a:lnTo>
                <a:lnTo>
                  <a:pt x="24240" y="3154217"/>
                </a:lnTo>
                <a:lnTo>
                  <a:pt x="20923" y="3150900"/>
                </a:lnTo>
                <a:lnTo>
                  <a:pt x="17606" y="3147584"/>
                </a:lnTo>
                <a:lnTo>
                  <a:pt x="1372" y="3114323"/>
                </a:lnTo>
                <a:lnTo>
                  <a:pt x="457" y="3109723"/>
                </a:lnTo>
                <a:lnTo>
                  <a:pt x="0" y="3105077"/>
                </a:lnTo>
                <a:lnTo>
                  <a:pt x="0" y="3100387"/>
                </a:lnTo>
                <a:close/>
              </a:path>
            </a:pathLst>
          </a:custGeom>
          <a:ln w="9524">
            <a:solidFill>
              <a:srgbClr val="D0D5D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213" y="2090141"/>
            <a:ext cx="2290763" cy="360000"/>
          </a:xfrm>
          <a:custGeom>
            <a:avLst/>
            <a:gdLst/>
            <a:ahLst/>
            <a:cxnLst/>
            <a:rect l="l" t="t" r="r" b="b"/>
            <a:pathLst>
              <a:path w="2819400" h="466725">
                <a:moveTo>
                  <a:pt x="2819399" y="466724"/>
                </a:moveTo>
                <a:lnTo>
                  <a:pt x="0" y="466724"/>
                </a:lnTo>
                <a:lnTo>
                  <a:pt x="0" y="66675"/>
                </a:lnTo>
                <a:lnTo>
                  <a:pt x="11226" y="29625"/>
                </a:lnTo>
                <a:lnTo>
                  <a:pt x="41159" y="5075"/>
                </a:lnTo>
                <a:lnTo>
                  <a:pt x="66675" y="0"/>
                </a:lnTo>
                <a:lnTo>
                  <a:pt x="2819399" y="0"/>
                </a:lnTo>
                <a:lnTo>
                  <a:pt x="2819399" y="466724"/>
                </a:lnTo>
                <a:close/>
              </a:path>
            </a:pathLst>
          </a:custGeom>
          <a:solidFill>
            <a:srgbClr val="8FCAF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9203" y="2461616"/>
            <a:ext cx="6864548" cy="7739"/>
          </a:xfrm>
          <a:custGeom>
            <a:avLst/>
            <a:gdLst/>
            <a:ahLst/>
            <a:cxnLst/>
            <a:rect l="l" t="t" r="r" b="b"/>
            <a:pathLst>
              <a:path w="8448675" h="9525">
                <a:moveTo>
                  <a:pt x="8448675" y="0"/>
                </a:moveTo>
                <a:lnTo>
                  <a:pt x="2819400" y="0"/>
                </a:lnTo>
                <a:lnTo>
                  <a:pt x="0" y="0"/>
                </a:lnTo>
                <a:lnTo>
                  <a:pt x="0" y="9525"/>
                </a:lnTo>
                <a:lnTo>
                  <a:pt x="2819400" y="9525"/>
                </a:lnTo>
                <a:lnTo>
                  <a:pt x="8448675" y="9525"/>
                </a:lnTo>
                <a:lnTo>
                  <a:pt x="8448675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13377" y="2090141"/>
            <a:ext cx="2283023" cy="360000"/>
          </a:xfrm>
          <a:custGeom>
            <a:avLst/>
            <a:gdLst/>
            <a:ahLst/>
            <a:cxnLst/>
            <a:rect l="l" t="t" r="r" b="b"/>
            <a:pathLst>
              <a:path w="2809875" h="466725">
                <a:moveTo>
                  <a:pt x="2809874" y="466724"/>
                </a:moveTo>
                <a:lnTo>
                  <a:pt x="0" y="466724"/>
                </a:lnTo>
                <a:lnTo>
                  <a:pt x="0" y="0"/>
                </a:lnTo>
                <a:lnTo>
                  <a:pt x="2743200" y="0"/>
                </a:lnTo>
                <a:lnTo>
                  <a:pt x="2749768" y="317"/>
                </a:lnTo>
                <a:lnTo>
                  <a:pt x="2785477" y="15108"/>
                </a:lnTo>
                <a:lnTo>
                  <a:pt x="2807019" y="47349"/>
                </a:lnTo>
                <a:lnTo>
                  <a:pt x="2809874" y="466724"/>
                </a:lnTo>
                <a:close/>
              </a:path>
            </a:pathLst>
          </a:custGeom>
          <a:solidFill>
            <a:srgbClr val="8FCA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203" y="2461616"/>
            <a:ext cx="8917196" cy="727472"/>
          </a:xfrm>
          <a:custGeom>
            <a:avLst/>
            <a:gdLst/>
            <a:ahLst/>
            <a:cxnLst/>
            <a:rect l="l" t="t" r="r" b="b"/>
            <a:pathLst>
              <a:path w="11258550" h="895350">
                <a:moveTo>
                  <a:pt x="11258550" y="885825"/>
                </a:moveTo>
                <a:lnTo>
                  <a:pt x="8448675" y="885825"/>
                </a:lnTo>
                <a:lnTo>
                  <a:pt x="2819400" y="885825"/>
                </a:lnTo>
                <a:lnTo>
                  <a:pt x="0" y="885825"/>
                </a:lnTo>
                <a:lnTo>
                  <a:pt x="0" y="895350"/>
                </a:lnTo>
                <a:lnTo>
                  <a:pt x="2819400" y="895350"/>
                </a:lnTo>
                <a:lnTo>
                  <a:pt x="8448675" y="895350"/>
                </a:lnTo>
                <a:lnTo>
                  <a:pt x="11258550" y="895350"/>
                </a:lnTo>
                <a:lnTo>
                  <a:pt x="11258550" y="885825"/>
                </a:lnTo>
                <a:close/>
              </a:path>
              <a:path w="11258550" h="895350">
                <a:moveTo>
                  <a:pt x="11258550" y="0"/>
                </a:moveTo>
                <a:lnTo>
                  <a:pt x="8448675" y="0"/>
                </a:lnTo>
                <a:lnTo>
                  <a:pt x="8448675" y="9525"/>
                </a:lnTo>
                <a:lnTo>
                  <a:pt x="11258550" y="9525"/>
                </a:lnTo>
                <a:lnTo>
                  <a:pt x="1125855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9203" y="3189088"/>
            <a:ext cx="8936542" cy="750689"/>
          </a:xfrm>
          <a:custGeom>
            <a:avLst/>
            <a:gdLst/>
            <a:ahLst/>
            <a:cxnLst/>
            <a:rect l="l" t="t" r="r" b="b"/>
            <a:pathLst>
              <a:path w="11258550" h="923925">
                <a:moveTo>
                  <a:pt x="11258550" y="0"/>
                </a:moveTo>
                <a:lnTo>
                  <a:pt x="8448675" y="0"/>
                </a:lnTo>
                <a:lnTo>
                  <a:pt x="2819400" y="0"/>
                </a:lnTo>
                <a:lnTo>
                  <a:pt x="0" y="0"/>
                </a:lnTo>
                <a:lnTo>
                  <a:pt x="0" y="923925"/>
                </a:lnTo>
                <a:lnTo>
                  <a:pt x="2819400" y="923925"/>
                </a:lnTo>
                <a:lnTo>
                  <a:pt x="8448675" y="923925"/>
                </a:lnTo>
                <a:lnTo>
                  <a:pt x="11258550" y="923925"/>
                </a:lnTo>
                <a:lnTo>
                  <a:pt x="11258550" y="0"/>
                </a:lnTo>
                <a:close/>
              </a:path>
            </a:pathLst>
          </a:custGeom>
          <a:solidFill>
            <a:srgbClr val="F5F5F5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203" y="3932038"/>
            <a:ext cx="9147572" cy="727472"/>
          </a:xfrm>
          <a:custGeom>
            <a:avLst/>
            <a:gdLst/>
            <a:ahLst/>
            <a:cxnLst/>
            <a:rect l="l" t="t" r="r" b="b"/>
            <a:pathLst>
              <a:path w="11258550" h="895350">
                <a:moveTo>
                  <a:pt x="11226089" y="885825"/>
                </a:moveTo>
                <a:lnTo>
                  <a:pt x="8448675" y="885825"/>
                </a:lnTo>
                <a:lnTo>
                  <a:pt x="2819400" y="885825"/>
                </a:lnTo>
                <a:lnTo>
                  <a:pt x="32473" y="885825"/>
                </a:lnTo>
                <a:lnTo>
                  <a:pt x="35217" y="887476"/>
                </a:lnTo>
                <a:lnTo>
                  <a:pt x="66675" y="895350"/>
                </a:lnTo>
                <a:lnTo>
                  <a:pt x="2819400" y="895350"/>
                </a:lnTo>
                <a:lnTo>
                  <a:pt x="8448675" y="895350"/>
                </a:lnTo>
                <a:lnTo>
                  <a:pt x="11191875" y="895350"/>
                </a:lnTo>
                <a:lnTo>
                  <a:pt x="11198454" y="895032"/>
                </a:lnTo>
                <a:lnTo>
                  <a:pt x="11204893" y="894092"/>
                </a:lnTo>
                <a:lnTo>
                  <a:pt x="11211204" y="892505"/>
                </a:lnTo>
                <a:lnTo>
                  <a:pt x="11217389" y="890282"/>
                </a:lnTo>
                <a:lnTo>
                  <a:pt x="11223346" y="887476"/>
                </a:lnTo>
                <a:lnTo>
                  <a:pt x="11226089" y="885825"/>
                </a:lnTo>
                <a:close/>
              </a:path>
              <a:path w="11258550" h="895350">
                <a:moveTo>
                  <a:pt x="11258550" y="0"/>
                </a:moveTo>
                <a:lnTo>
                  <a:pt x="8448675" y="0"/>
                </a:lnTo>
                <a:lnTo>
                  <a:pt x="2819400" y="0"/>
                </a:lnTo>
                <a:lnTo>
                  <a:pt x="0" y="0"/>
                </a:lnTo>
                <a:lnTo>
                  <a:pt x="0" y="9525"/>
                </a:lnTo>
                <a:lnTo>
                  <a:pt x="2819400" y="9525"/>
                </a:lnTo>
                <a:lnTo>
                  <a:pt x="8448675" y="9525"/>
                </a:lnTo>
                <a:lnTo>
                  <a:pt x="11258550" y="9525"/>
                </a:lnTo>
                <a:lnTo>
                  <a:pt x="11258550" y="0"/>
                </a:lnTo>
                <a:close/>
              </a:path>
            </a:pathLst>
          </a:custGeom>
          <a:solidFill>
            <a:srgbClr val="DFDF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4980" y="2175353"/>
            <a:ext cx="1201618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8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</a:t>
            </a:r>
            <a:r>
              <a:rPr sz="1400" spc="-85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접근</a:t>
            </a:r>
            <a:r>
              <a:rPr sz="1400" spc="-57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방식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9976" y="2090141"/>
            <a:ext cx="4573786" cy="360000"/>
          </a:xfrm>
          <a:prstGeom prst="rect">
            <a:avLst/>
          </a:prstGeom>
          <a:solidFill>
            <a:srgbClr val="8FCAF9"/>
          </a:solidFill>
        </p:spPr>
        <p:txBody>
          <a:bodyPr vert="horz" wrap="square" lIns="0" tIns="95448" rIns="0" bIns="0" rtlCol="0">
            <a:spAutoFit/>
          </a:bodyPr>
          <a:lstStyle/>
          <a:p>
            <a:pPr marL="111958">
              <a:spcBef>
                <a:spcPts val="752"/>
              </a:spcBef>
            </a:pPr>
            <a:r>
              <a:rPr sz="1400" spc="-2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특성</a:t>
            </a:r>
            <a:r>
              <a:rPr sz="1400" spc="-89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41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및</a:t>
            </a:r>
            <a:r>
              <a:rPr sz="1400" spc="-89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문제점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51415" y="2175353"/>
            <a:ext cx="1520971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b="1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N</a:t>
            </a:r>
            <a:r>
              <a:rPr lang="en-US" sz="1400" b="1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T</a:t>
            </a:r>
            <a:r>
              <a:rPr sz="1400" b="1" spc="8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모델의</a:t>
            </a:r>
            <a:r>
              <a:rPr sz="1400" spc="-81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8" dirty="0">
                <a:solidFill>
                  <a:srgbClr val="333333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차별점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5299" y="2686049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11" y="2763439"/>
            <a:ext cx="154780" cy="12382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6551415" y="2562224"/>
            <a:ext cx="1800000" cy="180000"/>
          </a:xfrm>
          <a:custGeom>
            <a:avLst/>
            <a:gdLst/>
            <a:ahLst/>
            <a:cxnLst/>
            <a:rect l="l" t="t" r="r" b="b"/>
            <a:pathLst>
              <a:path w="1647825" h="228600">
                <a:moveTo>
                  <a:pt x="1614777" y="228599"/>
                </a:moveTo>
                <a:lnTo>
                  <a:pt x="33047" y="228599"/>
                </a:lnTo>
                <a:lnTo>
                  <a:pt x="28186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614777" y="0"/>
                </a:lnTo>
                <a:lnTo>
                  <a:pt x="1646859" y="28187"/>
                </a:lnTo>
                <a:lnTo>
                  <a:pt x="1647825" y="33047"/>
                </a:lnTo>
                <a:lnTo>
                  <a:pt x="1647825" y="195552"/>
                </a:lnTo>
                <a:lnTo>
                  <a:pt x="1619636" y="227632"/>
                </a:lnTo>
                <a:lnTo>
                  <a:pt x="1614777" y="228599"/>
                </a:lnTo>
                <a:close/>
              </a:path>
            </a:pathLst>
          </a:custGeom>
          <a:solidFill>
            <a:srgbClr val="64B4F5"/>
          </a:solidFill>
        </p:spPr>
        <p:txBody>
          <a:bodyPr wrap="square" lIns="0" tIns="0" rIns="0" bIns="0" rtlCol="0"/>
          <a:lstStyle/>
          <a:p>
            <a:pPr marL="87193" marR="0" lvl="0" indent="0" defTabSz="914400" eaLnBrk="1" fontAlgn="auto" latinLnBrk="0" hangingPunct="1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O(L)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r>
              <a:rPr kumimoji="0" lang="ko-KR" altLang="en-US" sz="1200" b="0" i="0" u="none" strike="noStrike" kern="0" cap="none" spc="-28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</a:t>
            </a:r>
            <a:r>
              <a:rPr kumimoji="0" lang="ko-KR" altLang="en-US" sz="1200" b="0" i="0" u="none" strike="noStrike" kern="0" cap="none" spc="-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4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구조를</a:t>
            </a:r>
            <a:r>
              <a:rPr kumimoji="0" lang="ko-KR" altLang="en-US" sz="1200" b="0" i="0" u="none" strike="noStrike" kern="0" cap="none" spc="-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바꿈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40978" y="2724826"/>
            <a:ext cx="892322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spc="-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트랜스포머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2200" y="2476500"/>
            <a:ext cx="3474625" cy="643084"/>
          </a:xfrm>
          <a:prstGeom prst="rect">
            <a:avLst/>
          </a:prstGeom>
        </p:spPr>
        <p:txBody>
          <a:bodyPr vert="horz" wrap="square" lIns="0" tIns="88225" rIns="0" bIns="0" rtlCol="0">
            <a:spAutoFit/>
          </a:bodyPr>
          <a:lstStyle/>
          <a:p>
            <a:pPr marL="10319"/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최적화가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많이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나왔지만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기본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비용은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O(L²)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와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KV</a:t>
            </a:r>
            <a:r>
              <a:rPr sz="1200" spc="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캐시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로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/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사용량이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길이의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제곱에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비례하고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-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200" spc="-4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/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시간이</a:t>
            </a:r>
            <a:r>
              <a:rPr sz="1200" spc="-6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69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길어짐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1414" y="2710005"/>
            <a:ext cx="2363981" cy="457376"/>
          </a:xfrm>
          <a:prstGeom prst="rect">
            <a:avLst/>
          </a:prstGeom>
        </p:spPr>
        <p:txBody>
          <a:bodyPr vert="horz" wrap="square" lIns="0" tIns="87193" rIns="0" bIns="0" rtlCol="0">
            <a:spAutoFit/>
          </a:bodyPr>
          <a:lstStyle/>
          <a:p>
            <a:pPr marL="10319" marR="4128"/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순수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기반으로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계산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비용을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49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게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감소시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킴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300" y="3421260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8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952" y="3498651"/>
            <a:ext cx="139302" cy="123824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6551415" y="3297435"/>
            <a:ext cx="1800000" cy="180000"/>
          </a:xfrm>
          <a:custGeom>
            <a:avLst/>
            <a:gdLst/>
            <a:ahLst/>
            <a:cxnLst/>
            <a:rect l="l" t="t" r="r" b="b"/>
            <a:pathLst>
              <a:path w="1371600" h="228600">
                <a:moveTo>
                  <a:pt x="1338552" y="228599"/>
                </a:moveTo>
                <a:lnTo>
                  <a:pt x="33047" y="228599"/>
                </a:lnTo>
                <a:lnTo>
                  <a:pt x="28186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338552" y="0"/>
                </a:lnTo>
                <a:lnTo>
                  <a:pt x="1370633" y="28186"/>
                </a:lnTo>
                <a:lnTo>
                  <a:pt x="1371600" y="33047"/>
                </a:lnTo>
                <a:lnTo>
                  <a:pt x="1371600" y="195552"/>
                </a:lnTo>
                <a:lnTo>
                  <a:pt x="1343412" y="227632"/>
                </a:lnTo>
                <a:lnTo>
                  <a:pt x="1338552" y="228599"/>
                </a:lnTo>
                <a:close/>
              </a:path>
            </a:pathLst>
          </a:custGeom>
          <a:solidFill>
            <a:srgbClr val="64B4F5"/>
          </a:solidFill>
        </p:spPr>
        <p:txBody>
          <a:bodyPr wrap="square" lIns="0" tIns="0" rIns="0" bIns="0" rtlCol="0"/>
          <a:lstStyle/>
          <a:p>
            <a:pPr marL="87193">
              <a:spcBef>
                <a:spcPts val="686"/>
              </a:spcBef>
            </a:pPr>
            <a:r>
              <a:rPr lang="ko-KR" altLang="en-US" sz="1200" b="1" dirty="0">
                <a:solidFill>
                  <a:srgbClr val="FFFFFF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순수 상태 기반 접근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840978" y="3465116"/>
            <a:ext cx="1046320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b="1" spc="-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Mamba/SSM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62200" y="3242231"/>
            <a:ext cx="4038600" cy="643084"/>
          </a:xfrm>
          <a:prstGeom prst="rect">
            <a:avLst/>
          </a:prstGeom>
        </p:spPr>
        <p:txBody>
          <a:bodyPr vert="horz" wrap="square" lIns="0" tIns="88225" rIns="0" bIns="0" rtlCol="0">
            <a:spAutoFit/>
          </a:bodyPr>
          <a:lstStyle>
            <a:defPPr>
              <a:defRPr kern="0"/>
            </a:defPPr>
            <a:lvl1pPr marL="10319">
              <a:defRPr sz="120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defRPr>
            </a:lvl1pPr>
          </a:lstStyle>
          <a:p>
            <a:r>
              <a:rPr dirty="0"/>
              <a:t>하이브리드 상태 공간 장점이 있으나 어텐션 혼합 시 </a:t>
            </a:r>
            <a:endParaRPr lang="en-US" dirty="0"/>
          </a:p>
          <a:p>
            <a:r>
              <a:rPr dirty="0" err="1"/>
              <a:t>케이스</a:t>
            </a:r>
            <a:r>
              <a:rPr dirty="0"/>
              <a:t> 편차가 커질 수 있</a:t>
            </a:r>
            <a:r>
              <a:rPr lang="ko-KR" altLang="en-US" dirty="0"/>
              <a:t>음</a:t>
            </a:r>
            <a:endParaRPr lang="en-US" altLang="ko-KR" dirty="0"/>
          </a:p>
          <a:p>
            <a:r>
              <a:rPr dirty="0" err="1"/>
              <a:t>결정성</a:t>
            </a:r>
            <a:r>
              <a:rPr dirty="0"/>
              <a:t> 측면에서 순수 상태 기반보다 낮습니다.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6551414" y="3455679"/>
            <a:ext cx="2564009" cy="272710"/>
          </a:xfrm>
          <a:prstGeom prst="rect">
            <a:avLst/>
          </a:prstGeom>
        </p:spPr>
        <p:txBody>
          <a:bodyPr vert="horz" wrap="square" lIns="0" tIns="87193" rIns="0" bIns="0" rtlCol="0">
            <a:spAutoFit/>
          </a:bodyPr>
          <a:lstStyle/>
          <a:p>
            <a:pPr marL="10319" marR="4128"/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결정성을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높이고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케이스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편차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문제를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낮춤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95299" y="4156471"/>
            <a:ext cx="278606" cy="278606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DBFB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690" y="4233861"/>
            <a:ext cx="123824" cy="123824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6551415" y="4032646"/>
            <a:ext cx="1800000" cy="185737"/>
          </a:xfrm>
          <a:custGeom>
            <a:avLst/>
            <a:gdLst/>
            <a:ahLst/>
            <a:cxnLst/>
            <a:rect l="l" t="t" r="r" b="b"/>
            <a:pathLst>
              <a:path w="1714500" h="228600">
                <a:moveTo>
                  <a:pt x="1681452" y="228599"/>
                </a:moveTo>
                <a:lnTo>
                  <a:pt x="33047" y="228599"/>
                </a:lnTo>
                <a:lnTo>
                  <a:pt x="28186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681452" y="0"/>
                </a:lnTo>
                <a:lnTo>
                  <a:pt x="1713532" y="28186"/>
                </a:lnTo>
                <a:lnTo>
                  <a:pt x="1714499" y="33047"/>
                </a:lnTo>
                <a:lnTo>
                  <a:pt x="1714499" y="195552"/>
                </a:lnTo>
                <a:lnTo>
                  <a:pt x="1686312" y="227632"/>
                </a:lnTo>
                <a:lnTo>
                  <a:pt x="1681452" y="228599"/>
                </a:lnTo>
                <a:close/>
              </a:path>
            </a:pathLst>
          </a:custGeom>
          <a:solidFill>
            <a:srgbClr val="64B4F5"/>
          </a:solidFill>
        </p:spPr>
        <p:txBody>
          <a:bodyPr wrap="square" lIns="0" tIns="0" rIns="0" bIns="0" rtlCol="0"/>
          <a:lstStyle/>
          <a:p>
            <a:pPr marL="87193" marR="0" lvl="0" indent="0" defTabSz="914400" eaLnBrk="1" fontAlgn="auto" latinLnBrk="0" hangingPunct="1">
              <a:lnSpc>
                <a:spcPct val="100000"/>
              </a:lnSpc>
              <a:spcBef>
                <a:spcPts val="68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장기</a:t>
            </a:r>
            <a:r>
              <a:rPr kumimoji="0" lang="en-US" altLang="ko-KR" sz="1200" b="1" i="0" u="none" strike="noStrike" kern="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+</a:t>
            </a:r>
            <a:r>
              <a:rPr kumimoji="0" lang="ko-KR" altLang="en-US" sz="1200" b="0" i="0" u="none" strike="noStrike" kern="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국부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의존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동시</a:t>
            </a:r>
            <a:r>
              <a:rPr kumimoji="0" lang="ko-KR" altLang="en-US" sz="1200" b="0" i="0" u="none" strike="noStrike" kern="0" cap="none" spc="-8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kumimoji="0" lang="ko-KR" altLang="en-US" sz="1200" b="0" i="0" u="none" strike="noStrike" kern="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endParaRPr kumimoji="0" lang="ko-KR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0978" y="4200327"/>
            <a:ext cx="825398" cy="225863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400" b="1" spc="-8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RNN/CNN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2200" y="4029624"/>
            <a:ext cx="3200399" cy="522539"/>
          </a:xfrm>
          <a:prstGeom prst="rect">
            <a:avLst/>
          </a:prstGeom>
        </p:spPr>
        <p:txBody>
          <a:bodyPr vert="horz" wrap="square" lIns="0" tIns="88225" rIns="0" bIns="0" rtlCol="0">
            <a:spAutoFit/>
          </a:bodyPr>
          <a:lstStyle/>
          <a:p>
            <a:pPr marL="10319">
              <a:spcBef>
                <a:spcPts val="695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국부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패턴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또는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단기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의존에</a:t>
            </a:r>
            <a:r>
              <a:rPr sz="1200" spc="-7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강점</a:t>
            </a:r>
            <a:r>
              <a:rPr lang="ko-KR" altLang="en-US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을 갖고 있으나</a:t>
            </a:r>
            <a:r>
              <a:rPr lang="en-US" altLang="ko-KR"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, 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0319">
              <a:spcBef>
                <a:spcPts val="536"/>
              </a:spcBef>
            </a:pP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장기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의존성을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처리하는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한계가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있습니다</a:t>
            </a:r>
            <a:r>
              <a:rPr sz="12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51414" y="4203939"/>
            <a:ext cx="2564005" cy="457376"/>
          </a:xfrm>
          <a:prstGeom prst="rect">
            <a:avLst/>
          </a:prstGeom>
        </p:spPr>
        <p:txBody>
          <a:bodyPr vert="horz" wrap="square" lIns="0" tIns="87193" rIns="0" bIns="0" rtlCol="0">
            <a:spAutoFit/>
          </a:bodyPr>
          <a:lstStyle/>
          <a:p>
            <a:pPr marL="10319" marR="4128"/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모델로는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국부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패턴과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장기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의존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모두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효과적으로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lang="ko-KR" altLang="en-US"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75344" y="4980682"/>
            <a:ext cx="9155311" cy="503039"/>
            <a:chOff x="461962" y="5338762"/>
            <a:chExt cx="11268075" cy="619125"/>
          </a:xfrm>
        </p:grpSpPr>
        <p:sp>
          <p:nvSpPr>
            <p:cNvPr id="38" name="object 38"/>
            <p:cNvSpPr/>
            <p:nvPr/>
          </p:nvSpPr>
          <p:spPr>
            <a:xfrm>
              <a:off x="461962" y="5338762"/>
              <a:ext cx="11003570" cy="619125"/>
            </a:xfrm>
            <a:custGeom>
              <a:avLst/>
              <a:gdLst/>
              <a:ahLst/>
              <a:cxnLst/>
              <a:rect l="l" t="t" r="r" b="b"/>
              <a:pathLst>
                <a:path w="11268075" h="619125">
                  <a:moveTo>
                    <a:pt x="11201327" y="619124"/>
                  </a:moveTo>
                  <a:lnTo>
                    <a:pt x="66746" y="619124"/>
                  </a:lnTo>
                  <a:lnTo>
                    <a:pt x="62101" y="618667"/>
                  </a:lnTo>
                  <a:lnTo>
                    <a:pt x="24240" y="601517"/>
                  </a:lnTo>
                  <a:lnTo>
                    <a:pt x="2287" y="566224"/>
                  </a:lnTo>
                  <a:lnTo>
                    <a:pt x="0" y="552377"/>
                  </a:lnTo>
                  <a:lnTo>
                    <a:pt x="0" y="5476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201327" y="0"/>
                  </a:lnTo>
                  <a:lnTo>
                    <a:pt x="11240224" y="14644"/>
                  </a:lnTo>
                  <a:lnTo>
                    <a:pt x="11264430" y="48432"/>
                  </a:lnTo>
                  <a:lnTo>
                    <a:pt x="11268072" y="66746"/>
                  </a:lnTo>
                  <a:lnTo>
                    <a:pt x="11268072" y="552377"/>
                  </a:lnTo>
                  <a:lnTo>
                    <a:pt x="11253427" y="591275"/>
                  </a:lnTo>
                  <a:lnTo>
                    <a:pt x="11219639" y="615480"/>
                  </a:lnTo>
                  <a:lnTo>
                    <a:pt x="11205972" y="618667"/>
                  </a:lnTo>
                  <a:lnTo>
                    <a:pt x="11201327" y="6191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1962" y="5338762"/>
              <a:ext cx="11268075" cy="619125"/>
            </a:xfrm>
            <a:custGeom>
              <a:avLst/>
              <a:gdLst/>
              <a:ahLst/>
              <a:cxnLst/>
              <a:rect l="l" t="t" r="r" b="b"/>
              <a:pathLst>
                <a:path w="11268075" h="619125">
                  <a:moveTo>
                    <a:pt x="0" y="54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196636" y="0"/>
                  </a:lnTo>
                  <a:lnTo>
                    <a:pt x="11201327" y="0"/>
                  </a:lnTo>
                  <a:lnTo>
                    <a:pt x="11205972" y="457"/>
                  </a:lnTo>
                  <a:lnTo>
                    <a:pt x="11210572" y="1372"/>
                  </a:lnTo>
                  <a:lnTo>
                    <a:pt x="11215173" y="2287"/>
                  </a:lnTo>
                  <a:lnTo>
                    <a:pt x="11250465" y="24239"/>
                  </a:lnTo>
                  <a:lnTo>
                    <a:pt x="11256032" y="31748"/>
                  </a:lnTo>
                  <a:lnTo>
                    <a:pt x="11258638" y="35648"/>
                  </a:lnTo>
                  <a:lnTo>
                    <a:pt x="11266700" y="57500"/>
                  </a:lnTo>
                  <a:lnTo>
                    <a:pt x="11267615" y="62100"/>
                  </a:lnTo>
                  <a:lnTo>
                    <a:pt x="11268072" y="66746"/>
                  </a:lnTo>
                  <a:lnTo>
                    <a:pt x="11268074" y="71437"/>
                  </a:lnTo>
                  <a:lnTo>
                    <a:pt x="11268074" y="547687"/>
                  </a:lnTo>
                  <a:lnTo>
                    <a:pt x="11268072" y="552377"/>
                  </a:lnTo>
                  <a:lnTo>
                    <a:pt x="11267615" y="557023"/>
                  </a:lnTo>
                  <a:lnTo>
                    <a:pt x="11266700" y="561623"/>
                  </a:lnTo>
                  <a:lnTo>
                    <a:pt x="11265785" y="566224"/>
                  </a:lnTo>
                  <a:lnTo>
                    <a:pt x="11264430" y="570691"/>
                  </a:lnTo>
                  <a:lnTo>
                    <a:pt x="11262634" y="575024"/>
                  </a:lnTo>
                  <a:lnTo>
                    <a:pt x="11260839" y="579358"/>
                  </a:lnTo>
                  <a:lnTo>
                    <a:pt x="11258638" y="583475"/>
                  </a:lnTo>
                  <a:lnTo>
                    <a:pt x="11256032" y="587375"/>
                  </a:lnTo>
                  <a:lnTo>
                    <a:pt x="11253427" y="591275"/>
                  </a:lnTo>
                  <a:lnTo>
                    <a:pt x="11219639" y="615480"/>
                  </a:lnTo>
                  <a:lnTo>
                    <a:pt x="11210572" y="617751"/>
                  </a:lnTo>
                  <a:lnTo>
                    <a:pt x="11205972" y="618667"/>
                  </a:lnTo>
                  <a:lnTo>
                    <a:pt x="11201327" y="619124"/>
                  </a:lnTo>
                  <a:lnTo>
                    <a:pt x="11196636" y="619124"/>
                  </a:lnTo>
                  <a:lnTo>
                    <a:pt x="71437" y="619124"/>
                  </a:lnTo>
                  <a:lnTo>
                    <a:pt x="66746" y="619124"/>
                  </a:lnTo>
                  <a:lnTo>
                    <a:pt x="62101" y="618667"/>
                  </a:lnTo>
                  <a:lnTo>
                    <a:pt x="57500" y="617751"/>
                  </a:lnTo>
                  <a:lnTo>
                    <a:pt x="52900" y="616836"/>
                  </a:lnTo>
                  <a:lnTo>
                    <a:pt x="17606" y="594884"/>
                  </a:lnTo>
                  <a:lnTo>
                    <a:pt x="12039" y="587375"/>
                  </a:lnTo>
                  <a:lnTo>
                    <a:pt x="9433" y="583475"/>
                  </a:lnTo>
                  <a:lnTo>
                    <a:pt x="7232" y="579358"/>
                  </a:lnTo>
                  <a:lnTo>
                    <a:pt x="5437" y="575024"/>
                  </a:lnTo>
                  <a:lnTo>
                    <a:pt x="3642" y="570691"/>
                  </a:lnTo>
                  <a:lnTo>
                    <a:pt x="2287" y="566224"/>
                  </a:lnTo>
                  <a:lnTo>
                    <a:pt x="1372" y="561623"/>
                  </a:lnTo>
                  <a:lnTo>
                    <a:pt x="457" y="557023"/>
                  </a:lnTo>
                  <a:lnTo>
                    <a:pt x="0" y="552377"/>
                  </a:lnTo>
                  <a:lnTo>
                    <a:pt x="0" y="5476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9124" y="5495924"/>
              <a:ext cx="171449" cy="3047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24892" y="5131675"/>
            <a:ext cx="6634955" cy="210475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>
              <a:spcBef>
                <a:spcPts val="81"/>
              </a:spcBef>
            </a:pPr>
            <a:r>
              <a:rPr sz="1300" b="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N</a:t>
            </a:r>
            <a:r>
              <a:rPr lang="en-US" sz="1300" b="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T</a:t>
            </a:r>
            <a:r>
              <a:rPr sz="1300" b="1" spc="-12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sz="1300" spc="-20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모델의</a:t>
            </a:r>
            <a:r>
              <a:rPr sz="1300" spc="-89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4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핵심</a:t>
            </a:r>
            <a:r>
              <a:rPr sz="1300" spc="-89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20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차별점</a:t>
            </a:r>
            <a:r>
              <a:rPr sz="1300" b="1" spc="-20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:</a:t>
            </a:r>
            <a:r>
              <a:rPr sz="1300" b="1" spc="-4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 </a:t>
            </a:r>
            <a:r>
              <a:rPr sz="1300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순수</a:t>
            </a:r>
            <a:r>
              <a:rPr sz="1300" spc="-73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41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상태</a:t>
            </a:r>
            <a:r>
              <a:rPr sz="1300" spc="-89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41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기반</a:t>
            </a:r>
            <a:r>
              <a:rPr sz="1300" spc="-89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접근으로</a:t>
            </a:r>
            <a:r>
              <a:rPr sz="1300" spc="-6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4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인한</a:t>
            </a:r>
            <a:r>
              <a:rPr sz="1300" spc="-89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33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구조적</a:t>
            </a:r>
            <a:r>
              <a:rPr sz="1300" spc="-89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20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비용</a:t>
            </a:r>
            <a:r>
              <a:rPr sz="1300" spc="-73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41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절감</a:t>
            </a:r>
            <a:r>
              <a:rPr sz="1300" spc="-41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과</a:t>
            </a:r>
            <a:r>
              <a:rPr sz="1300" spc="-89" dirty="0">
                <a:solidFill>
                  <a:srgbClr val="1D40AF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dirty="0" err="1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높은</a:t>
            </a:r>
            <a:r>
              <a:rPr sz="1300" spc="-77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300" spc="-20" dirty="0" err="1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결정성</a:t>
            </a:r>
            <a:r>
              <a:rPr lang="ko-KR" altLang="en-US" sz="1300" spc="-20" dirty="0">
                <a:solidFill>
                  <a:srgbClr val="2562EB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을 갖고 있음</a:t>
            </a:r>
            <a:endParaRPr sz="1300" dirty="0">
              <a:latin typeface="KoPub돋움체 Bold" panose="02020603020101020101" pitchFamily="18" charset="-127"/>
              <a:ea typeface="KoPub돋움체 Bold" panose="02020603020101020101" pitchFamily="18" charset="-127"/>
              <a:cs typeface="Malgun Gothic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9FBDC2EE-D327-3B70-B3D7-61ECA2E3A5EB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2A6B2759-4177-B923-D697-2D99AAAF1134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4.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기존 접근과의 비교 요지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934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70250" y="5632582"/>
            <a:ext cx="9021006" cy="1079249"/>
          </a:xfrm>
          <a:custGeom>
            <a:avLst/>
            <a:gdLst/>
            <a:ahLst/>
            <a:cxnLst/>
            <a:rect l="l" t="t" r="r" b="b"/>
            <a:pathLst>
              <a:path w="10243820" h="1047750">
                <a:moveTo>
                  <a:pt x="0" y="982806"/>
                </a:moveTo>
                <a:lnTo>
                  <a:pt x="0" y="64943"/>
                </a:lnTo>
                <a:lnTo>
                  <a:pt x="0" y="60678"/>
                </a:lnTo>
                <a:lnTo>
                  <a:pt x="415" y="56455"/>
                </a:lnTo>
                <a:lnTo>
                  <a:pt x="19021" y="19021"/>
                </a:lnTo>
                <a:lnTo>
                  <a:pt x="22036" y="16005"/>
                </a:lnTo>
                <a:lnTo>
                  <a:pt x="25317" y="13313"/>
                </a:lnTo>
                <a:lnTo>
                  <a:pt x="28862" y="10944"/>
                </a:lnTo>
                <a:lnTo>
                  <a:pt x="32408" y="8575"/>
                </a:lnTo>
                <a:lnTo>
                  <a:pt x="60678" y="0"/>
                </a:lnTo>
                <a:lnTo>
                  <a:pt x="64943" y="0"/>
                </a:lnTo>
                <a:lnTo>
                  <a:pt x="10178760" y="0"/>
                </a:lnTo>
                <a:lnTo>
                  <a:pt x="10183024" y="0"/>
                </a:lnTo>
                <a:lnTo>
                  <a:pt x="10187247" y="415"/>
                </a:lnTo>
                <a:lnTo>
                  <a:pt x="10191429" y="1247"/>
                </a:lnTo>
                <a:lnTo>
                  <a:pt x="10195612" y="2079"/>
                </a:lnTo>
                <a:lnTo>
                  <a:pt x="10214839" y="10944"/>
                </a:lnTo>
                <a:lnTo>
                  <a:pt x="10218386" y="13313"/>
                </a:lnTo>
                <a:lnTo>
                  <a:pt x="10241623" y="48090"/>
                </a:lnTo>
                <a:lnTo>
                  <a:pt x="10243703" y="64943"/>
                </a:lnTo>
                <a:lnTo>
                  <a:pt x="10243703" y="982806"/>
                </a:lnTo>
                <a:lnTo>
                  <a:pt x="10243702" y="987070"/>
                </a:lnTo>
                <a:lnTo>
                  <a:pt x="10243287" y="991294"/>
                </a:lnTo>
                <a:lnTo>
                  <a:pt x="10242455" y="995476"/>
                </a:lnTo>
                <a:lnTo>
                  <a:pt x="10241623" y="999658"/>
                </a:lnTo>
                <a:lnTo>
                  <a:pt x="10218386" y="1034435"/>
                </a:lnTo>
                <a:lnTo>
                  <a:pt x="10191429" y="1046501"/>
                </a:lnTo>
                <a:lnTo>
                  <a:pt x="10187247" y="1047334"/>
                </a:lnTo>
                <a:lnTo>
                  <a:pt x="10183024" y="1047749"/>
                </a:lnTo>
                <a:lnTo>
                  <a:pt x="10178760" y="1047749"/>
                </a:lnTo>
                <a:lnTo>
                  <a:pt x="64943" y="1047749"/>
                </a:lnTo>
                <a:lnTo>
                  <a:pt x="60678" y="1047749"/>
                </a:lnTo>
                <a:lnTo>
                  <a:pt x="56455" y="1047334"/>
                </a:lnTo>
                <a:lnTo>
                  <a:pt x="52273" y="1046501"/>
                </a:lnTo>
                <a:lnTo>
                  <a:pt x="48091" y="1045669"/>
                </a:lnTo>
                <a:lnTo>
                  <a:pt x="19021" y="1028727"/>
                </a:lnTo>
                <a:lnTo>
                  <a:pt x="16006" y="1025712"/>
                </a:lnTo>
                <a:lnTo>
                  <a:pt x="1247" y="995476"/>
                </a:lnTo>
                <a:lnTo>
                  <a:pt x="415" y="991294"/>
                </a:lnTo>
                <a:lnTo>
                  <a:pt x="0" y="987070"/>
                </a:lnTo>
                <a:lnTo>
                  <a:pt x="0" y="982806"/>
                </a:lnTo>
                <a:close/>
              </a:path>
            </a:pathLst>
          </a:custGeom>
          <a:solidFill>
            <a:srgbClr val="EFF5FF"/>
          </a:solidFill>
          <a:ln w="8659">
            <a:solidFill>
              <a:srgbClr val="BEDAF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1474" y="1431852"/>
            <a:ext cx="9163048" cy="638982"/>
          </a:xfrm>
          <a:prstGeom prst="rect">
            <a:avLst/>
          </a:prstGeom>
        </p:spPr>
        <p:txBody>
          <a:bodyPr vert="horz" wrap="square" lIns="0" tIns="9803" rIns="0" bIns="0" rtlCol="0">
            <a:spAutoFit/>
          </a:bodyPr>
          <a:lstStyle/>
          <a:p>
            <a:pPr marL="10319" marR="4128">
              <a:lnSpc>
                <a:spcPct val="132600"/>
              </a:lnSpc>
              <a:spcBef>
                <a:spcPts val="77"/>
              </a:spcBef>
            </a:pP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소형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중형</a:t>
            </a:r>
            <a:r>
              <a:rPr sz="1600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규모에서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학습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수렴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속도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600" spc="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</a:t>
            </a:r>
            <a:r>
              <a:rPr sz="1600" spc="6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사용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600" spc="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지연에서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긍정적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경향을</a:t>
            </a:r>
            <a:r>
              <a:rPr sz="1600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확인했습니다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.</a:t>
            </a:r>
            <a:r>
              <a:rPr sz="1600" spc="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시계열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예측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소과제에서도</a:t>
            </a:r>
            <a:r>
              <a:rPr sz="1600" spc="-12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크기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6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spc="-41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빠</a:t>
            </a:r>
            <a:r>
              <a:rPr sz="16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른</a:t>
            </a:r>
            <a:r>
              <a:rPr sz="1600" spc="-3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6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6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관찰</a:t>
            </a:r>
            <a:endParaRPr sz="16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247" y="2590801"/>
            <a:ext cx="2624574" cy="2700000"/>
          </a:xfrm>
          <a:custGeom>
            <a:avLst/>
            <a:gdLst/>
            <a:ahLst/>
            <a:cxnLst/>
            <a:rect l="l" t="t" r="r" b="b"/>
            <a:pathLst>
              <a:path w="3230245" h="3325495">
                <a:moveTo>
                  <a:pt x="3165116" y="3325090"/>
                </a:moveTo>
                <a:lnTo>
                  <a:pt x="64724" y="3325090"/>
                </a:lnTo>
                <a:lnTo>
                  <a:pt x="60219" y="3324646"/>
                </a:lnTo>
                <a:lnTo>
                  <a:pt x="23505" y="3308016"/>
                </a:lnTo>
                <a:lnTo>
                  <a:pt x="2218" y="3273793"/>
                </a:lnTo>
                <a:lnTo>
                  <a:pt x="0" y="3260366"/>
                </a:lnTo>
                <a:lnTo>
                  <a:pt x="0" y="3255817"/>
                </a:lnTo>
                <a:lnTo>
                  <a:pt x="0" y="64724"/>
                </a:lnTo>
                <a:lnTo>
                  <a:pt x="14201" y="27004"/>
                </a:lnTo>
                <a:lnTo>
                  <a:pt x="46965" y="3532"/>
                </a:lnTo>
                <a:lnTo>
                  <a:pt x="64724" y="0"/>
                </a:lnTo>
                <a:lnTo>
                  <a:pt x="3165116" y="0"/>
                </a:lnTo>
                <a:lnTo>
                  <a:pt x="3202835" y="14201"/>
                </a:lnTo>
                <a:lnTo>
                  <a:pt x="3226307" y="46965"/>
                </a:lnTo>
                <a:lnTo>
                  <a:pt x="3229840" y="64724"/>
                </a:lnTo>
                <a:lnTo>
                  <a:pt x="3229840" y="3260366"/>
                </a:lnTo>
                <a:lnTo>
                  <a:pt x="3215638" y="3298084"/>
                </a:lnTo>
                <a:lnTo>
                  <a:pt x="3182874" y="3321557"/>
                </a:lnTo>
                <a:lnTo>
                  <a:pt x="3169621" y="3324646"/>
                </a:lnTo>
                <a:lnTo>
                  <a:pt x="3165116" y="3325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85822" y="2759654"/>
            <a:ext cx="422553" cy="422553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259772" y="519545"/>
                </a:moveTo>
                <a:lnTo>
                  <a:pt x="221656" y="516733"/>
                </a:lnTo>
                <a:lnTo>
                  <a:pt x="184364" y="508359"/>
                </a:lnTo>
                <a:lnTo>
                  <a:pt x="148705" y="494604"/>
                </a:lnTo>
                <a:lnTo>
                  <a:pt x="115450" y="475765"/>
                </a:lnTo>
                <a:lnTo>
                  <a:pt x="85319" y="452251"/>
                </a:lnTo>
                <a:lnTo>
                  <a:pt x="58965" y="424570"/>
                </a:lnTo>
                <a:lnTo>
                  <a:pt x="36958" y="393322"/>
                </a:lnTo>
                <a:lnTo>
                  <a:pt x="19773" y="359183"/>
                </a:lnTo>
                <a:lnTo>
                  <a:pt x="7784" y="322892"/>
                </a:lnTo>
                <a:lnTo>
                  <a:pt x="1250" y="285234"/>
                </a:lnTo>
                <a:lnTo>
                  <a:pt x="0" y="259772"/>
                </a:lnTo>
                <a:lnTo>
                  <a:pt x="312" y="247026"/>
                </a:lnTo>
                <a:lnTo>
                  <a:pt x="4991" y="209093"/>
                </a:lnTo>
                <a:lnTo>
                  <a:pt x="15185" y="172257"/>
                </a:lnTo>
                <a:lnTo>
                  <a:pt x="30673" y="137316"/>
                </a:lnTo>
                <a:lnTo>
                  <a:pt x="51121" y="105026"/>
                </a:lnTo>
                <a:lnTo>
                  <a:pt x="76085" y="76085"/>
                </a:lnTo>
                <a:lnTo>
                  <a:pt x="105026" y="51120"/>
                </a:lnTo>
                <a:lnTo>
                  <a:pt x="137316" y="30673"/>
                </a:lnTo>
                <a:lnTo>
                  <a:pt x="172257" y="15184"/>
                </a:lnTo>
                <a:lnTo>
                  <a:pt x="209093" y="4991"/>
                </a:lnTo>
                <a:lnTo>
                  <a:pt x="247026" y="312"/>
                </a:lnTo>
                <a:lnTo>
                  <a:pt x="259772" y="0"/>
                </a:lnTo>
                <a:lnTo>
                  <a:pt x="272519" y="312"/>
                </a:lnTo>
                <a:lnTo>
                  <a:pt x="310451" y="4991"/>
                </a:lnTo>
                <a:lnTo>
                  <a:pt x="347287" y="15184"/>
                </a:lnTo>
                <a:lnTo>
                  <a:pt x="382228" y="30673"/>
                </a:lnTo>
                <a:lnTo>
                  <a:pt x="414519" y="51120"/>
                </a:lnTo>
                <a:lnTo>
                  <a:pt x="443459" y="76085"/>
                </a:lnTo>
                <a:lnTo>
                  <a:pt x="468424" y="105025"/>
                </a:lnTo>
                <a:lnTo>
                  <a:pt x="488871" y="137316"/>
                </a:lnTo>
                <a:lnTo>
                  <a:pt x="504360" y="172257"/>
                </a:lnTo>
                <a:lnTo>
                  <a:pt x="514553" y="209093"/>
                </a:lnTo>
                <a:lnTo>
                  <a:pt x="519232" y="247026"/>
                </a:lnTo>
                <a:lnTo>
                  <a:pt x="519545" y="259772"/>
                </a:lnTo>
                <a:lnTo>
                  <a:pt x="519232" y="272519"/>
                </a:lnTo>
                <a:lnTo>
                  <a:pt x="514553" y="310451"/>
                </a:lnTo>
                <a:lnTo>
                  <a:pt x="504360" y="347287"/>
                </a:lnTo>
                <a:lnTo>
                  <a:pt x="488871" y="382228"/>
                </a:lnTo>
                <a:lnTo>
                  <a:pt x="468424" y="414518"/>
                </a:lnTo>
                <a:lnTo>
                  <a:pt x="443459" y="443459"/>
                </a:lnTo>
                <a:lnTo>
                  <a:pt x="414519" y="468424"/>
                </a:lnTo>
                <a:lnTo>
                  <a:pt x="382228" y="488871"/>
                </a:lnTo>
                <a:lnTo>
                  <a:pt x="347287" y="504360"/>
                </a:lnTo>
                <a:lnTo>
                  <a:pt x="310451" y="514553"/>
                </a:lnTo>
                <a:lnTo>
                  <a:pt x="272519" y="519232"/>
                </a:lnTo>
                <a:lnTo>
                  <a:pt x="259772" y="519545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0099" y="4446278"/>
            <a:ext cx="2286635" cy="576000"/>
          </a:xfrm>
          <a:custGeom>
            <a:avLst/>
            <a:gdLst/>
            <a:ahLst/>
            <a:cxnLst/>
            <a:rect l="l" t="t" r="r" b="b"/>
            <a:pathLst>
              <a:path w="2814320" h="623570">
                <a:moveTo>
                  <a:pt x="2749480" y="623454"/>
                </a:moveTo>
                <a:lnTo>
                  <a:pt x="64724" y="623454"/>
                </a:lnTo>
                <a:lnTo>
                  <a:pt x="60219" y="623010"/>
                </a:lnTo>
                <a:lnTo>
                  <a:pt x="23505" y="606380"/>
                </a:lnTo>
                <a:lnTo>
                  <a:pt x="2218" y="572156"/>
                </a:lnTo>
                <a:lnTo>
                  <a:pt x="0" y="558730"/>
                </a:lnTo>
                <a:lnTo>
                  <a:pt x="0" y="554181"/>
                </a:lnTo>
                <a:lnTo>
                  <a:pt x="0" y="64724"/>
                </a:lnTo>
                <a:lnTo>
                  <a:pt x="14201" y="27004"/>
                </a:lnTo>
                <a:lnTo>
                  <a:pt x="46965" y="3532"/>
                </a:lnTo>
                <a:lnTo>
                  <a:pt x="64724" y="0"/>
                </a:lnTo>
                <a:lnTo>
                  <a:pt x="2749480" y="0"/>
                </a:lnTo>
                <a:lnTo>
                  <a:pt x="2787199" y="14200"/>
                </a:lnTo>
                <a:lnTo>
                  <a:pt x="2810671" y="46965"/>
                </a:lnTo>
                <a:lnTo>
                  <a:pt x="2814204" y="64724"/>
                </a:lnTo>
                <a:lnTo>
                  <a:pt x="2814204" y="558730"/>
                </a:lnTo>
                <a:lnTo>
                  <a:pt x="2800002" y="596448"/>
                </a:lnTo>
                <a:lnTo>
                  <a:pt x="2767238" y="619921"/>
                </a:lnTo>
                <a:lnTo>
                  <a:pt x="2753984" y="623010"/>
                </a:lnTo>
                <a:lnTo>
                  <a:pt x="2749480" y="623454"/>
                </a:lnTo>
                <a:close/>
              </a:path>
            </a:pathLst>
          </a:custGeom>
          <a:solidFill>
            <a:srgbClr val="F0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2462" y="2687401"/>
            <a:ext cx="168852" cy="22513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35628" y="3114547"/>
            <a:ext cx="1517646" cy="22794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 algn="ctr">
              <a:spcBef>
                <a:spcPts val="98"/>
              </a:spcBef>
            </a:pPr>
            <a:r>
              <a:rPr sz="1400" spc="-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학습</a:t>
            </a:r>
            <a:r>
              <a:rPr sz="1400" spc="-8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수렴</a:t>
            </a:r>
            <a:r>
              <a:rPr sz="1400" spc="-9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속도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099" y="3433165"/>
            <a:ext cx="2286541" cy="90054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525" y="4595354"/>
            <a:ext cx="112568" cy="11256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4525" y="4764206"/>
            <a:ext cx="112568" cy="112568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3557290" y="2590800"/>
            <a:ext cx="2631281" cy="2700000"/>
          </a:xfrm>
          <a:custGeom>
            <a:avLst/>
            <a:gdLst/>
            <a:ahLst/>
            <a:cxnLst/>
            <a:rect l="l" t="t" r="r" b="b"/>
            <a:pathLst>
              <a:path w="3238500" h="3325495">
                <a:moveTo>
                  <a:pt x="3173775" y="3325090"/>
                </a:moveTo>
                <a:lnTo>
                  <a:pt x="64724" y="3325090"/>
                </a:lnTo>
                <a:lnTo>
                  <a:pt x="60219" y="3324646"/>
                </a:lnTo>
                <a:lnTo>
                  <a:pt x="23505" y="3308016"/>
                </a:lnTo>
                <a:lnTo>
                  <a:pt x="2218" y="3273793"/>
                </a:lnTo>
                <a:lnTo>
                  <a:pt x="0" y="3260366"/>
                </a:lnTo>
                <a:lnTo>
                  <a:pt x="0" y="3255817"/>
                </a:lnTo>
                <a:lnTo>
                  <a:pt x="0" y="64724"/>
                </a:lnTo>
                <a:lnTo>
                  <a:pt x="14201" y="27004"/>
                </a:lnTo>
                <a:lnTo>
                  <a:pt x="46965" y="3532"/>
                </a:lnTo>
                <a:lnTo>
                  <a:pt x="64724" y="0"/>
                </a:lnTo>
                <a:lnTo>
                  <a:pt x="3173775" y="0"/>
                </a:lnTo>
                <a:lnTo>
                  <a:pt x="3211494" y="14201"/>
                </a:lnTo>
                <a:lnTo>
                  <a:pt x="3234966" y="46965"/>
                </a:lnTo>
                <a:lnTo>
                  <a:pt x="3238499" y="64724"/>
                </a:lnTo>
                <a:lnTo>
                  <a:pt x="3238499" y="3260366"/>
                </a:lnTo>
                <a:lnTo>
                  <a:pt x="3224297" y="3298084"/>
                </a:lnTo>
                <a:lnTo>
                  <a:pt x="3191534" y="3321557"/>
                </a:lnTo>
                <a:lnTo>
                  <a:pt x="3178280" y="3324646"/>
                </a:lnTo>
                <a:lnTo>
                  <a:pt x="3173775" y="3325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1867" y="2759653"/>
            <a:ext cx="422553" cy="422553"/>
          </a:xfrm>
          <a:custGeom>
            <a:avLst/>
            <a:gdLst/>
            <a:ahLst/>
            <a:cxnLst/>
            <a:rect l="l" t="t" r="r" b="b"/>
            <a:pathLst>
              <a:path w="520064" h="520064">
                <a:moveTo>
                  <a:pt x="259772" y="519545"/>
                </a:moveTo>
                <a:lnTo>
                  <a:pt x="221656" y="516733"/>
                </a:lnTo>
                <a:lnTo>
                  <a:pt x="184365" y="508359"/>
                </a:lnTo>
                <a:lnTo>
                  <a:pt x="148705" y="494604"/>
                </a:lnTo>
                <a:lnTo>
                  <a:pt x="115450" y="475765"/>
                </a:lnTo>
                <a:lnTo>
                  <a:pt x="85320" y="452251"/>
                </a:lnTo>
                <a:lnTo>
                  <a:pt x="58965" y="424570"/>
                </a:lnTo>
                <a:lnTo>
                  <a:pt x="36957" y="393322"/>
                </a:lnTo>
                <a:lnTo>
                  <a:pt x="19773" y="359183"/>
                </a:lnTo>
                <a:lnTo>
                  <a:pt x="7784" y="322892"/>
                </a:lnTo>
                <a:lnTo>
                  <a:pt x="1250" y="285234"/>
                </a:lnTo>
                <a:lnTo>
                  <a:pt x="0" y="259772"/>
                </a:lnTo>
                <a:lnTo>
                  <a:pt x="313" y="247026"/>
                </a:lnTo>
                <a:lnTo>
                  <a:pt x="4991" y="209093"/>
                </a:lnTo>
                <a:lnTo>
                  <a:pt x="15184" y="172257"/>
                </a:lnTo>
                <a:lnTo>
                  <a:pt x="30673" y="137316"/>
                </a:lnTo>
                <a:lnTo>
                  <a:pt x="51120" y="105026"/>
                </a:lnTo>
                <a:lnTo>
                  <a:pt x="76085" y="76085"/>
                </a:lnTo>
                <a:lnTo>
                  <a:pt x="105026" y="51120"/>
                </a:lnTo>
                <a:lnTo>
                  <a:pt x="137316" y="30673"/>
                </a:lnTo>
                <a:lnTo>
                  <a:pt x="172257" y="15184"/>
                </a:lnTo>
                <a:lnTo>
                  <a:pt x="209093" y="4991"/>
                </a:lnTo>
                <a:lnTo>
                  <a:pt x="247026" y="312"/>
                </a:lnTo>
                <a:lnTo>
                  <a:pt x="259772" y="0"/>
                </a:lnTo>
                <a:lnTo>
                  <a:pt x="272519" y="312"/>
                </a:lnTo>
                <a:lnTo>
                  <a:pt x="310451" y="4991"/>
                </a:lnTo>
                <a:lnTo>
                  <a:pt x="347287" y="15184"/>
                </a:lnTo>
                <a:lnTo>
                  <a:pt x="382228" y="30673"/>
                </a:lnTo>
                <a:lnTo>
                  <a:pt x="414518" y="51120"/>
                </a:lnTo>
                <a:lnTo>
                  <a:pt x="443459" y="76085"/>
                </a:lnTo>
                <a:lnTo>
                  <a:pt x="468423" y="105025"/>
                </a:lnTo>
                <a:lnTo>
                  <a:pt x="488871" y="137316"/>
                </a:lnTo>
                <a:lnTo>
                  <a:pt x="504360" y="172257"/>
                </a:lnTo>
                <a:lnTo>
                  <a:pt x="514553" y="209093"/>
                </a:lnTo>
                <a:lnTo>
                  <a:pt x="519232" y="247026"/>
                </a:lnTo>
                <a:lnTo>
                  <a:pt x="519545" y="259772"/>
                </a:lnTo>
                <a:lnTo>
                  <a:pt x="519232" y="272519"/>
                </a:lnTo>
                <a:lnTo>
                  <a:pt x="514553" y="310451"/>
                </a:lnTo>
                <a:lnTo>
                  <a:pt x="504360" y="347287"/>
                </a:lnTo>
                <a:lnTo>
                  <a:pt x="488871" y="382228"/>
                </a:lnTo>
                <a:lnTo>
                  <a:pt x="468423" y="414518"/>
                </a:lnTo>
                <a:lnTo>
                  <a:pt x="443459" y="443459"/>
                </a:lnTo>
                <a:lnTo>
                  <a:pt x="414518" y="468424"/>
                </a:lnTo>
                <a:lnTo>
                  <a:pt x="382228" y="488871"/>
                </a:lnTo>
                <a:lnTo>
                  <a:pt x="347287" y="504360"/>
                </a:lnTo>
                <a:lnTo>
                  <a:pt x="310451" y="514553"/>
                </a:lnTo>
                <a:lnTo>
                  <a:pt x="272519" y="519232"/>
                </a:lnTo>
                <a:lnTo>
                  <a:pt x="259772" y="519545"/>
                </a:lnTo>
                <a:close/>
              </a:path>
            </a:pathLst>
          </a:custGeom>
          <a:solidFill>
            <a:srgbClr val="F2E7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726143" y="4446277"/>
            <a:ext cx="2293858" cy="756000"/>
          </a:xfrm>
          <a:custGeom>
            <a:avLst/>
            <a:gdLst/>
            <a:ahLst/>
            <a:cxnLst/>
            <a:rect l="l" t="t" r="r" b="b"/>
            <a:pathLst>
              <a:path w="2823209" h="623570">
                <a:moveTo>
                  <a:pt x="2758138" y="623454"/>
                </a:moveTo>
                <a:lnTo>
                  <a:pt x="64724" y="623454"/>
                </a:lnTo>
                <a:lnTo>
                  <a:pt x="60219" y="623010"/>
                </a:lnTo>
                <a:lnTo>
                  <a:pt x="23505" y="606380"/>
                </a:lnTo>
                <a:lnTo>
                  <a:pt x="2218" y="572156"/>
                </a:lnTo>
                <a:lnTo>
                  <a:pt x="0" y="558730"/>
                </a:lnTo>
                <a:lnTo>
                  <a:pt x="0" y="554181"/>
                </a:lnTo>
                <a:lnTo>
                  <a:pt x="0" y="64724"/>
                </a:lnTo>
                <a:lnTo>
                  <a:pt x="14200" y="27004"/>
                </a:lnTo>
                <a:lnTo>
                  <a:pt x="46965" y="3532"/>
                </a:lnTo>
                <a:lnTo>
                  <a:pt x="64724" y="0"/>
                </a:lnTo>
                <a:lnTo>
                  <a:pt x="2758138" y="0"/>
                </a:lnTo>
                <a:lnTo>
                  <a:pt x="2795857" y="14200"/>
                </a:lnTo>
                <a:lnTo>
                  <a:pt x="2819329" y="46965"/>
                </a:lnTo>
                <a:lnTo>
                  <a:pt x="2822863" y="64724"/>
                </a:lnTo>
                <a:lnTo>
                  <a:pt x="2822863" y="558730"/>
                </a:lnTo>
                <a:lnTo>
                  <a:pt x="2808660" y="596448"/>
                </a:lnTo>
                <a:lnTo>
                  <a:pt x="2775896" y="619921"/>
                </a:lnTo>
                <a:lnTo>
                  <a:pt x="2762642" y="623010"/>
                </a:lnTo>
                <a:lnTo>
                  <a:pt x="2758138" y="623454"/>
                </a:lnTo>
                <a:close/>
              </a:path>
            </a:pathLst>
          </a:custGeom>
          <a:solidFill>
            <a:srgbClr val="F0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74444" y="2687403"/>
            <a:ext cx="189958" cy="22513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93058" y="4493651"/>
            <a:ext cx="2091949" cy="465994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4000"/>
              </a:lnSpc>
              <a:spcBef>
                <a:spcPts val="81"/>
              </a:spcBef>
            </a:pP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소형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모델에서</a:t>
            </a:r>
            <a:r>
              <a:rPr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빠른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수렴</a:t>
            </a:r>
            <a:r>
              <a:rPr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확인</a:t>
            </a:r>
            <a:r>
              <a:rPr sz="1200" spc="-2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200" spc="-28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>
              <a:lnSpc>
                <a:spcPct val="124000"/>
              </a:lnSpc>
              <a:spcBef>
                <a:spcPts val="81"/>
              </a:spcBef>
            </a:pPr>
            <a:r>
              <a:rPr sz="12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중형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모델로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확장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일관성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유지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1765" y="3114547"/>
            <a:ext cx="1216274" cy="22794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 algn="ctr">
              <a:spcBef>
                <a:spcPts val="98"/>
              </a:spcBef>
            </a:pPr>
            <a:r>
              <a:rPr sz="1400" b="1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VRAM</a:t>
            </a:r>
            <a:r>
              <a:rPr sz="1400" b="1" spc="28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사용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23004" y="3433165"/>
            <a:ext cx="2286541" cy="900545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7430" y="4551812"/>
            <a:ext cx="112568" cy="11256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7430" y="4816969"/>
            <a:ext cx="112568" cy="112568"/>
          </a:xfrm>
          <a:prstGeom prst="rect">
            <a:avLst/>
          </a:prstGeom>
        </p:spPr>
      </p:pic>
      <p:sp>
        <p:nvSpPr>
          <p:cNvPr id="29" name="object 29"/>
          <p:cNvSpPr/>
          <p:nvPr/>
        </p:nvSpPr>
        <p:spPr>
          <a:xfrm>
            <a:off x="6715368" y="2590801"/>
            <a:ext cx="2624574" cy="2700000"/>
          </a:xfrm>
          <a:custGeom>
            <a:avLst/>
            <a:gdLst/>
            <a:ahLst/>
            <a:cxnLst/>
            <a:rect l="l" t="t" r="r" b="b"/>
            <a:pathLst>
              <a:path w="3230245" h="3325495">
                <a:moveTo>
                  <a:pt x="3165116" y="3325090"/>
                </a:moveTo>
                <a:lnTo>
                  <a:pt x="64724" y="3325090"/>
                </a:lnTo>
                <a:lnTo>
                  <a:pt x="60219" y="3324646"/>
                </a:lnTo>
                <a:lnTo>
                  <a:pt x="23505" y="3308016"/>
                </a:lnTo>
                <a:lnTo>
                  <a:pt x="2218" y="3273793"/>
                </a:lnTo>
                <a:lnTo>
                  <a:pt x="0" y="3260366"/>
                </a:lnTo>
                <a:lnTo>
                  <a:pt x="0" y="3255817"/>
                </a:lnTo>
                <a:lnTo>
                  <a:pt x="0" y="64724"/>
                </a:lnTo>
                <a:lnTo>
                  <a:pt x="14201" y="27004"/>
                </a:lnTo>
                <a:lnTo>
                  <a:pt x="46965" y="3532"/>
                </a:lnTo>
                <a:lnTo>
                  <a:pt x="64724" y="0"/>
                </a:lnTo>
                <a:lnTo>
                  <a:pt x="3165116" y="0"/>
                </a:lnTo>
                <a:lnTo>
                  <a:pt x="3202834" y="14201"/>
                </a:lnTo>
                <a:lnTo>
                  <a:pt x="3226307" y="46965"/>
                </a:lnTo>
                <a:lnTo>
                  <a:pt x="3229841" y="64724"/>
                </a:lnTo>
                <a:lnTo>
                  <a:pt x="3229841" y="3260366"/>
                </a:lnTo>
                <a:lnTo>
                  <a:pt x="3215638" y="3298084"/>
                </a:lnTo>
                <a:lnTo>
                  <a:pt x="3182874" y="3321557"/>
                </a:lnTo>
                <a:lnTo>
                  <a:pt x="3169621" y="3324646"/>
                </a:lnTo>
                <a:lnTo>
                  <a:pt x="3165116" y="33250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12909" y="2759654"/>
            <a:ext cx="422553" cy="422553"/>
          </a:xfrm>
          <a:custGeom>
            <a:avLst/>
            <a:gdLst/>
            <a:ahLst/>
            <a:cxnLst/>
            <a:rect l="l" t="t" r="r" b="b"/>
            <a:pathLst>
              <a:path w="520065" h="520064">
                <a:moveTo>
                  <a:pt x="259772" y="519545"/>
                </a:moveTo>
                <a:lnTo>
                  <a:pt x="221656" y="516733"/>
                </a:lnTo>
                <a:lnTo>
                  <a:pt x="184365" y="508359"/>
                </a:lnTo>
                <a:lnTo>
                  <a:pt x="148705" y="494604"/>
                </a:lnTo>
                <a:lnTo>
                  <a:pt x="115449" y="475765"/>
                </a:lnTo>
                <a:lnTo>
                  <a:pt x="85319" y="452251"/>
                </a:lnTo>
                <a:lnTo>
                  <a:pt x="58965" y="424570"/>
                </a:lnTo>
                <a:lnTo>
                  <a:pt x="36957" y="393322"/>
                </a:lnTo>
                <a:lnTo>
                  <a:pt x="19773" y="359183"/>
                </a:lnTo>
                <a:lnTo>
                  <a:pt x="7784" y="322892"/>
                </a:lnTo>
                <a:lnTo>
                  <a:pt x="1250" y="285234"/>
                </a:lnTo>
                <a:lnTo>
                  <a:pt x="0" y="259772"/>
                </a:lnTo>
                <a:lnTo>
                  <a:pt x="312" y="247026"/>
                </a:lnTo>
                <a:lnTo>
                  <a:pt x="4990" y="209093"/>
                </a:lnTo>
                <a:lnTo>
                  <a:pt x="15184" y="172257"/>
                </a:lnTo>
                <a:lnTo>
                  <a:pt x="30673" y="137316"/>
                </a:lnTo>
                <a:lnTo>
                  <a:pt x="51120" y="105026"/>
                </a:lnTo>
                <a:lnTo>
                  <a:pt x="76085" y="76085"/>
                </a:lnTo>
                <a:lnTo>
                  <a:pt x="105025" y="51120"/>
                </a:lnTo>
                <a:lnTo>
                  <a:pt x="137317" y="30673"/>
                </a:lnTo>
                <a:lnTo>
                  <a:pt x="172257" y="15184"/>
                </a:lnTo>
                <a:lnTo>
                  <a:pt x="209092" y="4991"/>
                </a:lnTo>
                <a:lnTo>
                  <a:pt x="247026" y="312"/>
                </a:lnTo>
                <a:lnTo>
                  <a:pt x="259772" y="0"/>
                </a:lnTo>
                <a:lnTo>
                  <a:pt x="272520" y="312"/>
                </a:lnTo>
                <a:lnTo>
                  <a:pt x="310451" y="4991"/>
                </a:lnTo>
                <a:lnTo>
                  <a:pt x="347286" y="15184"/>
                </a:lnTo>
                <a:lnTo>
                  <a:pt x="382227" y="30673"/>
                </a:lnTo>
                <a:lnTo>
                  <a:pt x="414519" y="51120"/>
                </a:lnTo>
                <a:lnTo>
                  <a:pt x="443459" y="76085"/>
                </a:lnTo>
                <a:lnTo>
                  <a:pt x="468423" y="105025"/>
                </a:lnTo>
                <a:lnTo>
                  <a:pt x="488870" y="137316"/>
                </a:lnTo>
                <a:lnTo>
                  <a:pt x="504358" y="172257"/>
                </a:lnTo>
                <a:lnTo>
                  <a:pt x="514553" y="209093"/>
                </a:lnTo>
                <a:lnTo>
                  <a:pt x="519233" y="247026"/>
                </a:lnTo>
                <a:lnTo>
                  <a:pt x="519545" y="259772"/>
                </a:lnTo>
                <a:lnTo>
                  <a:pt x="519233" y="272519"/>
                </a:lnTo>
                <a:lnTo>
                  <a:pt x="514553" y="310451"/>
                </a:lnTo>
                <a:lnTo>
                  <a:pt x="504358" y="347287"/>
                </a:lnTo>
                <a:lnTo>
                  <a:pt x="488869" y="382228"/>
                </a:lnTo>
                <a:lnTo>
                  <a:pt x="468423" y="414518"/>
                </a:lnTo>
                <a:lnTo>
                  <a:pt x="443459" y="443459"/>
                </a:lnTo>
                <a:lnTo>
                  <a:pt x="414519" y="468424"/>
                </a:lnTo>
                <a:lnTo>
                  <a:pt x="382228" y="488871"/>
                </a:lnTo>
                <a:lnTo>
                  <a:pt x="347288" y="504360"/>
                </a:lnTo>
                <a:lnTo>
                  <a:pt x="310452" y="514553"/>
                </a:lnTo>
                <a:lnTo>
                  <a:pt x="272520" y="519232"/>
                </a:lnTo>
                <a:lnTo>
                  <a:pt x="259772" y="519545"/>
                </a:lnTo>
                <a:close/>
              </a:path>
            </a:pathLst>
          </a:custGeom>
          <a:solidFill>
            <a:srgbClr val="FFEC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84221" y="4446278"/>
            <a:ext cx="2286635" cy="506651"/>
          </a:xfrm>
          <a:custGeom>
            <a:avLst/>
            <a:gdLst/>
            <a:ahLst/>
            <a:cxnLst/>
            <a:rect l="l" t="t" r="r" b="b"/>
            <a:pathLst>
              <a:path w="2814320" h="623570">
                <a:moveTo>
                  <a:pt x="2749479" y="623454"/>
                </a:moveTo>
                <a:lnTo>
                  <a:pt x="64723" y="623454"/>
                </a:lnTo>
                <a:lnTo>
                  <a:pt x="60218" y="623010"/>
                </a:lnTo>
                <a:lnTo>
                  <a:pt x="23504" y="606380"/>
                </a:lnTo>
                <a:lnTo>
                  <a:pt x="2218" y="572156"/>
                </a:lnTo>
                <a:lnTo>
                  <a:pt x="0" y="558730"/>
                </a:lnTo>
                <a:lnTo>
                  <a:pt x="0" y="554181"/>
                </a:lnTo>
                <a:lnTo>
                  <a:pt x="0" y="64724"/>
                </a:lnTo>
                <a:lnTo>
                  <a:pt x="14199" y="27004"/>
                </a:lnTo>
                <a:lnTo>
                  <a:pt x="46964" y="3532"/>
                </a:lnTo>
                <a:lnTo>
                  <a:pt x="64723" y="0"/>
                </a:lnTo>
                <a:lnTo>
                  <a:pt x="2749479" y="0"/>
                </a:lnTo>
                <a:lnTo>
                  <a:pt x="2787198" y="14200"/>
                </a:lnTo>
                <a:lnTo>
                  <a:pt x="2810671" y="46965"/>
                </a:lnTo>
                <a:lnTo>
                  <a:pt x="2814204" y="64724"/>
                </a:lnTo>
                <a:lnTo>
                  <a:pt x="2814204" y="558730"/>
                </a:lnTo>
                <a:lnTo>
                  <a:pt x="2800002" y="596448"/>
                </a:lnTo>
                <a:lnTo>
                  <a:pt x="2767238" y="619921"/>
                </a:lnTo>
                <a:lnTo>
                  <a:pt x="2753983" y="623010"/>
                </a:lnTo>
                <a:lnTo>
                  <a:pt x="2749479" y="623454"/>
                </a:lnTo>
                <a:close/>
              </a:path>
            </a:pathLst>
          </a:custGeom>
          <a:solidFill>
            <a:srgbClr val="F0F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2" name="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60654" y="2687401"/>
            <a:ext cx="126639" cy="225136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968270" y="4493651"/>
            <a:ext cx="2026213" cy="694966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4000"/>
              </a:lnSpc>
              <a:spcBef>
                <a:spcPts val="81"/>
              </a:spcBef>
            </a:pP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예상보다</a:t>
            </a:r>
            <a:r>
              <a:rPr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낮은</a:t>
            </a:r>
            <a:r>
              <a:rPr sz="12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200" spc="-4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소비</a:t>
            </a:r>
            <a:r>
              <a:rPr sz="1200" spc="40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200" spc="406" dirty="0">
              <a:solidFill>
                <a:srgbClr val="37405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0319" marR="4128">
              <a:lnSpc>
                <a:spcPct val="124000"/>
              </a:lnSpc>
              <a:spcBef>
                <a:spcPts val="81"/>
              </a:spcBef>
            </a:pPr>
            <a:r>
              <a:rPr sz="12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롱컨텍스트</a:t>
            </a:r>
            <a:r>
              <a:rPr sz="1200" spc="-65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처리에</a:t>
            </a:r>
            <a:r>
              <a:rPr sz="1200" spc="-6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적합한</a:t>
            </a:r>
            <a:r>
              <a:rPr sz="1200" spc="-61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VRAM</a:t>
            </a:r>
            <a:r>
              <a:rPr sz="1200" spc="4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25305" y="3114547"/>
            <a:ext cx="1002080" cy="227948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10319" algn="ctr">
              <a:spcBef>
                <a:spcPts val="98"/>
              </a:spcBef>
            </a:pPr>
            <a:r>
              <a:rPr sz="1400" spc="-37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z="1400" spc="-89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지연</a:t>
            </a:r>
            <a:endParaRPr sz="140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87360" y="3433164"/>
            <a:ext cx="2286541" cy="900545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78821" y="4551811"/>
            <a:ext cx="105532" cy="112568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78821" y="4781623"/>
            <a:ext cx="105532" cy="112568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28992" y="5945663"/>
            <a:ext cx="126639" cy="225136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7124762" y="4493651"/>
            <a:ext cx="2075264" cy="453170"/>
          </a:xfrm>
          <a:prstGeom prst="rect">
            <a:avLst/>
          </a:prstGeom>
        </p:spPr>
        <p:txBody>
          <a:bodyPr vert="horz" wrap="square" lIns="0" tIns="10319" rIns="0" bIns="0" rtlCol="0">
            <a:spAutoFit/>
          </a:bodyPr>
          <a:lstStyle/>
          <a:p>
            <a:pPr marL="10319" marR="4128">
              <a:lnSpc>
                <a:spcPct val="124000"/>
              </a:lnSpc>
              <a:spcBef>
                <a:spcPts val="81"/>
              </a:spcBef>
            </a:pP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57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증가에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따른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증가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실제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서비스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가능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속도</a:t>
            </a:r>
            <a:r>
              <a:rPr sz="12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확인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7881" y="5699133"/>
            <a:ext cx="8776637" cy="929782"/>
          </a:xfrm>
          <a:prstGeom prst="rect">
            <a:avLst/>
          </a:prstGeom>
        </p:spPr>
        <p:txBody>
          <a:bodyPr vert="horz" wrap="square" lIns="0" tIns="89257" rIns="0" bIns="0" rtlCol="0">
            <a:spAutoFit/>
          </a:bodyPr>
          <a:lstStyle/>
          <a:p>
            <a:pPr marL="10319">
              <a:spcBef>
                <a:spcPts val="703"/>
              </a:spcBef>
            </a:pPr>
            <a:r>
              <a:rPr sz="1600" b="1" spc="-24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추가</a:t>
            </a:r>
            <a:r>
              <a:rPr sz="1600" b="1" spc="-73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600" b="1" spc="-20" dirty="0">
                <a:solidFill>
                  <a:srgbClr val="1F2937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발견</a:t>
            </a:r>
            <a:endParaRPr sz="1600" b="1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  <a:p>
            <a:pPr marL="10319" marR="4128">
              <a:lnSpc>
                <a:spcPct val="124000"/>
              </a:lnSpc>
              <a:spcBef>
                <a:spcPts val="252"/>
              </a:spcBef>
            </a:pP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시계열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예측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소과제에서도</a:t>
            </a:r>
            <a:r>
              <a:rPr sz="14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동일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크기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대비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빠른</a:t>
            </a:r>
            <a:r>
              <a:rPr sz="14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추론이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관찰</a:t>
            </a:r>
            <a:r>
              <a:rPr lang="ko-KR" altLang="en-US"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됨</a:t>
            </a:r>
            <a:r>
              <a:rPr lang="en-US" altLang="ko-KR" sz="140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. </a:t>
            </a:r>
          </a:p>
          <a:p>
            <a:pPr marL="10319" marR="4128">
              <a:lnSpc>
                <a:spcPct val="124000"/>
              </a:lnSpc>
              <a:spcBef>
                <a:spcPts val="252"/>
              </a:spcBef>
            </a:pPr>
            <a:r>
              <a:rPr sz="14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이는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상태</a:t>
            </a:r>
            <a:r>
              <a:rPr sz="14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기반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모델의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장점인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결정성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(Determinism)</a:t>
            </a:r>
            <a:r>
              <a:rPr sz="1400" spc="-8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과</a:t>
            </a:r>
            <a:r>
              <a:rPr sz="14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효율적인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20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구조로 </a:t>
            </a:r>
            <a:r>
              <a:rPr sz="1400" spc="-16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인한</a:t>
            </a:r>
            <a:r>
              <a:rPr sz="1400" spc="-53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16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것으로</a:t>
            </a:r>
            <a:r>
              <a:rPr sz="1400" spc="-49" dirty="0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400" spc="-8" dirty="0" err="1">
                <a:solidFill>
                  <a:srgbClr val="37405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판단</a:t>
            </a:r>
            <a:endParaRPr sz="14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sp>
        <p:nvSpPr>
          <p:cNvPr id="42" name="object 2">
            <a:extLst>
              <a:ext uri="{FF2B5EF4-FFF2-40B4-BE49-F238E27FC236}">
                <a16:creationId xmlns:a16="http://schemas.microsoft.com/office/drawing/2014/main" id="{72DEB952-63A3-4C24-51AF-16363BFD2B77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28BE8440-2544-23BA-EBE0-A6AC80F72DCA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3695660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lvl1pPr>
              <a:defRPr sz="1828" b="0" i="0">
                <a:solidFill>
                  <a:srgbClr val="1F2937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72231">
              <a:spcBef>
                <a:spcPts val="73"/>
              </a:spcBef>
            </a:pPr>
            <a:r>
              <a:rPr lang="en-US" altLang="ko-KR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5. </a:t>
            </a:r>
            <a:r>
              <a:rPr lang="ko-KR" altLang="en-US" sz="2400" b="1" dirty="0"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rPr>
              <a:t>현재 내부 테스트</a:t>
            </a:r>
            <a:endParaRPr lang="ko-KR" altLang="en-US" sz="2400" dirty="0">
              <a:latin typeface="KoPub돋움체 Bold" panose="02020603020101020101" pitchFamily="18" charset="-127"/>
              <a:ea typeface="KoPub돋움체 Bold" panose="02020603020101020101" pitchFamily="18" charset="-127"/>
              <a:cs typeface="Arial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936177F-6787-EC69-D216-DAFA08B9CBE3}"/>
              </a:ext>
            </a:extLst>
          </p:cNvPr>
          <p:cNvSpPr/>
          <p:nvPr/>
        </p:nvSpPr>
        <p:spPr>
          <a:xfrm>
            <a:off x="380999" y="1447800"/>
            <a:ext cx="9153519" cy="1008000"/>
          </a:xfrm>
          <a:custGeom>
            <a:avLst/>
            <a:gdLst/>
            <a:ahLst/>
            <a:cxnLst/>
            <a:rect l="l" t="t" r="r" b="b"/>
            <a:pathLst>
              <a:path w="11430000" h="1143000">
                <a:moveTo>
                  <a:pt x="11358802" y="1142999"/>
                </a:moveTo>
                <a:lnTo>
                  <a:pt x="71196" y="1142999"/>
                </a:lnTo>
                <a:lnTo>
                  <a:pt x="66241" y="1142511"/>
                </a:lnTo>
                <a:lnTo>
                  <a:pt x="29705" y="1127378"/>
                </a:lnTo>
                <a:lnTo>
                  <a:pt x="3885" y="1091337"/>
                </a:lnTo>
                <a:lnTo>
                  <a:pt x="0" y="1071803"/>
                </a:lnTo>
                <a:lnTo>
                  <a:pt x="0" y="1066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1358802" y="0"/>
                </a:lnTo>
                <a:lnTo>
                  <a:pt x="11400293" y="15621"/>
                </a:lnTo>
                <a:lnTo>
                  <a:pt x="11426113" y="51661"/>
                </a:lnTo>
                <a:lnTo>
                  <a:pt x="11429999" y="71196"/>
                </a:lnTo>
                <a:lnTo>
                  <a:pt x="11429999" y="1071803"/>
                </a:lnTo>
                <a:lnTo>
                  <a:pt x="11414376" y="1113294"/>
                </a:lnTo>
                <a:lnTo>
                  <a:pt x="11378337" y="1139113"/>
                </a:lnTo>
                <a:lnTo>
                  <a:pt x="11363757" y="1142511"/>
                </a:lnTo>
                <a:lnTo>
                  <a:pt x="11358802" y="1142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472C0C2B-E930-0DCB-0C54-0759B58024A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64069" y="1612900"/>
            <a:ext cx="160186" cy="228599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3ED5655D-A2E3-02FE-FF4D-8A1AE9228B19}"/>
              </a:ext>
            </a:extLst>
          </p:cNvPr>
          <p:cNvSpPr txBox="1"/>
          <p:nvPr/>
        </p:nvSpPr>
        <p:spPr>
          <a:xfrm>
            <a:off x="596899" y="1514624"/>
            <a:ext cx="8743043" cy="8592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solidFill>
                  <a:srgbClr val="374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테스트</a:t>
            </a:r>
            <a:r>
              <a:rPr sz="1600" spc="85" dirty="0">
                <a:solidFill>
                  <a:srgbClr val="374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 </a:t>
            </a:r>
            <a:r>
              <a:rPr sz="1600" spc="-25" dirty="0">
                <a:solidFill>
                  <a:srgbClr val="37405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Malgun Gothic"/>
              </a:rPr>
              <a:t>환경</a:t>
            </a:r>
            <a:endParaRPr sz="1600" dirty="0">
              <a:latin typeface="KoPub돋움체 Bold" panose="02020603020101020101" pitchFamily="18" charset="-127"/>
              <a:ea typeface="KoPub돋움체 Bold" panose="02020603020101020101" pitchFamily="18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lang="en-US"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     </a:t>
            </a:r>
            <a:r>
              <a:rPr sz="1400" dirty="0" err="1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같은</a:t>
            </a:r>
            <a:r>
              <a:rPr sz="1400" spc="-35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환경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(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예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:</a:t>
            </a:r>
            <a:r>
              <a:rPr sz="1400" spc="7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105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512</a:t>
            </a:r>
            <a:r>
              <a:rPr sz="1400" spc="7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토큰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배치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,</a:t>
            </a:r>
            <a:r>
              <a:rPr sz="1400" spc="7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55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32)</a:t>
            </a:r>
            <a:r>
              <a:rPr sz="1400" spc="55" dirty="0" err="1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에서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lang="ko-KR" altLang="en-US"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기존모델</a:t>
            </a:r>
            <a:r>
              <a:rPr lang="en-US" altLang="ko-KR"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, </a:t>
            </a:r>
            <a:r>
              <a:rPr lang="ko-KR" altLang="en-US"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하이브리드 모델과의 </a:t>
            </a:r>
            <a:r>
              <a:rPr sz="1400" dirty="0" err="1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메모리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사용량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,</a:t>
            </a:r>
            <a:r>
              <a:rPr sz="1400" spc="7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학습</a:t>
            </a:r>
            <a:r>
              <a:rPr sz="1400" spc="-35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시간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,</a:t>
            </a:r>
            <a:r>
              <a:rPr sz="1400" spc="7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추론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지연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등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다양한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지표를</a:t>
            </a:r>
            <a:r>
              <a:rPr sz="1400" spc="-30" dirty="0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4A54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측정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Arial"/>
            </a:endParaRP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4311D0DC-FD6A-6A6A-66DE-9CBE071D1892}"/>
              </a:ext>
            </a:extLst>
          </p:cNvPr>
          <p:cNvSpPr/>
          <p:nvPr/>
        </p:nvSpPr>
        <p:spPr>
          <a:xfrm>
            <a:off x="380999" y="5257800"/>
            <a:ext cx="70485" cy="324000"/>
          </a:xfrm>
          <a:custGeom>
            <a:avLst/>
            <a:gdLst/>
            <a:ahLst/>
            <a:cxnLst/>
            <a:rect l="l" t="t" r="r" b="b"/>
            <a:pathLst>
              <a:path w="70484" h="495300">
                <a:moveTo>
                  <a:pt x="70450" y="494744"/>
                </a:moveTo>
                <a:lnTo>
                  <a:pt x="33857" y="482191"/>
                </a:lnTo>
                <a:lnTo>
                  <a:pt x="5800" y="447981"/>
                </a:lnTo>
                <a:lnTo>
                  <a:pt x="0" y="4188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418822"/>
                </a:lnTo>
                <a:lnTo>
                  <a:pt x="44514" y="461163"/>
                </a:lnTo>
                <a:lnTo>
                  <a:pt x="66287" y="493088"/>
                </a:lnTo>
                <a:lnTo>
                  <a:pt x="70450" y="494744"/>
                </a:lnTo>
                <a:close/>
              </a:path>
            </a:pathLst>
          </a:custGeom>
          <a:solidFill>
            <a:srgbClr val="9CA2A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25">
            <a:extLst>
              <a:ext uri="{FF2B5EF4-FFF2-40B4-BE49-F238E27FC236}">
                <a16:creationId xmlns:a16="http://schemas.microsoft.com/office/drawing/2014/main" id="{4ACE4465-540B-F870-006A-205DF4984FCC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1499" y="5353126"/>
            <a:ext cx="133349" cy="133349"/>
          </a:xfrm>
          <a:prstGeom prst="rect">
            <a:avLst/>
          </a:prstGeom>
        </p:spPr>
      </p:pic>
      <p:sp>
        <p:nvSpPr>
          <p:cNvPr id="50" name="object 26">
            <a:extLst>
              <a:ext uri="{FF2B5EF4-FFF2-40B4-BE49-F238E27FC236}">
                <a16:creationId xmlns:a16="http://schemas.microsoft.com/office/drawing/2014/main" id="{B90E34AF-F936-2743-F1D6-F60618486D1D}"/>
              </a:ext>
            </a:extLst>
          </p:cNvPr>
          <p:cNvSpPr txBox="1"/>
          <p:nvPr/>
        </p:nvSpPr>
        <p:spPr>
          <a:xfrm>
            <a:off x="768349" y="5323598"/>
            <a:ext cx="556387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주</a:t>
            </a:r>
            <a:r>
              <a:rPr sz="1100" dirty="0">
                <a:solidFill>
                  <a:srgbClr val="4A5462"/>
                </a:solidFill>
                <a:latin typeface="Malgun Gothic"/>
                <a:cs typeface="Malgun Gothic"/>
              </a:rPr>
              <a:t>의</a:t>
            </a:r>
            <a:r>
              <a:rPr sz="1050" b="1" dirty="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sz="1050" b="1" spc="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데이터가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작거나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지표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설정이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특이할</a:t>
            </a:r>
            <a:r>
              <a:rPr sz="105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수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있어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공식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>
                <a:solidFill>
                  <a:srgbClr val="4A5462"/>
                </a:solidFill>
                <a:latin typeface="Malgun Gothic"/>
                <a:cs typeface="Malgun Gothic"/>
              </a:rPr>
              <a:t>벤치마크로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 err="1">
                <a:solidFill>
                  <a:srgbClr val="4A5462"/>
                </a:solidFill>
                <a:latin typeface="Malgun Gothic"/>
                <a:cs typeface="Malgun Gothic"/>
              </a:rPr>
              <a:t>다시</a:t>
            </a:r>
            <a:r>
              <a:rPr sz="1050" spc="-35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dirty="0" err="1">
                <a:solidFill>
                  <a:srgbClr val="4A5462"/>
                </a:solidFill>
                <a:latin typeface="Malgun Gothic"/>
                <a:cs typeface="Malgun Gothic"/>
              </a:rPr>
              <a:t>확인</a:t>
            </a:r>
            <a:r>
              <a:rPr sz="1050" spc="-40" dirty="0">
                <a:solidFill>
                  <a:srgbClr val="4A5462"/>
                </a:solidFill>
                <a:latin typeface="Malgun Gothic"/>
                <a:cs typeface="Malgun Gothic"/>
              </a:rPr>
              <a:t> </a:t>
            </a:r>
            <a:r>
              <a:rPr sz="1050" spc="-10" dirty="0" err="1">
                <a:solidFill>
                  <a:srgbClr val="4A5462"/>
                </a:solidFill>
                <a:latin typeface="Malgun Gothic"/>
                <a:cs typeface="Malgun Gothic"/>
              </a:rPr>
              <a:t>필요</a:t>
            </a:r>
            <a:endParaRPr sz="10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F1B2-C438-8353-F606-EB74C6A7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BBB623CA-1DB3-AF86-9FB8-456ECB76C66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934200"/>
          </a:xfrm>
          <a:prstGeom prst="rect">
            <a:avLst/>
          </a:prstGeom>
        </p:spPr>
      </p:pic>
      <p:sp>
        <p:nvSpPr>
          <p:cNvPr id="42" name="object 2">
            <a:extLst>
              <a:ext uri="{FF2B5EF4-FFF2-40B4-BE49-F238E27FC236}">
                <a16:creationId xmlns:a16="http://schemas.microsoft.com/office/drawing/2014/main" id="{99403814-B69C-E031-CE34-696CAB201526}"/>
              </a:ext>
            </a:extLst>
          </p:cNvPr>
          <p:cNvSpPr/>
          <p:nvPr/>
        </p:nvSpPr>
        <p:spPr>
          <a:xfrm>
            <a:off x="371474" y="952383"/>
            <a:ext cx="9163050" cy="15478"/>
          </a:xfrm>
          <a:custGeom>
            <a:avLst/>
            <a:gdLst/>
            <a:ahLst/>
            <a:cxnLst/>
            <a:rect l="l" t="t" r="r" b="b"/>
            <a:pathLst>
              <a:path w="11277600" h="19050">
                <a:moveTo>
                  <a:pt x="112775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1904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">
            <a:extLst>
              <a:ext uri="{FF2B5EF4-FFF2-40B4-BE49-F238E27FC236}">
                <a16:creationId xmlns:a16="http://schemas.microsoft.com/office/drawing/2014/main" id="{9B2E2F48-A872-BD62-87F2-0327D52E16C5}"/>
              </a:ext>
            </a:extLst>
          </p:cNvPr>
          <p:cNvSpPr txBox="1">
            <a:spLocks/>
          </p:cNvSpPr>
          <p:nvPr/>
        </p:nvSpPr>
        <p:spPr>
          <a:xfrm>
            <a:off x="243136" y="509190"/>
            <a:ext cx="6585836" cy="446721"/>
          </a:xfrm>
          <a:prstGeom prst="rect">
            <a:avLst/>
          </a:prstGeom>
        </p:spPr>
        <p:txBody>
          <a:bodyPr vert="horz" wrap="square" lIns="0" tIns="76641" rIns="0" bIns="0" rtlCol="0">
            <a:spAutoFit/>
          </a:bodyPr>
          <a:lstStyle>
            <a:defPPr>
              <a:defRPr kern="0"/>
            </a:defPPr>
            <a:lvl1pPr marL="72231">
              <a:spcBef>
                <a:spcPts val="73"/>
              </a:spcBef>
              <a:defRPr sz="2400" b="1" i="0">
                <a:solidFill>
                  <a:srgbClr val="1F2937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Arial"/>
              </a:defRPr>
            </a:lvl1pPr>
          </a:lstStyle>
          <a:p>
            <a:r>
              <a:rPr lang="en-US" altLang="ko-KR" dirty="0"/>
              <a:t>6.</a:t>
            </a:r>
            <a:r>
              <a:rPr lang="ko-KR" altLang="en-US" dirty="0"/>
              <a:t> 무엇을 더 검증해야 하나</a:t>
            </a:r>
            <a:r>
              <a:rPr lang="en-US" altLang="ko-KR" dirty="0"/>
              <a:t>:</a:t>
            </a:r>
            <a:r>
              <a:rPr lang="ko-KR" altLang="en-US" dirty="0"/>
              <a:t> 실증 계획 수행 내용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49BC7A2-F8FC-B8C6-CBB1-954D1D39D6F2}"/>
              </a:ext>
            </a:extLst>
          </p:cNvPr>
          <p:cNvGrpSpPr/>
          <p:nvPr/>
        </p:nvGrpSpPr>
        <p:grpSpPr>
          <a:xfrm>
            <a:off x="395513" y="1443264"/>
            <a:ext cx="2736000" cy="4972049"/>
            <a:chOff x="395513" y="1443264"/>
            <a:chExt cx="3657878" cy="4972049"/>
          </a:xfrm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3D72845-7824-E628-38BA-834E9FE223AF}"/>
                </a:ext>
              </a:extLst>
            </p:cNvPr>
            <p:cNvSpPr/>
            <p:nvPr/>
          </p:nvSpPr>
          <p:spPr>
            <a:xfrm>
              <a:off x="395513" y="1462313"/>
              <a:ext cx="3657600" cy="4953000"/>
            </a:xfrm>
            <a:custGeom>
              <a:avLst/>
              <a:gdLst/>
              <a:ahLst/>
              <a:cxnLst/>
              <a:rect l="l" t="t" r="r" b="b"/>
              <a:pathLst>
                <a:path w="3657600" h="4953000">
                  <a:moveTo>
                    <a:pt x="3586402" y="4952999"/>
                  </a:moveTo>
                  <a:lnTo>
                    <a:pt x="71196" y="4952999"/>
                  </a:lnTo>
                  <a:lnTo>
                    <a:pt x="66241" y="4952511"/>
                  </a:lnTo>
                  <a:lnTo>
                    <a:pt x="29705" y="4937376"/>
                  </a:lnTo>
                  <a:lnTo>
                    <a:pt x="3885" y="4901336"/>
                  </a:lnTo>
                  <a:lnTo>
                    <a:pt x="0" y="4881802"/>
                  </a:lnTo>
                  <a:lnTo>
                    <a:pt x="0" y="487679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586402" y="0"/>
                  </a:lnTo>
                  <a:lnTo>
                    <a:pt x="3627893" y="11716"/>
                  </a:lnTo>
                  <a:lnTo>
                    <a:pt x="3655158" y="42320"/>
                  </a:lnTo>
                  <a:lnTo>
                    <a:pt x="3657599" y="53397"/>
                  </a:lnTo>
                  <a:lnTo>
                    <a:pt x="3657599" y="4881802"/>
                  </a:lnTo>
                  <a:lnTo>
                    <a:pt x="3641977" y="4923293"/>
                  </a:lnTo>
                  <a:lnTo>
                    <a:pt x="3605937" y="4949113"/>
                  </a:lnTo>
                  <a:lnTo>
                    <a:pt x="3591358" y="4952511"/>
                  </a:lnTo>
                  <a:lnTo>
                    <a:pt x="3586402" y="495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9358617-CDF8-799D-98BD-8AB470A0D177}"/>
                </a:ext>
              </a:extLst>
            </p:cNvPr>
            <p:cNvSpPr/>
            <p:nvPr/>
          </p:nvSpPr>
          <p:spPr>
            <a:xfrm>
              <a:off x="395791" y="1443264"/>
              <a:ext cx="3657600" cy="70485"/>
            </a:xfrm>
            <a:custGeom>
              <a:avLst/>
              <a:gdLst/>
              <a:ahLst/>
              <a:cxnLst/>
              <a:rect l="l" t="t" r="r" b="b"/>
              <a:pathLst>
                <a:path w="3657600" h="70484">
                  <a:moveTo>
                    <a:pt x="0" y="70450"/>
                  </a:moveTo>
                  <a:lnTo>
                    <a:pt x="12552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581122" y="0"/>
                  </a:lnTo>
                  <a:lnTo>
                    <a:pt x="3623464" y="12829"/>
                  </a:lnTo>
                  <a:lnTo>
                    <a:pt x="3647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3657600" h="70484">
                  <a:moveTo>
                    <a:pt x="3657044" y="70450"/>
                  </a:moveTo>
                  <a:lnTo>
                    <a:pt x="3623464" y="44514"/>
                  </a:lnTo>
                  <a:lnTo>
                    <a:pt x="3581122" y="38099"/>
                  </a:lnTo>
                  <a:lnTo>
                    <a:pt x="3647030" y="38099"/>
                  </a:lnTo>
                  <a:lnTo>
                    <a:pt x="3656959" y="68693"/>
                  </a:lnTo>
                  <a:lnTo>
                    <a:pt x="3657044" y="704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E8C1000-889F-6D33-263F-DBFFBB2A4987}"/>
              </a:ext>
            </a:extLst>
          </p:cNvPr>
          <p:cNvGrpSpPr/>
          <p:nvPr/>
        </p:nvGrpSpPr>
        <p:grpSpPr>
          <a:xfrm>
            <a:off x="624113" y="1709964"/>
            <a:ext cx="457200" cy="457200"/>
            <a:chOff x="624113" y="1709964"/>
            <a:chExt cx="457200" cy="457200"/>
          </a:xfrm>
        </p:grpSpPr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75EBE325-2EF6-6924-A331-7DE6B8C69395}"/>
                </a:ext>
              </a:extLst>
            </p:cNvPr>
            <p:cNvSpPr/>
            <p:nvPr/>
          </p:nvSpPr>
          <p:spPr>
            <a:xfrm>
              <a:off x="624113" y="17099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775972D1-17FE-FEF7-7A61-2FC6AC66003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413" y="1786163"/>
              <a:ext cx="228599" cy="3047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CF8491C3-F29E-D8E4-51A3-D360523C2B18}"/>
              </a:ext>
            </a:extLst>
          </p:cNvPr>
          <p:cNvSpPr txBox="1"/>
          <p:nvPr/>
        </p:nvSpPr>
        <p:spPr>
          <a:xfrm>
            <a:off x="1221013" y="1794225"/>
            <a:ext cx="1872614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스케일링</a:t>
            </a:r>
            <a:r>
              <a:rPr sz="1400" spc="-1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효율</a:t>
            </a:r>
            <a:r>
              <a:rPr sz="1400" spc="-10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테스트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13" name="object 10">
            <a:extLst>
              <a:ext uri="{FF2B5EF4-FFF2-40B4-BE49-F238E27FC236}">
                <a16:creationId xmlns:a16="http://schemas.microsoft.com/office/drawing/2014/main" id="{AE89A12E-1CC8-8AB3-9E2D-4D880CF6CA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113" y="2536368"/>
            <a:ext cx="133349" cy="114299"/>
          </a:xfrm>
          <a:prstGeom prst="rect">
            <a:avLst/>
          </a:prstGeom>
        </p:spPr>
      </p:pic>
      <p:pic>
        <p:nvPicPr>
          <p:cNvPr id="14" name="object 11">
            <a:extLst>
              <a:ext uri="{FF2B5EF4-FFF2-40B4-BE49-F238E27FC236}">
                <a16:creationId xmlns:a16="http://schemas.microsoft.com/office/drawing/2014/main" id="{D39F76EE-60E0-D326-1D44-060EBBEF948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113" y="3545479"/>
            <a:ext cx="190499" cy="152399"/>
          </a:xfrm>
          <a:prstGeom prst="rect">
            <a:avLst/>
          </a:prstGeom>
        </p:spPr>
      </p:pic>
      <p:pic>
        <p:nvPicPr>
          <p:cNvPr id="15" name="object 12">
            <a:extLst>
              <a:ext uri="{FF2B5EF4-FFF2-40B4-BE49-F238E27FC236}">
                <a16:creationId xmlns:a16="http://schemas.microsoft.com/office/drawing/2014/main" id="{DAD4911A-BD23-5EEB-E32A-F99C0C41CC5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4113" y="4343400"/>
            <a:ext cx="152399" cy="152399"/>
          </a:xfrm>
          <a:prstGeom prst="rect">
            <a:avLst/>
          </a:prstGeom>
        </p:spPr>
      </p:pic>
      <p:sp>
        <p:nvSpPr>
          <p:cNvPr id="16" name="object 13">
            <a:extLst>
              <a:ext uri="{FF2B5EF4-FFF2-40B4-BE49-F238E27FC236}">
                <a16:creationId xmlns:a16="http://schemas.microsoft.com/office/drawing/2014/main" id="{1D7C883F-213E-0689-FD5B-DBC431531B97}"/>
              </a:ext>
            </a:extLst>
          </p:cNvPr>
          <p:cNvSpPr txBox="1"/>
          <p:nvPr/>
        </p:nvSpPr>
        <p:spPr>
          <a:xfrm>
            <a:off x="820963" y="2430322"/>
            <a:ext cx="2139315" cy="3000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370" algn="l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입력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길이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(L)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 </a:t>
            </a:r>
            <a:r>
              <a:rPr sz="1200" spc="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L=512→2k→4k→8k→16k</a:t>
            </a:r>
            <a:r>
              <a:rPr sz="1200" spc="1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200" spc="18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 marR="39370" algn="l">
              <a:lnSpc>
                <a:spcPct val="125000"/>
              </a:lnSpc>
              <a:spcBef>
                <a:spcPts val="100"/>
              </a:spcBef>
            </a:pPr>
            <a:r>
              <a:rPr sz="1200" spc="2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단계당</a:t>
            </a:r>
            <a:r>
              <a:rPr sz="1200" spc="9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1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1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200" spc="11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 marR="39370" algn="l">
              <a:lnSpc>
                <a:spcPct val="125000"/>
              </a:lnSpc>
              <a:spcBef>
                <a:spcPts val="100"/>
              </a:spcBef>
            </a:pPr>
            <a:r>
              <a:rPr sz="1200" spc="6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(p50/p95)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를</a:t>
            </a:r>
            <a:r>
              <a:rPr sz="1200" spc="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실측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69215" marR="60960" algn="l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같은</a:t>
            </a:r>
            <a:r>
              <a:rPr sz="1200" spc="-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크기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파라미터 </a:t>
            </a:r>
            <a:r>
              <a:rPr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120M/350M/1B),</a:t>
            </a:r>
            <a:r>
              <a:rPr sz="1200" spc="9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은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설정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(bf16)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등으로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공정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비교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31115" algn="l">
              <a:lnSpc>
                <a:spcPct val="100000"/>
              </a:lnSpc>
              <a:spcBef>
                <a:spcPts val="1210"/>
              </a:spcBef>
              <a:tabLst>
                <a:tab pos="318770" algn="l"/>
              </a:tabLst>
            </a:pPr>
            <a:r>
              <a:rPr lang="ko-KR" altLang="en-US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합격선 </a:t>
            </a:r>
            <a:r>
              <a:rPr lang="en-US" altLang="ko-KR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(</a:t>
            </a:r>
            <a:r>
              <a:rPr lang="ko-KR" altLang="en-US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</a:t>
            </a:r>
            <a:r>
              <a:rPr lang="en-US" altLang="ko-KR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)</a:t>
            </a:r>
          </a:p>
          <a:p>
            <a:pPr marL="31115" algn="l">
              <a:lnSpc>
                <a:spcPct val="100000"/>
              </a:lnSpc>
              <a:spcBef>
                <a:spcPts val="1210"/>
              </a:spcBef>
              <a:tabLst>
                <a:tab pos="318770" algn="l"/>
              </a:tabLst>
            </a:pPr>
            <a:r>
              <a:rPr lang="en-US"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메모리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시간이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endParaRPr lang="en-US" sz="1200" spc="-20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31115" algn="l">
              <a:lnSpc>
                <a:spcPct val="100000"/>
              </a:lnSpc>
              <a:tabLst>
                <a:tab pos="318770" algn="l"/>
              </a:tabLst>
            </a:pPr>
            <a:r>
              <a:rPr lang="en-US"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 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선형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(R²≥0.95), </a:t>
            </a:r>
            <a:endParaRPr lang="en-US" sz="1200" spc="75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31115" algn="l">
              <a:lnSpc>
                <a:spcPct val="100000"/>
              </a:lnSpc>
              <a:tabLst>
                <a:tab pos="318770" algn="l"/>
              </a:tabLst>
            </a:pPr>
            <a:r>
              <a:rPr lang="en-US"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 </a:t>
            </a:r>
            <a:r>
              <a:rPr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4k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초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1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≥1.5,</a:t>
            </a:r>
            <a:r>
              <a:rPr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endParaRPr lang="en-US" sz="1200" spc="65" dirty="0">
              <a:solidFill>
                <a:srgbClr val="4A5462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31115" algn="l">
              <a:lnSpc>
                <a:spcPct val="100000"/>
              </a:lnSpc>
              <a:tabLst>
                <a:tab pos="318770" algn="l"/>
              </a:tabLst>
            </a:pPr>
            <a:r>
              <a:rPr lang="en-US"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 </a:t>
            </a:r>
            <a:r>
              <a:rPr sz="1200" dirty="0" err="1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1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≤70%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DCA9B5D-831D-5F62-90B4-BC8C55226623}"/>
              </a:ext>
            </a:extLst>
          </p:cNvPr>
          <p:cNvGrpSpPr/>
          <p:nvPr/>
        </p:nvGrpSpPr>
        <p:grpSpPr>
          <a:xfrm>
            <a:off x="3661137" y="1443264"/>
            <a:ext cx="2736000" cy="4972049"/>
            <a:chOff x="4281713" y="1443264"/>
            <a:chExt cx="3657878" cy="4972049"/>
          </a:xfrm>
        </p:grpSpPr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8FD4C8D7-F90A-9C56-7DE7-BB19C94F42FD}"/>
                </a:ext>
              </a:extLst>
            </p:cNvPr>
            <p:cNvSpPr/>
            <p:nvPr/>
          </p:nvSpPr>
          <p:spPr>
            <a:xfrm>
              <a:off x="4281713" y="1462313"/>
              <a:ext cx="3657600" cy="4953000"/>
            </a:xfrm>
            <a:custGeom>
              <a:avLst/>
              <a:gdLst/>
              <a:ahLst/>
              <a:cxnLst/>
              <a:rect l="l" t="t" r="r" b="b"/>
              <a:pathLst>
                <a:path w="3657600" h="4953000">
                  <a:moveTo>
                    <a:pt x="3586403" y="4952999"/>
                  </a:moveTo>
                  <a:lnTo>
                    <a:pt x="71196" y="4952999"/>
                  </a:lnTo>
                  <a:lnTo>
                    <a:pt x="66241" y="4952511"/>
                  </a:lnTo>
                  <a:lnTo>
                    <a:pt x="29705" y="4937376"/>
                  </a:lnTo>
                  <a:lnTo>
                    <a:pt x="3885" y="4901336"/>
                  </a:lnTo>
                  <a:lnTo>
                    <a:pt x="0" y="4881802"/>
                  </a:lnTo>
                  <a:lnTo>
                    <a:pt x="0" y="487679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3" y="11716"/>
                  </a:lnTo>
                  <a:lnTo>
                    <a:pt x="3655158" y="42320"/>
                  </a:lnTo>
                  <a:lnTo>
                    <a:pt x="3657599" y="53397"/>
                  </a:lnTo>
                  <a:lnTo>
                    <a:pt x="3657599" y="4881802"/>
                  </a:lnTo>
                  <a:lnTo>
                    <a:pt x="3641977" y="4923293"/>
                  </a:lnTo>
                  <a:lnTo>
                    <a:pt x="3605936" y="4949113"/>
                  </a:lnTo>
                  <a:lnTo>
                    <a:pt x="3591358" y="4952511"/>
                  </a:lnTo>
                  <a:lnTo>
                    <a:pt x="3586403" y="495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E489D83E-5B88-9562-EDB7-D3EACEBB81D6}"/>
                </a:ext>
              </a:extLst>
            </p:cNvPr>
            <p:cNvSpPr/>
            <p:nvPr/>
          </p:nvSpPr>
          <p:spPr>
            <a:xfrm>
              <a:off x="4281991" y="1443264"/>
              <a:ext cx="3657600" cy="70485"/>
            </a:xfrm>
            <a:custGeom>
              <a:avLst/>
              <a:gdLst/>
              <a:ahLst/>
              <a:cxnLst/>
              <a:rect l="l" t="t" r="r" b="b"/>
              <a:pathLst>
                <a:path w="3657600" h="70484">
                  <a:moveTo>
                    <a:pt x="0" y="70450"/>
                  </a:moveTo>
                  <a:lnTo>
                    <a:pt x="12551" y="33857"/>
                  </a:lnTo>
                  <a:lnTo>
                    <a:pt x="46761" y="5800"/>
                  </a:lnTo>
                  <a:lnTo>
                    <a:pt x="75922" y="0"/>
                  </a:lnTo>
                  <a:lnTo>
                    <a:pt x="3581122" y="0"/>
                  </a:lnTo>
                  <a:lnTo>
                    <a:pt x="3623463" y="12829"/>
                  </a:lnTo>
                  <a:lnTo>
                    <a:pt x="3647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5" y="66287"/>
                  </a:lnTo>
                  <a:lnTo>
                    <a:pt x="0" y="70450"/>
                  </a:lnTo>
                  <a:close/>
                </a:path>
                <a:path w="3657600" h="70484">
                  <a:moveTo>
                    <a:pt x="3657044" y="70450"/>
                  </a:moveTo>
                  <a:lnTo>
                    <a:pt x="3623463" y="44514"/>
                  </a:lnTo>
                  <a:lnTo>
                    <a:pt x="3581122" y="38099"/>
                  </a:lnTo>
                  <a:lnTo>
                    <a:pt x="3647030" y="38099"/>
                  </a:lnTo>
                  <a:lnTo>
                    <a:pt x="3656959" y="68693"/>
                  </a:lnTo>
                  <a:lnTo>
                    <a:pt x="3657044" y="70450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66532C6-0E5C-D3AE-E2A1-28168A4D7168}"/>
              </a:ext>
            </a:extLst>
          </p:cNvPr>
          <p:cNvGrpSpPr/>
          <p:nvPr/>
        </p:nvGrpSpPr>
        <p:grpSpPr>
          <a:xfrm>
            <a:off x="3811729" y="1709964"/>
            <a:ext cx="457200" cy="457200"/>
            <a:chOff x="4510313" y="1709964"/>
            <a:chExt cx="457200" cy="457200"/>
          </a:xfrm>
        </p:grpSpPr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DAE3A6AE-CE12-6758-DACD-28C80957D562}"/>
                </a:ext>
              </a:extLst>
            </p:cNvPr>
            <p:cNvSpPr/>
            <p:nvPr/>
          </p:nvSpPr>
          <p:spPr>
            <a:xfrm>
              <a:off x="4510313" y="17099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4" y="14535"/>
                  </a:lnTo>
                  <a:lnTo>
                    <a:pt x="191345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7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18">
              <a:extLst>
                <a:ext uri="{FF2B5EF4-FFF2-40B4-BE49-F238E27FC236}">
                  <a16:creationId xmlns:a16="http://schemas.microsoft.com/office/drawing/2014/main" id="{B0B9675E-80A7-8ADA-B09A-94F5DE45A16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4613" y="1786163"/>
              <a:ext cx="228599" cy="304799"/>
            </a:xfrm>
            <a:prstGeom prst="rect">
              <a:avLst/>
            </a:prstGeom>
          </p:spPr>
        </p:pic>
      </p:grpSp>
      <p:sp>
        <p:nvSpPr>
          <p:cNvPr id="22" name="object 19">
            <a:extLst>
              <a:ext uri="{FF2B5EF4-FFF2-40B4-BE49-F238E27FC236}">
                <a16:creationId xmlns:a16="http://schemas.microsoft.com/office/drawing/2014/main" id="{FFD72F40-A145-2F54-E99D-83377D7968A4}"/>
              </a:ext>
            </a:extLst>
          </p:cNvPr>
          <p:cNvSpPr txBox="1"/>
          <p:nvPr/>
        </p:nvSpPr>
        <p:spPr>
          <a:xfrm>
            <a:off x="4408629" y="1794225"/>
            <a:ext cx="2320290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공개</a:t>
            </a:r>
            <a:r>
              <a:rPr sz="1400" spc="-1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벤치마크</a:t>
            </a:r>
            <a:r>
              <a:rPr lang="en-US" sz="14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성능</a:t>
            </a:r>
            <a:r>
              <a:rPr sz="1400" spc="-8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spc="-2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테스트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24" name="object 21">
            <a:extLst>
              <a:ext uri="{FF2B5EF4-FFF2-40B4-BE49-F238E27FC236}">
                <a16:creationId xmlns:a16="http://schemas.microsoft.com/office/drawing/2014/main" id="{628542A3-DC8B-B300-837E-67CC2F40906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11730" y="2526843"/>
            <a:ext cx="152399" cy="133349"/>
          </a:xfrm>
          <a:prstGeom prst="rect">
            <a:avLst/>
          </a:prstGeom>
        </p:spPr>
      </p:pic>
      <p:pic>
        <p:nvPicPr>
          <p:cNvPr id="25" name="object 22">
            <a:extLst>
              <a:ext uri="{FF2B5EF4-FFF2-40B4-BE49-F238E27FC236}">
                <a16:creationId xmlns:a16="http://schemas.microsoft.com/office/drawing/2014/main" id="{EC51AFE3-DC8C-41C2-736A-5208B5AEE2CC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11730" y="3290753"/>
            <a:ext cx="152399" cy="152399"/>
          </a:xfrm>
          <a:prstGeom prst="rect">
            <a:avLst/>
          </a:prstGeom>
        </p:spPr>
      </p:pic>
      <p:pic>
        <p:nvPicPr>
          <p:cNvPr id="26" name="object 23">
            <a:extLst>
              <a:ext uri="{FF2B5EF4-FFF2-40B4-BE49-F238E27FC236}">
                <a16:creationId xmlns:a16="http://schemas.microsoft.com/office/drawing/2014/main" id="{3DCD882D-377E-3877-1AD7-2581584139E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811730" y="4038601"/>
            <a:ext cx="114299" cy="152399"/>
          </a:xfrm>
          <a:prstGeom prst="rect">
            <a:avLst/>
          </a:prstGeom>
        </p:spPr>
      </p:pic>
      <p:sp>
        <p:nvSpPr>
          <p:cNvPr id="27" name="object 24">
            <a:extLst>
              <a:ext uri="{FF2B5EF4-FFF2-40B4-BE49-F238E27FC236}">
                <a16:creationId xmlns:a16="http://schemas.microsoft.com/office/drawing/2014/main" id="{5C3C0F25-6C02-BEAA-741F-307B5B65E920}"/>
              </a:ext>
            </a:extLst>
          </p:cNvPr>
          <p:cNvSpPr txBox="1"/>
          <p:nvPr/>
        </p:nvSpPr>
        <p:spPr>
          <a:xfrm>
            <a:off x="3989529" y="2423498"/>
            <a:ext cx="2182671" cy="225702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165" marR="5080">
              <a:lnSpc>
                <a:spcPct val="123300"/>
              </a:lnSpc>
              <a:spcBef>
                <a:spcPts val="115"/>
              </a:spcBef>
            </a:pP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시계열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예측</a:t>
            </a:r>
            <a:r>
              <a:rPr sz="1200" b="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ETT,</a:t>
            </a:r>
            <a:r>
              <a:rPr sz="12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7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Electricity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4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터셋에서</a:t>
            </a:r>
            <a:r>
              <a:rPr sz="1200" spc="-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sMAPE,</a:t>
            </a:r>
            <a:r>
              <a:rPr sz="1200" spc="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MSE,</a:t>
            </a:r>
            <a:r>
              <a:rPr sz="1200" spc="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MAE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10"/>
              </a:spcBef>
            </a:pP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이상</a:t>
            </a:r>
            <a:r>
              <a:rPr sz="1200" spc="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탐지</a:t>
            </a:r>
            <a:r>
              <a:rPr sz="1200" b="1" spc="6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(AD):</a:t>
            </a:r>
            <a:r>
              <a:rPr sz="1200" b="1" spc="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NASA,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Yahoo,</a:t>
            </a:r>
            <a:r>
              <a:rPr sz="1200" spc="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NAB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개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데이터셋에서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F1,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AUROC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12700" marR="46990">
              <a:lnSpc>
                <a:spcPct val="123300"/>
              </a:lnSpc>
              <a:spcBef>
                <a:spcPts val="86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롱컨텍스트</a:t>
            </a:r>
            <a:r>
              <a:rPr sz="1200" spc="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언어</a:t>
            </a:r>
            <a:r>
              <a:rPr sz="1200" b="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LRA,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Needle,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PG-19</a:t>
            </a:r>
            <a:r>
              <a:rPr sz="1200" spc="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등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정확도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/Hit@k/PPL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AC9CD3D-06C0-F461-FAAF-938BFDB622A2}"/>
              </a:ext>
            </a:extLst>
          </p:cNvPr>
          <p:cNvGrpSpPr/>
          <p:nvPr/>
        </p:nvGrpSpPr>
        <p:grpSpPr>
          <a:xfrm>
            <a:off x="6828972" y="1443264"/>
            <a:ext cx="2736000" cy="4972049"/>
            <a:chOff x="8167912" y="1443264"/>
            <a:chExt cx="3657879" cy="4972049"/>
          </a:xfrm>
        </p:grpSpPr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5F4E2970-5344-F0C6-EFC9-95F6805581DF}"/>
                </a:ext>
              </a:extLst>
            </p:cNvPr>
            <p:cNvSpPr/>
            <p:nvPr/>
          </p:nvSpPr>
          <p:spPr>
            <a:xfrm>
              <a:off x="8167912" y="1462313"/>
              <a:ext cx="3657600" cy="4953000"/>
            </a:xfrm>
            <a:custGeom>
              <a:avLst/>
              <a:gdLst/>
              <a:ahLst/>
              <a:cxnLst/>
              <a:rect l="l" t="t" r="r" b="b"/>
              <a:pathLst>
                <a:path w="3657600" h="4953000">
                  <a:moveTo>
                    <a:pt x="3586403" y="4952999"/>
                  </a:moveTo>
                  <a:lnTo>
                    <a:pt x="71196" y="4952999"/>
                  </a:lnTo>
                  <a:lnTo>
                    <a:pt x="66241" y="4952511"/>
                  </a:lnTo>
                  <a:lnTo>
                    <a:pt x="29706" y="4937376"/>
                  </a:lnTo>
                  <a:lnTo>
                    <a:pt x="3885" y="4901336"/>
                  </a:lnTo>
                  <a:lnTo>
                    <a:pt x="0" y="4881802"/>
                  </a:lnTo>
                  <a:lnTo>
                    <a:pt x="0" y="4876799"/>
                  </a:lnTo>
                  <a:lnTo>
                    <a:pt x="0" y="53397"/>
                  </a:lnTo>
                  <a:lnTo>
                    <a:pt x="18780" y="19392"/>
                  </a:lnTo>
                  <a:lnTo>
                    <a:pt x="56426" y="1830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5" y="11716"/>
                  </a:lnTo>
                  <a:lnTo>
                    <a:pt x="3655160" y="42320"/>
                  </a:lnTo>
                  <a:lnTo>
                    <a:pt x="3657600" y="53397"/>
                  </a:lnTo>
                  <a:lnTo>
                    <a:pt x="3657600" y="4881802"/>
                  </a:lnTo>
                  <a:lnTo>
                    <a:pt x="3641977" y="4923293"/>
                  </a:lnTo>
                  <a:lnTo>
                    <a:pt x="3605938" y="4949113"/>
                  </a:lnTo>
                  <a:lnTo>
                    <a:pt x="3591358" y="4952511"/>
                  </a:lnTo>
                  <a:lnTo>
                    <a:pt x="3586403" y="4952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7">
              <a:extLst>
                <a:ext uri="{FF2B5EF4-FFF2-40B4-BE49-F238E27FC236}">
                  <a16:creationId xmlns:a16="http://schemas.microsoft.com/office/drawing/2014/main" id="{3EEDD982-FB25-73A1-A118-C44A877D9D22}"/>
                </a:ext>
              </a:extLst>
            </p:cNvPr>
            <p:cNvSpPr/>
            <p:nvPr/>
          </p:nvSpPr>
          <p:spPr>
            <a:xfrm>
              <a:off x="8168191" y="1443264"/>
              <a:ext cx="3657600" cy="70485"/>
            </a:xfrm>
            <a:custGeom>
              <a:avLst/>
              <a:gdLst/>
              <a:ahLst/>
              <a:cxnLst/>
              <a:rect l="l" t="t" r="r" b="b"/>
              <a:pathLst>
                <a:path w="3657600" h="70484">
                  <a:moveTo>
                    <a:pt x="0" y="70450"/>
                  </a:moveTo>
                  <a:lnTo>
                    <a:pt x="12552" y="33857"/>
                  </a:lnTo>
                  <a:lnTo>
                    <a:pt x="46760" y="5800"/>
                  </a:lnTo>
                  <a:lnTo>
                    <a:pt x="75922" y="0"/>
                  </a:lnTo>
                  <a:lnTo>
                    <a:pt x="3581122" y="0"/>
                  </a:lnTo>
                  <a:lnTo>
                    <a:pt x="3623463" y="12829"/>
                  </a:lnTo>
                  <a:lnTo>
                    <a:pt x="3647030" y="38099"/>
                  </a:lnTo>
                  <a:lnTo>
                    <a:pt x="75922" y="38099"/>
                  </a:lnTo>
                  <a:lnTo>
                    <a:pt x="68415" y="38281"/>
                  </a:lnTo>
                  <a:lnTo>
                    <a:pt x="27604" y="46733"/>
                  </a:lnTo>
                  <a:lnTo>
                    <a:pt x="1654" y="66287"/>
                  </a:lnTo>
                  <a:lnTo>
                    <a:pt x="0" y="70450"/>
                  </a:lnTo>
                  <a:close/>
                </a:path>
                <a:path w="3657600" h="70484">
                  <a:moveTo>
                    <a:pt x="3657044" y="70450"/>
                  </a:moveTo>
                  <a:lnTo>
                    <a:pt x="3623463" y="44514"/>
                  </a:lnTo>
                  <a:lnTo>
                    <a:pt x="3581122" y="38099"/>
                  </a:lnTo>
                  <a:lnTo>
                    <a:pt x="3647030" y="38099"/>
                  </a:lnTo>
                  <a:lnTo>
                    <a:pt x="3656959" y="68693"/>
                  </a:lnTo>
                  <a:lnTo>
                    <a:pt x="3657044" y="70450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3DF508D-A1C7-8CDB-52BC-684D55C54784}"/>
              </a:ext>
            </a:extLst>
          </p:cNvPr>
          <p:cNvGrpSpPr/>
          <p:nvPr/>
        </p:nvGrpSpPr>
        <p:grpSpPr>
          <a:xfrm>
            <a:off x="7057573" y="1709964"/>
            <a:ext cx="457200" cy="457200"/>
            <a:chOff x="8396513" y="1709964"/>
            <a:chExt cx="457200" cy="457200"/>
          </a:xfrm>
        </p:grpSpPr>
        <p:sp>
          <p:nvSpPr>
            <p:cNvPr id="31" name="object 28">
              <a:extLst>
                <a:ext uri="{FF2B5EF4-FFF2-40B4-BE49-F238E27FC236}">
                  <a16:creationId xmlns:a16="http://schemas.microsoft.com/office/drawing/2014/main" id="{92D76FB5-9C6F-1D26-2AD5-3E60366B7154}"/>
                </a:ext>
              </a:extLst>
            </p:cNvPr>
            <p:cNvSpPr/>
            <p:nvPr/>
          </p:nvSpPr>
          <p:spPr>
            <a:xfrm>
              <a:off x="8396513" y="170996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5" y="456833"/>
                  </a:lnTo>
                  <a:lnTo>
                    <a:pt x="169405" y="449529"/>
                  </a:lnTo>
                  <a:lnTo>
                    <a:pt x="127440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8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50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8"/>
                  </a:lnTo>
                  <a:lnTo>
                    <a:pt x="243556" y="456833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9">
              <a:extLst>
                <a:ext uri="{FF2B5EF4-FFF2-40B4-BE49-F238E27FC236}">
                  <a16:creationId xmlns:a16="http://schemas.microsoft.com/office/drawing/2014/main" id="{6C766A72-3B1E-7DF9-A152-E53B46B1C15E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813" y="1786163"/>
              <a:ext cx="228599" cy="304799"/>
            </a:xfrm>
            <a:prstGeom prst="rect">
              <a:avLst/>
            </a:prstGeom>
          </p:spPr>
        </p:pic>
      </p:grpSp>
      <p:sp>
        <p:nvSpPr>
          <p:cNvPr id="33" name="object 30">
            <a:extLst>
              <a:ext uri="{FF2B5EF4-FFF2-40B4-BE49-F238E27FC236}">
                <a16:creationId xmlns:a16="http://schemas.microsoft.com/office/drawing/2014/main" id="{E9DD8178-AEC0-14E9-968E-0E0C11184BEE}"/>
              </a:ext>
            </a:extLst>
          </p:cNvPr>
          <p:cNvSpPr txBox="1"/>
          <p:nvPr/>
        </p:nvSpPr>
        <p:spPr>
          <a:xfrm>
            <a:off x="7654474" y="1794225"/>
            <a:ext cx="1914525" cy="229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-1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기준선</a:t>
            </a:r>
            <a:r>
              <a:rPr sz="1400" spc="-8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비교</a:t>
            </a:r>
            <a:r>
              <a:rPr sz="1400" spc="-60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 </a:t>
            </a:r>
            <a:r>
              <a:rPr sz="1400" b="1" spc="21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&amp;</a:t>
            </a:r>
            <a:r>
              <a:rPr sz="1400" b="1" spc="55" dirty="0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/>
              </a:rPr>
              <a:t> </a:t>
            </a:r>
            <a:r>
              <a:rPr sz="1400" spc="-25" dirty="0" err="1">
                <a:solidFill>
                  <a:srgbClr val="374050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Malgun Gothic"/>
              </a:rPr>
              <a:t>공정성</a:t>
            </a:r>
            <a:endParaRPr sz="1400" dirty="0">
              <a:latin typeface="KoPub돋움체 Medium" panose="02020603020101020101" pitchFamily="18" charset="-127"/>
              <a:ea typeface="KoPub돋움체 Medium" panose="02020603020101020101" pitchFamily="18" charset="-127"/>
              <a:cs typeface="Malgun Gothic"/>
            </a:endParaRPr>
          </a:p>
        </p:txBody>
      </p:sp>
      <p:pic>
        <p:nvPicPr>
          <p:cNvPr id="35" name="object 32">
            <a:extLst>
              <a:ext uri="{FF2B5EF4-FFF2-40B4-BE49-F238E27FC236}">
                <a16:creationId xmlns:a16="http://schemas.microsoft.com/office/drawing/2014/main" id="{695926FB-A39B-589F-1BD4-F9ECFE81523E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57574" y="2517318"/>
            <a:ext cx="190499" cy="152399"/>
          </a:xfrm>
          <a:prstGeom prst="rect">
            <a:avLst/>
          </a:prstGeom>
        </p:spPr>
      </p:pic>
      <p:pic>
        <p:nvPicPr>
          <p:cNvPr id="36" name="object 33">
            <a:extLst>
              <a:ext uri="{FF2B5EF4-FFF2-40B4-BE49-F238E27FC236}">
                <a16:creationId xmlns:a16="http://schemas.microsoft.com/office/drawing/2014/main" id="{2C3028D3-0107-4FF0-A682-27D39BA2AB12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057574" y="3480164"/>
            <a:ext cx="190499" cy="152399"/>
          </a:xfrm>
          <a:prstGeom prst="rect">
            <a:avLst/>
          </a:prstGeom>
        </p:spPr>
      </p:pic>
      <p:pic>
        <p:nvPicPr>
          <p:cNvPr id="37" name="object 34">
            <a:extLst>
              <a:ext uri="{FF2B5EF4-FFF2-40B4-BE49-F238E27FC236}">
                <a16:creationId xmlns:a16="http://schemas.microsoft.com/office/drawing/2014/main" id="{2452F65E-7F38-F573-B4CC-7E464C548326}"/>
              </a:ext>
            </a:extLst>
          </p:cNvPr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057574" y="4090853"/>
            <a:ext cx="152399" cy="152399"/>
          </a:xfrm>
          <a:prstGeom prst="rect">
            <a:avLst/>
          </a:prstGeom>
        </p:spPr>
      </p:pic>
      <p:sp>
        <p:nvSpPr>
          <p:cNvPr id="38" name="object 35">
            <a:extLst>
              <a:ext uri="{FF2B5EF4-FFF2-40B4-BE49-F238E27FC236}">
                <a16:creationId xmlns:a16="http://schemas.microsoft.com/office/drawing/2014/main" id="{CD0894BA-91B9-A1DD-A2D1-22AE8B0BA80B}"/>
              </a:ext>
            </a:extLst>
          </p:cNvPr>
          <p:cNvSpPr txBox="1"/>
          <p:nvPr/>
        </p:nvSpPr>
        <p:spPr>
          <a:xfrm>
            <a:off x="7273474" y="2423498"/>
            <a:ext cx="2237013" cy="2293898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50165" marR="562610">
              <a:lnSpc>
                <a:spcPct val="123300"/>
              </a:lnSpc>
              <a:spcBef>
                <a:spcPts val="115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비교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대상</a:t>
            </a:r>
            <a:r>
              <a:rPr sz="1200" b="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spc="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GPT-</a:t>
            </a:r>
            <a:r>
              <a:rPr sz="1200" spc="6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small, </a:t>
            </a:r>
            <a:r>
              <a:rPr sz="12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Performer/BigBird/Longformer,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359"/>
              </a:spcBef>
            </a:pPr>
            <a:r>
              <a:rPr sz="1200" spc="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SSM(Mamba/S4)</a:t>
            </a:r>
            <a:r>
              <a:rPr sz="1200" spc="7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중에서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선정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50165" marR="5080">
              <a:lnSpc>
                <a:spcPct val="123300"/>
              </a:lnSpc>
              <a:spcBef>
                <a:spcPts val="860"/>
              </a:spcBef>
            </a:pP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공정성</a:t>
            </a:r>
            <a:r>
              <a:rPr sz="1200" spc="-2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확보</a:t>
            </a:r>
            <a:r>
              <a:rPr sz="1200" b="1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b="1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같은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데이터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같은</a:t>
            </a:r>
            <a:r>
              <a:rPr sz="1200" spc="-4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튜닝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예산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같은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정밀도로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비교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  <a:p>
            <a:pPr marL="12700" marR="59690">
              <a:lnSpc>
                <a:spcPct val="125000"/>
              </a:lnSpc>
              <a:spcBef>
                <a:spcPts val="900"/>
              </a:spcBef>
            </a:pP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같은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환경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(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예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:</a:t>
            </a:r>
            <a:r>
              <a:rPr sz="1200" spc="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9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512</a:t>
            </a:r>
            <a:r>
              <a:rPr sz="1200" spc="7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토큰</a:t>
            </a:r>
            <a:r>
              <a:rPr sz="1200" spc="-1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배치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8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32)</a:t>
            </a:r>
            <a:r>
              <a:rPr sz="1200" spc="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에서</a:t>
            </a:r>
            <a:r>
              <a:rPr sz="1200" spc="-1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메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모리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사용률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감소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시간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단축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,</a:t>
            </a:r>
            <a:r>
              <a:rPr sz="1200" spc="5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Arial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추론</a:t>
            </a:r>
            <a:r>
              <a:rPr sz="1200" spc="-3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지연</a:t>
            </a:r>
            <a:r>
              <a:rPr sz="1200" spc="-3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5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단 </a:t>
            </a:r>
            <a:r>
              <a:rPr sz="1200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축</a:t>
            </a:r>
            <a:r>
              <a:rPr sz="1200" spc="-4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 </a:t>
            </a:r>
            <a:r>
              <a:rPr sz="1200" spc="-25" dirty="0">
                <a:solidFill>
                  <a:srgbClr val="4A5462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  <a:cs typeface="Malgun Gothic"/>
              </a:rPr>
              <a:t>확인</a:t>
            </a:r>
            <a:endParaRPr sz="1200" dirty="0">
              <a:latin typeface="KoPub돋움체 Light" panose="02020603020101020101" pitchFamily="18" charset="-127"/>
              <a:ea typeface="KoPub돋움체 Light" panose="02020603020101020101" pitchFamily="18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7368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3491</Words>
  <Application>Microsoft Office PowerPoint</Application>
  <PresentationFormat>A4 용지(210x297mm)</PresentationFormat>
  <Paragraphs>430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KoPub돋움체 Bold</vt:lpstr>
      <vt:lpstr>KoPub돋움체 Light</vt:lpstr>
      <vt:lpstr>KoPub돋움체 Medium</vt:lpstr>
      <vt:lpstr>Malgun Gothic</vt:lpstr>
      <vt:lpstr>Arial</vt:lpstr>
      <vt:lpstr>Arial Black</vt:lpstr>
      <vt:lpstr>Wingdings</vt:lpstr>
      <vt:lpstr>Office Theme</vt:lpstr>
      <vt:lpstr>선형스케일을 이용한 롱컨텍스트 LLM 모델 연구</vt:lpstr>
      <vt:lpstr>0. 한눈에 보는 요약 : 생성형 AI모델의 기술 구조</vt:lpstr>
      <vt:lpstr>0. 용어 설명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Chiyoung Lee</dc:creator>
  <cp:lastModifiedBy>Chiyoung Lee</cp:lastModifiedBy>
  <cp:revision>4</cp:revision>
  <dcterms:created xsi:type="dcterms:W3CDTF">2025-09-11T04:00:25Z</dcterms:created>
  <dcterms:modified xsi:type="dcterms:W3CDTF">2025-09-12T02:33:53Z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LastSaved">
    <vt:filetime>2025-09-11T00:00:00Z</vt:filetime>
  </property>
</Properties>
</file>