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63" r:id="rId3"/>
    <p:sldId id="261" r:id="rId4"/>
    <p:sldId id="265" r:id="rId5"/>
    <p:sldId id="266" r:id="rId6"/>
    <p:sldId id="267" r:id="rId7"/>
    <p:sldId id="268" r:id="rId8"/>
    <p:sldId id="269" r:id="rId9"/>
    <p:sldId id="270" r:id="rId10"/>
    <p:sldId id="272" r:id="rId11"/>
    <p:sldId id="273" r:id="rId12"/>
    <p:sldId id="276"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4"/>
    <p:restoredTop sz="95567"/>
  </p:normalViewPr>
  <p:slideViewPr>
    <p:cSldViewPr snapToGrid="0">
      <p:cViewPr varScale="1">
        <p:scale>
          <a:sx n="79" d="100"/>
          <a:sy n="79" d="100"/>
        </p:scale>
        <p:origin x="24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24056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41086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576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1831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080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71401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07754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36921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04469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6752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6986C66-9797-7B41-AB8B-274F5FAEA3A2}" type="datetimeFigureOut">
              <a:rPr lang="en-FR" smtClean="0"/>
              <a:t>12/12/2022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55192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6986C66-9797-7B41-AB8B-274F5FAEA3A2}" type="datetimeFigureOut">
              <a:rPr lang="en-FR" smtClean="0"/>
              <a:t>12/12/2022</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14924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6986C66-9797-7B41-AB8B-274F5FAEA3A2}" type="datetimeFigureOut">
              <a:rPr lang="en-FR" smtClean="0"/>
              <a:t>12/12/2022</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2894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86C66-9797-7B41-AB8B-274F5FAEA3A2}" type="datetimeFigureOut">
              <a:rPr lang="en-FR" smtClean="0"/>
              <a:t>12/12/2022</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2528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6986C66-9797-7B41-AB8B-274F5FAEA3A2}" type="datetimeFigureOut">
              <a:rPr lang="en-FR" smtClean="0"/>
              <a:t>12/12/2022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86733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
        <p:nvSpPr>
          <p:cNvPr id="5" name="Date Placeholder 4"/>
          <p:cNvSpPr>
            <a:spLocks noGrp="1"/>
          </p:cNvSpPr>
          <p:nvPr>
            <p:ph type="dt" sz="half" idx="10"/>
          </p:nvPr>
        </p:nvSpPr>
        <p:spPr/>
        <p:txBody>
          <a:bodyPr/>
          <a:lstStyle/>
          <a:p>
            <a:fld id="{C6986C66-9797-7B41-AB8B-274F5FAEA3A2}" type="datetimeFigureOut">
              <a:rPr lang="en-FR" smtClean="0"/>
              <a:t>12/12/2022</a:t>
            </a:fld>
            <a:endParaRPr lang="en-FR"/>
          </a:p>
        </p:txBody>
      </p:sp>
    </p:spTree>
    <p:extLst>
      <p:ext uri="{BB962C8B-B14F-4D97-AF65-F5344CB8AC3E}">
        <p14:creationId xmlns:p14="http://schemas.microsoft.com/office/powerpoint/2010/main" val="128814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986C66-9797-7B41-AB8B-274F5FAEA3A2}" type="datetimeFigureOut">
              <a:rPr lang="en-FR" smtClean="0"/>
              <a:t>12/12/2022</a:t>
            </a:fld>
            <a:endParaRPr lang="en-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BB296-DDDA-2545-83C3-D2F2B573E22E}" type="slidenum">
              <a:rPr lang="en-FR" smtClean="0"/>
              <a:t>‹#›</a:t>
            </a:fld>
            <a:endParaRPr lang="en-FR"/>
          </a:p>
        </p:txBody>
      </p:sp>
    </p:spTree>
    <p:extLst>
      <p:ext uri="{BB962C8B-B14F-4D97-AF65-F5344CB8AC3E}">
        <p14:creationId xmlns:p14="http://schemas.microsoft.com/office/powerpoint/2010/main" val="19308725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AAE3-F9B9-0042-0C14-FDD16F62DA28}"/>
              </a:ext>
            </a:extLst>
          </p:cNvPr>
          <p:cNvSpPr>
            <a:spLocks noGrp="1"/>
          </p:cNvSpPr>
          <p:nvPr>
            <p:ph type="ctrTitle"/>
          </p:nvPr>
        </p:nvSpPr>
        <p:spPr>
          <a:xfrm>
            <a:off x="1507067" y="2079682"/>
            <a:ext cx="7766936" cy="1646302"/>
          </a:xfrm>
        </p:spPr>
        <p:txBody>
          <a:bodyPr/>
          <a:lstStyle/>
          <a:p>
            <a:r>
              <a:rPr lang="en-FR" dirty="0"/>
              <a:t>Data Visualization </a:t>
            </a:r>
            <a:br>
              <a:rPr lang="en-FR" dirty="0"/>
            </a:br>
            <a:r>
              <a:rPr lang="en-FR" dirty="0"/>
              <a:t>Group Project</a:t>
            </a:r>
          </a:p>
        </p:txBody>
      </p:sp>
      <p:sp>
        <p:nvSpPr>
          <p:cNvPr id="3" name="Subtitle 2">
            <a:extLst>
              <a:ext uri="{FF2B5EF4-FFF2-40B4-BE49-F238E27FC236}">
                <a16:creationId xmlns:a16="http://schemas.microsoft.com/office/drawing/2014/main" id="{5ED62950-B340-ADBC-95B2-D12FE1EA47A6}"/>
              </a:ext>
            </a:extLst>
          </p:cNvPr>
          <p:cNvSpPr>
            <a:spLocks noGrp="1"/>
          </p:cNvSpPr>
          <p:nvPr>
            <p:ph type="subTitle" idx="1"/>
          </p:nvPr>
        </p:nvSpPr>
        <p:spPr/>
        <p:txBody>
          <a:bodyPr>
            <a:normAutofit lnSpcReduction="10000"/>
          </a:bodyPr>
          <a:lstStyle/>
          <a:p>
            <a:r>
              <a:rPr lang="en-GB" dirty="0">
                <a:latin typeface="Helvetica" pitchFamily="2" charset="0"/>
              </a:rPr>
              <a:t>Université Côte d’Azur, DSAI 2022-2023</a:t>
            </a:r>
            <a:endParaRPr lang="en-GB" dirty="0">
              <a:effectLst/>
              <a:latin typeface="Helvetica" pitchFamily="2" charset="0"/>
            </a:endParaRPr>
          </a:p>
          <a:p>
            <a:r>
              <a:rPr lang="en-GB" dirty="0">
                <a:effectLst/>
                <a:latin typeface="Helvetica" pitchFamily="2" charset="0"/>
              </a:rPr>
              <a:t>MEMUDU </a:t>
            </a:r>
            <a:r>
              <a:rPr lang="en-GB" dirty="0" err="1">
                <a:effectLst/>
                <a:latin typeface="Helvetica" pitchFamily="2" charset="0"/>
              </a:rPr>
              <a:t>Alimatou</a:t>
            </a:r>
            <a:r>
              <a:rPr lang="en-GB" dirty="0">
                <a:effectLst/>
                <a:latin typeface="Helvetica" pitchFamily="2" charset="0"/>
              </a:rPr>
              <a:t> Sadia</a:t>
            </a:r>
          </a:p>
          <a:p>
            <a:r>
              <a:rPr lang="en-GB" dirty="0">
                <a:effectLst/>
                <a:latin typeface="Helvetica" pitchFamily="2" charset="0"/>
              </a:rPr>
              <a:t>LEE </a:t>
            </a:r>
            <a:r>
              <a:rPr lang="en-GB" dirty="0" err="1">
                <a:effectLst/>
                <a:latin typeface="Helvetica" pitchFamily="2" charset="0"/>
              </a:rPr>
              <a:t>Hyelim</a:t>
            </a:r>
            <a:endParaRPr lang="en-GB" dirty="0">
              <a:effectLst/>
              <a:latin typeface="Helvetica" pitchFamily="2" charset="0"/>
            </a:endParaRPr>
          </a:p>
        </p:txBody>
      </p:sp>
    </p:spTree>
    <p:extLst>
      <p:ext uri="{BB962C8B-B14F-4D97-AF65-F5344CB8AC3E}">
        <p14:creationId xmlns:p14="http://schemas.microsoft.com/office/powerpoint/2010/main" val="124305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Stacked Bar Graph visualization</a:t>
            </a:r>
            <a:endParaRPr lang="en-US" sz="2700" dirty="0"/>
          </a:p>
        </p:txBody>
      </p:sp>
      <p:sp>
        <p:nvSpPr>
          <p:cNvPr id="7" name="Content Placeholder 2">
            <a:extLst>
              <a:ext uri="{FF2B5EF4-FFF2-40B4-BE49-F238E27FC236}">
                <a16:creationId xmlns:a16="http://schemas.microsoft.com/office/drawing/2014/main" id="{FBFADDBE-4C23-D6D1-909C-F4289FDC826B}"/>
              </a:ext>
            </a:extLst>
          </p:cNvPr>
          <p:cNvSpPr>
            <a:spLocks noGrp="1"/>
          </p:cNvSpPr>
          <p:nvPr>
            <p:ph idx="1"/>
          </p:nvPr>
        </p:nvSpPr>
        <p:spPr>
          <a:xfrm>
            <a:off x="677334" y="2360757"/>
            <a:ext cx="2312156" cy="316934"/>
          </a:xfrm>
        </p:spPr>
        <p:txBody>
          <a:bodyPr>
            <a:normAutofit fontScale="92500" lnSpcReduction="10000"/>
          </a:bodyPr>
          <a:lstStyle/>
          <a:p>
            <a:pPr>
              <a:lnSpc>
                <a:spcPct val="90000"/>
              </a:lnSpc>
              <a:spcBef>
                <a:spcPts val="1400"/>
              </a:spcBef>
              <a:spcAft>
                <a:spcPts val="400"/>
              </a:spcAft>
            </a:pPr>
            <a:r>
              <a:rPr lang="en-GB" b="1" dirty="0">
                <a:latin typeface="Helvetica" pitchFamily="2" charset="0"/>
              </a:rPr>
              <a:t>User Task</a:t>
            </a:r>
            <a:endParaRPr lang="en-GB" b="1" dirty="0">
              <a:effectLst/>
              <a:latin typeface="Helvetica" pitchFamily="2" charset="0"/>
            </a:endParaRPr>
          </a:p>
        </p:txBody>
      </p:sp>
      <p:pic>
        <p:nvPicPr>
          <p:cNvPr id="3" name="Picture 2" descr="Table&#10;&#10;Description automatically generated">
            <a:extLst>
              <a:ext uri="{FF2B5EF4-FFF2-40B4-BE49-F238E27FC236}">
                <a16:creationId xmlns:a16="http://schemas.microsoft.com/office/drawing/2014/main" id="{9BEFC63C-908B-46B5-B554-8345055D51AA}"/>
              </a:ext>
            </a:extLst>
          </p:cNvPr>
          <p:cNvPicPr>
            <a:picLocks noChangeAspect="1"/>
          </p:cNvPicPr>
          <p:nvPr/>
        </p:nvPicPr>
        <p:blipFill>
          <a:blip r:embed="rId2"/>
          <a:stretch>
            <a:fillRect/>
          </a:stretch>
        </p:blipFill>
        <p:spPr>
          <a:xfrm>
            <a:off x="497192" y="2884785"/>
            <a:ext cx="3354962" cy="2073552"/>
          </a:xfrm>
          <a:prstGeom prst="rect">
            <a:avLst/>
          </a:prstGeom>
        </p:spPr>
      </p:pic>
      <p:pic>
        <p:nvPicPr>
          <p:cNvPr id="4" name="Picture 3">
            <a:extLst>
              <a:ext uri="{FF2B5EF4-FFF2-40B4-BE49-F238E27FC236}">
                <a16:creationId xmlns:a16="http://schemas.microsoft.com/office/drawing/2014/main" id="{CABFDA14-D246-211B-F3B4-E2F2BDCB5FDA}"/>
              </a:ext>
            </a:extLst>
          </p:cNvPr>
          <p:cNvPicPr>
            <a:picLocks noChangeAspect="1"/>
          </p:cNvPicPr>
          <p:nvPr/>
        </p:nvPicPr>
        <p:blipFill>
          <a:blip r:embed="rId3"/>
          <a:stretch>
            <a:fillRect/>
          </a:stretch>
        </p:blipFill>
        <p:spPr>
          <a:xfrm>
            <a:off x="3925082" y="2082205"/>
            <a:ext cx="5622182" cy="3678712"/>
          </a:xfrm>
          <a:prstGeom prst="rect">
            <a:avLst/>
          </a:prstGeom>
          <a:ln>
            <a:solidFill>
              <a:schemeClr val="tx1"/>
            </a:solidFill>
          </a:ln>
        </p:spPr>
      </p:pic>
    </p:spTree>
    <p:extLst>
      <p:ext uri="{BB962C8B-B14F-4D97-AF65-F5344CB8AC3E}">
        <p14:creationId xmlns:p14="http://schemas.microsoft.com/office/powerpoint/2010/main" val="338547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Overview</a:t>
            </a:r>
            <a:endParaRPr lang="en-US" sz="2700" dirty="0"/>
          </a:p>
        </p:txBody>
      </p:sp>
      <p:sp>
        <p:nvSpPr>
          <p:cNvPr id="3" name="Content Placeholder 2">
            <a:extLst>
              <a:ext uri="{FF2B5EF4-FFF2-40B4-BE49-F238E27FC236}">
                <a16:creationId xmlns:a16="http://schemas.microsoft.com/office/drawing/2014/main" id="{1DFF7DB4-F9AB-F441-58CC-332B13037AEB}"/>
              </a:ext>
            </a:extLst>
          </p:cNvPr>
          <p:cNvSpPr>
            <a:spLocks noGrp="1"/>
          </p:cNvSpPr>
          <p:nvPr>
            <p:ph idx="1"/>
          </p:nvPr>
        </p:nvSpPr>
        <p:spPr>
          <a:xfrm>
            <a:off x="829262" y="1930400"/>
            <a:ext cx="8596668" cy="3880773"/>
          </a:xfrm>
        </p:spPr>
        <p:txBody>
          <a:bodyPr lIns="90000">
            <a:no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music preferences by country according to the year. </a:t>
            </a:r>
            <a:endParaRPr lang="en-GB" dirty="0">
              <a:latin typeface="Helvetica" pitchFamily="2" charset="0"/>
            </a:endParaRPr>
          </a:p>
          <a:p>
            <a:pPr rtl="0">
              <a:lnSpc>
                <a:spcPct val="90000"/>
              </a:lnSpc>
              <a:spcBef>
                <a:spcPts val="1400"/>
              </a:spcBef>
              <a:spcAft>
                <a:spcPts val="400"/>
              </a:spcAft>
            </a:pPr>
            <a:r>
              <a:rPr lang="en-GB" b="1" dirty="0">
                <a:effectLst/>
                <a:latin typeface="Helvetica" pitchFamily="2" charset="0"/>
              </a:rPr>
              <a:t>Goal</a:t>
            </a:r>
          </a:p>
          <a:p>
            <a:pPr lvl="1">
              <a:lnSpc>
                <a:spcPct val="90000"/>
              </a:lnSpc>
              <a:spcBef>
                <a:spcPts val="0"/>
              </a:spcBef>
              <a:buFont typeface="Arial" panose="020B0604020202020204" pitchFamily="34" charset="0"/>
              <a:buChar char="•"/>
            </a:pPr>
            <a:r>
              <a:rPr lang="en-GB" dirty="0">
                <a:latin typeface="Helvetica" pitchFamily="2" charset="0"/>
              </a:rPr>
              <a:t>To show the preference for music by country according to the year. </a:t>
            </a:r>
          </a:p>
          <a:p>
            <a:pPr lvl="1">
              <a:lnSpc>
                <a:spcPct val="90000"/>
              </a:lnSpc>
              <a:spcBef>
                <a:spcPts val="0"/>
              </a:spcBef>
              <a:buFont typeface="Arial" panose="020B0604020202020204" pitchFamily="34" charset="0"/>
              <a:buChar char="•"/>
            </a:pPr>
            <a:r>
              <a:rPr lang="en-GB" dirty="0">
                <a:latin typeface="Helvetica" pitchFamily="2" charset="0"/>
              </a:rPr>
              <a:t>Information about preferences of songs are represented by the number of songs released, the average of available countries, and the average number of fans.</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lang="en-GB" b="1" dirty="0">
                <a:latin typeface="Helvetica" pitchFamily="2" charset="0"/>
              </a:rPr>
              <a:t>Visualization Techniques </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Circular Packing</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kumimoji="0" lang="en-GB" sz="1800" b="1" i="0" u="none" strike="noStrike" kern="1200" cap="none" spc="0" normalizeH="0" baseline="0" noProof="0" dirty="0">
                <a:ln>
                  <a:noFill/>
                </a:ln>
                <a:solidFill>
                  <a:prstClr val="black">
                    <a:lumMod val="75000"/>
                    <a:lumOff val="25000"/>
                  </a:prstClr>
                </a:solidFill>
                <a:effectLst/>
                <a:uLnTx/>
                <a:uFillTx/>
                <a:latin typeface="Helvetica" pitchFamily="2" charset="0"/>
                <a:ea typeface="+mn-ea"/>
                <a:cs typeface="+mn-cs"/>
              </a:rPr>
              <a:t>User Task</a:t>
            </a:r>
          </a:p>
          <a:p>
            <a:pPr lvl="1">
              <a:lnSpc>
                <a:spcPct val="90000"/>
              </a:lnSpc>
              <a:spcBef>
                <a:spcPts val="0"/>
              </a:spcBef>
              <a:spcAft>
                <a:spcPts val="400"/>
              </a:spcAft>
              <a:buClr>
                <a:srgbClr val="5FCBEF"/>
              </a:buClr>
              <a:buFont typeface="Arial" panose="020B0604020202020204" pitchFamily="34" charset="0"/>
              <a:buChar char="•"/>
              <a:defRPr/>
            </a:pPr>
            <a:endParaRPr lang="en-GB" dirty="0">
              <a:latin typeface="Helvetica" pitchFamily="2" charset="0"/>
            </a:endParaRPr>
          </a:p>
        </p:txBody>
      </p:sp>
      <p:pic>
        <p:nvPicPr>
          <p:cNvPr id="4" name="Picture 3" descr="Table&#10;&#10;Description automatically generated">
            <a:extLst>
              <a:ext uri="{FF2B5EF4-FFF2-40B4-BE49-F238E27FC236}">
                <a16:creationId xmlns:a16="http://schemas.microsoft.com/office/drawing/2014/main" id="{14D622DD-C739-AA6A-50B1-433DF00280B2}"/>
              </a:ext>
            </a:extLst>
          </p:cNvPr>
          <p:cNvPicPr>
            <a:picLocks noChangeAspect="1"/>
          </p:cNvPicPr>
          <p:nvPr/>
        </p:nvPicPr>
        <p:blipFill>
          <a:blip r:embed="rId2"/>
          <a:stretch>
            <a:fillRect/>
          </a:stretch>
        </p:blipFill>
        <p:spPr>
          <a:xfrm>
            <a:off x="2766070" y="4581627"/>
            <a:ext cx="6083462" cy="1904463"/>
          </a:xfrm>
          <a:prstGeom prst="rect">
            <a:avLst/>
          </a:prstGeom>
        </p:spPr>
      </p:pic>
    </p:spTree>
    <p:extLst>
      <p:ext uri="{BB962C8B-B14F-4D97-AF65-F5344CB8AC3E}">
        <p14:creationId xmlns:p14="http://schemas.microsoft.com/office/powerpoint/2010/main" val="211307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Circular packing visualization</a:t>
            </a:r>
            <a:endParaRPr lang="en-US" sz="2700" dirty="0"/>
          </a:p>
        </p:txBody>
      </p:sp>
      <p:pic>
        <p:nvPicPr>
          <p:cNvPr id="5" name="Picture 4" descr="Chart, bubble chart&#10;&#10;Description automatically generated">
            <a:extLst>
              <a:ext uri="{FF2B5EF4-FFF2-40B4-BE49-F238E27FC236}">
                <a16:creationId xmlns:a16="http://schemas.microsoft.com/office/drawing/2014/main" id="{E0A90BD4-0D74-46B6-AC06-490AA362951E}"/>
              </a:ext>
            </a:extLst>
          </p:cNvPr>
          <p:cNvPicPr>
            <a:picLocks noChangeAspect="1"/>
          </p:cNvPicPr>
          <p:nvPr/>
        </p:nvPicPr>
        <p:blipFill rotWithShape="1">
          <a:blip r:embed="rId2"/>
          <a:srcRect r="3693"/>
          <a:stretch/>
        </p:blipFill>
        <p:spPr>
          <a:xfrm>
            <a:off x="1269569" y="1823700"/>
            <a:ext cx="7827537" cy="3972663"/>
          </a:xfrm>
          <a:prstGeom prst="rect">
            <a:avLst/>
          </a:prstGeom>
          <a:ln>
            <a:solidFill>
              <a:schemeClr val="bg1">
                <a:lumMod val="50000"/>
              </a:schemeClr>
            </a:solidFill>
          </a:ln>
        </p:spPr>
      </p:pic>
    </p:spTree>
    <p:extLst>
      <p:ext uri="{BB962C8B-B14F-4D97-AF65-F5344CB8AC3E}">
        <p14:creationId xmlns:p14="http://schemas.microsoft.com/office/powerpoint/2010/main" val="333600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Circular packing visualization</a:t>
            </a:r>
            <a:endParaRPr lang="en-US" sz="2700" dirty="0"/>
          </a:p>
        </p:txBody>
      </p:sp>
      <p:pic>
        <p:nvPicPr>
          <p:cNvPr id="8" name="Picture 7">
            <a:extLst>
              <a:ext uri="{FF2B5EF4-FFF2-40B4-BE49-F238E27FC236}">
                <a16:creationId xmlns:a16="http://schemas.microsoft.com/office/drawing/2014/main" id="{07275C02-81E1-C7C4-C75E-841B032D0E76}"/>
              </a:ext>
            </a:extLst>
          </p:cNvPr>
          <p:cNvPicPr>
            <a:picLocks noChangeAspect="1"/>
          </p:cNvPicPr>
          <p:nvPr/>
        </p:nvPicPr>
        <p:blipFill>
          <a:blip r:embed="rId2"/>
          <a:stretch>
            <a:fillRect/>
          </a:stretch>
        </p:blipFill>
        <p:spPr>
          <a:xfrm>
            <a:off x="1254071" y="1808202"/>
            <a:ext cx="7827536" cy="3972663"/>
          </a:xfrm>
          <a:prstGeom prst="rect">
            <a:avLst/>
          </a:prstGeom>
        </p:spPr>
      </p:pic>
    </p:spTree>
    <p:extLst>
      <p:ext uri="{BB962C8B-B14F-4D97-AF65-F5344CB8AC3E}">
        <p14:creationId xmlns:p14="http://schemas.microsoft.com/office/powerpoint/2010/main" val="117834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D5FA8-27D9-671B-F5CC-552DA181EB25}"/>
              </a:ext>
            </a:extLst>
          </p:cNvPr>
          <p:cNvSpPr>
            <a:spLocks noGrp="1"/>
          </p:cNvSpPr>
          <p:nvPr>
            <p:ph idx="1"/>
          </p:nvPr>
        </p:nvSpPr>
        <p:spPr>
          <a:xfrm>
            <a:off x="982773" y="1661341"/>
            <a:ext cx="8596668" cy="3880773"/>
          </a:xfrm>
        </p:spPr>
        <p:txBody>
          <a:bodyPr>
            <a:norm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the distribution of music genres by country according to the year.</a:t>
            </a:r>
            <a:endParaRPr lang="en-GB" b="0" dirty="0">
              <a:effectLst/>
              <a:latin typeface="Helvetica" pitchFamily="2" charset="0"/>
            </a:endParaRPr>
          </a:p>
          <a:p>
            <a:pPr rtl="0">
              <a:lnSpc>
                <a:spcPct val="90000"/>
              </a:lnSpc>
              <a:spcBef>
                <a:spcPts val="1400"/>
              </a:spcBef>
              <a:spcAft>
                <a:spcPts val="400"/>
              </a:spcAft>
            </a:pPr>
            <a:r>
              <a:rPr lang="en-GB" b="1" i="0" u="none" strike="noStrike" dirty="0">
                <a:effectLst/>
                <a:latin typeface="Helvetica" pitchFamily="2" charset="0"/>
              </a:rPr>
              <a:t>Goal</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dirty="0">
                <a:latin typeface="Helvetica" pitchFamily="2" charset="0"/>
              </a:rPr>
              <a:t>Users get a general repartition of wasabi data in terms of genre of music per country and continent in the group from 1980 to 2015.</a:t>
            </a:r>
          </a:p>
          <a:p>
            <a:pPr rtl="0">
              <a:lnSpc>
                <a:spcPct val="90000"/>
              </a:lnSpc>
              <a:spcBef>
                <a:spcPts val="1400"/>
              </a:spcBef>
              <a:spcAft>
                <a:spcPts val="400"/>
              </a:spcAft>
            </a:pPr>
            <a:r>
              <a:rPr lang="en-GB" b="1" dirty="0">
                <a:effectLst/>
                <a:latin typeface="Helvetica" pitchFamily="2" charset="0"/>
              </a:rPr>
              <a:t>Dataset</a:t>
            </a:r>
          </a:p>
          <a:p>
            <a:pPr lvl="1">
              <a:lnSpc>
                <a:spcPct val="90000"/>
              </a:lnSpc>
              <a:spcBef>
                <a:spcPts val="0"/>
              </a:spcBef>
              <a:buFont typeface="Arial" panose="020B0604020202020204" pitchFamily="34" charset="0"/>
              <a:buChar char="•"/>
            </a:pPr>
            <a:r>
              <a:rPr lang="en-GB" dirty="0">
                <a:latin typeface="Helvetica" pitchFamily="2" charset="0"/>
              </a:rPr>
              <a:t>The WASABI Song Corpus is a large corpus of songs enriched with metadata extracted from music databases on the Web, and resulting from the processing of song lyrics and from audio analysis. A summary of the data contained in The WASABI Song Corpus is as follows.</a:t>
            </a:r>
          </a:p>
          <a:p>
            <a:pPr marL="457200" lvl="1" indent="0">
              <a:lnSpc>
                <a:spcPct val="90000"/>
              </a:lnSpc>
              <a:spcBef>
                <a:spcPts val="0"/>
              </a:spcBef>
              <a:buNone/>
            </a:pPr>
            <a:r>
              <a:rPr lang="en-GB" dirty="0">
                <a:latin typeface="Helvetica" pitchFamily="2" charset="0"/>
              </a:rPr>
              <a:t>         - Album Data : (7798, 27)</a:t>
            </a:r>
          </a:p>
          <a:p>
            <a:pPr marL="457200" lvl="1" indent="0">
              <a:lnSpc>
                <a:spcPct val="90000"/>
              </a:lnSpc>
              <a:spcBef>
                <a:spcPts val="0"/>
              </a:spcBef>
              <a:buNone/>
            </a:pPr>
            <a:r>
              <a:rPr lang="en-GB" dirty="0">
                <a:latin typeface="Helvetica" pitchFamily="2" charset="0"/>
              </a:rPr>
              <a:t>         - Artist Data : (3000, 50)</a:t>
            </a:r>
          </a:p>
          <a:p>
            <a:pPr marL="457200" lvl="1" indent="0">
              <a:lnSpc>
                <a:spcPct val="90000"/>
              </a:lnSpc>
              <a:spcBef>
                <a:spcPts val="0"/>
              </a:spcBef>
              <a:buNone/>
            </a:pPr>
            <a:r>
              <a:rPr lang="en-GB" dirty="0">
                <a:latin typeface="Helvetica" pitchFamily="2" charset="0"/>
              </a:rPr>
              <a:t>         - Song Data : (76027, 60)</a:t>
            </a:r>
          </a:p>
          <a:p>
            <a:pPr lvl="1">
              <a:lnSpc>
                <a:spcPct val="90000"/>
              </a:lnSpc>
              <a:spcBef>
                <a:spcPts val="0"/>
              </a:spcBef>
              <a:buFont typeface="Arial" panose="020B0604020202020204" pitchFamily="34" charset="0"/>
              <a:buChar char="•"/>
            </a:pPr>
            <a:endParaRPr lang="en-FR" dirty="0">
              <a:latin typeface="Helvetica" pitchFamily="2" charset="0"/>
            </a:endParaRPr>
          </a:p>
        </p:txBody>
      </p:sp>
      <p:sp>
        <p:nvSpPr>
          <p:cNvPr id="5" name="Title 4">
            <a:extLst>
              <a:ext uri="{FF2B5EF4-FFF2-40B4-BE49-F238E27FC236}">
                <a16:creationId xmlns:a16="http://schemas.microsoft.com/office/drawing/2014/main" id="{777BE122-5210-B3B4-7A18-F8472FB16BD1}"/>
              </a:ext>
            </a:extLst>
          </p:cNvPr>
          <p:cNvSpPr>
            <a:spLocks noGrp="1"/>
          </p:cNvSpPr>
          <p:nvPr>
            <p:ph type="title"/>
          </p:nvPr>
        </p:nvSpPr>
        <p:spPr/>
        <p:txBody>
          <a:bodyPr/>
          <a:lstStyle/>
          <a:p>
            <a:r>
              <a:rPr lang="en-FR" dirty="0"/>
              <a:t>Introduction</a:t>
            </a:r>
          </a:p>
        </p:txBody>
      </p:sp>
    </p:spTree>
    <p:extLst>
      <p:ext uri="{BB962C8B-B14F-4D97-AF65-F5344CB8AC3E}">
        <p14:creationId xmlns:p14="http://schemas.microsoft.com/office/powerpoint/2010/main" val="407437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Work Flow</a:t>
            </a:r>
            <a:endParaRPr lang="en-FR" dirty="0"/>
          </a:p>
        </p:txBody>
      </p:sp>
      <p:sp>
        <p:nvSpPr>
          <p:cNvPr id="15" name="Content Placeholder 2">
            <a:extLst>
              <a:ext uri="{FF2B5EF4-FFF2-40B4-BE49-F238E27FC236}">
                <a16:creationId xmlns:a16="http://schemas.microsoft.com/office/drawing/2014/main" id="{1BC763E2-97A3-C905-5CEB-9345D13B5153}"/>
              </a:ext>
            </a:extLst>
          </p:cNvPr>
          <p:cNvSpPr>
            <a:spLocks noGrp="1"/>
          </p:cNvSpPr>
          <p:nvPr>
            <p:ph idx="1"/>
          </p:nvPr>
        </p:nvSpPr>
        <p:spPr>
          <a:xfrm>
            <a:off x="677334" y="2160589"/>
            <a:ext cx="3957349" cy="3749323"/>
          </a:xfrm>
        </p:spPr>
        <p:txBody>
          <a:bodyPr>
            <a:normAutofit/>
          </a:bodyPr>
          <a:lstStyle/>
          <a:p>
            <a:pPr rtl="0">
              <a:spcBef>
                <a:spcPts val="1400"/>
              </a:spcBef>
              <a:spcAft>
                <a:spcPts val="400"/>
              </a:spcAft>
            </a:pPr>
            <a:r>
              <a:rPr lang="en-GB" dirty="0">
                <a:latin typeface="Helvetica" pitchFamily="2" charset="0"/>
              </a:rPr>
              <a:t>Our project is composed to 2 files, 2 csv files (final data and </a:t>
            </a:r>
            <a:r>
              <a:rPr lang="en-GB" dirty="0" err="1">
                <a:latin typeface="Helvetica" pitchFamily="2" charset="0"/>
              </a:rPr>
              <a:t>Capitals_lon_lat</a:t>
            </a:r>
            <a:r>
              <a:rPr lang="en-GB" dirty="0">
                <a:latin typeface="Helvetica" pitchFamily="2" charset="0"/>
              </a:rPr>
              <a:t>) and 2 r files( used for data </a:t>
            </a:r>
            <a:r>
              <a:rPr lang="en-GB" dirty="0" err="1">
                <a:latin typeface="Helvetica" pitchFamily="2" charset="0"/>
              </a:rPr>
              <a:t>preprocessing</a:t>
            </a:r>
            <a:r>
              <a:rPr lang="en-GB" dirty="0">
                <a:latin typeface="Helvetica" pitchFamily="2" charset="0"/>
              </a:rPr>
              <a:t>) </a:t>
            </a:r>
            <a:endParaRPr lang="en-FR" dirty="0">
              <a:latin typeface="Helvetica" pitchFamily="2" charset="0"/>
            </a:endParaRPr>
          </a:p>
        </p:txBody>
      </p:sp>
      <p:pic>
        <p:nvPicPr>
          <p:cNvPr id="72" name="Picture 71">
            <a:extLst>
              <a:ext uri="{FF2B5EF4-FFF2-40B4-BE49-F238E27FC236}">
                <a16:creationId xmlns:a16="http://schemas.microsoft.com/office/drawing/2014/main" id="{0C7F561D-FEC0-2BF1-DA8C-09205DE91AEA}"/>
              </a:ext>
            </a:extLst>
          </p:cNvPr>
          <p:cNvPicPr>
            <a:picLocks noChangeAspect="1"/>
          </p:cNvPicPr>
          <p:nvPr/>
        </p:nvPicPr>
        <p:blipFill>
          <a:blip r:embed="rId2"/>
          <a:stretch>
            <a:fillRect/>
          </a:stretch>
        </p:blipFill>
        <p:spPr>
          <a:xfrm>
            <a:off x="5120728" y="1930400"/>
            <a:ext cx="3989814" cy="3822701"/>
          </a:xfrm>
          <a:prstGeom prst="rect">
            <a:avLst/>
          </a:prstGeom>
        </p:spPr>
      </p:pic>
    </p:spTree>
    <p:extLst>
      <p:ext uri="{BB962C8B-B14F-4D97-AF65-F5344CB8AC3E}">
        <p14:creationId xmlns:p14="http://schemas.microsoft.com/office/powerpoint/2010/main" val="297244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Feature Selection</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8" y="2516399"/>
            <a:ext cx="2753306" cy="1832910"/>
          </a:xfrm>
        </p:spPr>
        <p:txBody>
          <a:bodyPr>
            <a:normAutofit/>
          </a:bodyPr>
          <a:lstStyle/>
          <a:p>
            <a:pPr>
              <a:lnSpc>
                <a:spcPct val="90000"/>
              </a:lnSpc>
              <a:spcBef>
                <a:spcPts val="1400"/>
              </a:spcBef>
              <a:spcAft>
                <a:spcPts val="400"/>
              </a:spcAft>
            </a:pPr>
            <a:r>
              <a:rPr lang="en-GB" b="1" i="0" u="none" strike="noStrike" dirty="0">
                <a:effectLst/>
                <a:latin typeface="Helvetica" pitchFamily="2" charset="0"/>
              </a:rPr>
              <a:t>Album</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id_artist</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id_album</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genre</a:t>
            </a: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publicationDate</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deezerFans</a:t>
            </a:r>
            <a:endParaRPr lang="en-GB" b="0" i="0" u="none" strike="noStrike" dirty="0">
              <a:effectLst/>
              <a:latin typeface="Helvetica" pitchFamily="2" charset="0"/>
            </a:endParaRPr>
          </a:p>
        </p:txBody>
      </p:sp>
      <p:sp>
        <p:nvSpPr>
          <p:cNvPr id="5" name="Content Placeholder 2">
            <a:extLst>
              <a:ext uri="{FF2B5EF4-FFF2-40B4-BE49-F238E27FC236}">
                <a16:creationId xmlns:a16="http://schemas.microsoft.com/office/drawing/2014/main" id="{C79D6E06-5771-8680-6B97-734C54EE6703}"/>
              </a:ext>
            </a:extLst>
          </p:cNvPr>
          <p:cNvSpPr txBox="1">
            <a:spLocks/>
          </p:cNvSpPr>
          <p:nvPr/>
        </p:nvSpPr>
        <p:spPr>
          <a:xfrm>
            <a:off x="6520696" y="2512545"/>
            <a:ext cx="2753306" cy="1832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ts val="1400"/>
              </a:spcBef>
              <a:spcAft>
                <a:spcPts val="400"/>
              </a:spcAft>
            </a:pPr>
            <a:r>
              <a:rPr lang="en-GB" b="1" dirty="0">
                <a:latin typeface="Helvetica" pitchFamily="2" charset="0"/>
              </a:rPr>
              <a:t>Artist</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id</a:t>
            </a: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id_album</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publicationDate</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availableCountries</a:t>
            </a:r>
            <a:endParaRPr lang="en-GB" b="0" i="0" u="none" strike="noStrike" dirty="0">
              <a:solidFill>
                <a:srgbClr val="00000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5D7D4FF-5AC8-C302-3607-9AFB507FFB88}"/>
              </a:ext>
            </a:extLst>
          </p:cNvPr>
          <p:cNvSpPr txBox="1">
            <a:spLocks/>
          </p:cNvSpPr>
          <p:nvPr/>
        </p:nvSpPr>
        <p:spPr>
          <a:xfrm>
            <a:off x="3719062" y="2512545"/>
            <a:ext cx="2753306" cy="1832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ts val="1400"/>
              </a:spcBef>
              <a:spcAft>
                <a:spcPts val="400"/>
              </a:spcAft>
            </a:pPr>
            <a:r>
              <a:rPr lang="en-GB" b="1" dirty="0">
                <a:latin typeface="Helvetica" pitchFamily="2" charset="0"/>
              </a:rPr>
              <a:t>Song</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id</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gender </a:t>
            </a: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lifeSpan.ended</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sz="1800" b="0" i="0" u="none" strike="noStrike" dirty="0" err="1">
                <a:solidFill>
                  <a:srgbClr val="000000"/>
                </a:solidFill>
                <a:effectLst/>
                <a:latin typeface="Times New Roman" panose="02020603050405020304" pitchFamily="18" charset="0"/>
              </a:rPr>
              <a:t>locationInfo</a:t>
            </a:r>
            <a:endParaRPr lang="en-GB"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70366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Data Cleaning</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7" y="2516399"/>
            <a:ext cx="7781096" cy="3485816"/>
          </a:xfrm>
        </p:spPr>
        <p:txBody>
          <a:bodyPr>
            <a:normAutofit/>
          </a:bodyPr>
          <a:lstStyle/>
          <a:p>
            <a:pPr>
              <a:lnSpc>
                <a:spcPct val="90000"/>
              </a:lnSpc>
              <a:spcBef>
                <a:spcPts val="1400"/>
              </a:spcBef>
              <a:spcAft>
                <a:spcPts val="400"/>
              </a:spcAft>
            </a:pPr>
            <a:r>
              <a:rPr lang="en-GB" b="1" i="0" u="none" strike="noStrike" dirty="0">
                <a:effectLst/>
                <a:latin typeface="Helvetica" pitchFamily="2" charset="0"/>
              </a:rPr>
              <a:t>Album</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Splitting </a:t>
            </a:r>
            <a:r>
              <a:rPr lang="en-GB" b="0" i="0" u="none" strike="noStrike" dirty="0" err="1">
                <a:effectLst/>
                <a:latin typeface="Helvetica" pitchFamily="2" charset="0"/>
              </a:rPr>
              <a:t>locationInfo</a:t>
            </a:r>
            <a:r>
              <a:rPr lang="en-GB" b="0" i="0" u="none" strike="noStrike" dirty="0">
                <a:effectLst/>
                <a:latin typeface="Helvetica" pitchFamily="2" charset="0"/>
              </a:rPr>
              <a:t> column into 3 column – country, state, and city</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Replacing name of some </a:t>
            </a:r>
            <a:r>
              <a:rPr lang="en-GB" b="0" i="0" u="none" strike="noStrike" dirty="0" err="1">
                <a:solidFill>
                  <a:srgbClr val="000000"/>
                </a:solidFill>
                <a:effectLst/>
                <a:latin typeface="Helvetica" pitchFamily="2" charset="0"/>
              </a:rPr>
              <a:t>contries</a:t>
            </a:r>
            <a:r>
              <a:rPr lang="en-GB" b="0" i="0" u="none" strike="noStrike" dirty="0">
                <a:solidFill>
                  <a:srgbClr val="000000"/>
                </a:solidFill>
                <a:effectLst/>
                <a:latin typeface="Helvetica" pitchFamily="2" charset="0"/>
              </a:rPr>
              <a:t> for easy geographical location</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artist data </a:t>
            </a:r>
          </a:p>
          <a:p>
            <a:pPr lvl="1">
              <a:lnSpc>
                <a:spcPct val="90000"/>
              </a:lnSpc>
              <a:spcBef>
                <a:spcPts val="0"/>
              </a:spcBef>
              <a:buFont typeface="Arial" panose="020B0604020202020204" pitchFamily="34" charset="0"/>
              <a:buChar char="•"/>
            </a:pPr>
            <a:endParaRPr lang="en-GB" sz="1800" b="0" i="0" u="none" strike="noStrike" dirty="0">
              <a:solidFill>
                <a:srgbClr val="000000"/>
              </a:solidFill>
              <a:effectLst/>
              <a:latin typeface="Helvetica" pitchFamily="2" charset="0"/>
            </a:endParaRPr>
          </a:p>
          <a:p>
            <a:pPr>
              <a:lnSpc>
                <a:spcPct val="90000"/>
              </a:lnSpc>
              <a:spcBef>
                <a:spcPts val="1400"/>
              </a:spcBef>
              <a:spcAft>
                <a:spcPts val="400"/>
              </a:spcAft>
            </a:pPr>
            <a:r>
              <a:rPr lang="en-GB" b="1" i="0" u="none" strike="noStrike" dirty="0">
                <a:effectLst/>
                <a:latin typeface="Helvetica" pitchFamily="2" charset="0"/>
              </a:rPr>
              <a:t>Song</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Extract year from publication data and rename column</a:t>
            </a:r>
          </a:p>
          <a:p>
            <a:pPr lvl="1">
              <a:lnSpc>
                <a:spcPct val="90000"/>
              </a:lnSpc>
              <a:spcBef>
                <a:spcPts val="0"/>
              </a:spcBef>
              <a:buFont typeface="Arial" panose="020B0604020202020204" pitchFamily="34" charset="0"/>
              <a:buChar char="•"/>
            </a:pPr>
            <a:r>
              <a:rPr lang="en-US" dirty="0">
                <a:solidFill>
                  <a:srgbClr val="000000"/>
                </a:solidFill>
                <a:latin typeface="Helvetica" pitchFamily="2" charset="0"/>
              </a:rPr>
              <a:t>Create new column for number of </a:t>
            </a:r>
            <a:r>
              <a:rPr lang="en-US" dirty="0" err="1">
                <a:solidFill>
                  <a:srgbClr val="000000"/>
                </a:solidFill>
                <a:latin typeface="Helvetica" pitchFamily="2" charset="0"/>
              </a:rPr>
              <a:t>availableCountries</a:t>
            </a:r>
            <a:endParaRPr lang="en-GB" b="0" i="0" u="none" strike="noStrike" dirty="0">
              <a:solidFill>
                <a:srgbClr val="000000"/>
              </a:solidFill>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song data</a:t>
            </a:r>
          </a:p>
          <a:p>
            <a:pPr>
              <a:lnSpc>
                <a:spcPct val="90000"/>
              </a:lnSpc>
              <a:spcBef>
                <a:spcPts val="1400"/>
              </a:spcBef>
              <a:spcAft>
                <a:spcPts val="400"/>
              </a:spcAft>
            </a:pPr>
            <a:r>
              <a:rPr lang="en-GB" b="1" i="0" u="none" strike="noStrike" dirty="0">
                <a:effectLst/>
                <a:latin typeface="Helvetica" pitchFamily="2" charset="0"/>
              </a:rPr>
              <a:t>Album</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album data</a:t>
            </a:r>
          </a:p>
        </p:txBody>
      </p:sp>
    </p:spTree>
    <p:extLst>
      <p:ext uri="{BB962C8B-B14F-4D97-AF65-F5344CB8AC3E}">
        <p14:creationId xmlns:p14="http://schemas.microsoft.com/office/powerpoint/2010/main" val="86072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Merging Data</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7" y="2516399"/>
            <a:ext cx="7781096" cy="3485816"/>
          </a:xfrm>
        </p:spPr>
        <p:txBody>
          <a:bodyPr>
            <a:normAutofit/>
          </a:bodyPr>
          <a:lstStyle/>
          <a:p>
            <a:pPr rtl="0">
              <a:spcBef>
                <a:spcPts val="0"/>
              </a:spcBef>
              <a:spcAft>
                <a:spcPts val="0"/>
              </a:spcAft>
            </a:pPr>
            <a:r>
              <a:rPr lang="en-GB" sz="1600" dirty="0">
                <a:latin typeface="Helvetica" pitchFamily="2" charset="0"/>
              </a:rPr>
              <a:t>After merging the data, the missing values of some columns(gender) were changed to Unknown. In addition, after merging the data, the data including missing values in the country and publication Date columns were deleted. After that process, 41,129 rows of data remained.</a:t>
            </a:r>
          </a:p>
        </p:txBody>
      </p:sp>
    </p:spTree>
    <p:extLst>
      <p:ext uri="{BB962C8B-B14F-4D97-AF65-F5344CB8AC3E}">
        <p14:creationId xmlns:p14="http://schemas.microsoft.com/office/powerpoint/2010/main" val="94865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Preprocessing </a:t>
            </a:r>
            <a:br>
              <a:rPr lang="en-US" dirty="0"/>
            </a:br>
            <a:r>
              <a:rPr lang="en-US" sz="2400" dirty="0"/>
              <a:t>Transforming Data</a:t>
            </a:r>
          </a:p>
        </p:txBody>
      </p:sp>
      <p:sp>
        <p:nvSpPr>
          <p:cNvPr id="2" name="Content Placeholder 2">
            <a:extLst>
              <a:ext uri="{FF2B5EF4-FFF2-40B4-BE49-F238E27FC236}">
                <a16:creationId xmlns:a16="http://schemas.microsoft.com/office/drawing/2014/main" id="{EC3F2C24-5087-A7FA-4A61-05209730C0B8}"/>
              </a:ext>
            </a:extLst>
          </p:cNvPr>
          <p:cNvSpPr txBox="1">
            <a:spLocks/>
          </p:cNvSpPr>
          <p:nvPr/>
        </p:nvSpPr>
        <p:spPr>
          <a:xfrm>
            <a:off x="677334" y="1930400"/>
            <a:ext cx="441071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effectLst/>
              </a:rPr>
              <a:t>Group and summarize data by year, gender, country, </a:t>
            </a:r>
            <a:r>
              <a:rPr lang="en-US" dirty="0" err="1">
                <a:effectLst/>
              </a:rPr>
              <a:t>genre_album</a:t>
            </a:r>
            <a:r>
              <a:rPr lang="en-US" dirty="0">
                <a:effectLst/>
              </a:rPr>
              <a:t>, </a:t>
            </a:r>
            <a:r>
              <a:rPr lang="en-US" dirty="0" err="1">
                <a:effectLst/>
              </a:rPr>
              <a:t>lifeSpan.ended</a:t>
            </a:r>
            <a:endParaRPr lang="en-US" dirty="0">
              <a:effectLst/>
            </a:endParaRPr>
          </a:p>
          <a:p>
            <a:r>
              <a:rPr lang="en-US" dirty="0">
                <a:effectLst/>
              </a:rPr>
              <a:t>Create New column – </a:t>
            </a:r>
            <a:r>
              <a:rPr lang="en-US" dirty="0" err="1">
                <a:effectLst/>
              </a:rPr>
              <a:t>lat</a:t>
            </a:r>
            <a:r>
              <a:rPr lang="en-US" dirty="0">
                <a:effectLst/>
              </a:rPr>
              <a:t>, </a:t>
            </a:r>
            <a:r>
              <a:rPr lang="en-US" dirty="0" err="1">
                <a:effectLst/>
              </a:rPr>
              <a:t>lon</a:t>
            </a:r>
            <a:r>
              <a:rPr lang="en-US" dirty="0">
                <a:effectLst/>
              </a:rPr>
              <a:t>, continent</a:t>
            </a:r>
          </a:p>
          <a:p>
            <a:r>
              <a:rPr lang="en-US" dirty="0">
                <a:effectLst/>
              </a:rPr>
              <a:t>Categorize values of genre – 182 to 9</a:t>
            </a:r>
          </a:p>
          <a:p>
            <a:r>
              <a:rPr lang="en-US" dirty="0">
                <a:effectLst/>
              </a:rPr>
              <a:t>Re-Categorize values of continent – Central America to North America</a:t>
            </a:r>
          </a:p>
        </p:txBody>
      </p:sp>
      <p:pic>
        <p:nvPicPr>
          <p:cNvPr id="7" name="Picture 6" descr="Table&#10;&#10;Description automatically generated">
            <a:extLst>
              <a:ext uri="{FF2B5EF4-FFF2-40B4-BE49-F238E27FC236}">
                <a16:creationId xmlns:a16="http://schemas.microsoft.com/office/drawing/2014/main" id="{FB0B07C8-F01B-9719-442C-A5C1F0E4B1F4}"/>
              </a:ext>
            </a:extLst>
          </p:cNvPr>
          <p:cNvPicPr>
            <a:picLocks noChangeAspect="1"/>
          </p:cNvPicPr>
          <p:nvPr/>
        </p:nvPicPr>
        <p:blipFill>
          <a:blip r:embed="rId2"/>
          <a:stretch>
            <a:fillRect/>
          </a:stretch>
        </p:blipFill>
        <p:spPr>
          <a:xfrm>
            <a:off x="5545104" y="1538087"/>
            <a:ext cx="3849598" cy="2389972"/>
          </a:xfrm>
          <a:prstGeom prst="rect">
            <a:avLst/>
          </a:prstGeom>
        </p:spPr>
      </p:pic>
      <p:pic>
        <p:nvPicPr>
          <p:cNvPr id="13" name="Picture 12" descr="Table&#10;&#10;Description automatically generated">
            <a:extLst>
              <a:ext uri="{FF2B5EF4-FFF2-40B4-BE49-F238E27FC236}">
                <a16:creationId xmlns:a16="http://schemas.microsoft.com/office/drawing/2014/main" id="{07ACB259-6329-C530-3C60-DF4D27BB5CC9}"/>
              </a:ext>
            </a:extLst>
          </p:cNvPr>
          <p:cNvPicPr>
            <a:picLocks noChangeAspect="1"/>
          </p:cNvPicPr>
          <p:nvPr/>
        </p:nvPicPr>
        <p:blipFill>
          <a:blip r:embed="rId3"/>
          <a:stretch>
            <a:fillRect/>
          </a:stretch>
        </p:blipFill>
        <p:spPr>
          <a:xfrm>
            <a:off x="5450153" y="3948766"/>
            <a:ext cx="3944549" cy="1528513"/>
          </a:xfrm>
          <a:prstGeom prst="rect">
            <a:avLst/>
          </a:prstGeom>
        </p:spPr>
      </p:pic>
      <p:sp>
        <p:nvSpPr>
          <p:cNvPr id="5" name="Content Placeholder 2">
            <a:extLst>
              <a:ext uri="{FF2B5EF4-FFF2-40B4-BE49-F238E27FC236}">
                <a16:creationId xmlns:a16="http://schemas.microsoft.com/office/drawing/2014/main" id="{830E6E97-6224-1AA2-9629-D31AFE6E68DE}"/>
              </a:ext>
            </a:extLst>
          </p:cNvPr>
          <p:cNvSpPr>
            <a:spLocks noGrp="1"/>
          </p:cNvSpPr>
          <p:nvPr>
            <p:ph idx="1"/>
          </p:nvPr>
        </p:nvSpPr>
        <p:spPr>
          <a:xfrm>
            <a:off x="677334" y="5742750"/>
            <a:ext cx="7781096" cy="713399"/>
          </a:xfrm>
        </p:spPr>
        <p:txBody>
          <a:bodyPr>
            <a:normAutofit/>
          </a:bodyPr>
          <a:lstStyle/>
          <a:p>
            <a:r>
              <a:rPr lang="en-GB" dirty="0"/>
              <a:t>At the end we are left with  a csv file named </a:t>
            </a:r>
            <a:r>
              <a:rPr lang="en-GB" dirty="0" err="1"/>
              <a:t>final_data</a:t>
            </a:r>
            <a:r>
              <a:rPr lang="en-GB" dirty="0"/>
              <a:t> composed of 3048 rows and 14 columns</a:t>
            </a:r>
            <a:endParaRPr lang="en-FR" dirty="0"/>
          </a:p>
        </p:txBody>
      </p:sp>
    </p:spTree>
    <p:extLst>
      <p:ext uri="{BB962C8B-B14F-4D97-AF65-F5344CB8AC3E}">
        <p14:creationId xmlns:p14="http://schemas.microsoft.com/office/powerpoint/2010/main" val="261516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Overview</a:t>
            </a:r>
            <a:endParaRPr lang="en-US" sz="2700" dirty="0"/>
          </a:p>
        </p:txBody>
      </p:sp>
      <p:sp>
        <p:nvSpPr>
          <p:cNvPr id="3" name="Content Placeholder 2">
            <a:extLst>
              <a:ext uri="{FF2B5EF4-FFF2-40B4-BE49-F238E27FC236}">
                <a16:creationId xmlns:a16="http://schemas.microsoft.com/office/drawing/2014/main" id="{1DFF7DB4-F9AB-F441-58CC-332B13037AEB}"/>
              </a:ext>
            </a:extLst>
          </p:cNvPr>
          <p:cNvSpPr>
            <a:spLocks noGrp="1"/>
          </p:cNvSpPr>
          <p:nvPr>
            <p:ph idx="1"/>
          </p:nvPr>
        </p:nvSpPr>
        <p:spPr>
          <a:xfrm>
            <a:off x="844760" y="2193751"/>
            <a:ext cx="8596668" cy="3880773"/>
          </a:xfrm>
        </p:spPr>
        <p:txBody>
          <a:bodyPr lIns="90000">
            <a:no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digging up the distribution of genres of music  and the number of Deezer fans during a certain period in the world to acquire knowledge about music in the World. </a:t>
            </a:r>
            <a:endParaRPr lang="en-GB" dirty="0">
              <a:latin typeface="Helvetica" pitchFamily="2" charset="0"/>
            </a:endParaRPr>
          </a:p>
          <a:p>
            <a:pPr rtl="0">
              <a:lnSpc>
                <a:spcPct val="90000"/>
              </a:lnSpc>
              <a:spcBef>
                <a:spcPts val="1400"/>
              </a:spcBef>
              <a:spcAft>
                <a:spcPts val="400"/>
              </a:spcAft>
            </a:pPr>
            <a:r>
              <a:rPr lang="en-GB" b="1" dirty="0">
                <a:effectLst/>
                <a:latin typeface="Helvetica" pitchFamily="2" charset="0"/>
              </a:rPr>
              <a:t>Goal</a:t>
            </a:r>
          </a:p>
          <a:p>
            <a:pPr lvl="1">
              <a:lnSpc>
                <a:spcPct val="90000"/>
              </a:lnSpc>
              <a:spcBef>
                <a:spcPts val="0"/>
              </a:spcBef>
              <a:buFont typeface="Arial" panose="020B0604020202020204" pitchFamily="34" charset="0"/>
              <a:buChar char="•"/>
            </a:pPr>
            <a:r>
              <a:rPr lang="en-GB" dirty="0">
                <a:latin typeface="Helvetica" pitchFamily="2" charset="0"/>
              </a:rPr>
              <a:t>To provide useful information about the repartition of wasabi dataset in terms of genre of music by continent in the world, from 1980 to 2015. </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lang="en-GB" b="1" dirty="0">
                <a:latin typeface="Helvetica" pitchFamily="2" charset="0"/>
              </a:rPr>
              <a:t>Visualization Techniques </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Bubble Map and Stacked Bar Graph</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Environment  : R</a:t>
            </a:r>
          </a:p>
        </p:txBody>
      </p:sp>
    </p:spTree>
    <p:extLst>
      <p:ext uri="{BB962C8B-B14F-4D97-AF65-F5344CB8AC3E}">
        <p14:creationId xmlns:p14="http://schemas.microsoft.com/office/powerpoint/2010/main" val="254879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Bubble Map visualization</a:t>
            </a:r>
            <a:endParaRPr lang="en-US" sz="2700" dirty="0"/>
          </a:p>
        </p:txBody>
      </p:sp>
      <p:pic>
        <p:nvPicPr>
          <p:cNvPr id="6" name="Picture 5" descr="Table&#10;&#10;Description automatically generated">
            <a:extLst>
              <a:ext uri="{FF2B5EF4-FFF2-40B4-BE49-F238E27FC236}">
                <a16:creationId xmlns:a16="http://schemas.microsoft.com/office/drawing/2014/main" id="{356408EE-F740-093B-C33F-DBF607AE32FB}"/>
              </a:ext>
            </a:extLst>
          </p:cNvPr>
          <p:cNvPicPr>
            <a:picLocks noChangeAspect="1"/>
          </p:cNvPicPr>
          <p:nvPr/>
        </p:nvPicPr>
        <p:blipFill>
          <a:blip r:embed="rId2"/>
          <a:stretch>
            <a:fillRect/>
          </a:stretch>
        </p:blipFill>
        <p:spPr>
          <a:xfrm>
            <a:off x="370951" y="2833333"/>
            <a:ext cx="3678413" cy="2487743"/>
          </a:xfrm>
          <a:prstGeom prst="rect">
            <a:avLst/>
          </a:prstGeom>
        </p:spPr>
      </p:pic>
      <p:sp>
        <p:nvSpPr>
          <p:cNvPr id="7" name="Content Placeholder 2">
            <a:extLst>
              <a:ext uri="{FF2B5EF4-FFF2-40B4-BE49-F238E27FC236}">
                <a16:creationId xmlns:a16="http://schemas.microsoft.com/office/drawing/2014/main" id="{FBFADDBE-4C23-D6D1-909C-F4289FDC826B}"/>
              </a:ext>
            </a:extLst>
          </p:cNvPr>
          <p:cNvSpPr>
            <a:spLocks noGrp="1"/>
          </p:cNvSpPr>
          <p:nvPr>
            <p:ph idx="1"/>
          </p:nvPr>
        </p:nvSpPr>
        <p:spPr>
          <a:xfrm>
            <a:off x="677334" y="2360757"/>
            <a:ext cx="2312156" cy="316934"/>
          </a:xfrm>
        </p:spPr>
        <p:txBody>
          <a:bodyPr>
            <a:normAutofit fontScale="92500" lnSpcReduction="10000"/>
          </a:bodyPr>
          <a:lstStyle/>
          <a:p>
            <a:pPr>
              <a:lnSpc>
                <a:spcPct val="90000"/>
              </a:lnSpc>
              <a:spcBef>
                <a:spcPts val="1400"/>
              </a:spcBef>
              <a:spcAft>
                <a:spcPts val="400"/>
              </a:spcAft>
            </a:pPr>
            <a:r>
              <a:rPr lang="en-GB" b="1" dirty="0">
                <a:latin typeface="Helvetica" pitchFamily="2" charset="0"/>
              </a:rPr>
              <a:t>User Task</a:t>
            </a:r>
            <a:endParaRPr lang="en-GB" b="1" dirty="0">
              <a:effectLst/>
              <a:latin typeface="Helvetica" pitchFamily="2" charset="0"/>
            </a:endParaRPr>
          </a:p>
        </p:txBody>
      </p:sp>
      <p:pic>
        <p:nvPicPr>
          <p:cNvPr id="2050" name="Picture 2">
            <a:extLst>
              <a:ext uri="{FF2B5EF4-FFF2-40B4-BE49-F238E27FC236}">
                <a16:creationId xmlns:a16="http://schemas.microsoft.com/office/drawing/2014/main" id="{4777A321-E0C3-F383-EE18-6705698AB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284" y="2085195"/>
            <a:ext cx="5625915" cy="36727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025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{709F1D3A-8222-5948-8B72-9F388268AF86}tf10001060_mac</Template>
  <TotalTime>89</TotalTime>
  <Words>605</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Helvetica</vt:lpstr>
      <vt:lpstr>Times New Roman</vt:lpstr>
      <vt:lpstr>Trebuchet MS</vt:lpstr>
      <vt:lpstr>Wingdings 3</vt:lpstr>
      <vt:lpstr>Facet</vt:lpstr>
      <vt:lpstr>Data Visualization  Group Project</vt:lpstr>
      <vt:lpstr>Introduction</vt:lpstr>
      <vt:lpstr>Data Preprocessing  Work Flow</vt:lpstr>
      <vt:lpstr>Data Preprocessing  Feature Selection</vt:lpstr>
      <vt:lpstr>Data Preprocessing  Data Cleaning</vt:lpstr>
      <vt:lpstr>Data Preprocessing  Merging Data</vt:lpstr>
      <vt:lpstr>Data Preprocessing  Transforming Data</vt:lpstr>
      <vt:lpstr>Data Visualization (Memudu Alimatou Sadia) Overview</vt:lpstr>
      <vt:lpstr>Data Visualization (Memudu Alimatou Sadia) Bubble Map visualization</vt:lpstr>
      <vt:lpstr>Data Visualization (Memudu Alimatou Sadia) Stacked Bar Graph visualization</vt:lpstr>
      <vt:lpstr>Data Visualization (Lee Hyelim) Overview</vt:lpstr>
      <vt:lpstr>Data Visualization (Lee Hyelim) Circular packing visualization</vt:lpstr>
      <vt:lpstr>Data Visualization (Lee Hyelim) Circular packing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Group Project</dc:title>
  <dc:creator>이혜림</dc:creator>
  <cp:lastModifiedBy>이혜림</cp:lastModifiedBy>
  <cp:revision>9</cp:revision>
  <dcterms:created xsi:type="dcterms:W3CDTF">2022-12-12T09:50:47Z</dcterms:created>
  <dcterms:modified xsi:type="dcterms:W3CDTF">2022-12-12T11:48:51Z</dcterms:modified>
</cp:coreProperties>
</file>