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0ee7692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60ee7692a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a46c0caf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a46c0ca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a46c0ca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a46c0caf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1346621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from </a:t>
            </a:r>
            <a:r>
              <a:rPr lang="en-US"/>
              <a:t>count_view</a:t>
            </a:r>
            <a:r>
              <a:rPr lang="en-US"/>
              <a:t> </a:t>
            </a:r>
            <a:endParaRPr/>
          </a:p>
        </p:txBody>
      </p:sp>
      <p:sp>
        <p:nvSpPr>
          <p:cNvPr id="259" name="Google Shape;259;g561346621e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46c0ca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a46c0caf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1346621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61346621e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a46c0ca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a46c0caf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0ee7692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60ee7692a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0ee7692a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Hello, My name is Byung Min Choi of 디비라 Team. Today I present the DATA CENTER FOR KOREA REUNIFICATION. I will explain our team’s subject in following order. </a:t>
            </a:r>
            <a:endParaRPr/>
          </a:p>
        </p:txBody>
      </p:sp>
      <p:sp>
        <p:nvSpPr>
          <p:cNvPr id="164" name="Google Shape;164;g560ee7692a_2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0ee7692a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made the system to search and store data related to North Korea</a:t>
            </a:r>
            <a:endParaRPr/>
          </a:p>
        </p:txBody>
      </p:sp>
      <p:sp>
        <p:nvSpPr>
          <p:cNvPr id="176" name="Google Shape;176;g560ee7692a_3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0ee7692a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Our database,we plan to Provide Data related to unification to support user who is interested and Provide a useful database for North Korean defector.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Also, Users can share their ideas in posts.</a:t>
            </a:r>
            <a:endParaRPr/>
          </a:p>
        </p:txBody>
      </p:sp>
      <p:sp>
        <p:nvSpPr>
          <p:cNvPr id="187" name="Google Shape;187;g560ee7692a_3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3ad3f8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83ad3f83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1346621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Government는 우리가 북한 관련 기사를 접하거나 북한의 조직체계를 알고 싶을 때 주요 인물들에 관한 정보가 없으면 이해하기 어렵기 때문에 그 이해를 돕고자 북한의 주요인물들의 이름, 직급 등의 정보를 담고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BrokerPriceList는 탈북민들에게는 중요한 정보로 탈북을 하기 위해 필요한 돈의 시세가 어느 정도인지에 대한 정보를 담고 있다. 탈북민 중에 가족이 아직 북한에 있는 사람들이 관심을 가지고 있을 것이다.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VidoList를 통해서는 북한의 문화생활을 엿볼 수 있다. 북한에서 상영하는 영화, 드라마나 북한, 탈북, 통일에 관련된 영화, 다큐 등의 비디오들을 보여준다.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Underground Resources 통일의 효과로 기대하는 부분이 북한의 풍부한 자원을 활용하는 것이다. 북한에 자원이 어느정도 있는지 보여준다.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61346621e_6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a46c0caf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a46c0ca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46c0caf8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a46c0ca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0ee7692a_3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60ee7692a_3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youtu.be/nFc7SCLH5e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1552575" y="156976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CENTER FOR KOREA REUNIFICATION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71476" y="363550"/>
            <a:ext cx="3683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#RE</a:t>
            </a:r>
            <a:r>
              <a:rPr lang="en-US" sz="1800">
                <a:solidFill>
                  <a:srgbClr val="F2F2F2"/>
                </a:solidFill>
              </a:rPr>
              <a:t>UNIFICATION OF KOREA</a:t>
            </a:r>
            <a:endParaRPr b="0" i="0" sz="1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5"/>
          <p:cNvGrpSpPr/>
          <p:nvPr/>
        </p:nvGrpSpPr>
        <p:grpSpPr>
          <a:xfrm>
            <a:off x="1095065" y="1692268"/>
            <a:ext cx="10001858" cy="2619086"/>
            <a:chOff x="3373820" y="2387816"/>
            <a:chExt cx="2463087" cy="762005"/>
          </a:xfrm>
        </p:grpSpPr>
        <p:pic>
          <p:nvPicPr>
            <p:cNvPr descr="03_Braket_Single.png" id="159" name="Google Shape;15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160" name="Google Shape;16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4965450" y="4451925"/>
            <a:ext cx="31071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21000127 Aaron Kim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21100713 ByungMin Choe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21500001 Gabriel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21500514 Areum Lee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Triggers</a:t>
            </a:r>
            <a:endParaRPr sz="2400"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838200" y="14847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6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① `bulletin_AFTER_DELETE_1`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→ When deleting an article on the bulletin, insert the article into another table named ‘bulletin_trash’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sql : CREATE DEFINER=`root`@`localhost` TRIGGER  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	  `bulletin_AFTER_DELETE_1` AFTER DELETE ON `bulletin` FOR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     EACH ROW BEGIN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6400" lvl="0" marL="142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insert into bulletin_trash values(old.num,old.title,old.author,old.date,old.contents);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			    END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② `bulletin_AFTER_DELETE`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→ When deleting an article on the bulletin, delete the comments of the article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sql :  CREATE DEFINER=`root`@`localhost` TRIGGER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 `bulletin_AFTER_DELETE` BEFORE DELETE ON `bulletin` FOR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  EACH  ROW BEGIN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	           	 	 DELETE FROM comment WHERE comment.title=old.title;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  END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608975" y="907875"/>
            <a:ext cx="102393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dk1"/>
                </a:solidFill>
              </a:rPr>
              <a:t>→ Select datas to check repetition of id,word in ‘searchword’ table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When inserting a word into ‘searchword’ table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When the word exist already, update the time of the data 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When the word is new, just insert.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→</a:t>
            </a:r>
            <a:r>
              <a:rPr lang="en-US" sz="1900">
                <a:solidFill>
                  <a:srgbClr val="2A00FF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Five recent search terms of a user </a:t>
            </a:r>
            <a:endParaRPr sz="1900">
              <a:solidFill>
                <a:schemeClr val="dk1"/>
              </a:solidFill>
            </a:endParaRPr>
          </a:p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F7F7F"/>
              </a:solidFill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31500" y="733463"/>
            <a:ext cx="7278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 3.   Recent Search List</a:t>
            </a:r>
            <a:endParaRPr b="1" sz="2400">
              <a:solidFill>
                <a:srgbClr val="AAC0E6"/>
              </a:solidFill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1816"/>
          <a:stretch/>
        </p:blipFill>
        <p:spPr>
          <a:xfrm>
            <a:off x="5047500" y="2867900"/>
            <a:ext cx="6637400" cy="35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1011350" y="864050"/>
            <a:ext cx="104292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4.  </a:t>
            </a:r>
            <a:r>
              <a:rPr b="1" lang="en-US" sz="2400">
                <a:solidFill>
                  <a:schemeClr val="dk1"/>
                </a:solidFill>
              </a:rPr>
              <a:t>Top 5 view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Increase a count of the views of statistics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Top five of the most number of views in all news,video and statistics 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F7F7F"/>
              </a:solidFill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50" y="2405850"/>
            <a:ext cx="5526850" cy="21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2569049"/>
            <a:ext cx="5526849" cy="37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1777" t="0"/>
          <a:stretch/>
        </p:blipFill>
        <p:spPr>
          <a:xfrm>
            <a:off x="599025" y="1466825"/>
            <a:ext cx="46682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5551075" y="1455613"/>
            <a:ext cx="56655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select bulletin table and show it on GUI jtable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→</a:t>
            </a:r>
            <a:r>
              <a:rPr lang="en-US" sz="1900">
                <a:solidFill>
                  <a:srgbClr val="2A00FF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Write post on bulletin board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→</a:t>
            </a:r>
            <a:r>
              <a:rPr lang="en-US" sz="1900">
                <a:solidFill>
                  <a:srgbClr val="2A00FF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delete post from bulletin table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select bulletin table of selected title and show its title, author and contents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select comment table by selected bulletin post title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Add comment</a:t>
            </a:r>
            <a:endParaRPr sz="19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7F7F7F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882625" y="727850"/>
            <a:ext cx="7278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 5.     Communication board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95959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/>
        </p:nvSpPr>
        <p:spPr>
          <a:xfrm>
            <a:off x="448425" y="899850"/>
            <a:ext cx="11228400" cy="5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6.  </a:t>
            </a:r>
            <a:r>
              <a:rPr b="1" lang="en-US" sz="2400">
                <a:solidFill>
                  <a:schemeClr val="dk1"/>
                </a:solidFill>
              </a:rPr>
              <a:t>Quiz</a:t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dk1"/>
                </a:solidFill>
              </a:rPr>
              <a:t>→ show  north, south Korean word on quizlist</a:t>
            </a:r>
            <a:endParaRPr sz="19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dk1"/>
                </a:solidFill>
              </a:rPr>
              <a:t>→ check north Korean word meaning in south korea by select dictionary table</a:t>
            </a:r>
            <a:endParaRPr sz="19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A00FF"/>
              </a:solidFill>
            </a:endParaRPr>
          </a:p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00" y="2778450"/>
            <a:ext cx="7876576" cy="34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/>
          <p:nvPr/>
        </p:nvSpPr>
        <p:spPr>
          <a:xfrm>
            <a:off x="1019150" y="1700600"/>
            <a:ext cx="102393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AutoNum type="arabicPeriod"/>
            </a:pPr>
            <a:r>
              <a:rPr lang="en-US" sz="2400">
                <a:solidFill>
                  <a:srgbClr val="757070"/>
                </a:solidFill>
              </a:rPr>
              <a:t>When making GUI for the program, it was a little difficult to make buttons in the JTable work when clicked</a:t>
            </a:r>
            <a:endParaRPr sz="2400">
              <a:solidFill>
                <a:srgbClr val="75707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AutoNum type="arabicPeriod"/>
            </a:pPr>
            <a:r>
              <a:rPr lang="en-US" sz="2400">
                <a:solidFill>
                  <a:srgbClr val="757070"/>
                </a:solidFill>
              </a:rPr>
              <a:t>When writing query, we had a difficulty checking all the data in search function </a:t>
            </a:r>
            <a:endParaRPr sz="2400">
              <a:solidFill>
                <a:srgbClr val="75707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AutoNum type="arabicPeriod"/>
            </a:pPr>
            <a:r>
              <a:rPr lang="en-US" sz="2400">
                <a:solidFill>
                  <a:srgbClr val="757070"/>
                </a:solidFill>
                <a:highlight>
                  <a:srgbClr val="FFFFFF"/>
                </a:highlight>
              </a:rPr>
              <a:t>When creating a table, we considered  whether to create a separate table for the North / South division or not. </a:t>
            </a:r>
            <a:endParaRPr sz="2400">
              <a:solidFill>
                <a:srgbClr val="757070"/>
              </a:solidFill>
              <a:highlight>
                <a:srgbClr val="FFFFFF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57070"/>
                </a:solidFill>
                <a:highlight>
                  <a:srgbClr val="FFFFFF"/>
                </a:highlight>
              </a:rPr>
              <a:t>→ So we distinguished between North and South by attributes such as environment or resource and did not disti</a:t>
            </a:r>
            <a:r>
              <a:rPr lang="en-US" sz="2400">
                <a:solidFill>
                  <a:srgbClr val="757070"/>
                </a:solidFill>
                <a:highlight>
                  <a:srgbClr val="FFFFFF"/>
                </a:highlight>
              </a:rPr>
              <a:t>nguish</a:t>
            </a:r>
            <a:r>
              <a:rPr lang="en-US" sz="2400">
                <a:solidFill>
                  <a:srgbClr val="757070"/>
                </a:solidFill>
                <a:highlight>
                  <a:srgbClr val="FFFFFF"/>
                </a:highlight>
              </a:rPr>
              <a:t> attribute such as n/s.</a:t>
            </a:r>
            <a:endParaRPr sz="2400">
              <a:solidFill>
                <a:srgbClr val="75707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070"/>
              </a:solidFill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3469800" y="621563"/>
            <a:ext cx="525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C68"/>
              </a:buClr>
              <a:buSzPts val="2200"/>
              <a:buFont typeface="Arial"/>
              <a:buNone/>
            </a:pPr>
            <a:r>
              <a:rPr b="1" lang="en-US" sz="3000">
                <a:solidFill>
                  <a:srgbClr val="545C68"/>
                </a:solidFill>
              </a:rPr>
              <a:t>Challenges</a:t>
            </a:r>
            <a:endParaRPr b="1" i="0" sz="3000" u="none" cap="none" strike="noStrike">
              <a:solidFill>
                <a:srgbClr val="AAC0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39"/>
          <p:cNvGrpSpPr/>
          <p:nvPr/>
        </p:nvGrpSpPr>
        <p:grpSpPr>
          <a:xfrm>
            <a:off x="3108003" y="763291"/>
            <a:ext cx="5975993" cy="361874"/>
            <a:chOff x="3429000" y="526256"/>
            <a:chExt cx="3293102" cy="457200"/>
          </a:xfrm>
        </p:grpSpPr>
        <p:pic>
          <p:nvPicPr>
            <p:cNvPr descr="03_Braket_Single.png" id="288" name="Google Shape;28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89" name="Google Shape;289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0" name="Google Shape;290;p39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ctrTitle"/>
          </p:nvPr>
        </p:nvSpPr>
        <p:spPr>
          <a:xfrm>
            <a:off x="1524000" y="156978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&amp;A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1524000" y="3973513"/>
            <a:ext cx="9144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Thank you :)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7" name="Google Shape;297;p40"/>
          <p:cNvGrpSpPr/>
          <p:nvPr/>
        </p:nvGrpSpPr>
        <p:grpSpPr>
          <a:xfrm>
            <a:off x="3662405" y="2826129"/>
            <a:ext cx="4867306" cy="1131348"/>
            <a:chOff x="3373820" y="2387816"/>
            <a:chExt cx="2463087" cy="762005"/>
          </a:xfrm>
        </p:grpSpPr>
        <p:pic>
          <p:nvPicPr>
            <p:cNvPr descr="03_Braket_Single.png" id="298" name="Google Shape;29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99" name="Google Shape;299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40"/>
          <p:cNvSpPr txBox="1"/>
          <p:nvPr/>
        </p:nvSpPr>
        <p:spPr>
          <a:xfrm>
            <a:off x="371476" y="363550"/>
            <a:ext cx="3683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#RE</a:t>
            </a:r>
            <a:r>
              <a:rPr lang="en-US" sz="1800">
                <a:solidFill>
                  <a:srgbClr val="F2F2F2"/>
                </a:solidFill>
              </a:rPr>
              <a:t>UNIFICATION OF KOREA</a:t>
            </a:r>
            <a:endParaRPr b="0" i="0" sz="1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4324405" y="775892"/>
            <a:ext cx="3556221" cy="457200"/>
            <a:chOff x="3429000" y="526256"/>
            <a:chExt cx="3293102" cy="457200"/>
          </a:xfrm>
        </p:grpSpPr>
        <p:pic>
          <p:nvPicPr>
            <p:cNvPr descr="03_Braket_Single.png" id="167" name="Google Shape;16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6"/>
          <p:cNvSpPr txBox="1"/>
          <p:nvPr/>
        </p:nvSpPr>
        <p:spPr>
          <a:xfrm>
            <a:off x="2214561" y="624682"/>
            <a:ext cx="777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C68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AAC0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6"/>
          <p:cNvSpPr txBox="1"/>
          <p:nvPr/>
        </p:nvSpPr>
        <p:spPr>
          <a:xfrm>
            <a:off x="1669200" y="1807050"/>
            <a:ext cx="88536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n-US" sz="2400">
                <a:solidFill>
                  <a:srgbClr val="434343"/>
                </a:solidFill>
              </a:rPr>
              <a:t>I</a:t>
            </a:r>
            <a:r>
              <a:rPr b="1" lang="en-US" sz="2400">
                <a:solidFill>
                  <a:srgbClr val="434343"/>
                </a:solidFill>
              </a:rPr>
              <a:t>ntroduction about our system.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n-US" sz="2400">
                <a:solidFill>
                  <a:srgbClr val="434343"/>
                </a:solidFill>
              </a:rPr>
              <a:t>Demo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n-US" sz="2400">
                <a:solidFill>
                  <a:srgbClr val="434343"/>
                </a:solidFill>
                <a:highlight>
                  <a:srgbClr val="FFFFFF"/>
                </a:highlight>
              </a:rPr>
              <a:t>Changes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810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n-US" sz="2400">
                <a:solidFill>
                  <a:srgbClr val="434343"/>
                </a:solidFill>
              </a:rPr>
              <a:t>Our best scenarios </a:t>
            </a:r>
            <a:endParaRPr b="1"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n-US" sz="2400">
                <a:solidFill>
                  <a:srgbClr val="434343"/>
                </a:solidFill>
              </a:rPr>
              <a:t>Challenges </a:t>
            </a:r>
            <a:endParaRPr b="1" sz="3000">
              <a:solidFill>
                <a:srgbClr val="434343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95959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214561" y="624682"/>
            <a:ext cx="777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C68"/>
              </a:buClr>
              <a:buSzPts val="2200"/>
              <a:buFont typeface="Arial"/>
              <a:buNone/>
            </a:pPr>
            <a:r>
              <a:rPr b="1" lang="en-US" sz="3000">
                <a:solidFill>
                  <a:srgbClr val="595959"/>
                </a:solidFill>
              </a:rPr>
              <a:t>INDEX</a:t>
            </a:r>
            <a:endParaRPr b="1" sz="3000">
              <a:solidFill>
                <a:srgbClr val="595959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2581575" y="644357"/>
            <a:ext cx="6962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45C68"/>
                </a:solidFill>
              </a:rPr>
              <a:t>Data center for Korea reunification</a:t>
            </a:r>
            <a:endParaRPr b="1" sz="3000">
              <a:solidFill>
                <a:srgbClr val="545C68"/>
              </a:solidFill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7"/>
          <p:cNvSpPr txBox="1"/>
          <p:nvPr/>
        </p:nvSpPr>
        <p:spPr>
          <a:xfrm>
            <a:off x="1133485" y="2468587"/>
            <a:ext cx="958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070"/>
                </a:solidFill>
              </a:rPr>
              <a:t>: </a:t>
            </a:r>
            <a:r>
              <a:rPr lang="en-US" sz="3000">
                <a:solidFill>
                  <a:srgbClr val="757070"/>
                </a:solidFill>
              </a:rPr>
              <a:t>Creating a System </a:t>
            </a:r>
            <a:endParaRPr sz="3000">
              <a:solidFill>
                <a:srgbClr val="757070"/>
              </a:solidFill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070"/>
                </a:solidFill>
              </a:rPr>
              <a:t>to Collect and Search data </a:t>
            </a:r>
            <a:endParaRPr sz="3000">
              <a:solidFill>
                <a:srgbClr val="757070"/>
              </a:solidFill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070"/>
                </a:solidFill>
              </a:rPr>
              <a:t>of various fields related to North Korea</a:t>
            </a:r>
            <a:endParaRPr sz="3000">
              <a:solidFill>
                <a:srgbClr val="757070"/>
              </a:solidFill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070"/>
              </a:solidFill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>
            <a:off x="2343076" y="791813"/>
            <a:ext cx="7434179" cy="457200"/>
            <a:chOff x="3429000" y="526256"/>
            <a:chExt cx="3293102" cy="457200"/>
          </a:xfrm>
        </p:grpSpPr>
        <p:pic>
          <p:nvPicPr>
            <p:cNvPr descr="03_Braket_Single.png" id="182" name="Google Shape;18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183" name="Google Shape;18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7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3469800" y="621563"/>
            <a:ext cx="525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C68"/>
              </a:buClr>
              <a:buSzPts val="2200"/>
              <a:buFont typeface="Arial"/>
              <a:buNone/>
            </a:pPr>
            <a:r>
              <a:rPr b="1" lang="en-US" sz="3000">
                <a:solidFill>
                  <a:srgbClr val="545C68"/>
                </a:solidFill>
              </a:rPr>
              <a:t>Advantage of our Database</a:t>
            </a:r>
            <a:endParaRPr b="1" i="0" sz="3000" u="none" cap="none" strike="noStrike">
              <a:solidFill>
                <a:srgbClr val="AAC0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8"/>
          <p:cNvGrpSpPr/>
          <p:nvPr/>
        </p:nvGrpSpPr>
        <p:grpSpPr>
          <a:xfrm>
            <a:off x="3108003" y="763291"/>
            <a:ext cx="5975993" cy="361874"/>
            <a:chOff x="3429000" y="526256"/>
            <a:chExt cx="3293102" cy="457200"/>
          </a:xfrm>
        </p:grpSpPr>
        <p:pic>
          <p:nvPicPr>
            <p:cNvPr descr="03_Braket_Single.png" id="192" name="Google Shape;19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193" name="Google Shape;19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4" name="Google Shape;194;p28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8"/>
          <p:cNvSpPr/>
          <p:nvPr/>
        </p:nvSpPr>
        <p:spPr>
          <a:xfrm>
            <a:off x="942950" y="1700600"/>
            <a:ext cx="102393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000"/>
              <a:buChar char="-"/>
            </a:pPr>
            <a:r>
              <a:rPr lang="en-US" sz="3000">
                <a:solidFill>
                  <a:srgbClr val="757070"/>
                </a:solidFill>
              </a:rPr>
              <a:t>Provide Data related to unification to support user who is interested.</a:t>
            </a:r>
            <a:endParaRPr sz="3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070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000"/>
              <a:buChar char="-"/>
            </a:pPr>
            <a:r>
              <a:rPr lang="en-US" sz="3000">
                <a:solidFill>
                  <a:srgbClr val="757070"/>
                </a:solidFill>
              </a:rPr>
              <a:t>Usefulness of integrated database related to unification.</a:t>
            </a:r>
            <a:endParaRPr sz="3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070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000"/>
              <a:buChar char="-"/>
            </a:pPr>
            <a:r>
              <a:rPr lang="en-US" sz="3000">
                <a:solidFill>
                  <a:srgbClr val="757070"/>
                </a:solidFill>
              </a:rPr>
              <a:t>Provide a useful database for North Korean defector.</a:t>
            </a:r>
            <a:endParaRPr sz="3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070"/>
              </a:solidFill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000"/>
              <a:buChar char="-"/>
            </a:pPr>
            <a:r>
              <a:rPr lang="en-US" sz="3000">
                <a:solidFill>
                  <a:srgbClr val="757070"/>
                </a:solidFill>
              </a:rPr>
              <a:t>Users can share their ideas in posts.</a:t>
            </a:r>
            <a:endParaRPr sz="30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3469800" y="621563"/>
            <a:ext cx="525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545C68"/>
                </a:solidFill>
              </a:rPr>
              <a:t>DEMO </a:t>
            </a:r>
            <a:endParaRPr b="1" sz="3000">
              <a:solidFill>
                <a:srgbClr val="545C68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9"/>
          <p:cNvGrpSpPr/>
          <p:nvPr/>
        </p:nvGrpSpPr>
        <p:grpSpPr>
          <a:xfrm>
            <a:off x="4840292" y="763261"/>
            <a:ext cx="2467851" cy="361874"/>
            <a:chOff x="3429000" y="526256"/>
            <a:chExt cx="3293102" cy="457200"/>
          </a:xfrm>
        </p:grpSpPr>
        <p:pic>
          <p:nvPicPr>
            <p:cNvPr descr="03_Braket_Single.png" id="203" name="Google Shape;20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04" name="Google Shape;20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5" name="Google Shape;205;p29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29"/>
          <p:cNvSpPr/>
          <p:nvPr/>
        </p:nvSpPr>
        <p:spPr>
          <a:xfrm>
            <a:off x="942950" y="1700600"/>
            <a:ext cx="102393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070"/>
                </a:solidFill>
              </a:rPr>
              <a:t>link: </a:t>
            </a:r>
            <a:endParaRPr sz="3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https://youtu.be/nFc7SCLH5eU</a:t>
            </a:r>
            <a:endParaRPr sz="30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3469800" y="621563"/>
            <a:ext cx="525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C68"/>
              </a:buClr>
              <a:buSzPts val="2200"/>
              <a:buFont typeface="Arial"/>
              <a:buNone/>
            </a:pPr>
            <a:r>
              <a:rPr b="1" lang="en-US" sz="3000">
                <a:solidFill>
                  <a:srgbClr val="545C68"/>
                </a:solidFill>
              </a:rPr>
              <a:t>Previous Schemas</a:t>
            </a:r>
            <a:endParaRPr b="1" i="0" sz="3000" u="none" cap="none" strike="noStrike">
              <a:solidFill>
                <a:srgbClr val="AAC0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30"/>
          <p:cNvGrpSpPr/>
          <p:nvPr/>
        </p:nvGrpSpPr>
        <p:grpSpPr>
          <a:xfrm>
            <a:off x="3788480" y="763273"/>
            <a:ext cx="4584657" cy="361874"/>
            <a:chOff x="3429000" y="526256"/>
            <a:chExt cx="3293102" cy="457200"/>
          </a:xfrm>
        </p:grpSpPr>
        <p:pic>
          <p:nvPicPr>
            <p:cNvPr descr="03_Braket_Single.png" id="214" name="Google Shape;21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15" name="Google Shape;21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6" name="Google Shape;216;p30"/>
          <p:cNvCxnSpPr/>
          <p:nvPr/>
        </p:nvCxnSpPr>
        <p:spPr>
          <a:xfrm>
            <a:off x="942975" y="1466848"/>
            <a:ext cx="10239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942950" y="1700600"/>
            <a:ext cx="102393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Government(Department, key_person, </a:t>
            </a:r>
            <a:r>
              <a:rPr lang="en-US" sz="2000" u="sng">
                <a:solidFill>
                  <a:srgbClr val="757070"/>
                </a:solidFill>
              </a:rPr>
              <a:t>name</a:t>
            </a:r>
            <a:r>
              <a:rPr lang="en-US" sz="2000">
                <a:solidFill>
                  <a:srgbClr val="757070"/>
                </a:solidFill>
              </a:rPr>
              <a:t>, position)  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BrokerPricelist(</a:t>
            </a:r>
            <a:r>
              <a:rPr lang="en-US" sz="2000" u="sng">
                <a:solidFill>
                  <a:srgbClr val="757070"/>
                </a:solidFill>
              </a:rPr>
              <a:t>matter_id</a:t>
            </a:r>
            <a:r>
              <a:rPr lang="en-US" sz="2000">
                <a:solidFill>
                  <a:srgbClr val="757070"/>
                </a:solidFill>
              </a:rPr>
              <a:t>, year, price)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Videolist(</a:t>
            </a:r>
            <a:r>
              <a:rPr lang="en-US" sz="2000" u="sng">
                <a:solidFill>
                  <a:srgbClr val="757070"/>
                </a:solidFill>
              </a:rPr>
              <a:t>Video_id</a:t>
            </a:r>
            <a:r>
              <a:rPr lang="en-US" sz="2000">
                <a:solidFill>
                  <a:srgbClr val="757070"/>
                </a:solidFill>
              </a:rPr>
              <a:t>, Video_name)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Underground Resources(U_region, </a:t>
            </a:r>
            <a:r>
              <a:rPr lang="en-US" sz="2000" u="sng">
                <a:solidFill>
                  <a:srgbClr val="757070"/>
                </a:solidFill>
              </a:rPr>
              <a:t>resource_type</a:t>
            </a:r>
            <a:r>
              <a:rPr lang="en-US" sz="2000">
                <a:solidFill>
                  <a:srgbClr val="757070"/>
                </a:solidFill>
              </a:rPr>
              <a:t>, quantity)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Languages(</a:t>
            </a:r>
            <a:r>
              <a:rPr lang="en-US" sz="2000" u="sng">
                <a:solidFill>
                  <a:srgbClr val="757070"/>
                </a:solidFill>
              </a:rPr>
              <a:t>Word_id</a:t>
            </a:r>
            <a:r>
              <a:rPr lang="en-US" sz="2000">
                <a:solidFill>
                  <a:srgbClr val="757070"/>
                </a:solidFill>
              </a:rPr>
              <a:t>, North_word, South_word)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Environment(</a:t>
            </a:r>
            <a:r>
              <a:rPr lang="en-US" sz="2000" u="sng">
                <a:solidFill>
                  <a:srgbClr val="757070"/>
                </a:solidFill>
              </a:rPr>
              <a:t>N/S</a:t>
            </a:r>
            <a:r>
              <a:rPr lang="en-US" sz="2000">
                <a:solidFill>
                  <a:srgbClr val="757070"/>
                </a:solidFill>
              </a:rPr>
              <a:t>, temperature, </a:t>
            </a:r>
            <a:r>
              <a:rPr lang="en-US" sz="2000" u="sng">
                <a:solidFill>
                  <a:srgbClr val="757070"/>
                </a:solidFill>
              </a:rPr>
              <a:t>E_region</a:t>
            </a:r>
            <a:r>
              <a:rPr lang="en-US" sz="2000">
                <a:solidFill>
                  <a:srgbClr val="757070"/>
                </a:solidFill>
              </a:rPr>
              <a:t>, Precipitation, </a:t>
            </a:r>
            <a:r>
              <a:rPr lang="en-US" sz="2000" u="sng">
                <a:solidFill>
                  <a:srgbClr val="757070"/>
                </a:solidFill>
              </a:rPr>
              <a:t>E_year</a:t>
            </a:r>
            <a:r>
              <a:rPr lang="en-US" sz="2000">
                <a:solidFill>
                  <a:srgbClr val="757070"/>
                </a:solidFill>
              </a:rPr>
              <a:t>, wind_speed)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Populations(</a:t>
            </a:r>
            <a:r>
              <a:rPr lang="en-US" sz="2000" u="sng">
                <a:solidFill>
                  <a:srgbClr val="757070"/>
                </a:solidFill>
              </a:rPr>
              <a:t>N/S</a:t>
            </a:r>
            <a:r>
              <a:rPr lang="en-US" sz="2000">
                <a:solidFill>
                  <a:srgbClr val="757070"/>
                </a:solidFill>
              </a:rPr>
              <a:t>,  D_population, </a:t>
            </a:r>
            <a:r>
              <a:rPr lang="en-US" sz="2000" u="sng">
                <a:solidFill>
                  <a:srgbClr val="757070"/>
                </a:solidFill>
              </a:rPr>
              <a:t>P_year</a:t>
            </a:r>
            <a:r>
              <a:rPr lang="en-US" sz="2000">
                <a:solidFill>
                  <a:srgbClr val="757070"/>
                </a:solidFill>
              </a:rPr>
              <a:t>, density, population, male, female, sex_ratio)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Korea (</a:t>
            </a:r>
            <a:r>
              <a:rPr lang="en-US" sz="2000" u="sng">
                <a:solidFill>
                  <a:srgbClr val="757070"/>
                </a:solidFill>
              </a:rPr>
              <a:t>N/S</a:t>
            </a:r>
            <a:r>
              <a:rPr lang="en-US" sz="2000">
                <a:solidFill>
                  <a:srgbClr val="757070"/>
                </a:solidFill>
              </a:rPr>
              <a:t>)  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Userlist(</a:t>
            </a:r>
            <a:r>
              <a:rPr lang="en-US" sz="2000" u="sng">
                <a:solidFill>
                  <a:srgbClr val="757070"/>
                </a:solidFill>
              </a:rPr>
              <a:t>user_id</a:t>
            </a:r>
            <a:r>
              <a:rPr lang="en-US" sz="2000">
                <a:solidFill>
                  <a:srgbClr val="757070"/>
                </a:solidFill>
              </a:rPr>
              <a:t>, password) 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Postlist(</a:t>
            </a:r>
            <a:r>
              <a:rPr lang="en-US" sz="2000" u="sng">
                <a:solidFill>
                  <a:srgbClr val="757070"/>
                </a:solidFill>
              </a:rPr>
              <a:t>user_id</a:t>
            </a:r>
            <a:r>
              <a:rPr lang="en-US" sz="2000">
                <a:solidFill>
                  <a:srgbClr val="757070"/>
                </a:solidFill>
              </a:rPr>
              <a:t>, </a:t>
            </a:r>
            <a:r>
              <a:rPr lang="en-US" sz="2000" u="sng">
                <a:solidFill>
                  <a:srgbClr val="757070"/>
                </a:solidFill>
              </a:rPr>
              <a:t>post_id</a:t>
            </a:r>
            <a:r>
              <a:rPr lang="en-US" sz="2000">
                <a:solidFill>
                  <a:srgbClr val="757070"/>
                </a:solidFill>
              </a:rPr>
              <a:t>, text, date)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Searchlist(</a:t>
            </a:r>
            <a:r>
              <a:rPr lang="en-US" sz="2000" u="sng">
                <a:solidFill>
                  <a:srgbClr val="757070"/>
                </a:solidFill>
              </a:rPr>
              <a:t>user_id</a:t>
            </a:r>
            <a:r>
              <a:rPr lang="en-US" sz="2000">
                <a:solidFill>
                  <a:srgbClr val="757070"/>
                </a:solidFill>
              </a:rPr>
              <a:t>, words, d</a:t>
            </a:r>
            <a:r>
              <a:rPr lang="en-US" sz="2000">
                <a:solidFill>
                  <a:srgbClr val="757070"/>
                </a:solidFill>
              </a:rPr>
              <a:t>ate)</a:t>
            </a:r>
            <a:endParaRPr sz="2000">
              <a:solidFill>
                <a:srgbClr val="75707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-"/>
            </a:pPr>
            <a:r>
              <a:rPr lang="en-US" sz="2000">
                <a:solidFill>
                  <a:srgbClr val="757070"/>
                </a:solidFill>
              </a:rPr>
              <a:t>articlelist(</a:t>
            </a:r>
            <a:r>
              <a:rPr lang="en-US" sz="2000" u="sng">
                <a:solidFill>
                  <a:srgbClr val="757070"/>
                </a:solidFill>
              </a:rPr>
              <a:t>article_id,link,</a:t>
            </a:r>
            <a:r>
              <a:rPr lang="en-US" sz="2000">
                <a:solidFill>
                  <a:srgbClr val="757070"/>
                </a:solidFill>
              </a:rPr>
              <a:t>date)</a:t>
            </a:r>
            <a:endParaRPr sz="20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45C68"/>
                </a:solidFill>
                <a:latin typeface="Arial"/>
                <a:ea typeface="Arial"/>
                <a:cs typeface="Arial"/>
                <a:sym typeface="Arial"/>
              </a:rPr>
              <a:t>Present Schemas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bulletin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title, author, date, contents)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bulletin_trash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 title, author, date, contents)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comment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commentn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comment, author, date, title)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dictionary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north, south)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environment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temperature, precipitation, wind_speed, 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news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idnews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title, link, date, count)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population_north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population, population_density, male, female,  sexratio, birth_since_nationaldivision)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population_ns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population, population_density, male, female, sexratio, birth_since_nationaldivision)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population_south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population, population_density, male, female,  sexratio, birth_since_nationaldivision)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price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idprice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price, year)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4290224" y="981849"/>
            <a:ext cx="3611545" cy="361874"/>
            <a:chOff x="3429000" y="526256"/>
            <a:chExt cx="3293102" cy="457200"/>
          </a:xfrm>
        </p:grpSpPr>
        <p:pic>
          <p:nvPicPr>
            <p:cNvPr descr="03_Braket_Single.png" id="225" name="Google Shape;22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26" name="Google Shape;22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90845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resources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coal, iron_ore, crude_steel, 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scenarios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scnearion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title, contents)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searchword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userid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time)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tablecount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number,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title, tableName, count)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user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iduser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name, id, password, class)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video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idvideo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videoname, link, count, date)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city (</a:t>
            </a:r>
            <a:r>
              <a:rPr lang="en-US" sz="1600" u="sng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time_view(title, date)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recent_view(userid, word, time)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count_view(title, count)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maxmin_view(year, price)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avg_view(year, AVG(price))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3"/>
          <p:cNvGrpSpPr/>
          <p:nvPr/>
        </p:nvGrpSpPr>
        <p:grpSpPr>
          <a:xfrm>
            <a:off x="2241145" y="697774"/>
            <a:ext cx="7642961" cy="457200"/>
            <a:chOff x="3429000" y="526256"/>
            <a:chExt cx="3293102" cy="457200"/>
          </a:xfrm>
        </p:grpSpPr>
        <p:pic>
          <p:nvPicPr>
            <p:cNvPr descr="03_Braket_Single.png" id="237" name="Google Shape;23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900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3_Braket_Single.png" id="238" name="Google Shape;23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33"/>
          <p:cNvSpPr txBox="1"/>
          <p:nvPr/>
        </p:nvSpPr>
        <p:spPr>
          <a:xfrm>
            <a:off x="1271475" y="1390650"/>
            <a:ext cx="95823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1.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solidFill>
                  <a:schemeClr val="dk1"/>
                </a:solidFill>
              </a:rPr>
              <a:t>Search function</a:t>
            </a:r>
            <a:endParaRPr b="1" sz="2400">
              <a:solidFill>
                <a:schemeClr val="dk1"/>
              </a:solidFill>
            </a:endParaRPr>
          </a:p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228600" lvl="0" marL="459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228600" lvl="0" marL="459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Search by article title only on video or news</a:t>
            </a:r>
            <a:endParaRPr sz="1900">
              <a:solidFill>
                <a:schemeClr val="dk1"/>
              </a:solidFill>
            </a:endParaRPr>
          </a:p>
          <a:p>
            <a:pPr indent="-228600" lvl="0" marL="459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Search by article title or contents on statistics</a:t>
            </a:r>
            <a:endParaRPr sz="1900">
              <a:solidFill>
                <a:schemeClr val="dk1"/>
              </a:solidFill>
            </a:endParaRPr>
          </a:p>
          <a:p>
            <a:pPr indent="-228600" lvl="0" marL="459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→ If it is a statistics ,not an article, just show all the tables related to keyword</a:t>
            </a:r>
            <a:endParaRPr sz="1900">
              <a:solidFill>
                <a:schemeClr val="dk1"/>
              </a:solidFill>
            </a:endParaRPr>
          </a:p>
          <a:p>
            <a:pPr indent="-2286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2456850" y="581050"/>
            <a:ext cx="7278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95959"/>
                </a:solidFill>
              </a:rPr>
              <a:t>Best </a:t>
            </a:r>
            <a:r>
              <a:rPr b="1" lang="en-US" sz="3000">
                <a:solidFill>
                  <a:srgbClr val="595959"/>
                </a:solidFill>
              </a:rPr>
              <a:t>Scenarios </a:t>
            </a:r>
            <a:endParaRPr b="1" sz="2200">
              <a:solidFill>
                <a:srgbClr val="AAC0E6"/>
              </a:solidFill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333373" y="80172"/>
            <a:ext cx="3762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REUNIFICATION OF KOREA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88" y="1870988"/>
            <a:ext cx="49815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2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