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7"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t>5/8/2025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5/8/2025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t>5/8/2025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t>5/8/2025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5385" y="2307963"/>
            <a:ext cx="3611880" cy="984959"/>
          </a:xfrm>
        </p:spPr>
        <p:txBody>
          <a:bodyPr/>
          <a:lstStyle/>
          <a:p>
            <a:r>
              <a:rPr lang="en-US" sz="5400" dirty="0">
                <a:latin typeface="+mn-lt"/>
              </a:rPr>
              <a:t>M28</a:t>
            </a:r>
            <a:r>
              <a:rPr lang="en-US" sz="5400" dirty="0"/>
              <a:t> Site </a:t>
            </a:r>
          </a:p>
        </p:txBody>
      </p:sp>
      <p:sp>
        <p:nvSpPr>
          <p:cNvPr id="3" name="Subtitle 2"/>
          <p:cNvSpPr>
            <a:spLocks noGrp="1"/>
          </p:cNvSpPr>
          <p:nvPr>
            <p:ph type="subTitle" idx="1"/>
          </p:nvPr>
        </p:nvSpPr>
        <p:spPr>
          <a:xfrm>
            <a:off x="4486349" y="3292922"/>
            <a:ext cx="3069951" cy="698017"/>
          </a:xfrm>
        </p:spPr>
        <p:txBody>
          <a:bodyPr>
            <a:normAutofit/>
          </a:bodyPr>
          <a:lstStyle/>
          <a:p>
            <a:r>
              <a:rPr lang="en-US" sz="2400" dirty="0"/>
              <a:t>Enterprise Network</a:t>
            </a:r>
          </a:p>
        </p:txBody>
      </p:sp>
      <p:sp>
        <p:nvSpPr>
          <p:cNvPr id="4" name="TextBox 3">
            <a:extLst>
              <a:ext uri="{FF2B5EF4-FFF2-40B4-BE49-F238E27FC236}">
                <a16:creationId xmlns:a16="http://schemas.microsoft.com/office/drawing/2014/main" id="{3CA2C697-1467-0254-A123-68A1D9101DAA}"/>
              </a:ext>
            </a:extLst>
          </p:cNvPr>
          <p:cNvSpPr txBox="1"/>
          <p:nvPr/>
        </p:nvSpPr>
        <p:spPr>
          <a:xfrm>
            <a:off x="9646920" y="5303520"/>
            <a:ext cx="1810512" cy="369332"/>
          </a:xfrm>
          <a:prstGeom prst="rect">
            <a:avLst/>
          </a:prstGeom>
          <a:noFill/>
        </p:spPr>
        <p:txBody>
          <a:bodyPr wrap="square" rtlCol="0">
            <a:spAutoFit/>
          </a:bodyPr>
          <a:lstStyle/>
          <a:p>
            <a:r>
              <a:rPr lang="en-US" dirty="0" err="1"/>
              <a:t>Depi</a:t>
            </a:r>
            <a:r>
              <a:rPr lang="en-US" dirty="0"/>
              <a:t>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478" y="3087973"/>
            <a:ext cx="2394516" cy="682054"/>
          </a:xfrm>
        </p:spPr>
        <p:txBody>
          <a:bodyPr>
            <a:normAutofit lnSpcReduction="10000"/>
          </a:bodyPr>
          <a:lstStyle/>
          <a:p>
            <a:pPr marL="0" indent="0" algn="ctr">
              <a:buNone/>
            </a:pPr>
            <a:r>
              <a:rPr lang="en-US" sz="4400" b="1" dirty="0"/>
              <a:t>THANKS</a:t>
            </a:r>
          </a:p>
          <a:p>
            <a:pPr marL="0" indent="0" algn="ctr">
              <a:buNone/>
            </a:pPr>
            <a:endParaRPr lang="en-US" sz="4400" b="1" dirty="0"/>
          </a:p>
        </p:txBody>
      </p:sp>
      <p:sp>
        <p:nvSpPr>
          <p:cNvPr id="2" name="TextBox 1">
            <a:extLst>
              <a:ext uri="{FF2B5EF4-FFF2-40B4-BE49-F238E27FC236}">
                <a16:creationId xmlns:a16="http://schemas.microsoft.com/office/drawing/2014/main" id="{670FDA5E-3279-2A16-AE53-E4C3465010A5}"/>
              </a:ext>
            </a:extLst>
          </p:cNvPr>
          <p:cNvSpPr txBox="1"/>
          <p:nvPr/>
        </p:nvSpPr>
        <p:spPr>
          <a:xfrm>
            <a:off x="10817352" y="6217920"/>
            <a:ext cx="1106424" cy="369332"/>
          </a:xfrm>
          <a:prstGeom prst="rect">
            <a:avLst/>
          </a:prstGeom>
          <a:noFill/>
        </p:spPr>
        <p:txBody>
          <a:bodyPr wrap="square" rtlCol="0">
            <a:spAutoFit/>
          </a:bodyPr>
          <a:lstStyle/>
          <a:p>
            <a:r>
              <a:rPr lang="en-US" dirty="0"/>
              <a:t>M28-Site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75488"/>
            <a:ext cx="5113655" cy="659130"/>
          </a:xfrm>
        </p:spPr>
        <p:txBody>
          <a:bodyPr>
            <a:normAutofit fontScale="90000"/>
          </a:bodyPr>
          <a:lstStyle/>
          <a:p>
            <a:r>
              <a:rPr lang="en-US" sz="3100" dirty="0"/>
              <a:t>TEAM Name: M28-Site</a:t>
            </a:r>
            <a:br>
              <a:rPr lang="en-US" dirty="0"/>
            </a:br>
            <a:br>
              <a:rPr lang="en-US" dirty="0"/>
            </a:br>
            <a:r>
              <a:rPr lang="en-US" sz="2700" dirty="0"/>
              <a:t>Members:</a:t>
            </a:r>
            <a:endParaRPr lang="en-US" dirty="0"/>
          </a:p>
        </p:txBody>
      </p:sp>
      <p:sp>
        <p:nvSpPr>
          <p:cNvPr id="3" name="Content Placeholder 2"/>
          <p:cNvSpPr>
            <a:spLocks noGrp="1"/>
          </p:cNvSpPr>
          <p:nvPr>
            <p:ph idx="1"/>
          </p:nvPr>
        </p:nvSpPr>
        <p:spPr>
          <a:xfrm>
            <a:off x="1295400" y="2278761"/>
            <a:ext cx="10034016" cy="3565525"/>
          </a:xfrm>
        </p:spPr>
        <p:txBody>
          <a:bodyPr>
            <a:normAutofit/>
          </a:bodyPr>
          <a:lstStyle/>
          <a:p>
            <a:r>
              <a:rPr lang="ar-EG" sz="2400" b="1" dirty="0"/>
              <a:t> </a:t>
            </a:r>
            <a:r>
              <a:rPr lang="en-US" sz="2400" b="1" dirty="0"/>
              <a:t>Adham Hussien Mohamed </a:t>
            </a:r>
          </a:p>
          <a:p>
            <a:r>
              <a:rPr lang="ar-EG" sz="2400" b="1" dirty="0"/>
              <a:t> </a:t>
            </a:r>
            <a:r>
              <a:rPr lang="en-US" sz="2400" b="1" dirty="0"/>
              <a:t>Kareem Omar Abdelaziz </a:t>
            </a:r>
          </a:p>
          <a:p>
            <a:r>
              <a:rPr lang="en-US" sz="2400" b="1" dirty="0"/>
              <a:t> Mohammed Ahmed Ismail</a:t>
            </a:r>
          </a:p>
          <a:p>
            <a:r>
              <a:rPr lang="ar-EG" sz="2400" b="1" dirty="0"/>
              <a:t> </a:t>
            </a:r>
            <a:r>
              <a:rPr lang="en-US" sz="2400" b="1" dirty="0"/>
              <a:t>Ahmed Galal al-din Elsayed</a:t>
            </a:r>
          </a:p>
          <a:p>
            <a:r>
              <a:rPr lang="en-US" sz="2400" b="1" dirty="0"/>
              <a:t> Mena Adel Makram</a:t>
            </a:r>
          </a:p>
          <a:p>
            <a:r>
              <a:rPr lang="en-US" sz="2400" b="1" dirty="0"/>
              <a:t> Mostafa El-sayed Khalil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21208"/>
            <a:ext cx="3127248" cy="731520"/>
          </a:xfrm>
        </p:spPr>
        <p:txBody>
          <a:bodyPr>
            <a:normAutofit/>
          </a:bodyPr>
          <a:lstStyle/>
          <a:p>
            <a:r>
              <a:rPr lang="en-US" sz="2800" dirty="0"/>
              <a:t>Intro of Project:</a:t>
            </a:r>
            <a:endParaRPr lang="en-US" sz="2800" b="1" dirty="0"/>
          </a:p>
        </p:txBody>
      </p:sp>
      <p:sp>
        <p:nvSpPr>
          <p:cNvPr id="3" name="Content Placeholder 2"/>
          <p:cNvSpPr>
            <a:spLocks noGrp="1"/>
          </p:cNvSpPr>
          <p:nvPr>
            <p:ph idx="1"/>
          </p:nvPr>
        </p:nvSpPr>
        <p:spPr>
          <a:xfrm>
            <a:off x="1079652" y="1619480"/>
            <a:ext cx="10686361" cy="3811836"/>
          </a:xfrm>
        </p:spPr>
        <p:txBody>
          <a:bodyPr>
            <a:normAutofit fontScale="92500" lnSpcReduction="10000"/>
          </a:bodyPr>
          <a:lstStyle/>
          <a:p>
            <a:pPr algn="l"/>
            <a:r>
              <a:rPr lang="en-US" sz="2800" dirty="0"/>
              <a:t>This project represents a comprehensive enterprise network topology designed and implemented using Cisco Packet Tracer. The network is structured based on the hierarchical model, incorporating core, distribution, and access layers to enhance scalability, manageability, and performance. The primary goal of this topology is to simulate a realistic enterprise environment with multiple departments and enforce robust network segmentation, redundancy and security . At the access layer, four switches are configured to connect end devices across different departments. Each switch is assigned VLANs based on department roles—Sales (VLAN 10), IT (VLAN 20), HR (VLAN 30), and Management (VLAN 40)</a:t>
            </a:r>
            <a:endParaRPr lang="ar-EG"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483" y="1098818"/>
            <a:ext cx="10719413" cy="4660135"/>
          </a:xfrm>
        </p:spPr>
        <p:txBody>
          <a:bodyPr>
            <a:normAutofit/>
          </a:bodyPr>
          <a:lstStyle/>
          <a:p>
            <a:pPr marL="0" indent="0">
              <a:buNone/>
            </a:pPr>
            <a:r>
              <a:rPr lang="en-US" sz="2400" dirty="0"/>
              <a:t>Port security, </a:t>
            </a:r>
            <a:r>
              <a:rPr lang="en-US" sz="2400" dirty="0" err="1"/>
              <a:t>PortFast</a:t>
            </a:r>
            <a:r>
              <a:rPr lang="en-US" sz="2400" dirty="0"/>
              <a:t>, and BPDU Guard are applied to enhance security and protect against Layer 2 </a:t>
            </a:r>
            <a:r>
              <a:rPr lang="en-US" sz="2400" dirty="0" err="1"/>
              <a:t>attacks.The</a:t>
            </a:r>
            <a:r>
              <a:rPr lang="en-US" sz="2400" dirty="0"/>
              <a:t> distribution layer includes two switches configured with EtherChannel (</a:t>
            </a:r>
            <a:r>
              <a:rPr lang="en-US" sz="2400" dirty="0" err="1"/>
              <a:t>PAgP</a:t>
            </a:r>
            <a:r>
              <a:rPr lang="en-US" sz="2400" dirty="0"/>
              <a:t>) for load balancing and redundancy. Spanning Tree Protocol (STP) is optimized by assigning DSW1 as the root bridge for VLANs 1, 10, and 20, and DSW2 as the root bridge for VLANs 30 and 40, ensuring loop-free and efficient traffic </a:t>
            </a:r>
            <a:r>
              <a:rPr lang="en-US" sz="2400" dirty="0" err="1"/>
              <a:t>paths.At</a:t>
            </a:r>
            <a:r>
              <a:rPr lang="en-US" sz="2400" dirty="0"/>
              <a:t> the core of the network, three routers provide inter-VLAN routing and dynamic IP address assignment via DHCP for all VLANs. Sub-interface configuration is used for routing between departments, and standard security practices are enforced, including encrypted passwords, banners, and VTY access </a:t>
            </a:r>
            <a:r>
              <a:rPr lang="en-US" sz="2400" dirty="0" err="1"/>
              <a:t>controls.This</a:t>
            </a:r>
            <a:r>
              <a:rPr lang="en-US" sz="2400" dirty="0"/>
              <a:t> project demonstrates a well-structured enterprise network capable of supporting departmental segmentation, redundancy, secure access, and dynamic IP addressing—all reflecting industry-standard network design practices.</a:t>
            </a:r>
          </a:p>
          <a:p>
            <a:pPr marL="0" indent="0">
              <a:buNone/>
            </a:pP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602" y="560317"/>
            <a:ext cx="3756862" cy="663437"/>
          </a:xfrm>
        </p:spPr>
        <p:txBody>
          <a:bodyPr>
            <a:normAutofit/>
          </a:bodyPr>
          <a:lstStyle/>
          <a:p>
            <a:r>
              <a:rPr lang="en-US" sz="2800" dirty="0"/>
              <a:t>Router (R1, R2, R3): </a:t>
            </a:r>
          </a:p>
        </p:txBody>
      </p:sp>
      <p:sp>
        <p:nvSpPr>
          <p:cNvPr id="3" name="Content Placeholder 2"/>
          <p:cNvSpPr>
            <a:spLocks noGrp="1"/>
          </p:cNvSpPr>
          <p:nvPr>
            <p:ph idx="1"/>
          </p:nvPr>
        </p:nvSpPr>
        <p:spPr>
          <a:xfrm>
            <a:off x="1098602" y="1223755"/>
            <a:ext cx="10080434" cy="5073928"/>
          </a:xfrm>
        </p:spPr>
        <p:txBody>
          <a:bodyPr>
            <a:normAutofit/>
          </a:bodyPr>
          <a:lstStyle/>
          <a:p>
            <a:pPr marL="0" indent="0">
              <a:buNone/>
            </a:pPr>
            <a:r>
              <a:rPr lang="en-US" sz="2400" dirty="0"/>
              <a:t>Router (R1, R2, R3) – Core LayerPurpose:Routers serve as the backbone of the network, enabling inter-VLAN communication and acting as DHCP servers for different departments (Sales, IT, HR, and Management). Each router is configured with IP addresses, sub-interfaces, and essential security features to ensure reliable and secure routing across the entire topology.</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Key Configurations:</a:t>
            </a:r>
            <a:endParaRPr lang="ar-EG" sz="2400" dirty="0"/>
          </a:p>
          <a:p>
            <a:pPr marL="0" indent="0">
              <a:buNone/>
            </a:pPr>
            <a:r>
              <a:rPr lang="en-US" sz="2400" dirty="0"/>
              <a:t>Basic setup: Hostname, enable/VTY passwords, welcome </a:t>
            </a:r>
            <a:r>
              <a:rPr lang="en-US" sz="2400" dirty="0" err="1"/>
              <a:t>bannerSub</a:t>
            </a:r>
            <a:r>
              <a:rPr lang="en-US" sz="2400" dirty="0"/>
              <a:t>-interface configuration for inter-VLAN </a:t>
            </a:r>
            <a:r>
              <a:rPr lang="en-US" sz="2400" dirty="0" err="1"/>
              <a:t>routingIP</a:t>
            </a:r>
            <a:r>
              <a:rPr lang="en-US" sz="2400" dirty="0"/>
              <a:t> addressing for </a:t>
            </a:r>
            <a:r>
              <a:rPr lang="en-US" sz="2400" dirty="0" err="1"/>
              <a:t>interfacesDHCP</a:t>
            </a:r>
            <a:r>
              <a:rPr lang="en-US" sz="2400" dirty="0"/>
              <a:t> configuration for multiple VLANs</a:t>
            </a:r>
            <a:endParaRPr lang="ar-EG" sz="2400" dirty="0"/>
          </a:p>
          <a:p>
            <a:pPr marL="0" indent="0">
              <a:buNone/>
            </a:pPr>
            <a:endParaRPr lang="en-US" sz="2400" dirty="0"/>
          </a:p>
          <a:p>
            <a:pPr marL="0" indent="0">
              <a:buNone/>
            </a:pPr>
            <a:endParaRPr lang="ar-EG" sz="2400" dirty="0"/>
          </a:p>
        </p:txBody>
      </p:sp>
      <p:pic>
        <p:nvPicPr>
          <p:cNvPr id="4" name="Picture 3"/>
          <p:cNvPicPr>
            <a:picLocks noChangeAspect="1"/>
          </p:cNvPicPr>
          <p:nvPr/>
        </p:nvPicPr>
        <p:blipFill>
          <a:blip r:embed="rId2"/>
          <a:stretch>
            <a:fillRect/>
          </a:stretch>
        </p:blipFill>
        <p:spPr>
          <a:xfrm>
            <a:off x="5667895" y="3051672"/>
            <a:ext cx="3034780" cy="19775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299" y="451693"/>
            <a:ext cx="6046277" cy="654732"/>
          </a:xfrm>
        </p:spPr>
        <p:txBody>
          <a:bodyPr wrap="square">
            <a:normAutofit/>
          </a:bodyPr>
          <a:lstStyle/>
          <a:p>
            <a:pPr algn="l"/>
            <a:r>
              <a:rPr lang="en-US" sz="2800" dirty="0">
                <a:highlight>
                  <a:srgbClr val="C0C0C0"/>
                </a:highlight>
                <a:latin typeface="Abadi" panose="020F0502020204030204" pitchFamily="34" charset="0"/>
              </a:rPr>
              <a:t>Distribution Switches (DSW1, DSW2):</a:t>
            </a:r>
          </a:p>
        </p:txBody>
      </p:sp>
      <p:sp>
        <p:nvSpPr>
          <p:cNvPr id="3" name="Content Placeholder 2"/>
          <p:cNvSpPr>
            <a:spLocks noGrp="1"/>
          </p:cNvSpPr>
          <p:nvPr>
            <p:ph idx="1"/>
          </p:nvPr>
        </p:nvSpPr>
        <p:spPr>
          <a:xfrm>
            <a:off x="848299" y="1335882"/>
            <a:ext cx="10124501" cy="2292500"/>
          </a:xfrm>
        </p:spPr>
        <p:txBody>
          <a:bodyPr>
            <a:normAutofit/>
          </a:bodyPr>
          <a:lstStyle/>
          <a:p>
            <a:pPr marL="0" indent="0">
              <a:buNone/>
            </a:pPr>
            <a:r>
              <a:rPr lang="en-US" sz="2400" dirty="0"/>
              <a:t>Distribution </a:t>
            </a:r>
            <a:r>
              <a:rPr lang="en-US" sz="2400" dirty="0" err="1"/>
              <a:t>LayerPurpose:Distribution</a:t>
            </a:r>
            <a:r>
              <a:rPr lang="en-US" sz="2400" dirty="0"/>
              <a:t> switches act as an intermediary between the access switches and routers. They manage VLAN traffic, enhance redundancy, and optimize traffic flow through spanning tree configurations and EtherChannel </a:t>
            </a:r>
            <a:r>
              <a:rPr lang="en-US" sz="2400" dirty="0" err="1"/>
              <a:t>links.Key</a:t>
            </a:r>
            <a:r>
              <a:rPr lang="en-US" sz="2400" dirty="0"/>
              <a:t> </a:t>
            </a:r>
            <a:r>
              <a:rPr lang="en-US" sz="2400" dirty="0" err="1"/>
              <a:t>Configurations:VLANs</a:t>
            </a:r>
            <a:r>
              <a:rPr lang="en-US" sz="2400" dirty="0"/>
              <a:t>: 10 (Sales), 20 (IT), 30 (HR), 40 (Management)EtherChannel using </a:t>
            </a:r>
            <a:r>
              <a:rPr lang="en-US" sz="2400" dirty="0" err="1"/>
              <a:t>PAgPTrunk</a:t>
            </a:r>
            <a:r>
              <a:rPr lang="en-US" sz="2400" dirty="0"/>
              <a:t> port configuration.</a:t>
            </a:r>
          </a:p>
          <a:p>
            <a:pPr marL="0" indent="0">
              <a:buNone/>
            </a:pPr>
            <a:endParaRPr lang="en-US" sz="2400" dirty="0"/>
          </a:p>
          <a:p>
            <a:pPr marL="0" indent="0">
              <a:buNone/>
            </a:pPr>
            <a:endParaRPr lang="en-US" sz="2400" dirty="0"/>
          </a:p>
        </p:txBody>
      </p:sp>
      <p:pic>
        <p:nvPicPr>
          <p:cNvPr id="4" name="Picture 3"/>
          <p:cNvPicPr>
            <a:picLocks noChangeAspect="1"/>
          </p:cNvPicPr>
          <p:nvPr/>
        </p:nvPicPr>
        <p:blipFill>
          <a:blip r:embed="rId2"/>
          <a:stretch>
            <a:fillRect/>
          </a:stretch>
        </p:blipFill>
        <p:spPr>
          <a:xfrm>
            <a:off x="8925370" y="3255264"/>
            <a:ext cx="2448767" cy="2226838"/>
          </a:xfrm>
          <a:prstGeom prst="rect">
            <a:avLst/>
          </a:prstGeom>
        </p:spPr>
      </p:pic>
      <p:sp>
        <p:nvSpPr>
          <p:cNvPr id="5" name="TextBox 4">
            <a:extLst>
              <a:ext uri="{FF2B5EF4-FFF2-40B4-BE49-F238E27FC236}">
                <a16:creationId xmlns:a16="http://schemas.microsoft.com/office/drawing/2014/main" id="{9D573C32-99A0-406A-3400-8ADA065A09D7}"/>
              </a:ext>
            </a:extLst>
          </p:cNvPr>
          <p:cNvSpPr txBox="1"/>
          <p:nvPr/>
        </p:nvSpPr>
        <p:spPr>
          <a:xfrm>
            <a:off x="848299" y="3857840"/>
            <a:ext cx="6793992" cy="1938992"/>
          </a:xfrm>
          <a:prstGeom prst="rect">
            <a:avLst/>
          </a:prstGeom>
          <a:noFill/>
        </p:spPr>
        <p:txBody>
          <a:bodyPr wrap="square" rtlCol="0">
            <a:spAutoFit/>
          </a:bodyPr>
          <a:lstStyle/>
          <a:p>
            <a:pPr marL="0" indent="0">
              <a:buNone/>
            </a:pPr>
            <a:r>
              <a:rPr lang="en-US" sz="2400" dirty="0" err="1"/>
              <a:t>Stp</a:t>
            </a:r>
            <a:r>
              <a:rPr lang="en-US" sz="2400" dirty="0"/>
              <a:t> roles:</a:t>
            </a:r>
            <a:endParaRPr lang="ar-EG" sz="2400" dirty="0"/>
          </a:p>
          <a:p>
            <a:pPr marL="0" indent="0">
              <a:buNone/>
            </a:pPr>
            <a:r>
              <a:rPr lang="en-US" sz="2400" dirty="0"/>
              <a:t>DSW1 – root bridge for </a:t>
            </a:r>
            <a:r>
              <a:rPr lang="en-US" sz="2400" dirty="0" err="1"/>
              <a:t>Vlans</a:t>
            </a:r>
            <a:r>
              <a:rPr lang="en-US" sz="2400" dirty="0"/>
              <a:t> 1, 10, 20</a:t>
            </a:r>
            <a:endParaRPr lang="ar-EG" sz="2400" dirty="0"/>
          </a:p>
          <a:p>
            <a:pPr marL="0" indent="0">
              <a:buNone/>
            </a:pPr>
            <a:r>
              <a:rPr lang="en-US" sz="2400" dirty="0"/>
              <a:t>DSW2 – Root bridge for </a:t>
            </a:r>
            <a:r>
              <a:rPr lang="en-US" sz="2400" dirty="0" err="1"/>
              <a:t>Vlans</a:t>
            </a:r>
            <a:r>
              <a:rPr lang="en-US" sz="2400" dirty="0"/>
              <a:t> 30, 40</a:t>
            </a:r>
            <a:endParaRPr lang="ar-EG" sz="2400" dirty="0"/>
          </a:p>
          <a:p>
            <a:pPr marL="0" indent="0">
              <a:buNone/>
            </a:pPr>
            <a:r>
              <a:rPr lang="en-US" sz="2400" dirty="0"/>
              <a:t>Port security and BPDU Guard on access-facing interfaces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658368"/>
            <a:ext cx="5797295" cy="724359"/>
          </a:xfrm>
        </p:spPr>
        <p:txBody>
          <a:bodyPr>
            <a:normAutofit/>
          </a:bodyPr>
          <a:lstStyle/>
          <a:p>
            <a:r>
              <a:rPr lang="en-US" sz="3200" dirty="0">
                <a:highlight>
                  <a:srgbClr val="C0C0C0"/>
                </a:highlight>
              </a:rPr>
              <a:t>Access Switches (</a:t>
            </a:r>
            <a:r>
              <a:rPr lang="en-US" sz="3200" dirty="0">
                <a:highlight>
                  <a:srgbClr val="C0C0C0"/>
                </a:highlight>
                <a:latin typeface="+mn-lt"/>
              </a:rPr>
              <a:t>asw1</a:t>
            </a:r>
            <a:r>
              <a:rPr lang="en-US" sz="3200" dirty="0">
                <a:highlight>
                  <a:srgbClr val="C0C0C0"/>
                </a:highlight>
              </a:rPr>
              <a:t>–asw4):</a:t>
            </a:r>
          </a:p>
        </p:txBody>
      </p:sp>
      <p:sp>
        <p:nvSpPr>
          <p:cNvPr id="3" name="Content Placeholder 2"/>
          <p:cNvSpPr>
            <a:spLocks noGrp="1"/>
          </p:cNvSpPr>
          <p:nvPr>
            <p:ph idx="1"/>
          </p:nvPr>
        </p:nvSpPr>
        <p:spPr>
          <a:xfrm>
            <a:off x="914401" y="1382727"/>
            <a:ext cx="10058400" cy="5050463"/>
          </a:xfrm>
        </p:spPr>
        <p:txBody>
          <a:bodyPr>
            <a:normAutofit/>
          </a:bodyPr>
          <a:lstStyle/>
          <a:p>
            <a:pPr marL="0" indent="0">
              <a:buNone/>
            </a:pPr>
            <a:r>
              <a:rPr lang="en-US" sz="2400" dirty="0"/>
              <a:t>Access </a:t>
            </a:r>
            <a:r>
              <a:rPr lang="en-US" sz="2400" dirty="0" err="1"/>
              <a:t>LayerPurpose</a:t>
            </a:r>
            <a:r>
              <a:rPr lang="en-US" sz="2400" dirty="0"/>
              <a:t> :Access switches provide direct connectivity to end-user devices and apply basic network security policies at the edge. They ensure that devices are assigned to the correct VLANs and implement port-based security to prevent unauthorized access.</a:t>
            </a:r>
          </a:p>
          <a:p>
            <a:pPr marL="0" indent="0">
              <a:buNone/>
            </a:pPr>
            <a:endParaRPr lang="en-US" sz="2400" dirty="0"/>
          </a:p>
          <a:p>
            <a:pPr marL="0" indent="0">
              <a:buNone/>
            </a:pPr>
            <a:r>
              <a:rPr lang="en-US" dirty="0"/>
              <a:t>Key Configurations:</a:t>
            </a:r>
          </a:p>
          <a:p>
            <a:pPr marL="0" indent="0">
              <a:buNone/>
            </a:pPr>
            <a:r>
              <a:rPr lang="en-US" dirty="0"/>
              <a:t>VLAN assignment per </a:t>
            </a:r>
            <a:r>
              <a:rPr lang="en-US" dirty="0" err="1"/>
              <a:t>portAccess</a:t>
            </a:r>
            <a:r>
              <a:rPr lang="en-US" dirty="0"/>
              <a:t> port</a:t>
            </a:r>
          </a:p>
          <a:p>
            <a:pPr marL="0" indent="0">
              <a:buNone/>
            </a:pPr>
            <a:r>
              <a:rPr lang="en-US" dirty="0"/>
              <a:t>configuration with security features:</a:t>
            </a:r>
          </a:p>
          <a:p>
            <a:pPr marL="0" indent="0">
              <a:buNone/>
            </a:pPr>
            <a:r>
              <a:rPr lang="en-US" dirty="0" err="1"/>
              <a:t>PortFast</a:t>
            </a:r>
            <a:r>
              <a:rPr lang="en-US" dirty="0"/>
              <a:t>, BPDU </a:t>
            </a:r>
            <a:r>
              <a:rPr lang="en-US" dirty="0" err="1"/>
              <a:t>GuardPort</a:t>
            </a:r>
            <a:r>
              <a:rPr lang="en-US" dirty="0"/>
              <a:t> security (restricting MAC addresses)</a:t>
            </a:r>
          </a:p>
          <a:p>
            <a:pPr marL="0" indent="0">
              <a:buNone/>
            </a:pPr>
            <a:r>
              <a:rPr lang="en-US" dirty="0"/>
              <a:t>Trunk port to distribution switch</a:t>
            </a:r>
          </a:p>
          <a:p>
            <a:pPr marL="0" indent="0">
              <a:buNone/>
            </a:pPr>
            <a:r>
              <a:rPr lang="en-US" dirty="0"/>
              <a:t>Secure access (VTY password, encrypted passwords, banner message)</a:t>
            </a:r>
          </a:p>
          <a:p>
            <a:pPr marL="0" indent="0">
              <a:buNone/>
            </a:pPr>
            <a:endParaRPr lang="en-US" sz="2800" dirty="0"/>
          </a:p>
        </p:txBody>
      </p:sp>
      <p:pic>
        <p:nvPicPr>
          <p:cNvPr id="5" name="Picture 4" descr="A blue square with white dots and black text&#10;&#10;AI-generated content may be incorrect.">
            <a:extLst>
              <a:ext uri="{FF2B5EF4-FFF2-40B4-BE49-F238E27FC236}">
                <a16:creationId xmlns:a16="http://schemas.microsoft.com/office/drawing/2014/main" id="{70B1DD00-061C-4B50-C159-62A777A5C400}"/>
              </a:ext>
            </a:extLst>
          </p:cNvPr>
          <p:cNvPicPr>
            <a:picLocks noChangeAspect="1"/>
          </p:cNvPicPr>
          <p:nvPr/>
        </p:nvPicPr>
        <p:blipFill>
          <a:blip r:embed="rId2"/>
          <a:stretch>
            <a:fillRect/>
          </a:stretch>
        </p:blipFill>
        <p:spPr>
          <a:xfrm>
            <a:off x="8647884" y="2731862"/>
            <a:ext cx="2324917" cy="20047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B3A-959A-1791-65DE-7043828C9B7D}"/>
              </a:ext>
            </a:extLst>
          </p:cNvPr>
          <p:cNvSpPr>
            <a:spLocks noGrp="1"/>
          </p:cNvSpPr>
          <p:nvPr>
            <p:ph type="title"/>
          </p:nvPr>
        </p:nvSpPr>
        <p:spPr>
          <a:xfrm>
            <a:off x="1371600" y="685800"/>
            <a:ext cx="9601200" cy="2743200"/>
          </a:xfrm>
        </p:spPr>
        <p:txBody>
          <a:bodyPr>
            <a:noAutofit/>
          </a:bodyPr>
          <a:lstStyle/>
          <a:p>
            <a:r>
              <a:rPr lang="en-US" sz="1600" b="1" dirty="0"/>
              <a:t>Server DHCP:</a:t>
            </a:r>
            <a:br>
              <a:rPr lang="en-US" sz="1600" dirty="0"/>
            </a:br>
            <a:r>
              <a:rPr lang="en-US" sz="1600" dirty="0"/>
              <a:t>A DHCP (Dynamic Host Configuration Protocol) server automatically assigns IP addresses and other network configuration settings to devices on a network, eliminating the need for manual setup. When a device connects to the network, the DHCP server provides it with an IP address, subnet mask, default gateway, and DNS server information. This helps streamline network management, especially in environments with many devices, and reduces the chance of IP conflicts or configuration errors.</a:t>
            </a:r>
            <a:br>
              <a:rPr lang="en-US" sz="1600" dirty="0"/>
            </a:br>
            <a:r>
              <a:rPr lang="en-US" sz="1600" b="1" dirty="0"/>
              <a:t>Internet:</a:t>
            </a:r>
            <a:br>
              <a:rPr lang="en-US" sz="1600" dirty="0"/>
            </a:br>
            <a:r>
              <a:rPr lang="en-US" sz="1600" dirty="0"/>
              <a:t>The Internet is a global network of interconnected computers and servers that allows users to access and share information, communicate, and conduct transactions across vast distances. It operates using standardized communication protocols like TCP/IP, enabling devices around the world to connect and interact seamlessly. Through the Internet, people can browse websites, send emails, use social media, stream content, and access a wide range of online services.</a:t>
            </a:r>
            <a:br>
              <a:rPr lang="en-US" sz="1600" dirty="0"/>
            </a:br>
            <a:endParaRPr lang="en-US" sz="1600" dirty="0">
              <a:latin typeface="+mn-lt"/>
            </a:endParaRPr>
          </a:p>
        </p:txBody>
      </p:sp>
      <p:pic>
        <p:nvPicPr>
          <p:cNvPr id="5" name="Content Placeholder 4" descr="A blue rectangular object with black text&#10;&#10;AI-generated content may be incorrect.">
            <a:extLst>
              <a:ext uri="{FF2B5EF4-FFF2-40B4-BE49-F238E27FC236}">
                <a16:creationId xmlns:a16="http://schemas.microsoft.com/office/drawing/2014/main" id="{E6CFE576-9B69-805E-6801-C7985586CC36}"/>
              </a:ext>
            </a:extLst>
          </p:cNvPr>
          <p:cNvPicPr>
            <a:picLocks noGrp="1" noChangeAspect="1"/>
          </p:cNvPicPr>
          <p:nvPr>
            <p:ph idx="1"/>
          </p:nvPr>
        </p:nvPicPr>
        <p:blipFill>
          <a:blip r:embed="rId2"/>
          <a:stretch>
            <a:fillRect/>
          </a:stretch>
        </p:blipFill>
        <p:spPr>
          <a:xfrm>
            <a:off x="2212848" y="3723843"/>
            <a:ext cx="2784406" cy="2448357"/>
          </a:xfrm>
        </p:spPr>
      </p:pic>
      <p:pic>
        <p:nvPicPr>
          <p:cNvPr id="6" name="Content Placeholder 4" descr="A blue rectangular object with black text&#10;&#10;AI-generated content may be incorrect.">
            <a:extLst>
              <a:ext uri="{FF2B5EF4-FFF2-40B4-BE49-F238E27FC236}">
                <a16:creationId xmlns:a16="http://schemas.microsoft.com/office/drawing/2014/main" id="{2240650B-9117-0456-6061-79FA19ABDEF2}"/>
              </a:ext>
            </a:extLst>
          </p:cNvPr>
          <p:cNvPicPr>
            <a:picLocks noChangeAspect="1"/>
          </p:cNvPicPr>
          <p:nvPr/>
        </p:nvPicPr>
        <p:blipFill>
          <a:blip r:embed="rId2"/>
          <a:stretch>
            <a:fillRect/>
          </a:stretch>
        </p:blipFill>
        <p:spPr>
          <a:xfrm>
            <a:off x="7559040" y="3723843"/>
            <a:ext cx="2784406" cy="2448357"/>
          </a:xfrm>
          <a:prstGeom prst="rect">
            <a:avLst/>
          </a:prstGeom>
        </p:spPr>
      </p:pic>
      <p:sp>
        <p:nvSpPr>
          <p:cNvPr id="7" name="TextBox 6">
            <a:extLst>
              <a:ext uri="{FF2B5EF4-FFF2-40B4-BE49-F238E27FC236}">
                <a16:creationId xmlns:a16="http://schemas.microsoft.com/office/drawing/2014/main" id="{F1EDC066-94E9-1B33-5A4E-7FA310F1C74F}"/>
              </a:ext>
            </a:extLst>
          </p:cNvPr>
          <p:cNvSpPr txBox="1"/>
          <p:nvPr/>
        </p:nvSpPr>
        <p:spPr>
          <a:xfrm>
            <a:off x="2964971" y="3354511"/>
            <a:ext cx="1591056" cy="369332"/>
          </a:xfrm>
          <a:prstGeom prst="rect">
            <a:avLst/>
          </a:prstGeom>
          <a:noFill/>
        </p:spPr>
        <p:txBody>
          <a:bodyPr wrap="square" rtlCol="0">
            <a:spAutoFit/>
          </a:bodyPr>
          <a:lstStyle/>
          <a:p>
            <a:r>
              <a:rPr lang="en-US" dirty="0" err="1"/>
              <a:t>Dhcp</a:t>
            </a:r>
            <a:r>
              <a:rPr lang="en-US" dirty="0"/>
              <a:t> server</a:t>
            </a:r>
          </a:p>
        </p:txBody>
      </p:sp>
      <p:sp>
        <p:nvSpPr>
          <p:cNvPr id="8" name="TextBox 7">
            <a:extLst>
              <a:ext uri="{FF2B5EF4-FFF2-40B4-BE49-F238E27FC236}">
                <a16:creationId xmlns:a16="http://schemas.microsoft.com/office/drawing/2014/main" id="{43EAEF6A-79CB-77F4-6BD3-971CC9753BBB}"/>
              </a:ext>
            </a:extLst>
          </p:cNvPr>
          <p:cNvSpPr txBox="1"/>
          <p:nvPr/>
        </p:nvSpPr>
        <p:spPr>
          <a:xfrm>
            <a:off x="8105423" y="3354511"/>
            <a:ext cx="1691640" cy="369332"/>
          </a:xfrm>
          <a:prstGeom prst="rect">
            <a:avLst/>
          </a:prstGeom>
          <a:noFill/>
        </p:spPr>
        <p:txBody>
          <a:bodyPr wrap="square" rtlCol="0">
            <a:spAutoFit/>
          </a:bodyPr>
          <a:lstStyle/>
          <a:p>
            <a:r>
              <a:rPr lang="en-US" dirty="0"/>
              <a:t>Virtual internet</a:t>
            </a:r>
          </a:p>
        </p:txBody>
      </p:sp>
    </p:spTree>
    <p:extLst>
      <p:ext uri="{BB962C8B-B14F-4D97-AF65-F5344CB8AC3E}">
        <p14:creationId xmlns:p14="http://schemas.microsoft.com/office/powerpoint/2010/main" val="54199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a computer&#10;&#10;AI-generated content may be incorrect."/>
          <p:cNvPicPr>
            <a:picLocks noGrp="1" noChangeAspect="1"/>
          </p:cNvPicPr>
          <p:nvPr>
            <p:ph idx="1"/>
          </p:nvPr>
        </p:nvPicPr>
        <p:blipFill>
          <a:blip r:embed="rId2"/>
          <a:stretch>
            <a:fillRect/>
          </a:stretch>
        </p:blipFill>
        <p:spPr>
          <a:xfrm>
            <a:off x="1317435" y="453746"/>
            <a:ext cx="10002837" cy="5626595"/>
          </a:xfr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{87500E32-E758-4ADB-97C0-34102ED8E977}tf10001105</Template>
  <TotalTime>18</TotalTime>
  <Words>788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Abadi</vt:lpstr>
      <vt:lpstr>Franklin Gothic Book</vt:lpstr>
      <vt:lpstr>Crop</vt:lpstr>
      <vt:lpstr>M28 Site </vt:lpstr>
      <vt:lpstr>TEAM Name: M28-Site  Members:</vt:lpstr>
      <vt:lpstr>Intro of Project:</vt:lpstr>
      <vt:lpstr>PowerPoint Presentation</vt:lpstr>
      <vt:lpstr>Router (R1, R2, R3): </vt:lpstr>
      <vt:lpstr>Distribution Switches (DSW1, DSW2):</vt:lpstr>
      <vt:lpstr>Access Switches (asw1–asw4):</vt:lpstr>
      <vt:lpstr>Server DHCP: A DHCP (Dynamic Host Configuration Protocol) server automatically assigns IP addresses and other network configuration settings to devices on a network, eliminating the need for manual setup. When a device connects to the network, the DHCP server provides it with an IP address, subnet mask, default gateway, and DNS server information. This helps streamline network management, especially in environments with many devices, and reduces the chance of IP conflicts or configuration errors. Internet: The Internet is a global network of interconnected computers and servers that allows users to access and share information, communicate, and conduct transactions across vast distances. It operates using standardized communication protocols like TCP/IP, enabling devices around the world to connect and interact seamlessly. Through the Internet, people can browse websites, send emails, use social media, stream content, and access a wide range of online services.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 yasser</dc:creator>
  <cp:lastModifiedBy>Mustafa Alsayed</cp:lastModifiedBy>
  <cp:revision>29</cp:revision>
  <dcterms:created xsi:type="dcterms:W3CDTF">2025-05-06T17:31:00Z</dcterms:created>
  <dcterms:modified xsi:type="dcterms:W3CDTF">2025-05-08T12:24:49Z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58F636921A88490EA71AB943611C1435_12</vt:lpwstr>
  </property>
  <property fmtid="{D5CDD505-2E9C-101B-9397-08002B2CF9AE}" pid="3" name="KSOProductBuildVer">
    <vt:lpwstr>1033-12.2.0.20795</vt:lpwstr>
  </property>
</Properties>
</file>