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0ae6eed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0ae6eed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ae6eed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ae6ee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0ae6eed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0ae6ee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0ae6eed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0ae6eed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c0ae6eed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0ae6eed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0ae6eed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0ae6eed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After looking at the map of the zip codes and with my knowledge of the area, I noticed that they we are in rural areas. The areas were all on the outskirt in the city centers. As you can see below the select zip code had small numbers of annual sales.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0ae6ee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0ae6eed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ae6eed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ae6eed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0ae6eed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0ae6eed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Return of Investment : </a:t>
            </a:r>
            <a:r>
              <a:rPr lang="en" sz="2400"/>
              <a:t>Residential</a:t>
            </a:r>
            <a:r>
              <a:rPr lang="en" sz="2400"/>
              <a:t> Housing Market in the Knoxville Metro Area</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Mathew Menachery</a:t>
            </a:r>
            <a:endParaRPr/>
          </a:p>
          <a:p>
            <a:pPr indent="0" lvl="0" marL="0" rtl="0" algn="l">
              <a:spcBef>
                <a:spcPts val="0"/>
              </a:spcBef>
              <a:spcAft>
                <a:spcPts val="0"/>
              </a:spcAft>
              <a:buNone/>
            </a:pPr>
            <a:r>
              <a:rPr lang="en"/>
              <a:t>Opportunity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High growth for all </a:t>
            </a:r>
            <a:endParaRPr/>
          </a:p>
          <a:p>
            <a:pPr indent="-311150" lvl="0" marL="457200" rtl="0" algn="l">
              <a:spcBef>
                <a:spcPts val="0"/>
              </a:spcBef>
              <a:spcAft>
                <a:spcPts val="0"/>
              </a:spcAft>
              <a:buSzPts val="1300"/>
              <a:buChar char="●"/>
            </a:pPr>
            <a:r>
              <a:rPr lang="en"/>
              <a:t>Caution with rural areas (cabin)</a:t>
            </a:r>
            <a:endParaRPr/>
          </a:p>
          <a:p>
            <a:pPr indent="0" lvl="0" marL="0" rtl="0" algn="l">
              <a:spcBef>
                <a:spcPts val="1600"/>
              </a:spcBef>
              <a:spcAft>
                <a:spcPts val="0"/>
              </a:spcAft>
              <a:buNone/>
            </a:pPr>
            <a:r>
              <a:rPr lang="en"/>
              <a:t>Future Work</a:t>
            </a:r>
            <a:endParaRPr/>
          </a:p>
          <a:p>
            <a:pPr indent="-311150" lvl="0" marL="457200" rtl="0" algn="l">
              <a:spcBef>
                <a:spcPts val="1600"/>
              </a:spcBef>
              <a:spcAft>
                <a:spcPts val="0"/>
              </a:spcAft>
              <a:buSzPts val="1300"/>
              <a:buChar char="●"/>
            </a:pPr>
            <a:r>
              <a:rPr lang="en"/>
              <a:t>School Zones</a:t>
            </a:r>
            <a:endParaRPr/>
          </a:p>
          <a:p>
            <a:pPr indent="-311150" lvl="0" marL="457200" rtl="0" algn="l">
              <a:spcBef>
                <a:spcPts val="0"/>
              </a:spcBef>
              <a:spcAft>
                <a:spcPts val="0"/>
              </a:spcAft>
              <a:buSzPts val="1300"/>
              <a:buChar char="●"/>
            </a:pPr>
            <a:r>
              <a:rPr lang="en"/>
              <a:t>Zoning Maps</a:t>
            </a:r>
            <a:endParaRPr/>
          </a:p>
          <a:p>
            <a:pPr indent="-311150" lvl="0" marL="457200" rtl="0" algn="l">
              <a:spcBef>
                <a:spcPts val="0"/>
              </a:spcBef>
              <a:spcAft>
                <a:spcPts val="0"/>
              </a:spcAft>
              <a:buSzPts val="1300"/>
              <a:buChar char="●"/>
            </a:pPr>
            <a:r>
              <a:rPr lang="en"/>
              <a:t>Neighborhood Divisions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en"/>
              <a:t>Thank You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Time Series Forecasting</a:t>
            </a:r>
            <a:endParaRPr/>
          </a:p>
          <a:p>
            <a:pPr indent="-311150" lvl="0" marL="457200" rtl="0" algn="l">
              <a:spcBef>
                <a:spcPts val="0"/>
              </a:spcBef>
              <a:spcAft>
                <a:spcPts val="0"/>
              </a:spcAft>
              <a:buSzPts val="1300"/>
              <a:buChar char="●"/>
            </a:pPr>
            <a:r>
              <a:rPr lang="en"/>
              <a:t>Zillow Data</a:t>
            </a:r>
            <a:endParaRPr/>
          </a:p>
          <a:p>
            <a:pPr indent="-311150" lvl="0" marL="457200" rtl="0" algn="l">
              <a:spcBef>
                <a:spcPts val="0"/>
              </a:spcBef>
              <a:spcAft>
                <a:spcPts val="0"/>
              </a:spcAft>
              <a:buSzPts val="1300"/>
              <a:buChar char="●"/>
            </a:pPr>
            <a:r>
              <a:rPr lang="en"/>
              <a:t>Top 5 Zip Codes</a:t>
            </a:r>
            <a:endParaRPr/>
          </a:p>
          <a:p>
            <a:pPr indent="-311150" lvl="0" marL="457200" rtl="0" algn="l">
              <a:spcBef>
                <a:spcPts val="0"/>
              </a:spcBef>
              <a:spcAft>
                <a:spcPts val="0"/>
              </a:spcAft>
              <a:buSzPts val="1300"/>
              <a:buChar char="●"/>
            </a:pPr>
            <a:r>
              <a:rPr lang="en"/>
              <a:t>Return on Investment (ROI)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Date Range</a:t>
            </a:r>
            <a:endParaRPr/>
          </a:p>
          <a:p>
            <a:pPr indent="-311150" lvl="0" marL="457200" rtl="0" algn="l">
              <a:spcBef>
                <a:spcPts val="0"/>
              </a:spcBef>
              <a:spcAft>
                <a:spcPts val="0"/>
              </a:spcAft>
              <a:buSzPts val="1300"/>
              <a:buChar char="●"/>
            </a:pPr>
            <a:r>
              <a:rPr lang="en"/>
              <a:t>Monthly Median Housing Price </a:t>
            </a:r>
            <a:endParaRPr/>
          </a:p>
          <a:p>
            <a:pPr indent="-311150" lvl="0" marL="457200" rtl="0" algn="l">
              <a:spcBef>
                <a:spcPts val="0"/>
              </a:spcBef>
              <a:spcAft>
                <a:spcPts val="0"/>
              </a:spcAft>
              <a:buSzPts val="1300"/>
              <a:buChar char="●"/>
            </a:pPr>
            <a:r>
              <a:rPr lang="en"/>
              <a:t>Monthly Home Sales</a:t>
            </a:r>
            <a:endParaRPr/>
          </a:p>
        </p:txBody>
      </p:sp>
      <p:pic>
        <p:nvPicPr>
          <p:cNvPr id="100" name="Google Shape;100;p15"/>
          <p:cNvPicPr preferRelativeResize="0"/>
          <p:nvPr/>
        </p:nvPicPr>
        <p:blipFill>
          <a:blip r:embed="rId3">
            <a:alphaModFix/>
          </a:blip>
          <a:stretch>
            <a:fillRect/>
          </a:stretch>
        </p:blipFill>
        <p:spPr>
          <a:xfrm>
            <a:off x="3114400" y="3000925"/>
            <a:ext cx="5595375" cy="158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Knoxville Area</a:t>
            </a:r>
            <a:endParaRPr/>
          </a:p>
        </p:txBody>
      </p:sp>
      <p:sp>
        <p:nvSpPr>
          <p:cNvPr id="106" name="Google Shape;106;p16"/>
          <p:cNvSpPr txBox="1"/>
          <p:nvPr>
            <p:ph idx="1" type="body"/>
          </p:nvPr>
        </p:nvSpPr>
        <p:spPr>
          <a:xfrm>
            <a:off x="729450" y="2078875"/>
            <a:ext cx="36240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63th largest metro area</a:t>
            </a:r>
            <a:endParaRPr/>
          </a:p>
          <a:p>
            <a:pPr indent="-311150" lvl="0" marL="457200" rtl="0" algn="l">
              <a:spcBef>
                <a:spcPts val="0"/>
              </a:spcBef>
              <a:spcAft>
                <a:spcPts val="0"/>
              </a:spcAft>
              <a:buSzPts val="1300"/>
              <a:buChar char="●"/>
            </a:pPr>
            <a:r>
              <a:rPr lang="en"/>
              <a:t>5% growth since 2010</a:t>
            </a:r>
            <a:endParaRPr/>
          </a:p>
        </p:txBody>
      </p:sp>
      <p:pic>
        <p:nvPicPr>
          <p:cNvPr id="107" name="Google Shape;107;p16"/>
          <p:cNvPicPr preferRelativeResize="0"/>
          <p:nvPr/>
        </p:nvPicPr>
        <p:blipFill>
          <a:blip r:embed="rId3">
            <a:alphaModFix/>
          </a:blip>
          <a:stretch>
            <a:fillRect/>
          </a:stretch>
        </p:blipFill>
        <p:spPr>
          <a:xfrm>
            <a:off x="4571996" y="790546"/>
            <a:ext cx="4098050" cy="1134350"/>
          </a:xfrm>
          <a:prstGeom prst="rect">
            <a:avLst/>
          </a:prstGeom>
          <a:noFill/>
          <a:ln>
            <a:noFill/>
          </a:ln>
        </p:spPr>
      </p:pic>
      <p:pic>
        <p:nvPicPr>
          <p:cNvPr id="108" name="Google Shape;108;p16"/>
          <p:cNvPicPr preferRelativeResize="0"/>
          <p:nvPr/>
        </p:nvPicPr>
        <p:blipFill>
          <a:blip r:embed="rId4">
            <a:alphaModFix/>
          </a:blip>
          <a:stretch>
            <a:fillRect/>
          </a:stretch>
        </p:blipFill>
        <p:spPr>
          <a:xfrm>
            <a:off x="2892200" y="2623601"/>
            <a:ext cx="5525949" cy="2332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Recession</a:t>
            </a:r>
            <a:endParaRPr/>
          </a:p>
        </p:txBody>
      </p:sp>
      <p:pic>
        <p:nvPicPr>
          <p:cNvPr id="114" name="Google Shape;114;p17"/>
          <p:cNvPicPr preferRelativeResize="0"/>
          <p:nvPr/>
        </p:nvPicPr>
        <p:blipFill>
          <a:blip r:embed="rId3">
            <a:alphaModFix/>
          </a:blip>
          <a:stretch>
            <a:fillRect/>
          </a:stretch>
        </p:blipFill>
        <p:spPr>
          <a:xfrm>
            <a:off x="1244550" y="1853850"/>
            <a:ext cx="6658511"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20" name="Google Shape;120;p18"/>
          <p:cNvPicPr preferRelativeResize="0"/>
          <p:nvPr/>
        </p:nvPicPr>
        <p:blipFill>
          <a:blip r:embed="rId3">
            <a:alphaModFix/>
          </a:blip>
          <a:stretch>
            <a:fillRect/>
          </a:stretch>
        </p:blipFill>
        <p:spPr>
          <a:xfrm>
            <a:off x="219625" y="1748675"/>
            <a:ext cx="6434525" cy="3166800"/>
          </a:xfrm>
          <a:prstGeom prst="rect">
            <a:avLst/>
          </a:prstGeom>
          <a:noFill/>
          <a:ln>
            <a:noFill/>
          </a:ln>
        </p:spPr>
      </p:pic>
      <p:pic>
        <p:nvPicPr>
          <p:cNvPr id="121" name="Google Shape;121;p18"/>
          <p:cNvPicPr preferRelativeResize="0"/>
          <p:nvPr/>
        </p:nvPicPr>
        <p:blipFill>
          <a:blip r:embed="rId4">
            <a:alphaModFix/>
          </a:blip>
          <a:stretch>
            <a:fillRect/>
          </a:stretch>
        </p:blipFill>
        <p:spPr>
          <a:xfrm>
            <a:off x="5317225" y="1933550"/>
            <a:ext cx="3716400" cy="271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t>
            </a:r>
            <a:endParaRPr/>
          </a:p>
        </p:txBody>
      </p:sp>
      <p:pic>
        <p:nvPicPr>
          <p:cNvPr id="127" name="Google Shape;127;p19"/>
          <p:cNvPicPr preferRelativeResize="0"/>
          <p:nvPr/>
        </p:nvPicPr>
        <p:blipFill>
          <a:blip r:embed="rId3">
            <a:alphaModFix/>
          </a:blip>
          <a:stretch>
            <a:fillRect/>
          </a:stretch>
        </p:blipFill>
        <p:spPr>
          <a:xfrm>
            <a:off x="887200" y="1853850"/>
            <a:ext cx="7873982"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200 Sales</a:t>
            </a:r>
            <a:endParaRPr/>
          </a:p>
        </p:txBody>
      </p:sp>
      <p:pic>
        <p:nvPicPr>
          <p:cNvPr id="133" name="Google Shape;133;p20"/>
          <p:cNvPicPr preferRelativeResize="0"/>
          <p:nvPr/>
        </p:nvPicPr>
        <p:blipFill>
          <a:blip r:embed="rId3">
            <a:alphaModFix/>
          </a:blip>
          <a:stretch>
            <a:fillRect/>
          </a:stretch>
        </p:blipFill>
        <p:spPr>
          <a:xfrm>
            <a:off x="152400" y="2006250"/>
            <a:ext cx="5975647" cy="2984851"/>
          </a:xfrm>
          <a:prstGeom prst="rect">
            <a:avLst/>
          </a:prstGeom>
          <a:noFill/>
          <a:ln>
            <a:noFill/>
          </a:ln>
        </p:spPr>
      </p:pic>
      <p:pic>
        <p:nvPicPr>
          <p:cNvPr id="134" name="Google Shape;134;p20"/>
          <p:cNvPicPr preferRelativeResize="0"/>
          <p:nvPr/>
        </p:nvPicPr>
        <p:blipFill>
          <a:blip r:embed="rId4">
            <a:alphaModFix/>
          </a:blip>
          <a:stretch>
            <a:fillRect/>
          </a:stretch>
        </p:blipFill>
        <p:spPr>
          <a:xfrm>
            <a:off x="5143600" y="863345"/>
            <a:ext cx="3848001" cy="386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40" name="Google Shape;140;p21"/>
          <p:cNvPicPr preferRelativeResize="0"/>
          <p:nvPr/>
        </p:nvPicPr>
        <p:blipFill>
          <a:blip r:embed="rId3">
            <a:alphaModFix/>
          </a:blip>
          <a:stretch>
            <a:fillRect/>
          </a:stretch>
        </p:blipFill>
        <p:spPr>
          <a:xfrm>
            <a:off x="1612775" y="2079863"/>
            <a:ext cx="2457450" cy="1228725"/>
          </a:xfrm>
          <a:prstGeom prst="rect">
            <a:avLst/>
          </a:prstGeom>
          <a:noFill/>
          <a:ln>
            <a:noFill/>
          </a:ln>
        </p:spPr>
      </p:pic>
      <p:pic>
        <p:nvPicPr>
          <p:cNvPr id="141" name="Google Shape;141;p21"/>
          <p:cNvPicPr preferRelativeResize="0"/>
          <p:nvPr/>
        </p:nvPicPr>
        <p:blipFill>
          <a:blip r:embed="rId4">
            <a:alphaModFix/>
          </a:blip>
          <a:stretch>
            <a:fillRect/>
          </a:stretch>
        </p:blipFill>
        <p:spPr>
          <a:xfrm>
            <a:off x="5102175" y="2056063"/>
            <a:ext cx="2476500" cy="12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