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1.xml" ContentType="application/inkml+xml"/>
  <Override PartName="/ppt/notesSlides/notesSlide17.xml" ContentType="application/vnd.openxmlformats-officedocument.presentationml.notesSlide+xml"/>
  <Override PartName="/ppt/ink/ink2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3.xml" ContentType="application/inkml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ink/ink4.xml" ContentType="application/inkml+xml"/>
  <Override PartName="/ppt/notesSlides/notesSlide27.xml" ContentType="application/vnd.openxmlformats-officedocument.presentationml.notesSlide+xml"/>
  <Override PartName="/ppt/ink/ink5.xml" ContentType="application/inkml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ink/ink6.xml" ContentType="application/inkml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36"/>
  </p:notesMasterIdLst>
  <p:sldIdLst>
    <p:sldId id="256" r:id="rId2"/>
    <p:sldId id="258" r:id="rId3"/>
    <p:sldId id="259" r:id="rId4"/>
    <p:sldId id="262" r:id="rId5"/>
    <p:sldId id="260" r:id="rId6"/>
    <p:sldId id="302" r:id="rId7"/>
    <p:sldId id="303" r:id="rId8"/>
    <p:sldId id="273" r:id="rId9"/>
    <p:sldId id="304" r:id="rId10"/>
    <p:sldId id="305" r:id="rId11"/>
    <p:sldId id="261" r:id="rId12"/>
    <p:sldId id="319" r:id="rId13"/>
    <p:sldId id="279" r:id="rId14"/>
    <p:sldId id="320" r:id="rId15"/>
    <p:sldId id="321" r:id="rId16"/>
    <p:sldId id="322" r:id="rId17"/>
    <p:sldId id="323" r:id="rId18"/>
    <p:sldId id="324" r:id="rId19"/>
    <p:sldId id="325" r:id="rId20"/>
    <p:sldId id="308" r:id="rId21"/>
    <p:sldId id="312" r:id="rId22"/>
    <p:sldId id="315" r:id="rId23"/>
    <p:sldId id="316" r:id="rId24"/>
    <p:sldId id="309" r:id="rId25"/>
    <p:sldId id="317" r:id="rId26"/>
    <p:sldId id="306" r:id="rId27"/>
    <p:sldId id="314" r:id="rId28"/>
    <p:sldId id="335" r:id="rId29"/>
    <p:sldId id="328" r:id="rId30"/>
    <p:sldId id="329" r:id="rId31"/>
    <p:sldId id="330" r:id="rId32"/>
    <p:sldId id="332" r:id="rId33"/>
    <p:sldId id="282" r:id="rId34"/>
    <p:sldId id="283" r:id="rId3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F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7" autoAdjust="0"/>
    <p:restoredTop sz="94151" autoAdjust="0"/>
  </p:normalViewPr>
  <p:slideViewPr>
    <p:cSldViewPr snapToGrid="0">
      <p:cViewPr varScale="1">
        <p:scale>
          <a:sx n="86" d="100"/>
          <a:sy n="86" d="100"/>
        </p:scale>
        <p:origin x="852" y="90"/>
      </p:cViewPr>
      <p:guideLst/>
    </p:cSldViewPr>
  </p:slideViewPr>
  <p:outlineViewPr>
    <p:cViewPr>
      <p:scale>
        <a:sx n="33" d="100"/>
        <a:sy n="33" d="100"/>
      </p:scale>
      <p:origin x="0" y="-1029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00667-96FC-41D4-A2D0-26A3A629400D}" type="doc">
      <dgm:prSet loTypeId="urn:microsoft.com/office/officeart/2005/8/layout/vList5" loCatId="list" qsTypeId="urn:microsoft.com/office/officeart/2005/8/quickstyle/simple1#1" qsCatId="simple" csTypeId="urn:microsoft.com/office/officeart/2005/8/colors/accent1_2#1" csCatId="accent1"/>
      <dgm:spPr/>
      <dgm:t>
        <a:bodyPr/>
        <a:lstStyle/>
        <a:p>
          <a:endParaRPr lang="en-US"/>
        </a:p>
      </dgm:t>
    </dgm:pt>
    <dgm:pt modelId="{1B15A7BE-E7D6-4AEF-AA40-1F9A1A4C83D8}">
      <dgm:prSet/>
      <dgm:spPr/>
      <dgm:t>
        <a:bodyPr/>
        <a:lstStyle/>
        <a:p>
          <a:r>
            <a:rPr lang="en-US" b="1" i="0" dirty="0"/>
            <a:t>String</a:t>
          </a:r>
          <a:endParaRPr lang="en-US" dirty="0"/>
        </a:p>
      </dgm:t>
    </dgm:pt>
    <dgm:pt modelId="{D72CE283-F39B-4129-BB0C-6DC0E4EE61B1}" type="parTrans" cxnId="{F15A7619-A67E-4807-8896-3ED9294EC829}">
      <dgm:prSet/>
      <dgm:spPr/>
      <dgm:t>
        <a:bodyPr/>
        <a:lstStyle/>
        <a:p>
          <a:endParaRPr lang="en-US"/>
        </a:p>
      </dgm:t>
    </dgm:pt>
    <dgm:pt modelId="{C8A1F378-CC68-445B-8E8B-3DC98B496E3E}" type="sibTrans" cxnId="{F15A7619-A67E-4807-8896-3ED9294EC829}">
      <dgm:prSet/>
      <dgm:spPr/>
      <dgm:t>
        <a:bodyPr/>
        <a:lstStyle/>
        <a:p>
          <a:endParaRPr lang="en-US"/>
        </a:p>
      </dgm:t>
    </dgm:pt>
    <dgm:pt modelId="{96440905-B6F5-438B-8B01-9F371FAD9FE3}">
      <dgm:prSet/>
      <dgm:spPr/>
      <dgm:t>
        <a:bodyPr/>
        <a:lstStyle/>
        <a:p>
          <a:r>
            <a:rPr lang="en-US" b="1" i="0" dirty="0"/>
            <a:t>Integer</a:t>
          </a:r>
          <a:endParaRPr lang="en-US" dirty="0"/>
        </a:p>
      </dgm:t>
    </dgm:pt>
    <dgm:pt modelId="{78608598-D16F-43D0-B193-A4C1EFA1923C}" type="parTrans" cxnId="{8BCC1BC9-368C-4A04-90DF-349184E05CC3}">
      <dgm:prSet/>
      <dgm:spPr/>
      <dgm:t>
        <a:bodyPr/>
        <a:lstStyle/>
        <a:p>
          <a:endParaRPr lang="en-US"/>
        </a:p>
      </dgm:t>
    </dgm:pt>
    <dgm:pt modelId="{972BD39A-38DB-4470-A22A-064E6C406625}" type="sibTrans" cxnId="{8BCC1BC9-368C-4A04-90DF-349184E05CC3}">
      <dgm:prSet/>
      <dgm:spPr/>
      <dgm:t>
        <a:bodyPr/>
        <a:lstStyle/>
        <a:p>
          <a:endParaRPr lang="en-US"/>
        </a:p>
      </dgm:t>
    </dgm:pt>
    <dgm:pt modelId="{366C97C7-33B4-45E5-9678-ABD25E8FD733}">
      <dgm:prSet/>
      <dgm:spPr/>
      <dgm:t>
        <a:bodyPr/>
        <a:lstStyle/>
        <a:p>
          <a:r>
            <a:rPr lang="en-US" b="1" i="0" dirty="0"/>
            <a:t>Float</a:t>
          </a:r>
          <a:endParaRPr lang="en-US" dirty="0"/>
        </a:p>
      </dgm:t>
    </dgm:pt>
    <dgm:pt modelId="{7B186A35-3C87-4120-8663-5581F318F828}" type="parTrans" cxnId="{70F82BC8-A711-4B31-9C15-FEE6E8594A0F}">
      <dgm:prSet/>
      <dgm:spPr/>
      <dgm:t>
        <a:bodyPr/>
        <a:lstStyle/>
        <a:p>
          <a:endParaRPr lang="en-US"/>
        </a:p>
      </dgm:t>
    </dgm:pt>
    <dgm:pt modelId="{D0DA9EF4-BAFC-426D-94B8-CA2D6D8D9F89}" type="sibTrans" cxnId="{70F82BC8-A711-4B31-9C15-FEE6E8594A0F}">
      <dgm:prSet/>
      <dgm:spPr/>
      <dgm:t>
        <a:bodyPr/>
        <a:lstStyle/>
        <a:p>
          <a:endParaRPr lang="en-US"/>
        </a:p>
      </dgm:t>
    </dgm:pt>
    <dgm:pt modelId="{D15C30C2-8890-4F44-9E42-24CDCA02E4E8}">
      <dgm:prSet/>
      <dgm:spPr/>
      <dgm:t>
        <a:bodyPr/>
        <a:lstStyle/>
        <a:p>
          <a:r>
            <a:rPr lang="en-US" b="1" i="0" dirty="0"/>
            <a:t>Boolean</a:t>
          </a:r>
          <a:endParaRPr lang="en-US" dirty="0"/>
        </a:p>
      </dgm:t>
    </dgm:pt>
    <dgm:pt modelId="{42187B35-73F2-4711-A6B6-0AA9DCA628AA}" type="parTrans" cxnId="{B798DB6A-E69B-478E-8732-7AD53B87E3A3}">
      <dgm:prSet/>
      <dgm:spPr/>
      <dgm:t>
        <a:bodyPr/>
        <a:lstStyle/>
        <a:p>
          <a:endParaRPr lang="en-US"/>
        </a:p>
      </dgm:t>
    </dgm:pt>
    <dgm:pt modelId="{875D5447-23C0-48D8-A565-EAD6512E8B84}" type="sibTrans" cxnId="{B798DB6A-E69B-478E-8732-7AD53B87E3A3}">
      <dgm:prSet/>
      <dgm:spPr/>
      <dgm:t>
        <a:bodyPr/>
        <a:lstStyle/>
        <a:p>
          <a:endParaRPr lang="en-US"/>
        </a:p>
      </dgm:t>
    </dgm:pt>
    <dgm:pt modelId="{75738F7C-A5EE-4038-AB1C-4C8837F2A20F}">
      <dgm:prSet/>
      <dgm:spPr/>
      <dgm:t>
        <a:bodyPr/>
        <a:lstStyle/>
        <a:p>
          <a:r>
            <a:rPr lang="en-US" b="1" i="0"/>
            <a:t>Array </a:t>
          </a:r>
          <a:endParaRPr lang="en-US"/>
        </a:p>
      </dgm:t>
    </dgm:pt>
    <dgm:pt modelId="{070AFD28-6BD2-4EB8-9BC2-DD46E6AA7AF8}" type="parTrans" cxnId="{A286314B-AD2E-4F9C-9352-F1DC18647F8A}">
      <dgm:prSet/>
      <dgm:spPr/>
      <dgm:t>
        <a:bodyPr/>
        <a:lstStyle/>
        <a:p>
          <a:endParaRPr lang="en-US"/>
        </a:p>
      </dgm:t>
    </dgm:pt>
    <dgm:pt modelId="{B96023C4-43A4-49CF-B98B-63D2468E26B7}" type="sibTrans" cxnId="{A286314B-AD2E-4F9C-9352-F1DC18647F8A}">
      <dgm:prSet/>
      <dgm:spPr/>
      <dgm:t>
        <a:bodyPr/>
        <a:lstStyle/>
        <a:p>
          <a:endParaRPr lang="en-US"/>
        </a:p>
      </dgm:t>
    </dgm:pt>
    <dgm:pt modelId="{B446FF1F-9502-4B5A-97A5-395E9D119E60}">
      <dgm:prSet/>
      <dgm:spPr/>
      <dgm:t>
        <a:bodyPr/>
        <a:lstStyle/>
        <a:p>
          <a:r>
            <a:rPr lang="en-US" b="1" i="0"/>
            <a:t>Object</a:t>
          </a:r>
          <a:endParaRPr lang="en-US"/>
        </a:p>
      </dgm:t>
    </dgm:pt>
    <dgm:pt modelId="{7FF46D24-530A-4C92-9EE1-AE5BC0D544C3}" type="parTrans" cxnId="{98F7C94B-A228-41FD-8448-2B4D7D9733BC}">
      <dgm:prSet/>
      <dgm:spPr/>
      <dgm:t>
        <a:bodyPr/>
        <a:lstStyle/>
        <a:p>
          <a:endParaRPr lang="en-US"/>
        </a:p>
      </dgm:t>
    </dgm:pt>
    <dgm:pt modelId="{76A79453-6E88-4B29-A384-D8A5C471128B}" type="sibTrans" cxnId="{98F7C94B-A228-41FD-8448-2B4D7D9733BC}">
      <dgm:prSet/>
      <dgm:spPr/>
      <dgm:t>
        <a:bodyPr/>
        <a:lstStyle/>
        <a:p>
          <a:endParaRPr lang="en-US"/>
        </a:p>
      </dgm:t>
    </dgm:pt>
    <dgm:pt modelId="{B13574A4-FAD9-496D-8896-B42D8CA32D06}">
      <dgm:prSet/>
      <dgm:spPr/>
      <dgm:t>
        <a:bodyPr/>
        <a:lstStyle/>
        <a:p>
          <a:r>
            <a:rPr lang="en-US" b="1" i="0"/>
            <a:t>Null</a:t>
          </a:r>
          <a:endParaRPr lang="en-US"/>
        </a:p>
      </dgm:t>
    </dgm:pt>
    <dgm:pt modelId="{5327B148-3A8A-4B41-BF03-37D47F0A0F56}" type="parTrans" cxnId="{D44BEEC2-F67B-41CC-80A1-625603BDE397}">
      <dgm:prSet/>
      <dgm:spPr/>
      <dgm:t>
        <a:bodyPr/>
        <a:lstStyle/>
        <a:p>
          <a:endParaRPr lang="en-US"/>
        </a:p>
      </dgm:t>
    </dgm:pt>
    <dgm:pt modelId="{91D2DAB4-0F0D-48D5-8FE6-D03613418B92}" type="sibTrans" cxnId="{D44BEEC2-F67B-41CC-80A1-625603BDE397}">
      <dgm:prSet/>
      <dgm:spPr/>
      <dgm:t>
        <a:bodyPr/>
        <a:lstStyle/>
        <a:p>
          <a:endParaRPr lang="en-US"/>
        </a:p>
      </dgm:t>
    </dgm:pt>
    <dgm:pt modelId="{842713B7-4984-43BC-96B9-D6C17C5AB60E}" type="pres">
      <dgm:prSet presAssocID="{E1B00667-96FC-41D4-A2D0-26A3A629400D}" presName="Name0" presStyleCnt="0">
        <dgm:presLayoutVars>
          <dgm:dir/>
          <dgm:animLvl val="lvl"/>
          <dgm:resizeHandles val="exact"/>
        </dgm:presLayoutVars>
      </dgm:prSet>
      <dgm:spPr/>
    </dgm:pt>
    <dgm:pt modelId="{AB94F19B-6B24-4D96-8C5A-E72F70C7D1EA}" type="pres">
      <dgm:prSet presAssocID="{1B15A7BE-E7D6-4AEF-AA40-1F9A1A4C83D8}" presName="linNode" presStyleCnt="0"/>
      <dgm:spPr/>
    </dgm:pt>
    <dgm:pt modelId="{8336B4E7-2205-4534-B576-6D305E742F52}" type="pres">
      <dgm:prSet presAssocID="{1B15A7BE-E7D6-4AEF-AA40-1F9A1A4C83D8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FE934807-52B1-442C-A71E-AFBAA76ED75D}" type="pres">
      <dgm:prSet presAssocID="{C8A1F378-CC68-445B-8E8B-3DC98B496E3E}" presName="sp" presStyleCnt="0"/>
      <dgm:spPr/>
    </dgm:pt>
    <dgm:pt modelId="{F20C5760-3104-4175-A967-94F722CBC7CF}" type="pres">
      <dgm:prSet presAssocID="{96440905-B6F5-438B-8B01-9F371FAD9FE3}" presName="linNode" presStyleCnt="0"/>
      <dgm:spPr/>
    </dgm:pt>
    <dgm:pt modelId="{909B3081-DA9C-4AFE-9581-5ABF5A2DDBB5}" type="pres">
      <dgm:prSet presAssocID="{96440905-B6F5-438B-8B01-9F371FAD9FE3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7CC04D91-4758-42DE-A28B-6883287691D8}" type="pres">
      <dgm:prSet presAssocID="{972BD39A-38DB-4470-A22A-064E6C406625}" presName="sp" presStyleCnt="0"/>
      <dgm:spPr/>
    </dgm:pt>
    <dgm:pt modelId="{56C90860-D315-42DF-9B04-83188B11A48D}" type="pres">
      <dgm:prSet presAssocID="{366C97C7-33B4-45E5-9678-ABD25E8FD733}" presName="linNode" presStyleCnt="0"/>
      <dgm:spPr/>
    </dgm:pt>
    <dgm:pt modelId="{3B49FC63-BAD0-45B6-86C5-5296D3250C48}" type="pres">
      <dgm:prSet presAssocID="{366C97C7-33B4-45E5-9678-ABD25E8FD733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86A076D8-0D56-4D80-91D5-DA0E568541DE}" type="pres">
      <dgm:prSet presAssocID="{D0DA9EF4-BAFC-426D-94B8-CA2D6D8D9F89}" presName="sp" presStyleCnt="0"/>
      <dgm:spPr/>
    </dgm:pt>
    <dgm:pt modelId="{FBDE63CB-5F1F-45DD-9473-B5FAEAC5D793}" type="pres">
      <dgm:prSet presAssocID="{D15C30C2-8890-4F44-9E42-24CDCA02E4E8}" presName="linNode" presStyleCnt="0"/>
      <dgm:spPr/>
    </dgm:pt>
    <dgm:pt modelId="{573A80FD-2374-450D-B7F2-22E2B0C8B903}" type="pres">
      <dgm:prSet presAssocID="{D15C30C2-8890-4F44-9E42-24CDCA02E4E8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36A78529-6DCB-4892-8BCC-3C0FE220FC13}" type="pres">
      <dgm:prSet presAssocID="{875D5447-23C0-48D8-A565-EAD6512E8B84}" presName="sp" presStyleCnt="0"/>
      <dgm:spPr/>
    </dgm:pt>
    <dgm:pt modelId="{331FB451-750F-4BB3-B74E-D4FB1465CA37}" type="pres">
      <dgm:prSet presAssocID="{75738F7C-A5EE-4038-AB1C-4C8837F2A20F}" presName="linNode" presStyleCnt="0"/>
      <dgm:spPr/>
    </dgm:pt>
    <dgm:pt modelId="{86DE8D57-3DD5-4878-B51F-DE855F3124A8}" type="pres">
      <dgm:prSet presAssocID="{75738F7C-A5EE-4038-AB1C-4C8837F2A20F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9EFD3651-6A00-420A-B7B9-6F0BFA3942FE}" type="pres">
      <dgm:prSet presAssocID="{B96023C4-43A4-49CF-B98B-63D2468E26B7}" presName="sp" presStyleCnt="0"/>
      <dgm:spPr/>
    </dgm:pt>
    <dgm:pt modelId="{8DCD209A-12BD-4563-BB68-B7178EB93736}" type="pres">
      <dgm:prSet presAssocID="{B446FF1F-9502-4B5A-97A5-395E9D119E60}" presName="linNode" presStyleCnt="0"/>
      <dgm:spPr/>
    </dgm:pt>
    <dgm:pt modelId="{B94E5D6D-5DA7-49CF-AB1D-C5D667D6488C}" type="pres">
      <dgm:prSet presAssocID="{B446FF1F-9502-4B5A-97A5-395E9D119E60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9246158F-5986-4662-B8B8-127E6CDE680E}" type="pres">
      <dgm:prSet presAssocID="{76A79453-6E88-4B29-A384-D8A5C471128B}" presName="sp" presStyleCnt="0"/>
      <dgm:spPr/>
    </dgm:pt>
    <dgm:pt modelId="{7E578695-6CA1-4FE1-B397-C1204B3F1BB0}" type="pres">
      <dgm:prSet presAssocID="{B13574A4-FAD9-496D-8896-B42D8CA32D06}" presName="linNode" presStyleCnt="0"/>
      <dgm:spPr/>
    </dgm:pt>
    <dgm:pt modelId="{B1E79E4F-9453-43B8-A8B8-9314816679CF}" type="pres">
      <dgm:prSet presAssocID="{B13574A4-FAD9-496D-8896-B42D8CA32D06}" presName="parentText" presStyleLbl="node1" presStyleIdx="6" presStyleCnt="7">
        <dgm:presLayoutVars>
          <dgm:chMax val="1"/>
          <dgm:bulletEnabled val="1"/>
        </dgm:presLayoutVars>
      </dgm:prSet>
      <dgm:spPr/>
    </dgm:pt>
  </dgm:ptLst>
  <dgm:cxnLst>
    <dgm:cxn modelId="{05FFC810-A9E4-4D4B-B79D-DA6B95DEB9A8}" type="presOf" srcId="{366C97C7-33B4-45E5-9678-ABD25E8FD733}" destId="{3B49FC63-BAD0-45B6-86C5-5296D3250C48}" srcOrd="0" destOrd="0" presId="urn:microsoft.com/office/officeart/2005/8/layout/vList5"/>
    <dgm:cxn modelId="{F15A7619-A67E-4807-8896-3ED9294EC829}" srcId="{E1B00667-96FC-41D4-A2D0-26A3A629400D}" destId="{1B15A7BE-E7D6-4AEF-AA40-1F9A1A4C83D8}" srcOrd="0" destOrd="0" parTransId="{D72CE283-F39B-4129-BB0C-6DC0E4EE61B1}" sibTransId="{C8A1F378-CC68-445B-8E8B-3DC98B496E3E}"/>
    <dgm:cxn modelId="{CE3CED1A-94D6-4B73-B809-089ECFB0961F}" type="presOf" srcId="{1B15A7BE-E7D6-4AEF-AA40-1F9A1A4C83D8}" destId="{8336B4E7-2205-4534-B576-6D305E742F52}" srcOrd="0" destOrd="0" presId="urn:microsoft.com/office/officeart/2005/8/layout/vList5"/>
    <dgm:cxn modelId="{CB6A3120-017C-40BA-8761-105F9341D690}" type="presOf" srcId="{B13574A4-FAD9-496D-8896-B42D8CA32D06}" destId="{B1E79E4F-9453-43B8-A8B8-9314816679CF}" srcOrd="0" destOrd="0" presId="urn:microsoft.com/office/officeart/2005/8/layout/vList5"/>
    <dgm:cxn modelId="{8F64A037-2E23-4842-B272-FCE07EA61953}" type="presOf" srcId="{D15C30C2-8890-4F44-9E42-24CDCA02E4E8}" destId="{573A80FD-2374-450D-B7F2-22E2B0C8B903}" srcOrd="0" destOrd="0" presId="urn:microsoft.com/office/officeart/2005/8/layout/vList5"/>
    <dgm:cxn modelId="{17D9A165-67E5-4BC3-AF10-51F0DB1569DE}" type="presOf" srcId="{E1B00667-96FC-41D4-A2D0-26A3A629400D}" destId="{842713B7-4984-43BC-96B9-D6C17C5AB60E}" srcOrd="0" destOrd="0" presId="urn:microsoft.com/office/officeart/2005/8/layout/vList5"/>
    <dgm:cxn modelId="{D5110448-61EA-440A-BA4E-2DD61FF7DE75}" type="presOf" srcId="{96440905-B6F5-438B-8B01-9F371FAD9FE3}" destId="{909B3081-DA9C-4AFE-9581-5ABF5A2DDBB5}" srcOrd="0" destOrd="0" presId="urn:microsoft.com/office/officeart/2005/8/layout/vList5"/>
    <dgm:cxn modelId="{7D504369-6378-46A2-A59F-A2C2301B177F}" type="presOf" srcId="{75738F7C-A5EE-4038-AB1C-4C8837F2A20F}" destId="{86DE8D57-3DD5-4878-B51F-DE855F3124A8}" srcOrd="0" destOrd="0" presId="urn:microsoft.com/office/officeart/2005/8/layout/vList5"/>
    <dgm:cxn modelId="{B798DB6A-E69B-478E-8732-7AD53B87E3A3}" srcId="{E1B00667-96FC-41D4-A2D0-26A3A629400D}" destId="{D15C30C2-8890-4F44-9E42-24CDCA02E4E8}" srcOrd="3" destOrd="0" parTransId="{42187B35-73F2-4711-A6B6-0AA9DCA628AA}" sibTransId="{875D5447-23C0-48D8-A565-EAD6512E8B84}"/>
    <dgm:cxn modelId="{A286314B-AD2E-4F9C-9352-F1DC18647F8A}" srcId="{E1B00667-96FC-41D4-A2D0-26A3A629400D}" destId="{75738F7C-A5EE-4038-AB1C-4C8837F2A20F}" srcOrd="4" destOrd="0" parTransId="{070AFD28-6BD2-4EB8-9BC2-DD46E6AA7AF8}" sibTransId="{B96023C4-43A4-49CF-B98B-63D2468E26B7}"/>
    <dgm:cxn modelId="{98F7C94B-A228-41FD-8448-2B4D7D9733BC}" srcId="{E1B00667-96FC-41D4-A2D0-26A3A629400D}" destId="{B446FF1F-9502-4B5A-97A5-395E9D119E60}" srcOrd="5" destOrd="0" parTransId="{7FF46D24-530A-4C92-9EE1-AE5BC0D544C3}" sibTransId="{76A79453-6E88-4B29-A384-D8A5C471128B}"/>
    <dgm:cxn modelId="{279CE189-A1B5-47DF-99CF-6643850E04C5}" type="presOf" srcId="{B446FF1F-9502-4B5A-97A5-395E9D119E60}" destId="{B94E5D6D-5DA7-49CF-AB1D-C5D667D6488C}" srcOrd="0" destOrd="0" presId="urn:microsoft.com/office/officeart/2005/8/layout/vList5"/>
    <dgm:cxn modelId="{D44BEEC2-F67B-41CC-80A1-625603BDE397}" srcId="{E1B00667-96FC-41D4-A2D0-26A3A629400D}" destId="{B13574A4-FAD9-496D-8896-B42D8CA32D06}" srcOrd="6" destOrd="0" parTransId="{5327B148-3A8A-4B41-BF03-37D47F0A0F56}" sibTransId="{91D2DAB4-0F0D-48D5-8FE6-D03613418B92}"/>
    <dgm:cxn modelId="{70F82BC8-A711-4B31-9C15-FEE6E8594A0F}" srcId="{E1B00667-96FC-41D4-A2D0-26A3A629400D}" destId="{366C97C7-33B4-45E5-9678-ABD25E8FD733}" srcOrd="2" destOrd="0" parTransId="{7B186A35-3C87-4120-8663-5581F318F828}" sibTransId="{D0DA9EF4-BAFC-426D-94B8-CA2D6D8D9F89}"/>
    <dgm:cxn modelId="{8BCC1BC9-368C-4A04-90DF-349184E05CC3}" srcId="{E1B00667-96FC-41D4-A2D0-26A3A629400D}" destId="{96440905-B6F5-438B-8B01-9F371FAD9FE3}" srcOrd="1" destOrd="0" parTransId="{78608598-D16F-43D0-B193-A4C1EFA1923C}" sibTransId="{972BD39A-38DB-4470-A22A-064E6C406625}"/>
    <dgm:cxn modelId="{82AAD957-9615-4F1D-95DB-32D7EE2889EA}" type="presParOf" srcId="{842713B7-4984-43BC-96B9-D6C17C5AB60E}" destId="{AB94F19B-6B24-4D96-8C5A-E72F70C7D1EA}" srcOrd="0" destOrd="0" presId="urn:microsoft.com/office/officeart/2005/8/layout/vList5"/>
    <dgm:cxn modelId="{D453100E-5B4A-4CEC-83A1-09FF59753112}" type="presParOf" srcId="{AB94F19B-6B24-4D96-8C5A-E72F70C7D1EA}" destId="{8336B4E7-2205-4534-B576-6D305E742F52}" srcOrd="0" destOrd="0" presId="urn:microsoft.com/office/officeart/2005/8/layout/vList5"/>
    <dgm:cxn modelId="{AA1E41CA-D41C-474D-8EC1-820DE0B2C111}" type="presParOf" srcId="{842713B7-4984-43BC-96B9-D6C17C5AB60E}" destId="{FE934807-52B1-442C-A71E-AFBAA76ED75D}" srcOrd="1" destOrd="0" presId="urn:microsoft.com/office/officeart/2005/8/layout/vList5"/>
    <dgm:cxn modelId="{28E6824D-DE53-47C4-9AAC-4E2642FBEDA2}" type="presParOf" srcId="{842713B7-4984-43BC-96B9-D6C17C5AB60E}" destId="{F20C5760-3104-4175-A967-94F722CBC7CF}" srcOrd="2" destOrd="0" presId="urn:microsoft.com/office/officeart/2005/8/layout/vList5"/>
    <dgm:cxn modelId="{CFF09C32-6CCD-4A41-B6D7-D2666ADC7D38}" type="presParOf" srcId="{F20C5760-3104-4175-A967-94F722CBC7CF}" destId="{909B3081-DA9C-4AFE-9581-5ABF5A2DDBB5}" srcOrd="0" destOrd="0" presId="urn:microsoft.com/office/officeart/2005/8/layout/vList5"/>
    <dgm:cxn modelId="{72FF873F-AB35-4BE2-B8C3-5908FC38FE43}" type="presParOf" srcId="{842713B7-4984-43BC-96B9-D6C17C5AB60E}" destId="{7CC04D91-4758-42DE-A28B-6883287691D8}" srcOrd="3" destOrd="0" presId="urn:microsoft.com/office/officeart/2005/8/layout/vList5"/>
    <dgm:cxn modelId="{5AF0F02E-05ED-4085-BD38-361C42854751}" type="presParOf" srcId="{842713B7-4984-43BC-96B9-D6C17C5AB60E}" destId="{56C90860-D315-42DF-9B04-83188B11A48D}" srcOrd="4" destOrd="0" presId="urn:microsoft.com/office/officeart/2005/8/layout/vList5"/>
    <dgm:cxn modelId="{B946FB1D-2A73-4ED6-BEEE-8A050615B353}" type="presParOf" srcId="{56C90860-D315-42DF-9B04-83188B11A48D}" destId="{3B49FC63-BAD0-45B6-86C5-5296D3250C48}" srcOrd="0" destOrd="0" presId="urn:microsoft.com/office/officeart/2005/8/layout/vList5"/>
    <dgm:cxn modelId="{8FA603BC-B18D-4BE5-92AC-2ABF0158063D}" type="presParOf" srcId="{842713B7-4984-43BC-96B9-D6C17C5AB60E}" destId="{86A076D8-0D56-4D80-91D5-DA0E568541DE}" srcOrd="5" destOrd="0" presId="urn:microsoft.com/office/officeart/2005/8/layout/vList5"/>
    <dgm:cxn modelId="{67DD6F91-90A8-432C-9C99-B760AE474CEB}" type="presParOf" srcId="{842713B7-4984-43BC-96B9-D6C17C5AB60E}" destId="{FBDE63CB-5F1F-45DD-9473-B5FAEAC5D793}" srcOrd="6" destOrd="0" presId="urn:microsoft.com/office/officeart/2005/8/layout/vList5"/>
    <dgm:cxn modelId="{51362755-CF97-4EC9-B015-97E27FD4DA0D}" type="presParOf" srcId="{FBDE63CB-5F1F-45DD-9473-B5FAEAC5D793}" destId="{573A80FD-2374-450D-B7F2-22E2B0C8B903}" srcOrd="0" destOrd="0" presId="urn:microsoft.com/office/officeart/2005/8/layout/vList5"/>
    <dgm:cxn modelId="{263F302D-FA8C-4A70-91EB-5D69F2472D30}" type="presParOf" srcId="{842713B7-4984-43BC-96B9-D6C17C5AB60E}" destId="{36A78529-6DCB-4892-8BCC-3C0FE220FC13}" srcOrd="7" destOrd="0" presId="urn:microsoft.com/office/officeart/2005/8/layout/vList5"/>
    <dgm:cxn modelId="{338A8A46-21AE-4A32-AF88-C273EADDB436}" type="presParOf" srcId="{842713B7-4984-43BC-96B9-D6C17C5AB60E}" destId="{331FB451-750F-4BB3-B74E-D4FB1465CA37}" srcOrd="8" destOrd="0" presId="urn:microsoft.com/office/officeart/2005/8/layout/vList5"/>
    <dgm:cxn modelId="{FAEF16D9-AC99-4B32-8D5F-C13895F843E0}" type="presParOf" srcId="{331FB451-750F-4BB3-B74E-D4FB1465CA37}" destId="{86DE8D57-3DD5-4878-B51F-DE855F3124A8}" srcOrd="0" destOrd="0" presId="urn:microsoft.com/office/officeart/2005/8/layout/vList5"/>
    <dgm:cxn modelId="{6DCBE515-921F-40DA-B1F1-42CBB9D24615}" type="presParOf" srcId="{842713B7-4984-43BC-96B9-D6C17C5AB60E}" destId="{9EFD3651-6A00-420A-B7B9-6F0BFA3942FE}" srcOrd="9" destOrd="0" presId="urn:microsoft.com/office/officeart/2005/8/layout/vList5"/>
    <dgm:cxn modelId="{1E1347B6-8E54-48B7-8C2F-DA2F69265500}" type="presParOf" srcId="{842713B7-4984-43BC-96B9-D6C17C5AB60E}" destId="{8DCD209A-12BD-4563-BB68-B7178EB93736}" srcOrd="10" destOrd="0" presId="urn:microsoft.com/office/officeart/2005/8/layout/vList5"/>
    <dgm:cxn modelId="{B72EFAD4-5BD8-4B94-88AF-0CED91283750}" type="presParOf" srcId="{8DCD209A-12BD-4563-BB68-B7178EB93736}" destId="{B94E5D6D-5DA7-49CF-AB1D-C5D667D6488C}" srcOrd="0" destOrd="0" presId="urn:microsoft.com/office/officeart/2005/8/layout/vList5"/>
    <dgm:cxn modelId="{EC9882FC-4F40-42C7-8EA0-36BDC4F46417}" type="presParOf" srcId="{842713B7-4984-43BC-96B9-D6C17C5AB60E}" destId="{9246158F-5986-4662-B8B8-127E6CDE680E}" srcOrd="11" destOrd="0" presId="urn:microsoft.com/office/officeart/2005/8/layout/vList5"/>
    <dgm:cxn modelId="{E3D2F9E2-BF2D-4CDE-AA2C-57CCB06A3B66}" type="presParOf" srcId="{842713B7-4984-43BC-96B9-D6C17C5AB60E}" destId="{7E578695-6CA1-4FE1-B397-C1204B3F1BB0}" srcOrd="12" destOrd="0" presId="urn:microsoft.com/office/officeart/2005/8/layout/vList5"/>
    <dgm:cxn modelId="{06F6FA60-274F-4B50-9130-381057F10FE6}" type="presParOf" srcId="{7E578695-6CA1-4FE1-B397-C1204B3F1BB0}" destId="{B1E79E4F-9453-43B8-A8B8-9314816679C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36B4E7-2205-4534-B576-6D305E742F52}">
      <dsp:nvSpPr>
        <dsp:cNvPr id="0" name=""/>
        <dsp:cNvSpPr/>
      </dsp:nvSpPr>
      <dsp:spPr bwMode="white">
        <a:xfrm>
          <a:off x="1717485" y="0"/>
          <a:ext cx="1932171" cy="4764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i="0" kern="1200" dirty="0"/>
            <a:t>String</a:t>
          </a:r>
          <a:endParaRPr lang="en-US" sz="3600" kern="1200" dirty="0"/>
        </a:p>
      </dsp:txBody>
      <dsp:txXfrm>
        <a:off x="1717485" y="0"/>
        <a:ext cx="1932171" cy="476403"/>
      </dsp:txXfrm>
    </dsp:sp>
    <dsp:sp modelId="{909B3081-DA9C-4AFE-9581-5ABF5A2DDBB5}">
      <dsp:nvSpPr>
        <dsp:cNvPr id="0" name=""/>
        <dsp:cNvSpPr/>
      </dsp:nvSpPr>
      <dsp:spPr bwMode="white">
        <a:xfrm>
          <a:off x="1717485" y="500223"/>
          <a:ext cx="1932171" cy="4764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i="0" kern="1200" dirty="0"/>
            <a:t>Integer</a:t>
          </a:r>
          <a:endParaRPr lang="en-US" sz="3600" kern="1200" dirty="0"/>
        </a:p>
      </dsp:txBody>
      <dsp:txXfrm>
        <a:off x="1717485" y="500223"/>
        <a:ext cx="1932171" cy="476403"/>
      </dsp:txXfrm>
    </dsp:sp>
    <dsp:sp modelId="{3B49FC63-BAD0-45B6-86C5-5296D3250C48}">
      <dsp:nvSpPr>
        <dsp:cNvPr id="0" name=""/>
        <dsp:cNvSpPr/>
      </dsp:nvSpPr>
      <dsp:spPr bwMode="white">
        <a:xfrm>
          <a:off x="1717485" y="1000446"/>
          <a:ext cx="1932171" cy="4764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i="0" kern="1200" dirty="0"/>
            <a:t>Float</a:t>
          </a:r>
          <a:endParaRPr lang="en-US" sz="3600" kern="1200" dirty="0"/>
        </a:p>
      </dsp:txBody>
      <dsp:txXfrm>
        <a:off x="1717485" y="1000446"/>
        <a:ext cx="1932171" cy="476403"/>
      </dsp:txXfrm>
    </dsp:sp>
    <dsp:sp modelId="{573A80FD-2374-450D-B7F2-22E2B0C8B903}">
      <dsp:nvSpPr>
        <dsp:cNvPr id="0" name=""/>
        <dsp:cNvSpPr/>
      </dsp:nvSpPr>
      <dsp:spPr bwMode="white">
        <a:xfrm>
          <a:off x="1717485" y="1500669"/>
          <a:ext cx="1932171" cy="4764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i="0" kern="1200" dirty="0"/>
            <a:t>Boolean</a:t>
          </a:r>
          <a:endParaRPr lang="en-US" sz="3600" kern="1200" dirty="0"/>
        </a:p>
      </dsp:txBody>
      <dsp:txXfrm>
        <a:off x="1717485" y="1500669"/>
        <a:ext cx="1932171" cy="476403"/>
      </dsp:txXfrm>
    </dsp:sp>
    <dsp:sp modelId="{86DE8D57-3DD5-4878-B51F-DE855F3124A8}">
      <dsp:nvSpPr>
        <dsp:cNvPr id="0" name=""/>
        <dsp:cNvSpPr/>
      </dsp:nvSpPr>
      <dsp:spPr bwMode="white">
        <a:xfrm>
          <a:off x="1717485" y="2000892"/>
          <a:ext cx="1932171" cy="4764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i="0" kern="1200"/>
            <a:t>Array </a:t>
          </a:r>
          <a:endParaRPr lang="en-US" sz="3600" kern="1200"/>
        </a:p>
      </dsp:txBody>
      <dsp:txXfrm>
        <a:off x="1717485" y="2000892"/>
        <a:ext cx="1932171" cy="476403"/>
      </dsp:txXfrm>
    </dsp:sp>
    <dsp:sp modelId="{B94E5D6D-5DA7-49CF-AB1D-C5D667D6488C}">
      <dsp:nvSpPr>
        <dsp:cNvPr id="0" name=""/>
        <dsp:cNvSpPr/>
      </dsp:nvSpPr>
      <dsp:spPr bwMode="white">
        <a:xfrm>
          <a:off x="1717485" y="2501115"/>
          <a:ext cx="1932171" cy="4764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i="0" kern="1200"/>
            <a:t>Object</a:t>
          </a:r>
          <a:endParaRPr lang="en-US" sz="3600" kern="1200"/>
        </a:p>
      </dsp:txBody>
      <dsp:txXfrm>
        <a:off x="1717485" y="2501115"/>
        <a:ext cx="1932171" cy="476403"/>
      </dsp:txXfrm>
    </dsp:sp>
    <dsp:sp modelId="{B1E79E4F-9453-43B8-A8B8-9314816679CF}">
      <dsp:nvSpPr>
        <dsp:cNvPr id="0" name=""/>
        <dsp:cNvSpPr/>
      </dsp:nvSpPr>
      <dsp:spPr bwMode="white">
        <a:xfrm>
          <a:off x="1717485" y="3001338"/>
          <a:ext cx="1932171" cy="4764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i="0" kern="1200"/>
            <a:t>Null</a:t>
          </a:r>
          <a:endParaRPr lang="en-US" sz="3600" kern="1200"/>
        </a:p>
      </dsp:txBody>
      <dsp:txXfrm>
        <a:off x="1717485" y="3001338"/>
        <a:ext cx="1932171" cy="4764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23:05:42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830 417,'2'0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23:05:42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1077 441,'2'0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23:05:42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854 318,'2'0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23:05:42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792 368,'2'0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23:05:42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731 368,'2'0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23:05:42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957 313,'2'0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23:05:42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414 132,'2'0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23:05:42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719 414,'2'0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8b2f66a28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8b2f66a28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d4cbd36da_4_31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d4cbd36da_4_31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8b2f66a28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8b2f66a28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d4cbd36da_4_31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d4cbd36da_4_31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8d4cbd36da_4_3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8d4cbd36da_4_3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8dec9ae14f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8dec9ae14f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d4cbd36da_4_31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d4cbd36da_4_31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d4cbd36da_4_31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d4cbd36da_4_31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8b2f66a28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8b2f66a28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 panose="02000000000000000000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 panose="02000000000000000000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 panose="02000000000000000000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 panose="02000000000000000000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 panose="02000000000000000000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 panose="02000000000000000000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 panose="02000000000000000000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 panose="02000000000000000000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 panose="020000000000000000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1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>
            <a:spLocks noGrp="1"/>
          </p:cNvSpPr>
          <p:nvPr>
            <p:ph type="subTitle" idx="1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2"/>
          <p:cNvSpPr txBox="1">
            <a:spLocks noGrp="1"/>
          </p:cNvSpPr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9pPr>
          </a:lstStyle>
          <a:p>
            <a:endParaRPr/>
          </a:p>
        </p:txBody>
      </p:sp>
      <p:sp>
        <p:nvSpPr>
          <p:cNvPr id="290" name="Google Shape;290;p22"/>
          <p:cNvSpPr txBox="1">
            <a:spLocks noGrp="1"/>
          </p:cNvSpPr>
          <p:nvPr>
            <p:ph type="subTitle" idx="2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2"/>
          <p:cNvSpPr txBox="1">
            <a:spLocks noGrp="1"/>
          </p:cNvSpPr>
          <p:nvPr>
            <p:ph type="title" idx="3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9pPr>
          </a:lstStyle>
          <a:p>
            <a:endParaRPr/>
          </a:p>
        </p:txBody>
      </p:sp>
      <p:sp>
        <p:nvSpPr>
          <p:cNvPr id="292" name="Google Shape;292;p22"/>
          <p:cNvSpPr txBox="1">
            <a:spLocks noGrp="1"/>
          </p:cNvSpPr>
          <p:nvPr>
            <p:ph type="subTitle" idx="4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title" idx="5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9pPr>
          </a:lstStyle>
          <a:p>
            <a:endParaRPr/>
          </a:p>
        </p:txBody>
      </p:sp>
      <p:sp>
        <p:nvSpPr>
          <p:cNvPr id="294" name="Google Shape;294;p22"/>
          <p:cNvSpPr txBox="1">
            <a:spLocks noGrp="1"/>
          </p:cNvSpPr>
          <p:nvPr>
            <p:ph type="subTitle" idx="6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2"/>
          <p:cNvSpPr txBox="1">
            <a:spLocks noGrp="1"/>
          </p:cNvSpPr>
          <p:nvPr>
            <p:ph type="title" idx="7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9pPr>
          </a:lstStyle>
          <a:p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subTitle" idx="8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2"/>
          <p:cNvSpPr txBox="1">
            <a:spLocks noGrp="1"/>
          </p:cNvSpPr>
          <p:nvPr>
            <p:ph type="title" idx="9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9pPr>
          </a:lstStyle>
          <a:p>
            <a:endParaRPr/>
          </a:p>
        </p:txBody>
      </p:sp>
      <p:sp>
        <p:nvSpPr>
          <p:cNvPr id="298" name="Google Shape;298;p22"/>
          <p:cNvSpPr txBox="1">
            <a:spLocks noGrp="1"/>
          </p:cNvSpPr>
          <p:nvPr>
            <p:ph type="subTitle" idx="13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title" idx="14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9pPr>
          </a:lstStyle>
          <a:p>
            <a:endParaRPr/>
          </a:p>
        </p:txBody>
      </p:sp>
      <p:sp>
        <p:nvSpPr>
          <p:cNvPr id="300" name="Google Shape;300;p22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03" name="Google Shape;103;p8"/>
          <p:cNvSpPr txBox="1">
            <a:spLocks noGrp="1"/>
          </p:cNvSpPr>
          <p:nvPr>
            <p:ph type="subTitle" idx="1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Thin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MAIN_POINT_1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ta al pie">
  <p:cSld name="CAPTION_ONLY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avLst/>
            <a:gdLst/>
            <a:ahLst/>
            <a:cxnLst/>
            <a:rect l="l" t="t" r="r" b="b"/>
            <a:pathLst>
              <a:path w="15122" h="5002" extrusionOk="0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avLst/>
            <a:gdLst/>
            <a:ahLst/>
            <a:cxnLst/>
            <a:rect l="l" t="t" r="r" b="b"/>
            <a:pathLst>
              <a:path w="70081" h="27529" extrusionOk="0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1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4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Relationship Id="rId5" Type="http://schemas.openxmlformats.org/officeDocument/2006/relationships/customXml" Target="../ink/ink8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photo/cheerful-woman-writing-documents_1372780.htm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freepik.com/free-photo/man-using-laptop-cafe_3464635.htm/?utm_source=slidesgo_template&amp;utm_medium=referral-link&amp;utm_campaign=sg_resources&amp;utm_content=freepik" TargetMode="External"/><Relationship Id="rId4" Type="http://schemas.openxmlformats.org/officeDocument/2006/relationships/hyperlink" Target="https://www.freepik.com/free-photo/hacking-concept_4474795.htm/?utm_source=slidesgo_template&amp;utm_medium=referral-link&amp;utm_campaign=sg_resources&amp;utm_content=freepik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Basic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PHP Syntax</a:t>
            </a:r>
            <a:endParaRPr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 dirty="0">
                <a:solidFill>
                  <a:schemeClr val="dk2"/>
                </a:solidFill>
              </a:rPr>
              <a:t>#2 Session</a:t>
            </a:r>
            <a:endParaRPr sz="2100" b="1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510100" y="1822410"/>
            <a:ext cx="4123800" cy="3930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/>
            <a:r>
              <a:rPr lang="es-ES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s-ES" sz="28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php</a:t>
            </a:r>
            <a:endParaRPr lang="es-ES" sz="28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lvl="2"/>
            <a:br>
              <a:rPr lang="es-ES" sz="2800" dirty="0"/>
            </a:br>
            <a:r>
              <a:rPr lang="es-E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S" sz="2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s-E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s-ES" sz="2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“Ahmed"</a:t>
            </a:r>
            <a:r>
              <a:rPr lang="es-E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$age = 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s-ES" sz="2800" dirty="0">
              <a:latin typeface="Consolas" panose="020B0609020204030204" pitchFamily="49" charset="0"/>
            </a:endParaRPr>
          </a:p>
          <a:p>
            <a:pPr lvl="2"/>
            <a:br>
              <a:rPr lang="es-ES" sz="2800" dirty="0"/>
            </a:br>
            <a:r>
              <a:rPr lang="es-ES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sz="2800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#Example</a:t>
            </a:r>
            <a:endParaRPr sz="32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5" grpId="0"/>
      <p:bldP spid="8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Types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02</a:t>
            </a:r>
            <a:endParaRPr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" grpId="0"/>
      <p:bldP spid="37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5"/>
          <p:cNvSpPr txBox="1">
            <a:spLocks noGrp="1"/>
          </p:cNvSpPr>
          <p:nvPr>
            <p:ph type="title"/>
          </p:nvPr>
        </p:nvSpPr>
        <p:spPr>
          <a:xfrm>
            <a:off x="1407184" y="255114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PHP Data Types</a:t>
            </a:r>
          </a:p>
        </p:txBody>
      </p:sp>
      <p:grpSp>
        <p:nvGrpSpPr>
          <p:cNvPr id="437" name="Google Shape;437;p35"/>
          <p:cNvGrpSpPr/>
          <p:nvPr/>
        </p:nvGrpSpPr>
        <p:grpSpPr>
          <a:xfrm>
            <a:off x="6663942" y="2899847"/>
            <a:ext cx="2404115" cy="2123775"/>
            <a:chOff x="6739789" y="1500450"/>
            <a:chExt cx="2404115" cy="2123775"/>
          </a:xfrm>
        </p:grpSpPr>
        <p:sp>
          <p:nvSpPr>
            <p:cNvPr id="438" name="Google Shape;438;p35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ahLst/>
              <a:cxn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ahLst/>
              <a:cxn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ahLst/>
              <a:cxn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ahLst/>
              <a:cxn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6739789" y="3268775"/>
              <a:ext cx="1104128" cy="355450"/>
            </a:xfrm>
            <a:custGeom>
              <a:avLst/>
              <a:gdLst/>
              <a:ahLst/>
              <a:cxn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35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44" name="Google Shape;444;p35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3" name="Diagram 2"/>
          <p:cNvGraphicFramePr/>
          <p:nvPr/>
        </p:nvGraphicFramePr>
        <p:xfrm>
          <a:off x="1888429" y="1257337"/>
          <a:ext cx="5367142" cy="3477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" grpId="0"/>
      <p:bldGraphic spid="3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386361" y="2589871"/>
            <a:ext cx="4123800" cy="2139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/>
            <a:r>
              <a:rPr lang="es-E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s-ES" sz="2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php</a:t>
            </a:r>
            <a:endParaRPr lang="es-ES" sz="24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lvl="2"/>
            <a:br>
              <a:rPr lang="es-ES" sz="2400" dirty="0"/>
            </a:br>
            <a:r>
              <a:rPr lang="es-E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$a = </a:t>
            </a:r>
            <a:r>
              <a:rPr lang="es-E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2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s-E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lang="es-E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endParaRPr lang="es-ES" sz="2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s-E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sz="2400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00" y="265142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#01 String</a:t>
            </a:r>
            <a:endParaRPr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1369077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dirty="0">
                <a:solidFill>
                  <a:schemeClr val="tx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A string is a </a:t>
            </a:r>
            <a:r>
              <a:rPr lang="en-US" sz="1600" b="0" i="0" dirty="0">
                <a:solidFill>
                  <a:schemeClr val="tx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sequence</a:t>
            </a:r>
            <a:r>
              <a:rPr lang="en-US" sz="1800" b="0" i="0" dirty="0">
                <a:solidFill>
                  <a:schemeClr val="tx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 of characters, like "Hello world!".</a:t>
            </a:r>
            <a:endParaRPr lang="en-US" sz="18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5" grpId="0"/>
      <p:bldP spid="85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386361" y="2589871"/>
            <a:ext cx="4123800" cy="2139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/>
            <a:r>
              <a:rPr lang="es-E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s-ES" sz="2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php</a:t>
            </a:r>
            <a:endParaRPr lang="es-ES" sz="24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lvl="2"/>
            <a:endParaRPr lang="es-ES" sz="24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$b = 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5985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s-ES" sz="2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endParaRPr lang="es-ES" sz="2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s-E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sz="2400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00" y="216845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#02 Integer(INT)</a:t>
            </a:r>
            <a:endParaRPr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1369077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dirty="0">
                <a:solidFill>
                  <a:schemeClr val="tx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An integer is a non-decimal number between -2,147,483,648 and 2,147,483,647</a:t>
            </a:r>
            <a:endParaRPr lang="en-US" sz="18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5" grpId="0"/>
      <p:bldP spid="85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386361" y="2589871"/>
            <a:ext cx="4123800" cy="2139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/>
            <a:r>
              <a:rPr lang="es-E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s-ES" sz="2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php</a:t>
            </a:r>
            <a:endParaRPr lang="es-ES" sz="24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lvl="2"/>
            <a:br>
              <a:rPr lang="es-E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$c = 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10.365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s-ES" sz="2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endParaRPr lang="es-ES" sz="2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s-E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sz="2400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#03 Float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1369077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dirty="0">
                <a:solidFill>
                  <a:schemeClr val="tx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A float is a number with a decimal point or a number in exponential form.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5" grpId="0"/>
      <p:bldP spid="85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386361" y="2589871"/>
            <a:ext cx="4123800" cy="237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/>
            <a:r>
              <a:rPr lang="es-E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s-ES" sz="2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php</a:t>
            </a:r>
            <a:endParaRPr lang="es-ES" sz="24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lvl="2"/>
            <a:endParaRPr lang="es-ES" sz="24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$d = </a:t>
            </a:r>
            <a:r>
              <a:rPr lang="en-US" sz="2400" b="0" i="0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$e = </a:t>
            </a:r>
            <a:r>
              <a:rPr lang="en-US" sz="2400" b="0" i="0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s-ES" sz="2400" dirty="0">
              <a:latin typeface="Consolas" panose="020B0609020204030204" pitchFamily="49" charset="0"/>
            </a:endParaRPr>
          </a:p>
          <a:p>
            <a:pPr lvl="2"/>
            <a:endParaRPr lang="es-ES" sz="2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s-E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sz="2400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#04 </a:t>
            </a:r>
            <a:r>
              <a:rPr lang="en-GB" b="1" dirty="0"/>
              <a:t>Boolean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1369077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dirty="0">
                <a:solidFill>
                  <a:schemeClr val="tx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A Boolean represents two possible states: TRUE or FALSE.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5560060" y="2792730"/>
              <a:ext cx="13335" cy="360"/>
            </p14:xfrm>
          </p:contentPart>
        </mc:Choice>
        <mc:Fallback xmlns="">
          <p:pic>
            <p:nvPicPr>
              <p:cNvPr id="2" name="Ink 1"/>
            </p:nvPicPr>
            <p:blipFill>
              <a:blip r:embed="rId4"/>
            </p:blipFill>
            <p:spPr>
              <a:xfrm>
                <a:off x="5560060" y="2792730"/>
                <a:ext cx="13335" cy="360"/>
              </a:xfrm>
              <a:prstGeom prst="rect"/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5" grpId="0"/>
      <p:bldP spid="856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185640" y="2589871"/>
            <a:ext cx="4772720" cy="237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/>
            <a:r>
              <a:rPr lang="es-E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s-ES" sz="2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php</a:t>
            </a:r>
            <a:endParaRPr lang="es-ES" sz="24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lvl="2"/>
            <a:endParaRPr lang="es-ES" sz="24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sz="16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$cars = </a:t>
            </a:r>
            <a:r>
              <a:rPr lang="en-US" sz="16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1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Volvo"</a:t>
            </a:r>
            <a:r>
              <a:rPr lang="en-US" sz="16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1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"BMW"</a:t>
            </a:r>
            <a:r>
              <a:rPr lang="en-US" sz="16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1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"Toyota</a:t>
            </a:r>
            <a:r>
              <a:rPr lang="en-US" sz="1600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2"/>
            <a:endParaRPr lang="es-ES" sz="20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s-E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sz="2400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#05 </a:t>
            </a:r>
            <a:r>
              <a:rPr lang="en-GB" b="1" dirty="0"/>
              <a:t>Array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1369077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dirty="0">
                <a:solidFill>
                  <a:schemeClr val="tx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An array stores multiple values in one single variable.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7214235" y="2953385"/>
              <a:ext cx="13335" cy="360"/>
            </p14:xfrm>
          </p:contentPart>
        </mc:Choice>
        <mc:Fallback xmlns="">
          <p:pic>
            <p:nvPicPr>
              <p:cNvPr id="2" name="Ink 1"/>
            </p:nvPicPr>
            <p:blipFill>
              <a:blip r:embed="rId4"/>
            </p:blipFill>
            <p:spPr>
              <a:xfrm>
                <a:off x="7214235" y="2953385"/>
                <a:ext cx="13335" cy="360"/>
              </a:xfrm>
              <a:prstGeom prst="rect"/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5" grpId="0"/>
      <p:bldP spid="856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386361" y="2589871"/>
            <a:ext cx="4123800" cy="237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/>
            <a:r>
              <a:rPr lang="es-E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s-ES" sz="2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php</a:t>
            </a:r>
            <a:endParaRPr lang="es-ES" sz="24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lvl="2"/>
            <a:endParaRPr lang="es-ES" sz="24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$car = </a:t>
            </a:r>
            <a:r>
              <a:rPr lang="en-US" sz="2400" b="0" i="0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lang="en-US" sz="2400" b="0" i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Car();</a:t>
            </a:r>
          </a:p>
          <a:p>
            <a:pPr lvl="2"/>
            <a:endParaRPr lang="es-ES" sz="2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s-E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sz="2400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#06 </a:t>
            </a:r>
            <a:r>
              <a:rPr lang="en-GB" b="1" dirty="0"/>
              <a:t>Object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1369077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dirty="0">
                <a:solidFill>
                  <a:schemeClr val="tx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Aspects of object-oriented programming.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5" grpId="0"/>
      <p:bldP spid="856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386361" y="2589871"/>
            <a:ext cx="4123800" cy="237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/>
            <a:r>
              <a:rPr lang="es-E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s-ES" sz="2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php</a:t>
            </a:r>
            <a:endParaRPr lang="es-ES" sz="24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lvl="2"/>
            <a:endParaRPr lang="es-ES" sz="24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$salary = </a:t>
            </a:r>
            <a:r>
              <a:rPr lang="en-US" sz="2400" b="0" i="0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s-ES" sz="2400" dirty="0">
              <a:latin typeface="Consolas" panose="020B0609020204030204" pitchFamily="49" charset="0"/>
            </a:endParaRPr>
          </a:p>
          <a:p>
            <a:pPr lvl="2"/>
            <a:endParaRPr lang="es-ES" sz="2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s-E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sz="2400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#07 </a:t>
            </a:r>
            <a:r>
              <a:rPr lang="en-GB" b="1" dirty="0"/>
              <a:t>Null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1369077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dirty="0">
                <a:solidFill>
                  <a:schemeClr val="tx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Null is a special data type which can have only one value: NULL. That means no data.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5" grpId="0"/>
      <p:bldP spid="856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1278000" y="301553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/>
              <a:t>TABLE OF CONTENTS</a:t>
            </a:r>
            <a:endParaRPr sz="4000" dirty="0"/>
          </a:p>
        </p:txBody>
      </p:sp>
      <p:sp>
        <p:nvSpPr>
          <p:cNvPr id="348" name="Google Shape;348;p29"/>
          <p:cNvSpPr txBox="1">
            <a:spLocks noGrp="1"/>
          </p:cNvSpPr>
          <p:nvPr>
            <p:ph type="ctrTitle"/>
          </p:nvPr>
        </p:nvSpPr>
        <p:spPr>
          <a:xfrm flipH="1">
            <a:off x="2187632" y="1828852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</a:rPr>
              <a:t>01</a:t>
            </a:r>
            <a:endParaRPr sz="3500" b="1" dirty="0">
              <a:solidFill>
                <a:schemeClr val="bg1"/>
              </a:solidFill>
            </a:endParaRPr>
          </a:p>
        </p:txBody>
      </p:sp>
      <p:sp>
        <p:nvSpPr>
          <p:cNvPr id="349" name="Google Shape;349;p29"/>
          <p:cNvSpPr txBox="1">
            <a:spLocks noGrp="1"/>
          </p:cNvSpPr>
          <p:nvPr>
            <p:ph type="subTitle" idx="1"/>
          </p:nvPr>
        </p:nvSpPr>
        <p:spPr>
          <a:xfrm flipH="1">
            <a:off x="2189800" y="2141166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/>
            <a:r>
              <a:rPr lang="en-US" dirty="0">
                <a:solidFill>
                  <a:schemeClr val="bg2"/>
                </a:solidFill>
              </a:rPr>
              <a:t>Variables</a:t>
            </a:r>
            <a:endParaRPr sz="2200" b="1" dirty="0">
              <a:solidFill>
                <a:schemeClr val="bg2"/>
              </a:solidFill>
              <a:sym typeface="Overpass Mono"/>
            </a:endParaRPr>
          </a:p>
        </p:txBody>
      </p:sp>
      <p:sp>
        <p:nvSpPr>
          <p:cNvPr id="350" name="Google Shape;350;p29"/>
          <p:cNvSpPr txBox="1">
            <a:spLocks noGrp="1"/>
          </p:cNvSpPr>
          <p:nvPr>
            <p:ph type="ctrTitle" idx="2"/>
          </p:nvPr>
        </p:nvSpPr>
        <p:spPr>
          <a:xfrm flipH="1">
            <a:off x="4783832" y="1828852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</a:rPr>
              <a:t>03</a:t>
            </a:r>
            <a:endParaRPr sz="3500" b="1" dirty="0">
              <a:solidFill>
                <a:schemeClr val="bg1"/>
              </a:solidFill>
            </a:endParaRPr>
          </a:p>
        </p:txBody>
      </p:sp>
      <p:sp>
        <p:nvSpPr>
          <p:cNvPr id="351" name="Google Shape;351;p29"/>
          <p:cNvSpPr txBox="1">
            <a:spLocks noGrp="1"/>
          </p:cNvSpPr>
          <p:nvPr>
            <p:ph type="subTitle" idx="3"/>
          </p:nvPr>
        </p:nvSpPr>
        <p:spPr>
          <a:xfrm flipH="1">
            <a:off x="5433482" y="2141166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 dirty="0">
                <a:solidFill>
                  <a:schemeClr val="bg2"/>
                </a:solidFill>
                <a:latin typeface="Overpass Mono"/>
                <a:ea typeface="Overpass Mono"/>
                <a:cs typeface="Overpass Mono"/>
                <a:sym typeface="Overpass Mono"/>
              </a:rPr>
              <a:t>Constants</a:t>
            </a:r>
            <a:endParaRPr sz="2200" b="1" dirty="0">
              <a:solidFill>
                <a:schemeClr val="bg2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2" name="Google Shape;352;p29"/>
          <p:cNvSpPr txBox="1">
            <a:spLocks noGrp="1"/>
          </p:cNvSpPr>
          <p:nvPr>
            <p:ph type="ctrTitle" idx="6"/>
          </p:nvPr>
        </p:nvSpPr>
        <p:spPr>
          <a:xfrm flipH="1">
            <a:off x="4620150" y="183426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02</a:t>
            </a:r>
            <a:endParaRPr dirty="0"/>
          </a:p>
        </p:txBody>
      </p:sp>
      <p:sp>
        <p:nvSpPr>
          <p:cNvPr id="353" name="Google Shape;353;p29"/>
          <p:cNvSpPr txBox="1">
            <a:spLocks noGrp="1"/>
          </p:cNvSpPr>
          <p:nvPr>
            <p:ph type="subTitle" idx="7"/>
          </p:nvPr>
        </p:nvSpPr>
        <p:spPr>
          <a:xfrm flipH="1">
            <a:off x="2276842" y="3615364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bg2"/>
                </a:solidFill>
              </a:rPr>
              <a:t>Expression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354" name="Google Shape;354;p29"/>
          <p:cNvSpPr txBox="1">
            <a:spLocks noGrp="1"/>
          </p:cNvSpPr>
          <p:nvPr>
            <p:ph type="ctrTitle" idx="8"/>
          </p:nvPr>
        </p:nvSpPr>
        <p:spPr>
          <a:xfrm flipH="1">
            <a:off x="740417" y="3243784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04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55" name="Google Shape;355;p29"/>
          <p:cNvSpPr txBox="1">
            <a:spLocks noGrp="1"/>
          </p:cNvSpPr>
          <p:nvPr>
            <p:ph type="subTitle" idx="9"/>
          </p:nvPr>
        </p:nvSpPr>
        <p:spPr>
          <a:xfrm flipH="1">
            <a:off x="4783832" y="3615364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Operators</a:t>
            </a:r>
          </a:p>
        </p:txBody>
      </p:sp>
      <p:sp>
        <p:nvSpPr>
          <p:cNvPr id="11" name="Google Shape;348;p29"/>
          <p:cNvSpPr txBox="1"/>
          <p:nvPr/>
        </p:nvSpPr>
        <p:spPr>
          <a:xfrm flipH="1">
            <a:off x="4783832" y="3269540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verpass Mono"/>
              <a:buNone/>
              <a:defRPr sz="35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 panose="020B0604020202020204"/>
              <a:buNone/>
              <a:defRPr sz="3500" b="1" i="0" u="none" strike="noStrike" cap="none">
                <a:solidFill>
                  <a:srgbClr val="43434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 panose="020B0604020202020204"/>
              <a:buNone/>
              <a:defRPr sz="3500" b="1" i="0" u="none" strike="noStrike" cap="none">
                <a:solidFill>
                  <a:srgbClr val="43434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 panose="020B0604020202020204"/>
              <a:buNone/>
              <a:defRPr sz="3500" b="1" i="0" u="none" strike="noStrike" cap="none">
                <a:solidFill>
                  <a:srgbClr val="43434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 panose="020B0604020202020204"/>
              <a:buNone/>
              <a:defRPr sz="3500" b="1" i="0" u="none" strike="noStrike" cap="none">
                <a:solidFill>
                  <a:srgbClr val="43434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 panose="020B0604020202020204"/>
              <a:buNone/>
              <a:defRPr sz="3500" b="1" i="0" u="none" strike="noStrike" cap="none">
                <a:solidFill>
                  <a:srgbClr val="43434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 panose="020B0604020202020204"/>
              <a:buNone/>
              <a:defRPr sz="3500" b="1" i="0" u="none" strike="noStrike" cap="none">
                <a:solidFill>
                  <a:srgbClr val="43434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 panose="020B0604020202020204"/>
              <a:buNone/>
              <a:defRPr sz="3500" b="1" i="0" u="none" strike="noStrike" cap="none">
                <a:solidFill>
                  <a:srgbClr val="43434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 panose="020B0604020202020204"/>
              <a:buNone/>
              <a:defRPr sz="3500" b="1" i="0" u="none" strike="noStrike" cap="none">
                <a:solidFill>
                  <a:srgbClr val="43434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GB" dirty="0">
                <a:solidFill>
                  <a:srgbClr val="FFFFFF"/>
                </a:solidFill>
              </a:rPr>
              <a:t>05</a:t>
            </a:r>
          </a:p>
        </p:txBody>
      </p:sp>
      <p:sp>
        <p:nvSpPr>
          <p:cNvPr id="12" name="Google Shape;351;p29"/>
          <p:cNvSpPr txBox="1"/>
          <p:nvPr/>
        </p:nvSpPr>
        <p:spPr>
          <a:xfrm flipH="1">
            <a:off x="3269582" y="2130147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pPr marL="0" indent="0"/>
            <a:r>
              <a:rPr lang="en-US" dirty="0">
                <a:solidFill>
                  <a:schemeClr val="bg2"/>
                </a:solidFill>
              </a:rPr>
              <a:t>Types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" grpId="0"/>
      <p:bldP spid="348" grpId="0"/>
      <p:bldP spid="349" grpId="0" build="p"/>
      <p:bldP spid="350" grpId="0"/>
      <p:bldP spid="351" grpId="0" build="p"/>
      <p:bldP spid="352" grpId="0"/>
      <p:bldP spid="353" grpId="0" build="p"/>
      <p:bldP spid="354" grpId="0"/>
      <p:bldP spid="355" grpId="0" build="p"/>
      <p:bldP spid="11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Constants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</a:t>
            </a:r>
            <a:r>
              <a:rPr lang="ar-EG" dirty="0"/>
              <a:t>3</a:t>
            </a:r>
            <a:endParaRPr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" grpId="0"/>
      <p:bldP spid="37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705815" y="2388200"/>
            <a:ext cx="3806410" cy="18381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Constants are </a:t>
            </a:r>
            <a:r>
              <a:rPr lang="en-US" sz="2400" dirty="0">
                <a:solidFill>
                  <a:schemeClr val="bg2"/>
                </a:solidFill>
              </a:rPr>
              <a:t>like variables </a:t>
            </a:r>
            <a:r>
              <a:rPr lang="en-US" sz="2400" dirty="0"/>
              <a:t>except that once they are defined, they </a:t>
            </a:r>
            <a:r>
              <a:rPr lang="en-US" sz="2400" dirty="0">
                <a:solidFill>
                  <a:schemeClr val="tx2"/>
                </a:solidFill>
              </a:rPr>
              <a:t>cannot be changed</a:t>
            </a:r>
            <a:r>
              <a:rPr lang="en-US" sz="2400" dirty="0"/>
              <a:t> or undefined.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4579531" y="1670196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Hmm Constants?</a:t>
            </a:r>
            <a:endParaRPr sz="32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" grpId="0" build="p"/>
      <p:bldP spid="38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4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To create a constant, use the </a:t>
            </a:r>
            <a:r>
              <a:rPr lang="en-US" sz="3200" dirty="0">
                <a:solidFill>
                  <a:srgbClr val="7030A0"/>
                </a:solidFill>
              </a:rPr>
              <a:t>define() </a:t>
            </a:r>
            <a:r>
              <a:rPr lang="en-US" sz="3200" dirty="0"/>
              <a:t>function.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5"/>
          <p:cNvSpPr txBox="1">
            <a:spLocks noGrp="1"/>
          </p:cNvSpPr>
          <p:nvPr>
            <p:ph type="title"/>
          </p:nvPr>
        </p:nvSpPr>
        <p:spPr>
          <a:xfrm>
            <a:off x="127800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Create a PHP Constant</a:t>
            </a:r>
          </a:p>
        </p:txBody>
      </p:sp>
      <p:sp>
        <p:nvSpPr>
          <p:cNvPr id="435" name="Google Shape;435;p35"/>
          <p:cNvSpPr txBox="1">
            <a:spLocks noGrp="1"/>
          </p:cNvSpPr>
          <p:nvPr>
            <p:ph type="subTitle" idx="4294967295"/>
          </p:nvPr>
        </p:nvSpPr>
        <p:spPr>
          <a:xfrm flipH="1">
            <a:off x="963033" y="1387350"/>
            <a:ext cx="7656859" cy="35303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800" b="1" u="sng" dirty="0">
                <a:solidFill>
                  <a:srgbClr val="00FFC5"/>
                </a:solidFill>
              </a:rPr>
              <a:t>Syntax: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/>
              <a:t>	</a:t>
            </a:r>
            <a:r>
              <a:rPr lang="en-US" sz="2400" b="1" dirty="0">
                <a:solidFill>
                  <a:schemeClr val="accent5"/>
                </a:solidFill>
              </a:rPr>
              <a:t>define(</a:t>
            </a:r>
            <a:r>
              <a:rPr lang="en-US" sz="2400" b="1" dirty="0"/>
              <a:t>name, value, case-insensitive</a:t>
            </a:r>
            <a:r>
              <a:rPr lang="en-US" sz="2400" b="1" dirty="0">
                <a:solidFill>
                  <a:schemeClr val="accent5"/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b="1" dirty="0">
              <a:solidFill>
                <a:schemeClr val="accent5"/>
              </a:solidFill>
            </a:endParaRPr>
          </a:p>
          <a:p>
            <a:pPr marL="285750" indent="-285750" algn="just">
              <a:lnSpc>
                <a:spcPct val="100000"/>
              </a:lnSpc>
            </a:pPr>
            <a:r>
              <a:rPr lang="en-US" sz="2400" b="1" dirty="0">
                <a:solidFill>
                  <a:schemeClr val="bg1"/>
                </a:solidFill>
              </a:rPr>
              <a:t>name: </a:t>
            </a:r>
            <a:r>
              <a:rPr lang="en-US" sz="2400" b="1" dirty="0">
                <a:solidFill>
                  <a:schemeClr val="bg2"/>
                </a:solidFill>
              </a:rPr>
              <a:t>Specifies</a:t>
            </a:r>
            <a:r>
              <a:rPr lang="en-US" sz="2400" b="1" dirty="0">
                <a:solidFill>
                  <a:schemeClr val="bg1"/>
                </a:solidFill>
              </a:rPr>
              <a:t> the name of the constant</a:t>
            </a:r>
          </a:p>
          <a:p>
            <a:pPr marL="285750" indent="-285750" algn="just">
              <a:lnSpc>
                <a:spcPct val="100000"/>
              </a:lnSpc>
            </a:pPr>
            <a:r>
              <a:rPr lang="en-US" sz="2400" b="1" dirty="0">
                <a:solidFill>
                  <a:schemeClr val="bg1"/>
                </a:solidFill>
              </a:rPr>
              <a:t>value: </a:t>
            </a:r>
            <a:r>
              <a:rPr lang="en-US" sz="2400" b="1" dirty="0">
                <a:solidFill>
                  <a:srgbClr val="00FFC5"/>
                </a:solidFill>
              </a:rPr>
              <a:t>Specifies</a:t>
            </a:r>
            <a:r>
              <a:rPr lang="en-US" sz="2400" b="1" dirty="0">
                <a:solidFill>
                  <a:schemeClr val="bg1"/>
                </a:solidFill>
              </a:rPr>
              <a:t> the value of the constant</a:t>
            </a:r>
          </a:p>
          <a:p>
            <a:pPr marL="285750" indent="-285750" algn="just">
              <a:lnSpc>
                <a:spcPct val="100000"/>
              </a:lnSpc>
            </a:pPr>
            <a:r>
              <a:rPr lang="en-US" sz="2400" b="1" dirty="0">
                <a:solidFill>
                  <a:schemeClr val="bg1"/>
                </a:solidFill>
              </a:rPr>
              <a:t>case-insensitive: </a:t>
            </a:r>
            <a:r>
              <a:rPr lang="en-US" sz="2400" b="1" dirty="0">
                <a:solidFill>
                  <a:srgbClr val="00FFC5"/>
                </a:solidFill>
              </a:rPr>
              <a:t>Specifies</a:t>
            </a:r>
            <a:r>
              <a:rPr lang="en-US" sz="2400" b="1" dirty="0">
                <a:solidFill>
                  <a:schemeClr val="bg1"/>
                </a:solidFill>
              </a:rPr>
              <a:t> whether the constant name should be case-insensitive.</a:t>
            </a:r>
          </a:p>
        </p:txBody>
      </p:sp>
      <p:grpSp>
        <p:nvGrpSpPr>
          <p:cNvPr id="437" name="Google Shape;437;p35"/>
          <p:cNvGrpSpPr/>
          <p:nvPr/>
        </p:nvGrpSpPr>
        <p:grpSpPr>
          <a:xfrm>
            <a:off x="6663942" y="2899847"/>
            <a:ext cx="2404115" cy="2123775"/>
            <a:chOff x="6739789" y="1500450"/>
            <a:chExt cx="2404115" cy="2123775"/>
          </a:xfrm>
        </p:grpSpPr>
        <p:sp>
          <p:nvSpPr>
            <p:cNvPr id="438" name="Google Shape;438;p35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ahLst/>
              <a:cxn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ahLst/>
              <a:cxn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ahLst/>
              <a:cxn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ahLst/>
              <a:cxn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6739789" y="3268775"/>
              <a:ext cx="1104128" cy="355450"/>
            </a:xfrm>
            <a:custGeom>
              <a:avLst/>
              <a:gdLst/>
              <a:ahLst/>
              <a:cxn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35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44" name="Google Shape;444;p35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394353" y="1770927"/>
            <a:ext cx="4123800" cy="2882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/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sz="18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php</a:t>
            </a:r>
            <a:endParaRPr lang="en-US" sz="18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lvl="2"/>
            <a:br>
              <a:rPr lang="en-US" sz="1800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define(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“NAME"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“Ahmed"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true);</a:t>
            </a:r>
          </a:p>
          <a:p>
            <a:pPr lvl="2"/>
            <a:endParaRPr lang="en-US" sz="1800" dirty="0">
              <a:latin typeface="Consolas" panose="020B0609020204030204" pitchFamily="49" charset="0"/>
            </a:endParaRPr>
          </a:p>
          <a:p>
            <a:pPr lvl="2"/>
            <a:br>
              <a:rPr lang="en-US" sz="1800" dirty="0"/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NAME; //Ahmed</a:t>
            </a:r>
          </a:p>
          <a:p>
            <a:pPr lvl="2"/>
            <a:br>
              <a:rPr lang="en-US" sz="1800" dirty="0"/>
            </a:b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?&gt;</a:t>
            </a: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#Example</a:t>
            </a:r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5720715" y="2129155"/>
              <a:ext cx="13335" cy="360"/>
            </p14:xfrm>
          </p:contentPart>
        </mc:Choice>
        <mc:Fallback xmlns="">
          <p:pic>
            <p:nvPicPr>
              <p:cNvPr id="2" name="Ink 1"/>
            </p:nvPicPr>
            <p:blipFill>
              <a:blip r:embed="rId4"/>
            </p:blipFill>
            <p:spPr>
              <a:xfrm>
                <a:off x="5720715" y="2129155"/>
                <a:ext cx="13335" cy="360"/>
              </a:xfrm>
              <a:prstGeom prst="rect"/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5" grpId="0"/>
      <p:bldP spid="85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4"/>
          <p:cNvSpPr txBox="1">
            <a:spLocks noGrp="1"/>
          </p:cNvSpPr>
          <p:nvPr>
            <p:ph type="title"/>
          </p:nvPr>
        </p:nvSpPr>
        <p:spPr>
          <a:xfrm>
            <a:off x="3847172" y="1101510"/>
            <a:ext cx="5086882" cy="1775505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Keep In my mind that Constants are automatically </a:t>
            </a:r>
            <a:r>
              <a:rPr lang="en-US" sz="2400" dirty="0">
                <a:solidFill>
                  <a:srgbClr val="7030A0"/>
                </a:solidFill>
              </a:rPr>
              <a:t>global</a:t>
            </a:r>
            <a:r>
              <a:rPr lang="en-US" sz="2400" dirty="0"/>
              <a:t> and can be used across the </a:t>
            </a:r>
            <a:r>
              <a:rPr lang="en-US" sz="2400" dirty="0">
                <a:solidFill>
                  <a:srgbClr val="7030A0"/>
                </a:solidFill>
              </a:rPr>
              <a:t>entire script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Operators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04</a:t>
            </a:r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5305425" y="2464435"/>
              <a:ext cx="13335" cy="360"/>
            </p14:xfrm>
          </p:contentPart>
        </mc:Choice>
        <mc:Fallback xmlns="">
          <p:pic>
            <p:nvPicPr>
              <p:cNvPr id="2" name="Ink 1"/>
            </p:nvPicPr>
            <p:blipFill>
              <a:blip r:embed="rId4"/>
            </p:blipFill>
            <p:spPr>
              <a:xfrm>
                <a:off x="5305425" y="2464435"/>
                <a:ext cx="13335" cy="360"/>
              </a:xfrm>
              <a:prstGeom prst="rect"/>
            </p:spPr>
          </p:pic>
        </mc:Fallback>
      </mc:AlternateContent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" grpId="0"/>
      <p:bldP spid="37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3813717" y="2388200"/>
            <a:ext cx="4698508" cy="10909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Operators are used to perform </a:t>
            </a:r>
            <a:r>
              <a:rPr lang="en-US" sz="2400" dirty="0">
                <a:solidFill>
                  <a:srgbClr val="7030A0"/>
                </a:solidFill>
              </a:rPr>
              <a:t>operations</a:t>
            </a:r>
            <a:r>
              <a:rPr lang="en-US" sz="2400" dirty="0"/>
              <a:t> on variables and values.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Operators?</a:t>
            </a:r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4896485" y="2464435"/>
              <a:ext cx="13335" cy="360"/>
            </p14:xfrm>
          </p:contentPart>
        </mc:Choice>
        <mc:Fallback xmlns="">
          <p:pic>
            <p:nvPicPr>
              <p:cNvPr id="2" name="Ink 1"/>
            </p:nvPicPr>
            <p:blipFill>
              <a:blip r:embed="rId4"/>
            </p:blipFill>
            <p:spPr>
              <a:xfrm>
                <a:off x="4896485" y="2464435"/>
                <a:ext cx="13335" cy="360"/>
              </a:xfrm>
              <a:prstGeom prst="rect"/>
            </p:spPr>
          </p:pic>
        </mc:Fallback>
      </mc:AlternateContent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3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Operators</a:t>
            </a:r>
          </a:p>
        </p:txBody>
      </p:sp>
      <p:sp>
        <p:nvSpPr>
          <p:cNvPr id="664" name="Google Shape;664;p43"/>
          <p:cNvSpPr txBox="1">
            <a:spLocks noGrp="1"/>
          </p:cNvSpPr>
          <p:nvPr>
            <p:ph type="title" idx="3"/>
          </p:nvPr>
        </p:nvSpPr>
        <p:spPr>
          <a:xfrm>
            <a:off x="1878254" y="17533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Arithmetic</a:t>
            </a:r>
            <a:endParaRPr dirty="0"/>
          </a:p>
        </p:txBody>
      </p:sp>
      <p:sp>
        <p:nvSpPr>
          <p:cNvPr id="666" name="Google Shape;666;p43"/>
          <p:cNvSpPr txBox="1">
            <a:spLocks noGrp="1"/>
          </p:cNvSpPr>
          <p:nvPr>
            <p:ph type="title" idx="5"/>
          </p:nvPr>
        </p:nvSpPr>
        <p:spPr>
          <a:xfrm>
            <a:off x="5630708" y="17533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Comparison</a:t>
            </a:r>
            <a:endParaRPr dirty="0"/>
          </a:p>
        </p:txBody>
      </p:sp>
      <p:sp>
        <p:nvSpPr>
          <p:cNvPr id="670" name="Google Shape;670;p43"/>
          <p:cNvSpPr txBox="1">
            <a:spLocks noGrp="1"/>
          </p:cNvSpPr>
          <p:nvPr>
            <p:ph type="title" idx="9"/>
          </p:nvPr>
        </p:nvSpPr>
        <p:spPr>
          <a:xfrm>
            <a:off x="1878254" y="32966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Logical</a:t>
            </a:r>
            <a:endParaRPr dirty="0"/>
          </a:p>
        </p:txBody>
      </p:sp>
      <p:sp>
        <p:nvSpPr>
          <p:cNvPr id="672" name="Google Shape;672;p43"/>
          <p:cNvSpPr txBox="1">
            <a:spLocks noGrp="1"/>
          </p:cNvSpPr>
          <p:nvPr>
            <p:ph type="title" idx="14"/>
          </p:nvPr>
        </p:nvSpPr>
        <p:spPr>
          <a:xfrm>
            <a:off x="5630708" y="32966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Assignment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0" grpId="0"/>
      <p:bldP spid="664" grpId="0" animBg="1"/>
      <p:bldP spid="666" grpId="0" animBg="1"/>
      <p:bldP spid="670" grpId="0" animBg="1"/>
      <p:bldP spid="67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00" y="176513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#01 Arithmetic Operators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058128" y="1489593"/>
          <a:ext cx="3027744" cy="3219531"/>
        </p:xfrm>
        <a:graphic>
          <a:graphicData uri="http://schemas.openxmlformats.org/drawingml/2006/table">
            <a:tbl>
              <a:tblPr/>
              <a:tblGrid>
                <a:gridCol w="1122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52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Cairo" pitchFamily="2" charset="-78"/>
                        </a:rPr>
                        <a:t>Operator</a:t>
                      </a:r>
                    </a:p>
                  </a:txBody>
                  <a:tcPr marL="56189" marR="56189" marT="56189" marB="5618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Cairo" pitchFamily="2" charset="-78"/>
                        </a:rPr>
                        <a:t>Example</a:t>
                      </a:r>
                    </a:p>
                  </a:txBody>
                  <a:tcPr marL="56189" marR="56189" marT="56189" marB="5618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4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Cairo" pitchFamily="2" charset="-78"/>
                        </a:rPr>
                        <a:t>+</a:t>
                      </a:r>
                    </a:p>
                  </a:txBody>
                  <a:tcPr marL="56189" marR="56189" marT="56189" marB="5618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Cairo" pitchFamily="2" charset="-78"/>
                        </a:rPr>
                        <a:t>A + B will give </a:t>
                      </a:r>
                      <a:r>
                        <a:rPr lang="en-US" sz="1200" b="1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Cairo" pitchFamily="2" charset="-78"/>
                        </a:rPr>
                        <a:t>30</a:t>
                      </a:r>
                    </a:p>
                  </a:txBody>
                  <a:tcPr marL="56189" marR="56189" marT="56189" marB="5618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84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Cairo" pitchFamily="2" charset="-78"/>
                        </a:rPr>
                        <a:t>-</a:t>
                      </a:r>
                    </a:p>
                  </a:txBody>
                  <a:tcPr marL="56189" marR="56189" marT="56189" marB="5618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Cairo" pitchFamily="2" charset="-78"/>
                        </a:rPr>
                        <a:t>A - B will give </a:t>
                      </a:r>
                      <a:r>
                        <a:rPr lang="en-US" sz="1200" b="1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Cairo" pitchFamily="2" charset="-78"/>
                        </a:rPr>
                        <a:t>-10</a:t>
                      </a:r>
                    </a:p>
                  </a:txBody>
                  <a:tcPr marL="56189" marR="56189" marT="56189" marB="5618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4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Cairo" pitchFamily="2" charset="-78"/>
                        </a:rPr>
                        <a:t>*</a:t>
                      </a:r>
                    </a:p>
                  </a:txBody>
                  <a:tcPr marL="56189" marR="56189" marT="56189" marB="5618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Cairo" pitchFamily="2" charset="-78"/>
                        </a:rPr>
                        <a:t>A * B will give </a:t>
                      </a:r>
                      <a:r>
                        <a:rPr lang="en-US" sz="1200" b="1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Cairo" pitchFamily="2" charset="-78"/>
                        </a:rPr>
                        <a:t>200</a:t>
                      </a:r>
                    </a:p>
                  </a:txBody>
                  <a:tcPr marL="56189" marR="56189" marT="56189" marB="5618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4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Cairo" pitchFamily="2" charset="-78"/>
                        </a:rPr>
                        <a:t>/</a:t>
                      </a:r>
                    </a:p>
                  </a:txBody>
                  <a:tcPr marL="56189" marR="56189" marT="56189" marB="5618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Cairo" pitchFamily="2" charset="-78"/>
                        </a:rPr>
                        <a:t>B / A will give </a:t>
                      </a:r>
                      <a:r>
                        <a:rPr lang="en-US" sz="1200" b="1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Cairo" pitchFamily="2" charset="-78"/>
                        </a:rPr>
                        <a:t>2</a:t>
                      </a:r>
                    </a:p>
                  </a:txBody>
                  <a:tcPr marL="56189" marR="56189" marT="56189" marB="5618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4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Cairo" pitchFamily="2" charset="-78"/>
                        </a:rPr>
                        <a:t>%</a:t>
                      </a:r>
                    </a:p>
                  </a:txBody>
                  <a:tcPr marL="56189" marR="56189" marT="56189" marB="5618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Cairo" pitchFamily="2" charset="-78"/>
                        </a:rPr>
                        <a:t>B % A will give </a:t>
                      </a:r>
                      <a:r>
                        <a:rPr lang="en-US" sz="1200" b="1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Cairo" pitchFamily="2" charset="-78"/>
                        </a:rPr>
                        <a:t>0</a:t>
                      </a:r>
                    </a:p>
                  </a:txBody>
                  <a:tcPr marL="56189" marR="56189" marT="56189" marB="5618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300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Cairo" pitchFamily="2" charset="-78"/>
                        </a:rPr>
                        <a:t>++</a:t>
                      </a:r>
                    </a:p>
                  </a:txBody>
                  <a:tcPr marL="56189" marR="56189" marT="56189" marB="5618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Cairo" pitchFamily="2" charset="-78"/>
                        </a:rPr>
                        <a:t>A++ will give </a:t>
                      </a:r>
                      <a:r>
                        <a:rPr lang="en-US" sz="1200" b="1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Cairo" pitchFamily="2" charset="-78"/>
                        </a:rPr>
                        <a:t>11</a:t>
                      </a:r>
                    </a:p>
                  </a:txBody>
                  <a:tcPr marL="56189" marR="56189" marT="56189" marB="5618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934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Cairo" pitchFamily="2" charset="-78"/>
                        </a:rPr>
                        <a:t>--</a:t>
                      </a:r>
                    </a:p>
                  </a:txBody>
                  <a:tcPr marL="56189" marR="56189" marT="56189" marB="5618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Cairo" pitchFamily="2" charset="-78"/>
                        </a:rPr>
                        <a:t>A-- will give </a:t>
                      </a:r>
                      <a:r>
                        <a:rPr lang="en-US" sz="1200" b="1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Cairo" pitchFamily="2" charset="-78"/>
                        </a:rPr>
                        <a:t>9</a:t>
                      </a:r>
                    </a:p>
                  </a:txBody>
                  <a:tcPr marL="56189" marR="56189" marT="56189" marB="5618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714263" y="845513"/>
            <a:ext cx="37154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Nunito" panose="020B0604020202020204" pitchFamily="2" charset="0"/>
              </a:rPr>
              <a:t>When A holds </a:t>
            </a:r>
            <a:r>
              <a:rPr lang="en-US" b="1" i="0" dirty="0">
                <a:solidFill>
                  <a:schemeClr val="bg2"/>
                </a:solidFill>
                <a:effectLst/>
                <a:latin typeface="Nunito" panose="020B0604020202020204" pitchFamily="2" charset="0"/>
              </a:rPr>
              <a:t>10</a:t>
            </a:r>
            <a:r>
              <a:rPr lang="en-US" b="1" i="0" dirty="0">
                <a:solidFill>
                  <a:schemeClr val="bg1"/>
                </a:solidFill>
                <a:effectLst/>
                <a:latin typeface="Nunito" panose="020B0604020202020204" pitchFamily="2" charset="0"/>
              </a:rPr>
              <a:t> and variable B holds </a:t>
            </a:r>
            <a:r>
              <a:rPr lang="en-US" b="1" i="0" dirty="0">
                <a:solidFill>
                  <a:schemeClr val="bg2"/>
                </a:solidFill>
                <a:effectLst/>
                <a:latin typeface="Nunito" panose="020B0604020202020204" pitchFamily="2" charset="0"/>
              </a:rPr>
              <a:t>20</a:t>
            </a:r>
            <a:endParaRPr lang="en-US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0"/>
          <p:cNvPicPr preferRelativeResize="0"/>
          <p:nvPr/>
        </p:nvPicPr>
        <p:blipFill rotWithShape="1">
          <a:blip r:embed="rId3"/>
          <a:srcRect l="24495" t="18187" r="9353" b="4812"/>
          <a:stretch>
            <a:fillRect/>
          </a:stretch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357754" y="1871850"/>
            <a:ext cx="4910931" cy="28621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What does </a:t>
            </a:r>
            <a:r>
              <a:rPr lang="en-US" sz="2400" b="1" dirty="0">
                <a:solidFill>
                  <a:schemeClr val="bg2"/>
                </a:solidFill>
              </a:rPr>
              <a:t>Syntax</a:t>
            </a:r>
            <a:r>
              <a:rPr lang="en-US" sz="2400" b="1" dirty="0"/>
              <a:t> mean?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u="sng" dirty="0"/>
          </a:p>
          <a:p>
            <a:pPr marL="457200" lvl="1" indent="0">
              <a:buNone/>
            </a:pPr>
            <a:r>
              <a:rPr lang="en-US" sz="2000" b="0" i="0" dirty="0">
                <a:solidFill>
                  <a:schemeClr val="bg1"/>
                </a:solidFill>
                <a:effectLst/>
                <a:latin typeface="Libre Franklin" panose="020B0604020202020204" pitchFamily="2" charset="0"/>
              </a:rPr>
              <a:t>Syntax is the set of rules that define what the various combinations of symbols mean. </a:t>
            </a:r>
          </a:p>
          <a:p>
            <a:pPr marL="457200" lvl="1" indent="0">
              <a:buNone/>
            </a:pPr>
            <a:r>
              <a:rPr lang="en-US" sz="2000" b="0" i="0" dirty="0">
                <a:solidFill>
                  <a:schemeClr val="bg1"/>
                </a:solidFill>
                <a:effectLst/>
                <a:latin typeface="Libre Franklin" panose="020B0604020202020204" pitchFamily="2" charset="0"/>
              </a:rPr>
              <a:t>This tells the computer how to read the code. 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229651" y="1140750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</a:rPr>
              <a:t>INTRODUCTION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00" y="176513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#02 Comparison Operators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012328" y="1338391"/>
          <a:ext cx="2910989" cy="3476678"/>
        </p:xfrm>
        <a:graphic>
          <a:graphicData uri="http://schemas.openxmlformats.org/drawingml/2006/table">
            <a:tbl>
              <a:tblPr/>
              <a:tblGrid>
                <a:gridCol w="1172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8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5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Operator</a:t>
                      </a:r>
                    </a:p>
                  </a:txBody>
                  <a:tcPr marL="32976" marR="32976" marT="32976" marB="329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Example</a:t>
                      </a:r>
                    </a:p>
                  </a:txBody>
                  <a:tcPr marL="32976" marR="32976" marT="32976" marB="329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10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==</a:t>
                      </a:r>
                    </a:p>
                  </a:txBody>
                  <a:tcPr marL="32976" marR="32976" marT="32976" marB="3297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1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(A == B) is </a:t>
                      </a:r>
                      <a:r>
                        <a:rPr lang="en-US" sz="1050" b="1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False</a:t>
                      </a:r>
                      <a:r>
                        <a:rPr lang="en-US" sz="1050" b="1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</a:t>
                      </a:r>
                    </a:p>
                  </a:txBody>
                  <a:tcPr marL="32976" marR="32976" marT="32976" marB="3297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13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===</a:t>
                      </a:r>
                    </a:p>
                  </a:txBody>
                  <a:tcPr marL="32976" marR="32976" marT="32976" marB="3297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1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(A == B) is </a:t>
                      </a:r>
                      <a:r>
                        <a:rPr lang="en-US" sz="1050" b="1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False</a:t>
                      </a:r>
                      <a:r>
                        <a:rPr lang="en-US" sz="1050" b="1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</a:t>
                      </a:r>
                    </a:p>
                  </a:txBody>
                  <a:tcPr marL="32976" marR="32976" marT="32976" marB="3297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39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!=</a:t>
                      </a:r>
                    </a:p>
                  </a:txBody>
                  <a:tcPr marL="32976" marR="32976" marT="32976" marB="3297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1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(A != B) is </a:t>
                      </a:r>
                      <a:r>
                        <a:rPr lang="en-US" sz="1050" b="1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True</a:t>
                      </a:r>
                      <a:r>
                        <a:rPr lang="en-US" sz="1050" b="1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</a:t>
                      </a:r>
                    </a:p>
                  </a:txBody>
                  <a:tcPr marL="32976" marR="32976" marT="32976" marB="3297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39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&gt;</a:t>
                      </a:r>
                    </a:p>
                  </a:txBody>
                  <a:tcPr marL="32976" marR="32976" marT="32976" marB="3297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1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(A &gt; B) is </a:t>
                      </a:r>
                      <a:r>
                        <a:rPr lang="en-US" sz="1050" b="1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False</a:t>
                      </a:r>
                      <a:r>
                        <a:rPr lang="en-US" sz="1050" b="1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</a:t>
                      </a:r>
                    </a:p>
                  </a:txBody>
                  <a:tcPr marL="32976" marR="32976" marT="32976" marB="3297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39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&lt;</a:t>
                      </a:r>
                    </a:p>
                  </a:txBody>
                  <a:tcPr marL="32976" marR="32976" marT="32976" marB="3297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1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(A &lt; B) is </a:t>
                      </a:r>
                      <a:r>
                        <a:rPr lang="en-US" sz="1050" b="1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True</a:t>
                      </a:r>
                      <a:r>
                        <a:rPr lang="en-US" sz="1050" b="1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</a:t>
                      </a:r>
                    </a:p>
                  </a:txBody>
                  <a:tcPr marL="32976" marR="32976" marT="32976" marB="3297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68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&gt;=</a:t>
                      </a:r>
                    </a:p>
                  </a:txBody>
                  <a:tcPr marL="32976" marR="32976" marT="32976" marB="3297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1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(A &gt;= B) is </a:t>
                      </a:r>
                      <a:r>
                        <a:rPr lang="en-US" sz="1050" b="1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False</a:t>
                      </a:r>
                      <a:r>
                        <a:rPr lang="en-US" sz="1050" b="1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</a:t>
                      </a:r>
                    </a:p>
                  </a:txBody>
                  <a:tcPr marL="32976" marR="32976" marT="32976" marB="3297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5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&lt;=</a:t>
                      </a:r>
                    </a:p>
                  </a:txBody>
                  <a:tcPr marL="32976" marR="32976" marT="32976" marB="3297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1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(A &lt;= B) is </a:t>
                      </a:r>
                      <a:r>
                        <a:rPr lang="en-US" sz="1050" b="1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True</a:t>
                      </a:r>
                      <a:r>
                        <a:rPr lang="en-US" sz="1050" b="1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</a:t>
                      </a:r>
                    </a:p>
                  </a:txBody>
                  <a:tcPr marL="32976" marR="32976" marT="32976" marB="3297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286000" y="75977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Nunito" panose="020B0604020202020204" pitchFamily="2" charset="0"/>
              </a:rPr>
              <a:t>When A holds </a:t>
            </a:r>
            <a:r>
              <a:rPr lang="en-US" b="1" i="0" dirty="0">
                <a:solidFill>
                  <a:schemeClr val="bg2"/>
                </a:solidFill>
                <a:effectLst/>
                <a:latin typeface="Nunito" panose="020B0604020202020204" pitchFamily="2" charset="0"/>
              </a:rPr>
              <a:t>10</a:t>
            </a:r>
            <a:r>
              <a:rPr lang="en-US" b="1" i="0" dirty="0">
                <a:solidFill>
                  <a:schemeClr val="bg1"/>
                </a:solidFill>
                <a:effectLst/>
                <a:latin typeface="Nunito" panose="020B0604020202020204" pitchFamily="2" charset="0"/>
              </a:rPr>
              <a:t> and variable B holds </a:t>
            </a:r>
            <a:r>
              <a:rPr lang="en-US" b="1" i="0" dirty="0">
                <a:solidFill>
                  <a:schemeClr val="bg2"/>
                </a:solidFill>
                <a:effectLst/>
                <a:latin typeface="Nunito" panose="020B0604020202020204" pitchFamily="2" charset="0"/>
              </a:rPr>
              <a:t>20</a:t>
            </a:r>
            <a:endParaRPr lang="en-US" b="1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6410325" y="2096135"/>
              <a:ext cx="13335" cy="360"/>
            </p14:xfrm>
          </p:contentPart>
        </mc:Choice>
        <mc:Fallback xmlns="">
          <p:pic>
            <p:nvPicPr>
              <p:cNvPr id="2" name="Ink 1"/>
            </p:nvPicPr>
            <p:blipFill>
              <a:blip r:embed="rId4"/>
            </p:blipFill>
            <p:spPr>
              <a:xfrm>
                <a:off x="6410325" y="2096135"/>
                <a:ext cx="13335" cy="360"/>
              </a:xfrm>
              <a:prstGeom prst="rect"/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" grpId="0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00" y="176513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#03 Logical Operators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008503" y="1514513"/>
          <a:ext cx="3126994" cy="3075641"/>
        </p:xfrm>
        <a:graphic>
          <a:graphicData uri="http://schemas.openxmlformats.org/drawingml/2006/table">
            <a:tbl>
              <a:tblPr/>
              <a:tblGrid>
                <a:gridCol w="1316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0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368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ani" panose="020B0502040204020203" pitchFamily="18" charset="0"/>
                        </a:rPr>
                        <a:t>Operator</a:t>
                      </a:r>
                    </a:p>
                  </a:txBody>
                  <a:tcPr marL="38999" marR="38999" marT="38999" marB="389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ani" panose="020B0502040204020203" pitchFamily="18" charset="0"/>
                        </a:rPr>
                        <a:t>Example</a:t>
                      </a:r>
                    </a:p>
                  </a:txBody>
                  <a:tcPr marL="38999" marR="38999" marT="38999" marB="389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07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ani" panose="020B0502040204020203" pitchFamily="18" charset="0"/>
                        </a:rPr>
                        <a:t>and</a:t>
                      </a:r>
                    </a:p>
                  </a:txBody>
                  <a:tcPr marL="38999" marR="38999" marT="38999" marB="389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ani" panose="020B0502040204020203" pitchFamily="18" charset="0"/>
                        </a:rPr>
                        <a:t>(A and B) is </a:t>
                      </a:r>
                      <a:r>
                        <a:rPr lang="en-US" sz="1200" b="1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ani" panose="020B0502040204020203" pitchFamily="18" charset="0"/>
                        </a:rPr>
                        <a:t>True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ani" panose="020B0502040204020203" pitchFamily="18" charset="0"/>
                        </a:rPr>
                        <a:t>.</a:t>
                      </a:r>
                    </a:p>
                  </a:txBody>
                  <a:tcPr marL="38999" marR="38999" marT="38999" marB="389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63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ani" panose="020B0502040204020203" pitchFamily="18" charset="0"/>
                        </a:rPr>
                        <a:t>or</a:t>
                      </a:r>
                    </a:p>
                  </a:txBody>
                  <a:tcPr marL="38999" marR="38999" marT="38999" marB="389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ani" panose="020B0502040204020203" pitchFamily="18" charset="0"/>
                        </a:rPr>
                        <a:t>(A or B) is </a:t>
                      </a:r>
                      <a:r>
                        <a:rPr lang="en-US" sz="1200" b="1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ani" panose="020B0502040204020203" pitchFamily="18" charset="0"/>
                        </a:rPr>
                        <a:t>True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ani" panose="020B0502040204020203" pitchFamily="18" charset="0"/>
                        </a:rPr>
                        <a:t>.</a:t>
                      </a:r>
                    </a:p>
                  </a:txBody>
                  <a:tcPr marL="38999" marR="38999" marT="38999" marB="389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63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ani" panose="020B0502040204020203" pitchFamily="18" charset="0"/>
                        </a:rPr>
                        <a:t>&amp;&amp;</a:t>
                      </a:r>
                    </a:p>
                  </a:txBody>
                  <a:tcPr marL="38999" marR="38999" marT="38999" marB="389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ani" panose="020B0502040204020203" pitchFamily="18" charset="0"/>
                        </a:rPr>
                        <a:t>(A &amp;&amp; B) is </a:t>
                      </a:r>
                      <a:r>
                        <a:rPr lang="en-US" sz="1200" b="1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ani" panose="020B0502040204020203" pitchFamily="18" charset="0"/>
                        </a:rPr>
                        <a:t>True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ani" panose="020B0502040204020203" pitchFamily="18" charset="0"/>
                        </a:rPr>
                        <a:t>.</a:t>
                      </a:r>
                    </a:p>
                  </a:txBody>
                  <a:tcPr marL="38999" marR="38999" marT="38999" marB="389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463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ani" panose="020B0502040204020203" pitchFamily="18" charset="0"/>
                        </a:rPr>
                        <a:t>||</a:t>
                      </a:r>
                    </a:p>
                  </a:txBody>
                  <a:tcPr marL="38999" marR="38999" marT="38999" marB="389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ani" panose="020B0502040204020203" pitchFamily="18" charset="0"/>
                        </a:rPr>
                        <a:t>(A || B) is </a:t>
                      </a:r>
                      <a:r>
                        <a:rPr lang="en-US" sz="1200" b="1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ani" panose="020B0502040204020203" pitchFamily="18" charset="0"/>
                        </a:rPr>
                        <a:t>True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ani" panose="020B0502040204020203" pitchFamily="18" charset="0"/>
                        </a:rPr>
                        <a:t>.</a:t>
                      </a:r>
                    </a:p>
                  </a:txBody>
                  <a:tcPr marL="38999" marR="38999" marT="38999" marB="389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583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ani" panose="020B0502040204020203" pitchFamily="18" charset="0"/>
                        </a:rPr>
                        <a:t>!</a:t>
                      </a:r>
                    </a:p>
                  </a:txBody>
                  <a:tcPr marL="38999" marR="38999" marT="38999" marB="389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ani" panose="020B0502040204020203" pitchFamily="18" charset="0"/>
                        </a:rPr>
                        <a:t>!(A &amp;&amp; B) is </a:t>
                      </a:r>
                      <a:r>
                        <a:rPr lang="en-US" sz="1200" b="1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ani" panose="020B0502040204020203" pitchFamily="18" charset="0"/>
                        </a:rPr>
                        <a:t>False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ani" panose="020B0502040204020203" pitchFamily="18" charset="0"/>
                        </a:rPr>
                        <a:t>.</a:t>
                      </a:r>
                    </a:p>
                  </a:txBody>
                  <a:tcPr marL="38999" marR="38999" marT="38999" marB="389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0" y="84551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Nunito" panose="020B0604020202020204" pitchFamily="2" charset="0"/>
              </a:rPr>
              <a:t>When A holds </a:t>
            </a:r>
            <a:r>
              <a:rPr lang="en-US" b="1" i="0" dirty="0">
                <a:solidFill>
                  <a:schemeClr val="bg2"/>
                </a:solidFill>
                <a:effectLst/>
                <a:latin typeface="Nunito" panose="020B0604020202020204" pitchFamily="2" charset="0"/>
              </a:rPr>
              <a:t>10</a:t>
            </a:r>
            <a:r>
              <a:rPr lang="en-US" b="1" i="0" dirty="0">
                <a:solidFill>
                  <a:schemeClr val="bg1"/>
                </a:solidFill>
                <a:effectLst/>
                <a:latin typeface="Nunito" panose="020B0604020202020204" pitchFamily="2" charset="0"/>
              </a:rPr>
              <a:t> and variable B holds </a:t>
            </a:r>
            <a:r>
              <a:rPr lang="en-US" b="1" i="0" dirty="0">
                <a:solidFill>
                  <a:schemeClr val="bg2"/>
                </a:solidFill>
                <a:effectLst/>
                <a:latin typeface="Nunito" panose="020B0604020202020204" pitchFamily="2" charset="0"/>
              </a:rPr>
              <a:t>20</a:t>
            </a:r>
            <a:endParaRPr lang="en-US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00" y="176513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#04 Assignment Operators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0" y="84551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Nunito" panose="020B0604020202020204" pitchFamily="2" charset="0"/>
              </a:rPr>
              <a:t>When A holds </a:t>
            </a:r>
            <a:r>
              <a:rPr lang="en-US" b="1" i="0" dirty="0">
                <a:solidFill>
                  <a:schemeClr val="bg2"/>
                </a:solidFill>
                <a:effectLst/>
                <a:latin typeface="Nunito" panose="020B0604020202020204" pitchFamily="2" charset="0"/>
              </a:rPr>
              <a:t>10</a:t>
            </a:r>
            <a:r>
              <a:rPr lang="en-US" b="1" i="0" dirty="0">
                <a:solidFill>
                  <a:schemeClr val="bg1"/>
                </a:solidFill>
                <a:effectLst/>
                <a:latin typeface="Nunito" panose="020B0604020202020204" pitchFamily="2" charset="0"/>
              </a:rPr>
              <a:t> and variable B holds </a:t>
            </a:r>
            <a:r>
              <a:rPr lang="en-US" b="1" i="0" dirty="0">
                <a:solidFill>
                  <a:schemeClr val="bg2"/>
                </a:solidFill>
                <a:effectLst/>
                <a:latin typeface="Nunito" panose="020B0604020202020204" pitchFamily="2" charset="0"/>
              </a:rPr>
              <a:t>20</a:t>
            </a:r>
            <a:endParaRPr lang="en-US" b="1" dirty="0">
              <a:solidFill>
                <a:schemeClr val="bg2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082490" y="1436691"/>
          <a:ext cx="4979020" cy="3530296"/>
        </p:xfrm>
        <a:graphic>
          <a:graphicData uri="http://schemas.openxmlformats.org/drawingml/2006/table">
            <a:tbl>
              <a:tblPr/>
              <a:tblGrid>
                <a:gridCol w="1197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1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92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Operator</a:t>
                      </a:r>
                    </a:p>
                  </a:txBody>
                  <a:tcPr marL="45918" marR="45918" marT="45918" marB="4591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Example</a:t>
                      </a:r>
                    </a:p>
                  </a:txBody>
                  <a:tcPr marL="45918" marR="45918" marT="45918" marB="4591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48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=</a:t>
                      </a:r>
                    </a:p>
                  </a:txBody>
                  <a:tcPr marL="45918" marR="45918" marT="45918" marB="4591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 = A + B will assign value of A + B into C</a:t>
                      </a:r>
                    </a:p>
                  </a:txBody>
                  <a:tcPr marL="45918" marR="45918" marT="45918" marB="4591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48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+=</a:t>
                      </a:r>
                    </a:p>
                  </a:txBody>
                  <a:tcPr marL="45918" marR="45918" marT="45918" marB="4591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 += A is equivalent to C = C + A</a:t>
                      </a:r>
                    </a:p>
                  </a:txBody>
                  <a:tcPr marL="45918" marR="45918" marT="45918" marB="4591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90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-=</a:t>
                      </a:r>
                    </a:p>
                  </a:txBody>
                  <a:tcPr marL="45918" marR="45918" marT="45918" marB="4591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 -= A is equivalent to C = C - A</a:t>
                      </a:r>
                    </a:p>
                  </a:txBody>
                  <a:tcPr marL="45918" marR="45918" marT="45918" marB="4591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41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*=</a:t>
                      </a:r>
                    </a:p>
                  </a:txBody>
                  <a:tcPr marL="45918" marR="45918" marT="45918" marB="4591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 *= A is equivalent to C = C * A</a:t>
                      </a:r>
                    </a:p>
                  </a:txBody>
                  <a:tcPr marL="45918" marR="45918" marT="45918" marB="4591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641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/=</a:t>
                      </a:r>
                    </a:p>
                  </a:txBody>
                  <a:tcPr marL="45918" marR="45918" marT="45918" marB="4591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 /= A is equivalent to C = C / A</a:t>
                      </a:r>
                    </a:p>
                  </a:txBody>
                  <a:tcPr marL="45918" marR="45918" marT="45918" marB="4591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641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%=</a:t>
                      </a:r>
                    </a:p>
                  </a:txBody>
                  <a:tcPr marL="45918" marR="45918" marT="45918" marB="4591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 /= A is equivalent to C = C / A</a:t>
                      </a:r>
                    </a:p>
                  </a:txBody>
                  <a:tcPr marL="45918" marR="45918" marT="45918" marB="4591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773045" y="883920"/>
              <a:ext cx="13335" cy="360"/>
            </p14:xfrm>
          </p:contentPart>
        </mc:Choice>
        <mc:Fallback xmlns="">
          <p:pic>
            <p:nvPicPr>
              <p:cNvPr id="2" name="Ink 1"/>
            </p:nvPicPr>
            <p:blipFill>
              <a:blip r:embed="rId4"/>
            </p:blipFill>
            <p:spPr>
              <a:xfrm>
                <a:off x="2773045" y="883920"/>
                <a:ext cx="1333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4816475" y="2772410"/>
              <a:ext cx="13335" cy="360"/>
            </p14:xfrm>
          </p:contentPart>
        </mc:Choice>
        <mc:Fallback xmlns="">
          <p:pic>
            <p:nvPicPr>
              <p:cNvPr id="3" name="Ink 2"/>
            </p:nvPicPr>
            <p:blipFill>
              <a:blip r:embed="rId4"/>
            </p:blipFill>
            <p:spPr>
              <a:xfrm>
                <a:off x="4816475" y="2772410"/>
                <a:ext cx="13335" cy="360"/>
              </a:xfrm>
              <a:prstGeom prst="rect"/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" grpId="0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RESOURCES</a:t>
            </a:r>
            <a:endParaRPr sz="3200" dirty="0"/>
          </a:p>
        </p:txBody>
      </p:sp>
      <p:sp>
        <p:nvSpPr>
          <p:cNvPr id="920" name="Google Shape;920;p53"/>
          <p:cNvSpPr txBox="1"/>
          <p:nvPr/>
        </p:nvSpPr>
        <p:spPr>
          <a:xfrm>
            <a:off x="1094672" y="1309950"/>
            <a:ext cx="6954656" cy="212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uFill>
                <a:noFill/>
              </a:uFill>
              <a:latin typeface="Verdana" panose="020B0604030504040204" pitchFamily="34" charset="0"/>
              <a:ea typeface="Verdana" panose="020B0604030504040204" pitchFamily="34" charset="0"/>
              <a:cs typeface="Anaheim"/>
              <a:sym typeface="Anaheim"/>
              <a:hlinkClick r:id="rId3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en-US" sz="2000" dirty="0">
                <a:solidFill>
                  <a:schemeClr val="bg2"/>
                </a:solidFill>
                <a:uFill>
                  <a:noFill/>
                </a:uFill>
                <a:latin typeface="Verdana" panose="020B0604030504040204" pitchFamily="34" charset="0"/>
                <a:ea typeface="Verdana" panose="020B0604030504040204" pitchFamily="34" charset="0"/>
                <a:cs typeface="Anaheim"/>
                <a:sym typeface="Anaheim"/>
              </a:rPr>
              <a:t>PHP Manual:      </a:t>
            </a:r>
            <a:r>
              <a:rPr lang="en-US" sz="2000" dirty="0">
                <a:solidFill>
                  <a:schemeClr val="lt1"/>
                </a:solidFill>
                <a:uFill>
                  <a:noFill/>
                </a:uFill>
                <a:latin typeface="Verdana" panose="020B0604030504040204" pitchFamily="34" charset="0"/>
                <a:ea typeface="Verdana" panose="020B0604030504040204" pitchFamily="34" charset="0"/>
                <a:cs typeface="Anaheim"/>
                <a:sym typeface="Anaheim"/>
              </a:rPr>
              <a:t>php.net</a:t>
            </a:r>
            <a:endParaRPr lang="en-GB" sz="2000" dirty="0">
              <a:solidFill>
                <a:schemeClr val="lt1"/>
              </a:solidFill>
              <a:uFill>
                <a:noFill/>
              </a:uFill>
              <a:latin typeface="Verdana" panose="020B0604030504040204" pitchFamily="34" charset="0"/>
              <a:ea typeface="Verdana" panose="020B0604030504040204" pitchFamily="34" charset="0"/>
              <a:cs typeface="Anaheim"/>
              <a:sym typeface="Anaheim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en-US" sz="2000" dirty="0">
                <a:solidFill>
                  <a:schemeClr val="bg2"/>
                </a:solidFill>
                <a:uFill>
                  <a:noFill/>
                </a:uFill>
                <a:latin typeface="Verdana" panose="020B0604030504040204" pitchFamily="34" charset="0"/>
                <a:ea typeface="Verdana" panose="020B0604030504040204" pitchFamily="34" charset="0"/>
                <a:cs typeface="Anaheim"/>
                <a:sym typeface="Anaheim"/>
                <a:hlinkClick r:id="rId4"/>
              </a:rPr>
              <a:t>Tutorials Poin</a:t>
            </a:r>
            <a:r>
              <a:rPr lang="en-US" sz="2000" dirty="0">
                <a:solidFill>
                  <a:schemeClr val="bg2"/>
                </a:solidFill>
                <a:uFill>
                  <a:noFill/>
                </a:uFill>
                <a:latin typeface="Verdana" panose="020B0604030504040204" pitchFamily="34" charset="0"/>
                <a:ea typeface="Verdana" panose="020B0604030504040204" pitchFamily="34" charset="0"/>
                <a:cs typeface="Anaheim"/>
                <a:sym typeface="Anaheim"/>
              </a:rPr>
              <a:t>t:  </a:t>
            </a:r>
            <a:r>
              <a:rPr lang="en-US" sz="2000" dirty="0">
                <a:solidFill>
                  <a:schemeClr val="lt1"/>
                </a:solidFill>
                <a:uFill>
                  <a:noFill/>
                </a:uFill>
                <a:latin typeface="Verdana" panose="020B0604030504040204" pitchFamily="34" charset="0"/>
                <a:ea typeface="Verdana" panose="020B0604030504040204" pitchFamily="34" charset="0"/>
                <a:cs typeface="Anaheim"/>
                <a:sym typeface="Anaheim"/>
                <a:hlinkClick r:id="rId4"/>
              </a:rPr>
              <a:t>tutorialspoint.com/php</a:t>
            </a:r>
            <a:endParaRPr sz="2000"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Anaheim"/>
              <a:sym typeface="Anaheim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en-US" sz="2000" dirty="0">
                <a:solidFill>
                  <a:schemeClr val="bg2"/>
                </a:solidFill>
                <a:uFill>
                  <a:noFill/>
                </a:uFill>
                <a:latin typeface="Verdana" panose="020B0604030504040204" pitchFamily="34" charset="0"/>
                <a:ea typeface="Verdana" panose="020B0604030504040204" pitchFamily="34" charset="0"/>
                <a:cs typeface="Anaheim"/>
                <a:sym typeface="Anaheim"/>
              </a:rPr>
              <a:t>PHP Tutorial:     </a:t>
            </a:r>
            <a:r>
              <a:rPr lang="en-US" sz="2000" dirty="0">
                <a:solidFill>
                  <a:schemeClr val="lt1"/>
                </a:solidFill>
                <a:uFill>
                  <a:noFill/>
                </a:uFill>
                <a:latin typeface="Verdana" panose="020B0604030504040204" pitchFamily="34" charset="0"/>
                <a:ea typeface="Verdana" panose="020B0604030504040204" pitchFamily="34" charset="0"/>
                <a:cs typeface="Anaheim"/>
                <a:sym typeface="Anaheim"/>
              </a:rPr>
              <a:t>phptutorial.net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en-GB" sz="2000" dirty="0">
                <a:solidFill>
                  <a:schemeClr val="bg2"/>
                </a:solidFill>
                <a:uFill>
                  <a:noFill/>
                </a:uFill>
                <a:latin typeface="Verdana" panose="020B0604030504040204" pitchFamily="34" charset="0"/>
                <a:ea typeface="Verdana" panose="020B0604030504040204" pitchFamily="34" charset="0"/>
                <a:cs typeface="Anaheim"/>
                <a:sym typeface="Anaheim"/>
                <a:hlinkClick r:id="rId5"/>
              </a:rPr>
              <a:t>W3 School: </a:t>
            </a:r>
            <a:r>
              <a:rPr lang="en-GB" sz="2000" dirty="0">
                <a:solidFill>
                  <a:schemeClr val="bg2"/>
                </a:solidFill>
                <a:uFill>
                  <a:noFill/>
                </a:uFill>
                <a:latin typeface="Verdana" panose="020B0604030504040204" pitchFamily="34" charset="0"/>
                <a:ea typeface="Verdana" panose="020B0604030504040204" pitchFamily="34" charset="0"/>
                <a:cs typeface="Anaheim"/>
                <a:sym typeface="Anaheim"/>
              </a:rPr>
              <a:t>      </a:t>
            </a:r>
            <a:r>
              <a:rPr lang="en-US" sz="2000" dirty="0">
                <a:solidFill>
                  <a:schemeClr val="lt1"/>
                </a:solidFill>
                <a:uFill>
                  <a:noFill/>
                </a:uFill>
                <a:latin typeface="Verdana" panose="020B0604030504040204" pitchFamily="34" charset="0"/>
                <a:ea typeface="Verdana" panose="020B0604030504040204" pitchFamily="34" charset="0"/>
                <a:cs typeface="Anaheim"/>
                <a:sym typeface="Anaheim"/>
              </a:rPr>
              <a:t>w3schools.com/php</a:t>
            </a:r>
            <a:endParaRPr sz="2000"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Anaheim"/>
              <a:sym typeface="Anaheim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54"/>
          <p:cNvSpPr txBox="1">
            <a:spLocks noGrp="1"/>
          </p:cNvSpPr>
          <p:nvPr>
            <p:ph type="title"/>
          </p:nvPr>
        </p:nvSpPr>
        <p:spPr>
          <a:xfrm>
            <a:off x="209653" y="2001794"/>
            <a:ext cx="8724694" cy="1139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/>
              <a:t>Thanks for your </a:t>
            </a:r>
            <a:r>
              <a:rPr lang="en-GB" sz="4800" dirty="0">
                <a:solidFill>
                  <a:srgbClr val="7030A0"/>
                </a:solidFill>
              </a:rPr>
              <a:t>attention </a:t>
            </a:r>
            <a:r>
              <a:rPr lang="en-GB" sz="4800" dirty="0">
                <a:solidFill>
                  <a:srgbClr val="7030A0"/>
                </a:solidFill>
                <a:sym typeface="Wingdings" panose="05000000000000000000" pitchFamily="2" charset="2"/>
              </a:rPr>
              <a:t></a:t>
            </a:r>
            <a:r>
              <a:rPr lang="en-GB" sz="4800" dirty="0"/>
              <a:t> </a:t>
            </a:r>
            <a:endParaRPr sz="4800" dirty="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906537" y="2455106"/>
            <a:ext cx="3605688" cy="10263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The </a:t>
            </a:r>
            <a:r>
              <a:rPr lang="en-US" sz="2000" dirty="0">
                <a:solidFill>
                  <a:schemeClr val="bg2"/>
                </a:solidFill>
              </a:rPr>
              <a:t>structure</a:t>
            </a:r>
            <a:r>
              <a:rPr lang="en-US" sz="2000" dirty="0"/>
              <a:t> which defines PHP computer language is called </a:t>
            </a:r>
            <a:r>
              <a:rPr lang="en-US" sz="2000" dirty="0">
                <a:solidFill>
                  <a:schemeClr val="bg2"/>
                </a:solidFill>
              </a:rPr>
              <a:t>“PHP syntax”</a:t>
            </a:r>
            <a:r>
              <a:rPr lang="en-US" sz="2000" dirty="0"/>
              <a:t>.</a:t>
            </a:r>
            <a:endParaRPr sz="2000" dirty="0"/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PHP Syntax?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" grpId="0" build="p"/>
      <p:bldP spid="38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1"/>
          <p:cNvSpPr txBox="1">
            <a:spLocks noGrp="1"/>
          </p:cNvSpPr>
          <p:nvPr>
            <p:ph type="title"/>
          </p:nvPr>
        </p:nvSpPr>
        <p:spPr>
          <a:xfrm>
            <a:off x="2521800" y="3299282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—</a:t>
            </a:r>
            <a:r>
              <a:rPr lang="en-US" dirty="0"/>
              <a:t>Martin Fowler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9" name="Google Shape;369;p31"/>
          <p:cNvSpPr txBox="1">
            <a:spLocks noGrp="1"/>
          </p:cNvSpPr>
          <p:nvPr>
            <p:ph type="subTitle" idx="1"/>
          </p:nvPr>
        </p:nvSpPr>
        <p:spPr>
          <a:xfrm flipH="1">
            <a:off x="2521800" y="1862253"/>
            <a:ext cx="4100400" cy="1308873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indent="0"/>
            <a:r>
              <a:rPr lang="en-GB" sz="1800" dirty="0"/>
              <a:t>“</a:t>
            </a:r>
            <a:r>
              <a:rPr lang="en-US" sz="1800" dirty="0"/>
              <a:t>Any fool can write code that a computer can understand. Good programmers write code that humans can understand ”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Variables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01</a:t>
            </a:r>
            <a:endParaRPr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" grpId="0"/>
      <p:bldP spid="37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17042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Variables are "</a:t>
            </a:r>
            <a:r>
              <a:rPr lang="en-US" sz="2400" dirty="0">
                <a:solidFill>
                  <a:schemeClr val="accent2"/>
                </a:solidFill>
              </a:rPr>
              <a:t>containers</a:t>
            </a:r>
            <a:r>
              <a:rPr lang="en-US" sz="2400" dirty="0"/>
              <a:t>" for storing information.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Which can change depending on how you want them to </a:t>
            </a:r>
            <a:r>
              <a:rPr lang="en-US" sz="2400" dirty="0">
                <a:solidFill>
                  <a:schemeClr val="bg2"/>
                </a:solidFill>
              </a:rPr>
              <a:t>act.</a:t>
            </a:r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/>
              <a:t>Variables?</a:t>
            </a:r>
            <a:endParaRPr sz="36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4"/>
          <p:cNvSpPr txBox="1">
            <a:spLocks noGrp="1"/>
          </p:cNvSpPr>
          <p:nvPr>
            <p:ph type="title"/>
          </p:nvPr>
        </p:nvSpPr>
        <p:spPr>
          <a:xfrm>
            <a:off x="3751224" y="1179568"/>
            <a:ext cx="4915200" cy="1581753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tx1"/>
                </a:solidFill>
              </a:rPr>
              <a:t>In PHP, a variable starts with the </a:t>
            </a:r>
            <a:r>
              <a:rPr lang="en-US" sz="3200" dirty="0">
                <a:solidFill>
                  <a:srgbClr val="FFFFFF"/>
                </a:solidFill>
              </a:rPr>
              <a:t>$</a:t>
            </a:r>
            <a:r>
              <a:rPr lang="en-US" sz="3200" dirty="0">
                <a:solidFill>
                  <a:schemeClr val="tx1"/>
                </a:solidFill>
              </a:rPr>
              <a:t> sign, followed by the name of the variable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5"/>
          <p:cNvSpPr txBox="1">
            <a:spLocks noGrp="1"/>
          </p:cNvSpPr>
          <p:nvPr>
            <p:ph type="title"/>
          </p:nvPr>
        </p:nvSpPr>
        <p:spPr>
          <a:xfrm>
            <a:off x="1250585" y="442444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Rules of Creating (Declaring) Variable</a:t>
            </a:r>
          </a:p>
        </p:txBody>
      </p:sp>
      <p:sp>
        <p:nvSpPr>
          <p:cNvPr id="435" name="Google Shape;435;p35"/>
          <p:cNvSpPr txBox="1">
            <a:spLocks noGrp="1"/>
          </p:cNvSpPr>
          <p:nvPr>
            <p:ph type="subTitle" idx="4294967295"/>
          </p:nvPr>
        </p:nvSpPr>
        <p:spPr>
          <a:xfrm flipH="1">
            <a:off x="910799" y="1238331"/>
            <a:ext cx="7322401" cy="36799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just">
              <a:lnSpc>
                <a:spcPct val="100000"/>
              </a:lnSpc>
            </a:pPr>
            <a:r>
              <a:rPr lang="en-US" sz="2400" b="1" dirty="0"/>
              <a:t>A variable </a:t>
            </a:r>
            <a:r>
              <a:rPr lang="en-US" sz="2400" b="1" dirty="0">
                <a:solidFill>
                  <a:schemeClr val="bg2"/>
                </a:solidFill>
              </a:rPr>
              <a:t>starts</a:t>
            </a:r>
            <a:r>
              <a:rPr lang="en-US" sz="2400" b="1" dirty="0"/>
              <a:t> with the </a:t>
            </a:r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$</a:t>
            </a:r>
            <a:r>
              <a:rPr lang="en-US" sz="2400" b="1" dirty="0"/>
              <a:t> sign, followed by the name of the variable</a:t>
            </a:r>
          </a:p>
          <a:p>
            <a:pPr marL="342900" algn="just">
              <a:lnSpc>
                <a:spcPct val="100000"/>
              </a:lnSpc>
            </a:pPr>
            <a:r>
              <a:rPr lang="en-US" sz="2400" b="1" dirty="0"/>
              <a:t>A variable name must </a:t>
            </a:r>
            <a:r>
              <a:rPr lang="en-US" sz="2400" b="1" dirty="0">
                <a:solidFill>
                  <a:schemeClr val="bg2"/>
                </a:solidFill>
              </a:rPr>
              <a:t>start</a:t>
            </a:r>
            <a:r>
              <a:rPr lang="en-US" sz="2400" b="1" dirty="0"/>
              <a:t> with a letter or the underscore character</a:t>
            </a:r>
          </a:p>
          <a:p>
            <a:pPr marL="342900" algn="just">
              <a:lnSpc>
                <a:spcPct val="100000"/>
              </a:lnSpc>
            </a:pPr>
            <a:r>
              <a:rPr lang="en-US" sz="2400" b="1" dirty="0"/>
              <a:t>A variable name </a:t>
            </a:r>
            <a:r>
              <a:rPr lang="en-US" sz="2400" b="1" dirty="0">
                <a:solidFill>
                  <a:schemeClr val="tx2"/>
                </a:solidFill>
              </a:rPr>
              <a:t>cannot</a:t>
            </a:r>
            <a:r>
              <a:rPr lang="en-US" sz="2400" b="1" dirty="0"/>
              <a:t> start with a </a:t>
            </a:r>
            <a:r>
              <a:rPr lang="en-US" sz="2400" b="1" dirty="0">
                <a:solidFill>
                  <a:schemeClr val="tx2"/>
                </a:solidFill>
              </a:rPr>
              <a:t>number</a:t>
            </a:r>
          </a:p>
          <a:p>
            <a:pPr marL="342900" algn="just">
              <a:lnSpc>
                <a:spcPct val="100000"/>
              </a:lnSpc>
            </a:pPr>
            <a:r>
              <a:rPr lang="en-US" sz="2400" b="1" dirty="0"/>
              <a:t>A variable name can only contain </a:t>
            </a:r>
            <a:r>
              <a:rPr lang="en-US" sz="2400" b="1" dirty="0">
                <a:solidFill>
                  <a:schemeClr val="bg2"/>
                </a:solidFill>
              </a:rPr>
              <a:t>alpha-numeric</a:t>
            </a:r>
            <a:r>
              <a:rPr lang="en-US" sz="2400" b="1" dirty="0"/>
              <a:t> characters and underscores (A-z, 0-9, and _ )</a:t>
            </a:r>
          </a:p>
          <a:p>
            <a:pPr marL="342900" algn="just">
              <a:lnSpc>
                <a:spcPct val="100000"/>
              </a:lnSpc>
            </a:pPr>
            <a:r>
              <a:rPr lang="en-US" sz="2400" b="1" dirty="0"/>
              <a:t>Variable names are case-sensitive </a:t>
            </a:r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($age </a:t>
            </a:r>
            <a:r>
              <a:rPr lang="en-US" sz="2400" b="1" dirty="0"/>
              <a:t>and </a:t>
            </a:r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$AGE</a:t>
            </a:r>
            <a:r>
              <a:rPr lang="en-US" sz="2400" b="1" dirty="0"/>
              <a:t> are two </a:t>
            </a:r>
            <a:r>
              <a:rPr lang="en-US" sz="2400" b="1" dirty="0">
                <a:solidFill>
                  <a:schemeClr val="tx2"/>
                </a:solidFill>
              </a:rPr>
              <a:t>different</a:t>
            </a:r>
            <a:r>
              <a:rPr lang="en-US" sz="2400" b="1" dirty="0"/>
              <a:t> variables)</a:t>
            </a:r>
            <a:endParaRPr sz="2400" b="1" dirty="0"/>
          </a:p>
        </p:txBody>
      </p:sp>
      <p:grpSp>
        <p:nvGrpSpPr>
          <p:cNvPr id="437" name="Google Shape;437;p35"/>
          <p:cNvGrpSpPr/>
          <p:nvPr/>
        </p:nvGrpSpPr>
        <p:grpSpPr>
          <a:xfrm>
            <a:off x="6663942" y="2899847"/>
            <a:ext cx="2404115" cy="2123775"/>
            <a:chOff x="6739789" y="1500450"/>
            <a:chExt cx="2404115" cy="2123775"/>
          </a:xfrm>
        </p:grpSpPr>
        <p:sp>
          <p:nvSpPr>
            <p:cNvPr id="438" name="Google Shape;438;p35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ahLst/>
              <a:cxn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ahLst/>
              <a:cxn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ahLst/>
              <a:cxn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ahLst/>
              <a:cxn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6739789" y="3268775"/>
              <a:ext cx="1104128" cy="355450"/>
            </a:xfrm>
            <a:custGeom>
              <a:avLst/>
              <a:gdLst/>
              <a:ahLst/>
              <a:cxn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35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44" name="Google Shape;444;p35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" grpId="0"/>
    </p:bldLst>
  </p:timing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882</Words>
  <Application>Microsoft Office PowerPoint</Application>
  <PresentationFormat>On-screen Show (16:9)</PresentationFormat>
  <Paragraphs>199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7" baseType="lpstr">
      <vt:lpstr>Anaheim</vt:lpstr>
      <vt:lpstr>Arial</vt:lpstr>
      <vt:lpstr>Barlow Condensed ExtraBold</vt:lpstr>
      <vt:lpstr>Consolas</vt:lpstr>
      <vt:lpstr>Libre Franklin</vt:lpstr>
      <vt:lpstr>Nunito</vt:lpstr>
      <vt:lpstr>Nunito Light</vt:lpstr>
      <vt:lpstr>Overpass Mono</vt:lpstr>
      <vt:lpstr>Raleway Thin</vt:lpstr>
      <vt:lpstr>Roboto</vt:lpstr>
      <vt:lpstr>Roboto Condensed Light</vt:lpstr>
      <vt:lpstr>Verdana</vt:lpstr>
      <vt:lpstr>Programming Lesson by Slidesgo</vt:lpstr>
      <vt:lpstr>Basic PHP Syntax</vt:lpstr>
      <vt:lpstr>TABLE OF CONTENTS</vt:lpstr>
      <vt:lpstr>INTRODUCTION</vt:lpstr>
      <vt:lpstr>PHP Syntax?</vt:lpstr>
      <vt:lpstr>—Martin Fowler  </vt:lpstr>
      <vt:lpstr>Variables</vt:lpstr>
      <vt:lpstr>Variables?</vt:lpstr>
      <vt:lpstr>In PHP, a variable starts with the $ sign, followed by the name of the variable</vt:lpstr>
      <vt:lpstr>Rules of Creating (Declaring) Variable</vt:lpstr>
      <vt:lpstr>#Example</vt:lpstr>
      <vt:lpstr>Types</vt:lpstr>
      <vt:lpstr>PHP Data Types</vt:lpstr>
      <vt:lpstr>#01 String</vt:lpstr>
      <vt:lpstr>#02 Integer(INT)</vt:lpstr>
      <vt:lpstr>#03 Float</vt:lpstr>
      <vt:lpstr>#04 Boolean</vt:lpstr>
      <vt:lpstr>#05 Array</vt:lpstr>
      <vt:lpstr>#06 Object</vt:lpstr>
      <vt:lpstr>#07 Null</vt:lpstr>
      <vt:lpstr>Constants</vt:lpstr>
      <vt:lpstr>Hmm Constants?</vt:lpstr>
      <vt:lpstr>To create a constant, use the define() function.</vt:lpstr>
      <vt:lpstr>Create a PHP Constant</vt:lpstr>
      <vt:lpstr>#Example</vt:lpstr>
      <vt:lpstr>Keep In my mind that Constants are automatically global and can be used across the entire script.</vt:lpstr>
      <vt:lpstr>Operators</vt:lpstr>
      <vt:lpstr>Operators?</vt:lpstr>
      <vt:lpstr>Operators</vt:lpstr>
      <vt:lpstr>#01 Arithmetic Operators</vt:lpstr>
      <vt:lpstr>#02 Comparison Operators</vt:lpstr>
      <vt:lpstr>#03 Logical Operators</vt:lpstr>
      <vt:lpstr>#04 Assignment Operators</vt:lpstr>
      <vt:lpstr>RESOURCES</vt:lpstr>
      <vt:lpstr>Thanks for your attention 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LESSON</dc:title>
  <dc:creator>M3AT58</dc:creator>
  <cp:lastModifiedBy>Abdalmonaem gamal</cp:lastModifiedBy>
  <cp:revision>10</cp:revision>
  <dcterms:created xsi:type="dcterms:W3CDTF">2022-08-13T18:41:34Z</dcterms:created>
  <dcterms:modified xsi:type="dcterms:W3CDTF">2022-08-15T07:39:01Z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4443F7FCA43F467C9433058051CBE058</vt:lpwstr>
  </property>
  <property fmtid="{D5CDD505-2E9C-101B-9397-08002B2CF9AE}" pid="3" name="KSOProductBuildVer">
    <vt:lpwstr>1033-11.2.0.11254</vt:lpwstr>
  </property>
</Properties>
</file>