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8" r:id="rId3"/>
    <p:sldId id="261" r:id="rId4"/>
    <p:sldId id="262" r:id="rId5"/>
    <p:sldId id="301" r:id="rId6"/>
    <p:sldId id="302" r:id="rId7"/>
    <p:sldId id="305" r:id="rId8"/>
    <p:sldId id="306" r:id="rId9"/>
    <p:sldId id="259" r:id="rId10"/>
    <p:sldId id="303" r:id="rId11"/>
    <p:sldId id="307" r:id="rId12"/>
    <p:sldId id="308" r:id="rId13"/>
    <p:sldId id="264" r:id="rId14"/>
    <p:sldId id="311" r:id="rId15"/>
    <p:sldId id="309" r:id="rId16"/>
    <p:sldId id="310" r:id="rId17"/>
    <p:sldId id="304" r:id="rId18"/>
    <p:sldId id="312" r:id="rId19"/>
    <p:sldId id="313" r:id="rId20"/>
    <p:sldId id="318" r:id="rId21"/>
    <p:sldId id="316" r:id="rId22"/>
    <p:sldId id="319" r:id="rId23"/>
    <p:sldId id="281" r:id="rId24"/>
  </p:sldIdLst>
  <p:sldSz cx="9144000" cy="5143500" type="screen16x9"/>
  <p:notesSz cx="6858000" cy="9144000"/>
  <p:embeddedFontLst>
    <p:embeddedFont>
      <p:font typeface="Anaheim" panose="020B0604020202020204" charset="0"/>
      <p:regular r:id="rId26"/>
    </p:embeddedFont>
    <p:embeddedFont>
      <p:font typeface="Barlow" panose="00000500000000000000" pitchFamily="2" charset="0"/>
      <p:regular r:id="rId27"/>
      <p:bold r:id="rId28"/>
      <p:italic r:id="rId29"/>
      <p:boldItalic r:id="rId30"/>
    </p:embeddedFont>
    <p:embeddedFont>
      <p:font typeface="Barlow Condensed ExtraBold" panose="00000906000000000000" pitchFamily="2" charset="0"/>
      <p:bold r:id="rId31"/>
      <p:boldItalic r:id="rId32"/>
    </p:embeddedFont>
    <p:embeddedFont>
      <p:font typeface="Nunito Light" pitchFamily="2" charset="0"/>
      <p:regular r:id="rId33"/>
      <p:italic r:id="rId34"/>
    </p:embeddedFont>
    <p:embeddedFont>
      <p:font typeface="Overpass Mono" panose="020B0604020202020204" charset="0"/>
      <p:regular r:id="rId35"/>
    </p:embeddedFont>
    <p:embeddedFont>
      <p:font typeface="Raleway SemiBold" pitchFamily="2" charset="0"/>
      <p:bold r:id="rId36"/>
      <p:boldItalic r:id="rId37"/>
    </p:embeddedFont>
    <p:embeddedFont>
      <p:font typeface="Roboto" panose="020000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2" d="100"/>
          <a:sy n="92"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1pPr>
            <a:lvl2pPr lvl="1" algn="ctr" rtl="0">
              <a:lnSpc>
                <a:spcPct val="115000"/>
              </a:lnSpc>
              <a:spcBef>
                <a:spcPts val="0"/>
              </a:spcBef>
              <a:spcAft>
                <a:spcPts val="0"/>
              </a:spcAft>
              <a:buSzPts val="1400"/>
              <a:buFont typeface="Anaheim" panose="02000503000000000000"/>
              <a:buNone/>
              <a:defRPr>
                <a:latin typeface="Anaheim" panose="02000503000000000000"/>
                <a:ea typeface="Anaheim" panose="02000503000000000000"/>
                <a:cs typeface="Anaheim" panose="02000503000000000000"/>
                <a:sym typeface="Anaheim" panose="02000503000000000000"/>
              </a:defRPr>
            </a:lvl2pPr>
            <a:lvl3pPr lvl="2"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3pPr>
            <a:lvl4pPr lvl="3"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4pPr>
            <a:lvl5pPr lvl="4"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5pPr>
            <a:lvl6pPr lvl="5"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6pPr>
            <a:lvl7pPr lvl="6"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7pPr>
            <a:lvl8pPr lvl="7"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8pPr>
            <a:lvl9pPr lvl="8" algn="ctr" rtl="0">
              <a:lnSpc>
                <a:spcPct val="115000"/>
              </a:lnSpc>
              <a:spcBef>
                <a:spcPts val="0"/>
              </a:spcBef>
              <a:spcAft>
                <a:spcPts val="0"/>
              </a:spcAft>
              <a:buSzPts val="1400"/>
              <a:buFont typeface="Anaheim" panose="02000503000000000000"/>
              <a:buNone/>
              <a:defRPr sz="1400">
                <a:latin typeface="Anaheim" panose="02000503000000000000"/>
                <a:ea typeface="Anaheim" panose="02000503000000000000"/>
                <a:cs typeface="Anaheim" panose="02000503000000000000"/>
                <a:sym typeface="Anaheim" panose="02000503000000000000"/>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ct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2pPr>
            <a:lvl3pPr lvl="2"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3pPr>
            <a:lvl4pPr lvl="3"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4pPr>
            <a:lvl5pPr lvl="4"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5pPr>
            <a:lvl6pPr lvl="5"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6pPr>
            <a:lvl7pPr lvl="6"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7pPr>
            <a:lvl8pPr lvl="7"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8pPr>
            <a:lvl9pPr lvl="8" algn="r" rtl="0">
              <a:lnSpc>
                <a:spcPct val="100000"/>
              </a:lnSpc>
              <a:spcBef>
                <a:spcPts val="0"/>
              </a:spcBef>
              <a:spcAft>
                <a:spcPts val="0"/>
              </a:spcAft>
              <a:buSzPts val="2200"/>
              <a:buFont typeface="Overpass Mono" panose="020B0009030203020204"/>
              <a:buNone/>
              <a:defRPr sz="2200" b="1">
                <a:latin typeface="Overpass Mono" panose="020B0009030203020204"/>
                <a:ea typeface="Overpass Mono" panose="020B0009030203020204"/>
                <a:cs typeface="Overpass Mono" panose="020B0009030203020204"/>
                <a:sym typeface="Overpass Mono" panose="020B0009030203020204"/>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algn="ctr" rtl="0">
              <a:spcBef>
                <a:spcPts val="0"/>
              </a:spcBef>
              <a:spcAft>
                <a:spcPts val="0"/>
              </a:spcAft>
              <a:buClr>
                <a:schemeClr val="lt1"/>
              </a:buClr>
              <a:buSzPts val="2200"/>
              <a:buFont typeface="Barlow Condensed ExtraBold" panose="00000906000000000000"/>
              <a:buNone/>
              <a:defRPr sz="22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2pPr>
            <a:lvl3pPr lvl="2"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3pPr>
            <a:lvl4pPr lvl="3"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4pPr>
            <a:lvl5pPr lvl="4"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5pPr>
            <a:lvl6pPr lvl="5"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6pPr>
            <a:lvl7pPr lvl="6"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7pPr>
            <a:lvl8pPr lvl="7"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8pPr>
            <a:lvl9pPr lvl="8" algn="ctr" rtl="0">
              <a:spcBef>
                <a:spcPts val="0"/>
              </a:spcBef>
              <a:spcAft>
                <a:spcPts val="0"/>
              </a:spcAft>
              <a:buSzPts val="2500"/>
              <a:buFont typeface="Barlow" panose="00000500000000000000"/>
              <a:buNone/>
              <a:defRPr sz="2500" b="1">
                <a:latin typeface="Barlow" panose="00000500000000000000"/>
                <a:ea typeface="Barlow" panose="00000500000000000000"/>
                <a:cs typeface="Barlow" panose="00000500000000000000"/>
                <a:sym typeface="Barlow" panose="00000500000000000000"/>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2pPr>
            <a:lvl3pPr lvl="2"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3pPr>
            <a:lvl4pPr lvl="3"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4pPr>
            <a:lvl5pPr lvl="4"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5pPr>
            <a:lvl6pPr lvl="5"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6pPr>
            <a:lvl7pPr lvl="6"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7pPr>
            <a:lvl8pPr lvl="7"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8pPr>
            <a:lvl9pPr lvl="8" rtl="0">
              <a:spcBef>
                <a:spcPts val="0"/>
              </a:spcBef>
              <a:spcAft>
                <a:spcPts val="0"/>
              </a:spcAft>
              <a:buClr>
                <a:schemeClr val="lt1"/>
              </a:buClr>
              <a:buSzPts val="2400"/>
              <a:buFont typeface="Barlow Condensed ExtraBold" panose="00000906000000000000"/>
              <a:buNone/>
              <a:defRPr sz="2400">
                <a:solidFill>
                  <a:schemeClr val="lt1"/>
                </a:solidFill>
                <a:latin typeface="Barlow Condensed ExtraBold" panose="00000906000000000000"/>
                <a:ea typeface="Barlow Condensed ExtraBold" panose="00000906000000000000"/>
                <a:cs typeface="Barlow Condensed ExtraBold" panose="00000906000000000000"/>
                <a:sym typeface="Barlow Condensed ExtraBold" panose="00000906000000000000"/>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55015" y="1419860"/>
            <a:ext cx="8520430" cy="217678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GB" dirty="0"/>
              <a:t>Control Statement</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For Loop</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3</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0670" y="2388235"/>
            <a:ext cx="4650105" cy="21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PHP for loop can be used to traverse set of code for the specified number of times.</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It should be used if the number of iterations is known otherwise use while loop. This means for loop is used when you already know how many times you want to execute a block of code.</a:t>
            </a:r>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 Loop</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for</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initialization;condition;inc/de</a:t>
            </a:r>
            <a:r>
              <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c</a:t>
            </a:r>
          </a:p>
          <a:p>
            <a:pPr marL="0" lvl="0" indent="0" algn="l" rtl="0">
              <a:spcBef>
                <a:spcPts val="0"/>
              </a:spcBef>
              <a:spcAft>
                <a:spcPts val="0"/>
              </a:spcAft>
              <a:buNone/>
            </a:pPr>
            <a:endParaRPr lang="en-US" alt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 Loop</a:t>
            </a:r>
            <a:r>
              <a:rPr lang="en-US" altLang="en-GB">
                <a:sym typeface="+mn-ea"/>
              </a:rPr>
              <a:t> - </a:t>
            </a:r>
            <a:r>
              <a:rPr lang="en-US" altLang="en-GB" sz="2400">
                <a:sym typeface="+mn-ea"/>
              </a:rPr>
              <a:t>Parameters</a:t>
            </a:r>
          </a:p>
        </p:txBody>
      </p:sp>
      <p:sp>
        <p:nvSpPr>
          <p:cNvPr id="435" name="Google Shape;435;p35"/>
          <p:cNvSpPr txBox="1">
            <a:spLocks noGrp="1"/>
          </p:cNvSpPr>
          <p:nvPr>
            <p:ph type="subTitle" idx="4294967295"/>
          </p:nvPr>
        </p:nvSpPr>
        <p:spPr>
          <a:xfrm flipH="1">
            <a:off x="1038316" y="1365002"/>
            <a:ext cx="7498080" cy="3260725"/>
          </a:xfrm>
          <a:prstGeom prst="rect">
            <a:avLst/>
          </a:prstGeom>
        </p:spPr>
        <p:txBody>
          <a:bodyPr spcFirstLastPara="1" wrap="square" lIns="91425" tIns="91425" rIns="91425" bIns="91425" anchor="t" anchorCtr="0">
            <a:noAutofit/>
          </a:bodyPr>
          <a:lstStyle/>
          <a:p>
            <a:pPr marL="342900" lvl="0" algn="l" rtl="0">
              <a:lnSpc>
                <a:spcPct val="100000"/>
              </a:lnSpc>
              <a:spcBef>
                <a:spcPts val="0"/>
              </a:spcBef>
              <a:spcAft>
                <a:spcPts val="0"/>
              </a:spcAft>
              <a:buAutoNum type="arabicPeriod"/>
            </a:pPr>
            <a:r>
              <a:rPr sz="2000" b="1" dirty="0"/>
              <a:t>initialization </a:t>
            </a:r>
            <a:r>
              <a:rPr lang="en-US" sz="2000" b="1" dirty="0"/>
              <a:t>:</a:t>
            </a:r>
            <a:r>
              <a:rPr b="1" dirty="0"/>
              <a:t> Initialize the loop counter value. The initial value of the for loop is done only once. This parameter is optional.</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sz="2000" b="1" dirty="0"/>
              <a:t>condition </a:t>
            </a:r>
            <a:r>
              <a:rPr lang="en-US" sz="2000" b="1" dirty="0"/>
              <a:t>:</a:t>
            </a:r>
            <a:r>
              <a:rPr b="1" dirty="0"/>
              <a:t> Evaluate each iteration value. The loop continuously executes until the condition is false. If TRUE, the loop execution continues, otherwise the execution of the loop ends.</a:t>
            </a:r>
          </a:p>
          <a:p>
            <a:pPr lvl="0" indent="-457200" algn="r" rtl="0">
              <a:lnSpc>
                <a:spcPct val="100000"/>
              </a:lnSpc>
              <a:spcBef>
                <a:spcPts val="0"/>
              </a:spcBef>
              <a:spcAft>
                <a:spcPts val="0"/>
              </a:spcAft>
              <a:buAutoNum type="arabicPeriod"/>
            </a:pPr>
            <a:endParaRPr sz="2000" b="1" dirty="0"/>
          </a:p>
          <a:p>
            <a:pPr marL="342900" lvl="0" algn="l" rtl="0">
              <a:lnSpc>
                <a:spcPct val="100000"/>
              </a:lnSpc>
              <a:spcBef>
                <a:spcPts val="0"/>
              </a:spcBef>
              <a:spcAft>
                <a:spcPts val="0"/>
              </a:spcAft>
              <a:buAutoNum type="arabicPeriod"/>
            </a:pPr>
            <a:r>
              <a:rPr sz="2000" b="1" dirty="0"/>
              <a:t>Increment/decrement </a:t>
            </a:r>
            <a:r>
              <a:rPr lang="en-US" sz="2000" b="1" dirty="0"/>
              <a:t>:</a:t>
            </a:r>
            <a:r>
              <a:rPr b="1" dirty="0"/>
              <a:t> It increments or decrements the value of the variable.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33" name="Google Shape;433;p35" title="Chart">
            <a:hlinkClick r:id="rId3"/>
          </p:cNvPr>
          <p:cNvPicPr preferRelativeResize="0"/>
          <p:nvPr/>
        </p:nvPicPr>
        <p:blipFill>
          <a:blip/>
        </p:blipFill>
        <p:spPr>
          <a:xfrm>
            <a:off x="3445225" y="1356925"/>
            <a:ext cx="3356525" cy="2236676"/>
          </a:xfrm>
          <a:prstGeom prst="rect">
            <a:avLst/>
          </a:prstGeom>
          <a:noFill/>
          <a:ln>
            <a:noFill/>
          </a:ln>
        </p:spPr>
      </p:pic>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 Loop</a:t>
            </a:r>
            <a:endParaRPr lang="en-GB"/>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0" descr="forloop"/>
          <p:cNvPicPr>
            <a:picLocks noChangeAspect="1"/>
          </p:cNvPicPr>
          <p:nvPr/>
        </p:nvPicPr>
        <p:blipFill>
          <a:blip r:embed="rId4"/>
          <a:stretch>
            <a:fillRect/>
          </a:stretch>
        </p:blipFill>
        <p:spPr>
          <a:xfrm>
            <a:off x="2337435" y="1074420"/>
            <a:ext cx="4318000" cy="367284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0670" y="2388235"/>
            <a:ext cx="4650105" cy="21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The foreach loop is used to traverse the array elements. It works only on array and object. It will issue an error if you try to use it with the variables of different datatype.</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The foreach loop works on elements basis rather than index. It provides an easiest way to iterate the elements of an array</a:t>
            </a:r>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foreach loop</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foreach ($array as $value) {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While Loop</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4</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37660" y="2427605"/>
            <a:ext cx="4883785" cy="240855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pPr>
            <a:r>
              <a:rPr lang="en-GB" sz="2000"/>
              <a:t>P</a:t>
            </a:r>
            <a:r>
              <a:rPr lang="en-GB"/>
              <a:t>HP while loop can be used to traverse set of code like for loop. The while loop executes a block of code repeatedly until the condition is FALSE. Once the condition gets FALSE, it exits from the body of loop.</a:t>
            </a:r>
          </a:p>
          <a:p>
            <a:pPr marL="285750" lvl="0" indent="-285750" algn="l" rtl="0">
              <a:spcBef>
                <a:spcPts val="0"/>
              </a:spcBef>
              <a:spcAft>
                <a:spcPts val="0"/>
              </a:spcAft>
            </a:pPr>
            <a:endParaRPr lang="en-GB"/>
          </a:p>
          <a:p>
            <a:pPr marL="285750" lvl="0" indent="-285750" algn="l" rtl="0">
              <a:spcBef>
                <a:spcPts val="0"/>
              </a:spcBef>
              <a:spcAft>
                <a:spcPts val="0"/>
              </a:spcAft>
            </a:pPr>
            <a:r>
              <a:rPr lang="en-GB"/>
              <a:t>It should be used if the number of iterations is not known.</a:t>
            </a:r>
          </a:p>
          <a:p>
            <a:pPr marL="285750" lvl="0" indent="-285750" algn="l" rtl="0">
              <a:spcBef>
                <a:spcPts val="0"/>
              </a:spcBef>
              <a:spcAft>
                <a:spcPts val="0"/>
              </a:spcAft>
              <a:buNone/>
            </a:pPr>
            <a:endParaRPr lang="en-GB" sz="1400"/>
          </a:p>
          <a:p>
            <a:pPr marL="0" lvl="0" indent="0" algn="l" rtl="0">
              <a:spcBef>
                <a:spcPts val="0"/>
              </a:spcBef>
              <a:spcAft>
                <a:spcPts val="0"/>
              </a:spcAft>
              <a:buNone/>
            </a:pPr>
            <a:endParaRPr lang="en-GB" sz="1400"/>
          </a:p>
        </p:txBody>
      </p:sp>
      <p:sp>
        <p:nvSpPr>
          <p:cNvPr id="381" name="Google Shape;381;p33"/>
          <p:cNvSpPr txBox="1">
            <a:spLocks noGrp="1"/>
          </p:cNvSpPr>
          <p:nvPr>
            <p:ph type="title"/>
          </p:nvPr>
        </p:nvSpPr>
        <p:spPr>
          <a:xfrm>
            <a:off x="3780155" y="1718945"/>
            <a:ext cx="5127625" cy="669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PHP While Loop</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while(condition){  </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GB"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GB" sz="2200" b="1">
                <a:latin typeface="Overpass Mono" panose="020B0009030203020204"/>
                <a:ea typeface="Overpass Mono" panose="020B0009030203020204"/>
                <a:cs typeface="Overpass Mono" panose="020B0009030203020204"/>
                <a:sym typeface="Overpass Mono" panose="020B0009030203020204"/>
              </a:rPr>
              <a:t>If Else</a:t>
            </a: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GB"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GB" sz="2200" b="1">
                <a:latin typeface="Overpass Mono" panose="020B0009030203020204"/>
                <a:ea typeface="Overpass Mono" panose="020B0009030203020204"/>
                <a:cs typeface="Overpass Mono" panose="020B0009030203020204"/>
                <a:sym typeface="Overpass Mono" panose="020B0009030203020204"/>
              </a:rPr>
              <a:t>For Loop</a:t>
            </a: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GB"/>
              <a:t>02</a:t>
            </a: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GB"/>
              <a:t>Switch</a:t>
            </a:r>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GB"/>
              <a:t>04</a:t>
            </a: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GB"/>
              <a:t>While Loop</a:t>
            </a:r>
          </a:p>
          <a:p>
            <a:pPr marL="0" lvl="0" indent="0" algn="r" rtl="0">
              <a:spcBef>
                <a:spcPts val="0"/>
              </a:spcBef>
              <a:spcAft>
                <a:spcPts val="0"/>
              </a:spcAft>
              <a:buNone/>
            </a:pPr>
            <a:endParaRPr lang="en-GB"/>
          </a:p>
          <a:p>
            <a:pPr marL="0" lvl="0" indent="0" algn="r" rtl="0">
              <a:spcBef>
                <a:spcPts val="0"/>
              </a:spcBef>
              <a:spcAft>
                <a:spcPts val="0"/>
              </a:spcAft>
              <a:buNone/>
            </a:pPr>
            <a:endParaRPr lang="en-GB"/>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5"/>
          <p:cNvSpPr txBox="1">
            <a:spLocks noGrp="1"/>
          </p:cNvSpPr>
          <p:nvPr>
            <p:ph type="subTitle" idx="4294967295"/>
          </p:nvPr>
        </p:nvSpPr>
        <p:spPr>
          <a:xfrm flipH="1">
            <a:off x="971550" y="771525"/>
            <a:ext cx="7498080" cy="3640455"/>
          </a:xfrm>
          <a:prstGeom prst="rect">
            <a:avLst/>
          </a:prstGeom>
        </p:spPr>
        <p:txBody>
          <a:bodyPr spcFirstLastPara="1" wrap="square" lIns="91425" tIns="91425" rIns="91425" bIns="91425" anchor="t" anchorCtr="0">
            <a:noAutofit/>
          </a:bodyPr>
          <a:lstStyle/>
          <a:p>
            <a:pPr marL="342900" lvl="0" algn="l" rtl="0">
              <a:lnSpc>
                <a:spcPct val="100000"/>
              </a:lnSpc>
              <a:spcBef>
                <a:spcPts val="0"/>
              </a:spcBef>
              <a:spcAft>
                <a:spcPts val="0"/>
              </a:spcAft>
              <a:buAutoNum type="arabicPeriod"/>
            </a:pPr>
            <a:r>
              <a:rPr b="1" dirty="0"/>
              <a:t>PHP do-while loop can be used to traverse set of code like </a:t>
            </a:r>
            <a:r>
              <a:rPr b="1" dirty="0" err="1"/>
              <a:t>php</a:t>
            </a:r>
            <a:r>
              <a:rPr b="1" dirty="0"/>
              <a:t> while loop. The PHP do-while loop is guaranteed to run at least once.</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b="1" dirty="0"/>
              <a:t>The PHP do-while loop is used to execute a set of code of the program several times. If you have to execute the loop at least once and the number of iterations is not even fixed, it is recommended to use the do-while loop.</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b="1" dirty="0"/>
              <a:t>It executes the code at least one time always because the condition is checked after executi</a:t>
            </a:r>
            <a:r>
              <a:rPr lang="en-US" b="1" dirty="0"/>
              <a:t>n</a:t>
            </a:r>
            <a:r>
              <a:rPr b="1" dirty="0"/>
              <a:t>g the code.</a:t>
            </a:r>
          </a:p>
          <a:p>
            <a:pPr marL="342900" lvl="0" algn="l" rtl="0">
              <a:lnSpc>
                <a:spcPct val="100000"/>
              </a:lnSpc>
              <a:spcBef>
                <a:spcPts val="0"/>
              </a:spcBef>
              <a:spcAft>
                <a:spcPts val="0"/>
              </a:spcAft>
              <a:buAutoNum type="arabicPeriod"/>
            </a:pPr>
            <a:endParaRPr b="1" dirty="0"/>
          </a:p>
          <a:p>
            <a:pPr marL="342900" lvl="0" algn="l" rtl="0">
              <a:lnSpc>
                <a:spcPct val="100000"/>
              </a:lnSpc>
              <a:spcBef>
                <a:spcPts val="0"/>
              </a:spcBef>
              <a:spcAft>
                <a:spcPts val="0"/>
              </a:spcAft>
              <a:buAutoNum type="arabicPeriod"/>
            </a:pPr>
            <a:r>
              <a:rPr b="1" dirty="0"/>
              <a:t>The do-while loop is very much similar to the while loop except the condition check. The main difference between both loops is that while loop checks the condition at the beginning, whereas do-while loop checks the condition at the end of the loop.</a:t>
            </a:r>
          </a:p>
        </p:txBody>
      </p:sp>
      <p:sp>
        <p:nvSpPr>
          <p:cNvPr id="434" name="Google Shape;434;p35"/>
          <p:cNvSpPr txBox="1">
            <a:spLocks noGrp="1"/>
          </p:cNvSpPr>
          <p:nvPr>
            <p:ph type="title"/>
          </p:nvPr>
        </p:nvSpPr>
        <p:spPr>
          <a:xfrm>
            <a:off x="1299590" y="17238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a:sym typeface="+mn-ea"/>
              </a:rPr>
              <a:t>PHP do-while loop</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26758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do{  </a:t>
            </a:r>
          </a:p>
          <a:p>
            <a:pPr marL="0" lvl="0" indent="0" algn="l" rtl="0">
              <a:spcBef>
                <a:spcPts val="0"/>
              </a:spcBef>
              <a:spcAft>
                <a:spcPts val="0"/>
              </a:spcAft>
              <a:buNone/>
            </a:pPr>
            <a:endPar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while(condition);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99590" y="17238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a:sym typeface="+mn-ea"/>
              </a:rPr>
              <a:t>Difference between while and do-while loop</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0"/>
          <p:cNvPicPr>
            <a:picLocks noChangeAspect="1"/>
          </p:cNvPicPr>
          <p:nvPr/>
        </p:nvPicPr>
        <p:blipFill>
          <a:blip r:embed="rId3"/>
          <a:srcRect l="743"/>
          <a:stretch>
            <a:fillRect/>
          </a:stretch>
        </p:blipFill>
        <p:spPr>
          <a:xfrm>
            <a:off x="611505" y="1635760"/>
            <a:ext cx="8054975" cy="3002280"/>
          </a:xfrm>
          <a:prstGeom prst="rect">
            <a:avLst/>
          </a:pr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726055" y="700405"/>
            <a:ext cx="4909185" cy="1127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600"/>
              <a:t>THANKS!</a:t>
            </a: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4" name="Google Shape;914;p52"/>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lt1"/>
                </a:solidFill>
                <a:latin typeface="Anaheim" panose="02000503000000000000"/>
                <a:ea typeface="Anaheim" panose="02000503000000000000"/>
                <a:cs typeface="Anaheim" panose="02000503000000000000"/>
                <a:sym typeface="Anaheim" panose="02000503000000000000"/>
              </a:rPr>
              <a:t>Please, keep this slide for attribution.</a:t>
            </a:r>
            <a:endParaRPr b="1">
              <a:solidFill>
                <a:schemeClr val="lt1"/>
              </a:solidFill>
              <a:latin typeface="Anaheim" panose="02000503000000000000"/>
              <a:ea typeface="Anaheim" panose="02000503000000000000"/>
              <a:cs typeface="Anaheim" panose="02000503000000000000"/>
              <a:sym typeface="Anaheim" panose="02000503000000000000"/>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a:sym typeface="Overpass Mono" panose="020B0009030203020204"/>
              </a:rPr>
              <a:t>PHP If Else</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01</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GB"/>
              <a:t>PHP if statement allows conditional execution of code. It is executed if condition is true.</a:t>
            </a:r>
          </a:p>
          <a:p>
            <a:pPr marL="285750" lvl="0" indent="-285750" algn="l" rtl="0">
              <a:spcBef>
                <a:spcPts val="0"/>
              </a:spcBef>
              <a:spcAft>
                <a:spcPts val="0"/>
              </a:spcAft>
            </a:pPr>
            <a:endParaRPr lang="en-GB"/>
          </a:p>
          <a:p>
            <a:pPr marL="285750" lvl="0" indent="-285750" algn="l" rtl="0">
              <a:spcBef>
                <a:spcPts val="0"/>
              </a:spcBef>
              <a:spcAft>
                <a:spcPts val="0"/>
              </a:spcAft>
            </a:pPr>
            <a:r>
              <a:rPr lang="en-GB"/>
              <a:t>If statement is used to executes the block of code exist inside the if statement only if the specified condition is true</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PHP If Statement</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28545" y="143065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if (condition)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if this condition is true;</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elseif (condition)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if first condition is false and this condition is true;</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else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if all conditions are false;</a:t>
            </a: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10" y="2931795"/>
            <a:ext cx="8425180" cy="82994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GB" b="1">
                <a:latin typeface="Overpass Mono" panose="020B0009030203020204"/>
                <a:ea typeface="Overpass Mono" panose="020B0009030203020204"/>
                <a:cs typeface="Overpass Mono" panose="020B0009030203020204"/>
                <a:sym typeface="Overpass Mono" panose="020B0009030203020204"/>
              </a:rPr>
              <a:t>PHP Switch</a:t>
            </a:r>
            <a:br>
              <a:rPr lang="en-GB" b="1">
                <a:latin typeface="Overpass Mono" panose="020B0009030203020204"/>
                <a:ea typeface="Overpass Mono" panose="020B0009030203020204"/>
                <a:cs typeface="Overpass Mono" panose="020B0009030203020204"/>
                <a:sym typeface="Overpass Mono" panose="020B0009030203020204"/>
              </a:rPr>
            </a:br>
            <a:endParaRPr lang="en-GB"/>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a:t>
            </a:r>
            <a:r>
              <a:rPr lang="en-US" altLang="en-GB"/>
              <a:t>2</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PHP switch statement is used to execute one statement from multiple conditions. </a:t>
            </a:r>
          </a:p>
          <a:p>
            <a:pPr marL="0" lvl="0" indent="0" algn="l" rtl="0">
              <a:spcBef>
                <a:spcPts val="0"/>
              </a:spcBef>
              <a:spcAft>
                <a:spcPts val="0"/>
              </a:spcAft>
              <a:buNone/>
            </a:pPr>
            <a:endParaRPr lang="en-GB" sz="1800"/>
          </a:p>
          <a:p>
            <a:pPr marL="0" lvl="0" indent="0" algn="l" rtl="0">
              <a:spcBef>
                <a:spcPts val="0"/>
              </a:spcBef>
              <a:spcAft>
                <a:spcPts val="0"/>
              </a:spcAft>
              <a:buNone/>
            </a:pPr>
            <a:r>
              <a:rPr lang="en-GB" sz="1800"/>
              <a:t>It works like PHP if-else-if statement.</a:t>
            </a:r>
          </a:p>
          <a:p>
            <a:pPr marL="0" lvl="0" indent="0" algn="l" rtl="0">
              <a:spcBef>
                <a:spcPts val="0"/>
              </a:spcBef>
              <a:spcAft>
                <a:spcPts val="0"/>
              </a:spcAft>
              <a:buNone/>
            </a:pPr>
            <a:endParaRPr lang="en-GB" sz="1800"/>
          </a:p>
        </p:txBody>
      </p:sp>
      <p:sp>
        <p:nvSpPr>
          <p:cNvPr id="381" name="Google Shape;381;p33"/>
          <p:cNvSpPr txBox="1">
            <a:spLocks noGrp="1"/>
          </p:cNvSpPr>
          <p:nvPr>
            <p:ph type="title"/>
          </p:nvPr>
        </p:nvSpPr>
        <p:spPr>
          <a:xfrm>
            <a:off x="3693160" y="1714500"/>
            <a:ext cx="5127625" cy="6692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sym typeface="+mn-ea"/>
              </a:rPr>
              <a:t>PHP switch statement</a:t>
            </a:r>
            <a:endParaRPr lang="en-GB"/>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339975" y="1275715"/>
            <a:ext cx="4513580" cy="3292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switch(expression){</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case value1:      </a:t>
            </a:r>
          </a:p>
          <a:p>
            <a:pPr marL="0" lvl="0" indent="0" algn="l" rtl="0">
              <a:spcBef>
                <a:spcPts val="0"/>
              </a:spcBef>
              <a:spcAft>
                <a:spcPts val="0"/>
              </a:spcAft>
              <a:buNone/>
            </a:pP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break;  </a:t>
            </a:r>
          </a:p>
          <a:p>
            <a:pPr marL="0" lvl="0" indent="0" algn="l" rtl="0">
              <a:spcBef>
                <a:spcPts val="0"/>
              </a:spcBef>
              <a:spcAft>
                <a:spcPts val="0"/>
              </a:spcAft>
              <a:buNone/>
            </a:pPr>
            <a:endPar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endParaRP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case value2:      </a:t>
            </a:r>
          </a:p>
          <a:p>
            <a:pPr marL="0" lvl="0" indent="0" algn="l" rtl="0">
              <a:spcBef>
                <a:spcPts val="0"/>
              </a:spcBef>
              <a:spcAft>
                <a:spcPts val="0"/>
              </a:spcAft>
              <a:buNone/>
            </a:pP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 //code to be executed </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break;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default:       </a:t>
            </a:r>
          </a:p>
          <a:p>
            <a:pPr marL="0" lvl="0" indent="0" algn="l" rtl="0">
              <a:spcBef>
                <a:spcPts val="0"/>
              </a:spcBef>
              <a:spcAft>
                <a:spcPts val="0"/>
              </a:spcAft>
              <a:buNone/>
            </a:pPr>
            <a:r>
              <a:rPr lang="en-GB" sz="1200" b="1">
                <a:solidFill>
                  <a:schemeClr val="dk1"/>
                </a:solidFill>
                <a:latin typeface="Overpass Mono" panose="020B0009030203020204"/>
                <a:ea typeface="Overpass Mono" panose="020B0009030203020204"/>
                <a:cs typeface="Overpass Mono" panose="020B0009030203020204"/>
                <a:sym typeface="Overpass Mono" panose="020B0009030203020204"/>
              </a:rPr>
              <a:t> </a:t>
            </a:r>
            <a:r>
              <a:rPr lang="en-US" alt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a:t>
            </a:r>
            <a:r>
              <a:rPr lang="en-GB" sz="1200" b="1">
                <a:solidFill>
                  <a:schemeClr val="dk1"/>
                </a:solidFill>
                <a:highlight>
                  <a:srgbClr val="C0C0C0"/>
                </a:highlight>
                <a:latin typeface="Overpass Mono" panose="020B0009030203020204"/>
                <a:ea typeface="Overpass Mono" panose="020B0009030203020204"/>
                <a:cs typeface="Overpass Mono" panose="020B0009030203020204"/>
                <a:sym typeface="Overpass Mono" panose="020B0009030203020204"/>
              </a:rPr>
              <a:t>code to be executed if all cases are not matched;</a:t>
            </a: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a:p>
            <a:pPr marL="0" lvl="0" indent="0" algn="l" rtl="0">
              <a:spcBef>
                <a:spcPts val="0"/>
              </a:spcBef>
              <a:spcAft>
                <a:spcPts val="0"/>
              </a:spcAft>
              <a:buNone/>
            </a:pPr>
            <a:r>
              <a:rPr lang="en-GB" sz="1600" b="1">
                <a:solidFill>
                  <a:schemeClr val="dk1"/>
                </a:solidFill>
                <a:latin typeface="Overpass Mono" panose="020B0009030203020204"/>
                <a:ea typeface="Overpass Mono" panose="020B0009030203020204"/>
                <a:cs typeface="Overpass Mono" panose="020B0009030203020204"/>
                <a:sym typeface="Overpass Mono" panose="020B0009030203020204"/>
              </a:rPr>
              <a:t>}  </a:t>
            </a: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Syntax</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39750" y="2067560"/>
            <a:ext cx="8122920" cy="293179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GB" dirty="0"/>
              <a:t>The </a:t>
            </a:r>
            <a:r>
              <a:rPr lang="en-GB" b="1" dirty="0"/>
              <a:t>default </a:t>
            </a:r>
            <a:r>
              <a:rPr lang="en-GB" dirty="0"/>
              <a:t>is an optional statement. Even it is not important, that </a:t>
            </a:r>
            <a:r>
              <a:rPr lang="en-GB" b="1" dirty="0"/>
              <a:t>default </a:t>
            </a:r>
            <a:r>
              <a:rPr lang="en-GB" dirty="0"/>
              <a:t>must always be the last statement.</a:t>
            </a:r>
          </a:p>
          <a:p>
            <a:pPr marL="342900" lvl="0" indent="-342900" algn="l" rtl="0">
              <a:spcBef>
                <a:spcPts val="0"/>
              </a:spcBef>
              <a:spcAft>
                <a:spcPts val="0"/>
              </a:spcAft>
              <a:buFont typeface="+mj-lt"/>
              <a:buAutoNum type="arabicPeriod"/>
            </a:pPr>
            <a:r>
              <a:rPr lang="en-GB" dirty="0"/>
              <a:t>There can be only one default in a switch statement. More than one default may lead to a Fatal error.</a:t>
            </a:r>
          </a:p>
          <a:p>
            <a:pPr marL="342900" lvl="0" indent="-342900" algn="l" rtl="0">
              <a:spcBef>
                <a:spcPts val="0"/>
              </a:spcBef>
              <a:spcAft>
                <a:spcPts val="0"/>
              </a:spcAft>
              <a:buFont typeface="+mj-lt"/>
              <a:buAutoNum type="arabicPeriod"/>
            </a:pPr>
            <a:r>
              <a:rPr lang="en-GB" dirty="0"/>
              <a:t>Each case can have a break statement, which is used to terminate the sequence of statement.</a:t>
            </a:r>
          </a:p>
          <a:p>
            <a:pPr marL="342900" lvl="0" indent="-342900" algn="l" rtl="0">
              <a:spcBef>
                <a:spcPts val="0"/>
              </a:spcBef>
              <a:spcAft>
                <a:spcPts val="0"/>
              </a:spcAft>
              <a:buFont typeface="+mj-lt"/>
              <a:buAutoNum type="arabicPeriod"/>
            </a:pPr>
            <a:r>
              <a:rPr lang="en-GB" dirty="0"/>
              <a:t>The break statement is optional to use in switch. If break is not used, all the statements will execute after finding matched case value.</a:t>
            </a:r>
          </a:p>
          <a:p>
            <a:pPr marL="342900" lvl="0" indent="-342900" algn="l" rtl="0">
              <a:spcBef>
                <a:spcPts val="0"/>
              </a:spcBef>
              <a:spcAft>
                <a:spcPts val="0"/>
              </a:spcAft>
              <a:buFont typeface="+mj-lt"/>
              <a:buAutoNum type="arabicPeriod"/>
            </a:pPr>
            <a:r>
              <a:rPr lang="en-GB" dirty="0"/>
              <a:t>PHP allows you to use number, character, string, as well as functions in switch expression.</a:t>
            </a:r>
          </a:p>
          <a:p>
            <a:pPr marL="342900" lvl="0" indent="-342900" algn="l" rtl="0">
              <a:spcBef>
                <a:spcPts val="0"/>
              </a:spcBef>
              <a:spcAft>
                <a:spcPts val="0"/>
              </a:spcAft>
              <a:buFont typeface="+mj-lt"/>
              <a:buAutoNum type="arabicPeriod"/>
            </a:pPr>
            <a:endParaRPr lang="en-GB"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notice</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799</Words>
  <Application>Microsoft Office PowerPoint</Application>
  <PresentationFormat>On-screen Show (16:9)</PresentationFormat>
  <Paragraphs>129</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Nunito Light</vt:lpstr>
      <vt:lpstr>Roboto Condensed Light</vt:lpstr>
      <vt:lpstr>Overpass Mono</vt:lpstr>
      <vt:lpstr>Arial</vt:lpstr>
      <vt:lpstr>Roboto</vt:lpstr>
      <vt:lpstr>Barlow Condensed ExtraBold</vt:lpstr>
      <vt:lpstr>Barlow</vt:lpstr>
      <vt:lpstr>Anaheim</vt:lpstr>
      <vt:lpstr>Raleway SemiBold</vt:lpstr>
      <vt:lpstr>Programming Lesson by Slidesgo</vt:lpstr>
      <vt:lpstr>Control Statement</vt:lpstr>
      <vt:lpstr>TABLE OF CONTENTS</vt:lpstr>
      <vt:lpstr>PHP If Else </vt:lpstr>
      <vt:lpstr>PHP If Statement</vt:lpstr>
      <vt:lpstr>Syntax</vt:lpstr>
      <vt:lpstr>PHP Switch </vt:lpstr>
      <vt:lpstr>PHP switch statement</vt:lpstr>
      <vt:lpstr>Syntax</vt:lpstr>
      <vt:lpstr>notice</vt:lpstr>
      <vt:lpstr>PHP For Loop </vt:lpstr>
      <vt:lpstr>PHP For Loop</vt:lpstr>
      <vt:lpstr>Syntax</vt:lpstr>
      <vt:lpstr>PHP For Loop - Parameters</vt:lpstr>
      <vt:lpstr>PHP For Loop</vt:lpstr>
      <vt:lpstr>PHP foreach loop</vt:lpstr>
      <vt:lpstr>Syntax</vt:lpstr>
      <vt:lpstr>PHP While Loop </vt:lpstr>
      <vt:lpstr>PHP While Loop</vt:lpstr>
      <vt:lpstr>Syntax</vt:lpstr>
      <vt:lpstr>PHP do-while loop</vt:lpstr>
      <vt:lpstr>Syntax</vt:lpstr>
      <vt:lpstr>Difference between while and do-while loop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dc:title>
  <dc:creator>Abdalmonaem gamal</dc:creator>
  <cp:lastModifiedBy>Abdalmonaem gamal</cp:lastModifiedBy>
  <cp:revision>5</cp:revision>
  <dcterms:created xsi:type="dcterms:W3CDTF">2022-07-29T20:22:17Z</dcterms:created>
  <dcterms:modified xsi:type="dcterms:W3CDTF">2022-08-26T16:20:06Z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E008C440C6234127A7D16FD65FF9CF34</vt:lpwstr>
  </property>
  <property fmtid="{D5CDD505-2E9C-101B-9397-08002B2CF9AE}" pid="3" name="KSOProductBuildVer">
    <vt:lpwstr>1033-11.2.0.11191</vt:lpwstr>
  </property>
</Properties>
</file>