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336" r:id="rId6"/>
    <p:sldId id="302" r:id="rId7"/>
    <p:sldId id="303" r:id="rId8"/>
    <p:sldId id="337" r:id="rId9"/>
    <p:sldId id="273" r:id="rId10"/>
    <p:sldId id="305" r:id="rId11"/>
    <p:sldId id="338" r:id="rId12"/>
    <p:sldId id="340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261" r:id="rId21"/>
    <p:sldId id="350" r:id="rId22"/>
    <p:sldId id="351" r:id="rId23"/>
    <p:sldId id="352" r:id="rId24"/>
    <p:sldId id="353" r:id="rId25"/>
    <p:sldId id="349" r:id="rId26"/>
    <p:sldId id="282" r:id="rId27"/>
    <p:sldId id="28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96D15-AD5F-4855-ADD7-A0DBBBEE3F0C}">
  <a:tblStyle styleId="{46A96D15-AD5F-4855-ADD7-A0DBBBEE3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0DB16F-1947-486E-A01E-62E9081777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151" autoAdjust="0"/>
  </p:normalViewPr>
  <p:slideViewPr>
    <p:cSldViewPr snapToGrid="0">
      <p:cViewPr varScale="1">
        <p:scale>
          <a:sx n="81" d="100"/>
          <a:sy n="81" d="100"/>
        </p:scale>
        <p:origin x="1002" y="-42"/>
      </p:cViewPr>
      <p:guideLst/>
    </p:cSldViewPr>
  </p:slideViewPr>
  <p:outlineViewPr>
    <p:cViewPr>
      <p:scale>
        <a:sx n="33" d="100"/>
        <a:sy n="33" d="100"/>
      </p:scale>
      <p:origin x="0" y="-102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19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018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727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062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038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71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41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170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57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23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568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189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89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170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607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745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dec9ae1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dec9ae1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03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02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4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39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89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94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8B3BB-0109-462E-B9BD-AE57CABB28D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19291" y="3477754"/>
            <a:ext cx="2182241" cy="2182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7" r:id="rId5"/>
    <p:sldLayoutId id="2147483659" r:id="rId6"/>
    <p:sldLayoutId id="2147483661" r:id="rId7"/>
    <p:sldLayoutId id="2147483664" r:id="rId8"/>
    <p:sldLayoutId id="2147483665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cheerful-woman-writing-documents_1372780.ht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pik.com/free-photo/man-using-laptop-cafe_3464635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hacking-concept_4474795.htm/?utm_source=slidesgo_template&amp;utm_medium=referral-link&amp;utm_campaign=sg_resources&amp;utm_content=freepi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oop5.php#language.oop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OOP in PHP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</a:rPr>
              <a:t>#6 Session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201342" y="1359272"/>
            <a:ext cx="412380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8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800" dirty="0"/>
          </a:p>
          <a:p>
            <a:pPr lvl="2"/>
            <a:r>
              <a:rPr lang="es-ES" sz="2800" dirty="0" err="1"/>
              <a:t>class</a:t>
            </a:r>
            <a:r>
              <a:rPr lang="es-ES" sz="2800" dirty="0"/>
              <a:t> </a:t>
            </a:r>
            <a:r>
              <a:rPr lang="es-ES" sz="2800" dirty="0" err="1">
                <a:solidFill>
                  <a:schemeClr val="tx2"/>
                </a:solidFill>
              </a:rPr>
              <a:t>ClassName</a:t>
            </a:r>
            <a:r>
              <a:rPr lang="es-ES" sz="2800" dirty="0"/>
              <a:t> </a:t>
            </a:r>
            <a:br>
              <a:rPr lang="es-ES" sz="2800" dirty="0"/>
            </a:br>
            <a:r>
              <a:rPr lang="es-ES" sz="2800" dirty="0"/>
              <a:t>{</a:t>
            </a:r>
          </a:p>
          <a:p>
            <a:pPr lvl="2"/>
            <a:endParaRPr lang="es-ES" sz="2800" dirty="0"/>
          </a:p>
          <a:p>
            <a:pPr lvl="2"/>
            <a:r>
              <a:rPr lang="es-ES" sz="2800" dirty="0"/>
              <a:t>}</a:t>
            </a:r>
            <a:br>
              <a:rPr lang="es-ES" sz="2800" dirty="0"/>
            </a:br>
            <a:r>
              <a:rPr lang="es-E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8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#Class Example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17069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73184" y="1822410"/>
            <a:ext cx="5320146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8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800" dirty="0"/>
          </a:p>
          <a:p>
            <a:pPr lvl="2"/>
            <a:r>
              <a:rPr lang="es-ES" sz="2800" dirty="0"/>
              <a:t>$</a:t>
            </a:r>
            <a:r>
              <a:rPr lang="es-ES" sz="2800" dirty="0" err="1"/>
              <a:t>object</a:t>
            </a:r>
            <a:r>
              <a:rPr lang="es-ES" sz="2800" dirty="0"/>
              <a:t> = </a:t>
            </a:r>
            <a:r>
              <a:rPr lang="es-ES" sz="2800" dirty="0">
                <a:solidFill>
                  <a:schemeClr val="tx2"/>
                </a:solidFill>
              </a:rPr>
              <a:t>new </a:t>
            </a:r>
            <a:r>
              <a:rPr lang="es-ES" sz="2800" dirty="0" err="1">
                <a:solidFill>
                  <a:schemeClr val="tx1"/>
                </a:solidFill>
              </a:rPr>
              <a:t>ClassName</a:t>
            </a:r>
            <a:r>
              <a:rPr lang="es-ES" sz="2800" dirty="0">
                <a:solidFill>
                  <a:schemeClr val="tx1"/>
                </a:solidFill>
              </a:rPr>
              <a:t>();</a:t>
            </a:r>
          </a:p>
          <a:p>
            <a:pPr lvl="2"/>
            <a:r>
              <a:rPr lang="es-ES" sz="2800" dirty="0"/>
              <a:t>  </a:t>
            </a:r>
            <a:br>
              <a:rPr lang="es-ES" sz="2800" dirty="0"/>
            </a:br>
            <a:r>
              <a:rPr lang="es-E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8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#Object Example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8111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284469" y="1012200"/>
            <a:ext cx="412380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endParaRPr lang="ar-EG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0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ui-monospace"/>
              </a:rPr>
              <a:t>class </a:t>
            </a:r>
            <a:r>
              <a:rPr lang="en-US" sz="2000" dirty="0" err="1">
                <a:solidFill>
                  <a:schemeClr val="tx1"/>
                </a:solidFill>
                <a:latin typeface="ui-monospace"/>
              </a:rPr>
              <a:t>BankAccount</a:t>
            </a:r>
            <a:r>
              <a:rPr lang="en-US" sz="2000" dirty="0">
                <a:solidFill>
                  <a:schemeClr val="tx1"/>
                </a:solidFill>
                <a:latin typeface="ui-monospace"/>
              </a:rPr>
              <a:t> </a:t>
            </a:r>
          </a:p>
          <a:p>
            <a:pPr lvl="3"/>
            <a:r>
              <a:rPr lang="en-US" sz="2000" dirty="0">
                <a:solidFill>
                  <a:schemeClr val="tx1"/>
                </a:solidFill>
                <a:latin typeface="ui-monospace"/>
              </a:rPr>
              <a:t>{ </a:t>
            </a:r>
          </a:p>
          <a:p>
            <a:pPr lvl="3"/>
            <a:endParaRPr lang="en-US" sz="2000" dirty="0">
              <a:solidFill>
                <a:schemeClr val="tx1"/>
              </a:solidFill>
              <a:latin typeface="ui-monospace"/>
            </a:endParaRPr>
          </a:p>
          <a:p>
            <a:pPr lvl="3"/>
            <a:r>
              <a:rPr lang="en-US" sz="2000" dirty="0">
                <a:solidFill>
                  <a:schemeClr val="tx1"/>
                </a:solidFill>
                <a:latin typeface="ui-monospace"/>
              </a:rPr>
              <a:t>     public $</a:t>
            </a:r>
            <a:r>
              <a:rPr lang="en-US" sz="2000" dirty="0" err="1">
                <a:solidFill>
                  <a:schemeClr val="tx1"/>
                </a:solidFill>
                <a:latin typeface="ui-monospace"/>
              </a:rPr>
              <a:t>accountNumber</a:t>
            </a:r>
            <a:r>
              <a:rPr lang="en-US" sz="2000" dirty="0">
                <a:solidFill>
                  <a:schemeClr val="tx1"/>
                </a:solidFill>
                <a:latin typeface="ui-monospace"/>
              </a:rPr>
              <a:t>;</a:t>
            </a:r>
          </a:p>
          <a:p>
            <a:pPr lvl="3"/>
            <a:r>
              <a:rPr lang="en-US" sz="2000" dirty="0">
                <a:solidFill>
                  <a:schemeClr val="tx1"/>
                </a:solidFill>
                <a:latin typeface="ui-monospace"/>
              </a:rPr>
              <a:t>     public $balance;</a:t>
            </a:r>
          </a:p>
          <a:p>
            <a:pPr lvl="3"/>
            <a:endParaRPr lang="en-US" sz="2000" dirty="0">
              <a:solidFill>
                <a:schemeClr val="tx1"/>
              </a:solidFill>
              <a:latin typeface="ui-monospace"/>
            </a:endParaRPr>
          </a:p>
          <a:p>
            <a:pPr lvl="3"/>
            <a:r>
              <a:rPr lang="en-US" sz="2000" dirty="0">
                <a:solidFill>
                  <a:schemeClr val="tx1"/>
                </a:solidFill>
                <a:latin typeface="ui-monospace"/>
              </a:rPr>
              <a:t>}</a:t>
            </a:r>
            <a:br>
              <a:rPr lang="es-ES" sz="2000" dirty="0"/>
            </a:b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#</a:t>
            </a:r>
            <a:r>
              <a:rPr lang="en-US" b="0" dirty="0"/>
              <a:t>Add properties to a class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52580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728176" y="1877560"/>
            <a:ext cx="4807124" cy="349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>
              <a:buNone/>
            </a:pPr>
            <a:r>
              <a:rPr lang="en-US" sz="2000" dirty="0"/>
              <a:t>In the real world, you can find many same kinds of objects. For example, a bank has many bank accounts. All of them have account numbers and balances.</a:t>
            </a:r>
          </a:p>
          <a:p>
            <a:pPr marL="127000" indent="0" algn="l">
              <a:buNone/>
            </a:pPr>
            <a:endParaRPr lang="en-US" sz="3200" dirty="0">
              <a:solidFill>
                <a:srgbClr val="E3E3E3"/>
              </a:solidFill>
              <a:latin typeface="-apple-system"/>
            </a:endParaRPr>
          </a:p>
          <a:p>
            <a:pPr marL="127000" indent="0" algn="l">
              <a:buNone/>
            </a:pPr>
            <a:r>
              <a:rPr lang="en-US" sz="2000" dirty="0">
                <a:solidFill>
                  <a:srgbClr val="E3E3E3"/>
                </a:solidFill>
              </a:rPr>
              <a:t>These Objects are created from the same </a:t>
            </a:r>
            <a:r>
              <a:rPr lang="en-US" sz="2400" dirty="0">
                <a:solidFill>
                  <a:schemeClr val="bg2"/>
                </a:solidFill>
              </a:rPr>
              <a:t>blueprint</a:t>
            </a:r>
            <a:r>
              <a:rPr lang="en-US" sz="2000" dirty="0">
                <a:solidFill>
                  <a:srgbClr val="E3E3E3"/>
                </a:solidFill>
              </a:rPr>
              <a:t>. In object-oriented terms, we say that an individual bank account is an instance of a Bank Account class.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2000" y="942904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Classes?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968068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43846" y="1475338"/>
            <a:ext cx="412380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000" dirty="0"/>
          </a:p>
          <a:p>
            <a:pPr lvl="3"/>
            <a:r>
              <a:rPr lang="en-US" sz="1800" dirty="0"/>
              <a:t>   $object-&gt;property;</a:t>
            </a:r>
          </a:p>
          <a:p>
            <a:pPr lvl="3"/>
            <a:br>
              <a:rPr lang="es-ES" sz="2000" dirty="0"/>
            </a:b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#</a:t>
            </a:r>
            <a:r>
              <a:rPr lang="en-US" b="0" dirty="0"/>
              <a:t>Access a  public property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64436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43846" y="1475338"/>
            <a:ext cx="412380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000" dirty="0"/>
          </a:p>
          <a:p>
            <a:pPr lvl="3"/>
            <a:r>
              <a:rPr lang="en-US" sz="1800" dirty="0"/>
              <a:t>   $object-&gt;property = 500;</a:t>
            </a:r>
          </a:p>
          <a:p>
            <a:pPr lvl="3"/>
            <a:br>
              <a:rPr lang="es-ES" sz="2000" dirty="0"/>
            </a:b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#</a:t>
            </a:r>
            <a:r>
              <a:rPr lang="en-US" b="0" dirty="0"/>
              <a:t>set a public property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22689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43846" y="1475338"/>
            <a:ext cx="536324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000" dirty="0"/>
          </a:p>
          <a:p>
            <a:pPr lvl="3"/>
            <a:r>
              <a:rPr lang="en-US" sz="2000" dirty="0"/>
              <a:t>class </a:t>
            </a:r>
            <a:r>
              <a:rPr lang="en-US" sz="2000" dirty="0" err="1">
                <a:solidFill>
                  <a:srgbClr val="C00000"/>
                </a:solidFill>
              </a:rPr>
              <a:t>ClassName</a:t>
            </a:r>
            <a:r>
              <a:rPr lang="en-US" sz="2000" dirty="0"/>
              <a:t> </a:t>
            </a:r>
          </a:p>
          <a:p>
            <a:pPr lvl="3"/>
            <a:r>
              <a:rPr lang="en-US" sz="2000" dirty="0"/>
              <a:t>{ </a:t>
            </a:r>
          </a:p>
          <a:p>
            <a:pPr lvl="3"/>
            <a:r>
              <a:rPr lang="en-US" sz="2000" dirty="0"/>
              <a:t>   public function </a:t>
            </a:r>
            <a:r>
              <a:rPr lang="en-US" sz="2000" dirty="0" err="1">
                <a:solidFill>
                  <a:srgbClr val="C00000"/>
                </a:solidFill>
              </a:rPr>
              <a:t>methodName</a:t>
            </a:r>
            <a:r>
              <a:rPr lang="en-US" sz="2000" dirty="0"/>
              <a:t>(params)</a:t>
            </a:r>
          </a:p>
          <a:p>
            <a:pPr lvl="3"/>
            <a:r>
              <a:rPr lang="en-US" sz="2000" dirty="0"/>
              <a:t>   { </a:t>
            </a:r>
          </a:p>
          <a:p>
            <a:pPr lvl="3"/>
            <a:r>
              <a:rPr lang="en-US" sz="2000" dirty="0"/>
              <a:t>     // implementation </a:t>
            </a:r>
          </a:p>
          <a:p>
            <a:pPr lvl="3"/>
            <a:r>
              <a:rPr lang="en-US" sz="2000" dirty="0"/>
              <a:t>    }</a:t>
            </a:r>
            <a:br>
              <a:rPr lang="es-ES" sz="2000" dirty="0"/>
            </a:b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#</a:t>
            </a:r>
            <a:r>
              <a:rPr lang="en-US" b="0" dirty="0"/>
              <a:t>Add method to a class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6712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43846" y="1475338"/>
            <a:ext cx="536324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000" dirty="0"/>
          </a:p>
          <a:p>
            <a:pPr lvl="3"/>
            <a:r>
              <a:rPr lang="en-US" dirty="0"/>
              <a:t>    </a:t>
            </a:r>
            <a:r>
              <a:rPr lang="en-US" sz="2000" dirty="0"/>
              <a:t>$object-&gt;method(arguments);</a:t>
            </a:r>
          </a:p>
          <a:p>
            <a:pPr lvl="3"/>
            <a:br>
              <a:rPr lang="es-ES" sz="2000" dirty="0"/>
            </a:b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#</a:t>
            </a:r>
            <a:r>
              <a:rPr lang="en-US" b="0" dirty="0"/>
              <a:t>Access to method in object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27866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728176" y="1877561"/>
            <a:ext cx="4807124" cy="2323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27000" indent="0" algn="l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27000" indent="0" algn="l">
              <a:buNone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2"/>
                </a:solidFill>
              </a:rPr>
              <a:t>$this</a:t>
            </a:r>
            <a:r>
              <a:rPr lang="en-US" sz="2000" dirty="0">
                <a:solidFill>
                  <a:schemeClr val="bg1"/>
                </a:solidFill>
              </a:rPr>
              <a:t> Variable reference to the </a:t>
            </a:r>
            <a:r>
              <a:rPr lang="en-US" sz="2000" dirty="0">
                <a:solidFill>
                  <a:schemeClr val="bg2"/>
                </a:solidFill>
              </a:rPr>
              <a:t>Current object</a:t>
            </a:r>
            <a:r>
              <a:rPr lang="en-US" sz="2000" dirty="0">
                <a:solidFill>
                  <a:schemeClr val="bg1"/>
                </a:solidFill>
              </a:rPr>
              <a:t> of the class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2000" y="942904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3600" dirty="0"/>
              <a:t>$</a:t>
            </a:r>
            <a:r>
              <a:rPr lang="en-US" sz="3600" dirty="0"/>
              <a:t>this keyword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5550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43846" y="1475338"/>
            <a:ext cx="536324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lass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User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E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chemeClr val="tx1"/>
                </a:solidFill>
                <a:latin typeface="Consolas" panose="020B0609020204030204" pitchFamily="49" charset="0"/>
              </a:rPr>
              <a:t> $</a:t>
            </a:r>
            <a:r>
              <a:rPr lang="es-E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chemeClr val="tx1"/>
                </a:solidFill>
                <a:latin typeface="Consolas" panose="020B0609020204030204" pitchFamily="49" charset="0"/>
              </a:rPr>
              <a:t> = “</a:t>
            </a:r>
            <a:r>
              <a:rPr lang="es-E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ahmed</a:t>
            </a:r>
            <a:r>
              <a:rPr lang="es-ES" sz="2000" dirty="0">
                <a:solidFill>
                  <a:schemeClr val="tx1"/>
                </a:solidFill>
                <a:latin typeface="Consolas" panose="020B0609020204030204" pitchFamily="49" charset="0"/>
              </a:rPr>
              <a:t>”;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s-ES" sz="2000" dirty="0"/>
              <a:t>     </a:t>
            </a:r>
          </a:p>
          <a:p>
            <a:pPr lvl="3"/>
            <a:r>
              <a:rPr lang="es-ES" sz="2000" dirty="0"/>
              <a:t>      </a:t>
            </a: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function</a:t>
            </a:r>
            <a:r>
              <a:rPr lang="es-ES" sz="2000" dirty="0"/>
              <a:t> </a:t>
            </a:r>
            <a:r>
              <a:rPr lang="es-ES" sz="2000" dirty="0" err="1"/>
              <a:t>getName</a:t>
            </a:r>
            <a:r>
              <a:rPr lang="es-ES" sz="2000" dirty="0"/>
              <a:t>()</a:t>
            </a:r>
          </a:p>
          <a:p>
            <a:pPr lvl="3"/>
            <a:r>
              <a:rPr lang="es-ES" sz="2000" dirty="0"/>
              <a:t>      {</a:t>
            </a:r>
          </a:p>
          <a:p>
            <a:pPr lvl="3"/>
            <a:r>
              <a:rPr lang="es-ES" sz="2000" dirty="0"/>
              <a:t>      	</a:t>
            </a:r>
            <a:r>
              <a:rPr lang="es-ES" sz="2000" dirty="0" err="1"/>
              <a:t>return</a:t>
            </a:r>
            <a:r>
              <a:rPr lang="es-ES" sz="2000" dirty="0"/>
              <a:t> $</a:t>
            </a:r>
            <a:r>
              <a:rPr lang="es-ES" sz="2000" dirty="0" err="1"/>
              <a:t>this</a:t>
            </a:r>
            <a:r>
              <a:rPr lang="es-ES" sz="2000" dirty="0"/>
              <a:t>-&gt;</a:t>
            </a:r>
            <a:r>
              <a:rPr lang="es-ES" sz="2000" dirty="0" err="1"/>
              <a:t>name</a:t>
            </a:r>
            <a:r>
              <a:rPr lang="es-ES" sz="2000" dirty="0"/>
              <a:t>;    </a:t>
            </a:r>
          </a:p>
          <a:p>
            <a:pPr lvl="3"/>
            <a:r>
              <a:rPr lang="es-ES" sz="2000" dirty="0"/>
              <a:t>      }</a:t>
            </a:r>
            <a:br>
              <a:rPr lang="es-ES" sz="2000" dirty="0"/>
            </a:b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#</a:t>
            </a:r>
            <a:r>
              <a:rPr lang="en-US" b="0" dirty="0"/>
              <a:t>$this keywords example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260240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553407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CONTENTS OF THIS SESSION</a:t>
            </a:r>
            <a:endParaRPr sz="40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506300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Here’s what you’ll </a:t>
            </a:r>
            <a:r>
              <a:rPr lang="en-US" sz="2800" b="1" dirty="0">
                <a:solidFill>
                  <a:srgbClr val="00FFC5"/>
                </a:solidFill>
              </a:rPr>
              <a:t>learn</a:t>
            </a:r>
            <a:r>
              <a:rPr lang="en-US" sz="2800" b="1" dirty="0"/>
              <a:t> at this Session:</a:t>
            </a:r>
          </a:p>
          <a:p>
            <a:pPr marL="858838" lvl="1" indent="-249238" algn="l">
              <a:buFont typeface="Wingdings" panose="05000000000000000000" pitchFamily="2" charset="2"/>
              <a:buChar char="§"/>
            </a:pPr>
            <a:r>
              <a:rPr lang="en-US" sz="2400" dirty="0"/>
              <a:t>What is OOP</a:t>
            </a:r>
          </a:p>
          <a:p>
            <a:pPr marL="858838" lvl="1" indent="-249238" algn="l">
              <a:buFont typeface="Wingdings" panose="05000000000000000000" pitchFamily="2" charset="2"/>
              <a:buChar char="§"/>
            </a:pPr>
            <a:r>
              <a:rPr lang="en-US" sz="2400" dirty="0"/>
              <a:t>Classes and objects</a:t>
            </a:r>
          </a:p>
          <a:p>
            <a:pPr marL="858838" lvl="1" indent="-249238" algn="l">
              <a:buFont typeface="Wingdings" panose="05000000000000000000" pitchFamily="2" charset="2"/>
              <a:buChar char="§"/>
            </a:pPr>
            <a:r>
              <a:rPr lang="en-US" sz="2400" dirty="0"/>
              <a:t>Access Modifiers: public vs. private</a:t>
            </a:r>
          </a:p>
          <a:p>
            <a:pPr marL="858838" lvl="1" indent="-249238" algn="l">
              <a:buFont typeface="Wingdings" panose="05000000000000000000" pitchFamily="2" charset="2"/>
              <a:buChar char="§"/>
            </a:pPr>
            <a:r>
              <a:rPr lang="en-US" sz="2400" dirty="0"/>
              <a:t>$this keyword</a:t>
            </a:r>
          </a:p>
          <a:p>
            <a:pPr marL="858838" lvl="1" indent="-249238" algn="l">
              <a:buFont typeface="Wingdings" panose="05000000000000000000" pitchFamily="2" charset="2"/>
              <a:buChar char="§"/>
            </a:pPr>
            <a:r>
              <a:rPr lang="en-US" sz="2400" dirty="0"/>
              <a:t>Construct and Destruct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b="0" dirty="0"/>
              <a:t>Constructor and Destructor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728176" y="1877561"/>
            <a:ext cx="4807124" cy="2323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127000" indent="0" algn="l">
              <a:buNone/>
            </a:pPr>
            <a:r>
              <a:rPr lang="en-US" sz="2000" dirty="0"/>
              <a:t>When you create an instance of the class, PHP </a:t>
            </a:r>
            <a:r>
              <a:rPr lang="en-US" sz="2000" dirty="0">
                <a:solidFill>
                  <a:schemeClr val="bg2"/>
                </a:solidFill>
              </a:rPr>
              <a:t>automatically</a:t>
            </a:r>
            <a:r>
              <a:rPr lang="en-US" sz="2000" dirty="0"/>
              <a:t> calls the constructor method.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2000" y="1208561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Constructor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21899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18215" y="1344709"/>
            <a:ext cx="536324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lass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User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s-ES" sz="2000" dirty="0"/>
              <a:t>   </a:t>
            </a:r>
          </a:p>
          <a:p>
            <a:pPr lvl="3"/>
            <a:r>
              <a:rPr lang="es-ES" sz="2000" dirty="0"/>
              <a:t>      </a:t>
            </a: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function</a:t>
            </a:r>
            <a:r>
              <a:rPr lang="es-ES" sz="2000" dirty="0"/>
              <a:t> __</a:t>
            </a:r>
            <a:r>
              <a:rPr lang="es-ES" sz="2000" dirty="0" err="1"/>
              <a:t>construct</a:t>
            </a:r>
            <a:r>
              <a:rPr lang="es-ES" sz="2000" dirty="0"/>
              <a:t>($</a:t>
            </a:r>
            <a:r>
              <a:rPr lang="es-ES" sz="2000" dirty="0" err="1"/>
              <a:t>params</a:t>
            </a:r>
            <a:r>
              <a:rPr lang="es-ES" sz="2000" dirty="0"/>
              <a:t>)</a:t>
            </a:r>
          </a:p>
          <a:p>
            <a:pPr lvl="3"/>
            <a:r>
              <a:rPr lang="es-ES" sz="2000" dirty="0"/>
              <a:t>      {</a:t>
            </a:r>
          </a:p>
          <a:p>
            <a:pPr lvl="3"/>
            <a:r>
              <a:rPr lang="es-ES" sz="2000" dirty="0"/>
              <a:t>	</a:t>
            </a:r>
            <a:r>
              <a:rPr lang="en-US" dirty="0"/>
              <a:t>// implementation</a:t>
            </a:r>
            <a:r>
              <a:rPr lang="es-ES" sz="2000" dirty="0"/>
              <a:t>      	</a:t>
            </a:r>
          </a:p>
          <a:p>
            <a:pPr lvl="3"/>
            <a:r>
              <a:rPr lang="es-ES" sz="2000" dirty="0"/>
              <a:t>      }</a:t>
            </a:r>
            <a:br>
              <a:rPr lang="es-ES" sz="2000" dirty="0"/>
            </a:b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lvl="3"/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sz="1600" dirty="0"/>
              <a:t>When you create an instance of the class, </a:t>
            </a:r>
          </a:p>
          <a:p>
            <a:pPr lvl="3"/>
            <a:r>
              <a:rPr lang="en-US" sz="1600" dirty="0"/>
              <a:t>PHP automatically calls the constructor method</a:t>
            </a:r>
            <a:endParaRPr lang="es-ES" sz="2400" dirty="0">
              <a:solidFill>
                <a:srgbClr val="FF0000"/>
              </a:solidFill>
              <a:latin typeface="Consolas" panose="020B0609020204030204" pitchFamily="49" charset="0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#constructer </a:t>
            </a:r>
            <a:r>
              <a:rPr lang="en-US" b="0" dirty="0"/>
              <a:t>Syntax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839366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728176" y="1877561"/>
            <a:ext cx="4807124" cy="2323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>
              <a:buNone/>
            </a:pPr>
            <a:r>
              <a:rPr lang="en-US" sz="2800" b="0" i="0" dirty="0">
                <a:solidFill>
                  <a:srgbClr val="E3E3E3"/>
                </a:solidFill>
                <a:effectLst/>
                <a:latin typeface="-apple-system"/>
              </a:rPr>
              <a:t> The destructor is 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-apple-system"/>
              </a:rPr>
              <a:t>automatically</a:t>
            </a:r>
            <a:r>
              <a:rPr lang="en-US" sz="2800" b="0" i="0" dirty="0">
                <a:solidFill>
                  <a:srgbClr val="E3E3E3"/>
                </a:solidFill>
                <a:effectLst/>
                <a:latin typeface="-apple-system"/>
              </a:rPr>
              <a:t> invoked before an object is 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-apple-system"/>
              </a:rPr>
              <a:t>deleted</a:t>
            </a:r>
            <a:r>
              <a:rPr lang="en-US" sz="2800" b="0" i="0" dirty="0">
                <a:solidFill>
                  <a:srgbClr val="E3E3E3"/>
                </a:solidFill>
                <a:effectLst/>
                <a:latin typeface="-apple-system"/>
              </a:rPr>
              <a:t>. It happens when the object has no reference or when the 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-apple-system"/>
              </a:rPr>
              <a:t>script ends</a:t>
            </a:r>
            <a:r>
              <a:rPr lang="en-US" sz="2800" b="0" i="0" dirty="0">
                <a:solidFill>
                  <a:srgbClr val="E3E3E3"/>
                </a:solidFill>
                <a:effectLst/>
                <a:latin typeface="-apple-system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2000" y="1208561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/>
              <a:t>Destructor</a:t>
            </a:r>
            <a:br>
              <a:rPr lang="en-US" b="0" dirty="0"/>
            </a:b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17568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18215" y="1344709"/>
            <a:ext cx="536324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lass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User</a:t>
            </a:r>
            <a:endParaRPr lang="es-ES" sz="20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s-ES" sz="2000" dirty="0"/>
              <a:t>   </a:t>
            </a:r>
          </a:p>
          <a:p>
            <a:pPr lvl="3"/>
            <a:r>
              <a:rPr lang="es-ES" sz="2000" dirty="0"/>
              <a:t>      </a:t>
            </a: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function</a:t>
            </a:r>
            <a:r>
              <a:rPr lang="es-ES" sz="2000" dirty="0"/>
              <a:t> __</a:t>
            </a:r>
            <a:r>
              <a:rPr lang="es-ES" sz="2000" dirty="0" err="1"/>
              <a:t>destruct</a:t>
            </a:r>
            <a:r>
              <a:rPr lang="es-ES" sz="2000" dirty="0"/>
              <a:t>()</a:t>
            </a:r>
          </a:p>
          <a:p>
            <a:pPr lvl="3"/>
            <a:r>
              <a:rPr lang="es-ES" sz="2000" dirty="0"/>
              <a:t>      {</a:t>
            </a:r>
          </a:p>
          <a:p>
            <a:pPr lvl="3"/>
            <a:r>
              <a:rPr lang="es-ES" sz="2000" dirty="0"/>
              <a:t>	</a:t>
            </a:r>
            <a:r>
              <a:rPr lang="en-US" dirty="0"/>
              <a:t>// implementation</a:t>
            </a:r>
            <a:r>
              <a:rPr lang="es-ES" sz="2000" dirty="0"/>
              <a:t>      	</a:t>
            </a:r>
          </a:p>
          <a:p>
            <a:pPr lvl="3"/>
            <a:r>
              <a:rPr lang="es-ES" sz="2000" dirty="0"/>
              <a:t>      }</a:t>
            </a:r>
            <a:br>
              <a:rPr lang="es-ES" sz="2000" dirty="0"/>
            </a:b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lvl="3"/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PHP automatically invokes the destructor when the object is deleted or the script is terminated.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#destructer </a:t>
            </a:r>
            <a:r>
              <a:rPr lang="en-US" b="0" dirty="0"/>
              <a:t>Syntax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575475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487632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29650" y="1718031"/>
            <a:ext cx="5345122" cy="3425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/>
              <a:t>Objects have </a:t>
            </a:r>
            <a:r>
              <a:rPr lang="en-US" sz="2000" dirty="0">
                <a:solidFill>
                  <a:schemeClr val="bg2"/>
                </a:solidFill>
              </a:rPr>
              <a:t>properties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bg2"/>
                </a:solidFill>
              </a:rPr>
              <a:t>methods</a:t>
            </a:r>
            <a:r>
              <a:rPr lang="en-US" sz="2000" dirty="0"/>
              <a:t>.</a:t>
            </a:r>
          </a:p>
          <a:p>
            <a:pPr marL="342900" indent="-342900"/>
            <a:r>
              <a:rPr lang="en-US" sz="2000" dirty="0"/>
              <a:t>A class is a </a:t>
            </a:r>
            <a:r>
              <a:rPr lang="en-US" sz="2000" dirty="0">
                <a:solidFill>
                  <a:schemeClr val="bg2"/>
                </a:solidFill>
              </a:rPr>
              <a:t>blueprint</a:t>
            </a:r>
            <a:r>
              <a:rPr lang="en-US" sz="2000" dirty="0"/>
              <a:t> for creating objects.</a:t>
            </a:r>
          </a:p>
          <a:p>
            <a:pPr marL="342900" indent="-342900"/>
            <a:r>
              <a:rPr lang="en-US" sz="2000" dirty="0"/>
              <a:t>Properties represent the object’s </a:t>
            </a:r>
            <a:r>
              <a:rPr lang="en-US" sz="2000" dirty="0">
                <a:solidFill>
                  <a:schemeClr val="bg2"/>
                </a:solidFill>
              </a:rPr>
              <a:t>state</a:t>
            </a:r>
            <a:r>
              <a:rPr lang="en-US" sz="2000" dirty="0"/>
              <a:t>, and methods represent the object’s </a:t>
            </a:r>
            <a:r>
              <a:rPr lang="en-US" sz="2000" dirty="0">
                <a:solidFill>
                  <a:schemeClr val="bg2"/>
                </a:solidFill>
              </a:rPr>
              <a:t>behavior</a:t>
            </a:r>
            <a:r>
              <a:rPr lang="en-US" sz="2000" dirty="0"/>
              <a:t>. Properties and methods have </a:t>
            </a:r>
            <a:r>
              <a:rPr lang="en-US" sz="2000" dirty="0">
                <a:solidFill>
                  <a:schemeClr val="bg2"/>
                </a:solidFill>
              </a:rPr>
              <a:t>visibility</a:t>
            </a:r>
            <a:r>
              <a:rPr lang="en-US" sz="2000" dirty="0"/>
              <a:t>.</a:t>
            </a:r>
          </a:p>
          <a:p>
            <a:pPr marL="342900" indent="-342900"/>
            <a:r>
              <a:rPr lang="en-US" sz="2000" dirty="0"/>
              <a:t>Use the </a:t>
            </a:r>
            <a:r>
              <a:rPr lang="en-US" sz="2000" dirty="0">
                <a:solidFill>
                  <a:schemeClr val="bg2"/>
                </a:solidFill>
              </a:rPr>
              <a:t>new</a:t>
            </a:r>
            <a:r>
              <a:rPr lang="en-US" sz="2000" dirty="0"/>
              <a:t> keyword to create an object from a class.</a:t>
            </a:r>
          </a:p>
          <a:p>
            <a:pPr marL="342900" indent="-342900"/>
            <a:r>
              <a:rPr lang="en-US" sz="2000" dirty="0"/>
              <a:t>The </a:t>
            </a:r>
            <a:r>
              <a:rPr lang="en-US" sz="2000" dirty="0">
                <a:solidFill>
                  <a:schemeClr val="bg2"/>
                </a:solidFill>
              </a:rPr>
              <a:t>$this</a:t>
            </a:r>
            <a:r>
              <a:rPr lang="en-US" sz="2000" dirty="0"/>
              <a:t> variable references the current object of the class.</a:t>
            </a:r>
          </a:p>
          <a:p>
            <a:pPr marL="342900" indent="-342900"/>
            <a:r>
              <a:rPr lang="en-US" sz="2000" dirty="0"/>
              <a:t>We can use Constructor and Destructor in Class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29650" y="1140750"/>
            <a:ext cx="568426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0" dirty="0"/>
              <a:t>Objects and Classes Summary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565432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155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00" y="6409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RESOURCES</a:t>
            </a:r>
            <a:endParaRPr sz="32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1094672" y="1510672"/>
            <a:ext cx="6954656" cy="212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uFill>
                <a:noFill/>
              </a:u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 Manual:    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php.net</a:t>
            </a:r>
            <a:endParaRPr lang="en" sz="2000" dirty="0">
              <a:solidFill>
                <a:schemeClr val="lt1"/>
              </a:solidFill>
              <a:uFill>
                <a:noFill/>
              </a:u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 Poin</a:t>
            </a: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t: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tutorialspoint.com/php</a:t>
            </a:r>
            <a:endParaRPr sz="2000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 Tutorial:   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phptutorial.net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 School: </a:t>
            </a:r>
            <a:r>
              <a:rPr lang="en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    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w3schools.com/php</a:t>
            </a:r>
            <a:endParaRPr sz="2000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21160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4"/>
          <p:cNvSpPr txBox="1">
            <a:spLocks noGrp="1"/>
          </p:cNvSpPr>
          <p:nvPr>
            <p:ph type="title"/>
          </p:nvPr>
        </p:nvSpPr>
        <p:spPr>
          <a:xfrm>
            <a:off x="209653" y="2001794"/>
            <a:ext cx="8724694" cy="113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 for your </a:t>
            </a:r>
            <a:r>
              <a:rPr lang="en" sz="4800" dirty="0">
                <a:solidFill>
                  <a:srgbClr val="7030A0"/>
                </a:solidFill>
              </a:rPr>
              <a:t>attention </a:t>
            </a:r>
            <a:r>
              <a:rPr lang="en" sz="4800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r>
              <a:rPr lang="en" sz="4800" dirty="0"/>
              <a:t> 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9759168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0155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TABLE OF CONTENTS</a:t>
            </a:r>
            <a:endParaRPr sz="4000"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7632" y="182885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bg1"/>
                </a:solidFill>
              </a:rPr>
              <a:t>01</a:t>
            </a:r>
            <a:endParaRPr sz="3500" b="1" dirty="0">
              <a:solidFill>
                <a:schemeClr val="bg1"/>
              </a:solidFill>
            </a:endParaRPr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0" y="2141166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</a:rPr>
              <a:t>OOP</a:t>
            </a:r>
            <a:endParaRPr sz="2200" b="1" dirty="0">
              <a:solidFill>
                <a:schemeClr val="bg1"/>
              </a:solidFill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783832" y="182885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bg1"/>
                </a:solidFill>
              </a:rPr>
              <a:t>03</a:t>
            </a:r>
            <a:endParaRPr sz="3500" b="1" dirty="0">
              <a:solidFill>
                <a:schemeClr val="bg1"/>
              </a:solidFill>
            </a:endParaRPr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6024793" y="2141166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sz="2000" dirty="0"/>
              <a:t>Access Modifiers</a:t>
            </a:r>
            <a:endParaRPr sz="2200" b="1" dirty="0">
              <a:solidFill>
                <a:schemeClr val="bg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4620150" y="183426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276842" y="3615364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$this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740417" y="3243784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783832" y="3615364"/>
            <a:ext cx="2923254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l"/>
            <a:r>
              <a:rPr lang="en-US" sz="2000" dirty="0"/>
              <a:t>Construct and Destruct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Google Shape;348;p29">
            <a:extLst>
              <a:ext uri="{FF2B5EF4-FFF2-40B4-BE49-F238E27FC236}">
                <a16:creationId xmlns:a16="http://schemas.microsoft.com/office/drawing/2014/main" id="{524D0F5E-7CA8-CEF6-4410-614E607C0F1F}"/>
              </a:ext>
            </a:extLst>
          </p:cNvPr>
          <p:cNvSpPr txBox="1">
            <a:spLocks/>
          </p:cNvSpPr>
          <p:nvPr/>
        </p:nvSpPr>
        <p:spPr>
          <a:xfrm flipH="1">
            <a:off x="4783832" y="326954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12" name="Google Shape;351;p29">
            <a:extLst>
              <a:ext uri="{FF2B5EF4-FFF2-40B4-BE49-F238E27FC236}">
                <a16:creationId xmlns:a16="http://schemas.microsoft.com/office/drawing/2014/main" id="{F6C3F528-C2DB-3034-2A97-9703EA338B0D}"/>
              </a:ext>
            </a:extLst>
          </p:cNvPr>
          <p:cNvSpPr txBox="1">
            <a:spLocks/>
          </p:cNvSpPr>
          <p:nvPr/>
        </p:nvSpPr>
        <p:spPr>
          <a:xfrm flipH="1">
            <a:off x="3119206" y="2127782"/>
            <a:ext cx="2905587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</a:rPr>
              <a:t>  Classes and Object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  <p:bldP spid="349" grpId="0" build="p"/>
      <p:bldP spid="350" grpId="0"/>
      <p:bldP spid="351" grpId="0" build="p"/>
      <p:bldP spid="352" grpId="0"/>
      <p:bldP spid="353" grpId="0" build="p"/>
      <p:bldP spid="354" grpId="0"/>
      <p:bldP spid="355" grpId="0" build="p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487632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357755" y="1871850"/>
            <a:ext cx="4701134" cy="2862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OOP focuses on the objects that are</a:t>
            </a:r>
          </a:p>
          <a:p>
            <a:pPr marL="0" indent="0">
              <a:buNone/>
            </a:pPr>
            <a:r>
              <a:rPr lang="en-US" sz="2000" dirty="0"/>
              <a:t>required to be manipulated instead of logic. </a:t>
            </a:r>
          </a:p>
          <a:p>
            <a:pPr marL="0" indent="0">
              <a:buNone/>
            </a:pPr>
            <a:r>
              <a:rPr lang="en-US" sz="2000" dirty="0"/>
              <a:t>- It makes development and maintenance easier</a:t>
            </a:r>
          </a:p>
          <a:p>
            <a:pPr marL="0" indent="0">
              <a:buNone/>
            </a:pPr>
            <a:r>
              <a:rPr lang="en-US" sz="2000" dirty="0"/>
              <a:t>- It provides data hiding</a:t>
            </a:r>
          </a:p>
          <a:p>
            <a:pPr marL="0" indent="0">
              <a:buNone/>
            </a:pPr>
            <a:r>
              <a:rPr lang="en-US" sz="2000" dirty="0"/>
              <a:t>- It provides ability to simulate real-world</a:t>
            </a:r>
          </a:p>
          <a:p>
            <a:pPr marL="0" indent="0">
              <a:buNone/>
            </a:pPr>
            <a:r>
              <a:rPr lang="en-US" sz="2000" dirty="0"/>
              <a:t>- less memory and organized</a:t>
            </a:r>
          </a:p>
          <a:p>
            <a:pPr marL="0" indent="0">
              <a:buNone/>
            </a:pPr>
            <a:r>
              <a:rPr lang="en-US" sz="2000" dirty="0"/>
              <a:t>- reusable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29651" y="114075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What is OOP?</a:t>
            </a:r>
            <a:br>
              <a:rPr lang="en-US" sz="3200" dirty="0"/>
            </a:b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565432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487632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357755" y="1871850"/>
            <a:ext cx="4701134" cy="2862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1-ENCAPSULATION</a:t>
            </a:r>
            <a:r>
              <a:rPr lang="en-US" dirty="0"/>
              <a:t>: We can hide direct access to data by using private key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2-ABSTRACTION</a:t>
            </a:r>
            <a:r>
              <a:rPr lang="en-US" dirty="0"/>
              <a:t>: It is a process of hiding implementation details and showing only functionality to the user.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3-INHERITANCE</a:t>
            </a:r>
            <a:r>
              <a:rPr lang="en-US" dirty="0"/>
              <a:t>: It is used to define the relationship between two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4-: POLYMORPHISM</a:t>
            </a:r>
            <a:r>
              <a:rPr lang="en-US" dirty="0"/>
              <a:t>: It is an ability of object to behave in multiple form.</a:t>
            </a:r>
            <a:endParaRPr lang="en-US" sz="20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29650" y="1140750"/>
            <a:ext cx="568426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0" dirty="0"/>
              <a:t>OOP language follow 4 principles: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565432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28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b="0" dirty="0"/>
              <a:t>Classes and Objects</a:t>
            </a:r>
            <a:r>
              <a:rPr lang="en-US" b="0" dirty="0">
                <a:hlinkClick r:id="rId3"/>
              </a:rPr>
              <a:t> 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47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350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>
              <a:buNone/>
            </a:pPr>
            <a:r>
              <a:rPr lang="en-US" sz="2400" dirty="0">
                <a:solidFill>
                  <a:srgbClr val="E3E3E3"/>
                </a:solidFill>
                <a:latin typeface="-apple-system"/>
              </a:rPr>
              <a:t>If you look at the world around you, you’ll find many examples of tangible objects: </a:t>
            </a:r>
            <a:r>
              <a:rPr lang="en-US" sz="2400" dirty="0">
                <a:solidFill>
                  <a:schemeClr val="bg2"/>
                </a:solidFill>
                <a:latin typeface="-apple-system"/>
              </a:rPr>
              <a:t>lamps</a:t>
            </a:r>
            <a:r>
              <a:rPr lang="en-US" sz="2400" dirty="0">
                <a:solidFill>
                  <a:srgbClr val="E3E3E3"/>
                </a:solidFill>
                <a:latin typeface="-apple-system"/>
              </a:rPr>
              <a:t>, </a:t>
            </a:r>
            <a:r>
              <a:rPr lang="en-US" sz="2400" dirty="0">
                <a:solidFill>
                  <a:schemeClr val="bg2"/>
                </a:solidFill>
                <a:latin typeface="-apple-system"/>
              </a:rPr>
              <a:t>phones</a:t>
            </a:r>
            <a:r>
              <a:rPr lang="en-US" sz="2400" dirty="0">
                <a:solidFill>
                  <a:srgbClr val="E3E3E3"/>
                </a:solidFill>
                <a:latin typeface="-apple-system"/>
              </a:rPr>
              <a:t>, </a:t>
            </a:r>
            <a:r>
              <a:rPr lang="en-US" sz="2400" dirty="0">
                <a:solidFill>
                  <a:schemeClr val="bg2"/>
                </a:solidFill>
                <a:latin typeface="-apple-system"/>
              </a:rPr>
              <a:t>computers</a:t>
            </a:r>
            <a:r>
              <a:rPr lang="en-US" sz="2400" dirty="0">
                <a:solidFill>
                  <a:srgbClr val="E3E3E3"/>
                </a:solidFill>
                <a:latin typeface="-apple-system"/>
              </a:rPr>
              <a:t>, and </a:t>
            </a:r>
            <a:r>
              <a:rPr lang="en-US" sz="2400" dirty="0">
                <a:solidFill>
                  <a:schemeClr val="bg2"/>
                </a:solidFill>
                <a:latin typeface="-apple-system"/>
              </a:rPr>
              <a:t>cars</a:t>
            </a:r>
            <a:r>
              <a:rPr lang="en-US" sz="2400" dirty="0">
                <a:solidFill>
                  <a:srgbClr val="E3E3E3"/>
                </a:solidFill>
                <a:latin typeface="-apple-system"/>
              </a:rPr>
              <a:t>.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Objects?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2605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728176" y="1877560"/>
            <a:ext cx="4807124" cy="349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>
              <a:buNone/>
            </a:pPr>
            <a:r>
              <a:rPr lang="en-US" sz="2000" dirty="0">
                <a:solidFill>
                  <a:schemeClr val="bg2"/>
                </a:solidFill>
              </a:rPr>
              <a:t>public</a:t>
            </a:r>
            <a:r>
              <a:rPr lang="en-US" sz="2000" dirty="0">
                <a:solidFill>
                  <a:schemeClr val="bg1"/>
                </a:solidFill>
              </a:rPr>
              <a:t> - the property or method can be accessed from everywhere. This is default</a:t>
            </a:r>
          </a:p>
          <a:p>
            <a:pPr marL="127000" indent="0" algn="l">
              <a:buNone/>
            </a:pPr>
            <a:endParaRPr lang="ar-EG" sz="2000" dirty="0">
              <a:solidFill>
                <a:schemeClr val="bg1"/>
              </a:solidFill>
            </a:endParaRPr>
          </a:p>
          <a:p>
            <a:pPr marL="127000" indent="0" algn="l">
              <a:buNone/>
            </a:pPr>
            <a:r>
              <a:rPr lang="en-US" sz="2000" dirty="0">
                <a:solidFill>
                  <a:schemeClr val="bg2"/>
                </a:solidFill>
              </a:rPr>
              <a:t>protected</a:t>
            </a:r>
            <a:r>
              <a:rPr lang="en-US" sz="2000" dirty="0">
                <a:solidFill>
                  <a:schemeClr val="bg1"/>
                </a:solidFill>
              </a:rPr>
              <a:t> - the property or method can be accessed within the class and by classes derived from that class</a:t>
            </a:r>
          </a:p>
          <a:p>
            <a:pPr marL="127000" indent="0" algn="l">
              <a:buNone/>
            </a:pPr>
            <a:endParaRPr lang="ar-EG" sz="2000" dirty="0">
              <a:solidFill>
                <a:schemeClr val="bg1"/>
              </a:solidFill>
            </a:endParaRPr>
          </a:p>
          <a:p>
            <a:pPr marL="127000" indent="0" algn="l">
              <a:buNone/>
            </a:pPr>
            <a:r>
              <a:rPr lang="en-US" sz="2000" dirty="0">
                <a:solidFill>
                  <a:schemeClr val="bg2"/>
                </a:solidFill>
              </a:rPr>
              <a:t>private</a:t>
            </a:r>
            <a:r>
              <a:rPr lang="en-US" sz="2000" dirty="0">
                <a:solidFill>
                  <a:schemeClr val="bg1"/>
                </a:solidFill>
              </a:rPr>
              <a:t> - the property or method can ONLY be accessed within the class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2636322" y="942904"/>
            <a:ext cx="589897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0" dirty="0"/>
              <a:t>PHP Access Modifiers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0513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51224" y="1179568"/>
            <a:ext cx="4915200" cy="1581753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In PHP, a Class starts with the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sign, followed by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443790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746</Words>
  <Application>Microsoft Office PowerPoint</Application>
  <PresentationFormat>On-screen Show (16:9)</PresentationFormat>
  <Paragraphs>162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Anaheim</vt:lpstr>
      <vt:lpstr>-apple-system</vt:lpstr>
      <vt:lpstr>Arial</vt:lpstr>
      <vt:lpstr>Consolas</vt:lpstr>
      <vt:lpstr>Nunito Light</vt:lpstr>
      <vt:lpstr>Overpass Mono</vt:lpstr>
      <vt:lpstr>Raleway Thin</vt:lpstr>
      <vt:lpstr>Roboto</vt:lpstr>
      <vt:lpstr>Roboto Condensed Light</vt:lpstr>
      <vt:lpstr>ui-monospace</vt:lpstr>
      <vt:lpstr>Verdana</vt:lpstr>
      <vt:lpstr>Wingdings</vt:lpstr>
      <vt:lpstr>Programming Lesson by Slidesgo</vt:lpstr>
      <vt:lpstr>OOP in PHP</vt:lpstr>
      <vt:lpstr>CONTENTS OF THIS SESSION</vt:lpstr>
      <vt:lpstr>TABLE OF CONTENTS</vt:lpstr>
      <vt:lpstr>What is OOP? </vt:lpstr>
      <vt:lpstr>OOP language follow 4 principles:</vt:lpstr>
      <vt:lpstr>Classes and Objects </vt:lpstr>
      <vt:lpstr>Objects?</vt:lpstr>
      <vt:lpstr>PHP Access Modifiers</vt:lpstr>
      <vt:lpstr>In PHP, a Class starts with the Class sign, followed by the name of the Class</vt:lpstr>
      <vt:lpstr>#Class Example</vt:lpstr>
      <vt:lpstr>#Object Example</vt:lpstr>
      <vt:lpstr>#Add properties to a class</vt:lpstr>
      <vt:lpstr>Classes?</vt:lpstr>
      <vt:lpstr>#Access a  public property</vt:lpstr>
      <vt:lpstr>#set a public property</vt:lpstr>
      <vt:lpstr>#Add method to a class</vt:lpstr>
      <vt:lpstr>#Access to method in object</vt:lpstr>
      <vt:lpstr>$this keyword</vt:lpstr>
      <vt:lpstr>#$this keywords example</vt:lpstr>
      <vt:lpstr>Constructor and Destructor</vt:lpstr>
      <vt:lpstr>Constructor</vt:lpstr>
      <vt:lpstr>#constructer Syntax</vt:lpstr>
      <vt:lpstr>Destructor </vt:lpstr>
      <vt:lpstr>#destructer Syntax</vt:lpstr>
      <vt:lpstr>Objects and Classes Summary</vt:lpstr>
      <vt:lpstr>RESOURCES</vt:lpstr>
      <vt:lpstr>Thanks for your attention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LESSON</dc:title>
  <dc:creator>M3AT58</dc:creator>
  <cp:lastModifiedBy>Abdalmonaem gamal</cp:lastModifiedBy>
  <cp:revision>31</cp:revision>
  <dcterms:modified xsi:type="dcterms:W3CDTF">2022-09-11T17:58:50Z</dcterms:modified>
</cp:coreProperties>
</file>