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1" r:id="rId4"/>
    <p:sldId id="262" r:id="rId5"/>
    <p:sldId id="259" r:id="rId6"/>
    <p:sldId id="304" r:id="rId7"/>
    <p:sldId id="308" r:id="rId8"/>
    <p:sldId id="302" r:id="rId9"/>
    <p:sldId id="368" r:id="rId10"/>
    <p:sldId id="303" r:id="rId11"/>
    <p:sldId id="307" r:id="rId12"/>
    <p:sldId id="371" r:id="rId13"/>
    <p:sldId id="369" r:id="rId14"/>
    <p:sldId id="357" r:id="rId15"/>
    <p:sldId id="370" r:id="rId16"/>
    <p:sldId id="372" r:id="rId17"/>
    <p:sldId id="373" r:id="rId18"/>
    <p:sldId id="375" r:id="rId19"/>
    <p:sldId id="374" r:id="rId20"/>
    <p:sldId id="281" r:id="rId21"/>
  </p:sldIdLst>
  <p:sldSz cx="9144000" cy="5143500" type="screen16x9"/>
  <p:notesSz cx="6858000" cy="9144000"/>
  <p:embeddedFontLst>
    <p:embeddedFont>
      <p:font typeface="Anaheim" panose="020B0604020202020204" charset="0"/>
      <p:regular r:id="rId23"/>
    </p:embeddedFont>
    <p:embeddedFont>
      <p:font typeface="Barlow" panose="00000500000000000000" pitchFamily="2" charset="0"/>
      <p:regular r:id="rId24"/>
    </p:embeddedFont>
    <p:embeddedFont>
      <p:font typeface="Barlow Condensed ExtraBold" panose="00000906000000000000" pitchFamily="2" charset="0"/>
      <p:bold r:id="rId25"/>
    </p:embeddedFont>
    <p:embeddedFont>
      <p:font typeface="Nunito Light" pitchFamily="2" charset="0"/>
      <p:regular r:id="rId26"/>
    </p:embeddedFont>
    <p:embeddedFont>
      <p:font typeface="Overpass Mono" panose="020B0604020202020204" charset="0"/>
      <p:regular r:id="rId27"/>
    </p:embeddedFont>
    <p:embeddedFont>
      <p:font typeface="Raleway SemiBold" pitchFamily="2" charset="0"/>
      <p:bold r:id="rId28"/>
    </p:embeddedFont>
    <p:embeddedFont>
      <p:font typeface="Roboto" panose="02000000000000000000" pitchFamily="2" charset="0"/>
      <p:regular r:id="rId29"/>
    </p:embeddedFont>
    <p:embeddedFont>
      <p:font typeface="Roboto Condensed Light" panose="02000000000000000000" pitchFamily="2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906000000000000"/>
              <a:buNone/>
              <a:defRPr sz="22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906000000000000"/>
              <a:buNone/>
              <a:defRPr sz="24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906000000000000"/>
              <a:buNone/>
              <a:defRPr sz="24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906000000000000"/>
              <a:buNone/>
              <a:defRPr sz="24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906000000000000"/>
              <a:buNone/>
              <a:defRPr sz="24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906000000000000"/>
              <a:buNone/>
              <a:defRPr sz="24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906000000000000"/>
              <a:buNone/>
              <a:defRPr sz="24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906000000000000"/>
              <a:buNone/>
              <a:defRPr sz="24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906000000000000"/>
              <a:buNone/>
              <a:defRPr sz="24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906000000000000"/>
              <a:buNone/>
              <a:defRPr sz="24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906000000000000"/>
              <a:buNone/>
              <a:defRPr sz="24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906000000000000"/>
              <a:buNone/>
              <a:defRPr sz="24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906000000000000"/>
              <a:buNone/>
              <a:defRPr sz="24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906000000000000"/>
              <a:buNone/>
              <a:defRPr sz="24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906000000000000"/>
              <a:buNone/>
              <a:defRPr sz="24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906000000000000"/>
              <a:buNone/>
              <a:defRPr sz="24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906000000000000"/>
              <a:buNone/>
              <a:defRPr sz="2400">
                <a:solidFill>
                  <a:schemeClr val="lt1"/>
                </a:solidFill>
                <a:latin typeface="Barlow Condensed ExtraBold" panose="00000906000000000000"/>
                <a:ea typeface="Barlow Condensed ExtraBold" panose="00000906000000000000"/>
                <a:cs typeface="Barlow Condensed ExtraBold" panose="00000906000000000000"/>
                <a:sym typeface="Barlow Condensed ExtraBold" panose="00000906000000000000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 panose="020B0009030203020204"/>
              <a:buNone/>
              <a:defRPr sz="16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 panose="020B0009030203020204"/>
              <a:buNone/>
              <a:defRPr sz="2800" b="1">
                <a:solidFill>
                  <a:schemeClr val="lt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 panose="02000503000000000000"/>
              <a:buChar char="●"/>
              <a:defRPr sz="1800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○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■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●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○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■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●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○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 panose="02000503000000000000"/>
              <a:buChar char="■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55015" y="1419860"/>
            <a:ext cx="8520430" cy="217678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MySQL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359410" y="2931795"/>
            <a:ext cx="8425180" cy="829945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>
                <a:sym typeface="Overpass Mono" panose="020B0009030203020204"/>
              </a:rPr>
            </a:br>
            <a:r>
              <a:rPr lang="en-GB">
                <a:sym typeface="Overpass Mono" panose="020B0009030203020204"/>
              </a:rPr>
              <a:t>Database Queries</a:t>
            </a:r>
            <a:br>
              <a:rPr lang="en-GB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</a:br>
            <a:br>
              <a:rPr lang="en-GB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</a:br>
            <a:endParaRPr lang="en-GB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090670" y="2388235"/>
            <a:ext cx="4650105" cy="2131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sz="1800"/>
              <a:t>A query is a question or a request.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endParaRPr 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sz="1800"/>
              <a:t>We can query a database for specific information and have a recordset returned.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 sz="1800"/>
              <a:t>ex : SELECT LastName FROM Employees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693160" y="1714500"/>
            <a:ext cx="5127625" cy="669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Overpass Mono" panose="020B0009030203020204"/>
              </a:rPr>
              <a:t>Database Queries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090670" y="2388235"/>
            <a:ext cx="4650105" cy="2131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/>
              <a:t>Create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/>
              <a:t>Insert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/>
              <a:t>Select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/>
              <a:t>Update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GB" sz="1800"/>
              <a:t>Delete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693160" y="1714500"/>
            <a:ext cx="5127625" cy="669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Overpass Mono" panose="020B0009030203020204"/>
              </a:rPr>
              <a:t>Database Queries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15210" y="1059180"/>
            <a:ext cx="4513580" cy="38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&lt;?php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CREATE TABLE MyGuests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id INT(6) UNSIGNED AUTO_INCREMENT PRIMARY KEY,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firstname VARCHAR(30) NOT NULL,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lastname VARCHAR(30) NOT NULL,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email VARCHAR(50)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?&gt;</a:t>
            </a:r>
            <a:r>
              <a:rPr lang="en-US" altLang="en-GB" sz="16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6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Syntax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"/>
          <p:cNvSpPr txBox="1">
            <a:spLocks noGrp="1"/>
          </p:cNvSpPr>
          <p:nvPr>
            <p:ph type="subTitle" idx="4294967295"/>
          </p:nvPr>
        </p:nvSpPr>
        <p:spPr>
          <a:xfrm flipH="1">
            <a:off x="899795" y="718185"/>
            <a:ext cx="7802245" cy="4276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b="1" dirty="0"/>
              <a:t>The data type specifies what type of data the column can hold.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b="1" dirty="0"/>
              <a:t>After the data type, you can specify other optional attributes for each column: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b="1" dirty="0"/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AutoNum type="arabicPeriod"/>
            </a:pPr>
            <a:r>
              <a:rPr b="1" dirty="0"/>
              <a:t>NOT NULL - Each row must contain a value for that column, null values are not allowed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AutoNum type="arabicPeriod"/>
            </a:pPr>
            <a:r>
              <a:rPr b="1" dirty="0"/>
              <a:t>DEFAULT value - Set a default value that is added when no other value is passed</a:t>
            </a:r>
            <a:r>
              <a:rPr lang="en-US" b="1" dirty="0"/>
              <a:t>.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AutoNum type="arabicPeriod"/>
            </a:pPr>
            <a:r>
              <a:rPr lang="en-US" b="1" dirty="0"/>
              <a:t>UNSIGNED - Used for number types, limits the stored data to positive numbers and zero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b="1" dirty="0"/>
          </a:p>
        </p:txBody>
      </p:sp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12920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Overpass Mono" panose="020B0009030203020204"/>
              </a:rPr>
              <a:t>Database Queries</a:t>
            </a:r>
            <a:endParaRPr lang="en-US" altLang="en-GB" sz="2400">
              <a:sym typeface="+mn-ea"/>
            </a:endParaRPr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"/>
          <p:cNvSpPr txBox="1">
            <a:spLocks noGrp="1"/>
          </p:cNvSpPr>
          <p:nvPr>
            <p:ph type="subTitle" idx="4294967295"/>
          </p:nvPr>
        </p:nvSpPr>
        <p:spPr>
          <a:xfrm flipH="1">
            <a:off x="899795" y="718185"/>
            <a:ext cx="7802245" cy="4276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AutoNum type="arabicPeriod"/>
            </a:pPr>
            <a:r>
              <a:rPr b="1" dirty="0"/>
              <a:t>AUTO INCREMENT - MySQL automatically increases the value of the field by 1 each time a new record is added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AutoNum type="arabicPeriod"/>
            </a:pPr>
            <a:r>
              <a:rPr b="1" dirty="0"/>
              <a:t>PRIMARY KEY - Used to uniquely identify the rows in a table. The column with PRIMARY KEY setting is often an ID number, and is often used with AUTO_INCREMENT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b="1" dirty="0"/>
              <a:t>Each table should have a primary key column (in this case: the "id" column). Its value must be unique for each record in the table.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b="1" dirty="0"/>
          </a:p>
        </p:txBody>
      </p:sp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12920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Overpass Mono" panose="020B0009030203020204"/>
              </a:rPr>
              <a:t>Database Queries</a:t>
            </a:r>
            <a:endParaRPr lang="en-US" altLang="en-GB" sz="2400">
              <a:sym typeface="+mn-ea"/>
            </a:endParaRPr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15210" y="1059180"/>
            <a:ext cx="4513580" cy="38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&lt;?php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INSERT INTO table_name (column1, column2, column3,...)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VALUES (value1, value2, value3,...)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?&gt;</a:t>
            </a:r>
            <a:r>
              <a:rPr lang="en-US" altLang="en-GB" sz="16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6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Syntax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15210" y="1059180"/>
            <a:ext cx="4513580" cy="38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&lt;?php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SELECT column_name(s) FROM table_name;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// we can use the * character to select ALL columns from a table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SELECT * FROM table_name;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?&gt;</a:t>
            </a:r>
            <a:r>
              <a:rPr lang="en-US" altLang="en-GB" sz="16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6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Syntax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15210" y="1059180"/>
            <a:ext cx="4513580" cy="38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&lt;?php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UPDATE table_name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SET column1=value, column2=value2,...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WHERE some_column=some_value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?&gt;</a:t>
            </a:r>
            <a:r>
              <a:rPr lang="en-US" altLang="en-GB" sz="16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6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Syntax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15210" y="1059180"/>
            <a:ext cx="4513580" cy="38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&lt;?php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DELETE FROM table_name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WHERE some_column = some_value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Notice : the WHERE clause in the DELETE syntax: The WHERE clause specifies which record or records that should be deleted. If you omit the WHERE clause, all records will be deleted!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?&gt;</a:t>
            </a:r>
            <a:endParaRPr lang="en-US" altLang="en-GB" sz="16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6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Syntax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1842135" y="2162175"/>
            <a:ext cx="2511425" cy="42672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What is MySQL</a:t>
            </a:r>
            <a:r>
              <a:rPr lang="en-US" altLang="en-GB">
                <a:sym typeface="+mn-ea"/>
              </a:rPr>
              <a:t> </a:t>
            </a:r>
            <a:endParaRPr lang="en-GB" sz="2200" b="1"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5163185" y="2162175"/>
            <a:ext cx="3079115" cy="42672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Database Queries</a:t>
            </a: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1494155" y="3572510"/>
            <a:ext cx="2859405" cy="42672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Database</a:t>
            </a:r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466590" y="3573780"/>
            <a:ext cx="3364230" cy="74295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PDO Connect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726055" y="700405"/>
            <a:ext cx="4909185" cy="1127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/>
              <a:t>THANKS!</a:t>
            </a:r>
          </a:p>
        </p:txBody>
      </p:sp>
      <p:grpSp>
        <p:nvGrpSpPr>
          <p:cNvPr id="900" name="Google Shape;900;p52"/>
          <p:cNvGrpSpPr/>
          <p:nvPr/>
        </p:nvGrpSpPr>
        <p:grpSpPr>
          <a:xfrm>
            <a:off x="4038098" y="2926312"/>
            <a:ext cx="1067804" cy="303977"/>
            <a:chOff x="3994909" y="3002512"/>
            <a:chExt cx="1067804" cy="303977"/>
          </a:xfrm>
        </p:grpSpPr>
        <p:grpSp>
          <p:nvGrpSpPr>
            <p:cNvPr id="901" name="Google Shape;901;p52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902" name="Google Shape;902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907" name="Google Shape;907;p52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52"/>
            <p:cNvGrpSpPr/>
            <p:nvPr/>
          </p:nvGrpSpPr>
          <p:grpSpPr>
            <a:xfrm>
              <a:off x="3994909" y="3002512"/>
              <a:ext cx="303942" cy="303977"/>
              <a:chOff x="2866317" y="3817357"/>
              <a:chExt cx="356865" cy="356865"/>
            </a:xfrm>
          </p:grpSpPr>
          <p:sp>
            <p:nvSpPr>
              <p:cNvPr id="912" name="Google Shape;912;p52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4" name="Google Shape;914;p52"/>
          <p:cNvSpPr txBox="1"/>
          <p:nvPr/>
        </p:nvSpPr>
        <p:spPr>
          <a:xfrm>
            <a:off x="2788650" y="43288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Please, keep this slide for attribution.</a:t>
            </a:r>
            <a:endParaRPr b="1">
              <a:solidFill>
                <a:schemeClr val="lt1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359410" y="2931795"/>
            <a:ext cx="8425180" cy="829945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What is MySQL</a:t>
            </a:r>
            <a:br>
              <a:rPr lang="en-GB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</a:br>
            <a:endParaRPr lang="en-GB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/>
              <a:t>The data in a MySQL database are stored in tables. A table is a collection of related data, and it consists of columns and rows.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GB"/>
              <a:t>Databases are useful for storing information categorically.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What is MySQL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39750" y="2067560"/>
            <a:ext cx="8122920" cy="2511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GB" sz="1800" dirty="0"/>
              <a:t> A company may have a database with the following tables: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o"/>
            </a:pPr>
            <a:r>
              <a:rPr lang="en-GB" sz="1800" dirty="0"/>
              <a:t>Employees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o"/>
            </a:pPr>
            <a:r>
              <a:rPr lang="en-GB" sz="1800" dirty="0"/>
              <a:t>Products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o"/>
            </a:pPr>
            <a:r>
              <a:rPr lang="en-GB" sz="1800" dirty="0"/>
              <a:t>Customers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o"/>
            </a:pPr>
            <a:r>
              <a:rPr lang="en-GB" sz="1800" dirty="0"/>
              <a:t>Orders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What is MySQL</a:t>
            </a:r>
            <a:br>
              <a:rPr lang="en-GB"/>
            </a:br>
            <a:endParaRPr lang="en-GB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323215" y="2931795"/>
            <a:ext cx="8425180" cy="829945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PDO Connect</a:t>
            </a:r>
            <a:br>
              <a:rPr lang="en-GB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</a:br>
            <a:endParaRPr lang="en-GB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15210" y="1059180"/>
            <a:ext cx="4513580" cy="38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&lt;?php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$servername = "localhost";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$username = "username";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$password = "password";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  $conn = new</a:t>
            </a:r>
            <a:r>
              <a:rPr lang="en-US"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 </a:t>
            </a: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PDO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("mysql:host=$servername;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dbname=myDB", $username, $password);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6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Syntax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359410" y="2931795"/>
            <a:ext cx="8425180" cy="829945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Create Database</a:t>
            </a:r>
            <a:br>
              <a:rPr lang="en-GB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</a:br>
            <a:endParaRPr lang="en-GB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315210" y="1059180"/>
            <a:ext cx="4513580" cy="38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&lt;?php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$sql = "CREATE DATABASE myDBPDO";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 </a:t>
            </a:r>
            <a:r>
              <a:rPr b="1">
                <a:solidFill>
                  <a:schemeClr val="bg1">
                    <a:lumMod val="50000"/>
                  </a:schemeClr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 // use exec() because no results are returned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  $conn-&gt;exec($sql);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8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?&gt;</a:t>
            </a:r>
            <a:r>
              <a:rPr lang="en-US" altLang="en-GB" sz="16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600" b="1">
              <a:solidFill>
                <a:schemeClr val="dk1"/>
              </a:solidFill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Syntax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On-screen Show (16:9)</PresentationFormat>
  <Paragraphs>123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Roboto</vt:lpstr>
      <vt:lpstr>Anaheim</vt:lpstr>
      <vt:lpstr>Roboto Condensed Light</vt:lpstr>
      <vt:lpstr>Barlow</vt:lpstr>
      <vt:lpstr>Overpass Mono</vt:lpstr>
      <vt:lpstr>Arial</vt:lpstr>
      <vt:lpstr>Wingdings</vt:lpstr>
      <vt:lpstr>Raleway SemiBold</vt:lpstr>
      <vt:lpstr>Barlow Condensed ExtraBold</vt:lpstr>
      <vt:lpstr>Nunito Light</vt:lpstr>
      <vt:lpstr>Programming Lesson by Slidesgo</vt:lpstr>
      <vt:lpstr>MySQL</vt:lpstr>
      <vt:lpstr>TABLE OF CONTENTS</vt:lpstr>
      <vt:lpstr>What is MySQL </vt:lpstr>
      <vt:lpstr>What is MySQL</vt:lpstr>
      <vt:lpstr>What is MySQL </vt:lpstr>
      <vt:lpstr>PDO Connect </vt:lpstr>
      <vt:lpstr>Syntax</vt:lpstr>
      <vt:lpstr>Create Database </vt:lpstr>
      <vt:lpstr>Syntax</vt:lpstr>
      <vt:lpstr> Database Queries  </vt:lpstr>
      <vt:lpstr>Database Queries</vt:lpstr>
      <vt:lpstr>Database Queries</vt:lpstr>
      <vt:lpstr>Syntax</vt:lpstr>
      <vt:lpstr>Database Queries</vt:lpstr>
      <vt:lpstr>Database Queries</vt:lpstr>
      <vt:lpstr>Syntax</vt:lpstr>
      <vt:lpstr>Syntax</vt:lpstr>
      <vt:lpstr>Syntax</vt:lpstr>
      <vt:lpstr>Syntax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</dc:title>
  <dc:creator/>
  <cp:lastModifiedBy>Abdalmonaem gamal</cp:lastModifiedBy>
  <cp:revision>13</cp:revision>
  <dcterms:created xsi:type="dcterms:W3CDTF">2022-07-29T20:22:00Z</dcterms:created>
  <dcterms:modified xsi:type="dcterms:W3CDTF">2022-09-21T23:00:04Z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B263D0111DA94FADAE426545A4AF2FFC</vt:lpwstr>
  </property>
  <property fmtid="{D5CDD505-2E9C-101B-9397-08002B2CF9AE}" pid="3" name="KSOProductBuildVer">
    <vt:lpwstr>1033-11.2.0.11306</vt:lpwstr>
  </property>
</Properties>
</file>