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01" r:id="rId4"/>
    <p:sldId id="259" r:id="rId5"/>
    <p:sldId id="313" r:id="rId6"/>
    <p:sldId id="261" r:id="rId7"/>
    <p:sldId id="312" r:id="rId8"/>
    <p:sldId id="304" r:id="rId9"/>
    <p:sldId id="303" r:id="rId10"/>
    <p:sldId id="263" r:id="rId11"/>
    <p:sldId id="302" r:id="rId12"/>
    <p:sldId id="262" r:id="rId13"/>
    <p:sldId id="307" r:id="rId14"/>
    <p:sldId id="308" r:id="rId15"/>
    <p:sldId id="309" r:id="rId16"/>
    <p:sldId id="311" r:id="rId17"/>
    <p:sldId id="280" r:id="rId18"/>
    <p:sldId id="281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" panose="00000500000000000000" pitchFamily="2" charset="0"/>
      <p:regular r:id="rId22"/>
    </p:embeddedFont>
    <p:embeddedFont>
      <p:font typeface="Barlow Condensed ExtraBold" panose="00000906000000000000" pitchFamily="2" charset="0"/>
      <p:bold r:id="rId23"/>
    </p:embeddedFont>
    <p:embeddedFont>
      <p:font typeface="Nunito Light" pitchFamily="2" charset="0"/>
      <p:regular r:id="rId24"/>
    </p:embeddedFont>
    <p:embeddedFont>
      <p:font typeface="Overpass Mono" panose="020B0604020202020204" charset="0"/>
      <p:regular r:id="rId25"/>
    </p:embeddedFont>
    <p:embeddedFont>
      <p:font typeface="Raleway SemiBold" pitchFamily="2" charset="0"/>
      <p:bold r:id="rId26"/>
    </p:embeddedFont>
    <p:embeddedFont>
      <p:font typeface="Roboto" panose="02000000000000000000" pitchFamily="2" charset="0"/>
      <p:regular r:id="rId27"/>
    </p:embeddedFont>
    <p:embeddedFont>
      <p:font typeface="Roboto Condensed Light" panose="02000000000000000000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 panose="02000503000000000000"/>
              <a:buNone/>
              <a:defRPr sz="14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 panose="020B0009030203020204"/>
              <a:buNone/>
              <a:defRPr sz="22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 panose="00000806000000000000"/>
              <a:buNone/>
              <a:defRPr sz="22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 panose="00000500000000000000"/>
              <a:buNone/>
              <a:defRPr sz="2500" b="1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 panose="020B0009030203020204"/>
              <a:buNone/>
              <a:defRPr sz="12500" b="1"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 panose="00000806000000000000"/>
              <a:buNone/>
              <a:defRPr sz="2400">
                <a:solidFill>
                  <a:schemeClr val="lt1"/>
                </a:solidFill>
                <a:latin typeface="Barlow Condensed ExtraBold" panose="00000806000000000000"/>
                <a:ea typeface="Barlow Condensed ExtraBold" panose="00000806000000000000"/>
                <a:cs typeface="Barlow Condensed ExtraBold" panose="00000806000000000000"/>
                <a:sym typeface="Barlow Condensed ExtraBold" panose="00000806000000000000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 panose="020B0009030203020204"/>
              <a:buNone/>
              <a:defRPr sz="1600" b="1">
                <a:solidFill>
                  <a:schemeClr val="dk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 panose="020B0009030203020204"/>
              <a:buNone/>
              <a:defRPr sz="2800" b="1">
                <a:solidFill>
                  <a:schemeClr val="lt1"/>
                </a:solidFill>
                <a:latin typeface="Overpass Mono" panose="020B0009030203020204"/>
                <a:ea typeface="Overpass Mono" panose="020B0009030203020204"/>
                <a:cs typeface="Overpass Mono" panose="020B0009030203020204"/>
                <a:sym typeface="Overpass Mono" panose="020B000903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 panose="02000503000000000000"/>
              <a:buChar char="●"/>
              <a:defRPr sz="1800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○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 panose="02000503000000000000"/>
              <a:buChar char="■"/>
              <a:defRPr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394970" y="1491615"/>
            <a:ext cx="8852535" cy="255841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/>
              <a:t>Introduction </a:t>
            </a:r>
            <a:br>
              <a:rPr lang="en-US" altLang="en-GB" sz="6000"/>
            </a:br>
            <a:r>
              <a:rPr lang="en-US" altLang="en-GB" sz="6000"/>
              <a:t>To Backend Developmant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PHP Features</a:t>
            </a:r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5680" y="1659890"/>
            <a:ext cx="2164080" cy="1016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Open Source &amp; Platform Independent</a:t>
            </a:r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587875" y="1659890"/>
            <a:ext cx="2349500" cy="91948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Security</a:t>
            </a:r>
            <a:r>
              <a:rPr lang="en-US" altLang="en-GB" sz="1800"/>
              <a:t> </a:t>
            </a:r>
            <a:r>
              <a:rPr lang="en-GB" sz="1800"/>
              <a:t>Against Target Attacks</a:t>
            </a:r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2223135" y="3164840"/>
            <a:ext cx="2164080" cy="78295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Simplifies Programming</a:t>
            </a:r>
          </a:p>
        </p:txBody>
      </p:sp>
      <p:sp>
        <p:nvSpPr>
          <p:cNvPr id="399" name="Google Shape;399;p34"/>
          <p:cNvSpPr txBox="1">
            <a:spLocks noGrp="1"/>
          </p:cNvSpPr>
          <p:nvPr>
            <p:ph type="ctrTitle" idx="5"/>
          </p:nvPr>
        </p:nvSpPr>
        <p:spPr>
          <a:xfrm flipH="1">
            <a:off x="4714240" y="3379470"/>
            <a:ext cx="2164080" cy="47498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Cost-Effective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4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660" y="2518410"/>
            <a:ext cx="8425180" cy="10058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Overpass Mono" panose="020B0009030203020204"/>
              </a:rPr>
              <a:t>E</a:t>
            </a:r>
            <a:r>
              <a:rPr lang="en-GB">
                <a:sym typeface="Overpass Mono" panose="020B0009030203020204"/>
              </a:rPr>
              <a:t>nvironment </a:t>
            </a:r>
            <a:r>
              <a:rPr lang="en-US" altLang="en-GB">
                <a:sym typeface="Overpass Mono" panose="020B0009030203020204"/>
              </a:rPr>
              <a:t>S</a:t>
            </a:r>
            <a:r>
              <a:rPr lang="en-GB">
                <a:sym typeface="Overpass Mono" panose="020B0009030203020204"/>
              </a:rPr>
              <a:t>etup</a:t>
            </a: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67500" y="149172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>
                <a:sym typeface="+mn-ea"/>
              </a:rPr>
              <a:t>Manually install all the required packages (MySQL, PHP &amp; Apache) and configure them.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800">
              <a:sym typeface="+mn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/>
              <a:t>Using all in one package (XAMPP &amp; WAMPP). (recommended)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893820" y="1714500"/>
            <a:ext cx="4648835" cy="66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Overpass Mono" panose="020B0009030203020204"/>
              </a:rPr>
              <a:t>E</a:t>
            </a:r>
            <a:r>
              <a:rPr lang="en-GB">
                <a:sym typeface="Overpass Mono" panose="020B0009030203020204"/>
              </a:rPr>
              <a:t>nvironment </a:t>
            </a:r>
            <a:r>
              <a:rPr lang="en-US" altLang="en-GB">
                <a:sym typeface="Overpass Mono" panose="020B0009030203020204"/>
              </a:rPr>
              <a:t>S</a:t>
            </a:r>
            <a:r>
              <a:rPr lang="en-GB">
                <a:sym typeface="Overpass Mono" panose="020B0009030203020204"/>
              </a:rPr>
              <a:t>etup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67360" y="2139950"/>
            <a:ext cx="8498205" cy="32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Web Server − PHP will work with virtually all Web Server software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Database − PHP will work with virtually all database software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PHP Parser − In order to process PHP script instructions a parser must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      </a:t>
            </a:r>
            <a:r>
              <a:rPr lang="en-GB" sz="2000"/>
              <a:t>be installed to</a:t>
            </a:r>
            <a:r>
              <a:rPr lang="en-US" altLang="en-GB" sz="2000"/>
              <a:t> </a:t>
            </a:r>
            <a:r>
              <a:rPr lang="en-GB" sz="2000"/>
              <a:t>generate HTML output that can be sent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      </a:t>
            </a:r>
            <a:r>
              <a:rPr lang="en-GB" sz="2000"/>
              <a:t>the Web Browser.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39115" y="1275715"/>
            <a:ext cx="408813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ym typeface="Overpass Mono" panose="020B0009030203020204"/>
              </a:rPr>
              <a:t>E</a:t>
            </a:r>
            <a:r>
              <a:rPr lang="en-GB" sz="2800">
                <a:sym typeface="Overpass Mono" panose="020B0009030203020204"/>
              </a:rPr>
              <a:t>nvironment </a:t>
            </a:r>
            <a:r>
              <a:rPr lang="en-US" altLang="en-GB" sz="2800">
                <a:sym typeface="Overpass Mono" panose="020B0009030203020204"/>
              </a:rPr>
              <a:t>S</a:t>
            </a:r>
            <a:r>
              <a:rPr lang="en-GB" sz="2800">
                <a:sym typeface="Overpass Mono" panose="020B0009030203020204"/>
              </a:rPr>
              <a:t>etup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67360" y="2139950"/>
            <a:ext cx="8498205" cy="32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Downloading XAMPP: You can download the XAMPP software from the official website with the latest windows version and latest PHP version.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Open the downloaded .exe file: After opening the downloaded file you will see a popup from windows, click yes and proceed further.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200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2000"/>
              <a:t>Click on ‘next’: You’ll see a welcome window of XAMPP like below, click next. 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39115" y="1275715"/>
            <a:ext cx="4088130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ym typeface="Overpass Mono" panose="020B0009030203020204"/>
              </a:rPr>
              <a:t>E</a:t>
            </a:r>
            <a:r>
              <a:rPr lang="en-GB" sz="2800">
                <a:sym typeface="Overpass Mono" panose="020B0009030203020204"/>
              </a:rPr>
              <a:t>nvironment </a:t>
            </a:r>
            <a:r>
              <a:rPr lang="en-US" altLang="en-GB" sz="2800">
                <a:sym typeface="Overpass Mono" panose="020B0009030203020204"/>
              </a:rPr>
              <a:t>S</a:t>
            </a:r>
            <a:r>
              <a:rPr lang="en-GB" sz="2800">
                <a:sym typeface="Overpass Mono" panose="020B0009030203020204"/>
              </a:rPr>
              <a:t>etup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 descr="xam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15" y="487680"/>
            <a:ext cx="6415405" cy="426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 descr="C:\Users\farida raafat\Desktop\xampp-control-panel.pngxampp-control-pan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0015" y="537210"/>
            <a:ext cx="6415405" cy="4163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1207770" y="1617345"/>
            <a:ext cx="4367530" cy="1037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/>
              <a:t>Code a simple Form has fields for username , his password , email .   </a:t>
            </a: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843530" y="843915"/>
            <a:ext cx="4429125" cy="105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THANKS!</a:t>
            </a:r>
          </a:p>
        </p:txBody>
      </p:sp>
      <p:grpSp>
        <p:nvGrpSpPr>
          <p:cNvPr id="900" name="Google Shape;900;p52"/>
          <p:cNvGrpSpPr/>
          <p:nvPr/>
        </p:nvGrpSpPr>
        <p:grpSpPr>
          <a:xfrm>
            <a:off x="4038098" y="2926312"/>
            <a:ext cx="1067804" cy="303977"/>
            <a:chOff x="3994909" y="3002512"/>
            <a:chExt cx="1067804" cy="303977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/>
            <p:cNvGrpSpPr/>
            <p:nvPr/>
          </p:nvGrpSpPr>
          <p:grpSpPr>
            <a:xfrm>
              <a:off x="3994909" y="3002512"/>
              <a:ext cx="303942" cy="303977"/>
              <a:chOff x="2866317" y="3817357"/>
              <a:chExt cx="356865" cy="356865"/>
            </a:xfrm>
          </p:grpSpPr>
          <p:sp>
            <p:nvSpPr>
              <p:cNvPr id="912" name="Google Shape;912;p52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96520" y="2162175"/>
            <a:ext cx="475424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ym typeface="+mn-ea"/>
              </a:rPr>
              <a:t>W</a:t>
            </a:r>
            <a:r>
              <a:rPr lang="en-GB" sz="2000">
                <a:sym typeface="+mn-ea"/>
              </a:rPr>
              <a:t>hat is Backend Development</a:t>
            </a:r>
            <a:endParaRPr lang="en-GB"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5075555" y="2162175"/>
            <a:ext cx="307276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ym typeface="+mn-ea"/>
              </a:rPr>
              <a:t>I</a:t>
            </a:r>
            <a:r>
              <a:rPr lang="en-GB" sz="2000">
                <a:sym typeface="+mn-ea"/>
              </a:rPr>
              <a:t>ntro to PHP</a:t>
            </a:r>
            <a:endParaRPr lang="en-GB" sz="2000" b="1"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209675" y="3572510"/>
            <a:ext cx="3143885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Tools and Technologies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5292090" y="3651885"/>
            <a:ext cx="3389630" cy="42672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ym typeface="Overpass Mono" panose="020B0009030203020204"/>
              </a:rPr>
              <a:t>E</a:t>
            </a:r>
            <a:r>
              <a:rPr lang="en-GB" sz="2000">
                <a:sym typeface="Overpass Mono" panose="020B0009030203020204"/>
              </a:rPr>
              <a:t>nvironment setup</a:t>
            </a:r>
            <a:endParaRPr lang="en-GB" sz="2000" b="1">
              <a:latin typeface="Overpass Mono" panose="020B0009030203020204"/>
              <a:ea typeface="Overpass Mono" panose="020B0009030203020204"/>
              <a:cs typeface="Overpass Mono" panose="020B0009030203020204"/>
              <a:sym typeface="Overpass Mono" panose="020B0009030203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/>
          </a:p>
        </p:txBody>
      </p:sp>
      <p:sp>
        <p:nvSpPr>
          <p:cNvPr id="4" name="Text Box 3"/>
          <p:cNvSpPr txBox="1"/>
          <p:nvPr/>
        </p:nvSpPr>
        <p:spPr>
          <a:xfrm>
            <a:off x="5377815" y="169989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660" y="2518410"/>
            <a:ext cx="8425180" cy="10058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What is Backend Development</a:t>
            </a: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67500" y="149172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/>
          <a:srcRect l="24495" t="18187" r="9353" b="4812"/>
          <a:stretch>
            <a:fillRect/>
          </a:stretch>
        </p:blipFill>
        <p:spPr>
          <a:xfrm>
            <a:off x="6058535" y="2014220"/>
            <a:ext cx="2618740" cy="22917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93700" y="1972945"/>
            <a:ext cx="5534660" cy="2552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Backend Development is the term for the behind-the-scenes activities that happen when you do anything on a website or web application. Backend Development is mostly referred to as the server-side of an application and everything that communicates between the database and the frontend (browser). You can also say that Backend Development the server-side of development that focuses primarily on how the site works.</a:t>
            </a: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323215" y="1140460"/>
            <a:ext cx="6226810" cy="66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ym typeface="+mn-ea"/>
              </a:rPr>
              <a:t>What is Backend Development</a:t>
            </a:r>
            <a:br>
              <a:rPr lang="en-GB"/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0" descr="C:\Users\farida raafat\Desktop\serverweb.pngserverweb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90015" y="802005"/>
            <a:ext cx="6415405" cy="363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660" y="2518410"/>
            <a:ext cx="8425180" cy="10058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Backend Development: </a:t>
            </a:r>
            <a:br>
              <a:rPr lang="en-GB"/>
            </a:br>
            <a:r>
              <a:rPr lang="en-GB"/>
              <a:t>Tools and Technologies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67500" y="149172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/>
          <a:srcRect l="24495" t="18187" r="9353" b="4812"/>
          <a:stretch>
            <a:fillRect/>
          </a:stretch>
        </p:blipFill>
        <p:spPr>
          <a:xfrm>
            <a:off x="6058535" y="2014220"/>
            <a:ext cx="2618740" cy="229171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394970" y="1924050"/>
            <a:ext cx="5534660" cy="308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Server ( Apache ) : A computer that listens for incoming requests from the clients.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Communication Protocol ( HTTP ) : It comprises of the formal description of rules and formats of a digital messages.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Databases ( MYSQL ) : provide an interface to save data in a persistent way to memory.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endParaRPr lang="en-US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GB" sz="1800"/>
              <a:t>Programming Language ( PHP 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180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827405" y="1203960"/>
            <a:ext cx="6226810" cy="669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ym typeface="+mn-ea"/>
              </a:rPr>
              <a:t>Tools and Technologie</a:t>
            </a:r>
            <a:r>
              <a:rPr lang="en-US" altLang="en-GB" sz="2800">
                <a:sym typeface="+mn-ea"/>
              </a:rPr>
              <a:t>s</a:t>
            </a:r>
            <a:br>
              <a:rPr lang="en-GB"/>
            </a:b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660" y="2518410"/>
            <a:ext cx="8425180" cy="100584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I</a:t>
            </a:r>
            <a:r>
              <a:rPr lang="en-GB">
                <a:sym typeface="+mn-ea"/>
              </a:rPr>
              <a:t>ntro </a:t>
            </a:r>
            <a:r>
              <a:rPr lang="en-US" altLang="en-GB">
                <a:sym typeface="+mn-ea"/>
              </a:rPr>
              <a:t>T</a:t>
            </a:r>
            <a:r>
              <a:rPr lang="en-GB">
                <a:sym typeface="+mn-ea"/>
              </a:rPr>
              <a:t>o PHP</a:t>
            </a:r>
            <a:endParaRPr lang="en-GB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67500" y="149172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467360" y="1911350"/>
            <a:ext cx="8498205" cy="32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/>
              <a:t>PHP is a leading server-side scripting technology that was introduced by Rasmus Lerdorf in 1994.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/>
              <a:t>This open-source backend technology is commonly used for websites. Around 79.1% of websites on the internet use PHP as server-side technology, according to a recent survey of W3Techs.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/>
              <a:t>This general-purpose scripting language is easy to use and emend information in the databases.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/>
              <a:t>The availability of several modern frameworks, massive community,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/>
              <a:t>robust codebase, and easy deployment also adds tremendous value to this technology.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755015" y="1275715"/>
            <a:ext cx="3002915" cy="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800">
                <a:sym typeface="+mn-ea"/>
              </a:rPr>
              <a:t>I</a:t>
            </a:r>
            <a:r>
              <a:rPr lang="en-GB" sz="2800">
                <a:sym typeface="+mn-ea"/>
              </a:rPr>
              <a:t>ntro to PHP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ver dir="d"/>
      </p:transition>
    </mc:Choice>
    <mc:Fallback xmlns=""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Nunito Light</vt:lpstr>
      <vt:lpstr>Roboto Condensed Light</vt:lpstr>
      <vt:lpstr>Barlow Condensed ExtraBold</vt:lpstr>
      <vt:lpstr>Arial</vt:lpstr>
      <vt:lpstr>Roboto</vt:lpstr>
      <vt:lpstr>Overpass Mono</vt:lpstr>
      <vt:lpstr>Barlow</vt:lpstr>
      <vt:lpstr>Anaheim</vt:lpstr>
      <vt:lpstr>Raleway SemiBold</vt:lpstr>
      <vt:lpstr>Programming Lesson by Slidesgo</vt:lpstr>
      <vt:lpstr>Introduction  To Backend Developmant</vt:lpstr>
      <vt:lpstr>TABLE OF CONTENTS</vt:lpstr>
      <vt:lpstr>What is Backend Development</vt:lpstr>
      <vt:lpstr>What is Backend Development </vt:lpstr>
      <vt:lpstr>PowerPoint Presentation</vt:lpstr>
      <vt:lpstr>Backend Development:  Tools and Technologies</vt:lpstr>
      <vt:lpstr>Tools and Technologies </vt:lpstr>
      <vt:lpstr>Intro To PHP</vt:lpstr>
      <vt:lpstr>Intro to PHP</vt:lpstr>
      <vt:lpstr>PHP Features</vt:lpstr>
      <vt:lpstr>Environment Setup</vt:lpstr>
      <vt:lpstr>Environment Setup</vt:lpstr>
      <vt:lpstr>Environment Setup</vt:lpstr>
      <vt:lpstr>Environment Setup</vt:lpstr>
      <vt:lpstr>PowerPoint Presentation</vt:lpstr>
      <vt:lpstr>PowerPoint Presentation</vt:lpstr>
      <vt:lpstr>ASSIGNMENT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Backend Developmant</dc:title>
  <dc:creator/>
  <cp:lastModifiedBy>Abdalmonaem gamal</cp:lastModifiedBy>
  <cp:revision>2</cp:revision>
  <dcterms:created xsi:type="dcterms:W3CDTF">2022-07-24T17:56:12Z</dcterms:created>
  <dcterms:modified xsi:type="dcterms:W3CDTF">2022-08-09T05:25:38Z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14622C6495084E6ABA6B0EFB457BC6C2</vt:lpwstr>
  </property>
  <property fmtid="{D5CDD505-2E9C-101B-9397-08002B2CF9AE}" pid="3" name="KSOProductBuildVer">
    <vt:lpwstr>1033-11.2.0.11191</vt:lpwstr>
  </property>
</Properties>
</file>