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8/31/2025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8/31/2025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8/31/2025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8/31/2025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DBB48-FBCB-6D9D-943A-77903A080CBF}"/>
              </a:ext>
            </a:extLst>
          </p:cNvPr>
          <p:cNvSpPr>
            <a:spLocks noGrp="1"/>
          </p:cNvSpPr>
          <p:nvPr>
            <p:ph type="title"/>
          </p:nvPr>
        </p:nvSpPr>
        <p:spPr/>
        <p:txBody>
          <a:bodyPr/>
          <a:lstStyle/>
          <a:p>
            <a:r>
              <a:rPr lang="en-GB" dirty="0">
                <a:solidFill>
                  <a:schemeClr val="bg2"/>
                </a:solidFill>
                <a:latin typeface="Amasis MT Pro Black" panose="02040A04050005020304" pitchFamily="18" charset="0"/>
                <a:ea typeface="Georgia Pro Cond Semibold" panose="02000000000000000000" pitchFamily="2" charset="0"/>
              </a:rPr>
              <a:t>Digital Portfolio</a:t>
            </a:r>
            <a:endParaRPr lang="en-US" b="1" dirty="0">
              <a:solidFill>
                <a:schemeClr val="bg2"/>
              </a:solidFill>
              <a:latin typeface="Amasis MT Pro Black" panose="02040A04050005020304" pitchFamily="18" charset="0"/>
              <a:ea typeface="Georgia Pro Cond Semibold" panose="02000000000000000000" pitchFamily="2" charset="0"/>
            </a:endParaRPr>
          </a:p>
        </p:txBody>
      </p:sp>
      <p:sp>
        <p:nvSpPr>
          <p:cNvPr id="5" name="Subtitle 4">
            <a:extLst>
              <a:ext uri="{FF2B5EF4-FFF2-40B4-BE49-F238E27FC236}">
                <a16:creationId xmlns:a16="http://schemas.microsoft.com/office/drawing/2014/main" id="{C191EF30-DE9C-F870-0F0E-6FCD0DCFD18F}"/>
              </a:ext>
            </a:extLst>
          </p:cNvPr>
          <p:cNvSpPr>
            <a:spLocks noGrp="1"/>
          </p:cNvSpPr>
          <p:nvPr>
            <p:ph idx="1"/>
          </p:nvPr>
        </p:nvSpPr>
        <p:spPr/>
        <p:txBody>
          <a:bodyPr>
            <a:normAutofit/>
          </a:bodyPr>
          <a:lstStyle/>
          <a:p>
            <a:pPr marL="0" indent="0">
              <a:buNone/>
            </a:pPr>
            <a:r>
              <a:rPr lang="en-GB" b="1" dirty="0">
                <a:solidFill>
                  <a:srgbClr val="FF0000"/>
                </a:solidFill>
              </a:rPr>
              <a:t>STUDENT NAME: </a:t>
            </a:r>
            <a:r>
              <a:rPr lang="en-GB" i="1" dirty="0">
                <a:solidFill>
                  <a:schemeClr val="bg1"/>
                </a:solidFill>
                <a:latin typeface="Amasis MT Pro Medium" panose="02040604050005020304" pitchFamily="18" charset="0"/>
                <a:ea typeface="Abadi" panose="02000000000000000000" pitchFamily="2" charset="0"/>
              </a:rPr>
              <a:t>MENAGA.S</a:t>
            </a:r>
            <a:r>
              <a:rPr lang="en-GB" dirty="0"/>
              <a:t>
</a:t>
            </a:r>
            <a:r>
              <a:rPr lang="en-GB" b="1" dirty="0">
                <a:solidFill>
                  <a:srgbClr val="FF0000"/>
                </a:solidFill>
              </a:rPr>
              <a:t>REGISTER NO AND NMID: </a:t>
            </a:r>
            <a:r>
              <a:rPr lang="en-GB" b="1" i="1" dirty="0">
                <a:solidFill>
                  <a:schemeClr val="bg1"/>
                </a:solidFill>
                <a:latin typeface="Amasis MT Pro Medium" panose="02040604050005020304" pitchFamily="18" charset="0"/>
                <a:cs typeface="Aldhabi" pitchFamily="2" charset="-78"/>
              </a:rPr>
              <a:t>24131211802522041,</a:t>
            </a:r>
          </a:p>
          <a:p>
            <a:pPr marL="0" indent="0">
              <a:buNone/>
            </a:pPr>
            <a:r>
              <a:rPr lang="en-GB" b="1" i="1" dirty="0">
                <a:solidFill>
                  <a:schemeClr val="bg1"/>
                </a:solidFill>
                <a:latin typeface="Amasis MT Pro Medium" panose="02040604050005020304" pitchFamily="18" charset="0"/>
              </a:rPr>
              <a:t>asanm121anm12124214042</a:t>
            </a:r>
            <a:r>
              <a:rPr lang="en-GB" dirty="0"/>
              <a:t>
</a:t>
            </a:r>
            <a:r>
              <a:rPr lang="en-GB" b="1" dirty="0">
                <a:solidFill>
                  <a:srgbClr val="FF0000"/>
                </a:solidFill>
              </a:rPr>
              <a:t>DEPARTMENT: </a:t>
            </a:r>
            <a:r>
              <a:rPr lang="en-GB" i="1" dirty="0">
                <a:solidFill>
                  <a:schemeClr val="bg1"/>
                </a:solidFill>
                <a:latin typeface="Amasis MT Pro Medium" panose="02040604050005020304" pitchFamily="18" charset="0"/>
                <a:ea typeface="Aptos SemiBold" panose="02000000000000000000" pitchFamily="2" charset="0"/>
                <a:cs typeface="Aldhabi" pitchFamily="2" charset="-78"/>
              </a:rPr>
              <a:t>B.SC.COMPUTER SCIENCE</a:t>
            </a:r>
            <a:r>
              <a:rPr lang="en-GB" dirty="0"/>
              <a:t>
</a:t>
            </a:r>
            <a:r>
              <a:rPr lang="en-GB" b="1" dirty="0">
                <a:solidFill>
                  <a:srgbClr val="FF0000"/>
                </a:solidFill>
              </a:rPr>
              <a:t>COLLEGE: COLLEGE/UNIVERSITY:</a:t>
            </a:r>
            <a:r>
              <a:rPr lang="en-GB" dirty="0"/>
              <a:t>
</a:t>
            </a:r>
            <a:r>
              <a:rPr lang="en-GB" i="1" dirty="0">
                <a:solidFill>
                  <a:schemeClr val="bg1"/>
                </a:solidFill>
                <a:latin typeface="Amasis MT Pro Medium" panose="02040604050005020304" pitchFamily="18" charset="0"/>
              </a:rPr>
              <a:t>IMMACULATE COLLEGE FOR WOMEN /ANNAMALAI university</a:t>
            </a:r>
            <a:endParaRPr lang="en-US" i="1" dirty="0">
              <a:solidFill>
                <a:schemeClr val="bg1"/>
              </a:solidFill>
              <a:latin typeface="Amasis MT Pro Medium" panose="02040604050005020304" pitchFamily="18" charset="0"/>
            </a:endParaRPr>
          </a:p>
        </p:txBody>
      </p:sp>
    </p:spTree>
    <p:extLst>
      <p:ext uri="{BB962C8B-B14F-4D97-AF65-F5344CB8AC3E}">
        <p14:creationId xmlns:p14="http://schemas.microsoft.com/office/powerpoint/2010/main" val="2474110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57EDFD1-BCA5-7984-9153-5E057EA03349}"/>
              </a:ext>
            </a:extLst>
          </p:cNvPr>
          <p:cNvPicPr>
            <a:picLocks noChangeAspect="1"/>
          </p:cNvPicPr>
          <p:nvPr/>
        </p:nvPicPr>
        <p:blipFill>
          <a:blip r:embed="rId2"/>
          <a:stretch>
            <a:fillRect/>
          </a:stretch>
        </p:blipFill>
        <p:spPr>
          <a:xfrm>
            <a:off x="3548136" y="0"/>
            <a:ext cx="4600309" cy="6858000"/>
          </a:xfrm>
          <a:prstGeom prst="rect">
            <a:avLst/>
          </a:prstGeom>
        </p:spPr>
      </p:pic>
    </p:spTree>
    <p:extLst>
      <p:ext uri="{BB962C8B-B14F-4D97-AF65-F5344CB8AC3E}">
        <p14:creationId xmlns:p14="http://schemas.microsoft.com/office/powerpoint/2010/main" val="892889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2A2E071-877A-0C8A-C792-EDE6E1BDAE2D}"/>
              </a:ext>
            </a:extLst>
          </p:cNvPr>
          <p:cNvPicPr>
            <a:picLocks noChangeAspect="1"/>
          </p:cNvPicPr>
          <p:nvPr/>
        </p:nvPicPr>
        <p:blipFill>
          <a:blip r:embed="rId2"/>
          <a:stretch>
            <a:fillRect/>
          </a:stretch>
        </p:blipFill>
        <p:spPr>
          <a:xfrm rot="5400000">
            <a:off x="3459669" y="-1910896"/>
            <a:ext cx="5272662" cy="10333004"/>
          </a:xfrm>
          <a:prstGeom prst="rect">
            <a:avLst/>
          </a:prstGeom>
        </p:spPr>
      </p:pic>
    </p:spTree>
    <p:extLst>
      <p:ext uri="{BB962C8B-B14F-4D97-AF65-F5344CB8AC3E}">
        <p14:creationId xmlns:p14="http://schemas.microsoft.com/office/powerpoint/2010/main" val="3125374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312B-A89A-8BBD-8CC6-5C319F187E11}"/>
              </a:ext>
            </a:extLst>
          </p:cNvPr>
          <p:cNvSpPr>
            <a:spLocks noGrp="1"/>
          </p:cNvSpPr>
          <p:nvPr>
            <p:ph type="title"/>
          </p:nvPr>
        </p:nvSpPr>
        <p:spPr>
          <a:xfrm>
            <a:off x="1459896" y="0"/>
            <a:ext cx="9905998" cy="1478570"/>
          </a:xfrm>
        </p:spPr>
        <p:txBody>
          <a:bodyPr/>
          <a:lstStyle/>
          <a:p>
            <a:r>
              <a:rPr lang="en-GB"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CONCLUSION</a:t>
            </a:r>
            <a:endParaRPr lang="en-US" dirty="0">
              <a:solidFill>
                <a:schemeClr val="bg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2F0C4900-3147-4C1B-3939-06FB54108D0F}"/>
              </a:ext>
            </a:extLst>
          </p:cNvPr>
          <p:cNvSpPr>
            <a:spLocks noGrp="1"/>
          </p:cNvSpPr>
          <p:nvPr>
            <p:ph idx="1"/>
          </p:nvPr>
        </p:nvSpPr>
        <p:spPr>
          <a:xfrm>
            <a:off x="2706107" y="1478570"/>
            <a:ext cx="6459126" cy="6065937"/>
          </a:xfrm>
        </p:spPr>
        <p:txBody>
          <a:bodyPr>
            <a:normAutofit fontScale="77500" lnSpcReduction="20000"/>
          </a:bodyPr>
          <a:lstStyle/>
          <a:p>
            <a:r>
              <a:rPr lang="en-GB" dirty="0">
                <a:solidFill>
                  <a:schemeClr val="bg1"/>
                </a:solidFill>
                <a:latin typeface="Amasis MT Pro Black" panose="02040604050005020304" pitchFamily="18" charset="0"/>
              </a:rPr>
              <a:t>The Form and Table Creation project demonstrates the effective use of HTML, CSS, and JavaScript in building interactive and user-friendly web applications. The form allows structured data collection from users with validation for accuracy, while the table provides an organized and readable display of the collected information. Styling with CSS enhances the visual appeal, and JavaScript adds interactivity such as validation, sorting, or dynamic updates.
This project highlights how basic web technologies can be combined to create simple yet powerful tools for data entry and management, which can be further extended for real-world applications like student registration systems, employee records, or online surveys.</a:t>
            </a:r>
            <a:endParaRPr lang="en-US" dirty="0">
              <a:solidFill>
                <a:schemeClr val="bg1"/>
              </a:solidFill>
              <a:latin typeface="Amasis MT Pro Black" panose="02040604050005020304" pitchFamily="18" charset="0"/>
            </a:endParaRPr>
          </a:p>
        </p:txBody>
      </p:sp>
    </p:spTree>
    <p:extLst>
      <p:ext uri="{BB962C8B-B14F-4D97-AF65-F5344CB8AC3E}">
        <p14:creationId xmlns:p14="http://schemas.microsoft.com/office/powerpoint/2010/main" val="1367324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E4AAFE2-FEEC-D2D4-C866-6C7435EF874D}"/>
              </a:ext>
            </a:extLst>
          </p:cNvPr>
          <p:cNvPicPr>
            <a:picLocks noChangeAspect="1"/>
          </p:cNvPicPr>
          <p:nvPr/>
        </p:nvPicPr>
        <p:blipFill>
          <a:blip r:embed="rId2"/>
          <a:stretch>
            <a:fillRect/>
          </a:stretch>
        </p:blipFill>
        <p:spPr>
          <a:xfrm>
            <a:off x="3081912" y="414912"/>
            <a:ext cx="6028175" cy="6028175"/>
          </a:xfrm>
          <a:prstGeom prst="rect">
            <a:avLst/>
          </a:prstGeom>
        </p:spPr>
      </p:pic>
    </p:spTree>
    <p:extLst>
      <p:ext uri="{BB962C8B-B14F-4D97-AF65-F5344CB8AC3E}">
        <p14:creationId xmlns:p14="http://schemas.microsoft.com/office/powerpoint/2010/main" val="2682782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9C3C7-979B-901C-3E31-7A1C0F4E4CD0}"/>
              </a:ext>
            </a:extLst>
          </p:cNvPr>
          <p:cNvSpPr>
            <a:spLocks noGrp="1"/>
          </p:cNvSpPr>
          <p:nvPr>
            <p:ph type="title"/>
          </p:nvPr>
        </p:nvSpPr>
        <p:spPr/>
        <p:txBody>
          <a:bodyPr>
            <a:normAutofit fontScale="90000"/>
          </a:bodyPr>
          <a:lstStyle/>
          <a:p>
            <a:r>
              <a:rPr lang="en-GB" dirty="0"/>
              <a:t>
</a:t>
            </a:r>
            <a:endParaRPr lang="en-US" dirty="0"/>
          </a:p>
        </p:txBody>
      </p:sp>
      <p:sp>
        <p:nvSpPr>
          <p:cNvPr id="3" name="Content Placeholder 2">
            <a:extLst>
              <a:ext uri="{FF2B5EF4-FFF2-40B4-BE49-F238E27FC236}">
                <a16:creationId xmlns:a16="http://schemas.microsoft.com/office/drawing/2014/main" id="{6E81E98D-E820-CFED-E495-786B270896DF}"/>
              </a:ext>
            </a:extLst>
          </p:cNvPr>
          <p:cNvSpPr>
            <a:spLocks noGrp="1"/>
          </p:cNvSpPr>
          <p:nvPr>
            <p:ph idx="1"/>
          </p:nvPr>
        </p:nvSpPr>
        <p:spPr>
          <a:xfrm>
            <a:off x="2583250" y="975737"/>
            <a:ext cx="8722895" cy="4906526"/>
          </a:xfrm>
        </p:spPr>
        <p:txBody>
          <a:bodyPr/>
          <a:lstStyle/>
          <a:p>
            <a:pPr marL="0" indent="0">
              <a:buNone/>
            </a:pPr>
            <a:r>
              <a:rPr lang="en-GB" b="1" i="1" dirty="0">
                <a:solidFill>
                  <a:schemeClr val="bg2"/>
                </a:solidFill>
                <a:latin typeface="Aharoni" panose="02010803020104030203" pitchFamily="2" charset="-79"/>
                <a:cs typeface="Aharoni" panose="02010803020104030203" pitchFamily="2" charset="-79"/>
              </a:rPr>
              <a:t>WEBDEVELOPMENT</a:t>
            </a:r>
            <a:r>
              <a:rPr lang="en-GB" dirty="0">
                <a:solidFill>
                  <a:schemeClr val="bg2"/>
                </a:solidFill>
              </a:rPr>
              <a:t>:</a:t>
            </a:r>
            <a:r>
              <a:rPr lang="en-GB" dirty="0"/>
              <a:t>
</a:t>
            </a:r>
            <a:r>
              <a:rPr lang="en-GB"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1.</a:t>
            </a:r>
            <a:r>
              <a:rPr lang="en-GB" dirty="0">
                <a:solidFill>
                  <a:schemeClr val="bg1"/>
                </a:solidFill>
                <a:latin typeface="Amasis MT Pro Medium" panose="02040604050005020304" pitchFamily="18" charset="0"/>
              </a:rPr>
              <a:t>FORM CREATION</a:t>
            </a:r>
            <a:r>
              <a:rPr lang="en-GB" dirty="0"/>
              <a:t>
</a:t>
            </a:r>
            <a:r>
              <a:rPr lang="en-GB"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2.</a:t>
            </a:r>
            <a:r>
              <a:rPr lang="en-GB" dirty="0">
                <a:solidFill>
                  <a:schemeClr val="bg1"/>
                </a:solidFill>
                <a:latin typeface="Amasis MT Pro Medium" panose="02040604050005020304" pitchFamily="18" charset="0"/>
              </a:rPr>
              <a:t>TABLE CREATION</a:t>
            </a:r>
            <a:endParaRPr lang="en-US" dirty="0">
              <a:solidFill>
                <a:schemeClr val="bg1"/>
              </a:solidFill>
              <a:latin typeface="Amasis MT Pro Medium" panose="02040604050005020304" pitchFamily="18" charset="0"/>
            </a:endParaRPr>
          </a:p>
        </p:txBody>
      </p:sp>
    </p:spTree>
    <p:extLst>
      <p:ext uri="{BB962C8B-B14F-4D97-AF65-F5344CB8AC3E}">
        <p14:creationId xmlns:p14="http://schemas.microsoft.com/office/powerpoint/2010/main" val="200752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4F5F-7E80-1F54-DA7E-EB87FF229FB0}"/>
              </a:ext>
            </a:extLst>
          </p:cNvPr>
          <p:cNvSpPr>
            <a:spLocks noGrp="1"/>
          </p:cNvSpPr>
          <p:nvPr>
            <p:ph type="title"/>
          </p:nvPr>
        </p:nvSpPr>
        <p:spPr>
          <a:xfrm>
            <a:off x="980691" y="618518"/>
            <a:ext cx="9905998" cy="1478570"/>
          </a:xfrm>
        </p:spPr>
        <p:txBody>
          <a:bodyPr/>
          <a:lstStyle/>
          <a:p>
            <a:r>
              <a:rPr lang="en-GB" dirty="0">
                <a:solidFill>
                  <a:schemeClr val="bg2"/>
                </a:solidFill>
                <a:latin typeface="Aharoni" panose="02010803020104030203" pitchFamily="2" charset="-79"/>
                <a:cs typeface="Aharoni" panose="02010803020104030203" pitchFamily="2" charset="-79"/>
              </a:rPr>
              <a:t>AGENDA:</a:t>
            </a:r>
            <a:endParaRPr lang="en-US" dirty="0">
              <a:solidFill>
                <a:schemeClr val="bg2"/>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27180047-E2EF-606D-4708-856A09E26D15}"/>
              </a:ext>
            </a:extLst>
          </p:cNvPr>
          <p:cNvSpPr>
            <a:spLocks noGrp="1"/>
          </p:cNvSpPr>
          <p:nvPr>
            <p:ph idx="1"/>
          </p:nvPr>
        </p:nvSpPr>
        <p:spPr>
          <a:xfrm>
            <a:off x="2089384" y="2097088"/>
            <a:ext cx="10102616" cy="4142394"/>
          </a:xfrm>
        </p:spPr>
        <p:txBody>
          <a:bodyPr>
            <a:normAutofit fontScale="92500" lnSpcReduction="20000"/>
          </a:bodyPr>
          <a:lstStyle/>
          <a:p>
            <a:pPr marL="0" indent="0">
              <a:buNone/>
            </a:pPr>
            <a:r>
              <a:rPr lang="en-GB"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1. </a:t>
            </a:r>
            <a:r>
              <a:rPr lang="en-GB" i="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Problem Statement</a:t>
            </a:r>
            <a:r>
              <a:rPr lang="en-GB"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
2. Project Overview
3. End Users
4. Tools and Technologies
5. Portfolio design and Layout
6. Features and Functionality
7. Results and Screenshots
8. Conclusion
9. </a:t>
            </a:r>
            <a:r>
              <a:rPr lang="en-GB" dirty="0" err="1">
                <a:solidFill>
                  <a:schemeClr val="bg1"/>
                </a:solidFill>
                <a:latin typeface="ADLaM Display" panose="02010000000000000000" pitchFamily="2" charset="0"/>
                <a:ea typeface="ADLaM Display" panose="02010000000000000000" pitchFamily="2" charset="0"/>
                <a:cs typeface="ADLaM Display" panose="02010000000000000000" pitchFamily="2" charset="0"/>
              </a:rPr>
              <a:t>Github</a:t>
            </a:r>
            <a:r>
              <a:rPr lang="en-GB"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 Link</a:t>
            </a:r>
            <a:endParaRPr lang="en-US"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644952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35193-657C-2C14-FC72-5B8C9446FBB3}"/>
              </a:ext>
            </a:extLst>
          </p:cNvPr>
          <p:cNvSpPr>
            <a:spLocks noGrp="1"/>
          </p:cNvSpPr>
          <p:nvPr>
            <p:ph type="title"/>
          </p:nvPr>
        </p:nvSpPr>
        <p:spPr/>
        <p:txBody>
          <a:bodyPr/>
          <a:lstStyle/>
          <a:p>
            <a:r>
              <a:rPr lang="en-GB"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PROBLEM STATEMENT:</a:t>
            </a:r>
            <a:endParaRPr lang="en-US" dirty="0">
              <a:solidFill>
                <a:schemeClr val="bg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 Placeholder 3">
            <a:extLst>
              <a:ext uri="{FF2B5EF4-FFF2-40B4-BE49-F238E27FC236}">
                <a16:creationId xmlns:a16="http://schemas.microsoft.com/office/drawing/2014/main" id="{DE2B3E6A-4791-99EE-67DD-7489CE494A26}"/>
              </a:ext>
            </a:extLst>
          </p:cNvPr>
          <p:cNvSpPr>
            <a:spLocks noGrp="1"/>
          </p:cNvSpPr>
          <p:nvPr>
            <p:ph type="body" idx="1"/>
          </p:nvPr>
        </p:nvSpPr>
        <p:spPr>
          <a:xfrm>
            <a:off x="1370018" y="2249485"/>
            <a:ext cx="4649783" cy="823912"/>
          </a:xfrm>
        </p:spPr>
        <p:txBody>
          <a:bodyPr>
            <a:normAutofit/>
          </a:bodyPr>
          <a:lstStyle/>
          <a:p>
            <a:r>
              <a:rPr lang="en-GB" dirty="0">
                <a:solidFill>
                  <a:schemeClr val="accent4"/>
                </a:solidFill>
                <a:latin typeface="Amasis MT Pro Black" panose="02040604050005020304" pitchFamily="18" charset="0"/>
              </a:rPr>
              <a:t>FOR FORM CREATION</a:t>
            </a:r>
            <a:endParaRPr lang="en-US" dirty="0">
              <a:solidFill>
                <a:schemeClr val="accent4"/>
              </a:solidFill>
              <a:latin typeface="Amasis MT Pro Black" panose="02040604050005020304" pitchFamily="18" charset="0"/>
            </a:endParaRPr>
          </a:p>
        </p:txBody>
      </p:sp>
      <p:sp>
        <p:nvSpPr>
          <p:cNvPr id="3" name="Content Placeholder 2">
            <a:extLst>
              <a:ext uri="{FF2B5EF4-FFF2-40B4-BE49-F238E27FC236}">
                <a16:creationId xmlns:a16="http://schemas.microsoft.com/office/drawing/2014/main" id="{10FA9681-7207-7D03-EEFF-42BF8276F7A6}"/>
              </a:ext>
            </a:extLst>
          </p:cNvPr>
          <p:cNvSpPr>
            <a:spLocks noGrp="1"/>
          </p:cNvSpPr>
          <p:nvPr>
            <p:ph sz="half" idx="2"/>
          </p:nvPr>
        </p:nvSpPr>
        <p:spPr/>
        <p:txBody>
          <a:bodyPr>
            <a:normAutofit fontScale="92500"/>
          </a:bodyPr>
          <a:lstStyle/>
          <a:p>
            <a:r>
              <a:rPr lang="en-GB" dirty="0">
                <a:solidFill>
                  <a:schemeClr val="bg1"/>
                </a:solidFill>
                <a:latin typeface="Amasis MT Pro Black" panose="02040604050005020304" pitchFamily="18" charset="0"/>
              </a:rPr>
              <a:t>Design and develop a web-based registration form using HTML, CSS, and JavaScript that collects essential user information and provides real-time validation</a:t>
            </a:r>
            <a:endParaRPr lang="en-US" dirty="0">
              <a:solidFill>
                <a:schemeClr val="bg1"/>
              </a:solidFill>
              <a:latin typeface="Amasis MT Pro Black" panose="02040604050005020304" pitchFamily="18" charset="0"/>
            </a:endParaRPr>
          </a:p>
        </p:txBody>
      </p:sp>
      <p:sp>
        <p:nvSpPr>
          <p:cNvPr id="5" name="Text Placeholder 4">
            <a:extLst>
              <a:ext uri="{FF2B5EF4-FFF2-40B4-BE49-F238E27FC236}">
                <a16:creationId xmlns:a16="http://schemas.microsoft.com/office/drawing/2014/main" id="{6122FC56-64D3-0EA0-DDEE-7362CC07D666}"/>
              </a:ext>
            </a:extLst>
          </p:cNvPr>
          <p:cNvSpPr>
            <a:spLocks noGrp="1"/>
          </p:cNvSpPr>
          <p:nvPr>
            <p:ph type="body" sz="quarter" idx="3"/>
          </p:nvPr>
        </p:nvSpPr>
        <p:spPr/>
        <p:txBody>
          <a:bodyPr>
            <a:normAutofit/>
          </a:bodyPr>
          <a:lstStyle/>
          <a:p>
            <a:r>
              <a:rPr lang="en-GB" dirty="0">
                <a:solidFill>
                  <a:schemeClr val="accent4"/>
                </a:solidFill>
                <a:latin typeface="Amasis MT Pro Black" panose="02040604050005020304" pitchFamily="18" charset="0"/>
              </a:rPr>
              <a:t>FOR TABLE CREATION</a:t>
            </a:r>
            <a:endParaRPr lang="en-US" dirty="0">
              <a:solidFill>
                <a:schemeClr val="accent4"/>
              </a:solidFill>
              <a:latin typeface="Amasis MT Pro Black" panose="02040604050005020304" pitchFamily="18" charset="0"/>
            </a:endParaRPr>
          </a:p>
        </p:txBody>
      </p:sp>
      <p:sp>
        <p:nvSpPr>
          <p:cNvPr id="6" name="Content Placeholder 5">
            <a:extLst>
              <a:ext uri="{FF2B5EF4-FFF2-40B4-BE49-F238E27FC236}">
                <a16:creationId xmlns:a16="http://schemas.microsoft.com/office/drawing/2014/main" id="{B825FC83-C3EF-E61F-0778-5430D4E85089}"/>
              </a:ext>
            </a:extLst>
          </p:cNvPr>
          <p:cNvSpPr>
            <a:spLocks noGrp="1"/>
          </p:cNvSpPr>
          <p:nvPr>
            <p:ph sz="quarter" idx="4"/>
          </p:nvPr>
        </p:nvSpPr>
        <p:spPr/>
        <p:txBody>
          <a:bodyPr>
            <a:normAutofit fontScale="92500"/>
          </a:bodyPr>
          <a:lstStyle/>
          <a:p>
            <a:r>
              <a:rPr lang="en-GB" dirty="0">
                <a:solidFill>
                  <a:schemeClr val="bg1"/>
                </a:solidFill>
                <a:latin typeface="Amasis MT Pro Black" panose="02040604050005020304" pitchFamily="18" charset="0"/>
              </a:rPr>
              <a:t>Design and develop a student record table using HTML, CSS, and JavaScript that displays and organizes student information in a clear and interactive manner.</a:t>
            </a:r>
            <a:endParaRPr lang="en-US" dirty="0">
              <a:solidFill>
                <a:schemeClr val="bg1"/>
              </a:solidFill>
              <a:latin typeface="Amasis MT Pro Black" panose="02040604050005020304" pitchFamily="18" charset="0"/>
            </a:endParaRPr>
          </a:p>
        </p:txBody>
      </p:sp>
    </p:spTree>
    <p:extLst>
      <p:ext uri="{BB962C8B-B14F-4D97-AF65-F5344CB8AC3E}">
        <p14:creationId xmlns:p14="http://schemas.microsoft.com/office/powerpoint/2010/main" val="3667800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B6E8-EA9A-7108-6983-6B16645533E6}"/>
              </a:ext>
            </a:extLst>
          </p:cNvPr>
          <p:cNvSpPr>
            <a:spLocks noGrp="1"/>
          </p:cNvSpPr>
          <p:nvPr>
            <p:ph type="title"/>
          </p:nvPr>
        </p:nvSpPr>
        <p:spPr>
          <a:xfrm>
            <a:off x="1389122" y="-124609"/>
            <a:ext cx="9905998" cy="1478570"/>
          </a:xfrm>
        </p:spPr>
        <p:txBody>
          <a:bodyPr/>
          <a:lstStyle/>
          <a:p>
            <a:r>
              <a:rPr lang="en-GB"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PROJECT OVERVIEW:</a:t>
            </a:r>
            <a:endParaRPr lang="en-US" dirty="0">
              <a:solidFill>
                <a:schemeClr val="bg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Content Placeholder 3">
            <a:extLst>
              <a:ext uri="{FF2B5EF4-FFF2-40B4-BE49-F238E27FC236}">
                <a16:creationId xmlns:a16="http://schemas.microsoft.com/office/drawing/2014/main" id="{4AFAEFB0-6062-C569-2EAF-BCD39EABB73E}"/>
              </a:ext>
            </a:extLst>
          </p:cNvPr>
          <p:cNvSpPr>
            <a:spLocks noGrp="1"/>
          </p:cNvSpPr>
          <p:nvPr>
            <p:ph idx="1"/>
          </p:nvPr>
        </p:nvSpPr>
        <p:spPr>
          <a:xfrm>
            <a:off x="2486118" y="1353961"/>
            <a:ext cx="6944517" cy="7068144"/>
          </a:xfrm>
        </p:spPr>
        <p:txBody>
          <a:bodyPr>
            <a:normAutofit fontScale="55000" lnSpcReduction="20000"/>
          </a:bodyPr>
          <a:lstStyle/>
          <a:p>
            <a:r>
              <a:rPr lang="en-GB" dirty="0">
                <a:solidFill>
                  <a:schemeClr val="bg1"/>
                </a:solidFill>
                <a:latin typeface="Amasis MT Pro Black" panose="02040604050005020304" pitchFamily="18" charset="0"/>
              </a:rPr>
              <a:t>This project demonstrates the creation of a Student Admission Portal using HTML, CSS, and JavaScript.
It consists of two main modules: a registration form and a student records table.
The registration form collects user details such as name, email, phone, gender, course, and address.
Form fields are validated using JavaScript to ensure correct input (e.g., email format, phone number pattern, required fields).
The form is styled with CSS to provide a clean, user-friendly, and responsive design.
The student records table displays student information in a structured format with columns for Roll No, Name, Course, Marks, and Grade.
CSS is used to style the table with alternate row </a:t>
            </a:r>
            <a:r>
              <a:rPr lang="en-GB" dirty="0" err="1">
                <a:solidFill>
                  <a:schemeClr val="bg1"/>
                </a:solidFill>
                <a:latin typeface="Amasis MT Pro Black" panose="02040604050005020304" pitchFamily="18" charset="0"/>
              </a:rPr>
              <a:t>colors</a:t>
            </a:r>
            <a:r>
              <a:rPr lang="en-GB" dirty="0">
                <a:solidFill>
                  <a:schemeClr val="bg1"/>
                </a:solidFill>
                <a:latin typeface="Amasis MT Pro Black" panose="02040604050005020304" pitchFamily="18" charset="0"/>
              </a:rPr>
              <a:t>, hover effects, and responsiveness.
JavaScript adds interactivity by enabling column sorting and a search feature to filter records.
This makes it easy to organize, find, and manage student details. The project highlights frontend web development skills including layout design, styling, and client-side scripting.</a:t>
            </a:r>
            <a:endParaRPr lang="en-US" dirty="0">
              <a:solidFill>
                <a:schemeClr val="bg1"/>
              </a:solidFill>
              <a:latin typeface="Amasis MT Pro Black" panose="02040604050005020304" pitchFamily="18" charset="0"/>
            </a:endParaRPr>
          </a:p>
        </p:txBody>
      </p:sp>
    </p:spTree>
    <p:extLst>
      <p:ext uri="{BB962C8B-B14F-4D97-AF65-F5344CB8AC3E}">
        <p14:creationId xmlns:p14="http://schemas.microsoft.com/office/powerpoint/2010/main" val="4035194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9955D-5629-8DE4-165C-E1087D670A9A}"/>
              </a:ext>
            </a:extLst>
          </p:cNvPr>
          <p:cNvSpPr>
            <a:spLocks noGrp="1"/>
          </p:cNvSpPr>
          <p:nvPr>
            <p:ph type="title"/>
          </p:nvPr>
        </p:nvSpPr>
        <p:spPr>
          <a:xfrm>
            <a:off x="1225955" y="255394"/>
            <a:ext cx="9740089" cy="770829"/>
          </a:xfrm>
        </p:spPr>
        <p:txBody>
          <a:bodyPr/>
          <a:lstStyle/>
          <a:p>
            <a:r>
              <a:rPr lang="en-GB"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WHO ARE THE END USERS?</a:t>
            </a:r>
            <a:endParaRPr lang="en-US" dirty="0">
              <a:solidFill>
                <a:schemeClr val="bg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6C4084FF-8B04-0419-103C-C89F33AF5151}"/>
              </a:ext>
            </a:extLst>
          </p:cNvPr>
          <p:cNvSpPr>
            <a:spLocks noGrp="1"/>
          </p:cNvSpPr>
          <p:nvPr>
            <p:ph idx="1"/>
          </p:nvPr>
        </p:nvSpPr>
        <p:spPr>
          <a:xfrm>
            <a:off x="2734327" y="1192463"/>
            <a:ext cx="6021038" cy="6676283"/>
          </a:xfrm>
        </p:spPr>
        <p:txBody>
          <a:bodyPr>
            <a:normAutofit fontScale="55000" lnSpcReduction="20000"/>
          </a:bodyPr>
          <a:lstStyle/>
          <a:p>
            <a:pPr marL="0" indent="0">
              <a:buNone/>
            </a:pPr>
            <a:r>
              <a:rPr lang="en-GB" dirty="0">
                <a:solidFill>
                  <a:schemeClr val="accent4"/>
                </a:solidFill>
                <a:latin typeface="Amasis MT Pro Black" panose="02040604050005020304" pitchFamily="18" charset="0"/>
                <a:ea typeface="ADLaM Display" panose="02010000000000000000" pitchFamily="2" charset="0"/>
                <a:cs typeface="ADLaM Display" panose="02010000000000000000" pitchFamily="2" charset="0"/>
              </a:rPr>
              <a:t>1.Students / Applicants</a:t>
            </a:r>
            <a:r>
              <a:rPr lang="en-GB" dirty="0">
                <a:latin typeface="Amasis MT Pro Black" panose="02040604050005020304" pitchFamily="18" charset="0"/>
                <a:ea typeface="ADLaM Display" panose="02010000000000000000" pitchFamily="2" charset="0"/>
                <a:cs typeface="ADLaM Display" panose="02010000000000000000" pitchFamily="2" charset="0"/>
              </a:rPr>
              <a:t>
</a:t>
            </a:r>
            <a:r>
              <a:rPr lang="en-GB" dirty="0">
                <a:solidFill>
                  <a:schemeClr val="bg1"/>
                </a:solidFill>
                <a:latin typeface="Amasis MT Pro Black" panose="02040604050005020304" pitchFamily="18" charset="0"/>
                <a:ea typeface="ADLaM Display" panose="02010000000000000000" pitchFamily="2" charset="0"/>
                <a:cs typeface="ADLaM Display" panose="02010000000000000000" pitchFamily="2" charset="0"/>
              </a:rPr>
              <a:t>They use the registration form to enter their personal and academic details for admission.
They interact with the form fields, validations, and submit their information.</a:t>
            </a:r>
            <a:r>
              <a:rPr lang="en-GB" dirty="0">
                <a:latin typeface="Amasis MT Pro Black" panose="02040604050005020304" pitchFamily="18" charset="0"/>
                <a:ea typeface="ADLaM Display" panose="02010000000000000000" pitchFamily="2" charset="0"/>
                <a:cs typeface="ADLaM Display" panose="02010000000000000000" pitchFamily="2" charset="0"/>
              </a:rPr>
              <a:t>
</a:t>
            </a:r>
            <a:r>
              <a:rPr lang="en-GB" dirty="0">
                <a:solidFill>
                  <a:schemeClr val="accent4"/>
                </a:solidFill>
                <a:latin typeface="Amasis MT Pro Black" panose="02040604050005020304" pitchFamily="18" charset="0"/>
                <a:ea typeface="ADLaM Display" panose="02010000000000000000" pitchFamily="2" charset="0"/>
                <a:cs typeface="ADLaM Display" panose="02010000000000000000" pitchFamily="2" charset="0"/>
              </a:rPr>
              <a:t>2.College / University Administration</a:t>
            </a:r>
            <a:r>
              <a:rPr lang="en-GB" dirty="0">
                <a:latin typeface="Amasis MT Pro Black" panose="02040604050005020304" pitchFamily="18" charset="0"/>
                <a:ea typeface="ADLaM Display" panose="02010000000000000000" pitchFamily="2" charset="0"/>
                <a:cs typeface="ADLaM Display" panose="02010000000000000000" pitchFamily="2" charset="0"/>
              </a:rPr>
              <a:t>
</a:t>
            </a:r>
            <a:r>
              <a:rPr lang="en-GB" dirty="0">
                <a:solidFill>
                  <a:schemeClr val="bg1"/>
                </a:solidFill>
                <a:latin typeface="Amasis MT Pro Black" panose="02040604050005020304" pitchFamily="18" charset="0"/>
                <a:ea typeface="ADLaM Display" panose="02010000000000000000" pitchFamily="2" charset="0"/>
                <a:cs typeface="ADLaM Display" panose="02010000000000000000" pitchFamily="2" charset="0"/>
              </a:rPr>
              <a:t>They use the student records table to view, sort, and
search student data
Helps in managing admission records efficiently.</a:t>
            </a:r>
            <a:r>
              <a:rPr lang="en-GB" dirty="0">
                <a:latin typeface="Amasis MT Pro Black" panose="02040604050005020304" pitchFamily="18" charset="0"/>
                <a:ea typeface="ADLaM Display" panose="02010000000000000000" pitchFamily="2" charset="0"/>
                <a:cs typeface="ADLaM Display" panose="02010000000000000000" pitchFamily="2" charset="0"/>
              </a:rPr>
              <a:t>
</a:t>
            </a:r>
            <a:r>
              <a:rPr lang="en-GB" dirty="0">
                <a:solidFill>
                  <a:schemeClr val="accent4"/>
                </a:solidFill>
                <a:latin typeface="Amasis MT Pro Black" panose="02040604050005020304" pitchFamily="18" charset="0"/>
                <a:ea typeface="ADLaM Display" panose="02010000000000000000" pitchFamily="2" charset="0"/>
                <a:cs typeface="ADLaM Display" panose="02010000000000000000" pitchFamily="2" charset="0"/>
              </a:rPr>
              <a:t>3.Teachers / Staff</a:t>
            </a:r>
            <a:r>
              <a:rPr lang="en-GB" dirty="0">
                <a:latin typeface="Amasis MT Pro Black" panose="02040604050005020304" pitchFamily="18" charset="0"/>
                <a:ea typeface="ADLaM Display" panose="02010000000000000000" pitchFamily="2" charset="0"/>
                <a:cs typeface="ADLaM Display" panose="02010000000000000000" pitchFamily="2" charset="0"/>
              </a:rPr>
              <a:t>
</a:t>
            </a:r>
            <a:r>
              <a:rPr lang="en-GB" dirty="0">
                <a:solidFill>
                  <a:schemeClr val="bg1"/>
                </a:solidFill>
                <a:latin typeface="Amasis MT Pro Black" panose="02040604050005020304" pitchFamily="18" charset="0"/>
                <a:ea typeface="ADLaM Display" panose="02010000000000000000" pitchFamily="2" charset="0"/>
                <a:cs typeface="ADLaM Display" panose="02010000000000000000" pitchFamily="2" charset="0"/>
              </a:rPr>
              <a:t>They can check student details, marks, and grades from
the table
Useful for maintaining departmental records.</a:t>
            </a:r>
            <a:r>
              <a:rPr lang="en-GB" dirty="0">
                <a:latin typeface="Amasis MT Pro Black" panose="02040604050005020304" pitchFamily="18" charset="0"/>
                <a:ea typeface="ADLaM Display" panose="02010000000000000000" pitchFamily="2" charset="0"/>
                <a:cs typeface="ADLaM Display" panose="02010000000000000000" pitchFamily="2" charset="0"/>
              </a:rPr>
              <a:t>
</a:t>
            </a:r>
            <a:r>
              <a:rPr lang="en-GB" dirty="0">
                <a:solidFill>
                  <a:schemeClr val="accent4"/>
                </a:solidFill>
                <a:latin typeface="Amasis MT Pro Black" panose="02040604050005020304" pitchFamily="18" charset="0"/>
                <a:ea typeface="ADLaM Display" panose="02010000000000000000" pitchFamily="2" charset="0"/>
                <a:cs typeface="ADLaM Display" panose="02010000000000000000" pitchFamily="2" charset="0"/>
              </a:rPr>
              <a:t>4.System Developers / Designers (secondary end
users)</a:t>
            </a:r>
            <a:r>
              <a:rPr lang="en-GB" dirty="0">
                <a:latin typeface="Amasis MT Pro Black" panose="02040604050005020304" pitchFamily="18" charset="0"/>
                <a:ea typeface="ADLaM Display" panose="02010000000000000000" pitchFamily="2" charset="0"/>
                <a:cs typeface="ADLaM Display" panose="02010000000000000000" pitchFamily="2" charset="0"/>
              </a:rPr>
              <a:t>
</a:t>
            </a:r>
            <a:r>
              <a:rPr lang="en-GB" dirty="0">
                <a:solidFill>
                  <a:schemeClr val="bg1"/>
                </a:solidFill>
                <a:latin typeface="Amasis MT Pro Black" panose="02040604050005020304" pitchFamily="18" charset="0"/>
                <a:ea typeface="ADLaM Display" panose="02010000000000000000" pitchFamily="2" charset="0"/>
                <a:cs typeface="ADLaM Display" panose="02010000000000000000" pitchFamily="2" charset="0"/>
              </a:rPr>
              <a:t>They test and enhance the form and table functionalities.
Use the project as a learning/demo tool for frontend web development.</a:t>
            </a:r>
            <a:endParaRPr lang="en-US" dirty="0">
              <a:solidFill>
                <a:schemeClr val="bg1"/>
              </a:solidFill>
              <a:latin typeface="Amasis MT Pro Black" panose="02040604050005020304" pitchFamily="18"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01090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36500-CAEA-6EB7-AC60-2804AE84FD68}"/>
              </a:ext>
            </a:extLst>
          </p:cNvPr>
          <p:cNvSpPr>
            <a:spLocks noGrp="1"/>
          </p:cNvSpPr>
          <p:nvPr>
            <p:ph type="title"/>
          </p:nvPr>
        </p:nvSpPr>
        <p:spPr/>
        <p:txBody>
          <a:bodyPr/>
          <a:lstStyle/>
          <a:p>
            <a:r>
              <a:rPr lang="en-GB"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TOOLS AND TECHNIQUES</a:t>
            </a:r>
            <a:endParaRPr lang="en-US" dirty="0">
              <a:solidFill>
                <a:schemeClr val="bg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 Placeholder 3">
            <a:extLst>
              <a:ext uri="{FF2B5EF4-FFF2-40B4-BE49-F238E27FC236}">
                <a16:creationId xmlns:a16="http://schemas.microsoft.com/office/drawing/2014/main" id="{CD699287-577C-9842-60BD-27DA3777DB1F}"/>
              </a:ext>
            </a:extLst>
          </p:cNvPr>
          <p:cNvSpPr>
            <a:spLocks noGrp="1"/>
          </p:cNvSpPr>
          <p:nvPr>
            <p:ph type="body" idx="1"/>
          </p:nvPr>
        </p:nvSpPr>
        <p:spPr/>
        <p:txBody>
          <a:bodyPr>
            <a:normAutofit lnSpcReduction="10000"/>
          </a:bodyPr>
          <a:lstStyle/>
          <a:p>
            <a:r>
              <a:rPr lang="en-GB" dirty="0">
                <a:solidFill>
                  <a:schemeClr val="accent4"/>
                </a:solidFill>
                <a:latin typeface="Amasis MT Pro Black" panose="02040604050005020304" pitchFamily="18" charset="0"/>
              </a:rPr>
              <a:t>TOOLS</a:t>
            </a:r>
          </a:p>
          <a:p>
            <a:r>
              <a:rPr lang="en-GB" dirty="0">
                <a:solidFill>
                  <a:schemeClr val="accent4"/>
                </a:solidFill>
                <a:latin typeface="Amasis MT Pro Black" panose="02040604050005020304" pitchFamily="18" charset="0"/>
              </a:rPr>
              <a:t>TOOLS USED</a:t>
            </a:r>
            <a:endParaRPr lang="en-US" dirty="0">
              <a:solidFill>
                <a:schemeClr val="accent4"/>
              </a:solidFill>
              <a:latin typeface="Amasis MT Pro Black" panose="02040604050005020304" pitchFamily="18" charset="0"/>
            </a:endParaRPr>
          </a:p>
        </p:txBody>
      </p:sp>
      <p:sp>
        <p:nvSpPr>
          <p:cNvPr id="3" name="Content Placeholder 2">
            <a:extLst>
              <a:ext uri="{FF2B5EF4-FFF2-40B4-BE49-F238E27FC236}">
                <a16:creationId xmlns:a16="http://schemas.microsoft.com/office/drawing/2014/main" id="{AC9AB7EB-B80C-E627-EC95-B554896298EE}"/>
              </a:ext>
            </a:extLst>
          </p:cNvPr>
          <p:cNvSpPr>
            <a:spLocks noGrp="1"/>
          </p:cNvSpPr>
          <p:nvPr>
            <p:ph sz="half" idx="2"/>
          </p:nvPr>
        </p:nvSpPr>
        <p:spPr/>
        <p:txBody>
          <a:bodyPr>
            <a:normAutofit fontScale="47500" lnSpcReduction="20000"/>
          </a:bodyPr>
          <a:lstStyle/>
          <a:p>
            <a:r>
              <a:rPr lang="en-GB" dirty="0">
                <a:solidFill>
                  <a:schemeClr val="bg1"/>
                </a:solidFill>
                <a:latin typeface="Amasis MT Pro Black" panose="02040604050005020304" pitchFamily="18" charset="0"/>
              </a:rPr>
              <a:t>HTML5FOR CREATING THE STRUCTURE OF THE FORM AND TABLE.
CSS3 FOR STYLING (COLORS FONTS, BORDERS, HOVER EFFECTS, RESPONSIVENESS).
JAVASCRIPT – FOR ADDING VALIDATION TO THE FORM, SORTING, AND SEARCHING IN THE TABLE.
TEXT EDITOR/IDE-E.G., VISUAL STUDIO CODE, SUBLIME TEXT, OR NOTEPAD++.
WEB BROWSERE.G., GOOGLE CHROME/MOZILLA FIREFOX FOR TESTING AND EXECUTION.</a:t>
            </a:r>
            <a:endParaRPr lang="en-US" dirty="0">
              <a:solidFill>
                <a:schemeClr val="bg1"/>
              </a:solidFill>
              <a:latin typeface="Amasis MT Pro Black" panose="02040604050005020304" pitchFamily="18" charset="0"/>
            </a:endParaRPr>
          </a:p>
        </p:txBody>
      </p:sp>
      <p:sp>
        <p:nvSpPr>
          <p:cNvPr id="5" name="Text Placeholder 4">
            <a:extLst>
              <a:ext uri="{FF2B5EF4-FFF2-40B4-BE49-F238E27FC236}">
                <a16:creationId xmlns:a16="http://schemas.microsoft.com/office/drawing/2014/main" id="{58088155-1522-C3BE-59F1-812BB22BE512}"/>
              </a:ext>
            </a:extLst>
          </p:cNvPr>
          <p:cNvSpPr>
            <a:spLocks noGrp="1"/>
          </p:cNvSpPr>
          <p:nvPr>
            <p:ph type="body" sz="quarter" idx="3"/>
          </p:nvPr>
        </p:nvSpPr>
        <p:spPr/>
        <p:txBody>
          <a:bodyPr>
            <a:normAutofit lnSpcReduction="10000"/>
          </a:bodyPr>
          <a:lstStyle/>
          <a:p>
            <a:r>
              <a:rPr lang="en-GB" dirty="0">
                <a:solidFill>
                  <a:schemeClr val="accent4"/>
                </a:solidFill>
                <a:latin typeface="Amasis MT Pro Black" panose="02040604050005020304" pitchFamily="18" charset="0"/>
              </a:rPr>
              <a:t>TECHNIQUES</a:t>
            </a:r>
          </a:p>
          <a:p>
            <a:r>
              <a:rPr lang="en-GB" dirty="0">
                <a:solidFill>
                  <a:schemeClr val="accent4"/>
                </a:solidFill>
                <a:latin typeface="Amasis MT Pro Black" panose="02040604050005020304" pitchFamily="18" charset="0"/>
              </a:rPr>
              <a:t>TECHNIQUES APPLIED</a:t>
            </a:r>
            <a:endParaRPr lang="en-US" dirty="0">
              <a:solidFill>
                <a:schemeClr val="accent4"/>
              </a:solidFill>
              <a:latin typeface="Amasis MT Pro Black" panose="02040604050005020304" pitchFamily="18" charset="0"/>
            </a:endParaRPr>
          </a:p>
        </p:txBody>
      </p:sp>
      <p:sp>
        <p:nvSpPr>
          <p:cNvPr id="6" name="Content Placeholder 5">
            <a:extLst>
              <a:ext uri="{FF2B5EF4-FFF2-40B4-BE49-F238E27FC236}">
                <a16:creationId xmlns:a16="http://schemas.microsoft.com/office/drawing/2014/main" id="{3F2C2FA5-6C5A-60E9-BDAE-ACFA26076908}"/>
              </a:ext>
            </a:extLst>
          </p:cNvPr>
          <p:cNvSpPr>
            <a:spLocks noGrp="1"/>
          </p:cNvSpPr>
          <p:nvPr>
            <p:ph sz="quarter" idx="4"/>
          </p:nvPr>
        </p:nvSpPr>
        <p:spPr/>
        <p:txBody>
          <a:bodyPr>
            <a:normAutofit fontScale="47500" lnSpcReduction="20000"/>
          </a:bodyPr>
          <a:lstStyle/>
          <a:p>
            <a:r>
              <a:rPr lang="en-GB" dirty="0">
                <a:solidFill>
                  <a:schemeClr val="bg1"/>
                </a:solidFill>
                <a:latin typeface="Amasis MT Pro Black" panose="02040604050005020304" pitchFamily="18" charset="0"/>
              </a:rPr>
              <a:t>1.Form Creation Techniques
Input fields (text, email, </a:t>
            </a:r>
            <a:r>
              <a:rPr lang="en-GB" dirty="0" err="1">
                <a:solidFill>
                  <a:schemeClr val="bg1"/>
                </a:solidFill>
                <a:latin typeface="Amasis MT Pro Black" panose="02040604050005020304" pitchFamily="18" charset="0"/>
              </a:rPr>
              <a:t>tel</a:t>
            </a:r>
            <a:r>
              <a:rPr lang="en-GB" dirty="0">
                <a:solidFill>
                  <a:schemeClr val="bg1"/>
                </a:solidFill>
                <a:latin typeface="Amasis MT Pro Black" panose="02040604050005020304" pitchFamily="18" charset="0"/>
              </a:rPr>
              <a:t>, date, radio, checkbox, file upload).
Validation using HTML attributes (required, pattern, </a:t>
            </a:r>
            <a:r>
              <a:rPr lang="en-GB" dirty="0" err="1">
                <a:solidFill>
                  <a:schemeClr val="bg1"/>
                </a:solidFill>
                <a:latin typeface="Amasis MT Pro Black" panose="02040604050005020304" pitchFamily="18" charset="0"/>
              </a:rPr>
              <a:t>minlength</a:t>
            </a:r>
            <a:r>
              <a:rPr lang="en-GB" dirty="0">
                <a:solidFill>
                  <a:schemeClr val="bg1"/>
                </a:solidFill>
                <a:latin typeface="Amasis MT Pro Black" panose="02040604050005020304" pitchFamily="18" charset="0"/>
              </a:rPr>
              <a:t>) and JavaScript.
CSS styling for user-friendly interface.
2. Table Creation Techniques
Table structure with &lt;table&gt;, &lt;</a:t>
            </a:r>
            <a:r>
              <a:rPr lang="en-GB" dirty="0" err="1">
                <a:solidFill>
                  <a:schemeClr val="bg1"/>
                </a:solidFill>
                <a:latin typeface="Amasis MT Pro Black" panose="02040604050005020304" pitchFamily="18" charset="0"/>
              </a:rPr>
              <a:t>thead</a:t>
            </a:r>
            <a:r>
              <a:rPr lang="en-GB" dirty="0">
                <a:solidFill>
                  <a:schemeClr val="bg1"/>
                </a:solidFill>
                <a:latin typeface="Amasis MT Pro Black" panose="02040604050005020304" pitchFamily="18" charset="0"/>
              </a:rPr>
              <a:t>&gt;, &lt;</a:t>
            </a:r>
            <a:r>
              <a:rPr lang="en-GB" dirty="0" err="1">
                <a:solidFill>
                  <a:schemeClr val="bg1"/>
                </a:solidFill>
                <a:latin typeface="Amasis MT Pro Black" panose="02040604050005020304" pitchFamily="18" charset="0"/>
              </a:rPr>
              <a:t>tbody</a:t>
            </a:r>
            <a:r>
              <a:rPr lang="en-GB" dirty="0">
                <a:solidFill>
                  <a:schemeClr val="bg1"/>
                </a:solidFill>
                <a:latin typeface="Amasis MT Pro Black" panose="02040604050005020304" pitchFamily="18" charset="0"/>
              </a:rPr>
              <a:t>&gt;, &lt;</a:t>
            </a:r>
            <a:r>
              <a:rPr lang="en-GB" dirty="0" err="1">
                <a:solidFill>
                  <a:schemeClr val="bg1"/>
                </a:solidFill>
                <a:latin typeface="Amasis MT Pro Black" panose="02040604050005020304" pitchFamily="18" charset="0"/>
              </a:rPr>
              <a:t>tr</a:t>
            </a:r>
            <a:r>
              <a:rPr lang="en-GB" dirty="0">
                <a:solidFill>
                  <a:schemeClr val="bg1"/>
                </a:solidFill>
                <a:latin typeface="Amasis MT Pro Black" panose="02040604050005020304" pitchFamily="18" charset="0"/>
              </a:rPr>
              <a:t>&gt;, &lt;td&gt;.
CSS styling: borders, row striping, hover highlighting, responsive design.</a:t>
            </a:r>
            <a:endParaRPr lang="en-US" dirty="0">
              <a:solidFill>
                <a:schemeClr val="bg1"/>
              </a:solidFill>
              <a:latin typeface="Amasis MT Pro Black" panose="02040604050005020304" pitchFamily="18" charset="0"/>
            </a:endParaRPr>
          </a:p>
        </p:txBody>
      </p:sp>
    </p:spTree>
    <p:extLst>
      <p:ext uri="{BB962C8B-B14F-4D97-AF65-F5344CB8AC3E}">
        <p14:creationId xmlns:p14="http://schemas.microsoft.com/office/powerpoint/2010/main" val="196731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A11AF-2B5D-2FAE-9A32-2AB1BC28CF7E}"/>
              </a:ext>
            </a:extLst>
          </p:cNvPr>
          <p:cNvSpPr>
            <a:spLocks noGrp="1"/>
          </p:cNvSpPr>
          <p:nvPr>
            <p:ph type="title"/>
          </p:nvPr>
        </p:nvSpPr>
        <p:spPr>
          <a:xfrm>
            <a:off x="1230878" y="0"/>
            <a:ext cx="9905998" cy="655414"/>
          </a:xfrm>
        </p:spPr>
        <p:txBody>
          <a:bodyPr/>
          <a:lstStyle/>
          <a:p>
            <a:r>
              <a:rPr lang="en-GB"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POTFOLIO DESIGN AND LAYOUT</a:t>
            </a:r>
            <a:endParaRPr lang="en-US" dirty="0">
              <a:solidFill>
                <a:schemeClr val="bg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Content Placeholder 3">
            <a:extLst>
              <a:ext uri="{FF2B5EF4-FFF2-40B4-BE49-F238E27FC236}">
                <a16:creationId xmlns:a16="http://schemas.microsoft.com/office/drawing/2014/main" id="{C5E57DB1-E94B-7B01-9059-6141BA8C0BF6}"/>
              </a:ext>
            </a:extLst>
          </p:cNvPr>
          <p:cNvSpPr>
            <a:spLocks noGrp="1"/>
          </p:cNvSpPr>
          <p:nvPr>
            <p:ph idx="1"/>
          </p:nvPr>
        </p:nvSpPr>
        <p:spPr>
          <a:xfrm>
            <a:off x="902368" y="1150078"/>
            <a:ext cx="11289632" cy="9218312"/>
          </a:xfrm>
        </p:spPr>
        <p:txBody>
          <a:bodyPr>
            <a:normAutofit fontScale="92500" lnSpcReduction="10000"/>
          </a:bodyPr>
          <a:lstStyle/>
          <a:p>
            <a:pPr marL="0" indent="0">
              <a:buNone/>
            </a:pPr>
            <a:r>
              <a:rPr lang="en-GB" dirty="0">
                <a:solidFill>
                  <a:schemeClr val="accent4"/>
                </a:solidFill>
                <a:latin typeface="Amasis MT Pro Black" panose="02040604050005020304" pitchFamily="18" charset="0"/>
              </a:rPr>
              <a:t>➤ Cover Page –</a:t>
            </a:r>
            <a:r>
              <a:rPr lang="en-GB" dirty="0">
                <a:latin typeface="Amasis MT Pro Black" panose="02040604050005020304" pitchFamily="18" charset="0"/>
              </a:rPr>
              <a:t> </a:t>
            </a:r>
            <a:r>
              <a:rPr lang="en-GB" dirty="0">
                <a:solidFill>
                  <a:schemeClr val="bg1"/>
                </a:solidFill>
                <a:latin typeface="Amasis MT Pro Black" panose="02040604050005020304" pitchFamily="18" charset="0"/>
              </a:rPr>
              <a:t>Project Title, Your Name/Roll No, College/</a:t>
            </a:r>
            <a:r>
              <a:rPr lang="en-GB" dirty="0" err="1">
                <a:solidFill>
                  <a:schemeClr val="bg1"/>
                </a:solidFill>
                <a:latin typeface="Amasis MT Pro Black" panose="02040604050005020304" pitchFamily="18" charset="0"/>
              </a:rPr>
              <a:t>Dept</a:t>
            </a:r>
            <a:r>
              <a:rPr lang="en-GB" dirty="0">
                <a:solidFill>
                  <a:schemeClr val="bg1"/>
                </a:solidFill>
                <a:latin typeface="Amasis MT Pro Black" panose="02040604050005020304" pitchFamily="18" charset="0"/>
              </a:rPr>
              <a:t>, Year.</a:t>
            </a:r>
            <a:r>
              <a:rPr lang="en-GB" dirty="0">
                <a:latin typeface="Amasis MT Pro Black" panose="02040604050005020304" pitchFamily="18" charset="0"/>
              </a:rPr>
              <a:t>
</a:t>
            </a:r>
            <a:r>
              <a:rPr lang="en-GB" dirty="0">
                <a:solidFill>
                  <a:schemeClr val="accent4"/>
                </a:solidFill>
                <a:latin typeface="Amasis MT Pro Black" panose="02040604050005020304" pitchFamily="18" charset="0"/>
              </a:rPr>
              <a:t>➤ Index –</a:t>
            </a:r>
            <a:r>
              <a:rPr lang="en-GB" dirty="0">
                <a:latin typeface="Amasis MT Pro Black" panose="02040604050005020304" pitchFamily="18" charset="0"/>
              </a:rPr>
              <a:t> </a:t>
            </a:r>
            <a:r>
              <a:rPr lang="en-GB" dirty="0">
                <a:solidFill>
                  <a:schemeClr val="bg1"/>
                </a:solidFill>
                <a:latin typeface="Amasis MT Pro Black" panose="02040604050005020304" pitchFamily="18" charset="0"/>
              </a:rPr>
              <a:t>List of sections with page numbers.</a:t>
            </a:r>
            <a:r>
              <a:rPr lang="en-GB" dirty="0">
                <a:latin typeface="Amasis MT Pro Black" panose="02040604050005020304" pitchFamily="18" charset="0"/>
              </a:rPr>
              <a:t>
</a:t>
            </a:r>
            <a:r>
              <a:rPr lang="en-GB" dirty="0">
                <a:solidFill>
                  <a:schemeClr val="accent4"/>
                </a:solidFill>
                <a:latin typeface="Amasis MT Pro Black" panose="02040604050005020304" pitchFamily="18" charset="0"/>
              </a:rPr>
              <a:t>➤ Introduction – </a:t>
            </a:r>
            <a:r>
              <a:rPr lang="en-GB" dirty="0">
                <a:solidFill>
                  <a:schemeClr val="bg1"/>
                </a:solidFill>
                <a:latin typeface="Amasis MT Pro Black" panose="02040604050005020304" pitchFamily="18" charset="0"/>
              </a:rPr>
              <a:t>Brief on forms &amp; tables in web development.</a:t>
            </a:r>
            <a:r>
              <a:rPr lang="en-GB" dirty="0">
                <a:latin typeface="Amasis MT Pro Black" panose="02040604050005020304" pitchFamily="18" charset="0"/>
              </a:rPr>
              <a:t>
</a:t>
            </a:r>
            <a:r>
              <a:rPr lang="en-GB" dirty="0">
                <a:solidFill>
                  <a:schemeClr val="accent4"/>
                </a:solidFill>
                <a:latin typeface="Amasis MT Pro Black" panose="02040604050005020304" pitchFamily="18" charset="0"/>
              </a:rPr>
              <a:t>➤ Problem Statement &amp; Objectives –</a:t>
            </a:r>
            <a:r>
              <a:rPr lang="en-GB" dirty="0">
                <a:latin typeface="Amasis MT Pro Black" panose="02040604050005020304" pitchFamily="18" charset="0"/>
              </a:rPr>
              <a:t> </a:t>
            </a:r>
            <a:r>
              <a:rPr lang="en-GB" dirty="0">
                <a:solidFill>
                  <a:schemeClr val="bg1"/>
                </a:solidFill>
                <a:latin typeface="Amasis MT Pro Black" panose="02040604050005020304" pitchFamily="18" charset="0"/>
              </a:rPr>
              <a:t>Why the project is needed and its goals.</a:t>
            </a:r>
            <a:r>
              <a:rPr lang="en-GB" dirty="0">
                <a:latin typeface="Amasis MT Pro Black" panose="02040604050005020304" pitchFamily="18" charset="0"/>
              </a:rPr>
              <a:t>
</a:t>
            </a:r>
            <a:r>
              <a:rPr lang="en-GB" dirty="0">
                <a:solidFill>
                  <a:schemeClr val="accent4"/>
                </a:solidFill>
                <a:latin typeface="Amasis MT Pro Black" panose="02040604050005020304" pitchFamily="18" charset="0"/>
              </a:rPr>
              <a:t>➤ Tools &amp; Techniques – </a:t>
            </a:r>
            <a:r>
              <a:rPr lang="en-GB" dirty="0">
                <a:solidFill>
                  <a:schemeClr val="bg1"/>
                </a:solidFill>
                <a:latin typeface="Amasis MT Pro Black" panose="02040604050005020304" pitchFamily="18" charset="0"/>
              </a:rPr>
              <a:t>HTML, CSS, JavaScript, Browser, Editor.</a:t>
            </a:r>
            <a:r>
              <a:rPr lang="en-GB" dirty="0">
                <a:latin typeface="Amasis MT Pro Black" panose="02040604050005020304" pitchFamily="18" charset="0"/>
              </a:rPr>
              <a:t>
</a:t>
            </a:r>
            <a:r>
              <a:rPr lang="en-GB" dirty="0">
                <a:solidFill>
                  <a:schemeClr val="accent4"/>
                </a:solidFill>
                <a:latin typeface="Amasis MT Pro Black" panose="02040604050005020304" pitchFamily="18" charset="0"/>
              </a:rPr>
              <a:t>➤ System Design –</a:t>
            </a:r>
            <a:r>
              <a:rPr lang="en-GB" dirty="0">
                <a:latin typeface="Amasis MT Pro Black" panose="02040604050005020304" pitchFamily="18" charset="0"/>
              </a:rPr>
              <a:t> </a:t>
            </a:r>
            <a:r>
              <a:rPr lang="en-GB" dirty="0">
                <a:solidFill>
                  <a:schemeClr val="bg1"/>
                </a:solidFill>
                <a:latin typeface="Amasis MT Pro Black" panose="02040604050005020304" pitchFamily="18" charset="0"/>
              </a:rPr>
              <a:t>Layout diagrams/wireframes of form and table.</a:t>
            </a:r>
            <a:r>
              <a:rPr lang="en-GB" dirty="0">
                <a:latin typeface="Amasis MT Pro Black" panose="02040604050005020304" pitchFamily="18" charset="0"/>
              </a:rPr>
              <a:t>
</a:t>
            </a:r>
            <a:r>
              <a:rPr lang="en-GB" dirty="0">
                <a:solidFill>
                  <a:schemeClr val="accent4"/>
                </a:solidFill>
                <a:latin typeface="Amasis MT Pro Black" panose="02040604050005020304" pitchFamily="18" charset="0"/>
              </a:rPr>
              <a:t>➤ Implementation – </a:t>
            </a:r>
            <a:r>
              <a:rPr lang="en-GB" dirty="0">
                <a:solidFill>
                  <a:schemeClr val="bg1"/>
                </a:solidFill>
                <a:latin typeface="Amasis MT Pro Black" panose="02040604050005020304" pitchFamily="18" charset="0"/>
              </a:rPr>
              <a:t>Code snippets + screenshots of output.</a:t>
            </a:r>
            <a:r>
              <a:rPr lang="en-GB" dirty="0">
                <a:latin typeface="Amasis MT Pro Black" panose="02040604050005020304" pitchFamily="18" charset="0"/>
              </a:rPr>
              <a:t>
</a:t>
            </a:r>
            <a:r>
              <a:rPr lang="en-GB" dirty="0">
                <a:solidFill>
                  <a:schemeClr val="accent4"/>
                </a:solidFill>
                <a:latin typeface="Amasis MT Pro Black" panose="02040604050005020304" pitchFamily="18" charset="0"/>
              </a:rPr>
              <a:t>➤ Results – </a:t>
            </a:r>
            <a:r>
              <a:rPr lang="en-GB" dirty="0">
                <a:solidFill>
                  <a:schemeClr val="bg1"/>
                </a:solidFill>
                <a:latin typeface="Amasis MT Pro Black" panose="02040604050005020304" pitchFamily="18" charset="0"/>
              </a:rPr>
              <a:t>Successful form validation &amp; interactive table.</a:t>
            </a:r>
            <a:r>
              <a:rPr lang="en-GB" dirty="0">
                <a:latin typeface="Amasis MT Pro Black" panose="02040604050005020304" pitchFamily="18" charset="0"/>
              </a:rPr>
              <a:t>
</a:t>
            </a:r>
            <a:r>
              <a:rPr lang="en-GB" dirty="0">
                <a:solidFill>
                  <a:schemeClr val="accent4"/>
                </a:solidFill>
                <a:latin typeface="Amasis MT Pro Black" panose="02040604050005020304" pitchFamily="18" charset="0"/>
              </a:rPr>
              <a:t>➤ Conclusion – </a:t>
            </a:r>
            <a:r>
              <a:rPr lang="en-GB" dirty="0">
                <a:solidFill>
                  <a:schemeClr val="bg1"/>
                </a:solidFill>
                <a:latin typeface="Amasis MT Pro Black" panose="02040604050005020304" pitchFamily="18" charset="0"/>
              </a:rPr>
              <a:t>Key learnings &amp; outcomes.</a:t>
            </a:r>
            <a:r>
              <a:rPr lang="en-GB" dirty="0">
                <a:latin typeface="Amasis MT Pro Black" panose="02040604050005020304" pitchFamily="18" charset="0"/>
              </a:rPr>
              <a:t>
</a:t>
            </a:r>
            <a:r>
              <a:rPr lang="en-GB" dirty="0">
                <a:solidFill>
                  <a:schemeClr val="accent4"/>
                </a:solidFill>
                <a:latin typeface="Amasis MT Pro Black" panose="02040604050005020304" pitchFamily="18" charset="0"/>
              </a:rPr>
              <a:t>➤ Future Scope – </a:t>
            </a:r>
            <a:r>
              <a:rPr lang="en-GB" dirty="0">
                <a:solidFill>
                  <a:schemeClr val="bg1"/>
                </a:solidFill>
                <a:latin typeface="Amasis MT Pro Black" panose="02040604050005020304" pitchFamily="18" charset="0"/>
              </a:rPr>
              <a:t>Database integration, login, export features.</a:t>
            </a:r>
            <a:r>
              <a:rPr lang="en-GB" dirty="0">
                <a:latin typeface="Amasis MT Pro Black" panose="02040604050005020304" pitchFamily="18" charset="0"/>
              </a:rPr>
              <a:t>
</a:t>
            </a:r>
            <a:r>
              <a:rPr lang="en-GB" dirty="0">
                <a:solidFill>
                  <a:schemeClr val="accent4"/>
                </a:solidFill>
                <a:latin typeface="Amasis MT Pro Black" panose="02040604050005020304" pitchFamily="18" charset="0"/>
              </a:rPr>
              <a:t>➤ References – </a:t>
            </a:r>
            <a:r>
              <a:rPr lang="en-GB" dirty="0">
                <a:solidFill>
                  <a:schemeClr val="bg1"/>
                </a:solidFill>
                <a:latin typeface="Amasis MT Pro Black" panose="02040604050005020304" pitchFamily="18" charset="0"/>
              </a:rPr>
              <a:t>Books, websites, or tutorials used.</a:t>
            </a:r>
            <a:endParaRPr lang="en-US" dirty="0">
              <a:solidFill>
                <a:schemeClr val="bg1"/>
              </a:solidFill>
              <a:latin typeface="Amasis MT Pro Black" panose="02040604050005020304" pitchFamily="18" charset="0"/>
            </a:endParaRPr>
          </a:p>
        </p:txBody>
      </p:sp>
    </p:spTree>
    <p:extLst>
      <p:ext uri="{BB962C8B-B14F-4D97-AF65-F5344CB8AC3E}">
        <p14:creationId xmlns:p14="http://schemas.microsoft.com/office/powerpoint/2010/main" val="1485822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5E46A-0DC9-0021-B816-BA84C7E887F1}"/>
              </a:ext>
            </a:extLst>
          </p:cNvPr>
          <p:cNvSpPr>
            <a:spLocks noGrp="1"/>
          </p:cNvSpPr>
          <p:nvPr>
            <p:ph type="title"/>
          </p:nvPr>
        </p:nvSpPr>
        <p:spPr>
          <a:xfrm rot="10800000" flipV="1">
            <a:off x="1347416" y="-467643"/>
            <a:ext cx="9497167" cy="2688657"/>
          </a:xfrm>
        </p:spPr>
        <p:txBody>
          <a:bodyPr/>
          <a:lstStyle/>
          <a:p>
            <a:r>
              <a:rPr lang="en-GB"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FEATURES AND FUNCTIONALITY</a:t>
            </a:r>
            <a:endParaRPr lang="en-US" dirty="0">
              <a:solidFill>
                <a:schemeClr val="bg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827DAD31-4419-542B-A46C-6F12C3CB2171}"/>
              </a:ext>
            </a:extLst>
          </p:cNvPr>
          <p:cNvSpPr>
            <a:spLocks noGrp="1"/>
          </p:cNvSpPr>
          <p:nvPr>
            <p:ph idx="1"/>
          </p:nvPr>
        </p:nvSpPr>
        <p:spPr>
          <a:xfrm>
            <a:off x="1612818" y="1779212"/>
            <a:ext cx="9706305" cy="4989567"/>
          </a:xfrm>
        </p:spPr>
        <p:txBody>
          <a:bodyPr>
            <a:normAutofit fontScale="92500"/>
          </a:bodyPr>
          <a:lstStyle/>
          <a:p>
            <a:pPr marL="0" indent="0">
              <a:buNone/>
            </a:pPr>
            <a:r>
              <a:rPr lang="en-GB" dirty="0">
                <a:solidFill>
                  <a:schemeClr val="accent4"/>
                </a:solidFill>
                <a:latin typeface="Amasis MT Pro Black" panose="02040604050005020304" pitchFamily="18" charset="0"/>
              </a:rPr>
              <a:t>◆Form Creation</a:t>
            </a:r>
            <a:r>
              <a:rPr lang="en-GB" dirty="0">
                <a:solidFill>
                  <a:schemeClr val="bg1"/>
                </a:solidFill>
                <a:latin typeface="Amasis MT Pro Black" panose="02040604050005020304" pitchFamily="18" charset="0"/>
              </a:rPr>
              <a:t>
User-friendly form with </a:t>
            </a:r>
            <a:r>
              <a:rPr lang="en-GB" dirty="0" err="1">
                <a:solidFill>
                  <a:schemeClr val="bg1"/>
                </a:solidFill>
                <a:latin typeface="Amasis MT Pro Black" panose="02040604050005020304" pitchFamily="18" charset="0"/>
              </a:rPr>
              <a:t>labeled</a:t>
            </a:r>
            <a:r>
              <a:rPr lang="en-GB" dirty="0">
                <a:solidFill>
                  <a:schemeClr val="bg1"/>
                </a:solidFill>
                <a:latin typeface="Amasis MT Pro Black" panose="02040604050005020304" pitchFamily="18" charset="0"/>
              </a:rPr>
              <a:t> fields (Name, Email, Phone, DOB, etc.).
Validation using HTML5 and JavaScript (required fields, email format, number limits).
</a:t>
            </a:r>
            <a:r>
              <a:rPr lang="en-GB" dirty="0">
                <a:solidFill>
                  <a:schemeClr val="accent4"/>
                </a:solidFill>
                <a:latin typeface="Amasis MT Pro Black" panose="02040604050005020304" pitchFamily="18" charset="0"/>
              </a:rPr>
              <a:t>◆Table Creation</a:t>
            </a:r>
            <a:r>
              <a:rPr lang="en-GB" dirty="0">
                <a:solidFill>
                  <a:schemeClr val="bg1"/>
                </a:solidFill>
                <a:latin typeface="Amasis MT Pro Black" panose="02040604050005020304" pitchFamily="18" charset="0"/>
              </a:rPr>
              <a:t>
Structured data display using rows and columns.
Styled layout with CSS (borders, alternating row </a:t>
            </a:r>
            <a:r>
              <a:rPr lang="en-GB" dirty="0" err="1">
                <a:solidFill>
                  <a:schemeClr val="bg1"/>
                </a:solidFill>
                <a:latin typeface="Amasis MT Pro Black" panose="02040604050005020304" pitchFamily="18" charset="0"/>
              </a:rPr>
              <a:t>colors</a:t>
            </a:r>
            <a:r>
              <a:rPr lang="en-GB" dirty="0">
                <a:solidFill>
                  <a:schemeClr val="bg1"/>
                </a:solidFill>
                <a:latin typeface="Amasis MT Pro Black" panose="02040604050005020304" pitchFamily="18" charset="0"/>
              </a:rPr>
              <a:t>, hover effects).
Dynamic update (new entries can be added from form into table).</a:t>
            </a:r>
            <a:endParaRPr lang="en-US" dirty="0">
              <a:solidFill>
                <a:schemeClr val="bg1"/>
              </a:solidFill>
              <a:latin typeface="Amasis MT Pro Black" panose="02040604050005020304" pitchFamily="18" charset="0"/>
            </a:endParaRPr>
          </a:p>
        </p:txBody>
      </p:sp>
    </p:spTree>
    <p:extLst>
      <p:ext uri="{BB962C8B-B14F-4D97-AF65-F5344CB8AC3E}">
        <p14:creationId xmlns:p14="http://schemas.microsoft.com/office/powerpoint/2010/main" val="20929878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Digital Portfolio</vt:lpstr>
      <vt:lpstr>
</vt:lpstr>
      <vt:lpstr>AGENDA:</vt:lpstr>
      <vt:lpstr>PROBLEM STATEMENT:</vt:lpstr>
      <vt:lpstr>PROJECT OVERVIEW:</vt:lpstr>
      <vt:lpstr>WHO ARE THE END USERS?</vt:lpstr>
      <vt:lpstr>TOOLS AND TECHNIQUES</vt:lpstr>
      <vt:lpstr>POTFOLIO DESIGN AND LAYOUT</vt:lpstr>
      <vt:lpstr>FEATURES AND FUNCTIONALITY</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Unknown User</dc:creator>
  <cp:lastModifiedBy>Kavitha Ragu</cp:lastModifiedBy>
  <cp:revision>21</cp:revision>
  <dcterms:created xsi:type="dcterms:W3CDTF">2025-08-31T11:31:18Z</dcterms:created>
  <dcterms:modified xsi:type="dcterms:W3CDTF">2025-08-31T16:40:37Z</dcterms:modified>
</cp:coreProperties>
</file>