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361" r:id="rId2"/>
    <p:sldId id="445" r:id="rId3"/>
    <p:sldId id="362" r:id="rId4"/>
    <p:sldId id="363" r:id="rId5"/>
    <p:sldId id="364" r:id="rId6"/>
    <p:sldId id="365" r:id="rId7"/>
    <p:sldId id="366" r:id="rId8"/>
    <p:sldId id="367" r:id="rId9"/>
    <p:sldId id="368" r:id="rId10"/>
    <p:sldId id="369" r:id="rId11"/>
    <p:sldId id="370" r:id="rId12"/>
    <p:sldId id="411" r:id="rId13"/>
    <p:sldId id="413" r:id="rId14"/>
    <p:sldId id="414" r:id="rId15"/>
    <p:sldId id="441" r:id="rId16"/>
    <p:sldId id="454" r:id="rId17"/>
    <p:sldId id="415" r:id="rId18"/>
    <p:sldId id="416" r:id="rId19"/>
    <p:sldId id="371" r:id="rId20"/>
    <p:sldId id="443" r:id="rId21"/>
    <p:sldId id="444" r:id="rId22"/>
    <p:sldId id="372" r:id="rId23"/>
    <p:sldId id="373" r:id="rId24"/>
    <p:sldId id="374" r:id="rId25"/>
    <p:sldId id="375" r:id="rId26"/>
    <p:sldId id="434" r:id="rId27"/>
    <p:sldId id="435" r:id="rId28"/>
    <p:sldId id="448" r:id="rId29"/>
    <p:sldId id="453" r:id="rId30"/>
    <p:sldId id="377" r:id="rId31"/>
    <p:sldId id="449" r:id="rId32"/>
    <p:sldId id="450" r:id="rId33"/>
    <p:sldId id="381" r:id="rId34"/>
    <p:sldId id="382" r:id="rId35"/>
    <p:sldId id="383" r:id="rId36"/>
    <p:sldId id="384" r:id="rId37"/>
    <p:sldId id="385" r:id="rId38"/>
    <p:sldId id="440" r:id="rId39"/>
    <p:sldId id="387" r:id="rId40"/>
    <p:sldId id="388" r:id="rId41"/>
    <p:sldId id="389" r:id="rId42"/>
    <p:sldId id="391" r:id="rId43"/>
    <p:sldId id="392" r:id="rId44"/>
    <p:sldId id="393" r:id="rId45"/>
    <p:sldId id="394" r:id="rId46"/>
    <p:sldId id="395" r:id="rId47"/>
    <p:sldId id="396" r:id="rId48"/>
    <p:sldId id="397" r:id="rId49"/>
    <p:sldId id="398" r:id="rId50"/>
    <p:sldId id="428" r:id="rId51"/>
    <p:sldId id="429" r:id="rId52"/>
    <p:sldId id="430" r:id="rId53"/>
    <p:sldId id="431" r:id="rId54"/>
    <p:sldId id="432" r:id="rId55"/>
    <p:sldId id="433" r:id="rId56"/>
    <p:sldId id="399" r:id="rId57"/>
    <p:sldId id="400" r:id="rId58"/>
    <p:sldId id="401" r:id="rId59"/>
    <p:sldId id="447" r:id="rId60"/>
    <p:sldId id="452" r:id="rId61"/>
    <p:sldId id="422" r:id="rId62"/>
    <p:sldId id="423" r:id="rId63"/>
    <p:sldId id="437" r:id="rId64"/>
    <p:sldId id="446" r:id="rId65"/>
    <p:sldId id="442" r:id="rId66"/>
    <p:sldId id="427" r:id="rId67"/>
    <p:sldId id="426" r:id="rId68"/>
    <p:sldId id="402" r:id="rId69"/>
    <p:sldId id="403" r:id="rId70"/>
    <p:sldId id="405" r:id="rId71"/>
    <p:sldId id="436" r:id="rId72"/>
    <p:sldId id="357" r:id="rId73"/>
    <p:sldId id="356"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wers of 2" id="{AD8F9F22-8875-4394-BCCD-6AEC1DD6EE86}">
          <p14:sldIdLst>
            <p14:sldId id="361"/>
            <p14:sldId id="445"/>
            <p14:sldId id="362"/>
            <p14:sldId id="363"/>
            <p14:sldId id="364"/>
            <p14:sldId id="365"/>
            <p14:sldId id="366"/>
            <p14:sldId id="367"/>
            <p14:sldId id="368"/>
            <p14:sldId id="369"/>
            <p14:sldId id="370"/>
            <p14:sldId id="411"/>
            <p14:sldId id="413"/>
            <p14:sldId id="414"/>
            <p14:sldId id="441"/>
            <p14:sldId id="454"/>
            <p14:sldId id="415"/>
            <p14:sldId id="416"/>
            <p14:sldId id="371"/>
            <p14:sldId id="443"/>
            <p14:sldId id="444"/>
            <p14:sldId id="372"/>
            <p14:sldId id="373"/>
            <p14:sldId id="374"/>
            <p14:sldId id="375"/>
            <p14:sldId id="434"/>
            <p14:sldId id="435"/>
            <p14:sldId id="448"/>
            <p14:sldId id="453"/>
            <p14:sldId id="377"/>
            <p14:sldId id="449"/>
            <p14:sldId id="450"/>
            <p14:sldId id="381"/>
            <p14:sldId id="382"/>
            <p14:sldId id="383"/>
            <p14:sldId id="384"/>
            <p14:sldId id="385"/>
            <p14:sldId id="440"/>
            <p14:sldId id="387"/>
            <p14:sldId id="388"/>
            <p14:sldId id="389"/>
            <p14:sldId id="391"/>
            <p14:sldId id="392"/>
            <p14:sldId id="393"/>
            <p14:sldId id="394"/>
            <p14:sldId id="395"/>
            <p14:sldId id="396"/>
            <p14:sldId id="397"/>
            <p14:sldId id="398"/>
            <p14:sldId id="428"/>
            <p14:sldId id="429"/>
            <p14:sldId id="430"/>
            <p14:sldId id="431"/>
            <p14:sldId id="432"/>
            <p14:sldId id="433"/>
            <p14:sldId id="399"/>
            <p14:sldId id="400"/>
            <p14:sldId id="401"/>
            <p14:sldId id="447"/>
            <p14:sldId id="452"/>
            <p14:sldId id="422"/>
            <p14:sldId id="423"/>
            <p14:sldId id="437"/>
            <p14:sldId id="446"/>
            <p14:sldId id="442"/>
            <p14:sldId id="427"/>
            <p14:sldId id="426"/>
            <p14:sldId id="402"/>
            <p14:sldId id="403"/>
            <p14:sldId id="405"/>
            <p14:sldId id="436"/>
            <p14:sldId id="357"/>
            <p14:sldId id="3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3" autoAdjust="0"/>
    <p:restoredTop sz="94663" autoAdjust="0"/>
  </p:normalViewPr>
  <p:slideViewPr>
    <p:cSldViewPr>
      <p:cViewPr>
        <p:scale>
          <a:sx n="125" d="100"/>
          <a:sy n="125" d="100"/>
        </p:scale>
        <p:origin x="60" y="-2652"/>
      </p:cViewPr>
      <p:guideLst>
        <p:guide orient="horz" pos="2160"/>
        <p:guide pos="2880"/>
      </p:guideLst>
    </p:cSldViewPr>
  </p:slideViewPr>
  <p:outlineViewPr>
    <p:cViewPr>
      <p:scale>
        <a:sx n="33" d="100"/>
        <a:sy n="33" d="100"/>
      </p:scale>
      <p:origin x="0" y="-3726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825F0-7E0A-4DAA-B088-749B8B7C5BE7}" type="datetimeFigureOut">
              <a:rPr lang="en-US" smtClean="0"/>
              <a:t>1/29/2025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EB9D7-33F0-488C-8425-2FF77BC49737}" type="slidenum">
              <a:rPr lang="en-US" smtClean="0"/>
              <a:t>‹#›</a:t>
            </a:fld>
            <a:endParaRPr lang="en-US"/>
          </a:p>
        </p:txBody>
      </p:sp>
    </p:spTree>
    <p:extLst>
      <p:ext uri="{BB962C8B-B14F-4D97-AF65-F5344CB8AC3E}">
        <p14:creationId xmlns:p14="http://schemas.microsoft.com/office/powerpoint/2010/main" val="2221083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a:t>
            </a:r>
            <a:r>
              <a:rPr lang="en-US" baseline="0" dirty="0"/>
              <a:t> ADD here</a:t>
            </a:r>
            <a:endParaRPr lang="en-US" dirty="0"/>
          </a:p>
        </p:txBody>
      </p:sp>
      <p:sp>
        <p:nvSpPr>
          <p:cNvPr id="4" name="Slide Number Placeholder 3"/>
          <p:cNvSpPr>
            <a:spLocks noGrp="1"/>
          </p:cNvSpPr>
          <p:nvPr>
            <p:ph type="sldNum" sz="quarter" idx="10"/>
          </p:nvPr>
        </p:nvSpPr>
        <p:spPr/>
        <p:txBody>
          <a:bodyPr/>
          <a:lstStyle/>
          <a:p>
            <a:fld id="{69FEB9D7-33F0-488C-8425-2FF77BC49737}" type="slidenum">
              <a:rPr lang="en-US" smtClean="0"/>
              <a:t>11</a:t>
            </a:fld>
            <a:endParaRPr lang="en-US"/>
          </a:p>
        </p:txBody>
      </p:sp>
    </p:spTree>
    <p:extLst>
      <p:ext uri="{BB962C8B-B14F-4D97-AF65-F5344CB8AC3E}">
        <p14:creationId xmlns:p14="http://schemas.microsoft.com/office/powerpoint/2010/main" val="78481105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1/29/2025</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0809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137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759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379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1D8BD707-D9CF-40AE-B4C6-C98DA3205C09}" type="datetimeFigureOut">
              <a:rPr lang="en-US" smtClean="0"/>
              <a:pPr/>
              <a:t>1/29/2025</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1164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683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3891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D8BD707-D9CF-40AE-B4C6-C98DA3205C09}" type="datetimeFigureOut">
              <a:rPr lang="en-US" smtClean="0"/>
              <a:pPr/>
              <a:t>1/29/2025</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1827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2099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D8BD707-D9CF-40AE-B4C6-C98DA3205C09}" type="datetimeFigureOut">
              <a:rPr lang="en-US" smtClean="0"/>
              <a:pPr/>
              <a:t>1/29/2025</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853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D8BD707-D9CF-40AE-B4C6-C98DA3205C09}" type="datetimeFigureOut">
              <a:rPr lang="en-US" smtClean="0"/>
              <a:pPr/>
              <a:t>1/29/2025</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39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1D8BD707-D9CF-40AE-B4C6-C98DA3205C09}" type="datetimeFigureOut">
              <a:rPr lang="en-US" smtClean="0"/>
              <a:pPr/>
              <a:t>1/29/2025</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63091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youtu.be/w4d2w41r9_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LC-3 Assembly Language</a:t>
            </a:r>
          </a:p>
        </p:txBody>
      </p:sp>
    </p:spTree>
    <p:extLst>
      <p:ext uri="{BB962C8B-B14F-4D97-AF65-F5344CB8AC3E}">
        <p14:creationId xmlns:p14="http://schemas.microsoft.com/office/powerpoint/2010/main" val="305767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810769"/>
          </a:xfrm>
        </p:spPr>
        <p:txBody>
          <a:bodyPr/>
          <a:lstStyle/>
          <a:p>
            <a:r>
              <a:rPr lang="en-US" dirty="0"/>
              <a:t>Registers</a:t>
            </a:r>
          </a:p>
        </p:txBody>
      </p:sp>
      <p:sp>
        <p:nvSpPr>
          <p:cNvPr id="3" name="Content Placeholder 2"/>
          <p:cNvSpPr>
            <a:spLocks noGrp="1"/>
          </p:cNvSpPr>
          <p:nvPr>
            <p:ph idx="1"/>
          </p:nvPr>
        </p:nvSpPr>
        <p:spPr>
          <a:xfrm>
            <a:off x="457200" y="1295401"/>
            <a:ext cx="8229600" cy="4830766"/>
          </a:xfrm>
        </p:spPr>
        <p:txBody>
          <a:bodyPr>
            <a:normAutofit fontScale="77500" lnSpcReduction="20000"/>
          </a:bodyPr>
          <a:lstStyle/>
          <a:p>
            <a:r>
              <a:rPr lang="en-US" dirty="0"/>
              <a:t>Eight general purpose registers (R0 – R7).</a:t>
            </a:r>
          </a:p>
          <a:p>
            <a:r>
              <a:rPr lang="en-US" dirty="0"/>
              <a:t>Instruction Register (IR)– Holds the instruction in the microprocessor so it can be interpreted.</a:t>
            </a:r>
          </a:p>
          <a:p>
            <a:r>
              <a:rPr lang="en-US" dirty="0"/>
              <a:t>Program Counter (PC) – Holds the address of the next program step.  Looping is accomplished by changing the value of the PC.</a:t>
            </a:r>
          </a:p>
          <a:p>
            <a:r>
              <a:rPr lang="en-US" dirty="0"/>
              <a:t>Memory Address Register (MAR) – When transferring to/from memory, this will hold the address of the memory unit to be written or read.</a:t>
            </a:r>
          </a:p>
          <a:p>
            <a:r>
              <a:rPr lang="en-US" dirty="0"/>
              <a:t>Memory Data Register (MDR) – When transferring to memory, this holds the value to save.  When transferring from memory, this holds the value read.</a:t>
            </a:r>
          </a:p>
          <a:p>
            <a:r>
              <a:rPr lang="en-US" dirty="0"/>
              <a:t>Keyboard Data Register (KBDR)  – Holds the ASCII character of the key after it has been typed.</a:t>
            </a:r>
          </a:p>
          <a:p>
            <a:r>
              <a:rPr lang="en-US" dirty="0"/>
              <a:t>Keyboard Status Register (KBSR) – Status information that lets the microprocessor know a key has been typed and is ready to be read.</a:t>
            </a:r>
          </a:p>
          <a:p>
            <a:r>
              <a:rPr lang="en-US" dirty="0"/>
              <a:t>Display Data Register (DDR) – Holds the ASCII character to display on the screen.</a:t>
            </a:r>
          </a:p>
          <a:p>
            <a:r>
              <a:rPr lang="en-US" dirty="0"/>
              <a:t>Display Status Register (DSR) – Status information.  Use this to tell the display you are ready to write the character from the DDR to the screen.</a:t>
            </a:r>
          </a:p>
          <a:p>
            <a:r>
              <a:rPr lang="en-US" dirty="0"/>
              <a:t>Process State Register (PSR) – Information about the current state of the current program.</a:t>
            </a:r>
          </a:p>
          <a:p>
            <a:endParaRPr lang="en-US" dirty="0"/>
          </a:p>
          <a:p>
            <a:endParaRPr lang="en-US" dirty="0"/>
          </a:p>
        </p:txBody>
      </p:sp>
    </p:spTree>
    <p:extLst>
      <p:ext uri="{BB962C8B-B14F-4D97-AF65-F5344CB8AC3E}">
        <p14:creationId xmlns:p14="http://schemas.microsoft.com/office/powerpoint/2010/main" val="252422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886968"/>
          </a:xfrm>
        </p:spPr>
        <p:txBody>
          <a:bodyPr/>
          <a:lstStyle/>
          <a:p>
            <a:r>
              <a:rPr lang="en-US" dirty="0"/>
              <a:t>Operate Instructions </a:t>
            </a:r>
          </a:p>
        </p:txBody>
      </p:sp>
      <p:sp>
        <p:nvSpPr>
          <p:cNvPr id="3" name="Content Placeholder 2"/>
          <p:cNvSpPr>
            <a:spLocks noGrp="1"/>
          </p:cNvSpPr>
          <p:nvPr>
            <p:ph idx="1"/>
          </p:nvPr>
        </p:nvSpPr>
        <p:spPr>
          <a:xfrm>
            <a:off x="642937" y="1600200"/>
            <a:ext cx="7772400" cy="886968"/>
          </a:xfrm>
        </p:spPr>
        <p:txBody>
          <a:bodyPr/>
          <a:lstStyle/>
          <a:p>
            <a:r>
              <a:rPr lang="en-US" sz="2000" dirty="0"/>
              <a:t>On LC3 all operate instructions use register or immediate addressing mode.  </a:t>
            </a:r>
            <a:endParaRPr lang="en-US" dirty="0"/>
          </a:p>
        </p:txBody>
      </p:sp>
      <p:pic>
        <p:nvPicPr>
          <p:cNvPr id="6" name="Picture 5" descr="The bit pattern format of the add, and, and not instructions in the LC3.">
            <a:extLst>
              <a:ext uri="{FF2B5EF4-FFF2-40B4-BE49-F238E27FC236}">
                <a16:creationId xmlns:a16="http://schemas.microsoft.com/office/drawing/2014/main" id="{7AEA472D-692A-48A7-8FB4-57FDF0AE8E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4808" y="2715768"/>
            <a:ext cx="5874384" cy="3804495"/>
          </a:xfrm>
          <a:prstGeom prst="rect">
            <a:avLst/>
          </a:prstGeom>
        </p:spPr>
      </p:pic>
    </p:spTree>
    <p:extLst>
      <p:ext uri="{BB962C8B-B14F-4D97-AF65-F5344CB8AC3E}">
        <p14:creationId xmlns:p14="http://schemas.microsoft.com/office/powerpoint/2010/main" val="388158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a:t>
            </a:r>
          </a:p>
        </p:txBody>
      </p:sp>
      <p:sp>
        <p:nvSpPr>
          <p:cNvPr id="3" name="Content Placeholder 2"/>
          <p:cNvSpPr>
            <a:spLocks noGrp="1"/>
          </p:cNvSpPr>
          <p:nvPr>
            <p:ph idx="1"/>
          </p:nvPr>
        </p:nvSpPr>
        <p:spPr/>
        <p:txBody>
          <a:bodyPr/>
          <a:lstStyle/>
          <a:p>
            <a:r>
              <a:rPr lang="en-US" dirty="0"/>
              <a:t>AND &amp; NOT are bitwise operations</a:t>
            </a:r>
          </a:p>
          <a:p>
            <a:r>
              <a:rPr lang="en-US" dirty="0"/>
              <a:t>Bitwise means it applies the operations you expect but applies the operation on each bit of a binary number.</a:t>
            </a:r>
          </a:p>
          <a:p>
            <a:r>
              <a:rPr lang="en-US" dirty="0"/>
              <a:t>Bitwise operators ARE NOT logical.  They DO NOT use Boolean argument.</a:t>
            </a:r>
          </a:p>
          <a:p>
            <a:r>
              <a:rPr lang="en-US" dirty="0"/>
              <a:t>Bitwise AND uses single ampersand (&amp; in Java)</a:t>
            </a:r>
          </a:p>
          <a:p>
            <a:r>
              <a:rPr lang="en-US" dirty="0"/>
              <a:t>Bitwise NOT uses the tilde (~ in Java)</a:t>
            </a:r>
          </a:p>
        </p:txBody>
      </p:sp>
    </p:spTree>
    <p:extLst>
      <p:ext uri="{BB962C8B-B14F-4D97-AF65-F5344CB8AC3E}">
        <p14:creationId xmlns:p14="http://schemas.microsoft.com/office/powerpoint/2010/main" val="333870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Example 1</a:t>
            </a:r>
          </a:p>
        </p:txBody>
      </p:sp>
      <p:sp>
        <p:nvSpPr>
          <p:cNvPr id="3" name="Content Placeholder 2"/>
          <p:cNvSpPr>
            <a:spLocks noGrp="1"/>
          </p:cNvSpPr>
          <p:nvPr>
            <p:ph idx="1"/>
          </p:nvPr>
        </p:nvSpPr>
        <p:spPr/>
        <p:txBody>
          <a:bodyPr>
            <a:normAutofit/>
          </a:bodyPr>
          <a:lstStyle/>
          <a:p>
            <a:r>
              <a:rPr lang="en-US" dirty="0"/>
              <a:t>Assume 4-bit unsigned numbers.</a:t>
            </a:r>
          </a:p>
          <a:p>
            <a:r>
              <a:rPr lang="en-US" dirty="0"/>
              <a:t>Each pair of bits from the two different values have the AND operator applied.</a:t>
            </a:r>
          </a:p>
          <a:p>
            <a:r>
              <a:rPr lang="en-US" dirty="0"/>
              <a:t>For bitwise operations, 1 is true and 0 is false.</a:t>
            </a:r>
          </a:p>
          <a:p>
            <a:r>
              <a:rPr lang="en-US" dirty="0"/>
              <a:t>And means they both have to be true for the output to be true</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1001          0011 </a:t>
            </a:r>
          </a:p>
          <a:p>
            <a:pPr marL="0" indent="0">
              <a:buNone/>
            </a:pPr>
            <a:r>
              <a:rPr lang="en-US" dirty="0">
                <a:latin typeface="Courier New" panose="02070309020205020404" pitchFamily="49" charset="0"/>
                <a:cs typeface="Courier New" panose="02070309020205020404" pitchFamily="49" charset="0"/>
              </a:rPr>
              <a:t>    </a:t>
            </a:r>
            <a:r>
              <a:rPr lang="en-US" u="sng" dirty="0">
                <a:latin typeface="Courier New" panose="02070309020205020404" pitchFamily="49" charset="0"/>
                <a:cs typeface="Courier New" panose="02070309020205020404" pitchFamily="49" charset="0"/>
              </a:rPr>
              <a:t>&amp;1100</a:t>
            </a:r>
            <a:r>
              <a:rPr lang="en-US" dirty="0">
                <a:latin typeface="Courier New" panose="02070309020205020404" pitchFamily="49" charset="0"/>
                <a:cs typeface="Courier New" panose="02070309020205020404" pitchFamily="49" charset="0"/>
              </a:rPr>
              <a:t>         </a:t>
            </a:r>
            <a:r>
              <a:rPr lang="en-US" u="sng" dirty="0">
                <a:latin typeface="Courier New" panose="02070309020205020404" pitchFamily="49" charset="0"/>
                <a:cs typeface="Courier New" panose="02070309020205020404" pitchFamily="49" charset="0"/>
              </a:rPr>
              <a:t>&amp;0101</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85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Example 2</a:t>
            </a:r>
          </a:p>
        </p:txBody>
      </p:sp>
      <p:sp>
        <p:nvSpPr>
          <p:cNvPr id="3" name="Content Placeholder 2"/>
          <p:cNvSpPr>
            <a:spLocks noGrp="1"/>
          </p:cNvSpPr>
          <p:nvPr>
            <p:ph idx="1"/>
          </p:nvPr>
        </p:nvSpPr>
        <p:spPr/>
        <p:txBody>
          <a:bodyPr>
            <a:normAutofit fontScale="77500" lnSpcReduction="20000"/>
          </a:bodyPr>
          <a:lstStyle/>
          <a:p>
            <a:r>
              <a:rPr lang="en-US" dirty="0"/>
              <a:t>Assume four-bit unsigned numbers</a:t>
            </a:r>
          </a:p>
          <a:p>
            <a:r>
              <a:rPr lang="en-US" dirty="0"/>
              <a:t>Each pair of bits from the two different values have the AND operator applied.</a:t>
            </a:r>
          </a:p>
          <a:p>
            <a:r>
              <a:rPr lang="en-US" dirty="0"/>
              <a:t>For bitwise operations 1 is true and 0 is false.</a:t>
            </a:r>
          </a:p>
          <a:p>
            <a:r>
              <a:rPr lang="en-US" dirty="0"/>
              <a:t>And means they both have to be true for the result to be true</a:t>
            </a:r>
          </a:p>
          <a:p>
            <a:endParaRPr lang="en-US" dirty="0"/>
          </a:p>
          <a:p>
            <a:pPr marL="0" indent="0">
              <a:buNone/>
            </a:pPr>
            <a:r>
              <a:rPr lang="en-US" dirty="0">
                <a:latin typeface="Courier New" panose="02070309020205020404" pitchFamily="49" charset="0"/>
                <a:cs typeface="Courier New" panose="02070309020205020404" pitchFamily="49" charset="0"/>
              </a:rPr>
              <a:t>     1</a:t>
            </a:r>
            <a:r>
              <a:rPr lang="en-US" dirty="0">
                <a:highlight>
                  <a:srgbClr val="C0C0C0"/>
                </a:highlight>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0</a:t>
            </a:r>
            <a:r>
              <a:rPr lang="en-US" dirty="0">
                <a:highlight>
                  <a:srgbClr val="C0C0C0"/>
                </a:highlight>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 (9)         0</a:t>
            </a:r>
            <a:r>
              <a:rPr lang="en-US" dirty="0">
                <a:highlight>
                  <a:srgbClr val="C0C0C0"/>
                </a:highlight>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0</a:t>
            </a:r>
            <a:r>
              <a:rPr lang="en-US" dirty="0">
                <a:highlight>
                  <a:srgbClr val="C0C0C0"/>
                </a:highlight>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 (5)</a:t>
            </a:r>
          </a:p>
          <a:p>
            <a:pPr marL="0" indent="0">
              <a:buNone/>
            </a:pPr>
            <a:r>
              <a:rPr lang="en-US" dirty="0">
                <a:latin typeface="Courier New" panose="02070309020205020404" pitchFamily="49" charset="0"/>
                <a:cs typeface="Courier New" panose="02070309020205020404" pitchFamily="49" charset="0"/>
              </a:rPr>
              <a:t>    </a:t>
            </a:r>
            <a:r>
              <a:rPr lang="en-US" u="sng" dirty="0">
                <a:latin typeface="Courier New" panose="02070309020205020404" pitchFamily="49" charset="0"/>
                <a:cs typeface="Courier New" panose="02070309020205020404" pitchFamily="49" charset="0"/>
              </a:rPr>
              <a:t>&amp;1</a:t>
            </a:r>
            <a:r>
              <a:rPr lang="en-US" u="sng" dirty="0">
                <a:highlight>
                  <a:srgbClr val="C0C0C0"/>
                </a:highlight>
                <a:latin typeface="Courier New" panose="02070309020205020404" pitchFamily="49" charset="0"/>
                <a:cs typeface="Courier New" panose="02070309020205020404" pitchFamily="49" charset="0"/>
              </a:rPr>
              <a:t>1</a:t>
            </a:r>
            <a:r>
              <a:rPr lang="en-US" u="sng" dirty="0">
                <a:latin typeface="Courier New" panose="02070309020205020404" pitchFamily="49" charset="0"/>
                <a:cs typeface="Courier New" panose="02070309020205020404" pitchFamily="49" charset="0"/>
              </a:rPr>
              <a:t>0</a:t>
            </a:r>
            <a:r>
              <a:rPr lang="en-US" u="sng" dirty="0">
                <a:highlight>
                  <a:srgbClr val="C0C0C0"/>
                </a:highlight>
                <a:latin typeface="Courier New" panose="02070309020205020404" pitchFamily="49" charset="0"/>
                <a:cs typeface="Courier New" panose="02070309020205020404" pitchFamily="49" charset="0"/>
              </a:rPr>
              <a:t>0</a:t>
            </a:r>
            <a:r>
              <a:rPr lang="en-US" u="sng" dirty="0">
                <a:latin typeface="Courier New" panose="02070309020205020404" pitchFamily="49" charset="0"/>
                <a:cs typeface="Courier New" panose="02070309020205020404" pitchFamily="49" charset="0"/>
              </a:rPr>
              <a:t> (12)</a:t>
            </a:r>
            <a:r>
              <a:rPr lang="en-US" dirty="0">
                <a:latin typeface="Courier New" panose="02070309020205020404" pitchFamily="49" charset="0"/>
                <a:cs typeface="Courier New" panose="02070309020205020404" pitchFamily="49" charset="0"/>
              </a:rPr>
              <a:t>       </a:t>
            </a:r>
            <a:r>
              <a:rPr lang="en-US" u="sng" dirty="0">
                <a:latin typeface="Courier New" panose="02070309020205020404" pitchFamily="49" charset="0"/>
                <a:cs typeface="Courier New" panose="02070309020205020404" pitchFamily="49" charset="0"/>
              </a:rPr>
              <a:t>&amp;0</a:t>
            </a:r>
            <a:r>
              <a:rPr lang="en-US" u="sng" dirty="0">
                <a:highlight>
                  <a:srgbClr val="C0C0C0"/>
                </a:highlight>
                <a:latin typeface="Courier New" panose="02070309020205020404" pitchFamily="49" charset="0"/>
                <a:cs typeface="Courier New" panose="02070309020205020404" pitchFamily="49" charset="0"/>
              </a:rPr>
              <a:t>0</a:t>
            </a:r>
            <a:r>
              <a:rPr lang="en-US" u="sng" dirty="0">
                <a:latin typeface="Courier New" panose="02070309020205020404" pitchFamily="49" charset="0"/>
                <a:cs typeface="Courier New" panose="02070309020205020404" pitchFamily="49" charset="0"/>
              </a:rPr>
              <a:t>1</a:t>
            </a:r>
            <a:r>
              <a:rPr lang="en-US" u="sng" dirty="0">
                <a:highlight>
                  <a:srgbClr val="C0C0C0"/>
                </a:highlight>
                <a:latin typeface="Courier New" panose="02070309020205020404" pitchFamily="49" charset="0"/>
                <a:cs typeface="Courier New" panose="02070309020205020404" pitchFamily="49" charset="0"/>
              </a:rPr>
              <a:t>1</a:t>
            </a:r>
            <a:r>
              <a:rPr lang="en-US" u="sng" dirty="0">
                <a:latin typeface="Courier New" panose="02070309020205020404" pitchFamily="49" charset="0"/>
                <a:cs typeface="Courier New" panose="02070309020205020404" pitchFamily="49" charset="0"/>
              </a:rPr>
              <a:t> (3)</a:t>
            </a:r>
          </a:p>
          <a:p>
            <a:pPr marL="0" indent="0">
              <a:buNone/>
            </a:pPr>
            <a:r>
              <a:rPr lang="en-US" dirty="0">
                <a:latin typeface="Courier New" panose="02070309020205020404" pitchFamily="49" charset="0"/>
                <a:cs typeface="Courier New" panose="02070309020205020404" pitchFamily="49" charset="0"/>
              </a:rPr>
              <a:t>     1</a:t>
            </a:r>
            <a:r>
              <a:rPr lang="en-US" dirty="0">
                <a:highlight>
                  <a:srgbClr val="C0C0C0"/>
                </a:highlight>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0</a:t>
            </a:r>
            <a:r>
              <a:rPr lang="en-US" dirty="0">
                <a:highlight>
                  <a:srgbClr val="C0C0C0"/>
                </a:highlight>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(8)         0</a:t>
            </a:r>
            <a:r>
              <a:rPr lang="en-US" dirty="0">
                <a:highlight>
                  <a:srgbClr val="C0C0C0"/>
                </a:highlight>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0</a:t>
            </a:r>
            <a:r>
              <a:rPr lang="en-US" dirty="0">
                <a:highlight>
                  <a:srgbClr val="C0C0C0"/>
                </a:highlight>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 (1)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mj-lt"/>
                <a:cs typeface="Courier New" panose="02070309020205020404" pitchFamily="49" charset="0"/>
              </a:rPr>
              <a:t>Try it in java:</a:t>
            </a:r>
          </a:p>
          <a:p>
            <a:pPr marL="0" indent="0">
              <a:buNone/>
            </a:pPr>
            <a:r>
              <a:rPr lang="en-US" dirty="0">
                <a:latin typeface="+mj-lt"/>
                <a:cs typeface="Courier New" panose="02070309020205020404" pitchFamily="49" charset="0"/>
              </a:rPr>
              <a:t>	</a:t>
            </a:r>
            <a:r>
              <a:rPr lang="en-US" dirty="0" err="1">
                <a:latin typeface="+mj-lt"/>
                <a:cs typeface="Courier New" panose="02070309020205020404" pitchFamily="49" charset="0"/>
              </a:rPr>
              <a:t>System.out.println</a:t>
            </a:r>
            <a:r>
              <a:rPr lang="en-US" dirty="0">
                <a:latin typeface="+mj-lt"/>
                <a:cs typeface="Courier New" panose="02070309020205020404" pitchFamily="49" charset="0"/>
              </a:rPr>
              <a:t>(9 &amp; 12);</a:t>
            </a:r>
          </a:p>
          <a:p>
            <a:pPr marL="0" indent="0">
              <a:buNone/>
            </a:pPr>
            <a:r>
              <a:rPr lang="en-US" dirty="0">
                <a:latin typeface="+mj-lt"/>
                <a:cs typeface="Courier New" panose="02070309020205020404" pitchFamily="49" charset="0"/>
              </a:rPr>
              <a:t>	</a:t>
            </a:r>
            <a:r>
              <a:rPr lang="en-US" dirty="0" err="1">
                <a:latin typeface="+mj-lt"/>
                <a:cs typeface="Courier New" panose="02070309020205020404" pitchFamily="49" charset="0"/>
              </a:rPr>
              <a:t>System.out.println</a:t>
            </a:r>
            <a:r>
              <a:rPr lang="en-US" dirty="0">
                <a:latin typeface="+mj-lt"/>
                <a:cs typeface="Courier New" panose="02070309020205020404" pitchFamily="49" charset="0"/>
              </a:rPr>
              <a:t>(5 &amp; 3);</a:t>
            </a:r>
          </a:p>
        </p:txBody>
      </p:sp>
    </p:spTree>
    <p:extLst>
      <p:ext uri="{BB962C8B-B14F-4D97-AF65-F5344CB8AC3E}">
        <p14:creationId xmlns:p14="http://schemas.microsoft.com/office/powerpoint/2010/main" val="130827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3D66-F071-C750-49E9-A9624DBCB7B6}"/>
              </a:ext>
            </a:extLst>
          </p:cNvPr>
          <p:cNvSpPr>
            <a:spLocks noGrp="1"/>
          </p:cNvSpPr>
          <p:nvPr>
            <p:ph type="title"/>
          </p:nvPr>
        </p:nvSpPr>
        <p:spPr>
          <a:xfrm>
            <a:off x="669324" y="152400"/>
            <a:ext cx="7772400" cy="533400"/>
          </a:xfrm>
        </p:spPr>
        <p:txBody>
          <a:bodyPr>
            <a:normAutofit fontScale="90000"/>
          </a:bodyPr>
          <a:lstStyle/>
          <a:p>
            <a:r>
              <a:rPr lang="en-US" dirty="0"/>
              <a:t>sign extension</a:t>
            </a:r>
          </a:p>
        </p:txBody>
      </p:sp>
      <p:sp>
        <p:nvSpPr>
          <p:cNvPr id="3" name="Content Placeholder 2">
            <a:extLst>
              <a:ext uri="{FF2B5EF4-FFF2-40B4-BE49-F238E27FC236}">
                <a16:creationId xmlns:a16="http://schemas.microsoft.com/office/drawing/2014/main" id="{0C91864F-F6CE-B525-138D-BD6CF7535394}"/>
              </a:ext>
            </a:extLst>
          </p:cNvPr>
          <p:cNvSpPr>
            <a:spLocks noGrp="1"/>
          </p:cNvSpPr>
          <p:nvPr>
            <p:ph idx="1"/>
          </p:nvPr>
        </p:nvSpPr>
        <p:spPr>
          <a:xfrm>
            <a:off x="685800" y="810768"/>
            <a:ext cx="7772400" cy="5361432"/>
          </a:xfrm>
        </p:spPr>
        <p:txBody>
          <a:bodyPr/>
          <a:lstStyle/>
          <a:p>
            <a:r>
              <a:rPr lang="en-US" dirty="0"/>
              <a:t>Immediate values in the LC3 are 5-bit.</a:t>
            </a:r>
          </a:p>
          <a:p>
            <a:r>
              <a:rPr lang="en-US" dirty="0"/>
              <a:t>But the processor requires 16-bit values.</a:t>
            </a:r>
          </a:p>
          <a:p>
            <a:r>
              <a:rPr lang="en-US" dirty="0"/>
              <a:t>ADD R0, R0, 5 becomes 0001 0000 001</a:t>
            </a:r>
            <a:r>
              <a:rPr lang="en-US" dirty="0">
                <a:highlight>
                  <a:srgbClr val="C0C0C0"/>
                </a:highlight>
              </a:rPr>
              <a:t>0 0101</a:t>
            </a:r>
            <a:r>
              <a:rPr lang="en-US" dirty="0"/>
              <a:t> with the last 5 bits being the number 5.</a:t>
            </a:r>
          </a:p>
          <a:p>
            <a:r>
              <a:rPr lang="en-US" dirty="0"/>
              <a:t>5-bit 5 is converted to 16-bit 5 by adding 0s to the left.</a:t>
            </a:r>
          </a:p>
          <a:p>
            <a:pPr marL="0" indent="0">
              <a:buNone/>
            </a:pPr>
            <a:r>
              <a:rPr lang="en-US" dirty="0"/>
              <a:t>	0000 0000 0000 0101</a:t>
            </a:r>
          </a:p>
          <a:p>
            <a:r>
              <a:rPr lang="en-US" dirty="0"/>
              <a:t>But there is a problem for negative numbers.</a:t>
            </a:r>
          </a:p>
          <a:p>
            <a:r>
              <a:rPr lang="en-US" dirty="0"/>
              <a:t>ADD R0, R0, -5 become 0001 0000 001</a:t>
            </a:r>
            <a:r>
              <a:rPr lang="en-US" dirty="0">
                <a:highlight>
                  <a:srgbClr val="C0C0C0"/>
                </a:highlight>
              </a:rPr>
              <a:t>1 1011</a:t>
            </a:r>
          </a:p>
          <a:p>
            <a:r>
              <a:rPr lang="en-US" dirty="0"/>
              <a:t>But the same technique doesn't work for negative numbers</a:t>
            </a:r>
          </a:p>
          <a:p>
            <a:pPr marL="0" indent="0">
              <a:buNone/>
            </a:pPr>
            <a:r>
              <a:rPr lang="en-US" dirty="0"/>
              <a:t>	0000 0000 0001 1011 IS NOT -5.  It is 27.  If you add that 	binary value to a register, you will add 27.</a:t>
            </a:r>
          </a:p>
          <a:p>
            <a:endParaRPr lang="en-US" dirty="0"/>
          </a:p>
        </p:txBody>
      </p:sp>
    </p:spTree>
    <p:extLst>
      <p:ext uri="{BB962C8B-B14F-4D97-AF65-F5344CB8AC3E}">
        <p14:creationId xmlns:p14="http://schemas.microsoft.com/office/powerpoint/2010/main" val="207081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0D7E-ED9F-246E-4EDE-6A3D77EE1F5F}"/>
              </a:ext>
            </a:extLst>
          </p:cNvPr>
          <p:cNvSpPr>
            <a:spLocks noGrp="1"/>
          </p:cNvSpPr>
          <p:nvPr>
            <p:ph type="title"/>
          </p:nvPr>
        </p:nvSpPr>
        <p:spPr/>
        <p:txBody>
          <a:bodyPr/>
          <a:lstStyle/>
          <a:p>
            <a:r>
              <a:rPr lang="en-US" dirty="0"/>
              <a:t>How to Sign extend</a:t>
            </a:r>
          </a:p>
        </p:txBody>
      </p:sp>
      <p:sp>
        <p:nvSpPr>
          <p:cNvPr id="3" name="Content Placeholder 2">
            <a:extLst>
              <a:ext uri="{FF2B5EF4-FFF2-40B4-BE49-F238E27FC236}">
                <a16:creationId xmlns:a16="http://schemas.microsoft.com/office/drawing/2014/main" id="{90A01F3F-EEB4-498E-CB69-F4380E743038}"/>
              </a:ext>
            </a:extLst>
          </p:cNvPr>
          <p:cNvSpPr>
            <a:spLocks noGrp="1"/>
          </p:cNvSpPr>
          <p:nvPr>
            <p:ph idx="1"/>
          </p:nvPr>
        </p:nvSpPr>
        <p:spPr/>
        <p:txBody>
          <a:bodyPr>
            <a:normAutofit lnSpcReduction="10000"/>
          </a:bodyPr>
          <a:lstStyle/>
          <a:p>
            <a:r>
              <a:rPr lang="en-US" dirty="0"/>
              <a:t>When converting from a small storage unit to a larger storage unit using signed number, fill in the extended bits using the sign bit of the original number.</a:t>
            </a:r>
          </a:p>
          <a:p>
            <a:r>
              <a:rPr lang="en-US" dirty="0"/>
              <a:t>5-bit +5 is </a:t>
            </a:r>
          </a:p>
          <a:p>
            <a:pPr marL="0" indent="0">
              <a:buNone/>
            </a:pPr>
            <a:r>
              <a:rPr lang="en-US" dirty="0"/>
              <a:t>	</a:t>
            </a:r>
            <a:r>
              <a:rPr lang="en-US" dirty="0">
                <a:highlight>
                  <a:srgbClr val="C0C0C0"/>
                </a:highlight>
              </a:rPr>
              <a:t>00101</a:t>
            </a:r>
            <a:r>
              <a:rPr lang="en-US" dirty="0"/>
              <a:t> </a:t>
            </a:r>
          </a:p>
          <a:p>
            <a:r>
              <a:rPr lang="en-US" dirty="0"/>
              <a:t>The 16-bit version becomes</a:t>
            </a:r>
          </a:p>
          <a:p>
            <a:pPr marL="0" indent="0">
              <a:buNone/>
            </a:pPr>
            <a:r>
              <a:rPr lang="en-US" dirty="0"/>
              <a:t>	0000 0000 000</a:t>
            </a:r>
            <a:r>
              <a:rPr lang="en-US" dirty="0">
                <a:highlight>
                  <a:srgbClr val="C0C0C0"/>
                </a:highlight>
              </a:rPr>
              <a:t>0 0101</a:t>
            </a:r>
          </a:p>
          <a:p>
            <a:r>
              <a:rPr lang="en-US" dirty="0"/>
              <a:t>5-bit -5 is </a:t>
            </a:r>
          </a:p>
          <a:p>
            <a:pPr marL="0" indent="0">
              <a:buNone/>
            </a:pPr>
            <a:r>
              <a:rPr lang="en-US" dirty="0"/>
              <a:t>	</a:t>
            </a:r>
            <a:r>
              <a:rPr lang="en-US" dirty="0">
                <a:highlight>
                  <a:srgbClr val="C0C0C0"/>
                </a:highlight>
              </a:rPr>
              <a:t>11011</a:t>
            </a:r>
            <a:r>
              <a:rPr lang="en-US" dirty="0"/>
              <a:t> </a:t>
            </a:r>
          </a:p>
          <a:p>
            <a:r>
              <a:rPr lang="en-US" dirty="0"/>
              <a:t>The 16-bit version becomes</a:t>
            </a:r>
          </a:p>
          <a:p>
            <a:pPr marL="0" indent="0">
              <a:buNone/>
            </a:pPr>
            <a:r>
              <a:rPr lang="en-US" dirty="0"/>
              <a:t>	1111 1111 111</a:t>
            </a:r>
            <a:r>
              <a:rPr lang="en-US" dirty="0">
                <a:highlight>
                  <a:srgbClr val="C0C0C0"/>
                </a:highlight>
              </a:rPr>
              <a:t>1 1011  (which is still -5, do the math)</a:t>
            </a:r>
          </a:p>
          <a:p>
            <a:endParaRPr lang="en-US" dirty="0"/>
          </a:p>
        </p:txBody>
      </p:sp>
      <p:sp>
        <p:nvSpPr>
          <p:cNvPr id="4" name="Oval 3" descr="When moving a value from a smaller bit size to a larger bit size, copy the sign bit into the larger value bits. This example shows a positive number.">
            <a:extLst>
              <a:ext uri="{FF2B5EF4-FFF2-40B4-BE49-F238E27FC236}">
                <a16:creationId xmlns:a16="http://schemas.microsoft.com/office/drawing/2014/main" id="{A0985A09-6E99-561E-8EB6-491329284D11}"/>
              </a:ext>
            </a:extLst>
          </p:cNvPr>
          <p:cNvSpPr/>
          <p:nvPr/>
        </p:nvSpPr>
        <p:spPr>
          <a:xfrm>
            <a:off x="1524000" y="4114800"/>
            <a:ext cx="2057400" cy="457200"/>
          </a:xfrm>
          <a:prstGeom prst="ellipse">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descr="When moving a value from a smaller bit size to a larger bit size, copy the sign bit into the larger value bits. This example shows a negative number.">
            <a:extLst>
              <a:ext uri="{FF2B5EF4-FFF2-40B4-BE49-F238E27FC236}">
                <a16:creationId xmlns:a16="http://schemas.microsoft.com/office/drawing/2014/main" id="{1BFA4840-2804-1875-9A23-6ED921366BCC}"/>
              </a:ext>
            </a:extLst>
          </p:cNvPr>
          <p:cNvSpPr/>
          <p:nvPr/>
        </p:nvSpPr>
        <p:spPr>
          <a:xfrm>
            <a:off x="1498600" y="5715000"/>
            <a:ext cx="2057400" cy="457200"/>
          </a:xfrm>
          <a:prstGeom prst="ellipse">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22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a:t>NOT Example</a:t>
            </a:r>
          </a:p>
        </p:txBody>
      </p:sp>
      <p:sp>
        <p:nvSpPr>
          <p:cNvPr id="3" name="Content Placeholder 2"/>
          <p:cNvSpPr>
            <a:spLocks noGrp="1"/>
          </p:cNvSpPr>
          <p:nvPr>
            <p:ph idx="1"/>
          </p:nvPr>
        </p:nvSpPr>
        <p:spPr/>
        <p:txBody>
          <a:bodyPr/>
          <a:lstStyle/>
          <a:p>
            <a:r>
              <a:rPr lang="en-US" dirty="0"/>
              <a:t>NOT is a complement.  ALL bits are inverted.</a:t>
            </a:r>
          </a:p>
          <a:p>
            <a:r>
              <a:rPr lang="en-US" dirty="0"/>
              <a:t>Assuming 4-bit unsigned numbers.</a:t>
            </a:r>
          </a:p>
          <a:p>
            <a:r>
              <a:rPr lang="en-US" dirty="0"/>
              <a:t>~1001 (~9) becomes 0110 (6)</a:t>
            </a:r>
          </a:p>
          <a:p>
            <a:r>
              <a:rPr lang="en-US" dirty="0"/>
              <a:t>What about Java?  What would the following print?</a:t>
            </a:r>
          </a:p>
          <a:p>
            <a:pPr marL="0" indent="0">
              <a:buNone/>
            </a:pPr>
            <a:r>
              <a:rPr lang="en-US" dirty="0"/>
              <a:t>	</a:t>
            </a:r>
            <a:r>
              <a:rPr lang="en-US" dirty="0" err="1"/>
              <a:t>System.out.println</a:t>
            </a:r>
            <a:r>
              <a:rPr lang="en-US" dirty="0"/>
              <a:t>(~9);</a:t>
            </a:r>
          </a:p>
        </p:txBody>
      </p:sp>
    </p:spTree>
    <p:extLst>
      <p:ext uri="{BB962C8B-B14F-4D97-AF65-F5344CB8AC3E}">
        <p14:creationId xmlns:p14="http://schemas.microsoft.com/office/powerpoint/2010/main" val="3399281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4677-15FC-46DF-BA7B-AE43DE343AE3}"/>
              </a:ext>
            </a:extLst>
          </p:cNvPr>
          <p:cNvSpPr>
            <a:spLocks noGrp="1"/>
          </p:cNvSpPr>
          <p:nvPr>
            <p:ph type="title"/>
          </p:nvPr>
        </p:nvSpPr>
        <p:spPr/>
        <p:txBody>
          <a:bodyPr/>
          <a:lstStyle/>
          <a:p>
            <a:r>
              <a:rPr lang="en-US" dirty="0"/>
              <a:t>Example of Bitwise and(&amp;) and bitwise not(~)</a:t>
            </a:r>
          </a:p>
        </p:txBody>
      </p:sp>
      <p:pic>
        <p:nvPicPr>
          <p:cNvPr id="4" name="Picture 3" descr="Example program in Java showing three bitwise operations: 9 and 12, 5 and 3, not 9.">
            <a:extLst>
              <a:ext uri="{FF2B5EF4-FFF2-40B4-BE49-F238E27FC236}">
                <a16:creationId xmlns:a16="http://schemas.microsoft.com/office/drawing/2014/main" id="{27222436-57F5-7B39-D576-DDBEDBABAD62}"/>
              </a:ext>
            </a:extLst>
          </p:cNvPr>
          <p:cNvPicPr>
            <a:picLocks noChangeAspect="1"/>
          </p:cNvPicPr>
          <p:nvPr/>
        </p:nvPicPr>
        <p:blipFill>
          <a:blip r:embed="rId2"/>
          <a:stretch>
            <a:fillRect/>
          </a:stretch>
        </p:blipFill>
        <p:spPr>
          <a:xfrm>
            <a:off x="914400" y="2093976"/>
            <a:ext cx="5124450" cy="3752850"/>
          </a:xfrm>
          <a:prstGeom prst="rect">
            <a:avLst/>
          </a:prstGeom>
        </p:spPr>
      </p:pic>
    </p:spTree>
    <p:extLst>
      <p:ext uri="{BB962C8B-B14F-4D97-AF65-F5344CB8AC3E}">
        <p14:creationId xmlns:p14="http://schemas.microsoft.com/office/powerpoint/2010/main" val="1755120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Operate Instructions</a:t>
            </a:r>
          </a:p>
        </p:txBody>
      </p:sp>
      <p:sp>
        <p:nvSpPr>
          <p:cNvPr id="3" name="Content Placeholder 2"/>
          <p:cNvSpPr>
            <a:spLocks noGrp="1"/>
          </p:cNvSpPr>
          <p:nvPr>
            <p:ph idx="1"/>
          </p:nvPr>
        </p:nvSpPr>
        <p:spPr/>
        <p:txBody>
          <a:bodyPr>
            <a:normAutofit/>
          </a:bodyPr>
          <a:lstStyle/>
          <a:p>
            <a:r>
              <a:rPr lang="en-US" altLang="en-US" dirty="0"/>
              <a:t>With only ADD, AND, NOT…</a:t>
            </a:r>
          </a:p>
          <a:p>
            <a:pPr marL="457200" lvl="1" indent="0">
              <a:spcBef>
                <a:spcPct val="50000"/>
              </a:spcBef>
              <a:buNone/>
            </a:pPr>
            <a:r>
              <a:rPr lang="en-US" altLang="en-US" dirty="0"/>
              <a:t>R1 = 5, R2 = 3, R3 = 0</a:t>
            </a:r>
          </a:p>
          <a:p>
            <a:pPr marL="457200" lvl="1" indent="0">
              <a:spcBef>
                <a:spcPct val="50000"/>
              </a:spcBef>
              <a:buNone/>
            </a:pPr>
            <a:r>
              <a:rPr lang="en-US" altLang="en-US" dirty="0"/>
              <a:t>Perform the following (write the code in hex)</a:t>
            </a:r>
          </a:p>
          <a:p>
            <a:pPr marL="457200" lvl="1" indent="0">
              <a:spcBef>
                <a:spcPct val="50000"/>
              </a:spcBef>
              <a:buNone/>
            </a:pPr>
            <a:r>
              <a:rPr lang="en-US" altLang="en-US" dirty="0"/>
              <a:t>	R1 &lt;- R2 – R1 	(Subtraction)</a:t>
            </a:r>
          </a:p>
          <a:p>
            <a:pPr marL="457200" lvl="1" indent="0">
              <a:buNone/>
            </a:pPr>
            <a:r>
              <a:rPr lang="en-US" altLang="en-US" dirty="0"/>
              <a:t>	R1 &lt;- R2 | R1 	(Bitwise or)</a:t>
            </a:r>
          </a:p>
          <a:p>
            <a:pPr marL="457200" lvl="1" indent="0">
              <a:buNone/>
            </a:pPr>
            <a:r>
              <a:rPr lang="en-US" altLang="en-US" dirty="0"/>
              <a:t>	R1 &lt;- R2 	(Transfer)</a:t>
            </a:r>
          </a:p>
          <a:p>
            <a:pPr marL="457200" lvl="1" indent="0">
              <a:buNone/>
            </a:pPr>
            <a:r>
              <a:rPr lang="en-US" altLang="en-US" dirty="0"/>
              <a:t>	R1 &lt;- 0 		(Clear)</a:t>
            </a:r>
          </a:p>
          <a:p>
            <a:endParaRPr lang="en-US" dirty="0"/>
          </a:p>
        </p:txBody>
      </p:sp>
    </p:spTree>
    <p:extLst>
      <p:ext uri="{BB962C8B-B14F-4D97-AF65-F5344CB8AC3E}">
        <p14:creationId xmlns:p14="http://schemas.microsoft.com/office/powerpoint/2010/main" val="89238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D1E1-B6E7-F6BA-4A9F-303B74A448EA}"/>
              </a:ext>
            </a:extLst>
          </p:cNvPr>
          <p:cNvSpPr>
            <a:spLocks noGrp="1"/>
          </p:cNvSpPr>
          <p:nvPr>
            <p:ph type="title"/>
          </p:nvPr>
        </p:nvSpPr>
        <p:spPr>
          <a:xfrm>
            <a:off x="685800" y="0"/>
            <a:ext cx="7772400" cy="990600"/>
          </a:xfrm>
        </p:spPr>
        <p:txBody>
          <a:bodyPr/>
          <a:lstStyle/>
          <a:p>
            <a:r>
              <a:rPr lang="en-US" dirty="0"/>
              <a:t>Download the lc3 simulator</a:t>
            </a:r>
          </a:p>
        </p:txBody>
      </p:sp>
      <p:sp>
        <p:nvSpPr>
          <p:cNvPr id="3" name="Content Placeholder 2">
            <a:extLst>
              <a:ext uri="{FF2B5EF4-FFF2-40B4-BE49-F238E27FC236}">
                <a16:creationId xmlns:a16="http://schemas.microsoft.com/office/drawing/2014/main" id="{67B9D876-795F-99B6-06A5-E7466FEF02C4}"/>
              </a:ext>
            </a:extLst>
          </p:cNvPr>
          <p:cNvSpPr>
            <a:spLocks noGrp="1"/>
          </p:cNvSpPr>
          <p:nvPr>
            <p:ph idx="1"/>
          </p:nvPr>
        </p:nvSpPr>
        <p:spPr>
          <a:xfrm>
            <a:off x="671384" y="838200"/>
            <a:ext cx="7772400" cy="5105400"/>
          </a:xfrm>
        </p:spPr>
        <p:txBody>
          <a:bodyPr>
            <a:normAutofit fontScale="92500" lnSpcReduction="10000"/>
          </a:bodyPr>
          <a:lstStyle/>
          <a:p>
            <a:r>
              <a:rPr lang="en-US" dirty="0"/>
              <a:t>In the section of AsULearn titled "Simulators and Tools" is a file named LC3Simulator.jar.</a:t>
            </a:r>
          </a:p>
          <a:p>
            <a:r>
              <a:rPr lang="en-US" dirty="0"/>
              <a:t>Download this file now and make sure you can open it.</a:t>
            </a:r>
          </a:p>
          <a:p>
            <a:r>
              <a:rPr lang="en-US" dirty="0"/>
              <a:t>If you can run </a:t>
            </a:r>
            <a:r>
              <a:rPr lang="en-US" dirty="0" err="1"/>
              <a:t>BlueJ</a:t>
            </a:r>
            <a:r>
              <a:rPr lang="en-US" dirty="0"/>
              <a:t> you should be able to run the simulator.</a:t>
            </a:r>
          </a:p>
          <a:p>
            <a:r>
              <a:rPr lang="en-US" dirty="0"/>
              <a:t>If you have bought a new computer or reinstalled your OS you will have to reinstall Java.</a:t>
            </a:r>
          </a:p>
          <a:p>
            <a:r>
              <a:rPr lang="en-US" dirty="0"/>
              <a:t>There is a file in the "Simulators and Tools" section named </a:t>
            </a:r>
            <a:r>
              <a:rPr lang="en-US" dirty="0" err="1"/>
              <a:t>Jarfix</a:t>
            </a:r>
            <a:r>
              <a:rPr lang="en-US" dirty="0"/>
              <a:t> that can help windows users get Java set up correctly.  </a:t>
            </a:r>
          </a:p>
          <a:p>
            <a:r>
              <a:rPr lang="en-US" dirty="0"/>
              <a:t>DON'T use </a:t>
            </a:r>
            <a:r>
              <a:rPr lang="en-US" dirty="0" err="1"/>
              <a:t>Jarfix</a:t>
            </a:r>
            <a:r>
              <a:rPr lang="en-US" dirty="0"/>
              <a:t> unless you have Java installed but are having trouble getting it to run.</a:t>
            </a:r>
          </a:p>
          <a:p>
            <a:r>
              <a:rPr lang="en-US" dirty="0"/>
              <a:t>Getting a Java program to run on a Mac is particularly troublesome.  There is a set of slides specifically for Mac users.</a:t>
            </a:r>
          </a:p>
          <a:p>
            <a:r>
              <a:rPr lang="en-US" dirty="0"/>
              <a:t>Not being able to get the simulator to run is not an excuse for missing assignments.</a:t>
            </a:r>
          </a:p>
          <a:p>
            <a:r>
              <a:rPr lang="en-US" dirty="0"/>
              <a:t>Having a proper computer is your responsibility.  Go to tech support or see me in my office if you need help.</a:t>
            </a:r>
          </a:p>
          <a:p>
            <a:endParaRPr lang="en-US" dirty="0"/>
          </a:p>
        </p:txBody>
      </p:sp>
    </p:spTree>
    <p:extLst>
      <p:ext uri="{BB962C8B-B14F-4D97-AF65-F5344CB8AC3E}">
        <p14:creationId xmlns:p14="http://schemas.microsoft.com/office/powerpoint/2010/main" val="3534392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Operate Instructions solution</a:t>
            </a:r>
          </a:p>
        </p:txBody>
      </p:sp>
      <p:sp>
        <p:nvSpPr>
          <p:cNvPr id="3" name="Content Placeholder 2"/>
          <p:cNvSpPr>
            <a:spLocks noGrp="1"/>
          </p:cNvSpPr>
          <p:nvPr>
            <p:ph idx="1"/>
          </p:nvPr>
        </p:nvSpPr>
        <p:spPr/>
        <p:txBody>
          <a:bodyPr>
            <a:normAutofit fontScale="85000" lnSpcReduction="20000"/>
          </a:bodyPr>
          <a:lstStyle/>
          <a:p>
            <a:r>
              <a:rPr lang="en-US" altLang="en-US" dirty="0"/>
              <a:t>With only ADD, AND, NOT…</a:t>
            </a:r>
          </a:p>
          <a:p>
            <a:pPr marL="457200" lvl="1" indent="0">
              <a:spcBef>
                <a:spcPct val="50000"/>
              </a:spcBef>
              <a:buNone/>
            </a:pPr>
            <a:r>
              <a:rPr lang="en-US" altLang="en-US" dirty="0"/>
              <a:t>Perform the following (write the code in hex)</a:t>
            </a:r>
          </a:p>
          <a:p>
            <a:pPr marL="457200" lvl="1" indent="0">
              <a:spcBef>
                <a:spcPct val="50000"/>
              </a:spcBef>
              <a:buNone/>
            </a:pPr>
            <a:r>
              <a:rPr lang="en-US" altLang="en-US" dirty="0"/>
              <a:t>	R1 &lt;- R2 – R1 	(Subtraction)</a:t>
            </a:r>
          </a:p>
          <a:p>
            <a:pPr marL="457200" lvl="1" indent="0">
              <a:lnSpc>
                <a:spcPct val="120000"/>
              </a:lnSpc>
              <a:spcBef>
                <a:spcPts val="0"/>
              </a:spcBef>
              <a:spcAft>
                <a:spcPts val="0"/>
              </a:spcAft>
              <a:buNone/>
            </a:pPr>
            <a:r>
              <a:rPr lang="en-US" altLang="en-US" dirty="0"/>
              <a:t>	</a:t>
            </a:r>
            <a:r>
              <a:rPr lang="en-US" altLang="en-US" sz="1200" dirty="0"/>
              <a:t>	</a:t>
            </a:r>
            <a:r>
              <a:rPr lang="en-US" altLang="en-US" sz="1300" dirty="0"/>
              <a:t>NOT R1, R1			1001 001 001 11111</a:t>
            </a:r>
          </a:p>
          <a:p>
            <a:pPr marL="457200" lvl="1" indent="0">
              <a:lnSpc>
                <a:spcPct val="120000"/>
              </a:lnSpc>
              <a:spcBef>
                <a:spcPts val="0"/>
              </a:spcBef>
              <a:spcAft>
                <a:spcPts val="0"/>
              </a:spcAft>
              <a:buNone/>
            </a:pPr>
            <a:r>
              <a:rPr lang="en-US" altLang="en-US" sz="1300" dirty="0"/>
              <a:t>		ADD R1, R1, #1   Convert R1 to -R1</a:t>
            </a:r>
          </a:p>
          <a:p>
            <a:pPr marL="457200" lvl="1" indent="0">
              <a:lnSpc>
                <a:spcPct val="120000"/>
              </a:lnSpc>
              <a:spcBef>
                <a:spcPts val="0"/>
              </a:spcBef>
              <a:spcAft>
                <a:spcPts val="0"/>
              </a:spcAft>
              <a:buNone/>
            </a:pPr>
            <a:r>
              <a:rPr lang="en-US" altLang="en-US" sz="1300" dirty="0"/>
              <a:t>		ADD R1, R2, R1</a:t>
            </a:r>
          </a:p>
          <a:p>
            <a:pPr marL="457200" lvl="1" indent="0">
              <a:spcBef>
                <a:spcPct val="50000"/>
              </a:spcBef>
              <a:buNone/>
            </a:pPr>
            <a:endParaRPr lang="en-US" altLang="en-US" sz="1300" dirty="0"/>
          </a:p>
          <a:p>
            <a:pPr marL="457200" lvl="1" indent="0">
              <a:buNone/>
            </a:pPr>
            <a:r>
              <a:rPr lang="en-US" altLang="en-US" dirty="0"/>
              <a:t>	R1 &lt;- R2 | R1 	(Bitwise or)   R2|R1 = ~~(R2|R1) = ~(~R2 &amp; ~R1)</a:t>
            </a:r>
          </a:p>
          <a:p>
            <a:pPr marL="457200" lvl="1" indent="0">
              <a:lnSpc>
                <a:spcPct val="120000"/>
              </a:lnSpc>
              <a:spcBef>
                <a:spcPts val="0"/>
              </a:spcBef>
              <a:spcAft>
                <a:spcPts val="0"/>
              </a:spcAft>
              <a:buNone/>
            </a:pPr>
            <a:r>
              <a:rPr lang="en-US" altLang="en-US" sz="1300" dirty="0"/>
              <a:t>		NOT R2, R2 		R2 &lt;- ~R2</a:t>
            </a:r>
          </a:p>
          <a:p>
            <a:pPr marL="457200" lvl="1" indent="0">
              <a:lnSpc>
                <a:spcPct val="120000"/>
              </a:lnSpc>
              <a:spcBef>
                <a:spcPts val="0"/>
              </a:spcBef>
              <a:spcAft>
                <a:spcPts val="0"/>
              </a:spcAft>
              <a:buNone/>
            </a:pPr>
            <a:r>
              <a:rPr lang="en-US" altLang="en-US" sz="1300" dirty="0"/>
              <a:t>		NOT R1, R1		R1 &lt;- ~R1</a:t>
            </a:r>
          </a:p>
          <a:p>
            <a:pPr marL="457200" lvl="1" indent="0">
              <a:lnSpc>
                <a:spcPct val="120000"/>
              </a:lnSpc>
              <a:spcBef>
                <a:spcPts val="0"/>
              </a:spcBef>
              <a:spcAft>
                <a:spcPts val="0"/>
              </a:spcAft>
              <a:buNone/>
            </a:pPr>
            <a:r>
              <a:rPr lang="en-US" altLang="en-US" sz="1300" dirty="0"/>
              <a:t>		AND R1, R1, R2 	R1 &lt;-~R2 &amp; ~R1	</a:t>
            </a:r>
          </a:p>
          <a:p>
            <a:pPr marL="457200" lvl="1" indent="0">
              <a:lnSpc>
                <a:spcPct val="120000"/>
              </a:lnSpc>
              <a:spcBef>
                <a:spcPts val="0"/>
              </a:spcBef>
              <a:spcAft>
                <a:spcPts val="0"/>
              </a:spcAft>
              <a:buNone/>
            </a:pPr>
            <a:r>
              <a:rPr lang="en-US" altLang="en-US" sz="1300" dirty="0"/>
              <a:t>		NOT R1, R1		R1 &lt;- ~R1</a:t>
            </a:r>
          </a:p>
          <a:p>
            <a:pPr marL="457200" lvl="1" indent="0">
              <a:buNone/>
            </a:pPr>
            <a:endParaRPr lang="en-US" altLang="en-US" sz="1300" dirty="0"/>
          </a:p>
          <a:p>
            <a:pPr marL="457200" lvl="1" indent="0">
              <a:buNone/>
            </a:pPr>
            <a:r>
              <a:rPr lang="en-US" altLang="en-US" dirty="0"/>
              <a:t>	R1 &lt;- R2 		(Transfer)</a:t>
            </a:r>
          </a:p>
          <a:p>
            <a:pPr marL="457200" lvl="1" indent="0">
              <a:buNone/>
            </a:pPr>
            <a:r>
              <a:rPr lang="en-US" altLang="en-US" dirty="0"/>
              <a:t>		</a:t>
            </a:r>
            <a:r>
              <a:rPr lang="en-US" altLang="en-US" sz="1300" dirty="0"/>
              <a:t>ADD R1, R2, #0</a:t>
            </a:r>
          </a:p>
          <a:p>
            <a:pPr marL="457200" lvl="1" indent="0">
              <a:buNone/>
            </a:pPr>
            <a:endParaRPr lang="en-US" altLang="en-US" dirty="0"/>
          </a:p>
          <a:p>
            <a:pPr marL="457200" lvl="1" indent="0">
              <a:buNone/>
            </a:pPr>
            <a:r>
              <a:rPr lang="en-US" altLang="en-US" dirty="0"/>
              <a:t>	R1 &lt;- 0 		(Clear)</a:t>
            </a:r>
          </a:p>
          <a:p>
            <a:pPr marL="457200" lvl="1" indent="0">
              <a:buNone/>
            </a:pPr>
            <a:r>
              <a:rPr lang="en-US" altLang="en-US" dirty="0"/>
              <a:t>		</a:t>
            </a:r>
            <a:r>
              <a:rPr lang="en-US" altLang="en-US" sz="1300" dirty="0"/>
              <a:t>AND R1, R1, #0</a:t>
            </a:r>
          </a:p>
          <a:p>
            <a:endParaRPr lang="en-US" dirty="0"/>
          </a:p>
        </p:txBody>
      </p:sp>
    </p:spTree>
    <p:extLst>
      <p:ext uri="{BB962C8B-B14F-4D97-AF65-F5344CB8AC3E}">
        <p14:creationId xmlns:p14="http://schemas.microsoft.com/office/powerpoint/2010/main" val="1902525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Operate Instructions in hex</a:t>
            </a:r>
          </a:p>
        </p:txBody>
      </p:sp>
      <p:sp>
        <p:nvSpPr>
          <p:cNvPr id="3" name="Content Placeholder 2"/>
          <p:cNvSpPr>
            <a:spLocks noGrp="1"/>
          </p:cNvSpPr>
          <p:nvPr>
            <p:ph idx="1"/>
          </p:nvPr>
        </p:nvSpPr>
        <p:spPr/>
        <p:txBody>
          <a:bodyPr>
            <a:normAutofit fontScale="92500" lnSpcReduction="10000"/>
          </a:bodyPr>
          <a:lstStyle/>
          <a:p>
            <a:pPr marL="457200" lvl="1" indent="0">
              <a:spcBef>
                <a:spcPct val="50000"/>
              </a:spcBef>
              <a:buNone/>
            </a:pPr>
            <a:r>
              <a:rPr lang="en-US" altLang="en-US" dirty="0"/>
              <a:t>R1 &lt;- R2 – R1 	(Subtraction)</a:t>
            </a:r>
          </a:p>
          <a:p>
            <a:pPr marL="457200" lvl="1" indent="0">
              <a:lnSpc>
                <a:spcPct val="120000"/>
              </a:lnSpc>
              <a:spcBef>
                <a:spcPts val="0"/>
              </a:spcBef>
              <a:spcAft>
                <a:spcPts val="0"/>
              </a:spcAft>
              <a:buNone/>
            </a:pPr>
            <a:r>
              <a:rPr lang="en-US" altLang="en-US" sz="1200" dirty="0"/>
              <a:t>	</a:t>
            </a:r>
            <a:r>
              <a:rPr lang="en-US" altLang="en-US" sz="1300" dirty="0"/>
              <a:t>NOT R1, R1		1001 001 001 111111	 1001 0010 0111 1111	x927F</a:t>
            </a:r>
          </a:p>
          <a:p>
            <a:pPr marL="457200" lvl="1" indent="0">
              <a:lnSpc>
                <a:spcPct val="120000"/>
              </a:lnSpc>
              <a:spcBef>
                <a:spcPts val="0"/>
              </a:spcBef>
              <a:spcAft>
                <a:spcPts val="0"/>
              </a:spcAft>
              <a:buNone/>
            </a:pPr>
            <a:r>
              <a:rPr lang="en-US" altLang="en-US" sz="1300" dirty="0"/>
              <a:t>	ADD R1, R1, #1	0001 001 001 1 00001	 0001 0010 0110 0001 	x1261</a:t>
            </a:r>
          </a:p>
          <a:p>
            <a:pPr marL="457200" lvl="1" indent="0">
              <a:lnSpc>
                <a:spcPct val="120000"/>
              </a:lnSpc>
              <a:spcBef>
                <a:spcPts val="0"/>
              </a:spcBef>
              <a:spcAft>
                <a:spcPts val="0"/>
              </a:spcAft>
              <a:buNone/>
            </a:pPr>
            <a:r>
              <a:rPr lang="en-US" altLang="en-US" sz="1300" dirty="0"/>
              <a:t>	ADD R1, R2, R1	0001 001 010 0 00 001 	 0001 0010 1000 0001	x1281</a:t>
            </a:r>
          </a:p>
          <a:p>
            <a:pPr marL="457200" lvl="1" indent="0">
              <a:spcBef>
                <a:spcPct val="50000"/>
              </a:spcBef>
              <a:buNone/>
            </a:pPr>
            <a:endParaRPr lang="en-US" altLang="en-US" sz="1300" dirty="0"/>
          </a:p>
          <a:p>
            <a:pPr marL="457200" lvl="1" indent="0">
              <a:buNone/>
            </a:pPr>
            <a:r>
              <a:rPr lang="en-US" altLang="en-US" dirty="0"/>
              <a:t>R1 &lt;- R2 | R1 	(Bitwise or)   R2|R1 = ~~(R2|R1) = ~(~R2 &amp; ~R1)</a:t>
            </a:r>
          </a:p>
          <a:p>
            <a:pPr marL="457200" lvl="1" indent="0">
              <a:lnSpc>
                <a:spcPct val="120000"/>
              </a:lnSpc>
              <a:spcBef>
                <a:spcPts val="0"/>
              </a:spcBef>
              <a:spcAft>
                <a:spcPts val="0"/>
              </a:spcAft>
              <a:buNone/>
            </a:pPr>
            <a:r>
              <a:rPr lang="en-US" altLang="en-US" sz="1300" dirty="0"/>
              <a:t>	NOT R2, R2 		1001 010 010 111111	 1001 0100 1011 1111	x94BF</a:t>
            </a:r>
          </a:p>
          <a:p>
            <a:pPr marL="457200" lvl="1" indent="0">
              <a:lnSpc>
                <a:spcPct val="120000"/>
              </a:lnSpc>
              <a:spcBef>
                <a:spcPts val="0"/>
              </a:spcBef>
              <a:spcAft>
                <a:spcPts val="0"/>
              </a:spcAft>
              <a:buNone/>
            </a:pPr>
            <a:r>
              <a:rPr lang="en-US" altLang="en-US" sz="1300" dirty="0"/>
              <a:t>	NOT R1, R1		1001 001 001 111111	 1001 0010 0111 1111	x927F</a:t>
            </a:r>
          </a:p>
          <a:p>
            <a:pPr marL="457200" lvl="1" indent="0">
              <a:lnSpc>
                <a:spcPct val="120000"/>
              </a:lnSpc>
              <a:spcBef>
                <a:spcPts val="0"/>
              </a:spcBef>
              <a:spcAft>
                <a:spcPts val="0"/>
              </a:spcAft>
              <a:buNone/>
            </a:pPr>
            <a:r>
              <a:rPr lang="en-US" altLang="en-US" sz="1300" dirty="0"/>
              <a:t>	AND R1, R1, R2 	0101 001 001 0 00 010	 0101 0010 0100 0010	x5242</a:t>
            </a:r>
          </a:p>
          <a:p>
            <a:pPr marL="457200" lvl="1" indent="0">
              <a:lnSpc>
                <a:spcPct val="120000"/>
              </a:lnSpc>
              <a:spcBef>
                <a:spcPts val="0"/>
              </a:spcBef>
              <a:spcAft>
                <a:spcPts val="0"/>
              </a:spcAft>
              <a:buNone/>
            </a:pPr>
            <a:r>
              <a:rPr lang="en-US" altLang="en-US" sz="1300" dirty="0"/>
              <a:t>	NOT R1, R1		1001 001 001 111111	 1001 0010 0111 1111	x927F</a:t>
            </a:r>
          </a:p>
          <a:p>
            <a:pPr marL="457200" lvl="1" indent="0">
              <a:buNone/>
            </a:pPr>
            <a:endParaRPr lang="en-US" altLang="en-US" sz="1300" dirty="0"/>
          </a:p>
          <a:p>
            <a:pPr marL="457200" lvl="1" indent="0">
              <a:buNone/>
            </a:pPr>
            <a:r>
              <a:rPr lang="en-US" altLang="en-US" dirty="0"/>
              <a:t>R1 &lt;- R2 		(Transfer)</a:t>
            </a:r>
          </a:p>
          <a:p>
            <a:pPr marL="457200" lvl="1" indent="0">
              <a:buNone/>
            </a:pPr>
            <a:r>
              <a:rPr lang="en-US" altLang="en-US" dirty="0"/>
              <a:t>	</a:t>
            </a:r>
            <a:r>
              <a:rPr lang="en-US" altLang="en-US" sz="1300" dirty="0"/>
              <a:t>ADD R1, R2, #0	0001 001 010 0 00 000	 0001 0010 1000 0000	x1280</a:t>
            </a:r>
          </a:p>
          <a:p>
            <a:pPr marL="457200" lvl="1" indent="0">
              <a:buNone/>
            </a:pPr>
            <a:endParaRPr lang="en-US" altLang="en-US" sz="1300" dirty="0"/>
          </a:p>
          <a:p>
            <a:pPr marL="457200" lvl="1" indent="0">
              <a:buNone/>
            </a:pPr>
            <a:r>
              <a:rPr lang="en-US" altLang="en-US" dirty="0"/>
              <a:t>R1 &lt;- 0 		(Clear)</a:t>
            </a:r>
          </a:p>
          <a:p>
            <a:pPr marL="457200" lvl="1" indent="0">
              <a:buNone/>
            </a:pPr>
            <a:r>
              <a:rPr lang="en-US" altLang="en-US" dirty="0"/>
              <a:t>	</a:t>
            </a:r>
            <a:r>
              <a:rPr lang="en-US" altLang="en-US" sz="1300" dirty="0"/>
              <a:t>AND R1, R1, #0	0101 001 001 1 00001	 0101 0010 0110 0001</a:t>
            </a:r>
            <a:r>
              <a:rPr lang="en-US" altLang="en-US" sz="1300"/>
              <a:t>	x5261</a:t>
            </a:r>
            <a:endParaRPr lang="en-US" altLang="en-US" sz="1300" dirty="0"/>
          </a:p>
          <a:p>
            <a:endParaRPr lang="en-US" dirty="0"/>
          </a:p>
        </p:txBody>
      </p:sp>
    </p:spTree>
    <p:extLst>
      <p:ext uri="{BB962C8B-B14F-4D97-AF65-F5344CB8AC3E}">
        <p14:creationId xmlns:p14="http://schemas.microsoft.com/office/powerpoint/2010/main" val="3246042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 Instructions</a:t>
            </a:r>
          </a:p>
        </p:txBody>
      </p:sp>
      <p:sp>
        <p:nvSpPr>
          <p:cNvPr id="3" name="Content Placeholder 2"/>
          <p:cNvSpPr>
            <a:spLocks noGrp="1"/>
          </p:cNvSpPr>
          <p:nvPr>
            <p:ph idx="1"/>
          </p:nvPr>
        </p:nvSpPr>
        <p:spPr/>
        <p:txBody>
          <a:bodyPr>
            <a:normAutofit/>
          </a:bodyPr>
          <a:lstStyle/>
          <a:p>
            <a:r>
              <a:rPr lang="en-US" dirty="0"/>
              <a:t>Moving data from</a:t>
            </a:r>
          </a:p>
          <a:p>
            <a:pPr lvl="1"/>
            <a:r>
              <a:rPr lang="en-US" dirty="0"/>
              <a:t>Register to memory</a:t>
            </a:r>
          </a:p>
          <a:p>
            <a:pPr lvl="1"/>
            <a:r>
              <a:rPr lang="en-US" dirty="0"/>
              <a:t>Memory to register</a:t>
            </a:r>
          </a:p>
          <a:p>
            <a:pPr lvl="1"/>
            <a:r>
              <a:rPr lang="en-US" sz="2600" dirty="0"/>
              <a:t>(Register to register is covered under operate instructions)</a:t>
            </a:r>
            <a:endParaRPr lang="en-US" dirty="0"/>
          </a:p>
          <a:p>
            <a:r>
              <a:rPr lang="en-US" dirty="0"/>
              <a:t>Addressing </a:t>
            </a:r>
            <a:r>
              <a:rPr lang="en-US"/>
              <a:t>modes </a:t>
            </a:r>
            <a:endParaRPr lang="en-US" dirty="0"/>
          </a:p>
          <a:p>
            <a:pPr lvl="1"/>
            <a:r>
              <a:rPr lang="en-US" dirty="0"/>
              <a:t>PC-Relative </a:t>
            </a:r>
          </a:p>
          <a:p>
            <a:pPr lvl="1"/>
            <a:r>
              <a:rPr lang="en-US" dirty="0"/>
              <a:t>Indirect</a:t>
            </a:r>
          </a:p>
          <a:p>
            <a:pPr lvl="1"/>
            <a:r>
              <a:rPr lang="en-US" dirty="0"/>
              <a:t>Base + offset</a:t>
            </a:r>
          </a:p>
        </p:txBody>
      </p:sp>
    </p:spTree>
    <p:extLst>
      <p:ext uri="{BB962C8B-B14F-4D97-AF65-F5344CB8AC3E}">
        <p14:creationId xmlns:p14="http://schemas.microsoft.com/office/powerpoint/2010/main" val="304021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 Relative 1</a:t>
            </a:r>
          </a:p>
        </p:txBody>
      </p:sp>
      <p:sp>
        <p:nvSpPr>
          <p:cNvPr id="3" name="Content Placeholder 2"/>
          <p:cNvSpPr>
            <a:spLocks noGrp="1"/>
          </p:cNvSpPr>
          <p:nvPr>
            <p:ph idx="1"/>
          </p:nvPr>
        </p:nvSpPr>
        <p:spPr/>
        <p:txBody>
          <a:bodyPr>
            <a:normAutofit/>
          </a:bodyPr>
          <a:lstStyle/>
          <a:p>
            <a:r>
              <a:rPr lang="en-US" dirty="0"/>
              <a:t>Uses the current value of the program counter</a:t>
            </a:r>
          </a:p>
          <a:p>
            <a:r>
              <a:rPr lang="en-US" dirty="0"/>
              <a:t>Adds a value specified in the instruction.</a:t>
            </a:r>
          </a:p>
          <a:p>
            <a:pPr marL="457200" lvl="1" indent="0">
              <a:buNone/>
            </a:pPr>
            <a:r>
              <a:rPr lang="en-US" dirty="0"/>
              <a:t>LD – Load value from memory and place it into a register.</a:t>
            </a:r>
          </a:p>
          <a:p>
            <a:pPr marL="457200" lvl="1" indent="0">
              <a:buNone/>
            </a:pPr>
            <a:r>
              <a:rPr lang="en-US" dirty="0"/>
              <a:t>ST – Stores register value in memory.</a:t>
            </a:r>
          </a:p>
          <a:p>
            <a:r>
              <a:rPr lang="en-US" dirty="0"/>
              <a:t>4-bit opcode, 3-bit register, 9-bit value</a:t>
            </a:r>
          </a:p>
          <a:p>
            <a:r>
              <a:rPr lang="en-US" dirty="0"/>
              <a:t>Value is 9-bit 2's compliment (Range?)</a:t>
            </a:r>
          </a:p>
          <a:p>
            <a:r>
              <a:rPr lang="en-US" dirty="0"/>
              <a:t>Effective address – The ACTUAL address of the operand.  This is the value after all calculations and redirections have been made.</a:t>
            </a:r>
          </a:p>
        </p:txBody>
      </p:sp>
    </p:spTree>
    <p:extLst>
      <p:ext uri="{BB962C8B-B14F-4D97-AF65-F5344CB8AC3E}">
        <p14:creationId xmlns:p14="http://schemas.microsoft.com/office/powerpoint/2010/main" val="1045159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34568"/>
          </a:xfrm>
        </p:spPr>
        <p:txBody>
          <a:bodyPr/>
          <a:lstStyle/>
          <a:p>
            <a:r>
              <a:rPr lang="en-US" dirty="0"/>
              <a:t>PC Relative 2</a:t>
            </a:r>
          </a:p>
        </p:txBody>
      </p:sp>
      <p:sp>
        <p:nvSpPr>
          <p:cNvPr id="3" name="Content Placeholder 2"/>
          <p:cNvSpPr>
            <a:spLocks noGrp="1"/>
          </p:cNvSpPr>
          <p:nvPr>
            <p:ph idx="1"/>
          </p:nvPr>
        </p:nvSpPr>
        <p:spPr>
          <a:xfrm>
            <a:off x="228599" y="1062669"/>
            <a:ext cx="8686800" cy="2366331"/>
          </a:xfrm>
        </p:spPr>
        <p:txBody>
          <a:bodyPr>
            <a:normAutofit/>
          </a:bodyPr>
          <a:lstStyle/>
          <a:p>
            <a:r>
              <a:rPr lang="en-US" sz="2400" dirty="0"/>
              <a:t>LD – Load value from memory and place it into a register.</a:t>
            </a:r>
          </a:p>
          <a:p>
            <a:r>
              <a:rPr lang="en-US" sz="2400" dirty="0"/>
              <a:t>ST – Save value from register to memory</a:t>
            </a:r>
          </a:p>
          <a:p>
            <a:r>
              <a:rPr lang="en-US" sz="2400" dirty="0"/>
              <a:t>Load what is stored in memory location PC + x0AF into R2</a:t>
            </a:r>
          </a:p>
          <a:p>
            <a:r>
              <a:rPr lang="en-US" sz="2400" dirty="0"/>
              <a:t>Assume this LD is stored at x3000, what is the effective address? </a:t>
            </a:r>
          </a:p>
          <a:p>
            <a:pPr marL="0" indent="0">
              <a:buNone/>
            </a:pPr>
            <a:endParaRPr lang="en-US" dirty="0">
              <a:solidFill>
                <a:srgbClr val="FF0000"/>
              </a:solidFill>
            </a:endParaRPr>
          </a:p>
          <a:p>
            <a:pPr marL="0" indent="0">
              <a:buNone/>
            </a:pPr>
            <a:endParaRPr lang="en-US" dirty="0"/>
          </a:p>
        </p:txBody>
      </p:sp>
      <p:pic>
        <p:nvPicPr>
          <p:cNvPr id="10" name="Picture 9" descr="Instruction format for LC3 instructions LD and ST showing the PC OFFSET for calculating pc relative addresses.">
            <a:extLst>
              <a:ext uri="{FF2B5EF4-FFF2-40B4-BE49-F238E27FC236}">
                <a16:creationId xmlns:a16="http://schemas.microsoft.com/office/drawing/2014/main" id="{19D4A81C-6BF5-4F51-A3D8-700352AE31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083" y="3604701"/>
            <a:ext cx="6727833" cy="2510468"/>
          </a:xfrm>
          <a:prstGeom prst="rect">
            <a:avLst/>
          </a:prstGeom>
        </p:spPr>
      </p:pic>
    </p:spTree>
    <p:extLst>
      <p:ext uri="{BB962C8B-B14F-4D97-AF65-F5344CB8AC3E}">
        <p14:creationId xmlns:p14="http://schemas.microsoft.com/office/powerpoint/2010/main" val="645356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 Relative</a:t>
            </a:r>
          </a:p>
        </p:txBody>
      </p:sp>
      <p:sp>
        <p:nvSpPr>
          <p:cNvPr id="3" name="Content Placeholder 2"/>
          <p:cNvSpPr>
            <a:spLocks noGrp="1"/>
          </p:cNvSpPr>
          <p:nvPr>
            <p:ph idx="1"/>
          </p:nvPr>
        </p:nvSpPr>
        <p:spPr>
          <a:xfrm>
            <a:off x="457200" y="1600203"/>
            <a:ext cx="8229600" cy="4952997"/>
          </a:xfrm>
        </p:spPr>
        <p:txBody>
          <a:bodyPr>
            <a:normAutofit/>
          </a:bodyPr>
          <a:lstStyle/>
          <a:p>
            <a:r>
              <a:rPr lang="en-US" dirty="0"/>
              <a:t>LD – Load value from memory and place it into a register.</a:t>
            </a:r>
          </a:p>
          <a:p>
            <a:endParaRPr lang="en-US" dirty="0"/>
          </a:p>
          <a:p>
            <a:endParaRPr lang="en-US" dirty="0"/>
          </a:p>
          <a:p>
            <a:endParaRPr lang="en-US" dirty="0"/>
          </a:p>
          <a:p>
            <a:endParaRPr lang="en-US" dirty="0"/>
          </a:p>
          <a:p>
            <a:endParaRPr lang="en-US" dirty="0"/>
          </a:p>
          <a:p>
            <a:endParaRPr lang="en-US" dirty="0"/>
          </a:p>
          <a:p>
            <a:endParaRPr lang="en-US" dirty="0"/>
          </a:p>
          <a:p>
            <a:r>
              <a:rPr lang="en-US" dirty="0"/>
              <a:t>Assume this LD is stored at x3000, what is the effective address? </a:t>
            </a:r>
            <a:r>
              <a:rPr lang="en-US" b="1" i="1" u="sng" dirty="0"/>
              <a:t>x30B0 </a:t>
            </a:r>
          </a:p>
          <a:p>
            <a:r>
              <a:rPr lang="en-US" b="1" i="1" u="sng" dirty="0"/>
              <a:t>Remember the PC is incremented after loading the instruction.</a:t>
            </a:r>
          </a:p>
          <a:p>
            <a:r>
              <a:rPr lang="en-US" b="1" i="1" u="sng" dirty="0"/>
              <a:t>Assume x0035 is stored at memory location x30B0</a:t>
            </a:r>
          </a:p>
          <a:p>
            <a:pPr marL="0" indent="0">
              <a:buNone/>
            </a:pPr>
            <a:endParaRPr lang="en-US" dirty="0"/>
          </a:p>
        </p:txBody>
      </p:sp>
      <p:pic>
        <p:nvPicPr>
          <p:cNvPr id="5" name="Picture 4" descr="Instruction format for LC3 instructions LD and ST showing the PC OFFSET for calculating pc relative addresses.">
            <a:extLst>
              <a:ext uri="{FF2B5EF4-FFF2-40B4-BE49-F238E27FC236}">
                <a16:creationId xmlns:a16="http://schemas.microsoft.com/office/drawing/2014/main" id="{64A8B2DE-D2B6-40AB-A7C0-4AD555B8CB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083" y="2253557"/>
            <a:ext cx="6727833" cy="2510468"/>
          </a:xfrm>
          <a:prstGeom prst="rect">
            <a:avLst/>
          </a:prstGeom>
        </p:spPr>
      </p:pic>
    </p:spTree>
    <p:extLst>
      <p:ext uri="{BB962C8B-B14F-4D97-AF65-F5344CB8AC3E}">
        <p14:creationId xmlns:p14="http://schemas.microsoft.com/office/powerpoint/2010/main" val="3152042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860066"/>
          </a:xfrm>
        </p:spPr>
        <p:txBody>
          <a:bodyPr>
            <a:normAutofit fontScale="90000"/>
          </a:bodyPr>
          <a:lstStyle/>
          <a:p>
            <a:r>
              <a:rPr lang="en-US" dirty="0"/>
              <a:t>PC Relative – calculate the PC offset</a:t>
            </a:r>
          </a:p>
        </p:txBody>
      </p:sp>
      <p:sp>
        <p:nvSpPr>
          <p:cNvPr id="3" name="Content Placeholder 2"/>
          <p:cNvSpPr>
            <a:spLocks noGrp="1"/>
          </p:cNvSpPr>
          <p:nvPr>
            <p:ph idx="1"/>
          </p:nvPr>
        </p:nvSpPr>
        <p:spPr>
          <a:xfrm>
            <a:off x="457200" y="1600203"/>
            <a:ext cx="8229600" cy="4952997"/>
          </a:xfrm>
        </p:spPr>
        <p:txBody>
          <a:bodyPr>
            <a:normAutofit/>
          </a:bodyPr>
          <a:lstStyle/>
          <a:p>
            <a:r>
              <a:rPr lang="en-US" dirty="0"/>
              <a:t>ST – Store register value to memory location.</a:t>
            </a:r>
          </a:p>
          <a:p>
            <a:r>
              <a:rPr lang="en-US" dirty="0"/>
              <a:t>Where in memory do you want to store the data?</a:t>
            </a:r>
          </a:p>
          <a:p>
            <a:r>
              <a:rPr lang="en-US" dirty="0"/>
              <a:t>What is the PC when this instruction is executed.  Note that the PC will ALWAYS be this instruction's address in memory + 1?</a:t>
            </a:r>
          </a:p>
          <a:p>
            <a:r>
              <a:rPr lang="en-US" dirty="0"/>
              <a:t>The PC Offset (the thing stored in the instruction) is the difference.</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descr="Instruction format for LC3 instructions LD and ST showing the PC OFFSET for calculating pc relative addresses.">
            <a:extLst>
              <a:ext uri="{FF2B5EF4-FFF2-40B4-BE49-F238E27FC236}">
                <a16:creationId xmlns:a16="http://schemas.microsoft.com/office/drawing/2014/main" id="{38A04015-E2E6-433A-A726-A67A97BCFD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083" y="3657600"/>
            <a:ext cx="6727833" cy="2510468"/>
          </a:xfrm>
          <a:prstGeom prst="rect">
            <a:avLst/>
          </a:prstGeom>
        </p:spPr>
      </p:pic>
    </p:spTree>
    <p:extLst>
      <p:ext uri="{BB962C8B-B14F-4D97-AF65-F5344CB8AC3E}">
        <p14:creationId xmlns:p14="http://schemas.microsoft.com/office/powerpoint/2010/main" val="3941323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860066"/>
          </a:xfrm>
        </p:spPr>
        <p:txBody>
          <a:bodyPr>
            <a:normAutofit fontScale="90000"/>
          </a:bodyPr>
          <a:lstStyle/>
          <a:p>
            <a:r>
              <a:rPr lang="en-US" dirty="0"/>
              <a:t>PC Relative – calculate the PC offset Example</a:t>
            </a:r>
          </a:p>
        </p:txBody>
      </p:sp>
      <p:sp>
        <p:nvSpPr>
          <p:cNvPr id="3" name="Content Placeholder 2"/>
          <p:cNvSpPr>
            <a:spLocks noGrp="1"/>
          </p:cNvSpPr>
          <p:nvPr>
            <p:ph idx="1"/>
          </p:nvPr>
        </p:nvSpPr>
        <p:spPr>
          <a:xfrm>
            <a:off x="457200" y="1600203"/>
            <a:ext cx="4572000" cy="4952997"/>
          </a:xfrm>
        </p:spPr>
        <p:txBody>
          <a:bodyPr>
            <a:normAutofit/>
          </a:bodyPr>
          <a:lstStyle/>
          <a:p>
            <a:r>
              <a:rPr lang="en-US" dirty="0"/>
              <a:t>We want the program to the right to store R0 into memory location 3004</a:t>
            </a:r>
          </a:p>
          <a:p>
            <a:r>
              <a:rPr lang="en-US" dirty="0"/>
              <a:t>The ST is at address 3002 therefore the PC will be 3003.</a:t>
            </a:r>
          </a:p>
          <a:p>
            <a:r>
              <a:rPr lang="en-US" dirty="0"/>
              <a:t>The PC Offset is </a:t>
            </a:r>
          </a:p>
          <a:p>
            <a:pPr marL="0" indent="0">
              <a:buNone/>
            </a:pPr>
            <a:r>
              <a:rPr lang="en-US" dirty="0"/>
              <a:t>	Effective Address – PC.</a:t>
            </a:r>
          </a:p>
          <a:p>
            <a:r>
              <a:rPr lang="en-US" dirty="0"/>
              <a:t>PC Offset = 3004 – 3003 = 1</a:t>
            </a:r>
          </a:p>
          <a:p>
            <a:r>
              <a:rPr lang="en-US" dirty="0"/>
              <a:t>Store the number 8 as a 9-bit 2s complement number in the PC Offset field.</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graphicFrame>
        <p:nvGraphicFramePr>
          <p:cNvPr id="5" name="Table 5">
            <a:extLst>
              <a:ext uri="{FF2B5EF4-FFF2-40B4-BE49-F238E27FC236}">
                <a16:creationId xmlns:a16="http://schemas.microsoft.com/office/drawing/2014/main" id="{68E3AEFA-4B96-4291-9A3A-C99C529EE723}"/>
              </a:ext>
            </a:extLst>
          </p:cNvPr>
          <p:cNvGraphicFramePr>
            <a:graphicFrameLocks noGrp="1"/>
          </p:cNvGraphicFramePr>
          <p:nvPr>
            <p:extLst>
              <p:ext uri="{D42A27DB-BD31-4B8C-83A1-F6EECF244321}">
                <p14:modId xmlns:p14="http://schemas.microsoft.com/office/powerpoint/2010/main" val="1497954549"/>
              </p:ext>
            </p:extLst>
          </p:nvPr>
        </p:nvGraphicFramePr>
        <p:xfrm>
          <a:off x="5287617" y="985959"/>
          <a:ext cx="3429000" cy="39624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37970389"/>
                    </a:ext>
                  </a:extLst>
                </a:gridCol>
                <a:gridCol w="2209800">
                  <a:extLst>
                    <a:ext uri="{9D8B030D-6E8A-4147-A177-3AD203B41FA5}">
                      <a16:colId xmlns:a16="http://schemas.microsoft.com/office/drawing/2014/main" val="3617840384"/>
                    </a:ext>
                  </a:extLst>
                </a:gridCol>
              </a:tblGrid>
              <a:tr h="274320">
                <a:tc>
                  <a:txBody>
                    <a:bodyPr/>
                    <a:lstStyle/>
                    <a:p>
                      <a:pPr algn="ctr"/>
                      <a:r>
                        <a:rPr lang="en-US" sz="1400" dirty="0"/>
                        <a:t>Address</a:t>
                      </a:r>
                    </a:p>
                  </a:txBody>
                  <a:tcPr/>
                </a:tc>
                <a:tc>
                  <a:txBody>
                    <a:bodyPr/>
                    <a:lstStyle/>
                    <a:p>
                      <a:pPr algn="ctr"/>
                      <a:r>
                        <a:rPr lang="en-US" sz="1400" dirty="0"/>
                        <a:t>Value</a:t>
                      </a:r>
                    </a:p>
                  </a:txBody>
                  <a:tcPr/>
                </a:tc>
                <a:extLst>
                  <a:ext uri="{0D108BD9-81ED-4DB2-BD59-A6C34878D82A}">
                    <a16:rowId xmlns:a16="http://schemas.microsoft.com/office/drawing/2014/main" val="52193540"/>
                  </a:ext>
                </a:extLst>
              </a:tr>
              <a:tr h="274320">
                <a:tc>
                  <a:txBody>
                    <a:bodyPr/>
                    <a:lstStyle/>
                    <a:p>
                      <a:pPr algn="ctr"/>
                      <a:r>
                        <a:rPr lang="en-US" sz="1400" dirty="0"/>
                        <a:t>3000</a:t>
                      </a:r>
                    </a:p>
                  </a:txBody>
                  <a:tcPr/>
                </a:tc>
                <a:tc>
                  <a:txBody>
                    <a:bodyPr/>
                    <a:lstStyle/>
                    <a:p>
                      <a:r>
                        <a:rPr lang="en-US" sz="1400" dirty="0"/>
                        <a:t>AND R0, R0, #0</a:t>
                      </a:r>
                    </a:p>
                  </a:txBody>
                  <a:tcPr/>
                </a:tc>
                <a:extLst>
                  <a:ext uri="{0D108BD9-81ED-4DB2-BD59-A6C34878D82A}">
                    <a16:rowId xmlns:a16="http://schemas.microsoft.com/office/drawing/2014/main" val="1009400397"/>
                  </a:ext>
                </a:extLst>
              </a:tr>
              <a:tr h="274320">
                <a:tc>
                  <a:txBody>
                    <a:bodyPr/>
                    <a:lstStyle/>
                    <a:p>
                      <a:pPr algn="ctr"/>
                      <a:r>
                        <a:rPr lang="en-US" sz="1400" dirty="0"/>
                        <a:t>3001</a:t>
                      </a:r>
                    </a:p>
                  </a:txBody>
                  <a:tcPr/>
                </a:tc>
                <a:tc>
                  <a:txBody>
                    <a:bodyPr/>
                    <a:lstStyle/>
                    <a:p>
                      <a:r>
                        <a:rPr lang="en-US" sz="1400" dirty="0"/>
                        <a:t>ADD R0, R0, #5 </a:t>
                      </a:r>
                    </a:p>
                  </a:txBody>
                  <a:tcPr/>
                </a:tc>
                <a:extLst>
                  <a:ext uri="{0D108BD9-81ED-4DB2-BD59-A6C34878D82A}">
                    <a16:rowId xmlns:a16="http://schemas.microsoft.com/office/drawing/2014/main" val="125061632"/>
                  </a:ext>
                </a:extLst>
              </a:tr>
              <a:tr h="274320">
                <a:tc>
                  <a:txBody>
                    <a:bodyPr/>
                    <a:lstStyle/>
                    <a:p>
                      <a:pPr algn="ctr"/>
                      <a:r>
                        <a:rPr lang="en-US" sz="1400" b="1" i="1" u="sng" dirty="0">
                          <a:solidFill>
                            <a:schemeClr val="tx1"/>
                          </a:solidFill>
                        </a:rPr>
                        <a:t>3002</a:t>
                      </a:r>
                    </a:p>
                  </a:txBody>
                  <a:tcPr/>
                </a:tc>
                <a:tc>
                  <a:txBody>
                    <a:bodyPr/>
                    <a:lstStyle/>
                    <a:p>
                      <a:r>
                        <a:rPr lang="en-US" sz="1400" b="1" i="1" u="sng" dirty="0">
                          <a:solidFill>
                            <a:schemeClr val="tx1"/>
                          </a:solidFill>
                        </a:rPr>
                        <a:t>ST R0, ______</a:t>
                      </a:r>
                    </a:p>
                  </a:txBody>
                  <a:tcPr/>
                </a:tc>
                <a:extLst>
                  <a:ext uri="{0D108BD9-81ED-4DB2-BD59-A6C34878D82A}">
                    <a16:rowId xmlns:a16="http://schemas.microsoft.com/office/drawing/2014/main" val="3390412996"/>
                  </a:ext>
                </a:extLst>
              </a:tr>
              <a:tr h="274320">
                <a:tc>
                  <a:txBody>
                    <a:bodyPr/>
                    <a:lstStyle/>
                    <a:p>
                      <a:pPr algn="ctr"/>
                      <a:r>
                        <a:rPr lang="en-US" sz="1400" dirty="0"/>
                        <a:t>3003</a:t>
                      </a:r>
                    </a:p>
                  </a:txBody>
                  <a:tcPr/>
                </a:tc>
                <a:tc>
                  <a:txBody>
                    <a:bodyPr/>
                    <a:lstStyle/>
                    <a:p>
                      <a:r>
                        <a:rPr lang="en-US" sz="1400" dirty="0"/>
                        <a:t>HALT</a:t>
                      </a:r>
                    </a:p>
                  </a:txBody>
                  <a:tcPr/>
                </a:tc>
                <a:extLst>
                  <a:ext uri="{0D108BD9-81ED-4DB2-BD59-A6C34878D82A}">
                    <a16:rowId xmlns:a16="http://schemas.microsoft.com/office/drawing/2014/main" val="2986248366"/>
                  </a:ext>
                </a:extLst>
              </a:tr>
              <a:tr h="274320">
                <a:tc>
                  <a:txBody>
                    <a:bodyPr/>
                    <a:lstStyle/>
                    <a:p>
                      <a:pPr algn="ctr"/>
                      <a:r>
                        <a:rPr lang="en-US" sz="1400" dirty="0"/>
                        <a:t>3004</a:t>
                      </a:r>
                    </a:p>
                  </a:txBody>
                  <a:tcPr/>
                </a:tc>
                <a:tc>
                  <a:txBody>
                    <a:bodyPr/>
                    <a:lstStyle/>
                    <a:p>
                      <a:endParaRPr lang="en-US" sz="1400" dirty="0"/>
                    </a:p>
                  </a:txBody>
                  <a:tcPr/>
                </a:tc>
                <a:extLst>
                  <a:ext uri="{0D108BD9-81ED-4DB2-BD59-A6C34878D82A}">
                    <a16:rowId xmlns:a16="http://schemas.microsoft.com/office/drawing/2014/main" val="626091858"/>
                  </a:ext>
                </a:extLst>
              </a:tr>
              <a:tr h="274320">
                <a:tc>
                  <a:txBody>
                    <a:bodyPr/>
                    <a:lstStyle/>
                    <a:p>
                      <a:pPr algn="ctr"/>
                      <a:r>
                        <a:rPr lang="en-US" sz="1400" dirty="0"/>
                        <a:t>3005</a:t>
                      </a:r>
                    </a:p>
                  </a:txBody>
                  <a:tcPr/>
                </a:tc>
                <a:tc>
                  <a:txBody>
                    <a:bodyPr/>
                    <a:lstStyle/>
                    <a:p>
                      <a:endParaRPr lang="en-US" sz="1400" dirty="0"/>
                    </a:p>
                  </a:txBody>
                  <a:tcPr/>
                </a:tc>
                <a:extLst>
                  <a:ext uri="{0D108BD9-81ED-4DB2-BD59-A6C34878D82A}">
                    <a16:rowId xmlns:a16="http://schemas.microsoft.com/office/drawing/2014/main" val="4255437455"/>
                  </a:ext>
                </a:extLst>
              </a:tr>
              <a:tr h="274320">
                <a:tc>
                  <a:txBody>
                    <a:bodyPr/>
                    <a:lstStyle/>
                    <a:p>
                      <a:pPr algn="ctr"/>
                      <a:r>
                        <a:rPr lang="en-US" sz="1400" dirty="0"/>
                        <a:t>3006</a:t>
                      </a:r>
                    </a:p>
                  </a:txBody>
                  <a:tcPr/>
                </a:tc>
                <a:tc>
                  <a:txBody>
                    <a:bodyPr/>
                    <a:lstStyle/>
                    <a:p>
                      <a:endParaRPr lang="en-US" sz="1400" dirty="0"/>
                    </a:p>
                  </a:txBody>
                  <a:tcPr/>
                </a:tc>
                <a:extLst>
                  <a:ext uri="{0D108BD9-81ED-4DB2-BD59-A6C34878D82A}">
                    <a16:rowId xmlns:a16="http://schemas.microsoft.com/office/drawing/2014/main" val="4255687532"/>
                  </a:ext>
                </a:extLst>
              </a:tr>
              <a:tr h="274320">
                <a:tc>
                  <a:txBody>
                    <a:bodyPr/>
                    <a:lstStyle/>
                    <a:p>
                      <a:pPr algn="ctr"/>
                      <a:r>
                        <a:rPr lang="en-US" sz="1400" dirty="0"/>
                        <a:t>3007</a:t>
                      </a:r>
                    </a:p>
                  </a:txBody>
                  <a:tcPr/>
                </a:tc>
                <a:tc>
                  <a:txBody>
                    <a:bodyPr/>
                    <a:lstStyle/>
                    <a:p>
                      <a:endParaRPr lang="en-US" sz="1400" dirty="0"/>
                    </a:p>
                  </a:txBody>
                  <a:tcPr/>
                </a:tc>
                <a:extLst>
                  <a:ext uri="{0D108BD9-81ED-4DB2-BD59-A6C34878D82A}">
                    <a16:rowId xmlns:a16="http://schemas.microsoft.com/office/drawing/2014/main" val="3113007132"/>
                  </a:ext>
                </a:extLst>
              </a:tr>
              <a:tr h="274320">
                <a:tc>
                  <a:txBody>
                    <a:bodyPr/>
                    <a:lstStyle/>
                    <a:p>
                      <a:pPr algn="ctr"/>
                      <a:r>
                        <a:rPr lang="en-US" sz="1400" dirty="0"/>
                        <a:t>3008</a:t>
                      </a:r>
                    </a:p>
                  </a:txBody>
                  <a:tcPr/>
                </a:tc>
                <a:tc>
                  <a:txBody>
                    <a:bodyPr/>
                    <a:lstStyle/>
                    <a:p>
                      <a:endParaRPr lang="en-US" sz="1400" dirty="0"/>
                    </a:p>
                  </a:txBody>
                  <a:tcPr/>
                </a:tc>
                <a:extLst>
                  <a:ext uri="{0D108BD9-81ED-4DB2-BD59-A6C34878D82A}">
                    <a16:rowId xmlns:a16="http://schemas.microsoft.com/office/drawing/2014/main" val="567303975"/>
                  </a:ext>
                </a:extLst>
              </a:tr>
              <a:tr h="274320">
                <a:tc>
                  <a:txBody>
                    <a:bodyPr/>
                    <a:lstStyle/>
                    <a:p>
                      <a:pPr algn="ctr"/>
                      <a:r>
                        <a:rPr lang="en-US" sz="1400" dirty="0"/>
                        <a:t>3009</a:t>
                      </a:r>
                    </a:p>
                  </a:txBody>
                  <a:tcPr/>
                </a:tc>
                <a:tc>
                  <a:txBody>
                    <a:bodyPr/>
                    <a:lstStyle/>
                    <a:p>
                      <a:endParaRPr lang="en-US" sz="1400" dirty="0"/>
                    </a:p>
                  </a:txBody>
                  <a:tcPr/>
                </a:tc>
                <a:extLst>
                  <a:ext uri="{0D108BD9-81ED-4DB2-BD59-A6C34878D82A}">
                    <a16:rowId xmlns:a16="http://schemas.microsoft.com/office/drawing/2014/main" val="2375082656"/>
                  </a:ext>
                </a:extLst>
              </a:tr>
              <a:tr h="274320">
                <a:tc>
                  <a:txBody>
                    <a:bodyPr/>
                    <a:lstStyle/>
                    <a:p>
                      <a:pPr algn="ctr"/>
                      <a:r>
                        <a:rPr lang="en-US" sz="1400" dirty="0" err="1"/>
                        <a:t>300A</a:t>
                      </a:r>
                      <a:endParaRPr lang="en-US" sz="1400" dirty="0"/>
                    </a:p>
                  </a:txBody>
                  <a:tcPr/>
                </a:tc>
                <a:tc>
                  <a:txBody>
                    <a:bodyPr/>
                    <a:lstStyle/>
                    <a:p>
                      <a:endParaRPr lang="en-US" sz="1400" dirty="0"/>
                    </a:p>
                  </a:txBody>
                  <a:tcPr/>
                </a:tc>
                <a:extLst>
                  <a:ext uri="{0D108BD9-81ED-4DB2-BD59-A6C34878D82A}">
                    <a16:rowId xmlns:a16="http://schemas.microsoft.com/office/drawing/2014/main" val="2544507741"/>
                  </a:ext>
                </a:extLst>
              </a:tr>
              <a:tr h="274320">
                <a:tc>
                  <a:txBody>
                    <a:bodyPr/>
                    <a:lstStyle/>
                    <a:p>
                      <a:pPr algn="ctr"/>
                      <a:r>
                        <a:rPr lang="en-US" sz="1400" dirty="0" err="1"/>
                        <a:t>300B</a:t>
                      </a:r>
                      <a:endParaRPr lang="en-US" sz="1400" dirty="0"/>
                    </a:p>
                  </a:txBody>
                  <a:tcPr/>
                </a:tc>
                <a:tc>
                  <a:txBody>
                    <a:bodyPr/>
                    <a:lstStyle/>
                    <a:p>
                      <a:endParaRPr lang="en-US" sz="1400" dirty="0"/>
                    </a:p>
                  </a:txBody>
                  <a:tcPr/>
                </a:tc>
                <a:extLst>
                  <a:ext uri="{0D108BD9-81ED-4DB2-BD59-A6C34878D82A}">
                    <a16:rowId xmlns:a16="http://schemas.microsoft.com/office/drawing/2014/main" val="124313896"/>
                  </a:ext>
                </a:extLst>
              </a:tr>
            </a:tbl>
          </a:graphicData>
        </a:graphic>
      </p:graphicFrame>
      <p:pic>
        <p:nvPicPr>
          <p:cNvPr id="9" name="Picture 8" descr="An example of an LC3 ST instruction showing the bits broken into opcode, source register (SR), and PC offset sections.">
            <a:extLst>
              <a:ext uri="{FF2B5EF4-FFF2-40B4-BE49-F238E27FC236}">
                <a16:creationId xmlns:a16="http://schemas.microsoft.com/office/drawing/2014/main" id="{8BC9CC34-B4CC-417A-DE6F-6BB9976DD600}"/>
              </a:ext>
            </a:extLst>
          </p:cNvPr>
          <p:cNvPicPr>
            <a:picLocks noChangeAspect="1"/>
          </p:cNvPicPr>
          <p:nvPr/>
        </p:nvPicPr>
        <p:blipFill>
          <a:blip r:embed="rId2"/>
          <a:stretch>
            <a:fillRect/>
          </a:stretch>
        </p:blipFill>
        <p:spPr>
          <a:xfrm>
            <a:off x="1104900" y="5383696"/>
            <a:ext cx="6934200" cy="1281319"/>
          </a:xfrm>
          <a:prstGeom prst="rect">
            <a:avLst/>
          </a:prstGeom>
        </p:spPr>
      </p:pic>
    </p:spTree>
    <p:extLst>
      <p:ext uri="{BB962C8B-B14F-4D97-AF65-F5344CB8AC3E}">
        <p14:creationId xmlns:p14="http://schemas.microsoft.com/office/powerpoint/2010/main" val="98213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 3 Numbers</a:t>
            </a:r>
          </a:p>
        </p:txBody>
      </p:sp>
      <p:sp>
        <p:nvSpPr>
          <p:cNvPr id="3" name="Content Placeholder 2"/>
          <p:cNvSpPr>
            <a:spLocks noGrp="1"/>
          </p:cNvSpPr>
          <p:nvPr>
            <p:ph idx="1"/>
          </p:nvPr>
        </p:nvSpPr>
        <p:spPr/>
        <p:txBody>
          <a:bodyPr/>
          <a:lstStyle/>
          <a:p>
            <a:r>
              <a:rPr lang="en-US" dirty="0"/>
              <a:t>This is a new version.  Use this version in Fall 2024.</a:t>
            </a:r>
          </a:p>
          <a:p>
            <a:r>
              <a:rPr lang="en-US" dirty="0"/>
              <a:t>Add three numbers.</a:t>
            </a:r>
          </a:p>
          <a:p>
            <a:pPr lvl="1"/>
            <a:r>
              <a:rPr lang="en-US" dirty="0"/>
              <a:t>Start program at x3000</a:t>
            </a:r>
          </a:p>
          <a:p>
            <a:pPr lvl="1"/>
            <a:r>
              <a:rPr lang="en-US" dirty="0"/>
              <a:t>Values 5,7,and 17 are stored just after the halt.</a:t>
            </a:r>
          </a:p>
          <a:p>
            <a:pPr lvl="1"/>
            <a:r>
              <a:rPr lang="en-US" dirty="0"/>
              <a:t>The sum will be stored just after the above three values.</a:t>
            </a:r>
          </a:p>
          <a:p>
            <a:pPr lvl="1"/>
            <a:r>
              <a:rPr lang="en-US" dirty="0"/>
              <a:t>Only use PC-Relative addressing</a:t>
            </a:r>
          </a:p>
          <a:p>
            <a:pPr lvl="2"/>
            <a:r>
              <a:rPr lang="en-US" dirty="0"/>
              <a:t>LD (0010)</a:t>
            </a:r>
          </a:p>
          <a:p>
            <a:pPr lvl="2"/>
            <a:r>
              <a:rPr lang="en-US" dirty="0"/>
              <a:t>ST (0011)</a:t>
            </a:r>
          </a:p>
          <a:p>
            <a:pPr lvl="1"/>
            <a:r>
              <a:rPr lang="en-US" dirty="0"/>
              <a:t>Will also need add (0001) (Which add? Register or Immediate?)</a:t>
            </a:r>
          </a:p>
        </p:txBody>
      </p:sp>
    </p:spTree>
    <p:extLst>
      <p:ext uri="{BB962C8B-B14F-4D97-AF65-F5344CB8AC3E}">
        <p14:creationId xmlns:p14="http://schemas.microsoft.com/office/powerpoint/2010/main" val="350304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EDE5-AC0B-923A-7E02-BEEFE2E8B153}"/>
              </a:ext>
            </a:extLst>
          </p:cNvPr>
          <p:cNvSpPr>
            <a:spLocks noGrp="1"/>
          </p:cNvSpPr>
          <p:nvPr>
            <p:ph type="title"/>
          </p:nvPr>
        </p:nvSpPr>
        <p:spPr>
          <a:xfrm>
            <a:off x="685800" y="204216"/>
            <a:ext cx="7772400" cy="963168"/>
          </a:xfrm>
        </p:spPr>
        <p:txBody>
          <a:bodyPr/>
          <a:lstStyle/>
          <a:p>
            <a:r>
              <a:rPr lang="en-US" dirty="0" err="1"/>
              <a:t>Webcat</a:t>
            </a:r>
            <a:r>
              <a:rPr lang="en-US" dirty="0"/>
              <a:t> warning</a:t>
            </a:r>
          </a:p>
        </p:txBody>
      </p:sp>
      <p:sp>
        <p:nvSpPr>
          <p:cNvPr id="3" name="Content Placeholder 2">
            <a:extLst>
              <a:ext uri="{FF2B5EF4-FFF2-40B4-BE49-F238E27FC236}">
                <a16:creationId xmlns:a16="http://schemas.microsoft.com/office/drawing/2014/main" id="{898B51A2-7310-468B-506E-574E5C147462}"/>
              </a:ext>
            </a:extLst>
          </p:cNvPr>
          <p:cNvSpPr>
            <a:spLocks noGrp="1"/>
          </p:cNvSpPr>
          <p:nvPr>
            <p:ph idx="1"/>
          </p:nvPr>
        </p:nvSpPr>
        <p:spPr>
          <a:xfrm>
            <a:off x="685800" y="1219200"/>
            <a:ext cx="7772400" cy="4953000"/>
          </a:xfrm>
        </p:spPr>
        <p:txBody>
          <a:bodyPr>
            <a:normAutofit lnSpcReduction="10000"/>
          </a:bodyPr>
          <a:lstStyle/>
          <a:p>
            <a:r>
              <a:rPr lang="en-US" dirty="0"/>
              <a:t>Web-CAT can be frustrating and cryptic at times.</a:t>
            </a:r>
          </a:p>
          <a:p>
            <a:r>
              <a:rPr lang="en-US" dirty="0"/>
              <a:t>You are given a deadline for submitting your programs to Web-CAT.</a:t>
            </a:r>
          </a:p>
          <a:p>
            <a:r>
              <a:rPr lang="en-US" dirty="0"/>
              <a:t>It is your responsibility to get your program fully completed and uploaded to Web-CAT before that deadline.</a:t>
            </a:r>
          </a:p>
          <a:p>
            <a:r>
              <a:rPr lang="en-US" dirty="0"/>
              <a:t>If you do not understand some of the instructions in the assignment document or understand the errors you are getting on Web-CAT, you must ask questions.</a:t>
            </a:r>
          </a:p>
          <a:p>
            <a:r>
              <a:rPr lang="en-US" dirty="0"/>
              <a:t>If you do not give yourself enough time to ask questions and get those questions answered before the due date, then you have not completed the assignment and will receive a bad grade or possibly a zero.</a:t>
            </a:r>
          </a:p>
          <a:p>
            <a:r>
              <a:rPr lang="en-US" dirty="0"/>
              <a:t>I will not manually grade your programs.  The grade you receive from Web-CAT will be your grade in all but the most extreme cases.  </a:t>
            </a:r>
          </a:p>
        </p:txBody>
      </p:sp>
    </p:spTree>
    <p:extLst>
      <p:ext uri="{BB962C8B-B14F-4D97-AF65-F5344CB8AC3E}">
        <p14:creationId xmlns:p14="http://schemas.microsoft.com/office/powerpoint/2010/main" val="299204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a:t>
            </a:r>
          </a:p>
        </p:txBody>
      </p:sp>
      <p:sp>
        <p:nvSpPr>
          <p:cNvPr id="3" name="Content Placeholder 2"/>
          <p:cNvSpPr>
            <a:spLocks noGrp="1"/>
          </p:cNvSpPr>
          <p:nvPr>
            <p:ph idx="1"/>
          </p:nvPr>
        </p:nvSpPr>
        <p:spPr/>
        <p:txBody>
          <a:bodyPr>
            <a:normAutofit/>
          </a:bodyPr>
          <a:lstStyle/>
          <a:p>
            <a:r>
              <a:rPr lang="en-US" dirty="0"/>
              <a:t>Machine Language (object code) – The series of binary numbers that the computer can understand directly.  May or may not be ready to run for various reasons.</a:t>
            </a:r>
          </a:p>
          <a:p>
            <a:r>
              <a:rPr lang="en-US" dirty="0"/>
              <a:t>Assembly Language - A human readable (sort of) way to write code that the computer can easily turn into machine language.</a:t>
            </a:r>
          </a:p>
          <a:p>
            <a:r>
              <a:rPr lang="en-US" dirty="0"/>
              <a:t>High Level Language – A MORE human readable (sort of) way to write assembly language. </a:t>
            </a:r>
          </a:p>
          <a:p>
            <a:pPr lvl="1"/>
            <a:r>
              <a:rPr lang="en-US" dirty="0"/>
              <a:t>GCC converts C and C++ to assembly then to object code.  </a:t>
            </a:r>
          </a:p>
          <a:p>
            <a:pPr lvl="1"/>
            <a:r>
              <a:rPr lang="en-US" dirty="0"/>
              <a:t>Java does something a little different (</a:t>
            </a:r>
            <a:r>
              <a:rPr lang="en-US" dirty="0" err="1"/>
              <a:t>bytecode</a:t>
            </a:r>
            <a:r>
              <a:rPr lang="en-US" dirty="0"/>
              <a:t> and JRE)</a:t>
            </a:r>
          </a:p>
          <a:p>
            <a:r>
              <a:rPr lang="en-US" dirty="0"/>
              <a:t>Executable Image – The machine language program AFTER it has been finished and is ready to run on the processor.</a:t>
            </a:r>
          </a:p>
        </p:txBody>
      </p:sp>
    </p:spTree>
    <p:extLst>
      <p:ext uri="{BB962C8B-B14F-4D97-AF65-F5344CB8AC3E}">
        <p14:creationId xmlns:p14="http://schemas.microsoft.com/office/powerpoint/2010/main" val="2482079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6450"/>
            <a:ext cx="7772400" cy="505968"/>
          </a:xfrm>
        </p:spPr>
        <p:txBody>
          <a:bodyPr>
            <a:normAutofit fontScale="90000"/>
          </a:bodyPr>
          <a:lstStyle/>
          <a:p>
            <a:r>
              <a:rPr lang="en-US" dirty="0"/>
              <a:t>Formats</a:t>
            </a:r>
          </a:p>
        </p:txBody>
      </p:sp>
      <p:sp>
        <p:nvSpPr>
          <p:cNvPr id="7" name="Content Placeholder 6"/>
          <p:cNvSpPr>
            <a:spLocks noGrp="1"/>
          </p:cNvSpPr>
          <p:nvPr>
            <p:ph idx="1"/>
          </p:nvPr>
        </p:nvSpPr>
        <p:spPr>
          <a:xfrm>
            <a:off x="457200" y="3505203"/>
            <a:ext cx="8229600" cy="2773363"/>
          </a:xfrm>
        </p:spPr>
        <p:txBody>
          <a:bodyPr>
            <a:normAutofit/>
          </a:bodyPr>
          <a:lstStyle/>
          <a:p>
            <a:endParaRPr lang="en-US" dirty="0"/>
          </a:p>
          <a:p>
            <a:endParaRPr lang="en-US" dirty="0"/>
          </a:p>
          <a:p>
            <a:r>
              <a:rPr lang="en-US" dirty="0"/>
              <a:t>How can we add three numbers stored in memory?</a:t>
            </a:r>
          </a:p>
          <a:p>
            <a:r>
              <a:rPr lang="en-US" dirty="0"/>
              <a:t>How many registers will we need? Minimize this as much as possible.</a:t>
            </a:r>
          </a:p>
        </p:txBody>
      </p:sp>
      <p:pic>
        <p:nvPicPr>
          <p:cNvPr id="5" name="Picture 4" descr="An example of an LC3 LD, ST, ADD, and AND instruction showing the bits broken into sections.">
            <a:extLst>
              <a:ext uri="{FF2B5EF4-FFF2-40B4-BE49-F238E27FC236}">
                <a16:creationId xmlns:a16="http://schemas.microsoft.com/office/drawing/2014/main" id="{64334B13-24EE-43F4-8A48-2F1CF8C49E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083" y="990600"/>
            <a:ext cx="6727833" cy="3241995"/>
          </a:xfrm>
          <a:prstGeom prst="rect">
            <a:avLst/>
          </a:prstGeom>
        </p:spPr>
      </p:pic>
    </p:spTree>
    <p:extLst>
      <p:ext uri="{BB962C8B-B14F-4D97-AF65-F5344CB8AC3E}">
        <p14:creationId xmlns:p14="http://schemas.microsoft.com/office/powerpoint/2010/main" val="2514963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Registers and data memory shown in preparation for the lecture for writing the first program.  Registers are shown initially empty and the unknown memory locations are shown with the example date filled in.">
            <a:extLst>
              <a:ext uri="{FF2B5EF4-FFF2-40B4-BE49-F238E27FC236}">
                <a16:creationId xmlns:a16="http://schemas.microsoft.com/office/drawing/2014/main" id="{A08073BF-CB7F-8952-56C2-5E6CE9E0C9F6}"/>
              </a:ext>
            </a:extLst>
          </p:cNvPr>
          <p:cNvPicPr>
            <a:picLocks noChangeAspect="1"/>
          </p:cNvPicPr>
          <p:nvPr/>
        </p:nvPicPr>
        <p:blipFill>
          <a:blip r:embed="rId2"/>
          <a:stretch>
            <a:fillRect/>
          </a:stretch>
        </p:blipFill>
        <p:spPr>
          <a:xfrm>
            <a:off x="304800" y="169333"/>
            <a:ext cx="9144000" cy="6519333"/>
          </a:xfrm>
          <a:prstGeom prst="rect">
            <a:avLst/>
          </a:prstGeom>
        </p:spPr>
      </p:pic>
      <p:sp>
        <p:nvSpPr>
          <p:cNvPr id="2" name="Title 1">
            <a:extLst>
              <a:ext uri="{FF2B5EF4-FFF2-40B4-BE49-F238E27FC236}">
                <a16:creationId xmlns:a16="http://schemas.microsoft.com/office/drawing/2014/main" id="{004C80F2-F445-4EC6-9CCF-8547B55A2BB2}"/>
              </a:ext>
            </a:extLst>
          </p:cNvPr>
          <p:cNvSpPr>
            <a:spLocks noGrp="1"/>
          </p:cNvSpPr>
          <p:nvPr>
            <p:ph type="title"/>
          </p:nvPr>
        </p:nvSpPr>
        <p:spPr>
          <a:xfrm>
            <a:off x="6019800" y="609600"/>
            <a:ext cx="1916723" cy="1609344"/>
          </a:xfrm>
        </p:spPr>
        <p:txBody>
          <a:bodyPr>
            <a:normAutofit fontScale="90000"/>
          </a:bodyPr>
          <a:lstStyle/>
          <a:p>
            <a:r>
              <a:rPr lang="en-US" dirty="0"/>
              <a:t>Example</a:t>
            </a:r>
            <a:br>
              <a:rPr lang="en-US" dirty="0"/>
            </a:br>
            <a:r>
              <a:rPr lang="en-US" dirty="0"/>
              <a:t>program</a:t>
            </a:r>
            <a:br>
              <a:rPr lang="en-US" dirty="0"/>
            </a:br>
            <a:r>
              <a:rPr lang="en-US" dirty="0"/>
              <a:t>part 1</a:t>
            </a:r>
          </a:p>
        </p:txBody>
      </p:sp>
      <p:sp>
        <p:nvSpPr>
          <p:cNvPr id="3" name="TextBox 2"/>
          <p:cNvSpPr txBox="1"/>
          <p:nvPr/>
        </p:nvSpPr>
        <p:spPr>
          <a:xfrm>
            <a:off x="2819400" y="3810000"/>
            <a:ext cx="6180410" cy="2308324"/>
          </a:xfrm>
          <a:prstGeom prst="rect">
            <a:avLst/>
          </a:prstGeom>
          <a:noFill/>
        </p:spPr>
        <p:txBody>
          <a:bodyPr wrap="none" rtlCol="0">
            <a:spAutoFit/>
          </a:bodyPr>
          <a:lstStyle/>
          <a:p>
            <a:r>
              <a:rPr lang="en-US" dirty="0"/>
              <a:t>How could we get the sum of these three numbers stored</a:t>
            </a:r>
          </a:p>
          <a:p>
            <a:r>
              <a:rPr lang="en-US" dirty="0"/>
              <a:t>in the correct memory location?</a:t>
            </a:r>
          </a:p>
          <a:p>
            <a:r>
              <a:rPr lang="en-US" dirty="0"/>
              <a:t>What is the correct memory location?</a:t>
            </a:r>
          </a:p>
          <a:p>
            <a:r>
              <a:rPr lang="en-US" dirty="0"/>
              <a:t> </a:t>
            </a:r>
          </a:p>
          <a:p>
            <a:r>
              <a:rPr lang="en-US" dirty="0"/>
              <a:t>You can only do one of the following:</a:t>
            </a:r>
          </a:p>
          <a:p>
            <a:r>
              <a:rPr lang="en-US" dirty="0"/>
              <a:t>	-Move memory to register</a:t>
            </a:r>
          </a:p>
          <a:p>
            <a:r>
              <a:rPr lang="en-US" dirty="0"/>
              <a:t>	-Move register to memory</a:t>
            </a:r>
          </a:p>
          <a:p>
            <a:r>
              <a:rPr lang="en-US" dirty="0"/>
              <a:t>	-Add two registers and store in a register</a:t>
            </a:r>
          </a:p>
        </p:txBody>
      </p:sp>
    </p:spTree>
    <p:extLst>
      <p:ext uri="{BB962C8B-B14F-4D97-AF65-F5344CB8AC3E}">
        <p14:creationId xmlns:p14="http://schemas.microsoft.com/office/powerpoint/2010/main" val="1242012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7B4883-3C3D-4736-828D-83944F28C8EE}"/>
              </a:ext>
            </a:extLst>
          </p:cNvPr>
          <p:cNvSpPr>
            <a:spLocks noGrp="1"/>
          </p:cNvSpPr>
          <p:nvPr>
            <p:ph type="title"/>
          </p:nvPr>
        </p:nvSpPr>
        <p:spPr>
          <a:xfrm>
            <a:off x="990600" y="304800"/>
            <a:ext cx="4648200" cy="738845"/>
          </a:xfrm>
        </p:spPr>
        <p:txBody>
          <a:bodyPr>
            <a:noAutofit/>
          </a:bodyPr>
          <a:lstStyle/>
          <a:p>
            <a:r>
              <a:rPr lang="en-US" sz="3800" dirty="0"/>
              <a:t>Example program</a:t>
            </a:r>
            <a:br>
              <a:rPr lang="en-US" sz="3800" dirty="0"/>
            </a:br>
            <a:r>
              <a:rPr lang="en-US" sz="3800" dirty="0"/>
              <a:t>part 2</a:t>
            </a:r>
          </a:p>
        </p:txBody>
      </p:sp>
      <p:pic>
        <p:nvPicPr>
          <p:cNvPr id="4" name="Picture 3" descr="Initial registers shown blank.  Initial memory 3000 through 3008 shown blank.  These will be filled in as we go over the lecture in class.">
            <a:extLst>
              <a:ext uri="{FF2B5EF4-FFF2-40B4-BE49-F238E27FC236}">
                <a16:creationId xmlns:a16="http://schemas.microsoft.com/office/drawing/2014/main" id="{0A6C748C-5EF4-0FF1-E5E7-725DDF5B38DB}"/>
              </a:ext>
            </a:extLst>
          </p:cNvPr>
          <p:cNvPicPr>
            <a:picLocks noChangeAspect="1"/>
          </p:cNvPicPr>
          <p:nvPr/>
        </p:nvPicPr>
        <p:blipFill>
          <a:blip r:embed="rId2"/>
          <a:stretch>
            <a:fillRect/>
          </a:stretch>
        </p:blipFill>
        <p:spPr>
          <a:xfrm>
            <a:off x="533400" y="1250014"/>
            <a:ext cx="3511983" cy="5610894"/>
          </a:xfrm>
          <a:prstGeom prst="rect">
            <a:avLst/>
          </a:prstGeom>
        </p:spPr>
      </p:pic>
      <p:sp>
        <p:nvSpPr>
          <p:cNvPr id="5" name="TextBox 4"/>
          <p:cNvSpPr txBox="1"/>
          <p:nvPr/>
        </p:nvSpPr>
        <p:spPr>
          <a:xfrm>
            <a:off x="4343400" y="1966428"/>
            <a:ext cx="4057649" cy="4178067"/>
          </a:xfrm>
          <a:prstGeom prst="rect">
            <a:avLst/>
          </a:prstGeom>
          <a:noFill/>
        </p:spPr>
        <p:txBody>
          <a:bodyPr wrap="square" rtlCol="0">
            <a:spAutoFit/>
          </a:bodyPr>
          <a:lstStyle/>
          <a:p>
            <a:r>
              <a:rPr lang="en-US" dirty="0"/>
              <a:t>3000: Clear R0</a:t>
            </a:r>
          </a:p>
          <a:p>
            <a:r>
              <a:rPr lang="en-US" dirty="0"/>
              <a:t>3001: Load R1 with first number.</a:t>
            </a:r>
          </a:p>
          <a:p>
            <a:r>
              <a:rPr lang="en-US" dirty="0"/>
              <a:t>3002: Add R0 to R1 and store in R0</a:t>
            </a:r>
          </a:p>
          <a:p>
            <a:r>
              <a:rPr lang="en-US" dirty="0"/>
              <a:t>3003: Load R1 with second number.</a:t>
            </a:r>
          </a:p>
          <a:p>
            <a:r>
              <a:rPr lang="en-US" dirty="0"/>
              <a:t>3004: Add R0 to R1 and store in R0</a:t>
            </a:r>
          </a:p>
          <a:p>
            <a:r>
              <a:rPr lang="en-US" dirty="0"/>
              <a:t>3005: Load R1 with third number.</a:t>
            </a:r>
          </a:p>
          <a:p>
            <a:r>
              <a:rPr lang="en-US" dirty="0"/>
              <a:t>3006: Add R0 to R1 and store in R0</a:t>
            </a:r>
          </a:p>
          <a:p>
            <a:r>
              <a:rPr lang="en-US" dirty="0"/>
              <a:t>3007: Store R0 to memory.</a:t>
            </a:r>
          </a:p>
          <a:p>
            <a:r>
              <a:rPr lang="en-US" dirty="0"/>
              <a:t>3008: HALT</a:t>
            </a:r>
          </a:p>
          <a:p>
            <a:r>
              <a:rPr lang="en-US" dirty="0"/>
              <a:t>3009: First data number (5)</a:t>
            </a:r>
          </a:p>
          <a:p>
            <a:r>
              <a:rPr lang="en-US" dirty="0" err="1"/>
              <a:t>300A</a:t>
            </a:r>
            <a:r>
              <a:rPr lang="en-US" dirty="0"/>
              <a:t>: Second data number (7)</a:t>
            </a:r>
          </a:p>
          <a:p>
            <a:r>
              <a:rPr lang="en-US" dirty="0" err="1"/>
              <a:t>300B</a:t>
            </a:r>
            <a:r>
              <a:rPr lang="en-US" dirty="0"/>
              <a:t>: Third data number (17)</a:t>
            </a:r>
          </a:p>
          <a:p>
            <a:r>
              <a:rPr lang="en-US" dirty="0" err="1"/>
              <a:t>300D</a:t>
            </a:r>
            <a:r>
              <a:rPr lang="en-US" dirty="0"/>
              <a:t>: Sum of the values of the above three memory locations.</a:t>
            </a:r>
          </a:p>
          <a:p>
            <a:endParaRPr lang="en-US" sz="1350" dirty="0"/>
          </a:p>
        </p:txBody>
      </p:sp>
    </p:spTree>
    <p:extLst>
      <p:ext uri="{BB962C8B-B14F-4D97-AF65-F5344CB8AC3E}">
        <p14:creationId xmlns:p14="http://schemas.microsoft.com/office/powerpoint/2010/main" val="2103556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Addressing</a:t>
            </a:r>
          </a:p>
        </p:txBody>
      </p:sp>
      <p:sp>
        <p:nvSpPr>
          <p:cNvPr id="3" name="Content Placeholder 2"/>
          <p:cNvSpPr>
            <a:spLocks noGrp="1"/>
          </p:cNvSpPr>
          <p:nvPr>
            <p:ph idx="1"/>
          </p:nvPr>
        </p:nvSpPr>
        <p:spPr/>
        <p:txBody>
          <a:bodyPr>
            <a:normAutofit/>
          </a:bodyPr>
          <a:lstStyle/>
          <a:p>
            <a:r>
              <a:rPr lang="en-US" dirty="0"/>
              <a:t>LDI – Load Indirect – Memory to Register</a:t>
            </a:r>
          </a:p>
          <a:p>
            <a:r>
              <a:rPr lang="en-US" dirty="0"/>
              <a:t>STI – Store Indirect – Register to Memory</a:t>
            </a:r>
          </a:p>
          <a:p>
            <a:pPr lvl="1"/>
            <a:r>
              <a:rPr lang="en-US" dirty="0"/>
              <a:t>LDI and STI are very similar to LD and ST.  </a:t>
            </a:r>
          </a:p>
          <a:p>
            <a:pPr lvl="1"/>
            <a:r>
              <a:rPr lang="en-US" dirty="0"/>
              <a:t>Memory calculation for operand is that same, however, the address calculated is NOT actually the operand.</a:t>
            </a:r>
          </a:p>
          <a:p>
            <a:pPr lvl="1"/>
            <a:r>
              <a:rPr lang="en-US" dirty="0"/>
              <a:t>The address calculated is the address of the operand. (TRICKY)  </a:t>
            </a:r>
          </a:p>
          <a:p>
            <a:pPr lvl="1"/>
            <a:r>
              <a:rPr lang="en-US" dirty="0"/>
              <a:t>Indirect has one extra step and needs an extra memory access to get the operand.</a:t>
            </a:r>
          </a:p>
          <a:p>
            <a:r>
              <a:rPr lang="en-US" dirty="0"/>
              <a:t>You need to learn how </a:t>
            </a:r>
            <a:r>
              <a:rPr lang="en-US" dirty="0" err="1"/>
              <a:t>LDI</a:t>
            </a:r>
            <a:r>
              <a:rPr lang="en-US" dirty="0"/>
              <a:t> and </a:t>
            </a:r>
            <a:r>
              <a:rPr lang="en-US" dirty="0" err="1"/>
              <a:t>STI</a:t>
            </a:r>
            <a:r>
              <a:rPr lang="en-US" dirty="0"/>
              <a:t> work.  </a:t>
            </a:r>
          </a:p>
          <a:p>
            <a:r>
              <a:rPr lang="en-US" b="1" dirty="0"/>
              <a:t>YOU SHOULD NOT USE LDI OR STI IN YOUR PROGRAMS.</a:t>
            </a:r>
          </a:p>
        </p:txBody>
      </p:sp>
    </p:spTree>
    <p:extLst>
      <p:ext uri="{BB962C8B-B14F-4D97-AF65-F5344CB8AC3E}">
        <p14:creationId xmlns:p14="http://schemas.microsoft.com/office/powerpoint/2010/main" val="1932113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6737"/>
            <a:ext cx="7772400" cy="810768"/>
          </a:xfrm>
        </p:spPr>
        <p:txBody>
          <a:bodyPr/>
          <a:lstStyle/>
          <a:p>
            <a:r>
              <a:rPr lang="en-US" dirty="0"/>
              <a:t>Load Indirect</a:t>
            </a:r>
          </a:p>
        </p:txBody>
      </p:sp>
      <p:sp>
        <p:nvSpPr>
          <p:cNvPr id="3" name="Content Placeholder 2"/>
          <p:cNvSpPr>
            <a:spLocks noGrp="1"/>
          </p:cNvSpPr>
          <p:nvPr>
            <p:ph idx="1"/>
          </p:nvPr>
        </p:nvSpPr>
        <p:spPr>
          <a:xfrm>
            <a:off x="457199" y="997505"/>
            <a:ext cx="8229600" cy="2895600"/>
          </a:xfrm>
        </p:spPr>
        <p:txBody>
          <a:bodyPr>
            <a:normAutofit/>
          </a:bodyPr>
          <a:lstStyle/>
          <a:p>
            <a:r>
              <a:rPr lang="en-US" sz="2400" dirty="0"/>
              <a:t>LDI – Load value from memory and use it as the address of the actual data to move into a register.</a:t>
            </a:r>
          </a:p>
          <a:p>
            <a:pPr marL="0" indent="0">
              <a:buNone/>
            </a:pPr>
            <a:endParaRPr lang="en-US" dirty="0"/>
          </a:p>
        </p:txBody>
      </p:sp>
      <p:pic>
        <p:nvPicPr>
          <p:cNvPr id="8" name="Picture 7" descr="LC3 LDI instruction example, shown as bits, and broken into sections for opcode, destination or source register, and PC offset.">
            <a:extLst>
              <a:ext uri="{FF2B5EF4-FFF2-40B4-BE49-F238E27FC236}">
                <a16:creationId xmlns:a16="http://schemas.microsoft.com/office/drawing/2014/main" id="{DFFC040E-9800-45C1-8747-D4DD8A215E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082" y="4038600"/>
            <a:ext cx="6727833" cy="2507697"/>
          </a:xfrm>
          <a:prstGeom prst="rect">
            <a:avLst/>
          </a:prstGeom>
        </p:spPr>
      </p:pic>
    </p:spTree>
    <p:extLst>
      <p:ext uri="{BB962C8B-B14F-4D97-AF65-F5344CB8AC3E}">
        <p14:creationId xmlns:p14="http://schemas.microsoft.com/office/powerpoint/2010/main" val="3653932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68110"/>
            <a:ext cx="7772400" cy="810768"/>
          </a:xfrm>
        </p:spPr>
        <p:txBody>
          <a:bodyPr/>
          <a:lstStyle/>
          <a:p>
            <a:r>
              <a:rPr lang="en-US" dirty="0"/>
              <a:t>Store Indirect</a:t>
            </a:r>
          </a:p>
        </p:txBody>
      </p:sp>
      <p:sp>
        <p:nvSpPr>
          <p:cNvPr id="3" name="Content Placeholder 2"/>
          <p:cNvSpPr>
            <a:spLocks noGrp="1"/>
          </p:cNvSpPr>
          <p:nvPr>
            <p:ph idx="1"/>
          </p:nvPr>
        </p:nvSpPr>
        <p:spPr>
          <a:xfrm>
            <a:off x="457199" y="912335"/>
            <a:ext cx="8229600" cy="2288065"/>
          </a:xfrm>
        </p:spPr>
        <p:txBody>
          <a:bodyPr>
            <a:normAutofit/>
          </a:bodyPr>
          <a:lstStyle/>
          <a:p>
            <a:r>
              <a:rPr lang="en-US" sz="2400" dirty="0"/>
              <a:t>STI – Save value from register to address specified in memory location.</a:t>
            </a:r>
          </a:p>
          <a:p>
            <a:pPr marL="0" indent="0">
              <a:buNone/>
            </a:pPr>
            <a:endParaRPr lang="en-US" dirty="0"/>
          </a:p>
        </p:txBody>
      </p:sp>
      <p:pic>
        <p:nvPicPr>
          <p:cNvPr id="6" name="Picture 5" descr="LC3 LDI instruction example, shown as bits, and broken into sections for opcode, destination or source register, and PC offset.">
            <a:extLst>
              <a:ext uri="{FF2B5EF4-FFF2-40B4-BE49-F238E27FC236}">
                <a16:creationId xmlns:a16="http://schemas.microsoft.com/office/drawing/2014/main" id="{49EEF022-AC2C-4727-A2E4-07E1ADE525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8082" y="3435197"/>
            <a:ext cx="6727833" cy="2510468"/>
          </a:xfrm>
          <a:prstGeom prst="rect">
            <a:avLst/>
          </a:prstGeom>
        </p:spPr>
      </p:pic>
    </p:spTree>
    <p:extLst>
      <p:ext uri="{BB962C8B-B14F-4D97-AF65-F5344CB8AC3E}">
        <p14:creationId xmlns:p14="http://schemas.microsoft.com/office/powerpoint/2010/main" val="3645952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C1895E-8A34-4DBF-BF48-DBB98D60745D}"/>
              </a:ext>
            </a:extLst>
          </p:cNvPr>
          <p:cNvSpPr>
            <a:spLocks noGrp="1"/>
          </p:cNvSpPr>
          <p:nvPr>
            <p:ph type="title"/>
          </p:nvPr>
        </p:nvSpPr>
        <p:spPr>
          <a:xfrm>
            <a:off x="685800" y="484632"/>
            <a:ext cx="7772400" cy="582168"/>
          </a:xfrm>
        </p:spPr>
        <p:txBody>
          <a:bodyPr>
            <a:normAutofit fontScale="90000"/>
          </a:bodyPr>
          <a:lstStyle/>
          <a:p>
            <a:r>
              <a:rPr lang="en-US" dirty="0"/>
              <a:t>Example of </a:t>
            </a:r>
            <a:r>
              <a:rPr lang="en-US" dirty="0" err="1"/>
              <a:t>LDI</a:t>
            </a:r>
            <a:r>
              <a:rPr lang="en-US" dirty="0"/>
              <a:t> – Part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5370435"/>
              </p:ext>
            </p:extLst>
          </p:nvPr>
        </p:nvGraphicFramePr>
        <p:xfrm>
          <a:off x="685800" y="1101969"/>
          <a:ext cx="7467600" cy="5191760"/>
        </p:xfrm>
        <a:graphic>
          <a:graphicData uri="http://schemas.openxmlformats.org/drawingml/2006/table">
            <a:tbl>
              <a:tblPr firstRow="1" bandRow="1">
                <a:tableStyleId>{2D5ABB26-0587-4C30-8999-92F81FD0307C}</a:tableStyleId>
              </a:tblPr>
              <a:tblGrid>
                <a:gridCol w="1382889">
                  <a:extLst>
                    <a:ext uri="{9D8B030D-6E8A-4147-A177-3AD203B41FA5}">
                      <a16:colId xmlns:a16="http://schemas.microsoft.com/office/drawing/2014/main" val="20000"/>
                    </a:ext>
                  </a:extLst>
                </a:gridCol>
                <a:gridCol w="1536543">
                  <a:extLst>
                    <a:ext uri="{9D8B030D-6E8A-4147-A177-3AD203B41FA5}">
                      <a16:colId xmlns:a16="http://schemas.microsoft.com/office/drawing/2014/main" val="20001"/>
                    </a:ext>
                  </a:extLst>
                </a:gridCol>
                <a:gridCol w="4548168">
                  <a:extLst>
                    <a:ext uri="{9D8B030D-6E8A-4147-A177-3AD203B41FA5}">
                      <a16:colId xmlns:a16="http://schemas.microsoft.com/office/drawing/2014/main" val="20002"/>
                    </a:ext>
                  </a:extLst>
                </a:gridCol>
              </a:tblGrid>
              <a:tr h="370840">
                <a:tc>
                  <a:txBody>
                    <a:bodyPr/>
                    <a:lstStyle/>
                    <a:p>
                      <a:pPr algn="ctr"/>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A403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 LDI R2, 3 (1010 </a:t>
                      </a:r>
                      <a:r>
                        <a:rPr lang="en-US" u="sng" dirty="0">
                          <a:solidFill>
                            <a:schemeClr val="tx1"/>
                          </a:solidFill>
                        </a:rPr>
                        <a:t>010</a:t>
                      </a:r>
                      <a:r>
                        <a:rPr lang="en-US" dirty="0"/>
                        <a:t>0 0000 0011)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370840">
                <a:tc>
                  <a:txBody>
                    <a:bodyPr/>
                    <a:lstStyle/>
                    <a:p>
                      <a:pPr algn="ctr"/>
                      <a:r>
                        <a:rPr lang="en-US" dirty="0"/>
                        <a:t>3001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aseline="0" dirty="0"/>
                        <a:t>14A1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The address</a:t>
                      </a:r>
                      <a:r>
                        <a:rPr lang="en-US" baseline="0" dirty="0"/>
                        <a:t> is PC + 3 = 3001 + 3 = 3004</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70840">
                <a:tc>
                  <a:txBody>
                    <a:bodyPr/>
                    <a:lstStyle/>
                    <a:p>
                      <a:pPr algn="ctr"/>
                      <a:r>
                        <a:rPr lang="en-US" dirty="0"/>
                        <a:t>3002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B402</a:t>
                      </a:r>
                      <a:r>
                        <a:rPr lang="en-US" baseline="0"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What is in address 3004?</a:t>
                      </a:r>
                      <a:r>
                        <a:rPr lang="en-US" baseline="0" dirty="0"/>
                        <a:t>  </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algn="ctr"/>
                      <a:r>
                        <a:rPr lang="en-US" dirty="0"/>
                        <a:t>3003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FF25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algn="ctr"/>
                      <a:r>
                        <a:rPr lang="en-US" dirty="0"/>
                        <a:t>3004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algn="ctr"/>
                      <a:r>
                        <a:rPr lang="en-US" dirty="0"/>
                        <a:t>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pPr algn="ctr"/>
                      <a:r>
                        <a:rPr lang="en-US" dirty="0"/>
                        <a:t>3006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pPr algn="ctr"/>
                      <a:r>
                        <a:rPr lang="en-US" dirty="0"/>
                        <a:t>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370840">
                <a:tc>
                  <a:txBody>
                    <a:bodyPr/>
                    <a:lstStyle/>
                    <a:p>
                      <a:pPr algn="ctr"/>
                      <a:r>
                        <a:rPr lang="en-US" dirty="0"/>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370840">
                <a:tc>
                  <a:txBody>
                    <a:bodyPr/>
                    <a:lstStyle/>
                    <a:p>
                      <a:pPr algn="ctr"/>
                      <a:r>
                        <a:rPr lang="en-US" dirty="0"/>
                        <a:t>3009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2F25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0"/>
                  </a:ext>
                </a:extLst>
              </a:tr>
              <a:tr h="370840">
                <a:tc>
                  <a:txBody>
                    <a:bodyPr/>
                    <a:lstStyle/>
                    <a:p>
                      <a:pPr algn="ctr"/>
                      <a:r>
                        <a:rPr lang="en-US" dirty="0"/>
                        <a:t>300A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1"/>
                  </a:ext>
                </a:extLst>
              </a:tr>
              <a:tr h="370840">
                <a:tc>
                  <a:txBody>
                    <a:bodyPr/>
                    <a:lstStyle/>
                    <a:p>
                      <a:pPr algn="ctr"/>
                      <a:r>
                        <a:rPr lang="en-US" dirty="0"/>
                        <a:t>300B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2"/>
                  </a:ext>
                </a:extLst>
              </a:tr>
              <a:tr h="370840">
                <a:tc>
                  <a:txBody>
                    <a:bodyPr/>
                    <a:lstStyle/>
                    <a:p>
                      <a:pPr algn="ctr"/>
                      <a:r>
                        <a:rPr lang="en-US" dirty="0"/>
                        <a:t>300C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910577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D3155AC4-702F-4CE0-B54E-AC57213FA079}"/>
              </a:ext>
            </a:extLst>
          </p:cNvPr>
          <p:cNvSpPr>
            <a:spLocks noGrp="1"/>
          </p:cNvSpPr>
          <p:nvPr>
            <p:ph type="title"/>
          </p:nvPr>
        </p:nvSpPr>
        <p:spPr>
          <a:xfrm>
            <a:off x="685800" y="484632"/>
            <a:ext cx="7772400" cy="582168"/>
          </a:xfrm>
        </p:spPr>
        <p:txBody>
          <a:bodyPr>
            <a:normAutofit fontScale="90000"/>
          </a:bodyPr>
          <a:lstStyle/>
          <a:p>
            <a:r>
              <a:rPr lang="en-US" dirty="0"/>
              <a:t>Example of </a:t>
            </a:r>
            <a:r>
              <a:rPr lang="en-US" dirty="0" err="1"/>
              <a:t>LDI</a:t>
            </a:r>
            <a:r>
              <a:rPr lang="en-US" dirty="0"/>
              <a:t> – Part 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1648164"/>
              </p:ext>
            </p:extLst>
          </p:nvPr>
        </p:nvGraphicFramePr>
        <p:xfrm>
          <a:off x="990600" y="1066800"/>
          <a:ext cx="7696200" cy="5191760"/>
        </p:xfrm>
        <a:graphic>
          <a:graphicData uri="http://schemas.openxmlformats.org/drawingml/2006/table">
            <a:tbl>
              <a:tblPr firstRow="1" bandRow="1">
                <a:tableStyleId>{2D5ABB26-0587-4C30-8999-92F81FD0307C}</a:tableStyleId>
              </a:tblPr>
              <a:tblGrid>
                <a:gridCol w="1425222">
                  <a:extLst>
                    <a:ext uri="{9D8B030D-6E8A-4147-A177-3AD203B41FA5}">
                      <a16:colId xmlns:a16="http://schemas.microsoft.com/office/drawing/2014/main" val="20000"/>
                    </a:ext>
                  </a:extLst>
                </a:gridCol>
                <a:gridCol w="1583580">
                  <a:extLst>
                    <a:ext uri="{9D8B030D-6E8A-4147-A177-3AD203B41FA5}">
                      <a16:colId xmlns:a16="http://schemas.microsoft.com/office/drawing/2014/main" val="20001"/>
                    </a:ext>
                  </a:extLst>
                </a:gridCol>
                <a:gridCol w="4687398">
                  <a:extLst>
                    <a:ext uri="{9D8B030D-6E8A-4147-A177-3AD203B41FA5}">
                      <a16:colId xmlns:a16="http://schemas.microsoft.com/office/drawing/2014/main" val="20002"/>
                    </a:ext>
                  </a:extLst>
                </a:gridCol>
              </a:tblGrid>
              <a:tr h="370840">
                <a:tc>
                  <a:txBody>
                    <a:bodyPr/>
                    <a:lstStyle/>
                    <a:p>
                      <a:pPr algn="ctr"/>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A403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 LDI R2,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370840">
                <a:tc>
                  <a:txBody>
                    <a:bodyPr/>
                    <a:lstStyle/>
                    <a:p>
                      <a:pPr algn="ctr"/>
                      <a:r>
                        <a:rPr lang="en-US" dirty="0"/>
                        <a:t>3001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aseline="0" dirty="0"/>
                        <a:t>14A1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The address</a:t>
                      </a:r>
                      <a:r>
                        <a:rPr lang="en-US" baseline="0" dirty="0"/>
                        <a:t> is PC + 3 = 3001 + 3 = 3004</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70840">
                <a:tc>
                  <a:txBody>
                    <a:bodyPr/>
                    <a:lstStyle/>
                    <a:p>
                      <a:pPr algn="ctr"/>
                      <a:r>
                        <a:rPr lang="en-US" dirty="0"/>
                        <a:t>3002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B402</a:t>
                      </a:r>
                      <a:r>
                        <a:rPr lang="en-US" baseline="0"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What is in address 3004?</a:t>
                      </a:r>
                      <a:r>
                        <a:rPr lang="en-US" baseline="0" dirty="0"/>
                        <a:t>  </a:t>
                      </a:r>
                      <a:r>
                        <a:rPr lang="en-US" b="1" i="1" u="sng" baseline="0" dirty="0">
                          <a:solidFill>
                            <a:schemeClr val="tx1"/>
                          </a:solidFill>
                        </a:rPr>
                        <a:t>300A</a:t>
                      </a:r>
                      <a:endParaRPr lang="en-US" b="1" i="1"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algn="ctr"/>
                      <a:r>
                        <a:rPr lang="en-US" dirty="0"/>
                        <a:t>3003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FF25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300A</a:t>
                      </a:r>
                      <a:r>
                        <a:rPr lang="en-US" baseline="0" dirty="0"/>
                        <a:t> is the Effective Address</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algn="ctr"/>
                      <a:r>
                        <a:rPr lang="en-US" dirty="0"/>
                        <a:t>3004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The operand is stored in 300A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algn="ctr"/>
                      <a:r>
                        <a:rPr lang="en-US" dirty="0"/>
                        <a:t>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What is in address 300A?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pPr algn="ctr"/>
                      <a:r>
                        <a:rPr lang="en-US" dirty="0"/>
                        <a:t>3006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pPr algn="ctr"/>
                      <a:r>
                        <a:rPr lang="en-US" dirty="0"/>
                        <a:t>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370840">
                <a:tc>
                  <a:txBody>
                    <a:bodyPr/>
                    <a:lstStyle/>
                    <a:p>
                      <a:pPr algn="ctr"/>
                      <a:r>
                        <a:rPr lang="en-US" dirty="0"/>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370840">
                <a:tc>
                  <a:txBody>
                    <a:bodyPr/>
                    <a:lstStyle/>
                    <a:p>
                      <a:pPr algn="ctr"/>
                      <a:r>
                        <a:rPr lang="en-US" dirty="0"/>
                        <a:t>3009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2F25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0"/>
                  </a:ext>
                </a:extLst>
              </a:tr>
              <a:tr h="370840">
                <a:tc>
                  <a:txBody>
                    <a:bodyPr/>
                    <a:lstStyle/>
                    <a:p>
                      <a:pPr algn="ctr"/>
                      <a:r>
                        <a:rPr lang="en-US" dirty="0"/>
                        <a:t>300A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1"/>
                  </a:ext>
                </a:extLst>
              </a:tr>
              <a:tr h="370840">
                <a:tc>
                  <a:txBody>
                    <a:bodyPr/>
                    <a:lstStyle/>
                    <a:p>
                      <a:pPr algn="ctr"/>
                      <a:r>
                        <a:rPr lang="en-US" dirty="0"/>
                        <a:t>300B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2"/>
                  </a:ext>
                </a:extLst>
              </a:tr>
              <a:tr h="370840">
                <a:tc>
                  <a:txBody>
                    <a:bodyPr/>
                    <a:lstStyle/>
                    <a:p>
                      <a:pPr algn="ctr"/>
                      <a:r>
                        <a:rPr lang="en-US" dirty="0"/>
                        <a:t>300C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668809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AA5E6B70-8A87-431D-BF21-169AE301CC9F}"/>
              </a:ext>
            </a:extLst>
          </p:cNvPr>
          <p:cNvSpPr>
            <a:spLocks noGrp="1"/>
          </p:cNvSpPr>
          <p:nvPr>
            <p:ph type="title"/>
          </p:nvPr>
        </p:nvSpPr>
        <p:spPr>
          <a:xfrm>
            <a:off x="685800" y="484632"/>
            <a:ext cx="7772400" cy="582168"/>
          </a:xfrm>
        </p:spPr>
        <p:txBody>
          <a:bodyPr>
            <a:normAutofit fontScale="90000"/>
          </a:bodyPr>
          <a:lstStyle/>
          <a:p>
            <a:r>
              <a:rPr lang="en-US" dirty="0"/>
              <a:t>Example of </a:t>
            </a:r>
            <a:r>
              <a:rPr lang="en-US" dirty="0" err="1"/>
              <a:t>LDI</a:t>
            </a:r>
            <a:r>
              <a:rPr lang="en-US" dirty="0"/>
              <a:t> – Part 3</a:t>
            </a:r>
          </a:p>
        </p:txBody>
      </p:sp>
      <p:graphicFrame>
        <p:nvGraphicFramePr>
          <p:cNvPr id="7" name="Content Placeholder 3">
            <a:extLst>
              <a:ext uri="{FF2B5EF4-FFF2-40B4-BE49-F238E27FC236}">
                <a16:creationId xmlns:a16="http://schemas.microsoft.com/office/drawing/2014/main" id="{1978832A-82E0-4130-B12F-134DBEECC5ED}"/>
              </a:ext>
            </a:extLst>
          </p:cNvPr>
          <p:cNvGraphicFramePr>
            <a:graphicFrameLocks noGrp="1"/>
          </p:cNvGraphicFramePr>
          <p:nvPr>
            <p:ph idx="1"/>
            <p:extLst>
              <p:ext uri="{D42A27DB-BD31-4B8C-83A1-F6EECF244321}">
                <p14:modId xmlns:p14="http://schemas.microsoft.com/office/powerpoint/2010/main" val="2618664953"/>
              </p:ext>
            </p:extLst>
          </p:nvPr>
        </p:nvGraphicFramePr>
        <p:xfrm>
          <a:off x="703729" y="1295400"/>
          <a:ext cx="8077199" cy="5191760"/>
        </p:xfrm>
        <a:graphic>
          <a:graphicData uri="http://schemas.openxmlformats.org/drawingml/2006/table">
            <a:tbl>
              <a:tblPr firstRow="1" bandRow="1">
                <a:tableStyleId>{2D5ABB26-0587-4C30-8999-92F81FD0307C}</a:tableStyleId>
              </a:tblPr>
              <a:tblGrid>
                <a:gridCol w="1698907">
                  <a:extLst>
                    <a:ext uri="{9D8B030D-6E8A-4147-A177-3AD203B41FA5}">
                      <a16:colId xmlns:a16="http://schemas.microsoft.com/office/drawing/2014/main" val="20000"/>
                    </a:ext>
                  </a:extLst>
                </a:gridCol>
                <a:gridCol w="1887675">
                  <a:extLst>
                    <a:ext uri="{9D8B030D-6E8A-4147-A177-3AD203B41FA5}">
                      <a16:colId xmlns:a16="http://schemas.microsoft.com/office/drawing/2014/main" val="20001"/>
                    </a:ext>
                  </a:extLst>
                </a:gridCol>
                <a:gridCol w="4490617">
                  <a:extLst>
                    <a:ext uri="{9D8B030D-6E8A-4147-A177-3AD203B41FA5}">
                      <a16:colId xmlns:a16="http://schemas.microsoft.com/office/drawing/2014/main" val="20002"/>
                    </a:ext>
                  </a:extLst>
                </a:gridCol>
              </a:tblGrid>
              <a:tr h="370840">
                <a:tc>
                  <a:txBody>
                    <a:bodyPr/>
                    <a:lstStyle/>
                    <a:p>
                      <a:pPr algn="ctr"/>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A403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dirty="0"/>
                        <a:t>LDI R2,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1"/>
                  </a:ext>
                </a:extLst>
              </a:tr>
              <a:tr h="370840">
                <a:tc>
                  <a:txBody>
                    <a:bodyPr/>
                    <a:lstStyle/>
                    <a:p>
                      <a:pPr algn="ctr"/>
                      <a:r>
                        <a:rPr lang="en-US" dirty="0"/>
                        <a:t>3001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aseline="0" dirty="0"/>
                        <a:t>14A1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The address is PC + 3 = 3001 + 3 =3004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US" dirty="0"/>
                        <a:t>3002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B402</a:t>
                      </a:r>
                      <a:r>
                        <a:rPr lang="en-US" baseline="0"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What is in address 3004?  </a:t>
                      </a:r>
                      <a:r>
                        <a:rPr lang="en-US" b="1" i="1" u="sng" dirty="0" err="1">
                          <a:solidFill>
                            <a:schemeClr val="tx1"/>
                          </a:solidFill>
                        </a:rPr>
                        <a:t>300A</a:t>
                      </a:r>
                      <a:endParaRPr lang="en-US" b="1" i="1"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algn="ctr"/>
                      <a:r>
                        <a:rPr lang="en-US" dirty="0"/>
                        <a:t>3003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FF25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300A</a:t>
                      </a:r>
                      <a:r>
                        <a:rPr lang="en-US" dirty="0"/>
                        <a:t> is the effective address.</a:t>
                      </a:r>
                      <a:endParaRPr lang="en-US" baseline="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r>
                        <a:rPr lang="en-US" dirty="0"/>
                        <a:t>3004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The operand is stored in </a:t>
                      </a:r>
                      <a:r>
                        <a:rPr lang="en-US" dirty="0" err="1"/>
                        <a:t>300A</a:t>
                      </a:r>
                      <a:r>
                        <a:rPr lang="en-US" dirty="0"/>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ctr"/>
                      <a:r>
                        <a:rPr lang="en-US" dirty="0"/>
                        <a:t>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What is in </a:t>
                      </a:r>
                      <a:r>
                        <a:rPr lang="en-US" dirty="0" err="1"/>
                        <a:t>300A</a:t>
                      </a:r>
                      <a:r>
                        <a:rPr lang="en-US" dirty="0"/>
                        <a:t>?  </a:t>
                      </a:r>
                      <a:r>
                        <a:rPr lang="en-US" b="1" i="1" u="sng"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0840">
                <a:tc>
                  <a:txBody>
                    <a:bodyPr/>
                    <a:lstStyle/>
                    <a:p>
                      <a:pPr algn="ctr"/>
                      <a:r>
                        <a:rPr lang="en-US" dirty="0"/>
                        <a:t>3006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R2 will be loaded with 5.</a:t>
                      </a:r>
                      <a:endParaRPr lang="en-US"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algn="ctr"/>
                      <a:r>
                        <a:rPr lang="en-US" dirty="0"/>
                        <a:t>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tcPr>
                </a:tc>
                <a:extLst>
                  <a:ext uri="{0D108BD9-81ED-4DB2-BD59-A6C34878D82A}">
                    <a16:rowId xmlns:a16="http://schemas.microsoft.com/office/drawing/2014/main" val="10008"/>
                  </a:ext>
                </a:extLst>
              </a:tr>
              <a:tr h="370840">
                <a:tc>
                  <a:txBody>
                    <a:bodyPr/>
                    <a:lstStyle/>
                    <a:p>
                      <a:pPr algn="ctr"/>
                      <a:r>
                        <a:rPr lang="en-US" dirty="0"/>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370840">
                <a:tc>
                  <a:txBody>
                    <a:bodyPr/>
                    <a:lstStyle/>
                    <a:p>
                      <a:pPr algn="ctr"/>
                      <a:r>
                        <a:rPr lang="en-US" dirty="0"/>
                        <a:t>3009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2F25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0"/>
                  </a:ext>
                </a:extLst>
              </a:tr>
              <a:tr h="370840">
                <a:tc>
                  <a:txBody>
                    <a:bodyPr/>
                    <a:lstStyle/>
                    <a:p>
                      <a:pPr algn="ctr"/>
                      <a:r>
                        <a:rPr lang="en-US" dirty="0"/>
                        <a:t>300A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1"/>
                  </a:ext>
                </a:extLst>
              </a:tr>
              <a:tr h="370840">
                <a:tc>
                  <a:txBody>
                    <a:bodyPr/>
                    <a:lstStyle/>
                    <a:p>
                      <a:pPr algn="ctr"/>
                      <a:r>
                        <a:rPr lang="en-US" dirty="0"/>
                        <a:t>300B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2"/>
                  </a:ext>
                </a:extLst>
              </a:tr>
              <a:tr h="370840">
                <a:tc>
                  <a:txBody>
                    <a:bodyPr/>
                    <a:lstStyle/>
                    <a:p>
                      <a:pPr algn="ctr"/>
                      <a:r>
                        <a:rPr lang="en-US" dirty="0"/>
                        <a:t>300C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
        <p:nvSpPr>
          <p:cNvPr id="8" name="Arc 7" descr="Step 1. Calculate and look up the first address.  Use the data stored there as the effective address.">
            <a:extLst>
              <a:ext uri="{FF2B5EF4-FFF2-40B4-BE49-F238E27FC236}">
                <a16:creationId xmlns:a16="http://schemas.microsoft.com/office/drawing/2014/main" id="{1A0F5240-1834-4EDC-AFC5-68F3BF8029C8}"/>
              </a:ext>
            </a:extLst>
          </p:cNvPr>
          <p:cNvSpPr/>
          <p:nvPr/>
        </p:nvSpPr>
        <p:spPr>
          <a:xfrm>
            <a:off x="3505200" y="2209800"/>
            <a:ext cx="533400" cy="1143000"/>
          </a:xfrm>
          <a:prstGeom prst="arc">
            <a:avLst>
              <a:gd name="adj1" fmla="val 16200000"/>
              <a:gd name="adj2" fmla="val 532527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descr="Step 2. Use the effective address to store the value from the register R2.">
            <a:extLst>
              <a:ext uri="{FF2B5EF4-FFF2-40B4-BE49-F238E27FC236}">
                <a16:creationId xmlns:a16="http://schemas.microsoft.com/office/drawing/2014/main" id="{AAD8F33E-C4C8-4798-910A-917D84DAB089}"/>
              </a:ext>
            </a:extLst>
          </p:cNvPr>
          <p:cNvSpPr/>
          <p:nvPr/>
        </p:nvSpPr>
        <p:spPr>
          <a:xfrm>
            <a:off x="2590800" y="3352801"/>
            <a:ext cx="609600" cy="2209800"/>
          </a:xfrm>
          <a:prstGeom prst="arc">
            <a:avLst>
              <a:gd name="adj1" fmla="val 5468746"/>
              <a:gd name="adj2" fmla="val 16200000"/>
            </a:avLst>
          </a:prstGeom>
          <a:ln w="25400">
            <a:solidFill>
              <a:srgbClr val="FF00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08278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0D2C4BD9-CE3A-4908-BD08-A17DC703315E}"/>
              </a:ext>
            </a:extLst>
          </p:cNvPr>
          <p:cNvSpPr>
            <a:spLocks noGrp="1"/>
          </p:cNvSpPr>
          <p:nvPr>
            <p:ph type="title"/>
          </p:nvPr>
        </p:nvSpPr>
        <p:spPr>
          <a:xfrm>
            <a:off x="457200" y="484632"/>
            <a:ext cx="7772400" cy="582168"/>
          </a:xfrm>
        </p:spPr>
        <p:txBody>
          <a:bodyPr>
            <a:normAutofit fontScale="90000"/>
          </a:bodyPr>
          <a:lstStyle/>
          <a:p>
            <a:r>
              <a:rPr lang="en-US" dirty="0"/>
              <a:t>Example of adding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8489041"/>
              </p:ext>
            </p:extLst>
          </p:nvPr>
        </p:nvGraphicFramePr>
        <p:xfrm>
          <a:off x="457200" y="1066800"/>
          <a:ext cx="8458200" cy="5191760"/>
        </p:xfrm>
        <a:graphic>
          <a:graphicData uri="http://schemas.openxmlformats.org/drawingml/2006/table">
            <a:tbl>
              <a:tblPr firstRow="1" bandRow="1">
                <a:tableStyleId>{2D5ABB26-0587-4C30-8999-92F81FD0307C}</a:tableStyleId>
              </a:tblPr>
              <a:tblGrid>
                <a:gridCol w="1779044">
                  <a:extLst>
                    <a:ext uri="{9D8B030D-6E8A-4147-A177-3AD203B41FA5}">
                      <a16:colId xmlns:a16="http://schemas.microsoft.com/office/drawing/2014/main" val="20000"/>
                    </a:ext>
                  </a:extLst>
                </a:gridCol>
                <a:gridCol w="1976717">
                  <a:extLst>
                    <a:ext uri="{9D8B030D-6E8A-4147-A177-3AD203B41FA5}">
                      <a16:colId xmlns:a16="http://schemas.microsoft.com/office/drawing/2014/main" val="20001"/>
                    </a:ext>
                  </a:extLst>
                </a:gridCol>
                <a:gridCol w="4702439">
                  <a:extLst>
                    <a:ext uri="{9D8B030D-6E8A-4147-A177-3AD203B41FA5}">
                      <a16:colId xmlns:a16="http://schemas.microsoft.com/office/drawing/2014/main" val="20002"/>
                    </a:ext>
                  </a:extLst>
                </a:gridCol>
              </a:tblGrid>
              <a:tr h="370840">
                <a:tc>
                  <a:txBody>
                    <a:bodyPr/>
                    <a:lstStyle/>
                    <a:p>
                      <a:pPr algn="ctr"/>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A403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US" dirty="0"/>
                        <a:t>3001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aseline="0" dirty="0"/>
                        <a:t>14A1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      ADD</a:t>
                      </a:r>
                      <a:r>
                        <a:rPr lang="en-US" baseline="0" dirty="0"/>
                        <a:t> R2, R2, 1 (</a:t>
                      </a:r>
                      <a:r>
                        <a:rPr lang="en-US" baseline="0" dirty="0">
                          <a:solidFill>
                            <a:schemeClr val="tx1"/>
                          </a:solidFill>
                        </a:rPr>
                        <a:t>0001 </a:t>
                      </a:r>
                      <a:r>
                        <a:rPr lang="en-US" u="sng" baseline="0" dirty="0">
                          <a:solidFill>
                            <a:schemeClr val="tx1"/>
                          </a:solidFill>
                        </a:rPr>
                        <a:t>010</a:t>
                      </a:r>
                      <a:r>
                        <a:rPr lang="en-US" baseline="0" dirty="0">
                          <a:solidFill>
                            <a:schemeClr val="tx1"/>
                          </a:solidFill>
                        </a:rPr>
                        <a:t>  </a:t>
                      </a:r>
                      <a:r>
                        <a:rPr lang="en-US" u="sng" baseline="0" dirty="0">
                          <a:solidFill>
                            <a:schemeClr val="tx1"/>
                          </a:solidFill>
                        </a:rPr>
                        <a:t>010</a:t>
                      </a:r>
                      <a:r>
                        <a:rPr lang="en-US" baseline="0" dirty="0">
                          <a:solidFill>
                            <a:schemeClr val="tx1"/>
                          </a:solidFill>
                        </a:rPr>
                        <a:t>  </a:t>
                      </a:r>
                      <a:r>
                        <a:rPr lang="en-US" u="sng" baseline="0" dirty="0">
                          <a:solidFill>
                            <a:schemeClr val="tx1"/>
                          </a:solidFill>
                        </a:rPr>
                        <a:t>1</a:t>
                      </a:r>
                      <a:r>
                        <a:rPr lang="en-US" baseline="0" dirty="0">
                          <a:solidFill>
                            <a:schemeClr val="tx1"/>
                          </a:solidFill>
                        </a:rPr>
                        <a:t>  </a:t>
                      </a:r>
                      <a:r>
                        <a:rPr lang="en-US" baseline="0" dirty="0"/>
                        <a:t>0 0001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2"/>
                  </a:ext>
                </a:extLst>
              </a:tr>
              <a:tr h="370840">
                <a:tc>
                  <a:txBody>
                    <a:bodyPr/>
                    <a:lstStyle/>
                    <a:p>
                      <a:pPr algn="ctr"/>
                      <a:r>
                        <a:rPr lang="en-US" dirty="0"/>
                        <a:t>3002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B402</a:t>
                      </a:r>
                      <a:r>
                        <a:rPr lang="en-US" baseline="0"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       </a:t>
                      </a:r>
                      <a:r>
                        <a:rPr lang="en-US" dirty="0">
                          <a:solidFill>
                            <a:schemeClr val="tx1"/>
                          </a:solidFill>
                        </a:rPr>
                        <a:t>R2 &lt;-</a:t>
                      </a:r>
                      <a:r>
                        <a:rPr lang="en-US" baseline="0" dirty="0">
                          <a:solidFill>
                            <a:schemeClr val="tx1"/>
                          </a:solidFill>
                        </a:rPr>
                        <a:t> R2 + 1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370840">
                <a:tc>
                  <a:txBody>
                    <a:bodyPr/>
                    <a:lstStyle/>
                    <a:p>
                      <a:pPr algn="ctr"/>
                      <a:r>
                        <a:rPr lang="en-US" dirty="0"/>
                        <a:t>3003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FF25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algn="ctr"/>
                      <a:r>
                        <a:rPr lang="en-US" dirty="0"/>
                        <a:t>3004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algn="ctr"/>
                      <a:r>
                        <a:rPr lang="en-US" dirty="0"/>
                        <a:t>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pPr algn="ctr"/>
                      <a:r>
                        <a:rPr lang="en-US" dirty="0"/>
                        <a:t>3006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pPr algn="ctr"/>
                      <a:r>
                        <a:rPr lang="en-US" dirty="0"/>
                        <a:t>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370840">
                <a:tc>
                  <a:txBody>
                    <a:bodyPr/>
                    <a:lstStyle/>
                    <a:p>
                      <a:pPr algn="ctr"/>
                      <a:r>
                        <a:rPr lang="en-US" dirty="0"/>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370840">
                <a:tc>
                  <a:txBody>
                    <a:bodyPr/>
                    <a:lstStyle/>
                    <a:p>
                      <a:pPr algn="ctr"/>
                      <a:r>
                        <a:rPr lang="en-US" dirty="0"/>
                        <a:t>3009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2F25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0"/>
                  </a:ext>
                </a:extLst>
              </a:tr>
              <a:tr h="370840">
                <a:tc>
                  <a:txBody>
                    <a:bodyPr/>
                    <a:lstStyle/>
                    <a:p>
                      <a:pPr algn="ctr"/>
                      <a:r>
                        <a:rPr lang="en-US" dirty="0"/>
                        <a:t>300A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1"/>
                  </a:ext>
                </a:extLst>
              </a:tr>
              <a:tr h="370840">
                <a:tc>
                  <a:txBody>
                    <a:bodyPr/>
                    <a:lstStyle/>
                    <a:p>
                      <a:pPr algn="ctr"/>
                      <a:r>
                        <a:rPr lang="en-US" dirty="0"/>
                        <a:t>300B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2"/>
                  </a:ext>
                </a:extLst>
              </a:tr>
              <a:tr h="370840">
                <a:tc>
                  <a:txBody>
                    <a:bodyPr/>
                    <a:lstStyle/>
                    <a:p>
                      <a:pPr algn="ctr"/>
                      <a:r>
                        <a:rPr lang="en-US" dirty="0"/>
                        <a:t>300C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0530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p:txBody>
          <a:bodyPr>
            <a:normAutofit/>
          </a:bodyPr>
          <a:lstStyle/>
          <a:p>
            <a:r>
              <a:rPr lang="en-US" dirty="0"/>
              <a:t>An instruction has two parts:</a:t>
            </a:r>
          </a:p>
          <a:p>
            <a:pPr lvl="1"/>
            <a:r>
              <a:rPr lang="en-US" dirty="0"/>
              <a:t>opcode : The operation being performed.</a:t>
            </a:r>
          </a:p>
          <a:p>
            <a:pPr lvl="2"/>
            <a:r>
              <a:rPr lang="en-US" dirty="0"/>
              <a:t>These are divided into three categories: Operate, Data Movement, and Control</a:t>
            </a:r>
          </a:p>
          <a:p>
            <a:pPr lvl="2"/>
            <a:r>
              <a:rPr lang="en-US" dirty="0"/>
              <a:t>LC3 has 15 opcodes (ADD, AND, BR, JMP, JSR, JSRR, LD, LDI, LDR, LEA, NOT, RET, RTI, ST, STI, STR, TRAP)</a:t>
            </a:r>
          </a:p>
          <a:p>
            <a:pPr lvl="1"/>
            <a:r>
              <a:rPr lang="en-US" dirty="0"/>
              <a:t>operands : The data to use in the operation.</a:t>
            </a:r>
          </a:p>
          <a:p>
            <a:pPr lvl="2"/>
            <a:r>
              <a:rPr lang="en-US" dirty="0"/>
              <a:t>This data is read from somewhere as specified by the instruction and the addressing mode</a:t>
            </a:r>
          </a:p>
          <a:p>
            <a:pPr lvl="2"/>
            <a:r>
              <a:rPr lang="en-US" dirty="0"/>
              <a:t>LC3 has 5 addressing modes (Immediate, Register, PC-Relative, Indirect, </a:t>
            </a:r>
            <a:r>
              <a:rPr lang="en-US" dirty="0" err="1"/>
              <a:t>Base+Offset</a:t>
            </a:r>
            <a:r>
              <a:rPr lang="en-US" dirty="0"/>
              <a:t>)</a:t>
            </a:r>
          </a:p>
        </p:txBody>
      </p:sp>
    </p:spTree>
    <p:extLst>
      <p:ext uri="{BB962C8B-B14F-4D97-AF65-F5344CB8AC3E}">
        <p14:creationId xmlns:p14="http://schemas.microsoft.com/office/powerpoint/2010/main" val="2954205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7C28CF4A-EA5C-4C70-AF19-E5837C9B3808}"/>
              </a:ext>
            </a:extLst>
          </p:cNvPr>
          <p:cNvSpPr>
            <a:spLocks noGrp="1"/>
          </p:cNvSpPr>
          <p:nvPr>
            <p:ph type="title"/>
          </p:nvPr>
        </p:nvSpPr>
        <p:spPr>
          <a:xfrm>
            <a:off x="685800" y="484632"/>
            <a:ext cx="7772400" cy="582168"/>
          </a:xfrm>
        </p:spPr>
        <p:txBody>
          <a:bodyPr>
            <a:normAutofit fontScale="90000"/>
          </a:bodyPr>
          <a:lstStyle/>
          <a:p>
            <a:r>
              <a:rPr lang="en-US" dirty="0"/>
              <a:t>Example of </a:t>
            </a:r>
            <a:r>
              <a:rPr lang="en-US" dirty="0" err="1"/>
              <a:t>STi</a:t>
            </a:r>
            <a:r>
              <a:rPr lang="en-US" dirty="0"/>
              <a:t> – Part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4488070"/>
              </p:ext>
            </p:extLst>
          </p:nvPr>
        </p:nvGraphicFramePr>
        <p:xfrm>
          <a:off x="838200" y="1054100"/>
          <a:ext cx="8153401" cy="5191760"/>
        </p:xfrm>
        <a:graphic>
          <a:graphicData uri="http://schemas.openxmlformats.org/drawingml/2006/table">
            <a:tbl>
              <a:tblPr firstRow="1" bandRow="1">
                <a:tableStyleId>{2D5ABB26-0587-4C30-8999-92F81FD0307C}</a:tableStyleId>
              </a:tblPr>
              <a:tblGrid>
                <a:gridCol w="1714936">
                  <a:extLst>
                    <a:ext uri="{9D8B030D-6E8A-4147-A177-3AD203B41FA5}">
                      <a16:colId xmlns:a16="http://schemas.microsoft.com/office/drawing/2014/main" val="20000"/>
                    </a:ext>
                  </a:extLst>
                </a:gridCol>
                <a:gridCol w="1905484">
                  <a:extLst>
                    <a:ext uri="{9D8B030D-6E8A-4147-A177-3AD203B41FA5}">
                      <a16:colId xmlns:a16="http://schemas.microsoft.com/office/drawing/2014/main" val="20001"/>
                    </a:ext>
                  </a:extLst>
                </a:gridCol>
                <a:gridCol w="4532981">
                  <a:extLst>
                    <a:ext uri="{9D8B030D-6E8A-4147-A177-3AD203B41FA5}">
                      <a16:colId xmlns:a16="http://schemas.microsoft.com/office/drawing/2014/main" val="20002"/>
                    </a:ext>
                  </a:extLst>
                </a:gridCol>
              </a:tblGrid>
              <a:tr h="370840">
                <a:tc>
                  <a:txBody>
                    <a:bodyPr/>
                    <a:lstStyle/>
                    <a:p>
                      <a:pPr algn="ctr"/>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A403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US" dirty="0"/>
                        <a:t>3001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aseline="0" dirty="0"/>
                        <a:t>14A1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US" dirty="0"/>
                        <a:t>3002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B402</a:t>
                      </a:r>
                      <a:r>
                        <a:rPr lang="en-US" baseline="0"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dirty="0">
                          <a:solidFill>
                            <a:schemeClr val="tx1"/>
                          </a:solidFill>
                        </a:rPr>
                        <a:t>STI R2,</a:t>
                      </a:r>
                      <a:r>
                        <a:rPr lang="en-US" baseline="0" dirty="0">
                          <a:solidFill>
                            <a:schemeClr val="tx1"/>
                          </a:solidFill>
                        </a:rPr>
                        <a:t> 2 (1011 </a:t>
                      </a:r>
                      <a:r>
                        <a:rPr lang="en-US" u="sng" baseline="0" dirty="0">
                          <a:solidFill>
                            <a:schemeClr val="tx1"/>
                          </a:solidFill>
                        </a:rPr>
                        <a:t>010</a:t>
                      </a:r>
                      <a:r>
                        <a:rPr lang="en-US" baseline="0" dirty="0">
                          <a:solidFill>
                            <a:schemeClr val="tx1"/>
                          </a:solidFill>
                        </a:rPr>
                        <a:t>0 0000 0010)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370840">
                <a:tc>
                  <a:txBody>
                    <a:bodyPr/>
                    <a:lstStyle/>
                    <a:p>
                      <a:pPr algn="ctr"/>
                      <a:r>
                        <a:rPr lang="en-US" dirty="0"/>
                        <a:t>3003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FF25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Store</a:t>
                      </a:r>
                      <a:r>
                        <a:rPr lang="en-US" baseline="0" dirty="0"/>
                        <a:t> R2 somewhere.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pPr algn="ctr"/>
                      <a:r>
                        <a:rPr lang="en-US" dirty="0"/>
                        <a:t>3004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What is the address</a:t>
                      </a:r>
                      <a:r>
                        <a:rPr lang="en-US" baseline="0" dirty="0"/>
                        <a:t> from the instruction?</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algn="ctr"/>
                      <a:r>
                        <a:rPr lang="en-US" dirty="0"/>
                        <a:t>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pPr algn="ctr"/>
                      <a:r>
                        <a:rPr lang="en-US" dirty="0"/>
                        <a:t>3006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What is the effective</a:t>
                      </a:r>
                      <a:r>
                        <a:rPr lang="en-US" baseline="0" dirty="0">
                          <a:solidFill>
                            <a:schemeClr val="tx1"/>
                          </a:solidFill>
                        </a:rPr>
                        <a:t> address?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pPr algn="ctr"/>
                      <a:r>
                        <a:rPr lang="en-US" dirty="0"/>
                        <a:t>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370840">
                <a:tc>
                  <a:txBody>
                    <a:bodyPr/>
                    <a:lstStyle/>
                    <a:p>
                      <a:pPr algn="ctr"/>
                      <a:r>
                        <a:rPr lang="en-US" dirty="0"/>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What gets</a:t>
                      </a:r>
                      <a:r>
                        <a:rPr lang="en-US" baseline="0" dirty="0"/>
                        <a:t> stored where?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370840">
                <a:tc>
                  <a:txBody>
                    <a:bodyPr/>
                    <a:lstStyle/>
                    <a:p>
                      <a:pPr algn="ctr"/>
                      <a:r>
                        <a:rPr lang="en-US" dirty="0"/>
                        <a:t>3009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2F25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0"/>
                  </a:ext>
                </a:extLst>
              </a:tr>
              <a:tr h="370840">
                <a:tc>
                  <a:txBody>
                    <a:bodyPr/>
                    <a:lstStyle/>
                    <a:p>
                      <a:pPr algn="ctr"/>
                      <a:r>
                        <a:rPr lang="en-US" dirty="0"/>
                        <a:t>300A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1"/>
                  </a:ext>
                </a:extLst>
              </a:tr>
              <a:tr h="370840">
                <a:tc>
                  <a:txBody>
                    <a:bodyPr/>
                    <a:lstStyle/>
                    <a:p>
                      <a:pPr algn="ctr"/>
                      <a:r>
                        <a:rPr lang="en-US" dirty="0"/>
                        <a:t>300B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2"/>
                  </a:ext>
                </a:extLst>
              </a:tr>
              <a:tr h="370840">
                <a:tc>
                  <a:txBody>
                    <a:bodyPr/>
                    <a:lstStyle/>
                    <a:p>
                      <a:pPr algn="ctr"/>
                      <a:r>
                        <a:rPr lang="en-US" dirty="0"/>
                        <a:t>300C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853799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7F63A568-456C-4B3C-846C-98F634A85DEA}"/>
              </a:ext>
            </a:extLst>
          </p:cNvPr>
          <p:cNvSpPr>
            <a:spLocks noGrp="1"/>
          </p:cNvSpPr>
          <p:nvPr>
            <p:ph type="title"/>
          </p:nvPr>
        </p:nvSpPr>
        <p:spPr>
          <a:xfrm>
            <a:off x="685800" y="484632"/>
            <a:ext cx="7772400" cy="582168"/>
          </a:xfrm>
        </p:spPr>
        <p:txBody>
          <a:bodyPr>
            <a:normAutofit fontScale="90000"/>
          </a:bodyPr>
          <a:lstStyle/>
          <a:p>
            <a:r>
              <a:rPr lang="en-US" dirty="0"/>
              <a:t>Example of </a:t>
            </a:r>
            <a:r>
              <a:rPr lang="en-US" dirty="0" err="1"/>
              <a:t>STI</a:t>
            </a:r>
            <a:r>
              <a:rPr lang="en-US" dirty="0"/>
              <a:t> – Part 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6861992"/>
              </p:ext>
            </p:extLst>
          </p:nvPr>
        </p:nvGraphicFramePr>
        <p:xfrm>
          <a:off x="914400" y="1066800"/>
          <a:ext cx="8077199" cy="5191760"/>
        </p:xfrm>
        <a:graphic>
          <a:graphicData uri="http://schemas.openxmlformats.org/drawingml/2006/table">
            <a:tbl>
              <a:tblPr firstRow="1" bandRow="1">
                <a:tableStyleId>{2D5ABB26-0587-4C30-8999-92F81FD0307C}</a:tableStyleId>
              </a:tblPr>
              <a:tblGrid>
                <a:gridCol w="1698907">
                  <a:extLst>
                    <a:ext uri="{9D8B030D-6E8A-4147-A177-3AD203B41FA5}">
                      <a16:colId xmlns:a16="http://schemas.microsoft.com/office/drawing/2014/main" val="20000"/>
                    </a:ext>
                  </a:extLst>
                </a:gridCol>
                <a:gridCol w="1887675">
                  <a:extLst>
                    <a:ext uri="{9D8B030D-6E8A-4147-A177-3AD203B41FA5}">
                      <a16:colId xmlns:a16="http://schemas.microsoft.com/office/drawing/2014/main" val="20001"/>
                    </a:ext>
                  </a:extLst>
                </a:gridCol>
                <a:gridCol w="4490617">
                  <a:extLst>
                    <a:ext uri="{9D8B030D-6E8A-4147-A177-3AD203B41FA5}">
                      <a16:colId xmlns:a16="http://schemas.microsoft.com/office/drawing/2014/main" val="20002"/>
                    </a:ext>
                  </a:extLst>
                </a:gridCol>
              </a:tblGrid>
              <a:tr h="370840">
                <a:tc>
                  <a:txBody>
                    <a:bodyPr/>
                    <a:lstStyle/>
                    <a:p>
                      <a:pPr algn="ctr"/>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A403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US" dirty="0"/>
                        <a:t>3001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aseline="0" dirty="0"/>
                        <a:t>14A1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US" dirty="0"/>
                        <a:t>3002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B402</a:t>
                      </a:r>
                      <a:r>
                        <a:rPr lang="en-US" baseline="0" dirty="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dirty="0">
                          <a:solidFill>
                            <a:schemeClr val="tx1"/>
                          </a:solidFill>
                        </a:rPr>
                        <a:t>STI R2,</a:t>
                      </a:r>
                      <a:r>
                        <a:rPr lang="en-US" baseline="0" dirty="0">
                          <a:solidFill>
                            <a:schemeClr val="tx1"/>
                          </a:solidFill>
                        </a:rPr>
                        <a:t> 2 (1011 </a:t>
                      </a:r>
                      <a:r>
                        <a:rPr lang="en-US" u="sng" baseline="0" dirty="0">
                          <a:solidFill>
                            <a:schemeClr val="tx1"/>
                          </a:solidFill>
                        </a:rPr>
                        <a:t>010</a:t>
                      </a:r>
                      <a:r>
                        <a:rPr lang="en-US" baseline="0" dirty="0">
                          <a:solidFill>
                            <a:schemeClr val="tx1"/>
                          </a:solidFill>
                        </a:rPr>
                        <a:t>0 0000 0010)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3"/>
                  </a:ext>
                </a:extLst>
              </a:tr>
              <a:tr h="370840">
                <a:tc>
                  <a:txBody>
                    <a:bodyPr/>
                    <a:lstStyle/>
                    <a:p>
                      <a:pPr algn="ctr"/>
                      <a:r>
                        <a:rPr lang="en-US" dirty="0"/>
                        <a:t>3003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FF25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Store</a:t>
                      </a:r>
                      <a:r>
                        <a:rPr lang="en-US" baseline="0" dirty="0"/>
                        <a:t> R2 somewhere.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370840">
                <a:tc>
                  <a:txBody>
                    <a:bodyPr/>
                    <a:lstStyle/>
                    <a:p>
                      <a:pPr algn="ctr"/>
                      <a:r>
                        <a:rPr lang="en-US" dirty="0"/>
                        <a:t>3004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What is the address</a:t>
                      </a:r>
                      <a:r>
                        <a:rPr lang="en-US" baseline="0" dirty="0"/>
                        <a:t> from the instruction?</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algn="ctr"/>
                      <a:r>
                        <a:rPr lang="en-US" dirty="0"/>
                        <a:t>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t>          3003 + 2 = 3005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pPr algn="ctr"/>
                      <a:r>
                        <a:rPr lang="en-US" dirty="0"/>
                        <a:t>3006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What is the effective</a:t>
                      </a:r>
                      <a:r>
                        <a:rPr lang="en-US" baseline="0" dirty="0">
                          <a:solidFill>
                            <a:schemeClr val="tx1"/>
                          </a:solidFill>
                        </a:rPr>
                        <a:t> address?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pPr algn="ctr"/>
                      <a:r>
                        <a:rPr lang="en-US" dirty="0"/>
                        <a:t>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300C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370840">
                <a:tc>
                  <a:txBody>
                    <a:bodyPr/>
                    <a:lstStyle/>
                    <a:p>
                      <a:pPr algn="ctr"/>
                      <a:r>
                        <a:rPr lang="en-US" dirty="0"/>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What gets</a:t>
                      </a:r>
                      <a:r>
                        <a:rPr lang="en-US" baseline="0" dirty="0"/>
                        <a:t> stored where? </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370840">
                <a:tc>
                  <a:txBody>
                    <a:bodyPr/>
                    <a:lstStyle/>
                    <a:p>
                      <a:pPr algn="ctr"/>
                      <a:r>
                        <a:rPr lang="en-US" dirty="0"/>
                        <a:t>3009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2F25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MEM[300C]</a:t>
                      </a:r>
                      <a:r>
                        <a:rPr lang="en-US" baseline="0" dirty="0"/>
                        <a:t> &lt;- 6</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0"/>
                  </a:ext>
                </a:extLst>
              </a:tr>
              <a:tr h="370840">
                <a:tc>
                  <a:txBody>
                    <a:bodyPr/>
                    <a:lstStyle/>
                    <a:p>
                      <a:pPr algn="ctr"/>
                      <a:r>
                        <a:rPr lang="en-US" dirty="0"/>
                        <a:t>300A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1"/>
                  </a:ext>
                </a:extLst>
              </a:tr>
              <a:tr h="370840">
                <a:tc>
                  <a:txBody>
                    <a:bodyPr/>
                    <a:lstStyle/>
                    <a:p>
                      <a:pPr algn="ctr"/>
                      <a:r>
                        <a:rPr lang="en-US" dirty="0"/>
                        <a:t>300B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12"/>
                  </a:ext>
                </a:extLst>
              </a:tr>
              <a:tr h="370840">
                <a:tc>
                  <a:txBody>
                    <a:bodyPr/>
                    <a:lstStyle/>
                    <a:p>
                      <a:pPr algn="ctr"/>
                      <a:r>
                        <a:rPr lang="en-US" dirty="0"/>
                        <a:t>300C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
        <p:nvSpPr>
          <p:cNvPr id="2" name="Arc 1" descr="Step 1. Calculate and look up the first address.  Use the data stored there as the effective address."/>
          <p:cNvSpPr/>
          <p:nvPr/>
        </p:nvSpPr>
        <p:spPr>
          <a:xfrm>
            <a:off x="3657600" y="2758440"/>
            <a:ext cx="609600" cy="762000"/>
          </a:xfrm>
          <a:prstGeom prst="arc">
            <a:avLst>
              <a:gd name="adj1" fmla="val 16200000"/>
              <a:gd name="adj2" fmla="val 532527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Arc 2" descr="Step 2. Use the effective address to store the value from the register R2."/>
          <p:cNvSpPr/>
          <p:nvPr/>
        </p:nvSpPr>
        <p:spPr>
          <a:xfrm>
            <a:off x="2743200" y="3520440"/>
            <a:ext cx="609600" cy="2499360"/>
          </a:xfrm>
          <a:prstGeom prst="arc">
            <a:avLst>
              <a:gd name="adj1" fmla="val 5468746"/>
              <a:gd name="adj2" fmla="val 16200000"/>
            </a:avLst>
          </a:prstGeom>
          <a:ln w="25400">
            <a:solidFill>
              <a:srgbClr val="FF00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8654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p:spPr>
        <p:txBody>
          <a:bodyPr>
            <a:normAutofit fontScale="90000"/>
          </a:bodyPr>
          <a:lstStyle/>
          <a:p>
            <a:r>
              <a:rPr lang="en-US" dirty="0"/>
              <a:t>Base Register + Offset</a:t>
            </a:r>
          </a:p>
        </p:txBody>
      </p:sp>
      <p:sp>
        <p:nvSpPr>
          <p:cNvPr id="3" name="Content Placeholder 2"/>
          <p:cNvSpPr>
            <a:spLocks noGrp="1"/>
          </p:cNvSpPr>
          <p:nvPr>
            <p:ph idx="1"/>
          </p:nvPr>
        </p:nvSpPr>
        <p:spPr>
          <a:xfrm>
            <a:off x="685800" y="723900"/>
            <a:ext cx="7772400" cy="2667000"/>
          </a:xfrm>
        </p:spPr>
        <p:txBody>
          <a:bodyPr>
            <a:normAutofit fontScale="70000" lnSpcReduction="20000"/>
          </a:bodyPr>
          <a:lstStyle/>
          <a:p>
            <a:r>
              <a:rPr lang="en-US" sz="2800" dirty="0"/>
              <a:t>Add an immediate offset to some register.</a:t>
            </a:r>
          </a:p>
          <a:p>
            <a:r>
              <a:rPr lang="en-US" sz="2800" dirty="0"/>
              <a:t>Easier to calculate for humans.</a:t>
            </a:r>
          </a:p>
          <a:p>
            <a:r>
              <a:rPr lang="en-US" sz="2800" dirty="0"/>
              <a:t>LDR and STR</a:t>
            </a:r>
          </a:p>
          <a:p>
            <a:r>
              <a:rPr lang="en-US" sz="2800" dirty="0"/>
              <a:t>Often a register will be dedicated being the memory base.</a:t>
            </a:r>
          </a:p>
          <a:p>
            <a:r>
              <a:rPr lang="en-US" sz="2800" dirty="0"/>
              <a:t>You need to learn how </a:t>
            </a:r>
            <a:r>
              <a:rPr lang="en-US" sz="2800" dirty="0" err="1"/>
              <a:t>LDR</a:t>
            </a:r>
            <a:r>
              <a:rPr lang="en-US" sz="2800" dirty="0"/>
              <a:t> and STR work.</a:t>
            </a:r>
          </a:p>
          <a:p>
            <a:r>
              <a:rPr lang="en-US" sz="2800" dirty="0"/>
              <a:t>DON'T USE </a:t>
            </a:r>
            <a:r>
              <a:rPr lang="en-US" sz="2800" dirty="0" err="1"/>
              <a:t>LDR</a:t>
            </a:r>
            <a:r>
              <a:rPr lang="en-US" sz="2800" dirty="0"/>
              <a:t> OR STR IN YOUR PROGRAMS EXCEPT FOR STRING PROCESSING.</a:t>
            </a:r>
          </a:p>
          <a:p>
            <a:endParaRPr lang="en-US" dirty="0"/>
          </a:p>
        </p:txBody>
      </p:sp>
      <p:pic>
        <p:nvPicPr>
          <p:cNvPr id="12" name="Picture 11" descr="LC3 instruction LDR example shown with bits sectioned into opcode, destination or source register, base register, and an offset.">
            <a:extLst>
              <a:ext uri="{FF2B5EF4-FFF2-40B4-BE49-F238E27FC236}">
                <a16:creationId xmlns:a16="http://schemas.microsoft.com/office/drawing/2014/main" id="{BAE12A4D-B6D0-C436-51CF-A414E19C2E93}"/>
              </a:ext>
            </a:extLst>
          </p:cNvPr>
          <p:cNvPicPr>
            <a:picLocks noChangeAspect="1"/>
          </p:cNvPicPr>
          <p:nvPr/>
        </p:nvPicPr>
        <p:blipFill>
          <a:blip r:embed="rId2"/>
          <a:stretch>
            <a:fillRect/>
          </a:stretch>
        </p:blipFill>
        <p:spPr>
          <a:xfrm>
            <a:off x="1371600" y="3479801"/>
            <a:ext cx="6400800" cy="2123928"/>
          </a:xfrm>
          <a:prstGeom prst="rect">
            <a:avLst/>
          </a:prstGeom>
        </p:spPr>
      </p:pic>
    </p:spTree>
    <p:extLst>
      <p:ext uri="{BB962C8B-B14F-4D97-AF65-F5344CB8AC3E}">
        <p14:creationId xmlns:p14="http://schemas.microsoft.com/office/powerpoint/2010/main" val="932907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963168"/>
          </a:xfrm>
        </p:spPr>
        <p:txBody>
          <a:bodyPr/>
          <a:lstStyle/>
          <a:p>
            <a:r>
              <a:rPr lang="en-US" dirty="0"/>
              <a:t>LEA and Immediate Mode</a:t>
            </a:r>
          </a:p>
        </p:txBody>
      </p:sp>
      <p:sp>
        <p:nvSpPr>
          <p:cNvPr id="3" name="Content Placeholder 2"/>
          <p:cNvSpPr>
            <a:spLocks noGrp="1"/>
          </p:cNvSpPr>
          <p:nvPr>
            <p:ph idx="1"/>
          </p:nvPr>
        </p:nvSpPr>
        <p:spPr>
          <a:xfrm>
            <a:off x="685800" y="1403604"/>
            <a:ext cx="7772400" cy="4050792"/>
          </a:xfrm>
        </p:spPr>
        <p:txBody>
          <a:bodyPr/>
          <a:lstStyle/>
          <a:p>
            <a:r>
              <a:rPr lang="en-US" sz="2400" dirty="0"/>
              <a:t>Load Effective Address (LEA) – Puts an address into a register instead of data.</a:t>
            </a:r>
          </a:p>
          <a:p>
            <a:r>
              <a:rPr lang="en-US" sz="2400" dirty="0"/>
              <a:t>Immediate because it doesn't access memory.</a:t>
            </a:r>
          </a:p>
          <a:p>
            <a:r>
              <a:rPr lang="en-US" sz="2400" dirty="0"/>
              <a:t>Add 8-bit 2's complement immediate (part of the instruction) data to PC and store in </a:t>
            </a:r>
            <a:r>
              <a:rPr lang="en-US" dirty="0"/>
              <a:t>register.</a:t>
            </a:r>
          </a:p>
          <a:p>
            <a:endParaRPr lang="en-US" dirty="0"/>
          </a:p>
          <a:p>
            <a:endParaRPr lang="en-US" dirty="0"/>
          </a:p>
          <a:p>
            <a:endParaRPr lang="en-US" dirty="0"/>
          </a:p>
        </p:txBody>
      </p:sp>
      <p:pic>
        <p:nvPicPr>
          <p:cNvPr id="7" name="Picture 6" descr="LC3 instruction LEA example shown with bits sectioned into opcode, destination register and PC offset.">
            <a:extLst>
              <a:ext uri="{FF2B5EF4-FFF2-40B4-BE49-F238E27FC236}">
                <a16:creationId xmlns:a16="http://schemas.microsoft.com/office/drawing/2014/main" id="{CFAF1DDF-6622-A74B-66FE-297FF83211EF}"/>
              </a:ext>
            </a:extLst>
          </p:cNvPr>
          <p:cNvPicPr>
            <a:picLocks noChangeAspect="1"/>
          </p:cNvPicPr>
          <p:nvPr/>
        </p:nvPicPr>
        <p:blipFill>
          <a:blip r:embed="rId2"/>
          <a:stretch>
            <a:fillRect/>
          </a:stretch>
        </p:blipFill>
        <p:spPr>
          <a:xfrm>
            <a:off x="1066800" y="3810000"/>
            <a:ext cx="7010400" cy="2324100"/>
          </a:xfrm>
          <a:prstGeom prst="rect">
            <a:avLst/>
          </a:prstGeom>
        </p:spPr>
      </p:pic>
    </p:spTree>
    <p:extLst>
      <p:ext uri="{BB962C8B-B14F-4D97-AF65-F5344CB8AC3E}">
        <p14:creationId xmlns:p14="http://schemas.microsoft.com/office/powerpoint/2010/main" val="677117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 Summary</a:t>
            </a:r>
          </a:p>
        </p:txBody>
      </p:sp>
      <p:sp>
        <p:nvSpPr>
          <p:cNvPr id="3" name="Content Placeholder 2"/>
          <p:cNvSpPr>
            <a:spLocks noGrp="1"/>
          </p:cNvSpPr>
          <p:nvPr>
            <p:ph idx="1"/>
          </p:nvPr>
        </p:nvSpPr>
        <p:spPr/>
        <p:txBody>
          <a:bodyPr>
            <a:normAutofit/>
          </a:bodyPr>
          <a:lstStyle/>
          <a:p>
            <a:r>
              <a:rPr lang="en-US" dirty="0"/>
              <a:t>Immediate – Data in instruction.</a:t>
            </a:r>
          </a:p>
          <a:p>
            <a:r>
              <a:rPr lang="en-US" dirty="0"/>
              <a:t>Register – Data is in register.</a:t>
            </a:r>
          </a:p>
          <a:p>
            <a:r>
              <a:rPr lang="en-US" dirty="0"/>
              <a:t>PC-Relative – Add immediate value to PC to get address of data.</a:t>
            </a:r>
          </a:p>
          <a:p>
            <a:r>
              <a:rPr lang="en-US" dirty="0"/>
              <a:t>Indirect – PC-Relative gives address of the address of the data and NOT the data directly.</a:t>
            </a:r>
          </a:p>
          <a:p>
            <a:r>
              <a:rPr lang="en-US" dirty="0"/>
              <a:t>Base + offset – Immediate value is added to an address from a register.</a:t>
            </a:r>
          </a:p>
        </p:txBody>
      </p:sp>
    </p:spTree>
    <p:extLst>
      <p:ext uri="{BB962C8B-B14F-4D97-AF65-F5344CB8AC3E}">
        <p14:creationId xmlns:p14="http://schemas.microsoft.com/office/powerpoint/2010/main" val="2945987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886968"/>
          </a:xfrm>
        </p:spPr>
        <p:txBody>
          <a:bodyPr/>
          <a:lstStyle/>
          <a:p>
            <a:r>
              <a:rPr lang="en-US" dirty="0"/>
              <a:t>Branching</a:t>
            </a:r>
          </a:p>
        </p:txBody>
      </p:sp>
      <p:sp>
        <p:nvSpPr>
          <p:cNvPr id="3" name="Content Placeholder 2"/>
          <p:cNvSpPr>
            <a:spLocks noGrp="1"/>
          </p:cNvSpPr>
          <p:nvPr>
            <p:ph idx="1"/>
          </p:nvPr>
        </p:nvSpPr>
        <p:spPr>
          <a:xfrm>
            <a:off x="762000" y="1219200"/>
            <a:ext cx="7772400" cy="4050792"/>
          </a:xfrm>
        </p:spPr>
        <p:txBody>
          <a:bodyPr/>
          <a:lstStyle/>
          <a:p>
            <a:r>
              <a:rPr lang="en-US" sz="2000" dirty="0"/>
              <a:t>Branch (BR) – Changes execution order if conditions are met.</a:t>
            </a:r>
          </a:p>
          <a:p>
            <a:r>
              <a:rPr lang="en-US" sz="2000" dirty="0"/>
              <a:t>Detects Negative, Positive, and Zero</a:t>
            </a:r>
          </a:p>
          <a:p>
            <a:r>
              <a:rPr lang="en-US" sz="2000" dirty="0"/>
              <a:t>Works in conjunction with one of the following instructions.</a:t>
            </a:r>
          </a:p>
          <a:p>
            <a:pPr marL="400050" lvl="2" indent="0">
              <a:buNone/>
            </a:pPr>
            <a:r>
              <a:rPr lang="en-US" sz="1800" dirty="0"/>
              <a:t>	ADD, AND, NOT, LD, LDI, LDR, LEA</a:t>
            </a:r>
            <a:endParaRPr lang="en-US" dirty="0"/>
          </a:p>
          <a:p>
            <a:r>
              <a:rPr lang="en-US" sz="2000" dirty="0"/>
              <a:t>If one of the above instructions results in a negative, positive, or zero value being written to a register, the appropriate flag (N, P, Z) will be set.</a:t>
            </a:r>
          </a:p>
          <a:p>
            <a:endParaRPr lang="en-US" sz="2800" dirty="0"/>
          </a:p>
          <a:p>
            <a:endParaRPr lang="en-US" sz="2800" dirty="0"/>
          </a:p>
          <a:p>
            <a:endParaRPr lang="en-US" dirty="0"/>
          </a:p>
        </p:txBody>
      </p:sp>
      <p:pic>
        <p:nvPicPr>
          <p:cNvPr id="5" name="Picture 4" descr="LC3 instruction BR example shown with bits sectioned into opcode, NZP flags, and PC offset.">
            <a:extLst>
              <a:ext uri="{FF2B5EF4-FFF2-40B4-BE49-F238E27FC236}">
                <a16:creationId xmlns:a16="http://schemas.microsoft.com/office/drawing/2014/main" id="{669AE8B6-EA44-6585-FF2B-9E6DDB2C2AA0}"/>
              </a:ext>
            </a:extLst>
          </p:cNvPr>
          <p:cNvPicPr>
            <a:picLocks noChangeAspect="1"/>
          </p:cNvPicPr>
          <p:nvPr/>
        </p:nvPicPr>
        <p:blipFill>
          <a:blip r:embed="rId2"/>
          <a:stretch>
            <a:fillRect/>
          </a:stretch>
        </p:blipFill>
        <p:spPr>
          <a:xfrm>
            <a:off x="1143000" y="4047161"/>
            <a:ext cx="7010400" cy="2326207"/>
          </a:xfrm>
          <a:prstGeom prst="rect">
            <a:avLst/>
          </a:prstGeom>
        </p:spPr>
      </p:pic>
    </p:spTree>
    <p:extLst>
      <p:ext uri="{BB962C8B-B14F-4D97-AF65-F5344CB8AC3E}">
        <p14:creationId xmlns:p14="http://schemas.microsoft.com/office/powerpoint/2010/main" val="1937952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do?</a:t>
            </a:r>
          </a:p>
        </p:txBody>
      </p:sp>
      <p:sp>
        <p:nvSpPr>
          <p:cNvPr id="3" name="Content Placeholder 2"/>
          <p:cNvSpPr>
            <a:spLocks noGrp="1"/>
          </p:cNvSpPr>
          <p:nvPr>
            <p:ph idx="1"/>
          </p:nvPr>
        </p:nvSpPr>
        <p:spPr/>
        <p:txBody>
          <a:bodyPr>
            <a:normAutofit/>
          </a:bodyPr>
          <a:lstStyle/>
          <a:p>
            <a:pPr marL="0" indent="0">
              <a:buNone/>
            </a:pPr>
            <a:r>
              <a:rPr lang="en-US" dirty="0"/>
              <a:t>AND R0, R0, #0  </a:t>
            </a:r>
            <a:r>
              <a:rPr lang="en-US" sz="1600" dirty="0"/>
              <a:t>(</a:t>
            </a:r>
            <a:r>
              <a:rPr lang="en-US" dirty="0"/>
              <a:t>The # lets you know it is immediate</a:t>
            </a:r>
            <a:r>
              <a:rPr lang="en-US" sz="1600" dirty="0"/>
              <a:t>)</a:t>
            </a:r>
            <a:endParaRPr lang="en-US" dirty="0"/>
          </a:p>
          <a:p>
            <a:pPr marL="0" indent="0">
              <a:buNone/>
            </a:pPr>
            <a:r>
              <a:rPr lang="en-US" dirty="0"/>
              <a:t>AND R1, R1, #0</a:t>
            </a:r>
          </a:p>
          <a:p>
            <a:pPr marL="0" indent="0">
              <a:buNone/>
            </a:pPr>
            <a:r>
              <a:rPr lang="en-US" dirty="0"/>
              <a:t>ADD R0, R0, #6</a:t>
            </a:r>
          </a:p>
          <a:p>
            <a:pPr marL="0" indent="0">
              <a:buNone/>
            </a:pPr>
            <a:r>
              <a:rPr lang="en-US" dirty="0"/>
              <a:t>ADD R1, R1, R0</a:t>
            </a:r>
          </a:p>
          <a:p>
            <a:pPr marL="0" indent="0">
              <a:buNone/>
            </a:pPr>
            <a:r>
              <a:rPr lang="en-US" dirty="0"/>
              <a:t>ADD R0, R0, #-1</a:t>
            </a:r>
          </a:p>
          <a:p>
            <a:pPr marL="0" indent="0">
              <a:buNone/>
            </a:pPr>
            <a:r>
              <a:rPr lang="en-US" dirty="0"/>
              <a:t>BRP -3</a:t>
            </a:r>
          </a:p>
          <a:p>
            <a:pPr marL="0" indent="0">
              <a:buNone/>
            </a:pPr>
            <a:r>
              <a:rPr lang="en-US" dirty="0"/>
              <a:t>HALT   (What is stored in R1?)</a:t>
            </a:r>
          </a:p>
          <a:p>
            <a:pPr marL="0" indent="0">
              <a:buNone/>
            </a:pPr>
            <a:r>
              <a:rPr lang="en-US" dirty="0">
                <a:hlinkClick r:id="rId2"/>
              </a:rPr>
              <a:t>VIDEO ON IF AND THE ABOVE PROGRAM </a:t>
            </a:r>
            <a:endParaRPr lang="en-US" dirty="0"/>
          </a:p>
          <a:p>
            <a:pPr marL="0" indent="0">
              <a:buNone/>
            </a:pPr>
            <a:r>
              <a:rPr lang="en-US" b="1" dirty="0"/>
              <a:t>I AM GOING TO GO THROUGH THIS.  TAKE NOTES!!!</a:t>
            </a:r>
          </a:p>
        </p:txBody>
      </p:sp>
    </p:spTree>
    <p:extLst>
      <p:ext uri="{BB962C8B-B14F-4D97-AF65-F5344CB8AC3E}">
        <p14:creationId xmlns:p14="http://schemas.microsoft.com/office/powerpoint/2010/main" val="1070779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1115568"/>
          </a:xfrm>
        </p:spPr>
        <p:txBody>
          <a:bodyPr/>
          <a:lstStyle/>
          <a:p>
            <a:r>
              <a:rPr lang="en-US" dirty="0"/>
              <a:t>Looping and Branching</a:t>
            </a:r>
          </a:p>
        </p:txBody>
      </p:sp>
      <p:sp>
        <p:nvSpPr>
          <p:cNvPr id="3" name="Content Placeholder 2"/>
          <p:cNvSpPr>
            <a:spLocks noGrp="1"/>
          </p:cNvSpPr>
          <p:nvPr>
            <p:ph idx="1"/>
          </p:nvPr>
        </p:nvSpPr>
        <p:spPr>
          <a:xfrm>
            <a:off x="712177" y="1600200"/>
            <a:ext cx="8153400" cy="4525963"/>
          </a:xfrm>
        </p:spPr>
        <p:txBody>
          <a:bodyPr>
            <a:normAutofit fontScale="92500" lnSpcReduction="10000"/>
          </a:bodyPr>
          <a:lstStyle/>
          <a:p>
            <a:pPr marL="0" indent="0">
              <a:buNone/>
            </a:pPr>
            <a:r>
              <a:rPr lang="en-US" sz="2800" dirty="0"/>
              <a:t>if (R2 &gt; R1)</a:t>
            </a:r>
            <a:r>
              <a:rPr lang="en-US" dirty="0"/>
              <a:t>		</a:t>
            </a:r>
            <a:r>
              <a:rPr lang="en-US" sz="2800" dirty="0">
                <a:solidFill>
                  <a:srgbClr val="FF0000"/>
                </a:solidFill>
              </a:rPr>
              <a:t> </a:t>
            </a:r>
            <a:r>
              <a:rPr lang="en-US" sz="2800" dirty="0"/>
              <a:t>{</a:t>
            </a:r>
          </a:p>
          <a:p>
            <a:pPr marL="0" indent="0">
              <a:buNone/>
            </a:pPr>
            <a:r>
              <a:rPr lang="en-US" sz="2800" dirty="0"/>
              <a:t>	R2 &lt;- R2 + R1</a:t>
            </a:r>
          </a:p>
          <a:p>
            <a:pPr marL="0" indent="0">
              <a:buNone/>
            </a:pPr>
            <a:r>
              <a:rPr lang="en-US" sz="2800" dirty="0"/>
              <a:t>}</a:t>
            </a:r>
          </a:p>
          <a:p>
            <a:pPr marL="0" indent="0">
              <a:buNone/>
            </a:pPr>
            <a:r>
              <a:rPr lang="en-US" dirty="0"/>
              <a:t>We have to translate if(R2 &gt; R1) into a BRNZP.</a:t>
            </a:r>
          </a:p>
          <a:p>
            <a:pPr marL="0" indent="0">
              <a:buNone/>
            </a:pPr>
            <a:r>
              <a:rPr lang="en-US" dirty="0"/>
              <a:t>How?  Subtraction.  </a:t>
            </a:r>
          </a:p>
          <a:p>
            <a:pPr marL="0" indent="0">
              <a:buNone/>
            </a:pPr>
            <a:endParaRPr lang="en-US" dirty="0"/>
          </a:p>
          <a:p>
            <a:pPr marL="0" indent="0">
              <a:buNone/>
            </a:pPr>
            <a:r>
              <a:rPr lang="en-US" dirty="0"/>
              <a:t>Replace the operation with the minus sign:   R2 - R1</a:t>
            </a:r>
          </a:p>
          <a:p>
            <a:pPr marL="0" indent="0">
              <a:buNone/>
            </a:pPr>
            <a:endParaRPr lang="en-US" dirty="0"/>
          </a:p>
          <a:p>
            <a:pPr marL="0" indent="0">
              <a:buNone/>
            </a:pPr>
            <a:r>
              <a:rPr lang="en-US" sz="2800" dirty="0"/>
              <a:t>In assembly language, it is easier to think of this as:</a:t>
            </a:r>
          </a:p>
          <a:p>
            <a:pPr marL="0" indent="0">
              <a:buNone/>
            </a:pPr>
            <a:r>
              <a:rPr lang="en-US" sz="2400" b="1" i="1" dirty="0"/>
              <a:t>"</a:t>
            </a:r>
            <a:r>
              <a:rPr lang="en-US" sz="2400" b="1" i="1" u="sng" dirty="0"/>
              <a:t>IF THE CONDITION IS FALSE, JUMP OVER THE BLOCK OF CODE</a:t>
            </a:r>
            <a:r>
              <a:rPr lang="en-US" sz="2400" b="1" i="1" dirty="0"/>
              <a:t>"</a:t>
            </a:r>
          </a:p>
        </p:txBody>
      </p:sp>
    </p:spTree>
    <p:extLst>
      <p:ext uri="{BB962C8B-B14F-4D97-AF65-F5344CB8AC3E}">
        <p14:creationId xmlns:p14="http://schemas.microsoft.com/office/powerpoint/2010/main" val="721560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Subtraction To Set Flags</a:t>
            </a:r>
          </a:p>
        </p:txBody>
      </p:sp>
      <p:sp>
        <p:nvSpPr>
          <p:cNvPr id="3" name="Content Placeholder 2"/>
          <p:cNvSpPr>
            <a:spLocks noGrp="1"/>
          </p:cNvSpPr>
          <p:nvPr>
            <p:ph idx="1"/>
          </p:nvPr>
        </p:nvSpPr>
        <p:spPr/>
        <p:txBody>
          <a:bodyPr>
            <a:normAutofit fontScale="55000" lnSpcReduction="20000"/>
          </a:bodyPr>
          <a:lstStyle/>
          <a:p>
            <a:pPr marL="0" indent="0">
              <a:buNone/>
            </a:pPr>
            <a:r>
              <a:rPr lang="en-US" sz="3400" dirty="0"/>
              <a:t>if(R2 &gt; R1) {R2 &lt;- R2 + R1}</a:t>
            </a:r>
          </a:p>
          <a:p>
            <a:pPr marL="0" indent="0">
              <a:buNone/>
            </a:pPr>
            <a:r>
              <a:rPr lang="en-US" sz="3400" dirty="0"/>
              <a:t>Subtract R1 from R2. (R2 – R1)</a:t>
            </a:r>
          </a:p>
          <a:p>
            <a:pPr marL="0" indent="0">
              <a:buNone/>
            </a:pPr>
            <a:endParaRPr lang="en-US" sz="3400" dirty="0"/>
          </a:p>
          <a:p>
            <a:pPr marL="0" indent="0">
              <a:buNone/>
            </a:pPr>
            <a:r>
              <a:rPr lang="en-US" sz="3400" dirty="0"/>
              <a:t>What is the result if R2 is smaller?  N, Z, or P?</a:t>
            </a:r>
          </a:p>
          <a:p>
            <a:pPr marL="0" indent="0">
              <a:buNone/>
            </a:pPr>
            <a:r>
              <a:rPr lang="en-US" sz="3400" dirty="0"/>
              <a:t>What is the result if R2 = R1?  N, Z, or P</a:t>
            </a:r>
          </a:p>
          <a:p>
            <a:pPr marL="0" indent="0">
              <a:buNone/>
            </a:pPr>
            <a:r>
              <a:rPr lang="en-US" sz="3400" dirty="0"/>
              <a:t>What is the result if R2 is greater?  N, Z, or P?</a:t>
            </a:r>
          </a:p>
          <a:p>
            <a:pPr marL="0" indent="0">
              <a:buNone/>
            </a:pPr>
            <a:r>
              <a:rPr lang="en-US" dirty="0"/>
              <a:t>If R2 &lt; R1 (N)  or  R2 = R1  (Z) skip the add code.</a:t>
            </a:r>
          </a:p>
          <a:p>
            <a:pPr marL="400050" lvl="1" indent="0">
              <a:buNone/>
            </a:pPr>
            <a:endParaRPr lang="en-US" sz="2400" dirty="0"/>
          </a:p>
          <a:p>
            <a:pPr marL="400050" lvl="1" indent="0">
              <a:buNone/>
            </a:pPr>
            <a:endParaRPr lang="en-US" sz="2400" dirty="0"/>
          </a:p>
          <a:p>
            <a:pPr marL="400050" lvl="1" indent="0">
              <a:buNone/>
            </a:pPr>
            <a:r>
              <a:rPr lang="en-US" sz="2600" dirty="0"/>
              <a:t>NOT 	R3, R1	(Invert R1 and put in R3)</a:t>
            </a:r>
          </a:p>
          <a:p>
            <a:pPr marL="400050" lvl="1" indent="0">
              <a:buNone/>
            </a:pPr>
            <a:r>
              <a:rPr lang="en-US" sz="2600" dirty="0"/>
              <a:t>ADD 	R3, R3, #1	(Add 1 to R3, R3 is now –R1)</a:t>
            </a:r>
          </a:p>
          <a:p>
            <a:pPr marL="400050" lvl="1" indent="0">
              <a:buNone/>
            </a:pPr>
            <a:r>
              <a:rPr lang="en-US" sz="2600" dirty="0"/>
              <a:t>ADD 	R3, R2, R3	(Add R3 to R2.  Same as R2 – R1)</a:t>
            </a:r>
          </a:p>
          <a:p>
            <a:pPr marL="400050" lvl="1" indent="0">
              <a:buNone/>
            </a:pPr>
            <a:r>
              <a:rPr lang="en-US" sz="2600" dirty="0"/>
              <a:t>BR_ _ _  ____	(Jump over add if R2 &lt;= R1)</a:t>
            </a:r>
          </a:p>
          <a:p>
            <a:pPr marL="400050" lvl="1" indent="0">
              <a:buNone/>
            </a:pPr>
            <a:r>
              <a:rPr lang="en-US" sz="2600" dirty="0"/>
              <a:t>ADD R2, R2, R1</a:t>
            </a:r>
          </a:p>
          <a:p>
            <a:pPr marL="400050" lvl="1" indent="0">
              <a:buNone/>
            </a:pPr>
            <a:endParaRPr lang="en-US" sz="2600" dirty="0"/>
          </a:p>
        </p:txBody>
      </p:sp>
    </p:spTree>
    <p:extLst>
      <p:ext uri="{BB962C8B-B14F-4D97-AF65-F5344CB8AC3E}">
        <p14:creationId xmlns:p14="http://schemas.microsoft.com/office/powerpoint/2010/main" val="1926611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810768"/>
          </a:xfrm>
        </p:spPr>
        <p:txBody>
          <a:bodyPr/>
          <a:lstStyle/>
          <a:p>
            <a:r>
              <a:rPr lang="en-US" dirty="0"/>
              <a:t>Results</a:t>
            </a:r>
          </a:p>
        </p:txBody>
      </p:sp>
      <p:sp>
        <p:nvSpPr>
          <p:cNvPr id="3" name="Content Placeholder 2"/>
          <p:cNvSpPr>
            <a:spLocks noGrp="1"/>
          </p:cNvSpPr>
          <p:nvPr>
            <p:ph idx="1"/>
          </p:nvPr>
        </p:nvSpPr>
        <p:spPr>
          <a:xfrm>
            <a:off x="685800" y="810768"/>
            <a:ext cx="7772400" cy="5361432"/>
          </a:xfrm>
        </p:spPr>
        <p:txBody>
          <a:bodyPr>
            <a:normAutofit fontScale="70000" lnSpcReduction="20000"/>
          </a:bodyPr>
          <a:lstStyle/>
          <a:p>
            <a:pPr marL="0" indent="0">
              <a:buNone/>
            </a:pPr>
            <a:r>
              <a:rPr lang="en-US" sz="3400" dirty="0"/>
              <a:t>if(R2 &gt; R1) {R2 &lt;- R2 + R1}</a:t>
            </a:r>
          </a:p>
          <a:p>
            <a:pPr marL="0" indent="0">
              <a:buNone/>
            </a:pPr>
            <a:endParaRPr lang="en-US" sz="3400" dirty="0"/>
          </a:p>
          <a:p>
            <a:pPr marL="0" indent="0">
              <a:buNone/>
            </a:pPr>
            <a:r>
              <a:rPr lang="en-US" sz="3400" dirty="0"/>
              <a:t>Subtract second from first, R1 from R2. (R2 – R1)</a:t>
            </a:r>
          </a:p>
          <a:p>
            <a:pPr marL="0" indent="0">
              <a:buNone/>
            </a:pPr>
            <a:endParaRPr lang="en-US" sz="3400" dirty="0"/>
          </a:p>
          <a:p>
            <a:pPr marL="0" indent="0">
              <a:buNone/>
            </a:pPr>
            <a:r>
              <a:rPr lang="en-US" sz="2900" dirty="0"/>
              <a:t>What is the result if R2 is smaller (R2&lt;R1) ? </a:t>
            </a:r>
            <a:r>
              <a:rPr lang="en-US" sz="2900" b="1" i="1" u="sng" dirty="0"/>
              <a:t>N</a:t>
            </a:r>
            <a:r>
              <a:rPr lang="en-US" sz="2900" dirty="0"/>
              <a:t>, Z, or P?</a:t>
            </a:r>
          </a:p>
          <a:p>
            <a:pPr marL="0" indent="0">
              <a:buNone/>
            </a:pPr>
            <a:r>
              <a:rPr lang="en-US" sz="2900" dirty="0"/>
              <a:t>What is the result if they are same (R2 == R1)?  N, </a:t>
            </a:r>
            <a:r>
              <a:rPr lang="en-US" sz="2900" b="1" i="1" u="sng" dirty="0"/>
              <a:t>Z</a:t>
            </a:r>
            <a:r>
              <a:rPr lang="en-US" sz="2900" b="1" dirty="0"/>
              <a:t>,</a:t>
            </a:r>
            <a:r>
              <a:rPr lang="en-US" sz="2900" dirty="0"/>
              <a:t> or P</a:t>
            </a:r>
          </a:p>
          <a:p>
            <a:pPr marL="0" indent="0">
              <a:buNone/>
            </a:pPr>
            <a:r>
              <a:rPr lang="en-US" sz="2900" dirty="0"/>
              <a:t>What is the result if R2 is greater (R2&gt;R1) ? N, Z, or </a:t>
            </a:r>
            <a:r>
              <a:rPr lang="en-US" sz="2900" b="1" i="1" u="sng" dirty="0"/>
              <a:t>P</a:t>
            </a:r>
            <a:r>
              <a:rPr lang="en-US" sz="2900" dirty="0"/>
              <a:t>? </a:t>
            </a:r>
          </a:p>
          <a:p>
            <a:pPr marL="0" indent="0">
              <a:buNone/>
            </a:pPr>
            <a:endParaRPr lang="en-US" sz="2900" dirty="0"/>
          </a:p>
          <a:p>
            <a:pPr marL="0" indent="0">
              <a:buNone/>
            </a:pPr>
            <a:r>
              <a:rPr lang="en-US" sz="2900" dirty="0"/>
              <a:t>If R2 &lt; R1 (N)  or  R2 = R1  (Z)skip the add.</a:t>
            </a:r>
          </a:p>
          <a:p>
            <a:pPr marL="400050" lvl="1" indent="0">
              <a:buNone/>
            </a:pPr>
            <a:endParaRPr lang="en-US" sz="2400" dirty="0"/>
          </a:p>
          <a:p>
            <a:pPr marL="400050" lvl="1" indent="0">
              <a:buNone/>
            </a:pPr>
            <a:r>
              <a:rPr lang="en-US" sz="2900" dirty="0"/>
              <a:t>NOT 	R3, R1		(Invert R12 and put in R3)</a:t>
            </a:r>
          </a:p>
          <a:p>
            <a:pPr marL="400050" lvl="1" indent="0">
              <a:buNone/>
            </a:pPr>
            <a:r>
              <a:rPr lang="en-US" sz="2900" dirty="0"/>
              <a:t>ADD 	R3, R3, #1	(Add 1 to R3, R3 is now –R1)</a:t>
            </a:r>
          </a:p>
          <a:p>
            <a:pPr marL="400050" lvl="1" indent="0">
              <a:buNone/>
            </a:pPr>
            <a:r>
              <a:rPr lang="en-US" sz="2900" dirty="0"/>
              <a:t>ADD 	R3, R2, R3	(Add R3 to R2.  Same as R2 – R1)</a:t>
            </a:r>
          </a:p>
          <a:p>
            <a:pPr marL="400050" lvl="1" indent="0">
              <a:buNone/>
            </a:pPr>
            <a:r>
              <a:rPr lang="en-US" sz="2900" dirty="0"/>
              <a:t>BR</a:t>
            </a:r>
            <a:r>
              <a:rPr lang="en-US" sz="2900" b="1" i="1" u="sng" dirty="0"/>
              <a:t>NZ</a:t>
            </a:r>
            <a:r>
              <a:rPr lang="en-US" sz="2900" dirty="0"/>
              <a:t>  </a:t>
            </a:r>
            <a:r>
              <a:rPr lang="en-US" sz="2900" b="1" i="1" u="sng" dirty="0"/>
              <a:t>1</a:t>
            </a:r>
            <a:r>
              <a:rPr lang="en-US" sz="2900" dirty="0"/>
              <a:t>		(Jump over add if R2 &lt; R1 or R2 == R1)</a:t>
            </a:r>
          </a:p>
          <a:p>
            <a:pPr marL="400050" lvl="1" indent="0">
              <a:buNone/>
            </a:pPr>
            <a:r>
              <a:rPr lang="en-US" sz="2900" dirty="0"/>
              <a:t>ADD R2, R2, R1</a:t>
            </a:r>
          </a:p>
          <a:p>
            <a:pPr marL="400050" lvl="1" indent="0">
              <a:buNone/>
            </a:pPr>
            <a:endParaRPr lang="en-US" sz="2600" dirty="0"/>
          </a:p>
        </p:txBody>
      </p:sp>
    </p:spTree>
    <p:extLst>
      <p:ext uri="{BB962C8B-B14F-4D97-AF65-F5344CB8AC3E}">
        <p14:creationId xmlns:p14="http://schemas.microsoft.com/office/powerpoint/2010/main" val="310401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ppendix A of your book.  A summary of the bit patterns of all of the LC3 instru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28612"/>
            <a:ext cx="3404819"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5AEA167E-0C3F-4A2E-B870-62AFB9E189D8}"/>
              </a:ext>
            </a:extLst>
          </p:cNvPr>
          <p:cNvSpPr>
            <a:spLocks noGrp="1"/>
          </p:cNvSpPr>
          <p:nvPr>
            <p:ph type="title"/>
          </p:nvPr>
        </p:nvSpPr>
        <p:spPr/>
        <p:txBody>
          <a:bodyPr/>
          <a:lstStyle/>
          <a:p>
            <a:r>
              <a:rPr lang="en-US" dirty="0"/>
              <a:t>Appendix A</a:t>
            </a:r>
          </a:p>
        </p:txBody>
      </p:sp>
    </p:spTree>
    <p:extLst>
      <p:ext uri="{BB962C8B-B14F-4D97-AF65-F5344CB8AC3E}">
        <p14:creationId xmlns:p14="http://schemas.microsoft.com/office/powerpoint/2010/main" val="793350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920E-A289-47E9-8522-7960F3EA09EB}"/>
              </a:ext>
            </a:extLst>
          </p:cNvPr>
          <p:cNvSpPr>
            <a:spLocks noGrp="1"/>
          </p:cNvSpPr>
          <p:nvPr>
            <p:ph type="title"/>
          </p:nvPr>
        </p:nvSpPr>
        <p:spPr>
          <a:xfrm>
            <a:off x="685800" y="355600"/>
            <a:ext cx="7772400" cy="505968"/>
          </a:xfrm>
        </p:spPr>
        <p:txBody>
          <a:bodyPr>
            <a:normAutofit fontScale="90000"/>
          </a:bodyPr>
          <a:lstStyle/>
          <a:p>
            <a:r>
              <a:rPr lang="en-US" dirty="0"/>
              <a:t>If (R0 &gt; R1)</a:t>
            </a:r>
          </a:p>
        </p:txBody>
      </p:sp>
      <p:sp>
        <p:nvSpPr>
          <p:cNvPr id="3" name="Content Placeholder 2">
            <a:extLst>
              <a:ext uri="{FF2B5EF4-FFF2-40B4-BE49-F238E27FC236}">
                <a16:creationId xmlns:a16="http://schemas.microsoft.com/office/drawing/2014/main" id="{8FD121BC-9E02-44A0-ADC3-E6B8457D9361}"/>
              </a:ext>
            </a:extLst>
          </p:cNvPr>
          <p:cNvSpPr>
            <a:spLocks noGrp="1"/>
          </p:cNvSpPr>
          <p:nvPr>
            <p:ph idx="1"/>
          </p:nvPr>
        </p:nvSpPr>
        <p:spPr>
          <a:xfrm>
            <a:off x="685800" y="1066800"/>
            <a:ext cx="7772400" cy="5181600"/>
          </a:xfrm>
        </p:spPr>
        <p:txBody>
          <a:bodyPr/>
          <a:lstStyle/>
          <a:p>
            <a:r>
              <a:rPr lang="en-US" dirty="0"/>
              <a:t>This is how the flags will be set for R0 – R1</a:t>
            </a:r>
          </a:p>
          <a:p>
            <a:pPr lvl="1"/>
            <a:r>
              <a:rPr lang="en-US" dirty="0"/>
              <a:t>if R0 is smaller (R0&lt;R1), the N flag will be set.</a:t>
            </a:r>
          </a:p>
          <a:p>
            <a:pPr lvl="1"/>
            <a:r>
              <a:rPr lang="en-US" dirty="0"/>
              <a:t>if they are equal (R0==R1), the Z flag will be set</a:t>
            </a:r>
          </a:p>
          <a:p>
            <a:pPr lvl="1"/>
            <a:r>
              <a:rPr lang="en-US" dirty="0"/>
              <a:t>if R0 is bigger (R0&gt;R1), the P flag will be set.</a:t>
            </a:r>
          </a:p>
          <a:p>
            <a:pPr lvl="1"/>
            <a:endParaRPr lang="en-US" dirty="0"/>
          </a:p>
          <a:p>
            <a:pPr marL="0" indent="0">
              <a:buNone/>
            </a:pPr>
            <a:r>
              <a:rPr lang="en-US" dirty="0"/>
              <a:t>	if (R0 &gt; R1) {</a:t>
            </a:r>
          </a:p>
          <a:p>
            <a:pPr marL="0" indent="0">
              <a:buNone/>
            </a:pPr>
            <a:r>
              <a:rPr lang="en-US" dirty="0"/>
              <a:t>		block1	</a:t>
            </a:r>
          </a:p>
          <a:p>
            <a:pPr marL="0" indent="0">
              <a:buNone/>
            </a:pPr>
            <a:r>
              <a:rPr lang="en-US" dirty="0"/>
              <a:t>	}</a:t>
            </a:r>
          </a:p>
          <a:p>
            <a:pPr marL="274320" lvl="1" indent="0">
              <a:buNone/>
            </a:pPr>
            <a:endParaRPr lang="en-US" dirty="0"/>
          </a:p>
          <a:p>
            <a:pPr lvl="1"/>
            <a:r>
              <a:rPr lang="en-US" dirty="0"/>
              <a:t>We want to run block1 if R0 &gt; R1, which means we want to BRANCH to the code AFTER block1 when R0 &lt;= R1</a:t>
            </a:r>
          </a:p>
          <a:p>
            <a:pPr lvl="1"/>
            <a:r>
              <a:rPr lang="en-US" dirty="0"/>
              <a:t>Use BRNZ  (X when R0 is lesser and Z when the are the same)</a:t>
            </a:r>
          </a:p>
        </p:txBody>
      </p:sp>
    </p:spTree>
    <p:extLst>
      <p:ext uri="{BB962C8B-B14F-4D97-AF65-F5344CB8AC3E}">
        <p14:creationId xmlns:p14="http://schemas.microsoft.com/office/powerpoint/2010/main" val="860552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920E-A289-47E9-8522-7960F3EA09EB}"/>
              </a:ext>
            </a:extLst>
          </p:cNvPr>
          <p:cNvSpPr>
            <a:spLocks noGrp="1"/>
          </p:cNvSpPr>
          <p:nvPr>
            <p:ph type="title"/>
          </p:nvPr>
        </p:nvSpPr>
        <p:spPr>
          <a:xfrm>
            <a:off x="685800" y="355600"/>
            <a:ext cx="7772400" cy="505968"/>
          </a:xfrm>
        </p:spPr>
        <p:txBody>
          <a:bodyPr>
            <a:normAutofit fontScale="90000"/>
          </a:bodyPr>
          <a:lstStyle/>
          <a:p>
            <a:r>
              <a:rPr lang="en-US" dirty="0"/>
              <a:t>If (R0 &lt; R1)</a:t>
            </a:r>
          </a:p>
        </p:txBody>
      </p:sp>
      <p:sp>
        <p:nvSpPr>
          <p:cNvPr id="3" name="Content Placeholder 2">
            <a:extLst>
              <a:ext uri="{FF2B5EF4-FFF2-40B4-BE49-F238E27FC236}">
                <a16:creationId xmlns:a16="http://schemas.microsoft.com/office/drawing/2014/main" id="{8FD121BC-9E02-44A0-ADC3-E6B8457D9361}"/>
              </a:ext>
            </a:extLst>
          </p:cNvPr>
          <p:cNvSpPr>
            <a:spLocks noGrp="1"/>
          </p:cNvSpPr>
          <p:nvPr>
            <p:ph idx="1"/>
          </p:nvPr>
        </p:nvSpPr>
        <p:spPr>
          <a:xfrm>
            <a:off x="685800" y="1066800"/>
            <a:ext cx="7772400" cy="5181600"/>
          </a:xfrm>
        </p:spPr>
        <p:txBody>
          <a:bodyPr/>
          <a:lstStyle/>
          <a:p>
            <a:r>
              <a:rPr lang="en-US" dirty="0"/>
              <a:t>This is how the flags will be set for R0 – R1</a:t>
            </a:r>
          </a:p>
          <a:p>
            <a:pPr lvl="1"/>
            <a:r>
              <a:rPr lang="en-US" dirty="0"/>
              <a:t>if R0 is smaller (R0&lt;R1), the N flag will be set.</a:t>
            </a:r>
          </a:p>
          <a:p>
            <a:pPr lvl="1"/>
            <a:r>
              <a:rPr lang="en-US" dirty="0"/>
              <a:t>if they are equal (R0==R1), the Z flag will be set</a:t>
            </a:r>
          </a:p>
          <a:p>
            <a:pPr lvl="1"/>
            <a:r>
              <a:rPr lang="en-US" dirty="0"/>
              <a:t>if R0 is bigger (R0&gt;R1), the P flag will be set.</a:t>
            </a:r>
          </a:p>
          <a:p>
            <a:pPr marL="274320" lvl="1" indent="0">
              <a:buNone/>
            </a:pPr>
            <a:endParaRPr lang="en-US" dirty="0"/>
          </a:p>
          <a:p>
            <a:pPr marL="0" indent="0">
              <a:buNone/>
            </a:pPr>
            <a:r>
              <a:rPr lang="en-US" dirty="0"/>
              <a:t>	if (R0 &lt; R1) {</a:t>
            </a:r>
          </a:p>
          <a:p>
            <a:pPr marL="0" indent="0">
              <a:buNone/>
            </a:pPr>
            <a:r>
              <a:rPr lang="en-US" dirty="0"/>
              <a:t>		block1	</a:t>
            </a:r>
          </a:p>
          <a:p>
            <a:pPr marL="0" indent="0">
              <a:buNone/>
            </a:pPr>
            <a:r>
              <a:rPr lang="en-US" dirty="0"/>
              <a:t>	}</a:t>
            </a:r>
          </a:p>
          <a:p>
            <a:pPr marL="0" indent="0">
              <a:buNone/>
            </a:pPr>
            <a:endParaRPr lang="en-US" dirty="0"/>
          </a:p>
          <a:p>
            <a:pPr lvl="1"/>
            <a:r>
              <a:rPr lang="en-US" dirty="0"/>
              <a:t>We want to run block1 if R0 &lt; R1, which means we want to BRANCH to the code AFTER block1 when R0 &gt;= R1</a:t>
            </a:r>
          </a:p>
          <a:p>
            <a:pPr lvl="1"/>
            <a:r>
              <a:rPr lang="en-US" dirty="0"/>
              <a:t>Use BRZP  (P when R0 is greater and Z when they are the same)</a:t>
            </a:r>
          </a:p>
        </p:txBody>
      </p:sp>
    </p:spTree>
    <p:extLst>
      <p:ext uri="{BB962C8B-B14F-4D97-AF65-F5344CB8AC3E}">
        <p14:creationId xmlns:p14="http://schemas.microsoft.com/office/powerpoint/2010/main" val="1095863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920E-A289-47E9-8522-7960F3EA09EB}"/>
              </a:ext>
            </a:extLst>
          </p:cNvPr>
          <p:cNvSpPr>
            <a:spLocks noGrp="1"/>
          </p:cNvSpPr>
          <p:nvPr>
            <p:ph type="title"/>
          </p:nvPr>
        </p:nvSpPr>
        <p:spPr>
          <a:xfrm>
            <a:off x="685800" y="355600"/>
            <a:ext cx="7772400" cy="505968"/>
          </a:xfrm>
        </p:spPr>
        <p:txBody>
          <a:bodyPr>
            <a:normAutofit fontScale="90000"/>
          </a:bodyPr>
          <a:lstStyle/>
          <a:p>
            <a:r>
              <a:rPr lang="en-US" dirty="0"/>
              <a:t>If (R0 == R1)</a:t>
            </a:r>
          </a:p>
        </p:txBody>
      </p:sp>
      <p:sp>
        <p:nvSpPr>
          <p:cNvPr id="3" name="Content Placeholder 2">
            <a:extLst>
              <a:ext uri="{FF2B5EF4-FFF2-40B4-BE49-F238E27FC236}">
                <a16:creationId xmlns:a16="http://schemas.microsoft.com/office/drawing/2014/main" id="{8FD121BC-9E02-44A0-ADC3-E6B8457D9361}"/>
              </a:ext>
            </a:extLst>
          </p:cNvPr>
          <p:cNvSpPr>
            <a:spLocks noGrp="1"/>
          </p:cNvSpPr>
          <p:nvPr>
            <p:ph idx="1"/>
          </p:nvPr>
        </p:nvSpPr>
        <p:spPr>
          <a:xfrm>
            <a:off x="685800" y="990600"/>
            <a:ext cx="7772400" cy="5181600"/>
          </a:xfrm>
        </p:spPr>
        <p:txBody>
          <a:bodyPr/>
          <a:lstStyle/>
          <a:p>
            <a:r>
              <a:rPr lang="en-US" dirty="0"/>
              <a:t>This is how the flags will be set for R1 – R0</a:t>
            </a:r>
          </a:p>
          <a:p>
            <a:pPr lvl="1"/>
            <a:r>
              <a:rPr lang="en-US" dirty="0"/>
              <a:t>if R0 is smaller (R0&lt;R1), the N flag will be set.</a:t>
            </a:r>
          </a:p>
          <a:p>
            <a:pPr lvl="1"/>
            <a:r>
              <a:rPr lang="en-US" dirty="0"/>
              <a:t>if they are equal (R0==R1), the Z flag will be set</a:t>
            </a:r>
          </a:p>
          <a:p>
            <a:pPr lvl="1"/>
            <a:r>
              <a:rPr lang="en-US" dirty="0"/>
              <a:t>if R0 is bigger (R0&gt;R1), the P flag will be set.</a:t>
            </a:r>
          </a:p>
          <a:p>
            <a:pPr lvl="1"/>
            <a:endParaRPr lang="en-US" dirty="0"/>
          </a:p>
          <a:p>
            <a:pPr marL="0" indent="0">
              <a:buNone/>
            </a:pPr>
            <a:r>
              <a:rPr lang="en-US" dirty="0"/>
              <a:t>	if (R0 == R1) {</a:t>
            </a:r>
          </a:p>
          <a:p>
            <a:pPr marL="0" indent="0">
              <a:buNone/>
            </a:pPr>
            <a:r>
              <a:rPr lang="en-US" dirty="0"/>
              <a:t>		block1	</a:t>
            </a:r>
          </a:p>
          <a:p>
            <a:pPr marL="0" indent="0">
              <a:buNone/>
            </a:pPr>
            <a:r>
              <a:rPr lang="en-US" dirty="0"/>
              <a:t>	}</a:t>
            </a:r>
          </a:p>
          <a:p>
            <a:pPr marL="0" indent="0">
              <a:buNone/>
            </a:pPr>
            <a:endParaRPr lang="en-US" dirty="0"/>
          </a:p>
          <a:p>
            <a:pPr lvl="1"/>
            <a:r>
              <a:rPr lang="en-US" dirty="0"/>
              <a:t>We want to run block1 if R0 == R1, which means we want to BRANCH to the code AFTER block1 when R0 &gt;R1 or R0 &lt; R1</a:t>
            </a:r>
          </a:p>
          <a:p>
            <a:pPr lvl="1"/>
            <a:r>
              <a:rPr lang="en-US" dirty="0"/>
              <a:t>Use BRNP  (P if R0 is greater and N if R0 is lesser)</a:t>
            </a:r>
          </a:p>
        </p:txBody>
      </p:sp>
    </p:spTree>
    <p:extLst>
      <p:ext uri="{BB962C8B-B14F-4D97-AF65-F5344CB8AC3E}">
        <p14:creationId xmlns:p14="http://schemas.microsoft.com/office/powerpoint/2010/main" val="36773060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920E-A289-47E9-8522-7960F3EA09EB}"/>
              </a:ext>
            </a:extLst>
          </p:cNvPr>
          <p:cNvSpPr>
            <a:spLocks noGrp="1"/>
          </p:cNvSpPr>
          <p:nvPr>
            <p:ph type="title"/>
          </p:nvPr>
        </p:nvSpPr>
        <p:spPr>
          <a:xfrm>
            <a:off x="685800" y="355600"/>
            <a:ext cx="7772400" cy="505968"/>
          </a:xfrm>
        </p:spPr>
        <p:txBody>
          <a:bodyPr>
            <a:normAutofit fontScale="90000"/>
          </a:bodyPr>
          <a:lstStyle/>
          <a:p>
            <a:r>
              <a:rPr lang="en-US" dirty="0"/>
              <a:t>If (R0 != R1)</a:t>
            </a:r>
          </a:p>
        </p:txBody>
      </p:sp>
      <p:sp>
        <p:nvSpPr>
          <p:cNvPr id="3" name="Content Placeholder 2">
            <a:extLst>
              <a:ext uri="{FF2B5EF4-FFF2-40B4-BE49-F238E27FC236}">
                <a16:creationId xmlns:a16="http://schemas.microsoft.com/office/drawing/2014/main" id="{8FD121BC-9E02-44A0-ADC3-E6B8457D9361}"/>
              </a:ext>
            </a:extLst>
          </p:cNvPr>
          <p:cNvSpPr>
            <a:spLocks noGrp="1"/>
          </p:cNvSpPr>
          <p:nvPr>
            <p:ph idx="1"/>
          </p:nvPr>
        </p:nvSpPr>
        <p:spPr>
          <a:xfrm>
            <a:off x="685800" y="990600"/>
            <a:ext cx="7772400" cy="5181600"/>
          </a:xfrm>
        </p:spPr>
        <p:txBody>
          <a:bodyPr/>
          <a:lstStyle/>
          <a:p>
            <a:r>
              <a:rPr lang="en-US" dirty="0"/>
              <a:t>This is how the flags will be set for R0 – R1</a:t>
            </a:r>
          </a:p>
          <a:p>
            <a:pPr lvl="1"/>
            <a:r>
              <a:rPr lang="en-US" dirty="0"/>
              <a:t>if R0 is smaller (R0&lt;R1), the N flag will be set.</a:t>
            </a:r>
          </a:p>
          <a:p>
            <a:pPr lvl="1"/>
            <a:r>
              <a:rPr lang="en-US" dirty="0"/>
              <a:t>if they are equal (R0==R1), the Z flag will be set</a:t>
            </a:r>
          </a:p>
          <a:p>
            <a:pPr lvl="1"/>
            <a:r>
              <a:rPr lang="en-US" dirty="0"/>
              <a:t>if R0 is bigger (R0&gt;R1), the P flag will be set.</a:t>
            </a:r>
          </a:p>
          <a:p>
            <a:pPr lvl="1"/>
            <a:endParaRPr lang="en-US" dirty="0"/>
          </a:p>
          <a:p>
            <a:pPr marL="0" indent="0">
              <a:buNone/>
            </a:pPr>
            <a:r>
              <a:rPr lang="en-US" dirty="0"/>
              <a:t>	if (R0 != R1) {</a:t>
            </a:r>
          </a:p>
          <a:p>
            <a:pPr marL="0" indent="0">
              <a:buNone/>
            </a:pPr>
            <a:r>
              <a:rPr lang="en-US" dirty="0"/>
              <a:t>		block1	</a:t>
            </a:r>
          </a:p>
          <a:p>
            <a:pPr marL="0" indent="0">
              <a:buNone/>
            </a:pPr>
            <a:r>
              <a:rPr lang="en-US" dirty="0"/>
              <a:t>	}</a:t>
            </a:r>
          </a:p>
          <a:p>
            <a:pPr marL="0" indent="0">
              <a:buNone/>
            </a:pPr>
            <a:endParaRPr lang="en-US" dirty="0"/>
          </a:p>
          <a:p>
            <a:pPr lvl="1"/>
            <a:r>
              <a:rPr lang="en-US" dirty="0"/>
              <a:t>We want to run block1 if R0 != R1, which means we want to BRANCH to the code AFTER block1 when R0 == R1</a:t>
            </a:r>
          </a:p>
          <a:p>
            <a:pPr lvl="1"/>
            <a:r>
              <a:rPr lang="en-US" dirty="0"/>
              <a:t>Use BRZ  (Z means they were the same)</a:t>
            </a:r>
          </a:p>
        </p:txBody>
      </p:sp>
    </p:spTree>
    <p:extLst>
      <p:ext uri="{BB962C8B-B14F-4D97-AF65-F5344CB8AC3E}">
        <p14:creationId xmlns:p14="http://schemas.microsoft.com/office/powerpoint/2010/main" val="1705626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920E-A289-47E9-8522-7960F3EA09EB}"/>
              </a:ext>
            </a:extLst>
          </p:cNvPr>
          <p:cNvSpPr>
            <a:spLocks noGrp="1"/>
          </p:cNvSpPr>
          <p:nvPr>
            <p:ph type="title"/>
          </p:nvPr>
        </p:nvSpPr>
        <p:spPr>
          <a:xfrm>
            <a:off x="685800" y="355600"/>
            <a:ext cx="7772400" cy="505968"/>
          </a:xfrm>
        </p:spPr>
        <p:txBody>
          <a:bodyPr>
            <a:normAutofit fontScale="90000"/>
          </a:bodyPr>
          <a:lstStyle/>
          <a:p>
            <a:r>
              <a:rPr lang="en-US" dirty="0"/>
              <a:t>If (R0 &gt;= R1)</a:t>
            </a:r>
          </a:p>
        </p:txBody>
      </p:sp>
      <p:sp>
        <p:nvSpPr>
          <p:cNvPr id="3" name="Content Placeholder 2">
            <a:extLst>
              <a:ext uri="{FF2B5EF4-FFF2-40B4-BE49-F238E27FC236}">
                <a16:creationId xmlns:a16="http://schemas.microsoft.com/office/drawing/2014/main" id="{8FD121BC-9E02-44A0-ADC3-E6B8457D9361}"/>
              </a:ext>
            </a:extLst>
          </p:cNvPr>
          <p:cNvSpPr>
            <a:spLocks noGrp="1"/>
          </p:cNvSpPr>
          <p:nvPr>
            <p:ph idx="1"/>
          </p:nvPr>
        </p:nvSpPr>
        <p:spPr>
          <a:xfrm>
            <a:off x="685800" y="990600"/>
            <a:ext cx="7772400" cy="5181600"/>
          </a:xfrm>
        </p:spPr>
        <p:txBody>
          <a:bodyPr/>
          <a:lstStyle/>
          <a:p>
            <a:r>
              <a:rPr lang="en-US" dirty="0"/>
              <a:t>This is how the flags will be set for </a:t>
            </a:r>
            <a:r>
              <a:rPr lang="en-US" dirty="0" err="1"/>
              <a:t>R0</a:t>
            </a:r>
            <a:r>
              <a:rPr lang="en-US" dirty="0"/>
              <a:t> – </a:t>
            </a:r>
            <a:r>
              <a:rPr lang="en-US" dirty="0" err="1"/>
              <a:t>R1</a:t>
            </a:r>
            <a:endParaRPr lang="en-US" dirty="0"/>
          </a:p>
          <a:p>
            <a:pPr lvl="1"/>
            <a:r>
              <a:rPr lang="en-US" dirty="0"/>
              <a:t>if R0 is smaller (R0&lt;R1), the N flag will be set.</a:t>
            </a:r>
          </a:p>
          <a:p>
            <a:pPr lvl="1"/>
            <a:r>
              <a:rPr lang="en-US" dirty="0"/>
              <a:t>if they are equal (R0==R1), the Z flag will be set</a:t>
            </a:r>
          </a:p>
          <a:p>
            <a:pPr lvl="1"/>
            <a:r>
              <a:rPr lang="en-US" dirty="0"/>
              <a:t>if R0 is bigger (R0&gt;R1), the P flag will be set.</a:t>
            </a:r>
          </a:p>
          <a:p>
            <a:pPr lvl="1"/>
            <a:endParaRPr lang="en-US" dirty="0"/>
          </a:p>
          <a:p>
            <a:pPr marL="0" indent="0">
              <a:buNone/>
            </a:pPr>
            <a:r>
              <a:rPr lang="en-US" dirty="0"/>
              <a:t>	if (R0 &gt;= R1) {</a:t>
            </a:r>
          </a:p>
          <a:p>
            <a:pPr marL="0" indent="0">
              <a:buNone/>
            </a:pPr>
            <a:r>
              <a:rPr lang="en-US" dirty="0"/>
              <a:t>		block1	</a:t>
            </a:r>
          </a:p>
          <a:p>
            <a:pPr marL="0" indent="0">
              <a:buNone/>
            </a:pPr>
            <a:r>
              <a:rPr lang="en-US" dirty="0"/>
              <a:t>	}</a:t>
            </a:r>
          </a:p>
          <a:p>
            <a:pPr marL="0" indent="0">
              <a:buNone/>
            </a:pPr>
            <a:endParaRPr lang="en-US" dirty="0"/>
          </a:p>
          <a:p>
            <a:pPr lvl="1"/>
            <a:r>
              <a:rPr lang="en-US" dirty="0"/>
              <a:t>We want to run block1 if R0 &gt;= R1, which means we want to BRANCH to the code AFTER block1 when R0 &lt; R1</a:t>
            </a:r>
          </a:p>
          <a:p>
            <a:pPr lvl="1"/>
            <a:r>
              <a:rPr lang="en-US" dirty="0"/>
              <a:t>Use BRN  (N means R0 was smaller)</a:t>
            </a:r>
          </a:p>
        </p:txBody>
      </p:sp>
    </p:spTree>
    <p:extLst>
      <p:ext uri="{BB962C8B-B14F-4D97-AF65-F5344CB8AC3E}">
        <p14:creationId xmlns:p14="http://schemas.microsoft.com/office/powerpoint/2010/main" val="20477894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920E-A289-47E9-8522-7960F3EA09EB}"/>
              </a:ext>
            </a:extLst>
          </p:cNvPr>
          <p:cNvSpPr>
            <a:spLocks noGrp="1"/>
          </p:cNvSpPr>
          <p:nvPr>
            <p:ph type="title"/>
          </p:nvPr>
        </p:nvSpPr>
        <p:spPr>
          <a:xfrm>
            <a:off x="685800" y="355600"/>
            <a:ext cx="7772400" cy="505968"/>
          </a:xfrm>
        </p:spPr>
        <p:txBody>
          <a:bodyPr>
            <a:normAutofit fontScale="90000"/>
          </a:bodyPr>
          <a:lstStyle/>
          <a:p>
            <a:r>
              <a:rPr lang="en-US" dirty="0"/>
              <a:t>If (R0 &lt;= R1)</a:t>
            </a:r>
          </a:p>
        </p:txBody>
      </p:sp>
      <p:sp>
        <p:nvSpPr>
          <p:cNvPr id="3" name="Content Placeholder 2">
            <a:extLst>
              <a:ext uri="{FF2B5EF4-FFF2-40B4-BE49-F238E27FC236}">
                <a16:creationId xmlns:a16="http://schemas.microsoft.com/office/drawing/2014/main" id="{8FD121BC-9E02-44A0-ADC3-E6B8457D9361}"/>
              </a:ext>
            </a:extLst>
          </p:cNvPr>
          <p:cNvSpPr>
            <a:spLocks noGrp="1"/>
          </p:cNvSpPr>
          <p:nvPr>
            <p:ph idx="1"/>
          </p:nvPr>
        </p:nvSpPr>
        <p:spPr>
          <a:xfrm>
            <a:off x="685800" y="990600"/>
            <a:ext cx="7772400" cy="5181600"/>
          </a:xfrm>
        </p:spPr>
        <p:txBody>
          <a:bodyPr/>
          <a:lstStyle/>
          <a:p>
            <a:r>
              <a:rPr lang="en-US" dirty="0"/>
              <a:t>This is how the flags will be set for </a:t>
            </a:r>
            <a:r>
              <a:rPr lang="en-US" dirty="0" err="1"/>
              <a:t>R0</a:t>
            </a:r>
            <a:r>
              <a:rPr lang="en-US" dirty="0"/>
              <a:t> – </a:t>
            </a:r>
            <a:r>
              <a:rPr lang="en-US" dirty="0" err="1"/>
              <a:t>R1</a:t>
            </a:r>
            <a:endParaRPr lang="en-US" dirty="0"/>
          </a:p>
          <a:p>
            <a:pPr lvl="1"/>
            <a:r>
              <a:rPr lang="en-US" dirty="0"/>
              <a:t>if R0 is smaller (R0&lt;R1), the N flag will be set.</a:t>
            </a:r>
          </a:p>
          <a:p>
            <a:pPr lvl="1"/>
            <a:r>
              <a:rPr lang="en-US" dirty="0"/>
              <a:t>if they are equal (R0==R1), the Z flag will be set</a:t>
            </a:r>
          </a:p>
          <a:p>
            <a:pPr lvl="1"/>
            <a:r>
              <a:rPr lang="en-US" dirty="0"/>
              <a:t>if R0 is bigger (R0&gt;R1), the P flag will be set.</a:t>
            </a:r>
          </a:p>
          <a:p>
            <a:pPr lvl="1"/>
            <a:endParaRPr lang="en-US" dirty="0"/>
          </a:p>
          <a:p>
            <a:pPr marL="0" indent="0">
              <a:buNone/>
            </a:pPr>
            <a:r>
              <a:rPr lang="en-US" dirty="0"/>
              <a:t>	if (R0 &lt;= R1) {</a:t>
            </a:r>
          </a:p>
          <a:p>
            <a:pPr marL="0" indent="0">
              <a:buNone/>
            </a:pPr>
            <a:r>
              <a:rPr lang="en-US" dirty="0"/>
              <a:t>		block1	</a:t>
            </a:r>
          </a:p>
          <a:p>
            <a:pPr marL="0" indent="0">
              <a:buNone/>
            </a:pPr>
            <a:r>
              <a:rPr lang="en-US" dirty="0"/>
              <a:t>	}</a:t>
            </a:r>
          </a:p>
          <a:p>
            <a:pPr marL="0" indent="0">
              <a:buNone/>
            </a:pPr>
            <a:endParaRPr lang="en-US" dirty="0"/>
          </a:p>
          <a:p>
            <a:pPr lvl="1"/>
            <a:r>
              <a:rPr lang="en-US" dirty="0"/>
              <a:t>We want to run block1 if R0 &lt;= R1, which means we want to BRANCH to the code AFTER block1 when R0 &gt; R1</a:t>
            </a:r>
          </a:p>
          <a:p>
            <a:pPr lvl="1"/>
            <a:r>
              <a:rPr lang="en-US" dirty="0"/>
              <a:t>Use BRP  (P means R0 was bigger)</a:t>
            </a:r>
          </a:p>
        </p:txBody>
      </p:sp>
    </p:spTree>
    <p:extLst>
      <p:ext uri="{BB962C8B-B14F-4D97-AF65-F5344CB8AC3E}">
        <p14:creationId xmlns:p14="http://schemas.microsoft.com/office/powerpoint/2010/main" val="1043386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582168"/>
          </a:xfrm>
        </p:spPr>
        <p:txBody>
          <a:bodyPr>
            <a:normAutofit fontScale="90000"/>
          </a:bodyPr>
          <a:lstStyle/>
          <a:p>
            <a:r>
              <a:rPr lang="en-US" dirty="0"/>
              <a:t>If - Else</a:t>
            </a:r>
          </a:p>
        </p:txBody>
      </p:sp>
      <p:sp>
        <p:nvSpPr>
          <p:cNvPr id="3" name="Content Placeholder 2"/>
          <p:cNvSpPr>
            <a:spLocks noGrp="1"/>
          </p:cNvSpPr>
          <p:nvPr>
            <p:ph idx="1"/>
          </p:nvPr>
        </p:nvSpPr>
        <p:spPr>
          <a:xfrm>
            <a:off x="685800" y="1676400"/>
            <a:ext cx="7772400" cy="4050792"/>
          </a:xfrm>
        </p:spPr>
        <p:txBody>
          <a:bodyPr>
            <a:normAutofit fontScale="62500" lnSpcReduction="20000"/>
          </a:bodyPr>
          <a:lstStyle/>
          <a:p>
            <a:pPr marL="0" indent="0">
              <a:buNone/>
            </a:pPr>
            <a:r>
              <a:rPr lang="en-US" sz="3400" dirty="0"/>
              <a:t>IF CONDITION FALSE BRANCH TO BLOCK 2</a:t>
            </a:r>
          </a:p>
          <a:p>
            <a:pPr marL="0" indent="0">
              <a:buNone/>
            </a:pPr>
            <a:r>
              <a:rPr lang="en-US" sz="3400" dirty="0"/>
              <a:t>	BLOCK1</a:t>
            </a:r>
          </a:p>
          <a:p>
            <a:pPr marL="0" indent="0">
              <a:buNone/>
            </a:pPr>
            <a:r>
              <a:rPr lang="en-US" sz="3400" dirty="0"/>
              <a:t>UNCONDITIONAL BRANCH (BRNZP or BR) OVER BLOCK2 SINCE BLOCK 1 WAS RUN </a:t>
            </a:r>
          </a:p>
          <a:p>
            <a:pPr marL="0" indent="0">
              <a:buNone/>
            </a:pPr>
            <a:r>
              <a:rPr lang="en-US" sz="3400" dirty="0"/>
              <a:t>	</a:t>
            </a:r>
            <a:r>
              <a:rPr lang="en-US" sz="3400" dirty="0" err="1"/>
              <a:t>BLOCK2</a:t>
            </a:r>
            <a:endParaRPr lang="en-US" sz="3400" dirty="0"/>
          </a:p>
          <a:p>
            <a:pPr marL="0" indent="0">
              <a:buNone/>
            </a:pPr>
            <a:endParaRPr lang="en-US" dirty="0"/>
          </a:p>
          <a:p>
            <a:pPr marL="0" indent="0">
              <a:lnSpc>
                <a:spcPct val="120000"/>
              </a:lnSpc>
              <a:spcBef>
                <a:spcPts val="0"/>
              </a:spcBef>
              <a:buNone/>
            </a:pPr>
            <a:r>
              <a:rPr lang="en-US" sz="2300" dirty="0"/>
              <a:t>if (R1 &gt; R2)				 </a:t>
            </a:r>
          </a:p>
          <a:p>
            <a:pPr marL="0" indent="0">
              <a:lnSpc>
                <a:spcPct val="120000"/>
              </a:lnSpc>
              <a:spcBef>
                <a:spcPts val="0"/>
              </a:spcBef>
              <a:buNone/>
            </a:pPr>
            <a:r>
              <a:rPr lang="en-US" sz="2300" dirty="0"/>
              <a:t>{</a:t>
            </a:r>
          </a:p>
          <a:p>
            <a:pPr marL="0" indent="0">
              <a:lnSpc>
                <a:spcPct val="120000"/>
              </a:lnSpc>
              <a:spcBef>
                <a:spcPts val="0"/>
              </a:spcBef>
              <a:buNone/>
            </a:pPr>
            <a:r>
              <a:rPr lang="en-US" sz="2300" dirty="0"/>
              <a:t>	R1 = R1 – R2  //Block 1</a:t>
            </a:r>
          </a:p>
          <a:p>
            <a:pPr marL="0" indent="0">
              <a:lnSpc>
                <a:spcPct val="120000"/>
              </a:lnSpc>
              <a:spcBef>
                <a:spcPts val="0"/>
              </a:spcBef>
              <a:buNone/>
            </a:pPr>
            <a:r>
              <a:rPr lang="en-US" sz="2300" dirty="0"/>
              <a:t>}</a:t>
            </a:r>
          </a:p>
          <a:p>
            <a:pPr marL="0" indent="0">
              <a:lnSpc>
                <a:spcPct val="120000"/>
              </a:lnSpc>
              <a:spcBef>
                <a:spcPts val="0"/>
              </a:spcBef>
              <a:buNone/>
            </a:pPr>
            <a:r>
              <a:rPr lang="en-US" sz="2300" dirty="0"/>
              <a:t>else</a:t>
            </a:r>
          </a:p>
          <a:p>
            <a:pPr marL="0" indent="0">
              <a:lnSpc>
                <a:spcPct val="120000"/>
              </a:lnSpc>
              <a:spcBef>
                <a:spcPts val="0"/>
              </a:spcBef>
              <a:buNone/>
            </a:pPr>
            <a:r>
              <a:rPr lang="en-US" sz="2300" dirty="0"/>
              <a:t>{</a:t>
            </a:r>
          </a:p>
          <a:p>
            <a:pPr marL="0" indent="0">
              <a:lnSpc>
                <a:spcPct val="120000"/>
              </a:lnSpc>
              <a:spcBef>
                <a:spcPts val="0"/>
              </a:spcBef>
              <a:buNone/>
            </a:pPr>
            <a:r>
              <a:rPr lang="en-US" sz="2300" dirty="0"/>
              <a:t>	R1 = R2 – R1  //Block 2</a:t>
            </a:r>
          </a:p>
          <a:p>
            <a:pPr marL="0" indent="0">
              <a:lnSpc>
                <a:spcPct val="120000"/>
              </a:lnSpc>
              <a:spcBef>
                <a:spcPts val="0"/>
              </a:spcBef>
              <a:buNone/>
            </a:pPr>
            <a:r>
              <a:rPr lang="en-US" sz="2300" dirty="0"/>
              <a:t>}</a:t>
            </a:r>
          </a:p>
          <a:p>
            <a:pPr marL="0" indent="0">
              <a:buNone/>
            </a:pPr>
            <a:endParaRPr lang="en-US" dirty="0"/>
          </a:p>
        </p:txBody>
      </p:sp>
    </p:spTree>
    <p:extLst>
      <p:ext uri="{BB962C8B-B14F-4D97-AF65-F5344CB8AC3E}">
        <p14:creationId xmlns:p14="http://schemas.microsoft.com/office/powerpoint/2010/main" val="35486589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1267968"/>
          </a:xfrm>
        </p:spPr>
        <p:txBody>
          <a:bodyPr/>
          <a:lstStyle/>
          <a:p>
            <a:r>
              <a:rPr lang="en-US" dirty="0"/>
              <a:t>If – Else 1</a:t>
            </a:r>
          </a:p>
        </p:txBody>
      </p:sp>
      <p:sp>
        <p:nvSpPr>
          <p:cNvPr id="3" name="Content Placeholder 2"/>
          <p:cNvSpPr>
            <a:spLocks noGrp="1"/>
          </p:cNvSpPr>
          <p:nvPr>
            <p:ph idx="1"/>
          </p:nvPr>
        </p:nvSpPr>
        <p:spPr>
          <a:xfrm>
            <a:off x="509451" y="1600200"/>
            <a:ext cx="8229600" cy="4525963"/>
          </a:xfrm>
        </p:spPr>
        <p:txBody>
          <a:bodyPr>
            <a:normAutofit fontScale="85000" lnSpcReduction="20000"/>
          </a:bodyPr>
          <a:lstStyle/>
          <a:p>
            <a:pPr marL="0" indent="0">
              <a:buNone/>
            </a:pPr>
            <a:r>
              <a:rPr lang="en-US" dirty="0"/>
              <a:t>IF CONDITION FALSE BRANCH TO BLOCK 2</a:t>
            </a:r>
          </a:p>
          <a:p>
            <a:pPr marL="0" indent="0">
              <a:buNone/>
            </a:pPr>
            <a:r>
              <a:rPr lang="en-US" dirty="0"/>
              <a:t>	</a:t>
            </a:r>
            <a:r>
              <a:rPr lang="en-US" dirty="0" err="1"/>
              <a:t>BLOCK1</a:t>
            </a:r>
            <a:endParaRPr lang="en-US" dirty="0"/>
          </a:p>
          <a:p>
            <a:pPr marL="0" indent="0">
              <a:buNone/>
            </a:pPr>
            <a:r>
              <a:rPr lang="en-US" dirty="0"/>
              <a:t>UNCONDITIONAL BRANCH OVER BLOCK2 SINCE BLOCK 1 WAS RUN </a:t>
            </a:r>
          </a:p>
          <a:p>
            <a:pPr marL="0" indent="0">
              <a:buNone/>
            </a:pPr>
            <a:r>
              <a:rPr lang="en-US" dirty="0"/>
              <a:t>	</a:t>
            </a:r>
            <a:r>
              <a:rPr lang="en-US" dirty="0" err="1"/>
              <a:t>BLOCK2</a:t>
            </a:r>
            <a:endParaRPr lang="en-US" dirty="0"/>
          </a:p>
          <a:p>
            <a:pPr marL="0" indent="0">
              <a:buNone/>
            </a:pPr>
            <a:endParaRPr lang="en-US" dirty="0"/>
          </a:p>
          <a:p>
            <a:pPr marL="0" indent="0">
              <a:buNone/>
            </a:pPr>
            <a:r>
              <a:rPr lang="en-US" dirty="0"/>
              <a:t>if (R1 &gt; R2)   				 </a:t>
            </a:r>
          </a:p>
          <a:p>
            <a:pPr marL="0" indent="0">
              <a:buNone/>
            </a:pPr>
            <a:r>
              <a:rPr lang="en-US" dirty="0"/>
              <a:t>{</a:t>
            </a:r>
          </a:p>
          <a:p>
            <a:pPr marL="0" indent="0">
              <a:buNone/>
            </a:pPr>
            <a:r>
              <a:rPr lang="en-US" dirty="0"/>
              <a:t>	R1 = R1 – R2  //Block 1</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R1 = R2 – R1  //Block 2</a:t>
            </a:r>
          </a:p>
          <a:p>
            <a:pPr marL="0" indent="0">
              <a:buNone/>
            </a:pPr>
            <a:r>
              <a:rPr lang="en-US" dirty="0"/>
              <a:t>}</a:t>
            </a:r>
          </a:p>
          <a:p>
            <a:pPr marL="0" indent="0">
              <a:buNone/>
            </a:pPr>
            <a:endParaRPr lang="en-US" dirty="0"/>
          </a:p>
        </p:txBody>
      </p:sp>
      <p:graphicFrame>
        <p:nvGraphicFramePr>
          <p:cNvPr id="4" name="Table 3"/>
          <p:cNvGraphicFramePr>
            <a:graphicFrameLocks noGrp="1"/>
          </p:cNvGraphicFramePr>
          <p:nvPr/>
        </p:nvGraphicFramePr>
        <p:xfrm>
          <a:off x="4876800" y="3124200"/>
          <a:ext cx="2743200" cy="311404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tblGrid>
              <a:tr h="152400">
                <a:tc>
                  <a:txBody>
                    <a:bodyPr/>
                    <a:lstStyle/>
                    <a:p>
                      <a:r>
                        <a:rPr lang="en-US" dirty="0"/>
                        <a:t>BLOCK 1 (R1</a:t>
                      </a:r>
                      <a:r>
                        <a:rPr lang="en-US" baseline="0" dirty="0"/>
                        <a:t> &lt;- R1 – R2)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NOT</a:t>
                      </a:r>
                      <a:r>
                        <a:rPr lang="en-US" baseline="0" dirty="0"/>
                        <a:t> R2, R2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ADD</a:t>
                      </a:r>
                      <a:r>
                        <a:rPr lang="en-US" baseline="0" dirty="0"/>
                        <a:t> R2, R2, #1</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ADD R1, R2, 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8640">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BLOCK</a:t>
                      </a:r>
                      <a:r>
                        <a:rPr lang="en-US" baseline="0" dirty="0"/>
                        <a:t> 2(R1 &lt;- R2 – R1)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NOT R1, R1</a:t>
                      </a:r>
                    </a:p>
                    <a:p>
                      <a:r>
                        <a:rPr lang="en-US" dirty="0"/>
                        <a:t>ADD R1, R1,</a:t>
                      </a:r>
                      <a:r>
                        <a:rPr lang="en-US" baseline="0" dirty="0"/>
                        <a:t> #1</a:t>
                      </a:r>
                    </a:p>
                    <a:p>
                      <a:r>
                        <a:rPr lang="en-US" baseline="0" dirty="0"/>
                        <a:t>ADD R1, R2, R1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938240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503" y="16329"/>
            <a:ext cx="8229600" cy="1143000"/>
          </a:xfrm>
        </p:spPr>
        <p:txBody>
          <a:bodyPr/>
          <a:lstStyle/>
          <a:p>
            <a:r>
              <a:rPr lang="en-US" dirty="0"/>
              <a:t>If – Else 2</a:t>
            </a:r>
          </a:p>
        </p:txBody>
      </p:sp>
      <p:sp>
        <p:nvSpPr>
          <p:cNvPr id="3" name="Content Placeholder 2"/>
          <p:cNvSpPr>
            <a:spLocks noGrp="1"/>
          </p:cNvSpPr>
          <p:nvPr>
            <p:ph idx="1"/>
          </p:nvPr>
        </p:nvSpPr>
        <p:spPr>
          <a:xfrm>
            <a:off x="511880" y="914400"/>
            <a:ext cx="8229600" cy="4525963"/>
          </a:xfrm>
        </p:spPr>
        <p:txBody>
          <a:bodyPr>
            <a:normAutofit/>
          </a:bodyPr>
          <a:lstStyle/>
          <a:p>
            <a:pPr marL="0" indent="0">
              <a:buNone/>
            </a:pPr>
            <a:r>
              <a:rPr lang="en-US" sz="2000" dirty="0"/>
              <a:t>IF CONDITION FALSE BRANCH TO BLOCK 2</a:t>
            </a:r>
          </a:p>
          <a:p>
            <a:pPr marL="0" indent="0">
              <a:buNone/>
            </a:pPr>
            <a:r>
              <a:rPr lang="en-US" sz="2000" dirty="0"/>
              <a:t>	</a:t>
            </a:r>
            <a:r>
              <a:rPr lang="en-US" sz="2000" dirty="0" err="1"/>
              <a:t>BLOCK1</a:t>
            </a:r>
            <a:endParaRPr lang="en-US" sz="2000" dirty="0"/>
          </a:p>
          <a:p>
            <a:pPr marL="0" indent="0">
              <a:buNone/>
            </a:pPr>
            <a:r>
              <a:rPr lang="en-US" sz="2000" dirty="0"/>
              <a:t>UNCONDITIONAL BRANCH OVER BLOCK2 SINCE BLOCK 1 WAS RUN </a:t>
            </a:r>
          </a:p>
          <a:p>
            <a:pPr marL="0" indent="0">
              <a:buNone/>
            </a:pPr>
            <a:r>
              <a:rPr lang="en-US" sz="2000" dirty="0"/>
              <a:t>	</a:t>
            </a:r>
            <a:r>
              <a:rPr lang="en-US" sz="2000" dirty="0" err="1"/>
              <a:t>BLOCK2</a:t>
            </a:r>
            <a:endParaRPr lang="en-US" sz="2000" dirty="0"/>
          </a:p>
          <a:p>
            <a:pPr marL="0" indent="0">
              <a:buNone/>
            </a:pPr>
            <a:endParaRPr lang="en-US" dirty="0"/>
          </a:p>
          <a:p>
            <a:pPr marL="0" indent="0">
              <a:buNone/>
            </a:pPr>
            <a:endParaRPr lang="en-US" dirty="0"/>
          </a:p>
        </p:txBody>
      </p:sp>
      <p:pic>
        <p:nvPicPr>
          <p:cNvPr id="5" name="Picture 4" descr="Converting an &quot;if&quot; statment from a high level language like java into LC3 assembly. ">
            <a:extLst>
              <a:ext uri="{FF2B5EF4-FFF2-40B4-BE49-F238E27FC236}">
                <a16:creationId xmlns:a16="http://schemas.microsoft.com/office/drawing/2014/main" id="{12ED8F38-1E5B-6CEB-62C5-E24354C601F0}"/>
              </a:ext>
            </a:extLst>
          </p:cNvPr>
          <p:cNvPicPr>
            <a:picLocks noChangeAspect="1"/>
          </p:cNvPicPr>
          <p:nvPr/>
        </p:nvPicPr>
        <p:blipFill>
          <a:blip r:embed="rId2"/>
          <a:stretch>
            <a:fillRect/>
          </a:stretch>
        </p:blipFill>
        <p:spPr>
          <a:xfrm>
            <a:off x="1485900" y="3214031"/>
            <a:ext cx="6172200" cy="3124403"/>
          </a:xfrm>
          <a:prstGeom prst="rect">
            <a:avLst/>
          </a:prstGeom>
        </p:spPr>
      </p:pic>
    </p:spTree>
    <p:extLst>
      <p:ext uri="{BB962C8B-B14F-4D97-AF65-F5344CB8AC3E}">
        <p14:creationId xmlns:p14="http://schemas.microsoft.com/office/powerpoint/2010/main" val="2246052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6949-747E-18A1-7F12-52B08093F66E}"/>
              </a:ext>
            </a:extLst>
          </p:cNvPr>
          <p:cNvSpPr>
            <a:spLocks noGrp="1"/>
          </p:cNvSpPr>
          <p:nvPr>
            <p:ph type="title"/>
          </p:nvPr>
        </p:nvSpPr>
        <p:spPr/>
        <p:txBody>
          <a:bodyPr/>
          <a:lstStyle/>
          <a:p>
            <a:r>
              <a:rPr lang="en-US" dirty="0"/>
              <a:t>Getting A character and printing A character</a:t>
            </a:r>
          </a:p>
        </p:txBody>
      </p:sp>
      <p:sp>
        <p:nvSpPr>
          <p:cNvPr id="3" name="Content Placeholder 2">
            <a:extLst>
              <a:ext uri="{FF2B5EF4-FFF2-40B4-BE49-F238E27FC236}">
                <a16:creationId xmlns:a16="http://schemas.microsoft.com/office/drawing/2014/main" id="{3A88CC2F-26C2-4F37-F712-40ACCCC88D78}"/>
              </a:ext>
            </a:extLst>
          </p:cNvPr>
          <p:cNvSpPr>
            <a:spLocks noGrp="1"/>
          </p:cNvSpPr>
          <p:nvPr>
            <p:ph idx="1"/>
          </p:nvPr>
        </p:nvSpPr>
        <p:spPr/>
        <p:txBody>
          <a:bodyPr>
            <a:normAutofit fontScale="92500" lnSpcReduction="10000"/>
          </a:bodyPr>
          <a:lstStyle/>
          <a:p>
            <a:r>
              <a:rPr lang="en-US" dirty="0"/>
              <a:t>The instruction to get a character is a TRAP instruction</a:t>
            </a:r>
          </a:p>
          <a:p>
            <a:pPr lvl="1"/>
            <a:r>
              <a:rPr lang="en-US" dirty="0"/>
              <a:t>GETC</a:t>
            </a:r>
          </a:p>
          <a:p>
            <a:pPr lvl="1"/>
            <a:r>
              <a:rPr lang="en-US" dirty="0"/>
              <a:t>F020</a:t>
            </a:r>
          </a:p>
          <a:p>
            <a:pPr lvl="1"/>
            <a:r>
              <a:rPr lang="en-US" dirty="0"/>
              <a:t>GETC will ALWAYS put the ASCII code of the keystroke in R0.</a:t>
            </a:r>
          </a:p>
          <a:p>
            <a:r>
              <a:rPr lang="en-US" dirty="0"/>
              <a:t>The instruction to PRINT a character is a TRAP instruction</a:t>
            </a:r>
          </a:p>
          <a:p>
            <a:pPr lvl="1"/>
            <a:r>
              <a:rPr lang="en-US" dirty="0"/>
              <a:t>OUT</a:t>
            </a:r>
          </a:p>
          <a:p>
            <a:pPr lvl="1"/>
            <a:r>
              <a:rPr lang="en-US" dirty="0"/>
              <a:t>F021</a:t>
            </a:r>
          </a:p>
          <a:p>
            <a:pPr lvl="1"/>
            <a:r>
              <a:rPr lang="en-US" dirty="0"/>
              <a:t>With OUT you must always have the ASCII code of the character in R0.</a:t>
            </a:r>
          </a:p>
          <a:p>
            <a:r>
              <a:rPr lang="en-US" dirty="0"/>
              <a:t>This program will get and print a character</a:t>
            </a:r>
          </a:p>
          <a:p>
            <a:pPr lvl="1"/>
            <a:r>
              <a:rPr lang="en-US" dirty="0"/>
              <a:t>3000</a:t>
            </a:r>
          </a:p>
          <a:p>
            <a:pPr lvl="1"/>
            <a:r>
              <a:rPr lang="en-US" dirty="0"/>
              <a:t>F020</a:t>
            </a:r>
          </a:p>
          <a:p>
            <a:pPr lvl="1"/>
            <a:r>
              <a:rPr lang="en-US" dirty="0"/>
              <a:t>F021</a:t>
            </a:r>
          </a:p>
          <a:p>
            <a:pPr lvl="1"/>
            <a:r>
              <a:rPr lang="en-US" dirty="0"/>
              <a:t>F025</a:t>
            </a:r>
          </a:p>
        </p:txBody>
      </p:sp>
    </p:spTree>
    <p:extLst>
      <p:ext uri="{BB962C8B-B14F-4D97-AF65-F5344CB8AC3E}">
        <p14:creationId xmlns:p14="http://schemas.microsoft.com/office/powerpoint/2010/main" val="92247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658368"/>
          </a:xfrm>
        </p:spPr>
        <p:txBody>
          <a:bodyPr>
            <a:normAutofit fontScale="90000"/>
          </a:bodyPr>
          <a:lstStyle/>
          <a:p>
            <a:r>
              <a:rPr lang="en-US" dirty="0"/>
              <a:t>Opcode Summary</a:t>
            </a:r>
          </a:p>
        </p:txBody>
      </p:sp>
      <p:sp>
        <p:nvSpPr>
          <p:cNvPr id="3" name="Content Placeholder 2"/>
          <p:cNvSpPr>
            <a:spLocks noGrp="1"/>
          </p:cNvSpPr>
          <p:nvPr>
            <p:ph idx="1"/>
          </p:nvPr>
        </p:nvSpPr>
        <p:spPr>
          <a:xfrm>
            <a:off x="381000" y="1219200"/>
            <a:ext cx="8458200" cy="5029199"/>
          </a:xfrm>
        </p:spPr>
        <p:txBody>
          <a:bodyPr>
            <a:normAutofit fontScale="85000" lnSpcReduction="20000"/>
          </a:bodyPr>
          <a:lstStyle/>
          <a:p>
            <a:r>
              <a:rPr lang="en-US" dirty="0"/>
              <a:t>Add -  ADD value in a register to a value in a register.  Store result in a register.</a:t>
            </a:r>
          </a:p>
          <a:p>
            <a:r>
              <a:rPr lang="en-US" dirty="0"/>
              <a:t>Add -  ADD value in a register to a number.  Store result in a register.</a:t>
            </a:r>
          </a:p>
          <a:p>
            <a:r>
              <a:rPr lang="en-US" dirty="0"/>
              <a:t>And -  Bitwise AND value in a register to a value in a register.  Store result in a register. (The term BITWISE is explained when we discuss AND.)</a:t>
            </a:r>
          </a:p>
          <a:p>
            <a:r>
              <a:rPr lang="en-US" dirty="0"/>
              <a:t>And -  Bitwise AND value in a register to a number.  Store result in a register.</a:t>
            </a:r>
          </a:p>
          <a:p>
            <a:r>
              <a:rPr lang="en-US" dirty="0"/>
              <a:t>Not – Invert all of the bits in a register and store the result in a register.</a:t>
            </a:r>
          </a:p>
          <a:p>
            <a:r>
              <a:rPr lang="en-US" dirty="0"/>
              <a:t>BR, BRNZP – Conditional branch.  Like if statement.</a:t>
            </a:r>
          </a:p>
          <a:p>
            <a:r>
              <a:rPr lang="en-US" dirty="0"/>
              <a:t>LD, LDR, LDI – Load register with a value from memory</a:t>
            </a:r>
          </a:p>
          <a:p>
            <a:r>
              <a:rPr lang="en-US" dirty="0"/>
              <a:t>ST, STR, STI – Store register value somewhere in memory.</a:t>
            </a:r>
          </a:p>
          <a:p>
            <a:r>
              <a:rPr lang="en-US" dirty="0"/>
              <a:t>LEA – Load an address into a register and not the data.</a:t>
            </a:r>
          </a:p>
          <a:p>
            <a:r>
              <a:rPr lang="en-US" dirty="0"/>
              <a:t>JMP – Jump execution to some other place in memory.</a:t>
            </a:r>
          </a:p>
          <a:p>
            <a:r>
              <a:rPr lang="en-US" dirty="0"/>
              <a:t>JSR, JSRR – Jump to a subroutine similar to a function or method.</a:t>
            </a:r>
          </a:p>
          <a:p>
            <a:r>
              <a:rPr lang="en-US" dirty="0"/>
              <a:t>RET – Return from the subroutine</a:t>
            </a:r>
          </a:p>
          <a:p>
            <a:r>
              <a:rPr lang="en-US" dirty="0"/>
              <a:t>RTI – Return from interrupt, restores process information.</a:t>
            </a:r>
          </a:p>
          <a:p>
            <a:r>
              <a:rPr lang="en-US" dirty="0"/>
              <a:t>TRAP – System call.  Like an operating system.  Handles input and output.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766544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9235-6EBE-C1D6-AF07-D097272D45DD}"/>
              </a:ext>
            </a:extLst>
          </p:cNvPr>
          <p:cNvSpPr>
            <a:spLocks noGrp="1"/>
          </p:cNvSpPr>
          <p:nvPr>
            <p:ph type="title"/>
          </p:nvPr>
        </p:nvSpPr>
        <p:spPr/>
        <p:txBody>
          <a:bodyPr/>
          <a:lstStyle/>
          <a:p>
            <a:r>
              <a:rPr lang="en-US" dirty="0"/>
              <a:t>ascii</a:t>
            </a:r>
          </a:p>
        </p:txBody>
      </p:sp>
      <p:pic>
        <p:nvPicPr>
          <p:cNvPr id="5" name="Picture 4" descr="Standard ASCII chart showing all ASCII character values in hex and decimal.">
            <a:extLst>
              <a:ext uri="{FF2B5EF4-FFF2-40B4-BE49-F238E27FC236}">
                <a16:creationId xmlns:a16="http://schemas.microsoft.com/office/drawing/2014/main" id="{E4687312-FCE7-6201-5A07-E38F4E9BE514}"/>
              </a:ext>
            </a:extLst>
          </p:cNvPr>
          <p:cNvPicPr>
            <a:picLocks noChangeAspect="1"/>
          </p:cNvPicPr>
          <p:nvPr/>
        </p:nvPicPr>
        <p:blipFill>
          <a:blip r:embed="rId2"/>
          <a:stretch>
            <a:fillRect/>
          </a:stretch>
        </p:blipFill>
        <p:spPr>
          <a:xfrm>
            <a:off x="3099545" y="521702"/>
            <a:ext cx="5358655" cy="5529263"/>
          </a:xfrm>
          <a:prstGeom prst="rect">
            <a:avLst/>
          </a:prstGeom>
        </p:spPr>
      </p:pic>
    </p:spTree>
    <p:extLst>
      <p:ext uri="{BB962C8B-B14F-4D97-AF65-F5344CB8AC3E}">
        <p14:creationId xmlns:p14="http://schemas.microsoft.com/office/powerpoint/2010/main" val="553960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D223-990F-4AEE-9744-13DE6FAB9153}"/>
              </a:ext>
            </a:extLst>
          </p:cNvPr>
          <p:cNvSpPr>
            <a:spLocks noGrp="1"/>
          </p:cNvSpPr>
          <p:nvPr>
            <p:ph type="title"/>
          </p:nvPr>
        </p:nvSpPr>
        <p:spPr/>
        <p:txBody>
          <a:bodyPr/>
          <a:lstStyle/>
          <a:p>
            <a:r>
              <a:rPr lang="en-US" dirty="0"/>
              <a:t>Constants and Printing</a:t>
            </a:r>
          </a:p>
        </p:txBody>
      </p:sp>
      <p:sp>
        <p:nvSpPr>
          <p:cNvPr id="3" name="Content Placeholder 2">
            <a:extLst>
              <a:ext uri="{FF2B5EF4-FFF2-40B4-BE49-F238E27FC236}">
                <a16:creationId xmlns:a16="http://schemas.microsoft.com/office/drawing/2014/main" id="{55207A6F-D26D-42F3-BE47-A6BE91F7223E}"/>
              </a:ext>
            </a:extLst>
          </p:cNvPr>
          <p:cNvSpPr>
            <a:spLocks noGrp="1"/>
          </p:cNvSpPr>
          <p:nvPr>
            <p:ph idx="1"/>
          </p:nvPr>
        </p:nvSpPr>
        <p:spPr/>
        <p:txBody>
          <a:bodyPr/>
          <a:lstStyle/>
          <a:p>
            <a:r>
              <a:rPr lang="en-US" dirty="0"/>
              <a:t>Suppose you wanted to print the value in </a:t>
            </a:r>
            <a:r>
              <a:rPr lang="en-US" dirty="0" err="1"/>
              <a:t>R0</a:t>
            </a:r>
            <a:r>
              <a:rPr lang="en-US" dirty="0"/>
              <a:t> but only if it was the character 'A'.</a:t>
            </a:r>
          </a:p>
          <a:p>
            <a:r>
              <a:rPr lang="en-US" dirty="0"/>
              <a:t>We would want to subtract the ASCII code for 'A' from </a:t>
            </a:r>
            <a:r>
              <a:rPr lang="en-US" dirty="0" err="1"/>
              <a:t>R0</a:t>
            </a:r>
            <a:r>
              <a:rPr lang="en-US" dirty="0"/>
              <a:t>.  If the result of the subtraction is zero, we know the character is an 'A' and we can print it.</a:t>
            </a:r>
          </a:p>
          <a:p>
            <a:r>
              <a:rPr lang="en-US" dirty="0"/>
              <a:t>But how do we store the ASCII code for 'A'</a:t>
            </a:r>
          </a:p>
        </p:txBody>
      </p:sp>
    </p:spTree>
    <p:extLst>
      <p:ext uri="{BB962C8B-B14F-4D97-AF65-F5344CB8AC3E}">
        <p14:creationId xmlns:p14="http://schemas.microsoft.com/office/powerpoint/2010/main" val="15165759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0CE9-719A-4505-AE99-CA836CC20035}"/>
              </a:ext>
            </a:extLst>
          </p:cNvPr>
          <p:cNvSpPr>
            <a:spLocks noGrp="1"/>
          </p:cNvSpPr>
          <p:nvPr>
            <p:ph type="title"/>
          </p:nvPr>
        </p:nvSpPr>
        <p:spPr/>
        <p:txBody>
          <a:bodyPr/>
          <a:lstStyle/>
          <a:p>
            <a:r>
              <a:rPr lang="en-US" dirty="0"/>
              <a:t>Storing Constants</a:t>
            </a:r>
          </a:p>
        </p:txBody>
      </p:sp>
      <p:sp>
        <p:nvSpPr>
          <p:cNvPr id="3" name="Content Placeholder 2">
            <a:extLst>
              <a:ext uri="{FF2B5EF4-FFF2-40B4-BE49-F238E27FC236}">
                <a16:creationId xmlns:a16="http://schemas.microsoft.com/office/drawing/2014/main" id="{62AD92EB-ED45-4045-9263-EEE9323F06A3}"/>
              </a:ext>
            </a:extLst>
          </p:cNvPr>
          <p:cNvSpPr>
            <a:spLocks noGrp="1"/>
          </p:cNvSpPr>
          <p:nvPr>
            <p:ph idx="1"/>
          </p:nvPr>
        </p:nvSpPr>
        <p:spPr/>
        <p:txBody>
          <a:bodyPr/>
          <a:lstStyle/>
          <a:p>
            <a:r>
              <a:rPr lang="en-US" dirty="0"/>
              <a:t>We can simply store the constant as part of our program.</a:t>
            </a:r>
          </a:p>
          <a:p>
            <a:r>
              <a:rPr lang="en-US" dirty="0"/>
              <a:t>We must be careful NOT to put the constant where it might get executed.</a:t>
            </a:r>
          </a:p>
          <a:p>
            <a:r>
              <a:rPr lang="en-US" dirty="0"/>
              <a:t>A safe place is AFTER the HALT instruction.</a:t>
            </a:r>
          </a:p>
          <a:p>
            <a:pPr marL="0" indent="0">
              <a:buNone/>
            </a:pPr>
            <a:r>
              <a:rPr lang="en-US" dirty="0"/>
              <a:t>	</a:t>
            </a:r>
            <a:r>
              <a:rPr lang="en-US" dirty="0" err="1"/>
              <a:t>F025</a:t>
            </a:r>
            <a:r>
              <a:rPr lang="en-US" dirty="0"/>
              <a:t>   ;The program stops here</a:t>
            </a:r>
          </a:p>
          <a:p>
            <a:pPr marL="0" indent="0">
              <a:buNone/>
            </a:pPr>
            <a:r>
              <a:rPr lang="en-US" dirty="0"/>
              <a:t>	0041   ;The ASCII code for A</a:t>
            </a:r>
          </a:p>
          <a:p>
            <a:pPr marL="0" indent="0">
              <a:buNone/>
            </a:pPr>
            <a:r>
              <a:rPr lang="en-US" dirty="0"/>
              <a:t>	</a:t>
            </a:r>
          </a:p>
        </p:txBody>
      </p:sp>
    </p:spTree>
    <p:extLst>
      <p:ext uri="{BB962C8B-B14F-4D97-AF65-F5344CB8AC3E}">
        <p14:creationId xmlns:p14="http://schemas.microsoft.com/office/powerpoint/2010/main" val="7070144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0CE9-719A-4505-AE99-CA836CC20035}"/>
              </a:ext>
            </a:extLst>
          </p:cNvPr>
          <p:cNvSpPr>
            <a:spLocks noGrp="1"/>
          </p:cNvSpPr>
          <p:nvPr>
            <p:ph type="title"/>
          </p:nvPr>
        </p:nvSpPr>
        <p:spPr/>
        <p:txBody>
          <a:bodyPr/>
          <a:lstStyle/>
          <a:p>
            <a:r>
              <a:rPr lang="en-US" dirty="0"/>
              <a:t>Variable data must be kept out of the instruction area</a:t>
            </a:r>
          </a:p>
        </p:txBody>
      </p:sp>
      <p:sp>
        <p:nvSpPr>
          <p:cNvPr id="3" name="Content Placeholder 2">
            <a:extLst>
              <a:ext uri="{FF2B5EF4-FFF2-40B4-BE49-F238E27FC236}">
                <a16:creationId xmlns:a16="http://schemas.microsoft.com/office/drawing/2014/main" id="{62AD92EB-ED45-4045-9263-EEE9323F06A3}"/>
              </a:ext>
            </a:extLst>
          </p:cNvPr>
          <p:cNvSpPr>
            <a:spLocks noGrp="1"/>
          </p:cNvSpPr>
          <p:nvPr>
            <p:ph idx="1"/>
          </p:nvPr>
        </p:nvSpPr>
        <p:spPr/>
        <p:txBody>
          <a:bodyPr/>
          <a:lstStyle/>
          <a:p>
            <a:r>
              <a:rPr lang="en-US" dirty="0"/>
              <a:t>We can simply store the constant as part of our program.</a:t>
            </a:r>
          </a:p>
          <a:p>
            <a:r>
              <a:rPr lang="en-US" dirty="0"/>
              <a:t>We must be careful NOT to put the constant where it might get executed.</a:t>
            </a:r>
          </a:p>
          <a:p>
            <a:r>
              <a:rPr lang="en-US" dirty="0"/>
              <a:t>This is a problem because the LC3 will attempt to execute the 0041 thinking it is a branch.</a:t>
            </a:r>
          </a:p>
          <a:p>
            <a:pPr marL="0" indent="0">
              <a:buNone/>
            </a:pPr>
            <a:r>
              <a:rPr lang="en-US" dirty="0"/>
              <a:t>	0041  </a:t>
            </a:r>
            <a:r>
              <a:rPr lang="en-US" b="1" dirty="0"/>
              <a:t> ;WRONG NOT HERE.  PUT DATA AFTER HALT.</a:t>
            </a:r>
          </a:p>
          <a:p>
            <a:pPr marL="0" indent="0">
              <a:buNone/>
            </a:pPr>
            <a:r>
              <a:rPr lang="en-US" dirty="0"/>
              <a:t>	</a:t>
            </a:r>
            <a:r>
              <a:rPr lang="en-US" dirty="0" err="1"/>
              <a:t>F025</a:t>
            </a:r>
            <a:r>
              <a:rPr lang="en-US" dirty="0"/>
              <a:t>   ;The program stops here</a:t>
            </a:r>
          </a:p>
          <a:p>
            <a:pPr marL="0" indent="0">
              <a:buNone/>
            </a:pPr>
            <a:r>
              <a:rPr lang="en-US" dirty="0"/>
              <a:t>	</a:t>
            </a:r>
          </a:p>
        </p:txBody>
      </p:sp>
    </p:spTree>
    <p:extLst>
      <p:ext uri="{BB962C8B-B14F-4D97-AF65-F5344CB8AC3E}">
        <p14:creationId xmlns:p14="http://schemas.microsoft.com/office/powerpoint/2010/main" val="3344615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623A-A0A2-8246-5A11-15900E349C08}"/>
              </a:ext>
            </a:extLst>
          </p:cNvPr>
          <p:cNvSpPr>
            <a:spLocks noGrp="1"/>
          </p:cNvSpPr>
          <p:nvPr>
            <p:ph type="title"/>
          </p:nvPr>
        </p:nvSpPr>
        <p:spPr>
          <a:xfrm>
            <a:off x="685800" y="152400"/>
            <a:ext cx="7772400" cy="1609344"/>
          </a:xfrm>
        </p:spPr>
        <p:txBody>
          <a:bodyPr/>
          <a:lstStyle/>
          <a:p>
            <a:r>
              <a:rPr lang="en-US" dirty="0"/>
              <a:t>Store negative values to save execution steps</a:t>
            </a:r>
          </a:p>
        </p:txBody>
      </p:sp>
      <p:sp>
        <p:nvSpPr>
          <p:cNvPr id="3" name="Content Placeholder 2">
            <a:extLst>
              <a:ext uri="{FF2B5EF4-FFF2-40B4-BE49-F238E27FC236}">
                <a16:creationId xmlns:a16="http://schemas.microsoft.com/office/drawing/2014/main" id="{9C9F2AAA-3278-CBE1-2F10-25936229716F}"/>
              </a:ext>
            </a:extLst>
          </p:cNvPr>
          <p:cNvSpPr>
            <a:spLocks noGrp="1"/>
          </p:cNvSpPr>
          <p:nvPr>
            <p:ph idx="1"/>
          </p:nvPr>
        </p:nvSpPr>
        <p:spPr>
          <a:xfrm>
            <a:off x="685800" y="1600200"/>
            <a:ext cx="7772400" cy="4050792"/>
          </a:xfrm>
        </p:spPr>
        <p:txBody>
          <a:bodyPr>
            <a:normAutofit lnSpcReduction="10000"/>
          </a:bodyPr>
          <a:lstStyle/>
          <a:p>
            <a:r>
              <a:rPr lang="en-US" dirty="0"/>
              <a:t>In this example we need to subtract a constant from R0.</a:t>
            </a:r>
          </a:p>
          <a:p>
            <a:r>
              <a:rPr lang="en-US" dirty="0"/>
              <a:t>R0 - 0x0041 where 0x0041 is the ASCII code for 'A' .</a:t>
            </a:r>
          </a:p>
          <a:p>
            <a:r>
              <a:rPr lang="en-US" dirty="0"/>
              <a:t>How to load constants for comparisons</a:t>
            </a:r>
          </a:p>
          <a:p>
            <a:pPr lvl="1"/>
            <a:r>
              <a:rPr lang="en-US" dirty="0"/>
              <a:t>We can load 0x0041 from memory, then invert the bits, then add 1 to make it negative (3 instructions executed).</a:t>
            </a:r>
          </a:p>
          <a:p>
            <a:pPr marL="274320" lvl="1" indent="0">
              <a:buNone/>
            </a:pPr>
            <a:r>
              <a:rPr lang="en-US" dirty="0"/>
              <a:t>	OR </a:t>
            </a:r>
          </a:p>
          <a:p>
            <a:pPr lvl="1"/>
            <a:r>
              <a:rPr lang="en-US" dirty="0"/>
              <a:t>We can simply load the negative version (1 instruction executed).</a:t>
            </a:r>
          </a:p>
          <a:p>
            <a:pPr lvl="1"/>
            <a:endParaRPr lang="en-US" dirty="0"/>
          </a:p>
          <a:p>
            <a:r>
              <a:rPr lang="en-US" dirty="0"/>
              <a:t>WE ALWAYS WANT TO LOAD THE NEGATIVE VERSION WHERE POSSIBLE.</a:t>
            </a:r>
          </a:p>
          <a:p>
            <a:pPr marL="274320" lvl="1" indent="0">
              <a:buNone/>
            </a:pPr>
            <a:endParaRPr lang="en-US" dirty="0"/>
          </a:p>
          <a:p>
            <a:pPr marL="274320" lvl="1" indent="0">
              <a:buNone/>
            </a:pPr>
            <a:r>
              <a:rPr lang="en-US" dirty="0"/>
              <a:t>	F025	; HALT</a:t>
            </a:r>
          </a:p>
          <a:p>
            <a:pPr marL="274320" lvl="1" indent="0">
              <a:buNone/>
            </a:pPr>
            <a:r>
              <a:rPr lang="en-US" dirty="0"/>
              <a:t>	FFBF 	; -65</a:t>
            </a:r>
          </a:p>
        </p:txBody>
      </p:sp>
    </p:spTree>
    <p:extLst>
      <p:ext uri="{BB962C8B-B14F-4D97-AF65-F5344CB8AC3E}">
        <p14:creationId xmlns:p14="http://schemas.microsoft.com/office/powerpoint/2010/main" val="45871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7496-181E-9417-7DBD-126638F931D3}"/>
              </a:ext>
            </a:extLst>
          </p:cNvPr>
          <p:cNvSpPr>
            <a:spLocks noGrp="1"/>
          </p:cNvSpPr>
          <p:nvPr>
            <p:ph type="title"/>
          </p:nvPr>
        </p:nvSpPr>
        <p:spPr/>
        <p:txBody>
          <a:bodyPr/>
          <a:lstStyle/>
          <a:p>
            <a:r>
              <a:rPr lang="en-US" dirty="0"/>
              <a:t>Getting a character from the keyboard</a:t>
            </a:r>
          </a:p>
        </p:txBody>
      </p:sp>
      <p:sp>
        <p:nvSpPr>
          <p:cNvPr id="3" name="Content Placeholder 2">
            <a:extLst>
              <a:ext uri="{FF2B5EF4-FFF2-40B4-BE49-F238E27FC236}">
                <a16:creationId xmlns:a16="http://schemas.microsoft.com/office/drawing/2014/main" id="{EBDB23D5-FD2D-3CF4-D071-2CD566439FEB}"/>
              </a:ext>
            </a:extLst>
          </p:cNvPr>
          <p:cNvSpPr>
            <a:spLocks noGrp="1"/>
          </p:cNvSpPr>
          <p:nvPr>
            <p:ph idx="1"/>
          </p:nvPr>
        </p:nvSpPr>
        <p:spPr/>
        <p:txBody>
          <a:bodyPr/>
          <a:lstStyle/>
          <a:p>
            <a:r>
              <a:rPr lang="en-US" dirty="0"/>
              <a:t>GETC is a trap</a:t>
            </a:r>
          </a:p>
          <a:p>
            <a:r>
              <a:rPr lang="en-US" dirty="0"/>
              <a:t>Use F020 for the hex</a:t>
            </a:r>
          </a:p>
          <a:p>
            <a:r>
              <a:rPr lang="en-US" dirty="0"/>
              <a:t>Always puts the ASCII code of the key typed into R0.</a:t>
            </a:r>
          </a:p>
          <a:p>
            <a:r>
              <a:rPr lang="en-US" dirty="0"/>
              <a:t>You must save any data from R0 (i.e., move it to another register) before using GETC if it is important.</a:t>
            </a:r>
          </a:p>
          <a:p>
            <a:r>
              <a:rPr lang="en-US" dirty="0"/>
              <a:t>GETC will stop program execution and wait for you to type something in the console.</a:t>
            </a:r>
          </a:p>
          <a:p>
            <a:r>
              <a:rPr lang="en-US" dirty="0"/>
              <a:t>GETC goes into a loop until a character is typed.  It then exits with the ASCII code of </a:t>
            </a:r>
            <a:r>
              <a:rPr lang="en-US"/>
              <a:t>that character in R0.</a:t>
            </a:r>
            <a:endParaRPr lang="en-US" dirty="0"/>
          </a:p>
        </p:txBody>
      </p:sp>
    </p:spTree>
    <p:extLst>
      <p:ext uri="{BB962C8B-B14F-4D97-AF65-F5344CB8AC3E}">
        <p14:creationId xmlns:p14="http://schemas.microsoft.com/office/powerpoint/2010/main" val="2046376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E332-374F-41C1-A556-AED04EE56A31}"/>
              </a:ext>
            </a:extLst>
          </p:cNvPr>
          <p:cNvSpPr>
            <a:spLocks noGrp="1"/>
          </p:cNvSpPr>
          <p:nvPr>
            <p:ph type="title"/>
          </p:nvPr>
        </p:nvSpPr>
        <p:spPr>
          <a:xfrm>
            <a:off x="457200" y="274638"/>
            <a:ext cx="8229600" cy="715962"/>
          </a:xfrm>
        </p:spPr>
        <p:txBody>
          <a:bodyPr>
            <a:normAutofit/>
          </a:bodyPr>
          <a:lstStyle/>
          <a:p>
            <a:r>
              <a:rPr lang="en-US" dirty="0"/>
              <a:t>Printing a single character</a:t>
            </a:r>
          </a:p>
        </p:txBody>
      </p:sp>
      <p:sp>
        <p:nvSpPr>
          <p:cNvPr id="3" name="Content Placeholder 2">
            <a:extLst>
              <a:ext uri="{FF2B5EF4-FFF2-40B4-BE49-F238E27FC236}">
                <a16:creationId xmlns:a16="http://schemas.microsoft.com/office/drawing/2014/main" id="{33D45196-99D7-406D-9B29-35EAD50144A3}"/>
              </a:ext>
            </a:extLst>
          </p:cNvPr>
          <p:cNvSpPr>
            <a:spLocks noGrp="1"/>
          </p:cNvSpPr>
          <p:nvPr>
            <p:ph idx="1"/>
          </p:nvPr>
        </p:nvSpPr>
        <p:spPr>
          <a:xfrm>
            <a:off x="457200" y="1143001"/>
            <a:ext cx="8229600" cy="4983166"/>
          </a:xfrm>
        </p:spPr>
        <p:txBody>
          <a:bodyPr>
            <a:normAutofit fontScale="92500" lnSpcReduction="10000"/>
          </a:bodyPr>
          <a:lstStyle/>
          <a:p>
            <a:r>
              <a:rPr lang="en-US" dirty="0"/>
              <a:t>The LC3 does not have an instruction for printing.</a:t>
            </a:r>
          </a:p>
          <a:p>
            <a:r>
              <a:rPr lang="en-US" dirty="0"/>
              <a:t>Hardware exists which allows printing but it takes many instructions to use that hardware.</a:t>
            </a:r>
          </a:p>
          <a:p>
            <a:r>
              <a:rPr lang="en-US" dirty="0"/>
              <a:t>Printing requires a subroutine.</a:t>
            </a:r>
          </a:p>
          <a:p>
            <a:r>
              <a:rPr lang="en-US" dirty="0"/>
              <a:t>A TRAP is an instruction in the LC3 that allows calling of an operating system level subroutine.</a:t>
            </a:r>
          </a:p>
          <a:p>
            <a:r>
              <a:rPr lang="en-US" dirty="0"/>
              <a:t>The "print a character" subroutine/trap is called </a:t>
            </a:r>
            <a:r>
              <a:rPr lang="en-US" b="1" dirty="0"/>
              <a:t>OUT</a:t>
            </a:r>
            <a:r>
              <a:rPr lang="en-US" dirty="0"/>
              <a:t>.</a:t>
            </a:r>
          </a:p>
          <a:p>
            <a:r>
              <a:rPr lang="en-US" dirty="0"/>
              <a:t>It has a trap vector of </a:t>
            </a:r>
            <a:r>
              <a:rPr lang="en-US" dirty="0" err="1"/>
              <a:t>0x21</a:t>
            </a:r>
            <a:r>
              <a:rPr lang="en-US" dirty="0"/>
              <a:t> so you will sometimes see it shown as TRAP </a:t>
            </a:r>
            <a:r>
              <a:rPr lang="en-US" dirty="0" err="1"/>
              <a:t>0x21</a:t>
            </a:r>
            <a:r>
              <a:rPr lang="en-US" dirty="0"/>
              <a:t>.</a:t>
            </a:r>
          </a:p>
          <a:p>
            <a:r>
              <a:rPr lang="en-US" dirty="0"/>
              <a:t>The hex for OUT will always be F021.</a:t>
            </a:r>
          </a:p>
          <a:p>
            <a:r>
              <a:rPr lang="en-US" dirty="0"/>
              <a:t>It will print the ASCII code stored in </a:t>
            </a:r>
            <a:r>
              <a:rPr lang="en-US" dirty="0" err="1"/>
              <a:t>R0</a:t>
            </a:r>
            <a:r>
              <a:rPr lang="en-US" dirty="0"/>
              <a:t>.  </a:t>
            </a:r>
          </a:p>
          <a:p>
            <a:r>
              <a:rPr lang="en-US" dirty="0"/>
              <a:t>The value MUST be stored in </a:t>
            </a:r>
            <a:r>
              <a:rPr lang="en-US" dirty="0" err="1"/>
              <a:t>R0</a:t>
            </a:r>
            <a:r>
              <a:rPr lang="en-US" dirty="0"/>
              <a:t>.  No other register will work.</a:t>
            </a:r>
          </a:p>
          <a:p>
            <a:pPr marL="457200" lvl="1" indent="0">
              <a:buNone/>
            </a:pPr>
            <a:r>
              <a:rPr lang="en-US" b="1" dirty="0"/>
              <a:t>OUT </a:t>
            </a:r>
            <a:r>
              <a:rPr lang="en-US" b="1" dirty="0" err="1"/>
              <a:t>R1</a:t>
            </a:r>
            <a:r>
              <a:rPr lang="en-US" b="1" dirty="0"/>
              <a:t> </a:t>
            </a:r>
            <a:r>
              <a:rPr lang="en-US" dirty="0"/>
              <a:t>	;</a:t>
            </a:r>
            <a:r>
              <a:rPr lang="en-US" b="1" u="sng" dirty="0"/>
              <a:t>DOES NOT WORK.  WONT COMPILE.</a:t>
            </a:r>
          </a:p>
          <a:p>
            <a:pPr marL="457200" lvl="1" indent="0">
              <a:buNone/>
            </a:pPr>
            <a:r>
              <a:rPr lang="en-US" b="1" dirty="0"/>
              <a:t>OUT</a:t>
            </a:r>
            <a:r>
              <a:rPr lang="en-US" dirty="0"/>
              <a:t> 	; Will print the character whose ASCII is in </a:t>
            </a:r>
            <a:r>
              <a:rPr lang="en-US" dirty="0" err="1"/>
              <a:t>R0</a:t>
            </a:r>
            <a:r>
              <a:rPr lang="en-US" dirty="0"/>
              <a:t>.</a:t>
            </a:r>
          </a:p>
          <a:p>
            <a:endParaRPr lang="en-US" dirty="0"/>
          </a:p>
        </p:txBody>
      </p:sp>
    </p:spTree>
    <p:extLst>
      <p:ext uri="{BB962C8B-B14F-4D97-AF65-F5344CB8AC3E}">
        <p14:creationId xmlns:p14="http://schemas.microsoft.com/office/powerpoint/2010/main" val="2167797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4171-BE5B-4BBB-B2CE-BD20AA11D228}"/>
              </a:ext>
            </a:extLst>
          </p:cNvPr>
          <p:cNvSpPr>
            <a:spLocks noGrp="1"/>
          </p:cNvSpPr>
          <p:nvPr>
            <p:ph type="title"/>
          </p:nvPr>
        </p:nvSpPr>
        <p:spPr/>
        <p:txBody>
          <a:bodyPr>
            <a:normAutofit/>
          </a:bodyPr>
          <a:lstStyle/>
          <a:p>
            <a:r>
              <a:rPr lang="en-US" sz="4000" dirty="0"/>
              <a:t>HEX Print character in </a:t>
            </a:r>
            <a:r>
              <a:rPr lang="en-US" sz="4000" dirty="0" err="1"/>
              <a:t>R0</a:t>
            </a:r>
            <a:r>
              <a:rPr lang="en-US" sz="4000" dirty="0"/>
              <a:t> if it is 'A'</a:t>
            </a:r>
          </a:p>
        </p:txBody>
      </p:sp>
      <p:sp>
        <p:nvSpPr>
          <p:cNvPr id="3" name="Content Placeholder 2">
            <a:extLst>
              <a:ext uri="{FF2B5EF4-FFF2-40B4-BE49-F238E27FC236}">
                <a16:creationId xmlns:a16="http://schemas.microsoft.com/office/drawing/2014/main" id="{4B1E0DAE-25EB-488A-99E2-D671C4059CD7}"/>
              </a:ext>
            </a:extLst>
          </p:cNvPr>
          <p:cNvSpPr>
            <a:spLocks noGrp="1"/>
          </p:cNvSpPr>
          <p:nvPr>
            <p:ph idx="1"/>
          </p:nvPr>
        </p:nvSpPr>
        <p:spPr>
          <a:xfrm>
            <a:off x="685800" y="2121408"/>
            <a:ext cx="8001000" cy="4050792"/>
          </a:xfrm>
        </p:spPr>
        <p:txBody>
          <a:bodyPr>
            <a:normAutofit/>
          </a:bodyPr>
          <a:lstStyle/>
          <a:p>
            <a:pPr marL="0" indent="0">
              <a:buNone/>
            </a:pPr>
            <a:r>
              <a:rPr lang="en-US" sz="2000" b="1" dirty="0">
                <a:latin typeface="Courier New" panose="02070309020205020404" pitchFamily="49" charset="0"/>
                <a:cs typeface="Courier New" panose="02070309020205020404" pitchFamily="49" charset="0"/>
              </a:rPr>
              <a:t>3000</a:t>
            </a:r>
          </a:p>
          <a:p>
            <a:pPr marL="0" indent="0">
              <a:buNone/>
            </a:pPr>
            <a:r>
              <a:rPr lang="en-US" sz="2000" b="1" dirty="0">
                <a:latin typeface="Courier New" panose="02070309020205020404" pitchFamily="49" charset="0"/>
                <a:cs typeface="Courier New" panose="02070309020205020404" pitchFamily="49" charset="0"/>
              </a:rPr>
              <a:t>2204   LD R1, 4       ; Load ASCII 'A' into R1</a:t>
            </a:r>
          </a:p>
          <a:p>
            <a:pPr marL="0" indent="0">
              <a:buNone/>
            </a:pPr>
            <a:r>
              <a:rPr lang="en-US" sz="2000" b="1" dirty="0">
                <a:latin typeface="Courier New" panose="02070309020205020404" pitchFamily="49" charset="0"/>
                <a:cs typeface="Courier New" panose="02070309020205020404" pitchFamily="49" charset="0"/>
              </a:rPr>
              <a:t>1201   ADD R1, R0, R1 ; R1 &lt;- R0 – 'A'</a:t>
            </a:r>
          </a:p>
          <a:p>
            <a:pPr marL="0" indent="0">
              <a:buNone/>
            </a:pPr>
            <a:r>
              <a:rPr lang="en-US" sz="2000" b="1" dirty="0" err="1">
                <a:latin typeface="Courier New" panose="02070309020205020404" pitchFamily="49" charset="0"/>
                <a:cs typeface="Courier New" panose="02070309020205020404" pitchFamily="49" charset="0"/>
              </a:rPr>
              <a:t>0A01</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BRNP</a:t>
            </a:r>
            <a:r>
              <a:rPr lang="en-US" sz="2000" b="1" dirty="0">
                <a:latin typeface="Courier New" panose="02070309020205020404" pitchFamily="49" charset="0"/>
                <a:cs typeface="Courier New" panose="02070309020205020404" pitchFamily="49" charset="0"/>
              </a:rPr>
              <a:t> 1         ; Branch if not zero</a:t>
            </a:r>
          </a:p>
          <a:p>
            <a:pPr marL="0" indent="0">
              <a:buNone/>
            </a:pPr>
            <a:r>
              <a:rPr lang="en-US" sz="2000" b="1" dirty="0" err="1">
                <a:latin typeface="Courier New" panose="02070309020205020404" pitchFamily="49" charset="0"/>
                <a:cs typeface="Courier New" panose="02070309020205020404" pitchFamily="49" charset="0"/>
              </a:rPr>
              <a:t>F021</a:t>
            </a:r>
            <a:r>
              <a:rPr lang="en-US" sz="2000" b="1" dirty="0">
                <a:latin typeface="Courier New" panose="02070309020205020404" pitchFamily="49" charset="0"/>
                <a:cs typeface="Courier New" panose="02070309020205020404" pitchFamily="49" charset="0"/>
              </a:rPr>
              <a:t>   Print character; Trap for print (</a:t>
            </a:r>
            <a:r>
              <a:rPr lang="en-US" sz="2000" b="1" dirty="0" err="1">
                <a:latin typeface="Courier New" panose="02070309020205020404" pitchFamily="49" charset="0"/>
                <a:cs typeface="Courier New" panose="02070309020205020404" pitchFamily="49" charset="0"/>
              </a:rPr>
              <a:t>F021</a:t>
            </a:r>
            <a:r>
              <a:rPr lang="en-US" sz="2000" b="1" dirty="0">
                <a:latin typeface="Courier New" panose="02070309020205020404" pitchFamily="49" charset="0"/>
                <a:cs typeface="Courier New" panose="02070309020205020404" pitchFamily="49" charset="0"/>
              </a:rPr>
              <a:t>)</a:t>
            </a:r>
          </a:p>
          <a:p>
            <a:pPr marL="0" indent="0">
              <a:buNone/>
            </a:pPr>
            <a:r>
              <a:rPr lang="en-US" sz="2000" b="1" dirty="0" err="1">
                <a:latin typeface="Courier New" panose="02070309020205020404" pitchFamily="49" charset="0"/>
                <a:cs typeface="Courier New" panose="02070309020205020404" pitchFamily="49" charset="0"/>
              </a:rPr>
              <a:t>F025</a:t>
            </a:r>
            <a:r>
              <a:rPr lang="en-US" sz="2000" b="1" dirty="0">
                <a:latin typeface="Courier New" panose="02070309020205020404" pitchFamily="49" charset="0"/>
                <a:cs typeface="Courier New" panose="02070309020205020404" pitchFamily="49" charset="0"/>
              </a:rPr>
              <a:t>   HALT		    ; Trap for halt (</a:t>
            </a:r>
            <a:r>
              <a:rPr lang="en-US" sz="2000" b="1" dirty="0" err="1">
                <a:latin typeface="Courier New" panose="02070309020205020404" pitchFamily="49" charset="0"/>
                <a:cs typeface="Courier New" panose="02070309020205020404" pitchFamily="49" charset="0"/>
              </a:rPr>
              <a:t>F025</a:t>
            </a:r>
            <a:r>
              <a:rPr lang="en-US" sz="2000"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FFBF</a:t>
            </a:r>
            <a:r>
              <a:rPr lang="en-US" sz="2000" b="1" dirty="0">
                <a:latin typeface="Courier New" panose="02070309020205020404" pitchFamily="49" charset="0"/>
                <a:cs typeface="Courier New" panose="02070309020205020404" pitchFamily="49" charset="0"/>
              </a:rPr>
              <a:t>  		    ; ASCII 'A'</a:t>
            </a:r>
          </a:p>
        </p:txBody>
      </p:sp>
    </p:spTree>
    <p:extLst>
      <p:ext uri="{BB962C8B-B14F-4D97-AF65-F5344CB8AC3E}">
        <p14:creationId xmlns:p14="http://schemas.microsoft.com/office/powerpoint/2010/main" val="24599061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886968"/>
          </a:xfrm>
        </p:spPr>
        <p:txBody>
          <a:bodyPr/>
          <a:lstStyle/>
          <a:p>
            <a:r>
              <a:rPr lang="en-US" dirty="0"/>
              <a:t>Jumping Around</a:t>
            </a:r>
          </a:p>
        </p:txBody>
      </p:sp>
      <p:sp>
        <p:nvSpPr>
          <p:cNvPr id="3" name="Content Placeholder 2"/>
          <p:cNvSpPr>
            <a:spLocks noGrp="1"/>
          </p:cNvSpPr>
          <p:nvPr>
            <p:ph idx="1"/>
          </p:nvPr>
        </p:nvSpPr>
        <p:spPr>
          <a:xfrm>
            <a:off x="685800" y="1371600"/>
            <a:ext cx="7772400" cy="4800600"/>
          </a:xfrm>
        </p:spPr>
        <p:txBody>
          <a:bodyPr>
            <a:normAutofit/>
          </a:bodyPr>
          <a:lstStyle/>
          <a:p>
            <a:r>
              <a:rPr lang="en-US" dirty="0"/>
              <a:t>JSR – Jump to Subroutine or Jump Save Return. </a:t>
            </a:r>
          </a:p>
          <a:p>
            <a:pPr lvl="1"/>
            <a:r>
              <a:rPr lang="en-US" dirty="0"/>
              <a:t>Return address (PC) saved in R7.</a:t>
            </a:r>
          </a:p>
          <a:p>
            <a:pPr lvl="1"/>
            <a:r>
              <a:rPr lang="en-US" dirty="0"/>
              <a:t>11-Bit PC relative addressing.</a:t>
            </a:r>
          </a:p>
          <a:p>
            <a:r>
              <a:rPr lang="en-US" dirty="0"/>
              <a:t>JSRR – Jump to Subroutine</a:t>
            </a:r>
          </a:p>
          <a:p>
            <a:pPr lvl="1"/>
            <a:r>
              <a:rPr lang="en-US" dirty="0"/>
              <a:t>Return address (PC) saved in R7.</a:t>
            </a:r>
          </a:p>
          <a:p>
            <a:pPr lvl="1"/>
            <a:r>
              <a:rPr lang="en-US" dirty="0"/>
              <a:t>Base register addressing.</a:t>
            </a:r>
          </a:p>
          <a:p>
            <a:r>
              <a:rPr lang="en-US" dirty="0"/>
              <a:t>JMP – Jump without saving return. </a:t>
            </a:r>
          </a:p>
          <a:p>
            <a:pPr lvl="1"/>
            <a:r>
              <a:rPr lang="en-US" dirty="0"/>
              <a:t>Base register addressing.</a:t>
            </a:r>
          </a:p>
          <a:p>
            <a:r>
              <a:rPr lang="en-US" dirty="0"/>
              <a:t>RET – Special form of JMP </a:t>
            </a:r>
          </a:p>
          <a:p>
            <a:pPr lvl="1"/>
            <a:r>
              <a:rPr lang="en-US" dirty="0"/>
              <a:t>Base register is always register R7.</a:t>
            </a:r>
          </a:p>
          <a:p>
            <a:r>
              <a:rPr lang="en-US" dirty="0" err="1"/>
              <a:t>BRNZP</a:t>
            </a:r>
            <a:r>
              <a:rPr lang="en-US" dirty="0"/>
              <a:t> or BR – Unconditional branch.  BR and </a:t>
            </a:r>
            <a:r>
              <a:rPr lang="en-US" dirty="0" err="1"/>
              <a:t>BRNZP</a:t>
            </a:r>
            <a:r>
              <a:rPr lang="en-US" dirty="0"/>
              <a:t> both will always branch.</a:t>
            </a:r>
          </a:p>
          <a:p>
            <a:pPr lvl="1"/>
            <a:r>
              <a:rPr lang="en-US" dirty="0"/>
              <a:t>9-Bit PC relative addressing.</a:t>
            </a:r>
          </a:p>
        </p:txBody>
      </p:sp>
    </p:spTree>
    <p:extLst>
      <p:ext uri="{BB962C8B-B14F-4D97-AF65-F5344CB8AC3E}">
        <p14:creationId xmlns:p14="http://schemas.microsoft.com/office/powerpoint/2010/main" val="34538411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TRAP</a:t>
            </a:r>
          </a:p>
        </p:txBody>
      </p:sp>
      <p:sp>
        <p:nvSpPr>
          <p:cNvPr id="3" name="Content Placeholder 2"/>
          <p:cNvSpPr>
            <a:spLocks noGrp="1"/>
          </p:cNvSpPr>
          <p:nvPr>
            <p:ph idx="1"/>
          </p:nvPr>
        </p:nvSpPr>
        <p:spPr>
          <a:xfrm>
            <a:off x="457200" y="1219201"/>
            <a:ext cx="8229600" cy="4906966"/>
          </a:xfrm>
        </p:spPr>
        <p:txBody>
          <a:bodyPr>
            <a:normAutofit fontScale="85000" lnSpcReduction="20000"/>
          </a:bodyPr>
          <a:lstStyle/>
          <a:p>
            <a:r>
              <a:rPr lang="en-US" dirty="0"/>
              <a:t>GETC - Get a character from keyboard (</a:t>
            </a:r>
            <a:r>
              <a:rPr lang="en-US" dirty="0" err="1"/>
              <a:t>F020</a:t>
            </a:r>
            <a:r>
              <a:rPr lang="en-US" dirty="0"/>
              <a:t>).</a:t>
            </a:r>
          </a:p>
          <a:p>
            <a:pPr lvl="1"/>
            <a:r>
              <a:rPr lang="en-US" dirty="0"/>
              <a:t>No prompt is printed.</a:t>
            </a:r>
          </a:p>
          <a:p>
            <a:pPr lvl="1"/>
            <a:r>
              <a:rPr lang="en-US" dirty="0"/>
              <a:t>Execution stops and waits for a key to be pressed.</a:t>
            </a:r>
          </a:p>
          <a:p>
            <a:pPr lvl="1"/>
            <a:r>
              <a:rPr lang="en-US" dirty="0"/>
              <a:t>Store the ASCII code in R0. </a:t>
            </a:r>
          </a:p>
          <a:p>
            <a:r>
              <a:rPr lang="en-US" dirty="0"/>
              <a:t>OUT - Send a single character to output (</a:t>
            </a:r>
            <a:r>
              <a:rPr lang="en-US" dirty="0" err="1"/>
              <a:t>F021</a:t>
            </a:r>
            <a:r>
              <a:rPr lang="en-US" dirty="0"/>
              <a:t>).</a:t>
            </a:r>
          </a:p>
          <a:p>
            <a:pPr lvl="1"/>
            <a:r>
              <a:rPr lang="en-US" dirty="0"/>
              <a:t>ASCII character must be stored in R0.</a:t>
            </a:r>
          </a:p>
          <a:p>
            <a:r>
              <a:rPr lang="en-US" dirty="0"/>
              <a:t>PUTS - Print null terminated string to the output (</a:t>
            </a:r>
            <a:r>
              <a:rPr lang="en-US" dirty="0" err="1"/>
              <a:t>F022</a:t>
            </a:r>
            <a:r>
              <a:rPr lang="en-US" dirty="0"/>
              <a:t>).</a:t>
            </a:r>
          </a:p>
          <a:p>
            <a:pPr lvl="1"/>
            <a:r>
              <a:rPr lang="en-US" dirty="0"/>
              <a:t>ADDRESS of string must be stored in R0.</a:t>
            </a:r>
          </a:p>
          <a:p>
            <a:r>
              <a:rPr lang="en-US" dirty="0"/>
              <a:t>IN - Get character from keyboard (</a:t>
            </a:r>
            <a:r>
              <a:rPr lang="en-US" dirty="0" err="1"/>
              <a:t>F023</a:t>
            </a:r>
            <a:r>
              <a:rPr lang="en-US" dirty="0"/>
              <a:t>).</a:t>
            </a:r>
          </a:p>
          <a:p>
            <a:pPr lvl="1"/>
            <a:r>
              <a:rPr lang="en-US" dirty="0"/>
              <a:t>Print prompt "Input a character&gt;"</a:t>
            </a:r>
          </a:p>
          <a:p>
            <a:pPr lvl="1"/>
            <a:r>
              <a:rPr lang="en-US" dirty="0"/>
              <a:t>Stop and wait for a key to be pressed</a:t>
            </a:r>
          </a:p>
          <a:p>
            <a:pPr lvl="1"/>
            <a:r>
              <a:rPr lang="en-US" dirty="0"/>
              <a:t>Store the ASCII code in R0.</a:t>
            </a:r>
          </a:p>
          <a:p>
            <a:pPr lvl="1"/>
            <a:r>
              <a:rPr lang="en-US" dirty="0"/>
              <a:t>Prints the character to the display.</a:t>
            </a:r>
          </a:p>
          <a:p>
            <a:r>
              <a:rPr lang="en-US" dirty="0"/>
              <a:t>PUTSP – Print null terminated string to the output (</a:t>
            </a:r>
            <a:r>
              <a:rPr lang="en-US" dirty="0" err="1"/>
              <a:t>F024</a:t>
            </a:r>
            <a:r>
              <a:rPr lang="en-US" dirty="0"/>
              <a:t>)</a:t>
            </a:r>
          </a:p>
          <a:p>
            <a:pPr lvl="1"/>
            <a:r>
              <a:rPr lang="en-US" dirty="0"/>
              <a:t>Same as PUTS but assumes two characters per word.  </a:t>
            </a:r>
          </a:p>
          <a:p>
            <a:pPr lvl="1"/>
            <a:r>
              <a:rPr lang="en-US" dirty="0"/>
              <a:t>Address of string must be stored in R0.</a:t>
            </a:r>
          </a:p>
          <a:p>
            <a:r>
              <a:rPr lang="en-US" dirty="0"/>
              <a:t>HALT – Stop execution of the processor (</a:t>
            </a:r>
            <a:r>
              <a:rPr lang="en-US" dirty="0" err="1"/>
              <a:t>F025</a:t>
            </a:r>
            <a:r>
              <a:rPr lang="en-US" dirty="0"/>
              <a:t>).</a:t>
            </a:r>
          </a:p>
        </p:txBody>
      </p:sp>
    </p:spTree>
    <p:extLst>
      <p:ext uri="{BB962C8B-B14F-4D97-AF65-F5344CB8AC3E}">
        <p14:creationId xmlns:p14="http://schemas.microsoft.com/office/powerpoint/2010/main" val="66217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6C6-58B6-4CB4-B709-492BFE561B5A}"/>
              </a:ext>
            </a:extLst>
          </p:cNvPr>
          <p:cNvSpPr>
            <a:spLocks noGrp="1"/>
          </p:cNvSpPr>
          <p:nvPr>
            <p:ph type="title"/>
          </p:nvPr>
        </p:nvSpPr>
        <p:spPr>
          <a:xfrm>
            <a:off x="507524" y="4354"/>
            <a:ext cx="8229600" cy="1143000"/>
          </a:xfrm>
        </p:spPr>
        <p:txBody>
          <a:bodyPr/>
          <a:lstStyle/>
          <a:p>
            <a:r>
              <a:rPr lang="en-US" dirty="0"/>
              <a:t>Simple Example Program</a:t>
            </a:r>
          </a:p>
        </p:txBody>
      </p:sp>
      <p:graphicFrame>
        <p:nvGraphicFramePr>
          <p:cNvPr id="4" name="Content Placeholder 3">
            <a:extLst>
              <a:ext uri="{FF2B5EF4-FFF2-40B4-BE49-F238E27FC236}">
                <a16:creationId xmlns:a16="http://schemas.microsoft.com/office/drawing/2014/main" id="{E549D779-05FE-42B2-8C33-2DCFA53A80C7}"/>
              </a:ext>
            </a:extLst>
          </p:cNvPr>
          <p:cNvGraphicFramePr>
            <a:graphicFrameLocks noGrp="1"/>
          </p:cNvGraphicFramePr>
          <p:nvPr>
            <p:ph idx="1"/>
            <p:extLst>
              <p:ext uri="{D42A27DB-BD31-4B8C-83A1-F6EECF244321}">
                <p14:modId xmlns:p14="http://schemas.microsoft.com/office/powerpoint/2010/main" val="408609565"/>
              </p:ext>
            </p:extLst>
          </p:nvPr>
        </p:nvGraphicFramePr>
        <p:xfrm>
          <a:off x="457200" y="965200"/>
          <a:ext cx="8330248" cy="556260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3320619940"/>
                    </a:ext>
                  </a:extLst>
                </a:gridCol>
                <a:gridCol w="1143000">
                  <a:extLst>
                    <a:ext uri="{9D8B030D-6E8A-4147-A177-3AD203B41FA5}">
                      <a16:colId xmlns:a16="http://schemas.microsoft.com/office/drawing/2014/main" val="2700470728"/>
                    </a:ext>
                  </a:extLst>
                </a:gridCol>
                <a:gridCol w="1295400">
                  <a:extLst>
                    <a:ext uri="{9D8B030D-6E8A-4147-A177-3AD203B41FA5}">
                      <a16:colId xmlns:a16="http://schemas.microsoft.com/office/drawing/2014/main" val="3911879336"/>
                    </a:ext>
                  </a:extLst>
                </a:gridCol>
                <a:gridCol w="3352800">
                  <a:extLst>
                    <a:ext uri="{9D8B030D-6E8A-4147-A177-3AD203B41FA5}">
                      <a16:colId xmlns:a16="http://schemas.microsoft.com/office/drawing/2014/main" val="1361424502"/>
                    </a:ext>
                  </a:extLst>
                </a:gridCol>
                <a:gridCol w="1548448">
                  <a:extLst>
                    <a:ext uri="{9D8B030D-6E8A-4147-A177-3AD203B41FA5}">
                      <a16:colId xmlns:a16="http://schemas.microsoft.com/office/drawing/2014/main" val="1761208250"/>
                    </a:ext>
                  </a:extLst>
                </a:gridCol>
              </a:tblGrid>
              <a:tr h="370840">
                <a:tc>
                  <a:txBody>
                    <a:bodyPr/>
                    <a:lstStyle/>
                    <a:p>
                      <a:r>
                        <a:rPr lang="en-US" dirty="0">
                          <a:solidFill>
                            <a:schemeClr val="tx1"/>
                          </a:solidFill>
                        </a:rPr>
                        <a:t>Labels</a:t>
                      </a:r>
                    </a:p>
                  </a:txBody>
                  <a:tcPr/>
                </a:tc>
                <a:tc>
                  <a:txBody>
                    <a:bodyPr/>
                    <a:lstStyle/>
                    <a:p>
                      <a:r>
                        <a:rPr lang="en-US" dirty="0">
                          <a:solidFill>
                            <a:schemeClr val="tx1"/>
                          </a:solidFill>
                        </a:rPr>
                        <a:t>Opcode</a:t>
                      </a:r>
                    </a:p>
                  </a:txBody>
                  <a:tcPr/>
                </a:tc>
                <a:tc>
                  <a:txBody>
                    <a:bodyPr/>
                    <a:lstStyle/>
                    <a:p>
                      <a:r>
                        <a:rPr lang="en-US" dirty="0">
                          <a:solidFill>
                            <a:schemeClr val="tx1"/>
                          </a:solidFill>
                        </a:rPr>
                        <a:t>Operands</a:t>
                      </a:r>
                    </a:p>
                  </a:txBody>
                  <a:tcPr/>
                </a:tc>
                <a:tc>
                  <a:txBody>
                    <a:bodyPr/>
                    <a:lstStyle/>
                    <a:p>
                      <a:r>
                        <a:rPr lang="en-US" dirty="0">
                          <a:solidFill>
                            <a:schemeClr val="tx1"/>
                          </a:solidFill>
                        </a:rPr>
                        <a:t>Comment</a:t>
                      </a:r>
                    </a:p>
                  </a:txBody>
                  <a:tcPr/>
                </a:tc>
                <a:tc>
                  <a:txBody>
                    <a:bodyPr/>
                    <a:lstStyle/>
                    <a:p>
                      <a:r>
                        <a:rPr lang="en-US" dirty="0">
                          <a:solidFill>
                            <a:schemeClr val="tx1"/>
                          </a:solidFill>
                        </a:rPr>
                        <a:t>Hex Value</a:t>
                      </a:r>
                    </a:p>
                  </a:txBody>
                  <a:tcPr/>
                </a:tc>
                <a:extLst>
                  <a:ext uri="{0D108BD9-81ED-4DB2-BD59-A6C34878D82A}">
                    <a16:rowId xmlns:a16="http://schemas.microsoft.com/office/drawing/2014/main" val="4252531499"/>
                  </a:ext>
                </a:extLst>
              </a:tr>
              <a:tr h="370840">
                <a:tc>
                  <a:txBody>
                    <a:bodyPr/>
                    <a:lstStyle/>
                    <a:p>
                      <a:endParaRPr lang="en-US" dirty="0">
                        <a:solidFill>
                          <a:schemeClr val="tx1"/>
                        </a:solidFill>
                      </a:endParaRPr>
                    </a:p>
                  </a:txBody>
                  <a:tcPr/>
                </a:tc>
                <a:tc>
                  <a:txBody>
                    <a:bodyPr/>
                    <a:lstStyle/>
                    <a:p>
                      <a:r>
                        <a:rPr lang="en-US" dirty="0">
                          <a:solidFill>
                            <a:schemeClr val="tx1"/>
                          </a:solidFill>
                        </a:rPr>
                        <a:t>.</a:t>
                      </a:r>
                      <a:r>
                        <a:rPr lang="en-US" dirty="0" err="1">
                          <a:solidFill>
                            <a:schemeClr val="tx1"/>
                          </a:solidFill>
                        </a:rPr>
                        <a:t>orig</a:t>
                      </a:r>
                      <a:endParaRPr lang="en-US" dirty="0">
                        <a:solidFill>
                          <a:schemeClr val="tx1"/>
                        </a:solidFill>
                      </a:endParaRPr>
                    </a:p>
                  </a:txBody>
                  <a:tcPr/>
                </a:tc>
                <a:tc>
                  <a:txBody>
                    <a:bodyPr/>
                    <a:lstStyle/>
                    <a:p>
                      <a:r>
                        <a:rPr lang="en-US" dirty="0" err="1">
                          <a:solidFill>
                            <a:schemeClr val="tx1"/>
                          </a:solidFill>
                        </a:rPr>
                        <a:t>X3000</a:t>
                      </a:r>
                      <a:endParaRPr lang="en-US" dirty="0">
                        <a:solidFill>
                          <a:schemeClr val="tx1"/>
                        </a:solidFill>
                      </a:endParaRPr>
                    </a:p>
                  </a:txBody>
                  <a:tcPr/>
                </a:tc>
                <a:tc>
                  <a:txBody>
                    <a:bodyPr/>
                    <a:lstStyle/>
                    <a:p>
                      <a:r>
                        <a:rPr lang="en-US" dirty="0">
                          <a:solidFill>
                            <a:schemeClr val="tx1"/>
                          </a:solidFill>
                        </a:rPr>
                        <a:t>;Specify starting memory</a:t>
                      </a:r>
                    </a:p>
                  </a:txBody>
                  <a:tcPr/>
                </a:tc>
                <a:tc>
                  <a:txBody>
                    <a:bodyPr/>
                    <a:lstStyle/>
                    <a:p>
                      <a:r>
                        <a:rPr lang="en-US" dirty="0">
                          <a:solidFill>
                            <a:schemeClr val="tx1"/>
                          </a:solidFill>
                        </a:rPr>
                        <a:t>3000</a:t>
                      </a:r>
                    </a:p>
                  </a:txBody>
                  <a:tcPr/>
                </a:tc>
                <a:extLst>
                  <a:ext uri="{0D108BD9-81ED-4DB2-BD59-A6C34878D82A}">
                    <a16:rowId xmlns:a16="http://schemas.microsoft.com/office/drawing/2014/main" val="1341914524"/>
                  </a:ext>
                </a:extLst>
              </a:tr>
              <a:tr h="370840">
                <a:tc>
                  <a:txBody>
                    <a:bodyPr/>
                    <a:lstStyle/>
                    <a:p>
                      <a:endParaRPr lang="en-US">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GETC</a:t>
                      </a:r>
                      <a:endParaRPr lang="en-US" dirty="0">
                        <a:solidFill>
                          <a:schemeClr val="tx1"/>
                        </a:solidFill>
                      </a:endParaRPr>
                    </a:p>
                  </a:txBody>
                  <a:tcPr/>
                </a:tc>
                <a:tc>
                  <a:txBody>
                    <a:bodyPr/>
                    <a:lstStyle/>
                    <a:p>
                      <a:endParaRPr lang="en-US" dirty="0">
                        <a:solidFill>
                          <a:schemeClr val="tx1"/>
                        </a:solidFill>
                      </a:endParaRPr>
                    </a:p>
                  </a:txBody>
                  <a:tcPr/>
                </a:tc>
                <a:tc>
                  <a:txBody>
                    <a:bodyPr/>
                    <a:lstStyle/>
                    <a:p>
                      <a:r>
                        <a:rPr lang="en-US" dirty="0">
                          <a:solidFill>
                            <a:schemeClr val="tx1"/>
                          </a:solidFill>
                        </a:rPr>
                        <a:t>;R0 &lt;- Keyboard character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F020</a:t>
                      </a:r>
                      <a:endParaRPr lang="en-US" dirty="0">
                        <a:solidFill>
                          <a:schemeClr val="tx1"/>
                        </a:solidFill>
                      </a:endParaRPr>
                    </a:p>
                  </a:txBody>
                  <a:tcPr/>
                </a:tc>
                <a:extLst>
                  <a:ext uri="{0D108BD9-81ED-4DB2-BD59-A6C34878D82A}">
                    <a16:rowId xmlns:a16="http://schemas.microsoft.com/office/drawing/2014/main" val="4259227049"/>
                  </a:ext>
                </a:extLst>
              </a:tr>
              <a:tr h="370840">
                <a:tc>
                  <a:txBody>
                    <a:bodyPr/>
                    <a:lstStyle/>
                    <a:p>
                      <a:endParaRPr lang="en-US">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LD</a:t>
                      </a:r>
                    </a:p>
                  </a:txBody>
                  <a:tcPr/>
                </a:tc>
                <a:tc>
                  <a:txBody>
                    <a:bodyPr/>
                    <a:lstStyle/>
                    <a:p>
                      <a:r>
                        <a:rPr lang="en-US" dirty="0">
                          <a:solidFill>
                            <a:schemeClr val="tx1"/>
                          </a:solidFill>
                        </a:rPr>
                        <a:t>R3, 9</a:t>
                      </a:r>
                    </a:p>
                  </a:txBody>
                  <a:tcPr/>
                </a:tc>
                <a:tc>
                  <a:txBody>
                    <a:bodyPr/>
                    <a:lstStyle/>
                    <a:p>
                      <a:r>
                        <a:rPr lang="en-US">
                          <a:solidFill>
                            <a:schemeClr val="tx1"/>
                          </a:solidFill>
                        </a:rPr>
                        <a:t>;R3 </a:t>
                      </a:r>
                      <a:r>
                        <a:rPr lang="en-US" dirty="0">
                          <a:solidFill>
                            <a:schemeClr val="tx1"/>
                          </a:solidFill>
                        </a:rPr>
                        <a:t>&lt;-  -48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2609</a:t>
                      </a:r>
                    </a:p>
                  </a:txBody>
                  <a:tcPr/>
                </a:tc>
                <a:extLst>
                  <a:ext uri="{0D108BD9-81ED-4DB2-BD59-A6C34878D82A}">
                    <a16:rowId xmlns:a16="http://schemas.microsoft.com/office/drawing/2014/main" val="4264308450"/>
                  </a:ext>
                </a:extLst>
              </a:tr>
              <a:tr h="370840">
                <a:tc>
                  <a:txBody>
                    <a:bodyPr/>
                    <a:lstStyle/>
                    <a:p>
                      <a:endParaRPr lang="en-US">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ADD</a:t>
                      </a:r>
                    </a:p>
                  </a:txBody>
                  <a:tcPr/>
                </a:tc>
                <a:tc>
                  <a:txBody>
                    <a:bodyPr/>
                    <a:lstStyle/>
                    <a:p>
                      <a:r>
                        <a:rPr lang="en-US" dirty="0">
                          <a:solidFill>
                            <a:schemeClr val="tx1"/>
                          </a:solidFill>
                        </a:rPr>
                        <a:t>R1, R0, </a:t>
                      </a:r>
                      <a:r>
                        <a:rPr lang="en-US" dirty="0" err="1">
                          <a:solidFill>
                            <a:schemeClr val="tx1"/>
                          </a:solidFill>
                        </a:rPr>
                        <a:t>R3</a:t>
                      </a:r>
                      <a:endParaRPr lang="en-US" dirty="0">
                        <a:solidFill>
                          <a:schemeClr val="tx1"/>
                        </a:solidFill>
                      </a:endParaRPr>
                    </a:p>
                  </a:txBody>
                  <a:tcPr/>
                </a:tc>
                <a:tc>
                  <a:txBody>
                    <a:bodyPr/>
                    <a:lstStyle/>
                    <a:p>
                      <a:r>
                        <a:rPr lang="en-US" dirty="0">
                          <a:solidFill>
                            <a:schemeClr val="tx1"/>
                          </a:solidFill>
                        </a:rPr>
                        <a:t>;R1 &lt;- R0 + </a:t>
                      </a:r>
                      <a:r>
                        <a:rPr lang="en-US" dirty="0" err="1">
                          <a:solidFill>
                            <a:schemeClr val="tx1"/>
                          </a:solidFill>
                        </a:rPr>
                        <a:t>R3</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1203</a:t>
                      </a:r>
                    </a:p>
                  </a:txBody>
                  <a:tcPr/>
                </a:tc>
                <a:extLst>
                  <a:ext uri="{0D108BD9-81ED-4DB2-BD59-A6C34878D82A}">
                    <a16:rowId xmlns:a16="http://schemas.microsoft.com/office/drawing/2014/main" val="610679170"/>
                  </a:ext>
                </a:extLst>
              </a:tr>
              <a:tr h="370840">
                <a:tc>
                  <a:txBody>
                    <a:bodyPr/>
                    <a:lstStyle/>
                    <a:p>
                      <a:endParaRPr lang="en-US">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GETC</a:t>
                      </a:r>
                      <a:endParaRPr lang="en-US" dirty="0">
                        <a:solidFill>
                          <a:schemeClr val="tx1"/>
                        </a:solidFill>
                      </a:endParaRPr>
                    </a:p>
                  </a:txBody>
                  <a:tcPr/>
                </a:tc>
                <a:tc>
                  <a:txBody>
                    <a:bodyPr/>
                    <a:lstStyle/>
                    <a:p>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;R0 &lt;- Keyboard character</a:t>
                      </a:r>
                    </a:p>
                  </a:txBody>
                  <a:tcPr/>
                </a:tc>
                <a:tc>
                  <a:txBody>
                    <a:bodyPr/>
                    <a:lstStyle/>
                    <a:p>
                      <a:r>
                        <a:rPr lang="en-US" dirty="0" err="1">
                          <a:solidFill>
                            <a:schemeClr val="tx1"/>
                          </a:solidFill>
                        </a:rPr>
                        <a:t>F020</a:t>
                      </a:r>
                      <a:endParaRPr lang="en-US" dirty="0">
                        <a:solidFill>
                          <a:schemeClr val="tx1"/>
                        </a:solidFill>
                      </a:endParaRPr>
                    </a:p>
                  </a:txBody>
                  <a:tcPr/>
                </a:tc>
                <a:extLst>
                  <a:ext uri="{0D108BD9-81ED-4DB2-BD59-A6C34878D82A}">
                    <a16:rowId xmlns:a16="http://schemas.microsoft.com/office/drawing/2014/main" val="837142032"/>
                  </a:ext>
                </a:extLst>
              </a:tr>
              <a:tr h="370840">
                <a:tc>
                  <a:txBody>
                    <a:bodyPr/>
                    <a:lstStyle/>
                    <a:p>
                      <a:endParaRPr lang="en-US">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ADD</a:t>
                      </a:r>
                    </a:p>
                  </a:txBody>
                  <a:tcPr/>
                </a:tc>
                <a:tc>
                  <a:txBody>
                    <a:bodyPr/>
                    <a:lstStyle/>
                    <a:p>
                      <a:r>
                        <a:rPr lang="en-US" dirty="0" err="1">
                          <a:solidFill>
                            <a:schemeClr val="tx1"/>
                          </a:solidFill>
                        </a:rPr>
                        <a:t>R2</a:t>
                      </a:r>
                      <a:r>
                        <a:rPr lang="en-US" dirty="0">
                          <a:solidFill>
                            <a:schemeClr val="tx1"/>
                          </a:solidFill>
                        </a:rPr>
                        <a:t>, R0, </a:t>
                      </a:r>
                      <a:r>
                        <a:rPr lang="en-US" dirty="0" err="1">
                          <a:solidFill>
                            <a:schemeClr val="tx1"/>
                          </a:solidFill>
                        </a:rPr>
                        <a:t>R3</a:t>
                      </a:r>
                      <a:endParaRPr lang="en-US" dirty="0">
                        <a:solidFill>
                          <a:schemeClr val="tx1"/>
                        </a:solidFill>
                      </a:endParaRPr>
                    </a:p>
                  </a:txBody>
                  <a:tcPr/>
                </a:tc>
                <a:tc>
                  <a:txBody>
                    <a:bodyPr/>
                    <a:lstStyle/>
                    <a:p>
                      <a:r>
                        <a:rPr lang="en-US" dirty="0">
                          <a:solidFill>
                            <a:schemeClr val="tx1"/>
                          </a:solidFill>
                        </a:rPr>
                        <a:t>;</a:t>
                      </a:r>
                      <a:r>
                        <a:rPr lang="en-US" dirty="0" err="1">
                          <a:solidFill>
                            <a:schemeClr val="tx1"/>
                          </a:solidFill>
                        </a:rPr>
                        <a:t>R2</a:t>
                      </a:r>
                      <a:r>
                        <a:rPr lang="en-US" dirty="0">
                          <a:solidFill>
                            <a:schemeClr val="tx1"/>
                          </a:solidFill>
                        </a:rPr>
                        <a:t> &lt;- R0 + </a:t>
                      </a:r>
                      <a:r>
                        <a:rPr lang="en-US" dirty="0" err="1">
                          <a:solidFill>
                            <a:schemeClr val="tx1"/>
                          </a:solidFill>
                        </a:rPr>
                        <a:t>R3</a:t>
                      </a:r>
                      <a:endParaRPr lang="en-US" dirty="0">
                        <a:solidFill>
                          <a:schemeClr val="tx1"/>
                        </a:solidFill>
                      </a:endParaRPr>
                    </a:p>
                  </a:txBody>
                  <a:tcPr/>
                </a:tc>
                <a:tc>
                  <a:txBody>
                    <a:bodyPr/>
                    <a:lstStyle/>
                    <a:p>
                      <a:r>
                        <a:rPr lang="en-US" dirty="0">
                          <a:solidFill>
                            <a:schemeClr val="tx1"/>
                          </a:solidFill>
                        </a:rPr>
                        <a:t>1403</a:t>
                      </a:r>
                    </a:p>
                  </a:txBody>
                  <a:tcPr/>
                </a:tc>
                <a:extLst>
                  <a:ext uri="{0D108BD9-81ED-4DB2-BD59-A6C34878D82A}">
                    <a16:rowId xmlns:a16="http://schemas.microsoft.com/office/drawing/2014/main" val="3834484078"/>
                  </a:ext>
                </a:extLst>
              </a:tr>
              <a:tr h="370840">
                <a:tc>
                  <a:txBody>
                    <a:bodyPr/>
                    <a:lstStyle/>
                    <a:p>
                      <a:endParaRPr lang="en-US" dirty="0">
                        <a:solidFill>
                          <a:schemeClr val="tx1"/>
                        </a:solidFill>
                      </a:endParaRPr>
                    </a:p>
                  </a:txBody>
                  <a:tcPr/>
                </a:tc>
                <a:tc>
                  <a:txBody>
                    <a:bodyPr/>
                    <a:lstStyle/>
                    <a:p>
                      <a:r>
                        <a:rPr lang="en-US" dirty="0">
                          <a:solidFill>
                            <a:schemeClr val="tx1"/>
                          </a:solidFill>
                        </a:rPr>
                        <a:t>ADD</a:t>
                      </a:r>
                    </a:p>
                  </a:txBody>
                  <a:tcPr/>
                </a:tc>
                <a:tc>
                  <a:txBody>
                    <a:bodyPr/>
                    <a:lstStyle/>
                    <a:p>
                      <a:r>
                        <a:rPr lang="en-US" dirty="0">
                          <a:solidFill>
                            <a:schemeClr val="tx1"/>
                          </a:solidFill>
                        </a:rPr>
                        <a:t>R0, R1, </a:t>
                      </a:r>
                      <a:r>
                        <a:rPr lang="en-US" dirty="0" err="1">
                          <a:solidFill>
                            <a:schemeClr val="tx1"/>
                          </a:solidFill>
                        </a:rPr>
                        <a:t>R2</a:t>
                      </a:r>
                      <a:endParaRPr lang="en-US" dirty="0">
                        <a:solidFill>
                          <a:schemeClr val="tx1"/>
                        </a:solidFill>
                      </a:endParaRPr>
                    </a:p>
                  </a:txBody>
                  <a:tcPr/>
                </a:tc>
                <a:tc>
                  <a:txBody>
                    <a:bodyPr/>
                    <a:lstStyle/>
                    <a:p>
                      <a:r>
                        <a:rPr lang="en-US" dirty="0">
                          <a:solidFill>
                            <a:schemeClr val="tx1"/>
                          </a:solidFill>
                        </a:rPr>
                        <a:t>; R0 &lt;- R1 + </a:t>
                      </a:r>
                      <a:r>
                        <a:rPr lang="en-US" dirty="0" err="1">
                          <a:solidFill>
                            <a:schemeClr val="tx1"/>
                          </a:solidFill>
                        </a:rPr>
                        <a:t>R2</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1042</a:t>
                      </a:r>
                    </a:p>
                  </a:txBody>
                  <a:tcPr/>
                </a:tc>
                <a:extLst>
                  <a:ext uri="{0D108BD9-81ED-4DB2-BD59-A6C34878D82A}">
                    <a16:rowId xmlns:a16="http://schemas.microsoft.com/office/drawing/2014/main" val="3158206122"/>
                  </a:ext>
                </a:extLst>
              </a:tr>
              <a:tr h="370840">
                <a:tc>
                  <a:txBody>
                    <a:bodyPr/>
                    <a:lstStyle/>
                    <a:p>
                      <a:endParaRPr lang="en-US" dirty="0">
                        <a:solidFill>
                          <a:schemeClr val="tx1"/>
                        </a:solidFill>
                      </a:endParaRPr>
                    </a:p>
                  </a:txBody>
                  <a:tcPr/>
                </a:tc>
                <a:tc>
                  <a:txBody>
                    <a:bodyPr/>
                    <a:lstStyle/>
                    <a:p>
                      <a:r>
                        <a:rPr lang="en-US" dirty="0">
                          <a:solidFill>
                            <a:schemeClr val="tx1"/>
                          </a:solidFill>
                        </a:rPr>
                        <a:t>NOT</a:t>
                      </a:r>
                    </a:p>
                  </a:txBody>
                  <a:tcPr/>
                </a:tc>
                <a:tc>
                  <a:txBody>
                    <a:bodyPr/>
                    <a:lstStyle/>
                    <a:p>
                      <a:r>
                        <a:rPr lang="en-US" dirty="0" err="1">
                          <a:solidFill>
                            <a:schemeClr val="tx1"/>
                          </a:solidFill>
                        </a:rPr>
                        <a:t>R3</a:t>
                      </a:r>
                      <a:r>
                        <a:rPr lang="en-US" dirty="0">
                          <a:solidFill>
                            <a:schemeClr val="tx1"/>
                          </a:solidFill>
                        </a:rPr>
                        <a:t>, </a:t>
                      </a:r>
                      <a:r>
                        <a:rPr lang="en-US" dirty="0" err="1">
                          <a:solidFill>
                            <a:schemeClr val="tx1"/>
                          </a:solidFill>
                        </a:rPr>
                        <a:t>R3</a:t>
                      </a:r>
                      <a:endParaRPr lang="en-US" dirty="0">
                        <a:solidFill>
                          <a:schemeClr val="tx1"/>
                        </a:solidFill>
                      </a:endParaRPr>
                    </a:p>
                  </a:txBody>
                  <a:tcPr/>
                </a:tc>
                <a:tc>
                  <a:txBody>
                    <a:bodyPr/>
                    <a:lstStyle/>
                    <a:p>
                      <a:r>
                        <a:rPr lang="en-US" dirty="0">
                          <a:solidFill>
                            <a:schemeClr val="tx1"/>
                          </a:solidFill>
                        </a:rPr>
                        <a:t>; </a:t>
                      </a:r>
                      <a:r>
                        <a:rPr lang="en-US" dirty="0" err="1">
                          <a:solidFill>
                            <a:schemeClr val="tx1"/>
                          </a:solidFill>
                        </a:rPr>
                        <a:t>R3</a:t>
                      </a:r>
                      <a:r>
                        <a:rPr lang="en-US" dirty="0">
                          <a:solidFill>
                            <a:schemeClr val="tx1"/>
                          </a:solidFill>
                        </a:rPr>
                        <a:t> &lt;- ~</a:t>
                      </a:r>
                      <a:r>
                        <a:rPr lang="en-US" dirty="0" err="1">
                          <a:solidFill>
                            <a:schemeClr val="tx1"/>
                          </a:solidFill>
                        </a:rPr>
                        <a:t>R3</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96FF</a:t>
                      </a:r>
                      <a:endParaRPr lang="en-US" dirty="0">
                        <a:solidFill>
                          <a:schemeClr val="tx1"/>
                        </a:solidFill>
                      </a:endParaRPr>
                    </a:p>
                  </a:txBody>
                  <a:tcPr/>
                </a:tc>
                <a:extLst>
                  <a:ext uri="{0D108BD9-81ED-4DB2-BD59-A6C34878D82A}">
                    <a16:rowId xmlns:a16="http://schemas.microsoft.com/office/drawing/2014/main" val="1296805827"/>
                  </a:ext>
                </a:extLst>
              </a:tr>
              <a:tr h="370840">
                <a:tc>
                  <a:txBody>
                    <a:bodyPr/>
                    <a:lstStyle/>
                    <a:p>
                      <a:endParaRPr lang="en-US" dirty="0">
                        <a:solidFill>
                          <a:schemeClr val="tx1"/>
                        </a:solidFill>
                      </a:endParaRPr>
                    </a:p>
                  </a:txBody>
                  <a:tcPr/>
                </a:tc>
                <a:tc>
                  <a:txBody>
                    <a:bodyPr/>
                    <a:lstStyle/>
                    <a:p>
                      <a:r>
                        <a:rPr lang="en-US" dirty="0">
                          <a:solidFill>
                            <a:schemeClr val="tx1"/>
                          </a:solidFill>
                        </a:rPr>
                        <a:t>ADD</a:t>
                      </a:r>
                    </a:p>
                  </a:txBody>
                  <a:tcPr/>
                </a:tc>
                <a:tc>
                  <a:txBody>
                    <a:bodyPr/>
                    <a:lstStyle/>
                    <a:p>
                      <a:r>
                        <a:rPr lang="en-US" dirty="0" err="1">
                          <a:solidFill>
                            <a:schemeClr val="tx1"/>
                          </a:solidFill>
                        </a:rPr>
                        <a:t>R3</a:t>
                      </a:r>
                      <a:r>
                        <a:rPr lang="en-US" dirty="0">
                          <a:solidFill>
                            <a:schemeClr val="tx1"/>
                          </a:solidFill>
                        </a:rPr>
                        <a:t>, </a:t>
                      </a:r>
                      <a:r>
                        <a:rPr lang="en-US" dirty="0" err="1">
                          <a:solidFill>
                            <a:schemeClr val="tx1"/>
                          </a:solidFill>
                        </a:rPr>
                        <a:t>R3</a:t>
                      </a:r>
                      <a:r>
                        <a:rPr lang="en-US" dirty="0">
                          <a:solidFill>
                            <a:schemeClr val="tx1"/>
                          </a:solidFill>
                        </a:rPr>
                        <a:t>, #1</a:t>
                      </a:r>
                    </a:p>
                  </a:txBody>
                  <a:tcPr/>
                </a:tc>
                <a:tc>
                  <a:txBody>
                    <a:bodyPr/>
                    <a:lstStyle/>
                    <a:p>
                      <a:r>
                        <a:rPr lang="en-US" dirty="0">
                          <a:solidFill>
                            <a:schemeClr val="tx1"/>
                          </a:solidFill>
                        </a:rPr>
                        <a:t>;</a:t>
                      </a:r>
                      <a:r>
                        <a:rPr lang="en-US" dirty="0" err="1">
                          <a:solidFill>
                            <a:schemeClr val="tx1"/>
                          </a:solidFill>
                        </a:rPr>
                        <a:t>R3</a:t>
                      </a:r>
                      <a:r>
                        <a:rPr lang="en-US" dirty="0">
                          <a:solidFill>
                            <a:schemeClr val="tx1"/>
                          </a:solidFill>
                        </a:rPr>
                        <a:t> &lt;- </a:t>
                      </a:r>
                      <a:r>
                        <a:rPr lang="en-US" dirty="0" err="1">
                          <a:solidFill>
                            <a:schemeClr val="tx1"/>
                          </a:solidFill>
                        </a:rPr>
                        <a:t>R3</a:t>
                      </a:r>
                      <a:r>
                        <a:rPr lang="en-US" dirty="0">
                          <a:solidFill>
                            <a:schemeClr val="tx1"/>
                          </a:solidFill>
                        </a:rPr>
                        <a:t> + 1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16E1</a:t>
                      </a:r>
                      <a:endParaRPr lang="en-US" dirty="0">
                        <a:solidFill>
                          <a:schemeClr val="tx1"/>
                        </a:solidFill>
                      </a:endParaRPr>
                    </a:p>
                  </a:txBody>
                  <a:tcPr/>
                </a:tc>
                <a:extLst>
                  <a:ext uri="{0D108BD9-81ED-4DB2-BD59-A6C34878D82A}">
                    <a16:rowId xmlns:a16="http://schemas.microsoft.com/office/drawing/2014/main" val="2765140359"/>
                  </a:ext>
                </a:extLst>
              </a:tr>
              <a:tr h="370840">
                <a:tc>
                  <a:txBody>
                    <a:bodyPr/>
                    <a:lstStyle/>
                    <a:p>
                      <a:endParaRPr lang="en-US" dirty="0">
                        <a:solidFill>
                          <a:schemeClr val="tx1"/>
                        </a:solidFill>
                      </a:endParaRPr>
                    </a:p>
                  </a:txBody>
                  <a:tcPr/>
                </a:tc>
                <a:tc>
                  <a:txBody>
                    <a:bodyPr/>
                    <a:lstStyle/>
                    <a:p>
                      <a:r>
                        <a:rPr lang="en-US" dirty="0">
                          <a:solidFill>
                            <a:schemeClr val="tx1"/>
                          </a:solidFill>
                        </a:rPr>
                        <a:t>ADD</a:t>
                      </a:r>
                    </a:p>
                  </a:txBody>
                  <a:tcPr/>
                </a:tc>
                <a:tc>
                  <a:txBody>
                    <a:bodyPr/>
                    <a:lstStyle/>
                    <a:p>
                      <a:r>
                        <a:rPr lang="en-US" dirty="0">
                          <a:solidFill>
                            <a:schemeClr val="tx1"/>
                          </a:solidFill>
                        </a:rPr>
                        <a:t>R0, R0, </a:t>
                      </a:r>
                      <a:r>
                        <a:rPr lang="en-US" dirty="0" err="1">
                          <a:solidFill>
                            <a:schemeClr val="tx1"/>
                          </a:solidFill>
                        </a:rPr>
                        <a:t>R3</a:t>
                      </a:r>
                      <a:endParaRPr lang="en-US" dirty="0">
                        <a:solidFill>
                          <a:schemeClr val="tx1"/>
                        </a:solidFill>
                      </a:endParaRPr>
                    </a:p>
                  </a:txBody>
                  <a:tcPr/>
                </a:tc>
                <a:tc>
                  <a:txBody>
                    <a:bodyPr/>
                    <a:lstStyle/>
                    <a:p>
                      <a:r>
                        <a:rPr lang="en-US" dirty="0">
                          <a:solidFill>
                            <a:schemeClr val="tx1"/>
                          </a:solidFill>
                        </a:rPr>
                        <a:t>;R0  &lt;- R0 + </a:t>
                      </a:r>
                      <a:r>
                        <a:rPr lang="en-US" dirty="0" err="1">
                          <a:solidFill>
                            <a:schemeClr val="tx1"/>
                          </a:solidFill>
                        </a:rPr>
                        <a:t>R3</a:t>
                      </a:r>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1003</a:t>
                      </a:r>
                    </a:p>
                  </a:txBody>
                  <a:tcPr/>
                </a:tc>
                <a:extLst>
                  <a:ext uri="{0D108BD9-81ED-4DB2-BD59-A6C34878D82A}">
                    <a16:rowId xmlns:a16="http://schemas.microsoft.com/office/drawing/2014/main" val="254404015"/>
                  </a:ext>
                </a:extLst>
              </a:tr>
              <a:tr h="370840">
                <a:tc>
                  <a:txBody>
                    <a:bodyPr/>
                    <a:lstStyle/>
                    <a:p>
                      <a:endParaRPr lang="en-US">
                        <a:solidFill>
                          <a:schemeClr val="tx1"/>
                        </a:solidFill>
                      </a:endParaRPr>
                    </a:p>
                  </a:txBody>
                  <a:tcPr/>
                </a:tc>
                <a:tc>
                  <a:txBody>
                    <a:bodyPr/>
                    <a:lstStyle/>
                    <a:p>
                      <a:r>
                        <a:rPr lang="en-US" dirty="0">
                          <a:solidFill>
                            <a:schemeClr val="tx1"/>
                          </a:solidFill>
                        </a:rPr>
                        <a:t>OUT</a:t>
                      </a:r>
                    </a:p>
                  </a:txBody>
                  <a:tcPr/>
                </a:tc>
                <a:tc>
                  <a:txBody>
                    <a:bodyPr/>
                    <a:lstStyle/>
                    <a:p>
                      <a:endParaRPr lang="en-US" dirty="0">
                        <a:solidFill>
                          <a:schemeClr val="tx1"/>
                        </a:solidFill>
                      </a:endParaRPr>
                    </a:p>
                  </a:txBody>
                  <a:tcPr/>
                </a:tc>
                <a:tc>
                  <a:txBody>
                    <a:bodyPr/>
                    <a:lstStyle/>
                    <a:p>
                      <a:r>
                        <a:rPr lang="en-US" dirty="0">
                          <a:solidFill>
                            <a:schemeClr val="tx1"/>
                          </a:solidFill>
                        </a:rPr>
                        <a:t>;Display &lt;- R0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F021</a:t>
                      </a:r>
                      <a:endParaRPr lang="en-US" dirty="0">
                        <a:solidFill>
                          <a:schemeClr val="tx1"/>
                        </a:solidFill>
                      </a:endParaRPr>
                    </a:p>
                  </a:txBody>
                  <a:tcPr/>
                </a:tc>
                <a:extLst>
                  <a:ext uri="{0D108BD9-81ED-4DB2-BD59-A6C34878D82A}">
                    <a16:rowId xmlns:a16="http://schemas.microsoft.com/office/drawing/2014/main" val="3588144599"/>
                  </a:ext>
                </a:extLst>
              </a:tr>
              <a:tr h="370840">
                <a:tc>
                  <a:txBody>
                    <a:bodyPr/>
                    <a:lstStyle/>
                    <a:p>
                      <a:endParaRPr lang="en-US" dirty="0">
                        <a:solidFill>
                          <a:schemeClr val="tx1"/>
                        </a:solidFill>
                      </a:endParaRPr>
                    </a:p>
                  </a:txBody>
                  <a:tcPr/>
                </a:tc>
                <a:tc>
                  <a:txBody>
                    <a:bodyPr/>
                    <a:lstStyle/>
                    <a:p>
                      <a:r>
                        <a:rPr lang="en-US" dirty="0">
                          <a:solidFill>
                            <a:schemeClr val="tx1"/>
                          </a:solidFill>
                        </a:rPr>
                        <a:t>HALT</a:t>
                      </a:r>
                    </a:p>
                  </a:txBody>
                  <a:tcPr/>
                </a:tc>
                <a:tc>
                  <a:txBody>
                    <a:bodyPr/>
                    <a:lstStyle/>
                    <a:p>
                      <a:endParaRPr lang="en-US" dirty="0">
                        <a:solidFill>
                          <a:schemeClr val="tx1"/>
                        </a:solidFill>
                      </a:endParaRPr>
                    </a:p>
                  </a:txBody>
                  <a:tcPr/>
                </a:tc>
                <a:tc>
                  <a:txBody>
                    <a:bodyPr/>
                    <a:lstStyle/>
                    <a:p>
                      <a:r>
                        <a:rPr lang="en-US" dirty="0">
                          <a:solidFill>
                            <a:schemeClr val="tx1"/>
                          </a:solidFill>
                        </a:rPr>
                        <a:t>;End of program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F025</a:t>
                      </a:r>
                      <a:endParaRPr lang="en-US" dirty="0">
                        <a:solidFill>
                          <a:schemeClr val="tx1"/>
                        </a:solidFill>
                      </a:endParaRPr>
                    </a:p>
                  </a:txBody>
                  <a:tcPr/>
                </a:tc>
                <a:extLst>
                  <a:ext uri="{0D108BD9-81ED-4DB2-BD59-A6C34878D82A}">
                    <a16:rowId xmlns:a16="http://schemas.microsoft.com/office/drawing/2014/main" val="3661777084"/>
                  </a:ext>
                </a:extLst>
              </a:tr>
              <a:tr h="370840">
                <a:tc>
                  <a:txBody>
                    <a:bodyPr/>
                    <a:lstStyle/>
                    <a:p>
                      <a:endParaRPr lang="en-US" dirty="0">
                        <a:solidFill>
                          <a:schemeClr val="tx1"/>
                        </a:solidFill>
                      </a:endParaRPr>
                    </a:p>
                  </a:txBody>
                  <a:tcPr/>
                </a:tc>
                <a:tc>
                  <a:txBody>
                    <a:bodyPr/>
                    <a:lstStyle/>
                    <a:p>
                      <a:r>
                        <a:rPr lang="en-US" dirty="0">
                          <a:solidFill>
                            <a:schemeClr val="tx1"/>
                          </a:solidFill>
                        </a:rPr>
                        <a:t>.fill -48</a:t>
                      </a: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FFD0</a:t>
                      </a:r>
                      <a:endParaRPr lang="en-US" dirty="0">
                        <a:solidFill>
                          <a:schemeClr val="tx1"/>
                        </a:solidFill>
                      </a:endParaRPr>
                    </a:p>
                  </a:txBody>
                  <a:tcPr/>
                </a:tc>
                <a:extLst>
                  <a:ext uri="{0D108BD9-81ED-4DB2-BD59-A6C34878D82A}">
                    <a16:rowId xmlns:a16="http://schemas.microsoft.com/office/drawing/2014/main" val="2549647735"/>
                  </a:ext>
                </a:extLst>
              </a:tr>
              <a:tr h="370840">
                <a:tc>
                  <a:txBody>
                    <a:bodyPr/>
                    <a:lstStyle/>
                    <a:p>
                      <a:endParaRPr lang="en-US" dirty="0">
                        <a:solidFill>
                          <a:schemeClr val="tx1"/>
                        </a:solidFill>
                      </a:endParaRPr>
                    </a:p>
                  </a:txBody>
                  <a:tcPr/>
                </a:tc>
                <a:tc>
                  <a:txBody>
                    <a:bodyPr/>
                    <a:lstStyle/>
                    <a:p>
                      <a:r>
                        <a:rPr lang="en-US" dirty="0">
                          <a:solidFill>
                            <a:schemeClr val="tx1"/>
                          </a:solidFill>
                        </a:rPr>
                        <a:t>.end</a:t>
                      </a:r>
                    </a:p>
                  </a:txBody>
                  <a:tcPr/>
                </a:tc>
                <a:tc>
                  <a:txBody>
                    <a:bodyPr/>
                    <a:lstStyle/>
                    <a:p>
                      <a:endParaRPr lang="en-US" dirty="0">
                        <a:solidFill>
                          <a:schemeClr val="tx1"/>
                        </a:solidFill>
                      </a:endParaRPr>
                    </a:p>
                  </a:txBody>
                  <a:tcPr/>
                </a:tc>
                <a:tc>
                  <a:txBody>
                    <a:bodyPr/>
                    <a:lstStyle/>
                    <a:p>
                      <a:r>
                        <a:rPr lang="en-US" dirty="0">
                          <a:solidFill>
                            <a:schemeClr val="tx1"/>
                          </a:solidFill>
                        </a:rPr>
                        <a:t>;End of file</a:t>
                      </a:r>
                    </a:p>
                  </a:txBody>
                  <a:tcPr/>
                </a:tc>
                <a:tc>
                  <a:txBody>
                    <a:bodyPr/>
                    <a:lstStyle/>
                    <a:p>
                      <a:endParaRPr lang="en-US" dirty="0">
                        <a:solidFill>
                          <a:schemeClr val="tx1"/>
                        </a:solidFill>
                      </a:endParaRPr>
                    </a:p>
                  </a:txBody>
                  <a:tcPr/>
                </a:tc>
                <a:extLst>
                  <a:ext uri="{0D108BD9-81ED-4DB2-BD59-A6C34878D82A}">
                    <a16:rowId xmlns:a16="http://schemas.microsoft.com/office/drawing/2014/main" val="1450699724"/>
                  </a:ext>
                </a:extLst>
              </a:tr>
            </a:tbl>
          </a:graphicData>
        </a:graphic>
      </p:graphicFrame>
    </p:spTree>
    <p:extLst>
      <p:ext uri="{BB962C8B-B14F-4D97-AF65-F5344CB8AC3E}">
        <p14:creationId xmlns:p14="http://schemas.microsoft.com/office/powerpoint/2010/main" val="28035492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F3CC-EB86-4773-9FA0-7E2E4AD94DF5}"/>
              </a:ext>
            </a:extLst>
          </p:cNvPr>
          <p:cNvSpPr>
            <a:spLocks noGrp="1"/>
          </p:cNvSpPr>
          <p:nvPr>
            <p:ph type="title"/>
          </p:nvPr>
        </p:nvSpPr>
        <p:spPr>
          <a:xfrm>
            <a:off x="381000" y="278285"/>
            <a:ext cx="7772400" cy="582168"/>
          </a:xfrm>
        </p:spPr>
        <p:txBody>
          <a:bodyPr>
            <a:normAutofit fontScale="90000"/>
          </a:bodyPr>
          <a:lstStyle/>
          <a:p>
            <a:r>
              <a:rPr lang="en-US" dirty="0"/>
              <a:t>Printing Strings</a:t>
            </a:r>
          </a:p>
        </p:txBody>
      </p:sp>
      <p:graphicFrame>
        <p:nvGraphicFramePr>
          <p:cNvPr id="4" name="Content Placeholder 3">
            <a:extLst>
              <a:ext uri="{FF2B5EF4-FFF2-40B4-BE49-F238E27FC236}">
                <a16:creationId xmlns:a16="http://schemas.microsoft.com/office/drawing/2014/main" id="{05930EB9-C411-4A89-BE0A-9114E8552CB1}"/>
              </a:ext>
            </a:extLst>
          </p:cNvPr>
          <p:cNvGraphicFramePr>
            <a:graphicFrameLocks noGrp="1"/>
          </p:cNvGraphicFramePr>
          <p:nvPr>
            <p:ph idx="1"/>
            <p:extLst>
              <p:ext uri="{D42A27DB-BD31-4B8C-83A1-F6EECF244321}">
                <p14:modId xmlns:p14="http://schemas.microsoft.com/office/powerpoint/2010/main" val="3551778287"/>
              </p:ext>
            </p:extLst>
          </p:nvPr>
        </p:nvGraphicFramePr>
        <p:xfrm>
          <a:off x="381000" y="990600"/>
          <a:ext cx="8382000" cy="40640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31152822"/>
                    </a:ext>
                  </a:extLst>
                </a:gridCol>
                <a:gridCol w="2133600">
                  <a:extLst>
                    <a:ext uri="{9D8B030D-6E8A-4147-A177-3AD203B41FA5}">
                      <a16:colId xmlns:a16="http://schemas.microsoft.com/office/drawing/2014/main" val="1530285636"/>
                    </a:ext>
                  </a:extLst>
                </a:gridCol>
                <a:gridCol w="4495800">
                  <a:extLst>
                    <a:ext uri="{9D8B030D-6E8A-4147-A177-3AD203B41FA5}">
                      <a16:colId xmlns:a16="http://schemas.microsoft.com/office/drawing/2014/main" val="1864242560"/>
                    </a:ext>
                  </a:extLst>
                </a:gridCol>
              </a:tblGrid>
              <a:tr h="359511">
                <a:tc>
                  <a:txBody>
                    <a:bodyPr/>
                    <a:lstStyle/>
                    <a:p>
                      <a:r>
                        <a:rPr lang="en-US" dirty="0"/>
                        <a:t>HEX File</a:t>
                      </a:r>
                    </a:p>
                  </a:txBody>
                  <a:tcPr/>
                </a:tc>
                <a:tc>
                  <a:txBody>
                    <a:bodyPr/>
                    <a:lstStyle/>
                    <a:p>
                      <a:r>
                        <a:rPr lang="en-US" dirty="0"/>
                        <a:t>Assembly</a:t>
                      </a:r>
                    </a:p>
                  </a:txBody>
                  <a:tcPr/>
                </a:tc>
                <a:tc>
                  <a:txBody>
                    <a:bodyPr/>
                    <a:lstStyle/>
                    <a:p>
                      <a:endParaRPr lang="en-US" dirty="0"/>
                    </a:p>
                  </a:txBody>
                  <a:tcPr/>
                </a:tc>
                <a:extLst>
                  <a:ext uri="{0D108BD9-81ED-4DB2-BD59-A6C34878D82A}">
                    <a16:rowId xmlns:a16="http://schemas.microsoft.com/office/drawing/2014/main" val="2220460175"/>
                  </a:ext>
                </a:extLst>
              </a:tr>
              <a:tr h="359511">
                <a:tc>
                  <a:txBody>
                    <a:bodyPr/>
                    <a:lstStyle/>
                    <a:p>
                      <a:r>
                        <a:rPr lang="en-US" dirty="0"/>
                        <a:t>3000</a:t>
                      </a:r>
                    </a:p>
                  </a:txBody>
                  <a:tcPr/>
                </a:tc>
                <a:tc>
                  <a:txBody>
                    <a:bodyPr/>
                    <a:lstStyle/>
                    <a:p>
                      <a:endParaRPr lang="en-US" dirty="0"/>
                    </a:p>
                  </a:txBody>
                  <a:tcPr/>
                </a:tc>
                <a:tc>
                  <a:txBody>
                    <a:bodyPr/>
                    <a:lstStyle/>
                    <a:p>
                      <a:r>
                        <a:rPr lang="en-US" dirty="0"/>
                        <a:t>;Where the program starts</a:t>
                      </a:r>
                    </a:p>
                  </a:txBody>
                  <a:tcPr/>
                </a:tc>
                <a:extLst>
                  <a:ext uri="{0D108BD9-81ED-4DB2-BD59-A6C34878D82A}">
                    <a16:rowId xmlns:a16="http://schemas.microsoft.com/office/drawing/2014/main" val="2004747474"/>
                  </a:ext>
                </a:extLst>
              </a:tr>
              <a:tr h="359511">
                <a:tc>
                  <a:txBody>
                    <a:bodyPr/>
                    <a:lstStyle/>
                    <a:p>
                      <a:r>
                        <a:rPr lang="en-US" dirty="0" err="1"/>
                        <a:t>E002</a:t>
                      </a:r>
                      <a:endParaRPr lang="en-US" dirty="0"/>
                    </a:p>
                  </a:txBody>
                  <a:tcPr/>
                </a:tc>
                <a:tc>
                  <a:txBody>
                    <a:bodyPr/>
                    <a:lstStyle/>
                    <a:p>
                      <a:r>
                        <a:rPr lang="en-US" dirty="0"/>
                        <a:t>LEA R0, 2</a:t>
                      </a:r>
                    </a:p>
                  </a:txBody>
                  <a:tcPr/>
                </a:tc>
                <a:tc>
                  <a:txBody>
                    <a:bodyPr/>
                    <a:lstStyle/>
                    <a:p>
                      <a:r>
                        <a:rPr lang="en-US" dirty="0"/>
                        <a:t>;R0 &lt;- Address of string</a:t>
                      </a:r>
                    </a:p>
                  </a:txBody>
                  <a:tcPr/>
                </a:tc>
                <a:extLst>
                  <a:ext uri="{0D108BD9-81ED-4DB2-BD59-A6C34878D82A}">
                    <a16:rowId xmlns:a16="http://schemas.microsoft.com/office/drawing/2014/main" val="2897155224"/>
                  </a:ext>
                </a:extLst>
              </a:tr>
              <a:tr h="375920">
                <a:tc>
                  <a:txBody>
                    <a:bodyPr/>
                    <a:lstStyle/>
                    <a:p>
                      <a:r>
                        <a:rPr lang="en-US" dirty="0" err="1"/>
                        <a:t>F022</a:t>
                      </a:r>
                      <a:endParaRPr lang="en-US" dirty="0"/>
                    </a:p>
                  </a:txBody>
                  <a:tcPr/>
                </a:tc>
                <a:tc>
                  <a:txBody>
                    <a:bodyPr/>
                    <a:lstStyle/>
                    <a:p>
                      <a:r>
                        <a:rPr lang="en-US" dirty="0"/>
                        <a:t>PUTS</a:t>
                      </a:r>
                    </a:p>
                  </a:txBody>
                  <a:tcPr/>
                </a:tc>
                <a:tc>
                  <a:txBody>
                    <a:bodyPr/>
                    <a:lstStyle/>
                    <a:p>
                      <a:r>
                        <a:rPr lang="en-US" dirty="0"/>
                        <a:t>;DISPLAY &lt;- String starting at R0</a:t>
                      </a:r>
                    </a:p>
                  </a:txBody>
                  <a:tcPr/>
                </a:tc>
                <a:extLst>
                  <a:ext uri="{0D108BD9-81ED-4DB2-BD59-A6C34878D82A}">
                    <a16:rowId xmlns:a16="http://schemas.microsoft.com/office/drawing/2014/main" val="875026550"/>
                  </a:ext>
                </a:extLst>
              </a:tr>
              <a:tr h="359511">
                <a:tc>
                  <a:txBody>
                    <a:bodyPr/>
                    <a:lstStyle/>
                    <a:p>
                      <a:r>
                        <a:rPr lang="en-US" dirty="0" err="1"/>
                        <a:t>F025</a:t>
                      </a:r>
                      <a:endParaRPr lang="en-US" dirty="0"/>
                    </a:p>
                  </a:txBody>
                  <a:tcPr/>
                </a:tc>
                <a:tc>
                  <a:txBody>
                    <a:bodyPr/>
                    <a:lstStyle/>
                    <a:p>
                      <a:r>
                        <a:rPr lang="en-US" dirty="0"/>
                        <a:t>HALT</a:t>
                      </a:r>
                    </a:p>
                  </a:txBody>
                  <a:tcPr/>
                </a:tc>
                <a:tc>
                  <a:txBody>
                    <a:bodyPr/>
                    <a:lstStyle/>
                    <a:p>
                      <a:r>
                        <a:rPr lang="en-US" dirty="0"/>
                        <a:t>;Stop the program</a:t>
                      </a:r>
                    </a:p>
                  </a:txBody>
                  <a:tcPr/>
                </a:tc>
                <a:extLst>
                  <a:ext uri="{0D108BD9-81ED-4DB2-BD59-A6C34878D82A}">
                    <a16:rowId xmlns:a16="http://schemas.microsoft.com/office/drawing/2014/main" val="424502095"/>
                  </a:ext>
                </a:extLst>
              </a:tr>
              <a:tr h="396240">
                <a:tc>
                  <a:txBody>
                    <a:bodyPr/>
                    <a:lstStyle/>
                    <a:p>
                      <a:r>
                        <a:rPr lang="en-US" dirty="0"/>
                        <a:t>0048</a:t>
                      </a:r>
                    </a:p>
                  </a:txBody>
                  <a:tcPr/>
                </a:tc>
                <a:tc>
                  <a:txBody>
                    <a:bodyPr/>
                    <a:lstStyle/>
                    <a:p>
                      <a:r>
                        <a:rPr lang="en-US" dirty="0"/>
                        <a:t>H</a:t>
                      </a:r>
                    </a:p>
                  </a:txBody>
                  <a:tcPr/>
                </a:tc>
                <a:tc>
                  <a:txBody>
                    <a:bodyPr/>
                    <a:lstStyle/>
                    <a:p>
                      <a:r>
                        <a:rPr lang="en-US" dirty="0"/>
                        <a:t>;The string one character at a time</a:t>
                      </a:r>
                    </a:p>
                  </a:txBody>
                  <a:tcPr/>
                </a:tc>
                <a:extLst>
                  <a:ext uri="{0D108BD9-81ED-4DB2-BD59-A6C34878D82A}">
                    <a16:rowId xmlns:a16="http://schemas.microsoft.com/office/drawing/2014/main" val="3903948209"/>
                  </a:ext>
                </a:extLst>
              </a:tr>
              <a:tr h="298551">
                <a:tc>
                  <a:txBody>
                    <a:bodyPr/>
                    <a:lstStyle/>
                    <a:p>
                      <a:r>
                        <a:rPr lang="en-US" dirty="0"/>
                        <a:t>0065</a:t>
                      </a:r>
                    </a:p>
                  </a:txBody>
                  <a:tcPr/>
                </a:tc>
                <a:tc>
                  <a:txBody>
                    <a:bodyPr/>
                    <a:lstStyle/>
                    <a:p>
                      <a:r>
                        <a:rPr lang="en-US" dirty="0"/>
                        <a:t>e</a:t>
                      </a:r>
                    </a:p>
                  </a:txBody>
                  <a:tcPr/>
                </a:tc>
                <a:tc>
                  <a:txBody>
                    <a:bodyPr/>
                    <a:lstStyle/>
                    <a:p>
                      <a:endParaRPr lang="en-US"/>
                    </a:p>
                  </a:txBody>
                  <a:tcPr/>
                </a:tc>
                <a:extLst>
                  <a:ext uri="{0D108BD9-81ED-4DB2-BD59-A6C34878D82A}">
                    <a16:rowId xmlns:a16="http://schemas.microsoft.com/office/drawing/2014/main" val="3131171543"/>
                  </a:ext>
                </a:extLst>
              </a:tr>
              <a:tr h="359511">
                <a:tc>
                  <a:txBody>
                    <a:bodyPr/>
                    <a:lstStyle/>
                    <a:p>
                      <a:r>
                        <a:rPr lang="en-US" dirty="0" err="1"/>
                        <a:t>006C</a:t>
                      </a:r>
                      <a:endParaRPr lang="en-US" dirty="0"/>
                    </a:p>
                  </a:txBody>
                  <a:tcPr/>
                </a:tc>
                <a:tc>
                  <a:txBody>
                    <a:bodyPr/>
                    <a:lstStyle/>
                    <a:p>
                      <a:r>
                        <a:rPr lang="en-US" dirty="0"/>
                        <a:t>l</a:t>
                      </a:r>
                    </a:p>
                  </a:txBody>
                  <a:tcPr/>
                </a:tc>
                <a:tc>
                  <a:txBody>
                    <a:bodyPr/>
                    <a:lstStyle/>
                    <a:p>
                      <a:endParaRPr lang="en-US"/>
                    </a:p>
                  </a:txBody>
                  <a:tcPr/>
                </a:tc>
                <a:extLst>
                  <a:ext uri="{0D108BD9-81ED-4DB2-BD59-A6C34878D82A}">
                    <a16:rowId xmlns:a16="http://schemas.microsoft.com/office/drawing/2014/main" val="1105640247"/>
                  </a:ext>
                </a:extLst>
              </a:tr>
              <a:tr h="359511">
                <a:tc>
                  <a:txBody>
                    <a:bodyPr/>
                    <a:lstStyle/>
                    <a:p>
                      <a:r>
                        <a:rPr lang="en-US" dirty="0" err="1"/>
                        <a:t>006C</a:t>
                      </a:r>
                      <a:endParaRPr lang="en-US" dirty="0"/>
                    </a:p>
                  </a:txBody>
                  <a:tcPr/>
                </a:tc>
                <a:tc>
                  <a:txBody>
                    <a:bodyPr/>
                    <a:lstStyle/>
                    <a:p>
                      <a:r>
                        <a:rPr lang="en-US" dirty="0"/>
                        <a:t>l</a:t>
                      </a:r>
                    </a:p>
                  </a:txBody>
                  <a:tcPr/>
                </a:tc>
                <a:tc>
                  <a:txBody>
                    <a:bodyPr/>
                    <a:lstStyle/>
                    <a:p>
                      <a:endParaRPr lang="en-US"/>
                    </a:p>
                  </a:txBody>
                  <a:tcPr/>
                </a:tc>
                <a:extLst>
                  <a:ext uri="{0D108BD9-81ED-4DB2-BD59-A6C34878D82A}">
                    <a16:rowId xmlns:a16="http://schemas.microsoft.com/office/drawing/2014/main" val="29993349"/>
                  </a:ext>
                </a:extLst>
              </a:tr>
              <a:tr h="359511">
                <a:tc>
                  <a:txBody>
                    <a:bodyPr/>
                    <a:lstStyle/>
                    <a:p>
                      <a:r>
                        <a:rPr lang="en-US" dirty="0" err="1"/>
                        <a:t>006F</a:t>
                      </a:r>
                      <a:endParaRPr lang="en-US" dirty="0"/>
                    </a:p>
                  </a:txBody>
                  <a:tcPr/>
                </a:tc>
                <a:tc>
                  <a:txBody>
                    <a:bodyPr/>
                    <a:lstStyle/>
                    <a:p>
                      <a:r>
                        <a:rPr lang="en-US" dirty="0"/>
                        <a:t>o</a:t>
                      </a:r>
                    </a:p>
                  </a:txBody>
                  <a:tcPr/>
                </a:tc>
                <a:tc>
                  <a:txBody>
                    <a:bodyPr/>
                    <a:lstStyle/>
                    <a:p>
                      <a:endParaRPr lang="en-US"/>
                    </a:p>
                  </a:txBody>
                  <a:tcPr/>
                </a:tc>
                <a:extLst>
                  <a:ext uri="{0D108BD9-81ED-4DB2-BD59-A6C34878D82A}">
                    <a16:rowId xmlns:a16="http://schemas.microsoft.com/office/drawing/2014/main" val="231786645"/>
                  </a:ext>
                </a:extLst>
              </a:tr>
              <a:tr h="359511">
                <a:tc>
                  <a:txBody>
                    <a:bodyPr/>
                    <a:lstStyle/>
                    <a:p>
                      <a:r>
                        <a:rPr lang="en-US" dirty="0"/>
                        <a:t>0000</a:t>
                      </a:r>
                    </a:p>
                  </a:txBody>
                  <a:tcPr/>
                </a:tc>
                <a:tc>
                  <a:txBody>
                    <a:bodyPr/>
                    <a:lstStyle/>
                    <a:p>
                      <a:r>
                        <a:rPr lang="en-US"/>
                        <a:t>\0</a:t>
                      </a:r>
                      <a:endParaRPr lang="en-US" dirty="0"/>
                    </a:p>
                  </a:txBody>
                  <a:tcPr/>
                </a:tc>
                <a:tc>
                  <a:txBody>
                    <a:bodyPr/>
                    <a:lstStyle/>
                    <a:p>
                      <a:r>
                        <a:rPr lang="en-US" dirty="0"/>
                        <a:t>;NULL termination</a:t>
                      </a:r>
                    </a:p>
                  </a:txBody>
                  <a:tcPr/>
                </a:tc>
                <a:extLst>
                  <a:ext uri="{0D108BD9-81ED-4DB2-BD59-A6C34878D82A}">
                    <a16:rowId xmlns:a16="http://schemas.microsoft.com/office/drawing/2014/main" val="564405160"/>
                  </a:ext>
                </a:extLst>
              </a:tr>
            </a:tbl>
          </a:graphicData>
        </a:graphic>
      </p:graphicFrame>
      <p:sp>
        <p:nvSpPr>
          <p:cNvPr id="3" name="TextBox 2">
            <a:extLst>
              <a:ext uri="{FF2B5EF4-FFF2-40B4-BE49-F238E27FC236}">
                <a16:creationId xmlns:a16="http://schemas.microsoft.com/office/drawing/2014/main" id="{5AAFA3D7-332A-4FE5-AC14-749576E4EBBF}"/>
              </a:ext>
            </a:extLst>
          </p:cNvPr>
          <p:cNvSpPr txBox="1"/>
          <p:nvPr/>
        </p:nvSpPr>
        <p:spPr>
          <a:xfrm>
            <a:off x="381000" y="5184747"/>
            <a:ext cx="5277022" cy="1200329"/>
          </a:xfrm>
          <a:prstGeom prst="rect">
            <a:avLst/>
          </a:prstGeom>
          <a:noFill/>
        </p:spPr>
        <p:txBody>
          <a:bodyPr wrap="none" rtlCol="0">
            <a:spAutoFit/>
          </a:bodyPr>
          <a:lstStyle/>
          <a:p>
            <a:pPr marL="285750" indent="-285750">
              <a:buFont typeface="Arial" panose="020B0604020202020204" pitchFamily="34" charset="0"/>
              <a:buChar char="•"/>
            </a:pPr>
            <a:r>
              <a:rPr lang="en-US" dirty="0"/>
              <a:t>Note the use of LEA and PUTS to print strings.</a:t>
            </a:r>
          </a:p>
          <a:p>
            <a:pPr marL="285750" indent="-285750">
              <a:buFont typeface="Arial" panose="020B0604020202020204" pitchFamily="34" charset="0"/>
              <a:buChar char="•"/>
            </a:pPr>
            <a:r>
              <a:rPr lang="en-US" dirty="0"/>
              <a:t>Use LD and OUT to print a single character. </a:t>
            </a:r>
          </a:p>
          <a:p>
            <a:pPr marL="285750" indent="-285750">
              <a:buFont typeface="Arial" panose="020B0604020202020204" pitchFamily="34" charset="0"/>
              <a:buChar char="•"/>
            </a:pPr>
            <a:r>
              <a:rPr lang="en-US" dirty="0"/>
              <a:t>Use LEA and PUTS is required to print strings.</a:t>
            </a:r>
          </a:p>
          <a:p>
            <a:pPr marL="285750" indent="-285750">
              <a:buFont typeface="Arial" panose="020B0604020202020204" pitchFamily="34" charset="0"/>
              <a:buChar char="•"/>
            </a:pPr>
            <a:r>
              <a:rPr lang="en-US" b="1" dirty="0"/>
              <a:t>The string MUST be </a:t>
            </a:r>
            <a:r>
              <a:rPr lang="en-US" b="1"/>
              <a:t>null terminated!!   </a:t>
            </a:r>
            <a:endParaRPr lang="en-US" b="1" dirty="0"/>
          </a:p>
        </p:txBody>
      </p:sp>
    </p:spTree>
    <p:extLst>
      <p:ext uri="{BB962C8B-B14F-4D97-AF65-F5344CB8AC3E}">
        <p14:creationId xmlns:p14="http://schemas.microsoft.com/office/powerpoint/2010/main" val="25900951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BC6A-479C-4B73-BE20-522F93AF84DB}"/>
              </a:ext>
            </a:extLst>
          </p:cNvPr>
          <p:cNvSpPr>
            <a:spLocks noGrp="1"/>
          </p:cNvSpPr>
          <p:nvPr>
            <p:ph type="title"/>
          </p:nvPr>
        </p:nvSpPr>
        <p:spPr/>
        <p:txBody>
          <a:bodyPr/>
          <a:lstStyle/>
          <a:p>
            <a:r>
              <a:rPr lang="en-US" dirty="0"/>
              <a:t>PRINTING STRINGS VS Printing A Single character</a:t>
            </a:r>
          </a:p>
        </p:txBody>
      </p:sp>
      <p:sp>
        <p:nvSpPr>
          <p:cNvPr id="3" name="Content Placeholder 2">
            <a:extLst>
              <a:ext uri="{FF2B5EF4-FFF2-40B4-BE49-F238E27FC236}">
                <a16:creationId xmlns:a16="http://schemas.microsoft.com/office/drawing/2014/main" id="{93BD823B-22EF-4877-93C2-49B8E2ECC664}"/>
              </a:ext>
            </a:extLst>
          </p:cNvPr>
          <p:cNvSpPr>
            <a:spLocks noGrp="1"/>
          </p:cNvSpPr>
          <p:nvPr>
            <p:ph idx="1"/>
          </p:nvPr>
        </p:nvSpPr>
        <p:spPr/>
        <p:txBody>
          <a:bodyPr/>
          <a:lstStyle/>
          <a:p>
            <a:r>
              <a:rPr lang="en-US" dirty="0"/>
              <a:t>Printing strings</a:t>
            </a:r>
          </a:p>
          <a:p>
            <a:pPr lvl="1"/>
            <a:r>
              <a:rPr lang="en-US" dirty="0"/>
              <a:t>Use LEA to load R0 with the ADDRESS of the first character</a:t>
            </a:r>
          </a:p>
          <a:p>
            <a:pPr lvl="1"/>
            <a:r>
              <a:rPr lang="en-US" dirty="0"/>
              <a:t>Use PUTS to print the string</a:t>
            </a:r>
          </a:p>
          <a:p>
            <a:r>
              <a:rPr lang="en-US" dirty="0"/>
              <a:t>Printing a character</a:t>
            </a:r>
          </a:p>
          <a:p>
            <a:pPr lvl="1"/>
            <a:r>
              <a:rPr lang="en-US" dirty="0"/>
              <a:t>Use LD to load R0 with the ASCII CODE of the character.</a:t>
            </a:r>
          </a:p>
          <a:p>
            <a:pPr lvl="1"/>
            <a:r>
              <a:rPr lang="en-US" dirty="0"/>
              <a:t>Use OUT to print the character.</a:t>
            </a:r>
          </a:p>
        </p:txBody>
      </p:sp>
    </p:spTree>
    <p:extLst>
      <p:ext uri="{BB962C8B-B14F-4D97-AF65-F5344CB8AC3E}">
        <p14:creationId xmlns:p14="http://schemas.microsoft.com/office/powerpoint/2010/main" val="17825222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 Summary (again)</a:t>
            </a:r>
          </a:p>
        </p:txBody>
      </p:sp>
      <p:sp>
        <p:nvSpPr>
          <p:cNvPr id="3" name="Content Placeholder 2"/>
          <p:cNvSpPr>
            <a:spLocks noGrp="1"/>
          </p:cNvSpPr>
          <p:nvPr>
            <p:ph idx="1"/>
          </p:nvPr>
        </p:nvSpPr>
        <p:spPr/>
        <p:txBody>
          <a:bodyPr>
            <a:normAutofit/>
          </a:bodyPr>
          <a:lstStyle/>
          <a:p>
            <a:r>
              <a:rPr lang="en-US" dirty="0"/>
              <a:t>Immediate – Data is part of the instruction.</a:t>
            </a:r>
          </a:p>
          <a:p>
            <a:r>
              <a:rPr lang="en-US" dirty="0"/>
              <a:t>Register – Data is in a register.</a:t>
            </a:r>
          </a:p>
          <a:p>
            <a:r>
              <a:rPr lang="en-US" dirty="0"/>
              <a:t>PC-Relative – Add immediate value to PC to get address of data.</a:t>
            </a:r>
          </a:p>
          <a:p>
            <a:r>
              <a:rPr lang="en-US" dirty="0"/>
              <a:t>Indirect – </a:t>
            </a:r>
            <a:r>
              <a:rPr lang="en-US"/>
              <a:t>PC-Relative calculation gives </a:t>
            </a:r>
            <a:r>
              <a:rPr lang="en-US" dirty="0"/>
              <a:t>address of the address of the data and NOT the data directly.</a:t>
            </a:r>
          </a:p>
          <a:p>
            <a:r>
              <a:rPr lang="en-US" dirty="0"/>
              <a:t>Base + offset – Immediate value is added to an address from a register.</a:t>
            </a:r>
          </a:p>
        </p:txBody>
      </p:sp>
    </p:spTree>
    <p:extLst>
      <p:ext uri="{BB962C8B-B14F-4D97-AF65-F5344CB8AC3E}">
        <p14:creationId xmlns:p14="http://schemas.microsoft.com/office/powerpoint/2010/main" val="29972122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2317"/>
            <a:ext cx="7772400" cy="734568"/>
          </a:xfrm>
        </p:spPr>
        <p:txBody>
          <a:bodyPr/>
          <a:lstStyle/>
          <a:p>
            <a:r>
              <a:rPr lang="en-US" dirty="0"/>
              <a:t>Opcode Summary  (again)</a:t>
            </a:r>
          </a:p>
        </p:txBody>
      </p:sp>
      <p:sp>
        <p:nvSpPr>
          <p:cNvPr id="3" name="Content Placeholder 2"/>
          <p:cNvSpPr>
            <a:spLocks noGrp="1"/>
          </p:cNvSpPr>
          <p:nvPr>
            <p:ph idx="1"/>
          </p:nvPr>
        </p:nvSpPr>
        <p:spPr>
          <a:xfrm>
            <a:off x="381000" y="1219200"/>
            <a:ext cx="8458200" cy="5029199"/>
          </a:xfrm>
        </p:spPr>
        <p:txBody>
          <a:bodyPr>
            <a:normAutofit fontScale="77500" lnSpcReduction="20000"/>
          </a:bodyPr>
          <a:lstStyle/>
          <a:p>
            <a:r>
              <a:rPr lang="en-US" dirty="0"/>
              <a:t>Add -  ADD value in a register to a value in a register.  Store result in a register.</a:t>
            </a:r>
          </a:p>
          <a:p>
            <a:r>
              <a:rPr lang="en-US" dirty="0"/>
              <a:t>Add -  ADD value in a register to a number.  Store result in a register.</a:t>
            </a:r>
          </a:p>
          <a:p>
            <a:r>
              <a:rPr lang="en-US" dirty="0"/>
              <a:t>And -  Bitwise AND value in a register to a value in a register.  Store result in a register.</a:t>
            </a:r>
          </a:p>
          <a:p>
            <a:r>
              <a:rPr lang="en-US" dirty="0"/>
              <a:t>And -  Bitwise AND value in a register to a number.  Store result in a register.</a:t>
            </a:r>
          </a:p>
          <a:p>
            <a:r>
              <a:rPr lang="en-US" dirty="0"/>
              <a:t>Not – Invert all the bits in a register and store the result in a register.</a:t>
            </a:r>
          </a:p>
          <a:p>
            <a:r>
              <a:rPr lang="en-US" dirty="0"/>
              <a:t>BR, BRNZP – Conditional branch.  Like if statement.</a:t>
            </a:r>
          </a:p>
          <a:p>
            <a:r>
              <a:rPr lang="en-US" dirty="0"/>
              <a:t>LD, LDR, </a:t>
            </a:r>
            <a:r>
              <a:rPr lang="en-US" b="1" i="1" dirty="0" err="1"/>
              <a:t>LDI</a:t>
            </a:r>
            <a:r>
              <a:rPr lang="en-US" b="1" i="1" dirty="0"/>
              <a:t>*</a:t>
            </a:r>
            <a:r>
              <a:rPr lang="en-US" dirty="0"/>
              <a:t> – Load register with a value from memory</a:t>
            </a:r>
          </a:p>
          <a:p>
            <a:r>
              <a:rPr lang="en-US" dirty="0"/>
              <a:t>ST, STR, </a:t>
            </a:r>
            <a:r>
              <a:rPr lang="en-US" b="1" i="1" dirty="0" err="1"/>
              <a:t>STI</a:t>
            </a:r>
            <a:r>
              <a:rPr lang="en-US" b="1" i="1" dirty="0"/>
              <a:t>*</a:t>
            </a:r>
            <a:r>
              <a:rPr lang="en-US" dirty="0"/>
              <a:t> – Store register value somewhere in memory.</a:t>
            </a:r>
          </a:p>
          <a:p>
            <a:r>
              <a:rPr lang="en-US" dirty="0"/>
              <a:t>LEA – Load an address into a register and not the data.</a:t>
            </a:r>
          </a:p>
          <a:p>
            <a:r>
              <a:rPr lang="en-US" b="1" i="1" dirty="0" err="1"/>
              <a:t>JMP</a:t>
            </a:r>
            <a:r>
              <a:rPr lang="en-US" b="1" i="1" dirty="0"/>
              <a:t>*</a:t>
            </a:r>
            <a:r>
              <a:rPr lang="en-US" dirty="0"/>
              <a:t> – Jump execution to some other place in memory.</a:t>
            </a:r>
          </a:p>
          <a:p>
            <a:r>
              <a:rPr lang="en-US" dirty="0"/>
              <a:t>JSR, </a:t>
            </a:r>
            <a:r>
              <a:rPr lang="en-US" b="1" i="1" dirty="0" err="1"/>
              <a:t>JSRR</a:t>
            </a:r>
            <a:r>
              <a:rPr lang="en-US" b="1" i="1" dirty="0"/>
              <a:t>*</a:t>
            </a:r>
            <a:r>
              <a:rPr lang="en-US" dirty="0"/>
              <a:t> – Jump to a subroutine similar to a function or method.</a:t>
            </a:r>
          </a:p>
          <a:p>
            <a:r>
              <a:rPr lang="en-US" dirty="0"/>
              <a:t>RET – Return from the subroutine</a:t>
            </a:r>
          </a:p>
          <a:p>
            <a:r>
              <a:rPr lang="en-US" b="1" i="1" dirty="0" err="1"/>
              <a:t>RTI</a:t>
            </a:r>
            <a:r>
              <a:rPr lang="en-US" b="1" i="1" dirty="0"/>
              <a:t>*</a:t>
            </a:r>
            <a:r>
              <a:rPr lang="en-US" dirty="0"/>
              <a:t> – Return from interrupt, restores process information.</a:t>
            </a:r>
          </a:p>
          <a:p>
            <a:r>
              <a:rPr lang="en-US" dirty="0"/>
              <a:t>TRAP – System call.  Like an operating system.  Handles input and output.</a:t>
            </a:r>
          </a:p>
          <a:p>
            <a:pPr marL="0" indent="0">
              <a:buNone/>
            </a:pPr>
            <a:r>
              <a:rPr lang="en-US" b="1" i="1" dirty="0"/>
              <a:t>Don't use instructions marked with * in programs in this class.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3733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1C66-51FE-4C3C-8BE9-8E87FA1AA22F}"/>
              </a:ext>
            </a:extLst>
          </p:cNvPr>
          <p:cNvSpPr>
            <a:spLocks noGrp="1"/>
          </p:cNvSpPr>
          <p:nvPr>
            <p:ph type="title"/>
          </p:nvPr>
        </p:nvSpPr>
        <p:spPr/>
        <p:txBody>
          <a:bodyPr/>
          <a:lstStyle/>
          <a:p>
            <a:r>
              <a:rPr lang="en-US" dirty="0"/>
              <a:t>Running a program</a:t>
            </a:r>
          </a:p>
        </p:txBody>
      </p:sp>
      <p:sp>
        <p:nvSpPr>
          <p:cNvPr id="3" name="Content Placeholder 2">
            <a:extLst>
              <a:ext uri="{FF2B5EF4-FFF2-40B4-BE49-F238E27FC236}">
                <a16:creationId xmlns:a16="http://schemas.microsoft.com/office/drawing/2014/main" id="{486008F4-5DA7-4C0E-A5FA-B42C11600DBB}"/>
              </a:ext>
            </a:extLst>
          </p:cNvPr>
          <p:cNvSpPr>
            <a:spLocks noGrp="1"/>
          </p:cNvSpPr>
          <p:nvPr>
            <p:ph idx="1"/>
          </p:nvPr>
        </p:nvSpPr>
        <p:spPr/>
        <p:txBody>
          <a:bodyPr>
            <a:normAutofit/>
          </a:bodyPr>
          <a:lstStyle/>
          <a:p>
            <a:r>
              <a:rPr lang="en-US" dirty="0"/>
              <a:t>Program is loaded into memory at </a:t>
            </a:r>
            <a:r>
              <a:rPr lang="en-US" dirty="0" err="1"/>
              <a:t>x3000</a:t>
            </a:r>
            <a:endParaRPr lang="en-US" dirty="0"/>
          </a:p>
          <a:p>
            <a:r>
              <a:rPr lang="en-US" dirty="0"/>
              <a:t>Program Counter (PC) is set to </a:t>
            </a:r>
            <a:r>
              <a:rPr lang="en-US" dirty="0" err="1"/>
              <a:t>x3000</a:t>
            </a:r>
            <a:endParaRPr lang="en-US" dirty="0"/>
          </a:p>
          <a:p>
            <a:r>
              <a:rPr lang="en-US" dirty="0"/>
              <a:t>The instruction pointed to by the PC is loaded into the Instruction Register (IR).</a:t>
            </a:r>
          </a:p>
          <a:p>
            <a:r>
              <a:rPr lang="en-US" dirty="0"/>
              <a:t>The PC is incremented at the same time as the loading of the IR.</a:t>
            </a:r>
          </a:p>
          <a:p>
            <a:r>
              <a:rPr lang="en-US" dirty="0"/>
              <a:t>The instruction is processed and executed.</a:t>
            </a:r>
          </a:p>
          <a:p>
            <a:r>
              <a:rPr lang="en-US" dirty="0"/>
              <a:t>Repeat until halt is reached.</a:t>
            </a:r>
          </a:p>
          <a:p>
            <a:r>
              <a:rPr lang="en-US" dirty="0"/>
              <a:t>Note that some instructions change the PC which causes branching.</a:t>
            </a:r>
          </a:p>
        </p:txBody>
      </p:sp>
    </p:spTree>
    <p:extLst>
      <p:ext uri="{BB962C8B-B14F-4D97-AF65-F5344CB8AC3E}">
        <p14:creationId xmlns:p14="http://schemas.microsoft.com/office/powerpoint/2010/main" val="1404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Condition Codes</a:t>
            </a:r>
          </a:p>
        </p:txBody>
      </p:sp>
      <p:sp>
        <p:nvSpPr>
          <p:cNvPr id="3" name="Content Placeholder 2"/>
          <p:cNvSpPr>
            <a:spLocks noGrp="1"/>
          </p:cNvSpPr>
          <p:nvPr>
            <p:ph idx="1"/>
          </p:nvPr>
        </p:nvSpPr>
        <p:spPr/>
        <p:txBody>
          <a:bodyPr>
            <a:normAutofit/>
          </a:bodyPr>
          <a:lstStyle/>
          <a:p>
            <a:r>
              <a:rPr lang="en-US" dirty="0"/>
              <a:t>An ISA can have different data types.</a:t>
            </a:r>
          </a:p>
          <a:p>
            <a:pPr lvl="1"/>
            <a:r>
              <a:rPr lang="en-US" dirty="0"/>
              <a:t>LC3 uses 2's complement numbers (Review of 2s complement below.)</a:t>
            </a:r>
          </a:p>
          <a:p>
            <a:r>
              <a:rPr lang="en-US" dirty="0"/>
              <a:t>Condition codes are special flags that get set when certain operations occur.  </a:t>
            </a:r>
          </a:p>
          <a:p>
            <a:pPr lvl="1"/>
            <a:r>
              <a:rPr lang="en-US" dirty="0"/>
              <a:t>LC3 uses N, P, and Z</a:t>
            </a:r>
          </a:p>
          <a:p>
            <a:pPr lvl="2"/>
            <a:r>
              <a:rPr lang="en-US" dirty="0"/>
              <a:t>N – is set if the result of an operation is negative.</a:t>
            </a:r>
          </a:p>
          <a:p>
            <a:pPr lvl="2"/>
            <a:r>
              <a:rPr lang="en-US" dirty="0"/>
              <a:t>P – is set if the result of an operation is positive (</a:t>
            </a:r>
            <a:r>
              <a:rPr lang="en-US" sz="2200" dirty="0"/>
              <a:t>redundant?</a:t>
            </a:r>
            <a:r>
              <a:rPr lang="en-US" dirty="0"/>
              <a:t>).</a:t>
            </a:r>
          </a:p>
          <a:p>
            <a:pPr lvl="2"/>
            <a:r>
              <a:rPr lang="en-US" dirty="0"/>
              <a:t>Z – is set if the result of an operation is zero.</a:t>
            </a:r>
          </a:p>
          <a:p>
            <a:pPr lvl="1"/>
            <a:r>
              <a:rPr lang="en-US" dirty="0"/>
              <a:t>Other common flags (that are not in the LC3)</a:t>
            </a:r>
          </a:p>
          <a:p>
            <a:pPr lvl="2"/>
            <a:r>
              <a:rPr lang="en-US" dirty="0"/>
              <a:t>C – the result of the carry out of an add operation</a:t>
            </a:r>
          </a:p>
          <a:p>
            <a:pPr lvl="2"/>
            <a:r>
              <a:rPr lang="en-US" dirty="0"/>
              <a:t>v – set in the even of an overflow condition</a:t>
            </a:r>
          </a:p>
          <a:p>
            <a:endParaRPr lang="en-US" dirty="0"/>
          </a:p>
        </p:txBody>
      </p:sp>
    </p:spTree>
    <p:extLst>
      <p:ext uri="{BB962C8B-B14F-4D97-AF65-F5344CB8AC3E}">
        <p14:creationId xmlns:p14="http://schemas.microsoft.com/office/powerpoint/2010/main" val="3084430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7090</TotalTime>
  <Words>6508</Words>
  <Application>Microsoft Office PowerPoint</Application>
  <PresentationFormat>On-screen Show (4:3)</PresentationFormat>
  <Paragraphs>928</Paragraphs>
  <Slides>73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Calibri</vt:lpstr>
      <vt:lpstr>Courier New</vt:lpstr>
      <vt:lpstr>Rockwell</vt:lpstr>
      <vt:lpstr>Rockwell Condensed</vt:lpstr>
      <vt:lpstr>Wingdings</vt:lpstr>
      <vt:lpstr>Wood Type</vt:lpstr>
      <vt:lpstr>LC-3 Assembly Language</vt:lpstr>
      <vt:lpstr>Download the lc3 simulator</vt:lpstr>
      <vt:lpstr>Programming</vt:lpstr>
      <vt:lpstr>Instructions</vt:lpstr>
      <vt:lpstr>Appendix A</vt:lpstr>
      <vt:lpstr>Opcode Summary</vt:lpstr>
      <vt:lpstr>Simple Example Program</vt:lpstr>
      <vt:lpstr>Running a program</vt:lpstr>
      <vt:lpstr>Data Types and Condition Codes</vt:lpstr>
      <vt:lpstr>Registers</vt:lpstr>
      <vt:lpstr>Operate Instructions </vt:lpstr>
      <vt:lpstr>Bitwise</vt:lpstr>
      <vt:lpstr>AND Example 1</vt:lpstr>
      <vt:lpstr>AND Example 2</vt:lpstr>
      <vt:lpstr>sign extension</vt:lpstr>
      <vt:lpstr>How to Sign extend</vt:lpstr>
      <vt:lpstr>NOT Example</vt:lpstr>
      <vt:lpstr>Example of Bitwise and(&amp;) and bitwise not(~)</vt:lpstr>
      <vt:lpstr>Operate Instructions</vt:lpstr>
      <vt:lpstr>Operate Instructions solution</vt:lpstr>
      <vt:lpstr>Operate Instructions in hex</vt:lpstr>
      <vt:lpstr>Data Movement Instructions</vt:lpstr>
      <vt:lpstr>PC Relative 1</vt:lpstr>
      <vt:lpstr>PC Relative 2</vt:lpstr>
      <vt:lpstr>PC Relative</vt:lpstr>
      <vt:lpstr>PC Relative – calculate the PC offset</vt:lpstr>
      <vt:lpstr>PC Relative – calculate the PC offset Example</vt:lpstr>
      <vt:lpstr>Example: Add 3 Numbers</vt:lpstr>
      <vt:lpstr>Webcat warning</vt:lpstr>
      <vt:lpstr>Formats</vt:lpstr>
      <vt:lpstr>Example program part 1</vt:lpstr>
      <vt:lpstr>Example program part 2</vt:lpstr>
      <vt:lpstr>Indirect Addressing</vt:lpstr>
      <vt:lpstr>Load Indirect</vt:lpstr>
      <vt:lpstr>Store Indirect</vt:lpstr>
      <vt:lpstr>Example of LDI – Part 1</vt:lpstr>
      <vt:lpstr>Example of LDI – Part 2</vt:lpstr>
      <vt:lpstr>Example of LDI – Part 3</vt:lpstr>
      <vt:lpstr>Example of adding</vt:lpstr>
      <vt:lpstr>Example of STi – Part 1</vt:lpstr>
      <vt:lpstr>Example of STI – Part 2</vt:lpstr>
      <vt:lpstr>Base Register + Offset</vt:lpstr>
      <vt:lpstr>LEA and Immediate Mode</vt:lpstr>
      <vt:lpstr>Addressing Modes Summary</vt:lpstr>
      <vt:lpstr>Branching</vt:lpstr>
      <vt:lpstr>What does this do?</vt:lpstr>
      <vt:lpstr>Looping and Branching</vt:lpstr>
      <vt:lpstr>Using Subtraction To Set Flags</vt:lpstr>
      <vt:lpstr>Results</vt:lpstr>
      <vt:lpstr>If (R0 &gt; R1)</vt:lpstr>
      <vt:lpstr>If (R0 &lt; R1)</vt:lpstr>
      <vt:lpstr>If (R0 == R1)</vt:lpstr>
      <vt:lpstr>If (R0 != R1)</vt:lpstr>
      <vt:lpstr>If (R0 &gt;= R1)</vt:lpstr>
      <vt:lpstr>If (R0 &lt;= R1)</vt:lpstr>
      <vt:lpstr>If - Else</vt:lpstr>
      <vt:lpstr>If – Else 1</vt:lpstr>
      <vt:lpstr>If – Else 2</vt:lpstr>
      <vt:lpstr>Getting A character and printing A character</vt:lpstr>
      <vt:lpstr>ascii</vt:lpstr>
      <vt:lpstr>Constants and Printing</vt:lpstr>
      <vt:lpstr>Storing Constants</vt:lpstr>
      <vt:lpstr>Variable data must be kept out of the instruction area</vt:lpstr>
      <vt:lpstr>Store negative values to save execution steps</vt:lpstr>
      <vt:lpstr>Getting a character from the keyboard</vt:lpstr>
      <vt:lpstr>Printing a single character</vt:lpstr>
      <vt:lpstr>HEX Print character in R0 if it is 'A'</vt:lpstr>
      <vt:lpstr>Jumping Around</vt:lpstr>
      <vt:lpstr>TRAP</vt:lpstr>
      <vt:lpstr>Printing Strings</vt:lpstr>
      <vt:lpstr>PRINTING STRINGS VS Printing A Single character</vt:lpstr>
      <vt:lpstr>Addressing Modes Summary (again)</vt:lpstr>
      <vt:lpstr>Opcode Summary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LC-3</dc:title>
  <dc:creator>Joel</dc:creator>
  <cp:lastModifiedBy>Joel Swanson</cp:lastModifiedBy>
  <cp:revision>241</cp:revision>
  <dcterms:created xsi:type="dcterms:W3CDTF">2006-08-16T00:00:00Z</dcterms:created>
  <dcterms:modified xsi:type="dcterms:W3CDTF">2025-01-29T17:59:00Z</dcterms:modified>
</cp:coreProperties>
</file>