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61" r:id="rId2"/>
    <p:sldId id="325" r:id="rId3"/>
    <p:sldId id="378" r:id="rId4"/>
    <p:sldId id="330" r:id="rId5"/>
    <p:sldId id="379" r:id="rId6"/>
    <p:sldId id="405" r:id="rId7"/>
    <p:sldId id="332" r:id="rId8"/>
    <p:sldId id="329" r:id="rId9"/>
    <p:sldId id="373" r:id="rId10"/>
    <p:sldId id="371" r:id="rId11"/>
    <p:sldId id="331" r:id="rId12"/>
    <p:sldId id="381" r:id="rId13"/>
    <p:sldId id="395" r:id="rId14"/>
    <p:sldId id="401" r:id="rId15"/>
    <p:sldId id="377" r:id="rId16"/>
    <p:sldId id="406" r:id="rId17"/>
    <p:sldId id="407" r:id="rId18"/>
    <p:sldId id="408" r:id="rId19"/>
    <p:sldId id="352" r:id="rId20"/>
    <p:sldId id="353" r:id="rId21"/>
    <p:sldId id="363" r:id="rId22"/>
    <p:sldId id="364" r:id="rId23"/>
    <p:sldId id="365" r:id="rId24"/>
    <p:sldId id="366" r:id="rId25"/>
    <p:sldId id="362" r:id="rId26"/>
    <p:sldId id="355" r:id="rId27"/>
    <p:sldId id="338" r:id="rId28"/>
    <p:sldId id="339" r:id="rId29"/>
    <p:sldId id="383" r:id="rId30"/>
    <p:sldId id="350" r:id="rId31"/>
    <p:sldId id="367" r:id="rId32"/>
    <p:sldId id="356" r:id="rId33"/>
    <p:sldId id="344" r:id="rId34"/>
    <p:sldId id="346" r:id="rId35"/>
    <p:sldId id="345" r:id="rId36"/>
    <p:sldId id="409" r:id="rId37"/>
    <p:sldId id="347" r:id="rId38"/>
    <p:sldId id="358" r:id="rId39"/>
    <p:sldId id="372" r:id="rId40"/>
    <p:sldId id="374" r:id="rId41"/>
    <p:sldId id="375" r:id="rId42"/>
    <p:sldId id="376"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C3 Assembly and the Assembler" id="{AD8F9F22-8875-4394-BCCD-6AEC1DD6EE86}">
          <p14:sldIdLst>
            <p14:sldId id="361"/>
            <p14:sldId id="325"/>
            <p14:sldId id="378"/>
            <p14:sldId id="330"/>
            <p14:sldId id="379"/>
            <p14:sldId id="405"/>
            <p14:sldId id="332"/>
            <p14:sldId id="329"/>
            <p14:sldId id="373"/>
            <p14:sldId id="371"/>
            <p14:sldId id="331"/>
            <p14:sldId id="381"/>
            <p14:sldId id="395"/>
            <p14:sldId id="401"/>
            <p14:sldId id="377"/>
            <p14:sldId id="406"/>
            <p14:sldId id="407"/>
            <p14:sldId id="408"/>
            <p14:sldId id="352"/>
            <p14:sldId id="353"/>
            <p14:sldId id="363"/>
            <p14:sldId id="364"/>
            <p14:sldId id="365"/>
            <p14:sldId id="366"/>
            <p14:sldId id="362"/>
            <p14:sldId id="355"/>
            <p14:sldId id="338"/>
            <p14:sldId id="339"/>
            <p14:sldId id="383"/>
            <p14:sldId id="350"/>
            <p14:sldId id="367"/>
            <p14:sldId id="356"/>
            <p14:sldId id="344"/>
            <p14:sldId id="346"/>
            <p14:sldId id="345"/>
            <p14:sldId id="409"/>
            <p14:sldId id="347"/>
            <p14:sldId id="358"/>
            <p14:sldId id="372"/>
            <p14:sldId id="374"/>
            <p14:sldId id="375"/>
            <p14:sldId id="37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36" autoAdjust="0"/>
    <p:restoredTop sz="86387" autoAdjust="0"/>
  </p:normalViewPr>
  <p:slideViewPr>
    <p:cSldViewPr>
      <p:cViewPr varScale="1">
        <p:scale>
          <a:sx n="46" d="100"/>
          <a:sy n="46" d="100"/>
        </p:scale>
        <p:origin x="380" y="48"/>
      </p:cViewPr>
      <p:guideLst>
        <p:guide orient="horz" pos="2160"/>
        <p:guide pos="2880"/>
      </p:guideLst>
    </p:cSldViewPr>
  </p:slideViewPr>
  <p:outlineViewPr>
    <p:cViewPr>
      <p:scale>
        <a:sx n="33" d="100"/>
        <a:sy n="33" d="100"/>
      </p:scale>
      <p:origin x="0" y="-1635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93532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67675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020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6445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1D8BD707-D9CF-40AE-B4C6-C98DA3205C09}" type="datetimeFigureOut">
              <a:rPr lang="en-US" smtClean="0"/>
              <a:pPr/>
              <a:t>2/10/2025</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9719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8890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3959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1D8BD707-D9CF-40AE-B4C6-C98DA3205C09}" type="datetimeFigureOut">
              <a:rPr lang="en-US" smtClean="0"/>
              <a:pPr/>
              <a:t>2/10/2025</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8646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5454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1D8BD707-D9CF-40AE-B4C6-C98DA3205C09}" type="datetimeFigureOut">
              <a:rPr lang="en-US" smtClean="0"/>
              <a:pPr/>
              <a:t>2/10/2025</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7146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1D8BD707-D9CF-40AE-B4C6-C98DA3205C09}" type="datetimeFigureOut">
              <a:rPr lang="en-US" smtClean="0"/>
              <a:pPr/>
              <a:t>2/10/2025</a:t>
            </a:fld>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609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1D8BD707-D9CF-40AE-B4C6-C98DA3205C09}" type="datetimeFigureOut">
              <a:rPr lang="en-US" smtClean="0"/>
              <a:pPr/>
              <a:t>2/10/2025</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442167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facweb.cs.appstate.edu/jas/2450/registers.as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cs.appstate.edu/~jas/2450/registers.as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LC-3 Assembly Language </a:t>
            </a:r>
            <a:br>
              <a:rPr lang="en-US" dirty="0"/>
            </a:br>
            <a:r>
              <a:rPr lang="en-US" dirty="0"/>
              <a:t>and the </a:t>
            </a:r>
            <a:br>
              <a:rPr lang="en-US" dirty="0"/>
            </a:br>
            <a:r>
              <a:rPr lang="en-US" dirty="0"/>
              <a:t>Assembler</a:t>
            </a:r>
          </a:p>
        </p:txBody>
      </p:sp>
    </p:spTree>
    <p:extLst>
      <p:ext uri="{BB962C8B-B14F-4D97-AF65-F5344CB8AC3E}">
        <p14:creationId xmlns:p14="http://schemas.microsoft.com/office/powerpoint/2010/main" val="305767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4216"/>
            <a:ext cx="7924800" cy="963168"/>
          </a:xfrm>
        </p:spPr>
        <p:txBody>
          <a:bodyPr>
            <a:normAutofit/>
          </a:bodyPr>
          <a:lstStyle/>
          <a:p>
            <a:r>
              <a:rPr lang="en-US" dirty="0"/>
              <a:t>A simple example - LABELS</a:t>
            </a:r>
          </a:p>
        </p:txBody>
      </p:sp>
      <p:sp>
        <p:nvSpPr>
          <p:cNvPr id="3" name="Content Placeholder 2"/>
          <p:cNvSpPr>
            <a:spLocks noGrp="1"/>
          </p:cNvSpPr>
          <p:nvPr>
            <p:ph idx="1"/>
          </p:nvPr>
        </p:nvSpPr>
        <p:spPr/>
        <p:txBody>
          <a:bodyPr/>
          <a:lstStyle/>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3158895346"/>
              </p:ext>
            </p:extLst>
          </p:nvPr>
        </p:nvGraphicFramePr>
        <p:xfrm>
          <a:off x="533400" y="1167384"/>
          <a:ext cx="8229600" cy="5029200"/>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5334000">
                  <a:extLst>
                    <a:ext uri="{9D8B030D-6E8A-4147-A177-3AD203B41FA5}">
                      <a16:colId xmlns:a16="http://schemas.microsoft.com/office/drawing/2014/main" val="20003"/>
                    </a:ext>
                  </a:extLst>
                </a:gridCol>
              </a:tblGrid>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a:t>
                      </a:r>
                      <a:r>
                        <a:rPr lang="en-US" sz="1600" dirty="0" err="1">
                          <a:solidFill>
                            <a:schemeClr val="tx1"/>
                          </a:solidFill>
                        </a:rPr>
                        <a:t>orig</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x3000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 load the program to memory location x3000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LD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R0, </a:t>
                      </a:r>
                      <a:r>
                        <a:rPr lang="en-US" sz="1600" b="1" i="1" u="sng" dirty="0">
                          <a:solidFill>
                            <a:schemeClr val="tx1"/>
                          </a:solidFill>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a:t>
                      </a:r>
                      <a:r>
                        <a:rPr lang="en-US" sz="1600" baseline="0" dirty="0">
                          <a:solidFill>
                            <a:schemeClr val="tx1"/>
                          </a:solidFill>
                        </a:rPr>
                        <a:t> load the value stored at A to register 0</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LD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R1, </a:t>
                      </a:r>
                      <a:r>
                        <a:rPr lang="en-US" sz="1600" b="1" i="1" u="sng" dirty="0">
                          <a:solidFill>
                            <a:schemeClr val="tx1"/>
                          </a:solidFill>
                        </a:rPr>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load the value stored at B to register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NOT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R2,</a:t>
                      </a:r>
                      <a:r>
                        <a:rPr lang="en-US" sz="1600" baseline="0" dirty="0">
                          <a:solidFill>
                            <a:schemeClr val="tx1"/>
                          </a:solidFill>
                        </a:rPr>
                        <a:t> R1</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Invert R1</a:t>
                      </a:r>
                      <a:r>
                        <a:rPr lang="en-US" sz="1600" baseline="0" dirty="0">
                          <a:solidFill>
                            <a:schemeClr val="tx1"/>
                          </a:solidFill>
                        </a:rPr>
                        <a:t> and store in R2 for making R2 = -R1</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ADD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R2, R2,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a:t>
                      </a:r>
                      <a:r>
                        <a:rPr lang="en-US" sz="1600">
                          <a:solidFill>
                            <a:schemeClr val="tx1"/>
                          </a:solidFill>
                        </a:rPr>
                        <a:t>Add 1 </a:t>
                      </a:r>
                      <a:r>
                        <a:rPr lang="en-US" sz="1600" dirty="0">
                          <a:solidFill>
                            <a:schemeClr val="tx1"/>
                          </a:solidFill>
                        </a:rPr>
                        <a:t>to R2</a:t>
                      </a:r>
                      <a:r>
                        <a:rPr lang="en-US" sz="1600" baseline="0" dirty="0">
                          <a:solidFill>
                            <a:schemeClr val="tx1"/>
                          </a:solidFill>
                        </a:rPr>
                        <a:t> for making R2 = -R1</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ADD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R2,</a:t>
                      </a:r>
                      <a:r>
                        <a:rPr lang="en-US" sz="1600" baseline="0" dirty="0">
                          <a:solidFill>
                            <a:schemeClr val="tx1"/>
                          </a:solidFill>
                        </a:rPr>
                        <a:t> R2, R0</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R2 &lt;- R0</a:t>
                      </a:r>
                      <a:r>
                        <a:rPr lang="en-US" sz="1600" baseline="0" dirty="0">
                          <a:solidFill>
                            <a:schemeClr val="tx1"/>
                          </a:solidFill>
                        </a:rPr>
                        <a:t> – R1</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BRN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i="1" u="sng" dirty="0">
                          <a:solidFill>
                            <a:schemeClr val="tx1"/>
                          </a:solidFill>
                        </a:rPr>
                        <a:t>L1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Jump</a:t>
                      </a:r>
                      <a:r>
                        <a:rPr lang="en-US" sz="1600" baseline="0" dirty="0">
                          <a:solidFill>
                            <a:schemeClr val="tx1"/>
                          </a:solidFill>
                        </a:rPr>
                        <a:t> to L1 if R1 &gt; R0</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OUT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Print R0</a:t>
                      </a:r>
                      <a:r>
                        <a:rPr lang="en-US" sz="1600" baseline="0" dirty="0">
                          <a:solidFill>
                            <a:schemeClr val="tx1"/>
                          </a:solidFill>
                        </a:rPr>
                        <a:t> to the screen since it was larger</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BRNZP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i="1" u="sng" dirty="0">
                          <a:solidFill>
                            <a:schemeClr val="tx1"/>
                          </a:solidFill>
                        </a:rPr>
                        <a:t>END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Jump to end of program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74320">
                <a:tc>
                  <a:txBody>
                    <a:bodyPr/>
                    <a:lstStyle/>
                    <a:p>
                      <a:r>
                        <a:rPr lang="en-US" sz="1600" b="1" i="1" u="sng" dirty="0">
                          <a:solidFill>
                            <a:schemeClr val="tx1"/>
                          </a:solidFill>
                        </a:rPr>
                        <a:t>L1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ADD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R0, R1, #0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Move R1 to</a:t>
                      </a:r>
                      <a:r>
                        <a:rPr lang="en-US" sz="1600" baseline="0" dirty="0">
                          <a:solidFill>
                            <a:schemeClr val="tx1"/>
                          </a:solidFill>
                        </a:rPr>
                        <a:t> R0</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OUT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Print</a:t>
                      </a:r>
                      <a:r>
                        <a:rPr lang="en-US" sz="1600" baseline="0" dirty="0">
                          <a:solidFill>
                            <a:schemeClr val="tx1"/>
                          </a:solidFill>
                        </a:rPr>
                        <a:t> what was in R1 since it was larger</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74320">
                <a:tc>
                  <a:txBody>
                    <a:bodyPr/>
                    <a:lstStyle/>
                    <a:p>
                      <a:r>
                        <a:rPr lang="en-US" sz="1600" b="1" i="1" u="sng" dirty="0">
                          <a:solidFill>
                            <a:schemeClr val="tx1"/>
                          </a:solidFill>
                        </a:rPr>
                        <a:t>END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HALT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Halt</a:t>
                      </a:r>
                      <a:r>
                        <a:rPr lang="en-US" sz="1600" baseline="0" dirty="0">
                          <a:solidFill>
                            <a:schemeClr val="tx1"/>
                          </a:solidFill>
                        </a:rPr>
                        <a:t> the program</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74320">
                <a:tc>
                  <a:txBody>
                    <a:bodyPr/>
                    <a:lstStyle/>
                    <a:p>
                      <a:r>
                        <a:rPr lang="en-US" sz="1600" b="1" i="1" u="sng" dirty="0">
                          <a:solidFill>
                            <a:schemeClr val="tx1"/>
                          </a:solidFill>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.fill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35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 Variable A is just this memory location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74320">
                <a:tc>
                  <a:txBody>
                    <a:bodyPr/>
                    <a:lstStyle/>
                    <a:p>
                      <a:r>
                        <a:rPr lang="en-US" sz="1600" b="1" i="1" u="sng" dirty="0">
                          <a:solidFill>
                            <a:schemeClr val="tx1"/>
                          </a:solidFill>
                        </a:rPr>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.fill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 Variable</a:t>
                      </a:r>
                      <a:r>
                        <a:rPr lang="en-US" sz="1600" baseline="0" dirty="0"/>
                        <a:t> B is just this memory location</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.end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69381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4216"/>
            <a:ext cx="7924800" cy="963168"/>
          </a:xfrm>
        </p:spPr>
        <p:txBody>
          <a:bodyPr>
            <a:normAutofit/>
          </a:bodyPr>
          <a:lstStyle/>
          <a:p>
            <a:r>
              <a:rPr lang="en-US" dirty="0"/>
              <a:t>A simple example - </a:t>
            </a:r>
            <a:r>
              <a:rPr lang="en-US" dirty="0" err="1"/>
              <a:t>PSUEDO</a:t>
            </a:r>
            <a:r>
              <a:rPr lang="en-US" dirty="0"/>
              <a:t>-OPS</a:t>
            </a:r>
          </a:p>
        </p:txBody>
      </p:sp>
      <p:sp>
        <p:nvSpPr>
          <p:cNvPr id="3" name="Content Placeholder 2"/>
          <p:cNvSpPr>
            <a:spLocks noGrp="1"/>
          </p:cNvSpPr>
          <p:nvPr>
            <p:ph idx="1"/>
          </p:nvPr>
        </p:nvSpPr>
        <p:spPr/>
        <p:txBody>
          <a:bodyPr/>
          <a:lstStyle/>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2115177600"/>
              </p:ext>
            </p:extLst>
          </p:nvPr>
        </p:nvGraphicFramePr>
        <p:xfrm>
          <a:off x="533400" y="1167384"/>
          <a:ext cx="8229600" cy="50292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5334000">
                  <a:extLst>
                    <a:ext uri="{9D8B030D-6E8A-4147-A177-3AD203B41FA5}">
                      <a16:colId xmlns:a16="http://schemas.microsoft.com/office/drawing/2014/main" val="20003"/>
                    </a:ext>
                  </a:extLst>
                </a:gridCol>
              </a:tblGrid>
              <a:tr h="274320">
                <a:tc>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i="1" u="sng" dirty="0">
                          <a:solidFill>
                            <a:schemeClr val="tx1"/>
                          </a:solidFill>
                        </a:rPr>
                        <a:t>.</a:t>
                      </a:r>
                      <a:r>
                        <a:rPr lang="en-US" sz="1600" b="1" i="1" u="sng" dirty="0" err="1">
                          <a:solidFill>
                            <a:schemeClr val="tx1"/>
                          </a:solidFill>
                        </a:rPr>
                        <a:t>orig</a:t>
                      </a:r>
                      <a:endParaRPr lang="en-US" sz="1600" b="1" i="1" u="sng"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err="1"/>
                        <a:t>x3000</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 load the program to memory location x3000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LD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R0, 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a:t>
                      </a:r>
                      <a:r>
                        <a:rPr lang="en-US" sz="1600" baseline="0" dirty="0">
                          <a:solidFill>
                            <a:schemeClr val="tx1"/>
                          </a:solidFill>
                        </a:rPr>
                        <a:t> load the value stored at A to register 0</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LD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R1, 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load the value stored at B to register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NOT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R2,</a:t>
                      </a:r>
                      <a:r>
                        <a:rPr lang="en-US" sz="1600" baseline="0" dirty="0">
                          <a:solidFill>
                            <a:schemeClr val="tx1"/>
                          </a:solidFill>
                        </a:rPr>
                        <a:t> R1</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Invert R1</a:t>
                      </a:r>
                      <a:r>
                        <a:rPr lang="en-US" sz="1600" baseline="0" dirty="0">
                          <a:solidFill>
                            <a:schemeClr val="tx1"/>
                          </a:solidFill>
                        </a:rPr>
                        <a:t> and store in R2 for making R2 = -R1</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ADD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R2, R2,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Add </a:t>
                      </a:r>
                      <a:r>
                        <a:rPr lang="en-US" sz="1600" dirty="0" err="1">
                          <a:solidFill>
                            <a:schemeClr val="tx1"/>
                          </a:solidFill>
                        </a:rPr>
                        <a:t>R1</a:t>
                      </a:r>
                      <a:r>
                        <a:rPr lang="en-US" sz="1600" dirty="0">
                          <a:solidFill>
                            <a:schemeClr val="tx1"/>
                          </a:solidFill>
                        </a:rPr>
                        <a:t> to R2</a:t>
                      </a:r>
                      <a:r>
                        <a:rPr lang="en-US" sz="1600" baseline="0" dirty="0">
                          <a:solidFill>
                            <a:schemeClr val="tx1"/>
                          </a:solidFill>
                        </a:rPr>
                        <a:t> for making R2 = -R1</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ADD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R2,</a:t>
                      </a:r>
                      <a:r>
                        <a:rPr lang="en-US" sz="1600" baseline="0" dirty="0">
                          <a:solidFill>
                            <a:schemeClr val="tx1"/>
                          </a:solidFill>
                        </a:rPr>
                        <a:t> R2, R0</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R2 &lt;- R0</a:t>
                      </a:r>
                      <a:r>
                        <a:rPr lang="en-US" sz="1600" baseline="0" dirty="0">
                          <a:solidFill>
                            <a:schemeClr val="tx1"/>
                          </a:solidFill>
                        </a:rPr>
                        <a:t> – R1</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74320">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BRN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L1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Jump</a:t>
                      </a:r>
                      <a:r>
                        <a:rPr lang="en-US" sz="1600" baseline="0" dirty="0">
                          <a:solidFill>
                            <a:schemeClr val="tx1"/>
                          </a:solidFill>
                        </a:rPr>
                        <a:t> to L1 if R1 &gt; R0</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74320">
                <a:tc>
                  <a:txBody>
                    <a:bodyPr/>
                    <a:lstStyle/>
                    <a:p>
                      <a:endParaRPr lang="en-US" sz="160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HALT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Print R0</a:t>
                      </a:r>
                      <a:r>
                        <a:rPr lang="en-US" sz="1600" baseline="0" dirty="0">
                          <a:solidFill>
                            <a:schemeClr val="tx1"/>
                          </a:solidFill>
                        </a:rPr>
                        <a:t> to the screen since it was larger</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BRNPZ</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END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Branch to end of program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74320">
                <a:tc>
                  <a:txBody>
                    <a:bodyPr/>
                    <a:lstStyle/>
                    <a:p>
                      <a:r>
                        <a:rPr lang="en-US" sz="1600" dirty="0">
                          <a:solidFill>
                            <a:schemeClr val="tx1"/>
                          </a:solidFill>
                        </a:rPr>
                        <a:t>L1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ADD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R0, R1, #0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Move R1 to</a:t>
                      </a:r>
                      <a:r>
                        <a:rPr lang="en-US" sz="1600" baseline="0" dirty="0">
                          <a:solidFill>
                            <a:schemeClr val="tx1"/>
                          </a:solidFill>
                        </a:rPr>
                        <a:t> R0</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74320">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OUT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Print</a:t>
                      </a:r>
                      <a:r>
                        <a:rPr lang="en-US" sz="1600" baseline="0" dirty="0">
                          <a:solidFill>
                            <a:schemeClr val="tx1"/>
                          </a:solidFill>
                        </a:rPr>
                        <a:t> what was in R1 since it was larger</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74320">
                <a:tc>
                  <a:txBody>
                    <a:bodyPr/>
                    <a:lstStyle/>
                    <a:p>
                      <a:r>
                        <a:rPr lang="en-US" sz="1600" dirty="0">
                          <a:solidFill>
                            <a:schemeClr val="tx1"/>
                          </a:solidFill>
                        </a:rPr>
                        <a:t>END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HALT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solidFill>
                            <a:schemeClr val="tx1"/>
                          </a:solidFill>
                        </a:rPr>
                        <a:t>; Halt</a:t>
                      </a:r>
                      <a:r>
                        <a:rPr lang="en-US" sz="1600" baseline="0" dirty="0">
                          <a:solidFill>
                            <a:schemeClr val="tx1"/>
                          </a:solidFill>
                        </a:rPr>
                        <a:t> the program</a:t>
                      </a:r>
                      <a:endParaRPr lang="en-US" sz="160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74320">
                <a:tc>
                  <a:txBody>
                    <a:bodyPr/>
                    <a:lstStyle/>
                    <a:p>
                      <a:r>
                        <a:rPr lang="en-US" sz="1600" dirty="0">
                          <a:solidFill>
                            <a:schemeClr val="tx1"/>
                          </a:solidFill>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i="1" u="sng" dirty="0">
                          <a:solidFill>
                            <a:schemeClr val="tx1"/>
                          </a:solidFill>
                        </a:rPr>
                        <a:t>.fill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35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 Variable A is just this memory location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74320">
                <a:tc>
                  <a:txBody>
                    <a:bodyPr/>
                    <a:lstStyle/>
                    <a:p>
                      <a:r>
                        <a:rPr lang="en-US" sz="1600" dirty="0">
                          <a:solidFill>
                            <a:schemeClr val="tx1"/>
                          </a:solidFill>
                        </a:rPr>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i="1" u="sng" dirty="0">
                          <a:solidFill>
                            <a:schemeClr val="tx1"/>
                          </a:solidFill>
                        </a:rPr>
                        <a:t>.fill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 Variable</a:t>
                      </a:r>
                      <a:r>
                        <a:rPr lang="en-US" sz="1600" baseline="0" dirty="0"/>
                        <a:t> B is just this memory location</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74320">
                <a:tc>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i="1" u="sng" dirty="0">
                          <a:solidFill>
                            <a:schemeClr val="tx1"/>
                          </a:solidFill>
                        </a:rPr>
                        <a:t>.end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05124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4216"/>
            <a:ext cx="7924800" cy="963168"/>
          </a:xfrm>
        </p:spPr>
        <p:txBody>
          <a:bodyPr>
            <a:normAutofit/>
          </a:bodyPr>
          <a:lstStyle/>
          <a:p>
            <a:r>
              <a:rPr lang="en-US" dirty="0"/>
              <a:t>A simple example - TRAPS</a:t>
            </a:r>
          </a:p>
        </p:txBody>
      </p:sp>
      <p:sp>
        <p:nvSpPr>
          <p:cNvPr id="3" name="Content Placeholder 2"/>
          <p:cNvSpPr>
            <a:spLocks noGrp="1"/>
          </p:cNvSpPr>
          <p:nvPr>
            <p:ph idx="1"/>
          </p:nvPr>
        </p:nvSpPr>
        <p:spPr/>
        <p:txBody>
          <a:bodyPr/>
          <a:lstStyle/>
          <a:p>
            <a:pPr marL="0" indent="0">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4212260357"/>
              </p:ext>
            </p:extLst>
          </p:nvPr>
        </p:nvGraphicFramePr>
        <p:xfrm>
          <a:off x="533400" y="1167384"/>
          <a:ext cx="8229600" cy="5029200"/>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5334000">
                  <a:extLst>
                    <a:ext uri="{9D8B030D-6E8A-4147-A177-3AD203B41FA5}">
                      <a16:colId xmlns:a16="http://schemas.microsoft.com/office/drawing/2014/main" val="20003"/>
                    </a:ext>
                  </a:extLst>
                </a:gridCol>
              </a:tblGrid>
              <a:tr h="274320">
                <a:tc>
                  <a:txBody>
                    <a:bodyPr/>
                    <a:lstStyle/>
                    <a:p>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a:t>
                      </a:r>
                      <a:r>
                        <a:rPr lang="en-US" sz="1600" b="0" i="0" dirty="0" err="1">
                          <a:solidFill>
                            <a:schemeClr val="tx1"/>
                          </a:solidFill>
                        </a:rPr>
                        <a:t>orig</a:t>
                      </a:r>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x3000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t>; load the program to memory location x3000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LD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R0, 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a:t>
                      </a:r>
                      <a:r>
                        <a:rPr lang="en-US" sz="1600" b="0" i="0" baseline="0" dirty="0">
                          <a:solidFill>
                            <a:schemeClr val="tx1"/>
                          </a:solidFill>
                        </a:rPr>
                        <a:t> load the value stored at A to register 0</a:t>
                      </a:r>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74320">
                <a:tc>
                  <a:txBody>
                    <a:bodyPr/>
                    <a:lstStyle/>
                    <a:p>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LD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R1, 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 load the value stored at B to register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74320">
                <a:tc>
                  <a:txBody>
                    <a:bodyPr/>
                    <a:lstStyle/>
                    <a:p>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NOT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R2,</a:t>
                      </a:r>
                      <a:r>
                        <a:rPr lang="en-US" sz="1600" b="0" i="0" baseline="0" dirty="0">
                          <a:solidFill>
                            <a:schemeClr val="tx1"/>
                          </a:solidFill>
                        </a:rPr>
                        <a:t> R1</a:t>
                      </a:r>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 Invert R1</a:t>
                      </a:r>
                      <a:r>
                        <a:rPr lang="en-US" sz="1600" b="0" i="0" baseline="0" dirty="0">
                          <a:solidFill>
                            <a:schemeClr val="tx1"/>
                          </a:solidFill>
                        </a:rPr>
                        <a:t> and store in R2 for making R2 = -R1</a:t>
                      </a:r>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4320">
                <a:tc>
                  <a:txBody>
                    <a:bodyPr/>
                    <a:lstStyle/>
                    <a:p>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ADD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R2, R2,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 Add </a:t>
                      </a:r>
                      <a:r>
                        <a:rPr lang="en-US" sz="1600" b="0" i="0" dirty="0" err="1">
                          <a:solidFill>
                            <a:schemeClr val="tx1"/>
                          </a:solidFill>
                        </a:rPr>
                        <a:t>R1</a:t>
                      </a:r>
                      <a:r>
                        <a:rPr lang="en-US" sz="1600" b="0" i="0" dirty="0">
                          <a:solidFill>
                            <a:schemeClr val="tx1"/>
                          </a:solidFill>
                        </a:rPr>
                        <a:t> to R2</a:t>
                      </a:r>
                      <a:r>
                        <a:rPr lang="en-US" sz="1600" b="0" i="0" baseline="0" dirty="0">
                          <a:solidFill>
                            <a:schemeClr val="tx1"/>
                          </a:solidFill>
                        </a:rPr>
                        <a:t> for making R2 = -R1</a:t>
                      </a:r>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74320">
                <a:tc>
                  <a:txBody>
                    <a:bodyPr/>
                    <a:lstStyle/>
                    <a:p>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ADD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R2,</a:t>
                      </a:r>
                      <a:r>
                        <a:rPr lang="en-US" sz="1600" b="0" i="0" baseline="0" dirty="0">
                          <a:solidFill>
                            <a:schemeClr val="tx1"/>
                          </a:solidFill>
                        </a:rPr>
                        <a:t> R2, R0</a:t>
                      </a:r>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 R2 &lt;- R0</a:t>
                      </a:r>
                      <a:r>
                        <a:rPr lang="en-US" sz="1600" b="0" i="0" baseline="0" dirty="0">
                          <a:solidFill>
                            <a:schemeClr val="tx1"/>
                          </a:solidFill>
                        </a:rPr>
                        <a:t> – R1</a:t>
                      </a:r>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74320">
                <a:tc>
                  <a:txBody>
                    <a:bodyPr/>
                    <a:lstStyle/>
                    <a:p>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BRN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L1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 Jump</a:t>
                      </a:r>
                      <a:r>
                        <a:rPr lang="en-US" sz="1600" b="0" i="0" baseline="0" dirty="0">
                          <a:solidFill>
                            <a:schemeClr val="tx1"/>
                          </a:solidFill>
                        </a:rPr>
                        <a:t> to L1 if R1 &gt; R0</a:t>
                      </a:r>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74320">
                <a:tc>
                  <a:txBody>
                    <a:bodyPr/>
                    <a:lstStyle/>
                    <a:p>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i="1" u="sng" dirty="0">
                          <a:solidFill>
                            <a:schemeClr val="tx1"/>
                          </a:solidFill>
                        </a:rPr>
                        <a:t>OUT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 Print R0</a:t>
                      </a:r>
                      <a:r>
                        <a:rPr lang="en-US" sz="1600" b="0" i="0" baseline="0" dirty="0">
                          <a:solidFill>
                            <a:schemeClr val="tx1"/>
                          </a:solidFill>
                        </a:rPr>
                        <a:t> to the screen since it was larger</a:t>
                      </a:r>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4320">
                <a:tc>
                  <a:txBody>
                    <a:bodyPr/>
                    <a:lstStyle/>
                    <a:p>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BRNZP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END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 Jump to end of program</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74320">
                <a:tc>
                  <a:txBody>
                    <a:bodyPr/>
                    <a:lstStyle/>
                    <a:p>
                      <a:r>
                        <a:rPr lang="en-US" sz="1600" b="0" i="0" u="none" dirty="0">
                          <a:solidFill>
                            <a:schemeClr val="tx1"/>
                          </a:solidFill>
                        </a:rPr>
                        <a:t>L1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ADD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R0, R1, #0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 Move R1 to</a:t>
                      </a:r>
                      <a:r>
                        <a:rPr lang="en-US" sz="1600" b="0" i="0" baseline="0" dirty="0">
                          <a:solidFill>
                            <a:schemeClr val="tx1"/>
                          </a:solidFill>
                        </a:rPr>
                        <a:t> R0</a:t>
                      </a:r>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74320">
                <a:tc>
                  <a:txBody>
                    <a:bodyPr/>
                    <a:lstStyle/>
                    <a:p>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i="1" u="sng" dirty="0">
                          <a:solidFill>
                            <a:schemeClr val="tx1"/>
                          </a:solidFill>
                        </a:rPr>
                        <a:t>OUT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 Print</a:t>
                      </a:r>
                      <a:r>
                        <a:rPr lang="en-US" sz="1600" b="0" i="0" baseline="0" dirty="0">
                          <a:solidFill>
                            <a:schemeClr val="tx1"/>
                          </a:solidFill>
                        </a:rPr>
                        <a:t> what was in R1 since it was larger</a:t>
                      </a:r>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74320">
                <a:tc>
                  <a:txBody>
                    <a:bodyPr/>
                    <a:lstStyle/>
                    <a:p>
                      <a:r>
                        <a:rPr lang="en-US" sz="1600" b="0" i="0" dirty="0">
                          <a:solidFill>
                            <a:schemeClr val="tx1"/>
                          </a:solidFill>
                        </a:rPr>
                        <a:t>END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i="1" u="sng" dirty="0">
                          <a:solidFill>
                            <a:schemeClr val="tx1"/>
                          </a:solidFill>
                        </a:rPr>
                        <a:t>HALT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 Halt</a:t>
                      </a:r>
                      <a:r>
                        <a:rPr lang="en-US" sz="1600" b="0" i="0" baseline="0" dirty="0">
                          <a:solidFill>
                            <a:schemeClr val="tx1"/>
                          </a:solidFill>
                        </a:rPr>
                        <a:t> the program</a:t>
                      </a:r>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74320">
                <a:tc>
                  <a:txBody>
                    <a:bodyPr/>
                    <a:lstStyle/>
                    <a:p>
                      <a:r>
                        <a:rPr lang="en-US" sz="1600" b="0" i="0" dirty="0">
                          <a:solidFill>
                            <a:schemeClr val="tx1"/>
                          </a:solidFill>
                        </a:rPr>
                        <a:t>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.fill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35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 Variable A is just this memory location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74320">
                <a:tc>
                  <a:txBody>
                    <a:bodyPr/>
                    <a:lstStyle/>
                    <a:p>
                      <a:r>
                        <a:rPr lang="en-US" sz="1600" b="0" i="0" dirty="0">
                          <a:solidFill>
                            <a:schemeClr val="tx1"/>
                          </a:solidFill>
                        </a:rPr>
                        <a:t>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.fill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 Variable</a:t>
                      </a:r>
                      <a:r>
                        <a:rPr lang="en-US" sz="1600" b="0" i="0" baseline="0" dirty="0">
                          <a:solidFill>
                            <a:schemeClr val="tx1"/>
                          </a:solidFill>
                        </a:rPr>
                        <a:t> B is just this memory location</a:t>
                      </a:r>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74320">
                <a:tc>
                  <a:txBody>
                    <a:bodyPr/>
                    <a:lstStyle/>
                    <a:p>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0" i="0" dirty="0">
                          <a:solidFill>
                            <a:schemeClr val="tx1"/>
                          </a:solidFill>
                        </a:rPr>
                        <a:t>.end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b="0" i="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b="0" i="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3692330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Loops with Labels</a:t>
            </a:r>
          </a:p>
        </p:txBody>
      </p:sp>
      <p:sp>
        <p:nvSpPr>
          <p:cNvPr id="3" name="Content Placeholder 2"/>
          <p:cNvSpPr>
            <a:spLocks noGrp="1"/>
          </p:cNvSpPr>
          <p:nvPr>
            <p:ph idx="1"/>
          </p:nvPr>
        </p:nvSpPr>
        <p:spPr>
          <a:xfrm>
            <a:off x="457200" y="1600203"/>
            <a:ext cx="3886200" cy="4525963"/>
          </a:xfrm>
          <a:ln>
            <a:solidFill>
              <a:schemeClr val="accent1"/>
            </a:solidFill>
          </a:ln>
        </p:spPr>
        <p:txBody>
          <a:bodyPr>
            <a:normAutofit/>
          </a:bodyPr>
          <a:lstStyle/>
          <a:p>
            <a:pPr marL="0" indent="0">
              <a:buNone/>
            </a:pPr>
            <a:r>
              <a:rPr lang="en-US" dirty="0"/>
              <a:t>	;with labels</a:t>
            </a:r>
          </a:p>
          <a:p>
            <a:pPr marL="0" indent="0">
              <a:buNone/>
            </a:pPr>
            <a:r>
              <a:rPr lang="en-US" dirty="0"/>
              <a:t>	AND R0, R0, #0</a:t>
            </a:r>
          </a:p>
          <a:p>
            <a:pPr marL="0" indent="0">
              <a:buNone/>
            </a:pPr>
            <a:r>
              <a:rPr lang="en-US" dirty="0"/>
              <a:t>	AND R1, R1, #0</a:t>
            </a:r>
          </a:p>
          <a:p>
            <a:pPr marL="0" indent="0">
              <a:buNone/>
            </a:pPr>
            <a:r>
              <a:rPr lang="en-US" dirty="0"/>
              <a:t>	ADD R0, R0, #6</a:t>
            </a:r>
          </a:p>
          <a:p>
            <a:pPr marL="0" indent="0">
              <a:buNone/>
            </a:pPr>
            <a:r>
              <a:rPr lang="en-US" b="1" dirty="0"/>
              <a:t>TOP</a:t>
            </a:r>
          </a:p>
          <a:p>
            <a:pPr marL="0" indent="0">
              <a:buNone/>
            </a:pPr>
            <a:r>
              <a:rPr lang="en-US" dirty="0"/>
              <a:t>	ADD R1, R1, R0</a:t>
            </a:r>
          </a:p>
          <a:p>
            <a:pPr marL="0" indent="0">
              <a:buNone/>
            </a:pPr>
            <a:r>
              <a:rPr lang="en-US" dirty="0"/>
              <a:t>	ADD R0, R0, #-1</a:t>
            </a:r>
          </a:p>
          <a:p>
            <a:pPr marL="0" indent="0">
              <a:buNone/>
            </a:pPr>
            <a:r>
              <a:rPr lang="en-US" dirty="0"/>
              <a:t>	</a:t>
            </a:r>
            <a:r>
              <a:rPr lang="en-US" dirty="0" err="1"/>
              <a:t>BRP</a:t>
            </a:r>
            <a:r>
              <a:rPr lang="en-US" dirty="0"/>
              <a:t>   </a:t>
            </a:r>
            <a:r>
              <a:rPr lang="en-US" b="1" dirty="0"/>
              <a:t>TOP</a:t>
            </a:r>
          </a:p>
          <a:p>
            <a:pPr marL="0" indent="0">
              <a:buNone/>
            </a:pPr>
            <a:r>
              <a:rPr lang="en-US" dirty="0"/>
              <a:t>	HALT</a:t>
            </a:r>
          </a:p>
        </p:txBody>
      </p:sp>
      <p:sp>
        <p:nvSpPr>
          <p:cNvPr id="4" name="Content Placeholder 2">
            <a:extLst>
              <a:ext uri="{FF2B5EF4-FFF2-40B4-BE49-F238E27FC236}">
                <a16:creationId xmlns:a16="http://schemas.microsoft.com/office/drawing/2014/main" id="{3A674F85-E8EE-4570-A59B-5834BCA5048A}"/>
              </a:ext>
            </a:extLst>
          </p:cNvPr>
          <p:cNvSpPr txBox="1">
            <a:spLocks/>
          </p:cNvSpPr>
          <p:nvPr/>
        </p:nvSpPr>
        <p:spPr>
          <a:xfrm>
            <a:off x="5029200" y="1600202"/>
            <a:ext cx="3352800" cy="4525963"/>
          </a:xfrm>
          <a:prstGeom prst="rect">
            <a:avLst/>
          </a:prstGeom>
          <a:ln>
            <a:solidFill>
              <a:schemeClr val="accent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3000" dirty="0"/>
              <a:t>;without labels</a:t>
            </a:r>
          </a:p>
          <a:p>
            <a:pPr marL="0" indent="0">
              <a:buFont typeface="Arial" pitchFamily="34" charset="0"/>
              <a:buNone/>
            </a:pPr>
            <a:r>
              <a:rPr lang="en-US" sz="3000" dirty="0"/>
              <a:t>AND R0, R0, #0</a:t>
            </a:r>
          </a:p>
          <a:p>
            <a:pPr marL="0" indent="0">
              <a:buFont typeface="Arial" pitchFamily="34" charset="0"/>
              <a:buNone/>
            </a:pPr>
            <a:r>
              <a:rPr lang="en-US" sz="3000" dirty="0"/>
              <a:t>AND R1, R1, #0</a:t>
            </a:r>
          </a:p>
          <a:p>
            <a:pPr marL="0" indent="0">
              <a:buFont typeface="Arial" pitchFamily="34" charset="0"/>
              <a:buNone/>
            </a:pPr>
            <a:r>
              <a:rPr lang="en-US" sz="3000" dirty="0"/>
              <a:t>ADD R0, R0, #6</a:t>
            </a:r>
          </a:p>
          <a:p>
            <a:pPr marL="0" indent="0">
              <a:buFont typeface="Arial" pitchFamily="34" charset="0"/>
              <a:buNone/>
            </a:pPr>
            <a:r>
              <a:rPr lang="en-US" sz="3000" dirty="0"/>
              <a:t>ADD R1, R1, R0</a:t>
            </a:r>
          </a:p>
          <a:p>
            <a:pPr marL="0" indent="0">
              <a:buFont typeface="Arial" pitchFamily="34" charset="0"/>
              <a:buNone/>
            </a:pPr>
            <a:r>
              <a:rPr lang="en-US" sz="3000" dirty="0"/>
              <a:t>ADD R0, R0, #-1</a:t>
            </a:r>
          </a:p>
          <a:p>
            <a:pPr marL="0" indent="0">
              <a:buFont typeface="Arial" pitchFamily="34" charset="0"/>
              <a:buNone/>
            </a:pPr>
            <a:r>
              <a:rPr lang="en-US" sz="3000" dirty="0" err="1"/>
              <a:t>BRP</a:t>
            </a:r>
            <a:r>
              <a:rPr lang="en-US" sz="3000" dirty="0"/>
              <a:t> #-3</a:t>
            </a:r>
          </a:p>
          <a:p>
            <a:pPr marL="0" indent="0">
              <a:buFont typeface="Arial" pitchFamily="34" charset="0"/>
              <a:buNone/>
            </a:pPr>
            <a:r>
              <a:rPr lang="en-US" sz="3000" dirty="0"/>
              <a:t>HALT</a:t>
            </a:r>
          </a:p>
        </p:txBody>
      </p:sp>
    </p:spTree>
    <p:extLst>
      <p:ext uri="{BB962C8B-B14F-4D97-AF65-F5344CB8AC3E}">
        <p14:creationId xmlns:p14="http://schemas.microsoft.com/office/powerpoint/2010/main" val="1070779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503" y="16329"/>
            <a:ext cx="8229600" cy="1143000"/>
          </a:xfrm>
        </p:spPr>
        <p:txBody>
          <a:bodyPr/>
          <a:lstStyle/>
          <a:p>
            <a:r>
              <a:rPr lang="en-US" dirty="0"/>
              <a:t>If – Else with Labels</a:t>
            </a:r>
          </a:p>
        </p:txBody>
      </p:sp>
      <p:pic>
        <p:nvPicPr>
          <p:cNvPr id="6" name="Picture 5" descr="Example showing how to convert an if-else statement from a high level language like Java into LC3 assembly language.">
            <a:extLst>
              <a:ext uri="{FF2B5EF4-FFF2-40B4-BE49-F238E27FC236}">
                <a16:creationId xmlns:a16="http://schemas.microsoft.com/office/drawing/2014/main" id="{AE2CB3A2-AF47-482F-9B3E-C94D4B527B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883" y="1417637"/>
            <a:ext cx="6880234" cy="5123461"/>
          </a:xfrm>
          <a:prstGeom prst="rect">
            <a:avLst/>
          </a:prstGeom>
        </p:spPr>
      </p:pic>
    </p:spTree>
    <p:extLst>
      <p:ext uri="{BB962C8B-B14F-4D97-AF65-F5344CB8AC3E}">
        <p14:creationId xmlns:p14="http://schemas.microsoft.com/office/powerpoint/2010/main" val="2246052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8E81-0025-4D7C-B14E-848FE4068B07}"/>
              </a:ext>
            </a:extLst>
          </p:cNvPr>
          <p:cNvSpPr>
            <a:spLocks noGrp="1"/>
          </p:cNvSpPr>
          <p:nvPr>
            <p:ph type="title"/>
          </p:nvPr>
        </p:nvSpPr>
        <p:spPr/>
        <p:txBody>
          <a:bodyPr/>
          <a:lstStyle/>
          <a:p>
            <a:r>
              <a:rPr lang="en-US" dirty="0"/>
              <a:t>Assembly Format</a:t>
            </a:r>
          </a:p>
        </p:txBody>
      </p:sp>
      <p:sp>
        <p:nvSpPr>
          <p:cNvPr id="3" name="Content Placeholder 2">
            <a:extLst>
              <a:ext uri="{FF2B5EF4-FFF2-40B4-BE49-F238E27FC236}">
                <a16:creationId xmlns:a16="http://schemas.microsoft.com/office/drawing/2014/main" id="{5D421D72-4627-4D04-9765-4E2DCE333F46}"/>
              </a:ext>
            </a:extLst>
          </p:cNvPr>
          <p:cNvSpPr>
            <a:spLocks noGrp="1"/>
          </p:cNvSpPr>
          <p:nvPr>
            <p:ph idx="1"/>
          </p:nvPr>
        </p:nvSpPr>
        <p:spPr/>
        <p:txBody>
          <a:bodyPr>
            <a:normAutofit/>
          </a:bodyPr>
          <a:lstStyle/>
          <a:p>
            <a:r>
              <a:rPr lang="en-US" dirty="0"/>
              <a:t>Labels should be all the way to the left margins.</a:t>
            </a:r>
          </a:p>
          <a:p>
            <a:r>
              <a:rPr lang="en-US" dirty="0"/>
              <a:t>Instructions should be tabbed once.</a:t>
            </a:r>
          </a:p>
          <a:p>
            <a:r>
              <a:rPr lang="en-US" dirty="0"/>
              <a:t>Pseudo-ops should be tabbed once.</a:t>
            </a:r>
          </a:p>
          <a:p>
            <a:r>
              <a:rPr lang="en-US" dirty="0"/>
              <a:t>Any operands after the instruction should be separated by one space.</a:t>
            </a:r>
          </a:p>
          <a:p>
            <a:r>
              <a:rPr lang="en-US" dirty="0"/>
              <a:t>If there is a comma, it should immediately FOLLOW the thing it is separating.</a:t>
            </a:r>
          </a:p>
          <a:p>
            <a:r>
              <a:rPr lang="en-US" dirty="0"/>
              <a:t>Comments may start on the left margin, be tabbed, or follow the instruction.</a:t>
            </a:r>
          </a:p>
          <a:p>
            <a:r>
              <a:rPr lang="en-US" dirty="0"/>
              <a:t>Not following these rules can cost points on exams and quizzes.</a:t>
            </a:r>
          </a:p>
        </p:txBody>
      </p:sp>
    </p:spTree>
    <p:extLst>
      <p:ext uri="{BB962C8B-B14F-4D97-AF65-F5344CB8AC3E}">
        <p14:creationId xmlns:p14="http://schemas.microsoft.com/office/powerpoint/2010/main" val="1381533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B73FD-3E2C-40CE-A879-997D1364F7D7}"/>
              </a:ext>
            </a:extLst>
          </p:cNvPr>
          <p:cNvSpPr>
            <a:spLocks noGrp="1"/>
          </p:cNvSpPr>
          <p:nvPr>
            <p:ph type="title"/>
          </p:nvPr>
        </p:nvSpPr>
        <p:spPr/>
        <p:txBody>
          <a:bodyPr/>
          <a:lstStyle/>
          <a:p>
            <a:r>
              <a:rPr lang="en-US" dirty="0"/>
              <a:t>How to Assemble</a:t>
            </a:r>
          </a:p>
        </p:txBody>
      </p:sp>
      <p:sp>
        <p:nvSpPr>
          <p:cNvPr id="3" name="Content Placeholder 2">
            <a:extLst>
              <a:ext uri="{FF2B5EF4-FFF2-40B4-BE49-F238E27FC236}">
                <a16:creationId xmlns:a16="http://schemas.microsoft.com/office/drawing/2014/main" id="{F581E784-8079-4675-B414-0699DAC235B1}"/>
              </a:ext>
            </a:extLst>
          </p:cNvPr>
          <p:cNvSpPr>
            <a:spLocks noGrp="1"/>
          </p:cNvSpPr>
          <p:nvPr>
            <p:ph idx="1"/>
          </p:nvPr>
        </p:nvSpPr>
        <p:spPr/>
        <p:txBody>
          <a:bodyPr>
            <a:normAutofit/>
          </a:bodyPr>
          <a:lstStyle/>
          <a:p>
            <a:r>
              <a:rPr lang="en-US" dirty="0"/>
              <a:t>Download the assembler.</a:t>
            </a:r>
          </a:p>
          <a:p>
            <a:r>
              <a:rPr lang="en-US" dirty="0"/>
              <a:t>Open the .</a:t>
            </a:r>
            <a:r>
              <a:rPr lang="en-US" dirty="0" err="1"/>
              <a:t>asm</a:t>
            </a:r>
            <a:r>
              <a:rPr lang="en-US" dirty="0"/>
              <a:t> file.</a:t>
            </a:r>
          </a:p>
          <a:p>
            <a:r>
              <a:rPr lang="en-US" dirty="0"/>
              <a:t>It will automatically assemble on load or will reassemble when the button is clicked.</a:t>
            </a:r>
          </a:p>
          <a:p>
            <a:r>
              <a:rPr lang="en-US" dirty="0"/>
              <a:t>Note the lower section of the assembler shows any errors or the last assemble time and date.</a:t>
            </a:r>
          </a:p>
          <a:p>
            <a:r>
              <a:rPr lang="en-US" dirty="0"/>
              <a:t>Make sure to check for errors when assembling.</a:t>
            </a:r>
          </a:p>
          <a:p>
            <a:r>
              <a:rPr lang="en-US" dirty="0"/>
              <a:t>You can leave the assembler open and have your editor open at the same time for quick update and assemble.</a:t>
            </a:r>
          </a:p>
        </p:txBody>
      </p:sp>
    </p:spTree>
    <p:extLst>
      <p:ext uri="{BB962C8B-B14F-4D97-AF65-F5344CB8AC3E}">
        <p14:creationId xmlns:p14="http://schemas.microsoft.com/office/powerpoint/2010/main" val="1047068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3B819-41EA-4CCC-A7D9-CC75248CFBFC}"/>
              </a:ext>
            </a:extLst>
          </p:cNvPr>
          <p:cNvSpPr>
            <a:spLocks noGrp="1"/>
          </p:cNvSpPr>
          <p:nvPr>
            <p:ph type="title"/>
          </p:nvPr>
        </p:nvSpPr>
        <p:spPr>
          <a:xfrm>
            <a:off x="457200" y="274639"/>
            <a:ext cx="8229600" cy="457196"/>
          </a:xfrm>
        </p:spPr>
        <p:txBody>
          <a:bodyPr>
            <a:normAutofit fontScale="90000"/>
          </a:bodyPr>
          <a:lstStyle/>
          <a:p>
            <a:r>
              <a:rPr lang="en-US" dirty="0"/>
              <a:t>How to Assemble Example</a:t>
            </a:r>
          </a:p>
        </p:txBody>
      </p:sp>
      <p:sp>
        <p:nvSpPr>
          <p:cNvPr id="3" name="Content Placeholder 2">
            <a:extLst>
              <a:ext uri="{FF2B5EF4-FFF2-40B4-BE49-F238E27FC236}">
                <a16:creationId xmlns:a16="http://schemas.microsoft.com/office/drawing/2014/main" id="{B52A070E-0E71-455C-9094-86D3ECA68898}"/>
              </a:ext>
            </a:extLst>
          </p:cNvPr>
          <p:cNvSpPr>
            <a:spLocks noGrp="1"/>
          </p:cNvSpPr>
          <p:nvPr>
            <p:ph idx="1"/>
          </p:nvPr>
        </p:nvSpPr>
        <p:spPr>
          <a:xfrm>
            <a:off x="457200" y="838200"/>
            <a:ext cx="8229600" cy="6019800"/>
          </a:xfrm>
        </p:spPr>
        <p:txBody>
          <a:bodyPr>
            <a:normAutofit fontScale="70000" lnSpcReduction="20000"/>
          </a:bodyPr>
          <a:lstStyle/>
          <a:p>
            <a:pPr marL="0" indent="0">
              <a:buNone/>
            </a:pPr>
            <a:r>
              <a:rPr lang="en-US" dirty="0"/>
              <a:t>	.orig </a:t>
            </a:r>
            <a:r>
              <a:rPr lang="en-US" dirty="0" err="1"/>
              <a:t>x3000</a:t>
            </a:r>
            <a:r>
              <a:rPr lang="en-US" dirty="0"/>
              <a:t> ;puts the value 3000 as the first line in the hex file</a:t>
            </a:r>
          </a:p>
          <a:p>
            <a:pPr marL="0" indent="0">
              <a:buNone/>
            </a:pPr>
            <a:r>
              <a:rPr lang="en-US" dirty="0"/>
              <a:t>	</a:t>
            </a:r>
          </a:p>
          <a:p>
            <a:pPr marL="0" indent="0">
              <a:buNone/>
            </a:pPr>
            <a:r>
              <a:rPr lang="en-US" dirty="0"/>
              <a:t>;Code starts here.</a:t>
            </a:r>
          </a:p>
          <a:p>
            <a:pPr marL="0" indent="0">
              <a:buNone/>
            </a:pPr>
            <a:r>
              <a:rPr lang="en-US" dirty="0"/>
              <a:t>MAIN       ;Main is a label.  No one said you have to use it.</a:t>
            </a:r>
          </a:p>
          <a:p>
            <a:pPr marL="0" indent="0">
              <a:buNone/>
            </a:pPr>
            <a:r>
              <a:rPr lang="en-US" dirty="0"/>
              <a:t>  	LEA </a:t>
            </a:r>
            <a:r>
              <a:rPr lang="en-US" dirty="0" err="1"/>
              <a:t>R6</a:t>
            </a:r>
            <a:r>
              <a:rPr lang="en-US" dirty="0"/>
              <a:t>, C ;Note no index, only a label  </a:t>
            </a:r>
          </a:p>
          <a:p>
            <a:pPr marL="0" indent="0">
              <a:buNone/>
            </a:pPr>
            <a:r>
              <a:rPr lang="en-US" dirty="0"/>
              <a:t>	LD R0, A  ;Note no index, only a label</a:t>
            </a:r>
          </a:p>
          <a:p>
            <a:pPr marL="0" indent="0">
              <a:buNone/>
            </a:pPr>
            <a:r>
              <a:rPr lang="en-US" dirty="0"/>
              <a:t>	HALT	 ;Stop the program</a:t>
            </a:r>
          </a:p>
          <a:p>
            <a:pPr marL="0" indent="0">
              <a:buNone/>
            </a:pPr>
            <a:r>
              <a:rPr lang="en-US" dirty="0"/>
              <a:t>  </a:t>
            </a:r>
          </a:p>
          <a:p>
            <a:pPr marL="0" indent="0">
              <a:buNone/>
            </a:pPr>
            <a:r>
              <a:rPr lang="en-US" dirty="0"/>
              <a:t>;The assembler will ignore all blank lines and comments.</a:t>
            </a:r>
          </a:p>
          <a:p>
            <a:pPr marL="0" indent="0">
              <a:buNone/>
            </a:pPr>
            <a:r>
              <a:rPr lang="en-US" dirty="0"/>
              <a:t>;The hex file will not be changed.</a:t>
            </a:r>
          </a:p>
          <a:p>
            <a:pPr marL="0" indent="0">
              <a:buNone/>
            </a:pPr>
            <a:r>
              <a:rPr lang="en-US" dirty="0"/>
              <a:t>  </a:t>
            </a:r>
          </a:p>
          <a:p>
            <a:pPr marL="0" indent="0">
              <a:buNone/>
            </a:pPr>
            <a:r>
              <a:rPr lang="en-US" dirty="0"/>
              <a:t>;Data section</a:t>
            </a:r>
          </a:p>
          <a:p>
            <a:pPr marL="0" indent="0">
              <a:buNone/>
            </a:pPr>
            <a:r>
              <a:rPr lang="en-US" dirty="0"/>
              <a:t>A	.fill 65  ;puts 65 into 3003</a:t>
            </a:r>
          </a:p>
          <a:p>
            <a:pPr marL="0" indent="0">
              <a:buNone/>
            </a:pPr>
            <a:r>
              <a:rPr lang="en-US" dirty="0"/>
              <a:t>B	.fill 66  ;puts 66 into 3004</a:t>
            </a:r>
          </a:p>
          <a:p>
            <a:pPr marL="0" indent="0">
              <a:buNone/>
            </a:pPr>
            <a:r>
              <a:rPr lang="en-US" dirty="0"/>
              <a:t>C	.</a:t>
            </a:r>
            <a:r>
              <a:rPr lang="en-US" dirty="0" err="1"/>
              <a:t>BLKW</a:t>
            </a:r>
            <a:r>
              <a:rPr lang="en-US" dirty="0"/>
              <a:t> 5   ;puts 0 into 3005, 3006, 3007, 3008, 3009</a:t>
            </a:r>
          </a:p>
          <a:p>
            <a:pPr marL="0" indent="0">
              <a:buNone/>
            </a:pPr>
            <a:r>
              <a:rPr lang="en-US" dirty="0"/>
              <a:t>D	.fill 68  ;puts 68 into </a:t>
            </a:r>
            <a:r>
              <a:rPr lang="en-US" dirty="0" err="1"/>
              <a:t>300A</a:t>
            </a:r>
            <a:endParaRPr lang="en-US" dirty="0"/>
          </a:p>
          <a:p>
            <a:pPr marL="0" indent="0">
              <a:buNone/>
            </a:pPr>
            <a:r>
              <a:rPr lang="en-US" dirty="0"/>
              <a:t>;See video on AsULearn</a:t>
            </a:r>
          </a:p>
          <a:p>
            <a:pPr marL="0" indent="0">
              <a:buNone/>
            </a:pPr>
            <a:endParaRPr lang="en-US" dirty="0"/>
          </a:p>
          <a:p>
            <a:pPr marL="0" indent="0">
              <a:buNone/>
            </a:pPr>
            <a:r>
              <a:rPr lang="en-US" dirty="0"/>
              <a:t>;Last thing in file should always be .end </a:t>
            </a:r>
          </a:p>
          <a:p>
            <a:pPr marL="0" indent="0">
              <a:buNone/>
            </a:pPr>
            <a:r>
              <a:rPr lang="en-US" dirty="0"/>
              <a:t>	.end  </a:t>
            </a:r>
          </a:p>
          <a:p>
            <a:pPr marL="0" indent="0">
              <a:buNone/>
            </a:pPr>
            <a:endParaRPr lang="en-US" dirty="0"/>
          </a:p>
        </p:txBody>
      </p:sp>
    </p:spTree>
    <p:extLst>
      <p:ext uri="{BB962C8B-B14F-4D97-AF65-F5344CB8AC3E}">
        <p14:creationId xmlns:p14="http://schemas.microsoft.com/office/powerpoint/2010/main" val="1633960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052CC-65B1-421F-AA33-9FF059406D8B}"/>
              </a:ext>
            </a:extLst>
          </p:cNvPr>
          <p:cNvSpPr>
            <a:spLocks noGrp="1"/>
          </p:cNvSpPr>
          <p:nvPr>
            <p:ph type="title"/>
          </p:nvPr>
        </p:nvSpPr>
        <p:spPr/>
        <p:txBody>
          <a:bodyPr/>
          <a:lstStyle/>
          <a:p>
            <a:r>
              <a:rPr lang="en-US" dirty="0"/>
              <a:t>Assembly Results – The hex file</a:t>
            </a:r>
          </a:p>
        </p:txBody>
      </p:sp>
      <p:sp>
        <p:nvSpPr>
          <p:cNvPr id="3" name="Content Placeholder 2">
            <a:extLst>
              <a:ext uri="{FF2B5EF4-FFF2-40B4-BE49-F238E27FC236}">
                <a16:creationId xmlns:a16="http://schemas.microsoft.com/office/drawing/2014/main" id="{3124859D-E319-4D0F-90C3-3FB3E4D748CB}"/>
              </a:ext>
            </a:extLst>
          </p:cNvPr>
          <p:cNvSpPr>
            <a:spLocks noGrp="1"/>
          </p:cNvSpPr>
          <p:nvPr>
            <p:ph idx="1"/>
          </p:nvPr>
        </p:nvSpPr>
        <p:spPr/>
        <p:txBody>
          <a:bodyPr>
            <a:normAutofit fontScale="85000" lnSpcReduction="20000"/>
          </a:bodyPr>
          <a:lstStyle/>
          <a:p>
            <a:pPr marL="0" indent="0">
              <a:buNone/>
            </a:pPr>
            <a:r>
              <a:rPr lang="en-US" dirty="0"/>
              <a:t>3000</a:t>
            </a:r>
          </a:p>
          <a:p>
            <a:pPr marL="0" indent="0">
              <a:buNone/>
            </a:pPr>
            <a:r>
              <a:rPr lang="en-US" dirty="0" err="1"/>
              <a:t>EC04</a:t>
            </a:r>
            <a:endParaRPr lang="en-US" dirty="0"/>
          </a:p>
          <a:p>
            <a:pPr marL="0" indent="0">
              <a:buNone/>
            </a:pPr>
            <a:r>
              <a:rPr lang="en-US" dirty="0"/>
              <a:t>2001</a:t>
            </a:r>
          </a:p>
          <a:p>
            <a:pPr marL="0" indent="0">
              <a:buNone/>
            </a:pPr>
            <a:r>
              <a:rPr lang="en-US" dirty="0" err="1"/>
              <a:t>F025</a:t>
            </a:r>
            <a:endParaRPr lang="en-US" dirty="0"/>
          </a:p>
          <a:p>
            <a:pPr marL="0" indent="0">
              <a:buNone/>
            </a:pPr>
            <a:r>
              <a:rPr lang="en-US" dirty="0"/>
              <a:t>0041</a:t>
            </a:r>
          </a:p>
          <a:p>
            <a:pPr marL="0" indent="0">
              <a:buNone/>
            </a:pPr>
            <a:r>
              <a:rPr lang="en-US" dirty="0"/>
              <a:t>0042</a:t>
            </a:r>
          </a:p>
          <a:p>
            <a:pPr marL="0" indent="0">
              <a:buNone/>
            </a:pPr>
            <a:r>
              <a:rPr lang="en-US" dirty="0"/>
              <a:t>0000</a:t>
            </a:r>
          </a:p>
          <a:p>
            <a:pPr marL="0" indent="0">
              <a:buNone/>
            </a:pPr>
            <a:r>
              <a:rPr lang="en-US" dirty="0"/>
              <a:t>0000</a:t>
            </a:r>
          </a:p>
          <a:p>
            <a:pPr marL="0" indent="0">
              <a:buNone/>
            </a:pPr>
            <a:r>
              <a:rPr lang="en-US" dirty="0"/>
              <a:t>0000</a:t>
            </a:r>
          </a:p>
          <a:p>
            <a:pPr marL="0" indent="0">
              <a:buNone/>
            </a:pPr>
            <a:r>
              <a:rPr lang="en-US" dirty="0"/>
              <a:t>0000</a:t>
            </a:r>
          </a:p>
          <a:p>
            <a:pPr marL="0" indent="0">
              <a:buNone/>
            </a:pPr>
            <a:r>
              <a:rPr lang="en-US" dirty="0"/>
              <a:t>0000</a:t>
            </a:r>
          </a:p>
          <a:p>
            <a:pPr marL="0" indent="0">
              <a:buNone/>
            </a:pPr>
            <a:r>
              <a:rPr lang="en-US" dirty="0"/>
              <a:t>0044</a:t>
            </a:r>
          </a:p>
        </p:txBody>
      </p:sp>
    </p:spTree>
    <p:extLst>
      <p:ext uri="{BB962C8B-B14F-4D97-AF65-F5344CB8AC3E}">
        <p14:creationId xmlns:p14="http://schemas.microsoft.com/office/powerpoint/2010/main" val="3856625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JSR and JSRR</a:t>
            </a:r>
          </a:p>
        </p:txBody>
      </p:sp>
      <p:sp>
        <p:nvSpPr>
          <p:cNvPr id="3" name="Content Placeholder 2"/>
          <p:cNvSpPr>
            <a:spLocks noGrp="1"/>
          </p:cNvSpPr>
          <p:nvPr>
            <p:ph idx="1"/>
          </p:nvPr>
        </p:nvSpPr>
        <p:spPr/>
        <p:txBody>
          <a:bodyPr>
            <a:normAutofit/>
          </a:bodyPr>
          <a:lstStyle/>
          <a:p>
            <a:r>
              <a:rPr lang="en-US" dirty="0"/>
              <a:t>Jump Save Return (JSR)</a:t>
            </a:r>
          </a:p>
          <a:p>
            <a:r>
              <a:rPr lang="en-US" dirty="0"/>
              <a:t>Jump Save Return Register (JSRR)</a:t>
            </a:r>
          </a:p>
          <a:p>
            <a:r>
              <a:rPr lang="en-US" dirty="0"/>
              <a:t>BOTH SAVE THE RETURN ADDRESS!</a:t>
            </a:r>
          </a:p>
          <a:p>
            <a:r>
              <a:rPr lang="en-US" b="1" i="1" dirty="0"/>
              <a:t>JSR</a:t>
            </a:r>
            <a:r>
              <a:rPr lang="en-US" dirty="0"/>
              <a:t> and </a:t>
            </a:r>
            <a:r>
              <a:rPr lang="en-US" b="1" i="1" dirty="0"/>
              <a:t>JSRR </a:t>
            </a:r>
            <a:r>
              <a:rPr lang="en-US" dirty="0"/>
              <a:t>should ONLY be used if you plan on running a subroutine and RETURNING from that subroutine.  </a:t>
            </a:r>
          </a:p>
          <a:p>
            <a:r>
              <a:rPr lang="en-US" dirty="0"/>
              <a:t>A subroutine is like a method or function.  You jump away to do some code, then return.</a:t>
            </a:r>
          </a:p>
          <a:p>
            <a:r>
              <a:rPr lang="en-US" dirty="0"/>
              <a:t>If you just want to jump somewhere and maybe not return, use </a:t>
            </a:r>
            <a:r>
              <a:rPr lang="en-US" b="1" i="1" dirty="0"/>
              <a:t>JMP or BRNZP</a:t>
            </a:r>
            <a:r>
              <a:rPr lang="en-US" dirty="0"/>
              <a:t> instead of </a:t>
            </a:r>
            <a:r>
              <a:rPr lang="en-US" b="1" i="1" dirty="0"/>
              <a:t>JSR</a:t>
            </a:r>
            <a:r>
              <a:rPr lang="en-US" dirty="0"/>
              <a:t> or </a:t>
            </a:r>
            <a:r>
              <a:rPr lang="en-US" b="1" i="1" dirty="0"/>
              <a:t>JSRR</a:t>
            </a:r>
            <a:r>
              <a:rPr lang="en-US" dirty="0"/>
              <a:t>.</a:t>
            </a:r>
          </a:p>
          <a:p>
            <a:r>
              <a:rPr lang="en-US" b="1" i="1" dirty="0"/>
              <a:t>JSR</a:t>
            </a:r>
            <a:r>
              <a:rPr lang="en-US" dirty="0"/>
              <a:t> AND </a:t>
            </a:r>
            <a:r>
              <a:rPr lang="en-US" b="1" i="1" dirty="0"/>
              <a:t>JSRR</a:t>
            </a:r>
            <a:r>
              <a:rPr lang="en-US" dirty="0"/>
              <a:t> SHOULD ALWAYS BE USED IN CONJUNCTION WITH THE </a:t>
            </a:r>
            <a:r>
              <a:rPr lang="en-US" b="1" i="1" dirty="0"/>
              <a:t>RET</a:t>
            </a:r>
            <a:r>
              <a:rPr lang="en-US" dirty="0"/>
              <a:t> instruction.</a:t>
            </a:r>
          </a:p>
          <a:p>
            <a:endParaRPr lang="en-US" dirty="0"/>
          </a:p>
        </p:txBody>
      </p:sp>
    </p:spTree>
    <p:extLst>
      <p:ext uri="{BB962C8B-B14F-4D97-AF65-F5344CB8AC3E}">
        <p14:creationId xmlns:p14="http://schemas.microsoft.com/office/powerpoint/2010/main" val="1940702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Language</a:t>
            </a:r>
          </a:p>
        </p:txBody>
      </p:sp>
      <p:sp>
        <p:nvSpPr>
          <p:cNvPr id="3" name="Content Placeholder 2"/>
          <p:cNvSpPr>
            <a:spLocks noGrp="1"/>
          </p:cNvSpPr>
          <p:nvPr>
            <p:ph idx="1"/>
          </p:nvPr>
        </p:nvSpPr>
        <p:spPr/>
        <p:txBody>
          <a:bodyPr>
            <a:normAutofit lnSpcReduction="10000"/>
          </a:bodyPr>
          <a:lstStyle/>
          <a:p>
            <a:r>
              <a:rPr lang="en-US" dirty="0"/>
              <a:t>Assembling with an Assembler</a:t>
            </a:r>
          </a:p>
          <a:p>
            <a:r>
              <a:rPr lang="en-US" dirty="0"/>
              <a:t>Coding is exactly what we have been doing so far with a few additions.</a:t>
            </a:r>
          </a:p>
          <a:p>
            <a:pPr lvl="1"/>
            <a:r>
              <a:rPr lang="en-US" dirty="0"/>
              <a:t>Instructions: add, and, not, </a:t>
            </a:r>
            <a:r>
              <a:rPr lang="en-US" dirty="0" err="1"/>
              <a:t>ld</a:t>
            </a:r>
            <a:r>
              <a:rPr lang="en-US" dirty="0"/>
              <a:t>, </a:t>
            </a:r>
            <a:r>
              <a:rPr lang="en-US" dirty="0" err="1"/>
              <a:t>st</a:t>
            </a:r>
            <a:r>
              <a:rPr lang="en-US" dirty="0"/>
              <a:t>, </a:t>
            </a:r>
            <a:r>
              <a:rPr lang="en-US" dirty="0" err="1"/>
              <a:t>ldr</a:t>
            </a:r>
            <a:r>
              <a:rPr lang="en-US" dirty="0"/>
              <a:t>, </a:t>
            </a:r>
            <a:r>
              <a:rPr lang="en-US" dirty="0" err="1"/>
              <a:t>str</a:t>
            </a:r>
            <a:r>
              <a:rPr lang="en-US" dirty="0"/>
              <a:t>, </a:t>
            </a:r>
            <a:r>
              <a:rPr lang="en-US" dirty="0" err="1"/>
              <a:t>etc</a:t>
            </a:r>
            <a:r>
              <a:rPr lang="en-US" dirty="0"/>
              <a:t> …</a:t>
            </a:r>
          </a:p>
          <a:p>
            <a:pPr lvl="1"/>
            <a:r>
              <a:rPr lang="en-US" dirty="0"/>
              <a:t>Pseudo-ops: .</a:t>
            </a:r>
            <a:r>
              <a:rPr lang="en-US" dirty="0" err="1"/>
              <a:t>orig</a:t>
            </a:r>
            <a:r>
              <a:rPr lang="en-US" dirty="0"/>
              <a:t>, .fill, .</a:t>
            </a:r>
            <a:r>
              <a:rPr lang="en-US" dirty="0" err="1"/>
              <a:t>blkw</a:t>
            </a:r>
            <a:r>
              <a:rPr lang="en-US" dirty="0"/>
              <a:t>, .</a:t>
            </a:r>
            <a:r>
              <a:rPr lang="en-US" dirty="0" err="1"/>
              <a:t>stringz</a:t>
            </a:r>
            <a:r>
              <a:rPr lang="en-US" dirty="0"/>
              <a:t>, .end</a:t>
            </a:r>
          </a:p>
          <a:p>
            <a:pPr lvl="1"/>
            <a:r>
              <a:rPr lang="en-US" dirty="0"/>
              <a:t>Labels</a:t>
            </a:r>
          </a:p>
          <a:p>
            <a:r>
              <a:rPr lang="en-US" dirty="0"/>
              <a:t>Much easier for humans.</a:t>
            </a:r>
          </a:p>
          <a:p>
            <a:r>
              <a:rPr lang="en-US" dirty="0"/>
              <a:t>Addresses are often calculated automatically.</a:t>
            </a:r>
          </a:p>
          <a:p>
            <a:r>
              <a:rPr lang="en-US" dirty="0"/>
              <a:t>Computer does more work in the background.</a:t>
            </a:r>
          </a:p>
          <a:p>
            <a:r>
              <a:rPr lang="en-US" dirty="0"/>
              <a:t>;  begins a comment</a:t>
            </a:r>
          </a:p>
          <a:p>
            <a:r>
              <a:rPr lang="en-US" dirty="0"/>
              <a:t># is used to mean immediate</a:t>
            </a:r>
          </a:p>
          <a:p>
            <a:endParaRPr lang="en-US" dirty="0"/>
          </a:p>
        </p:txBody>
      </p:sp>
    </p:spTree>
    <p:extLst>
      <p:ext uri="{BB962C8B-B14F-4D97-AF65-F5344CB8AC3E}">
        <p14:creationId xmlns:p14="http://schemas.microsoft.com/office/powerpoint/2010/main" val="2095740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Subroutines</a:t>
            </a:r>
          </a:p>
        </p:txBody>
      </p:sp>
      <p:sp>
        <p:nvSpPr>
          <p:cNvPr id="3" name="Content Placeholder 2"/>
          <p:cNvSpPr>
            <a:spLocks noGrp="1"/>
          </p:cNvSpPr>
          <p:nvPr>
            <p:ph idx="1"/>
          </p:nvPr>
        </p:nvSpPr>
        <p:spPr/>
        <p:txBody>
          <a:bodyPr>
            <a:normAutofit/>
          </a:bodyPr>
          <a:lstStyle/>
          <a:p>
            <a:r>
              <a:rPr lang="en-US" dirty="0"/>
              <a:t>You can read about subroutines in chapter 9.</a:t>
            </a:r>
          </a:p>
          <a:p>
            <a:r>
              <a:rPr lang="en-US" dirty="0"/>
              <a:t>A subroutine is like a function or method.</a:t>
            </a:r>
          </a:p>
          <a:p>
            <a:r>
              <a:rPr lang="en-US" dirty="0"/>
              <a:t>Pass parameters using registers.</a:t>
            </a:r>
          </a:p>
          <a:p>
            <a:r>
              <a:rPr lang="en-US" dirty="0"/>
              <a:t>Return values using registers.</a:t>
            </a:r>
          </a:p>
          <a:p>
            <a:r>
              <a:rPr lang="en-US" dirty="0"/>
              <a:t>When using a subroutine, ALWAYS save and restore any registers that you use in the subroutine.</a:t>
            </a:r>
          </a:p>
          <a:p>
            <a:pPr lvl="1"/>
            <a:r>
              <a:rPr lang="en-US" dirty="0"/>
              <a:t>At the beginning of the subroutine save all registers that you use in the subroutine.</a:t>
            </a:r>
          </a:p>
          <a:p>
            <a:pPr lvl="1"/>
            <a:r>
              <a:rPr lang="en-US" dirty="0"/>
              <a:t>At the end of the subroutine, before the RET, restore the registers to their original value.</a:t>
            </a:r>
          </a:p>
          <a:p>
            <a:pPr lvl="1"/>
            <a:r>
              <a:rPr lang="en-US" dirty="0"/>
              <a:t>DON’T SAVE OR RESTORE THE RETURN REGISTER.</a:t>
            </a:r>
          </a:p>
          <a:p>
            <a:pPr marL="0" indent="0">
              <a:buNone/>
            </a:pPr>
            <a:endParaRPr lang="en-US" dirty="0"/>
          </a:p>
        </p:txBody>
      </p:sp>
    </p:spTree>
    <p:extLst>
      <p:ext uri="{BB962C8B-B14F-4D97-AF65-F5344CB8AC3E}">
        <p14:creationId xmlns:p14="http://schemas.microsoft.com/office/powerpoint/2010/main" val="662499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Passing Arguments to Subroutines</a:t>
            </a:r>
          </a:p>
        </p:txBody>
      </p:sp>
      <p:sp>
        <p:nvSpPr>
          <p:cNvPr id="3" name="Content Placeholder 2"/>
          <p:cNvSpPr>
            <a:spLocks noGrp="1"/>
          </p:cNvSpPr>
          <p:nvPr>
            <p:ph idx="1"/>
          </p:nvPr>
        </p:nvSpPr>
        <p:spPr/>
        <p:txBody>
          <a:bodyPr>
            <a:normAutofit/>
          </a:bodyPr>
          <a:lstStyle/>
          <a:p>
            <a:r>
              <a:rPr lang="en-US" dirty="0"/>
              <a:t>Two solutions</a:t>
            </a:r>
          </a:p>
          <a:p>
            <a:pPr lvl="1"/>
            <a:r>
              <a:rPr lang="en-US" dirty="0"/>
              <a:t>Store arguments in memory (preferred but a bit complicated).</a:t>
            </a:r>
          </a:p>
          <a:p>
            <a:pPr lvl="1"/>
            <a:r>
              <a:rPr lang="en-US" dirty="0"/>
              <a:t>Store arguments in registers (easy but has drawbacks).</a:t>
            </a:r>
          </a:p>
          <a:p>
            <a:r>
              <a:rPr lang="en-US" dirty="0"/>
              <a:t>For now we will assume Registers have the arguments.</a:t>
            </a:r>
          </a:p>
          <a:p>
            <a:r>
              <a:rPr lang="en-US" dirty="0"/>
              <a:t>Most high-level languages store arguments in memory on the stack.</a:t>
            </a:r>
          </a:p>
        </p:txBody>
      </p:sp>
    </p:spTree>
    <p:extLst>
      <p:ext uri="{BB962C8B-B14F-4D97-AF65-F5344CB8AC3E}">
        <p14:creationId xmlns:p14="http://schemas.microsoft.com/office/powerpoint/2010/main" val="3032611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Register Modification Problem</a:t>
            </a:r>
          </a:p>
        </p:txBody>
      </p:sp>
      <p:sp>
        <p:nvSpPr>
          <p:cNvPr id="3" name="Content Placeholder 2"/>
          <p:cNvSpPr>
            <a:spLocks noGrp="1"/>
          </p:cNvSpPr>
          <p:nvPr>
            <p:ph idx="1"/>
          </p:nvPr>
        </p:nvSpPr>
        <p:spPr/>
        <p:txBody>
          <a:bodyPr>
            <a:normAutofit/>
          </a:bodyPr>
          <a:lstStyle/>
          <a:p>
            <a:r>
              <a:rPr lang="en-US" dirty="0"/>
              <a:t>To work, MULT probably needs to use multiple registers.</a:t>
            </a:r>
          </a:p>
          <a:p>
            <a:r>
              <a:rPr lang="en-US" dirty="0"/>
              <a:t>But what if the code that needs to USE </a:t>
            </a:r>
            <a:r>
              <a:rPr lang="en-US" dirty="0" err="1"/>
              <a:t>mult</a:t>
            </a:r>
            <a:r>
              <a:rPr lang="en-US" dirty="0"/>
              <a:t> is using the same registers?  </a:t>
            </a:r>
          </a:p>
          <a:p>
            <a:r>
              <a:rPr lang="en-US" dirty="0"/>
              <a:t>What if MULT overwrites an important value in a register that the original code needed? </a:t>
            </a:r>
          </a:p>
          <a:p>
            <a:r>
              <a:rPr lang="en-US" dirty="0"/>
              <a:t>The code that needs to use MULT is known as the  </a:t>
            </a:r>
            <a:r>
              <a:rPr lang="en-US" b="1" i="1" dirty="0"/>
              <a:t>CALLER.</a:t>
            </a:r>
          </a:p>
          <a:p>
            <a:r>
              <a:rPr lang="en-US" dirty="0"/>
              <a:t>The code that is getting called (MULT in this case) is known as the</a:t>
            </a:r>
            <a:r>
              <a:rPr lang="en-US" b="1" i="1" dirty="0"/>
              <a:t> CALLEE.</a:t>
            </a:r>
            <a:r>
              <a:rPr lang="en-US" dirty="0"/>
              <a:t> </a:t>
            </a:r>
          </a:p>
          <a:p>
            <a:r>
              <a:rPr lang="en-US" dirty="0"/>
              <a:t>To prevent register overwriting either the </a:t>
            </a:r>
            <a:r>
              <a:rPr lang="en-US" dirty="0" err="1"/>
              <a:t>callee</a:t>
            </a:r>
            <a:r>
              <a:rPr lang="en-US" dirty="0"/>
              <a:t> or the caller must save the registers and restore them.</a:t>
            </a:r>
          </a:p>
        </p:txBody>
      </p:sp>
    </p:spTree>
    <p:extLst>
      <p:ext uri="{BB962C8B-B14F-4D97-AF65-F5344CB8AC3E}">
        <p14:creationId xmlns:p14="http://schemas.microsoft.com/office/powerpoint/2010/main" val="932922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t>CALLEE vs CALLER</a:t>
            </a:r>
          </a:p>
        </p:txBody>
      </p:sp>
      <p:sp>
        <p:nvSpPr>
          <p:cNvPr id="3" name="Content Placeholder 2"/>
          <p:cNvSpPr>
            <a:spLocks noGrp="1"/>
          </p:cNvSpPr>
          <p:nvPr>
            <p:ph idx="1"/>
          </p:nvPr>
        </p:nvSpPr>
        <p:spPr>
          <a:xfrm>
            <a:off x="304800" y="1066800"/>
            <a:ext cx="8610600" cy="5334000"/>
          </a:xfrm>
        </p:spPr>
        <p:txBody>
          <a:bodyPr>
            <a:normAutofit fontScale="85000" lnSpcReduction="10000"/>
          </a:bodyPr>
          <a:lstStyle/>
          <a:p>
            <a:r>
              <a:rPr lang="en-US" dirty="0"/>
              <a:t>The caller may not know exactly what registers the </a:t>
            </a:r>
            <a:r>
              <a:rPr lang="en-US" dirty="0" err="1"/>
              <a:t>callee</a:t>
            </a:r>
            <a:r>
              <a:rPr lang="en-US" dirty="0"/>
              <a:t> will be using.  Therefore, to be safe, the caller would have to save ALL important registers.</a:t>
            </a:r>
          </a:p>
          <a:p>
            <a:r>
              <a:rPr lang="en-US" dirty="0"/>
              <a:t>The </a:t>
            </a:r>
            <a:r>
              <a:rPr lang="en-US" dirty="0" err="1"/>
              <a:t>callee</a:t>
            </a:r>
            <a:r>
              <a:rPr lang="en-US" dirty="0"/>
              <a:t>, however, knows exactly what registers it needs to perform its function.  Therefore the </a:t>
            </a:r>
            <a:r>
              <a:rPr lang="en-US" dirty="0" err="1"/>
              <a:t>callee</a:t>
            </a:r>
            <a:r>
              <a:rPr lang="en-US" dirty="0"/>
              <a:t> knows exactly which registers to save and restore. </a:t>
            </a:r>
          </a:p>
          <a:p>
            <a:r>
              <a:rPr lang="en-US" dirty="0"/>
              <a:t>In general, the </a:t>
            </a:r>
            <a:r>
              <a:rPr lang="en-US" dirty="0" err="1"/>
              <a:t>callee</a:t>
            </a:r>
            <a:r>
              <a:rPr lang="en-US" dirty="0"/>
              <a:t> saving registers is most commonly used and should be used in this class. </a:t>
            </a:r>
          </a:p>
          <a:p>
            <a:r>
              <a:rPr lang="en-US" dirty="0"/>
              <a:t>If you are calling a </a:t>
            </a:r>
            <a:r>
              <a:rPr lang="en-US" dirty="0" err="1"/>
              <a:t>callee</a:t>
            </a:r>
            <a:r>
              <a:rPr lang="en-US" dirty="0"/>
              <a:t> and it specifically modifies a register for returning results, it is up to the caller to save the register BEFORE calling the </a:t>
            </a:r>
            <a:r>
              <a:rPr lang="en-US" dirty="0" err="1"/>
              <a:t>callee</a:t>
            </a:r>
            <a:r>
              <a:rPr lang="en-US" dirty="0"/>
              <a:t>.</a:t>
            </a:r>
          </a:p>
          <a:p>
            <a:r>
              <a:rPr lang="en-US" dirty="0"/>
              <a:t>FOLLOW THESE RULES</a:t>
            </a:r>
          </a:p>
          <a:p>
            <a:pPr lvl="1"/>
            <a:r>
              <a:rPr lang="en-US" dirty="0"/>
              <a:t>Anytime you write a subroutine, the FIRST THING you should do inside of that subroutine is to save (store) the initial value of any register you will be using.</a:t>
            </a:r>
          </a:p>
          <a:p>
            <a:pPr lvl="1"/>
            <a:r>
              <a:rPr lang="en-US" dirty="0"/>
              <a:t>Anytime you write a subroutine, that last thing you should do before returning (RET) is to restore ALL of the registers that you saved.</a:t>
            </a:r>
          </a:p>
          <a:p>
            <a:pPr lvl="1"/>
            <a:r>
              <a:rPr lang="en-US" dirty="0"/>
              <a:t>You should NOT save or restore any register that you are using to pass a result back to the caller.</a:t>
            </a:r>
          </a:p>
          <a:p>
            <a:pPr lvl="1"/>
            <a:r>
              <a:rPr lang="en-US" dirty="0"/>
              <a:t>Anytime you CALL a subroutine,  the CALLER must save any registers that it knows will be overwritten by the subroutine.</a:t>
            </a:r>
          </a:p>
          <a:p>
            <a:pPr lvl="1"/>
            <a:r>
              <a:rPr lang="en-US" dirty="0"/>
              <a:t>If you wish to call a subroutine or use a TRAP from inside of a subroutine, the inner subroutine will modify R7 and the outer subroutine will not be able to return properly.  ANYTIME you use a subroutine or trap from inside of another subroutine or trap you must save R7 and restore R7 before returning.</a:t>
            </a:r>
          </a:p>
        </p:txBody>
      </p:sp>
    </p:spTree>
    <p:extLst>
      <p:ext uri="{BB962C8B-B14F-4D97-AF65-F5344CB8AC3E}">
        <p14:creationId xmlns:p14="http://schemas.microsoft.com/office/powerpoint/2010/main" val="3368309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886968"/>
          </a:xfrm>
        </p:spPr>
        <p:txBody>
          <a:bodyPr/>
          <a:lstStyle/>
          <a:p>
            <a:r>
              <a:rPr lang="en-US" dirty="0"/>
              <a:t>How to save Registers</a:t>
            </a:r>
          </a:p>
        </p:txBody>
      </p:sp>
      <p:sp>
        <p:nvSpPr>
          <p:cNvPr id="3" name="Content Placeholder 2"/>
          <p:cNvSpPr>
            <a:spLocks noGrp="1"/>
          </p:cNvSpPr>
          <p:nvPr>
            <p:ph idx="1"/>
          </p:nvPr>
        </p:nvSpPr>
        <p:spPr>
          <a:xfrm>
            <a:off x="457200" y="1295400"/>
            <a:ext cx="8229600" cy="4800597"/>
          </a:xfrm>
        </p:spPr>
        <p:txBody>
          <a:bodyPr>
            <a:normAutofit fontScale="70000" lnSpcReduction="20000"/>
          </a:bodyPr>
          <a:lstStyle/>
          <a:p>
            <a:pPr marL="0" indent="0">
              <a:lnSpc>
                <a:spcPct val="120000"/>
              </a:lnSpc>
              <a:spcBef>
                <a:spcPts val="0"/>
              </a:spcBef>
              <a:buNone/>
            </a:pPr>
            <a:r>
              <a:rPr lang="en-US" dirty="0"/>
              <a:t>MULT</a:t>
            </a:r>
          </a:p>
          <a:p>
            <a:pPr marL="0" indent="0">
              <a:lnSpc>
                <a:spcPct val="120000"/>
              </a:lnSpc>
              <a:spcBef>
                <a:spcPts val="0"/>
              </a:spcBef>
              <a:buNone/>
            </a:pPr>
            <a:r>
              <a:rPr lang="en-US" dirty="0"/>
              <a:t>	;Save registers.  </a:t>
            </a:r>
          </a:p>
          <a:p>
            <a:pPr marL="0" indent="0">
              <a:lnSpc>
                <a:spcPct val="120000"/>
              </a:lnSpc>
              <a:spcBef>
                <a:spcPts val="0"/>
              </a:spcBef>
              <a:buNone/>
            </a:pPr>
            <a:r>
              <a:rPr lang="en-US" dirty="0"/>
              <a:t>	;If I am using R0, R1, and R2, I need to save the original</a:t>
            </a:r>
          </a:p>
          <a:p>
            <a:pPr marL="0" indent="0">
              <a:lnSpc>
                <a:spcPct val="120000"/>
              </a:lnSpc>
              <a:spcBef>
                <a:spcPts val="0"/>
              </a:spcBef>
              <a:buNone/>
            </a:pPr>
            <a:r>
              <a:rPr lang="en-US" dirty="0"/>
              <a:t>	;values.  I DON’T need to save R0 because that is where</a:t>
            </a:r>
          </a:p>
          <a:p>
            <a:pPr marL="0" indent="0">
              <a:lnSpc>
                <a:spcPct val="120000"/>
              </a:lnSpc>
              <a:spcBef>
                <a:spcPts val="0"/>
              </a:spcBef>
              <a:buNone/>
            </a:pPr>
            <a:r>
              <a:rPr lang="en-US" dirty="0"/>
              <a:t>	;the result of my MULT will be stored.</a:t>
            </a:r>
          </a:p>
          <a:p>
            <a:pPr marL="0" indent="0">
              <a:lnSpc>
                <a:spcPct val="120000"/>
              </a:lnSpc>
              <a:spcBef>
                <a:spcPts val="0"/>
              </a:spcBef>
              <a:buNone/>
            </a:pPr>
            <a:r>
              <a:rPr lang="en-US" dirty="0"/>
              <a:t>	</a:t>
            </a:r>
            <a:r>
              <a:rPr lang="en-US" dirty="0" err="1"/>
              <a:t>st</a:t>
            </a:r>
            <a:r>
              <a:rPr lang="en-US" dirty="0"/>
              <a:t> R1, SAVE_R1	;Save R1 so it can be restored</a:t>
            </a:r>
          </a:p>
          <a:p>
            <a:pPr marL="0" indent="0">
              <a:lnSpc>
                <a:spcPct val="120000"/>
              </a:lnSpc>
              <a:spcBef>
                <a:spcPts val="0"/>
              </a:spcBef>
              <a:buNone/>
            </a:pPr>
            <a:r>
              <a:rPr lang="en-US" dirty="0"/>
              <a:t>	</a:t>
            </a:r>
            <a:r>
              <a:rPr lang="en-US" dirty="0" err="1"/>
              <a:t>st</a:t>
            </a:r>
            <a:r>
              <a:rPr lang="en-US" dirty="0"/>
              <a:t> R2, SAVE_R2	;Save R2 so it can be restored</a:t>
            </a:r>
          </a:p>
          <a:p>
            <a:pPr marL="0" indent="0">
              <a:lnSpc>
                <a:spcPct val="120000"/>
              </a:lnSpc>
              <a:spcBef>
                <a:spcPts val="0"/>
              </a:spcBef>
              <a:buNone/>
            </a:pPr>
            <a:endParaRPr lang="en-US" dirty="0"/>
          </a:p>
          <a:p>
            <a:pPr marL="0" indent="0">
              <a:lnSpc>
                <a:spcPct val="120000"/>
              </a:lnSpc>
              <a:spcBef>
                <a:spcPts val="0"/>
              </a:spcBef>
              <a:buNone/>
            </a:pPr>
            <a:r>
              <a:rPr lang="en-US" dirty="0"/>
              <a:t>	;Do any code here</a:t>
            </a:r>
          </a:p>
          <a:p>
            <a:pPr marL="0" indent="0">
              <a:lnSpc>
                <a:spcPct val="120000"/>
              </a:lnSpc>
              <a:spcBef>
                <a:spcPts val="0"/>
              </a:spcBef>
              <a:buNone/>
            </a:pPr>
            <a:endParaRPr lang="en-US" dirty="0"/>
          </a:p>
          <a:p>
            <a:pPr marL="0" indent="0">
              <a:lnSpc>
                <a:spcPct val="120000"/>
              </a:lnSpc>
              <a:spcBef>
                <a:spcPts val="0"/>
              </a:spcBef>
              <a:buNone/>
            </a:pPr>
            <a:r>
              <a:rPr lang="en-US" dirty="0"/>
              <a:t>	;Restore registers</a:t>
            </a:r>
          </a:p>
          <a:p>
            <a:pPr marL="0" indent="0">
              <a:lnSpc>
                <a:spcPct val="120000"/>
              </a:lnSpc>
              <a:spcBef>
                <a:spcPts val="0"/>
              </a:spcBef>
              <a:buNone/>
            </a:pPr>
            <a:r>
              <a:rPr lang="en-US" dirty="0"/>
              <a:t>	</a:t>
            </a:r>
            <a:r>
              <a:rPr lang="en-US" dirty="0" err="1"/>
              <a:t>ld</a:t>
            </a:r>
            <a:r>
              <a:rPr lang="en-US" dirty="0"/>
              <a:t> R1, SAVE_R1	;Restore R1 before returning</a:t>
            </a:r>
          </a:p>
          <a:p>
            <a:pPr marL="0" indent="0">
              <a:lnSpc>
                <a:spcPct val="120000"/>
              </a:lnSpc>
              <a:spcBef>
                <a:spcPts val="0"/>
              </a:spcBef>
              <a:buNone/>
            </a:pPr>
            <a:r>
              <a:rPr lang="en-US" dirty="0"/>
              <a:t>	</a:t>
            </a:r>
            <a:r>
              <a:rPr lang="en-US" dirty="0" err="1"/>
              <a:t>ld</a:t>
            </a:r>
            <a:r>
              <a:rPr lang="en-US" dirty="0"/>
              <a:t> R2, SAVE_R2	;Restore R2 before returning</a:t>
            </a:r>
          </a:p>
          <a:p>
            <a:pPr marL="0" indent="0">
              <a:lnSpc>
                <a:spcPct val="120000"/>
              </a:lnSpc>
              <a:spcBef>
                <a:spcPts val="0"/>
              </a:spcBef>
              <a:buNone/>
            </a:pPr>
            <a:endParaRPr lang="en-US" dirty="0"/>
          </a:p>
          <a:p>
            <a:pPr marL="0" indent="0">
              <a:lnSpc>
                <a:spcPct val="120000"/>
              </a:lnSpc>
              <a:spcBef>
                <a:spcPts val="0"/>
              </a:spcBef>
              <a:buNone/>
            </a:pPr>
            <a:r>
              <a:rPr lang="en-US" dirty="0"/>
              <a:t>	;Only return after restoring the registers.</a:t>
            </a:r>
          </a:p>
          <a:p>
            <a:pPr marL="0" indent="0">
              <a:lnSpc>
                <a:spcPct val="120000"/>
              </a:lnSpc>
              <a:spcBef>
                <a:spcPts val="0"/>
              </a:spcBef>
              <a:buNone/>
            </a:pPr>
            <a:r>
              <a:rPr lang="en-US" dirty="0"/>
              <a:t>	ret</a:t>
            </a:r>
          </a:p>
          <a:p>
            <a:pPr marL="0" indent="0">
              <a:lnSpc>
                <a:spcPct val="120000"/>
              </a:lnSpc>
              <a:spcBef>
                <a:spcPts val="0"/>
              </a:spcBef>
              <a:buNone/>
            </a:pPr>
            <a:endParaRPr lang="en-US" dirty="0"/>
          </a:p>
          <a:p>
            <a:pPr marL="0" indent="0">
              <a:lnSpc>
                <a:spcPct val="120000"/>
              </a:lnSpc>
              <a:spcBef>
                <a:spcPts val="0"/>
              </a:spcBef>
              <a:buNone/>
            </a:pPr>
            <a:r>
              <a:rPr lang="en-US" dirty="0"/>
              <a:t>SAVE_R1	.fill	0</a:t>
            </a:r>
          </a:p>
          <a:p>
            <a:pPr marL="0" indent="0">
              <a:lnSpc>
                <a:spcPct val="120000"/>
              </a:lnSpc>
              <a:spcBef>
                <a:spcPts val="0"/>
              </a:spcBef>
              <a:buNone/>
            </a:pPr>
            <a:r>
              <a:rPr lang="en-US" dirty="0"/>
              <a:t>SAVE_R2	.fill	0</a:t>
            </a:r>
          </a:p>
          <a:p>
            <a:pPr marL="0" indent="0">
              <a:lnSpc>
                <a:spcPct val="120000"/>
              </a:lnSpc>
              <a:spcBef>
                <a:spcPts val="0"/>
              </a:spcBef>
              <a:buNone/>
            </a:pPr>
            <a:r>
              <a:rPr lang="en-US" dirty="0"/>
              <a:t>	;Later we will see how to use a stack to save registers.</a:t>
            </a:r>
          </a:p>
          <a:p>
            <a:endParaRPr lang="en-US" dirty="0"/>
          </a:p>
        </p:txBody>
      </p:sp>
    </p:spTree>
    <p:extLst>
      <p:ext uri="{BB962C8B-B14F-4D97-AF65-F5344CB8AC3E}">
        <p14:creationId xmlns:p14="http://schemas.microsoft.com/office/powerpoint/2010/main" val="840262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D7B375-B0C4-4A20-ABB5-2729942828B6}"/>
              </a:ext>
            </a:extLst>
          </p:cNvPr>
          <p:cNvSpPr>
            <a:spLocks noGrp="1"/>
          </p:cNvSpPr>
          <p:nvPr>
            <p:ph type="title"/>
          </p:nvPr>
        </p:nvSpPr>
        <p:spPr>
          <a:xfrm>
            <a:off x="685800" y="5137"/>
            <a:ext cx="7772400" cy="1061663"/>
          </a:xfrm>
        </p:spPr>
        <p:txBody>
          <a:bodyPr/>
          <a:lstStyle/>
          <a:p>
            <a:r>
              <a:rPr lang="en-US" dirty="0"/>
              <a:t>EXAMPLE</a:t>
            </a:r>
          </a:p>
        </p:txBody>
      </p:sp>
      <p:sp>
        <p:nvSpPr>
          <p:cNvPr id="3" name="Content Placeholder 2"/>
          <p:cNvSpPr>
            <a:spLocks noGrp="1"/>
          </p:cNvSpPr>
          <p:nvPr>
            <p:ph idx="1"/>
          </p:nvPr>
        </p:nvSpPr>
        <p:spPr>
          <a:xfrm>
            <a:off x="457200" y="1066800"/>
            <a:ext cx="8229600" cy="5516566"/>
          </a:xfrm>
        </p:spPr>
        <p:txBody>
          <a:bodyPr>
            <a:normAutofit fontScale="70000" lnSpcReduction="20000"/>
          </a:bodyPr>
          <a:lstStyle/>
          <a:p>
            <a:pPr marL="0" indent="0">
              <a:lnSpc>
                <a:spcPct val="120000"/>
              </a:lnSpc>
              <a:spcBef>
                <a:spcPts val="0"/>
              </a:spcBef>
              <a:buNone/>
            </a:pPr>
            <a:r>
              <a:rPr lang="en-US" dirty="0"/>
              <a:t>	.</a:t>
            </a:r>
            <a:r>
              <a:rPr lang="en-US" dirty="0" err="1"/>
              <a:t>orig</a:t>
            </a:r>
            <a:r>
              <a:rPr lang="en-US" dirty="0"/>
              <a:t> x3000</a:t>
            </a:r>
          </a:p>
          <a:p>
            <a:pPr marL="0" indent="0">
              <a:lnSpc>
                <a:spcPct val="120000"/>
              </a:lnSpc>
              <a:spcBef>
                <a:spcPts val="0"/>
              </a:spcBef>
              <a:buNone/>
            </a:pPr>
            <a:r>
              <a:rPr lang="en-US" dirty="0"/>
              <a:t>MAIN</a:t>
            </a:r>
          </a:p>
          <a:p>
            <a:pPr marL="0" indent="0">
              <a:lnSpc>
                <a:spcPct val="120000"/>
              </a:lnSpc>
              <a:spcBef>
                <a:spcPts val="0"/>
              </a:spcBef>
              <a:buNone/>
            </a:pPr>
            <a:r>
              <a:rPr lang="en-US" dirty="0"/>
              <a:t>	JSR	TEST</a:t>
            </a:r>
          </a:p>
          <a:p>
            <a:pPr marL="0" indent="0">
              <a:lnSpc>
                <a:spcPct val="120000"/>
              </a:lnSpc>
              <a:spcBef>
                <a:spcPts val="0"/>
              </a:spcBef>
              <a:buNone/>
            </a:pPr>
            <a:r>
              <a:rPr lang="en-US" dirty="0"/>
              <a:t>	HALT</a:t>
            </a:r>
          </a:p>
          <a:p>
            <a:pPr marL="0" indent="0">
              <a:lnSpc>
                <a:spcPct val="120000"/>
              </a:lnSpc>
              <a:spcBef>
                <a:spcPts val="0"/>
              </a:spcBef>
              <a:buNone/>
            </a:pPr>
            <a:endParaRPr lang="en-US" dirty="0"/>
          </a:p>
          <a:p>
            <a:pPr marL="0" indent="0">
              <a:lnSpc>
                <a:spcPct val="120000"/>
              </a:lnSpc>
              <a:spcBef>
                <a:spcPts val="0"/>
              </a:spcBef>
              <a:buNone/>
            </a:pPr>
            <a:r>
              <a:rPr lang="en-US" dirty="0"/>
              <a:t>;Describe TEST</a:t>
            </a:r>
          </a:p>
          <a:p>
            <a:pPr marL="0" indent="0">
              <a:lnSpc>
                <a:spcPct val="120000"/>
              </a:lnSpc>
              <a:spcBef>
                <a:spcPts val="0"/>
              </a:spcBef>
              <a:buNone/>
            </a:pPr>
            <a:r>
              <a:rPr lang="en-US" dirty="0"/>
              <a:t>TEST</a:t>
            </a:r>
          </a:p>
          <a:p>
            <a:pPr marL="0" indent="0">
              <a:lnSpc>
                <a:spcPct val="120000"/>
              </a:lnSpc>
              <a:spcBef>
                <a:spcPts val="0"/>
              </a:spcBef>
              <a:buNone/>
            </a:pPr>
            <a:r>
              <a:rPr lang="en-US" dirty="0"/>
              <a:t>	ST  R1, T_SR1</a:t>
            </a:r>
          </a:p>
          <a:p>
            <a:pPr marL="0" indent="0">
              <a:lnSpc>
                <a:spcPct val="120000"/>
              </a:lnSpc>
              <a:spcBef>
                <a:spcPts val="0"/>
              </a:spcBef>
              <a:buNone/>
            </a:pPr>
            <a:r>
              <a:rPr lang="en-US" dirty="0"/>
              <a:t>	ST  R2, T_SR2</a:t>
            </a:r>
          </a:p>
          <a:p>
            <a:pPr marL="0" indent="0">
              <a:lnSpc>
                <a:spcPct val="120000"/>
              </a:lnSpc>
              <a:spcBef>
                <a:spcPts val="0"/>
              </a:spcBef>
              <a:buNone/>
            </a:pPr>
            <a:r>
              <a:rPr lang="en-US" dirty="0"/>
              <a:t>	ST  R7, T_SR7</a:t>
            </a:r>
          </a:p>
          <a:p>
            <a:pPr marL="0" indent="0">
              <a:lnSpc>
                <a:spcPct val="120000"/>
              </a:lnSpc>
              <a:spcBef>
                <a:spcPts val="0"/>
              </a:spcBef>
              <a:buNone/>
            </a:pPr>
            <a:endParaRPr lang="en-US" dirty="0"/>
          </a:p>
          <a:p>
            <a:pPr marL="0" indent="0">
              <a:lnSpc>
                <a:spcPct val="120000"/>
              </a:lnSpc>
              <a:spcBef>
                <a:spcPts val="0"/>
              </a:spcBef>
              <a:buNone/>
            </a:pPr>
            <a:r>
              <a:rPr lang="en-US" dirty="0"/>
              <a:t>	;Code</a:t>
            </a:r>
          </a:p>
          <a:p>
            <a:pPr marL="0" indent="0">
              <a:lnSpc>
                <a:spcPct val="120000"/>
              </a:lnSpc>
              <a:spcBef>
                <a:spcPts val="0"/>
              </a:spcBef>
              <a:buNone/>
            </a:pPr>
            <a:r>
              <a:rPr lang="en-US" dirty="0"/>
              <a:t>	OUT</a:t>
            </a:r>
          </a:p>
          <a:p>
            <a:pPr marL="0" indent="0">
              <a:lnSpc>
                <a:spcPct val="120000"/>
              </a:lnSpc>
              <a:spcBef>
                <a:spcPts val="0"/>
              </a:spcBef>
              <a:buNone/>
            </a:pPr>
            <a:r>
              <a:rPr lang="en-US" dirty="0"/>
              <a:t>	BRNZP T_END</a:t>
            </a:r>
          </a:p>
          <a:p>
            <a:pPr marL="0" indent="0">
              <a:lnSpc>
                <a:spcPct val="120000"/>
              </a:lnSpc>
              <a:spcBef>
                <a:spcPts val="0"/>
              </a:spcBef>
              <a:buNone/>
            </a:pPr>
            <a:endParaRPr lang="en-US" dirty="0"/>
          </a:p>
          <a:p>
            <a:pPr marL="0" indent="0">
              <a:lnSpc>
                <a:spcPct val="120000"/>
              </a:lnSpc>
              <a:spcBef>
                <a:spcPts val="0"/>
              </a:spcBef>
              <a:buNone/>
            </a:pPr>
            <a:r>
              <a:rPr lang="en-US" dirty="0"/>
              <a:t>T_END	LD R1, T_SR1</a:t>
            </a:r>
          </a:p>
          <a:p>
            <a:pPr marL="0" indent="0">
              <a:lnSpc>
                <a:spcPct val="120000"/>
              </a:lnSpc>
              <a:spcBef>
                <a:spcPts val="0"/>
              </a:spcBef>
              <a:buNone/>
            </a:pPr>
            <a:r>
              <a:rPr lang="en-US" dirty="0"/>
              <a:t>	LD R2, T_SR2</a:t>
            </a:r>
          </a:p>
          <a:p>
            <a:pPr marL="0" indent="0">
              <a:lnSpc>
                <a:spcPct val="120000"/>
              </a:lnSpc>
              <a:spcBef>
                <a:spcPts val="0"/>
              </a:spcBef>
              <a:buNone/>
            </a:pPr>
            <a:r>
              <a:rPr lang="en-US" dirty="0"/>
              <a:t>	LD R7, T_SR7</a:t>
            </a:r>
          </a:p>
          <a:p>
            <a:pPr marL="0" indent="0">
              <a:lnSpc>
                <a:spcPct val="120000"/>
              </a:lnSpc>
              <a:spcBef>
                <a:spcPts val="0"/>
              </a:spcBef>
              <a:buNone/>
            </a:pPr>
            <a:r>
              <a:rPr lang="en-US" dirty="0"/>
              <a:t>	RET</a:t>
            </a:r>
          </a:p>
          <a:p>
            <a:pPr marL="0" indent="0">
              <a:lnSpc>
                <a:spcPct val="120000"/>
              </a:lnSpc>
              <a:spcBef>
                <a:spcPts val="0"/>
              </a:spcBef>
              <a:buNone/>
            </a:pPr>
            <a:r>
              <a:rPr lang="en-US" dirty="0"/>
              <a:t>T_SR1	.fill	0</a:t>
            </a:r>
          </a:p>
          <a:p>
            <a:pPr marL="0" indent="0">
              <a:lnSpc>
                <a:spcPct val="120000"/>
              </a:lnSpc>
              <a:spcBef>
                <a:spcPts val="0"/>
              </a:spcBef>
              <a:buNone/>
            </a:pPr>
            <a:r>
              <a:rPr lang="en-US" dirty="0"/>
              <a:t>T_SR2	.fill	0</a:t>
            </a:r>
          </a:p>
          <a:p>
            <a:pPr marL="0" indent="0">
              <a:lnSpc>
                <a:spcPct val="120000"/>
              </a:lnSpc>
              <a:spcBef>
                <a:spcPts val="0"/>
              </a:spcBef>
              <a:buNone/>
            </a:pPr>
            <a:r>
              <a:rPr lang="en-US" dirty="0"/>
              <a:t>T_SR7	.fill	0</a:t>
            </a:r>
          </a:p>
          <a:p>
            <a:pPr marL="0" indent="0">
              <a:buNone/>
            </a:pPr>
            <a:endParaRPr lang="en-US" dirty="0"/>
          </a:p>
          <a:p>
            <a:pPr marL="0" indent="0">
              <a:buNone/>
            </a:pPr>
            <a:r>
              <a:rPr lang="en-US" dirty="0"/>
              <a:t>;</a:t>
            </a:r>
            <a:r>
              <a:rPr lang="en-US" dirty="0">
                <a:hlinkClick r:id="rId2"/>
              </a:rPr>
              <a:t>A longer example</a:t>
            </a:r>
            <a:endParaRPr lang="en-US" dirty="0"/>
          </a:p>
        </p:txBody>
      </p:sp>
      <p:sp>
        <p:nvSpPr>
          <p:cNvPr id="2" name="TextBox 1"/>
          <p:cNvSpPr txBox="1"/>
          <p:nvPr/>
        </p:nvSpPr>
        <p:spPr>
          <a:xfrm>
            <a:off x="3200400" y="1600200"/>
            <a:ext cx="5715000" cy="830997"/>
          </a:xfrm>
          <a:prstGeom prst="rect">
            <a:avLst/>
          </a:prstGeom>
          <a:noFill/>
        </p:spPr>
        <p:txBody>
          <a:bodyPr wrap="square" rtlCol="0">
            <a:spAutoFit/>
          </a:bodyPr>
          <a:lstStyle/>
          <a:p>
            <a:r>
              <a:rPr lang="en-US" sz="1600" dirty="0"/>
              <a:t>Save and restore ANY register that gets used in your subroutine.</a:t>
            </a:r>
          </a:p>
          <a:p>
            <a:r>
              <a:rPr lang="en-US" sz="1600" dirty="0"/>
              <a:t>DON’T save any register that is designated a return register.</a:t>
            </a:r>
          </a:p>
          <a:p>
            <a:r>
              <a:rPr lang="en-US" sz="1600" dirty="0"/>
              <a:t>Register save labels must be unique to each subroutine.</a:t>
            </a:r>
          </a:p>
        </p:txBody>
      </p:sp>
    </p:spTree>
    <p:extLst>
      <p:ext uri="{BB962C8B-B14F-4D97-AF65-F5344CB8AC3E}">
        <p14:creationId xmlns:p14="http://schemas.microsoft.com/office/powerpoint/2010/main" val="1774312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Assembly Programs</a:t>
            </a:r>
          </a:p>
        </p:txBody>
      </p:sp>
      <p:sp>
        <p:nvSpPr>
          <p:cNvPr id="3" name="Content Placeholder 2"/>
          <p:cNvSpPr>
            <a:spLocks noGrp="1"/>
          </p:cNvSpPr>
          <p:nvPr>
            <p:ph idx="1"/>
          </p:nvPr>
        </p:nvSpPr>
        <p:spPr/>
        <p:txBody>
          <a:bodyPr>
            <a:normAutofit/>
          </a:bodyPr>
          <a:lstStyle/>
          <a:p>
            <a:r>
              <a:rPr lang="en-US" dirty="0"/>
              <a:t>Here are some rules I am going to require.  These are not necessarily always true for assembly programming, but I want you to follow them for easier grading and problem detecting.  The tests will be looking for these.</a:t>
            </a:r>
          </a:p>
          <a:p>
            <a:pPr lvl="1"/>
            <a:r>
              <a:rPr lang="en-US" dirty="0"/>
              <a:t>Your program must have </a:t>
            </a:r>
            <a:r>
              <a:rPr lang="en-US" b="1" dirty="0"/>
              <a:t>exactly</a:t>
            </a:r>
            <a:r>
              <a:rPr lang="en-US" dirty="0"/>
              <a:t> one </a:t>
            </a:r>
            <a:r>
              <a:rPr lang="en-US" b="1" dirty="0"/>
              <a:t>HALT</a:t>
            </a:r>
            <a:r>
              <a:rPr lang="en-US" dirty="0"/>
              <a:t>.</a:t>
            </a:r>
          </a:p>
          <a:p>
            <a:pPr lvl="1"/>
            <a:r>
              <a:rPr lang="en-US" dirty="0"/>
              <a:t>The HALT MUST be reached.  If your program goes into an infinite loop, it will fail the tests.  Run the simulator until HALT is reached.</a:t>
            </a:r>
          </a:p>
          <a:p>
            <a:pPr lvl="1"/>
            <a:r>
              <a:rPr lang="en-US" dirty="0"/>
              <a:t>Each JSR or JSRR should have </a:t>
            </a:r>
            <a:r>
              <a:rPr lang="en-US" b="1" dirty="0"/>
              <a:t>exactly</a:t>
            </a:r>
            <a:r>
              <a:rPr lang="en-US" dirty="0"/>
              <a:t> one </a:t>
            </a:r>
            <a:r>
              <a:rPr lang="en-US" b="1" dirty="0"/>
              <a:t>RET</a:t>
            </a:r>
            <a:r>
              <a:rPr lang="en-US" dirty="0"/>
              <a:t>. </a:t>
            </a:r>
          </a:p>
          <a:p>
            <a:pPr lvl="1"/>
            <a:r>
              <a:rPr lang="en-US" dirty="0"/>
              <a:t>Any call to a subroutine must NOT modify any registers other than stated return registers.  You can use any register as long as you save and restore it.</a:t>
            </a:r>
          </a:p>
        </p:txBody>
      </p:sp>
    </p:spTree>
    <p:extLst>
      <p:ext uri="{BB962C8B-B14F-4D97-AF65-F5344CB8AC3E}">
        <p14:creationId xmlns:p14="http://schemas.microsoft.com/office/powerpoint/2010/main" val="4088619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Pass Assembly</a:t>
            </a:r>
          </a:p>
        </p:txBody>
      </p:sp>
      <p:sp>
        <p:nvSpPr>
          <p:cNvPr id="3" name="Content Placeholder 2"/>
          <p:cNvSpPr>
            <a:spLocks noGrp="1"/>
          </p:cNvSpPr>
          <p:nvPr>
            <p:ph idx="1"/>
          </p:nvPr>
        </p:nvSpPr>
        <p:spPr>
          <a:xfrm>
            <a:off x="457200" y="1600203"/>
            <a:ext cx="3429000" cy="4525963"/>
          </a:xfrm>
        </p:spPr>
        <p:txBody>
          <a:bodyPr/>
          <a:lstStyle/>
          <a:p>
            <a:r>
              <a:rPr lang="en-US" dirty="0"/>
              <a:t>Pass 1 </a:t>
            </a:r>
          </a:p>
          <a:p>
            <a:pPr lvl="1"/>
            <a:r>
              <a:rPr lang="en-US" dirty="0"/>
              <a:t>Read the code and determine addresses.</a:t>
            </a:r>
          </a:p>
          <a:p>
            <a:pPr lvl="1"/>
            <a:r>
              <a:rPr lang="en-US" dirty="0"/>
              <a:t>Associate labels with addresses.</a:t>
            </a:r>
          </a:p>
          <a:p>
            <a:pPr lvl="1"/>
            <a:r>
              <a:rPr lang="en-US" dirty="0"/>
              <a:t>assign5.sym</a:t>
            </a:r>
          </a:p>
          <a:p>
            <a:endParaRPr lang="en-US" dirty="0"/>
          </a:p>
        </p:txBody>
      </p:sp>
      <p:sp>
        <p:nvSpPr>
          <p:cNvPr id="4" name="TextBox 3"/>
          <p:cNvSpPr txBox="1"/>
          <p:nvPr/>
        </p:nvSpPr>
        <p:spPr>
          <a:xfrm>
            <a:off x="4114800" y="1981200"/>
            <a:ext cx="4608954" cy="2585323"/>
          </a:xfrm>
          <a:prstGeom prst="rect">
            <a:avLst/>
          </a:prstGeom>
          <a:noFill/>
          <a:ln>
            <a:solidFill>
              <a:schemeClr val="tx1"/>
            </a:solidFill>
          </a:ln>
        </p:spPr>
        <p:txBody>
          <a:bodyPr wrap="none" rtlCol="0">
            <a:spAutoFit/>
          </a:bodyPr>
          <a:lstStyle/>
          <a:p>
            <a:r>
              <a:rPr lang="en-US" dirty="0">
                <a:latin typeface="Courier New" panose="02070309020205020404" pitchFamily="49" charset="0"/>
                <a:cs typeface="Courier New" panose="02070309020205020404" pitchFamily="49" charset="0"/>
              </a:rPr>
              <a:t>//Symbol Name		Page Address</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                    3006</a:t>
            </a:r>
          </a:p>
          <a:p>
            <a:r>
              <a:rPr lang="en-US" dirty="0">
                <a:latin typeface="Courier New" panose="02070309020205020404" pitchFamily="49" charset="0"/>
                <a:cs typeface="Courier New" panose="02070309020205020404" pitchFamily="49" charset="0"/>
              </a:rPr>
              <a:t>//	B                    3007</a:t>
            </a:r>
          </a:p>
          <a:p>
            <a:r>
              <a:rPr lang="en-US" dirty="0">
                <a:latin typeface="Courier New" panose="02070309020205020404" pitchFamily="49" charset="0"/>
                <a:cs typeface="Courier New" panose="02070309020205020404" pitchFamily="49" charset="0"/>
              </a:rPr>
              <a:t>//	C                    3008</a:t>
            </a:r>
          </a:p>
          <a:p>
            <a:r>
              <a:rPr lang="en-US" dirty="0">
                <a:latin typeface="Courier New" panose="02070309020205020404" pitchFamily="49" charset="0"/>
                <a:cs typeface="Courier New" panose="02070309020205020404" pitchFamily="49" charset="0"/>
              </a:rPr>
              <a:t>//	MTOP                 300D</a:t>
            </a:r>
          </a:p>
          <a:p>
            <a:r>
              <a:rPr lang="en-US" dirty="0">
                <a:latin typeface="Courier New" panose="02070309020205020404" pitchFamily="49" charset="0"/>
                <a:cs typeface="Courier New" panose="02070309020205020404" pitchFamily="49" charset="0"/>
              </a:rPr>
              <a:t>//	MULT                 3009</a:t>
            </a:r>
          </a:p>
          <a:p>
            <a:r>
              <a:rPr lang="en-US" dirty="0">
                <a:latin typeface="Courier New" panose="02070309020205020404" pitchFamily="49" charset="0"/>
                <a:cs typeface="Courier New" panose="02070309020205020404" pitchFamily="49" charset="0"/>
              </a:rPr>
              <a:t>//	SAVE_R1              3013</a:t>
            </a:r>
          </a:p>
          <a:p>
            <a:r>
              <a:rPr lang="en-US" dirty="0">
                <a:latin typeface="Courier New" panose="02070309020205020404" pitchFamily="49" charset="0"/>
                <a:cs typeface="Courier New" panose="02070309020205020404" pitchFamily="49" charset="0"/>
              </a:rPr>
              <a:t>//	SAVE_R2              3014</a:t>
            </a:r>
          </a:p>
        </p:txBody>
      </p:sp>
    </p:spTree>
    <p:extLst>
      <p:ext uri="{BB962C8B-B14F-4D97-AF65-F5344CB8AC3E}">
        <p14:creationId xmlns:p14="http://schemas.microsoft.com/office/powerpoint/2010/main" val="27622513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628205"/>
          </a:xfrm>
        </p:spPr>
        <p:txBody>
          <a:bodyPr>
            <a:normAutofit fontScale="90000"/>
          </a:bodyPr>
          <a:lstStyle/>
          <a:p>
            <a:r>
              <a:rPr lang="en-US" dirty="0"/>
              <a:t>Assembly List file</a:t>
            </a:r>
          </a:p>
        </p:txBody>
      </p:sp>
      <p:sp>
        <p:nvSpPr>
          <p:cNvPr id="3" name="Content Placeholder 2"/>
          <p:cNvSpPr>
            <a:spLocks noGrp="1"/>
          </p:cNvSpPr>
          <p:nvPr>
            <p:ph idx="1"/>
          </p:nvPr>
        </p:nvSpPr>
        <p:spPr>
          <a:xfrm>
            <a:off x="457200" y="1219200"/>
            <a:ext cx="2133600" cy="4525963"/>
          </a:xfrm>
        </p:spPr>
        <p:txBody>
          <a:bodyPr/>
          <a:lstStyle/>
          <a:p>
            <a:pPr marL="0" indent="0">
              <a:buNone/>
            </a:pPr>
            <a:r>
              <a:rPr lang="en-US" dirty="0"/>
              <a:t>assign5.lst</a:t>
            </a:r>
          </a:p>
        </p:txBody>
      </p:sp>
      <p:sp>
        <p:nvSpPr>
          <p:cNvPr id="4" name="TextBox 3"/>
          <p:cNvSpPr txBox="1"/>
          <p:nvPr/>
        </p:nvSpPr>
        <p:spPr>
          <a:xfrm>
            <a:off x="1676400" y="1905000"/>
            <a:ext cx="6599884" cy="4154984"/>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(0000) 3000  0011000000000000 (   2)                 .ORIG x3000</a:t>
            </a:r>
          </a:p>
          <a:p>
            <a:r>
              <a:rPr lang="en-US" sz="1200" dirty="0">
                <a:latin typeface="Courier New" panose="02070309020205020404" pitchFamily="49" charset="0"/>
                <a:cs typeface="Courier New" panose="02070309020205020404" pitchFamily="49" charset="0"/>
              </a:rPr>
              <a:t>(3000) 2005  0010000000000101 (   3)                 LD    R0 A</a:t>
            </a:r>
          </a:p>
          <a:p>
            <a:r>
              <a:rPr lang="en-US" sz="1200" dirty="0">
                <a:latin typeface="Courier New" panose="02070309020205020404" pitchFamily="49" charset="0"/>
                <a:cs typeface="Courier New" panose="02070309020205020404" pitchFamily="49" charset="0"/>
              </a:rPr>
              <a:t>(3001) 2205  0010001000000101 (   4)                 LD    R1 B</a:t>
            </a:r>
          </a:p>
          <a:p>
            <a:r>
              <a:rPr lang="en-US" sz="1200" dirty="0">
                <a:latin typeface="Courier New" panose="02070309020205020404" pitchFamily="49" charset="0"/>
                <a:cs typeface="Courier New" panose="02070309020205020404" pitchFamily="49" charset="0"/>
              </a:rPr>
              <a:t>(3002) 4806  0100100000000110 (   5)                 JSR   MULT</a:t>
            </a:r>
          </a:p>
          <a:p>
            <a:r>
              <a:rPr lang="en-US" sz="1200" dirty="0">
                <a:latin typeface="Courier New" panose="02070309020205020404" pitchFamily="49" charset="0"/>
                <a:cs typeface="Courier New" panose="02070309020205020404" pitchFamily="49" charset="0"/>
              </a:rPr>
              <a:t>(3003) F021  1111000000100001 (   6)                 TRAP  x21</a:t>
            </a:r>
          </a:p>
          <a:p>
            <a:r>
              <a:rPr lang="en-US" sz="1200" dirty="0">
                <a:latin typeface="Courier New" panose="02070309020205020404" pitchFamily="49" charset="0"/>
                <a:cs typeface="Courier New" panose="02070309020205020404" pitchFamily="49" charset="0"/>
              </a:rPr>
              <a:t>(3004) 3003  0011000000000011 (   7)                 ST    R0 C</a:t>
            </a:r>
          </a:p>
          <a:p>
            <a:r>
              <a:rPr lang="en-US" sz="1200" dirty="0">
                <a:latin typeface="Courier New" panose="02070309020205020404" pitchFamily="49" charset="0"/>
                <a:cs typeface="Courier New" panose="02070309020205020404" pitchFamily="49" charset="0"/>
              </a:rPr>
              <a:t>(3005) F025  1111000000100101 (   8)                 TRAP  x25</a:t>
            </a:r>
          </a:p>
          <a:p>
            <a:r>
              <a:rPr lang="en-US" sz="1200" dirty="0">
                <a:latin typeface="Courier New" panose="02070309020205020404" pitchFamily="49" charset="0"/>
                <a:cs typeface="Courier New" panose="02070309020205020404" pitchFamily="49" charset="0"/>
              </a:rPr>
              <a:t>(3006) 0008  0000000000001000 (   9) A               .FILL x0008</a:t>
            </a:r>
          </a:p>
          <a:p>
            <a:r>
              <a:rPr lang="en-US" sz="1200" dirty="0">
                <a:latin typeface="Courier New" panose="02070309020205020404" pitchFamily="49" charset="0"/>
                <a:cs typeface="Courier New" panose="02070309020205020404" pitchFamily="49" charset="0"/>
              </a:rPr>
              <a:t>(3007) 0009  0000000000001001 (  10) B               .FILL x0009</a:t>
            </a:r>
          </a:p>
          <a:p>
            <a:r>
              <a:rPr lang="en-US" sz="1200" dirty="0">
                <a:latin typeface="Courier New" panose="02070309020205020404" pitchFamily="49" charset="0"/>
                <a:cs typeface="Courier New" panose="02070309020205020404" pitchFamily="49" charset="0"/>
              </a:rPr>
              <a:t>(3008) 0000  0000000000000000 (  11) C               .FILL x0000</a:t>
            </a:r>
          </a:p>
          <a:p>
            <a:r>
              <a:rPr lang="en-US" sz="1200" dirty="0">
                <a:latin typeface="Courier New" panose="02070309020205020404" pitchFamily="49" charset="0"/>
                <a:cs typeface="Courier New" panose="02070309020205020404" pitchFamily="49" charset="0"/>
              </a:rPr>
              <a:t>(3009) 3209  0011001000001001 (  22) MULT            ST    R1 SAVE_R1</a:t>
            </a:r>
          </a:p>
          <a:p>
            <a:r>
              <a:rPr lang="en-US" sz="1200" dirty="0">
                <a:latin typeface="Courier New" panose="02070309020205020404" pitchFamily="49" charset="0"/>
                <a:cs typeface="Courier New" panose="02070309020205020404" pitchFamily="49" charset="0"/>
              </a:rPr>
              <a:t>(300A) 3409  0011010000001001 (  23)                 ST    R2 SAVE_R2</a:t>
            </a:r>
          </a:p>
          <a:p>
            <a:r>
              <a:rPr lang="en-US" sz="1200" dirty="0">
                <a:latin typeface="Courier New" panose="02070309020205020404" pitchFamily="49" charset="0"/>
                <a:cs typeface="Courier New" panose="02070309020205020404" pitchFamily="49" charset="0"/>
              </a:rPr>
              <a:t>(300B) 1420  0001010000100000 (  26)                 ADD   R2 R0 #0</a:t>
            </a:r>
          </a:p>
          <a:p>
            <a:r>
              <a:rPr lang="en-US" sz="1200" dirty="0">
                <a:latin typeface="Courier New" panose="02070309020205020404" pitchFamily="49" charset="0"/>
                <a:cs typeface="Courier New" panose="02070309020205020404" pitchFamily="49" charset="0"/>
              </a:rPr>
              <a:t>(300C) 5020  0101000000100000 (  27)                 AND   R0 </a:t>
            </a:r>
            <a:r>
              <a:rPr lang="en-US" sz="1200" dirty="0" err="1">
                <a:latin typeface="Courier New" panose="02070309020205020404" pitchFamily="49" charset="0"/>
                <a:cs typeface="Courier New" panose="02070309020205020404" pitchFamily="49" charset="0"/>
              </a:rPr>
              <a:t>R0</a:t>
            </a:r>
            <a:r>
              <a:rPr lang="en-US" sz="1200" dirty="0">
                <a:latin typeface="Courier New" panose="02070309020205020404" pitchFamily="49" charset="0"/>
                <a:cs typeface="Courier New" panose="02070309020205020404" pitchFamily="49" charset="0"/>
              </a:rPr>
              <a:t> #0</a:t>
            </a:r>
          </a:p>
          <a:p>
            <a:r>
              <a:rPr lang="en-US" sz="1200" dirty="0">
                <a:latin typeface="Courier New" panose="02070309020205020404" pitchFamily="49" charset="0"/>
                <a:cs typeface="Courier New" panose="02070309020205020404" pitchFamily="49" charset="0"/>
              </a:rPr>
              <a:t>(300D) 1040  0001000001000000 (  33) MTOP            ADD   R0 R1 R0</a:t>
            </a:r>
          </a:p>
          <a:p>
            <a:r>
              <a:rPr lang="en-US" sz="1200" dirty="0">
                <a:latin typeface="Courier New" panose="02070309020205020404" pitchFamily="49" charset="0"/>
                <a:cs typeface="Courier New" panose="02070309020205020404" pitchFamily="49" charset="0"/>
              </a:rPr>
              <a:t>(300E) 14BF  0001010010111111 (  34)                 ADD   R2 </a:t>
            </a:r>
            <a:r>
              <a:rPr lang="en-US" sz="1200" dirty="0" err="1">
                <a:latin typeface="Courier New" panose="02070309020205020404" pitchFamily="49" charset="0"/>
                <a:cs typeface="Courier New" panose="02070309020205020404" pitchFamily="49" charset="0"/>
              </a:rPr>
              <a:t>R2</a:t>
            </a:r>
            <a:r>
              <a:rPr lang="en-US" sz="1200" dirty="0">
                <a:latin typeface="Courier New" panose="02070309020205020404" pitchFamily="49" charset="0"/>
                <a:cs typeface="Courier New" panose="02070309020205020404" pitchFamily="49" charset="0"/>
              </a:rPr>
              <a:t> #-1</a:t>
            </a:r>
          </a:p>
          <a:p>
            <a:r>
              <a:rPr lang="en-US" sz="1200" dirty="0">
                <a:latin typeface="Courier New" panose="02070309020205020404" pitchFamily="49" charset="0"/>
                <a:cs typeface="Courier New" panose="02070309020205020404" pitchFamily="49" charset="0"/>
              </a:rPr>
              <a:t>(300F) 03FD  0000001111111101 (  35)                 BRP   MTOP</a:t>
            </a:r>
          </a:p>
          <a:p>
            <a:r>
              <a:rPr lang="en-US" sz="1200" dirty="0">
                <a:latin typeface="Courier New" panose="02070309020205020404" pitchFamily="49" charset="0"/>
                <a:cs typeface="Courier New" panose="02070309020205020404" pitchFamily="49" charset="0"/>
              </a:rPr>
              <a:t>(3010) 2202  0010001000000010 (  38)                 LD    R1 SAVE_R1</a:t>
            </a:r>
          </a:p>
          <a:p>
            <a:r>
              <a:rPr lang="en-US" sz="1200" dirty="0">
                <a:latin typeface="Courier New" panose="02070309020205020404" pitchFamily="49" charset="0"/>
                <a:cs typeface="Courier New" panose="02070309020205020404" pitchFamily="49" charset="0"/>
              </a:rPr>
              <a:t>(3011) 2402  0010010000000010 (  39)                 LD    R2 SAVE_R2</a:t>
            </a:r>
          </a:p>
          <a:p>
            <a:r>
              <a:rPr lang="en-US" sz="1200" dirty="0">
                <a:latin typeface="Courier New" panose="02070309020205020404" pitchFamily="49" charset="0"/>
                <a:cs typeface="Courier New" panose="02070309020205020404" pitchFamily="49" charset="0"/>
              </a:rPr>
              <a:t>(3012) C1C0  1100000111000000 (  40)                 RET   </a:t>
            </a:r>
          </a:p>
          <a:p>
            <a:r>
              <a:rPr lang="en-US" sz="1200" dirty="0">
                <a:latin typeface="Courier New" panose="02070309020205020404" pitchFamily="49" charset="0"/>
                <a:cs typeface="Courier New" panose="02070309020205020404" pitchFamily="49" charset="0"/>
              </a:rPr>
              <a:t>(3013) 0000  0000000000000000 (  51) SAVE_R1         .FILL x0000</a:t>
            </a:r>
          </a:p>
          <a:p>
            <a:r>
              <a:rPr lang="en-US" sz="1200" dirty="0">
                <a:latin typeface="Courier New" panose="02070309020205020404" pitchFamily="49" charset="0"/>
                <a:cs typeface="Courier New" panose="02070309020205020404" pitchFamily="49" charset="0"/>
              </a:rPr>
              <a:t>(3014) 0000  0000000000000000 (  52) SAVE_R2         .FILL x0000</a:t>
            </a:r>
          </a:p>
        </p:txBody>
      </p:sp>
    </p:spTree>
    <p:extLst>
      <p:ext uri="{BB962C8B-B14F-4D97-AF65-F5344CB8AC3E}">
        <p14:creationId xmlns:p14="http://schemas.microsoft.com/office/powerpoint/2010/main" val="1651582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4649-D671-4F9C-8CA7-C157DA7D2402}"/>
              </a:ext>
            </a:extLst>
          </p:cNvPr>
          <p:cNvSpPr>
            <a:spLocks noGrp="1"/>
          </p:cNvSpPr>
          <p:nvPr>
            <p:ph type="title"/>
          </p:nvPr>
        </p:nvSpPr>
        <p:spPr>
          <a:xfrm>
            <a:off x="685800" y="484632"/>
            <a:ext cx="7772400" cy="810768"/>
          </a:xfrm>
        </p:spPr>
        <p:txBody>
          <a:bodyPr/>
          <a:lstStyle/>
          <a:p>
            <a:r>
              <a:rPr lang="en-US" dirty="0"/>
              <a:t>Longer Example</a:t>
            </a:r>
          </a:p>
        </p:txBody>
      </p:sp>
      <p:sp>
        <p:nvSpPr>
          <p:cNvPr id="3" name="Content Placeholder 2"/>
          <p:cNvSpPr>
            <a:spLocks noGrp="1"/>
          </p:cNvSpPr>
          <p:nvPr>
            <p:ph idx="1"/>
          </p:nvPr>
        </p:nvSpPr>
        <p:spPr>
          <a:xfrm>
            <a:off x="457200" y="1417638"/>
            <a:ext cx="8229600" cy="3992562"/>
          </a:xfrm>
        </p:spPr>
        <p:txBody>
          <a:bodyPr>
            <a:normAutofit/>
          </a:bodyPr>
          <a:lstStyle/>
          <a:p>
            <a:pPr marL="0" indent="0">
              <a:buNone/>
            </a:pPr>
            <a:endParaRPr lang="en-US" dirty="0"/>
          </a:p>
          <a:p>
            <a:pPr marL="0" indent="0">
              <a:buNone/>
            </a:pPr>
            <a:r>
              <a:rPr lang="en-US" dirty="0">
                <a:hlinkClick r:id="rId2"/>
              </a:rPr>
              <a:t>A longer example</a:t>
            </a:r>
            <a:endParaRPr lang="en-US" dirty="0"/>
          </a:p>
        </p:txBody>
      </p:sp>
    </p:spTree>
    <p:extLst>
      <p:ext uri="{BB962C8B-B14F-4D97-AF65-F5344CB8AC3E}">
        <p14:creationId xmlns:p14="http://schemas.microsoft.com/office/powerpoint/2010/main" val="2230341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A5C8-358C-46EE-B17F-2574CB782FFD}"/>
              </a:ext>
            </a:extLst>
          </p:cNvPr>
          <p:cNvSpPr>
            <a:spLocks noGrp="1"/>
          </p:cNvSpPr>
          <p:nvPr>
            <p:ph type="title"/>
          </p:nvPr>
        </p:nvSpPr>
        <p:spPr>
          <a:xfrm>
            <a:off x="685800" y="484632"/>
            <a:ext cx="7772400" cy="963168"/>
          </a:xfrm>
        </p:spPr>
        <p:txBody>
          <a:bodyPr>
            <a:normAutofit fontScale="90000"/>
          </a:bodyPr>
          <a:lstStyle/>
          <a:p>
            <a:r>
              <a:rPr lang="en-US"/>
              <a:t>After homework 4, DO </a:t>
            </a:r>
            <a:r>
              <a:rPr lang="en-US" dirty="0"/>
              <a:t>NOT CONVERT CODE TO HEX BY HAND!!!</a:t>
            </a:r>
          </a:p>
        </p:txBody>
      </p:sp>
      <p:sp>
        <p:nvSpPr>
          <p:cNvPr id="3" name="Content Placeholder 2">
            <a:extLst>
              <a:ext uri="{FF2B5EF4-FFF2-40B4-BE49-F238E27FC236}">
                <a16:creationId xmlns:a16="http://schemas.microsoft.com/office/drawing/2014/main" id="{5EF5FE07-FEC9-4DDD-9643-CB745F958A40}"/>
              </a:ext>
            </a:extLst>
          </p:cNvPr>
          <p:cNvSpPr>
            <a:spLocks noGrp="1"/>
          </p:cNvSpPr>
          <p:nvPr>
            <p:ph idx="1"/>
          </p:nvPr>
        </p:nvSpPr>
        <p:spPr>
          <a:xfrm>
            <a:off x="685800" y="1752600"/>
            <a:ext cx="7772400" cy="3657600"/>
          </a:xfrm>
        </p:spPr>
        <p:txBody>
          <a:bodyPr>
            <a:normAutofit fontScale="92500" lnSpcReduction="20000"/>
          </a:bodyPr>
          <a:lstStyle/>
          <a:p>
            <a:r>
              <a:rPr lang="en-US" dirty="0"/>
              <a:t>Last week you created your assembly and then converted it by hand.</a:t>
            </a:r>
          </a:p>
          <a:p>
            <a:r>
              <a:rPr lang="en-US" dirty="0"/>
              <a:t>I wanted you to learn hex codes for ALL the operations.</a:t>
            </a:r>
          </a:p>
          <a:p>
            <a:r>
              <a:rPr lang="en-US" dirty="0"/>
              <a:t>But now, we are going to use the assembler.</a:t>
            </a:r>
          </a:p>
          <a:p>
            <a:r>
              <a:rPr lang="en-US" b="1" dirty="0"/>
              <a:t>THIS WEEK YOU SHOULD USE THE ASSEMBLER INSTEAD!!!</a:t>
            </a:r>
          </a:p>
          <a:p>
            <a:r>
              <a:rPr lang="en-US" dirty="0"/>
              <a:t>Write your code in assembly as described in the first part of these notes and save as an </a:t>
            </a:r>
            <a:r>
              <a:rPr lang="en-US" dirty="0" err="1"/>
              <a:t>ASM</a:t>
            </a:r>
            <a:r>
              <a:rPr lang="en-US" dirty="0"/>
              <a:t> file.</a:t>
            </a:r>
          </a:p>
          <a:p>
            <a:r>
              <a:rPr lang="en-US" dirty="0"/>
              <a:t>Load your program into the assembler.  You can download it from the resources portion of AsULearn.</a:t>
            </a:r>
          </a:p>
          <a:p>
            <a:r>
              <a:rPr lang="en-US" dirty="0"/>
              <a:t>Load the program into the assembler and THE ASSEMBLER WILL CONVERT IT TO HEX.  </a:t>
            </a:r>
          </a:p>
          <a:p>
            <a:r>
              <a:rPr lang="en-US" dirty="0"/>
              <a:t>The assembler will calculate offsets AND store data for you.</a:t>
            </a:r>
          </a:p>
        </p:txBody>
      </p:sp>
    </p:spTree>
    <p:extLst>
      <p:ext uri="{BB962C8B-B14F-4D97-AF65-F5344CB8AC3E}">
        <p14:creationId xmlns:p14="http://schemas.microsoft.com/office/powerpoint/2010/main" val="3194285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from the Simulator</a:t>
            </a:r>
          </a:p>
        </p:txBody>
      </p:sp>
      <p:sp>
        <p:nvSpPr>
          <p:cNvPr id="3" name="Content Placeholder 2"/>
          <p:cNvSpPr>
            <a:spLocks noGrp="1"/>
          </p:cNvSpPr>
          <p:nvPr>
            <p:ph idx="1"/>
          </p:nvPr>
        </p:nvSpPr>
        <p:spPr/>
        <p:txBody>
          <a:bodyPr>
            <a:normAutofit fontScale="92500" lnSpcReduction="10000"/>
          </a:bodyPr>
          <a:lstStyle/>
          <a:p>
            <a:r>
              <a:rPr lang="en-US" dirty="0"/>
              <a:t>These commands are from the text-based simulator (lc3sim) on student.  But these ideas are common to debuggers in many languages and IDEs.  </a:t>
            </a:r>
          </a:p>
          <a:p>
            <a:r>
              <a:rPr lang="en-US" dirty="0"/>
              <a:t>The graphical based simulators have buttons which do the same things as the following commands.</a:t>
            </a:r>
          </a:p>
          <a:p>
            <a:r>
              <a:rPr lang="en-US" dirty="0"/>
              <a:t>Type </a:t>
            </a:r>
            <a:r>
              <a:rPr lang="en-US" b="1" i="1" dirty="0"/>
              <a:t>help</a:t>
            </a:r>
            <a:r>
              <a:rPr lang="en-US" dirty="0"/>
              <a:t> from within </a:t>
            </a:r>
            <a:r>
              <a:rPr lang="en-US" b="1" i="1" dirty="0"/>
              <a:t>lc3sim</a:t>
            </a:r>
            <a:r>
              <a:rPr lang="en-US" dirty="0"/>
              <a:t> get a list of the commands.</a:t>
            </a:r>
          </a:p>
          <a:p>
            <a:pPr marL="457200" lvl="1" indent="0">
              <a:buNone/>
            </a:pPr>
            <a:r>
              <a:rPr lang="en-US" b="1" i="1" dirty="0"/>
              <a:t>step</a:t>
            </a:r>
            <a:r>
              <a:rPr lang="en-US" dirty="0"/>
              <a:t> - Execute 1 program step at a time.  Will go into subroutines.</a:t>
            </a:r>
          </a:p>
          <a:p>
            <a:pPr marL="457200" lvl="1" indent="0">
              <a:buNone/>
            </a:pPr>
            <a:r>
              <a:rPr lang="en-US" b="1" i="1" dirty="0"/>
              <a:t>next</a:t>
            </a:r>
            <a:r>
              <a:rPr lang="en-US" dirty="0"/>
              <a:t> - Execute 1 program step at a time.  Will run subroutines and return without stepping through them.  Treats JSR like a single step.</a:t>
            </a:r>
          </a:p>
          <a:p>
            <a:pPr marL="457200" lvl="1" indent="0">
              <a:buNone/>
            </a:pPr>
            <a:r>
              <a:rPr lang="en-US" b="1" i="1" dirty="0"/>
              <a:t>finish</a:t>
            </a:r>
            <a:r>
              <a:rPr lang="en-US" dirty="0"/>
              <a:t> - If you are in a subroutine will execute until the subroutine finishes then go back to step mode.</a:t>
            </a:r>
          </a:p>
          <a:p>
            <a:pPr marL="457200" lvl="1" indent="0">
              <a:buNone/>
            </a:pPr>
            <a:r>
              <a:rPr lang="en-US" b="1" i="1" dirty="0"/>
              <a:t>continue</a:t>
            </a:r>
            <a:r>
              <a:rPr lang="en-US" dirty="0"/>
              <a:t> - Will run to the end of the program with no more stepping.</a:t>
            </a:r>
          </a:p>
          <a:p>
            <a:pPr marL="457200" lvl="1" indent="0">
              <a:buNone/>
            </a:pPr>
            <a:r>
              <a:rPr lang="en-US" b="1" i="1" dirty="0" err="1"/>
              <a:t>printregs</a:t>
            </a:r>
            <a:r>
              <a:rPr lang="en-US" dirty="0"/>
              <a:t> - Lists all your registers and values on the screen.</a:t>
            </a:r>
          </a:p>
          <a:p>
            <a:pPr marL="457200" lvl="1" indent="0">
              <a:buNone/>
            </a:pPr>
            <a:r>
              <a:rPr lang="en-US" b="1" i="1" dirty="0"/>
              <a:t>dump</a:t>
            </a:r>
            <a:r>
              <a:rPr lang="en-US" dirty="0"/>
              <a:t> - Lists memory and values on the screen.</a:t>
            </a:r>
          </a:p>
        </p:txBody>
      </p:sp>
    </p:spTree>
    <p:extLst>
      <p:ext uri="{BB962C8B-B14F-4D97-AF65-F5344CB8AC3E}">
        <p14:creationId xmlns:p14="http://schemas.microsoft.com/office/powerpoint/2010/main" val="1852517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2E127-5252-4037-8854-B35745AD13FC}"/>
              </a:ext>
            </a:extLst>
          </p:cNvPr>
          <p:cNvSpPr>
            <a:spLocks noGrp="1"/>
          </p:cNvSpPr>
          <p:nvPr>
            <p:ph type="title"/>
          </p:nvPr>
        </p:nvSpPr>
        <p:spPr/>
        <p:txBody>
          <a:bodyPr/>
          <a:lstStyle/>
          <a:p>
            <a:r>
              <a:rPr lang="en-US" dirty="0"/>
              <a:t>Homework 5</a:t>
            </a:r>
          </a:p>
        </p:txBody>
      </p:sp>
      <p:sp>
        <p:nvSpPr>
          <p:cNvPr id="3" name="Content Placeholder 2">
            <a:extLst>
              <a:ext uri="{FF2B5EF4-FFF2-40B4-BE49-F238E27FC236}">
                <a16:creationId xmlns:a16="http://schemas.microsoft.com/office/drawing/2014/main" id="{F89407D2-938C-4505-A014-58563121D3A9}"/>
              </a:ext>
            </a:extLst>
          </p:cNvPr>
          <p:cNvSpPr>
            <a:spLocks noGrp="1"/>
          </p:cNvSpPr>
          <p:nvPr>
            <p:ph idx="1"/>
          </p:nvPr>
        </p:nvSpPr>
        <p:spPr/>
        <p:txBody>
          <a:bodyPr>
            <a:normAutofit/>
          </a:bodyPr>
          <a:lstStyle/>
          <a:p>
            <a:r>
              <a:rPr lang="en-US" b="1" dirty="0">
                <a:solidFill>
                  <a:srgbClr val="FF0000"/>
                </a:solidFill>
              </a:rPr>
              <a:t>USE THE ASSIGNMENT DOCUMENT ON ASULEARN FOR DETAILS ON THIS ASSIGNMENT.</a:t>
            </a:r>
          </a:p>
          <a:p>
            <a:endParaRPr lang="en-US" dirty="0"/>
          </a:p>
        </p:txBody>
      </p:sp>
    </p:spTree>
    <p:extLst>
      <p:ext uri="{BB962C8B-B14F-4D97-AF65-F5344CB8AC3E}">
        <p14:creationId xmlns:p14="http://schemas.microsoft.com/office/powerpoint/2010/main" val="1245388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GETNUM</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	.</a:t>
            </a:r>
            <a:r>
              <a:rPr lang="en-US" dirty="0" err="1"/>
              <a:t>orig</a:t>
            </a:r>
            <a:r>
              <a:rPr lang="en-US" dirty="0"/>
              <a:t> x3000</a:t>
            </a:r>
          </a:p>
          <a:p>
            <a:pPr marL="0" indent="0">
              <a:buNone/>
            </a:pPr>
            <a:r>
              <a:rPr lang="en-US" dirty="0"/>
              <a:t>	JSR	GETNUM</a:t>
            </a:r>
          </a:p>
          <a:p>
            <a:pPr marL="0" indent="0">
              <a:buNone/>
            </a:pPr>
            <a:r>
              <a:rPr lang="en-US" dirty="0"/>
              <a:t>	JSR	GETNUM</a:t>
            </a:r>
          </a:p>
          <a:p>
            <a:pPr marL="0" indent="0">
              <a:buNone/>
            </a:pPr>
            <a:r>
              <a:rPr lang="en-US" dirty="0"/>
              <a:t>	HALT</a:t>
            </a:r>
          </a:p>
          <a:p>
            <a:pPr marL="0" indent="0">
              <a:buNone/>
            </a:pPr>
            <a:endParaRPr lang="en-US" dirty="0"/>
          </a:p>
          <a:p>
            <a:pPr marL="0" indent="0">
              <a:buNone/>
            </a:pPr>
            <a:r>
              <a:rPr lang="en-US" dirty="0"/>
              <a:t>GETNUM</a:t>
            </a:r>
          </a:p>
          <a:p>
            <a:pPr marL="0" indent="0">
              <a:buNone/>
            </a:pPr>
            <a:r>
              <a:rPr lang="en-US" dirty="0"/>
              <a:t>	;Save Registers</a:t>
            </a:r>
          </a:p>
          <a:p>
            <a:pPr marL="0" indent="0">
              <a:buNone/>
            </a:pPr>
            <a:r>
              <a:rPr lang="en-US" dirty="0"/>
              <a:t>	;  …  program code here …</a:t>
            </a:r>
          </a:p>
          <a:p>
            <a:pPr marL="0" indent="0">
              <a:buNone/>
            </a:pPr>
            <a:r>
              <a:rPr lang="en-US" dirty="0"/>
              <a:t>	;Restore Registers</a:t>
            </a:r>
          </a:p>
          <a:p>
            <a:pPr marL="0" indent="0">
              <a:buNone/>
            </a:pPr>
            <a:r>
              <a:rPr lang="en-US" dirty="0"/>
              <a:t>	RET</a:t>
            </a:r>
          </a:p>
        </p:txBody>
      </p:sp>
    </p:spTree>
    <p:extLst>
      <p:ext uri="{BB962C8B-B14F-4D97-AF65-F5344CB8AC3E}">
        <p14:creationId xmlns:p14="http://schemas.microsoft.com/office/powerpoint/2010/main" val="8604850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lstStyle/>
          <a:p>
            <a:r>
              <a:rPr lang="en-US" dirty="0"/>
              <a:t>Boolean AND</a:t>
            </a:r>
          </a:p>
        </p:txBody>
      </p:sp>
      <p:sp>
        <p:nvSpPr>
          <p:cNvPr id="3" name="Content Placeholder 2"/>
          <p:cNvSpPr>
            <a:spLocks noGrp="1"/>
          </p:cNvSpPr>
          <p:nvPr>
            <p:ph idx="1"/>
          </p:nvPr>
        </p:nvSpPr>
        <p:spPr>
          <a:xfrm>
            <a:off x="533400" y="1111269"/>
            <a:ext cx="2714897" cy="4502825"/>
          </a:xfrm>
        </p:spPr>
        <p:txBody>
          <a:bodyPr numCol="1">
            <a:normAutofit/>
          </a:bodyPr>
          <a:lstStyle/>
          <a:p>
            <a:pPr marL="0" indent="0">
              <a:buNone/>
            </a:pPr>
            <a:r>
              <a:rPr lang="en-US" dirty="0"/>
              <a:t>if (A&gt;B &amp;&amp; A&gt;C)</a:t>
            </a:r>
          </a:p>
          <a:p>
            <a:pPr marL="0" indent="0">
              <a:buNone/>
            </a:pPr>
            <a:r>
              <a:rPr lang="en-US" dirty="0"/>
              <a:t>{</a:t>
            </a:r>
          </a:p>
          <a:p>
            <a:pPr marL="0" indent="0">
              <a:buNone/>
            </a:pPr>
            <a:r>
              <a:rPr lang="en-US" dirty="0"/>
              <a:t>	print(A)</a:t>
            </a:r>
          </a:p>
          <a:p>
            <a:pPr marL="0" indent="0">
              <a:buNone/>
            </a:pPr>
            <a:r>
              <a:rPr lang="en-US" dirty="0"/>
              <a:t>}</a:t>
            </a:r>
          </a:p>
          <a:p>
            <a:r>
              <a:rPr lang="en-US" sz="1800" dirty="0"/>
              <a:t>Booleans are positional.  Must PASS all tests.</a:t>
            </a:r>
          </a:p>
          <a:p>
            <a:pPr lvl="1"/>
            <a:r>
              <a:rPr lang="en-US" sz="1600" dirty="0"/>
              <a:t>If first test fails jump to end of </a:t>
            </a:r>
            <a:r>
              <a:rPr lang="en-US" sz="1600" b="1" i="1" dirty="0"/>
              <a:t>if</a:t>
            </a:r>
            <a:r>
              <a:rPr lang="en-US" sz="1600" dirty="0"/>
              <a:t>.</a:t>
            </a:r>
          </a:p>
          <a:p>
            <a:pPr lvl="1"/>
            <a:r>
              <a:rPr lang="en-US" sz="1600" dirty="0"/>
              <a:t>If second test fails, skip to end of </a:t>
            </a:r>
            <a:r>
              <a:rPr lang="en-US" sz="1600" b="1" i="1" dirty="0"/>
              <a:t>if</a:t>
            </a:r>
            <a:r>
              <a:rPr lang="en-US" sz="1600" dirty="0"/>
              <a:t>.</a:t>
            </a:r>
          </a:p>
          <a:p>
            <a:pPr lvl="1"/>
            <a:r>
              <a:rPr lang="en-US" sz="1600" dirty="0"/>
              <a:t>Print A</a:t>
            </a:r>
          </a:p>
          <a:p>
            <a:pPr lvl="1"/>
            <a:r>
              <a:rPr lang="en-US" sz="1600" dirty="0"/>
              <a:t>End of </a:t>
            </a:r>
            <a:r>
              <a:rPr lang="en-US" sz="1600" b="1" i="1" dirty="0"/>
              <a:t>if</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813890015"/>
              </p:ext>
            </p:extLst>
          </p:nvPr>
        </p:nvGraphicFramePr>
        <p:xfrm>
          <a:off x="3226526" y="1714020"/>
          <a:ext cx="5623560" cy="3429960"/>
        </p:xfrm>
        <a:graphic>
          <a:graphicData uri="http://schemas.openxmlformats.org/drawingml/2006/table">
            <a:tbl>
              <a:tblPr firstRow="1" bandRow="1">
                <a:tableStyleId>{2D5ABB26-0587-4C30-8999-92F81FD0307C}</a:tableStyleId>
              </a:tblPr>
              <a:tblGrid>
                <a:gridCol w="838200">
                  <a:extLst>
                    <a:ext uri="{9D8B030D-6E8A-4147-A177-3AD203B41FA5}">
                      <a16:colId xmlns:a16="http://schemas.microsoft.com/office/drawing/2014/main" val="20000"/>
                    </a:ext>
                  </a:extLst>
                </a:gridCol>
                <a:gridCol w="295656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21288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Assume R0&lt;-A, R1&lt;-B, R2&lt;-C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Comments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4028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Not</a:t>
                      </a:r>
                      <a:r>
                        <a:rPr lang="en-US" sz="1600" baseline="0" dirty="0"/>
                        <a:t> R3, R0</a:t>
                      </a:r>
                    </a:p>
                    <a:p>
                      <a:r>
                        <a:rPr lang="en-US" sz="1600" baseline="0" dirty="0"/>
                        <a:t>Add R3, R3, #1</a:t>
                      </a:r>
                    </a:p>
                    <a:p>
                      <a:r>
                        <a:rPr lang="en-US" sz="1600" baseline="0" dirty="0"/>
                        <a:t>Add R4, R3, R1</a:t>
                      </a:r>
                    </a:p>
                    <a:p>
                      <a:r>
                        <a:rPr lang="en-US" sz="1600" dirty="0"/>
                        <a:t>BRZP ENDIF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;Compare A &gt; B</a:t>
                      </a:r>
                    </a:p>
                    <a:p>
                      <a:endParaRPr lang="en-US" sz="1600" dirty="0"/>
                    </a:p>
                    <a:p>
                      <a:r>
                        <a:rPr lang="en-US" sz="1600" dirty="0"/>
                        <a:t>;leave -A in R3</a:t>
                      </a:r>
                    </a:p>
                    <a:p>
                      <a:r>
                        <a:rPr lang="en-US" sz="1600" dirty="0"/>
                        <a:t>;if</a:t>
                      </a:r>
                      <a:r>
                        <a:rPr lang="en-US" sz="1600" baseline="0" dirty="0"/>
                        <a:t> A&lt;B || A==B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19800">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aseline="0" dirty="0"/>
                        <a:t>Add R4, R3, R2</a:t>
                      </a:r>
                    </a:p>
                    <a:p>
                      <a:r>
                        <a:rPr lang="en-US" sz="1600" baseline="0" dirty="0"/>
                        <a:t>BRZP ENDIF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;Compare A&gt;C</a:t>
                      </a:r>
                    </a:p>
                    <a:p>
                      <a:r>
                        <a:rPr lang="en-US" sz="1600" dirty="0"/>
                        <a:t>;if A&lt;C</a:t>
                      </a:r>
                      <a:r>
                        <a:rPr lang="en-US" sz="1600" baseline="0" dirty="0"/>
                        <a:t> || A==C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908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;Print R0(A)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99320">
                <a:tc>
                  <a:txBody>
                    <a:bodyPr/>
                    <a:lstStyle/>
                    <a:p>
                      <a:r>
                        <a:rPr lang="en-US" sz="1600" dirty="0"/>
                        <a:t>ENDIF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HALT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789537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ANDs</a:t>
            </a:r>
          </a:p>
        </p:txBody>
      </p:sp>
      <p:sp>
        <p:nvSpPr>
          <p:cNvPr id="3" name="Content Placeholder 2"/>
          <p:cNvSpPr>
            <a:spLocks noGrp="1"/>
          </p:cNvSpPr>
          <p:nvPr>
            <p:ph idx="1"/>
          </p:nvPr>
        </p:nvSpPr>
        <p:spPr/>
        <p:txBody>
          <a:bodyPr>
            <a:normAutofit fontScale="92500" lnSpcReduction="10000"/>
          </a:bodyPr>
          <a:lstStyle/>
          <a:p>
            <a:r>
              <a:rPr lang="en-US" sz="2800" dirty="0"/>
              <a:t>if (test1 &amp;&amp; test2 &amp;&amp; test3 &amp;&amp; … &amp;&amp; </a:t>
            </a:r>
            <a:r>
              <a:rPr lang="en-US" sz="2800" dirty="0" err="1"/>
              <a:t>testn</a:t>
            </a:r>
            <a:r>
              <a:rPr lang="en-US" sz="2800" dirty="0"/>
              <a:t>) {BLOCK}</a:t>
            </a:r>
          </a:p>
          <a:p>
            <a:pPr marL="0" indent="0">
              <a:buNone/>
            </a:pPr>
            <a:r>
              <a:rPr lang="en-US" sz="2800" dirty="0"/>
              <a:t>	if test1 fails jump to END</a:t>
            </a:r>
          </a:p>
          <a:p>
            <a:pPr marL="0" indent="0">
              <a:buNone/>
            </a:pPr>
            <a:r>
              <a:rPr lang="en-US" sz="2800" dirty="0"/>
              <a:t>	if test2 fails jump to END</a:t>
            </a:r>
          </a:p>
          <a:p>
            <a:pPr marL="0" indent="0">
              <a:buNone/>
            </a:pPr>
            <a:r>
              <a:rPr lang="en-US" sz="2800" dirty="0"/>
              <a:t>	if test3 fails jump to END</a:t>
            </a:r>
          </a:p>
          <a:p>
            <a:pPr marL="0" indent="0">
              <a:buNone/>
            </a:pPr>
            <a:r>
              <a:rPr lang="en-US" sz="2800" dirty="0"/>
              <a:t>	if …</a:t>
            </a:r>
          </a:p>
          <a:p>
            <a:pPr marL="0" indent="0">
              <a:buNone/>
            </a:pPr>
            <a:r>
              <a:rPr lang="en-US" sz="2800" dirty="0"/>
              <a:t>	if </a:t>
            </a:r>
            <a:r>
              <a:rPr lang="en-US" sz="2800" dirty="0" err="1"/>
              <a:t>testn</a:t>
            </a:r>
            <a:r>
              <a:rPr lang="en-US" sz="2800" dirty="0"/>
              <a:t> fails jump to END</a:t>
            </a:r>
          </a:p>
          <a:p>
            <a:pPr marL="0" indent="0">
              <a:buNone/>
            </a:pPr>
            <a:r>
              <a:rPr lang="en-US" sz="2800" dirty="0"/>
              <a:t>	//Execute the BLOCK of code here</a:t>
            </a:r>
          </a:p>
          <a:p>
            <a:pPr marL="0" indent="0">
              <a:buNone/>
            </a:pPr>
            <a:r>
              <a:rPr lang="en-US" sz="2800" dirty="0"/>
              <a:t>END   //Move on</a:t>
            </a:r>
          </a:p>
        </p:txBody>
      </p:sp>
    </p:spTree>
    <p:extLst>
      <p:ext uri="{BB962C8B-B14F-4D97-AF65-F5344CB8AC3E}">
        <p14:creationId xmlns:p14="http://schemas.microsoft.com/office/powerpoint/2010/main" val="31852788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84632"/>
            <a:ext cx="7772400" cy="582168"/>
          </a:xfrm>
        </p:spPr>
        <p:txBody>
          <a:bodyPr>
            <a:normAutofit fontScale="90000"/>
          </a:bodyPr>
          <a:lstStyle/>
          <a:p>
            <a:r>
              <a:rPr lang="en-US" dirty="0"/>
              <a:t>Boolean OR</a:t>
            </a:r>
          </a:p>
        </p:txBody>
      </p:sp>
      <p:sp>
        <p:nvSpPr>
          <p:cNvPr id="3" name="Content Placeholder 2"/>
          <p:cNvSpPr>
            <a:spLocks noGrp="1"/>
          </p:cNvSpPr>
          <p:nvPr>
            <p:ph idx="1"/>
          </p:nvPr>
        </p:nvSpPr>
        <p:spPr>
          <a:xfrm>
            <a:off x="533400" y="1295400"/>
            <a:ext cx="2514600" cy="4495800"/>
          </a:xfrm>
        </p:spPr>
        <p:txBody>
          <a:bodyPr numCol="1">
            <a:normAutofit/>
          </a:bodyPr>
          <a:lstStyle/>
          <a:p>
            <a:pPr marL="0" indent="0">
              <a:buNone/>
            </a:pPr>
            <a:r>
              <a:rPr lang="en-US" dirty="0"/>
              <a:t>if (A&gt;B || A&gt;C)</a:t>
            </a:r>
          </a:p>
          <a:p>
            <a:pPr marL="0" indent="0">
              <a:buNone/>
            </a:pPr>
            <a:r>
              <a:rPr lang="en-US" dirty="0"/>
              <a:t>{</a:t>
            </a:r>
          </a:p>
          <a:p>
            <a:pPr marL="0" indent="0">
              <a:buNone/>
            </a:pPr>
            <a:r>
              <a:rPr lang="en-US" dirty="0"/>
              <a:t>	print(A)</a:t>
            </a:r>
          </a:p>
          <a:p>
            <a:pPr marL="0" indent="0">
              <a:buNone/>
            </a:pPr>
            <a:r>
              <a:rPr lang="en-US" dirty="0"/>
              <a:t>}</a:t>
            </a:r>
          </a:p>
          <a:p>
            <a:r>
              <a:rPr lang="en-US" sz="1800" dirty="0"/>
              <a:t>Booleans are positional. Must pass either test.</a:t>
            </a:r>
          </a:p>
          <a:p>
            <a:pPr lvl="1"/>
            <a:r>
              <a:rPr lang="en-US" sz="1600" dirty="0"/>
              <a:t>If first test passes branch to </a:t>
            </a:r>
            <a:r>
              <a:rPr lang="en-US" sz="1600" b="1" i="1" dirty="0"/>
              <a:t>Print A.</a:t>
            </a:r>
            <a:endParaRPr lang="en-US" sz="1600" dirty="0"/>
          </a:p>
          <a:p>
            <a:pPr lvl="1"/>
            <a:r>
              <a:rPr lang="en-US" sz="1600" dirty="0"/>
              <a:t>If second test passes branch to </a:t>
            </a:r>
            <a:r>
              <a:rPr lang="en-US" sz="1600" b="1" i="1" dirty="0"/>
              <a:t>Print A</a:t>
            </a:r>
            <a:r>
              <a:rPr lang="en-US" sz="1600" dirty="0"/>
              <a:t>.</a:t>
            </a:r>
          </a:p>
          <a:p>
            <a:pPr lvl="1"/>
            <a:r>
              <a:rPr lang="en-US" sz="1600" dirty="0"/>
              <a:t>Branch to end of </a:t>
            </a:r>
            <a:r>
              <a:rPr lang="en-US" sz="1600" b="1" i="1" dirty="0"/>
              <a:t>if</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43786661"/>
              </p:ext>
            </p:extLst>
          </p:nvPr>
        </p:nvGraphicFramePr>
        <p:xfrm>
          <a:off x="3200400" y="1295400"/>
          <a:ext cx="5791200" cy="28956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gridCol w="31496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Assume R0&lt;-A, R1&lt;-B, R2&lt;-C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Comments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Not</a:t>
                      </a:r>
                      <a:r>
                        <a:rPr lang="en-US" sz="1600" baseline="0" dirty="0"/>
                        <a:t> R3, R0</a:t>
                      </a:r>
                    </a:p>
                    <a:p>
                      <a:r>
                        <a:rPr lang="en-US" sz="1600" baseline="0" dirty="0"/>
                        <a:t>Add R3, R3, #1</a:t>
                      </a:r>
                    </a:p>
                    <a:p>
                      <a:r>
                        <a:rPr lang="en-US" sz="1600" baseline="0" dirty="0"/>
                        <a:t>Add R4, R3, R1</a:t>
                      </a:r>
                    </a:p>
                    <a:p>
                      <a:r>
                        <a:rPr lang="en-US" sz="1600" dirty="0"/>
                        <a:t>BRN PRINTA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;Compare A &gt; B</a:t>
                      </a:r>
                    </a:p>
                    <a:p>
                      <a:endParaRPr lang="en-US" sz="1600" dirty="0"/>
                    </a:p>
                    <a:p>
                      <a:r>
                        <a:rPr lang="en-US" sz="1600" dirty="0"/>
                        <a:t>;leave -A in R3</a:t>
                      </a:r>
                    </a:p>
                    <a:p>
                      <a:r>
                        <a:rPr lang="en-US" sz="1600" dirty="0"/>
                        <a:t>;if</a:t>
                      </a:r>
                      <a:r>
                        <a:rPr lang="en-US" sz="1600" baseline="0" dirty="0"/>
                        <a:t> A&gt;B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aseline="0" dirty="0"/>
                        <a:t>Add R4, R3, R2</a:t>
                      </a:r>
                    </a:p>
                    <a:p>
                      <a:r>
                        <a:rPr lang="en-US" sz="1600" baseline="0" dirty="0"/>
                        <a:t>BRN PRINTA</a:t>
                      </a:r>
                    </a:p>
                    <a:p>
                      <a:r>
                        <a:rPr lang="en-US" sz="1600" baseline="0" dirty="0"/>
                        <a:t>BRNZP ENDIF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;Compare A&gt;C</a:t>
                      </a:r>
                    </a:p>
                    <a:p>
                      <a:r>
                        <a:rPr lang="en-US" sz="1600" dirty="0"/>
                        <a:t>;if A&lt;C</a:t>
                      </a:r>
                      <a:r>
                        <a:rPr lang="en-US" sz="1600" baseline="0" dirty="0"/>
                        <a:t> || A==C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600" dirty="0"/>
                        <a:t>PRINTA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;Print R0(A)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US" sz="1600" dirty="0"/>
                        <a:t>ENDIF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HALT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50970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8912"/>
            <a:ext cx="7772400" cy="1609344"/>
          </a:xfrm>
        </p:spPr>
        <p:txBody>
          <a:bodyPr/>
          <a:lstStyle/>
          <a:p>
            <a:r>
              <a:rPr lang="en-US" dirty="0"/>
              <a:t>Another Boolean OR </a:t>
            </a:r>
          </a:p>
        </p:txBody>
      </p:sp>
      <p:sp>
        <p:nvSpPr>
          <p:cNvPr id="3" name="Content Placeholder 2"/>
          <p:cNvSpPr>
            <a:spLocks noGrp="1"/>
          </p:cNvSpPr>
          <p:nvPr>
            <p:ph idx="1"/>
          </p:nvPr>
        </p:nvSpPr>
        <p:spPr>
          <a:xfrm>
            <a:off x="378823" y="2121408"/>
            <a:ext cx="2973977" cy="4050792"/>
          </a:xfrm>
        </p:spPr>
        <p:txBody>
          <a:bodyPr numCol="1">
            <a:normAutofit fontScale="92500" lnSpcReduction="10000"/>
          </a:bodyPr>
          <a:lstStyle/>
          <a:p>
            <a:pPr marL="0" indent="0">
              <a:buNone/>
            </a:pPr>
            <a:r>
              <a:rPr lang="en-US" sz="2400" dirty="0"/>
              <a:t>if (A&gt;B || A&gt;C)</a:t>
            </a:r>
          </a:p>
          <a:p>
            <a:pPr marL="0" indent="0">
              <a:buNone/>
            </a:pPr>
            <a:r>
              <a:rPr lang="en-US" sz="2400" dirty="0"/>
              <a:t>{</a:t>
            </a:r>
          </a:p>
          <a:p>
            <a:pPr marL="0" indent="0">
              <a:buNone/>
            </a:pPr>
            <a:r>
              <a:rPr lang="en-US" sz="2400" dirty="0"/>
              <a:t>	print(A)</a:t>
            </a:r>
          </a:p>
          <a:p>
            <a:pPr marL="0" indent="0">
              <a:buNone/>
            </a:pPr>
            <a:r>
              <a:rPr lang="en-US" sz="2400" dirty="0"/>
              <a:t>}</a:t>
            </a:r>
          </a:p>
          <a:p>
            <a:r>
              <a:rPr lang="en-US" sz="2000" dirty="0"/>
              <a:t>Booleans are positional. Must pass either test.</a:t>
            </a:r>
          </a:p>
          <a:p>
            <a:pPr lvl="1"/>
            <a:r>
              <a:rPr lang="en-US" sz="1800" dirty="0"/>
              <a:t>If first test passes, jump to </a:t>
            </a:r>
            <a:r>
              <a:rPr lang="en-US" sz="1800" b="1" i="1" dirty="0"/>
              <a:t>Print A.</a:t>
            </a:r>
            <a:endParaRPr lang="en-US" sz="1800" dirty="0"/>
          </a:p>
          <a:p>
            <a:pPr lvl="1"/>
            <a:r>
              <a:rPr lang="en-US" sz="1800" dirty="0"/>
              <a:t>If second test FAILS, skip to end of </a:t>
            </a:r>
            <a:r>
              <a:rPr lang="en-US" sz="1800" b="1" i="1" dirty="0"/>
              <a:t>if</a:t>
            </a:r>
            <a:r>
              <a:rPr lang="en-US" sz="1800" dirty="0"/>
              <a:t>.</a:t>
            </a:r>
          </a:p>
          <a:p>
            <a:pPr lvl="1"/>
            <a:r>
              <a:rPr lang="en-US" sz="1800" dirty="0"/>
              <a:t>Print A</a:t>
            </a:r>
          </a:p>
          <a:p>
            <a:pPr lvl="1"/>
            <a:r>
              <a:rPr lang="en-US" sz="1800" dirty="0"/>
              <a:t>End of </a:t>
            </a:r>
            <a:r>
              <a:rPr lang="en-US" sz="1800" b="1" i="1" dirty="0"/>
              <a:t>if</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37653420"/>
              </p:ext>
            </p:extLst>
          </p:nvPr>
        </p:nvGraphicFramePr>
        <p:xfrm>
          <a:off x="3326674" y="2820924"/>
          <a:ext cx="5638800" cy="2651760"/>
        </p:xfrm>
        <a:graphic>
          <a:graphicData uri="http://schemas.openxmlformats.org/drawingml/2006/table">
            <a:tbl>
              <a:tblPr firstRow="1" bandRow="1">
                <a:tableStyleId>{2D5ABB26-0587-4C30-8999-92F81FD0307C}</a:tableStyleId>
              </a:tblPr>
              <a:tblGrid>
                <a:gridCol w="936171">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gridCol w="1807029">
                  <a:extLst>
                    <a:ext uri="{9D8B030D-6E8A-4147-A177-3AD203B41FA5}">
                      <a16:colId xmlns:a16="http://schemas.microsoft.com/office/drawing/2014/main" val="20002"/>
                    </a:ext>
                  </a:extLst>
                </a:gridCol>
              </a:tblGrid>
              <a:tr h="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Assume R0&lt;-A, R1&lt;-B, R2&lt;-C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Comments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Not</a:t>
                      </a:r>
                      <a:r>
                        <a:rPr lang="en-US" sz="1600" baseline="0" dirty="0"/>
                        <a:t> R3, R0</a:t>
                      </a:r>
                    </a:p>
                    <a:p>
                      <a:r>
                        <a:rPr lang="en-US" sz="1600" baseline="0" dirty="0"/>
                        <a:t>Add R3, R3, #1</a:t>
                      </a:r>
                    </a:p>
                    <a:p>
                      <a:r>
                        <a:rPr lang="en-US" sz="1600" baseline="0" dirty="0"/>
                        <a:t>Add R4, R3, R1</a:t>
                      </a:r>
                    </a:p>
                    <a:p>
                      <a:r>
                        <a:rPr lang="en-US" sz="1600" dirty="0"/>
                        <a:t>BRN PRINTA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;Compare A &gt; B</a:t>
                      </a:r>
                    </a:p>
                    <a:p>
                      <a:endParaRPr lang="en-US" sz="1600" dirty="0"/>
                    </a:p>
                    <a:p>
                      <a:r>
                        <a:rPr lang="en-US" sz="1600" dirty="0"/>
                        <a:t>;leave -A in R3</a:t>
                      </a:r>
                    </a:p>
                    <a:p>
                      <a:r>
                        <a:rPr lang="en-US" sz="1600" dirty="0"/>
                        <a:t>;if</a:t>
                      </a:r>
                      <a:r>
                        <a:rPr lang="en-US" sz="1600" baseline="0" dirty="0"/>
                        <a:t> A&gt;B</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aseline="0" dirty="0"/>
                        <a:t>Add R4, R3, R2</a:t>
                      </a:r>
                    </a:p>
                    <a:p>
                      <a:r>
                        <a:rPr lang="en-US" sz="1600" baseline="0" dirty="0"/>
                        <a:t>BRZP ENDIF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;Compare A&gt;C</a:t>
                      </a:r>
                    </a:p>
                    <a:p>
                      <a:r>
                        <a:rPr lang="en-US" sz="1600" dirty="0"/>
                        <a:t>;if A&lt;C</a:t>
                      </a:r>
                      <a:r>
                        <a:rPr lang="en-US" sz="1600" baseline="0" dirty="0"/>
                        <a:t> || A==C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600" dirty="0"/>
                        <a:t>PRINTA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;Print R0(A)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lang="en-US" sz="1600" dirty="0"/>
                        <a:t>ENDIF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HALT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629572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ORs</a:t>
            </a:r>
          </a:p>
        </p:txBody>
      </p:sp>
      <p:sp>
        <p:nvSpPr>
          <p:cNvPr id="3" name="Content Placeholder 2"/>
          <p:cNvSpPr>
            <a:spLocks noGrp="1"/>
          </p:cNvSpPr>
          <p:nvPr>
            <p:ph idx="1"/>
          </p:nvPr>
        </p:nvSpPr>
        <p:spPr/>
        <p:txBody>
          <a:bodyPr>
            <a:normAutofit fontScale="92500" lnSpcReduction="10000"/>
          </a:bodyPr>
          <a:lstStyle/>
          <a:p>
            <a:r>
              <a:rPr lang="en-US" dirty="0"/>
              <a:t>if (test1 || test2 || test3 || … || </a:t>
            </a:r>
            <a:r>
              <a:rPr lang="en-US" dirty="0" err="1"/>
              <a:t>testn</a:t>
            </a:r>
            <a:r>
              <a:rPr lang="en-US" dirty="0"/>
              <a:t>) {BLOCK}</a:t>
            </a:r>
          </a:p>
          <a:p>
            <a:pPr marL="0" indent="0">
              <a:buNone/>
            </a:pPr>
            <a:r>
              <a:rPr lang="en-US" dirty="0"/>
              <a:t>	if test1 passes jump to CODE</a:t>
            </a:r>
          </a:p>
          <a:p>
            <a:pPr marL="0" indent="0">
              <a:buNone/>
            </a:pPr>
            <a:r>
              <a:rPr lang="en-US" dirty="0"/>
              <a:t>	if test2 passes jump to CODE</a:t>
            </a:r>
          </a:p>
          <a:p>
            <a:pPr marL="0" indent="0">
              <a:buNone/>
            </a:pPr>
            <a:r>
              <a:rPr lang="en-US" dirty="0"/>
              <a:t>	if test3 passes jump to CODE</a:t>
            </a:r>
          </a:p>
          <a:p>
            <a:pPr marL="0" indent="0">
              <a:buNone/>
            </a:pPr>
            <a:r>
              <a:rPr lang="en-US" dirty="0"/>
              <a:t>	if …</a:t>
            </a:r>
          </a:p>
          <a:p>
            <a:pPr marL="0" indent="0">
              <a:buNone/>
            </a:pPr>
            <a:r>
              <a:rPr lang="en-US" dirty="0"/>
              <a:t>	if </a:t>
            </a:r>
            <a:r>
              <a:rPr lang="en-US" dirty="0" err="1"/>
              <a:t>testn</a:t>
            </a:r>
            <a:r>
              <a:rPr lang="en-US" dirty="0"/>
              <a:t> passes jump to CODE</a:t>
            </a:r>
          </a:p>
          <a:p>
            <a:pPr marL="0" indent="0">
              <a:buNone/>
            </a:pPr>
            <a:r>
              <a:rPr lang="en-US" dirty="0"/>
              <a:t>	BRNZP END</a:t>
            </a:r>
          </a:p>
          <a:p>
            <a:pPr marL="0" indent="0">
              <a:buNone/>
            </a:pPr>
            <a:r>
              <a:rPr lang="en-US" dirty="0"/>
              <a:t>CODE	</a:t>
            </a:r>
          </a:p>
          <a:p>
            <a:pPr marL="0" indent="0">
              <a:buNone/>
            </a:pPr>
            <a:r>
              <a:rPr lang="en-US" dirty="0"/>
              <a:t>	// Execute BLOCK of code here</a:t>
            </a:r>
          </a:p>
          <a:p>
            <a:pPr marL="0" indent="0">
              <a:buNone/>
            </a:pPr>
            <a:r>
              <a:rPr lang="en-US" dirty="0"/>
              <a:t>END</a:t>
            </a:r>
          </a:p>
          <a:p>
            <a:pPr marL="0" indent="0">
              <a:buNone/>
            </a:pPr>
            <a:endParaRPr lang="en-US" dirty="0"/>
          </a:p>
        </p:txBody>
      </p:sp>
    </p:spTree>
    <p:extLst>
      <p:ext uri="{BB962C8B-B14F-4D97-AF65-F5344CB8AC3E}">
        <p14:creationId xmlns:p14="http://schemas.microsoft.com/office/powerpoint/2010/main" val="37659981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Mixed ANDs / ORs</a:t>
            </a:r>
          </a:p>
        </p:txBody>
      </p:sp>
      <p:sp>
        <p:nvSpPr>
          <p:cNvPr id="3" name="Content Placeholder 2"/>
          <p:cNvSpPr>
            <a:spLocks noGrp="1"/>
          </p:cNvSpPr>
          <p:nvPr>
            <p:ph idx="1"/>
          </p:nvPr>
        </p:nvSpPr>
        <p:spPr/>
        <p:txBody>
          <a:bodyPr>
            <a:normAutofit fontScale="92500" lnSpcReduction="10000"/>
          </a:bodyPr>
          <a:lstStyle/>
          <a:p>
            <a:r>
              <a:rPr lang="en-US" dirty="0"/>
              <a:t>if (test1 &amp;&amp; test2 || test3) {BLOCK}</a:t>
            </a:r>
          </a:p>
          <a:p>
            <a:endParaRPr lang="en-US" dirty="0"/>
          </a:p>
          <a:p>
            <a:pPr marL="0" indent="0">
              <a:buNone/>
            </a:pPr>
            <a:r>
              <a:rPr lang="en-US" dirty="0"/>
              <a:t>	if test1 fails branch to T3</a:t>
            </a:r>
          </a:p>
          <a:p>
            <a:pPr marL="0" indent="0">
              <a:buNone/>
            </a:pPr>
            <a:r>
              <a:rPr lang="en-US" dirty="0"/>
              <a:t>	if test2 fails branch to T3</a:t>
            </a:r>
          </a:p>
          <a:p>
            <a:pPr marL="0" indent="0">
              <a:buNone/>
            </a:pPr>
            <a:r>
              <a:rPr lang="en-US" dirty="0"/>
              <a:t>	BRNZP CODE</a:t>
            </a:r>
          </a:p>
          <a:p>
            <a:pPr marL="0" indent="0">
              <a:buNone/>
            </a:pPr>
            <a:r>
              <a:rPr lang="en-US" dirty="0"/>
              <a:t>T3	</a:t>
            </a:r>
          </a:p>
          <a:p>
            <a:pPr marL="0" indent="0">
              <a:buNone/>
            </a:pPr>
            <a:r>
              <a:rPr lang="en-US" dirty="0"/>
              <a:t>	if test3 fails jump to ENDIF</a:t>
            </a:r>
          </a:p>
          <a:p>
            <a:pPr marL="0" indent="0">
              <a:buNone/>
            </a:pPr>
            <a:r>
              <a:rPr lang="en-US" dirty="0"/>
              <a:t>CODE	</a:t>
            </a:r>
          </a:p>
          <a:p>
            <a:pPr marL="0" indent="0">
              <a:buNone/>
            </a:pPr>
            <a:r>
              <a:rPr lang="en-US" dirty="0"/>
              <a:t>	// Execute BLOCK of code here</a:t>
            </a:r>
          </a:p>
          <a:p>
            <a:pPr marL="0" indent="0">
              <a:buNone/>
            </a:pPr>
            <a:r>
              <a:rPr lang="en-US" dirty="0"/>
              <a:t>ENDIF</a:t>
            </a:r>
          </a:p>
          <a:p>
            <a:pPr marL="0" indent="0">
              <a:buNone/>
            </a:pPr>
            <a:endParaRPr lang="en-US" dirty="0"/>
          </a:p>
        </p:txBody>
      </p:sp>
    </p:spTree>
    <p:extLst>
      <p:ext uri="{BB962C8B-B14F-4D97-AF65-F5344CB8AC3E}">
        <p14:creationId xmlns:p14="http://schemas.microsoft.com/office/powerpoint/2010/main" val="16930270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EB6C-188B-422E-8CD1-1C9976DEABCE}"/>
              </a:ext>
            </a:extLst>
          </p:cNvPr>
          <p:cNvSpPr>
            <a:spLocks noGrp="1"/>
          </p:cNvSpPr>
          <p:nvPr>
            <p:ph type="title"/>
          </p:nvPr>
        </p:nvSpPr>
        <p:spPr>
          <a:xfrm>
            <a:off x="457200" y="25101"/>
            <a:ext cx="8229600" cy="889299"/>
          </a:xfrm>
        </p:spPr>
        <p:txBody>
          <a:bodyPr/>
          <a:lstStyle/>
          <a:p>
            <a:r>
              <a:rPr lang="en-US" dirty="0"/>
              <a:t>I will count off points on tests</a:t>
            </a:r>
          </a:p>
        </p:txBody>
      </p:sp>
      <p:sp>
        <p:nvSpPr>
          <p:cNvPr id="3" name="Content Placeholder 2">
            <a:extLst>
              <a:ext uri="{FF2B5EF4-FFF2-40B4-BE49-F238E27FC236}">
                <a16:creationId xmlns:a16="http://schemas.microsoft.com/office/drawing/2014/main" id="{5967D33E-7611-4968-ADC0-017927CFD810}"/>
              </a:ext>
            </a:extLst>
          </p:cNvPr>
          <p:cNvSpPr>
            <a:spLocks noGrp="1"/>
          </p:cNvSpPr>
          <p:nvPr>
            <p:ph idx="1"/>
          </p:nvPr>
        </p:nvSpPr>
        <p:spPr>
          <a:xfrm>
            <a:off x="457200" y="914400"/>
            <a:ext cx="8229600" cy="5715000"/>
          </a:xfrm>
        </p:spPr>
        <p:txBody>
          <a:bodyPr>
            <a:normAutofit fontScale="62500" lnSpcReduction="20000"/>
          </a:bodyPr>
          <a:lstStyle/>
          <a:p>
            <a:r>
              <a:rPr lang="en-US" dirty="0"/>
              <a:t>Setting something to zero when you don't need to.</a:t>
            </a:r>
          </a:p>
          <a:p>
            <a:r>
              <a:rPr lang="en-US" dirty="0"/>
              <a:t>Not formatting correctly</a:t>
            </a:r>
          </a:p>
          <a:p>
            <a:pPr lvl="1"/>
            <a:r>
              <a:rPr lang="en-US" dirty="0"/>
              <a:t>All labels begin on the left margin.</a:t>
            </a:r>
          </a:p>
          <a:p>
            <a:pPr lvl="1"/>
            <a:r>
              <a:rPr lang="en-US" dirty="0"/>
              <a:t>Instructions and pseud-ops should be tabbed once.</a:t>
            </a:r>
          </a:p>
          <a:p>
            <a:pPr lvl="1"/>
            <a:r>
              <a:rPr lang="en-US" dirty="0"/>
              <a:t>Instructions with multiple fields must have those fields separated by one space.</a:t>
            </a:r>
          </a:p>
          <a:p>
            <a:pPr lvl="1"/>
            <a:r>
              <a:rPr lang="en-US" dirty="0"/>
              <a:t>If a comma is present, it should follow immediately the thing it is separating and be followed by a space.</a:t>
            </a:r>
          </a:p>
          <a:p>
            <a:r>
              <a:rPr lang="en-US" dirty="0"/>
              <a:t>Not including a .</a:t>
            </a:r>
            <a:r>
              <a:rPr lang="en-US" dirty="0" err="1"/>
              <a:t>orig</a:t>
            </a:r>
            <a:r>
              <a:rPr lang="en-US" dirty="0"/>
              <a:t> or a halt when I ask for an LC3 program.</a:t>
            </a:r>
          </a:p>
          <a:p>
            <a:r>
              <a:rPr lang="en-US" dirty="0"/>
              <a:t>Not including an initial label or a RET when I ask for an LC3 subroutine.</a:t>
            </a:r>
          </a:p>
          <a:p>
            <a:r>
              <a:rPr lang="en-US" dirty="0"/>
              <a:t>Loading a positive number with a .fill and then making it negative with code.  Just store the negative!</a:t>
            </a:r>
          </a:p>
          <a:p>
            <a:r>
              <a:rPr lang="en-US" dirty="0"/>
              <a:t>Using two HALT instructions.</a:t>
            </a:r>
          </a:p>
          <a:p>
            <a:r>
              <a:rPr lang="en-US" dirty="0"/>
              <a:t>Using more than one RET in a subroutine.</a:t>
            </a:r>
          </a:p>
          <a:p>
            <a:r>
              <a:rPr lang="en-US" dirty="0"/>
              <a:t>Using an offset in an instruction when you should use a label.</a:t>
            </a:r>
          </a:p>
          <a:p>
            <a:r>
              <a:rPr lang="en-US" dirty="0"/>
              <a:t>Adding more than twice to get some constant.  If it isn't possible to add or subtract twice, use a .fill and LD.  </a:t>
            </a:r>
          </a:p>
          <a:p>
            <a:r>
              <a:rPr lang="en-US" dirty="0"/>
              <a:t>Reloading constants that should have been loaded once, especially if it occurs inside a loop.</a:t>
            </a:r>
          </a:p>
          <a:p>
            <a:r>
              <a:rPr lang="en-US" dirty="0"/>
              <a:t>Using the TRAP instruction instead of the proper assembly word.  Use </a:t>
            </a:r>
            <a:r>
              <a:rPr lang="en-US" dirty="0" err="1"/>
              <a:t>GETC</a:t>
            </a:r>
            <a:r>
              <a:rPr lang="en-US" dirty="0"/>
              <a:t>, PUT, OUT, HALT.</a:t>
            </a:r>
          </a:p>
          <a:p>
            <a:r>
              <a:rPr lang="en-US" dirty="0"/>
              <a:t>Doing anything in a way that is WAY more complicated than necessary. If your code uses advanced features that we did not cover and looks as if you simply copied and pasted something from the Internet, you will receive a zero for the question.   I covered the things you needed for this class.  The assignments are written assuming you understood those topics.  The programs are relatively simple and straightforward.  Adding a bunch of unnecessary code or using extremely complicated code shows me that you don't understand what you are doing, and it will be penalized heavily.</a:t>
            </a:r>
          </a:p>
          <a:p>
            <a:endParaRPr lang="en-US" dirty="0"/>
          </a:p>
          <a:p>
            <a:endParaRPr lang="en-US" dirty="0"/>
          </a:p>
        </p:txBody>
      </p:sp>
    </p:spTree>
    <p:extLst>
      <p:ext uri="{BB962C8B-B14F-4D97-AF65-F5344CB8AC3E}">
        <p14:creationId xmlns:p14="http://schemas.microsoft.com/office/powerpoint/2010/main" val="2242622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Code Label</a:t>
            </a:r>
          </a:p>
        </p:txBody>
      </p:sp>
      <p:sp>
        <p:nvSpPr>
          <p:cNvPr id="3" name="Content Placeholder 2"/>
          <p:cNvSpPr>
            <a:spLocks noGrp="1"/>
          </p:cNvSpPr>
          <p:nvPr>
            <p:ph idx="1"/>
          </p:nvPr>
        </p:nvSpPr>
        <p:spPr/>
        <p:txBody>
          <a:bodyPr>
            <a:normAutofit/>
          </a:bodyPr>
          <a:lstStyle/>
          <a:p>
            <a:r>
              <a:rPr lang="en-US" dirty="0"/>
              <a:t>The first column in an assembly program is used for labels.</a:t>
            </a:r>
          </a:p>
          <a:p>
            <a:r>
              <a:rPr lang="en-US" dirty="0"/>
              <a:t>A label is simply a way of telling the assembler to remember a specific memory location.</a:t>
            </a:r>
          </a:p>
          <a:p>
            <a:r>
              <a:rPr lang="en-US" dirty="0"/>
              <a:t>Labels can be used as positions for branching and jumping to subroutines (BR and JSR).</a:t>
            </a:r>
          </a:p>
          <a:p>
            <a:r>
              <a:rPr lang="en-US" dirty="0"/>
              <a:t>Labels can be used like variable names for loading and storing (LD, LDI, LEA, ST, STI).</a:t>
            </a:r>
          </a:p>
          <a:p>
            <a:r>
              <a:rPr lang="en-US" dirty="0"/>
              <a:t>The assembler will calculate the proper offsets for you using the label addresses. This only works for PCOffset instructions.</a:t>
            </a:r>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1889254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89CC-E16C-4406-BCF9-2A53E65AAFA7}"/>
              </a:ext>
            </a:extLst>
          </p:cNvPr>
          <p:cNvSpPr>
            <a:spLocks noGrp="1"/>
          </p:cNvSpPr>
          <p:nvPr>
            <p:ph type="title"/>
          </p:nvPr>
        </p:nvSpPr>
        <p:spPr/>
        <p:txBody>
          <a:bodyPr/>
          <a:lstStyle/>
          <a:p>
            <a:r>
              <a:rPr lang="en-US" dirty="0"/>
              <a:t>When NOT to Clear a Register</a:t>
            </a:r>
          </a:p>
        </p:txBody>
      </p:sp>
      <p:sp>
        <p:nvSpPr>
          <p:cNvPr id="3" name="Content Placeholder 2">
            <a:extLst>
              <a:ext uri="{FF2B5EF4-FFF2-40B4-BE49-F238E27FC236}">
                <a16:creationId xmlns:a16="http://schemas.microsoft.com/office/drawing/2014/main" id="{4F9C14D9-F91A-41E8-83F5-FA62F4F59A3B}"/>
              </a:ext>
            </a:extLst>
          </p:cNvPr>
          <p:cNvSpPr>
            <a:spLocks noGrp="1"/>
          </p:cNvSpPr>
          <p:nvPr>
            <p:ph idx="1"/>
          </p:nvPr>
        </p:nvSpPr>
        <p:spPr/>
        <p:txBody>
          <a:bodyPr>
            <a:normAutofit/>
          </a:bodyPr>
          <a:lstStyle/>
          <a:p>
            <a:r>
              <a:rPr lang="en-US" dirty="0"/>
              <a:t>In the following cases the value in </a:t>
            </a:r>
            <a:r>
              <a:rPr lang="en-US" dirty="0" err="1"/>
              <a:t>R0</a:t>
            </a:r>
            <a:r>
              <a:rPr lang="en-US" dirty="0"/>
              <a:t> will be overwritten by the operation.</a:t>
            </a:r>
          </a:p>
          <a:p>
            <a:pPr lvl="1"/>
            <a:r>
              <a:rPr lang="en-US" dirty="0"/>
              <a:t>DO NOT clear a register before </a:t>
            </a:r>
            <a:r>
              <a:rPr lang="en-US" dirty="0" err="1"/>
              <a:t>GETC</a:t>
            </a:r>
            <a:r>
              <a:rPr lang="en-US" dirty="0"/>
              <a:t>.</a:t>
            </a:r>
          </a:p>
          <a:p>
            <a:pPr lvl="1"/>
            <a:r>
              <a:rPr lang="en-US" dirty="0"/>
              <a:t>DO NOT clear a register before LD, </a:t>
            </a:r>
            <a:r>
              <a:rPr lang="en-US" dirty="0" err="1"/>
              <a:t>LDR</a:t>
            </a:r>
            <a:r>
              <a:rPr lang="en-US" dirty="0"/>
              <a:t>, </a:t>
            </a:r>
            <a:r>
              <a:rPr lang="en-US" dirty="0" err="1"/>
              <a:t>LDI</a:t>
            </a:r>
            <a:endParaRPr lang="en-US" dirty="0"/>
          </a:p>
          <a:p>
            <a:pPr lvl="1"/>
            <a:r>
              <a:rPr lang="en-US" dirty="0"/>
              <a:t>DO NOT clear a register after an add like this:</a:t>
            </a:r>
          </a:p>
          <a:p>
            <a:pPr marL="457200" lvl="1" indent="0">
              <a:buNone/>
            </a:pPr>
            <a:r>
              <a:rPr lang="en-US" dirty="0"/>
              <a:t>	ADD </a:t>
            </a:r>
            <a:r>
              <a:rPr lang="en-US" dirty="0" err="1"/>
              <a:t>R1</a:t>
            </a:r>
            <a:r>
              <a:rPr lang="en-US" dirty="0"/>
              <a:t>, </a:t>
            </a:r>
            <a:r>
              <a:rPr lang="en-US" dirty="0" err="1"/>
              <a:t>R2</a:t>
            </a:r>
            <a:r>
              <a:rPr lang="en-US" dirty="0"/>
              <a:t>, #5      (</a:t>
            </a:r>
            <a:r>
              <a:rPr lang="en-US" dirty="0" err="1"/>
              <a:t>R1</a:t>
            </a:r>
            <a:r>
              <a:rPr lang="en-US" dirty="0"/>
              <a:t> = </a:t>
            </a:r>
            <a:r>
              <a:rPr lang="en-US" dirty="0" err="1"/>
              <a:t>R2</a:t>
            </a:r>
            <a:r>
              <a:rPr lang="en-US" dirty="0"/>
              <a:t> + 5)</a:t>
            </a:r>
          </a:p>
          <a:p>
            <a:pPr marL="457200" lvl="1" indent="0">
              <a:buNone/>
            </a:pPr>
            <a:r>
              <a:rPr lang="en-US" dirty="0"/>
              <a:t>	ADD </a:t>
            </a:r>
            <a:r>
              <a:rPr lang="en-US" dirty="0" err="1"/>
              <a:t>R1</a:t>
            </a:r>
            <a:r>
              <a:rPr lang="en-US" dirty="0"/>
              <a:t>, </a:t>
            </a:r>
            <a:r>
              <a:rPr lang="en-US" dirty="0" err="1"/>
              <a:t>R2</a:t>
            </a:r>
            <a:r>
              <a:rPr lang="en-US" dirty="0"/>
              <a:t>, </a:t>
            </a:r>
            <a:r>
              <a:rPr lang="en-US" dirty="0" err="1"/>
              <a:t>R3</a:t>
            </a:r>
            <a:r>
              <a:rPr lang="en-US" dirty="0"/>
              <a:t>	(</a:t>
            </a:r>
            <a:r>
              <a:rPr lang="en-US" dirty="0" err="1"/>
              <a:t>R1</a:t>
            </a:r>
            <a:r>
              <a:rPr lang="en-US" dirty="0"/>
              <a:t> = </a:t>
            </a:r>
            <a:r>
              <a:rPr lang="en-US" dirty="0" err="1"/>
              <a:t>R2</a:t>
            </a:r>
            <a:r>
              <a:rPr lang="en-US" dirty="0"/>
              <a:t> + </a:t>
            </a:r>
            <a:r>
              <a:rPr lang="en-US" dirty="0" err="1"/>
              <a:t>R3</a:t>
            </a:r>
            <a:r>
              <a:rPr lang="en-US" dirty="0"/>
              <a:t>)</a:t>
            </a:r>
          </a:p>
          <a:p>
            <a:r>
              <a:rPr lang="en-US" dirty="0"/>
              <a:t>When to clear registers.</a:t>
            </a:r>
          </a:p>
          <a:p>
            <a:pPr lvl="1"/>
            <a:r>
              <a:rPr lang="en-US" dirty="0"/>
              <a:t>If you are using the register as an accumulator in a loop.  Clear the value before the </a:t>
            </a:r>
            <a:r>
              <a:rPr lang="en-US" dirty="0" err="1"/>
              <a:t>loopl</a:t>
            </a:r>
            <a:endParaRPr lang="en-US" dirty="0"/>
          </a:p>
          <a:p>
            <a:pPr marL="457200" lvl="1" indent="0">
              <a:buNone/>
            </a:pPr>
            <a:endParaRPr lang="en-US" dirty="0"/>
          </a:p>
        </p:txBody>
      </p:sp>
    </p:spTree>
    <p:extLst>
      <p:ext uri="{BB962C8B-B14F-4D97-AF65-F5344CB8AC3E}">
        <p14:creationId xmlns:p14="http://schemas.microsoft.com/office/powerpoint/2010/main" val="4068986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89CC-E16C-4406-BCF9-2A53E65AAFA7}"/>
              </a:ext>
            </a:extLst>
          </p:cNvPr>
          <p:cNvSpPr>
            <a:spLocks noGrp="1"/>
          </p:cNvSpPr>
          <p:nvPr>
            <p:ph type="title"/>
          </p:nvPr>
        </p:nvSpPr>
        <p:spPr>
          <a:xfrm>
            <a:off x="457200" y="533400"/>
            <a:ext cx="8229600" cy="639762"/>
          </a:xfrm>
        </p:spPr>
        <p:txBody>
          <a:bodyPr>
            <a:normAutofit fontScale="90000"/>
          </a:bodyPr>
          <a:lstStyle/>
          <a:p>
            <a:r>
              <a:rPr lang="en-US" dirty="0"/>
              <a:t>When to Clear a Register</a:t>
            </a:r>
          </a:p>
        </p:txBody>
      </p:sp>
      <p:sp>
        <p:nvSpPr>
          <p:cNvPr id="3" name="Content Placeholder 2">
            <a:extLst>
              <a:ext uri="{FF2B5EF4-FFF2-40B4-BE49-F238E27FC236}">
                <a16:creationId xmlns:a16="http://schemas.microsoft.com/office/drawing/2014/main" id="{4F9C14D9-F91A-41E8-83F5-FA62F4F59A3B}"/>
              </a:ext>
            </a:extLst>
          </p:cNvPr>
          <p:cNvSpPr>
            <a:spLocks noGrp="1"/>
          </p:cNvSpPr>
          <p:nvPr>
            <p:ph idx="1"/>
          </p:nvPr>
        </p:nvSpPr>
        <p:spPr/>
        <p:txBody>
          <a:bodyPr>
            <a:normAutofit/>
          </a:bodyPr>
          <a:lstStyle/>
          <a:p>
            <a:r>
              <a:rPr lang="en-US" dirty="0"/>
              <a:t>When to clear registers.</a:t>
            </a:r>
          </a:p>
          <a:p>
            <a:pPr lvl="1"/>
            <a:r>
              <a:rPr lang="en-US" dirty="0"/>
              <a:t>If you are using the register as an accumulator in a loop.  Clear the value before the loop.</a:t>
            </a:r>
          </a:p>
          <a:p>
            <a:pPr marL="457200" lvl="1" indent="0">
              <a:buNone/>
            </a:pPr>
            <a:r>
              <a:rPr lang="en-US" sz="2000" dirty="0"/>
              <a:t>		AND </a:t>
            </a:r>
            <a:r>
              <a:rPr lang="en-US" sz="2000" dirty="0" err="1"/>
              <a:t>R1</a:t>
            </a:r>
            <a:r>
              <a:rPr lang="en-US" sz="2000" dirty="0"/>
              <a:t>, </a:t>
            </a:r>
            <a:r>
              <a:rPr lang="en-US" sz="2000" dirty="0" err="1"/>
              <a:t>R1</a:t>
            </a:r>
            <a:r>
              <a:rPr lang="en-US" sz="2000" dirty="0"/>
              <a:t>, #0	(Clear </a:t>
            </a:r>
            <a:r>
              <a:rPr lang="en-US" sz="2000" dirty="0" err="1"/>
              <a:t>R1</a:t>
            </a:r>
            <a:r>
              <a:rPr lang="en-US" sz="2000" dirty="0"/>
              <a:t> because you want to start at 0)</a:t>
            </a:r>
          </a:p>
          <a:p>
            <a:pPr marL="457200" lvl="1" indent="0">
              <a:buNone/>
            </a:pPr>
            <a:r>
              <a:rPr lang="en-US" sz="2000" dirty="0"/>
              <a:t>TOP		ADD </a:t>
            </a:r>
            <a:r>
              <a:rPr lang="en-US" sz="2000" dirty="0" err="1"/>
              <a:t>R1</a:t>
            </a:r>
            <a:r>
              <a:rPr lang="en-US" sz="2000" dirty="0"/>
              <a:t>, </a:t>
            </a:r>
            <a:r>
              <a:rPr lang="en-US" sz="2000" dirty="0" err="1"/>
              <a:t>R1</a:t>
            </a:r>
            <a:r>
              <a:rPr lang="en-US" sz="2000" dirty="0"/>
              <a:t>, </a:t>
            </a:r>
            <a:r>
              <a:rPr lang="en-US" sz="2000" dirty="0" err="1"/>
              <a:t>R2</a:t>
            </a:r>
            <a:r>
              <a:rPr lang="en-US" sz="2000" dirty="0"/>
              <a:t>   	(This is summing up a bunch of </a:t>
            </a:r>
            <a:r>
              <a:rPr lang="en-US" sz="2000" dirty="0" err="1"/>
              <a:t>R2s</a:t>
            </a:r>
            <a:r>
              <a:rPr lang="en-US" sz="2000" dirty="0"/>
              <a:t> in </a:t>
            </a:r>
            <a:r>
              <a:rPr lang="en-US" sz="2000" dirty="0" err="1"/>
              <a:t>R1</a:t>
            </a:r>
            <a:r>
              <a:rPr lang="en-US" sz="2000" dirty="0"/>
              <a:t>)</a:t>
            </a:r>
          </a:p>
          <a:p>
            <a:pPr marL="457200" lvl="1" indent="0">
              <a:buNone/>
            </a:pPr>
            <a:r>
              <a:rPr lang="en-US" sz="2000" dirty="0"/>
              <a:t> 		</a:t>
            </a:r>
            <a:r>
              <a:rPr lang="en-US" sz="2000" dirty="0" err="1"/>
              <a:t>BRN</a:t>
            </a:r>
            <a:r>
              <a:rPr lang="en-US" sz="2000" dirty="0"/>
              <a:t> TOP	</a:t>
            </a:r>
          </a:p>
          <a:p>
            <a:r>
              <a:rPr lang="en-US" dirty="0"/>
              <a:t>When using immediate add to load a value as a constant.</a:t>
            </a:r>
          </a:p>
          <a:p>
            <a:pPr marL="457200" lvl="1" indent="0">
              <a:buNone/>
            </a:pPr>
            <a:r>
              <a:rPr lang="en-US" sz="2000" dirty="0"/>
              <a:t>AND </a:t>
            </a:r>
            <a:r>
              <a:rPr lang="en-US" sz="2000" dirty="0" err="1"/>
              <a:t>R0</a:t>
            </a:r>
            <a:r>
              <a:rPr lang="en-US" sz="2000" dirty="0"/>
              <a:t>, </a:t>
            </a:r>
            <a:r>
              <a:rPr lang="en-US" sz="2000" dirty="0" err="1"/>
              <a:t>R0</a:t>
            </a:r>
            <a:r>
              <a:rPr lang="en-US" sz="2000" dirty="0"/>
              <a:t>, #0	</a:t>
            </a:r>
          </a:p>
          <a:p>
            <a:pPr marL="457200" lvl="1" indent="0">
              <a:buNone/>
            </a:pPr>
            <a:r>
              <a:rPr lang="en-US" sz="2000" dirty="0"/>
              <a:t>ADD </a:t>
            </a:r>
            <a:r>
              <a:rPr lang="en-US" sz="2000" dirty="0" err="1"/>
              <a:t>R0</a:t>
            </a:r>
            <a:r>
              <a:rPr lang="en-US" sz="2000" dirty="0"/>
              <a:t>, </a:t>
            </a:r>
            <a:r>
              <a:rPr lang="en-US" sz="2000" dirty="0" err="1"/>
              <a:t>R0</a:t>
            </a:r>
            <a:r>
              <a:rPr lang="en-US" sz="2000" dirty="0"/>
              <a:t>, #10(You want </a:t>
            </a:r>
            <a:r>
              <a:rPr lang="en-US" sz="2000" dirty="0" err="1"/>
              <a:t>R0</a:t>
            </a:r>
            <a:r>
              <a:rPr lang="en-US" sz="2000" dirty="0"/>
              <a:t> to be 10.  For this to work </a:t>
            </a:r>
            <a:r>
              <a:rPr lang="en-US" sz="2000" dirty="0" err="1"/>
              <a:t>R0</a:t>
            </a:r>
            <a:r>
              <a:rPr lang="en-US" sz="2000" dirty="0"/>
              <a:t> must  start at zero)</a:t>
            </a:r>
          </a:p>
          <a:p>
            <a:pPr marL="457200" lvl="1" indent="0">
              <a:buNone/>
            </a:pPr>
            <a:endParaRPr lang="en-US" dirty="0"/>
          </a:p>
        </p:txBody>
      </p:sp>
    </p:spTree>
    <p:extLst>
      <p:ext uri="{BB962C8B-B14F-4D97-AF65-F5344CB8AC3E}">
        <p14:creationId xmlns:p14="http://schemas.microsoft.com/office/powerpoint/2010/main" val="3733372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685B7-9050-4533-8884-833354A289A8}"/>
              </a:ext>
            </a:extLst>
          </p:cNvPr>
          <p:cNvSpPr>
            <a:spLocks noGrp="1"/>
          </p:cNvSpPr>
          <p:nvPr>
            <p:ph type="title"/>
          </p:nvPr>
        </p:nvSpPr>
        <p:spPr>
          <a:xfrm>
            <a:off x="473336" y="170961"/>
            <a:ext cx="8229600" cy="563562"/>
          </a:xfrm>
        </p:spPr>
        <p:txBody>
          <a:bodyPr>
            <a:normAutofit fontScale="90000"/>
          </a:bodyPr>
          <a:lstStyle/>
          <a:p>
            <a:r>
              <a:rPr lang="en-US" dirty="0"/>
              <a:t>Summary of Register Clearing</a:t>
            </a:r>
          </a:p>
        </p:txBody>
      </p:sp>
      <p:sp>
        <p:nvSpPr>
          <p:cNvPr id="3" name="Content Placeholder 2">
            <a:extLst>
              <a:ext uri="{FF2B5EF4-FFF2-40B4-BE49-F238E27FC236}">
                <a16:creationId xmlns:a16="http://schemas.microsoft.com/office/drawing/2014/main" id="{EEA5397E-7253-46A2-8710-91DDEA17271A}"/>
              </a:ext>
            </a:extLst>
          </p:cNvPr>
          <p:cNvSpPr>
            <a:spLocks noGrp="1"/>
          </p:cNvSpPr>
          <p:nvPr>
            <p:ph idx="1"/>
          </p:nvPr>
        </p:nvSpPr>
        <p:spPr/>
        <p:txBody>
          <a:bodyPr>
            <a:normAutofit fontScale="92500" lnSpcReduction="20000"/>
          </a:bodyPr>
          <a:lstStyle/>
          <a:p>
            <a:pPr marL="457200" lvl="1" indent="0">
              <a:buNone/>
            </a:pPr>
            <a:r>
              <a:rPr lang="en-US" sz="2400" dirty="0"/>
              <a:t>Any time you are adding a value to itself:</a:t>
            </a:r>
          </a:p>
          <a:p>
            <a:pPr marL="457200" lvl="1" indent="0">
              <a:buNone/>
            </a:pPr>
            <a:endParaRPr lang="en-US" sz="2400" dirty="0"/>
          </a:p>
          <a:p>
            <a:pPr marL="457200" lvl="1" indent="0">
              <a:buNone/>
            </a:pPr>
            <a:r>
              <a:rPr lang="en-US" sz="2400" dirty="0"/>
              <a:t>	</a:t>
            </a:r>
            <a:r>
              <a:rPr lang="en-US" sz="2400" dirty="0" err="1"/>
              <a:t>R0</a:t>
            </a:r>
            <a:r>
              <a:rPr lang="en-US" sz="2400" dirty="0"/>
              <a:t> = </a:t>
            </a:r>
            <a:r>
              <a:rPr lang="en-US" sz="2400" dirty="0" err="1"/>
              <a:t>R0</a:t>
            </a:r>
            <a:r>
              <a:rPr lang="en-US" sz="2400" dirty="0"/>
              <a:t> + </a:t>
            </a:r>
            <a:r>
              <a:rPr lang="en-US" sz="2400" dirty="0" err="1"/>
              <a:t>R1</a:t>
            </a:r>
            <a:r>
              <a:rPr lang="en-US" sz="2400" dirty="0"/>
              <a:t>  </a:t>
            </a:r>
          </a:p>
          <a:p>
            <a:pPr marL="457200" lvl="1" indent="0">
              <a:buNone/>
            </a:pPr>
            <a:endParaRPr lang="en-US" sz="2400" dirty="0"/>
          </a:p>
          <a:p>
            <a:pPr marL="457200" lvl="1" indent="0">
              <a:buNone/>
            </a:pPr>
            <a:r>
              <a:rPr lang="en-US" sz="2400" dirty="0"/>
              <a:t>Where the same register is on both sides of =, you need to think about clearing.</a:t>
            </a:r>
          </a:p>
          <a:p>
            <a:pPr marL="457200" lvl="1" indent="0">
              <a:buNone/>
            </a:pPr>
            <a:endParaRPr lang="en-US" sz="2400" dirty="0"/>
          </a:p>
          <a:p>
            <a:pPr marL="457200" lvl="1" indent="0">
              <a:buNone/>
            </a:pPr>
            <a:r>
              <a:rPr lang="en-US" sz="2400" dirty="0"/>
              <a:t>However, this:</a:t>
            </a:r>
          </a:p>
          <a:p>
            <a:pPr marL="457200" lvl="1" indent="0">
              <a:buNone/>
            </a:pPr>
            <a:endParaRPr lang="en-US" sz="2400" dirty="0"/>
          </a:p>
          <a:p>
            <a:pPr marL="457200" lvl="1" indent="0">
              <a:buNone/>
            </a:pPr>
            <a:r>
              <a:rPr lang="en-US" sz="2400" dirty="0"/>
              <a:t>	</a:t>
            </a:r>
            <a:r>
              <a:rPr lang="en-US" sz="2400" dirty="0" err="1"/>
              <a:t>R0</a:t>
            </a:r>
            <a:r>
              <a:rPr lang="en-US" sz="2400" dirty="0"/>
              <a:t> = </a:t>
            </a:r>
            <a:r>
              <a:rPr lang="en-US" sz="2400" dirty="0" err="1"/>
              <a:t>R1</a:t>
            </a:r>
            <a:r>
              <a:rPr lang="en-US" sz="2400" dirty="0"/>
              <a:t> + </a:t>
            </a:r>
            <a:r>
              <a:rPr lang="en-US" sz="2400" dirty="0" err="1"/>
              <a:t>R2</a:t>
            </a:r>
            <a:endParaRPr lang="en-US" sz="2400" dirty="0"/>
          </a:p>
          <a:p>
            <a:pPr marL="457200" lvl="1" indent="0">
              <a:buNone/>
            </a:pPr>
            <a:endParaRPr lang="en-US" sz="2400" dirty="0"/>
          </a:p>
          <a:p>
            <a:pPr marL="457200" lvl="1" indent="0">
              <a:buNone/>
            </a:pPr>
            <a:r>
              <a:rPr lang="en-US" sz="2400" dirty="0"/>
              <a:t>Simply adds </a:t>
            </a:r>
            <a:r>
              <a:rPr lang="en-US" sz="2400" dirty="0" err="1"/>
              <a:t>R1</a:t>
            </a:r>
            <a:r>
              <a:rPr lang="en-US" sz="2400" dirty="0"/>
              <a:t> and </a:t>
            </a:r>
            <a:r>
              <a:rPr lang="en-US" sz="2400" dirty="0" err="1"/>
              <a:t>R2</a:t>
            </a:r>
            <a:r>
              <a:rPr lang="en-US" sz="2400" dirty="0"/>
              <a:t> and overwrites </a:t>
            </a:r>
            <a:r>
              <a:rPr lang="en-US" sz="2400" dirty="0" err="1"/>
              <a:t>R0</a:t>
            </a:r>
            <a:r>
              <a:rPr lang="en-US" sz="2400" dirty="0"/>
              <a:t> and there is no need to clear </a:t>
            </a:r>
            <a:r>
              <a:rPr lang="en-US" sz="2400" dirty="0" err="1"/>
              <a:t>R0</a:t>
            </a:r>
            <a:r>
              <a:rPr lang="en-US" sz="2400" dirty="0"/>
              <a:t>.</a:t>
            </a:r>
          </a:p>
          <a:p>
            <a:endParaRPr lang="en-US" dirty="0"/>
          </a:p>
        </p:txBody>
      </p:sp>
    </p:spTree>
    <p:extLst>
      <p:ext uri="{BB962C8B-B14F-4D97-AF65-F5344CB8AC3E}">
        <p14:creationId xmlns:p14="http://schemas.microsoft.com/office/powerpoint/2010/main" val="1153617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87B4D-899B-42C6-A9C2-C3236BB61448}"/>
              </a:ext>
            </a:extLst>
          </p:cNvPr>
          <p:cNvSpPr>
            <a:spLocks noGrp="1"/>
          </p:cNvSpPr>
          <p:nvPr>
            <p:ph type="title"/>
          </p:nvPr>
        </p:nvSpPr>
        <p:spPr>
          <a:xfrm>
            <a:off x="381000" y="381000"/>
            <a:ext cx="8382000" cy="457200"/>
          </a:xfrm>
        </p:spPr>
        <p:txBody>
          <a:bodyPr>
            <a:noAutofit/>
          </a:bodyPr>
          <a:lstStyle/>
          <a:p>
            <a:r>
              <a:rPr lang="en-US" sz="4400" dirty="0"/>
              <a:t>DO NOT USE OFFSETS after homework4!!!</a:t>
            </a:r>
          </a:p>
        </p:txBody>
      </p:sp>
      <p:sp>
        <p:nvSpPr>
          <p:cNvPr id="3" name="Content Placeholder 2">
            <a:extLst>
              <a:ext uri="{FF2B5EF4-FFF2-40B4-BE49-F238E27FC236}">
                <a16:creationId xmlns:a16="http://schemas.microsoft.com/office/drawing/2014/main" id="{82EDFAEF-F17E-4ECD-8409-C183BBC27E10}"/>
              </a:ext>
            </a:extLst>
          </p:cNvPr>
          <p:cNvSpPr>
            <a:spLocks noGrp="1"/>
          </p:cNvSpPr>
          <p:nvPr>
            <p:ph idx="1"/>
          </p:nvPr>
        </p:nvSpPr>
        <p:spPr>
          <a:xfrm>
            <a:off x="457200" y="1143001"/>
            <a:ext cx="8229600" cy="4983166"/>
          </a:xfrm>
        </p:spPr>
        <p:txBody>
          <a:bodyPr>
            <a:normAutofit/>
          </a:bodyPr>
          <a:lstStyle/>
          <a:p>
            <a:r>
              <a:rPr lang="en-US" b="1" i="1" u="sng" dirty="0"/>
              <a:t>After homework 4 you should NOT calculate or use any numerical offsets in your code!!!</a:t>
            </a:r>
          </a:p>
          <a:p>
            <a:r>
              <a:rPr lang="en-US" dirty="0"/>
              <a:t>LD, ST, BR, LEA, </a:t>
            </a:r>
            <a:r>
              <a:rPr lang="en-US" dirty="0" err="1"/>
              <a:t>JSR</a:t>
            </a:r>
            <a:endParaRPr lang="en-US" dirty="0"/>
          </a:p>
          <a:p>
            <a:r>
              <a:rPr lang="en-US" dirty="0"/>
              <a:t>These are WRONG and WILL FAIL!!</a:t>
            </a:r>
          </a:p>
          <a:p>
            <a:pPr marL="457200" lvl="1" indent="0">
              <a:buNone/>
            </a:pPr>
            <a:r>
              <a:rPr lang="en-US" dirty="0"/>
              <a:t>	LD </a:t>
            </a:r>
            <a:r>
              <a:rPr lang="en-US" dirty="0" err="1"/>
              <a:t>R1</a:t>
            </a:r>
            <a:r>
              <a:rPr lang="en-US" dirty="0"/>
              <a:t>, #5</a:t>
            </a:r>
          </a:p>
          <a:p>
            <a:pPr marL="457200" lvl="1" indent="0">
              <a:buNone/>
            </a:pPr>
            <a:r>
              <a:rPr lang="en-US" dirty="0"/>
              <a:t>	</a:t>
            </a:r>
            <a:r>
              <a:rPr lang="en-US" dirty="0" err="1"/>
              <a:t>BRN</a:t>
            </a:r>
            <a:r>
              <a:rPr lang="en-US" dirty="0"/>
              <a:t> #-7</a:t>
            </a:r>
          </a:p>
          <a:p>
            <a:pPr marL="457200" lvl="1" indent="0">
              <a:buNone/>
            </a:pPr>
            <a:r>
              <a:rPr lang="en-US" dirty="0"/>
              <a:t>	LEA </a:t>
            </a:r>
            <a:r>
              <a:rPr lang="en-US" dirty="0" err="1"/>
              <a:t>R0</a:t>
            </a:r>
            <a:r>
              <a:rPr lang="en-US" dirty="0"/>
              <a:t>, 5</a:t>
            </a:r>
          </a:p>
          <a:p>
            <a:pPr marL="457200" lvl="1" indent="0">
              <a:buNone/>
            </a:pPr>
            <a:r>
              <a:rPr lang="en-US" dirty="0"/>
              <a:t>	</a:t>
            </a:r>
            <a:r>
              <a:rPr lang="en-US" dirty="0" err="1"/>
              <a:t>JSR</a:t>
            </a:r>
            <a:r>
              <a:rPr lang="en-US" dirty="0"/>
              <a:t> 100</a:t>
            </a:r>
          </a:p>
          <a:p>
            <a:endParaRPr lang="en-US" dirty="0"/>
          </a:p>
          <a:p>
            <a:r>
              <a:rPr lang="en-US" dirty="0"/>
              <a:t>CORRECT!! USE LABELS!! NO NUMBERS!! </a:t>
            </a:r>
          </a:p>
          <a:p>
            <a:pPr marL="457200" lvl="1" indent="0">
              <a:buNone/>
            </a:pPr>
            <a:r>
              <a:rPr lang="en-US" dirty="0"/>
              <a:t>	LD </a:t>
            </a:r>
            <a:r>
              <a:rPr lang="en-US" dirty="0" err="1"/>
              <a:t>R1</a:t>
            </a:r>
            <a:r>
              <a:rPr lang="en-US" dirty="0"/>
              <a:t>, </a:t>
            </a:r>
            <a:r>
              <a:rPr lang="en-US" dirty="0" err="1"/>
              <a:t>N48</a:t>
            </a:r>
            <a:r>
              <a:rPr lang="en-US" dirty="0"/>
              <a:t>	</a:t>
            </a:r>
          </a:p>
          <a:p>
            <a:pPr marL="457200" lvl="1" indent="0">
              <a:buNone/>
            </a:pPr>
            <a:r>
              <a:rPr lang="en-US" dirty="0"/>
              <a:t>	</a:t>
            </a:r>
            <a:r>
              <a:rPr lang="en-US" dirty="0" err="1"/>
              <a:t>BRN</a:t>
            </a:r>
            <a:r>
              <a:rPr lang="en-US" dirty="0"/>
              <a:t> TOP</a:t>
            </a:r>
          </a:p>
          <a:p>
            <a:pPr marL="457200" lvl="1" indent="0">
              <a:buNone/>
            </a:pPr>
            <a:r>
              <a:rPr lang="en-US" dirty="0"/>
              <a:t>	LEA </a:t>
            </a:r>
            <a:r>
              <a:rPr lang="en-US" dirty="0" err="1"/>
              <a:t>R0</a:t>
            </a:r>
            <a:r>
              <a:rPr lang="en-US" dirty="0"/>
              <a:t>, PROMPT</a:t>
            </a:r>
          </a:p>
          <a:p>
            <a:pPr marL="457200" lvl="1" indent="0">
              <a:buNone/>
            </a:pPr>
            <a:r>
              <a:rPr lang="en-US" dirty="0"/>
              <a:t>	</a:t>
            </a:r>
            <a:r>
              <a:rPr lang="en-US" dirty="0" err="1"/>
              <a:t>JSR</a:t>
            </a:r>
            <a:r>
              <a:rPr lang="en-US" dirty="0"/>
              <a:t> </a:t>
            </a:r>
            <a:r>
              <a:rPr lang="en-US" dirty="0" err="1"/>
              <a:t>GETNUM</a:t>
            </a:r>
            <a:endParaRPr lang="en-US" dirty="0"/>
          </a:p>
          <a:p>
            <a:endParaRPr lang="en-US" dirty="0"/>
          </a:p>
          <a:p>
            <a:pPr marL="0" indent="0">
              <a:buNone/>
            </a:pPr>
            <a:endParaRPr lang="en-US" dirty="0"/>
          </a:p>
        </p:txBody>
      </p:sp>
    </p:spTree>
    <p:extLst>
      <p:ext uri="{BB962C8B-B14F-4D97-AF65-F5344CB8AC3E}">
        <p14:creationId xmlns:p14="http://schemas.microsoft.com/office/powerpoint/2010/main" val="398553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Ops – Assembler Directives</a:t>
            </a:r>
          </a:p>
        </p:txBody>
      </p:sp>
      <p:sp>
        <p:nvSpPr>
          <p:cNvPr id="3" name="Content Placeholder 2"/>
          <p:cNvSpPr>
            <a:spLocks noGrp="1"/>
          </p:cNvSpPr>
          <p:nvPr>
            <p:ph idx="1"/>
          </p:nvPr>
        </p:nvSpPr>
        <p:spPr/>
        <p:txBody>
          <a:bodyPr>
            <a:normAutofit fontScale="92500" lnSpcReduction="10000"/>
          </a:bodyPr>
          <a:lstStyle/>
          <a:p>
            <a:r>
              <a:rPr lang="en-US" dirty="0"/>
              <a:t>These are special instructions to the assembler, not part of the ISA.</a:t>
            </a:r>
          </a:p>
          <a:p>
            <a:r>
              <a:rPr lang="en-US" dirty="0"/>
              <a:t>.ORIG </a:t>
            </a:r>
          </a:p>
          <a:p>
            <a:pPr lvl="1"/>
            <a:r>
              <a:rPr lang="en-US" dirty="0"/>
              <a:t>specify the starting address</a:t>
            </a:r>
          </a:p>
          <a:p>
            <a:r>
              <a:rPr lang="en-US" dirty="0"/>
              <a:t>.FILL </a:t>
            </a:r>
          </a:p>
          <a:p>
            <a:pPr lvl="1"/>
            <a:r>
              <a:rPr lang="en-US" dirty="0"/>
              <a:t>Initialize a single memory location to some value</a:t>
            </a:r>
          </a:p>
          <a:p>
            <a:r>
              <a:rPr lang="en-US" dirty="0"/>
              <a:t>.BLKW -  </a:t>
            </a:r>
            <a:r>
              <a:rPr lang="en-US" dirty="0" err="1"/>
              <a:t>BLocK</a:t>
            </a:r>
            <a:r>
              <a:rPr lang="en-US" dirty="0"/>
              <a:t> of Words </a:t>
            </a:r>
          </a:p>
          <a:p>
            <a:pPr lvl="1"/>
            <a:r>
              <a:rPr lang="en-US" dirty="0"/>
              <a:t>Reserve a block of memory locations</a:t>
            </a:r>
          </a:p>
          <a:p>
            <a:r>
              <a:rPr lang="en-US" dirty="0"/>
              <a:t>.STRINGZ </a:t>
            </a:r>
          </a:p>
          <a:p>
            <a:pPr lvl="1"/>
            <a:r>
              <a:rPr lang="en-US" dirty="0"/>
              <a:t>Reserve character memory as a string</a:t>
            </a:r>
          </a:p>
          <a:p>
            <a:pPr lvl="1"/>
            <a:r>
              <a:rPr lang="en-US" dirty="0"/>
              <a:t>Will be null terminated</a:t>
            </a:r>
          </a:p>
          <a:p>
            <a:r>
              <a:rPr lang="en-US" dirty="0"/>
              <a:t>.END</a:t>
            </a:r>
          </a:p>
          <a:p>
            <a:pPr lvl="1"/>
            <a:r>
              <a:rPr lang="en-US" dirty="0"/>
              <a:t>Tells the assembler where the program ends</a:t>
            </a:r>
          </a:p>
        </p:txBody>
      </p:sp>
    </p:spTree>
    <p:extLst>
      <p:ext uri="{BB962C8B-B14F-4D97-AF65-F5344CB8AC3E}">
        <p14:creationId xmlns:p14="http://schemas.microsoft.com/office/powerpoint/2010/main" val="39555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.FILL and .BLKW</a:t>
            </a:r>
          </a:p>
        </p:txBody>
      </p:sp>
      <p:sp>
        <p:nvSpPr>
          <p:cNvPr id="3" name="Content Placeholder 2"/>
          <p:cNvSpPr>
            <a:spLocks noGrp="1"/>
          </p:cNvSpPr>
          <p:nvPr>
            <p:ph idx="1"/>
          </p:nvPr>
        </p:nvSpPr>
        <p:spPr/>
        <p:txBody>
          <a:bodyPr>
            <a:normAutofit fontScale="70000" lnSpcReduction="20000"/>
          </a:bodyPr>
          <a:lstStyle/>
          <a:p>
            <a:r>
              <a:rPr lang="en-US" dirty="0"/>
              <a:t>Save  a whole range of memory.  </a:t>
            </a:r>
          </a:p>
          <a:p>
            <a:r>
              <a:rPr lang="en-US" dirty="0"/>
              <a:t>Affects the next memory location.</a:t>
            </a:r>
          </a:p>
          <a:p>
            <a:pPr marL="0" indent="0">
              <a:buNone/>
            </a:pPr>
            <a:r>
              <a:rPr lang="en-US" sz="2600" dirty="0">
                <a:latin typeface="Courier New" panose="02070309020205020404" pitchFamily="49" charset="0"/>
                <a:cs typeface="Courier New" panose="02070309020205020404" pitchFamily="49" charset="0"/>
              </a:rPr>
              <a:t>	</a:t>
            </a:r>
          </a:p>
          <a:p>
            <a:pPr marL="0" indent="0">
              <a:buNone/>
            </a:pPr>
            <a:r>
              <a:rPr lang="en-US" sz="2600" dirty="0">
                <a:latin typeface="Courier New" panose="02070309020205020404" pitchFamily="49" charset="0"/>
                <a:cs typeface="Courier New" panose="02070309020205020404" pitchFamily="49" charset="0"/>
              </a:rPr>
              <a:t>	.</a:t>
            </a:r>
            <a:r>
              <a:rPr lang="en-US" sz="2600" dirty="0" err="1">
                <a:latin typeface="Courier New" panose="02070309020205020404" pitchFamily="49" charset="0"/>
                <a:cs typeface="Courier New" panose="02070309020205020404" pitchFamily="49" charset="0"/>
              </a:rPr>
              <a:t>orig</a:t>
            </a:r>
            <a:r>
              <a:rPr lang="en-US" sz="2600" dirty="0">
                <a:latin typeface="Courier New" panose="02070309020205020404" pitchFamily="49" charset="0"/>
                <a:cs typeface="Courier New" panose="02070309020205020404" pitchFamily="49" charset="0"/>
              </a:rPr>
              <a:t> x3000</a:t>
            </a:r>
          </a:p>
          <a:p>
            <a:pPr marL="0" indent="0">
              <a:buNone/>
            </a:pPr>
            <a:r>
              <a:rPr lang="en-US" sz="2600" dirty="0">
                <a:latin typeface="Courier New" panose="02070309020205020404" pitchFamily="49" charset="0"/>
                <a:cs typeface="Courier New" panose="02070309020205020404" pitchFamily="49" charset="0"/>
              </a:rPr>
              <a:t>	LEA R6, C</a:t>
            </a:r>
          </a:p>
          <a:p>
            <a:pPr marL="0" indent="0">
              <a:buNone/>
            </a:pPr>
            <a:r>
              <a:rPr lang="en-US" sz="2600" dirty="0">
                <a:latin typeface="Courier New" panose="02070309020205020404" pitchFamily="49" charset="0"/>
                <a:cs typeface="Courier New" panose="02070309020205020404" pitchFamily="49" charset="0"/>
              </a:rPr>
              <a:t>	LD R0, A</a:t>
            </a:r>
          </a:p>
          <a:p>
            <a:pPr marL="0" indent="0">
              <a:buNone/>
            </a:pPr>
            <a:r>
              <a:rPr lang="en-US" sz="2600" dirty="0">
                <a:latin typeface="Courier New" panose="02070309020205020404" pitchFamily="49" charset="0"/>
                <a:cs typeface="Courier New" panose="02070309020205020404" pitchFamily="49" charset="0"/>
              </a:rPr>
              <a:t>	HALT	</a:t>
            </a:r>
          </a:p>
          <a:p>
            <a:pPr marL="0" indent="0">
              <a:buNone/>
            </a:pPr>
            <a:r>
              <a:rPr lang="en-US" sz="2600" dirty="0">
                <a:latin typeface="Courier New" panose="02070309020205020404" pitchFamily="49" charset="0"/>
                <a:cs typeface="Courier New" panose="02070309020205020404" pitchFamily="49" charset="0"/>
              </a:rPr>
              <a:t>A	.fill 65</a:t>
            </a:r>
          </a:p>
          <a:p>
            <a:pPr marL="0" indent="0">
              <a:buNone/>
            </a:pPr>
            <a:r>
              <a:rPr lang="en-US" sz="2600" dirty="0">
                <a:latin typeface="Courier New" panose="02070309020205020404" pitchFamily="49" charset="0"/>
                <a:cs typeface="Courier New" panose="02070309020205020404" pitchFamily="49" charset="0"/>
              </a:rPr>
              <a:t>B	.fill 66</a:t>
            </a:r>
          </a:p>
          <a:p>
            <a:pPr marL="0" indent="0">
              <a:buNone/>
            </a:pPr>
            <a:r>
              <a:rPr lang="en-US" sz="2600" dirty="0">
                <a:latin typeface="Courier New" panose="02070309020205020404" pitchFamily="49" charset="0"/>
                <a:cs typeface="Courier New" panose="02070309020205020404" pitchFamily="49" charset="0"/>
              </a:rPr>
              <a:t>C	.BLKW 5</a:t>
            </a:r>
          </a:p>
          <a:p>
            <a:pPr marL="0" indent="0">
              <a:buNone/>
            </a:pPr>
            <a:r>
              <a:rPr lang="en-US" sz="2600" dirty="0">
                <a:latin typeface="Courier New" panose="02070309020205020404" pitchFamily="49" charset="0"/>
                <a:cs typeface="Courier New" panose="02070309020205020404" pitchFamily="49" charset="0"/>
              </a:rPr>
              <a:t>D	.fill 68</a:t>
            </a:r>
          </a:p>
          <a:p>
            <a:pPr marL="0" indent="0">
              <a:buNone/>
            </a:pPr>
            <a:r>
              <a:rPr lang="en-US" sz="2600" dirty="0">
                <a:latin typeface="Courier New" panose="02070309020205020404" pitchFamily="49" charset="0"/>
                <a:cs typeface="Courier New" panose="02070309020205020404" pitchFamily="49" charset="0"/>
              </a:rPr>
              <a:t>	.end</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09651953"/>
              </p:ext>
            </p:extLst>
          </p:nvPr>
        </p:nvGraphicFramePr>
        <p:xfrm>
          <a:off x="5638800" y="2362200"/>
          <a:ext cx="2438400" cy="407924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r>
                        <a:rPr lang="en-US"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EC04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4077295"/>
                  </a:ext>
                </a:extLst>
              </a:tr>
              <a:tr h="370840">
                <a:tc>
                  <a:txBody>
                    <a:bodyPr/>
                    <a:lstStyle/>
                    <a:p>
                      <a:pPr algn="ctr"/>
                      <a:r>
                        <a:rPr lang="en-US" dirty="0"/>
                        <a:t>3001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9753574"/>
                  </a:ext>
                </a:extLst>
              </a:tr>
              <a:tr h="370840">
                <a:tc>
                  <a:txBody>
                    <a:bodyPr/>
                    <a:lstStyle/>
                    <a:p>
                      <a:pPr algn="ctr"/>
                      <a:r>
                        <a:rPr lang="en-US" dirty="0"/>
                        <a:t>3002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err="1"/>
                        <a:t>F025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4302803"/>
                  </a:ext>
                </a:extLst>
              </a:tr>
              <a:tr h="370840">
                <a:tc>
                  <a:txBody>
                    <a:bodyPr/>
                    <a:lstStyle/>
                    <a:p>
                      <a:pPr algn="ctr"/>
                      <a:r>
                        <a:rPr lang="en-US" dirty="0"/>
                        <a:t>3003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t>3004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dirty="0"/>
                        <a:t>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dirty="0"/>
                        <a:t>3006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algn="ctr"/>
                      <a:r>
                        <a:rPr lang="en-US" dirty="0"/>
                        <a:t>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algn="ctr"/>
                      <a:r>
                        <a:rPr lang="en-US" dirty="0"/>
                        <a:t>3008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algn="ctr"/>
                      <a:r>
                        <a:rPr lang="en-US" dirty="0"/>
                        <a:t>3009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algn="ctr"/>
                      <a:r>
                        <a:rPr lang="en-US" dirty="0" err="1"/>
                        <a:t>300A</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0044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9458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5181600" cy="1143000"/>
          </a:xfrm>
        </p:spPr>
        <p:txBody>
          <a:bodyPr/>
          <a:lstStyle/>
          <a:p>
            <a:r>
              <a:rPr lang="en-US" dirty="0"/>
              <a:t>.STRINGZ</a:t>
            </a:r>
          </a:p>
        </p:txBody>
      </p:sp>
      <p:sp>
        <p:nvSpPr>
          <p:cNvPr id="3" name="Content Placeholder 2"/>
          <p:cNvSpPr>
            <a:spLocks noGrp="1"/>
          </p:cNvSpPr>
          <p:nvPr>
            <p:ph idx="1"/>
          </p:nvPr>
        </p:nvSpPr>
        <p:spPr/>
        <p:txBody>
          <a:bodyPr>
            <a:normAutofit/>
          </a:bodyPr>
          <a:lstStyle/>
          <a:p>
            <a:pPr marL="0" indent="0">
              <a:buNone/>
            </a:pPr>
            <a:r>
              <a:rPr lang="en-US" sz="2000" dirty="0">
                <a:latin typeface="Courier New" panose="02070309020205020404" pitchFamily="49" charset="0"/>
                <a:cs typeface="Courier New" panose="02070309020205020404" pitchFamily="49" charset="0"/>
              </a:rPr>
              <a:t>	.ORIG </a:t>
            </a:r>
            <a:r>
              <a:rPr lang="en-US" sz="2000" dirty="0" err="1">
                <a:latin typeface="Courier New" panose="02070309020205020404" pitchFamily="49" charset="0"/>
                <a:cs typeface="Courier New" panose="02070309020205020404" pitchFamily="49" charset="0"/>
              </a:rPr>
              <a:t>x3000</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LEA R0, HELLO</a:t>
            </a:r>
          </a:p>
          <a:p>
            <a:pPr marL="0" indent="0">
              <a:buNone/>
            </a:pPr>
            <a:r>
              <a:rPr lang="en-US" sz="2000" dirty="0">
                <a:latin typeface="Courier New" panose="02070309020205020404" pitchFamily="49" charset="0"/>
                <a:cs typeface="Courier New" panose="02070309020205020404" pitchFamily="49" charset="0"/>
              </a:rPr>
              <a:t>	PUTS</a:t>
            </a:r>
          </a:p>
          <a:p>
            <a:pPr marL="0" indent="0">
              <a:buNone/>
            </a:pPr>
            <a:r>
              <a:rPr lang="en-US" sz="2000" dirty="0">
                <a:latin typeface="Courier New" panose="02070309020205020404" pitchFamily="49" charset="0"/>
                <a:cs typeface="Courier New" panose="02070309020205020404" pitchFamily="49" charset="0"/>
              </a:rPr>
              <a:t>	HALT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HELLO	.STRINGZ "Hello, World!"</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A	.fill 5</a:t>
            </a:r>
          </a:p>
          <a:p>
            <a:pPr marL="0" indent="0">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1440360060"/>
              </p:ext>
            </p:extLst>
          </p:nvPr>
        </p:nvGraphicFramePr>
        <p:xfrm>
          <a:off x="6019800" y="548322"/>
          <a:ext cx="2438400" cy="6035040"/>
        </p:xfrm>
        <a:graphic>
          <a:graphicData uri="http://schemas.openxmlformats.org/drawingml/2006/table">
            <a:tbl>
              <a:tblPr firstRow="1" bandRow="1">
                <a:tableStyleId>{2D5ABB26-0587-4C30-8999-92F81FD0307C}</a:tableStyleId>
              </a:tblPr>
              <a:tblGrid>
                <a:gridCol w="12954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tblGrid>
              <a:tr h="300446">
                <a:tc>
                  <a:txBody>
                    <a:bodyPr/>
                    <a:lstStyle/>
                    <a:p>
                      <a:pPr algn="ctr"/>
                      <a:r>
                        <a:rPr lang="en-US" sz="1600" dirty="0"/>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err="1"/>
                        <a:t>E002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0446">
                <a:tc>
                  <a:txBody>
                    <a:bodyPr/>
                    <a:lstStyle/>
                    <a:p>
                      <a:pPr algn="ctr"/>
                      <a:r>
                        <a:rPr lang="en-US" sz="1600" dirty="0"/>
                        <a:t>3001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a:t>F022</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0446">
                <a:tc>
                  <a:txBody>
                    <a:bodyPr/>
                    <a:lstStyle/>
                    <a:p>
                      <a:pPr algn="ctr"/>
                      <a:r>
                        <a:rPr lang="en-US" sz="1600" dirty="0"/>
                        <a:t>3002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a:t>F025</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0446">
                <a:tc>
                  <a:txBody>
                    <a:bodyPr/>
                    <a:lstStyle/>
                    <a:p>
                      <a:pPr algn="ctr"/>
                      <a:r>
                        <a:rPr lang="en-US" sz="1600" dirty="0"/>
                        <a:t>3003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0048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0446">
                <a:tc>
                  <a:txBody>
                    <a:bodyPr/>
                    <a:lstStyle/>
                    <a:p>
                      <a:pPr algn="ctr"/>
                      <a:r>
                        <a:rPr lang="en-US" sz="1600" dirty="0"/>
                        <a:t>3004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00446">
                <a:tc>
                  <a:txBody>
                    <a:bodyPr/>
                    <a:lstStyle/>
                    <a:p>
                      <a:pPr algn="ctr"/>
                      <a:r>
                        <a:rPr lang="en-US" sz="1600" dirty="0"/>
                        <a:t>3005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err="1"/>
                        <a:t>006C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00446">
                <a:tc>
                  <a:txBody>
                    <a:bodyPr/>
                    <a:lstStyle/>
                    <a:p>
                      <a:pPr algn="ctr"/>
                      <a:r>
                        <a:rPr lang="en-US" sz="1600" dirty="0"/>
                        <a:t>3006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err="1"/>
                        <a:t>006C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00446">
                <a:tc>
                  <a:txBody>
                    <a:bodyPr/>
                    <a:lstStyle/>
                    <a:p>
                      <a:pPr algn="ctr"/>
                      <a:r>
                        <a:rPr lang="en-US" sz="1600" dirty="0"/>
                        <a:t>3007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err="1"/>
                        <a:t>006F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00446">
                <a:tc>
                  <a:txBody>
                    <a:bodyPr/>
                    <a:lstStyle/>
                    <a:p>
                      <a:pPr algn="ctr"/>
                      <a:r>
                        <a:rPr lang="en-US" sz="1600" dirty="0"/>
                        <a:t>3008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err="1"/>
                        <a:t>002C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00446">
                <a:tc>
                  <a:txBody>
                    <a:bodyPr/>
                    <a:lstStyle/>
                    <a:p>
                      <a:pPr algn="ctr"/>
                      <a:r>
                        <a:rPr lang="en-US" sz="1600" dirty="0"/>
                        <a:t>3009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00446">
                <a:tc>
                  <a:txBody>
                    <a:bodyPr/>
                    <a:lstStyle/>
                    <a:p>
                      <a:pPr algn="ctr"/>
                      <a:r>
                        <a:rPr lang="en-US" sz="1600" dirty="0"/>
                        <a:t>300A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00446">
                <a:tc>
                  <a:txBody>
                    <a:bodyPr/>
                    <a:lstStyle/>
                    <a:p>
                      <a:pPr algn="ctr"/>
                      <a:r>
                        <a:rPr lang="en-US" sz="1600" dirty="0"/>
                        <a:t>300B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err="1"/>
                        <a:t>006F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00446">
                <a:tc>
                  <a:txBody>
                    <a:bodyPr/>
                    <a:lstStyle/>
                    <a:p>
                      <a:pPr algn="ctr"/>
                      <a:r>
                        <a:rPr lang="en-US" sz="1600" dirty="0"/>
                        <a:t>300C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0072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00446">
                <a:tc>
                  <a:txBody>
                    <a:bodyPr/>
                    <a:lstStyle/>
                    <a:p>
                      <a:pPr algn="ctr"/>
                      <a:r>
                        <a:rPr lang="en-US" sz="1600" dirty="0"/>
                        <a:t>300D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err="1"/>
                        <a:t>006C</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3004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300E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0064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3004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err="1"/>
                        <a:t>300F</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9312999"/>
                  </a:ext>
                </a:extLst>
              </a:tr>
              <a:tr h="3004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3010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6175250"/>
                  </a:ext>
                </a:extLst>
              </a:tr>
              <a:tr h="3004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3011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0005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5500628"/>
                  </a:ext>
                </a:extLst>
              </a:tr>
            </a:tbl>
          </a:graphicData>
        </a:graphic>
      </p:graphicFrame>
    </p:spTree>
    <p:extLst>
      <p:ext uri="{BB962C8B-B14F-4D97-AF65-F5344CB8AC3E}">
        <p14:creationId xmlns:p14="http://schemas.microsoft.com/office/powerpoint/2010/main" val="797974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2DBF-775D-4A65-AD5D-FA7327C28092}"/>
              </a:ext>
            </a:extLst>
          </p:cNvPr>
          <p:cNvSpPr>
            <a:spLocks noGrp="1"/>
          </p:cNvSpPr>
          <p:nvPr>
            <p:ph type="title"/>
          </p:nvPr>
        </p:nvSpPr>
        <p:spPr/>
        <p:txBody>
          <a:bodyPr/>
          <a:lstStyle/>
          <a:p>
            <a:r>
              <a:rPr lang="en-US" dirty="0"/>
              <a:t>Traps</a:t>
            </a:r>
          </a:p>
        </p:txBody>
      </p:sp>
      <p:sp>
        <p:nvSpPr>
          <p:cNvPr id="3" name="Content Placeholder 2">
            <a:extLst>
              <a:ext uri="{FF2B5EF4-FFF2-40B4-BE49-F238E27FC236}">
                <a16:creationId xmlns:a16="http://schemas.microsoft.com/office/drawing/2014/main" id="{283E4CE2-3EB6-41AB-B631-3DB60308A02A}"/>
              </a:ext>
            </a:extLst>
          </p:cNvPr>
          <p:cNvSpPr>
            <a:spLocks noGrp="1"/>
          </p:cNvSpPr>
          <p:nvPr>
            <p:ph idx="1"/>
          </p:nvPr>
        </p:nvSpPr>
        <p:spPr/>
        <p:txBody>
          <a:bodyPr>
            <a:normAutofit/>
          </a:bodyPr>
          <a:lstStyle/>
          <a:p>
            <a:r>
              <a:rPr lang="en-US" dirty="0"/>
              <a:t>Traps are system subroutines used for IO and halting.</a:t>
            </a:r>
          </a:p>
          <a:p>
            <a:r>
              <a:rPr lang="en-US" dirty="0"/>
              <a:t>Use the following instead of the trap in assembly language programs.</a:t>
            </a:r>
          </a:p>
          <a:p>
            <a:pPr marL="457200" lvl="1" indent="0">
              <a:buNone/>
            </a:pPr>
            <a:r>
              <a:rPr lang="en-US" dirty="0"/>
              <a:t>	Instead of TRAP </a:t>
            </a:r>
            <a:r>
              <a:rPr lang="en-US" dirty="0" err="1"/>
              <a:t>x20</a:t>
            </a:r>
            <a:r>
              <a:rPr lang="en-US" dirty="0"/>
              <a:t> use </a:t>
            </a:r>
            <a:r>
              <a:rPr lang="en-US" b="1" dirty="0" err="1"/>
              <a:t>GETC</a:t>
            </a:r>
            <a:endParaRPr lang="en-US" b="1" dirty="0"/>
          </a:p>
          <a:p>
            <a:pPr marL="457200" lvl="1" indent="0">
              <a:buNone/>
            </a:pPr>
            <a:r>
              <a:rPr lang="en-US" dirty="0"/>
              <a:t>	Instead of TRAP </a:t>
            </a:r>
            <a:r>
              <a:rPr lang="en-US" dirty="0" err="1"/>
              <a:t>x21</a:t>
            </a:r>
            <a:r>
              <a:rPr lang="en-US" dirty="0"/>
              <a:t> use  </a:t>
            </a:r>
            <a:r>
              <a:rPr lang="en-US" b="1" dirty="0"/>
              <a:t>OUT</a:t>
            </a:r>
          </a:p>
          <a:p>
            <a:pPr marL="457200" lvl="1" indent="0">
              <a:buNone/>
            </a:pPr>
            <a:r>
              <a:rPr lang="en-US" dirty="0"/>
              <a:t>	Instead of TRAP </a:t>
            </a:r>
            <a:r>
              <a:rPr lang="en-US" dirty="0" err="1"/>
              <a:t>x22</a:t>
            </a:r>
            <a:r>
              <a:rPr lang="en-US" dirty="0"/>
              <a:t> use </a:t>
            </a:r>
            <a:r>
              <a:rPr lang="en-US" b="1" dirty="0"/>
              <a:t>PUTS</a:t>
            </a:r>
          </a:p>
          <a:p>
            <a:pPr marL="457200" lvl="1" indent="0">
              <a:buNone/>
            </a:pPr>
            <a:r>
              <a:rPr lang="en-US" dirty="0"/>
              <a:t>	Instead of TRAP </a:t>
            </a:r>
            <a:r>
              <a:rPr lang="en-US" dirty="0" err="1"/>
              <a:t>x23</a:t>
            </a:r>
            <a:r>
              <a:rPr lang="en-US" dirty="0"/>
              <a:t> use </a:t>
            </a:r>
            <a:r>
              <a:rPr lang="en-US" b="1" dirty="0"/>
              <a:t>IN (Don't use this one at all)</a:t>
            </a:r>
          </a:p>
          <a:p>
            <a:pPr marL="457200" lvl="1" indent="0">
              <a:buNone/>
            </a:pPr>
            <a:r>
              <a:rPr lang="en-US" dirty="0"/>
              <a:t>	Instead of TRAP </a:t>
            </a:r>
            <a:r>
              <a:rPr lang="en-US" dirty="0" err="1"/>
              <a:t>x24</a:t>
            </a:r>
            <a:r>
              <a:rPr lang="en-US" dirty="0"/>
              <a:t> use </a:t>
            </a:r>
            <a:r>
              <a:rPr lang="en-US" b="1" dirty="0" err="1"/>
              <a:t>PUTSP</a:t>
            </a:r>
            <a:r>
              <a:rPr lang="en-US" b="1" dirty="0"/>
              <a:t> (Don't use this one at all)</a:t>
            </a:r>
          </a:p>
          <a:p>
            <a:pPr marL="457200" lvl="1" indent="0">
              <a:buNone/>
            </a:pPr>
            <a:r>
              <a:rPr lang="en-US" dirty="0"/>
              <a:t>	Instead of TRAP </a:t>
            </a:r>
            <a:r>
              <a:rPr lang="en-US" dirty="0" err="1"/>
              <a:t>x25</a:t>
            </a:r>
            <a:r>
              <a:rPr lang="en-US" dirty="0"/>
              <a:t> use </a:t>
            </a:r>
            <a:r>
              <a:rPr lang="en-US" b="1" dirty="0"/>
              <a:t>HALT</a:t>
            </a:r>
          </a:p>
          <a:p>
            <a:r>
              <a:rPr lang="en-US" dirty="0"/>
              <a:t>Using the TRAP x## instead of the word shown above will cost you points on the exam and quizzes.</a:t>
            </a:r>
          </a:p>
          <a:p>
            <a:pPr lvl="1"/>
            <a:endParaRPr lang="en-US" dirty="0"/>
          </a:p>
          <a:p>
            <a:pPr lvl="1"/>
            <a:endParaRPr lang="en-US" dirty="0"/>
          </a:p>
        </p:txBody>
      </p:sp>
    </p:spTree>
    <p:extLst>
      <p:ext uri="{BB962C8B-B14F-4D97-AF65-F5344CB8AC3E}">
        <p14:creationId xmlns:p14="http://schemas.microsoft.com/office/powerpoint/2010/main" val="20205714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6595</TotalTime>
  <Words>4443</Words>
  <Application>Microsoft Office PowerPoint</Application>
  <PresentationFormat>On-screen Show (4:3)</PresentationFormat>
  <Paragraphs>679</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Courier New</vt:lpstr>
      <vt:lpstr>Rockwell</vt:lpstr>
      <vt:lpstr>Rockwell Condensed</vt:lpstr>
      <vt:lpstr>Wingdings</vt:lpstr>
      <vt:lpstr>Wood Type</vt:lpstr>
      <vt:lpstr>LC-3 Assembly Language  and the  Assembler</vt:lpstr>
      <vt:lpstr>Assembly Language</vt:lpstr>
      <vt:lpstr>After homework 4, DO NOT CONVERT CODE TO HEX BY HAND!!!</vt:lpstr>
      <vt:lpstr>Assembly Code Label</vt:lpstr>
      <vt:lpstr>DO NOT USE OFFSETS after homework4!!!</vt:lpstr>
      <vt:lpstr>Pseudo Ops – Assembler Directives</vt:lpstr>
      <vt:lpstr>.FILL and .BLKW</vt:lpstr>
      <vt:lpstr>.STRINGZ</vt:lpstr>
      <vt:lpstr>Traps</vt:lpstr>
      <vt:lpstr>A simple example - LABELS</vt:lpstr>
      <vt:lpstr>A simple example - PSUEDO-OPS</vt:lpstr>
      <vt:lpstr>A simple example - TRAPS</vt:lpstr>
      <vt:lpstr>Loops with Labels</vt:lpstr>
      <vt:lpstr>If – Else with Labels</vt:lpstr>
      <vt:lpstr>Assembly Format</vt:lpstr>
      <vt:lpstr>How to Assemble</vt:lpstr>
      <vt:lpstr>How to Assemble Example</vt:lpstr>
      <vt:lpstr>Assembly Results – The hex file</vt:lpstr>
      <vt:lpstr>JSR and JSRR</vt:lpstr>
      <vt:lpstr>Subroutines</vt:lpstr>
      <vt:lpstr>Passing Arguments to Subroutines</vt:lpstr>
      <vt:lpstr>The Register Modification Problem</vt:lpstr>
      <vt:lpstr>CALLEE vs CALLER</vt:lpstr>
      <vt:lpstr>How to save Registers</vt:lpstr>
      <vt:lpstr>EXAMPLE</vt:lpstr>
      <vt:lpstr>Rules For Assembly Programs</vt:lpstr>
      <vt:lpstr>2 Pass Assembly</vt:lpstr>
      <vt:lpstr>Assembly List file</vt:lpstr>
      <vt:lpstr>Longer Example</vt:lpstr>
      <vt:lpstr>Concepts from the Simulator</vt:lpstr>
      <vt:lpstr>Homework 5</vt:lpstr>
      <vt:lpstr>Create GETNUM</vt:lpstr>
      <vt:lpstr>Boolean AND</vt:lpstr>
      <vt:lpstr>Multiple ANDs</vt:lpstr>
      <vt:lpstr>Boolean OR</vt:lpstr>
      <vt:lpstr>Another Boolean OR </vt:lpstr>
      <vt:lpstr>Multiple ORs</vt:lpstr>
      <vt:lpstr>Mixed ANDs / ORs</vt:lpstr>
      <vt:lpstr>I will count off points on tests</vt:lpstr>
      <vt:lpstr>When NOT to Clear a Register</vt:lpstr>
      <vt:lpstr>When to Clear a Register</vt:lpstr>
      <vt:lpstr>Summary of Register Clearing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LC-3</dc:title>
  <dc:creator>Joel</dc:creator>
  <cp:lastModifiedBy>Swanson, Joel</cp:lastModifiedBy>
  <cp:revision>216</cp:revision>
  <dcterms:created xsi:type="dcterms:W3CDTF">2006-08-16T00:00:00Z</dcterms:created>
  <dcterms:modified xsi:type="dcterms:W3CDTF">2025-02-10T16:10:02Z</dcterms:modified>
</cp:coreProperties>
</file>