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351" r:id="rId3"/>
    <p:sldId id="352" r:id="rId4"/>
    <p:sldId id="353" r:id="rId5"/>
    <p:sldId id="354" r:id="rId6"/>
    <p:sldId id="346" r:id="rId7"/>
    <p:sldId id="349" r:id="rId8"/>
    <p:sldId id="350" r:id="rId9"/>
    <p:sldId id="347" r:id="rId10"/>
    <p:sldId id="348" r:id="rId11"/>
    <p:sldId id="257" r:id="rId12"/>
    <p:sldId id="258" r:id="rId13"/>
    <p:sldId id="259" r:id="rId14"/>
    <p:sldId id="260" r:id="rId15"/>
    <p:sldId id="262" r:id="rId16"/>
    <p:sldId id="263" r:id="rId17"/>
    <p:sldId id="264" r:id="rId18"/>
    <p:sldId id="265" r:id="rId19"/>
    <p:sldId id="266" r:id="rId20"/>
    <p:sldId id="288" r:id="rId21"/>
    <p:sldId id="339" r:id="rId22"/>
    <p:sldId id="364" r:id="rId23"/>
    <p:sldId id="318" r:id="rId24"/>
    <p:sldId id="367" r:id="rId25"/>
    <p:sldId id="319" r:id="rId26"/>
    <p:sldId id="369" r:id="rId27"/>
    <p:sldId id="320" r:id="rId28"/>
    <p:sldId id="321" r:id="rId29"/>
    <p:sldId id="368" r:id="rId30"/>
    <p:sldId id="268" r:id="rId31"/>
    <p:sldId id="269" r:id="rId32"/>
    <p:sldId id="267" r:id="rId33"/>
    <p:sldId id="345" r:id="rId34"/>
    <p:sldId id="270" r:id="rId35"/>
    <p:sldId id="342" r:id="rId36"/>
    <p:sldId id="343" r:id="rId37"/>
    <p:sldId id="341" r:id="rId38"/>
    <p:sldId id="272" r:id="rId39"/>
    <p:sldId id="271" r:id="rId40"/>
    <p:sldId id="273" r:id="rId41"/>
    <p:sldId id="274" r:id="rId42"/>
    <p:sldId id="275" r:id="rId43"/>
    <p:sldId id="276" r:id="rId44"/>
    <p:sldId id="277" r:id="rId45"/>
    <p:sldId id="278" r:id="rId46"/>
    <p:sldId id="279" r:id="rId47"/>
    <p:sldId id="289" r:id="rId48"/>
    <p:sldId id="291" r:id="rId49"/>
    <p:sldId id="344" r:id="rId50"/>
    <p:sldId id="281" r:id="rId51"/>
    <p:sldId id="286" r:id="rId52"/>
    <p:sldId id="359" r:id="rId53"/>
    <p:sldId id="292" r:id="rId54"/>
    <p:sldId id="287" r:id="rId55"/>
    <p:sldId id="280" r:id="rId56"/>
    <p:sldId id="325" r:id="rId57"/>
    <p:sldId id="334" r:id="rId58"/>
    <p:sldId id="326" r:id="rId59"/>
    <p:sldId id="298" r:id="rId60"/>
    <p:sldId id="293" r:id="rId61"/>
    <p:sldId id="340" r:id="rId62"/>
    <p:sldId id="282" r:id="rId63"/>
    <p:sldId id="360" r:id="rId64"/>
    <p:sldId id="299" r:id="rId65"/>
    <p:sldId id="300" r:id="rId66"/>
    <p:sldId id="301" r:id="rId67"/>
    <p:sldId id="355" r:id="rId68"/>
    <p:sldId id="366" r:id="rId69"/>
    <p:sldId id="356" r:id="rId70"/>
    <p:sldId id="358" r:id="rId71"/>
    <p:sldId id="357" r:id="rId72"/>
    <p:sldId id="322" r:id="rId73"/>
    <p:sldId id="324" r:id="rId74"/>
    <p:sldId id="323" r:id="rId75"/>
    <p:sldId id="365" r:id="rId76"/>
    <p:sldId id="283" r:id="rId77"/>
    <p:sldId id="302" r:id="rId78"/>
    <p:sldId id="337" r:id="rId79"/>
    <p:sldId id="338" r:id="rId80"/>
    <p:sldId id="303" r:id="rId81"/>
    <p:sldId id="333" r:id="rId82"/>
    <p:sldId id="330" r:id="rId83"/>
    <p:sldId id="328" r:id="rId84"/>
    <p:sldId id="327" r:id="rId85"/>
    <p:sldId id="329" r:id="rId86"/>
    <p:sldId id="331" r:id="rId87"/>
    <p:sldId id="332" r:id="rId88"/>
    <p:sldId id="336" r:id="rId89"/>
    <p:sldId id="305" r:id="rId90"/>
    <p:sldId id="284" r:id="rId91"/>
    <p:sldId id="362" r:id="rId92"/>
    <p:sldId id="306" r:id="rId93"/>
    <p:sldId id="307" r:id="rId94"/>
    <p:sldId id="309" r:id="rId95"/>
    <p:sldId id="363" r:id="rId96"/>
    <p:sldId id="314" r:id="rId97"/>
    <p:sldId id="308" r:id="rId98"/>
    <p:sldId id="310" r:id="rId99"/>
    <p:sldId id="311" r:id="rId100"/>
    <p:sldId id="312" r:id="rId101"/>
    <p:sldId id="313" r:id="rId102"/>
    <p:sldId id="315" r:id="rId103"/>
    <p:sldId id="316" r:id="rId10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autoAdjust="0"/>
    <p:restoredTop sz="94076" autoAdjust="0"/>
  </p:normalViewPr>
  <p:slideViewPr>
    <p:cSldViewPr>
      <p:cViewPr varScale="1">
        <p:scale>
          <a:sx n="65" d="100"/>
          <a:sy n="65" d="100"/>
        </p:scale>
        <p:origin x="1320" y="60"/>
      </p:cViewPr>
      <p:guideLst>
        <p:guide orient="horz" pos="2160"/>
        <p:guide pos="2880"/>
      </p:guideLst>
    </p:cSldViewPr>
  </p:slideViewPr>
  <p:outlineViewPr>
    <p:cViewPr>
      <p:scale>
        <a:sx n="33" d="100"/>
        <a:sy n="33" d="100"/>
      </p:scale>
      <p:origin x="0" y="-1290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5A8914-5136-4D9E-9C7B-EEFE27BA229F}" type="datetimeFigureOut">
              <a:rPr lang="en-US" smtClean="0"/>
              <a:t>10/25/2024</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DED0FC02-5F51-4A25-92F0-396D33A42FE1}" type="slidenum">
              <a:rPr lang="en-US" smtClean="0"/>
              <a:t>‹#›</a:t>
            </a:fld>
            <a:endParaRPr lang="en-US"/>
          </a:p>
        </p:txBody>
      </p:sp>
    </p:spTree>
    <p:extLst>
      <p:ext uri="{BB962C8B-B14F-4D97-AF65-F5344CB8AC3E}">
        <p14:creationId xmlns:p14="http://schemas.microsoft.com/office/powerpoint/2010/main" val="4249584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5A8914-5136-4D9E-9C7B-EEFE27BA229F}" type="datetimeFigureOut">
              <a:rPr lang="en-US" smtClean="0"/>
              <a:t>10/25/2024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D0FC02-5F51-4A25-92F0-396D33A42FE1}" type="slidenum">
              <a:rPr lang="en-US" smtClean="0"/>
              <a:t>‹#›</a:t>
            </a:fld>
            <a:endParaRPr lang="en-US"/>
          </a:p>
        </p:txBody>
      </p:sp>
    </p:spTree>
    <p:extLst>
      <p:ext uri="{BB962C8B-B14F-4D97-AF65-F5344CB8AC3E}">
        <p14:creationId xmlns:p14="http://schemas.microsoft.com/office/powerpoint/2010/main" val="869391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5A8914-5136-4D9E-9C7B-EEFE27BA229F}" type="datetimeFigureOut">
              <a:rPr lang="en-US" smtClean="0"/>
              <a:t>10/25/2024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D0FC02-5F51-4A25-92F0-396D33A42FE1}" type="slidenum">
              <a:rPr lang="en-US" smtClean="0"/>
              <a:t>‹#›</a:t>
            </a:fld>
            <a:endParaRPr lang="en-US"/>
          </a:p>
        </p:txBody>
      </p:sp>
    </p:spTree>
    <p:extLst>
      <p:ext uri="{BB962C8B-B14F-4D97-AF65-F5344CB8AC3E}">
        <p14:creationId xmlns:p14="http://schemas.microsoft.com/office/powerpoint/2010/main" val="121737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5A8914-5136-4D9E-9C7B-EEFE27BA229F}" type="datetimeFigureOut">
              <a:rPr lang="en-US" smtClean="0"/>
              <a:t>10/25/2024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D0FC02-5F51-4A25-92F0-396D33A42FE1}" type="slidenum">
              <a:rPr lang="en-US" smtClean="0"/>
              <a:t>‹#›</a:t>
            </a:fld>
            <a:endParaRPr lang="en-US"/>
          </a:p>
        </p:txBody>
      </p:sp>
    </p:spTree>
    <p:extLst>
      <p:ext uri="{BB962C8B-B14F-4D97-AF65-F5344CB8AC3E}">
        <p14:creationId xmlns:p14="http://schemas.microsoft.com/office/powerpoint/2010/main" val="484100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055A8914-5136-4D9E-9C7B-EEFE27BA229F}" type="datetimeFigureOut">
              <a:rPr lang="en-US" smtClean="0"/>
              <a:t>10/25/2024</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DED0FC02-5F51-4A25-92F0-396D33A42FE1}" type="slidenum">
              <a:rPr lang="en-US" smtClean="0"/>
              <a:t>‹#›</a:t>
            </a:fld>
            <a:endParaRPr lang="en-US"/>
          </a:p>
        </p:txBody>
      </p:sp>
    </p:spTree>
    <p:extLst>
      <p:ext uri="{BB962C8B-B14F-4D97-AF65-F5344CB8AC3E}">
        <p14:creationId xmlns:p14="http://schemas.microsoft.com/office/powerpoint/2010/main" val="1334497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5A8914-5136-4D9E-9C7B-EEFE27BA229F}"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0FC02-5F51-4A25-92F0-396D33A42FE1}" type="slidenum">
              <a:rPr lang="en-US" smtClean="0"/>
              <a:t>‹#›</a:t>
            </a:fld>
            <a:endParaRPr lang="en-US"/>
          </a:p>
        </p:txBody>
      </p:sp>
    </p:spTree>
    <p:extLst>
      <p:ext uri="{BB962C8B-B14F-4D97-AF65-F5344CB8AC3E}">
        <p14:creationId xmlns:p14="http://schemas.microsoft.com/office/powerpoint/2010/main" val="28730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5A8914-5136-4D9E-9C7B-EEFE27BA229F}" type="datetimeFigureOut">
              <a:rPr lang="en-US" smtClean="0"/>
              <a:t>10/25/2024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D0FC02-5F51-4A25-92F0-396D33A42FE1}" type="slidenum">
              <a:rPr lang="en-US" smtClean="0"/>
              <a:t>‹#›</a:t>
            </a:fld>
            <a:endParaRPr lang="en-US"/>
          </a:p>
        </p:txBody>
      </p:sp>
    </p:spTree>
    <p:extLst>
      <p:ext uri="{BB962C8B-B14F-4D97-AF65-F5344CB8AC3E}">
        <p14:creationId xmlns:p14="http://schemas.microsoft.com/office/powerpoint/2010/main" val="24349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055A8914-5136-4D9E-9C7B-EEFE27BA229F}" type="datetimeFigureOut">
              <a:rPr lang="en-US" smtClean="0"/>
              <a:t>10/25/2024</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DED0FC02-5F51-4A25-92F0-396D33A42FE1}" type="slidenum">
              <a:rPr lang="en-US" smtClean="0"/>
              <a:t>‹#›</a:t>
            </a:fld>
            <a:endParaRPr lang="en-US"/>
          </a:p>
        </p:txBody>
      </p:sp>
    </p:spTree>
    <p:extLst>
      <p:ext uri="{BB962C8B-B14F-4D97-AF65-F5344CB8AC3E}">
        <p14:creationId xmlns:p14="http://schemas.microsoft.com/office/powerpoint/2010/main" val="2520944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5A8914-5136-4D9E-9C7B-EEFE27BA229F}" type="datetimeFigureOut">
              <a:rPr lang="en-US" smtClean="0"/>
              <a:t>10/25/2024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D0FC02-5F51-4A25-92F0-396D33A42FE1}" type="slidenum">
              <a:rPr lang="en-US" smtClean="0"/>
              <a:t>‹#›</a:t>
            </a:fld>
            <a:endParaRPr lang="en-US"/>
          </a:p>
        </p:txBody>
      </p:sp>
    </p:spTree>
    <p:extLst>
      <p:ext uri="{BB962C8B-B14F-4D97-AF65-F5344CB8AC3E}">
        <p14:creationId xmlns:p14="http://schemas.microsoft.com/office/powerpoint/2010/main" val="37413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055A8914-5136-4D9E-9C7B-EEFE27BA229F}" type="datetimeFigureOut">
              <a:rPr lang="en-US" smtClean="0"/>
              <a:t>10/25/2024</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DED0FC02-5F51-4A25-92F0-396D33A42FE1}" type="slidenum">
              <a:rPr lang="en-US" smtClean="0"/>
              <a:t>‹#›</a:t>
            </a:fld>
            <a:endParaRPr lang="en-US"/>
          </a:p>
        </p:txBody>
      </p:sp>
    </p:spTree>
    <p:extLst>
      <p:ext uri="{BB962C8B-B14F-4D97-AF65-F5344CB8AC3E}">
        <p14:creationId xmlns:p14="http://schemas.microsoft.com/office/powerpoint/2010/main" val="534918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055A8914-5136-4D9E-9C7B-EEFE27BA229F}" type="datetimeFigureOut">
              <a:rPr lang="en-US" smtClean="0"/>
              <a:t>10/25/2024</a:t>
            </a:fld>
            <a:endParaRPr lang="en-US"/>
          </a:p>
        </p:txBody>
      </p:sp>
      <p:sp>
        <p:nvSpPr>
          <p:cNvPr id="10" name="Slide Number Placeholder 9"/>
          <p:cNvSpPr>
            <a:spLocks noGrp="1"/>
          </p:cNvSpPr>
          <p:nvPr>
            <p:ph type="sldNum" sz="quarter" idx="12"/>
          </p:nvPr>
        </p:nvSpPr>
        <p:spPr/>
        <p:txBody>
          <a:bodyPr/>
          <a:lstStyle/>
          <a:p>
            <a:fld id="{DED0FC02-5F51-4A25-92F0-396D33A42FE1}" type="slidenum">
              <a:rPr lang="en-US" smtClean="0"/>
              <a:t>‹#›</a:t>
            </a:fld>
            <a:endParaRPr lang="en-US"/>
          </a:p>
        </p:txBody>
      </p:sp>
    </p:spTree>
    <p:extLst>
      <p:ext uri="{BB962C8B-B14F-4D97-AF65-F5344CB8AC3E}">
        <p14:creationId xmlns:p14="http://schemas.microsoft.com/office/powerpoint/2010/main" val="2351673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055A8914-5136-4D9E-9C7B-EEFE27BA229F}" type="datetimeFigureOut">
              <a:rPr lang="en-US" smtClean="0"/>
              <a:t>10/25/2024</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DED0FC02-5F51-4A25-92F0-396D33A42FE1}" type="slidenum">
              <a:rPr lang="en-US" smtClean="0"/>
              <a:t>‹#›</a:t>
            </a:fld>
            <a:endParaRPr lang="en-US"/>
          </a:p>
        </p:txBody>
      </p:sp>
    </p:spTree>
    <p:extLst>
      <p:ext uri="{BB962C8B-B14F-4D97-AF65-F5344CB8AC3E}">
        <p14:creationId xmlns:p14="http://schemas.microsoft.com/office/powerpoint/2010/main" val="184776288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Programming in C</a:t>
            </a:r>
          </a:p>
        </p:txBody>
      </p:sp>
    </p:spTree>
    <p:extLst>
      <p:ext uri="{BB962C8B-B14F-4D97-AF65-F5344CB8AC3E}">
        <p14:creationId xmlns:p14="http://schemas.microsoft.com/office/powerpoint/2010/main" val="1780322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F6D46-34E8-4EA6-9F79-8EF6A0432D0F}"/>
              </a:ext>
            </a:extLst>
          </p:cNvPr>
          <p:cNvSpPr>
            <a:spLocks noGrp="1"/>
          </p:cNvSpPr>
          <p:nvPr>
            <p:ph type="title"/>
          </p:nvPr>
        </p:nvSpPr>
        <p:spPr>
          <a:xfrm>
            <a:off x="685800" y="152400"/>
            <a:ext cx="7772400" cy="963168"/>
          </a:xfrm>
        </p:spPr>
        <p:txBody>
          <a:bodyPr>
            <a:normAutofit fontScale="90000"/>
          </a:bodyPr>
          <a:lstStyle/>
          <a:p>
            <a:r>
              <a:rPr lang="en-US" dirty="0" err="1"/>
              <a:t>Goto</a:t>
            </a:r>
            <a:r>
              <a:rPr lang="en-US" dirty="0"/>
              <a:t>, continue, break, multiple returns</a:t>
            </a:r>
          </a:p>
        </p:txBody>
      </p:sp>
      <p:sp>
        <p:nvSpPr>
          <p:cNvPr id="3" name="Content Placeholder 2">
            <a:extLst>
              <a:ext uri="{FF2B5EF4-FFF2-40B4-BE49-F238E27FC236}">
                <a16:creationId xmlns:a16="http://schemas.microsoft.com/office/drawing/2014/main" id="{F4E0F438-DD25-47F9-BDC3-255932E43C19}"/>
              </a:ext>
            </a:extLst>
          </p:cNvPr>
          <p:cNvSpPr>
            <a:spLocks noGrp="1"/>
          </p:cNvSpPr>
          <p:nvPr>
            <p:ph idx="1"/>
          </p:nvPr>
        </p:nvSpPr>
        <p:spPr>
          <a:xfrm>
            <a:off x="685800" y="1120747"/>
            <a:ext cx="7772400" cy="5029200"/>
          </a:xfrm>
        </p:spPr>
        <p:txBody>
          <a:bodyPr>
            <a:normAutofit fontScale="92500" lnSpcReduction="10000"/>
          </a:bodyPr>
          <a:lstStyle/>
          <a:p>
            <a:r>
              <a:rPr lang="en-US" dirty="0"/>
              <a:t>The issue with these instructions is that in most cases they obscure code that could have been written more cleanly.</a:t>
            </a:r>
          </a:p>
          <a:p>
            <a:r>
              <a:rPr lang="en-US" dirty="0"/>
              <a:t>Throwing in a break when you are done with a loop might make you get through a little quicker, but when someone comes behind you to update that code it will make it slower for them.</a:t>
            </a:r>
          </a:p>
          <a:p>
            <a:r>
              <a:rPr lang="en-US" dirty="0"/>
              <a:t>Businesses want good code, but they also want easily modifiable code.  If you show up to an interview with lots of breaks and continues in your example code or you use those to answer interview questions, when a simple if would have been clearer and just as effective will reflect negatively on you.</a:t>
            </a:r>
          </a:p>
          <a:p>
            <a:r>
              <a:rPr lang="en-US" dirty="0"/>
              <a:t>Break, continue, multiple returns, and even </a:t>
            </a:r>
            <a:r>
              <a:rPr lang="en-US" dirty="0" err="1"/>
              <a:t>goto</a:t>
            </a:r>
            <a:r>
              <a:rPr lang="en-US" dirty="0"/>
              <a:t> have their place, BUT you will have cleaner, more logical code without them and their use should be minimized as much as possible.  In this class it is always possible, and Web-CAT will fail if you use them.</a:t>
            </a:r>
          </a:p>
          <a:p>
            <a:r>
              <a:rPr lang="en-US" dirty="0"/>
              <a:t>So, just to give you more practice at eliminating these items that cause a reduction in code clarity, for the </a:t>
            </a:r>
            <a:r>
              <a:rPr lang="en-US"/>
              <a:t>C programs in this </a:t>
            </a:r>
            <a:r>
              <a:rPr lang="en-US" dirty="0"/>
              <a:t>class you will not be allowed to use them.</a:t>
            </a:r>
          </a:p>
          <a:p>
            <a:endParaRPr lang="en-US" dirty="0"/>
          </a:p>
          <a:p>
            <a:endParaRPr lang="en-US" dirty="0"/>
          </a:p>
        </p:txBody>
      </p:sp>
    </p:spTree>
    <p:extLst>
      <p:ext uri="{BB962C8B-B14F-4D97-AF65-F5344CB8AC3E}">
        <p14:creationId xmlns:p14="http://schemas.microsoft.com/office/powerpoint/2010/main" val="111608003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and Parameters</a:t>
            </a:r>
          </a:p>
        </p:txBody>
      </p:sp>
      <p:sp>
        <p:nvSpPr>
          <p:cNvPr id="3" name="Content Placeholder 2"/>
          <p:cNvSpPr>
            <a:spLocks noGrp="1"/>
          </p:cNvSpPr>
          <p:nvPr>
            <p:ph idx="1"/>
          </p:nvPr>
        </p:nvSpPr>
        <p:spPr/>
        <p:txBody>
          <a:bodyPr/>
          <a:lstStyle/>
          <a:p>
            <a:r>
              <a:rPr lang="en-US" dirty="0"/>
              <a:t>Pass by value</a:t>
            </a:r>
          </a:p>
          <a:p>
            <a:pPr lvl="1"/>
            <a:r>
              <a:rPr lang="en-US" dirty="0"/>
              <a:t>Argument is copied to new variable.</a:t>
            </a:r>
          </a:p>
          <a:p>
            <a:pPr lvl="1"/>
            <a:r>
              <a:rPr lang="en-US" dirty="0"/>
              <a:t>Changes in function do not affect original variable.</a:t>
            </a:r>
          </a:p>
          <a:p>
            <a:r>
              <a:rPr lang="en-US" dirty="0"/>
              <a:t>Pass by reference</a:t>
            </a:r>
          </a:p>
          <a:p>
            <a:pPr lvl="1"/>
            <a:r>
              <a:rPr lang="en-US" dirty="0"/>
              <a:t>Argument is reference to the argument.</a:t>
            </a:r>
          </a:p>
          <a:p>
            <a:pPr lvl="1"/>
            <a:r>
              <a:rPr lang="en-US" dirty="0"/>
              <a:t>Changes refer to original variable and therefore changes are seen in the original.</a:t>
            </a:r>
          </a:p>
          <a:p>
            <a:pPr marL="0" indent="0">
              <a:buNone/>
            </a:pPr>
            <a:endParaRPr lang="en-US" dirty="0"/>
          </a:p>
        </p:txBody>
      </p:sp>
    </p:spTree>
    <p:extLst>
      <p:ext uri="{BB962C8B-B14F-4D97-AF65-F5344CB8AC3E}">
        <p14:creationId xmlns:p14="http://schemas.microsoft.com/office/powerpoint/2010/main" val="40643995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 Value vs By Reference</a:t>
            </a:r>
          </a:p>
        </p:txBody>
      </p:sp>
      <p:sp>
        <p:nvSpPr>
          <p:cNvPr id="3" name="Content Placeholder 2"/>
          <p:cNvSpPr>
            <a:spLocks noGrp="1"/>
          </p:cNvSpPr>
          <p:nvPr>
            <p:ph idx="1"/>
          </p:nvPr>
        </p:nvSpPr>
        <p:spPr>
          <a:xfrm>
            <a:off x="457200" y="1600200"/>
            <a:ext cx="3505200" cy="4525963"/>
          </a:xfrm>
        </p:spPr>
        <p:txBody>
          <a:bodyPr>
            <a:normAutofit/>
          </a:bodyPr>
          <a:lstStyle/>
          <a:p>
            <a:pPr marL="0" indent="0">
              <a:buNone/>
            </a:pPr>
            <a:r>
              <a:rPr lang="en-US" sz="2400" dirty="0"/>
              <a:t>int main() {</a:t>
            </a:r>
          </a:p>
          <a:p>
            <a:pPr marL="0" indent="0">
              <a:buNone/>
            </a:pPr>
            <a:r>
              <a:rPr lang="en-US" sz="2400" dirty="0"/>
              <a:t>	int x = 5;</a:t>
            </a:r>
          </a:p>
          <a:p>
            <a:pPr marL="0" indent="0">
              <a:buNone/>
            </a:pPr>
            <a:r>
              <a:rPr lang="en-US" sz="2400" dirty="0"/>
              <a:t>	decArg1(x);</a:t>
            </a:r>
          </a:p>
          <a:p>
            <a:pPr marL="0" indent="0">
              <a:buNone/>
            </a:pPr>
            <a:r>
              <a:rPr lang="en-US" sz="2400" dirty="0"/>
              <a:t>	</a:t>
            </a:r>
            <a:r>
              <a:rPr lang="en-US" sz="2400" dirty="0" err="1"/>
              <a:t>printf</a:t>
            </a:r>
            <a:r>
              <a:rPr lang="en-US" sz="2400" dirty="0"/>
              <a:t>("%d", x);</a:t>
            </a:r>
          </a:p>
          <a:p>
            <a:pPr marL="0" indent="0">
              <a:buNone/>
            </a:pPr>
            <a:r>
              <a:rPr lang="en-US" sz="2400" dirty="0"/>
              <a:t>	decArg2(&amp;x);</a:t>
            </a:r>
          </a:p>
          <a:p>
            <a:pPr marL="0" indent="0">
              <a:buNone/>
            </a:pPr>
            <a:r>
              <a:rPr lang="en-US" sz="2400" dirty="0"/>
              <a:t>	</a:t>
            </a:r>
            <a:r>
              <a:rPr lang="en-US" sz="2400" dirty="0" err="1"/>
              <a:t>printf</a:t>
            </a:r>
            <a:r>
              <a:rPr lang="en-US" sz="2400" dirty="0"/>
              <a:t>("%d", x);</a:t>
            </a:r>
          </a:p>
          <a:p>
            <a:pPr marL="0" indent="0">
              <a:buNone/>
            </a:pPr>
            <a:r>
              <a:rPr lang="en-US" sz="2400" dirty="0"/>
              <a:t>}</a:t>
            </a:r>
          </a:p>
          <a:p>
            <a:endParaRPr lang="en-US" dirty="0"/>
          </a:p>
        </p:txBody>
      </p:sp>
      <p:sp>
        <p:nvSpPr>
          <p:cNvPr id="4" name="Content Placeholder 2"/>
          <p:cNvSpPr txBox="1">
            <a:spLocks/>
          </p:cNvSpPr>
          <p:nvPr/>
        </p:nvSpPr>
        <p:spPr>
          <a:xfrm>
            <a:off x="3886200" y="1753311"/>
            <a:ext cx="4114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400" dirty="0"/>
              <a:t>void decArg1(int x) {</a:t>
            </a:r>
          </a:p>
          <a:p>
            <a:pPr marL="0" indent="0">
              <a:buFont typeface="Arial" panose="020B0604020202020204" pitchFamily="34" charset="0"/>
              <a:buNone/>
            </a:pPr>
            <a:r>
              <a:rPr lang="en-US" sz="2400" dirty="0"/>
              <a:t>	x = x - 1;</a:t>
            </a:r>
          </a:p>
          <a:p>
            <a:pPr marL="0" indent="0">
              <a:buFont typeface="Arial" panose="020B0604020202020204" pitchFamily="34" charset="0"/>
              <a:buNone/>
            </a:pPr>
            <a:r>
              <a:rPr lang="en-US" sz="2400" dirty="0"/>
              <a:t>}</a:t>
            </a:r>
          </a:p>
          <a:p>
            <a:pPr marL="0" indent="0">
              <a:buFont typeface="Arial" panose="020B0604020202020204" pitchFamily="34" charset="0"/>
              <a:buNone/>
            </a:pPr>
            <a:r>
              <a:rPr lang="en-US" sz="2400" dirty="0"/>
              <a:t>void decArg2(int *x) {</a:t>
            </a:r>
          </a:p>
          <a:p>
            <a:pPr marL="0" indent="0">
              <a:buFont typeface="Arial" panose="020B0604020202020204" pitchFamily="34" charset="0"/>
              <a:buNone/>
            </a:pPr>
            <a:r>
              <a:rPr lang="en-US" sz="2400" dirty="0"/>
              <a:t>	*x = *x - 1;</a:t>
            </a:r>
          </a:p>
          <a:p>
            <a:pPr marL="0" indent="0">
              <a:buFont typeface="Arial" panose="020B0604020202020204" pitchFamily="34" charset="0"/>
              <a:buNone/>
            </a:pPr>
            <a:r>
              <a:rPr lang="en-US" sz="2400" dirty="0"/>
              <a:t>}</a:t>
            </a:r>
          </a:p>
          <a:p>
            <a:endParaRPr lang="en-US" dirty="0"/>
          </a:p>
        </p:txBody>
      </p:sp>
    </p:spTree>
    <p:extLst>
      <p:ext uri="{BB962C8B-B14F-4D97-AF65-F5344CB8AC3E}">
        <p14:creationId xmlns:p14="http://schemas.microsoft.com/office/powerpoint/2010/main" val="1218939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734568"/>
          </a:xfrm>
        </p:spPr>
        <p:txBody>
          <a:bodyPr/>
          <a:lstStyle/>
          <a:p>
            <a:r>
              <a:rPr lang="en-US" dirty="0" err="1"/>
              <a:t>stdlib.h</a:t>
            </a:r>
            <a:endParaRPr lang="en-US" dirty="0"/>
          </a:p>
        </p:txBody>
      </p:sp>
      <p:sp>
        <p:nvSpPr>
          <p:cNvPr id="3" name="Content Placeholder 2"/>
          <p:cNvSpPr>
            <a:spLocks noGrp="1"/>
          </p:cNvSpPr>
          <p:nvPr>
            <p:ph idx="1"/>
          </p:nvPr>
        </p:nvSpPr>
        <p:spPr>
          <a:xfrm>
            <a:off x="685800" y="810768"/>
            <a:ext cx="7772400" cy="5361432"/>
          </a:xfrm>
        </p:spPr>
        <p:txBody>
          <a:bodyPr>
            <a:normAutofit fontScale="92500" lnSpcReduction="20000"/>
          </a:bodyPr>
          <a:lstStyle/>
          <a:p>
            <a:r>
              <a:rPr lang="en-US" dirty="0"/>
              <a:t>int </a:t>
            </a:r>
            <a:r>
              <a:rPr lang="en-US" dirty="0" err="1"/>
              <a:t>atoi</a:t>
            </a:r>
            <a:r>
              <a:rPr lang="en-US" dirty="0"/>
              <a:t>(</a:t>
            </a:r>
            <a:r>
              <a:rPr lang="en-US" dirty="0" err="1"/>
              <a:t>const</a:t>
            </a:r>
            <a:r>
              <a:rPr lang="en-US" dirty="0"/>
              <a:t> char *</a:t>
            </a:r>
            <a:r>
              <a:rPr lang="en-US" dirty="0" err="1"/>
              <a:t>str</a:t>
            </a:r>
            <a:r>
              <a:rPr lang="en-US" dirty="0"/>
              <a:t>)</a:t>
            </a:r>
          </a:p>
          <a:p>
            <a:pPr lvl="1"/>
            <a:r>
              <a:rPr lang="en-US" dirty="0"/>
              <a:t>converts string to integer.</a:t>
            </a:r>
          </a:p>
          <a:p>
            <a:r>
              <a:rPr lang="en-US" dirty="0"/>
              <a:t>double </a:t>
            </a:r>
            <a:r>
              <a:rPr lang="en-US" dirty="0" err="1"/>
              <a:t>atof</a:t>
            </a:r>
            <a:r>
              <a:rPr lang="en-US" dirty="0"/>
              <a:t>(</a:t>
            </a:r>
            <a:r>
              <a:rPr lang="en-US" dirty="0" err="1"/>
              <a:t>const</a:t>
            </a:r>
            <a:r>
              <a:rPr lang="en-US" dirty="0"/>
              <a:t> char *</a:t>
            </a:r>
            <a:r>
              <a:rPr lang="en-US" dirty="0" err="1"/>
              <a:t>str</a:t>
            </a:r>
            <a:r>
              <a:rPr lang="en-US" dirty="0"/>
              <a:t>)</a:t>
            </a:r>
          </a:p>
          <a:p>
            <a:pPr lvl="1"/>
            <a:r>
              <a:rPr lang="en-US" dirty="0"/>
              <a:t>converts string to double</a:t>
            </a:r>
          </a:p>
          <a:p>
            <a:r>
              <a:rPr lang="en-US" dirty="0"/>
              <a:t>int rand(void)</a:t>
            </a:r>
          </a:p>
          <a:p>
            <a:pPr lvl="1"/>
            <a:r>
              <a:rPr lang="en-US" dirty="0"/>
              <a:t>Returns a number from 0 to RAND_MAX</a:t>
            </a:r>
          </a:p>
          <a:p>
            <a:r>
              <a:rPr lang="en-US" dirty="0"/>
              <a:t>void </a:t>
            </a:r>
            <a:r>
              <a:rPr lang="en-US" dirty="0" err="1"/>
              <a:t>srand</a:t>
            </a:r>
            <a:r>
              <a:rPr lang="en-US" dirty="0"/>
              <a:t>(unsigned in seed)</a:t>
            </a:r>
          </a:p>
          <a:p>
            <a:pPr lvl="1"/>
            <a:r>
              <a:rPr lang="en-US" dirty="0"/>
              <a:t>Seeds the random number generator</a:t>
            </a:r>
          </a:p>
          <a:p>
            <a:r>
              <a:rPr lang="en-US" dirty="0"/>
              <a:t>void *malloc(</a:t>
            </a:r>
            <a:r>
              <a:rPr lang="en-US" dirty="0" err="1"/>
              <a:t>size_in_bytes</a:t>
            </a:r>
            <a:r>
              <a:rPr lang="en-US" dirty="0"/>
              <a:t>) and void *</a:t>
            </a:r>
            <a:r>
              <a:rPr lang="en-US" dirty="0" err="1"/>
              <a:t>calloc</a:t>
            </a:r>
            <a:r>
              <a:rPr lang="en-US" dirty="0"/>
              <a:t>(#items, </a:t>
            </a:r>
            <a:r>
              <a:rPr lang="en-US" dirty="0" err="1"/>
              <a:t>size_of_one_item</a:t>
            </a:r>
            <a:r>
              <a:rPr lang="en-US" dirty="0"/>
              <a:t>) </a:t>
            </a:r>
          </a:p>
          <a:p>
            <a:pPr lvl="1"/>
            <a:r>
              <a:rPr lang="en-US" dirty="0"/>
              <a:t>Assign or allocate dynamic memory</a:t>
            </a:r>
          </a:p>
          <a:p>
            <a:r>
              <a:rPr lang="en-US" dirty="0"/>
              <a:t>free(void *</a:t>
            </a:r>
            <a:r>
              <a:rPr lang="en-US" dirty="0" err="1"/>
              <a:t>ptr</a:t>
            </a:r>
            <a:r>
              <a:rPr lang="en-US" dirty="0"/>
              <a:t>)</a:t>
            </a:r>
          </a:p>
          <a:p>
            <a:pPr lvl="1"/>
            <a:r>
              <a:rPr lang="en-US" dirty="0" err="1"/>
              <a:t>Deallocate</a:t>
            </a:r>
            <a:r>
              <a:rPr lang="en-US" dirty="0"/>
              <a:t> memory</a:t>
            </a:r>
          </a:p>
          <a:p>
            <a:r>
              <a:rPr lang="en-US" dirty="0"/>
              <a:t>void exit(int status)</a:t>
            </a:r>
          </a:p>
          <a:p>
            <a:pPr lvl="1"/>
            <a:r>
              <a:rPr lang="en-US" dirty="0"/>
              <a:t>Causes a normal program termination</a:t>
            </a:r>
          </a:p>
          <a:p>
            <a:r>
              <a:rPr lang="en-US" dirty="0"/>
              <a:t>void abort(void)</a:t>
            </a:r>
          </a:p>
          <a:p>
            <a:pPr lvl="1"/>
            <a:r>
              <a:rPr lang="en-US" dirty="0"/>
              <a:t>Causes an abnormal program termination</a:t>
            </a:r>
          </a:p>
          <a:p>
            <a:endParaRPr lang="en-US" dirty="0"/>
          </a:p>
        </p:txBody>
      </p:sp>
    </p:spTree>
    <p:extLst>
      <p:ext uri="{BB962C8B-B14F-4D97-AF65-F5344CB8AC3E}">
        <p14:creationId xmlns:p14="http://schemas.microsoft.com/office/powerpoint/2010/main" val="56896426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089"/>
            <a:ext cx="7772400" cy="658368"/>
          </a:xfrm>
        </p:spPr>
        <p:txBody>
          <a:bodyPr>
            <a:normAutofit fontScale="90000"/>
          </a:bodyPr>
          <a:lstStyle/>
          <a:p>
            <a:r>
              <a:rPr lang="en-US" dirty="0"/>
              <a:t>Random Numbers</a:t>
            </a:r>
          </a:p>
        </p:txBody>
      </p:sp>
      <p:sp>
        <p:nvSpPr>
          <p:cNvPr id="3" name="Content Placeholder 2"/>
          <p:cNvSpPr>
            <a:spLocks noGrp="1"/>
          </p:cNvSpPr>
          <p:nvPr>
            <p:ph idx="1"/>
          </p:nvPr>
        </p:nvSpPr>
        <p:spPr>
          <a:xfrm>
            <a:off x="685800" y="718457"/>
            <a:ext cx="7772400" cy="5453743"/>
          </a:xfrm>
        </p:spPr>
        <p:txBody>
          <a:bodyPr>
            <a:normAutofit fontScale="92500" lnSpcReduction="10000"/>
          </a:bodyPr>
          <a:lstStyle/>
          <a:p>
            <a:pPr marL="0" indent="0">
              <a:buNone/>
            </a:pPr>
            <a:r>
              <a:rPr lang="en-US" dirty="0"/>
              <a:t>	#include &lt;</a:t>
            </a:r>
            <a:r>
              <a:rPr lang="en-US" dirty="0" err="1"/>
              <a:t>stdio.h</a:t>
            </a:r>
            <a:r>
              <a:rPr lang="en-US" dirty="0"/>
              <a:t>&gt; </a:t>
            </a:r>
          </a:p>
          <a:p>
            <a:pPr marL="0" indent="0">
              <a:buNone/>
            </a:pPr>
            <a:r>
              <a:rPr lang="en-US" dirty="0"/>
              <a:t>	#include &lt;</a:t>
            </a:r>
            <a:r>
              <a:rPr lang="en-US" dirty="0" err="1"/>
              <a:t>stdlib.h</a:t>
            </a:r>
            <a:r>
              <a:rPr lang="en-US" dirty="0"/>
              <a:t>&gt; </a:t>
            </a:r>
          </a:p>
          <a:p>
            <a:pPr marL="0" indent="0">
              <a:buNone/>
            </a:pPr>
            <a:r>
              <a:rPr lang="en-US" dirty="0"/>
              <a:t>	#include &lt;</a:t>
            </a:r>
            <a:r>
              <a:rPr lang="en-US" dirty="0" err="1"/>
              <a:t>time.h</a:t>
            </a:r>
            <a:r>
              <a:rPr lang="en-US" dirty="0"/>
              <a:t>&gt; </a:t>
            </a:r>
          </a:p>
          <a:p>
            <a:pPr marL="0" indent="0">
              <a:buNone/>
            </a:pPr>
            <a:r>
              <a:rPr lang="en-US" dirty="0"/>
              <a:t>	int main() { </a:t>
            </a:r>
          </a:p>
          <a:p>
            <a:pPr marL="0" indent="0">
              <a:buNone/>
            </a:pPr>
            <a:r>
              <a:rPr lang="en-US" dirty="0"/>
              <a:t>		int </a:t>
            </a:r>
            <a:r>
              <a:rPr lang="en-US" dirty="0" err="1"/>
              <a:t>i</a:t>
            </a:r>
            <a:r>
              <a:rPr lang="en-US" dirty="0"/>
              <a:t>, n; </a:t>
            </a:r>
          </a:p>
          <a:p>
            <a:pPr marL="0" indent="0">
              <a:buNone/>
            </a:pPr>
            <a:r>
              <a:rPr lang="en-US" dirty="0"/>
              <a:t>		</a:t>
            </a:r>
            <a:r>
              <a:rPr lang="en-US" dirty="0" err="1"/>
              <a:t>time_t</a:t>
            </a:r>
            <a:r>
              <a:rPr lang="en-US" dirty="0"/>
              <a:t> t; </a:t>
            </a:r>
          </a:p>
          <a:p>
            <a:pPr marL="0" indent="0">
              <a:buNone/>
            </a:pPr>
            <a:r>
              <a:rPr lang="en-US" dirty="0"/>
              <a:t>		n = 5; </a:t>
            </a:r>
          </a:p>
          <a:p>
            <a:pPr marL="0" indent="0">
              <a:buNone/>
            </a:pPr>
            <a:r>
              <a:rPr lang="en-US" dirty="0"/>
              <a:t>		</a:t>
            </a:r>
            <a:r>
              <a:rPr lang="en-US" dirty="0" err="1"/>
              <a:t>srand</a:t>
            </a:r>
            <a:r>
              <a:rPr lang="en-US" dirty="0"/>
              <a:t>((unsigned) time(&amp;t)); </a:t>
            </a:r>
          </a:p>
          <a:p>
            <a:pPr marL="0" indent="0">
              <a:buNone/>
            </a:pPr>
            <a:r>
              <a:rPr lang="en-US" dirty="0"/>
              <a:t>		for( </a:t>
            </a:r>
            <a:r>
              <a:rPr lang="en-US" dirty="0" err="1"/>
              <a:t>i</a:t>
            </a:r>
            <a:r>
              <a:rPr lang="en-US" dirty="0"/>
              <a:t> = 0 ; </a:t>
            </a:r>
            <a:r>
              <a:rPr lang="en-US" dirty="0" err="1"/>
              <a:t>i</a:t>
            </a:r>
            <a:r>
              <a:rPr lang="en-US" dirty="0"/>
              <a:t> &lt; n ; </a:t>
            </a:r>
            <a:r>
              <a:rPr lang="en-US" dirty="0" err="1"/>
              <a:t>i</a:t>
            </a:r>
            <a:r>
              <a:rPr lang="en-US" dirty="0"/>
              <a:t>++ ) { </a:t>
            </a:r>
          </a:p>
          <a:p>
            <a:pPr marL="0" indent="0">
              <a:buNone/>
            </a:pPr>
            <a:r>
              <a:rPr lang="en-US" dirty="0"/>
              <a:t>			</a:t>
            </a:r>
            <a:r>
              <a:rPr lang="en-US" dirty="0" err="1"/>
              <a:t>printf</a:t>
            </a:r>
            <a:r>
              <a:rPr lang="en-US" dirty="0"/>
              <a:t>("%d\n", rand() % 50); </a:t>
            </a:r>
          </a:p>
          <a:p>
            <a:pPr marL="0" indent="0">
              <a:buNone/>
            </a:pPr>
            <a:r>
              <a:rPr lang="en-US" dirty="0"/>
              <a:t>		} </a:t>
            </a:r>
          </a:p>
          <a:p>
            <a:pPr marL="0" indent="0">
              <a:buNone/>
            </a:pPr>
            <a:r>
              <a:rPr lang="en-US" dirty="0"/>
              <a:t>		return(0);</a:t>
            </a:r>
          </a:p>
          <a:p>
            <a:pPr marL="0" indent="0">
              <a:buNone/>
            </a:pPr>
            <a:r>
              <a:rPr lang="en-US" dirty="0"/>
              <a:t>	} </a:t>
            </a:r>
          </a:p>
          <a:p>
            <a:pPr marL="0" indent="0">
              <a:buNone/>
            </a:pPr>
            <a:r>
              <a:rPr lang="en-US" dirty="0"/>
              <a:t>}</a:t>
            </a:r>
          </a:p>
        </p:txBody>
      </p:sp>
    </p:spTree>
    <p:extLst>
      <p:ext uri="{BB962C8B-B14F-4D97-AF65-F5344CB8AC3E}">
        <p14:creationId xmlns:p14="http://schemas.microsoft.com/office/powerpoint/2010/main" val="145683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a:t>
            </a:r>
          </a:p>
        </p:txBody>
      </p:sp>
      <p:sp>
        <p:nvSpPr>
          <p:cNvPr id="3" name="Content Placeholder 2"/>
          <p:cNvSpPr>
            <a:spLocks noGrp="1"/>
          </p:cNvSpPr>
          <p:nvPr>
            <p:ph idx="1"/>
          </p:nvPr>
        </p:nvSpPr>
        <p:spPr/>
        <p:txBody>
          <a:bodyPr/>
          <a:lstStyle/>
          <a:p>
            <a:pPr marL="0" indent="0">
              <a:buNone/>
            </a:pPr>
            <a:r>
              <a:rPr lang="en-US" dirty="0"/>
              <a:t>#include &lt;</a:t>
            </a:r>
            <a:r>
              <a:rPr lang="en-US" dirty="0" err="1"/>
              <a:t>stdio.h</a:t>
            </a:r>
            <a:r>
              <a:rPr lang="en-US" dirty="0"/>
              <a:t>&gt;</a:t>
            </a:r>
          </a:p>
          <a:p>
            <a:pPr marL="0" indent="0">
              <a:buNone/>
            </a:pPr>
            <a:endParaRPr lang="en-US" dirty="0"/>
          </a:p>
          <a:p>
            <a:pPr marL="0" indent="0">
              <a:buNone/>
            </a:pPr>
            <a:r>
              <a:rPr lang="en-US" dirty="0"/>
              <a:t>int main(void) </a:t>
            </a:r>
          </a:p>
          <a:p>
            <a:pPr marL="0" indent="0">
              <a:buNone/>
            </a:pPr>
            <a:r>
              <a:rPr lang="en-US" dirty="0"/>
              <a:t>{</a:t>
            </a:r>
          </a:p>
          <a:p>
            <a:pPr marL="0" indent="0">
              <a:buNone/>
            </a:pPr>
            <a:r>
              <a:rPr lang="en-US" dirty="0"/>
              <a:t>	</a:t>
            </a:r>
            <a:r>
              <a:rPr lang="en-US" dirty="0" err="1"/>
              <a:t>printf</a:t>
            </a:r>
            <a:r>
              <a:rPr lang="en-US" dirty="0"/>
              <a:t>("Hello world!!\n");</a:t>
            </a:r>
          </a:p>
          <a:p>
            <a:pPr marL="0" indent="0">
              <a:buNone/>
            </a:pPr>
            <a:r>
              <a:rPr lang="en-US" dirty="0"/>
              <a:t>}</a:t>
            </a:r>
          </a:p>
          <a:p>
            <a:endParaRPr lang="en-US" dirty="0"/>
          </a:p>
        </p:txBody>
      </p:sp>
    </p:spTree>
    <p:extLst>
      <p:ext uri="{BB962C8B-B14F-4D97-AF65-F5344CB8AC3E}">
        <p14:creationId xmlns:p14="http://schemas.microsoft.com/office/powerpoint/2010/main" val="120645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Compiling on CS2450.cs.appstate.edu</a:t>
            </a:r>
          </a:p>
        </p:txBody>
      </p:sp>
      <p:sp>
        <p:nvSpPr>
          <p:cNvPr id="3" name="Content Placeholder 2"/>
          <p:cNvSpPr>
            <a:spLocks noGrp="1"/>
          </p:cNvSpPr>
          <p:nvPr>
            <p:ph idx="1"/>
          </p:nvPr>
        </p:nvSpPr>
        <p:spPr/>
        <p:txBody>
          <a:bodyPr>
            <a:normAutofit/>
          </a:bodyPr>
          <a:lstStyle/>
          <a:p>
            <a:r>
              <a:rPr lang="en-US" dirty="0"/>
              <a:t>What do you need to run "Hello World"?</a:t>
            </a:r>
          </a:p>
          <a:p>
            <a:pPr lvl="1"/>
            <a:r>
              <a:rPr lang="en-US" dirty="0"/>
              <a:t>Access to computer with a compiler</a:t>
            </a:r>
          </a:p>
          <a:p>
            <a:r>
              <a:rPr lang="en-US" dirty="0"/>
              <a:t>Computer</a:t>
            </a:r>
          </a:p>
          <a:p>
            <a:pPr lvl="1"/>
            <a:r>
              <a:rPr lang="en-US" dirty="0"/>
              <a:t>cs2450.cs.appstate.edu</a:t>
            </a:r>
          </a:p>
          <a:p>
            <a:pPr lvl="1"/>
            <a:r>
              <a:rPr lang="en-US" dirty="0"/>
              <a:t>Connect with terminal software.</a:t>
            </a:r>
          </a:p>
          <a:p>
            <a:r>
              <a:rPr lang="en-US" dirty="0"/>
              <a:t>Compiler</a:t>
            </a:r>
          </a:p>
          <a:p>
            <a:pPr lvl="1"/>
            <a:r>
              <a:rPr lang="en-US" dirty="0"/>
              <a:t>GCC The Gnu Compiler Collection</a:t>
            </a:r>
          </a:p>
          <a:p>
            <a:endParaRPr lang="en-US" dirty="0"/>
          </a:p>
          <a:p>
            <a:pPr marL="0" indent="0">
              <a:buNone/>
            </a:pPr>
            <a:endParaRPr lang="en-US" dirty="0"/>
          </a:p>
        </p:txBody>
      </p:sp>
    </p:spTree>
    <p:extLst>
      <p:ext uri="{BB962C8B-B14F-4D97-AF65-F5344CB8AC3E}">
        <p14:creationId xmlns:p14="http://schemas.microsoft.com/office/powerpoint/2010/main" val="2965749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Alternatives to using student</a:t>
            </a:r>
          </a:p>
        </p:txBody>
      </p:sp>
      <p:sp>
        <p:nvSpPr>
          <p:cNvPr id="3" name="Content Placeholder 2"/>
          <p:cNvSpPr>
            <a:spLocks noGrp="1"/>
          </p:cNvSpPr>
          <p:nvPr>
            <p:ph idx="1"/>
          </p:nvPr>
        </p:nvSpPr>
        <p:spPr/>
        <p:txBody>
          <a:bodyPr>
            <a:normAutofit fontScale="92500" lnSpcReduction="20000"/>
          </a:bodyPr>
          <a:lstStyle/>
          <a:p>
            <a:r>
              <a:rPr lang="en-US" dirty="0"/>
              <a:t>ASNI C is a standard version of C.  Any compiler which adheres to ANSI C should give the same output.</a:t>
            </a:r>
          </a:p>
          <a:p>
            <a:r>
              <a:rPr lang="en-US" dirty="0"/>
              <a:t>Any LINUX or Mac can install GCC/G++.  </a:t>
            </a:r>
          </a:p>
          <a:p>
            <a:pPr lvl="1"/>
            <a:r>
              <a:rPr lang="en-US" dirty="0"/>
              <a:t>Most implementations of LINUX have it already installed</a:t>
            </a:r>
          </a:p>
          <a:p>
            <a:r>
              <a:rPr lang="en-US" dirty="0"/>
              <a:t>Windows has many C compilers.  </a:t>
            </a:r>
          </a:p>
          <a:p>
            <a:pPr lvl="1"/>
            <a:r>
              <a:rPr lang="en-US" dirty="0"/>
              <a:t>Visual C++ </a:t>
            </a:r>
            <a:r>
              <a:rPr lang="en-US"/>
              <a:t>will compile C code.</a:t>
            </a:r>
          </a:p>
          <a:p>
            <a:pPr lvl="1"/>
            <a:r>
              <a:rPr lang="en-US" dirty="0" err="1"/>
              <a:t>mingw</a:t>
            </a:r>
            <a:r>
              <a:rPr lang="en-US" dirty="0"/>
              <a:t> is an excellent command line based, windows implementation of </a:t>
            </a:r>
            <a:r>
              <a:rPr lang="en-US" dirty="0" err="1"/>
              <a:t>gcc</a:t>
            </a:r>
            <a:r>
              <a:rPr lang="en-US" dirty="0"/>
              <a:t> or g++.</a:t>
            </a:r>
          </a:p>
          <a:p>
            <a:pPr lvl="1"/>
            <a:r>
              <a:rPr lang="en-US" dirty="0"/>
              <a:t>Dev-C++ is a good development environment.</a:t>
            </a:r>
          </a:p>
          <a:p>
            <a:pPr lvl="1"/>
            <a:r>
              <a:rPr lang="en-US" dirty="0"/>
              <a:t>Use bash on Ubuntu on Windows (See additional slide).</a:t>
            </a:r>
          </a:p>
          <a:p>
            <a:r>
              <a:rPr lang="en-US" dirty="0"/>
              <a:t>There are various web pages that let you enter code, compile, and run right on the web page.</a:t>
            </a:r>
          </a:p>
          <a:p>
            <a:r>
              <a:rPr lang="en-US" dirty="0"/>
              <a:t>Not being able to get your own computer to compile programs will not be an excuse for not getting assignments completed.  I expect you to at least be able to use student; make sure you can.</a:t>
            </a:r>
          </a:p>
          <a:p>
            <a:endParaRPr lang="en-US" dirty="0"/>
          </a:p>
        </p:txBody>
      </p:sp>
    </p:spTree>
    <p:extLst>
      <p:ext uri="{BB962C8B-B14F-4D97-AF65-F5344CB8AC3E}">
        <p14:creationId xmlns:p14="http://schemas.microsoft.com/office/powerpoint/2010/main" val="4144906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to student</a:t>
            </a:r>
          </a:p>
        </p:txBody>
      </p:sp>
      <p:sp>
        <p:nvSpPr>
          <p:cNvPr id="3" name="Content Placeholder 2"/>
          <p:cNvSpPr>
            <a:spLocks noGrp="1"/>
          </p:cNvSpPr>
          <p:nvPr>
            <p:ph idx="1"/>
          </p:nvPr>
        </p:nvSpPr>
        <p:spPr/>
        <p:txBody>
          <a:bodyPr>
            <a:normAutofit/>
          </a:bodyPr>
          <a:lstStyle/>
          <a:p>
            <a:r>
              <a:rPr lang="en-US" dirty="0"/>
              <a:t>Open a terminal or shell window </a:t>
            </a:r>
          </a:p>
          <a:p>
            <a:r>
              <a:rPr lang="en-US" dirty="0"/>
              <a:t>Use the ssh command using your AsULearn user id.</a:t>
            </a:r>
          </a:p>
          <a:p>
            <a:pPr lvl="1"/>
            <a:r>
              <a:rPr lang="en-US" dirty="0"/>
              <a:t>Type the following </a:t>
            </a:r>
          </a:p>
          <a:p>
            <a:pPr marL="457200" lvl="1" indent="0">
              <a:buNone/>
            </a:pPr>
            <a:r>
              <a:rPr lang="en-US" dirty="0"/>
              <a:t>	ssh    </a:t>
            </a:r>
            <a:r>
              <a:rPr lang="en-US" i="1" dirty="0"/>
              <a:t>your_user_name@cs2450.cs.appstate.edu</a:t>
            </a:r>
            <a:endParaRPr lang="en-US" dirty="0"/>
          </a:p>
          <a:p>
            <a:pPr lvl="1"/>
            <a:r>
              <a:rPr lang="en-US" dirty="0"/>
              <a:t>Type your password as you log onto AsULearn</a:t>
            </a:r>
          </a:p>
        </p:txBody>
      </p:sp>
    </p:spTree>
    <p:extLst>
      <p:ext uri="{BB962C8B-B14F-4D97-AF65-F5344CB8AC3E}">
        <p14:creationId xmlns:p14="http://schemas.microsoft.com/office/powerpoint/2010/main" val="378686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logged in</a:t>
            </a:r>
          </a:p>
        </p:txBody>
      </p:sp>
      <p:sp>
        <p:nvSpPr>
          <p:cNvPr id="3" name="Content Placeholder 2"/>
          <p:cNvSpPr>
            <a:spLocks noGrp="1"/>
          </p:cNvSpPr>
          <p:nvPr>
            <p:ph idx="1"/>
          </p:nvPr>
        </p:nvSpPr>
        <p:spPr>
          <a:xfrm>
            <a:off x="457200" y="1600200"/>
            <a:ext cx="5029200" cy="4525963"/>
          </a:xfrm>
        </p:spPr>
        <p:txBody>
          <a:bodyPr>
            <a:normAutofit/>
          </a:bodyPr>
          <a:lstStyle/>
          <a:p>
            <a:r>
              <a:rPr lang="en-US" dirty="0"/>
              <a:t>Use your username exactly as you use on other systems at ASU.</a:t>
            </a:r>
          </a:p>
          <a:p>
            <a:r>
              <a:rPr lang="en-US" dirty="0"/>
              <a:t>Contact the system administrator if you forget your password.</a:t>
            </a:r>
          </a:p>
          <a:p>
            <a:pPr lvl="1"/>
            <a:r>
              <a:rPr lang="en-US" sz="1600" dirty="0"/>
              <a:t>https://compsci.appstate.edu/chg-password</a:t>
            </a:r>
          </a:p>
          <a:p>
            <a:r>
              <a:rPr lang="en-US" dirty="0"/>
              <a:t>When you are typing your password, note that no characters show up.  This is normal on UNIX system.</a:t>
            </a:r>
          </a:p>
        </p:txBody>
      </p:sp>
      <p:pic>
        <p:nvPicPr>
          <p:cNvPr id="4" name="Picture 3" descr="A putty window when opened to student2 where it is waiting on the user to log in."/>
          <p:cNvPicPr>
            <a:picLocks noChangeAspect="1"/>
          </p:cNvPicPr>
          <p:nvPr/>
        </p:nvPicPr>
        <p:blipFill>
          <a:blip r:embed="rId2"/>
          <a:stretch>
            <a:fillRect/>
          </a:stretch>
        </p:blipFill>
        <p:spPr>
          <a:xfrm>
            <a:off x="5486400" y="943006"/>
            <a:ext cx="3267605" cy="3167063"/>
          </a:xfrm>
          <a:prstGeom prst="rect">
            <a:avLst/>
          </a:prstGeom>
        </p:spPr>
      </p:pic>
    </p:spTree>
    <p:extLst>
      <p:ext uri="{BB962C8B-B14F-4D97-AF65-F5344CB8AC3E}">
        <p14:creationId xmlns:p14="http://schemas.microsoft.com/office/powerpoint/2010/main" val="1553844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45040"/>
            <a:ext cx="7772400" cy="1609344"/>
          </a:xfrm>
        </p:spPr>
        <p:txBody>
          <a:bodyPr/>
          <a:lstStyle/>
          <a:p>
            <a:r>
              <a:rPr lang="en-US" dirty="0"/>
              <a:t>Logged in</a:t>
            </a:r>
          </a:p>
        </p:txBody>
      </p:sp>
      <p:sp>
        <p:nvSpPr>
          <p:cNvPr id="3" name="Content Placeholder 2"/>
          <p:cNvSpPr>
            <a:spLocks noGrp="1"/>
          </p:cNvSpPr>
          <p:nvPr>
            <p:ph idx="1"/>
          </p:nvPr>
        </p:nvSpPr>
        <p:spPr>
          <a:xfrm>
            <a:off x="457200" y="1219200"/>
            <a:ext cx="7391400" cy="4525963"/>
          </a:xfrm>
        </p:spPr>
        <p:txBody>
          <a:bodyPr>
            <a:normAutofit/>
          </a:bodyPr>
          <a:lstStyle/>
          <a:p>
            <a:r>
              <a:rPr lang="en-US" dirty="0"/>
              <a:t>If you see a window like this, you are logged in.</a:t>
            </a:r>
          </a:p>
          <a:p>
            <a:r>
              <a:rPr lang="en-US" dirty="0"/>
              <a:t>The text on the screen is a command prompt and it is waiting for a command to be entered.</a:t>
            </a:r>
          </a:p>
          <a:p>
            <a:endParaRPr lang="en-US" dirty="0"/>
          </a:p>
        </p:txBody>
      </p:sp>
      <p:pic>
        <p:nvPicPr>
          <p:cNvPr id="6" name="Picture 5" descr="The putty window after getting logged in.  Note the [username@student2 ~]$ prompt."/>
          <p:cNvPicPr>
            <a:picLocks noChangeAspect="1"/>
          </p:cNvPicPr>
          <p:nvPr/>
        </p:nvPicPr>
        <p:blipFill>
          <a:blip r:embed="rId2"/>
          <a:stretch>
            <a:fillRect/>
          </a:stretch>
        </p:blipFill>
        <p:spPr>
          <a:xfrm>
            <a:off x="3069431" y="3276600"/>
            <a:ext cx="3005138" cy="2912672"/>
          </a:xfrm>
          <a:prstGeom prst="rect">
            <a:avLst/>
          </a:prstGeom>
        </p:spPr>
      </p:pic>
    </p:spTree>
    <p:extLst>
      <p:ext uri="{BB962C8B-B14F-4D97-AF65-F5344CB8AC3E}">
        <p14:creationId xmlns:p14="http://schemas.microsoft.com/office/powerpoint/2010/main" val="596886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609344"/>
          </a:xfrm>
        </p:spPr>
        <p:txBody>
          <a:bodyPr/>
          <a:lstStyle/>
          <a:p>
            <a:r>
              <a:rPr lang="en-US" dirty="0"/>
              <a:t>Some UNIX commands</a:t>
            </a:r>
          </a:p>
        </p:txBody>
      </p:sp>
      <p:sp>
        <p:nvSpPr>
          <p:cNvPr id="3" name="Content Placeholder 2"/>
          <p:cNvSpPr>
            <a:spLocks noGrp="1"/>
          </p:cNvSpPr>
          <p:nvPr>
            <p:ph idx="1"/>
          </p:nvPr>
        </p:nvSpPr>
        <p:spPr>
          <a:xfrm>
            <a:off x="685800" y="1219200"/>
            <a:ext cx="7772400" cy="4953000"/>
          </a:xfrm>
        </p:spPr>
        <p:txBody>
          <a:bodyPr>
            <a:normAutofit fontScale="85000" lnSpcReduction="20000"/>
          </a:bodyPr>
          <a:lstStyle/>
          <a:p>
            <a:r>
              <a:rPr lang="en-US" b="1" i="1" dirty="0" err="1"/>
              <a:t>pwd</a:t>
            </a:r>
            <a:r>
              <a:rPr lang="en-US" b="1" i="1" dirty="0"/>
              <a:t> </a:t>
            </a:r>
            <a:r>
              <a:rPr lang="en-US" dirty="0"/>
              <a:t>shows you the current folder you are in.  The present working directory (</a:t>
            </a:r>
            <a:r>
              <a:rPr lang="en-US" dirty="0" err="1"/>
              <a:t>pwd</a:t>
            </a:r>
            <a:r>
              <a:rPr lang="en-US" dirty="0"/>
              <a:t>).</a:t>
            </a:r>
            <a:endParaRPr lang="en-US" b="1" i="1" dirty="0"/>
          </a:p>
          <a:p>
            <a:r>
              <a:rPr lang="en-US" b="1" i="1" dirty="0" err="1"/>
              <a:t>ls</a:t>
            </a:r>
            <a:r>
              <a:rPr lang="en-US" dirty="0"/>
              <a:t>  list all files in the </a:t>
            </a:r>
            <a:r>
              <a:rPr lang="en-US" dirty="0" err="1"/>
              <a:t>pwd</a:t>
            </a:r>
            <a:r>
              <a:rPr lang="en-US" dirty="0"/>
              <a:t>.</a:t>
            </a:r>
          </a:p>
          <a:p>
            <a:r>
              <a:rPr lang="en-US" b="1" i="1" dirty="0" err="1"/>
              <a:t>mkdir</a:t>
            </a:r>
            <a:r>
              <a:rPr lang="en-US" dirty="0"/>
              <a:t> create a new directory or folder in the </a:t>
            </a:r>
            <a:r>
              <a:rPr lang="en-US" dirty="0" err="1"/>
              <a:t>pwd</a:t>
            </a:r>
            <a:r>
              <a:rPr lang="en-US" dirty="0"/>
              <a:t>.</a:t>
            </a:r>
          </a:p>
          <a:p>
            <a:r>
              <a:rPr lang="en-US" b="1" i="1" dirty="0"/>
              <a:t>cd</a:t>
            </a:r>
            <a:r>
              <a:rPr lang="en-US" dirty="0"/>
              <a:t> change to a different folder.  That folder must be in the </a:t>
            </a:r>
            <a:r>
              <a:rPr lang="en-US" dirty="0" err="1"/>
              <a:t>pwd</a:t>
            </a:r>
            <a:r>
              <a:rPr lang="en-US" dirty="0"/>
              <a:t>.</a:t>
            </a:r>
          </a:p>
          <a:p>
            <a:r>
              <a:rPr lang="en-US" b="1" i="1" dirty="0"/>
              <a:t>cd ~</a:t>
            </a:r>
            <a:r>
              <a:rPr lang="en-US" dirty="0"/>
              <a:t>  change back to your home directory.</a:t>
            </a:r>
          </a:p>
          <a:p>
            <a:r>
              <a:rPr lang="en-US" b="1" i="1" dirty="0" err="1"/>
              <a:t>rm</a:t>
            </a:r>
            <a:r>
              <a:rPr lang="en-US" b="1" i="1" dirty="0"/>
              <a:t> filename  </a:t>
            </a:r>
            <a:r>
              <a:rPr lang="en-US" dirty="0"/>
              <a:t>removes a file named </a:t>
            </a:r>
            <a:r>
              <a:rPr lang="en-US" i="1" dirty="0"/>
              <a:t>filename</a:t>
            </a:r>
            <a:r>
              <a:rPr lang="en-US" dirty="0"/>
              <a:t> from the </a:t>
            </a:r>
            <a:r>
              <a:rPr lang="en-US" dirty="0" err="1"/>
              <a:t>pwd</a:t>
            </a:r>
            <a:r>
              <a:rPr lang="en-US" dirty="0"/>
              <a:t>.</a:t>
            </a:r>
          </a:p>
          <a:p>
            <a:r>
              <a:rPr lang="en-US" b="1" i="1" dirty="0" err="1"/>
              <a:t>rmdir</a:t>
            </a:r>
            <a:r>
              <a:rPr lang="en-US" b="1" i="1" dirty="0"/>
              <a:t> </a:t>
            </a:r>
            <a:r>
              <a:rPr lang="en-US" b="1" i="1" dirty="0" err="1"/>
              <a:t>directoryname</a:t>
            </a:r>
            <a:r>
              <a:rPr lang="en-US" b="1" i="1" dirty="0"/>
              <a:t> </a:t>
            </a:r>
            <a:r>
              <a:rPr lang="en-US" dirty="0"/>
              <a:t>removes an EMPTY directory.</a:t>
            </a:r>
          </a:p>
          <a:p>
            <a:r>
              <a:rPr lang="en-US" b="1" i="1" dirty="0"/>
              <a:t>rm </a:t>
            </a:r>
            <a:r>
              <a:rPr lang="en-US" b="1" i="1" dirty="0" err="1"/>
              <a:t>dirname</a:t>
            </a:r>
            <a:r>
              <a:rPr lang="en-US" b="1" i="1" dirty="0"/>
              <a:t> –rf</a:t>
            </a:r>
            <a:r>
              <a:rPr lang="en-US" dirty="0"/>
              <a:t> removed directories and </a:t>
            </a:r>
            <a:r>
              <a:rPr lang="en-US" b="1" i="1" dirty="0"/>
              <a:t>EVERYTHING</a:t>
            </a:r>
            <a:r>
              <a:rPr lang="en-US" dirty="0"/>
              <a:t> in that directory</a:t>
            </a:r>
          </a:p>
          <a:p>
            <a:r>
              <a:rPr lang="en-US" b="1" i="1" dirty="0"/>
              <a:t>mv </a:t>
            </a:r>
            <a:r>
              <a:rPr lang="en-US" b="1" i="1" dirty="0" err="1"/>
              <a:t>oldfilename</a:t>
            </a:r>
            <a:r>
              <a:rPr lang="en-US" b="1" i="1" dirty="0"/>
              <a:t> </a:t>
            </a:r>
            <a:r>
              <a:rPr lang="en-US" b="1" i="1" dirty="0" err="1"/>
              <a:t>newfilename</a:t>
            </a:r>
            <a:r>
              <a:rPr lang="en-US" dirty="0"/>
              <a:t> - Rename a file.</a:t>
            </a:r>
          </a:p>
          <a:p>
            <a:r>
              <a:rPr lang="en-US" b="1" i="1" dirty="0"/>
              <a:t>ctrl – c </a:t>
            </a:r>
            <a:r>
              <a:rPr lang="en-US" dirty="0"/>
              <a:t>will kill an out of control process (i.e. infinite loop).</a:t>
            </a:r>
          </a:p>
          <a:p>
            <a:r>
              <a:rPr lang="en-US" b="1" i="1" dirty="0"/>
              <a:t>exit</a:t>
            </a:r>
            <a:r>
              <a:rPr lang="en-US" dirty="0"/>
              <a:t> – exits the terminal.  Quit putty this way, don’t use x at top of window.  Always exit your editor and exit putty using </a:t>
            </a:r>
            <a:r>
              <a:rPr lang="en-US" b="1" i="1" dirty="0"/>
              <a:t>exit</a:t>
            </a:r>
            <a:r>
              <a:rPr lang="en-US" dirty="0"/>
              <a:t>.</a:t>
            </a:r>
          </a:p>
          <a:p>
            <a:r>
              <a:rPr lang="en-US" b="1" i="1" dirty="0"/>
              <a:t>man</a:t>
            </a:r>
            <a:r>
              <a:rPr lang="en-US" dirty="0"/>
              <a:t> – Get help (manual pages) on a command.  </a:t>
            </a:r>
          </a:p>
          <a:p>
            <a:r>
              <a:rPr lang="en-US" dirty="0"/>
              <a:t>For example, man g++ will show you all the g++ command line options.</a:t>
            </a:r>
          </a:p>
          <a:p>
            <a:endParaRPr lang="en-US" dirty="0"/>
          </a:p>
        </p:txBody>
      </p:sp>
    </p:spTree>
    <p:extLst>
      <p:ext uri="{BB962C8B-B14F-4D97-AF65-F5344CB8AC3E}">
        <p14:creationId xmlns:p14="http://schemas.microsoft.com/office/powerpoint/2010/main" val="3138896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6116"/>
            <a:ext cx="7772400" cy="1039368"/>
          </a:xfrm>
        </p:spPr>
        <p:txBody>
          <a:bodyPr/>
          <a:lstStyle/>
          <a:p>
            <a:r>
              <a:rPr lang="en-US" dirty="0"/>
              <a:t>Example Hello World</a:t>
            </a:r>
          </a:p>
        </p:txBody>
      </p:sp>
      <p:sp>
        <p:nvSpPr>
          <p:cNvPr id="3" name="Content Placeholder 2"/>
          <p:cNvSpPr>
            <a:spLocks noGrp="1"/>
          </p:cNvSpPr>
          <p:nvPr>
            <p:ph idx="1"/>
          </p:nvPr>
        </p:nvSpPr>
        <p:spPr>
          <a:xfrm>
            <a:off x="685800" y="1205484"/>
            <a:ext cx="7924800" cy="3518916"/>
          </a:xfrm>
        </p:spPr>
        <p:txBody>
          <a:bodyPr>
            <a:normAutofit/>
          </a:bodyPr>
          <a:lstStyle/>
          <a:p>
            <a:r>
              <a:rPr lang="en-US" dirty="0"/>
              <a:t>Log into student.</a:t>
            </a:r>
          </a:p>
          <a:p>
            <a:r>
              <a:rPr lang="en-US" dirty="0"/>
              <a:t>Make a new directory for your program.</a:t>
            </a:r>
          </a:p>
          <a:p>
            <a:r>
              <a:rPr lang="en-US" dirty="0"/>
              <a:t>Change into that directory.</a:t>
            </a:r>
          </a:p>
          <a:p>
            <a:r>
              <a:rPr lang="en-US" dirty="0"/>
              <a:t>Open an editor and type in the hello world program from slide 2.</a:t>
            </a:r>
          </a:p>
          <a:p>
            <a:r>
              <a:rPr lang="en-US" dirty="0"/>
              <a:t>Save the program as </a:t>
            </a:r>
            <a:r>
              <a:rPr lang="en-US" dirty="0" err="1"/>
              <a:t>hello.cc</a:t>
            </a:r>
            <a:r>
              <a:rPr lang="en-US" dirty="0"/>
              <a:t> and exit the editor.</a:t>
            </a:r>
          </a:p>
          <a:p>
            <a:r>
              <a:rPr lang="en-US" dirty="0"/>
              <a:t>Compile the program.</a:t>
            </a:r>
          </a:p>
          <a:p>
            <a:r>
              <a:rPr lang="en-US" dirty="0"/>
              <a:t>Run the program.</a:t>
            </a:r>
          </a:p>
        </p:txBody>
      </p:sp>
    </p:spTree>
    <p:extLst>
      <p:ext uri="{BB962C8B-B14F-4D97-AF65-F5344CB8AC3E}">
        <p14:creationId xmlns:p14="http://schemas.microsoft.com/office/powerpoint/2010/main" val="4136513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609344"/>
          </a:xfrm>
        </p:spPr>
        <p:txBody>
          <a:bodyPr/>
          <a:lstStyle/>
          <a:p>
            <a:r>
              <a:rPr lang="en-US" dirty="0"/>
              <a:t>Example implemented</a:t>
            </a:r>
          </a:p>
        </p:txBody>
      </p:sp>
      <p:sp>
        <p:nvSpPr>
          <p:cNvPr id="3" name="Content Placeholder 2"/>
          <p:cNvSpPr>
            <a:spLocks noGrp="1"/>
          </p:cNvSpPr>
          <p:nvPr>
            <p:ph idx="1"/>
          </p:nvPr>
        </p:nvSpPr>
        <p:spPr>
          <a:xfrm>
            <a:off x="685800" y="3419770"/>
            <a:ext cx="7315200" cy="2286000"/>
          </a:xfrm>
        </p:spPr>
        <p:txBody>
          <a:bodyPr>
            <a:noAutofit/>
          </a:bodyPr>
          <a:lstStyle/>
          <a:p>
            <a:r>
              <a:rPr lang="en-US" sz="1800" dirty="0"/>
              <a:t>I used </a:t>
            </a:r>
            <a:r>
              <a:rPr lang="en-US" sz="1800" dirty="0" err="1"/>
              <a:t>nano</a:t>
            </a:r>
            <a:r>
              <a:rPr lang="en-US" sz="1800" dirty="0"/>
              <a:t> as an editor.  Feel free to use vi/vim, </a:t>
            </a:r>
            <a:r>
              <a:rPr lang="en-US" sz="1800" dirty="0" err="1"/>
              <a:t>emacs</a:t>
            </a:r>
            <a:r>
              <a:rPr lang="en-US" sz="1800" dirty="0"/>
              <a:t>, or any other text editor you are comfortable with.</a:t>
            </a:r>
          </a:p>
          <a:p>
            <a:r>
              <a:rPr lang="en-US" sz="1800" dirty="0"/>
              <a:t>Control-O  (</a:t>
            </a:r>
            <a:r>
              <a:rPr lang="en-US" sz="1800" dirty="0" err="1"/>
              <a:t>WriteOut</a:t>
            </a:r>
            <a:r>
              <a:rPr lang="en-US" sz="1800" dirty="0"/>
              <a:t>) saves from </a:t>
            </a:r>
            <a:r>
              <a:rPr lang="en-US" sz="1800" dirty="0" err="1"/>
              <a:t>nano</a:t>
            </a:r>
            <a:r>
              <a:rPr lang="en-US" sz="1800" dirty="0"/>
              <a:t>. Make sure it is named </a:t>
            </a:r>
            <a:r>
              <a:rPr lang="en-US" sz="1800" dirty="0" err="1"/>
              <a:t>hello.cc</a:t>
            </a:r>
            <a:r>
              <a:rPr lang="en-US" sz="1800" dirty="0"/>
              <a:t>.</a:t>
            </a:r>
          </a:p>
          <a:p>
            <a:r>
              <a:rPr lang="en-US" sz="1800" dirty="0"/>
              <a:t>Control-X exits.</a:t>
            </a:r>
          </a:p>
          <a:p>
            <a:r>
              <a:rPr lang="en-US" sz="1800" dirty="0"/>
              <a:t>The default name of the executable file created by </a:t>
            </a:r>
            <a:r>
              <a:rPr lang="en-US" sz="1800" dirty="0" err="1"/>
              <a:t>gcc</a:t>
            </a:r>
            <a:r>
              <a:rPr lang="en-US" sz="1800" dirty="0"/>
              <a:t> is </a:t>
            </a:r>
            <a:r>
              <a:rPr lang="en-US" sz="1800" dirty="0" err="1"/>
              <a:t>a.out</a:t>
            </a:r>
            <a:r>
              <a:rPr lang="en-US" sz="1800" dirty="0"/>
              <a:t>.</a:t>
            </a:r>
          </a:p>
          <a:p>
            <a:r>
              <a:rPr lang="en-US" sz="1800" dirty="0"/>
              <a:t>You can change the output file name by using the –o option</a:t>
            </a:r>
          </a:p>
          <a:p>
            <a:r>
              <a:rPr lang="en-US" sz="1800" dirty="0"/>
              <a:t>The above uses </a:t>
            </a:r>
            <a:r>
              <a:rPr lang="en-US" sz="1800" dirty="0" err="1"/>
              <a:t>gcc</a:t>
            </a:r>
            <a:r>
              <a:rPr lang="en-US" sz="1800" dirty="0"/>
              <a:t> to compile.  </a:t>
            </a:r>
            <a:r>
              <a:rPr lang="en-US" sz="1800" dirty="0" err="1"/>
              <a:t>gcc</a:t>
            </a:r>
            <a:r>
              <a:rPr lang="en-US" sz="1800" dirty="0"/>
              <a:t> and g++ do the same thing.</a:t>
            </a:r>
          </a:p>
        </p:txBody>
      </p:sp>
      <p:pic>
        <p:nvPicPr>
          <p:cNvPr id="4" name="Picture 3" descr="Example showing creating directories, creating a c program file named hello.cc, compiling hello.d, and then executing the compiled file.">
            <a:extLst>
              <a:ext uri="{FF2B5EF4-FFF2-40B4-BE49-F238E27FC236}">
                <a16:creationId xmlns:a16="http://schemas.microsoft.com/office/drawing/2014/main" id="{B81F6B03-6C18-4E78-8C1D-6C99BD97A0BD}"/>
              </a:ext>
            </a:extLst>
          </p:cNvPr>
          <p:cNvPicPr>
            <a:picLocks noChangeAspect="1"/>
          </p:cNvPicPr>
          <p:nvPr/>
        </p:nvPicPr>
        <p:blipFill>
          <a:blip r:embed="rId2"/>
          <a:stretch>
            <a:fillRect/>
          </a:stretch>
        </p:blipFill>
        <p:spPr>
          <a:xfrm>
            <a:off x="838200" y="1234374"/>
            <a:ext cx="3843870" cy="1963927"/>
          </a:xfrm>
          <a:prstGeom prst="rect">
            <a:avLst/>
          </a:prstGeom>
        </p:spPr>
      </p:pic>
      <p:pic>
        <p:nvPicPr>
          <p:cNvPr id="5" name="Picture 4" descr="Example hello.cc program.">
            <a:extLst>
              <a:ext uri="{FF2B5EF4-FFF2-40B4-BE49-F238E27FC236}">
                <a16:creationId xmlns:a16="http://schemas.microsoft.com/office/drawing/2014/main" id="{4945C330-B000-4E46-8F66-16081FEFDD4A}"/>
              </a:ext>
            </a:extLst>
          </p:cNvPr>
          <p:cNvPicPr>
            <a:picLocks noChangeAspect="1"/>
          </p:cNvPicPr>
          <p:nvPr/>
        </p:nvPicPr>
        <p:blipFill>
          <a:blip r:embed="rId3"/>
          <a:stretch>
            <a:fillRect/>
          </a:stretch>
        </p:blipFill>
        <p:spPr>
          <a:xfrm>
            <a:off x="4755873" y="1234374"/>
            <a:ext cx="3843871" cy="1963927"/>
          </a:xfrm>
          <a:prstGeom prst="rect">
            <a:avLst/>
          </a:prstGeom>
        </p:spPr>
      </p:pic>
    </p:spTree>
    <p:extLst>
      <p:ext uri="{BB962C8B-B14F-4D97-AF65-F5344CB8AC3E}">
        <p14:creationId xmlns:p14="http://schemas.microsoft.com/office/powerpoint/2010/main" val="3154023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80102-D855-45C0-917B-235C6FB5158F}"/>
              </a:ext>
            </a:extLst>
          </p:cNvPr>
          <p:cNvSpPr>
            <a:spLocks noGrp="1"/>
          </p:cNvSpPr>
          <p:nvPr>
            <p:ph type="title"/>
          </p:nvPr>
        </p:nvSpPr>
        <p:spPr>
          <a:xfrm>
            <a:off x="682841" y="152400"/>
            <a:ext cx="7772400" cy="886968"/>
          </a:xfrm>
        </p:spPr>
        <p:txBody>
          <a:bodyPr/>
          <a:lstStyle/>
          <a:p>
            <a:r>
              <a:rPr lang="en-US" dirty="0"/>
              <a:t>Style</a:t>
            </a:r>
          </a:p>
        </p:txBody>
      </p:sp>
      <p:sp>
        <p:nvSpPr>
          <p:cNvPr id="3" name="Content Placeholder 2">
            <a:extLst>
              <a:ext uri="{FF2B5EF4-FFF2-40B4-BE49-F238E27FC236}">
                <a16:creationId xmlns:a16="http://schemas.microsoft.com/office/drawing/2014/main" id="{4A568EB1-EAB8-4DCA-86EE-2ABD95F72E4A}"/>
              </a:ext>
            </a:extLst>
          </p:cNvPr>
          <p:cNvSpPr>
            <a:spLocks noGrp="1"/>
          </p:cNvSpPr>
          <p:nvPr>
            <p:ph idx="1"/>
          </p:nvPr>
        </p:nvSpPr>
        <p:spPr>
          <a:xfrm>
            <a:off x="685800" y="1219200"/>
            <a:ext cx="7772400" cy="4953000"/>
          </a:xfrm>
        </p:spPr>
        <p:txBody>
          <a:bodyPr>
            <a:normAutofit lnSpcReduction="10000"/>
          </a:bodyPr>
          <a:lstStyle/>
          <a:p>
            <a:r>
              <a:rPr lang="en-US" dirty="0"/>
              <a:t>Code style is something students do not like.</a:t>
            </a:r>
          </a:p>
          <a:p>
            <a:r>
              <a:rPr lang="en-US" dirty="0"/>
              <a:t>It is often left until AFTER the program is finished as an extra added chore.</a:t>
            </a:r>
          </a:p>
          <a:p>
            <a:r>
              <a:rPr lang="en-US" dirty="0"/>
              <a:t>Style is about being sensitive to how easy it is for a co-worker to read and update your code.</a:t>
            </a:r>
          </a:p>
          <a:p>
            <a:r>
              <a:rPr lang="en-US" dirty="0"/>
              <a:t>To most organizations, if you write the best code possible, but no one can read it or understand it, it is not worth anything.</a:t>
            </a:r>
          </a:p>
          <a:p>
            <a:r>
              <a:rPr lang="en-US" dirty="0"/>
              <a:t>In many cases, badly formatted, hard to read, hard to understand code is worse because instead of modifying your great code when needed, they end up having to throw it out and restart. </a:t>
            </a:r>
          </a:p>
          <a:p>
            <a:r>
              <a:rPr lang="en-US" dirty="0"/>
              <a:t>I personally feel style is AS IMPORTANT as the code itself.  </a:t>
            </a:r>
          </a:p>
          <a:p>
            <a:r>
              <a:rPr lang="en-US" dirty="0"/>
              <a:t>And after working with others and having to modify other peoples code, you will eventually come to that same conclusion.</a:t>
            </a:r>
          </a:p>
          <a:p>
            <a:endParaRPr lang="en-US" dirty="0"/>
          </a:p>
          <a:p>
            <a:endParaRPr lang="en-US" dirty="0"/>
          </a:p>
        </p:txBody>
      </p:sp>
    </p:spTree>
    <p:extLst>
      <p:ext uri="{BB962C8B-B14F-4D97-AF65-F5344CB8AC3E}">
        <p14:creationId xmlns:p14="http://schemas.microsoft.com/office/powerpoint/2010/main" val="1499986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914400"/>
          </a:xfrm>
        </p:spPr>
        <p:txBody>
          <a:bodyPr/>
          <a:lstStyle/>
          <a:p>
            <a:r>
              <a:rPr lang="en-US" dirty="0"/>
              <a:t>Compiling a program</a:t>
            </a:r>
          </a:p>
        </p:txBody>
      </p:sp>
      <p:sp>
        <p:nvSpPr>
          <p:cNvPr id="3" name="Content Placeholder 2"/>
          <p:cNvSpPr>
            <a:spLocks noGrp="1"/>
          </p:cNvSpPr>
          <p:nvPr>
            <p:ph idx="1"/>
          </p:nvPr>
        </p:nvSpPr>
        <p:spPr>
          <a:xfrm>
            <a:off x="685800" y="838200"/>
            <a:ext cx="7772400" cy="5334000"/>
          </a:xfrm>
        </p:spPr>
        <p:txBody>
          <a:bodyPr>
            <a:normAutofit fontScale="85000" lnSpcReduction="10000"/>
          </a:bodyPr>
          <a:lstStyle/>
          <a:p>
            <a:pPr marL="0" indent="0">
              <a:buNone/>
            </a:pPr>
            <a:r>
              <a:rPr lang="en-US" dirty="0"/>
              <a:t>g++ hello.cc</a:t>
            </a:r>
          </a:p>
          <a:p>
            <a:pPr marL="0" indent="0">
              <a:buNone/>
            </a:pPr>
            <a:r>
              <a:rPr lang="en-US" dirty="0"/>
              <a:t>	Creates an </a:t>
            </a:r>
            <a:r>
              <a:rPr lang="en-US" dirty="0" err="1"/>
              <a:t>executablefile</a:t>
            </a:r>
            <a:r>
              <a:rPr lang="en-US" dirty="0"/>
              <a:t> named </a:t>
            </a:r>
            <a:r>
              <a:rPr lang="en-US" dirty="0" err="1"/>
              <a:t>a.out</a:t>
            </a:r>
            <a:endParaRPr lang="en-US" dirty="0"/>
          </a:p>
          <a:p>
            <a:pPr marL="0" indent="0">
              <a:buNone/>
            </a:pPr>
            <a:r>
              <a:rPr lang="en-US" dirty="0"/>
              <a:t>	Run by typing </a:t>
            </a:r>
            <a:r>
              <a:rPr lang="en-US" b="1" i="1" dirty="0" err="1"/>
              <a:t>a.out</a:t>
            </a:r>
            <a:r>
              <a:rPr lang="en-US" dirty="0"/>
              <a:t> or </a:t>
            </a:r>
            <a:r>
              <a:rPr lang="en-US" b="1" i="1" dirty="0"/>
              <a:t>./</a:t>
            </a:r>
            <a:r>
              <a:rPr lang="en-US" b="1" i="1" dirty="0" err="1"/>
              <a:t>a.out</a:t>
            </a:r>
            <a:r>
              <a:rPr lang="en-US" dirty="0"/>
              <a:t> on the command line</a:t>
            </a:r>
          </a:p>
          <a:p>
            <a:pPr marL="0" indent="0">
              <a:buNone/>
            </a:pPr>
            <a:endParaRPr lang="en-US" dirty="0"/>
          </a:p>
          <a:p>
            <a:pPr marL="0" indent="0">
              <a:buNone/>
            </a:pPr>
            <a:r>
              <a:rPr lang="en-US" dirty="0"/>
              <a:t>g++ -o hello hello.cc </a:t>
            </a:r>
          </a:p>
          <a:p>
            <a:pPr marL="0" indent="0">
              <a:buNone/>
            </a:pPr>
            <a:r>
              <a:rPr lang="en-US" dirty="0"/>
              <a:t>	Creates an executable file named hello.</a:t>
            </a:r>
          </a:p>
          <a:p>
            <a:pPr marL="0" indent="0">
              <a:buNone/>
            </a:pPr>
            <a:r>
              <a:rPr lang="en-US" dirty="0"/>
              <a:t>	Run by typing </a:t>
            </a:r>
            <a:r>
              <a:rPr lang="en-US" b="1" i="1" dirty="0"/>
              <a:t>hello</a:t>
            </a:r>
            <a:r>
              <a:rPr lang="en-US" dirty="0"/>
              <a:t> or </a:t>
            </a:r>
            <a:r>
              <a:rPr lang="en-US" b="1" i="1" dirty="0"/>
              <a:t>./hello</a:t>
            </a:r>
            <a:r>
              <a:rPr lang="en-US" dirty="0"/>
              <a:t> on the command line</a:t>
            </a:r>
          </a:p>
          <a:p>
            <a:pPr marL="0" indent="0">
              <a:buNone/>
            </a:pPr>
            <a:endParaRPr lang="en-US" dirty="0"/>
          </a:p>
          <a:p>
            <a:pPr marL="0" indent="0">
              <a:buNone/>
            </a:pPr>
            <a:r>
              <a:rPr lang="en-US" dirty="0"/>
              <a:t>g++  -</a:t>
            </a:r>
            <a:r>
              <a:rPr lang="en-US" dirty="0" err="1"/>
              <a:t>Werror</a:t>
            </a:r>
            <a:r>
              <a:rPr lang="en-US" dirty="0"/>
              <a:t>  -Wall -o hello hello.cc</a:t>
            </a:r>
          </a:p>
          <a:p>
            <a:pPr marL="0" indent="0">
              <a:buNone/>
            </a:pPr>
            <a:r>
              <a:rPr lang="en-US" dirty="0"/>
              <a:t>	Creates an executable file named hello and treats all warnings as 	errors. </a:t>
            </a:r>
          </a:p>
          <a:p>
            <a:pPr marL="0" indent="0">
              <a:buNone/>
            </a:pPr>
            <a:r>
              <a:rPr lang="en-US" dirty="0"/>
              <a:t>	-</a:t>
            </a:r>
            <a:r>
              <a:rPr lang="en-US" dirty="0" err="1"/>
              <a:t>Werror</a:t>
            </a:r>
            <a:r>
              <a:rPr lang="en-US" dirty="0"/>
              <a:t> : Treat warnings as error</a:t>
            </a:r>
          </a:p>
          <a:p>
            <a:pPr marL="0" indent="0">
              <a:buNone/>
            </a:pPr>
            <a:r>
              <a:rPr lang="en-US" dirty="0"/>
              <a:t>	-Wall : Show all warnings</a:t>
            </a:r>
          </a:p>
          <a:p>
            <a:pPr marL="0" indent="0">
              <a:buNone/>
            </a:pPr>
            <a:r>
              <a:rPr lang="en-US" dirty="0"/>
              <a:t>	-o : Name the output file</a:t>
            </a:r>
          </a:p>
          <a:p>
            <a:pPr marL="0" indent="0">
              <a:buNone/>
            </a:pPr>
            <a:r>
              <a:rPr lang="en-US" dirty="0"/>
              <a:t>	(-</a:t>
            </a:r>
            <a:r>
              <a:rPr lang="en-US" sz="2600" b="1" dirty="0" err="1"/>
              <a:t>Werror</a:t>
            </a:r>
            <a:r>
              <a:rPr lang="en-US" sz="2600" b="1" dirty="0"/>
              <a:t> WILL BE TURNED ON FOR WEB-CAT</a:t>
            </a:r>
            <a:r>
              <a:rPr lang="en-US" dirty="0"/>
              <a:t>).  </a:t>
            </a:r>
          </a:p>
        </p:txBody>
      </p:sp>
    </p:spTree>
    <p:extLst>
      <p:ext uri="{BB962C8B-B14F-4D97-AF65-F5344CB8AC3E}">
        <p14:creationId xmlns:p14="http://schemas.microsoft.com/office/powerpoint/2010/main" val="873559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35D91-6E5F-42B3-BD1C-15EF7AF9A88D}"/>
              </a:ext>
            </a:extLst>
          </p:cNvPr>
          <p:cNvSpPr>
            <a:spLocks noGrp="1"/>
          </p:cNvSpPr>
          <p:nvPr>
            <p:ph type="title"/>
          </p:nvPr>
        </p:nvSpPr>
        <p:spPr/>
        <p:txBody>
          <a:bodyPr/>
          <a:lstStyle/>
          <a:p>
            <a:r>
              <a:rPr lang="en-US" dirty="0"/>
              <a:t>Warnings and Errors</a:t>
            </a:r>
          </a:p>
        </p:txBody>
      </p:sp>
      <p:sp>
        <p:nvSpPr>
          <p:cNvPr id="3" name="Content Placeholder 2">
            <a:extLst>
              <a:ext uri="{FF2B5EF4-FFF2-40B4-BE49-F238E27FC236}">
                <a16:creationId xmlns:a16="http://schemas.microsoft.com/office/drawing/2014/main" id="{24943ADA-FA87-4F43-8E5B-6D110115B366}"/>
              </a:ext>
            </a:extLst>
          </p:cNvPr>
          <p:cNvSpPr>
            <a:spLocks noGrp="1"/>
          </p:cNvSpPr>
          <p:nvPr>
            <p:ph idx="1"/>
          </p:nvPr>
        </p:nvSpPr>
        <p:spPr/>
        <p:txBody>
          <a:bodyPr>
            <a:normAutofit fontScale="92500" lnSpcReduction="20000"/>
          </a:bodyPr>
          <a:lstStyle/>
          <a:p>
            <a:pPr marL="0" indent="0">
              <a:buNone/>
            </a:pPr>
            <a:r>
              <a:rPr lang="en-US" dirty="0"/>
              <a:t>#include &lt;</a:t>
            </a:r>
            <a:r>
              <a:rPr lang="en-US" dirty="0" err="1"/>
              <a:t>stdio.h</a:t>
            </a:r>
            <a:r>
              <a:rPr lang="en-US" dirty="0"/>
              <a:t>&gt;</a:t>
            </a:r>
          </a:p>
          <a:p>
            <a:pPr marL="0" indent="0">
              <a:buNone/>
            </a:pPr>
            <a:r>
              <a:rPr lang="en-US" dirty="0" err="1"/>
              <a:t>int</a:t>
            </a:r>
            <a:r>
              <a:rPr lang="en-US" dirty="0"/>
              <a:t> main()</a:t>
            </a:r>
          </a:p>
          <a:p>
            <a:pPr marL="0" indent="0">
              <a:buNone/>
            </a:pPr>
            <a:r>
              <a:rPr lang="en-US" dirty="0"/>
              <a:t>{</a:t>
            </a:r>
          </a:p>
          <a:p>
            <a:pPr marL="0" indent="0">
              <a:buNone/>
            </a:pPr>
            <a:r>
              <a:rPr lang="en-US" dirty="0"/>
              <a:t>        double a;</a:t>
            </a:r>
          </a:p>
          <a:p>
            <a:pPr marL="0" indent="0">
              <a:buNone/>
            </a:pPr>
            <a:r>
              <a:rPr lang="en-US" dirty="0"/>
              <a:t>        </a:t>
            </a:r>
            <a:r>
              <a:rPr lang="en-US" dirty="0" err="1"/>
              <a:t>printf</a:t>
            </a:r>
            <a:r>
              <a:rPr lang="en-US" dirty="0"/>
              <a:t>("Enter a double: ");</a:t>
            </a:r>
          </a:p>
          <a:p>
            <a:pPr marL="0" indent="0">
              <a:buNone/>
            </a:pPr>
            <a:r>
              <a:rPr lang="en-US" dirty="0"/>
              <a:t>        </a:t>
            </a:r>
            <a:r>
              <a:rPr lang="en-US" dirty="0" err="1"/>
              <a:t>scanf</a:t>
            </a:r>
            <a:r>
              <a:rPr lang="en-US" dirty="0"/>
              <a:t>("%f", &amp;a);  //error should be %</a:t>
            </a:r>
            <a:r>
              <a:rPr lang="en-US" dirty="0" err="1"/>
              <a:t>lf</a:t>
            </a:r>
            <a:r>
              <a:rPr lang="en-US" dirty="0"/>
              <a:t> </a:t>
            </a:r>
          </a:p>
          <a:p>
            <a:pPr marL="0" indent="0">
              <a:buNone/>
            </a:pPr>
            <a:r>
              <a:rPr lang="en-US" dirty="0"/>
              <a:t>        </a:t>
            </a:r>
            <a:r>
              <a:rPr lang="en-US" dirty="0" err="1"/>
              <a:t>printf</a:t>
            </a:r>
            <a:r>
              <a:rPr lang="en-US" dirty="0"/>
              <a:t>("%f\n", a);</a:t>
            </a:r>
          </a:p>
          <a:p>
            <a:pPr marL="0" indent="0">
              <a:buNone/>
            </a:pPr>
            <a:r>
              <a:rPr lang="en-US" dirty="0"/>
              <a:t>}</a:t>
            </a:r>
          </a:p>
          <a:p>
            <a:pPr marL="0" indent="0">
              <a:buNone/>
            </a:pPr>
            <a:r>
              <a:rPr lang="en-US" dirty="0"/>
              <a:t>The above will give a warning and compile.</a:t>
            </a:r>
          </a:p>
          <a:p>
            <a:pPr marL="0" indent="0">
              <a:buNone/>
            </a:pPr>
            <a:r>
              <a:rPr lang="en-US" dirty="0"/>
              <a:t>Typing 1.2 at the prompt will result in 0.00000 as output.</a:t>
            </a:r>
          </a:p>
          <a:p>
            <a:pPr marL="0" indent="0">
              <a:buNone/>
            </a:pPr>
            <a:r>
              <a:rPr lang="en-US" dirty="0"/>
              <a:t>-</a:t>
            </a:r>
            <a:r>
              <a:rPr lang="en-US" dirty="0" err="1"/>
              <a:t>Werror</a:t>
            </a:r>
            <a:r>
              <a:rPr lang="en-US" dirty="0"/>
              <a:t> will make sure this doesn’t happen.</a:t>
            </a:r>
          </a:p>
        </p:txBody>
      </p:sp>
    </p:spTree>
    <p:extLst>
      <p:ext uri="{BB962C8B-B14F-4D97-AF65-F5344CB8AC3E}">
        <p14:creationId xmlns:p14="http://schemas.microsoft.com/office/powerpoint/2010/main" val="2832377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35D91-6E5F-42B3-BD1C-15EF7AF9A88D}"/>
              </a:ext>
            </a:extLst>
          </p:cNvPr>
          <p:cNvSpPr>
            <a:spLocks noGrp="1"/>
          </p:cNvSpPr>
          <p:nvPr>
            <p:ph type="title"/>
          </p:nvPr>
        </p:nvSpPr>
        <p:spPr/>
        <p:txBody>
          <a:bodyPr/>
          <a:lstStyle/>
          <a:p>
            <a:r>
              <a:rPr lang="en-US" dirty="0"/>
              <a:t>Warnings and Errors 2</a:t>
            </a:r>
          </a:p>
        </p:txBody>
      </p:sp>
      <p:sp>
        <p:nvSpPr>
          <p:cNvPr id="3" name="Content Placeholder 2">
            <a:extLst>
              <a:ext uri="{FF2B5EF4-FFF2-40B4-BE49-F238E27FC236}">
                <a16:creationId xmlns:a16="http://schemas.microsoft.com/office/drawing/2014/main" id="{24943ADA-FA87-4F43-8E5B-6D110115B366}"/>
              </a:ext>
            </a:extLst>
          </p:cNvPr>
          <p:cNvSpPr>
            <a:spLocks noGrp="1"/>
          </p:cNvSpPr>
          <p:nvPr>
            <p:ph idx="1"/>
          </p:nvPr>
        </p:nvSpPr>
        <p:spPr/>
        <p:txBody>
          <a:bodyPr>
            <a:normAutofit/>
          </a:bodyPr>
          <a:lstStyle/>
          <a:p>
            <a:pPr marL="0" indent="0">
              <a:buNone/>
            </a:pPr>
            <a:r>
              <a:rPr lang="en-US" dirty="0"/>
              <a:t>#include &lt;stdio.h&gt;</a:t>
            </a:r>
          </a:p>
          <a:p>
            <a:pPr marL="0" indent="0">
              <a:buNone/>
            </a:pPr>
            <a:r>
              <a:rPr lang="en-US" dirty="0"/>
              <a:t>int main() {</a:t>
            </a:r>
          </a:p>
          <a:p>
            <a:pPr marL="0" indent="0">
              <a:buNone/>
            </a:pPr>
            <a:r>
              <a:rPr lang="en-US" dirty="0"/>
              <a:t>        int x = 3;</a:t>
            </a:r>
          </a:p>
          <a:p>
            <a:pPr marL="0" indent="0">
              <a:buNone/>
            </a:pPr>
            <a:r>
              <a:rPr lang="en-US" dirty="0"/>
              <a:t>        int y = 0;;</a:t>
            </a:r>
          </a:p>
          <a:p>
            <a:pPr marL="0" indent="0">
              <a:buNone/>
            </a:pPr>
            <a:r>
              <a:rPr lang="en-US" dirty="0"/>
              <a:t>        y = (++x) + (x++);</a:t>
            </a:r>
          </a:p>
          <a:p>
            <a:pPr marL="0" indent="0">
              <a:buNone/>
            </a:pPr>
            <a:r>
              <a:rPr lang="en-US" dirty="0"/>
              <a:t>        </a:t>
            </a:r>
            <a:r>
              <a:rPr lang="en-US" dirty="0" err="1"/>
              <a:t>printf</a:t>
            </a:r>
            <a:r>
              <a:rPr lang="en-US" dirty="0"/>
              <a:t> ("%d", y);</a:t>
            </a:r>
          </a:p>
          <a:p>
            <a:pPr marL="0" indent="0">
              <a:buNone/>
            </a:pPr>
            <a:r>
              <a:rPr lang="en-US" dirty="0"/>
              <a:t>        return 0;</a:t>
            </a:r>
          </a:p>
          <a:p>
            <a:pPr marL="0" indent="0">
              <a:buNone/>
            </a:pPr>
            <a:r>
              <a:rPr lang="en-US" dirty="0"/>
              <a:t>}</a:t>
            </a:r>
          </a:p>
          <a:p>
            <a:pPr marL="0" indent="0">
              <a:buNone/>
            </a:pPr>
            <a:r>
              <a:rPr lang="en-US" dirty="0"/>
              <a:t>//Compile with and without –Wall -</a:t>
            </a:r>
            <a:r>
              <a:rPr lang="en-US" dirty="0" err="1"/>
              <a:t>Werror</a:t>
            </a:r>
            <a:endParaRPr lang="en-US" dirty="0"/>
          </a:p>
        </p:txBody>
      </p:sp>
    </p:spTree>
    <p:extLst>
      <p:ext uri="{BB962C8B-B14F-4D97-AF65-F5344CB8AC3E}">
        <p14:creationId xmlns:p14="http://schemas.microsoft.com/office/powerpoint/2010/main" val="2808979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617" y="228600"/>
            <a:ext cx="7772400" cy="762000"/>
          </a:xfrm>
        </p:spPr>
        <p:txBody>
          <a:bodyPr>
            <a:normAutofit/>
          </a:bodyPr>
          <a:lstStyle/>
          <a:p>
            <a:r>
              <a:rPr lang="en-US" dirty="0"/>
              <a:t>Assignments</a:t>
            </a:r>
          </a:p>
        </p:txBody>
      </p:sp>
      <p:sp>
        <p:nvSpPr>
          <p:cNvPr id="3" name="Content Placeholder 2"/>
          <p:cNvSpPr>
            <a:spLocks noGrp="1"/>
          </p:cNvSpPr>
          <p:nvPr>
            <p:ph idx="1"/>
          </p:nvPr>
        </p:nvSpPr>
        <p:spPr>
          <a:xfrm>
            <a:off x="685800" y="1295400"/>
            <a:ext cx="7772400" cy="4876800"/>
          </a:xfrm>
        </p:spPr>
        <p:txBody>
          <a:bodyPr>
            <a:normAutofit fontScale="92500" lnSpcReduction="10000"/>
          </a:bodyPr>
          <a:lstStyle/>
          <a:p>
            <a:r>
              <a:rPr lang="en-US" dirty="0"/>
              <a:t>Assignments will be broken into two parts.</a:t>
            </a:r>
          </a:p>
          <a:p>
            <a:pPr lvl="1"/>
            <a:r>
              <a:rPr lang="en-US" dirty="0"/>
              <a:t>You will create a file named main.cc with a  main method in it.  Sometimes I will give you this file.</a:t>
            </a:r>
          </a:p>
          <a:p>
            <a:pPr lvl="1"/>
            <a:r>
              <a:rPr lang="en-US" dirty="0"/>
              <a:t>You will create  separate file with your program code.  The program code will be a series of functions.  </a:t>
            </a:r>
            <a:r>
              <a:rPr lang="en-US" b="1" dirty="0"/>
              <a:t>DO NOT PUT A MAIN IN YOUR CODE FILE.</a:t>
            </a:r>
          </a:p>
          <a:p>
            <a:pPr lvl="1"/>
            <a:r>
              <a:rPr lang="en-US" dirty="0"/>
              <a:t>Web-CAT uses a main method to test your code.  If your code already has a main method, it will fail.</a:t>
            </a:r>
          </a:p>
          <a:p>
            <a:pPr lvl="1"/>
            <a:r>
              <a:rPr lang="en-US" dirty="0"/>
              <a:t>Note that we are learning C even though we are using C++ to compile.  </a:t>
            </a:r>
          </a:p>
          <a:p>
            <a:pPr lvl="2"/>
            <a:r>
              <a:rPr lang="en-US" dirty="0"/>
              <a:t>For this class you are NOT allowed to use the C++ language.  </a:t>
            </a:r>
          </a:p>
          <a:p>
            <a:pPr lvl="2"/>
            <a:r>
              <a:rPr lang="en-US" dirty="0"/>
              <a:t>Most specifically you are not allowed to use CIN or COUT.</a:t>
            </a:r>
          </a:p>
          <a:p>
            <a:pPr lvl="2"/>
            <a:r>
              <a:rPr lang="en-US" dirty="0"/>
              <a:t>You are only allowed to use code as shown in my slides or the book.</a:t>
            </a:r>
          </a:p>
          <a:p>
            <a:r>
              <a:rPr lang="en-US" dirty="0"/>
              <a:t>COMPILE WITH</a:t>
            </a:r>
          </a:p>
          <a:p>
            <a:pPr marL="0" indent="0">
              <a:buNone/>
            </a:pPr>
            <a:r>
              <a:rPr lang="en-US" dirty="0"/>
              <a:t>	g++ -</a:t>
            </a:r>
            <a:r>
              <a:rPr lang="en-US" dirty="0" err="1"/>
              <a:t>Werror</a:t>
            </a:r>
            <a:r>
              <a:rPr lang="en-US" dirty="0"/>
              <a:t> -Wall -o assign main.cc assign.cc</a:t>
            </a:r>
          </a:p>
          <a:p>
            <a:r>
              <a:rPr lang="en-US" dirty="0"/>
              <a:t>Where:</a:t>
            </a:r>
          </a:p>
          <a:p>
            <a:pPr lvl="1"/>
            <a:r>
              <a:rPr lang="en-US" dirty="0"/>
              <a:t>assign.cc is your functions created for </a:t>
            </a:r>
          </a:p>
          <a:p>
            <a:pPr lvl="1"/>
            <a:r>
              <a:rPr lang="en-US" dirty="0"/>
              <a:t>Main.cc is the file with a main function used to test your program.</a:t>
            </a:r>
          </a:p>
          <a:p>
            <a:pPr marL="457200" lvl="1"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3413368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C1FEF-F3DF-11E2-0A6A-48449046E09B}"/>
              </a:ext>
            </a:extLst>
          </p:cNvPr>
          <p:cNvSpPr>
            <a:spLocks noGrp="1"/>
          </p:cNvSpPr>
          <p:nvPr>
            <p:ph type="title"/>
          </p:nvPr>
        </p:nvSpPr>
        <p:spPr>
          <a:xfrm>
            <a:off x="731689" y="271300"/>
            <a:ext cx="7772400" cy="886968"/>
          </a:xfrm>
        </p:spPr>
        <p:txBody>
          <a:bodyPr/>
          <a:lstStyle/>
          <a:p>
            <a:r>
              <a:rPr lang="en-US" dirty="0"/>
              <a:t>Use two files: main.cc and cloops.cc</a:t>
            </a:r>
          </a:p>
        </p:txBody>
      </p:sp>
      <p:sp>
        <p:nvSpPr>
          <p:cNvPr id="3" name="Content Placeholder 2">
            <a:extLst>
              <a:ext uri="{FF2B5EF4-FFF2-40B4-BE49-F238E27FC236}">
                <a16:creationId xmlns:a16="http://schemas.microsoft.com/office/drawing/2014/main" id="{9A23C488-EFC5-47BE-5E9B-FF81D8A9FC6A}"/>
              </a:ext>
            </a:extLst>
          </p:cNvPr>
          <p:cNvSpPr>
            <a:spLocks noGrp="1"/>
          </p:cNvSpPr>
          <p:nvPr>
            <p:ph idx="1"/>
          </p:nvPr>
        </p:nvSpPr>
        <p:spPr>
          <a:xfrm>
            <a:off x="397072" y="990600"/>
            <a:ext cx="3886200" cy="3589083"/>
          </a:xfrm>
          <a:ln>
            <a:solidFill>
              <a:schemeClr val="accent1"/>
            </a:solidFill>
          </a:ln>
        </p:spPr>
        <p:txBody>
          <a:bodyPr>
            <a:normAutofit/>
          </a:bodyPr>
          <a:lstStyle/>
          <a:p>
            <a:pPr marL="0" indent="0">
              <a:lnSpc>
                <a:spcPct val="120000"/>
              </a:lnSpc>
              <a:spcBef>
                <a:spcPts val="0"/>
              </a:spcBef>
              <a:buNone/>
            </a:pPr>
            <a:r>
              <a:rPr lang="en-US" sz="1200" dirty="0"/>
              <a:t>//main.cc</a:t>
            </a:r>
          </a:p>
          <a:p>
            <a:pPr marL="0" indent="0">
              <a:lnSpc>
                <a:spcPct val="120000"/>
              </a:lnSpc>
              <a:spcBef>
                <a:spcPts val="0"/>
              </a:spcBef>
              <a:buNone/>
            </a:pPr>
            <a:r>
              <a:rPr lang="en-US" sz="1200" dirty="0"/>
              <a:t>void </a:t>
            </a:r>
            <a:r>
              <a:rPr lang="en-US" sz="1200" dirty="0" err="1"/>
              <a:t>printRectangleFor</a:t>
            </a:r>
            <a:r>
              <a:rPr lang="en-US" sz="1200" dirty="0"/>
              <a:t>(int, int);</a:t>
            </a:r>
          </a:p>
          <a:p>
            <a:pPr marL="0" indent="0">
              <a:lnSpc>
                <a:spcPct val="120000"/>
              </a:lnSpc>
              <a:spcBef>
                <a:spcPts val="0"/>
              </a:spcBef>
              <a:buNone/>
            </a:pPr>
            <a:r>
              <a:rPr lang="en-US" sz="1200" dirty="0"/>
              <a:t>void </a:t>
            </a:r>
            <a:r>
              <a:rPr lang="en-US" sz="1200" dirty="0" err="1"/>
              <a:t>printTriangleWhile</a:t>
            </a:r>
            <a:r>
              <a:rPr lang="en-US" sz="1200" dirty="0"/>
              <a:t>(int);</a:t>
            </a:r>
          </a:p>
          <a:p>
            <a:pPr marL="0" indent="0">
              <a:lnSpc>
                <a:spcPct val="120000"/>
              </a:lnSpc>
              <a:spcBef>
                <a:spcPts val="0"/>
              </a:spcBef>
              <a:buNone/>
            </a:pPr>
            <a:r>
              <a:rPr lang="en-US" sz="1200" dirty="0"/>
              <a:t>void </a:t>
            </a:r>
            <a:r>
              <a:rPr lang="en-US" sz="1200" dirty="0" err="1"/>
              <a:t>printFormat</a:t>
            </a:r>
            <a:r>
              <a:rPr lang="en-US" sz="1200" dirty="0"/>
              <a:t>(int, int, int);</a:t>
            </a:r>
          </a:p>
          <a:p>
            <a:pPr marL="0" indent="0">
              <a:lnSpc>
                <a:spcPct val="120000"/>
              </a:lnSpc>
              <a:spcBef>
                <a:spcPts val="0"/>
              </a:spcBef>
              <a:buNone/>
            </a:pPr>
            <a:endParaRPr lang="en-US" sz="1200" dirty="0"/>
          </a:p>
          <a:p>
            <a:pPr marL="0" indent="0">
              <a:lnSpc>
                <a:spcPct val="120000"/>
              </a:lnSpc>
              <a:spcBef>
                <a:spcPts val="0"/>
              </a:spcBef>
              <a:buNone/>
            </a:pPr>
            <a:r>
              <a:rPr lang="en-US" sz="1200" dirty="0"/>
              <a:t>int main()</a:t>
            </a:r>
          </a:p>
          <a:p>
            <a:pPr marL="0" indent="0">
              <a:lnSpc>
                <a:spcPct val="120000"/>
              </a:lnSpc>
              <a:spcBef>
                <a:spcPts val="0"/>
              </a:spcBef>
              <a:buNone/>
            </a:pPr>
            <a:r>
              <a:rPr lang="en-US" sz="1200" dirty="0"/>
              <a:t>{</a:t>
            </a:r>
          </a:p>
          <a:p>
            <a:pPr marL="0" indent="0">
              <a:lnSpc>
                <a:spcPct val="120000"/>
              </a:lnSpc>
              <a:spcBef>
                <a:spcPts val="0"/>
              </a:spcBef>
              <a:buNone/>
            </a:pPr>
            <a:r>
              <a:rPr lang="en-US" sz="1200" dirty="0"/>
              <a:t>        </a:t>
            </a:r>
            <a:r>
              <a:rPr lang="en-US" sz="1200" dirty="0" err="1"/>
              <a:t>printRectangleFor</a:t>
            </a:r>
            <a:r>
              <a:rPr lang="en-US" sz="1200" dirty="0"/>
              <a:t>(10, 6);</a:t>
            </a:r>
          </a:p>
          <a:p>
            <a:pPr marL="0" indent="0">
              <a:lnSpc>
                <a:spcPct val="120000"/>
              </a:lnSpc>
              <a:spcBef>
                <a:spcPts val="0"/>
              </a:spcBef>
              <a:buNone/>
            </a:pPr>
            <a:r>
              <a:rPr lang="en-US" sz="1200" dirty="0"/>
              <a:t>        </a:t>
            </a:r>
            <a:r>
              <a:rPr lang="en-US" sz="1200" dirty="0" err="1"/>
              <a:t>printTriangleWhile</a:t>
            </a:r>
            <a:r>
              <a:rPr lang="en-US" sz="1200" dirty="0"/>
              <a:t>(7);</a:t>
            </a:r>
          </a:p>
          <a:p>
            <a:pPr marL="0" indent="0">
              <a:lnSpc>
                <a:spcPct val="120000"/>
              </a:lnSpc>
              <a:spcBef>
                <a:spcPts val="0"/>
              </a:spcBef>
              <a:buNone/>
            </a:pPr>
            <a:r>
              <a:rPr lang="en-US" sz="1200" dirty="0"/>
              <a:t>        </a:t>
            </a:r>
            <a:r>
              <a:rPr lang="en-US" sz="1200" dirty="0" err="1"/>
              <a:t>printFormat</a:t>
            </a:r>
            <a:r>
              <a:rPr lang="en-US" sz="1200" dirty="0"/>
              <a:t>(30, 5, 4);</a:t>
            </a:r>
          </a:p>
          <a:p>
            <a:pPr marL="0" indent="0">
              <a:lnSpc>
                <a:spcPct val="120000"/>
              </a:lnSpc>
              <a:spcBef>
                <a:spcPts val="0"/>
              </a:spcBef>
              <a:buNone/>
            </a:pPr>
            <a:r>
              <a:rPr lang="en-US" sz="1200" dirty="0"/>
              <a:t>}</a:t>
            </a:r>
          </a:p>
        </p:txBody>
      </p:sp>
      <p:sp>
        <p:nvSpPr>
          <p:cNvPr id="4" name="Content Placeholder 2">
            <a:extLst>
              <a:ext uri="{FF2B5EF4-FFF2-40B4-BE49-F238E27FC236}">
                <a16:creationId xmlns:a16="http://schemas.microsoft.com/office/drawing/2014/main" id="{A20390BB-F03C-7208-321E-385484F83B01}"/>
              </a:ext>
            </a:extLst>
          </p:cNvPr>
          <p:cNvSpPr txBox="1">
            <a:spLocks/>
          </p:cNvSpPr>
          <p:nvPr/>
        </p:nvSpPr>
        <p:spPr>
          <a:xfrm>
            <a:off x="4588072" y="990600"/>
            <a:ext cx="4022528" cy="3589083"/>
          </a:xfrm>
          <a:prstGeom prst="rect">
            <a:avLst/>
          </a:prstGeom>
          <a:ln>
            <a:solidFill>
              <a:schemeClr val="accent1"/>
            </a:solidFill>
          </a:ln>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120000"/>
              </a:lnSpc>
              <a:spcBef>
                <a:spcPts val="0"/>
              </a:spcBef>
              <a:buFont typeface="Wingdings" pitchFamily="2" charset="2"/>
              <a:buNone/>
            </a:pPr>
            <a:r>
              <a:rPr lang="en-US" sz="1200" dirty="0"/>
              <a:t>#include &lt;stdio.h&gt; ; Don’t for get this if you use </a:t>
            </a:r>
            <a:r>
              <a:rPr lang="en-US" sz="1200" dirty="0" err="1"/>
              <a:t>printf</a:t>
            </a:r>
            <a:r>
              <a:rPr lang="en-US" sz="1200" dirty="0"/>
              <a:t>.</a:t>
            </a:r>
          </a:p>
          <a:p>
            <a:pPr marL="0" indent="0">
              <a:lnSpc>
                <a:spcPct val="120000"/>
              </a:lnSpc>
              <a:spcBef>
                <a:spcPts val="0"/>
              </a:spcBef>
              <a:buFont typeface="Wingdings" pitchFamily="2" charset="2"/>
              <a:buNone/>
            </a:pPr>
            <a:endParaRPr lang="en-US" sz="1200" dirty="0"/>
          </a:p>
          <a:p>
            <a:pPr marL="0" indent="0">
              <a:lnSpc>
                <a:spcPct val="120000"/>
              </a:lnSpc>
              <a:spcBef>
                <a:spcPts val="0"/>
              </a:spcBef>
              <a:buFont typeface="Wingdings" pitchFamily="2" charset="2"/>
              <a:buNone/>
            </a:pPr>
            <a:r>
              <a:rPr lang="en-US" sz="1200" dirty="0"/>
              <a:t>//cloops.cc</a:t>
            </a:r>
          </a:p>
          <a:p>
            <a:pPr marL="0" indent="0">
              <a:lnSpc>
                <a:spcPct val="120000"/>
              </a:lnSpc>
              <a:spcBef>
                <a:spcPts val="0"/>
              </a:spcBef>
              <a:buFont typeface="Wingdings" pitchFamily="2" charset="2"/>
              <a:buNone/>
            </a:pPr>
            <a:r>
              <a:rPr lang="en-US" sz="1200" dirty="0"/>
              <a:t>void </a:t>
            </a:r>
            <a:r>
              <a:rPr lang="en-US" sz="1200" dirty="0" err="1"/>
              <a:t>printRectangleFor</a:t>
            </a:r>
            <a:r>
              <a:rPr lang="en-US" sz="1200" dirty="0"/>
              <a:t>(int width, int height)</a:t>
            </a:r>
          </a:p>
          <a:p>
            <a:pPr marL="0" indent="0">
              <a:lnSpc>
                <a:spcPct val="120000"/>
              </a:lnSpc>
              <a:spcBef>
                <a:spcPts val="0"/>
              </a:spcBef>
              <a:buFont typeface="Wingdings" pitchFamily="2" charset="2"/>
              <a:buNone/>
            </a:pPr>
            <a:r>
              <a:rPr lang="en-US" sz="1200" dirty="0"/>
              <a:t>{</a:t>
            </a:r>
          </a:p>
          <a:p>
            <a:pPr marL="0" indent="0">
              <a:lnSpc>
                <a:spcPct val="120000"/>
              </a:lnSpc>
              <a:spcBef>
                <a:spcPts val="0"/>
              </a:spcBef>
              <a:buFont typeface="Wingdings" pitchFamily="2" charset="2"/>
              <a:buNone/>
            </a:pPr>
            <a:r>
              <a:rPr lang="en-US" sz="1200" dirty="0"/>
              <a:t>	//Put your code here</a:t>
            </a:r>
          </a:p>
          <a:p>
            <a:pPr marL="0" indent="0">
              <a:lnSpc>
                <a:spcPct val="120000"/>
              </a:lnSpc>
              <a:spcBef>
                <a:spcPts val="0"/>
              </a:spcBef>
              <a:buFont typeface="Wingdings" pitchFamily="2" charset="2"/>
              <a:buNone/>
            </a:pPr>
            <a:r>
              <a:rPr lang="en-US" sz="1200" dirty="0"/>
              <a:t>}</a:t>
            </a:r>
          </a:p>
          <a:p>
            <a:pPr marL="0" indent="0">
              <a:lnSpc>
                <a:spcPct val="120000"/>
              </a:lnSpc>
              <a:spcBef>
                <a:spcPts val="0"/>
              </a:spcBef>
              <a:buFont typeface="Wingdings" pitchFamily="2" charset="2"/>
              <a:buNone/>
            </a:pPr>
            <a:r>
              <a:rPr lang="en-US" sz="1200" dirty="0"/>
              <a:t>void </a:t>
            </a:r>
            <a:r>
              <a:rPr lang="en-US" sz="1200" dirty="0" err="1"/>
              <a:t>printTriangleWhile</a:t>
            </a:r>
            <a:r>
              <a:rPr lang="en-US" sz="1200" dirty="0"/>
              <a:t>(int height) </a:t>
            </a:r>
          </a:p>
          <a:p>
            <a:pPr marL="0" indent="0">
              <a:lnSpc>
                <a:spcPct val="120000"/>
              </a:lnSpc>
              <a:spcBef>
                <a:spcPts val="0"/>
              </a:spcBef>
              <a:buFont typeface="Wingdings" pitchFamily="2" charset="2"/>
              <a:buNone/>
            </a:pPr>
            <a:r>
              <a:rPr lang="en-US" sz="1200" dirty="0"/>
              <a:t>{</a:t>
            </a:r>
          </a:p>
          <a:p>
            <a:pPr marL="0" indent="0">
              <a:lnSpc>
                <a:spcPct val="120000"/>
              </a:lnSpc>
              <a:spcBef>
                <a:spcPts val="0"/>
              </a:spcBef>
              <a:buNone/>
            </a:pPr>
            <a:r>
              <a:rPr lang="en-US" sz="1200" dirty="0"/>
              <a:t>	//Put your code here</a:t>
            </a:r>
          </a:p>
          <a:p>
            <a:pPr marL="0" indent="0">
              <a:lnSpc>
                <a:spcPct val="120000"/>
              </a:lnSpc>
              <a:spcBef>
                <a:spcPts val="0"/>
              </a:spcBef>
              <a:buFont typeface="Wingdings" pitchFamily="2" charset="2"/>
              <a:buNone/>
            </a:pPr>
            <a:endParaRPr lang="en-US" sz="1200" dirty="0"/>
          </a:p>
          <a:p>
            <a:pPr marL="0" indent="0">
              <a:lnSpc>
                <a:spcPct val="120000"/>
              </a:lnSpc>
              <a:spcBef>
                <a:spcPts val="0"/>
              </a:spcBef>
              <a:buFont typeface="Wingdings" pitchFamily="2" charset="2"/>
              <a:buNone/>
            </a:pPr>
            <a:r>
              <a:rPr lang="en-US" sz="1200" dirty="0"/>
              <a:t>}</a:t>
            </a:r>
          </a:p>
          <a:p>
            <a:pPr marL="0" indent="0">
              <a:lnSpc>
                <a:spcPct val="120000"/>
              </a:lnSpc>
              <a:spcBef>
                <a:spcPts val="0"/>
              </a:spcBef>
              <a:buFont typeface="Wingdings" pitchFamily="2" charset="2"/>
              <a:buNone/>
            </a:pPr>
            <a:r>
              <a:rPr lang="en-US" sz="1200" dirty="0"/>
              <a:t>void </a:t>
            </a:r>
            <a:r>
              <a:rPr lang="en-US" sz="1200" dirty="0" err="1"/>
              <a:t>printFormat</a:t>
            </a:r>
            <a:r>
              <a:rPr lang="en-US" sz="1200" dirty="0"/>
              <a:t>(int end, int columns, int skip) </a:t>
            </a:r>
          </a:p>
          <a:p>
            <a:pPr marL="0" indent="0">
              <a:lnSpc>
                <a:spcPct val="120000"/>
              </a:lnSpc>
              <a:spcBef>
                <a:spcPts val="0"/>
              </a:spcBef>
              <a:buFont typeface="Wingdings" pitchFamily="2" charset="2"/>
              <a:buNone/>
            </a:pPr>
            <a:r>
              <a:rPr lang="en-US" sz="1200" dirty="0"/>
              <a:t>{</a:t>
            </a:r>
          </a:p>
          <a:p>
            <a:pPr marL="0" indent="0">
              <a:lnSpc>
                <a:spcPct val="120000"/>
              </a:lnSpc>
              <a:spcBef>
                <a:spcPts val="0"/>
              </a:spcBef>
              <a:buNone/>
            </a:pPr>
            <a:r>
              <a:rPr lang="en-US" sz="1200" dirty="0"/>
              <a:t>	//Put your code here</a:t>
            </a:r>
          </a:p>
          <a:p>
            <a:pPr marL="0" indent="0">
              <a:lnSpc>
                <a:spcPct val="120000"/>
              </a:lnSpc>
              <a:spcBef>
                <a:spcPts val="0"/>
              </a:spcBef>
              <a:buFont typeface="Wingdings" pitchFamily="2" charset="2"/>
              <a:buNone/>
            </a:pPr>
            <a:r>
              <a:rPr lang="en-US" sz="1200" dirty="0"/>
              <a:t>}</a:t>
            </a:r>
          </a:p>
        </p:txBody>
      </p:sp>
      <p:sp>
        <p:nvSpPr>
          <p:cNvPr id="6" name="Content Placeholder 2">
            <a:extLst>
              <a:ext uri="{FF2B5EF4-FFF2-40B4-BE49-F238E27FC236}">
                <a16:creationId xmlns:a16="http://schemas.microsoft.com/office/drawing/2014/main" id="{49C01716-A924-CE77-7880-2CF797404D17}"/>
              </a:ext>
            </a:extLst>
          </p:cNvPr>
          <p:cNvSpPr txBox="1">
            <a:spLocks/>
          </p:cNvSpPr>
          <p:nvPr/>
        </p:nvSpPr>
        <p:spPr>
          <a:xfrm>
            <a:off x="377238" y="4840230"/>
            <a:ext cx="6374745" cy="886969"/>
          </a:xfrm>
          <a:prstGeom prst="rect">
            <a:avLst/>
          </a:prstGeom>
          <a:ln>
            <a:solidFill>
              <a:schemeClr val="accent1"/>
            </a:solidFill>
          </a:ln>
        </p:spPr>
        <p:txBody>
          <a:bodyPr vert="horz" lIns="91440" tIns="45720" rIns="91440" bIns="45720" rtlCol="0">
            <a:normAutofit fontScale="925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100000"/>
              </a:lnSpc>
              <a:spcBef>
                <a:spcPts val="0"/>
              </a:spcBef>
              <a:buFont typeface="Wingdings" pitchFamily="2" charset="2"/>
              <a:buNone/>
            </a:pPr>
            <a:r>
              <a:rPr lang="en-US" sz="1800" b="1" dirty="0"/>
              <a:t>COMPILE WITH:</a:t>
            </a:r>
          </a:p>
          <a:p>
            <a:pPr marL="0" indent="0">
              <a:lnSpc>
                <a:spcPct val="120000"/>
              </a:lnSpc>
              <a:spcBef>
                <a:spcPts val="0"/>
              </a:spcBef>
              <a:buFont typeface="Wingdings" pitchFamily="2" charset="2"/>
              <a:buNone/>
            </a:pPr>
            <a:endParaRPr lang="en-US" sz="1800" b="1" dirty="0"/>
          </a:p>
          <a:p>
            <a:pPr marL="0" indent="0">
              <a:lnSpc>
                <a:spcPct val="120000"/>
              </a:lnSpc>
              <a:spcBef>
                <a:spcPts val="0"/>
              </a:spcBef>
              <a:buFont typeface="Wingdings" pitchFamily="2" charset="2"/>
              <a:buNone/>
            </a:pPr>
            <a:r>
              <a:rPr lang="en-US" sz="1800" b="1" dirty="0"/>
              <a:t>g++ -</a:t>
            </a:r>
            <a:r>
              <a:rPr lang="en-US" sz="1800" b="1" dirty="0" err="1"/>
              <a:t>Werror</a:t>
            </a:r>
            <a:r>
              <a:rPr lang="en-US" sz="1800" b="1" dirty="0"/>
              <a:t> -Wall -o </a:t>
            </a:r>
            <a:r>
              <a:rPr lang="en-US" sz="1800" b="1" dirty="0" err="1"/>
              <a:t>cloops</a:t>
            </a:r>
            <a:r>
              <a:rPr lang="en-US" sz="1800" b="1" dirty="0"/>
              <a:t> main.cc cloops.cc</a:t>
            </a:r>
          </a:p>
          <a:p>
            <a:pPr marL="0" indent="0">
              <a:lnSpc>
                <a:spcPct val="120000"/>
              </a:lnSpc>
              <a:spcBef>
                <a:spcPts val="0"/>
              </a:spcBef>
              <a:buFont typeface="Wingdings" pitchFamily="2" charset="2"/>
              <a:buNone/>
            </a:pPr>
            <a:endParaRPr lang="en-US" sz="1200" dirty="0"/>
          </a:p>
        </p:txBody>
      </p:sp>
    </p:spTree>
    <p:extLst>
      <p:ext uri="{BB962C8B-B14F-4D97-AF65-F5344CB8AC3E}">
        <p14:creationId xmlns:p14="http://schemas.microsoft.com/office/powerpoint/2010/main" val="759344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Submitting to Web-CAT</a:t>
            </a:r>
          </a:p>
        </p:txBody>
      </p:sp>
      <p:sp>
        <p:nvSpPr>
          <p:cNvPr id="3" name="Content Placeholder 2"/>
          <p:cNvSpPr>
            <a:spLocks noGrp="1"/>
          </p:cNvSpPr>
          <p:nvPr>
            <p:ph idx="1"/>
          </p:nvPr>
        </p:nvSpPr>
        <p:spPr/>
        <p:txBody>
          <a:bodyPr>
            <a:normAutofit/>
          </a:bodyPr>
          <a:lstStyle/>
          <a:p>
            <a:r>
              <a:rPr lang="en-US" dirty="0"/>
              <a:t>Submitting</a:t>
            </a:r>
          </a:p>
          <a:p>
            <a:pPr lvl="1"/>
            <a:r>
              <a:rPr lang="en-US" dirty="0"/>
              <a:t>Go to the Web-CAT web page</a:t>
            </a:r>
          </a:p>
          <a:p>
            <a:pPr lvl="2"/>
            <a:r>
              <a:rPr lang="en-US" dirty="0"/>
              <a:t>http://webcat.cs.appstate.edu</a:t>
            </a:r>
          </a:p>
          <a:p>
            <a:pPr lvl="1"/>
            <a:r>
              <a:rPr lang="en-US" dirty="0"/>
              <a:t>Select the assignment </a:t>
            </a:r>
          </a:p>
          <a:p>
            <a:pPr lvl="1"/>
            <a:r>
              <a:rPr lang="en-US" dirty="0"/>
              <a:t>Upload</a:t>
            </a:r>
          </a:p>
          <a:p>
            <a:r>
              <a:rPr lang="en-US" dirty="0"/>
              <a:t>Grading</a:t>
            </a:r>
          </a:p>
          <a:p>
            <a:pPr lvl="1"/>
            <a:r>
              <a:rPr lang="en-US" dirty="0"/>
              <a:t>You will be graded according to the number of tests that you pass.</a:t>
            </a:r>
          </a:p>
          <a:p>
            <a:pPr lvl="1"/>
            <a:r>
              <a:rPr lang="en-US" dirty="0"/>
              <a:t>You will lose points for excessive submissions</a:t>
            </a:r>
          </a:p>
          <a:p>
            <a:pPr lvl="1"/>
            <a:r>
              <a:rPr lang="en-US" dirty="0"/>
              <a:t>You will lose points for every day the assignment is late.</a:t>
            </a:r>
          </a:p>
          <a:p>
            <a:pPr lvl="1"/>
            <a:r>
              <a:rPr lang="en-US" dirty="0"/>
              <a:t>You will receive a 0 if the assignment is more than 2 days late.</a:t>
            </a:r>
          </a:p>
          <a:p>
            <a:endParaRPr lang="en-US" dirty="0"/>
          </a:p>
          <a:p>
            <a:endParaRPr lang="en-US" dirty="0"/>
          </a:p>
          <a:p>
            <a:endParaRPr lang="en-US" dirty="0"/>
          </a:p>
        </p:txBody>
      </p:sp>
    </p:spTree>
    <p:extLst>
      <p:ext uri="{BB962C8B-B14F-4D97-AF65-F5344CB8AC3E}">
        <p14:creationId xmlns:p14="http://schemas.microsoft.com/office/powerpoint/2010/main" val="2137542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1EDE5-AC0B-923A-7E02-BEEFE2E8B153}"/>
              </a:ext>
            </a:extLst>
          </p:cNvPr>
          <p:cNvSpPr>
            <a:spLocks noGrp="1"/>
          </p:cNvSpPr>
          <p:nvPr>
            <p:ph type="title"/>
          </p:nvPr>
        </p:nvSpPr>
        <p:spPr>
          <a:xfrm>
            <a:off x="685800" y="204216"/>
            <a:ext cx="7772400" cy="963168"/>
          </a:xfrm>
        </p:spPr>
        <p:txBody>
          <a:bodyPr/>
          <a:lstStyle/>
          <a:p>
            <a:r>
              <a:rPr lang="en-US" dirty="0" err="1"/>
              <a:t>Webcat</a:t>
            </a:r>
            <a:r>
              <a:rPr lang="en-US" dirty="0"/>
              <a:t> warning</a:t>
            </a:r>
          </a:p>
        </p:txBody>
      </p:sp>
      <p:sp>
        <p:nvSpPr>
          <p:cNvPr id="3" name="Content Placeholder 2">
            <a:extLst>
              <a:ext uri="{FF2B5EF4-FFF2-40B4-BE49-F238E27FC236}">
                <a16:creationId xmlns:a16="http://schemas.microsoft.com/office/drawing/2014/main" id="{898B51A2-7310-468B-506E-574E5C147462}"/>
              </a:ext>
            </a:extLst>
          </p:cNvPr>
          <p:cNvSpPr>
            <a:spLocks noGrp="1"/>
          </p:cNvSpPr>
          <p:nvPr>
            <p:ph idx="1"/>
          </p:nvPr>
        </p:nvSpPr>
        <p:spPr>
          <a:xfrm>
            <a:off x="685800" y="1219200"/>
            <a:ext cx="7772400" cy="4953000"/>
          </a:xfrm>
        </p:spPr>
        <p:txBody>
          <a:bodyPr>
            <a:normAutofit lnSpcReduction="10000"/>
          </a:bodyPr>
          <a:lstStyle/>
          <a:p>
            <a:r>
              <a:rPr lang="en-US" dirty="0"/>
              <a:t>Web-CAT can be frustrating and cryptic at times.</a:t>
            </a:r>
          </a:p>
          <a:p>
            <a:r>
              <a:rPr lang="en-US" dirty="0"/>
              <a:t>You are given a deadline for submitting your programs to Web-CAT.</a:t>
            </a:r>
          </a:p>
          <a:p>
            <a:r>
              <a:rPr lang="en-US" dirty="0"/>
              <a:t>It is your responsibility to get your program fully completed and uploaded to Web-CAT before that deadline.</a:t>
            </a:r>
          </a:p>
          <a:p>
            <a:r>
              <a:rPr lang="en-US" dirty="0"/>
              <a:t>If you do not understand some of the instructions in the assignment document or understand the errors you are getting on Web-CAT, you must ask questions.</a:t>
            </a:r>
          </a:p>
          <a:p>
            <a:r>
              <a:rPr lang="en-US" dirty="0"/>
              <a:t>If you do not give yourself enough time to ask questions and get those questions answered before the due date, then you have not completed the assignment and will receive a bad grade or possibly a zero.</a:t>
            </a:r>
          </a:p>
          <a:p>
            <a:r>
              <a:rPr lang="en-US" dirty="0"/>
              <a:t>I will not manually grade your programs.  The grade you receive from Web-CAT will be your grade in all but the most extreme cases.  </a:t>
            </a:r>
          </a:p>
        </p:txBody>
      </p:sp>
    </p:spTree>
    <p:extLst>
      <p:ext uri="{BB962C8B-B14F-4D97-AF65-F5344CB8AC3E}">
        <p14:creationId xmlns:p14="http://schemas.microsoft.com/office/powerpoint/2010/main" val="2992047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80416"/>
            <a:ext cx="7772400" cy="810768"/>
          </a:xfrm>
        </p:spPr>
        <p:txBody>
          <a:bodyPr/>
          <a:lstStyle/>
          <a:p>
            <a:r>
              <a:rPr lang="en-US" dirty="0"/>
              <a:t>Getting files from Student</a:t>
            </a:r>
          </a:p>
        </p:txBody>
      </p:sp>
      <p:sp>
        <p:nvSpPr>
          <p:cNvPr id="3" name="Content Placeholder 2"/>
          <p:cNvSpPr>
            <a:spLocks noGrp="1"/>
          </p:cNvSpPr>
          <p:nvPr>
            <p:ph idx="1"/>
          </p:nvPr>
        </p:nvSpPr>
        <p:spPr>
          <a:xfrm>
            <a:off x="762000" y="1091184"/>
            <a:ext cx="7772400" cy="1880616"/>
          </a:xfrm>
        </p:spPr>
        <p:txBody>
          <a:bodyPr/>
          <a:lstStyle/>
          <a:p>
            <a:r>
              <a:rPr lang="en-US" dirty="0"/>
              <a:t>Use </a:t>
            </a:r>
            <a:r>
              <a:rPr lang="en-US" dirty="0" err="1"/>
              <a:t>Filezilla</a:t>
            </a:r>
            <a:r>
              <a:rPr lang="en-US" dirty="0"/>
              <a:t> SFTP (Secure File Transfer Protocol)</a:t>
            </a:r>
          </a:p>
          <a:p>
            <a:pPr lvl="1"/>
            <a:r>
              <a:rPr lang="en-US" dirty="0"/>
              <a:t>Host name: cs2450.cs.appstate.edu</a:t>
            </a:r>
          </a:p>
          <a:p>
            <a:pPr lvl="1"/>
            <a:r>
              <a:rPr lang="en-US" dirty="0"/>
              <a:t>Enter your username and password.  </a:t>
            </a:r>
          </a:p>
          <a:p>
            <a:pPr lvl="2"/>
            <a:r>
              <a:rPr lang="en-US" dirty="0"/>
              <a:t>Note that your password is your password on the student server and NOT your AsULearn password.</a:t>
            </a:r>
          </a:p>
        </p:txBody>
      </p:sp>
      <p:pic>
        <p:nvPicPr>
          <p:cNvPr id="5" name="Picture 4">
            <a:extLst>
              <a:ext uri="{FF2B5EF4-FFF2-40B4-BE49-F238E27FC236}">
                <a16:creationId xmlns:a16="http://schemas.microsoft.com/office/drawing/2014/main" id="{F479B5B9-9EDC-1A8D-20B8-61332872417E}"/>
              </a:ext>
            </a:extLst>
          </p:cNvPr>
          <p:cNvPicPr>
            <a:picLocks noChangeAspect="1"/>
          </p:cNvPicPr>
          <p:nvPr/>
        </p:nvPicPr>
        <p:blipFill>
          <a:blip r:embed="rId2"/>
          <a:stretch>
            <a:fillRect/>
          </a:stretch>
        </p:blipFill>
        <p:spPr>
          <a:xfrm>
            <a:off x="1066800" y="2819400"/>
            <a:ext cx="6303223" cy="3606683"/>
          </a:xfrm>
          <a:prstGeom prst="rect">
            <a:avLst/>
          </a:prstGeom>
        </p:spPr>
      </p:pic>
    </p:spTree>
    <p:extLst>
      <p:ext uri="{BB962C8B-B14F-4D97-AF65-F5344CB8AC3E}">
        <p14:creationId xmlns:p14="http://schemas.microsoft.com/office/powerpoint/2010/main" val="3141911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629"/>
            <a:ext cx="7772400" cy="1609344"/>
          </a:xfrm>
        </p:spPr>
        <p:txBody>
          <a:bodyPr/>
          <a:lstStyle/>
          <a:p>
            <a:r>
              <a:rPr lang="en-US" dirty="0"/>
              <a:t>Using </a:t>
            </a:r>
            <a:r>
              <a:rPr lang="en-US" dirty="0" err="1"/>
              <a:t>SCp</a:t>
            </a:r>
            <a:r>
              <a:rPr lang="en-US" dirty="0"/>
              <a:t> with a folder</a:t>
            </a:r>
          </a:p>
        </p:txBody>
      </p:sp>
      <p:sp>
        <p:nvSpPr>
          <p:cNvPr id="3" name="Content Placeholder 2"/>
          <p:cNvSpPr>
            <a:spLocks noGrp="1"/>
          </p:cNvSpPr>
          <p:nvPr>
            <p:ph idx="1"/>
          </p:nvPr>
        </p:nvSpPr>
        <p:spPr>
          <a:xfrm>
            <a:off x="685800" y="1143000"/>
            <a:ext cx="7772400" cy="5029200"/>
          </a:xfrm>
        </p:spPr>
        <p:txBody>
          <a:bodyPr>
            <a:normAutofit/>
          </a:bodyPr>
          <a:lstStyle/>
          <a:p>
            <a:r>
              <a:rPr lang="en-US" dirty="0"/>
              <a:t>Assuming </a:t>
            </a:r>
          </a:p>
          <a:p>
            <a:pPr lvl="1"/>
            <a:r>
              <a:rPr lang="en-US" dirty="0"/>
              <a:t>I have a folder named </a:t>
            </a:r>
            <a:r>
              <a:rPr lang="en-US" dirty="0" err="1"/>
              <a:t>cloops</a:t>
            </a:r>
            <a:r>
              <a:rPr lang="en-US" dirty="0"/>
              <a:t> with a file named </a:t>
            </a:r>
            <a:r>
              <a:rPr lang="en-US" dirty="0" err="1"/>
              <a:t>cloops.cc</a:t>
            </a:r>
            <a:r>
              <a:rPr lang="en-US" dirty="0"/>
              <a:t> inside on </a:t>
            </a:r>
            <a:r>
              <a:rPr lang="en-US" dirty="0" err="1"/>
              <a:t>cs2450</a:t>
            </a:r>
            <a:r>
              <a:rPr lang="en-US" dirty="0"/>
              <a:t>.</a:t>
            </a:r>
          </a:p>
          <a:p>
            <a:pPr lvl="1"/>
            <a:r>
              <a:rPr lang="en-US" dirty="0"/>
              <a:t>My PWD is my Desktop directory on the local machine</a:t>
            </a:r>
          </a:p>
          <a:p>
            <a:r>
              <a:rPr lang="en-US" dirty="0"/>
              <a:t>Copy </a:t>
            </a:r>
            <a:r>
              <a:rPr lang="en-US" dirty="0" err="1"/>
              <a:t>cloops.cc</a:t>
            </a:r>
            <a:r>
              <a:rPr lang="en-US" dirty="0"/>
              <a:t> FROM </a:t>
            </a:r>
            <a:r>
              <a:rPr lang="en-US" dirty="0" err="1"/>
              <a:t>cs2450</a:t>
            </a:r>
            <a:r>
              <a:rPr lang="en-US" dirty="0"/>
              <a:t> TO the local machine</a:t>
            </a:r>
          </a:p>
          <a:p>
            <a:pPr marL="0" indent="0">
              <a:buNone/>
            </a:pPr>
            <a:r>
              <a:rPr lang="en-US" sz="2000" b="1" dirty="0" err="1"/>
              <a:t>scp</a:t>
            </a:r>
            <a:r>
              <a:rPr lang="en-US" sz="2000" b="1" dirty="0"/>
              <a:t>    </a:t>
            </a:r>
            <a:r>
              <a:rPr lang="en-US" sz="2000" b="1" dirty="0" err="1"/>
              <a:t>swansonja@cs2450.appstate.edu:cloops</a:t>
            </a:r>
            <a:r>
              <a:rPr lang="en-US" sz="2000" b="1" dirty="0"/>
              <a:t>/</a:t>
            </a:r>
            <a:r>
              <a:rPr lang="en-US" sz="2000" b="1" dirty="0" err="1"/>
              <a:t>cloops.cc</a:t>
            </a:r>
            <a:r>
              <a:rPr lang="en-US" sz="2000" b="1" dirty="0"/>
              <a:t>    </a:t>
            </a:r>
            <a:r>
              <a:rPr lang="en-US" sz="2000" b="1" dirty="0" err="1"/>
              <a:t>assign1.cc</a:t>
            </a:r>
            <a:endParaRPr lang="en-US" sz="2000" b="1" dirty="0"/>
          </a:p>
          <a:p>
            <a:endParaRPr lang="en-US" dirty="0"/>
          </a:p>
          <a:p>
            <a:r>
              <a:rPr lang="en-US" dirty="0"/>
              <a:t>Copy file TO </a:t>
            </a:r>
            <a:r>
              <a:rPr lang="en-US" dirty="0" err="1"/>
              <a:t>cs2450</a:t>
            </a:r>
            <a:r>
              <a:rPr lang="en-US" dirty="0"/>
              <a:t> FROM the local machine.</a:t>
            </a:r>
          </a:p>
          <a:p>
            <a:pPr marL="0" indent="0">
              <a:buNone/>
            </a:pPr>
            <a:r>
              <a:rPr lang="en-US" sz="2000" b="1" dirty="0" err="1"/>
              <a:t>scp</a:t>
            </a:r>
            <a:r>
              <a:rPr lang="en-US" sz="2000" b="1" dirty="0"/>
              <a:t>    </a:t>
            </a:r>
            <a:r>
              <a:rPr lang="en-US" sz="2000" b="1" dirty="0" err="1"/>
              <a:t>cloops.cc</a:t>
            </a:r>
            <a:r>
              <a:rPr lang="en-US" sz="2000" b="1" dirty="0"/>
              <a:t>   </a:t>
            </a:r>
            <a:r>
              <a:rPr lang="en-US" sz="2000" b="1" dirty="0" err="1"/>
              <a:t>swansonja@</a:t>
            </a:r>
            <a:r>
              <a:rPr lang="en-US" b="1" dirty="0" err="1"/>
              <a:t>cs2450</a:t>
            </a:r>
            <a:r>
              <a:rPr lang="en-US" sz="2000" b="1" dirty="0" err="1"/>
              <a:t>.cs.appstate.edu:cloops</a:t>
            </a:r>
            <a:r>
              <a:rPr lang="en-US" sz="2000" b="1" dirty="0"/>
              <a:t>/</a:t>
            </a:r>
            <a:r>
              <a:rPr lang="en-US" sz="2000" b="1" dirty="0" err="1"/>
              <a:t>cloops.cc</a:t>
            </a:r>
            <a:r>
              <a:rPr lang="en-US" sz="2000" b="1" dirty="0"/>
              <a:t> </a:t>
            </a:r>
          </a:p>
          <a:p>
            <a:endParaRPr lang="en-US"/>
          </a:p>
          <a:p>
            <a:endParaRPr lang="en-US" dirty="0"/>
          </a:p>
        </p:txBody>
      </p:sp>
    </p:spTree>
    <p:extLst>
      <p:ext uri="{BB962C8B-B14F-4D97-AF65-F5344CB8AC3E}">
        <p14:creationId xmlns:p14="http://schemas.microsoft.com/office/powerpoint/2010/main" val="2706967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629"/>
            <a:ext cx="7772400" cy="1609344"/>
          </a:xfrm>
        </p:spPr>
        <p:txBody>
          <a:bodyPr/>
          <a:lstStyle/>
          <a:p>
            <a:r>
              <a:rPr lang="en-US" dirty="0"/>
              <a:t>Using </a:t>
            </a:r>
            <a:r>
              <a:rPr lang="en-US" dirty="0" err="1"/>
              <a:t>SCp</a:t>
            </a:r>
            <a:r>
              <a:rPr lang="en-US" dirty="0"/>
              <a:t> from my home directory</a:t>
            </a:r>
          </a:p>
        </p:txBody>
      </p:sp>
      <p:sp>
        <p:nvSpPr>
          <p:cNvPr id="3" name="Content Placeholder 2"/>
          <p:cNvSpPr>
            <a:spLocks noGrp="1"/>
          </p:cNvSpPr>
          <p:nvPr>
            <p:ph idx="1"/>
          </p:nvPr>
        </p:nvSpPr>
        <p:spPr>
          <a:xfrm>
            <a:off x="685800" y="1143000"/>
            <a:ext cx="7772400" cy="5029200"/>
          </a:xfrm>
        </p:spPr>
        <p:txBody>
          <a:bodyPr>
            <a:normAutofit/>
          </a:bodyPr>
          <a:lstStyle/>
          <a:p>
            <a:r>
              <a:rPr lang="en-US" dirty="0"/>
              <a:t>Assuming </a:t>
            </a:r>
          </a:p>
          <a:p>
            <a:pPr lvl="1"/>
            <a:r>
              <a:rPr lang="en-US" dirty="0"/>
              <a:t>I create </a:t>
            </a:r>
            <a:r>
              <a:rPr lang="en-US" dirty="0" err="1"/>
              <a:t>cloops.cc</a:t>
            </a:r>
            <a:r>
              <a:rPr lang="en-US" dirty="0"/>
              <a:t> in my home directory on </a:t>
            </a:r>
            <a:r>
              <a:rPr lang="en-US" dirty="0" err="1"/>
              <a:t>sc2450</a:t>
            </a:r>
            <a:r>
              <a:rPr lang="en-US" dirty="0"/>
              <a:t>.</a:t>
            </a:r>
          </a:p>
          <a:p>
            <a:pPr lvl="1"/>
            <a:r>
              <a:rPr lang="en-US" dirty="0"/>
              <a:t>My PWD is my Desktop directory on the local machine</a:t>
            </a:r>
          </a:p>
          <a:p>
            <a:endParaRPr lang="en-US" dirty="0"/>
          </a:p>
          <a:p>
            <a:r>
              <a:rPr lang="en-US" dirty="0"/>
              <a:t>Copy </a:t>
            </a:r>
            <a:r>
              <a:rPr lang="en-US" dirty="0" err="1"/>
              <a:t>cloops.cc</a:t>
            </a:r>
            <a:r>
              <a:rPr lang="en-US" dirty="0"/>
              <a:t> FROM </a:t>
            </a:r>
            <a:r>
              <a:rPr lang="en-US" dirty="0" err="1"/>
              <a:t>cs2450</a:t>
            </a:r>
            <a:r>
              <a:rPr lang="en-US" dirty="0"/>
              <a:t> TO the local machine</a:t>
            </a:r>
          </a:p>
          <a:p>
            <a:pPr marL="0" indent="0">
              <a:buNone/>
            </a:pPr>
            <a:r>
              <a:rPr lang="en-US" sz="2000" b="1" dirty="0" err="1"/>
              <a:t>scp</a:t>
            </a:r>
            <a:r>
              <a:rPr lang="en-US" sz="2000" b="1" dirty="0"/>
              <a:t>    </a:t>
            </a:r>
            <a:r>
              <a:rPr lang="en-US" sz="2000" b="1" dirty="0" err="1"/>
              <a:t>swansonja@cs2450.appstate.edu:cloops.cc</a:t>
            </a:r>
            <a:r>
              <a:rPr lang="en-US" sz="2000" b="1" dirty="0"/>
              <a:t>    </a:t>
            </a:r>
            <a:r>
              <a:rPr lang="en-US" sz="2000" b="1" dirty="0" err="1"/>
              <a:t>assign1.cc</a:t>
            </a:r>
            <a:endParaRPr lang="en-US" sz="2000" b="1" dirty="0"/>
          </a:p>
          <a:p>
            <a:endParaRPr lang="en-US" dirty="0"/>
          </a:p>
          <a:p>
            <a:r>
              <a:rPr lang="en-US" dirty="0"/>
              <a:t>Copy file TO </a:t>
            </a:r>
            <a:r>
              <a:rPr lang="en-US" dirty="0" err="1"/>
              <a:t>cs2450</a:t>
            </a:r>
            <a:r>
              <a:rPr lang="en-US" dirty="0"/>
              <a:t> FROM the local machine.</a:t>
            </a:r>
          </a:p>
          <a:p>
            <a:pPr marL="0" indent="0">
              <a:buNone/>
            </a:pPr>
            <a:r>
              <a:rPr lang="en-US" sz="2000" b="1" dirty="0" err="1"/>
              <a:t>scp</a:t>
            </a:r>
            <a:r>
              <a:rPr lang="en-US" sz="2000" b="1" dirty="0"/>
              <a:t>    </a:t>
            </a:r>
            <a:r>
              <a:rPr lang="en-US" sz="2000" b="1" dirty="0" err="1"/>
              <a:t>cloops.cc</a:t>
            </a:r>
            <a:r>
              <a:rPr lang="en-US" sz="2000" b="1" dirty="0"/>
              <a:t>   </a:t>
            </a:r>
            <a:r>
              <a:rPr lang="en-US" sz="2000" b="1" dirty="0" err="1"/>
              <a:t>swansonja@</a:t>
            </a:r>
            <a:r>
              <a:rPr lang="en-US" b="1" dirty="0" err="1"/>
              <a:t>cs2450</a:t>
            </a:r>
            <a:r>
              <a:rPr lang="en-US" sz="2000" b="1" dirty="0" err="1"/>
              <a:t>.cs.appstate.edu:cloops.cc</a:t>
            </a:r>
            <a:r>
              <a:rPr lang="en-US" sz="2000" b="1" dirty="0"/>
              <a:t> </a:t>
            </a:r>
          </a:p>
          <a:p>
            <a:endParaRPr lang="en-US" dirty="0"/>
          </a:p>
        </p:txBody>
      </p:sp>
    </p:spTree>
    <p:extLst>
      <p:ext uri="{BB962C8B-B14F-4D97-AF65-F5344CB8AC3E}">
        <p14:creationId xmlns:p14="http://schemas.microsoft.com/office/powerpoint/2010/main" val="1350618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FE9A0-4FB9-42E0-9384-14BC29F7494C}"/>
              </a:ext>
            </a:extLst>
          </p:cNvPr>
          <p:cNvSpPr>
            <a:spLocks noGrp="1"/>
          </p:cNvSpPr>
          <p:nvPr>
            <p:ph type="title"/>
          </p:nvPr>
        </p:nvSpPr>
        <p:spPr>
          <a:xfrm>
            <a:off x="685800" y="152400"/>
            <a:ext cx="7772400" cy="734568"/>
          </a:xfrm>
        </p:spPr>
        <p:txBody>
          <a:bodyPr/>
          <a:lstStyle/>
          <a:p>
            <a:r>
              <a:rPr lang="en-US" dirty="0"/>
              <a:t>Using style</a:t>
            </a:r>
          </a:p>
        </p:txBody>
      </p:sp>
      <p:sp>
        <p:nvSpPr>
          <p:cNvPr id="3" name="Content Placeholder 2">
            <a:extLst>
              <a:ext uri="{FF2B5EF4-FFF2-40B4-BE49-F238E27FC236}">
                <a16:creationId xmlns:a16="http://schemas.microsoft.com/office/drawing/2014/main" id="{D3A6D5E3-805D-475E-A1FA-0D3976163EC3}"/>
              </a:ext>
            </a:extLst>
          </p:cNvPr>
          <p:cNvSpPr>
            <a:spLocks noGrp="1"/>
          </p:cNvSpPr>
          <p:nvPr>
            <p:ph idx="1"/>
          </p:nvPr>
        </p:nvSpPr>
        <p:spPr>
          <a:xfrm>
            <a:off x="685800" y="1066800"/>
            <a:ext cx="7772400" cy="5105400"/>
          </a:xfrm>
        </p:spPr>
        <p:txBody>
          <a:bodyPr/>
          <a:lstStyle/>
          <a:p>
            <a:r>
              <a:rPr lang="en-US" dirty="0"/>
              <a:t>Style should not be an afterthought.  </a:t>
            </a:r>
          </a:p>
          <a:p>
            <a:r>
              <a:rPr lang="en-US" dirty="0"/>
              <a:t>Do it as you type.  </a:t>
            </a:r>
          </a:p>
          <a:p>
            <a:pPr lvl="1"/>
            <a:r>
              <a:rPr lang="en-US" dirty="0"/>
              <a:t>Put spaces between things.  </a:t>
            </a:r>
          </a:p>
          <a:p>
            <a:pPr lvl="1"/>
            <a:r>
              <a:rPr lang="en-US" dirty="0"/>
              <a:t>Put braces in the right place.  </a:t>
            </a:r>
          </a:p>
          <a:p>
            <a:pPr lvl="1"/>
            <a:r>
              <a:rPr lang="en-US" dirty="0"/>
              <a:t>Tab as you go along.</a:t>
            </a:r>
          </a:p>
          <a:p>
            <a:pPr lvl="1"/>
            <a:r>
              <a:rPr lang="en-US" dirty="0"/>
              <a:t>Name things correctly according to convention</a:t>
            </a:r>
          </a:p>
          <a:p>
            <a:r>
              <a:rPr lang="en-US" dirty="0"/>
              <a:t>You will become used to it.  It will become second nature.  Once you get used to it, you will find it doesn't take any more time.</a:t>
            </a:r>
          </a:p>
          <a:p>
            <a:r>
              <a:rPr lang="en-US" dirty="0"/>
              <a:t>If you use a style checker, you will still need to make a few modifications at the end, but they will be minor.</a:t>
            </a:r>
          </a:p>
        </p:txBody>
      </p:sp>
    </p:spTree>
    <p:extLst>
      <p:ext uri="{BB962C8B-B14F-4D97-AF65-F5344CB8AC3E}">
        <p14:creationId xmlns:p14="http://schemas.microsoft.com/office/powerpoint/2010/main" val="1767570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1609344"/>
          </a:xfrm>
        </p:spPr>
        <p:txBody>
          <a:bodyPr/>
          <a:lstStyle/>
          <a:p>
            <a:r>
              <a:rPr lang="en-US" dirty="0"/>
              <a:t>Compiling Details</a:t>
            </a:r>
          </a:p>
        </p:txBody>
      </p:sp>
      <p:pic>
        <p:nvPicPr>
          <p:cNvPr id="4098" name="Picture 2" descr="A block diagram of the compile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289304"/>
            <a:ext cx="5481217"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828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of the compiler</a:t>
            </a:r>
          </a:p>
        </p:txBody>
      </p:sp>
      <p:sp>
        <p:nvSpPr>
          <p:cNvPr id="3" name="Content Placeholder 2"/>
          <p:cNvSpPr>
            <a:spLocks noGrp="1"/>
          </p:cNvSpPr>
          <p:nvPr>
            <p:ph idx="1"/>
          </p:nvPr>
        </p:nvSpPr>
        <p:spPr/>
        <p:txBody>
          <a:bodyPr>
            <a:normAutofit fontScale="85000" lnSpcReduction="20000"/>
          </a:bodyPr>
          <a:lstStyle/>
          <a:p>
            <a:r>
              <a:rPr lang="en-US" dirty="0"/>
              <a:t>Preprocessor – Processes directives</a:t>
            </a:r>
          </a:p>
          <a:p>
            <a:pPr lvl="1"/>
            <a:r>
              <a:rPr lang="en-US" dirty="0"/>
              <a:t>Directive start with the # symbol.  </a:t>
            </a:r>
          </a:p>
          <a:p>
            <a:pPr lvl="2"/>
            <a:r>
              <a:rPr lang="en-US" dirty="0"/>
              <a:t>#include will copy the named file into the source code buffer.</a:t>
            </a:r>
          </a:p>
          <a:p>
            <a:pPr lvl="2"/>
            <a:r>
              <a:rPr lang="en-US" dirty="0"/>
              <a:t>#define will replaced any instance of the constant with the value specified in the entire source code buffer.</a:t>
            </a:r>
          </a:p>
          <a:p>
            <a:pPr lvl="1"/>
            <a:r>
              <a:rPr lang="en-US" dirty="0"/>
              <a:t>Output is preprocessed source code.</a:t>
            </a:r>
          </a:p>
          <a:p>
            <a:r>
              <a:rPr lang="en-US" dirty="0"/>
              <a:t>Compiler – Convert code to assembly language and track variable names in the symbol table.  This portion will attempt to optimize code. The symbol table is a mapping of the variable names to memory locations actually used.</a:t>
            </a:r>
          </a:p>
          <a:p>
            <a:pPr lvl="1"/>
            <a:r>
              <a:rPr lang="en-US" dirty="0"/>
              <a:t>Output object code – Not all addresses resolved.</a:t>
            </a:r>
          </a:p>
          <a:p>
            <a:r>
              <a:rPr lang="en-US" dirty="0"/>
              <a:t>Linker – Determines and inserts the addresses for any external code that is needed such as code for building and displaying windows.</a:t>
            </a:r>
          </a:p>
          <a:p>
            <a:pPr lvl="1"/>
            <a:r>
              <a:rPr lang="en-US" dirty="0"/>
              <a:t>Output is executable code ready to be executed by the hardware.</a:t>
            </a:r>
          </a:p>
          <a:p>
            <a:r>
              <a:rPr lang="en-US" dirty="0"/>
              <a:t>GCC seems to do all of the above in one step, but it actually performs each step separately.</a:t>
            </a:r>
          </a:p>
          <a:p>
            <a:endParaRPr lang="en-US" dirty="0"/>
          </a:p>
        </p:txBody>
      </p:sp>
    </p:spTree>
    <p:extLst>
      <p:ext uri="{BB962C8B-B14F-4D97-AF65-F5344CB8AC3E}">
        <p14:creationId xmlns:p14="http://schemas.microsoft.com/office/powerpoint/2010/main" val="3437474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and Java</a:t>
            </a:r>
          </a:p>
        </p:txBody>
      </p:sp>
      <p:sp>
        <p:nvSpPr>
          <p:cNvPr id="3" name="Content Placeholder 2"/>
          <p:cNvSpPr>
            <a:spLocks noGrp="1"/>
          </p:cNvSpPr>
          <p:nvPr>
            <p:ph idx="1"/>
          </p:nvPr>
        </p:nvSpPr>
        <p:spPr/>
        <p:txBody>
          <a:bodyPr>
            <a:normAutofit/>
          </a:bodyPr>
          <a:lstStyle/>
          <a:p>
            <a:r>
              <a:rPr lang="en-US" dirty="0"/>
              <a:t>I am assuming you know Java.</a:t>
            </a:r>
          </a:p>
          <a:p>
            <a:r>
              <a:rPr lang="en-US" dirty="0"/>
              <a:t>Java and C are similar in syntax.</a:t>
            </a:r>
          </a:p>
          <a:p>
            <a:r>
              <a:rPr lang="en-US" dirty="0"/>
              <a:t>Methods are called functions but are otherwise declared and used the same.  There is no public or private, however.</a:t>
            </a:r>
          </a:p>
          <a:p>
            <a:r>
              <a:rPr lang="en-US" dirty="0"/>
              <a:t>The "</a:t>
            </a:r>
            <a:r>
              <a:rPr lang="en-US" b="1" i="1" dirty="0"/>
              <a:t>main"</a:t>
            </a:r>
            <a:r>
              <a:rPr lang="en-US" dirty="0"/>
              <a:t> function is where code operation begins.</a:t>
            </a:r>
          </a:p>
          <a:p>
            <a:r>
              <a:rPr lang="en-US" b="1" i="1" dirty="0"/>
              <a:t>if,</a:t>
            </a:r>
            <a:r>
              <a:rPr lang="en-US" dirty="0"/>
              <a:t> </a:t>
            </a:r>
            <a:r>
              <a:rPr lang="en-US" b="1" i="1" dirty="0"/>
              <a:t>while, </a:t>
            </a:r>
            <a:r>
              <a:rPr lang="en-US" dirty="0"/>
              <a:t>and</a:t>
            </a:r>
            <a:r>
              <a:rPr lang="en-US" b="1" i="1" dirty="0"/>
              <a:t> for</a:t>
            </a:r>
            <a:r>
              <a:rPr lang="en-US" dirty="0"/>
              <a:t> work the same.</a:t>
            </a:r>
          </a:p>
          <a:p>
            <a:r>
              <a:rPr lang="en-US" dirty="0"/>
              <a:t>Operators all act the same.</a:t>
            </a:r>
          </a:p>
          <a:p>
            <a:r>
              <a:rPr lang="en-US" b="1" i="1" dirty="0"/>
              <a:t>for</a:t>
            </a:r>
            <a:r>
              <a:rPr lang="en-US" dirty="0"/>
              <a:t> loops act the same (In older versions of C you must declare loop control variables before the loop).</a:t>
            </a:r>
          </a:p>
          <a:p>
            <a:endParaRPr lang="en-US" dirty="0"/>
          </a:p>
        </p:txBody>
      </p:sp>
    </p:spTree>
    <p:extLst>
      <p:ext uri="{BB962C8B-B14F-4D97-AF65-F5344CB8AC3E}">
        <p14:creationId xmlns:p14="http://schemas.microsoft.com/office/powerpoint/2010/main" val="788248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43A5-B30F-4926-A98A-DA8D579B5F50}"/>
              </a:ext>
            </a:extLst>
          </p:cNvPr>
          <p:cNvSpPr>
            <a:spLocks noGrp="1"/>
          </p:cNvSpPr>
          <p:nvPr>
            <p:ph type="title"/>
          </p:nvPr>
        </p:nvSpPr>
        <p:spPr/>
        <p:txBody>
          <a:bodyPr/>
          <a:lstStyle/>
          <a:p>
            <a:r>
              <a:rPr lang="en-US" dirty="0"/>
              <a:t>Loops and shapes Assignment</a:t>
            </a:r>
          </a:p>
        </p:txBody>
      </p:sp>
      <p:sp>
        <p:nvSpPr>
          <p:cNvPr id="3" name="Content Placeholder 2">
            <a:extLst>
              <a:ext uri="{FF2B5EF4-FFF2-40B4-BE49-F238E27FC236}">
                <a16:creationId xmlns:a16="http://schemas.microsoft.com/office/drawing/2014/main" id="{27263978-D1AF-4B4F-AA06-003F251B99FC}"/>
              </a:ext>
            </a:extLst>
          </p:cNvPr>
          <p:cNvSpPr>
            <a:spLocks noGrp="1"/>
          </p:cNvSpPr>
          <p:nvPr>
            <p:ph idx="1"/>
          </p:nvPr>
        </p:nvSpPr>
        <p:spPr/>
        <p:txBody>
          <a:bodyPr>
            <a:normAutofit lnSpcReduction="10000"/>
          </a:bodyPr>
          <a:lstStyle/>
          <a:p>
            <a:endParaRPr lang="en-US" dirty="0"/>
          </a:p>
          <a:p>
            <a:r>
              <a:rPr lang="en-US" dirty="0"/>
              <a:t>Since most of the statements and concepts from this first assignment are almost exactly the same as Java you should be able to figure it out.</a:t>
            </a:r>
          </a:p>
          <a:p>
            <a:r>
              <a:rPr lang="en-US" dirty="0"/>
              <a:t>You will need to print.  Print in C using </a:t>
            </a:r>
            <a:r>
              <a:rPr lang="en-US" dirty="0" err="1"/>
              <a:t>printf</a:t>
            </a:r>
            <a:r>
              <a:rPr lang="en-US" dirty="0"/>
              <a:t>.</a:t>
            </a:r>
          </a:p>
          <a:p>
            <a:pPr marL="274320" lvl="1" indent="0">
              <a:buNone/>
            </a:pPr>
            <a:r>
              <a:rPr lang="en-US" dirty="0" err="1"/>
              <a:t>printf</a:t>
            </a:r>
            <a:r>
              <a:rPr lang="en-US" dirty="0"/>
              <a:t>("+");</a:t>
            </a:r>
          </a:p>
          <a:p>
            <a:pPr marL="274320" lvl="1" indent="0">
              <a:buNone/>
            </a:pPr>
            <a:r>
              <a:rPr lang="en-US" dirty="0" err="1"/>
              <a:t>printf</a:t>
            </a:r>
            <a:r>
              <a:rPr lang="en-US" dirty="0"/>
              <a:t>("-");</a:t>
            </a:r>
          </a:p>
          <a:p>
            <a:pPr marL="274320" lvl="1" indent="0">
              <a:buNone/>
            </a:pPr>
            <a:r>
              <a:rPr lang="en-US" dirty="0" err="1"/>
              <a:t>printf</a:t>
            </a:r>
            <a:r>
              <a:rPr lang="en-US" dirty="0"/>
              <a:t>(" "); //Space</a:t>
            </a:r>
          </a:p>
          <a:p>
            <a:pPr marL="274320" lvl="1" indent="0">
              <a:buNone/>
            </a:pPr>
            <a:r>
              <a:rPr lang="en-US" dirty="0" err="1"/>
              <a:t>printf</a:t>
            </a:r>
            <a:r>
              <a:rPr lang="en-US" dirty="0"/>
              <a:t>("\n"); //Newline</a:t>
            </a:r>
          </a:p>
          <a:p>
            <a:pPr marL="274320" lvl="1" indent="0">
              <a:buNone/>
            </a:pPr>
            <a:r>
              <a:rPr lang="en-US" dirty="0" err="1"/>
              <a:t>printf</a:t>
            </a:r>
            <a:r>
              <a:rPr lang="en-US" dirty="0"/>
              <a:t>("\t"); //Tab</a:t>
            </a:r>
          </a:p>
          <a:p>
            <a:pPr marL="274320" lvl="1" indent="0">
              <a:buNone/>
            </a:pPr>
            <a:r>
              <a:rPr lang="en-US" dirty="0" err="1"/>
              <a:t>printf</a:t>
            </a:r>
            <a:r>
              <a:rPr lang="en-US" dirty="0"/>
              <a:t>("%d", a) //Print variable </a:t>
            </a:r>
            <a:r>
              <a:rPr lang="en-US" b="1" i="1" dirty="0"/>
              <a:t>a</a:t>
            </a:r>
            <a:r>
              <a:rPr lang="en-US" dirty="0"/>
              <a:t> where </a:t>
            </a:r>
            <a:r>
              <a:rPr lang="en-US" b="1" i="1" dirty="0"/>
              <a:t>a</a:t>
            </a:r>
            <a:r>
              <a:rPr lang="en-US" dirty="0"/>
              <a:t> is an integer.</a:t>
            </a:r>
          </a:p>
          <a:p>
            <a:r>
              <a:rPr lang="en-US" dirty="0"/>
              <a:t>If you can't figure it out, ask.</a:t>
            </a:r>
          </a:p>
          <a:p>
            <a:endParaRPr lang="en-US" dirty="0"/>
          </a:p>
        </p:txBody>
      </p:sp>
    </p:spTree>
    <p:extLst>
      <p:ext uri="{BB962C8B-B14F-4D97-AF65-F5344CB8AC3E}">
        <p14:creationId xmlns:p14="http://schemas.microsoft.com/office/powerpoint/2010/main" val="3581606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normAutofit fontScale="92500" lnSpcReduction="20000"/>
          </a:bodyPr>
          <a:lstStyle/>
          <a:p>
            <a:r>
              <a:rPr lang="en-US" dirty="0"/>
              <a:t>Three basic primitive types – work the same as java</a:t>
            </a:r>
          </a:p>
          <a:p>
            <a:pPr lvl="1"/>
            <a:r>
              <a:rPr lang="en-US" dirty="0"/>
              <a:t>int</a:t>
            </a:r>
          </a:p>
          <a:p>
            <a:pPr lvl="1"/>
            <a:r>
              <a:rPr lang="en-US" dirty="0"/>
              <a:t>char</a:t>
            </a:r>
          </a:p>
          <a:p>
            <a:pPr lvl="1"/>
            <a:r>
              <a:rPr lang="en-US" dirty="0"/>
              <a:t>double</a:t>
            </a:r>
          </a:p>
          <a:p>
            <a:r>
              <a:rPr lang="en-US" dirty="0"/>
              <a:t>No String as a type.</a:t>
            </a:r>
          </a:p>
          <a:p>
            <a:r>
              <a:rPr lang="en-US" dirty="0"/>
              <a:t>Local variables – defined in methods.</a:t>
            </a:r>
          </a:p>
          <a:p>
            <a:r>
              <a:rPr lang="en-US" dirty="0"/>
              <a:t>Global variables – defined outside of methods.  Similar to fields in that they are available to all functions.  Global variables, however, are available to the entire program, like a public field,  and should be used sparingly.  </a:t>
            </a:r>
          </a:p>
          <a:p>
            <a:r>
              <a:rPr lang="en-US" dirty="0"/>
              <a:t>ALWAYS use local variables and parameter passing where possible instead of global variables.</a:t>
            </a:r>
          </a:p>
          <a:p>
            <a:r>
              <a:rPr lang="en-US" dirty="0"/>
              <a:t>ALWAYS initialize your variables. Local variables are NOT initialized to zero in C.  </a:t>
            </a:r>
          </a:p>
        </p:txBody>
      </p:sp>
    </p:spTree>
    <p:extLst>
      <p:ext uri="{BB962C8B-B14F-4D97-AF65-F5344CB8AC3E}">
        <p14:creationId xmlns:p14="http://schemas.microsoft.com/office/powerpoint/2010/main" val="2004163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CCEC9-01B4-4660-8946-D58CF669A5A5}"/>
              </a:ext>
            </a:extLst>
          </p:cNvPr>
          <p:cNvSpPr>
            <a:spLocks noGrp="1"/>
          </p:cNvSpPr>
          <p:nvPr>
            <p:ph type="title"/>
          </p:nvPr>
        </p:nvSpPr>
        <p:spPr>
          <a:xfrm>
            <a:off x="685800" y="114161"/>
            <a:ext cx="7772400" cy="876439"/>
          </a:xfrm>
        </p:spPr>
        <p:txBody>
          <a:bodyPr/>
          <a:lstStyle/>
          <a:p>
            <a:r>
              <a:rPr lang="en-US" dirty="0"/>
              <a:t>Integer types</a:t>
            </a:r>
          </a:p>
        </p:txBody>
      </p:sp>
      <p:graphicFrame>
        <p:nvGraphicFramePr>
          <p:cNvPr id="4" name="Content Placeholder 3">
            <a:extLst>
              <a:ext uri="{FF2B5EF4-FFF2-40B4-BE49-F238E27FC236}">
                <a16:creationId xmlns:a16="http://schemas.microsoft.com/office/drawing/2014/main" id="{CC287D45-18F7-4B69-9A6E-C51F403CE6A4}"/>
              </a:ext>
            </a:extLst>
          </p:cNvPr>
          <p:cNvGraphicFramePr>
            <a:graphicFrameLocks noGrp="1"/>
          </p:cNvGraphicFramePr>
          <p:nvPr>
            <p:ph idx="1"/>
            <p:extLst>
              <p:ext uri="{D42A27DB-BD31-4B8C-83A1-F6EECF244321}">
                <p14:modId xmlns:p14="http://schemas.microsoft.com/office/powerpoint/2010/main" val="1011132643"/>
              </p:ext>
            </p:extLst>
          </p:nvPr>
        </p:nvGraphicFramePr>
        <p:xfrm>
          <a:off x="457200" y="990600"/>
          <a:ext cx="8229600" cy="4663440"/>
        </p:xfrm>
        <a:graphic>
          <a:graphicData uri="http://schemas.openxmlformats.org/drawingml/2006/table">
            <a:tbl>
              <a:tblPr firstRow="1">
                <a:tableStyleId>{35758FB7-9AC5-4552-8A53-C91805E547FA}</a:tableStyleId>
              </a:tblPr>
              <a:tblGrid>
                <a:gridCol w="2743200">
                  <a:extLst>
                    <a:ext uri="{9D8B030D-6E8A-4147-A177-3AD203B41FA5}">
                      <a16:colId xmlns:a16="http://schemas.microsoft.com/office/drawing/2014/main" val="2313623673"/>
                    </a:ext>
                  </a:extLst>
                </a:gridCol>
                <a:gridCol w="990600">
                  <a:extLst>
                    <a:ext uri="{9D8B030D-6E8A-4147-A177-3AD203B41FA5}">
                      <a16:colId xmlns:a16="http://schemas.microsoft.com/office/drawing/2014/main" val="2387934527"/>
                    </a:ext>
                  </a:extLst>
                </a:gridCol>
                <a:gridCol w="4495800">
                  <a:extLst>
                    <a:ext uri="{9D8B030D-6E8A-4147-A177-3AD203B41FA5}">
                      <a16:colId xmlns:a16="http://schemas.microsoft.com/office/drawing/2014/main" val="1799880254"/>
                    </a:ext>
                  </a:extLst>
                </a:gridCol>
              </a:tblGrid>
              <a:tr h="0">
                <a:tc>
                  <a:txBody>
                    <a:bodyPr/>
                    <a:lstStyle/>
                    <a:p>
                      <a:r>
                        <a:rPr lang="en-US" dirty="0"/>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Size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Range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8861249"/>
                  </a:ext>
                </a:extLst>
              </a:tr>
              <a:tr h="0">
                <a:tc>
                  <a:txBody>
                    <a:bodyPr/>
                    <a:lstStyle/>
                    <a:p>
                      <a:r>
                        <a:rPr lang="en-US" dirty="0"/>
                        <a:t>char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 byte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 to 127 or 0 to 255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0770658"/>
                  </a:ext>
                </a:extLst>
              </a:tr>
              <a:tr h="0">
                <a:tc>
                  <a:txBody>
                    <a:bodyPr/>
                    <a:lstStyle/>
                    <a:p>
                      <a:r>
                        <a:rPr lang="en-US" dirty="0"/>
                        <a:t>unsigned char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 byte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 to 255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1960574"/>
                  </a:ext>
                </a:extLst>
              </a:tr>
              <a:tr h="0">
                <a:tc>
                  <a:txBody>
                    <a:bodyPr/>
                    <a:lstStyle/>
                    <a:p>
                      <a:r>
                        <a:rPr lang="en-US" dirty="0"/>
                        <a:t>signed char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 byte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 to 127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740574"/>
                  </a:ext>
                </a:extLst>
              </a:tr>
              <a:tr h="0">
                <a:tc>
                  <a:txBody>
                    <a:bodyPr/>
                    <a:lstStyle/>
                    <a:p>
                      <a:r>
                        <a:rPr lang="en-US" dirty="0"/>
                        <a:t>short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-32,768 to 32,767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5392104"/>
                  </a:ext>
                </a:extLst>
              </a:tr>
              <a:tr h="0">
                <a:tc>
                  <a:txBody>
                    <a:bodyPr/>
                    <a:lstStyle/>
                    <a:p>
                      <a:r>
                        <a:rPr lang="en-US" dirty="0"/>
                        <a:t>unsigned short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 to 65,535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4202823"/>
                  </a:ext>
                </a:extLst>
              </a:tr>
              <a:tr h="0">
                <a:tc>
                  <a:txBody>
                    <a:bodyPr/>
                    <a:lstStyle/>
                    <a:p>
                      <a:pPr fontAlgn="ctr"/>
                      <a:r>
                        <a:rPr lang="en-US" dirty="0" err="1">
                          <a:effectLst/>
                        </a:rPr>
                        <a:t>int</a:t>
                      </a:r>
                      <a:endParaRPr lang="en-US"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dirty="0">
                          <a:effectLst/>
                        </a:rPr>
                        <a:t>4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-2,147,483,648 to 2,147,483,647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4176928"/>
                  </a:ext>
                </a:extLst>
              </a:tr>
              <a:tr h="0">
                <a:tc>
                  <a:txBody>
                    <a:bodyPr/>
                    <a:lstStyle/>
                    <a:p>
                      <a:r>
                        <a:rPr lang="en-US" dirty="0"/>
                        <a:t>unsigned </a:t>
                      </a:r>
                      <a:r>
                        <a:rPr lang="en-US" dirty="0" err="1"/>
                        <a:t>int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 to 4,294,967,295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2079908"/>
                  </a:ext>
                </a:extLst>
              </a:tr>
              <a:tr h="0">
                <a:tc>
                  <a:txBody>
                    <a:bodyPr/>
                    <a:lstStyle/>
                    <a:p>
                      <a:r>
                        <a:rPr lang="en-US" dirty="0"/>
                        <a:t>long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-9223372036854775808 to 9223372036854775807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3908880"/>
                  </a:ext>
                </a:extLst>
              </a:tr>
              <a:tr h="0">
                <a:tc>
                  <a:txBody>
                    <a:bodyPr/>
                    <a:lstStyle/>
                    <a:p>
                      <a:r>
                        <a:rPr lang="en-US" dirty="0"/>
                        <a:t>unsigned long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 to 18446744073709551615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268604"/>
                  </a:ext>
                </a:extLst>
              </a:tr>
              <a:tr h="0">
                <a:tc>
                  <a:txBody>
                    <a:bodyPr/>
                    <a:lstStyle/>
                    <a:p>
                      <a:r>
                        <a:rPr lang="en-US" dirty="0"/>
                        <a:t>long long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 or 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Long longs can be the same as long 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6179207"/>
                  </a:ext>
                </a:extLst>
              </a:tr>
              <a:tr h="0">
                <a:tc>
                  <a:txBody>
                    <a:bodyPr/>
                    <a:lstStyle/>
                    <a:p>
                      <a:r>
                        <a:rPr lang="en-US" dirty="0"/>
                        <a:t>unsigned long long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 or 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will be twice as big.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4602778"/>
                  </a:ext>
                </a:extLst>
              </a:tr>
            </a:tbl>
          </a:graphicData>
        </a:graphic>
      </p:graphicFrame>
    </p:spTree>
    <p:extLst>
      <p:ext uri="{BB962C8B-B14F-4D97-AF65-F5344CB8AC3E}">
        <p14:creationId xmlns:p14="http://schemas.microsoft.com/office/powerpoint/2010/main" val="2967528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B03C1-2B41-4D07-A58D-D52C28D76BC9}"/>
              </a:ext>
            </a:extLst>
          </p:cNvPr>
          <p:cNvSpPr>
            <a:spLocks noGrp="1"/>
          </p:cNvSpPr>
          <p:nvPr>
            <p:ph type="title"/>
          </p:nvPr>
        </p:nvSpPr>
        <p:spPr/>
        <p:txBody>
          <a:bodyPr/>
          <a:lstStyle/>
          <a:p>
            <a:r>
              <a:rPr lang="en-US" dirty="0"/>
              <a:t>Floating Point Types</a:t>
            </a:r>
          </a:p>
        </p:txBody>
      </p:sp>
      <p:graphicFrame>
        <p:nvGraphicFramePr>
          <p:cNvPr id="4" name="Content Placeholder 3">
            <a:extLst>
              <a:ext uri="{FF2B5EF4-FFF2-40B4-BE49-F238E27FC236}">
                <a16:creationId xmlns:a16="http://schemas.microsoft.com/office/drawing/2014/main" id="{E3BE5F3A-DAED-4E67-93AC-BECED1470B73}"/>
              </a:ext>
            </a:extLst>
          </p:cNvPr>
          <p:cNvGraphicFramePr>
            <a:graphicFrameLocks noGrp="1"/>
          </p:cNvGraphicFramePr>
          <p:nvPr>
            <p:ph idx="1"/>
            <p:extLst>
              <p:ext uri="{D42A27DB-BD31-4B8C-83A1-F6EECF244321}">
                <p14:modId xmlns:p14="http://schemas.microsoft.com/office/powerpoint/2010/main" val="3110738351"/>
              </p:ext>
            </p:extLst>
          </p:nvPr>
        </p:nvGraphicFramePr>
        <p:xfrm>
          <a:off x="457200" y="3040221"/>
          <a:ext cx="7619999" cy="1737360"/>
        </p:xfrm>
        <a:graphic>
          <a:graphicData uri="http://schemas.openxmlformats.org/drawingml/2006/table">
            <a:tbl>
              <a:tblPr firstRow="1">
                <a:tableStyleId>{35758FB7-9AC5-4552-8A53-C91805E547FA}</a:tableStyleId>
              </a:tblPr>
              <a:tblGrid>
                <a:gridCol w="1481667">
                  <a:extLst>
                    <a:ext uri="{9D8B030D-6E8A-4147-A177-3AD203B41FA5}">
                      <a16:colId xmlns:a16="http://schemas.microsoft.com/office/drawing/2014/main" val="3503692418"/>
                    </a:ext>
                  </a:extLst>
                </a:gridCol>
                <a:gridCol w="1199444">
                  <a:extLst>
                    <a:ext uri="{9D8B030D-6E8A-4147-A177-3AD203B41FA5}">
                      <a16:colId xmlns:a16="http://schemas.microsoft.com/office/drawing/2014/main" val="2123625579"/>
                    </a:ext>
                  </a:extLst>
                </a:gridCol>
                <a:gridCol w="2469444">
                  <a:extLst>
                    <a:ext uri="{9D8B030D-6E8A-4147-A177-3AD203B41FA5}">
                      <a16:colId xmlns:a16="http://schemas.microsoft.com/office/drawing/2014/main" val="3842515631"/>
                    </a:ext>
                  </a:extLst>
                </a:gridCol>
                <a:gridCol w="2469444">
                  <a:extLst>
                    <a:ext uri="{9D8B030D-6E8A-4147-A177-3AD203B41FA5}">
                      <a16:colId xmlns:a16="http://schemas.microsoft.com/office/drawing/2014/main" val="919159450"/>
                    </a:ext>
                  </a:extLst>
                </a:gridCol>
              </a:tblGrid>
              <a:tr h="0">
                <a:tc>
                  <a:txBody>
                    <a:bodyPr/>
                    <a:lstStyle/>
                    <a:p>
                      <a:r>
                        <a:rPr lang="en-US" dirty="0"/>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Range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Decimal Places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5914386"/>
                  </a:ext>
                </a:extLst>
              </a:tr>
              <a:tr h="0">
                <a:tc>
                  <a:txBody>
                    <a:bodyPr/>
                    <a:lstStyle/>
                    <a:p>
                      <a:r>
                        <a:rPr lang="en-US" dirty="0"/>
                        <a:t>float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4 byte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1.2E-38 to 3.4E+38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6825854"/>
                  </a:ext>
                </a:extLst>
              </a:tr>
              <a:tr h="0">
                <a:tc>
                  <a:txBody>
                    <a:bodyPr/>
                    <a:lstStyle/>
                    <a:p>
                      <a:r>
                        <a:rPr lang="en-US"/>
                        <a:t>double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 byte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2.3E-308 to 1.7E+308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334159"/>
                  </a:ext>
                </a:extLst>
              </a:tr>
              <a:tr h="0">
                <a:tc>
                  <a:txBody>
                    <a:bodyPr/>
                    <a:lstStyle/>
                    <a:p>
                      <a:r>
                        <a:rPr lang="en-US"/>
                        <a:t>long double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16 byte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3.4E-4932 to 1.1E+4932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1750638"/>
                  </a:ext>
                </a:extLst>
              </a:tr>
            </a:tbl>
          </a:graphicData>
        </a:graphic>
      </p:graphicFrame>
    </p:spTree>
    <p:extLst>
      <p:ext uri="{BB962C8B-B14F-4D97-AF65-F5344CB8AC3E}">
        <p14:creationId xmlns:p14="http://schemas.microsoft.com/office/powerpoint/2010/main" val="7674444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0868E-D3CA-4F98-A03C-85E7B61E7CB2}"/>
              </a:ext>
            </a:extLst>
          </p:cNvPr>
          <p:cNvSpPr>
            <a:spLocks noGrp="1"/>
          </p:cNvSpPr>
          <p:nvPr>
            <p:ph type="title"/>
          </p:nvPr>
        </p:nvSpPr>
        <p:spPr>
          <a:xfrm>
            <a:off x="685800" y="484632"/>
            <a:ext cx="3124200" cy="1609344"/>
          </a:xfrm>
        </p:spPr>
        <p:txBody>
          <a:bodyPr>
            <a:normAutofit fontScale="90000"/>
          </a:bodyPr>
          <a:lstStyle/>
          <a:p>
            <a:r>
              <a:rPr lang="en-US" dirty="0"/>
              <a:t>Odd character issues</a:t>
            </a:r>
          </a:p>
        </p:txBody>
      </p:sp>
      <p:sp>
        <p:nvSpPr>
          <p:cNvPr id="3" name="Content Placeholder 2">
            <a:extLst>
              <a:ext uri="{FF2B5EF4-FFF2-40B4-BE49-F238E27FC236}">
                <a16:creationId xmlns:a16="http://schemas.microsoft.com/office/drawing/2014/main" id="{BBE7C8F2-7E99-4ECC-95B7-8837D315824F}"/>
              </a:ext>
            </a:extLst>
          </p:cNvPr>
          <p:cNvSpPr>
            <a:spLocks noGrp="1"/>
          </p:cNvSpPr>
          <p:nvPr>
            <p:ph idx="1"/>
          </p:nvPr>
        </p:nvSpPr>
        <p:spPr>
          <a:xfrm>
            <a:off x="4191000" y="381000"/>
            <a:ext cx="4419600" cy="5745163"/>
          </a:xfrm>
        </p:spPr>
        <p:txBody>
          <a:bodyPr>
            <a:noAutofit/>
          </a:bodyPr>
          <a:lstStyle/>
          <a:p>
            <a:pPr marL="0" indent="0">
              <a:lnSpc>
                <a:spcPct val="100000"/>
              </a:lnSpc>
              <a:spcBef>
                <a:spcPts val="0"/>
              </a:spcBef>
              <a:buNone/>
            </a:pPr>
            <a:r>
              <a:rPr lang="en-US" sz="1600" dirty="0"/>
              <a:t>#include &lt;stdio.h&gt;</a:t>
            </a:r>
          </a:p>
          <a:p>
            <a:pPr marL="0" indent="0">
              <a:lnSpc>
                <a:spcPct val="100000"/>
              </a:lnSpc>
              <a:spcBef>
                <a:spcPts val="0"/>
              </a:spcBef>
              <a:buNone/>
            </a:pPr>
            <a:r>
              <a:rPr lang="en-US" sz="1600" dirty="0" err="1"/>
              <a:t>int</a:t>
            </a:r>
            <a:r>
              <a:rPr lang="en-US" sz="1600" dirty="0"/>
              <a:t> main()</a:t>
            </a:r>
          </a:p>
          <a:p>
            <a:pPr marL="0" indent="0">
              <a:lnSpc>
                <a:spcPct val="100000"/>
              </a:lnSpc>
              <a:spcBef>
                <a:spcPts val="0"/>
              </a:spcBef>
              <a:buNone/>
            </a:pPr>
            <a:r>
              <a:rPr lang="en-US" sz="1600" dirty="0"/>
              <a:t>{</a:t>
            </a:r>
          </a:p>
          <a:p>
            <a:pPr marL="0" indent="0">
              <a:lnSpc>
                <a:spcPct val="100000"/>
              </a:lnSpc>
              <a:spcBef>
                <a:spcPts val="0"/>
              </a:spcBef>
              <a:buNone/>
            </a:pPr>
            <a:r>
              <a:rPr lang="en-US" sz="1600" dirty="0"/>
              <a:t>        char b = 1;</a:t>
            </a:r>
          </a:p>
          <a:p>
            <a:pPr marL="0" indent="0">
              <a:lnSpc>
                <a:spcPct val="100000"/>
              </a:lnSpc>
              <a:spcBef>
                <a:spcPts val="0"/>
              </a:spcBef>
              <a:buNone/>
            </a:pPr>
            <a:r>
              <a:rPr lang="en-US" sz="1600" dirty="0"/>
              <a:t>        </a:t>
            </a:r>
            <a:r>
              <a:rPr lang="en-US" sz="1600" dirty="0" err="1"/>
              <a:t>printf</a:t>
            </a:r>
            <a:r>
              <a:rPr lang="en-US" sz="1600" dirty="0"/>
              <a:t>("%d\n", b); //Prints 1</a:t>
            </a:r>
          </a:p>
          <a:p>
            <a:pPr marL="0" indent="0">
              <a:lnSpc>
                <a:spcPct val="100000"/>
              </a:lnSpc>
              <a:spcBef>
                <a:spcPts val="0"/>
              </a:spcBef>
              <a:buNone/>
            </a:pPr>
            <a:r>
              <a:rPr lang="en-US" sz="1600" dirty="0"/>
              <a:t>        b = -1;</a:t>
            </a:r>
          </a:p>
          <a:p>
            <a:pPr marL="0" indent="0">
              <a:lnSpc>
                <a:spcPct val="100000"/>
              </a:lnSpc>
              <a:spcBef>
                <a:spcPts val="0"/>
              </a:spcBef>
              <a:buNone/>
            </a:pPr>
            <a:r>
              <a:rPr lang="en-US" sz="1600" dirty="0"/>
              <a:t>        </a:t>
            </a:r>
            <a:r>
              <a:rPr lang="en-US" sz="1600" dirty="0" err="1"/>
              <a:t>printf</a:t>
            </a:r>
            <a:r>
              <a:rPr lang="en-US" sz="1600" dirty="0"/>
              <a:t>("%d\n", b); //Prints -1</a:t>
            </a:r>
          </a:p>
          <a:p>
            <a:pPr marL="0" indent="0">
              <a:lnSpc>
                <a:spcPct val="100000"/>
              </a:lnSpc>
              <a:spcBef>
                <a:spcPts val="0"/>
              </a:spcBef>
              <a:buNone/>
            </a:pPr>
            <a:r>
              <a:rPr lang="en-US" sz="1600" dirty="0"/>
              <a:t>        b = 128;</a:t>
            </a:r>
          </a:p>
          <a:p>
            <a:pPr marL="0" indent="0">
              <a:lnSpc>
                <a:spcPct val="100000"/>
              </a:lnSpc>
              <a:spcBef>
                <a:spcPts val="0"/>
              </a:spcBef>
              <a:buNone/>
            </a:pPr>
            <a:r>
              <a:rPr lang="en-US" sz="1600" dirty="0"/>
              <a:t>        </a:t>
            </a:r>
            <a:r>
              <a:rPr lang="en-US" sz="1600" dirty="0" err="1"/>
              <a:t>printf</a:t>
            </a:r>
            <a:r>
              <a:rPr lang="en-US" sz="1600" dirty="0"/>
              <a:t>("%d\n", b);  //Prints -128</a:t>
            </a:r>
          </a:p>
          <a:p>
            <a:pPr marL="0" indent="0">
              <a:lnSpc>
                <a:spcPct val="100000"/>
              </a:lnSpc>
              <a:spcBef>
                <a:spcPts val="0"/>
              </a:spcBef>
              <a:buNone/>
            </a:pPr>
            <a:r>
              <a:rPr lang="en-US" sz="1600" dirty="0"/>
              <a:t>        b = 0xff;</a:t>
            </a:r>
          </a:p>
          <a:p>
            <a:pPr marL="0" indent="0">
              <a:lnSpc>
                <a:spcPct val="100000"/>
              </a:lnSpc>
              <a:spcBef>
                <a:spcPts val="0"/>
              </a:spcBef>
              <a:buNone/>
            </a:pPr>
            <a:r>
              <a:rPr lang="en-US" sz="1600" dirty="0"/>
              <a:t>        </a:t>
            </a:r>
            <a:r>
              <a:rPr lang="en-US" sz="1600" dirty="0" err="1"/>
              <a:t>printf</a:t>
            </a:r>
            <a:r>
              <a:rPr lang="en-US" sz="1600" dirty="0"/>
              <a:t>("%d\n", b);  //Prints -1</a:t>
            </a:r>
          </a:p>
          <a:p>
            <a:pPr marL="0" indent="0">
              <a:lnSpc>
                <a:spcPct val="100000"/>
              </a:lnSpc>
              <a:spcBef>
                <a:spcPts val="0"/>
              </a:spcBef>
              <a:buNone/>
            </a:pPr>
            <a:r>
              <a:rPr lang="en-US" sz="1600" dirty="0"/>
              <a:t>        b = 0xf0;</a:t>
            </a:r>
          </a:p>
          <a:p>
            <a:pPr marL="0" indent="0">
              <a:lnSpc>
                <a:spcPct val="100000"/>
              </a:lnSpc>
              <a:spcBef>
                <a:spcPts val="0"/>
              </a:spcBef>
              <a:buNone/>
            </a:pPr>
            <a:r>
              <a:rPr lang="en-US" sz="1600" dirty="0"/>
              <a:t>        </a:t>
            </a:r>
            <a:r>
              <a:rPr lang="en-US" sz="1600" dirty="0" err="1"/>
              <a:t>printf</a:t>
            </a:r>
            <a:r>
              <a:rPr lang="en-US" sz="1600" dirty="0"/>
              <a:t>("%d\n", b);  //Prints ____?</a:t>
            </a:r>
          </a:p>
          <a:p>
            <a:pPr marL="0" indent="0">
              <a:lnSpc>
                <a:spcPct val="100000"/>
              </a:lnSpc>
              <a:spcBef>
                <a:spcPts val="0"/>
              </a:spcBef>
              <a:buNone/>
            </a:pPr>
            <a:r>
              <a:rPr lang="en-US" sz="1600" dirty="0"/>
              <a:t>        b = 165;</a:t>
            </a:r>
          </a:p>
          <a:p>
            <a:pPr marL="0" indent="0">
              <a:lnSpc>
                <a:spcPct val="100000"/>
              </a:lnSpc>
              <a:spcBef>
                <a:spcPts val="0"/>
              </a:spcBef>
              <a:buNone/>
            </a:pPr>
            <a:r>
              <a:rPr lang="en-US" sz="1600" dirty="0"/>
              <a:t>        </a:t>
            </a:r>
            <a:r>
              <a:rPr lang="en-US" sz="1600" dirty="0" err="1"/>
              <a:t>printf</a:t>
            </a:r>
            <a:r>
              <a:rPr lang="en-US" sz="1600" dirty="0"/>
              <a:t>("%d\n", b);  //Prints -91</a:t>
            </a:r>
          </a:p>
          <a:p>
            <a:pPr marL="0" indent="0">
              <a:lnSpc>
                <a:spcPct val="100000"/>
              </a:lnSpc>
              <a:spcBef>
                <a:spcPts val="0"/>
              </a:spcBef>
              <a:buNone/>
            </a:pPr>
            <a:r>
              <a:rPr lang="en-US" sz="1600" dirty="0"/>
              <a:t>        b = 1.5;</a:t>
            </a:r>
          </a:p>
          <a:p>
            <a:pPr marL="0" indent="0">
              <a:lnSpc>
                <a:spcPct val="100000"/>
              </a:lnSpc>
              <a:spcBef>
                <a:spcPts val="0"/>
              </a:spcBef>
              <a:buNone/>
            </a:pPr>
            <a:r>
              <a:rPr lang="en-US" sz="1600" dirty="0"/>
              <a:t>        </a:t>
            </a:r>
            <a:r>
              <a:rPr lang="en-US" sz="1600" dirty="0" err="1"/>
              <a:t>printf</a:t>
            </a:r>
            <a:r>
              <a:rPr lang="en-US" sz="1600" dirty="0"/>
              <a:t>("%d\n", b);  //Prints 1</a:t>
            </a:r>
          </a:p>
          <a:p>
            <a:pPr marL="0" indent="0">
              <a:lnSpc>
                <a:spcPct val="100000"/>
              </a:lnSpc>
              <a:spcBef>
                <a:spcPts val="0"/>
              </a:spcBef>
              <a:buNone/>
            </a:pPr>
            <a:r>
              <a:rPr lang="en-US" sz="1600" dirty="0"/>
              <a:t>        b = 'c';</a:t>
            </a:r>
          </a:p>
          <a:p>
            <a:pPr marL="0" indent="0">
              <a:lnSpc>
                <a:spcPct val="100000"/>
              </a:lnSpc>
              <a:spcBef>
                <a:spcPts val="0"/>
              </a:spcBef>
              <a:buNone/>
            </a:pPr>
            <a:r>
              <a:rPr lang="en-US" sz="1600" dirty="0"/>
              <a:t>        </a:t>
            </a:r>
            <a:r>
              <a:rPr lang="en-US" sz="1600" dirty="0" err="1"/>
              <a:t>printf</a:t>
            </a:r>
            <a:r>
              <a:rPr lang="en-US" sz="1600" dirty="0"/>
              <a:t>("%d\n", b);  //Prints 99</a:t>
            </a:r>
          </a:p>
          <a:p>
            <a:pPr marL="0" indent="0">
              <a:lnSpc>
                <a:spcPct val="100000"/>
              </a:lnSpc>
              <a:spcBef>
                <a:spcPts val="0"/>
              </a:spcBef>
              <a:buNone/>
            </a:pPr>
            <a:r>
              <a:rPr lang="en-US" sz="1600" dirty="0"/>
              <a:t>}</a:t>
            </a:r>
          </a:p>
        </p:txBody>
      </p:sp>
    </p:spTree>
    <p:extLst>
      <p:ext uri="{BB962C8B-B14F-4D97-AF65-F5344CB8AC3E}">
        <p14:creationId xmlns:p14="http://schemas.microsoft.com/office/powerpoint/2010/main" val="12808817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variables</a:t>
            </a:r>
          </a:p>
        </p:txBody>
      </p:sp>
      <p:sp>
        <p:nvSpPr>
          <p:cNvPr id="3" name="Content Placeholder 2"/>
          <p:cNvSpPr>
            <a:spLocks noGrp="1"/>
          </p:cNvSpPr>
          <p:nvPr>
            <p:ph idx="1"/>
          </p:nvPr>
        </p:nvSpPr>
        <p:spPr/>
        <p:txBody>
          <a:bodyPr>
            <a:normAutofit lnSpcReduction="10000"/>
          </a:bodyPr>
          <a:lstStyle/>
          <a:p>
            <a:r>
              <a:rPr lang="en-US" dirty="0"/>
              <a:t>The same as Java</a:t>
            </a:r>
          </a:p>
          <a:p>
            <a:pPr marL="0" indent="0">
              <a:buNone/>
            </a:pPr>
            <a:r>
              <a:rPr lang="en-US" dirty="0"/>
              <a:t>	double width;</a:t>
            </a:r>
          </a:p>
          <a:p>
            <a:pPr marL="0" indent="0">
              <a:buNone/>
            </a:pPr>
            <a:r>
              <a:rPr lang="en-US" dirty="0"/>
              <a:t>	double </a:t>
            </a:r>
            <a:r>
              <a:rPr lang="en-US" dirty="0" err="1"/>
              <a:t>pType</a:t>
            </a:r>
            <a:r>
              <a:rPr lang="en-US" dirty="0"/>
              <a:t> = 9.44;</a:t>
            </a:r>
          </a:p>
          <a:p>
            <a:pPr marL="0" indent="0">
              <a:buNone/>
            </a:pPr>
            <a:r>
              <a:rPr lang="en-US" dirty="0"/>
              <a:t>	double mass = 6.34E2;</a:t>
            </a:r>
          </a:p>
          <a:p>
            <a:pPr marL="0" indent="0">
              <a:buNone/>
            </a:pPr>
            <a:r>
              <a:rPr lang="en-US" dirty="0"/>
              <a:t>	double </a:t>
            </a:r>
            <a:r>
              <a:rPr lang="en-US" dirty="0" err="1"/>
              <a:t>verySmall</a:t>
            </a:r>
            <a:r>
              <a:rPr lang="en-US" dirty="0"/>
              <a:t> = 0.1094E-31;</a:t>
            </a:r>
          </a:p>
          <a:p>
            <a:pPr marL="0" indent="0">
              <a:buNone/>
            </a:pPr>
            <a:r>
              <a:rPr lang="en-US" dirty="0"/>
              <a:t>	int average = 12;</a:t>
            </a:r>
          </a:p>
          <a:p>
            <a:pPr marL="0" indent="0">
              <a:buNone/>
            </a:pPr>
            <a:r>
              <a:rPr lang="en-US" dirty="0"/>
              <a:t>	int </a:t>
            </a:r>
            <a:r>
              <a:rPr lang="en-US" dirty="0" err="1"/>
              <a:t>windChill</a:t>
            </a:r>
            <a:r>
              <a:rPr lang="en-US" dirty="0"/>
              <a:t> = -21;</a:t>
            </a:r>
          </a:p>
          <a:p>
            <a:pPr marL="0" indent="0">
              <a:buNone/>
            </a:pPr>
            <a:r>
              <a:rPr lang="en-US" dirty="0"/>
              <a:t>	int </a:t>
            </a:r>
            <a:r>
              <a:rPr lang="en-US" dirty="0" err="1"/>
              <a:t>unknownValue</a:t>
            </a:r>
            <a:r>
              <a:rPr lang="en-US" dirty="0"/>
              <a:t>;</a:t>
            </a:r>
          </a:p>
          <a:p>
            <a:pPr marL="0" indent="0">
              <a:buNone/>
            </a:pPr>
            <a:r>
              <a:rPr lang="en-US" dirty="0"/>
              <a:t>	char initial = 'A';</a:t>
            </a:r>
          </a:p>
          <a:p>
            <a:pPr marL="0" indent="0">
              <a:buNone/>
            </a:pPr>
            <a:r>
              <a:rPr lang="en-US" dirty="0"/>
              <a:t>	char num4 = '4';</a:t>
            </a:r>
          </a:p>
          <a:p>
            <a:endParaRPr lang="en-US" dirty="0"/>
          </a:p>
          <a:p>
            <a:endParaRPr lang="en-US" dirty="0"/>
          </a:p>
          <a:p>
            <a:endParaRPr lang="en-US" dirty="0"/>
          </a:p>
        </p:txBody>
      </p:sp>
    </p:spTree>
    <p:extLst>
      <p:ext uri="{BB962C8B-B14F-4D97-AF65-F5344CB8AC3E}">
        <p14:creationId xmlns:p14="http://schemas.microsoft.com/office/powerpoint/2010/main" val="2416514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constants as #define</a:t>
            </a:r>
          </a:p>
        </p:txBody>
      </p:sp>
      <p:sp>
        <p:nvSpPr>
          <p:cNvPr id="3" name="Content Placeholder 2"/>
          <p:cNvSpPr>
            <a:spLocks noGrp="1"/>
          </p:cNvSpPr>
          <p:nvPr>
            <p:ph idx="1"/>
          </p:nvPr>
        </p:nvSpPr>
        <p:spPr/>
        <p:txBody>
          <a:bodyPr>
            <a:normAutofit fontScale="92500" lnSpcReduction="10000"/>
          </a:bodyPr>
          <a:lstStyle/>
          <a:p>
            <a:r>
              <a:rPr lang="en-US" dirty="0"/>
              <a:t>Constants</a:t>
            </a:r>
          </a:p>
          <a:p>
            <a:pPr marL="457200" lvl="1" indent="0">
              <a:buNone/>
            </a:pPr>
            <a:r>
              <a:rPr lang="en-US" dirty="0"/>
              <a:t>#define LETTER 	'1'</a:t>
            </a:r>
          </a:p>
          <a:p>
            <a:pPr marL="457200" lvl="1" indent="0">
              <a:buNone/>
            </a:pPr>
            <a:r>
              <a:rPr lang="en-US" dirty="0"/>
              <a:t>#define ZERO 	 	0</a:t>
            </a:r>
          </a:p>
          <a:p>
            <a:pPr marL="457200" lvl="1" indent="0">
              <a:buNone/>
            </a:pPr>
            <a:r>
              <a:rPr lang="en-US" dirty="0"/>
              <a:t>#define NUMBER 	123</a:t>
            </a:r>
          </a:p>
          <a:p>
            <a:r>
              <a:rPr lang="en-US" dirty="0"/>
              <a:t>Constants do not have a type.  </a:t>
            </a:r>
          </a:p>
          <a:p>
            <a:r>
              <a:rPr lang="en-US" dirty="0"/>
              <a:t>The text will simply replace the constant identifier in the source code during the preprocessor phase before compiling begins.</a:t>
            </a:r>
          </a:p>
          <a:p>
            <a:r>
              <a:rPr lang="en-US" dirty="0"/>
              <a:t>You could also use the const keyword, but it is simply a global variable you can't change and has all the same name sharing  issues as any other global variable.</a:t>
            </a:r>
          </a:p>
          <a:p>
            <a:pPr marL="274320" lvl="1" indent="0">
              <a:buNone/>
            </a:pPr>
            <a:r>
              <a:rPr lang="en-US" dirty="0"/>
              <a:t>	const int number = 123;</a:t>
            </a:r>
          </a:p>
          <a:p>
            <a:r>
              <a:rPr lang="en-US" dirty="0"/>
              <a:t>#define doesn't have global naming issues because the preprocessor </a:t>
            </a:r>
            <a:r>
              <a:rPr lang="en-US"/>
              <a:t>runs separately on </a:t>
            </a:r>
            <a:r>
              <a:rPr lang="en-US" dirty="0"/>
              <a:t>individual source code files.</a:t>
            </a:r>
          </a:p>
        </p:txBody>
      </p:sp>
    </p:spTree>
    <p:extLst>
      <p:ext uri="{BB962C8B-B14F-4D97-AF65-F5344CB8AC3E}">
        <p14:creationId xmlns:p14="http://schemas.microsoft.com/office/powerpoint/2010/main" val="3488390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2625E-0207-406A-AA70-7075CBD812E7}"/>
              </a:ext>
            </a:extLst>
          </p:cNvPr>
          <p:cNvSpPr>
            <a:spLocks noGrp="1"/>
          </p:cNvSpPr>
          <p:nvPr>
            <p:ph type="title"/>
          </p:nvPr>
        </p:nvSpPr>
        <p:spPr>
          <a:xfrm>
            <a:off x="685800" y="76200"/>
            <a:ext cx="7772400" cy="963168"/>
          </a:xfrm>
        </p:spPr>
        <p:txBody>
          <a:bodyPr/>
          <a:lstStyle/>
          <a:p>
            <a:r>
              <a:rPr lang="en-US" dirty="0"/>
              <a:t>Why use style</a:t>
            </a:r>
          </a:p>
        </p:txBody>
      </p:sp>
      <p:sp>
        <p:nvSpPr>
          <p:cNvPr id="3" name="Content Placeholder 2">
            <a:extLst>
              <a:ext uri="{FF2B5EF4-FFF2-40B4-BE49-F238E27FC236}">
                <a16:creationId xmlns:a16="http://schemas.microsoft.com/office/drawing/2014/main" id="{ACDB5831-F17C-4DFA-B1C4-1F8F6C9EE361}"/>
              </a:ext>
            </a:extLst>
          </p:cNvPr>
          <p:cNvSpPr>
            <a:spLocks noGrp="1"/>
          </p:cNvSpPr>
          <p:nvPr>
            <p:ph idx="1"/>
          </p:nvPr>
        </p:nvSpPr>
        <p:spPr>
          <a:xfrm>
            <a:off x="685800" y="1039368"/>
            <a:ext cx="7772400" cy="5132832"/>
          </a:xfrm>
        </p:spPr>
        <p:txBody>
          <a:bodyPr>
            <a:normAutofit lnSpcReduction="10000"/>
          </a:bodyPr>
          <a:lstStyle/>
          <a:p>
            <a:r>
              <a:rPr lang="en-US" dirty="0"/>
              <a:t>It is professional.</a:t>
            </a:r>
          </a:p>
          <a:p>
            <a:r>
              <a:rPr lang="en-US" dirty="0"/>
              <a:t>Employers usually have large code bases.  What matters most to them is maintainability.  Sloppy code is not maintainable code.</a:t>
            </a:r>
          </a:p>
          <a:p>
            <a:r>
              <a:rPr lang="en-US" dirty="0"/>
              <a:t>Sloppy coders are lazy coders.  You can do both with a minimum of effort.  The fact that you choose not to be neat as you type says something about your work ethic. </a:t>
            </a:r>
          </a:p>
          <a:p>
            <a:r>
              <a:rPr lang="en-US" dirty="0"/>
              <a:t>It makes troubleshooting much, much easier.  </a:t>
            </a:r>
          </a:p>
          <a:p>
            <a:pPr lvl="1"/>
            <a:r>
              <a:rPr lang="en-US" dirty="0"/>
              <a:t>Finding a missing bracket in sloppy code is a guessing game.  </a:t>
            </a:r>
          </a:p>
          <a:p>
            <a:pPr lvl="1"/>
            <a:r>
              <a:rPr lang="en-US" dirty="0"/>
              <a:t>There may be multiple places you can put a bracket that will satisfy the compiler but be logically incorrect.</a:t>
            </a:r>
          </a:p>
          <a:p>
            <a:pPr lvl="1"/>
            <a:r>
              <a:rPr lang="en-US" dirty="0"/>
              <a:t>If you have ever played the "maybe the bracket goes here" game, that is the sign of a noob programmer.  If you're not a noob, then stop acting like one.</a:t>
            </a:r>
          </a:p>
          <a:p>
            <a:pPr lvl="1"/>
            <a:r>
              <a:rPr lang="en-US" dirty="0"/>
              <a:t>Properly indent and  where brackets go isn't ever a guessing game.  You either simply will not make the error, or it will be very, very obvious where the bracket goes when you do forget one.  </a:t>
            </a:r>
          </a:p>
          <a:p>
            <a:pPr marL="274320" lvl="1" indent="0">
              <a:buNone/>
            </a:pPr>
            <a:endParaRPr lang="en-US" dirty="0"/>
          </a:p>
          <a:p>
            <a:endParaRPr lang="en-US" dirty="0"/>
          </a:p>
        </p:txBody>
      </p:sp>
    </p:spTree>
    <p:extLst>
      <p:ext uri="{BB962C8B-B14F-4D97-AF65-F5344CB8AC3E}">
        <p14:creationId xmlns:p14="http://schemas.microsoft.com/office/powerpoint/2010/main" val="54143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same as Java</a:t>
            </a:r>
          </a:p>
        </p:txBody>
      </p:sp>
      <p:sp>
        <p:nvSpPr>
          <p:cNvPr id="3" name="Content Placeholder 2"/>
          <p:cNvSpPr>
            <a:spLocks noGrp="1"/>
          </p:cNvSpPr>
          <p:nvPr>
            <p:ph idx="1"/>
          </p:nvPr>
        </p:nvSpPr>
        <p:spPr/>
        <p:txBody>
          <a:bodyPr/>
          <a:lstStyle/>
          <a:p>
            <a:r>
              <a:rPr lang="en-US" dirty="0"/>
              <a:t>The following are the same as Java.</a:t>
            </a:r>
          </a:p>
          <a:p>
            <a:pPr lvl="1"/>
            <a:r>
              <a:rPr lang="en-US" dirty="0"/>
              <a:t>Operators and Expressions. (+, -, *, /, %, a + b)</a:t>
            </a:r>
          </a:p>
          <a:p>
            <a:pPr lvl="1"/>
            <a:r>
              <a:rPr lang="en-US" dirty="0"/>
              <a:t>Assignment (x = a + b)</a:t>
            </a:r>
          </a:p>
          <a:p>
            <a:pPr lvl="1"/>
            <a:r>
              <a:rPr lang="en-US" dirty="0"/>
              <a:t>Parenthesis ((</a:t>
            </a:r>
            <a:r>
              <a:rPr lang="en-US" dirty="0" err="1"/>
              <a:t>a+b</a:t>
            </a:r>
            <a:r>
              <a:rPr lang="en-US" dirty="0"/>
              <a:t>)*x)</a:t>
            </a:r>
          </a:p>
          <a:p>
            <a:pPr lvl="1"/>
            <a:r>
              <a:rPr lang="en-US" dirty="0"/>
              <a:t>Increment and decrement (++, --)</a:t>
            </a:r>
          </a:p>
          <a:p>
            <a:pPr lvl="1"/>
            <a:r>
              <a:rPr lang="en-US" dirty="0"/>
              <a:t>Combined operators (+=, -=, *=, etc…)</a:t>
            </a:r>
          </a:p>
          <a:p>
            <a:endParaRPr lang="en-US" dirty="0"/>
          </a:p>
          <a:p>
            <a:pPr lvl="1"/>
            <a:endParaRPr lang="en-US" dirty="0"/>
          </a:p>
        </p:txBody>
      </p:sp>
    </p:spTree>
    <p:extLst>
      <p:ext uri="{BB962C8B-B14F-4D97-AF65-F5344CB8AC3E}">
        <p14:creationId xmlns:p14="http://schemas.microsoft.com/office/powerpoint/2010/main" val="28820239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1609344"/>
          </a:xfrm>
        </p:spPr>
        <p:txBody>
          <a:bodyPr/>
          <a:lstStyle/>
          <a:p>
            <a:r>
              <a:rPr lang="en-US" dirty="0"/>
              <a:t>Order of Operation</a:t>
            </a:r>
          </a:p>
        </p:txBody>
      </p:sp>
      <p:graphicFrame>
        <p:nvGraphicFramePr>
          <p:cNvPr id="4" name="Table 3"/>
          <p:cNvGraphicFramePr>
            <a:graphicFrameLocks noGrp="1"/>
          </p:cNvGraphicFramePr>
          <p:nvPr>
            <p:extLst>
              <p:ext uri="{D42A27DB-BD31-4B8C-83A1-F6EECF244321}">
                <p14:modId xmlns:p14="http://schemas.microsoft.com/office/powerpoint/2010/main" val="1533385760"/>
              </p:ext>
            </p:extLst>
          </p:nvPr>
        </p:nvGraphicFramePr>
        <p:xfrm>
          <a:off x="1295400" y="1371600"/>
          <a:ext cx="6096000" cy="5303520"/>
        </p:xfrm>
        <a:graphic>
          <a:graphicData uri="http://schemas.openxmlformats.org/drawingml/2006/table">
            <a:tbl>
              <a:tblPr firstRow="1" bandRow="1">
                <a:tableStyleId>{2D5ABB26-0587-4C30-8999-92F81FD0307C}</a:tableStyleId>
              </a:tblPr>
              <a:tblGrid>
                <a:gridCol w="12192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3581400">
                  <a:extLst>
                    <a:ext uri="{9D8B030D-6E8A-4147-A177-3AD203B41FA5}">
                      <a16:colId xmlns:a16="http://schemas.microsoft.com/office/drawing/2014/main" val="20002"/>
                    </a:ext>
                  </a:extLst>
                </a:gridCol>
              </a:tblGrid>
              <a:tr h="152400">
                <a:tc>
                  <a:txBody>
                    <a:bodyPr/>
                    <a:lstStyle/>
                    <a:p>
                      <a:pPr algn="ctr"/>
                      <a:r>
                        <a:rPr lang="en-US" sz="1200" dirty="0"/>
                        <a:t>Precedence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Associativity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Operators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2400">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L to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t>
                      </a:r>
                      <a:r>
                        <a:rPr lang="en-US" sz="1200" baseline="0" dirty="0"/>
                        <a:t>    (function call)    [  ]    (array index)     -&gt;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21920">
                <a:tc>
                  <a:txBody>
                    <a:bodyPr/>
                    <a:lstStyle/>
                    <a:p>
                      <a:pPr algn="ctr"/>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 to 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    --    (postfix versions)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R to 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t>
                      </a:r>
                      <a:r>
                        <a:rPr lang="en-US" sz="1200" baseline="0" dirty="0"/>
                        <a:t>    --    (prefix versions)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37160">
                <a:tc>
                  <a:txBody>
                    <a:bodyPr/>
                    <a:lstStyle/>
                    <a:p>
                      <a:pPr algn="ctr"/>
                      <a:r>
                        <a:rPr lang="en-US" sz="1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 to 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*(indirection) &amp;(address</a:t>
                      </a:r>
                      <a:r>
                        <a:rPr lang="en-US" sz="1200" baseline="0" dirty="0"/>
                        <a:t> of) +(unary) –(unary) </a:t>
                      </a:r>
                    </a:p>
                    <a:p>
                      <a:pPr algn="ctr"/>
                      <a:r>
                        <a:rPr lang="en-US" sz="1200" baseline="0" dirty="0"/>
                        <a:t>~       !         </a:t>
                      </a:r>
                      <a:r>
                        <a:rPr lang="en-US" sz="1200" baseline="0" dirty="0" err="1"/>
                        <a:t>sizeof</a:t>
                      </a:r>
                      <a:r>
                        <a:rPr lang="en-US" sz="1200" baseline="0" dirty="0"/>
                        <a: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r>
                        <a:rPr lang="en-US" sz="12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 to 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(type) (type 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52400">
                <a:tc>
                  <a:txBody>
                    <a:bodyPr/>
                    <a:lstStyle/>
                    <a:p>
                      <a:pPr algn="ctr"/>
                      <a:r>
                        <a:rPr lang="en-US" sz="1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L to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 (multiplication)   </a:t>
                      </a:r>
                      <a:r>
                        <a:rPr lang="en-US" sz="1200" baseline="0" dirty="0"/>
                        <a:t>    /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121920">
                <a:tc>
                  <a:txBody>
                    <a:bodyPr/>
                    <a:lstStyle/>
                    <a:p>
                      <a:pPr algn="ctr"/>
                      <a:r>
                        <a:rPr lang="en-US" sz="12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L to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  (addition)</a:t>
                      </a:r>
                      <a:r>
                        <a:rPr lang="en-US" sz="1200" baseline="0" dirty="0"/>
                        <a:t>     -   (subtraction)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algn="ctr"/>
                      <a:r>
                        <a:rPr lang="en-US" sz="12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L to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&lt;&lt;        &gt;&gt;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137160">
                <a:tc>
                  <a:txBody>
                    <a:bodyPr/>
                    <a:lstStyle/>
                    <a:p>
                      <a:pPr algn="ctr"/>
                      <a:r>
                        <a:rPr lang="en-US" sz="12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L to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&lt;     &gt;     &lt;=     &gt;=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pPr algn="ctr"/>
                      <a:r>
                        <a:rPr lang="en-US" sz="12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L to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152400">
                <a:tc>
                  <a:txBody>
                    <a:bodyPr/>
                    <a:lstStyle/>
                    <a:p>
                      <a:pPr algn="ctr"/>
                      <a:r>
                        <a:rPr lang="en-US" sz="12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L to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21920">
                <a:tc>
                  <a:txBody>
                    <a:bodyPr/>
                    <a:lstStyle/>
                    <a:p>
                      <a:pPr algn="ctr"/>
                      <a:r>
                        <a:rPr lang="en-US" sz="12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L to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0">
                <a:tc>
                  <a:txBody>
                    <a:bodyPr/>
                    <a:lstStyle/>
                    <a:p>
                      <a:pPr algn="ctr"/>
                      <a:r>
                        <a:rPr lang="en-US" sz="12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L to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137160">
                <a:tc>
                  <a:txBody>
                    <a:bodyPr/>
                    <a:lstStyle/>
                    <a:p>
                      <a:pPr algn="ctr"/>
                      <a:r>
                        <a:rPr lang="en-US" sz="12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L to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&amp;&amp;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0">
                <a:tc>
                  <a:txBody>
                    <a:bodyPr/>
                    <a:lstStyle/>
                    <a:p>
                      <a:pPr algn="ctr"/>
                      <a:r>
                        <a:rPr lang="en-US" sz="12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L to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0">
                <a:tc>
                  <a:txBody>
                    <a:bodyPr/>
                    <a:lstStyle/>
                    <a:p>
                      <a:pPr algn="ctr"/>
                      <a:r>
                        <a:rPr lang="en-US" sz="1200"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L to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 :  (conditional</a:t>
                      </a:r>
                      <a:r>
                        <a:rPr lang="en-US" sz="1200" baseline="0" dirty="0"/>
                        <a:t> expression)</a:t>
                      </a:r>
                      <a:r>
                        <a:rPr lang="en-US" sz="12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r h="0">
                <a:tc>
                  <a:txBody>
                    <a:bodyPr/>
                    <a:lstStyle/>
                    <a:p>
                      <a:pPr algn="ctr"/>
                      <a:r>
                        <a:rPr lang="en-US" sz="1200"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 to 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    +=    -=    *=    /=</a:t>
                      </a:r>
                      <a:r>
                        <a:rPr lang="en-US" sz="1200" baseline="0" dirty="0"/>
                        <a:t>     %=    &amp;=    |=    ^=    &lt;&lt;=    &gt;&gt;=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235500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Relational and Conditional Operators</a:t>
            </a:r>
          </a:p>
        </p:txBody>
      </p:sp>
      <p:sp>
        <p:nvSpPr>
          <p:cNvPr id="3" name="Content Placeholder 2"/>
          <p:cNvSpPr>
            <a:spLocks noGrp="1"/>
          </p:cNvSpPr>
          <p:nvPr>
            <p:ph idx="1"/>
          </p:nvPr>
        </p:nvSpPr>
        <p:spPr/>
        <p:txBody>
          <a:bodyPr/>
          <a:lstStyle/>
          <a:p>
            <a:r>
              <a:rPr lang="en-US" b="1" dirty="0"/>
              <a:t>DIFFERENT THAN JAVA</a:t>
            </a:r>
          </a:p>
          <a:p>
            <a:r>
              <a:rPr lang="en-US" b="1" dirty="0"/>
              <a:t>C</a:t>
            </a:r>
            <a:r>
              <a:rPr lang="en-US" dirty="0"/>
              <a:t> has no Boolean data type.</a:t>
            </a:r>
          </a:p>
          <a:p>
            <a:r>
              <a:rPr lang="en-US" dirty="0"/>
              <a:t>Technically </a:t>
            </a:r>
          </a:p>
          <a:p>
            <a:pPr lvl="1"/>
            <a:r>
              <a:rPr lang="en-US" dirty="0"/>
              <a:t>0 is false </a:t>
            </a:r>
          </a:p>
          <a:p>
            <a:pPr lvl="1"/>
            <a:r>
              <a:rPr lang="en-US" dirty="0"/>
              <a:t>anything not zero is true</a:t>
            </a:r>
          </a:p>
          <a:p>
            <a:pPr marL="0" indent="0">
              <a:buNone/>
            </a:pPr>
            <a:r>
              <a:rPr lang="en-US" dirty="0"/>
              <a:t>	3 == 5  	evaluates to 0 </a:t>
            </a:r>
          </a:p>
          <a:p>
            <a:pPr marL="0" indent="0">
              <a:buNone/>
            </a:pPr>
            <a:r>
              <a:rPr lang="en-US" dirty="0"/>
              <a:t>	3 != 5  	evaluates to 1</a:t>
            </a:r>
          </a:p>
          <a:p>
            <a:endParaRPr lang="en-US" dirty="0"/>
          </a:p>
        </p:txBody>
      </p:sp>
    </p:spTree>
    <p:extLst>
      <p:ext uri="{BB962C8B-B14F-4D97-AF65-F5344CB8AC3E}">
        <p14:creationId xmlns:p14="http://schemas.microsoft.com/office/powerpoint/2010/main" val="24837300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Tricky Error</a:t>
            </a:r>
          </a:p>
        </p:txBody>
      </p:sp>
      <p:sp>
        <p:nvSpPr>
          <p:cNvPr id="3" name="Content Placeholder 2"/>
          <p:cNvSpPr>
            <a:spLocks noGrp="1"/>
          </p:cNvSpPr>
          <p:nvPr>
            <p:ph idx="1"/>
          </p:nvPr>
        </p:nvSpPr>
        <p:spPr/>
        <p:txBody>
          <a:bodyPr>
            <a:normAutofit fontScale="92500" lnSpcReduction="10000"/>
          </a:bodyPr>
          <a:lstStyle/>
          <a:p>
            <a:r>
              <a:rPr lang="en-US" dirty="0"/>
              <a:t>The following code will print the word same. </a:t>
            </a:r>
          </a:p>
          <a:p>
            <a:r>
              <a:rPr lang="en-US" dirty="0"/>
              <a:t>In java it would have produced an error.</a:t>
            </a:r>
          </a:p>
          <a:p>
            <a:r>
              <a:rPr lang="en-US" dirty="0"/>
              <a:t>Be careful about accidentally using = instead of ==</a:t>
            </a:r>
          </a:p>
          <a:p>
            <a:pPr marL="0" indent="0">
              <a:buNone/>
            </a:pPr>
            <a:endParaRPr lang="en-US" dirty="0"/>
          </a:p>
          <a:p>
            <a:pPr marL="0" indent="0">
              <a:buNone/>
            </a:pPr>
            <a:r>
              <a:rPr lang="en-US" dirty="0"/>
              <a:t>	int x = 5; </a:t>
            </a:r>
          </a:p>
          <a:p>
            <a:pPr marL="0" indent="0">
              <a:buNone/>
            </a:pPr>
            <a:r>
              <a:rPr lang="en-US" dirty="0"/>
              <a:t>	int y = 7;</a:t>
            </a:r>
          </a:p>
          <a:p>
            <a:pPr marL="0" indent="0">
              <a:buNone/>
            </a:pPr>
            <a:r>
              <a:rPr lang="en-US" dirty="0"/>
              <a:t>	if ( x = y )</a:t>
            </a:r>
          </a:p>
          <a:p>
            <a:pPr marL="0" indent="0">
              <a:buNone/>
            </a:pPr>
            <a:r>
              <a:rPr lang="en-US" dirty="0"/>
              <a:t>	{</a:t>
            </a:r>
          </a:p>
          <a:p>
            <a:pPr marL="0" indent="0">
              <a:buNone/>
            </a:pPr>
            <a:r>
              <a:rPr lang="en-US" dirty="0"/>
              <a:t>		</a:t>
            </a:r>
            <a:r>
              <a:rPr lang="en-US" dirty="0" err="1"/>
              <a:t>printf</a:t>
            </a:r>
            <a:r>
              <a:rPr lang="en-US" dirty="0"/>
              <a:t>("Same");</a:t>
            </a:r>
          </a:p>
          <a:p>
            <a:pPr marL="0" indent="0">
              <a:buNone/>
            </a:pPr>
            <a:r>
              <a:rPr lang="en-US" dirty="0"/>
              <a:t>	}</a:t>
            </a:r>
          </a:p>
        </p:txBody>
      </p:sp>
    </p:spTree>
    <p:extLst>
      <p:ext uri="{BB962C8B-B14F-4D97-AF65-F5344CB8AC3E}">
        <p14:creationId xmlns:p14="http://schemas.microsoft.com/office/powerpoint/2010/main" val="14969337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Tricky Logical Operators</a:t>
            </a:r>
          </a:p>
        </p:txBody>
      </p:sp>
      <p:sp>
        <p:nvSpPr>
          <p:cNvPr id="3" name="Content Placeholder 2"/>
          <p:cNvSpPr>
            <a:spLocks noGrp="1"/>
          </p:cNvSpPr>
          <p:nvPr>
            <p:ph idx="1"/>
          </p:nvPr>
        </p:nvSpPr>
        <p:spPr/>
        <p:txBody>
          <a:bodyPr>
            <a:normAutofit lnSpcReduction="10000"/>
          </a:bodyPr>
          <a:lstStyle/>
          <a:p>
            <a:pPr marL="0" indent="0">
              <a:buNone/>
            </a:pPr>
            <a:r>
              <a:rPr lang="en-US" dirty="0"/>
              <a:t>int f = 7;</a:t>
            </a:r>
          </a:p>
          <a:p>
            <a:pPr marL="0" indent="0">
              <a:buNone/>
            </a:pPr>
            <a:r>
              <a:rPr lang="en-US" dirty="0"/>
              <a:t>int g = 8;</a:t>
            </a:r>
          </a:p>
          <a:p>
            <a:pPr marL="0" indent="0">
              <a:buNone/>
            </a:pPr>
            <a:r>
              <a:rPr lang="en-US" dirty="0"/>
              <a:t>int h;</a:t>
            </a:r>
          </a:p>
          <a:p>
            <a:pPr marL="0" indent="0">
              <a:buNone/>
            </a:pPr>
            <a:r>
              <a:rPr lang="en-US" dirty="0"/>
              <a:t>h = f &amp; g;</a:t>
            </a:r>
          </a:p>
          <a:p>
            <a:pPr marL="0" indent="0">
              <a:buNone/>
            </a:pPr>
            <a:r>
              <a:rPr lang="en-US" dirty="0"/>
              <a:t>h = f &amp;&amp; g;</a:t>
            </a:r>
          </a:p>
          <a:p>
            <a:pPr marL="0" indent="0">
              <a:buNone/>
            </a:pPr>
            <a:r>
              <a:rPr lang="en-US" dirty="0"/>
              <a:t>h = f | g;</a:t>
            </a:r>
          </a:p>
          <a:p>
            <a:pPr marL="0" indent="0">
              <a:buNone/>
            </a:pPr>
            <a:r>
              <a:rPr lang="en-US" dirty="0"/>
              <a:t>h = f || g;</a:t>
            </a:r>
          </a:p>
          <a:p>
            <a:pPr marL="0" indent="0">
              <a:buNone/>
            </a:pPr>
            <a:r>
              <a:rPr lang="en-US" dirty="0"/>
              <a:t>h = ~f | ~g</a:t>
            </a:r>
          </a:p>
          <a:p>
            <a:pPr marL="0" indent="0">
              <a:buNone/>
            </a:pPr>
            <a:r>
              <a:rPr lang="en-US" dirty="0"/>
              <a:t>h = !f &amp;&amp; !g;</a:t>
            </a:r>
          </a:p>
          <a:p>
            <a:pPr marL="0" indent="0">
              <a:buNone/>
            </a:pPr>
            <a:r>
              <a:rPr lang="en-US" dirty="0"/>
              <a:t>h = 29 || - 52;</a:t>
            </a:r>
          </a:p>
        </p:txBody>
      </p:sp>
    </p:spTree>
    <p:extLst>
      <p:ext uri="{BB962C8B-B14F-4D97-AF65-F5344CB8AC3E}">
        <p14:creationId xmlns:p14="http://schemas.microsoft.com/office/powerpoint/2010/main" val="24025334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and While</a:t>
            </a:r>
          </a:p>
        </p:txBody>
      </p:sp>
      <p:sp>
        <p:nvSpPr>
          <p:cNvPr id="3" name="Content Placeholder 2"/>
          <p:cNvSpPr>
            <a:spLocks noGrp="1"/>
          </p:cNvSpPr>
          <p:nvPr>
            <p:ph idx="1"/>
          </p:nvPr>
        </p:nvSpPr>
        <p:spPr/>
        <p:txBody>
          <a:bodyPr/>
          <a:lstStyle/>
          <a:p>
            <a:r>
              <a:rPr lang="en-US" dirty="0"/>
              <a:t>The following work the same as Java.</a:t>
            </a:r>
          </a:p>
          <a:p>
            <a:pPr lvl="1"/>
            <a:r>
              <a:rPr lang="en-US" dirty="0"/>
              <a:t>if</a:t>
            </a:r>
          </a:p>
          <a:p>
            <a:pPr lvl="1"/>
            <a:r>
              <a:rPr lang="en-US" dirty="0"/>
              <a:t>if-else</a:t>
            </a:r>
          </a:p>
          <a:p>
            <a:pPr lvl="1"/>
            <a:r>
              <a:rPr lang="en-US" dirty="0"/>
              <a:t>if-else-if</a:t>
            </a:r>
          </a:p>
          <a:p>
            <a:pPr lvl="1"/>
            <a:r>
              <a:rPr lang="en-US" dirty="0"/>
              <a:t>if-else-if-else</a:t>
            </a:r>
          </a:p>
          <a:p>
            <a:pPr lvl="1"/>
            <a:r>
              <a:rPr lang="en-US" dirty="0"/>
              <a:t>while </a:t>
            </a:r>
          </a:p>
          <a:p>
            <a:pPr lvl="1"/>
            <a:r>
              <a:rPr lang="en-US" dirty="0"/>
              <a:t>do-while</a:t>
            </a:r>
          </a:p>
        </p:txBody>
      </p:sp>
    </p:spTree>
    <p:extLst>
      <p:ext uri="{BB962C8B-B14F-4D97-AF65-F5344CB8AC3E}">
        <p14:creationId xmlns:p14="http://schemas.microsoft.com/office/powerpoint/2010/main" val="28168272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printf</a:t>
            </a:r>
            <a:endParaRPr lang="en-US" dirty="0"/>
          </a:p>
        </p:txBody>
      </p:sp>
      <p:sp>
        <p:nvSpPr>
          <p:cNvPr id="3" name="Content Placeholder 2"/>
          <p:cNvSpPr>
            <a:spLocks noGrp="1"/>
          </p:cNvSpPr>
          <p:nvPr>
            <p:ph idx="1"/>
          </p:nvPr>
        </p:nvSpPr>
        <p:spPr/>
        <p:txBody>
          <a:bodyPr>
            <a:normAutofit fontScale="92500" lnSpcReduction="10000"/>
          </a:bodyPr>
          <a:lstStyle/>
          <a:p>
            <a:r>
              <a:rPr lang="en-US" dirty="0"/>
              <a:t>No print or println, only </a:t>
            </a:r>
            <a:r>
              <a:rPr lang="en-US" dirty="0" err="1"/>
              <a:t>printf</a:t>
            </a:r>
            <a:endParaRPr lang="en-US" dirty="0"/>
          </a:p>
          <a:p>
            <a:r>
              <a:rPr lang="en-US" dirty="0"/>
              <a:t>Similar to Java </a:t>
            </a:r>
            <a:r>
              <a:rPr lang="en-US" dirty="0" err="1"/>
              <a:t>printf</a:t>
            </a:r>
            <a:endParaRPr lang="en-US" dirty="0"/>
          </a:p>
          <a:p>
            <a:r>
              <a:rPr lang="en-US" dirty="0"/>
              <a:t>%[flags][width][.precision][length]</a:t>
            </a:r>
            <a:r>
              <a:rPr lang="en-US" b="1" dirty="0" err="1"/>
              <a:t>specifier</a:t>
            </a:r>
            <a:endParaRPr lang="en-US" b="1" dirty="0"/>
          </a:p>
          <a:p>
            <a:r>
              <a:rPr lang="en-US" b="1" dirty="0" err="1"/>
              <a:t>Specifiers</a:t>
            </a:r>
            <a:r>
              <a:rPr lang="en-US" dirty="0"/>
              <a:t> (some of them)</a:t>
            </a:r>
          </a:p>
          <a:p>
            <a:pPr marL="457200" lvl="1" indent="0">
              <a:buNone/>
            </a:pPr>
            <a:r>
              <a:rPr lang="en-US" dirty="0"/>
              <a:t>	c – character (Display the character for an ASCII value)</a:t>
            </a:r>
          </a:p>
          <a:p>
            <a:pPr marL="457200" lvl="1" indent="0">
              <a:buNone/>
            </a:pPr>
            <a:r>
              <a:rPr lang="en-US" dirty="0"/>
              <a:t>	d or </a:t>
            </a:r>
            <a:r>
              <a:rPr lang="en-US" dirty="0" err="1"/>
              <a:t>i</a:t>
            </a:r>
            <a:r>
              <a:rPr lang="en-US" dirty="0"/>
              <a:t> – Signed integer</a:t>
            </a:r>
          </a:p>
          <a:p>
            <a:pPr marL="457200" lvl="1" indent="0">
              <a:buNone/>
            </a:pPr>
            <a:r>
              <a:rPr lang="en-US" dirty="0"/>
              <a:t>	e or E – Scientific notation</a:t>
            </a:r>
          </a:p>
          <a:p>
            <a:pPr marL="457200" lvl="1" indent="0">
              <a:buNone/>
            </a:pPr>
            <a:r>
              <a:rPr lang="en-US" dirty="0"/>
              <a:t>	f – floating point</a:t>
            </a:r>
          </a:p>
          <a:p>
            <a:pPr marL="457200" lvl="1" indent="0">
              <a:buNone/>
            </a:pPr>
            <a:r>
              <a:rPr lang="en-US" dirty="0"/>
              <a:t>	s – string of characters (null terminated)</a:t>
            </a:r>
          </a:p>
          <a:p>
            <a:pPr marL="457200" lvl="1" indent="0">
              <a:buNone/>
            </a:pPr>
            <a:r>
              <a:rPr lang="en-US" dirty="0"/>
              <a:t>	u – unsigned integer</a:t>
            </a:r>
          </a:p>
          <a:p>
            <a:pPr marL="457200" lvl="1" indent="0">
              <a:buNone/>
            </a:pPr>
            <a:r>
              <a:rPr lang="en-US" dirty="0"/>
              <a:t>	x or X – unsigned hexadecimal (lower or upper case)</a:t>
            </a:r>
          </a:p>
          <a:p>
            <a:pPr marL="457200" lvl="1" indent="0">
              <a:buNone/>
            </a:pPr>
            <a:r>
              <a:rPr lang="en-US" dirty="0"/>
              <a:t>	p – pointer address</a:t>
            </a:r>
          </a:p>
          <a:p>
            <a:pPr marL="457200" lvl="1" indent="0">
              <a:buNone/>
            </a:pPr>
            <a:r>
              <a:rPr lang="en-US" dirty="0"/>
              <a:t>	n - nothing</a:t>
            </a:r>
          </a:p>
          <a:p>
            <a:pPr lvl="1"/>
            <a:endParaRPr lang="en-US" dirty="0"/>
          </a:p>
        </p:txBody>
      </p:sp>
    </p:spTree>
    <p:extLst>
      <p:ext uri="{BB962C8B-B14F-4D97-AF65-F5344CB8AC3E}">
        <p14:creationId xmlns:p14="http://schemas.microsoft.com/office/powerpoint/2010/main" val="21626981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printf</a:t>
            </a:r>
            <a:r>
              <a:rPr lang="en-US" dirty="0"/>
              <a:t> flags and width</a:t>
            </a:r>
          </a:p>
        </p:txBody>
      </p:sp>
      <p:sp>
        <p:nvSpPr>
          <p:cNvPr id="3" name="Content Placeholder 2"/>
          <p:cNvSpPr>
            <a:spLocks noGrp="1"/>
          </p:cNvSpPr>
          <p:nvPr>
            <p:ph idx="1"/>
          </p:nvPr>
        </p:nvSpPr>
        <p:spPr/>
        <p:txBody>
          <a:bodyPr>
            <a:normAutofit/>
          </a:bodyPr>
          <a:lstStyle/>
          <a:p>
            <a:r>
              <a:rPr lang="en-US" dirty="0"/>
              <a:t>%[</a:t>
            </a:r>
            <a:r>
              <a:rPr lang="en-US" b="1" dirty="0"/>
              <a:t>flags</a:t>
            </a:r>
            <a:r>
              <a:rPr lang="en-US" dirty="0"/>
              <a:t>][</a:t>
            </a:r>
            <a:r>
              <a:rPr lang="en-US" b="1" dirty="0"/>
              <a:t>width</a:t>
            </a:r>
            <a:r>
              <a:rPr lang="en-US" dirty="0"/>
              <a:t>][.precision][length]</a:t>
            </a:r>
            <a:r>
              <a:rPr lang="en-US" dirty="0" err="1"/>
              <a:t>specifier</a:t>
            </a:r>
            <a:endParaRPr lang="en-US" dirty="0"/>
          </a:p>
          <a:p>
            <a:r>
              <a:rPr lang="en-US" dirty="0"/>
              <a:t>Flags</a:t>
            </a:r>
          </a:p>
          <a:p>
            <a:pPr marL="457200" lvl="1" indent="0">
              <a:buNone/>
            </a:pPr>
            <a:r>
              <a:rPr lang="en-US" dirty="0"/>
              <a:t>	- 	Right justify</a:t>
            </a:r>
          </a:p>
          <a:p>
            <a:pPr marL="457200" lvl="1" indent="0">
              <a:buNone/>
            </a:pPr>
            <a:r>
              <a:rPr lang="en-US" dirty="0"/>
              <a:t>	+ 	Include plus sign for positive numbers</a:t>
            </a:r>
          </a:p>
          <a:p>
            <a:pPr marL="457200" lvl="1" indent="0">
              <a:buNone/>
            </a:pPr>
            <a:r>
              <a:rPr lang="en-US" dirty="0"/>
              <a:t>	0 	Left pad number with zeros.  Only for 			numbers with width specified.</a:t>
            </a:r>
          </a:p>
          <a:p>
            <a:r>
              <a:rPr lang="en-US" dirty="0"/>
              <a:t>Width	Minimum number of spaces</a:t>
            </a:r>
          </a:p>
          <a:p>
            <a:pPr marL="0" indent="0">
              <a:buNone/>
            </a:pPr>
            <a:r>
              <a:rPr lang="en-US" dirty="0"/>
              <a:t>		* specify width as an additional 			integer value argument</a:t>
            </a:r>
          </a:p>
          <a:p>
            <a:endParaRPr lang="en-US" dirty="0"/>
          </a:p>
        </p:txBody>
      </p:sp>
    </p:spTree>
    <p:extLst>
      <p:ext uri="{BB962C8B-B14F-4D97-AF65-F5344CB8AC3E}">
        <p14:creationId xmlns:p14="http://schemas.microsoft.com/office/powerpoint/2010/main" val="6254321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printf</a:t>
            </a:r>
            <a:r>
              <a:rPr lang="en-US" dirty="0"/>
              <a:t> precision and length</a:t>
            </a:r>
          </a:p>
        </p:txBody>
      </p:sp>
      <p:sp>
        <p:nvSpPr>
          <p:cNvPr id="3" name="Content Placeholder 2"/>
          <p:cNvSpPr>
            <a:spLocks noGrp="1"/>
          </p:cNvSpPr>
          <p:nvPr>
            <p:ph idx="1"/>
          </p:nvPr>
        </p:nvSpPr>
        <p:spPr/>
        <p:txBody>
          <a:bodyPr>
            <a:normAutofit/>
          </a:bodyPr>
          <a:lstStyle/>
          <a:p>
            <a:r>
              <a:rPr lang="en-US" dirty="0"/>
              <a:t>%[flags][width][</a:t>
            </a:r>
            <a:r>
              <a:rPr lang="en-US" b="1" dirty="0"/>
              <a:t>.precision</a:t>
            </a:r>
            <a:r>
              <a:rPr lang="en-US" dirty="0"/>
              <a:t>][length]</a:t>
            </a:r>
            <a:r>
              <a:rPr lang="en-US" dirty="0" err="1"/>
              <a:t>specifier</a:t>
            </a:r>
            <a:endParaRPr lang="en-US" dirty="0"/>
          </a:p>
          <a:p>
            <a:r>
              <a:rPr lang="en-US" dirty="0"/>
              <a:t>.precision </a:t>
            </a:r>
          </a:p>
          <a:p>
            <a:pPr marL="457200" lvl="1" indent="0">
              <a:buNone/>
            </a:pPr>
            <a:r>
              <a:rPr lang="en-US" dirty="0"/>
              <a:t>	.</a:t>
            </a:r>
            <a:r>
              <a:rPr lang="en-US" dirty="0" err="1"/>
              <a:t>num</a:t>
            </a:r>
            <a:r>
              <a:rPr lang="en-US" dirty="0"/>
              <a:t> 	The number of decimal points to display.</a:t>
            </a:r>
          </a:p>
          <a:p>
            <a:pPr marL="457200" lvl="1" indent="0">
              <a:buNone/>
            </a:pPr>
            <a:r>
              <a:rPr lang="en-US" dirty="0"/>
              <a:t>	.* 	The number of decimal points is specified 		as an additional integer value argument</a:t>
            </a:r>
          </a:p>
          <a:p>
            <a:r>
              <a:rPr lang="en-US" dirty="0"/>
              <a:t>length	used for different sizes of integers or 		doubles (i.e. long or short)</a:t>
            </a:r>
          </a:p>
          <a:p>
            <a:pPr marL="0" indent="0">
              <a:buNone/>
            </a:pPr>
            <a:r>
              <a:rPr lang="en-US" dirty="0"/>
              <a:t>		h, l, or L</a:t>
            </a:r>
          </a:p>
        </p:txBody>
      </p:sp>
    </p:spTree>
    <p:extLst>
      <p:ext uri="{BB962C8B-B14F-4D97-AF65-F5344CB8AC3E}">
        <p14:creationId xmlns:p14="http://schemas.microsoft.com/office/powerpoint/2010/main" val="31229410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722D-BE36-4468-955E-73DFC7143FD4}"/>
              </a:ext>
            </a:extLst>
          </p:cNvPr>
          <p:cNvSpPr>
            <a:spLocks noGrp="1"/>
          </p:cNvSpPr>
          <p:nvPr>
            <p:ph type="title"/>
          </p:nvPr>
        </p:nvSpPr>
        <p:spPr>
          <a:xfrm>
            <a:off x="695011" y="-10886"/>
            <a:ext cx="7772400" cy="1077686"/>
          </a:xfrm>
        </p:spPr>
        <p:txBody>
          <a:bodyPr/>
          <a:lstStyle/>
          <a:p>
            <a:r>
              <a:rPr lang="en-US" dirty="0"/>
              <a:t>Functions</a:t>
            </a:r>
          </a:p>
        </p:txBody>
      </p:sp>
      <p:sp>
        <p:nvSpPr>
          <p:cNvPr id="3" name="Content Placeholder 2">
            <a:extLst>
              <a:ext uri="{FF2B5EF4-FFF2-40B4-BE49-F238E27FC236}">
                <a16:creationId xmlns:a16="http://schemas.microsoft.com/office/drawing/2014/main" id="{9377F931-687A-40E0-90B9-17A783D06FA8}"/>
              </a:ext>
            </a:extLst>
          </p:cNvPr>
          <p:cNvSpPr>
            <a:spLocks noGrp="1"/>
          </p:cNvSpPr>
          <p:nvPr>
            <p:ph idx="1"/>
          </p:nvPr>
        </p:nvSpPr>
        <p:spPr>
          <a:xfrm>
            <a:off x="677426" y="914400"/>
            <a:ext cx="7772400" cy="5346192"/>
          </a:xfrm>
        </p:spPr>
        <p:txBody>
          <a:bodyPr>
            <a:normAutofit fontScale="77500" lnSpcReduction="20000"/>
          </a:bodyPr>
          <a:lstStyle/>
          <a:p>
            <a:r>
              <a:rPr lang="en-US" dirty="0"/>
              <a:t>Functions follow the same rules as Java.</a:t>
            </a:r>
          </a:p>
          <a:p>
            <a:r>
              <a:rPr lang="en-US" dirty="0"/>
              <a:t>No public or private though.</a:t>
            </a:r>
          </a:p>
          <a:p>
            <a:r>
              <a:rPr lang="en-US" dirty="0"/>
              <a:t>Return types the same.</a:t>
            </a:r>
          </a:p>
          <a:p>
            <a:pPr lvl="1"/>
            <a:r>
              <a:rPr lang="en-US" dirty="0"/>
              <a:t>Use void type if there is no return.</a:t>
            </a:r>
          </a:p>
          <a:p>
            <a:pPr lvl="1"/>
            <a:r>
              <a:rPr lang="en-US" dirty="0"/>
              <a:t>Use return statement to return values and exit the function.</a:t>
            </a:r>
          </a:p>
          <a:p>
            <a:r>
              <a:rPr lang="en-US" dirty="0"/>
              <a:t>Passing </a:t>
            </a:r>
            <a:r>
              <a:rPr lang="en-US"/>
              <a:t>parameters is the </a:t>
            </a:r>
            <a:r>
              <a:rPr lang="en-US" dirty="0"/>
              <a:t>same except</a:t>
            </a:r>
          </a:p>
          <a:p>
            <a:pPr lvl="1"/>
            <a:r>
              <a:rPr lang="en-US" dirty="0"/>
              <a:t>Pointers allow call by reference for primitive types.</a:t>
            </a:r>
          </a:p>
          <a:p>
            <a:pPr lvl="1"/>
            <a:r>
              <a:rPr lang="en-US" dirty="0"/>
              <a:t>More on this later.</a:t>
            </a:r>
          </a:p>
          <a:p>
            <a:r>
              <a:rPr lang="en-US" dirty="0"/>
              <a:t>Creating functions</a:t>
            </a:r>
          </a:p>
          <a:p>
            <a:pPr marL="274320" lvl="1" indent="0">
              <a:buNone/>
            </a:pPr>
            <a:r>
              <a:rPr lang="en-US" dirty="0"/>
              <a:t>int </a:t>
            </a:r>
            <a:r>
              <a:rPr lang="en-US" dirty="0" err="1"/>
              <a:t>get2Times</a:t>
            </a:r>
            <a:r>
              <a:rPr lang="en-US" dirty="0"/>
              <a:t> (int x) { </a:t>
            </a:r>
          </a:p>
          <a:p>
            <a:pPr marL="274320" lvl="1" indent="0">
              <a:buNone/>
            </a:pPr>
            <a:r>
              <a:rPr lang="en-US" dirty="0"/>
              <a:t>	return x * 2;</a:t>
            </a:r>
          </a:p>
          <a:p>
            <a:pPr marL="274320" lvl="1" indent="0">
              <a:buNone/>
            </a:pPr>
            <a:r>
              <a:rPr lang="en-US" dirty="0"/>
              <a:t>}</a:t>
            </a:r>
          </a:p>
          <a:p>
            <a:pPr marL="274320" lvl="1" indent="0">
              <a:buNone/>
            </a:pPr>
            <a:endParaRPr lang="en-US" dirty="0"/>
          </a:p>
          <a:p>
            <a:pPr marL="274320" lvl="1" indent="0">
              <a:buNone/>
            </a:pPr>
            <a:r>
              <a:rPr lang="en-US" dirty="0"/>
              <a:t>void </a:t>
            </a:r>
            <a:r>
              <a:rPr lang="en-US" dirty="0" err="1"/>
              <a:t>print2Time</a:t>
            </a:r>
            <a:r>
              <a:rPr lang="en-US" dirty="0"/>
              <a:t>(int x) { </a:t>
            </a:r>
          </a:p>
          <a:p>
            <a:pPr marL="274320" lvl="1" indent="0">
              <a:buNone/>
            </a:pPr>
            <a:r>
              <a:rPr lang="en-US" dirty="0"/>
              <a:t>	</a:t>
            </a:r>
            <a:r>
              <a:rPr lang="en-US" dirty="0" err="1"/>
              <a:t>printf</a:t>
            </a:r>
            <a:r>
              <a:rPr lang="en-US" dirty="0"/>
              <a:t>("%</a:t>
            </a:r>
            <a:r>
              <a:rPr lang="en-US" dirty="0" err="1"/>
              <a:t>dx2</a:t>
            </a:r>
            <a:r>
              <a:rPr lang="en-US" dirty="0"/>
              <a:t>=%d\n", x,  x * 2);</a:t>
            </a:r>
          </a:p>
          <a:p>
            <a:pPr marL="274320" lvl="1" indent="0">
              <a:buNone/>
            </a:pPr>
            <a:r>
              <a:rPr lang="en-US" dirty="0"/>
              <a:t>}</a:t>
            </a:r>
          </a:p>
          <a:p>
            <a:pPr marL="274320" lvl="1" indent="0">
              <a:buNone/>
            </a:pPr>
            <a:endParaRPr lang="en-US" dirty="0"/>
          </a:p>
          <a:p>
            <a:r>
              <a:rPr lang="en-US" dirty="0"/>
              <a:t>Using functions</a:t>
            </a:r>
          </a:p>
          <a:p>
            <a:pPr marL="0" indent="0">
              <a:buNone/>
            </a:pPr>
            <a:r>
              <a:rPr lang="en-US" dirty="0"/>
              <a:t>	int y = </a:t>
            </a:r>
            <a:r>
              <a:rPr lang="en-US" dirty="0" err="1"/>
              <a:t>get2Times</a:t>
            </a:r>
            <a:r>
              <a:rPr lang="en-US" dirty="0"/>
              <a:t>(5);</a:t>
            </a:r>
          </a:p>
          <a:p>
            <a:pPr marL="0" indent="0">
              <a:buNone/>
            </a:pPr>
            <a:r>
              <a:rPr lang="en-US" dirty="0"/>
              <a:t>	</a:t>
            </a:r>
            <a:r>
              <a:rPr lang="en-US" dirty="0" err="1"/>
              <a:t>print2Times</a:t>
            </a:r>
            <a:r>
              <a:rPr lang="en-US" dirty="0"/>
              <a:t>(4);  //Prints </a:t>
            </a:r>
            <a:r>
              <a:rPr lang="en-US" dirty="0" err="1"/>
              <a:t>4x2</a:t>
            </a:r>
            <a:r>
              <a:rPr lang="en-US" dirty="0"/>
              <a:t>=8</a:t>
            </a:r>
          </a:p>
          <a:p>
            <a:endParaRPr lang="en-US" dirty="0"/>
          </a:p>
        </p:txBody>
      </p:sp>
    </p:spTree>
    <p:extLst>
      <p:ext uri="{BB962C8B-B14F-4D97-AF65-F5344CB8AC3E}">
        <p14:creationId xmlns:p14="http://schemas.microsoft.com/office/powerpoint/2010/main" val="2548665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7D001-CAB3-4DD4-8392-88DBC57E92FA}"/>
              </a:ext>
            </a:extLst>
          </p:cNvPr>
          <p:cNvSpPr>
            <a:spLocks noGrp="1"/>
          </p:cNvSpPr>
          <p:nvPr>
            <p:ph type="title"/>
          </p:nvPr>
        </p:nvSpPr>
        <p:spPr>
          <a:xfrm>
            <a:off x="685800" y="457200"/>
            <a:ext cx="7772400" cy="658368"/>
          </a:xfrm>
        </p:spPr>
        <p:txBody>
          <a:bodyPr>
            <a:normAutofit fontScale="90000"/>
          </a:bodyPr>
          <a:lstStyle/>
          <a:p>
            <a:r>
              <a:rPr lang="en-US" dirty="0"/>
              <a:t>Style in this class</a:t>
            </a:r>
          </a:p>
        </p:txBody>
      </p:sp>
      <p:sp>
        <p:nvSpPr>
          <p:cNvPr id="3" name="Content Placeholder 2">
            <a:extLst>
              <a:ext uri="{FF2B5EF4-FFF2-40B4-BE49-F238E27FC236}">
                <a16:creationId xmlns:a16="http://schemas.microsoft.com/office/drawing/2014/main" id="{AF5BE04E-5CF7-49A5-8DCE-8DC66D3AEE2C}"/>
              </a:ext>
            </a:extLst>
          </p:cNvPr>
          <p:cNvSpPr>
            <a:spLocks noGrp="1"/>
          </p:cNvSpPr>
          <p:nvPr>
            <p:ph idx="1"/>
          </p:nvPr>
        </p:nvSpPr>
        <p:spPr>
          <a:xfrm>
            <a:off x="685800" y="1295400"/>
            <a:ext cx="7772400" cy="4876800"/>
          </a:xfrm>
        </p:spPr>
        <p:txBody>
          <a:bodyPr>
            <a:normAutofit/>
          </a:bodyPr>
          <a:lstStyle/>
          <a:p>
            <a:r>
              <a:rPr lang="en-US" dirty="0"/>
              <a:t>I don't care too much about which conventions get used.  </a:t>
            </a:r>
          </a:p>
          <a:p>
            <a:r>
              <a:rPr lang="en-US" dirty="0"/>
              <a:t>But I do expect you to select one and stick with it.</a:t>
            </a:r>
          </a:p>
          <a:p>
            <a:r>
              <a:rPr lang="en-US" dirty="0"/>
              <a:t>You MUST use indention on every single one of these programs. </a:t>
            </a:r>
          </a:p>
          <a:p>
            <a:pPr lvl="1"/>
            <a:r>
              <a:rPr lang="en-US" dirty="0"/>
              <a:t>I will count off  on your grade if you don't indent correctly and consistently.</a:t>
            </a:r>
          </a:p>
          <a:p>
            <a:r>
              <a:rPr lang="en-US" dirty="0"/>
              <a:t>Brackets must be used consistently, or you will lose points.</a:t>
            </a:r>
          </a:p>
          <a:p>
            <a:pPr lvl="1"/>
            <a:r>
              <a:rPr lang="en-US" dirty="0"/>
              <a:t>If you like brackets on the same line as a statement, then do that always.</a:t>
            </a:r>
          </a:p>
          <a:p>
            <a:pPr lvl="1"/>
            <a:r>
              <a:rPr lang="en-US" dirty="0"/>
              <a:t>If you like brackets on their own line, then do that consistently.</a:t>
            </a:r>
          </a:p>
          <a:p>
            <a:r>
              <a:rPr lang="en-US" dirty="0"/>
              <a:t>You should not write single huge functions.  Break functions into logical pieces and move those to other functions and call them.</a:t>
            </a:r>
          </a:p>
          <a:p>
            <a:r>
              <a:rPr lang="en-US" dirty="0"/>
              <a:t>Comments are extremely important.  But for the purposes of testing, I wont generally require them since the time on the test is limited.  </a:t>
            </a:r>
          </a:p>
          <a:p>
            <a:pPr lvl="1"/>
            <a:endParaRPr lang="en-US" dirty="0"/>
          </a:p>
        </p:txBody>
      </p:sp>
    </p:spTree>
    <p:extLst>
      <p:ext uri="{BB962C8B-B14F-4D97-AF65-F5344CB8AC3E}">
        <p14:creationId xmlns:p14="http://schemas.microsoft.com/office/powerpoint/2010/main" val="23412469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Pointers</a:t>
            </a:r>
          </a:p>
        </p:txBody>
      </p:sp>
      <p:sp>
        <p:nvSpPr>
          <p:cNvPr id="3" name="Content Placeholder 2"/>
          <p:cNvSpPr>
            <a:spLocks noGrp="1"/>
          </p:cNvSpPr>
          <p:nvPr>
            <p:ph idx="1"/>
          </p:nvPr>
        </p:nvSpPr>
        <p:spPr/>
        <p:txBody>
          <a:bodyPr>
            <a:normAutofit/>
          </a:bodyPr>
          <a:lstStyle/>
          <a:p>
            <a:r>
              <a:rPr lang="en-US" dirty="0"/>
              <a:t>In Java, object variables reference the object they are storing.</a:t>
            </a:r>
          </a:p>
          <a:p>
            <a:r>
              <a:rPr lang="en-US" dirty="0"/>
              <a:t>The variable holds the memory location or reference of the position in memory where the object was created.</a:t>
            </a:r>
          </a:p>
          <a:p>
            <a:r>
              <a:rPr lang="en-US" dirty="0"/>
              <a:t>In C, we can have references to any variable.</a:t>
            </a:r>
          </a:p>
          <a:p>
            <a:r>
              <a:rPr lang="en-US" dirty="0"/>
              <a:t>Using pointers incorrectly can have unpredictable results and cause hard to diagnose errors.  </a:t>
            </a:r>
          </a:p>
          <a:p>
            <a:r>
              <a:rPr lang="en-US" dirty="0"/>
              <a:t>Java does not allow user created reference variables.</a:t>
            </a:r>
          </a:p>
        </p:txBody>
      </p:sp>
    </p:spTree>
    <p:extLst>
      <p:ext uri="{BB962C8B-B14F-4D97-AF65-F5344CB8AC3E}">
        <p14:creationId xmlns:p14="http://schemas.microsoft.com/office/powerpoint/2010/main" val="10615546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operations</a:t>
            </a:r>
          </a:p>
        </p:txBody>
      </p:sp>
      <p:sp>
        <p:nvSpPr>
          <p:cNvPr id="3" name="Content Placeholder 2"/>
          <p:cNvSpPr>
            <a:spLocks noGrp="1"/>
          </p:cNvSpPr>
          <p:nvPr>
            <p:ph idx="1"/>
          </p:nvPr>
        </p:nvSpPr>
        <p:spPr/>
        <p:txBody>
          <a:bodyPr>
            <a:normAutofit fontScale="92500" lnSpcReduction="20000"/>
          </a:bodyPr>
          <a:lstStyle/>
          <a:p>
            <a:r>
              <a:rPr lang="en-US" dirty="0"/>
              <a:t>Declare a variable named </a:t>
            </a:r>
            <a:r>
              <a:rPr lang="en-US" dirty="0" err="1"/>
              <a:t>ptr</a:t>
            </a:r>
            <a:r>
              <a:rPr lang="en-US" dirty="0"/>
              <a:t> which is a pointer to an integer.</a:t>
            </a:r>
          </a:p>
          <a:p>
            <a:pPr marL="0" indent="0">
              <a:buNone/>
            </a:pPr>
            <a:r>
              <a:rPr lang="en-US" dirty="0"/>
              <a:t>	* - dereference - Read as "star" or "splat"</a:t>
            </a:r>
          </a:p>
          <a:p>
            <a:pPr marL="0" indent="0">
              <a:buNone/>
            </a:pPr>
            <a:r>
              <a:rPr lang="en-US" dirty="0"/>
              <a:t>	&amp; - "address of" operator</a:t>
            </a:r>
          </a:p>
          <a:p>
            <a:pPr marL="0" indent="0">
              <a:buNone/>
            </a:pPr>
            <a:endParaRPr lang="en-US" dirty="0"/>
          </a:p>
          <a:p>
            <a:pPr marL="0" indent="0">
              <a:buNone/>
            </a:pPr>
            <a:r>
              <a:rPr lang="en-US" dirty="0"/>
              <a:t>	</a:t>
            </a:r>
            <a:r>
              <a:rPr lang="en-US" dirty="0" err="1"/>
              <a:t>int</a:t>
            </a:r>
            <a:r>
              <a:rPr lang="en-US" dirty="0"/>
              <a:t> count = 5;</a:t>
            </a:r>
          </a:p>
          <a:p>
            <a:pPr marL="0" indent="0">
              <a:buNone/>
            </a:pPr>
            <a:r>
              <a:rPr lang="en-US" dirty="0"/>
              <a:t>	int *</a:t>
            </a:r>
            <a:r>
              <a:rPr lang="en-US" dirty="0" err="1"/>
              <a:t>ptr</a:t>
            </a:r>
            <a:r>
              <a:rPr lang="en-US" dirty="0"/>
              <a:t>;</a:t>
            </a:r>
          </a:p>
          <a:p>
            <a:pPr marL="0" indent="0">
              <a:buNone/>
            </a:pPr>
            <a:r>
              <a:rPr lang="en-US" dirty="0"/>
              <a:t>	</a:t>
            </a:r>
            <a:r>
              <a:rPr lang="en-US" dirty="0" err="1"/>
              <a:t>ptr</a:t>
            </a:r>
            <a:r>
              <a:rPr lang="en-US" dirty="0"/>
              <a:t> = &amp;count;</a:t>
            </a:r>
          </a:p>
          <a:p>
            <a:pPr marL="0" indent="0">
              <a:buNone/>
            </a:pPr>
            <a:r>
              <a:rPr lang="en-US" dirty="0"/>
              <a:t>	*</a:t>
            </a:r>
            <a:r>
              <a:rPr lang="en-US" dirty="0" err="1"/>
              <a:t>ptr</a:t>
            </a:r>
            <a:r>
              <a:rPr lang="en-US" dirty="0"/>
              <a:t> = *</a:t>
            </a:r>
            <a:r>
              <a:rPr lang="en-US" dirty="0" err="1"/>
              <a:t>ptr</a:t>
            </a:r>
            <a:r>
              <a:rPr lang="en-US" dirty="0"/>
              <a:t> + 1;</a:t>
            </a:r>
          </a:p>
          <a:p>
            <a:pPr marL="0" indent="0">
              <a:buNone/>
            </a:pPr>
            <a:r>
              <a:rPr lang="en-US" dirty="0"/>
              <a:t>	</a:t>
            </a:r>
            <a:r>
              <a:rPr lang="en-US" dirty="0" err="1"/>
              <a:t>printf</a:t>
            </a:r>
            <a:r>
              <a:rPr lang="en-US" dirty="0"/>
              <a:t>("%</a:t>
            </a:r>
            <a:r>
              <a:rPr lang="en-US" dirty="0" err="1"/>
              <a:t>i</a:t>
            </a:r>
            <a:r>
              <a:rPr lang="en-US" dirty="0"/>
              <a:t>", count);	</a:t>
            </a:r>
          </a:p>
          <a:p>
            <a:pPr marL="0" indent="0">
              <a:buNone/>
            </a:pPr>
            <a:r>
              <a:rPr lang="en-US" dirty="0"/>
              <a:t> </a:t>
            </a:r>
          </a:p>
          <a:p>
            <a:pPr marL="0" indent="0">
              <a:buNone/>
            </a:pPr>
            <a:r>
              <a:rPr lang="en-US" dirty="0"/>
              <a:t>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05464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3BC0D-3EBE-4675-A5C4-B01D15BC7976}"/>
              </a:ext>
            </a:extLst>
          </p:cNvPr>
          <p:cNvSpPr>
            <a:spLocks noGrp="1"/>
          </p:cNvSpPr>
          <p:nvPr>
            <p:ph type="title"/>
          </p:nvPr>
        </p:nvSpPr>
        <p:spPr>
          <a:xfrm>
            <a:off x="685800" y="103632"/>
            <a:ext cx="7772400" cy="582168"/>
          </a:xfrm>
        </p:spPr>
        <p:txBody>
          <a:bodyPr>
            <a:normAutofit fontScale="90000"/>
          </a:bodyPr>
          <a:lstStyle/>
          <a:p>
            <a:r>
              <a:rPr lang="en-US" dirty="0"/>
              <a:t>Dereference (*) And Address of (&amp;)</a:t>
            </a:r>
          </a:p>
        </p:txBody>
      </p:sp>
      <p:sp>
        <p:nvSpPr>
          <p:cNvPr id="3" name="Content Placeholder 2">
            <a:extLst>
              <a:ext uri="{FF2B5EF4-FFF2-40B4-BE49-F238E27FC236}">
                <a16:creationId xmlns:a16="http://schemas.microsoft.com/office/drawing/2014/main" id="{4A6C3C91-FD7C-4D5A-8E62-40AE05FD6F95}"/>
              </a:ext>
            </a:extLst>
          </p:cNvPr>
          <p:cNvSpPr>
            <a:spLocks noGrp="1"/>
          </p:cNvSpPr>
          <p:nvPr>
            <p:ph idx="1"/>
          </p:nvPr>
        </p:nvSpPr>
        <p:spPr>
          <a:xfrm>
            <a:off x="685800" y="914400"/>
            <a:ext cx="7772400" cy="5257800"/>
          </a:xfrm>
        </p:spPr>
        <p:txBody>
          <a:bodyPr>
            <a:normAutofit lnSpcReduction="10000"/>
          </a:bodyPr>
          <a:lstStyle/>
          <a:p>
            <a:r>
              <a:rPr lang="en-US" dirty="0"/>
              <a:t>* has two uses</a:t>
            </a:r>
          </a:p>
          <a:p>
            <a:pPr lvl="1"/>
            <a:r>
              <a:rPr lang="en-US" dirty="0"/>
              <a:t>Declare a pointer variable.</a:t>
            </a:r>
          </a:p>
          <a:p>
            <a:pPr marL="274320" lvl="1" indent="0">
              <a:buNone/>
            </a:pPr>
            <a:r>
              <a:rPr lang="en-US" dirty="0"/>
              <a:t>	int *</a:t>
            </a:r>
            <a:r>
              <a:rPr lang="en-US" dirty="0" err="1"/>
              <a:t>ptr</a:t>
            </a:r>
            <a:r>
              <a:rPr lang="en-US" dirty="0"/>
              <a:t>;</a:t>
            </a:r>
          </a:p>
          <a:p>
            <a:pPr lvl="1"/>
            <a:r>
              <a:rPr lang="en-US" dirty="0"/>
              <a:t>Dereference a pointer variable.</a:t>
            </a:r>
          </a:p>
          <a:p>
            <a:pPr marL="274320" lvl="1" indent="0">
              <a:buNone/>
            </a:pPr>
            <a:r>
              <a:rPr lang="en-US" dirty="0"/>
              <a:t>	*</a:t>
            </a:r>
            <a:r>
              <a:rPr lang="en-US" dirty="0" err="1"/>
              <a:t>ptr</a:t>
            </a:r>
            <a:r>
              <a:rPr lang="en-US" dirty="0"/>
              <a:t> = 5;</a:t>
            </a:r>
          </a:p>
          <a:p>
            <a:pPr lvl="1"/>
            <a:r>
              <a:rPr lang="en-US" b="1" dirty="0"/>
              <a:t>ONLY USE * ON POINTER VARIABLES</a:t>
            </a:r>
          </a:p>
          <a:p>
            <a:r>
              <a:rPr lang="en-US" dirty="0"/>
              <a:t>&amp; is the "address of" operator.</a:t>
            </a:r>
          </a:p>
          <a:p>
            <a:pPr lvl="1"/>
            <a:r>
              <a:rPr lang="en-US" dirty="0"/>
              <a:t>We NEVER want the address of a pointer.  So &amp; SHOULD NOT be used on pointer variables.</a:t>
            </a:r>
          </a:p>
          <a:p>
            <a:pPr lvl="1"/>
            <a:r>
              <a:rPr lang="en-US" dirty="0"/>
              <a:t>&amp; should be used on non pointers to get an address to assign to a pointer.</a:t>
            </a:r>
          </a:p>
          <a:p>
            <a:pPr marL="274320" lvl="1" indent="0">
              <a:buNone/>
            </a:pPr>
            <a:r>
              <a:rPr lang="en-US" dirty="0"/>
              <a:t>	</a:t>
            </a:r>
            <a:r>
              <a:rPr lang="en-US" dirty="0" err="1"/>
              <a:t>ptr</a:t>
            </a:r>
            <a:r>
              <a:rPr lang="en-US" dirty="0"/>
              <a:t> = &amp;y;  </a:t>
            </a:r>
            <a:r>
              <a:rPr lang="en-US" sz="1600" dirty="0"/>
              <a:t>(</a:t>
            </a:r>
            <a:r>
              <a:rPr lang="en-US" sz="1600" dirty="0" err="1"/>
              <a:t>ptr</a:t>
            </a:r>
            <a:r>
              <a:rPr lang="en-US" sz="1600" dirty="0"/>
              <a:t> </a:t>
            </a:r>
            <a:r>
              <a:rPr lang="en-US" sz="1600" b="1" dirty="0"/>
              <a:t>SHOULD</a:t>
            </a:r>
            <a:r>
              <a:rPr lang="en-US" sz="1600" dirty="0"/>
              <a:t> be a pointer.  </a:t>
            </a:r>
            <a:r>
              <a:rPr lang="en-US" sz="1600"/>
              <a:t>y </a:t>
            </a:r>
            <a:r>
              <a:rPr lang="en-US" sz="1600" b="1" dirty="0"/>
              <a:t>SHOULD NOT</a:t>
            </a:r>
            <a:r>
              <a:rPr lang="en-US" sz="1600" dirty="0"/>
              <a:t> be a pointer.</a:t>
            </a:r>
          </a:p>
          <a:p>
            <a:r>
              <a:rPr lang="en-US" sz="1800" dirty="0"/>
              <a:t>Note that </a:t>
            </a:r>
          </a:p>
          <a:p>
            <a:pPr lvl="1"/>
            <a:r>
              <a:rPr lang="en-US" sz="1600" dirty="0"/>
              <a:t>*</a:t>
            </a:r>
            <a:r>
              <a:rPr lang="en-US" sz="1600" dirty="0" err="1"/>
              <a:t>ptr</a:t>
            </a:r>
            <a:r>
              <a:rPr lang="en-US" sz="1600" dirty="0"/>
              <a:t> is used to modify the thing that </a:t>
            </a:r>
            <a:r>
              <a:rPr lang="en-US" sz="1600" dirty="0" err="1"/>
              <a:t>ptr</a:t>
            </a:r>
            <a:r>
              <a:rPr lang="en-US" sz="1600" dirty="0"/>
              <a:t> is pointing at</a:t>
            </a:r>
          </a:p>
          <a:p>
            <a:pPr marL="274320" lvl="1" indent="0">
              <a:buNone/>
            </a:pPr>
            <a:r>
              <a:rPr lang="en-US" sz="1600" dirty="0"/>
              <a:t>	</a:t>
            </a:r>
            <a:r>
              <a:rPr lang="en-US" sz="1600" dirty="0" err="1"/>
              <a:t>ptr</a:t>
            </a:r>
            <a:r>
              <a:rPr lang="en-US" sz="1600" dirty="0"/>
              <a:t>=&amp;y;  </a:t>
            </a:r>
          </a:p>
          <a:p>
            <a:pPr marL="274320" lvl="1" indent="0">
              <a:buNone/>
            </a:pPr>
            <a:r>
              <a:rPr lang="en-US" sz="1600" dirty="0"/>
              <a:t>	</a:t>
            </a:r>
            <a:r>
              <a:rPr lang="en-US" sz="1600" dirty="0" err="1"/>
              <a:t>ptr</a:t>
            </a:r>
            <a:r>
              <a:rPr lang="en-US" sz="1600" dirty="0"/>
              <a:t> DOES NOT have * on it (i.e., this is wrong *</a:t>
            </a:r>
            <a:r>
              <a:rPr lang="en-US" sz="1600" dirty="0" err="1"/>
              <a:t>ptr</a:t>
            </a:r>
            <a:r>
              <a:rPr lang="en-US" sz="1600" dirty="0"/>
              <a:t> = &amp;y;).  </a:t>
            </a:r>
          </a:p>
          <a:p>
            <a:pPr marL="274320" lvl="1" indent="0">
              <a:buNone/>
            </a:pPr>
            <a:r>
              <a:rPr lang="en-US" sz="1600" dirty="0"/>
              <a:t>	We want the address of y IN </a:t>
            </a:r>
            <a:r>
              <a:rPr lang="en-US" sz="1600" dirty="0" err="1"/>
              <a:t>ptr</a:t>
            </a:r>
            <a:r>
              <a:rPr lang="en-US" sz="1600" dirty="0"/>
              <a:t>.  </a:t>
            </a:r>
          </a:p>
          <a:p>
            <a:pPr marL="274320" lvl="1" indent="0">
              <a:buNone/>
            </a:pPr>
            <a:r>
              <a:rPr lang="en-US" sz="1600" dirty="0"/>
              <a:t>	We do not want the address of y in the thing </a:t>
            </a:r>
            <a:r>
              <a:rPr lang="en-US" sz="1600" dirty="0" err="1"/>
              <a:t>ptr</a:t>
            </a:r>
            <a:r>
              <a:rPr lang="en-US" sz="1600" dirty="0"/>
              <a:t> is pointing at.</a:t>
            </a:r>
          </a:p>
        </p:txBody>
      </p:sp>
    </p:spTree>
    <p:extLst>
      <p:ext uri="{BB962C8B-B14F-4D97-AF65-F5344CB8AC3E}">
        <p14:creationId xmlns:p14="http://schemas.microsoft.com/office/powerpoint/2010/main" val="10764581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an address</a:t>
            </a:r>
          </a:p>
        </p:txBody>
      </p:sp>
      <p:sp>
        <p:nvSpPr>
          <p:cNvPr id="3" name="Content Placeholder 2"/>
          <p:cNvSpPr>
            <a:spLocks noGrp="1"/>
          </p:cNvSpPr>
          <p:nvPr>
            <p:ph idx="1"/>
          </p:nvPr>
        </p:nvSpPr>
        <p:spPr/>
        <p:txBody>
          <a:bodyPr/>
          <a:lstStyle/>
          <a:p>
            <a:pPr marL="0" indent="0">
              <a:buNone/>
            </a:pPr>
            <a:r>
              <a:rPr lang="en-US" dirty="0"/>
              <a:t>&amp; returns the address of a variable.</a:t>
            </a:r>
          </a:p>
          <a:p>
            <a:pPr marL="0" indent="0">
              <a:buNone/>
            </a:pPr>
            <a:endParaRPr lang="en-US" dirty="0"/>
          </a:p>
          <a:p>
            <a:pPr marL="0" indent="0">
              <a:buNone/>
            </a:pPr>
            <a:r>
              <a:rPr lang="en-US" dirty="0"/>
              <a:t>	</a:t>
            </a:r>
            <a:r>
              <a:rPr lang="en-US" dirty="0" err="1"/>
              <a:t>int</a:t>
            </a:r>
            <a:r>
              <a:rPr lang="en-US" dirty="0"/>
              <a:t> count = 5;</a:t>
            </a:r>
          </a:p>
          <a:p>
            <a:pPr marL="0" indent="0">
              <a:buNone/>
            </a:pPr>
            <a:r>
              <a:rPr lang="en-US" dirty="0"/>
              <a:t>	</a:t>
            </a:r>
          </a:p>
          <a:p>
            <a:pPr marL="0" indent="0">
              <a:buNone/>
            </a:pPr>
            <a:r>
              <a:rPr lang="en-US" dirty="0"/>
              <a:t>&amp;count - returns the address that C has allocated to the variable count. </a:t>
            </a:r>
          </a:p>
        </p:txBody>
      </p:sp>
    </p:spTree>
    <p:extLst>
      <p:ext uri="{BB962C8B-B14F-4D97-AF65-F5344CB8AC3E}">
        <p14:creationId xmlns:p14="http://schemas.microsoft.com/office/powerpoint/2010/main" val="42757340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15568"/>
          </a:xfrm>
        </p:spPr>
        <p:txBody>
          <a:bodyPr/>
          <a:lstStyle/>
          <a:p>
            <a:r>
              <a:rPr lang="en-US" dirty="0"/>
              <a:t>Pointer Example</a:t>
            </a:r>
          </a:p>
        </p:txBody>
      </p:sp>
      <p:sp>
        <p:nvSpPr>
          <p:cNvPr id="3" name="Content Placeholder 2"/>
          <p:cNvSpPr>
            <a:spLocks noGrp="1"/>
          </p:cNvSpPr>
          <p:nvPr>
            <p:ph idx="1"/>
          </p:nvPr>
        </p:nvSpPr>
        <p:spPr>
          <a:xfrm>
            <a:off x="457200" y="1295400"/>
            <a:ext cx="8229600" cy="5105400"/>
          </a:xfrm>
        </p:spPr>
        <p:txBody>
          <a:bodyPr>
            <a:normAutofit fontScale="85000" lnSpcReduction="20000"/>
          </a:bodyPr>
          <a:lstStyle/>
          <a:p>
            <a:pPr marL="0" indent="0">
              <a:buNone/>
            </a:pPr>
            <a:r>
              <a:rPr lang="en-US" dirty="0"/>
              <a:t>    </a:t>
            </a:r>
            <a:r>
              <a:rPr lang="en-US" dirty="0" err="1"/>
              <a:t>int</a:t>
            </a:r>
            <a:r>
              <a:rPr lang="en-US" dirty="0"/>
              <a:t> count1 = 1;</a:t>
            </a:r>
          </a:p>
          <a:p>
            <a:pPr marL="0" indent="0">
              <a:buNone/>
            </a:pPr>
            <a:r>
              <a:rPr lang="en-US" dirty="0"/>
              <a:t>    </a:t>
            </a:r>
            <a:r>
              <a:rPr lang="en-US" dirty="0" err="1"/>
              <a:t>int</a:t>
            </a:r>
            <a:r>
              <a:rPr lang="en-US" dirty="0"/>
              <a:t> count2 = 3;</a:t>
            </a:r>
          </a:p>
          <a:p>
            <a:pPr marL="0" indent="0">
              <a:buNone/>
            </a:pPr>
            <a:r>
              <a:rPr lang="en-US" dirty="0"/>
              <a:t>    </a:t>
            </a:r>
            <a:r>
              <a:rPr lang="en-US" dirty="0" err="1"/>
              <a:t>int</a:t>
            </a:r>
            <a:r>
              <a:rPr lang="en-US" dirty="0"/>
              <a:t> count3 = 5;</a:t>
            </a:r>
          </a:p>
          <a:p>
            <a:pPr marL="0" indent="0">
              <a:buNone/>
            </a:pPr>
            <a:r>
              <a:rPr lang="en-US" dirty="0"/>
              <a:t>    </a:t>
            </a:r>
            <a:r>
              <a:rPr lang="en-US" dirty="0" err="1"/>
              <a:t>int</a:t>
            </a:r>
            <a:r>
              <a:rPr lang="en-US" dirty="0"/>
              <a:t> *</a:t>
            </a:r>
            <a:r>
              <a:rPr lang="en-US" dirty="0" err="1"/>
              <a:t>ptr</a:t>
            </a:r>
            <a:r>
              <a:rPr lang="en-US" dirty="0"/>
              <a:t>;</a:t>
            </a:r>
          </a:p>
          <a:p>
            <a:pPr marL="0" indent="0">
              <a:buNone/>
            </a:pPr>
            <a:endParaRPr lang="en-US" dirty="0"/>
          </a:p>
          <a:p>
            <a:pPr marL="0" indent="0">
              <a:buNone/>
            </a:pPr>
            <a:r>
              <a:rPr lang="en-US" dirty="0"/>
              <a:t>    </a:t>
            </a:r>
            <a:r>
              <a:rPr lang="en-US" dirty="0" err="1"/>
              <a:t>int</a:t>
            </a:r>
            <a:r>
              <a:rPr lang="en-US" dirty="0"/>
              <a:t> main()	{</a:t>
            </a:r>
          </a:p>
          <a:p>
            <a:pPr marL="0" indent="0">
              <a:buNone/>
            </a:pPr>
            <a:r>
              <a:rPr lang="en-US" dirty="0"/>
              <a:t>        </a:t>
            </a:r>
            <a:r>
              <a:rPr lang="en-US" dirty="0" err="1"/>
              <a:t>ptr</a:t>
            </a:r>
            <a:r>
              <a:rPr lang="en-US" dirty="0"/>
              <a:t> = &amp;count1;</a:t>
            </a:r>
          </a:p>
          <a:p>
            <a:pPr marL="0" indent="0">
              <a:buNone/>
            </a:pPr>
            <a:r>
              <a:rPr lang="en-US" dirty="0"/>
              <a:t>        </a:t>
            </a:r>
            <a:r>
              <a:rPr lang="en-US" dirty="0" err="1"/>
              <a:t>printf</a:t>
            </a:r>
            <a:r>
              <a:rPr lang="en-US" dirty="0"/>
              <a:t>("%</a:t>
            </a:r>
            <a:r>
              <a:rPr lang="en-US" dirty="0" err="1"/>
              <a:t>i</a:t>
            </a:r>
            <a:r>
              <a:rPr lang="en-US" dirty="0"/>
              <a:t> - %</a:t>
            </a:r>
            <a:r>
              <a:rPr lang="en-US" dirty="0" err="1"/>
              <a:t>i</a:t>
            </a:r>
            <a:r>
              <a:rPr lang="en-US" dirty="0"/>
              <a:t> - %</a:t>
            </a:r>
            <a:r>
              <a:rPr lang="en-US" dirty="0" err="1"/>
              <a:t>i</a:t>
            </a:r>
            <a:r>
              <a:rPr lang="en-US" dirty="0"/>
              <a:t>\n", count1, count2, count3);</a:t>
            </a:r>
          </a:p>
          <a:p>
            <a:pPr marL="0" indent="0">
              <a:buNone/>
            </a:pPr>
            <a:endParaRPr lang="en-US" dirty="0"/>
          </a:p>
          <a:p>
            <a:pPr marL="0" indent="0">
              <a:buNone/>
            </a:pPr>
            <a:r>
              <a:rPr lang="en-US" dirty="0"/>
              <a:t>        for (int </a:t>
            </a:r>
            <a:r>
              <a:rPr lang="en-US" dirty="0" err="1"/>
              <a:t>i</a:t>
            </a:r>
            <a:r>
              <a:rPr lang="en-US" dirty="0"/>
              <a:t> = 0; </a:t>
            </a:r>
            <a:r>
              <a:rPr lang="en-US" dirty="0" err="1"/>
              <a:t>i</a:t>
            </a:r>
            <a:r>
              <a:rPr lang="en-US" dirty="0"/>
              <a:t> &lt; 3; </a:t>
            </a:r>
            <a:r>
              <a:rPr lang="en-US" dirty="0" err="1"/>
              <a:t>i</a:t>
            </a:r>
            <a:r>
              <a:rPr lang="en-US" dirty="0"/>
              <a:t>++)  {</a:t>
            </a:r>
          </a:p>
          <a:p>
            <a:pPr marL="0" indent="0">
              <a:buNone/>
            </a:pPr>
            <a:r>
              <a:rPr lang="en-US" dirty="0"/>
              <a:t>            *</a:t>
            </a:r>
            <a:r>
              <a:rPr lang="en-US" dirty="0" err="1"/>
              <a:t>ptr</a:t>
            </a:r>
            <a:r>
              <a:rPr lang="en-US" dirty="0"/>
              <a:t> = *</a:t>
            </a:r>
            <a:r>
              <a:rPr lang="en-US" dirty="0" err="1"/>
              <a:t>ptr</a:t>
            </a:r>
            <a:r>
              <a:rPr lang="en-US" dirty="0"/>
              <a:t> + 1;    // could use  (*</a:t>
            </a:r>
            <a:r>
              <a:rPr lang="en-US" dirty="0" err="1"/>
              <a:t>ptr</a:t>
            </a:r>
            <a:r>
              <a:rPr lang="en-US" dirty="0"/>
              <a:t>)++;</a:t>
            </a:r>
          </a:p>
          <a:p>
            <a:pPr marL="0" indent="0">
              <a:buNone/>
            </a:pPr>
            <a:r>
              <a:rPr lang="en-US" dirty="0"/>
              <a:t>            </a:t>
            </a:r>
            <a:r>
              <a:rPr lang="en-US" dirty="0" err="1"/>
              <a:t>printf</a:t>
            </a:r>
            <a:r>
              <a:rPr lang="en-US" dirty="0"/>
              <a:t>("%d - %d - %d\n", count1, count2, count3);</a:t>
            </a:r>
          </a:p>
          <a:p>
            <a:pPr marL="0" indent="0">
              <a:buNone/>
            </a:pPr>
            <a:r>
              <a:rPr lang="en-US" dirty="0"/>
              <a:t>            </a:t>
            </a:r>
            <a:r>
              <a:rPr lang="en-US" dirty="0" err="1"/>
              <a:t>ptr</a:t>
            </a:r>
            <a:r>
              <a:rPr lang="en-US" dirty="0"/>
              <a:t> = </a:t>
            </a:r>
            <a:r>
              <a:rPr lang="en-US" dirty="0" err="1"/>
              <a:t>ptr</a:t>
            </a:r>
            <a:r>
              <a:rPr lang="en-US" dirty="0"/>
              <a:t> + 1;</a:t>
            </a:r>
          </a:p>
          <a:p>
            <a:pPr marL="0" indent="0">
              <a:buNone/>
            </a:pPr>
            <a:r>
              <a:rPr lang="en-US" dirty="0"/>
              <a:t>        }</a:t>
            </a:r>
          </a:p>
          <a:p>
            <a:pPr marL="0" indent="0">
              <a:buNone/>
            </a:pPr>
            <a:r>
              <a:rPr lang="en-US" dirty="0"/>
              <a:t>    }        	</a:t>
            </a:r>
          </a:p>
        </p:txBody>
      </p:sp>
    </p:spTree>
    <p:extLst>
      <p:ext uri="{BB962C8B-B14F-4D97-AF65-F5344CB8AC3E}">
        <p14:creationId xmlns:p14="http://schemas.microsoft.com/office/powerpoint/2010/main" val="6449847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Scanf</a:t>
            </a:r>
            <a:endParaRPr lang="en-US" dirty="0"/>
          </a:p>
        </p:txBody>
      </p:sp>
      <p:sp>
        <p:nvSpPr>
          <p:cNvPr id="3" name="Content Placeholder 2"/>
          <p:cNvSpPr>
            <a:spLocks noGrp="1"/>
          </p:cNvSpPr>
          <p:nvPr>
            <p:ph idx="1"/>
          </p:nvPr>
        </p:nvSpPr>
        <p:spPr/>
        <p:txBody>
          <a:bodyPr>
            <a:normAutofit/>
          </a:bodyPr>
          <a:lstStyle/>
          <a:p>
            <a:r>
              <a:rPr lang="en-US" dirty="0"/>
              <a:t>Input – Similar to </a:t>
            </a:r>
            <a:r>
              <a:rPr lang="en-US" dirty="0" err="1"/>
              <a:t>printf</a:t>
            </a:r>
            <a:r>
              <a:rPr lang="en-US" dirty="0"/>
              <a:t> with formats</a:t>
            </a:r>
          </a:p>
          <a:p>
            <a:r>
              <a:rPr lang="en-US" dirty="0"/>
              <a:t>%[*][width][modifiers]type</a:t>
            </a:r>
          </a:p>
          <a:p>
            <a:r>
              <a:rPr lang="en-US" dirty="0"/>
              <a:t>The variable must be a reference or pointer.</a:t>
            </a:r>
          </a:p>
          <a:p>
            <a:pPr marL="0" indent="0">
              <a:buNone/>
            </a:pPr>
            <a:endParaRPr lang="en-US" dirty="0"/>
          </a:p>
          <a:p>
            <a:pPr marL="0" indent="0">
              <a:buNone/>
            </a:pPr>
            <a:r>
              <a:rPr lang="en-US" dirty="0"/>
              <a:t>	</a:t>
            </a:r>
            <a:r>
              <a:rPr lang="en-US" dirty="0" err="1"/>
              <a:t>int</a:t>
            </a:r>
            <a:r>
              <a:rPr lang="en-US" dirty="0"/>
              <a:t> x;</a:t>
            </a:r>
          </a:p>
          <a:p>
            <a:pPr marL="0" indent="0">
              <a:buNone/>
            </a:pPr>
            <a:r>
              <a:rPr lang="en-US" dirty="0"/>
              <a:t>	</a:t>
            </a:r>
            <a:r>
              <a:rPr lang="en-US" dirty="0" err="1"/>
              <a:t>scanf</a:t>
            </a:r>
            <a:r>
              <a:rPr lang="en-US" dirty="0"/>
              <a:t>("%d", &amp;x);</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729370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752" y="228600"/>
            <a:ext cx="7772400" cy="658368"/>
          </a:xfrm>
        </p:spPr>
        <p:txBody>
          <a:bodyPr>
            <a:normAutofit fontScale="90000"/>
          </a:bodyPr>
          <a:lstStyle/>
          <a:p>
            <a:r>
              <a:rPr lang="en-US" dirty="0" err="1"/>
              <a:t>Scanf</a:t>
            </a:r>
            <a:r>
              <a:rPr lang="en-US" dirty="0"/>
              <a:t> Format</a:t>
            </a:r>
          </a:p>
        </p:txBody>
      </p:sp>
      <p:sp>
        <p:nvSpPr>
          <p:cNvPr id="3" name="Content Placeholder 2"/>
          <p:cNvSpPr>
            <a:spLocks noGrp="1"/>
          </p:cNvSpPr>
          <p:nvPr>
            <p:ph idx="1"/>
          </p:nvPr>
        </p:nvSpPr>
        <p:spPr>
          <a:xfrm>
            <a:off x="685800" y="886968"/>
            <a:ext cx="7772400" cy="5513832"/>
          </a:xfrm>
        </p:spPr>
        <p:txBody>
          <a:bodyPr>
            <a:normAutofit/>
          </a:bodyPr>
          <a:lstStyle/>
          <a:p>
            <a:r>
              <a:rPr lang="en-US" dirty="0"/>
              <a:t>%[*][width][modifiers]type</a:t>
            </a:r>
          </a:p>
          <a:p>
            <a:r>
              <a:rPr lang="en-US" dirty="0"/>
              <a:t>Formats should be simple.  </a:t>
            </a:r>
          </a:p>
          <a:p>
            <a:r>
              <a:rPr lang="en-US" dirty="0"/>
              <a:t>Don't print prompts using the </a:t>
            </a:r>
            <a:r>
              <a:rPr lang="en-US" dirty="0" err="1"/>
              <a:t>scanf</a:t>
            </a:r>
            <a:r>
              <a:rPr lang="en-US" dirty="0"/>
              <a:t> format.</a:t>
            </a:r>
          </a:p>
          <a:p>
            <a:pPr marL="0" indent="0">
              <a:buNone/>
            </a:pPr>
            <a:endParaRPr lang="en-US" dirty="0"/>
          </a:p>
          <a:p>
            <a:pPr marL="0" indent="0">
              <a:buNone/>
            </a:pPr>
            <a:r>
              <a:rPr lang="en-US" dirty="0"/>
              <a:t>PROMPT LIKE THIS THIS:</a:t>
            </a:r>
          </a:p>
          <a:p>
            <a:pPr marL="0" indent="0">
              <a:buNone/>
            </a:pPr>
            <a:r>
              <a:rPr lang="en-US" dirty="0"/>
              <a:t>	int x = 0;</a:t>
            </a:r>
          </a:p>
          <a:p>
            <a:pPr marL="0" indent="0">
              <a:buNone/>
            </a:pPr>
            <a:r>
              <a:rPr lang="en-US" dirty="0"/>
              <a:t>	</a:t>
            </a:r>
            <a:r>
              <a:rPr lang="en-US" dirty="0" err="1"/>
              <a:t>printf</a:t>
            </a:r>
            <a:r>
              <a:rPr lang="en-US" dirty="0"/>
              <a:t>("Enter an integer: ");</a:t>
            </a:r>
          </a:p>
          <a:p>
            <a:pPr marL="0" indent="0">
              <a:buNone/>
            </a:pPr>
            <a:r>
              <a:rPr lang="en-US" dirty="0"/>
              <a:t>	</a:t>
            </a:r>
            <a:r>
              <a:rPr lang="en-US" dirty="0" err="1"/>
              <a:t>scanf</a:t>
            </a:r>
            <a:r>
              <a:rPr lang="en-US" dirty="0"/>
              <a:t>("%d", &amp;x);</a:t>
            </a:r>
          </a:p>
          <a:p>
            <a:pPr marL="0" indent="0">
              <a:buNone/>
            </a:pPr>
            <a:endParaRPr lang="en-US" dirty="0"/>
          </a:p>
          <a:p>
            <a:pPr marL="0" indent="0">
              <a:buNone/>
            </a:pPr>
            <a:r>
              <a:rPr lang="en-US" dirty="0"/>
              <a:t>DON’T PROMPT LIKE THIS:</a:t>
            </a:r>
          </a:p>
          <a:p>
            <a:pPr marL="0" indent="0">
              <a:buNone/>
            </a:pPr>
            <a:r>
              <a:rPr lang="en-US" dirty="0"/>
              <a:t>	int x = 0;</a:t>
            </a:r>
          </a:p>
          <a:p>
            <a:pPr marL="0" indent="0">
              <a:buNone/>
            </a:pPr>
            <a:r>
              <a:rPr lang="en-US" dirty="0"/>
              <a:t>	</a:t>
            </a:r>
            <a:r>
              <a:rPr lang="en-US" dirty="0" err="1"/>
              <a:t>scanf</a:t>
            </a:r>
            <a:r>
              <a:rPr lang="en-US" dirty="0"/>
              <a:t>("Enter an integer: %d", &amp;x);</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912546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Scanf</a:t>
            </a:r>
            <a:r>
              <a:rPr lang="en-US" dirty="0"/>
              <a:t> and Spaces</a:t>
            </a:r>
          </a:p>
        </p:txBody>
      </p:sp>
      <p:sp>
        <p:nvSpPr>
          <p:cNvPr id="3" name="Content Placeholder 2"/>
          <p:cNvSpPr>
            <a:spLocks noGrp="1"/>
          </p:cNvSpPr>
          <p:nvPr>
            <p:ph idx="1"/>
          </p:nvPr>
        </p:nvSpPr>
        <p:spPr/>
        <p:txBody>
          <a:bodyPr>
            <a:normAutofit/>
          </a:bodyPr>
          <a:lstStyle/>
          <a:p>
            <a:r>
              <a:rPr lang="en-US" dirty="0" err="1"/>
              <a:t>scanf</a:t>
            </a:r>
            <a:r>
              <a:rPr lang="en-US" dirty="0"/>
              <a:t> uses any whitespace character (tabs, spaces, newlines) as a delimiter.</a:t>
            </a:r>
          </a:p>
          <a:p>
            <a:r>
              <a:rPr lang="en-US" dirty="0"/>
              <a:t>That means </a:t>
            </a:r>
            <a:r>
              <a:rPr lang="en-US" dirty="0" err="1"/>
              <a:t>scanf</a:t>
            </a:r>
            <a:r>
              <a:rPr lang="en-US" dirty="0"/>
              <a:t> will not read past a space unless you tell it to.</a:t>
            </a:r>
          </a:p>
          <a:p>
            <a:r>
              <a:rPr lang="en-US" dirty="0"/>
              <a:t>The following will read 99 characters into test and will not stop until a newline (enter) is reached.</a:t>
            </a:r>
          </a:p>
          <a:p>
            <a:pPr marL="457200" lvl="1" indent="0">
              <a:buNone/>
            </a:pPr>
            <a:endParaRPr lang="en-US" sz="600" dirty="0"/>
          </a:p>
          <a:p>
            <a:pPr marL="457200" lvl="1" indent="0">
              <a:buNone/>
            </a:pPr>
            <a:r>
              <a:rPr lang="en-US" dirty="0"/>
              <a:t>char test[100];</a:t>
            </a:r>
          </a:p>
          <a:p>
            <a:pPr marL="457200" lvl="1" indent="0">
              <a:buNone/>
            </a:pPr>
            <a:r>
              <a:rPr lang="en-US" dirty="0"/>
              <a:t>char c = ' ';</a:t>
            </a:r>
          </a:p>
          <a:p>
            <a:pPr lvl="1" indent="0">
              <a:buNone/>
            </a:pPr>
            <a:r>
              <a:rPr lang="en-US" dirty="0"/>
              <a:t>scanf("%99[^\n]", test);	or	scanf("%99[^\n]s", test);</a:t>
            </a:r>
          </a:p>
          <a:p>
            <a:pPr lvl="1" indent="0">
              <a:buNone/>
            </a:pPr>
            <a:r>
              <a:rPr lang="en-US" dirty="0" err="1"/>
              <a:t>Scanf</a:t>
            </a:r>
            <a:r>
              <a:rPr lang="en-US" dirty="0"/>
              <a:t>("%c</a:t>
            </a:r>
            <a:r>
              <a:rPr lang="en-US"/>
              <a:t>", &amp;c</a:t>
            </a:r>
            <a:r>
              <a:rPr lang="en-US" dirty="0"/>
              <a:t>);  //Get rid of newline for next </a:t>
            </a:r>
            <a:r>
              <a:rPr lang="en-US" dirty="0" err="1"/>
              <a:t>scanf</a:t>
            </a:r>
            <a:r>
              <a:rPr lang="en-US" dirty="0"/>
              <a:t> if needed.</a:t>
            </a:r>
          </a:p>
          <a:p>
            <a:pPr marL="457200" lvl="1" indent="0">
              <a:buNone/>
            </a:pPr>
            <a:endParaRPr lang="en-US" dirty="0"/>
          </a:p>
          <a:p>
            <a:pPr marL="457200" lvl="1"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12052726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963168"/>
          </a:xfrm>
        </p:spPr>
        <p:txBody>
          <a:bodyPr/>
          <a:lstStyle/>
          <a:p>
            <a:r>
              <a:rPr lang="en-US" dirty="0"/>
              <a:t>Use multiple </a:t>
            </a:r>
            <a:r>
              <a:rPr lang="en-US" dirty="0" err="1"/>
              <a:t>Scanf</a:t>
            </a:r>
            <a:r>
              <a:rPr lang="en-US" dirty="0"/>
              <a:t> </a:t>
            </a:r>
          </a:p>
        </p:txBody>
      </p:sp>
      <p:sp>
        <p:nvSpPr>
          <p:cNvPr id="3" name="Content Placeholder 2"/>
          <p:cNvSpPr>
            <a:spLocks noGrp="1"/>
          </p:cNvSpPr>
          <p:nvPr>
            <p:ph idx="1"/>
          </p:nvPr>
        </p:nvSpPr>
        <p:spPr>
          <a:xfrm>
            <a:off x="685800" y="1371600"/>
            <a:ext cx="7772400" cy="4800600"/>
          </a:xfrm>
        </p:spPr>
        <p:txBody>
          <a:bodyPr>
            <a:normAutofit fontScale="92500" lnSpcReduction="20000"/>
          </a:bodyPr>
          <a:lstStyle/>
          <a:p>
            <a:pPr marL="0" indent="0">
              <a:buNone/>
            </a:pPr>
            <a:r>
              <a:rPr lang="en-US" dirty="0"/>
              <a:t>Good advice is to keep your </a:t>
            </a:r>
            <a:r>
              <a:rPr lang="en-US" dirty="0" err="1"/>
              <a:t>scanfs</a:t>
            </a:r>
            <a:r>
              <a:rPr lang="en-US" dirty="0"/>
              <a:t> as simple as possible.</a:t>
            </a:r>
          </a:p>
          <a:p>
            <a:pPr marL="0" indent="0">
              <a:buNone/>
            </a:pPr>
            <a:endParaRPr lang="en-US" dirty="0"/>
          </a:p>
          <a:p>
            <a:pPr marL="0" indent="0">
              <a:buNone/>
            </a:pPr>
            <a:r>
              <a:rPr lang="en-US" dirty="0"/>
              <a:t>Get multiple variables with multiple </a:t>
            </a:r>
            <a:r>
              <a:rPr lang="en-US" dirty="0" err="1"/>
              <a:t>scanfs</a:t>
            </a:r>
            <a:endParaRPr lang="en-US" dirty="0"/>
          </a:p>
          <a:p>
            <a:pPr marL="0" indent="0">
              <a:buNone/>
            </a:pPr>
            <a:r>
              <a:rPr lang="en-US" dirty="0"/>
              <a:t>	</a:t>
            </a:r>
            <a:r>
              <a:rPr lang="en-US" dirty="0" err="1"/>
              <a:t>int</a:t>
            </a:r>
            <a:r>
              <a:rPr lang="en-US" dirty="0"/>
              <a:t> x, y;</a:t>
            </a:r>
          </a:p>
          <a:p>
            <a:pPr marL="0" indent="0">
              <a:buNone/>
            </a:pPr>
            <a:r>
              <a:rPr lang="en-US" dirty="0"/>
              <a:t>	</a:t>
            </a:r>
            <a:r>
              <a:rPr lang="en-US" dirty="0" err="1"/>
              <a:t>printf</a:t>
            </a:r>
            <a:r>
              <a:rPr lang="en-US" dirty="0"/>
              <a:t>("Enter an integer: ");</a:t>
            </a:r>
          </a:p>
          <a:p>
            <a:pPr marL="0" indent="0">
              <a:buNone/>
            </a:pPr>
            <a:r>
              <a:rPr lang="en-US" dirty="0"/>
              <a:t>	</a:t>
            </a:r>
            <a:r>
              <a:rPr lang="en-US" dirty="0" err="1"/>
              <a:t>scanf</a:t>
            </a:r>
            <a:r>
              <a:rPr lang="en-US" dirty="0"/>
              <a:t>("%d", &amp;x);</a:t>
            </a:r>
          </a:p>
          <a:p>
            <a:pPr marL="0" indent="0">
              <a:buNone/>
            </a:pPr>
            <a:r>
              <a:rPr lang="en-US" dirty="0"/>
              <a:t>	</a:t>
            </a:r>
            <a:r>
              <a:rPr lang="en-US" dirty="0" err="1"/>
              <a:t>printf</a:t>
            </a:r>
            <a:r>
              <a:rPr lang="en-US" dirty="0"/>
              <a:t>("Enter another integer: ");</a:t>
            </a:r>
          </a:p>
          <a:p>
            <a:pPr marL="0" indent="0">
              <a:buNone/>
            </a:pPr>
            <a:r>
              <a:rPr lang="en-US" dirty="0"/>
              <a:t>	</a:t>
            </a:r>
            <a:r>
              <a:rPr lang="en-US" dirty="0" err="1"/>
              <a:t>scanf</a:t>
            </a:r>
            <a:r>
              <a:rPr lang="en-US" dirty="0"/>
              <a:t>("%d", &amp;y);</a:t>
            </a:r>
          </a:p>
          <a:p>
            <a:pPr marL="0" indent="0">
              <a:buNone/>
            </a:pPr>
            <a:endParaRPr lang="en-US" dirty="0"/>
          </a:p>
          <a:p>
            <a:pPr marL="0" indent="0">
              <a:buNone/>
            </a:pPr>
            <a:r>
              <a:rPr lang="en-US" dirty="0"/>
              <a:t>Don't do this:</a:t>
            </a:r>
          </a:p>
          <a:p>
            <a:pPr marL="0" indent="0">
              <a:buNone/>
            </a:pPr>
            <a:r>
              <a:rPr lang="en-US" dirty="0"/>
              <a:t>	</a:t>
            </a:r>
            <a:r>
              <a:rPr lang="en-US" dirty="0" err="1"/>
              <a:t>int</a:t>
            </a:r>
            <a:r>
              <a:rPr lang="en-US" dirty="0"/>
              <a:t> x, y;</a:t>
            </a:r>
          </a:p>
          <a:p>
            <a:pPr marL="0" indent="0">
              <a:buNone/>
            </a:pPr>
            <a:r>
              <a:rPr lang="en-US" dirty="0"/>
              <a:t>	</a:t>
            </a:r>
            <a:r>
              <a:rPr lang="en-US" dirty="0" err="1"/>
              <a:t>printf</a:t>
            </a:r>
            <a:r>
              <a:rPr lang="en-US" dirty="0"/>
              <a:t>("Enter two integers: ");</a:t>
            </a:r>
          </a:p>
          <a:p>
            <a:pPr marL="0" indent="0">
              <a:buNone/>
            </a:pPr>
            <a:r>
              <a:rPr lang="en-US" dirty="0"/>
              <a:t>	</a:t>
            </a:r>
            <a:r>
              <a:rPr lang="en-US" dirty="0" err="1"/>
              <a:t>scanf</a:t>
            </a:r>
            <a:r>
              <a:rPr lang="en-US" dirty="0"/>
              <a:t>("%d %d", &amp;x, &amp;y);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87934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302"/>
            <a:ext cx="7772400" cy="1609344"/>
          </a:xfrm>
        </p:spPr>
        <p:txBody>
          <a:bodyPr/>
          <a:lstStyle/>
          <a:p>
            <a:r>
              <a:rPr lang="en-US" dirty="0" err="1"/>
              <a:t>Scanf</a:t>
            </a:r>
            <a:r>
              <a:rPr lang="en-US" dirty="0"/>
              <a:t> Example</a:t>
            </a:r>
          </a:p>
        </p:txBody>
      </p:sp>
      <p:sp>
        <p:nvSpPr>
          <p:cNvPr id="4" name="TextBox 3"/>
          <p:cNvSpPr txBox="1"/>
          <p:nvPr/>
        </p:nvSpPr>
        <p:spPr>
          <a:xfrm>
            <a:off x="685800" y="1219200"/>
            <a:ext cx="4548617" cy="5355312"/>
          </a:xfrm>
          <a:prstGeom prst="rect">
            <a:avLst/>
          </a:prstGeom>
          <a:noFill/>
        </p:spPr>
        <p:txBody>
          <a:bodyPr wrap="none" rtlCol="0">
            <a:spAutoFit/>
          </a:bodyPr>
          <a:lstStyle/>
          <a:p>
            <a:r>
              <a:rPr lang="en-US" dirty="0"/>
              <a:t>	</a:t>
            </a:r>
            <a:r>
              <a:rPr lang="en-US" dirty="0" err="1"/>
              <a:t>int</a:t>
            </a:r>
            <a:r>
              <a:rPr lang="en-US" dirty="0"/>
              <a:t> </a:t>
            </a:r>
            <a:r>
              <a:rPr lang="en-US" dirty="0" err="1"/>
              <a:t>i</a:t>
            </a:r>
            <a:r>
              <a:rPr lang="en-US" dirty="0"/>
              <a:t> = 0;</a:t>
            </a:r>
          </a:p>
          <a:p>
            <a:r>
              <a:rPr lang="en-US" dirty="0"/>
              <a:t>        float f = 0;</a:t>
            </a:r>
          </a:p>
          <a:p>
            <a:r>
              <a:rPr lang="en-US" dirty="0"/>
              <a:t>        double d = 0.0;</a:t>
            </a:r>
          </a:p>
          <a:p>
            <a:r>
              <a:rPr lang="en-US" dirty="0"/>
              <a:t>        char c = ' ';</a:t>
            </a:r>
          </a:p>
          <a:p>
            <a:endParaRPr lang="en-US" dirty="0"/>
          </a:p>
          <a:p>
            <a:r>
              <a:rPr lang="en-US" dirty="0"/>
              <a:t>        </a:t>
            </a:r>
            <a:r>
              <a:rPr lang="en-US" dirty="0" err="1"/>
              <a:t>printf</a:t>
            </a:r>
            <a:r>
              <a:rPr lang="en-US" dirty="0"/>
              <a:t>("Enter an integer: ");</a:t>
            </a:r>
          </a:p>
          <a:p>
            <a:r>
              <a:rPr lang="en-US" dirty="0"/>
              <a:t>        </a:t>
            </a:r>
            <a:r>
              <a:rPr lang="en-US" dirty="0" err="1"/>
              <a:t>scanf</a:t>
            </a:r>
            <a:r>
              <a:rPr lang="en-US" dirty="0"/>
              <a:t>("%d", &amp;</a:t>
            </a:r>
            <a:r>
              <a:rPr lang="en-US" dirty="0" err="1"/>
              <a:t>i</a:t>
            </a:r>
            <a:r>
              <a:rPr lang="en-US" dirty="0"/>
              <a:t>);</a:t>
            </a:r>
          </a:p>
          <a:p>
            <a:endParaRPr lang="en-US" dirty="0"/>
          </a:p>
          <a:p>
            <a:r>
              <a:rPr lang="en-US" dirty="0"/>
              <a:t>        </a:t>
            </a:r>
            <a:r>
              <a:rPr lang="en-US" dirty="0" err="1"/>
              <a:t>printf</a:t>
            </a:r>
            <a:r>
              <a:rPr lang="en-US" dirty="0"/>
              <a:t>("Enter a float: ");</a:t>
            </a:r>
          </a:p>
          <a:p>
            <a:r>
              <a:rPr lang="en-US" dirty="0"/>
              <a:t>        </a:t>
            </a:r>
            <a:r>
              <a:rPr lang="en-US" dirty="0" err="1"/>
              <a:t>scanf</a:t>
            </a:r>
            <a:r>
              <a:rPr lang="en-US" dirty="0"/>
              <a:t>("%f", &amp;f);</a:t>
            </a:r>
          </a:p>
          <a:p>
            <a:endParaRPr lang="en-US" dirty="0"/>
          </a:p>
          <a:p>
            <a:r>
              <a:rPr lang="en-US" dirty="0"/>
              <a:t>        </a:t>
            </a:r>
            <a:r>
              <a:rPr lang="en-US" dirty="0" err="1"/>
              <a:t>printf</a:t>
            </a:r>
            <a:r>
              <a:rPr lang="en-US" dirty="0"/>
              <a:t>("Enter a double: ");</a:t>
            </a:r>
          </a:p>
          <a:p>
            <a:r>
              <a:rPr lang="en-US" dirty="0"/>
              <a:t>        </a:t>
            </a:r>
            <a:r>
              <a:rPr lang="en-US" dirty="0" err="1"/>
              <a:t>scanf</a:t>
            </a:r>
            <a:r>
              <a:rPr lang="en-US" dirty="0"/>
              <a:t>("%lf", &amp;d); //Note lf (long float)</a:t>
            </a:r>
          </a:p>
          <a:p>
            <a:endParaRPr lang="en-US" dirty="0"/>
          </a:p>
          <a:p>
            <a:r>
              <a:rPr lang="en-US" dirty="0"/>
              <a:t>        </a:t>
            </a:r>
            <a:r>
              <a:rPr lang="en-US" dirty="0" err="1"/>
              <a:t>printf</a:t>
            </a:r>
            <a:r>
              <a:rPr lang="en-US" dirty="0"/>
              <a:t>("Enter a character: ");</a:t>
            </a:r>
          </a:p>
          <a:p>
            <a:r>
              <a:rPr lang="en-US" dirty="0"/>
              <a:t>        </a:t>
            </a:r>
            <a:r>
              <a:rPr lang="en-US" dirty="0" err="1"/>
              <a:t>scanf</a:t>
            </a:r>
            <a:r>
              <a:rPr lang="en-US" dirty="0"/>
              <a:t>("%c", &amp;c);</a:t>
            </a:r>
          </a:p>
          <a:p>
            <a:r>
              <a:rPr lang="en-US" dirty="0"/>
              <a:t>        </a:t>
            </a:r>
            <a:r>
              <a:rPr lang="en-US" dirty="0" err="1"/>
              <a:t>scanf</a:t>
            </a:r>
            <a:r>
              <a:rPr lang="en-US" dirty="0"/>
              <a:t>("%c", &amp;c); //Why two </a:t>
            </a:r>
            <a:r>
              <a:rPr lang="en-US" dirty="0" err="1"/>
              <a:t>scanfs</a:t>
            </a:r>
            <a:r>
              <a:rPr lang="en-US" dirty="0"/>
              <a:t>?</a:t>
            </a:r>
          </a:p>
          <a:p>
            <a:endParaRPr lang="en-US" dirty="0"/>
          </a:p>
          <a:p>
            <a:r>
              <a:rPr lang="en-US" dirty="0"/>
              <a:t>        </a:t>
            </a:r>
            <a:r>
              <a:rPr lang="en-US" dirty="0" err="1"/>
              <a:t>printf</a:t>
            </a:r>
            <a:r>
              <a:rPr lang="en-US" dirty="0"/>
              <a:t>("%</a:t>
            </a:r>
            <a:r>
              <a:rPr lang="en-US" dirty="0" err="1"/>
              <a:t>i</a:t>
            </a:r>
            <a:r>
              <a:rPr lang="en-US" dirty="0"/>
              <a:t> - %f - %f - %c\n", </a:t>
            </a:r>
            <a:r>
              <a:rPr lang="en-US" dirty="0" err="1"/>
              <a:t>i</a:t>
            </a:r>
            <a:r>
              <a:rPr lang="en-US" dirty="0"/>
              <a:t>, f, d, c);</a:t>
            </a:r>
          </a:p>
        </p:txBody>
      </p:sp>
    </p:spTree>
    <p:extLst>
      <p:ext uri="{BB962C8B-B14F-4D97-AF65-F5344CB8AC3E}">
        <p14:creationId xmlns:p14="http://schemas.microsoft.com/office/powerpoint/2010/main" val="3292879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6472-A8A4-40DF-8AA6-CBD887A52E23}"/>
              </a:ext>
            </a:extLst>
          </p:cNvPr>
          <p:cNvSpPr>
            <a:spLocks noGrp="1"/>
          </p:cNvSpPr>
          <p:nvPr>
            <p:ph type="title"/>
          </p:nvPr>
        </p:nvSpPr>
        <p:spPr>
          <a:xfrm>
            <a:off x="495300" y="165473"/>
            <a:ext cx="8153400" cy="963168"/>
          </a:xfrm>
        </p:spPr>
        <p:txBody>
          <a:bodyPr>
            <a:normAutofit fontScale="90000"/>
          </a:bodyPr>
          <a:lstStyle/>
          <a:p>
            <a:r>
              <a:rPr lang="en-US" dirty="0"/>
              <a:t>Break and continue and multiple returns</a:t>
            </a:r>
          </a:p>
        </p:txBody>
      </p:sp>
      <p:sp>
        <p:nvSpPr>
          <p:cNvPr id="3" name="Content Placeholder 2">
            <a:extLst>
              <a:ext uri="{FF2B5EF4-FFF2-40B4-BE49-F238E27FC236}">
                <a16:creationId xmlns:a16="http://schemas.microsoft.com/office/drawing/2014/main" id="{C104B09E-52FC-4EDD-B97C-288E45719909}"/>
              </a:ext>
            </a:extLst>
          </p:cNvPr>
          <p:cNvSpPr>
            <a:spLocks noGrp="1"/>
          </p:cNvSpPr>
          <p:nvPr>
            <p:ph idx="1"/>
          </p:nvPr>
        </p:nvSpPr>
        <p:spPr>
          <a:xfrm>
            <a:off x="685800" y="914400"/>
            <a:ext cx="7772400" cy="2862322"/>
          </a:xfrm>
        </p:spPr>
        <p:txBody>
          <a:bodyPr>
            <a:normAutofit fontScale="92500" lnSpcReduction="10000"/>
          </a:bodyPr>
          <a:lstStyle/>
          <a:p>
            <a:r>
              <a:rPr lang="en-US" dirty="0"/>
              <a:t>These have their place, but they should be used extremely sparingly inside of a loop.  (Break in a switch is fine.)</a:t>
            </a:r>
          </a:p>
          <a:p>
            <a:r>
              <a:rPr lang="en-US" dirty="0"/>
              <a:t>You should always arrange your loops in such a way as to remove break and continue.  </a:t>
            </a:r>
          </a:p>
          <a:p>
            <a:r>
              <a:rPr lang="en-US" dirty="0"/>
              <a:t>The code on the left obscures the fact that </a:t>
            </a:r>
            <a:r>
              <a:rPr lang="en-US" dirty="0" err="1"/>
              <a:t>code1</a:t>
            </a:r>
            <a:r>
              <a:rPr lang="en-US" dirty="0"/>
              <a:t>, </a:t>
            </a:r>
            <a:r>
              <a:rPr lang="en-US" dirty="0" err="1"/>
              <a:t>code2</a:t>
            </a:r>
            <a:r>
              <a:rPr lang="en-US" dirty="0"/>
              <a:t>, and </a:t>
            </a:r>
            <a:r>
              <a:rPr lang="en-US" dirty="0" err="1"/>
              <a:t>code3</a:t>
            </a:r>
            <a:r>
              <a:rPr lang="en-US" dirty="0"/>
              <a:t> only get run if x &gt;= 0.  </a:t>
            </a:r>
          </a:p>
          <a:p>
            <a:r>
              <a:rPr lang="en-US" dirty="0"/>
              <a:t>The code on the right makes it more clear through indention when </a:t>
            </a:r>
            <a:r>
              <a:rPr lang="en-US" dirty="0" err="1"/>
              <a:t>code1</a:t>
            </a:r>
            <a:r>
              <a:rPr lang="en-US" dirty="0"/>
              <a:t>, </a:t>
            </a:r>
            <a:r>
              <a:rPr lang="en-US" dirty="0" err="1"/>
              <a:t>code2</a:t>
            </a:r>
            <a:r>
              <a:rPr lang="en-US" dirty="0"/>
              <a:t>, and </a:t>
            </a:r>
            <a:r>
              <a:rPr lang="en-US" dirty="0" err="1"/>
              <a:t>code3</a:t>
            </a:r>
            <a:r>
              <a:rPr lang="en-US" dirty="0"/>
              <a:t> get executed.</a:t>
            </a:r>
          </a:p>
          <a:p>
            <a:r>
              <a:rPr lang="en-US" dirty="0"/>
              <a:t>Multiple returns have the same effect.</a:t>
            </a:r>
          </a:p>
        </p:txBody>
      </p:sp>
      <p:sp>
        <p:nvSpPr>
          <p:cNvPr id="4" name="TextBox 3">
            <a:extLst>
              <a:ext uri="{FF2B5EF4-FFF2-40B4-BE49-F238E27FC236}">
                <a16:creationId xmlns:a16="http://schemas.microsoft.com/office/drawing/2014/main" id="{E36DBB7E-6EE1-49C1-B0AF-CD77F6BC3023}"/>
              </a:ext>
            </a:extLst>
          </p:cNvPr>
          <p:cNvSpPr txBox="1"/>
          <p:nvPr/>
        </p:nvSpPr>
        <p:spPr>
          <a:xfrm>
            <a:off x="1371600" y="3830205"/>
            <a:ext cx="2514600" cy="2585323"/>
          </a:xfrm>
          <a:prstGeom prst="rect">
            <a:avLst/>
          </a:prstGeom>
          <a:noFill/>
          <a:ln>
            <a:solidFill>
              <a:schemeClr val="accent1"/>
            </a:solidFill>
          </a:ln>
        </p:spPr>
        <p:txBody>
          <a:bodyPr wrap="square" rtlCol="0">
            <a:spAutoFit/>
          </a:bodyPr>
          <a:lstStyle/>
          <a:p>
            <a:r>
              <a:rPr lang="en-US" dirty="0"/>
              <a:t>int x = 0;</a:t>
            </a:r>
          </a:p>
          <a:p>
            <a:r>
              <a:rPr lang="en-US" dirty="0"/>
              <a:t>while (x &gt; 0) {</a:t>
            </a:r>
          </a:p>
          <a:p>
            <a:r>
              <a:rPr lang="en-US" dirty="0"/>
              <a:t>	</a:t>
            </a:r>
            <a:r>
              <a:rPr lang="en-US" dirty="0" err="1"/>
              <a:t>scanf</a:t>
            </a:r>
            <a:r>
              <a:rPr lang="en-US" dirty="0"/>
              <a:t>("%d", &amp;x);</a:t>
            </a:r>
          </a:p>
          <a:p>
            <a:r>
              <a:rPr lang="en-US" dirty="0"/>
              <a:t>	if ( x &lt; 0) break;</a:t>
            </a:r>
          </a:p>
          <a:p>
            <a:r>
              <a:rPr lang="en-US" dirty="0"/>
              <a:t>	</a:t>
            </a:r>
            <a:r>
              <a:rPr lang="en-US" dirty="0" err="1"/>
              <a:t>code1</a:t>
            </a:r>
            <a:r>
              <a:rPr lang="en-US" dirty="0"/>
              <a:t>;</a:t>
            </a:r>
          </a:p>
          <a:p>
            <a:r>
              <a:rPr lang="en-US" dirty="0"/>
              <a:t>	</a:t>
            </a:r>
            <a:r>
              <a:rPr lang="en-US" dirty="0" err="1"/>
              <a:t>code2</a:t>
            </a:r>
            <a:r>
              <a:rPr lang="en-US" dirty="0"/>
              <a:t> ;</a:t>
            </a:r>
          </a:p>
          <a:p>
            <a:r>
              <a:rPr lang="en-US" dirty="0"/>
              <a:t>	</a:t>
            </a:r>
            <a:r>
              <a:rPr lang="en-US" dirty="0" err="1"/>
              <a:t>code3</a:t>
            </a:r>
            <a:r>
              <a:rPr lang="en-US" dirty="0"/>
              <a:t>;</a:t>
            </a:r>
          </a:p>
          <a:p>
            <a:r>
              <a:rPr lang="en-US" dirty="0"/>
              <a:t>}</a:t>
            </a:r>
          </a:p>
          <a:p>
            <a:endParaRPr lang="en-US" dirty="0"/>
          </a:p>
        </p:txBody>
      </p:sp>
      <p:sp>
        <p:nvSpPr>
          <p:cNvPr id="5" name="TextBox 4">
            <a:extLst>
              <a:ext uri="{FF2B5EF4-FFF2-40B4-BE49-F238E27FC236}">
                <a16:creationId xmlns:a16="http://schemas.microsoft.com/office/drawing/2014/main" id="{300C2E11-936B-49F2-88C2-DFF50E55B62B}"/>
              </a:ext>
            </a:extLst>
          </p:cNvPr>
          <p:cNvSpPr txBox="1"/>
          <p:nvPr/>
        </p:nvSpPr>
        <p:spPr>
          <a:xfrm>
            <a:off x="5105400" y="3830205"/>
            <a:ext cx="2378343" cy="2862322"/>
          </a:xfrm>
          <a:prstGeom prst="rect">
            <a:avLst/>
          </a:prstGeom>
          <a:noFill/>
          <a:ln>
            <a:solidFill>
              <a:schemeClr val="accent1"/>
            </a:solidFill>
          </a:ln>
        </p:spPr>
        <p:txBody>
          <a:bodyPr wrap="none" rtlCol="0">
            <a:spAutoFit/>
          </a:bodyPr>
          <a:lstStyle/>
          <a:p>
            <a:r>
              <a:rPr lang="en-US" dirty="0"/>
              <a:t>int x = 0;</a:t>
            </a:r>
          </a:p>
          <a:p>
            <a:r>
              <a:rPr lang="en-US" dirty="0"/>
              <a:t>while (x &gt; 0) {</a:t>
            </a:r>
          </a:p>
          <a:p>
            <a:r>
              <a:rPr lang="en-US" dirty="0"/>
              <a:t>	</a:t>
            </a:r>
            <a:r>
              <a:rPr lang="en-US" dirty="0" err="1"/>
              <a:t>scanf</a:t>
            </a:r>
            <a:r>
              <a:rPr lang="en-US" dirty="0"/>
              <a:t>("%d", &amp;x);</a:t>
            </a:r>
          </a:p>
          <a:p>
            <a:r>
              <a:rPr lang="en-US" dirty="0"/>
              <a:t>	if ( x &gt;= 0) {</a:t>
            </a:r>
          </a:p>
          <a:p>
            <a:r>
              <a:rPr lang="en-US" dirty="0"/>
              <a:t>		</a:t>
            </a:r>
            <a:r>
              <a:rPr lang="en-US" dirty="0" err="1"/>
              <a:t>code1</a:t>
            </a:r>
            <a:r>
              <a:rPr lang="en-US" dirty="0"/>
              <a:t>;</a:t>
            </a:r>
          </a:p>
          <a:p>
            <a:r>
              <a:rPr lang="en-US" dirty="0"/>
              <a:t>		</a:t>
            </a:r>
            <a:r>
              <a:rPr lang="en-US" dirty="0" err="1"/>
              <a:t>code2</a:t>
            </a:r>
            <a:r>
              <a:rPr lang="en-US" dirty="0"/>
              <a:t>;</a:t>
            </a:r>
          </a:p>
          <a:p>
            <a:r>
              <a:rPr lang="en-US" dirty="0"/>
              <a:t>		</a:t>
            </a:r>
            <a:r>
              <a:rPr lang="en-US" dirty="0" err="1"/>
              <a:t>code3</a:t>
            </a:r>
            <a:r>
              <a:rPr lang="en-US" dirty="0"/>
              <a:t>;</a:t>
            </a:r>
          </a:p>
          <a:p>
            <a:r>
              <a:rPr lang="en-US" dirty="0"/>
              <a:t>	}</a:t>
            </a:r>
          </a:p>
          <a:p>
            <a:r>
              <a:rPr lang="en-US" dirty="0"/>
              <a:t>}</a:t>
            </a:r>
          </a:p>
          <a:p>
            <a:endParaRPr lang="en-US" dirty="0"/>
          </a:p>
        </p:txBody>
      </p:sp>
    </p:spTree>
    <p:extLst>
      <p:ext uri="{BB962C8B-B14F-4D97-AF65-F5344CB8AC3E}">
        <p14:creationId xmlns:p14="http://schemas.microsoft.com/office/powerpoint/2010/main" val="29715021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a:t>
            </a:r>
            <a:r>
              <a:rPr lang="en-US" dirty="0" err="1"/>
              <a:t>scanf</a:t>
            </a:r>
            <a:r>
              <a:rPr lang="en-US" dirty="0"/>
              <a:t> example</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        int num1 = 0;</a:t>
            </a:r>
          </a:p>
          <a:p>
            <a:pPr marL="0" indent="0">
              <a:buNone/>
            </a:pPr>
            <a:r>
              <a:rPr lang="en-US" dirty="0"/>
              <a:t>        double num2 = 0;</a:t>
            </a:r>
          </a:p>
          <a:p>
            <a:pPr marL="0" indent="0">
              <a:buNone/>
            </a:pPr>
            <a:r>
              <a:rPr lang="en-US" dirty="0"/>
              <a:t>        </a:t>
            </a:r>
          </a:p>
          <a:p>
            <a:pPr marL="0" indent="0">
              <a:buNone/>
            </a:pPr>
            <a:r>
              <a:rPr lang="en-US" dirty="0"/>
              <a:t>        </a:t>
            </a:r>
            <a:r>
              <a:rPr lang="en-US" dirty="0" err="1"/>
              <a:t>printf</a:t>
            </a:r>
            <a:r>
              <a:rPr lang="en-US" dirty="0"/>
              <a:t>("I will sum two numbers for you.\n");</a:t>
            </a:r>
          </a:p>
          <a:p>
            <a:pPr marL="0" indent="0">
              <a:buNone/>
            </a:pPr>
            <a:r>
              <a:rPr lang="en-US" dirty="0"/>
              <a:t>        </a:t>
            </a:r>
            <a:r>
              <a:rPr lang="en-US" dirty="0" err="1"/>
              <a:t>printf</a:t>
            </a:r>
            <a:r>
              <a:rPr lang="en-US" dirty="0"/>
              <a:t>("Enter an integer: ");</a:t>
            </a:r>
          </a:p>
          <a:p>
            <a:pPr marL="0" indent="0">
              <a:buNone/>
            </a:pPr>
            <a:r>
              <a:rPr lang="en-US" dirty="0"/>
              <a:t>        </a:t>
            </a:r>
            <a:r>
              <a:rPr lang="en-US" dirty="0" err="1"/>
              <a:t>scanf</a:t>
            </a:r>
            <a:r>
              <a:rPr lang="en-US" dirty="0"/>
              <a:t>("%d", &amp;num1);</a:t>
            </a:r>
          </a:p>
          <a:p>
            <a:pPr marL="0" indent="0">
              <a:buNone/>
            </a:pPr>
            <a:endParaRPr lang="en-US" dirty="0"/>
          </a:p>
          <a:p>
            <a:pPr marL="0" indent="0">
              <a:buNone/>
            </a:pPr>
            <a:r>
              <a:rPr lang="en-US" dirty="0"/>
              <a:t>        </a:t>
            </a:r>
            <a:r>
              <a:rPr lang="en-US" dirty="0" err="1"/>
              <a:t>printf</a:t>
            </a:r>
            <a:r>
              <a:rPr lang="en-US" dirty="0"/>
              <a:t>("Enter a double: ");</a:t>
            </a:r>
          </a:p>
          <a:p>
            <a:pPr marL="0" indent="0">
              <a:buNone/>
            </a:pPr>
            <a:r>
              <a:rPr lang="en-US" dirty="0"/>
              <a:t>        </a:t>
            </a:r>
            <a:r>
              <a:rPr lang="en-US" dirty="0" err="1"/>
              <a:t>scanf</a:t>
            </a:r>
            <a:r>
              <a:rPr lang="en-US" dirty="0"/>
              <a:t>("%lf", &amp;num2);  //note the lf (long float for doubles)</a:t>
            </a:r>
          </a:p>
          <a:p>
            <a:pPr marL="0" indent="0">
              <a:buNone/>
            </a:pPr>
            <a:endParaRPr lang="en-US" dirty="0"/>
          </a:p>
          <a:p>
            <a:pPr marL="0" indent="0">
              <a:buNone/>
            </a:pPr>
            <a:r>
              <a:rPr lang="en-US" dirty="0"/>
              <a:t>        </a:t>
            </a:r>
            <a:r>
              <a:rPr lang="en-US" dirty="0" err="1"/>
              <a:t>printf</a:t>
            </a:r>
            <a:r>
              <a:rPr lang="en-US" dirty="0"/>
              <a:t>("%d + %.2f = %.2f\n", num1, num2, num1 + num2 );</a:t>
            </a:r>
          </a:p>
          <a:p>
            <a:pPr marL="0" indent="0">
              <a:buNone/>
            </a:pPr>
            <a:endParaRPr lang="en-US" dirty="0"/>
          </a:p>
          <a:p>
            <a:pPr marL="0" indent="0">
              <a:buNone/>
            </a:pPr>
            <a:r>
              <a:rPr lang="en-US" dirty="0"/>
              <a:t>        return 0;</a:t>
            </a:r>
          </a:p>
        </p:txBody>
      </p:sp>
    </p:spTree>
    <p:extLst>
      <p:ext uri="{BB962C8B-B14F-4D97-AF65-F5344CB8AC3E}">
        <p14:creationId xmlns:p14="http://schemas.microsoft.com/office/powerpoint/2010/main" val="42194955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35D91-6E5F-42B3-BD1C-15EF7AF9A88D}"/>
              </a:ext>
            </a:extLst>
          </p:cNvPr>
          <p:cNvSpPr>
            <a:spLocks noGrp="1"/>
          </p:cNvSpPr>
          <p:nvPr>
            <p:ph type="title"/>
          </p:nvPr>
        </p:nvSpPr>
        <p:spPr/>
        <p:txBody>
          <a:bodyPr/>
          <a:lstStyle/>
          <a:p>
            <a:r>
              <a:rPr lang="en-US" dirty="0"/>
              <a:t>Warnings and </a:t>
            </a:r>
            <a:r>
              <a:rPr lang="en-US"/>
              <a:t>Errors revisited</a:t>
            </a:r>
            <a:endParaRPr lang="en-US" dirty="0"/>
          </a:p>
        </p:txBody>
      </p:sp>
      <p:sp>
        <p:nvSpPr>
          <p:cNvPr id="3" name="Content Placeholder 2">
            <a:extLst>
              <a:ext uri="{FF2B5EF4-FFF2-40B4-BE49-F238E27FC236}">
                <a16:creationId xmlns:a16="http://schemas.microsoft.com/office/drawing/2014/main" id="{24943ADA-FA87-4F43-8E5B-6D110115B366}"/>
              </a:ext>
            </a:extLst>
          </p:cNvPr>
          <p:cNvSpPr>
            <a:spLocks noGrp="1"/>
          </p:cNvSpPr>
          <p:nvPr>
            <p:ph idx="1"/>
          </p:nvPr>
        </p:nvSpPr>
        <p:spPr/>
        <p:txBody>
          <a:bodyPr>
            <a:normAutofit fontScale="92500" lnSpcReduction="10000"/>
          </a:bodyPr>
          <a:lstStyle/>
          <a:p>
            <a:pPr marL="0" indent="0">
              <a:buNone/>
            </a:pPr>
            <a:r>
              <a:rPr lang="en-US" dirty="0"/>
              <a:t>#include &lt;</a:t>
            </a:r>
            <a:r>
              <a:rPr lang="en-US" dirty="0" err="1"/>
              <a:t>stdio.h</a:t>
            </a:r>
            <a:r>
              <a:rPr lang="en-US" dirty="0"/>
              <a:t>&gt;</a:t>
            </a:r>
          </a:p>
          <a:p>
            <a:pPr marL="0" indent="0">
              <a:buNone/>
            </a:pPr>
            <a:r>
              <a:rPr lang="en-US" dirty="0" err="1"/>
              <a:t>int</a:t>
            </a:r>
            <a:r>
              <a:rPr lang="en-US" dirty="0"/>
              <a:t> main()</a:t>
            </a:r>
          </a:p>
          <a:p>
            <a:pPr marL="0" indent="0">
              <a:buNone/>
            </a:pPr>
            <a:r>
              <a:rPr lang="en-US" dirty="0"/>
              <a:t>{</a:t>
            </a:r>
          </a:p>
          <a:p>
            <a:pPr marL="0" indent="0">
              <a:buNone/>
            </a:pPr>
            <a:r>
              <a:rPr lang="en-US" dirty="0"/>
              <a:t>        double a;</a:t>
            </a:r>
          </a:p>
          <a:p>
            <a:pPr marL="0" indent="0">
              <a:buNone/>
            </a:pPr>
            <a:r>
              <a:rPr lang="en-US" dirty="0"/>
              <a:t>        </a:t>
            </a:r>
            <a:r>
              <a:rPr lang="en-US" dirty="0" err="1"/>
              <a:t>printf</a:t>
            </a:r>
            <a:r>
              <a:rPr lang="en-US" dirty="0"/>
              <a:t>("Enter a double: ");</a:t>
            </a:r>
          </a:p>
          <a:p>
            <a:pPr marL="0" indent="0">
              <a:buNone/>
            </a:pPr>
            <a:r>
              <a:rPr lang="en-US" dirty="0"/>
              <a:t>        </a:t>
            </a:r>
            <a:r>
              <a:rPr lang="en-US" dirty="0" err="1"/>
              <a:t>scanf</a:t>
            </a:r>
            <a:r>
              <a:rPr lang="en-US" dirty="0"/>
              <a:t>("%f", &amp;a);  //error should be %</a:t>
            </a:r>
            <a:r>
              <a:rPr lang="en-US" dirty="0" err="1"/>
              <a:t>lf</a:t>
            </a:r>
            <a:r>
              <a:rPr lang="en-US" dirty="0"/>
              <a:t> </a:t>
            </a:r>
          </a:p>
          <a:p>
            <a:pPr marL="0" indent="0">
              <a:buNone/>
            </a:pPr>
            <a:r>
              <a:rPr lang="en-US" dirty="0"/>
              <a:t>        </a:t>
            </a:r>
            <a:r>
              <a:rPr lang="en-US" dirty="0" err="1"/>
              <a:t>printf</a:t>
            </a:r>
            <a:r>
              <a:rPr lang="en-US" dirty="0"/>
              <a:t>("%f\n", a);</a:t>
            </a:r>
          </a:p>
          <a:p>
            <a:pPr marL="0" indent="0">
              <a:buNone/>
            </a:pPr>
            <a:r>
              <a:rPr lang="en-US" dirty="0"/>
              <a:t>}</a:t>
            </a:r>
          </a:p>
          <a:p>
            <a:pPr marL="0" indent="0">
              <a:buNone/>
            </a:pPr>
            <a:r>
              <a:rPr lang="en-US" dirty="0"/>
              <a:t>The above will give a warning and compile.</a:t>
            </a:r>
          </a:p>
          <a:p>
            <a:pPr marL="0" indent="0">
              <a:buNone/>
            </a:pPr>
            <a:r>
              <a:rPr lang="en-US" dirty="0"/>
              <a:t>Typing 1.2 at the prompt will result in 0.00000 as output.</a:t>
            </a:r>
          </a:p>
        </p:txBody>
      </p:sp>
    </p:spTree>
    <p:extLst>
      <p:ext uri="{BB962C8B-B14F-4D97-AF65-F5344CB8AC3E}">
        <p14:creationId xmlns:p14="http://schemas.microsoft.com/office/powerpoint/2010/main" val="32847245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10312"/>
            <a:ext cx="7772400" cy="704088"/>
          </a:xfrm>
        </p:spPr>
        <p:txBody>
          <a:bodyPr/>
          <a:lstStyle/>
          <a:p>
            <a:r>
              <a:rPr lang="en-US" dirty="0"/>
              <a:t>Arrays</a:t>
            </a:r>
          </a:p>
        </p:txBody>
      </p:sp>
      <p:sp>
        <p:nvSpPr>
          <p:cNvPr id="3" name="Content Placeholder 2"/>
          <p:cNvSpPr>
            <a:spLocks noGrp="1"/>
          </p:cNvSpPr>
          <p:nvPr>
            <p:ph idx="1"/>
          </p:nvPr>
        </p:nvSpPr>
        <p:spPr>
          <a:xfrm>
            <a:off x="685800" y="838200"/>
            <a:ext cx="7772400" cy="5562600"/>
          </a:xfrm>
        </p:spPr>
        <p:txBody>
          <a:bodyPr>
            <a:normAutofit fontScale="77500" lnSpcReduction="20000"/>
          </a:bodyPr>
          <a:lstStyle/>
          <a:p>
            <a:r>
              <a:rPr lang="en-US" dirty="0"/>
              <a:t>Logically you can think of arrays in </a:t>
            </a:r>
            <a:r>
              <a:rPr lang="en-US" b="1" dirty="0"/>
              <a:t>C</a:t>
            </a:r>
            <a:r>
              <a:rPr lang="en-US" dirty="0"/>
              <a:t> the same way as you think of them in Java.  </a:t>
            </a:r>
          </a:p>
          <a:p>
            <a:r>
              <a:rPr lang="en-US" dirty="0"/>
              <a:t>The reality is that arrays are objects in Java and simply a large group of declared variables in C.</a:t>
            </a:r>
          </a:p>
          <a:p>
            <a:pPr marL="0" indent="0">
              <a:buNone/>
            </a:pPr>
            <a:r>
              <a:rPr lang="en-US" dirty="0"/>
              <a:t>	int grid[4];</a:t>
            </a:r>
          </a:p>
          <a:p>
            <a:pPr marL="0" indent="0">
              <a:buNone/>
            </a:pPr>
            <a:r>
              <a:rPr lang="en-US" dirty="0"/>
              <a:t>	double scores[2];</a:t>
            </a:r>
          </a:p>
          <a:p>
            <a:pPr marL="0" indent="0">
              <a:buNone/>
            </a:pPr>
            <a:r>
              <a:rPr lang="en-US" dirty="0"/>
              <a:t>	char name[4];</a:t>
            </a:r>
          </a:p>
          <a:p>
            <a:r>
              <a:rPr lang="en-US" dirty="0"/>
              <a:t>In the above examples grid, scores, and name are simply pointers to the first element in the array</a:t>
            </a:r>
          </a:p>
          <a:p>
            <a:r>
              <a:rPr lang="en-US" dirty="0"/>
              <a:t>Unlike pointers, however, grid, scores and name cannot be reassigned.</a:t>
            </a:r>
          </a:p>
          <a:p>
            <a:r>
              <a:rPr lang="en-US" dirty="0"/>
              <a:t>Array size MUST be known at compile time.  You cannot use an undefined variable to create an array.</a:t>
            </a:r>
          </a:p>
          <a:p>
            <a:r>
              <a:rPr lang="en-US" dirty="0"/>
              <a:t>You can initialize arrays using {} (Bracket initialize)</a:t>
            </a:r>
          </a:p>
          <a:p>
            <a:pPr marL="0" indent="0">
              <a:buNone/>
            </a:pPr>
            <a:r>
              <a:rPr lang="en-US" dirty="0"/>
              <a:t>	int grid[]  = {1,2,3,6, 4, -3};</a:t>
            </a:r>
          </a:p>
          <a:p>
            <a:pPr marL="0" indent="0">
              <a:buNone/>
            </a:pPr>
            <a:r>
              <a:rPr lang="en-US" dirty="0"/>
              <a:t>	double scores[] = {67.0, 88.5, 21.7, 100.0, 99.2}; </a:t>
            </a:r>
          </a:p>
          <a:p>
            <a:pPr marL="0" indent="0">
              <a:buNone/>
            </a:pPr>
            <a:endParaRPr lang="en-US" dirty="0"/>
          </a:p>
          <a:p>
            <a:pPr marL="0" indent="0">
              <a:buNone/>
            </a:pPr>
            <a:r>
              <a:rPr lang="en-US" dirty="0"/>
              <a:t>	//This would be weird.  No null termination unless you put it in.</a:t>
            </a:r>
          </a:p>
          <a:p>
            <a:pPr marL="0" indent="0">
              <a:buNone/>
            </a:pPr>
            <a:r>
              <a:rPr lang="en-US" dirty="0"/>
              <a:t>	char name[] = {'H', 'e', 'l', 'l', 'o', '\0'};  </a:t>
            </a:r>
            <a:r>
              <a:rPr lang="en-US" b="1" dirty="0"/>
              <a:t>//DON’T DO THIS!</a:t>
            </a:r>
            <a:r>
              <a:rPr lang="en-US" dirty="0"/>
              <a:t> </a:t>
            </a:r>
          </a:p>
          <a:p>
            <a:pPr marL="0" indent="0">
              <a:buNone/>
            </a:pPr>
            <a:r>
              <a:rPr lang="en-US" dirty="0"/>
              <a:t>	//Just use quotes:    char name[] = "Hello"</a:t>
            </a:r>
          </a:p>
          <a:p>
            <a:pPr marL="0" indent="0">
              <a:buNone/>
            </a:pPr>
            <a:endParaRPr lang="en-US" dirty="0"/>
          </a:p>
        </p:txBody>
      </p:sp>
    </p:spTree>
    <p:extLst>
      <p:ext uri="{BB962C8B-B14F-4D97-AF65-F5344CB8AC3E}">
        <p14:creationId xmlns:p14="http://schemas.microsoft.com/office/powerpoint/2010/main" val="13209949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DE9D3-6139-4E01-BE16-0DE5ADCFC714}"/>
              </a:ext>
            </a:extLst>
          </p:cNvPr>
          <p:cNvSpPr>
            <a:spLocks noGrp="1"/>
          </p:cNvSpPr>
          <p:nvPr>
            <p:ph type="title"/>
          </p:nvPr>
        </p:nvSpPr>
        <p:spPr>
          <a:xfrm>
            <a:off x="685800" y="484632"/>
            <a:ext cx="7772400" cy="810768"/>
          </a:xfrm>
        </p:spPr>
        <p:txBody>
          <a:bodyPr/>
          <a:lstStyle/>
          <a:p>
            <a:r>
              <a:rPr lang="en-US" dirty="0"/>
              <a:t>Array indexing</a:t>
            </a:r>
          </a:p>
        </p:txBody>
      </p:sp>
      <p:sp>
        <p:nvSpPr>
          <p:cNvPr id="3" name="Content Placeholder 2">
            <a:extLst>
              <a:ext uri="{FF2B5EF4-FFF2-40B4-BE49-F238E27FC236}">
                <a16:creationId xmlns:a16="http://schemas.microsoft.com/office/drawing/2014/main" id="{D9D17645-FC62-4D69-B942-F7CD2F4181C5}"/>
              </a:ext>
            </a:extLst>
          </p:cNvPr>
          <p:cNvSpPr>
            <a:spLocks noGrp="1"/>
          </p:cNvSpPr>
          <p:nvPr>
            <p:ph idx="1"/>
          </p:nvPr>
        </p:nvSpPr>
        <p:spPr>
          <a:xfrm>
            <a:off x="685800" y="1310640"/>
            <a:ext cx="7772400" cy="4050792"/>
          </a:xfrm>
        </p:spPr>
        <p:txBody>
          <a:bodyPr>
            <a:normAutofit fontScale="92500" lnSpcReduction="20000"/>
          </a:bodyPr>
          <a:lstStyle/>
          <a:p>
            <a:r>
              <a:rPr lang="en-US" dirty="0"/>
              <a:t>[] is an operator like multiplication or addition.</a:t>
            </a:r>
          </a:p>
          <a:p>
            <a:r>
              <a:rPr lang="en-US" dirty="0"/>
              <a:t>grid[index] means calculate an address like this:</a:t>
            </a:r>
          </a:p>
          <a:p>
            <a:r>
              <a:rPr lang="en-US" dirty="0"/>
              <a:t>(address of grid) + index  * ( </a:t>
            </a:r>
            <a:r>
              <a:rPr lang="en-US" dirty="0" err="1"/>
              <a:t>sizeof</a:t>
            </a:r>
            <a:r>
              <a:rPr lang="en-US" dirty="0"/>
              <a:t> the type of grid)</a:t>
            </a:r>
          </a:p>
          <a:p>
            <a:endParaRPr lang="en-US" dirty="0"/>
          </a:p>
          <a:p>
            <a:r>
              <a:rPr lang="en-US" dirty="0"/>
              <a:t>grid[3] = 5;</a:t>
            </a:r>
          </a:p>
          <a:p>
            <a:r>
              <a:rPr lang="en-US" dirty="0"/>
              <a:t>5 in 32 bits is </a:t>
            </a:r>
            <a:r>
              <a:rPr lang="en-US" b="1" i="1" u="sng" dirty="0"/>
              <a:t>00000000</a:t>
            </a:r>
            <a:r>
              <a:rPr lang="en-US" dirty="0"/>
              <a:t> 00000000 00000000 00000101</a:t>
            </a:r>
          </a:p>
          <a:p>
            <a:r>
              <a:rPr lang="en-US" dirty="0"/>
              <a:t>Address = </a:t>
            </a:r>
            <a:r>
              <a:rPr lang="en-US"/>
              <a:t>1000 + </a:t>
            </a:r>
            <a:r>
              <a:rPr lang="en-US" dirty="0"/>
              <a:t>4 * 3 = </a:t>
            </a:r>
            <a:r>
              <a:rPr lang="en-US" dirty="0" err="1"/>
              <a:t>100C</a:t>
            </a:r>
            <a:endParaRPr lang="en-US" dirty="0"/>
          </a:p>
          <a:p>
            <a:r>
              <a:rPr lang="en-US" dirty="0"/>
              <a:t>Put </a:t>
            </a:r>
            <a:r>
              <a:rPr lang="en-US" b="1" i="1" u="sng" dirty="0"/>
              <a:t>00000000</a:t>
            </a:r>
            <a:r>
              <a:rPr lang="en-US" dirty="0"/>
              <a:t> in </a:t>
            </a:r>
            <a:r>
              <a:rPr lang="en-US" dirty="0" err="1"/>
              <a:t>100C</a:t>
            </a:r>
            <a:endParaRPr lang="en-US" dirty="0"/>
          </a:p>
          <a:p>
            <a:r>
              <a:rPr lang="en-US" dirty="0"/>
              <a:t>Put 00000000 in </a:t>
            </a:r>
            <a:r>
              <a:rPr lang="en-US" dirty="0" err="1"/>
              <a:t>100D</a:t>
            </a:r>
            <a:endParaRPr lang="en-US" dirty="0"/>
          </a:p>
          <a:p>
            <a:r>
              <a:rPr lang="en-US" dirty="0"/>
              <a:t>Put 00000000 in </a:t>
            </a:r>
            <a:r>
              <a:rPr lang="en-US" dirty="0" err="1"/>
              <a:t>100E</a:t>
            </a:r>
            <a:endParaRPr lang="en-US" dirty="0"/>
          </a:p>
          <a:p>
            <a:r>
              <a:rPr lang="en-US" dirty="0"/>
              <a:t>Put 00000101 in </a:t>
            </a:r>
            <a:r>
              <a:rPr lang="en-US" dirty="0" err="1"/>
              <a:t>100F</a:t>
            </a:r>
            <a:endParaRPr lang="en-US" dirty="0"/>
          </a:p>
        </p:txBody>
      </p:sp>
    </p:spTree>
    <p:extLst>
      <p:ext uri="{BB962C8B-B14F-4D97-AF65-F5344CB8AC3E}">
        <p14:creationId xmlns:p14="http://schemas.microsoft.com/office/powerpoint/2010/main" val="4218250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439"/>
            <a:ext cx="7772400" cy="1609344"/>
          </a:xfrm>
        </p:spPr>
        <p:txBody>
          <a:bodyPr/>
          <a:lstStyle/>
          <a:p>
            <a:r>
              <a:rPr lang="en-US" dirty="0"/>
              <a:t>Array Length</a:t>
            </a:r>
          </a:p>
        </p:txBody>
      </p:sp>
      <p:sp>
        <p:nvSpPr>
          <p:cNvPr id="3" name="Content Placeholder 2"/>
          <p:cNvSpPr>
            <a:spLocks noGrp="1"/>
          </p:cNvSpPr>
          <p:nvPr>
            <p:ph idx="1"/>
          </p:nvPr>
        </p:nvSpPr>
        <p:spPr>
          <a:xfrm>
            <a:off x="685800" y="1143000"/>
            <a:ext cx="7772400" cy="1155192"/>
          </a:xfrm>
        </p:spPr>
        <p:txBody>
          <a:bodyPr>
            <a:normAutofit fontScale="40000" lnSpcReduction="20000"/>
          </a:bodyPr>
          <a:lstStyle/>
          <a:p>
            <a:r>
              <a:rPr lang="en-US" sz="4500" dirty="0"/>
              <a:t>There is no way to determine the number of items in an array once it is created so it is vitally important to keep track.</a:t>
            </a:r>
          </a:p>
          <a:p>
            <a:r>
              <a:rPr lang="en-US" sz="4500" dirty="0"/>
              <a:t>A good practice is to use a constant for the number of items you wish to store.</a:t>
            </a:r>
          </a:p>
          <a:p>
            <a:pPr marL="0" indent="0">
              <a:buNone/>
            </a:pPr>
            <a:endParaRPr lang="en-US" dirty="0"/>
          </a:p>
        </p:txBody>
      </p:sp>
      <p:sp>
        <p:nvSpPr>
          <p:cNvPr id="4" name="TextBox 3"/>
          <p:cNvSpPr txBox="1"/>
          <p:nvPr/>
        </p:nvSpPr>
        <p:spPr>
          <a:xfrm>
            <a:off x="685800" y="2298192"/>
            <a:ext cx="6915996" cy="3970318"/>
          </a:xfrm>
          <a:prstGeom prst="rect">
            <a:avLst/>
          </a:prstGeom>
          <a:noFill/>
        </p:spPr>
        <p:txBody>
          <a:bodyPr wrap="none" rtlCol="0">
            <a:spAutoFit/>
          </a:bodyPr>
          <a:lstStyle/>
          <a:p>
            <a:r>
              <a:rPr lang="en-US" dirty="0"/>
              <a:t>#include &lt;</a:t>
            </a:r>
            <a:r>
              <a:rPr lang="en-US" dirty="0" err="1"/>
              <a:t>stdio.h</a:t>
            </a:r>
            <a:r>
              <a:rPr lang="en-US" dirty="0"/>
              <a:t>&gt;</a:t>
            </a:r>
          </a:p>
          <a:p>
            <a:r>
              <a:rPr lang="en-US" dirty="0"/>
              <a:t>#define NUM_GRADES 10</a:t>
            </a:r>
          </a:p>
          <a:p>
            <a:r>
              <a:rPr lang="en-US" dirty="0" err="1"/>
              <a:t>int</a:t>
            </a:r>
            <a:r>
              <a:rPr lang="en-US" dirty="0"/>
              <a:t> main()</a:t>
            </a:r>
          </a:p>
          <a:p>
            <a:r>
              <a:rPr lang="en-US" dirty="0"/>
              <a:t>{</a:t>
            </a:r>
          </a:p>
          <a:p>
            <a:r>
              <a:rPr lang="en-US" dirty="0"/>
              <a:t>	</a:t>
            </a:r>
            <a:r>
              <a:rPr lang="en-US" dirty="0" err="1"/>
              <a:t>int</a:t>
            </a:r>
            <a:r>
              <a:rPr lang="en-US" dirty="0"/>
              <a:t> grades[NUM_GRADES];</a:t>
            </a:r>
          </a:p>
          <a:p>
            <a:r>
              <a:rPr lang="en-US" dirty="0"/>
              <a:t>	for (int </a:t>
            </a:r>
            <a:r>
              <a:rPr lang="en-US" dirty="0" err="1"/>
              <a:t>i</a:t>
            </a:r>
            <a:r>
              <a:rPr lang="en-US" dirty="0"/>
              <a:t>=0; </a:t>
            </a:r>
            <a:r>
              <a:rPr lang="en-US" dirty="0" err="1"/>
              <a:t>i</a:t>
            </a:r>
            <a:r>
              <a:rPr lang="en-US" dirty="0"/>
              <a:t> &lt; NUM_GRADES; </a:t>
            </a:r>
            <a:r>
              <a:rPr lang="en-US" dirty="0" err="1"/>
              <a:t>i</a:t>
            </a:r>
            <a:r>
              <a:rPr lang="en-US" dirty="0"/>
              <a:t>++)</a:t>
            </a:r>
          </a:p>
          <a:p>
            <a:r>
              <a:rPr lang="en-US" dirty="0"/>
              <a:t>	{</a:t>
            </a:r>
          </a:p>
          <a:p>
            <a:r>
              <a:rPr lang="en-US" dirty="0"/>
              <a:t>		</a:t>
            </a:r>
            <a:r>
              <a:rPr lang="en-US" dirty="0" err="1"/>
              <a:t>printf</a:t>
            </a:r>
            <a:r>
              <a:rPr lang="en-US" dirty="0"/>
              <a:t>("Enter grade #%2d: ", i+1);</a:t>
            </a:r>
          </a:p>
          <a:p>
            <a:r>
              <a:rPr lang="en-US" dirty="0"/>
              <a:t>		</a:t>
            </a:r>
            <a:r>
              <a:rPr lang="en-US" dirty="0" err="1"/>
              <a:t>scanf</a:t>
            </a:r>
            <a:r>
              <a:rPr lang="en-US" dirty="0"/>
              <a:t>("%d", &amp;grades[</a:t>
            </a:r>
            <a:r>
              <a:rPr lang="en-US" dirty="0" err="1"/>
              <a:t>i</a:t>
            </a:r>
            <a:r>
              <a:rPr lang="en-US" dirty="0"/>
              <a:t>]);</a:t>
            </a:r>
          </a:p>
          <a:p>
            <a:r>
              <a:rPr lang="en-US" dirty="0"/>
              <a:t>	}</a:t>
            </a:r>
          </a:p>
          <a:p>
            <a:r>
              <a:rPr lang="en-US" dirty="0"/>
              <a:t>	double </a:t>
            </a:r>
            <a:r>
              <a:rPr lang="en-US" dirty="0" err="1"/>
              <a:t>avg</a:t>
            </a:r>
            <a:r>
              <a:rPr lang="en-US" dirty="0"/>
              <a:t> = </a:t>
            </a:r>
            <a:r>
              <a:rPr lang="en-US" dirty="0" err="1"/>
              <a:t>getIntArrayAverage</a:t>
            </a:r>
            <a:r>
              <a:rPr lang="en-US" dirty="0"/>
              <a:t>(grades,  NUM_GRADES);</a:t>
            </a:r>
          </a:p>
          <a:p>
            <a:r>
              <a:rPr lang="en-US" dirty="0"/>
              <a:t>	</a:t>
            </a:r>
            <a:r>
              <a:rPr lang="en-US" dirty="0" err="1"/>
              <a:t>printf</a:t>
            </a:r>
            <a:r>
              <a:rPr lang="en-US" dirty="0"/>
              <a:t>("Average: %.2f\n", </a:t>
            </a:r>
            <a:r>
              <a:rPr lang="en-US" dirty="0" err="1"/>
              <a:t>avg</a:t>
            </a:r>
            <a:r>
              <a:rPr lang="en-US" dirty="0"/>
              <a:t>);</a:t>
            </a:r>
          </a:p>
          <a:p>
            <a:r>
              <a:rPr lang="en-US" dirty="0"/>
              <a:t>}</a:t>
            </a:r>
          </a:p>
          <a:p>
            <a:endParaRPr lang="en-US" dirty="0"/>
          </a:p>
        </p:txBody>
      </p:sp>
    </p:spTree>
    <p:extLst>
      <p:ext uri="{BB962C8B-B14F-4D97-AF65-F5344CB8AC3E}">
        <p14:creationId xmlns:p14="http://schemas.microsoft.com/office/powerpoint/2010/main" val="30187336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getIntArrayAverage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double </a:t>
            </a:r>
            <a:r>
              <a:rPr lang="en-US" dirty="0" err="1"/>
              <a:t>getIntArrayAverage</a:t>
            </a:r>
            <a:r>
              <a:rPr lang="en-US" dirty="0"/>
              <a:t>(int grades[], int </a:t>
            </a:r>
            <a:r>
              <a:rPr lang="en-US" dirty="0" err="1"/>
              <a:t>num</a:t>
            </a:r>
            <a:r>
              <a:rPr lang="en-US" dirty="0"/>
              <a:t>)</a:t>
            </a:r>
          </a:p>
          <a:p>
            <a:pPr marL="0" indent="0">
              <a:buNone/>
            </a:pP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t>
            </a:r>
          </a:p>
          <a:p>
            <a:pPr marL="0" indent="0">
              <a:buNone/>
            </a:pPr>
            <a:r>
              <a:rPr lang="en-US" dirty="0"/>
              <a:t>//You could use NUM_GRADES here, but don't. </a:t>
            </a:r>
          </a:p>
          <a:p>
            <a:pPr marL="0" indent="0">
              <a:buNone/>
            </a:pPr>
            <a:r>
              <a:rPr lang="en-US" dirty="0"/>
              <a:t>//For my assignments, always pass in the number of items</a:t>
            </a:r>
          </a:p>
          <a:p>
            <a:pPr marL="0" indent="0">
              <a:buNone/>
            </a:pPr>
            <a:r>
              <a:rPr lang="en-US" dirty="0"/>
              <a:t>//and use the parameter.  Don’t assume I will use the same constant.</a:t>
            </a:r>
          </a:p>
        </p:txBody>
      </p:sp>
    </p:spTree>
    <p:extLst>
      <p:ext uri="{BB962C8B-B14F-4D97-AF65-F5344CB8AC3E}">
        <p14:creationId xmlns:p14="http://schemas.microsoft.com/office/powerpoint/2010/main" val="11054258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Arrays as Parameters</a:t>
            </a:r>
          </a:p>
        </p:txBody>
      </p:sp>
      <p:sp>
        <p:nvSpPr>
          <p:cNvPr id="3" name="Content Placeholder 2"/>
          <p:cNvSpPr>
            <a:spLocks noGrp="1"/>
          </p:cNvSpPr>
          <p:nvPr>
            <p:ph idx="1"/>
          </p:nvPr>
        </p:nvSpPr>
        <p:spPr/>
        <p:txBody>
          <a:bodyPr>
            <a:normAutofit fontScale="77500" lnSpcReduction="20000"/>
          </a:bodyPr>
          <a:lstStyle/>
          <a:p>
            <a:r>
              <a:rPr lang="en-US" dirty="0"/>
              <a:t>Note the important pieces of the last two slides.</a:t>
            </a:r>
          </a:p>
          <a:p>
            <a:endParaRPr lang="en-US" dirty="0"/>
          </a:p>
          <a:p>
            <a:r>
              <a:rPr lang="en-US" dirty="0"/>
              <a:t>In main:</a:t>
            </a:r>
          </a:p>
          <a:p>
            <a:pPr marL="457200" lvl="1" indent="0">
              <a:buNone/>
            </a:pPr>
            <a:r>
              <a:rPr lang="en-US" sz="2400" dirty="0"/>
              <a:t>	int </a:t>
            </a:r>
            <a:r>
              <a:rPr lang="en-US" sz="2400" b="1" dirty="0"/>
              <a:t>grades</a:t>
            </a:r>
            <a:r>
              <a:rPr lang="en-US" sz="2400" dirty="0"/>
              <a:t>[NUM_GRADES];</a:t>
            </a:r>
          </a:p>
          <a:p>
            <a:pPr marL="457200" lvl="1" indent="0">
              <a:buNone/>
            </a:pPr>
            <a:r>
              <a:rPr lang="en-US" sz="2400" dirty="0"/>
              <a:t>	//fill in the grades with some code of course</a:t>
            </a:r>
          </a:p>
          <a:p>
            <a:pPr marL="457200" lvl="1" indent="0">
              <a:buNone/>
            </a:pPr>
            <a:r>
              <a:rPr lang="en-US" sz="2400" dirty="0"/>
              <a:t>	double avg = </a:t>
            </a:r>
            <a:r>
              <a:rPr lang="en-US" sz="2400" dirty="0" err="1"/>
              <a:t>getIntArrayAverage</a:t>
            </a:r>
            <a:r>
              <a:rPr lang="en-US" sz="2400" dirty="0"/>
              <a:t>(</a:t>
            </a:r>
            <a:r>
              <a:rPr lang="en-US" sz="2400" b="1" dirty="0"/>
              <a:t>grades</a:t>
            </a:r>
            <a:r>
              <a:rPr lang="en-US" sz="2400" dirty="0"/>
              <a:t>,  NUM_GRADES);</a:t>
            </a:r>
          </a:p>
          <a:p>
            <a:pPr marL="457200" lvl="1" indent="0">
              <a:buNone/>
            </a:pPr>
            <a:endParaRPr lang="en-US" sz="2400" dirty="0"/>
          </a:p>
          <a:p>
            <a:r>
              <a:rPr lang="en-US" dirty="0"/>
              <a:t>In </a:t>
            </a:r>
            <a:r>
              <a:rPr lang="en-US" dirty="0" err="1"/>
              <a:t>getIntArrayAverage</a:t>
            </a:r>
            <a:r>
              <a:rPr lang="en-US" dirty="0"/>
              <a:t>:</a:t>
            </a:r>
          </a:p>
          <a:p>
            <a:r>
              <a:rPr lang="en-US" sz="2000" dirty="0"/>
              <a:t>	//Note the brackets [ ] are left empty.</a:t>
            </a:r>
          </a:p>
          <a:p>
            <a:pPr marL="457200" lvl="1" indent="0">
              <a:buNone/>
            </a:pPr>
            <a:r>
              <a:rPr lang="en-US" sz="2400" dirty="0"/>
              <a:t>	double </a:t>
            </a:r>
            <a:r>
              <a:rPr lang="en-US" sz="2400" dirty="0" err="1"/>
              <a:t>getIntArrayAverage</a:t>
            </a:r>
            <a:r>
              <a:rPr lang="en-US" sz="2400" dirty="0"/>
              <a:t>(</a:t>
            </a:r>
            <a:r>
              <a:rPr lang="en-US" sz="2400" b="1" dirty="0"/>
              <a:t>int grades[]</a:t>
            </a:r>
            <a:r>
              <a:rPr lang="en-US" sz="2400" dirty="0"/>
              <a:t>, int num)</a:t>
            </a:r>
          </a:p>
          <a:p>
            <a:pPr marL="457200" lvl="1" indent="0">
              <a:buNone/>
            </a:pPr>
            <a:r>
              <a:rPr lang="en-US" sz="2400" dirty="0"/>
              <a:t>		or</a:t>
            </a:r>
          </a:p>
          <a:p>
            <a:pPr lvl="1" indent="0">
              <a:buNone/>
            </a:pPr>
            <a:r>
              <a:rPr lang="en-US" sz="2400" dirty="0"/>
              <a:t>	//Variable grades here is actually an int pointer.</a:t>
            </a:r>
          </a:p>
          <a:p>
            <a:pPr marL="457200" lvl="1" indent="0">
              <a:buNone/>
            </a:pPr>
            <a:r>
              <a:rPr lang="en-US" sz="2400" dirty="0"/>
              <a:t>	double </a:t>
            </a:r>
            <a:r>
              <a:rPr lang="en-US" sz="2400" dirty="0" err="1"/>
              <a:t>getIntArrayAverage</a:t>
            </a:r>
            <a:r>
              <a:rPr lang="en-US" sz="2400" dirty="0"/>
              <a:t>(</a:t>
            </a:r>
            <a:r>
              <a:rPr lang="en-US" sz="2400" b="1" dirty="0"/>
              <a:t>int *grades,</a:t>
            </a:r>
            <a:r>
              <a:rPr lang="en-US" sz="2400" dirty="0"/>
              <a:t> int num) </a:t>
            </a:r>
          </a:p>
          <a:p>
            <a:pPr marL="457200" lvl="1" indent="0">
              <a:buNone/>
            </a:pPr>
            <a:endParaRPr lang="en-US" dirty="0"/>
          </a:p>
          <a:p>
            <a:endParaRPr lang="en-US" dirty="0"/>
          </a:p>
        </p:txBody>
      </p:sp>
    </p:spTree>
    <p:extLst>
      <p:ext uri="{BB962C8B-B14F-4D97-AF65-F5344CB8AC3E}">
        <p14:creationId xmlns:p14="http://schemas.microsoft.com/office/powerpoint/2010/main" val="1318337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1FD37-EBD1-44F8-9F05-23DD79150BEA}"/>
              </a:ext>
            </a:extLst>
          </p:cNvPr>
          <p:cNvSpPr>
            <a:spLocks noGrp="1"/>
          </p:cNvSpPr>
          <p:nvPr>
            <p:ph type="title"/>
          </p:nvPr>
        </p:nvSpPr>
        <p:spPr/>
        <p:txBody>
          <a:bodyPr/>
          <a:lstStyle/>
          <a:p>
            <a:r>
              <a:rPr lang="en-US" dirty="0"/>
              <a:t>MULTI-dimensional Arrays</a:t>
            </a:r>
          </a:p>
        </p:txBody>
      </p:sp>
      <p:sp>
        <p:nvSpPr>
          <p:cNvPr id="3" name="Content Placeholder 2">
            <a:extLst>
              <a:ext uri="{FF2B5EF4-FFF2-40B4-BE49-F238E27FC236}">
                <a16:creationId xmlns:a16="http://schemas.microsoft.com/office/drawing/2014/main" id="{14784FA2-05C6-4532-AE2B-B6ED8719C177}"/>
              </a:ext>
            </a:extLst>
          </p:cNvPr>
          <p:cNvSpPr>
            <a:spLocks noGrp="1"/>
          </p:cNvSpPr>
          <p:nvPr>
            <p:ph idx="1"/>
          </p:nvPr>
        </p:nvSpPr>
        <p:spPr/>
        <p:txBody>
          <a:bodyPr/>
          <a:lstStyle/>
          <a:p>
            <a:r>
              <a:rPr lang="en-US" dirty="0"/>
              <a:t>Just like in Java we can have multi dimensional arrays.</a:t>
            </a:r>
          </a:p>
          <a:p>
            <a:pPr marL="0" indent="0">
              <a:buNone/>
            </a:pPr>
            <a:r>
              <a:rPr lang="en-US" dirty="0"/>
              <a:t>	int grid[row][column];</a:t>
            </a:r>
          </a:p>
          <a:p>
            <a:pPr marL="0" indent="0">
              <a:buNone/>
            </a:pPr>
            <a:r>
              <a:rPr lang="en-US" dirty="0"/>
              <a:t>	int grid[3][4] ; //This is really an array of arrays</a:t>
            </a:r>
          </a:p>
          <a:p>
            <a:r>
              <a:rPr lang="en-US" dirty="0"/>
              <a:t>Stored in row major order, which means each row is stored sequentially.</a:t>
            </a:r>
          </a:p>
          <a:p>
            <a:r>
              <a:rPr lang="en-US" dirty="0"/>
              <a:t>You can use the bracket initializer BUT you MUST specify the array dimensions for all but first dimension.</a:t>
            </a:r>
          </a:p>
          <a:p>
            <a:pPr marL="0" indent="0">
              <a:buNone/>
            </a:pPr>
            <a:r>
              <a:rPr lang="en-US" dirty="0"/>
              <a:t>        int </a:t>
            </a:r>
            <a:r>
              <a:rPr lang="en-US" dirty="0" err="1"/>
              <a:t>arr</a:t>
            </a:r>
            <a:r>
              <a:rPr lang="en-US" dirty="0"/>
              <a:t>[][4] = { {1, 2, 3}, {4, 5, 6}, {7, 8, 9}, {10, 11, 12} };</a:t>
            </a:r>
          </a:p>
        </p:txBody>
      </p:sp>
    </p:spTree>
    <p:extLst>
      <p:ext uri="{BB962C8B-B14F-4D97-AF65-F5344CB8AC3E}">
        <p14:creationId xmlns:p14="http://schemas.microsoft.com/office/powerpoint/2010/main" val="8754313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E96E6-5AA9-AA8E-74AE-B717CA721AA3}"/>
              </a:ext>
            </a:extLst>
          </p:cNvPr>
          <p:cNvSpPr>
            <a:spLocks noGrp="1"/>
          </p:cNvSpPr>
          <p:nvPr>
            <p:ph type="title"/>
          </p:nvPr>
        </p:nvSpPr>
        <p:spPr>
          <a:xfrm>
            <a:off x="685800" y="244856"/>
            <a:ext cx="7634943" cy="881888"/>
          </a:xfrm>
        </p:spPr>
        <p:txBody>
          <a:bodyPr/>
          <a:lstStyle/>
          <a:p>
            <a:r>
              <a:rPr lang="en-US"/>
              <a:t>2d array ADDRESS </a:t>
            </a:r>
            <a:r>
              <a:rPr lang="en-US" dirty="0"/>
              <a:t>calculation</a:t>
            </a:r>
          </a:p>
        </p:txBody>
      </p:sp>
      <p:sp>
        <p:nvSpPr>
          <p:cNvPr id="3" name="Content Placeholder 2">
            <a:extLst>
              <a:ext uri="{FF2B5EF4-FFF2-40B4-BE49-F238E27FC236}">
                <a16:creationId xmlns:a16="http://schemas.microsoft.com/office/drawing/2014/main" id="{B5A780DB-8706-2B56-DEA5-F30146DA4020}"/>
              </a:ext>
            </a:extLst>
          </p:cNvPr>
          <p:cNvSpPr>
            <a:spLocks noGrp="1"/>
          </p:cNvSpPr>
          <p:nvPr>
            <p:ph idx="1"/>
          </p:nvPr>
        </p:nvSpPr>
        <p:spPr>
          <a:xfrm>
            <a:off x="685800" y="1092697"/>
            <a:ext cx="7772400" cy="4050792"/>
          </a:xfrm>
        </p:spPr>
        <p:txBody>
          <a:bodyPr>
            <a:normAutofit/>
          </a:bodyPr>
          <a:lstStyle/>
          <a:p>
            <a:pPr marL="0" indent="0">
              <a:buNone/>
            </a:pPr>
            <a:r>
              <a:rPr lang="en-US" sz="1800" dirty="0"/>
              <a:t>int </a:t>
            </a:r>
            <a:r>
              <a:rPr lang="en-US" sz="1800" dirty="0" err="1"/>
              <a:t>arr</a:t>
            </a:r>
            <a:r>
              <a:rPr lang="en-US" sz="1800" dirty="0"/>
              <a:t>[][4] = { {1, 2, 3}, {4, 5, </a:t>
            </a:r>
            <a:r>
              <a:rPr lang="en-US" sz="1800" u="sng" dirty="0"/>
              <a:t>6</a:t>
            </a:r>
            <a:r>
              <a:rPr lang="en-US" sz="1800" dirty="0"/>
              <a:t>}, {7, 8, 9}, {10, 11, 12} };</a:t>
            </a:r>
          </a:p>
          <a:p>
            <a:pPr marL="0" indent="0">
              <a:buNone/>
            </a:pPr>
            <a:r>
              <a:rPr lang="en-US" sz="1800" dirty="0" err="1"/>
              <a:t>arr</a:t>
            </a:r>
            <a:r>
              <a:rPr lang="en-US" sz="1800" dirty="0"/>
              <a:t>[1][2] = 99;</a:t>
            </a:r>
          </a:p>
          <a:p>
            <a:pPr marL="0" indent="0">
              <a:buNone/>
            </a:pPr>
            <a:r>
              <a:rPr lang="en-US" sz="1800" dirty="0" err="1"/>
              <a:t>arr</a:t>
            </a:r>
            <a:r>
              <a:rPr lang="en-US" sz="1800" dirty="0"/>
              <a:t> is x4000</a:t>
            </a:r>
          </a:p>
          <a:p>
            <a:pPr marL="0" indent="0">
              <a:buNone/>
            </a:pPr>
            <a:r>
              <a:rPr lang="en-US" sz="1800" dirty="0"/>
              <a:t>x4000 + 1 * 12 + 2 * 4</a:t>
            </a:r>
          </a:p>
          <a:p>
            <a:pPr marL="0" indent="0">
              <a:buNone/>
            </a:pPr>
            <a:r>
              <a:rPr lang="en-US" sz="1800" dirty="0"/>
              <a:t>x4000 + 20</a:t>
            </a:r>
          </a:p>
          <a:p>
            <a:pPr marL="0" indent="0">
              <a:buNone/>
            </a:pPr>
            <a:r>
              <a:rPr lang="en-US" sz="1800" dirty="0"/>
              <a:t>x4000 + x14</a:t>
            </a:r>
          </a:p>
          <a:p>
            <a:pPr marL="0" indent="0">
              <a:buNone/>
            </a:pPr>
            <a:r>
              <a:rPr lang="en-US" sz="1800" dirty="0"/>
              <a:t>x4014</a:t>
            </a:r>
          </a:p>
        </p:txBody>
      </p:sp>
      <p:graphicFrame>
        <p:nvGraphicFramePr>
          <p:cNvPr id="5" name="Table 4">
            <a:extLst>
              <a:ext uri="{FF2B5EF4-FFF2-40B4-BE49-F238E27FC236}">
                <a16:creationId xmlns:a16="http://schemas.microsoft.com/office/drawing/2014/main" id="{B5B941DE-C935-BD28-AF9B-268B6C9884F1}"/>
              </a:ext>
            </a:extLst>
          </p:cNvPr>
          <p:cNvGraphicFramePr>
            <a:graphicFrameLocks noGrp="1"/>
          </p:cNvGraphicFramePr>
          <p:nvPr>
            <p:extLst>
              <p:ext uri="{D42A27DB-BD31-4B8C-83A1-F6EECF244321}">
                <p14:modId xmlns:p14="http://schemas.microsoft.com/office/powerpoint/2010/main" val="3515925139"/>
              </p:ext>
            </p:extLst>
          </p:nvPr>
        </p:nvGraphicFramePr>
        <p:xfrm>
          <a:off x="1066800" y="4038600"/>
          <a:ext cx="3266292" cy="1854200"/>
        </p:xfrm>
        <a:graphic>
          <a:graphicData uri="http://schemas.openxmlformats.org/drawingml/2006/table">
            <a:tbl>
              <a:tblPr firstRow="1" bandRow="1">
                <a:tableStyleId>{5940675A-B579-460E-94D1-54222C63F5DA}</a:tableStyleId>
              </a:tblPr>
              <a:tblGrid>
                <a:gridCol w="816573">
                  <a:extLst>
                    <a:ext uri="{9D8B030D-6E8A-4147-A177-3AD203B41FA5}">
                      <a16:colId xmlns:a16="http://schemas.microsoft.com/office/drawing/2014/main" val="1389354330"/>
                    </a:ext>
                  </a:extLst>
                </a:gridCol>
                <a:gridCol w="816573">
                  <a:extLst>
                    <a:ext uri="{9D8B030D-6E8A-4147-A177-3AD203B41FA5}">
                      <a16:colId xmlns:a16="http://schemas.microsoft.com/office/drawing/2014/main" val="4194621198"/>
                    </a:ext>
                  </a:extLst>
                </a:gridCol>
                <a:gridCol w="816573">
                  <a:extLst>
                    <a:ext uri="{9D8B030D-6E8A-4147-A177-3AD203B41FA5}">
                      <a16:colId xmlns:a16="http://schemas.microsoft.com/office/drawing/2014/main" val="34476195"/>
                    </a:ext>
                  </a:extLst>
                </a:gridCol>
                <a:gridCol w="816573">
                  <a:extLst>
                    <a:ext uri="{9D8B030D-6E8A-4147-A177-3AD203B41FA5}">
                      <a16:colId xmlns:a16="http://schemas.microsoft.com/office/drawing/2014/main" val="1618248647"/>
                    </a:ext>
                  </a:extLst>
                </a:gridCol>
              </a:tblGrid>
              <a:tr h="370840">
                <a:tc>
                  <a:txBody>
                    <a:bodyPr/>
                    <a:lstStyle/>
                    <a:p>
                      <a:pPr algn="ctr"/>
                      <a:endParaRPr lang="en-US"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solidFill>
                            <a:schemeClr val="tx1"/>
                          </a:solidFill>
                        </a:rPr>
                        <a:t>C0</a:t>
                      </a:r>
                      <a:endParaRPr lang="en-US"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C1</a:t>
                      </a:r>
                      <a:endParaRPr lang="en-US"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C2</a:t>
                      </a:r>
                      <a:endParaRPr lang="en-US" dirty="0">
                        <a:solidFill>
                          <a:schemeClr val="tx1"/>
                        </a:solidFill>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6438777"/>
                  </a:ext>
                </a:extLst>
              </a:tr>
              <a:tr h="370840">
                <a:tc>
                  <a:txBody>
                    <a:bodyPr/>
                    <a:lstStyle/>
                    <a:p>
                      <a:pPr algn="ctr"/>
                      <a:r>
                        <a:rPr lang="en-US" dirty="0">
                          <a:solidFill>
                            <a:schemeClr val="tx1"/>
                          </a:solidFill>
                        </a:rPr>
                        <a:t>R0</a:t>
                      </a:r>
                      <a:endParaRPr lang="en-US"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dirty="0">
                          <a:solidFill>
                            <a:schemeClr val="tx1"/>
                          </a:solidFill>
                        </a:rPr>
                        <a:t>1</a:t>
                      </a: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2</a:t>
                      </a: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3</a:t>
                      </a: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65145"/>
                  </a:ext>
                </a:extLst>
              </a:tr>
              <a:tr h="370840">
                <a:tc>
                  <a:txBody>
                    <a:bodyPr/>
                    <a:lstStyle/>
                    <a:p>
                      <a:pPr algn="ctr"/>
                      <a:r>
                        <a:rPr lang="en-US" dirty="0">
                          <a:solidFill>
                            <a:schemeClr val="tx1"/>
                          </a:solidFill>
                        </a:rPr>
                        <a:t>R1</a:t>
                      </a:r>
                      <a:endParaRPr lang="en-US"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dirty="0">
                          <a:solidFill>
                            <a:schemeClr val="tx1"/>
                          </a:solidFill>
                        </a:rPr>
                        <a:t>4</a:t>
                      </a: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5</a:t>
                      </a: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highlight>
                            <a:srgbClr val="808080"/>
                          </a:highlight>
                        </a:rPr>
                        <a:t>6</a:t>
                      </a:r>
                      <a:endParaRPr lang="en-US" dirty="0">
                        <a:solidFill>
                          <a:schemeClr val="tx1"/>
                        </a:solidFill>
                        <a:highlight>
                          <a:srgbClr val="808080"/>
                        </a:highlight>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extLst>
                  <a:ext uri="{0D108BD9-81ED-4DB2-BD59-A6C34878D82A}">
                    <a16:rowId xmlns:a16="http://schemas.microsoft.com/office/drawing/2014/main" val="1365241327"/>
                  </a:ext>
                </a:extLst>
              </a:tr>
              <a:tr h="370840">
                <a:tc>
                  <a:txBody>
                    <a:bodyPr/>
                    <a:lstStyle/>
                    <a:p>
                      <a:pPr algn="ctr"/>
                      <a:r>
                        <a:rPr lang="en-US" dirty="0">
                          <a:solidFill>
                            <a:schemeClr val="tx1"/>
                          </a:solidFill>
                        </a:rPr>
                        <a:t>R2</a:t>
                      </a:r>
                      <a:endParaRPr lang="en-US"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dirty="0">
                          <a:solidFill>
                            <a:schemeClr val="tx1"/>
                          </a:solidFill>
                        </a:rPr>
                        <a:t>7</a:t>
                      </a: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8</a:t>
                      </a: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9</a:t>
                      </a: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29796057"/>
                  </a:ext>
                </a:extLst>
              </a:tr>
              <a:tr h="370840">
                <a:tc>
                  <a:txBody>
                    <a:bodyPr/>
                    <a:lstStyle/>
                    <a:p>
                      <a:pPr algn="ctr"/>
                      <a:r>
                        <a:rPr lang="en-US" dirty="0">
                          <a:solidFill>
                            <a:schemeClr val="tx1"/>
                          </a:solidFill>
                        </a:rPr>
                        <a:t>R3</a:t>
                      </a:r>
                      <a:endParaRPr lang="en-US" dirty="0">
                        <a:solidFill>
                          <a:schemeClr val="tx1"/>
                        </a:solidFill>
                        <a:latin typeface="Courier New" panose="02070309020205020404" pitchFamily="49" charset="0"/>
                        <a:cs typeface="Courier New" panose="020703090202050204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dirty="0">
                          <a:solidFill>
                            <a:schemeClr val="tx1"/>
                          </a:solidFill>
                        </a:rPr>
                        <a:t>10</a:t>
                      </a: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11</a:t>
                      </a: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tx1"/>
                          </a:solidFill>
                        </a:rPr>
                        <a:t>12</a:t>
                      </a:r>
                      <a:endParaRPr lang="en-US" dirty="0">
                        <a:solidFill>
                          <a:schemeClr val="tx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29838545"/>
                  </a:ext>
                </a:extLst>
              </a:tr>
            </a:tbl>
          </a:graphicData>
        </a:graphic>
      </p:graphicFrame>
      <p:graphicFrame>
        <p:nvGraphicFramePr>
          <p:cNvPr id="4" name="Table 3">
            <a:extLst>
              <a:ext uri="{FF2B5EF4-FFF2-40B4-BE49-F238E27FC236}">
                <a16:creationId xmlns:a16="http://schemas.microsoft.com/office/drawing/2014/main" id="{AE1606BA-FEFA-4C63-8791-2CD5804A164C}"/>
              </a:ext>
            </a:extLst>
          </p:cNvPr>
          <p:cNvGraphicFramePr>
            <a:graphicFrameLocks noGrp="1"/>
          </p:cNvGraphicFramePr>
          <p:nvPr>
            <p:extLst>
              <p:ext uri="{D42A27DB-BD31-4B8C-83A1-F6EECF244321}">
                <p14:modId xmlns:p14="http://schemas.microsoft.com/office/powerpoint/2010/main" val="301797847"/>
              </p:ext>
            </p:extLst>
          </p:nvPr>
        </p:nvGraphicFramePr>
        <p:xfrm>
          <a:off x="5391438" y="1813560"/>
          <a:ext cx="2685762" cy="4450080"/>
        </p:xfrm>
        <a:graphic>
          <a:graphicData uri="http://schemas.openxmlformats.org/drawingml/2006/table">
            <a:tbl>
              <a:tblPr firstRow="1" bandRow="1">
                <a:tableStyleId>{5940675A-B579-460E-94D1-54222C63F5DA}</a:tableStyleId>
              </a:tblPr>
              <a:tblGrid>
                <a:gridCol w="1051778">
                  <a:extLst>
                    <a:ext uri="{9D8B030D-6E8A-4147-A177-3AD203B41FA5}">
                      <a16:colId xmlns:a16="http://schemas.microsoft.com/office/drawing/2014/main" val="3625177490"/>
                    </a:ext>
                  </a:extLst>
                </a:gridCol>
                <a:gridCol w="1051778">
                  <a:extLst>
                    <a:ext uri="{9D8B030D-6E8A-4147-A177-3AD203B41FA5}">
                      <a16:colId xmlns:a16="http://schemas.microsoft.com/office/drawing/2014/main" val="1754800989"/>
                    </a:ext>
                  </a:extLst>
                </a:gridCol>
                <a:gridCol w="582206">
                  <a:extLst>
                    <a:ext uri="{9D8B030D-6E8A-4147-A177-3AD203B41FA5}">
                      <a16:colId xmlns:a16="http://schemas.microsoft.com/office/drawing/2014/main" val="2605524925"/>
                    </a:ext>
                  </a:extLst>
                </a:gridCol>
              </a:tblGrid>
              <a:tr h="370840">
                <a:tc>
                  <a:txBody>
                    <a:bodyPr/>
                    <a:lstStyle/>
                    <a:p>
                      <a:pPr algn="ct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[0]</a:t>
                      </a:r>
                    </a:p>
                  </a:txBody>
                  <a:tcPr/>
                </a:tc>
                <a:tc>
                  <a:txBody>
                    <a:bodyPr/>
                    <a:lstStyle/>
                    <a:p>
                      <a:pPr algn="ctr"/>
                      <a:r>
                        <a:rPr lang="en-US" dirty="0">
                          <a:latin typeface="Courier New" panose="02070309020205020404" pitchFamily="49" charset="0"/>
                          <a:cs typeface="Courier New" panose="02070309020205020404" pitchFamily="49" charset="0"/>
                        </a:rPr>
                        <a:t>x4000</a:t>
                      </a:r>
                    </a:p>
                  </a:txBody>
                  <a:tcPr/>
                </a:tc>
                <a:tc>
                  <a:txBody>
                    <a:bodyPr/>
                    <a:lstStyle/>
                    <a:p>
                      <a:pPr algn="ctr"/>
                      <a:r>
                        <a:rPr lang="en-US" dirty="0">
                          <a:latin typeface="Courier New" panose="02070309020205020404" pitchFamily="49" charset="0"/>
                          <a:cs typeface="Courier New" panose="02070309020205020404" pitchFamily="49" charset="0"/>
                        </a:rPr>
                        <a:t>1</a:t>
                      </a:r>
                    </a:p>
                  </a:txBody>
                  <a:tcPr/>
                </a:tc>
                <a:extLst>
                  <a:ext uri="{0D108BD9-81ED-4DB2-BD59-A6C34878D82A}">
                    <a16:rowId xmlns:a16="http://schemas.microsoft.com/office/drawing/2014/main" val="2483857607"/>
                  </a:ext>
                </a:extLst>
              </a:tr>
              <a:tr h="370840">
                <a:tc>
                  <a:txBody>
                    <a:bodyPr/>
                    <a:lstStyle/>
                    <a:p>
                      <a:pPr algn="ct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a:latin typeface="Courier New" panose="02070309020205020404" pitchFamily="49" charset="0"/>
                          <a:cs typeface="Courier New" panose="02070309020205020404" pitchFamily="49" charset="0"/>
                        </a:rPr>
                        <a:t>x4004</a:t>
                      </a:r>
                    </a:p>
                  </a:txBody>
                  <a:tcPr/>
                </a:tc>
                <a:tc>
                  <a:txBody>
                    <a:bodyPr/>
                    <a:lstStyle/>
                    <a:p>
                      <a:pPr algn="ctr"/>
                      <a:r>
                        <a:rPr lang="en-US" dirty="0">
                          <a:latin typeface="Courier New" panose="02070309020205020404" pitchFamily="49" charset="0"/>
                          <a:cs typeface="Courier New" panose="02070309020205020404" pitchFamily="49" charset="0"/>
                        </a:rPr>
                        <a:t>2</a:t>
                      </a:r>
                    </a:p>
                  </a:txBody>
                  <a:tcPr/>
                </a:tc>
                <a:extLst>
                  <a:ext uri="{0D108BD9-81ED-4DB2-BD59-A6C34878D82A}">
                    <a16:rowId xmlns:a16="http://schemas.microsoft.com/office/drawing/2014/main" val="83502079"/>
                  </a:ext>
                </a:extLst>
              </a:tr>
              <a:tr h="370840">
                <a:tc>
                  <a:txBody>
                    <a:bodyPr/>
                    <a:lstStyle/>
                    <a:p>
                      <a:pPr algn="ct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a:latin typeface="Courier New" panose="02070309020205020404" pitchFamily="49" charset="0"/>
                          <a:cs typeface="Courier New" panose="02070309020205020404" pitchFamily="49" charset="0"/>
                        </a:rPr>
                        <a:t>x4008</a:t>
                      </a:r>
                    </a:p>
                  </a:txBody>
                  <a:tcPr/>
                </a:tc>
                <a:tc>
                  <a:txBody>
                    <a:bodyPr/>
                    <a:lstStyle/>
                    <a:p>
                      <a:pPr algn="ctr"/>
                      <a:r>
                        <a:rPr lang="en-US" dirty="0">
                          <a:latin typeface="Courier New" panose="02070309020205020404" pitchFamily="49" charset="0"/>
                          <a:cs typeface="Courier New" panose="02070309020205020404" pitchFamily="49" charset="0"/>
                        </a:rPr>
                        <a:t>3</a:t>
                      </a:r>
                    </a:p>
                  </a:txBody>
                  <a:tcPr/>
                </a:tc>
                <a:extLst>
                  <a:ext uri="{0D108BD9-81ED-4DB2-BD59-A6C34878D82A}">
                    <a16:rowId xmlns:a16="http://schemas.microsoft.com/office/drawing/2014/main" val="172934942"/>
                  </a:ext>
                </a:extLst>
              </a:tr>
              <a:tr h="370840">
                <a:tc>
                  <a:txBody>
                    <a:bodyPr/>
                    <a:lstStyle/>
                    <a:p>
                      <a:pPr algn="ct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[1]</a:t>
                      </a:r>
                    </a:p>
                  </a:txBody>
                  <a:tcPr/>
                </a:tc>
                <a:tc>
                  <a:txBody>
                    <a:bodyPr/>
                    <a:lstStyle/>
                    <a:p>
                      <a:pPr algn="ctr"/>
                      <a:r>
                        <a:rPr lang="en-US" dirty="0">
                          <a:latin typeface="Courier New" panose="02070309020205020404" pitchFamily="49" charset="0"/>
                          <a:cs typeface="Courier New" panose="02070309020205020404" pitchFamily="49" charset="0"/>
                        </a:rPr>
                        <a:t>x400C</a:t>
                      </a:r>
                    </a:p>
                  </a:txBody>
                  <a:tcPr/>
                </a:tc>
                <a:tc>
                  <a:txBody>
                    <a:bodyPr/>
                    <a:lstStyle/>
                    <a:p>
                      <a:pPr algn="ctr"/>
                      <a:r>
                        <a:rPr lang="en-US" dirty="0">
                          <a:latin typeface="Courier New" panose="02070309020205020404" pitchFamily="49" charset="0"/>
                          <a:cs typeface="Courier New" panose="02070309020205020404" pitchFamily="49" charset="0"/>
                        </a:rPr>
                        <a:t>4</a:t>
                      </a:r>
                    </a:p>
                  </a:txBody>
                  <a:tcPr/>
                </a:tc>
                <a:extLst>
                  <a:ext uri="{0D108BD9-81ED-4DB2-BD59-A6C34878D82A}">
                    <a16:rowId xmlns:a16="http://schemas.microsoft.com/office/drawing/2014/main" val="2482704358"/>
                  </a:ext>
                </a:extLst>
              </a:tr>
              <a:tr h="370840">
                <a:tc>
                  <a:txBody>
                    <a:bodyPr/>
                    <a:lstStyle/>
                    <a:p>
                      <a:pPr algn="ct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a:latin typeface="Courier New" panose="02070309020205020404" pitchFamily="49" charset="0"/>
                          <a:cs typeface="Courier New" panose="02070309020205020404" pitchFamily="49" charset="0"/>
                        </a:rPr>
                        <a:t>X4010</a:t>
                      </a:r>
                    </a:p>
                  </a:txBody>
                  <a:tcPr/>
                </a:tc>
                <a:tc>
                  <a:txBody>
                    <a:bodyPr/>
                    <a:lstStyle/>
                    <a:p>
                      <a:pPr algn="ctr"/>
                      <a:r>
                        <a:rPr lang="en-US" dirty="0">
                          <a:latin typeface="Courier New" panose="02070309020205020404" pitchFamily="49" charset="0"/>
                          <a:cs typeface="Courier New" panose="02070309020205020404" pitchFamily="49" charset="0"/>
                        </a:rPr>
                        <a:t>5</a:t>
                      </a:r>
                    </a:p>
                  </a:txBody>
                  <a:tcPr/>
                </a:tc>
                <a:extLst>
                  <a:ext uri="{0D108BD9-81ED-4DB2-BD59-A6C34878D82A}">
                    <a16:rowId xmlns:a16="http://schemas.microsoft.com/office/drawing/2014/main" val="3980801896"/>
                  </a:ext>
                </a:extLst>
              </a:tr>
              <a:tr h="370840">
                <a:tc>
                  <a:txBody>
                    <a:bodyPr/>
                    <a:lstStyle/>
                    <a:p>
                      <a:pPr algn="ct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a:latin typeface="Courier New" panose="02070309020205020404" pitchFamily="49" charset="0"/>
                          <a:cs typeface="Courier New" panose="02070309020205020404" pitchFamily="49" charset="0"/>
                        </a:rPr>
                        <a:t>X4014</a:t>
                      </a:r>
                    </a:p>
                  </a:txBody>
                  <a:tcPr/>
                </a:tc>
                <a:tc>
                  <a:txBody>
                    <a:bodyPr/>
                    <a:lstStyle/>
                    <a:p>
                      <a:pPr algn="ctr"/>
                      <a:r>
                        <a:rPr lang="en-US" dirty="0">
                          <a:latin typeface="Courier New" panose="02070309020205020404" pitchFamily="49" charset="0"/>
                          <a:cs typeface="Courier New" panose="02070309020205020404" pitchFamily="49" charset="0"/>
                        </a:rPr>
                        <a:t>6</a:t>
                      </a:r>
                    </a:p>
                  </a:txBody>
                  <a:tcPr/>
                </a:tc>
                <a:extLst>
                  <a:ext uri="{0D108BD9-81ED-4DB2-BD59-A6C34878D82A}">
                    <a16:rowId xmlns:a16="http://schemas.microsoft.com/office/drawing/2014/main" val="476272339"/>
                  </a:ext>
                </a:extLst>
              </a:tr>
              <a:tr h="370840">
                <a:tc>
                  <a:txBody>
                    <a:bodyPr/>
                    <a:lstStyle/>
                    <a:p>
                      <a:pPr algn="ct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[2]</a:t>
                      </a:r>
                    </a:p>
                  </a:txBody>
                  <a:tcPr/>
                </a:tc>
                <a:tc>
                  <a:txBody>
                    <a:bodyPr/>
                    <a:lstStyle/>
                    <a:p>
                      <a:pPr algn="ctr"/>
                      <a:r>
                        <a:rPr lang="en-US" dirty="0">
                          <a:latin typeface="Courier New" panose="02070309020205020404" pitchFamily="49" charset="0"/>
                          <a:cs typeface="Courier New" panose="02070309020205020404" pitchFamily="49" charset="0"/>
                        </a:rPr>
                        <a:t>X4018</a:t>
                      </a:r>
                    </a:p>
                  </a:txBody>
                  <a:tcPr/>
                </a:tc>
                <a:tc>
                  <a:txBody>
                    <a:bodyPr/>
                    <a:lstStyle/>
                    <a:p>
                      <a:pPr algn="ctr"/>
                      <a:r>
                        <a:rPr lang="en-US" dirty="0">
                          <a:latin typeface="Courier New" panose="02070309020205020404" pitchFamily="49" charset="0"/>
                          <a:cs typeface="Courier New" panose="02070309020205020404" pitchFamily="49" charset="0"/>
                        </a:rPr>
                        <a:t>7</a:t>
                      </a:r>
                    </a:p>
                  </a:txBody>
                  <a:tcPr/>
                </a:tc>
                <a:extLst>
                  <a:ext uri="{0D108BD9-81ED-4DB2-BD59-A6C34878D82A}">
                    <a16:rowId xmlns:a16="http://schemas.microsoft.com/office/drawing/2014/main" val="67756903"/>
                  </a:ext>
                </a:extLst>
              </a:tr>
              <a:tr h="370840">
                <a:tc>
                  <a:txBody>
                    <a:bodyPr/>
                    <a:lstStyle/>
                    <a:p>
                      <a:pPr algn="ct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a:latin typeface="Courier New" panose="02070309020205020404" pitchFamily="49" charset="0"/>
                          <a:cs typeface="Courier New" panose="02070309020205020404" pitchFamily="49" charset="0"/>
                        </a:rPr>
                        <a:t>x401C</a:t>
                      </a:r>
                    </a:p>
                  </a:txBody>
                  <a:tcPr/>
                </a:tc>
                <a:tc>
                  <a:txBody>
                    <a:bodyPr/>
                    <a:lstStyle/>
                    <a:p>
                      <a:pPr algn="ctr"/>
                      <a:r>
                        <a:rPr lang="en-US" dirty="0">
                          <a:latin typeface="Courier New" panose="02070309020205020404" pitchFamily="49" charset="0"/>
                          <a:cs typeface="Courier New" panose="02070309020205020404" pitchFamily="49" charset="0"/>
                        </a:rPr>
                        <a:t>8</a:t>
                      </a:r>
                    </a:p>
                  </a:txBody>
                  <a:tcPr/>
                </a:tc>
                <a:extLst>
                  <a:ext uri="{0D108BD9-81ED-4DB2-BD59-A6C34878D82A}">
                    <a16:rowId xmlns:a16="http://schemas.microsoft.com/office/drawing/2014/main" val="1457224663"/>
                  </a:ext>
                </a:extLst>
              </a:tr>
              <a:tr h="370840">
                <a:tc>
                  <a:txBody>
                    <a:bodyPr/>
                    <a:lstStyle/>
                    <a:p>
                      <a:pPr algn="ct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a:latin typeface="Courier New" panose="02070309020205020404" pitchFamily="49" charset="0"/>
                          <a:cs typeface="Courier New" panose="02070309020205020404" pitchFamily="49" charset="0"/>
                        </a:rPr>
                        <a:t>x4020</a:t>
                      </a:r>
                    </a:p>
                  </a:txBody>
                  <a:tcPr/>
                </a:tc>
                <a:tc>
                  <a:txBody>
                    <a:bodyPr/>
                    <a:lstStyle/>
                    <a:p>
                      <a:pPr algn="ctr"/>
                      <a:r>
                        <a:rPr lang="en-US" dirty="0">
                          <a:latin typeface="Courier New" panose="02070309020205020404" pitchFamily="49" charset="0"/>
                          <a:cs typeface="Courier New" panose="02070309020205020404" pitchFamily="49" charset="0"/>
                        </a:rPr>
                        <a:t>9</a:t>
                      </a:r>
                    </a:p>
                  </a:txBody>
                  <a:tcPr/>
                </a:tc>
                <a:extLst>
                  <a:ext uri="{0D108BD9-81ED-4DB2-BD59-A6C34878D82A}">
                    <a16:rowId xmlns:a16="http://schemas.microsoft.com/office/drawing/2014/main" val="2114513284"/>
                  </a:ext>
                </a:extLst>
              </a:tr>
              <a:tr h="370840">
                <a:tc>
                  <a:txBody>
                    <a:bodyPr/>
                    <a:lstStyle/>
                    <a:p>
                      <a:pPr algn="ct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[3]</a:t>
                      </a:r>
                    </a:p>
                  </a:txBody>
                  <a:tcPr/>
                </a:tc>
                <a:tc>
                  <a:txBody>
                    <a:bodyPr/>
                    <a:lstStyle/>
                    <a:p>
                      <a:pPr algn="ctr"/>
                      <a:r>
                        <a:rPr lang="en-US" dirty="0">
                          <a:latin typeface="Courier New" panose="02070309020205020404" pitchFamily="49" charset="0"/>
                          <a:cs typeface="Courier New" panose="02070309020205020404" pitchFamily="49" charset="0"/>
                        </a:rPr>
                        <a:t>x4024</a:t>
                      </a:r>
                    </a:p>
                  </a:txBody>
                  <a:tcPr/>
                </a:tc>
                <a:tc>
                  <a:txBody>
                    <a:bodyPr/>
                    <a:lstStyle/>
                    <a:p>
                      <a:pPr algn="ctr"/>
                      <a:r>
                        <a:rPr lang="en-US" dirty="0">
                          <a:latin typeface="Courier New" panose="02070309020205020404" pitchFamily="49" charset="0"/>
                          <a:cs typeface="Courier New" panose="02070309020205020404" pitchFamily="49" charset="0"/>
                        </a:rPr>
                        <a:t>10</a:t>
                      </a:r>
                    </a:p>
                  </a:txBody>
                  <a:tcPr/>
                </a:tc>
                <a:extLst>
                  <a:ext uri="{0D108BD9-81ED-4DB2-BD59-A6C34878D82A}">
                    <a16:rowId xmlns:a16="http://schemas.microsoft.com/office/drawing/2014/main" val="2741771566"/>
                  </a:ext>
                </a:extLst>
              </a:tr>
              <a:tr h="370840">
                <a:tc>
                  <a:txBody>
                    <a:bodyPr/>
                    <a:lstStyle/>
                    <a:p>
                      <a:pPr algn="ct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a:latin typeface="Courier New" panose="02070309020205020404" pitchFamily="49" charset="0"/>
                          <a:cs typeface="Courier New" panose="02070309020205020404" pitchFamily="49" charset="0"/>
                        </a:rPr>
                        <a:t>x4028</a:t>
                      </a:r>
                    </a:p>
                  </a:txBody>
                  <a:tcPr/>
                </a:tc>
                <a:tc>
                  <a:txBody>
                    <a:bodyPr/>
                    <a:lstStyle/>
                    <a:p>
                      <a:pPr algn="ctr"/>
                      <a:r>
                        <a:rPr lang="en-US" dirty="0">
                          <a:latin typeface="Courier New" panose="02070309020205020404" pitchFamily="49" charset="0"/>
                          <a:cs typeface="Courier New" panose="02070309020205020404" pitchFamily="49" charset="0"/>
                        </a:rPr>
                        <a:t>11</a:t>
                      </a:r>
                    </a:p>
                  </a:txBody>
                  <a:tcPr/>
                </a:tc>
                <a:extLst>
                  <a:ext uri="{0D108BD9-81ED-4DB2-BD59-A6C34878D82A}">
                    <a16:rowId xmlns:a16="http://schemas.microsoft.com/office/drawing/2014/main" val="2093932001"/>
                  </a:ext>
                </a:extLst>
              </a:tr>
              <a:tr h="370840">
                <a:tc>
                  <a:txBody>
                    <a:bodyPr/>
                    <a:lstStyle/>
                    <a:p>
                      <a:pPr algn="ctr"/>
                      <a:endParaRPr lang="en-US" dirty="0">
                        <a:latin typeface="Courier New" panose="02070309020205020404" pitchFamily="49" charset="0"/>
                        <a:cs typeface="Courier New" panose="02070309020205020404" pitchFamily="49" charset="0"/>
                      </a:endParaRPr>
                    </a:p>
                  </a:txBody>
                  <a:tcPr/>
                </a:tc>
                <a:tc>
                  <a:txBody>
                    <a:bodyPr/>
                    <a:lstStyle/>
                    <a:p>
                      <a:pPr algn="ctr"/>
                      <a:r>
                        <a:rPr lang="en-US" dirty="0">
                          <a:latin typeface="Courier New" panose="02070309020205020404" pitchFamily="49" charset="0"/>
                          <a:cs typeface="Courier New" panose="02070309020205020404" pitchFamily="49" charset="0"/>
                        </a:rPr>
                        <a:t>x402C</a:t>
                      </a:r>
                    </a:p>
                  </a:txBody>
                  <a:tcPr/>
                </a:tc>
                <a:tc>
                  <a:txBody>
                    <a:bodyPr/>
                    <a:lstStyle/>
                    <a:p>
                      <a:pPr algn="ctr"/>
                      <a:r>
                        <a:rPr lang="en-US" dirty="0">
                          <a:latin typeface="Courier New" panose="02070309020205020404" pitchFamily="49" charset="0"/>
                          <a:cs typeface="Courier New" panose="02070309020205020404" pitchFamily="49" charset="0"/>
                        </a:rPr>
                        <a:t>12</a:t>
                      </a:r>
                    </a:p>
                  </a:txBody>
                  <a:tcPr/>
                </a:tc>
                <a:extLst>
                  <a:ext uri="{0D108BD9-81ED-4DB2-BD59-A6C34878D82A}">
                    <a16:rowId xmlns:a16="http://schemas.microsoft.com/office/drawing/2014/main" val="1144464576"/>
                  </a:ext>
                </a:extLst>
              </a:tr>
            </a:tbl>
          </a:graphicData>
        </a:graphic>
      </p:graphicFrame>
    </p:spTree>
    <p:extLst>
      <p:ext uri="{BB962C8B-B14F-4D97-AF65-F5344CB8AC3E}">
        <p14:creationId xmlns:p14="http://schemas.microsoft.com/office/powerpoint/2010/main" val="10089351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FE936-B003-483E-B062-0B36288FE6AE}"/>
              </a:ext>
            </a:extLst>
          </p:cNvPr>
          <p:cNvSpPr>
            <a:spLocks noGrp="1"/>
          </p:cNvSpPr>
          <p:nvPr>
            <p:ph type="title"/>
          </p:nvPr>
        </p:nvSpPr>
        <p:spPr/>
        <p:txBody>
          <a:bodyPr/>
          <a:lstStyle/>
          <a:p>
            <a:r>
              <a:rPr lang="en-US" dirty="0"/>
              <a:t>Accessing multi dimensional array data</a:t>
            </a:r>
          </a:p>
        </p:txBody>
      </p:sp>
      <p:sp>
        <p:nvSpPr>
          <p:cNvPr id="3" name="Content Placeholder 2">
            <a:extLst>
              <a:ext uri="{FF2B5EF4-FFF2-40B4-BE49-F238E27FC236}">
                <a16:creationId xmlns:a16="http://schemas.microsoft.com/office/drawing/2014/main" id="{2D42DD5A-77E6-486B-BCB9-EC6B77FC6CFF}"/>
              </a:ext>
            </a:extLst>
          </p:cNvPr>
          <p:cNvSpPr>
            <a:spLocks noGrp="1"/>
          </p:cNvSpPr>
          <p:nvPr>
            <p:ph idx="1"/>
          </p:nvPr>
        </p:nvSpPr>
        <p:spPr/>
        <p:txBody>
          <a:bodyPr/>
          <a:lstStyle/>
          <a:p>
            <a:r>
              <a:rPr lang="en-US" dirty="0"/>
              <a:t>The following will print 1 2 3 4 5 6 7 8 9 on a single line</a:t>
            </a:r>
          </a:p>
          <a:p>
            <a:pPr marL="0" indent="0">
              <a:buNone/>
            </a:pPr>
            <a:endParaRPr lang="en-US" dirty="0"/>
          </a:p>
          <a:p>
            <a:pPr marL="0" indent="0">
              <a:buNone/>
            </a:pPr>
            <a:r>
              <a:rPr lang="en-US" dirty="0"/>
              <a:t>     int </a:t>
            </a:r>
            <a:r>
              <a:rPr lang="en-US" dirty="0" err="1"/>
              <a:t>arr</a:t>
            </a:r>
            <a:r>
              <a:rPr lang="en-US" dirty="0"/>
              <a:t>[][3] = { {1, 2, 3}, {4, 5, 6}, {7, 8, 9} };</a:t>
            </a:r>
          </a:p>
          <a:p>
            <a:pPr marL="0" indent="0">
              <a:buNone/>
            </a:pPr>
            <a:endParaRPr lang="en-US" dirty="0"/>
          </a:p>
          <a:p>
            <a:pPr marL="0" indent="0">
              <a:buNone/>
            </a:pPr>
            <a:r>
              <a:rPr lang="en-US" dirty="0"/>
              <a:t>     for (int </a:t>
            </a:r>
            <a:r>
              <a:rPr lang="en-US" dirty="0" err="1"/>
              <a:t>i</a:t>
            </a:r>
            <a:r>
              <a:rPr lang="en-US" dirty="0"/>
              <a:t> = 0; </a:t>
            </a:r>
            <a:r>
              <a:rPr lang="en-US" dirty="0" err="1"/>
              <a:t>i</a:t>
            </a:r>
            <a:r>
              <a:rPr lang="en-US" dirty="0"/>
              <a:t> &lt; 3; </a:t>
            </a:r>
            <a:r>
              <a:rPr lang="en-US" dirty="0" err="1"/>
              <a:t>i</a:t>
            </a:r>
            <a:r>
              <a:rPr lang="en-US" dirty="0"/>
              <a:t>++) {</a:t>
            </a:r>
          </a:p>
          <a:p>
            <a:pPr marL="0" indent="0">
              <a:buNone/>
            </a:pPr>
            <a:r>
              <a:rPr lang="en-US" dirty="0"/>
              <a:t>        for (int j = 0; j &lt; 3; </a:t>
            </a:r>
            <a:r>
              <a:rPr lang="en-US" dirty="0" err="1"/>
              <a:t>j++</a:t>
            </a:r>
            <a:r>
              <a:rPr lang="en-US" dirty="0"/>
              <a:t>) {</a:t>
            </a:r>
          </a:p>
          <a:p>
            <a:pPr marL="0" indent="0">
              <a:buNone/>
            </a:pPr>
            <a:r>
              <a:rPr lang="en-US" dirty="0"/>
              <a:t>          </a:t>
            </a:r>
            <a:r>
              <a:rPr lang="en-US" dirty="0" err="1"/>
              <a:t>printf</a:t>
            </a:r>
            <a:r>
              <a:rPr lang="en-US" dirty="0"/>
              <a:t>("%d ", </a:t>
            </a:r>
            <a:r>
              <a:rPr lang="en-US" dirty="0" err="1"/>
              <a:t>arr</a:t>
            </a:r>
            <a:r>
              <a:rPr lang="en-US" dirty="0"/>
              <a:t>[</a:t>
            </a:r>
            <a:r>
              <a:rPr lang="en-US" dirty="0" err="1"/>
              <a:t>i</a:t>
            </a:r>
            <a:r>
              <a:rPr lang="en-US" dirty="0"/>
              <a:t>][j]);</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1353726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802C-A9FA-4FC7-9D82-7C73377187B5}"/>
              </a:ext>
            </a:extLst>
          </p:cNvPr>
          <p:cNvSpPr>
            <a:spLocks noGrp="1"/>
          </p:cNvSpPr>
          <p:nvPr>
            <p:ph type="title"/>
          </p:nvPr>
        </p:nvSpPr>
        <p:spPr>
          <a:xfrm>
            <a:off x="685800" y="280416"/>
            <a:ext cx="7772400" cy="810768"/>
          </a:xfrm>
        </p:spPr>
        <p:txBody>
          <a:bodyPr/>
          <a:lstStyle/>
          <a:p>
            <a:r>
              <a:rPr lang="en-US" dirty="0"/>
              <a:t>More obscurity</a:t>
            </a:r>
          </a:p>
        </p:txBody>
      </p:sp>
      <p:sp>
        <p:nvSpPr>
          <p:cNvPr id="3" name="Content Placeholder 2">
            <a:extLst>
              <a:ext uri="{FF2B5EF4-FFF2-40B4-BE49-F238E27FC236}">
                <a16:creationId xmlns:a16="http://schemas.microsoft.com/office/drawing/2014/main" id="{CD614FFB-52A8-4929-B7E9-D23A20E035DE}"/>
              </a:ext>
            </a:extLst>
          </p:cNvPr>
          <p:cNvSpPr>
            <a:spLocks noGrp="1"/>
          </p:cNvSpPr>
          <p:nvPr>
            <p:ph idx="1"/>
          </p:nvPr>
        </p:nvSpPr>
        <p:spPr>
          <a:xfrm>
            <a:off x="685800" y="1091924"/>
            <a:ext cx="7772400" cy="4724400"/>
          </a:xfrm>
        </p:spPr>
        <p:txBody>
          <a:bodyPr>
            <a:normAutofit fontScale="92500" lnSpcReduction="10000"/>
          </a:bodyPr>
          <a:lstStyle/>
          <a:p>
            <a:r>
              <a:rPr lang="en-US" dirty="0"/>
              <a:t>What will the following print?</a:t>
            </a:r>
          </a:p>
          <a:p>
            <a:r>
              <a:rPr lang="en-US" dirty="0"/>
              <a:t>If you look at the for-loop control, you would think it runs 10 times.</a:t>
            </a:r>
          </a:p>
          <a:p>
            <a:r>
              <a:rPr lang="en-US" dirty="0"/>
              <a:t>It is easy to see the break in the code below, but the more code there is inside the for-loop, the less easy it will be to pick out the break.</a:t>
            </a:r>
          </a:p>
          <a:p>
            <a:r>
              <a:rPr lang="en-US" dirty="0"/>
              <a:t>You shouldn't have to scour the code to see how many times the for-loop runs.  The point of a for-loop is to do something a specific number of times.</a:t>
            </a:r>
          </a:p>
          <a:p>
            <a:pPr marL="0" indent="0">
              <a:buNone/>
            </a:pPr>
            <a:r>
              <a:rPr lang="en-US" dirty="0"/>
              <a:t>	int z = 5;</a:t>
            </a:r>
          </a:p>
          <a:p>
            <a:pPr marL="0" indent="0">
              <a:buNone/>
            </a:pPr>
            <a:r>
              <a:rPr lang="en-US" dirty="0"/>
              <a:t>	int y = 1;</a:t>
            </a:r>
          </a:p>
          <a:p>
            <a:pPr marL="0" indent="0">
              <a:buNone/>
            </a:pPr>
            <a:r>
              <a:rPr lang="en-US" dirty="0"/>
              <a:t>	for (int x = 0; x &lt; 10; x++) {</a:t>
            </a:r>
          </a:p>
          <a:p>
            <a:pPr marL="0" indent="0">
              <a:buNone/>
            </a:pPr>
            <a:r>
              <a:rPr lang="en-US" dirty="0"/>
              <a:t>		</a:t>
            </a:r>
            <a:r>
              <a:rPr lang="en-US" dirty="0" err="1"/>
              <a:t>printf</a:t>
            </a:r>
            <a:r>
              <a:rPr lang="en-US" dirty="0"/>
              <a:t>("%d ", x);</a:t>
            </a:r>
          </a:p>
          <a:p>
            <a:pPr marL="0" indent="0">
              <a:buNone/>
            </a:pPr>
            <a:r>
              <a:rPr lang="en-US" dirty="0"/>
              <a:t>		if (x + y &lt; z) break;</a:t>
            </a:r>
          </a:p>
          <a:p>
            <a:pPr marL="0" indent="0">
              <a:buNone/>
            </a:pPr>
            <a:r>
              <a:rPr lang="en-US" dirty="0"/>
              <a:t>	}</a:t>
            </a:r>
          </a:p>
        </p:txBody>
      </p:sp>
    </p:spTree>
    <p:extLst>
      <p:ext uri="{BB962C8B-B14F-4D97-AF65-F5344CB8AC3E}">
        <p14:creationId xmlns:p14="http://schemas.microsoft.com/office/powerpoint/2010/main" val="35383532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FE936-B003-483E-B062-0B36288FE6AE}"/>
              </a:ext>
            </a:extLst>
          </p:cNvPr>
          <p:cNvSpPr>
            <a:spLocks noGrp="1"/>
          </p:cNvSpPr>
          <p:nvPr>
            <p:ph type="title"/>
          </p:nvPr>
        </p:nvSpPr>
        <p:spPr>
          <a:xfrm>
            <a:off x="676141" y="228600"/>
            <a:ext cx="7772400" cy="734568"/>
          </a:xfrm>
        </p:spPr>
        <p:txBody>
          <a:bodyPr/>
          <a:lstStyle/>
          <a:p>
            <a:r>
              <a:rPr lang="en-US" dirty="0"/>
              <a:t>Passing multi-dimensional arrays</a:t>
            </a:r>
          </a:p>
        </p:txBody>
      </p:sp>
      <p:sp>
        <p:nvSpPr>
          <p:cNvPr id="3" name="Content Placeholder 2">
            <a:extLst>
              <a:ext uri="{FF2B5EF4-FFF2-40B4-BE49-F238E27FC236}">
                <a16:creationId xmlns:a16="http://schemas.microsoft.com/office/drawing/2014/main" id="{2D42DD5A-77E6-486B-BCB9-EC6B77FC6CFF}"/>
              </a:ext>
            </a:extLst>
          </p:cNvPr>
          <p:cNvSpPr>
            <a:spLocks noGrp="1"/>
          </p:cNvSpPr>
          <p:nvPr>
            <p:ph idx="1"/>
          </p:nvPr>
        </p:nvSpPr>
        <p:spPr>
          <a:xfrm>
            <a:off x="685800" y="1066800"/>
            <a:ext cx="7772400" cy="5105400"/>
          </a:xfrm>
        </p:spPr>
        <p:txBody>
          <a:bodyPr>
            <a:normAutofit fontScale="92500" lnSpcReduction="20000"/>
          </a:bodyPr>
          <a:lstStyle/>
          <a:p>
            <a:r>
              <a:rPr lang="en-US" dirty="0"/>
              <a:t>You still need to know the sizes</a:t>
            </a:r>
          </a:p>
          <a:p>
            <a:r>
              <a:rPr lang="en-US" dirty="0"/>
              <a:t>You need the correct brackets in the parameter.</a:t>
            </a:r>
          </a:p>
          <a:p>
            <a:r>
              <a:rPr lang="en-US" dirty="0"/>
              <a:t>You MUST specify a dimension for all but first bracket.</a:t>
            </a:r>
          </a:p>
          <a:p>
            <a:endParaRPr lang="en-US" dirty="0"/>
          </a:p>
          <a:p>
            <a:pPr marL="0" indent="0">
              <a:buNone/>
            </a:pPr>
            <a:r>
              <a:rPr lang="en-US" dirty="0"/>
              <a:t>     int </a:t>
            </a:r>
            <a:r>
              <a:rPr lang="en-US" dirty="0" err="1"/>
              <a:t>arr</a:t>
            </a:r>
            <a:r>
              <a:rPr lang="en-US" dirty="0"/>
              <a:t>[][3] = { {1, 2, 3}, {4, 5, 6}, {7, 8, 9} };</a:t>
            </a:r>
          </a:p>
          <a:p>
            <a:pPr marL="0" indent="0">
              <a:buNone/>
            </a:pPr>
            <a:r>
              <a:rPr lang="en-US" dirty="0"/>
              <a:t>     </a:t>
            </a:r>
            <a:r>
              <a:rPr lang="en-US" dirty="0" err="1"/>
              <a:t>printArray</a:t>
            </a:r>
            <a:r>
              <a:rPr lang="en-US" dirty="0"/>
              <a:t>(</a:t>
            </a:r>
            <a:r>
              <a:rPr lang="en-US" dirty="0" err="1"/>
              <a:t>arr</a:t>
            </a:r>
            <a:r>
              <a:rPr lang="en-US" dirty="0"/>
              <a:t>, 3, 3);</a:t>
            </a:r>
          </a:p>
          <a:p>
            <a:pPr marL="0" indent="0">
              <a:buNone/>
            </a:pPr>
            <a:endParaRPr lang="en-US" dirty="0"/>
          </a:p>
          <a:p>
            <a:pPr marL="0" indent="0">
              <a:buNone/>
            </a:pPr>
            <a:r>
              <a:rPr lang="en-US" dirty="0"/>
              <a:t>     void </a:t>
            </a:r>
            <a:r>
              <a:rPr lang="en-US" dirty="0" err="1"/>
              <a:t>printArray</a:t>
            </a:r>
            <a:r>
              <a:rPr lang="en-US" dirty="0"/>
              <a:t>(int **test, int x, int y) {</a:t>
            </a:r>
          </a:p>
          <a:p>
            <a:pPr marL="0" indent="0">
              <a:buNone/>
            </a:pPr>
            <a:r>
              <a:rPr lang="en-US" dirty="0"/>
              <a:t>         for (int </a:t>
            </a:r>
            <a:r>
              <a:rPr lang="en-US" dirty="0" err="1"/>
              <a:t>i</a:t>
            </a:r>
            <a:r>
              <a:rPr lang="en-US" dirty="0"/>
              <a:t> = 0; </a:t>
            </a:r>
            <a:r>
              <a:rPr lang="en-US" dirty="0" err="1"/>
              <a:t>i</a:t>
            </a:r>
            <a:r>
              <a:rPr lang="en-US" dirty="0"/>
              <a:t> &lt; x; </a:t>
            </a:r>
            <a:r>
              <a:rPr lang="en-US" dirty="0" err="1"/>
              <a:t>i</a:t>
            </a:r>
            <a:r>
              <a:rPr lang="en-US" dirty="0"/>
              <a:t>++) {</a:t>
            </a:r>
          </a:p>
          <a:p>
            <a:pPr marL="0" indent="0">
              <a:buNone/>
            </a:pPr>
            <a:r>
              <a:rPr lang="en-US" dirty="0"/>
              <a:t>            for (int j = 0; j &lt; y; </a:t>
            </a:r>
            <a:r>
              <a:rPr lang="en-US" dirty="0" err="1"/>
              <a:t>j++</a:t>
            </a:r>
            <a:r>
              <a:rPr lang="en-US" dirty="0"/>
              <a:t>) {</a:t>
            </a:r>
          </a:p>
          <a:p>
            <a:pPr marL="0" indent="0">
              <a:buNone/>
            </a:pPr>
            <a:r>
              <a:rPr lang="en-US" dirty="0"/>
              <a:t>              </a:t>
            </a:r>
            <a:r>
              <a:rPr lang="en-US" dirty="0" err="1"/>
              <a:t>printf</a:t>
            </a:r>
            <a:r>
              <a:rPr lang="en-US" dirty="0"/>
              <a:t>("%d ", test[</a:t>
            </a:r>
            <a:r>
              <a:rPr lang="en-US" dirty="0" err="1"/>
              <a:t>i</a:t>
            </a:r>
            <a:r>
              <a:rPr lang="en-US" dirty="0"/>
              <a:t>][j]);</a:t>
            </a:r>
          </a:p>
          <a:p>
            <a:pPr marL="0" indent="0">
              <a:buNone/>
            </a:pPr>
            <a:r>
              <a:rPr lang="en-US" dirty="0"/>
              <a:t>            }</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15428904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5A624-C0A9-4674-8FAD-91D6840F0971}"/>
              </a:ext>
            </a:extLst>
          </p:cNvPr>
          <p:cNvSpPr>
            <a:spLocks noGrp="1"/>
          </p:cNvSpPr>
          <p:nvPr>
            <p:ph type="title"/>
          </p:nvPr>
        </p:nvSpPr>
        <p:spPr>
          <a:xfrm>
            <a:off x="685800" y="242316"/>
            <a:ext cx="8077200" cy="886968"/>
          </a:xfrm>
        </p:spPr>
        <p:txBody>
          <a:bodyPr/>
          <a:lstStyle/>
          <a:p>
            <a:r>
              <a:rPr lang="en-US" dirty="0"/>
              <a:t>DO NOT RETURN ARRAYS FROM functions</a:t>
            </a:r>
          </a:p>
        </p:txBody>
      </p:sp>
      <p:sp>
        <p:nvSpPr>
          <p:cNvPr id="3" name="Content Placeholder 2">
            <a:extLst>
              <a:ext uri="{FF2B5EF4-FFF2-40B4-BE49-F238E27FC236}">
                <a16:creationId xmlns:a16="http://schemas.microsoft.com/office/drawing/2014/main" id="{D2592902-C47E-458C-AC9C-A3CABCEA26AA}"/>
              </a:ext>
            </a:extLst>
          </p:cNvPr>
          <p:cNvSpPr>
            <a:spLocks noGrp="1"/>
          </p:cNvSpPr>
          <p:nvPr>
            <p:ph idx="1"/>
          </p:nvPr>
        </p:nvSpPr>
        <p:spPr>
          <a:xfrm>
            <a:off x="685800" y="1295400"/>
            <a:ext cx="7772400" cy="4876800"/>
          </a:xfrm>
        </p:spPr>
        <p:txBody>
          <a:bodyPr>
            <a:normAutofit lnSpcReduction="10000"/>
          </a:bodyPr>
          <a:lstStyle/>
          <a:p>
            <a:pPr>
              <a:lnSpc>
                <a:spcPct val="110000"/>
              </a:lnSpc>
              <a:spcBef>
                <a:spcPts val="0"/>
              </a:spcBef>
            </a:pPr>
            <a:r>
              <a:rPr lang="en-US" b="1" dirty="0"/>
              <a:t>VERY BAD CODE!!!</a:t>
            </a:r>
          </a:p>
          <a:p>
            <a:pPr>
              <a:lnSpc>
                <a:spcPct val="110000"/>
              </a:lnSpc>
              <a:spcBef>
                <a:spcPts val="0"/>
              </a:spcBef>
            </a:pPr>
            <a:r>
              <a:rPr lang="en-US" b="1" dirty="0" err="1"/>
              <a:t>arr</a:t>
            </a:r>
            <a:r>
              <a:rPr lang="en-US" b="1" dirty="0"/>
              <a:t> is a local variable and will be deallocated.</a:t>
            </a:r>
          </a:p>
          <a:p>
            <a:pPr>
              <a:lnSpc>
                <a:spcPct val="110000"/>
              </a:lnSpc>
              <a:spcBef>
                <a:spcPts val="0"/>
              </a:spcBef>
            </a:pPr>
            <a:r>
              <a:rPr lang="en-US" b="1" dirty="0"/>
              <a:t>Use a static array (gets created on the heap)</a:t>
            </a:r>
          </a:p>
          <a:p>
            <a:pPr>
              <a:lnSpc>
                <a:spcPct val="110000"/>
              </a:lnSpc>
              <a:spcBef>
                <a:spcPts val="0"/>
              </a:spcBef>
            </a:pPr>
            <a:r>
              <a:rPr lang="en-US" b="1" dirty="0"/>
              <a:t>Use a dynamic array (malloc or </a:t>
            </a:r>
            <a:r>
              <a:rPr lang="en-US" b="1" dirty="0" err="1"/>
              <a:t>calloc</a:t>
            </a:r>
            <a:r>
              <a:rPr lang="en-US" b="1" dirty="0"/>
              <a:t> / preferred)</a:t>
            </a:r>
          </a:p>
          <a:p>
            <a:pPr marL="0" indent="0">
              <a:lnSpc>
                <a:spcPct val="110000"/>
              </a:lnSpc>
              <a:spcBef>
                <a:spcPts val="0"/>
              </a:spcBef>
              <a:buNone/>
            </a:pPr>
            <a:endParaRPr lang="en-US" dirty="0"/>
          </a:p>
          <a:p>
            <a:pPr marL="0" indent="0">
              <a:lnSpc>
                <a:spcPct val="110000"/>
              </a:lnSpc>
              <a:spcBef>
                <a:spcPts val="0"/>
              </a:spcBef>
              <a:buNone/>
            </a:pPr>
            <a:r>
              <a:rPr lang="en-US" dirty="0"/>
              <a:t>int *</a:t>
            </a:r>
            <a:r>
              <a:rPr lang="en-US" dirty="0" err="1"/>
              <a:t>getArray</a:t>
            </a:r>
            <a:r>
              <a:rPr lang="en-US" dirty="0"/>
              <a:t>()  </a:t>
            </a:r>
          </a:p>
          <a:p>
            <a:pPr marL="0" indent="0">
              <a:lnSpc>
                <a:spcPct val="110000"/>
              </a:lnSpc>
              <a:spcBef>
                <a:spcPts val="0"/>
              </a:spcBef>
              <a:buNone/>
            </a:pPr>
            <a:r>
              <a:rPr lang="en-US" dirty="0"/>
              <a:t>{  </a:t>
            </a:r>
          </a:p>
          <a:p>
            <a:pPr marL="0" indent="0">
              <a:lnSpc>
                <a:spcPct val="110000"/>
              </a:lnSpc>
              <a:spcBef>
                <a:spcPts val="0"/>
              </a:spcBef>
              <a:buNone/>
            </a:pPr>
            <a:r>
              <a:rPr lang="en-US" dirty="0"/>
              <a:t>    int </a:t>
            </a:r>
            <a:r>
              <a:rPr lang="en-US" dirty="0" err="1"/>
              <a:t>arr</a:t>
            </a:r>
            <a:r>
              <a:rPr lang="en-US" dirty="0"/>
              <a:t>[5];   //static int </a:t>
            </a:r>
            <a:r>
              <a:rPr lang="en-US" dirty="0" err="1"/>
              <a:t>arr</a:t>
            </a:r>
            <a:r>
              <a:rPr lang="en-US" dirty="0"/>
              <a:t>[5]; //static will save in global space</a:t>
            </a:r>
          </a:p>
          <a:p>
            <a:pPr marL="0" indent="0">
              <a:lnSpc>
                <a:spcPct val="110000"/>
              </a:lnSpc>
              <a:spcBef>
                <a:spcPts val="0"/>
              </a:spcBef>
              <a:buNone/>
            </a:pPr>
            <a:r>
              <a:rPr lang="en-US" dirty="0"/>
              <a:t>    </a:t>
            </a:r>
            <a:r>
              <a:rPr lang="en-US" dirty="0" err="1"/>
              <a:t>printf</a:t>
            </a:r>
            <a:r>
              <a:rPr lang="en-US" dirty="0"/>
              <a:t>("Enter the elements in an array : ");  </a:t>
            </a:r>
          </a:p>
          <a:p>
            <a:pPr marL="0" indent="0">
              <a:lnSpc>
                <a:spcPct val="110000"/>
              </a:lnSpc>
              <a:spcBef>
                <a:spcPts val="0"/>
              </a:spcBef>
              <a:buNone/>
            </a:pPr>
            <a:r>
              <a:rPr lang="en-US" dirty="0"/>
              <a:t>    for(int </a:t>
            </a:r>
            <a:r>
              <a:rPr lang="en-US" dirty="0" err="1"/>
              <a:t>i</a:t>
            </a:r>
            <a:r>
              <a:rPr lang="en-US" dirty="0"/>
              <a:t>=</a:t>
            </a:r>
            <a:r>
              <a:rPr lang="en-US" dirty="0" err="1"/>
              <a:t>0;i</a:t>
            </a:r>
            <a:r>
              <a:rPr lang="en-US" dirty="0"/>
              <a:t>&lt;</a:t>
            </a:r>
            <a:r>
              <a:rPr lang="en-US" dirty="0" err="1"/>
              <a:t>5;i</a:t>
            </a:r>
            <a:r>
              <a:rPr lang="en-US" dirty="0"/>
              <a:t>++)  </a:t>
            </a:r>
          </a:p>
          <a:p>
            <a:pPr marL="0" indent="0">
              <a:lnSpc>
                <a:spcPct val="110000"/>
              </a:lnSpc>
              <a:spcBef>
                <a:spcPts val="0"/>
              </a:spcBef>
              <a:buNone/>
            </a:pPr>
            <a:r>
              <a:rPr lang="en-US" dirty="0"/>
              <a:t>    {  </a:t>
            </a:r>
          </a:p>
          <a:p>
            <a:pPr marL="0" indent="0">
              <a:lnSpc>
                <a:spcPct val="110000"/>
              </a:lnSpc>
              <a:spcBef>
                <a:spcPts val="0"/>
              </a:spcBef>
              <a:buNone/>
            </a:pPr>
            <a:r>
              <a:rPr lang="en-US" dirty="0"/>
              <a:t>        </a:t>
            </a:r>
            <a:r>
              <a:rPr lang="en-US" dirty="0" err="1"/>
              <a:t>scanf</a:t>
            </a:r>
            <a:r>
              <a:rPr lang="en-US" dirty="0"/>
              <a:t>("%d", &amp;</a:t>
            </a:r>
            <a:r>
              <a:rPr lang="en-US" dirty="0" err="1"/>
              <a:t>arr</a:t>
            </a:r>
            <a:r>
              <a:rPr lang="en-US" dirty="0"/>
              <a:t>[</a:t>
            </a:r>
            <a:r>
              <a:rPr lang="en-US" dirty="0" err="1"/>
              <a:t>i</a:t>
            </a:r>
            <a:r>
              <a:rPr lang="en-US" dirty="0"/>
              <a:t>]);  </a:t>
            </a:r>
          </a:p>
          <a:p>
            <a:pPr marL="0" indent="0">
              <a:lnSpc>
                <a:spcPct val="110000"/>
              </a:lnSpc>
              <a:spcBef>
                <a:spcPts val="0"/>
              </a:spcBef>
              <a:buNone/>
            </a:pPr>
            <a:r>
              <a:rPr lang="en-US" dirty="0"/>
              <a:t>    }  </a:t>
            </a:r>
          </a:p>
          <a:p>
            <a:pPr marL="0" indent="0">
              <a:lnSpc>
                <a:spcPct val="110000"/>
              </a:lnSpc>
              <a:spcBef>
                <a:spcPts val="0"/>
              </a:spcBef>
              <a:buNone/>
            </a:pPr>
            <a:r>
              <a:rPr lang="en-US" dirty="0"/>
              <a:t>    return </a:t>
            </a:r>
            <a:r>
              <a:rPr lang="en-US" dirty="0" err="1"/>
              <a:t>arr</a:t>
            </a:r>
            <a:r>
              <a:rPr lang="en-US" dirty="0"/>
              <a:t>;  </a:t>
            </a:r>
          </a:p>
          <a:p>
            <a:pPr marL="0" indent="0">
              <a:lnSpc>
                <a:spcPct val="110000"/>
              </a:lnSpc>
              <a:spcBef>
                <a:spcPts val="0"/>
              </a:spcBef>
              <a:buNone/>
            </a:pPr>
            <a:r>
              <a:rPr lang="en-US" dirty="0"/>
              <a:t>} </a:t>
            </a:r>
          </a:p>
        </p:txBody>
      </p:sp>
    </p:spTree>
    <p:extLst>
      <p:ext uri="{BB962C8B-B14F-4D97-AF65-F5344CB8AC3E}">
        <p14:creationId xmlns:p14="http://schemas.microsoft.com/office/powerpoint/2010/main" val="37800056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Arrays are created with </a:t>
            </a:r>
            <a:r>
              <a:rPr lang="en-US" dirty="0" err="1"/>
              <a:t>calloc</a:t>
            </a:r>
            <a:r>
              <a:rPr lang="en-US" dirty="0"/>
              <a:t> and malloc</a:t>
            </a:r>
          </a:p>
        </p:txBody>
      </p:sp>
      <p:sp>
        <p:nvSpPr>
          <p:cNvPr id="3" name="Content Placeholder 2"/>
          <p:cNvSpPr>
            <a:spLocks noGrp="1"/>
          </p:cNvSpPr>
          <p:nvPr>
            <p:ph idx="1"/>
          </p:nvPr>
        </p:nvSpPr>
        <p:spPr/>
        <p:txBody>
          <a:bodyPr>
            <a:normAutofit/>
          </a:bodyPr>
          <a:lstStyle/>
          <a:p>
            <a:r>
              <a:rPr lang="en-US" dirty="0"/>
              <a:t>void *</a:t>
            </a:r>
            <a:r>
              <a:rPr lang="en-US" dirty="0" err="1"/>
              <a:t>calloc</a:t>
            </a:r>
            <a:r>
              <a:rPr lang="en-US" dirty="0"/>
              <a:t>(size_t num, size_t size) </a:t>
            </a:r>
          </a:p>
          <a:p>
            <a:pPr lvl="1"/>
            <a:r>
              <a:rPr lang="en-US" dirty="0"/>
              <a:t>reserves </a:t>
            </a:r>
            <a:r>
              <a:rPr lang="en-US" dirty="0" err="1"/>
              <a:t>num</a:t>
            </a:r>
            <a:r>
              <a:rPr lang="en-US" dirty="0"/>
              <a:t> * size bytes of memory</a:t>
            </a:r>
          </a:p>
          <a:p>
            <a:pPr lvl="1"/>
            <a:r>
              <a:rPr lang="en-US" dirty="0"/>
              <a:t>initializes memory to zero.</a:t>
            </a:r>
          </a:p>
          <a:p>
            <a:pPr lvl="1"/>
            <a:endParaRPr lang="en-US" dirty="0"/>
          </a:p>
          <a:p>
            <a:r>
              <a:rPr lang="en-US" dirty="0"/>
              <a:t>void *malloc(</a:t>
            </a:r>
            <a:r>
              <a:rPr lang="en-US" dirty="0" err="1"/>
              <a:t>size_t</a:t>
            </a:r>
            <a:r>
              <a:rPr lang="en-US" dirty="0"/>
              <a:t> size) </a:t>
            </a:r>
          </a:p>
          <a:p>
            <a:pPr lvl="1"/>
            <a:r>
              <a:rPr lang="en-US" dirty="0"/>
              <a:t>reserves size bytes of memory</a:t>
            </a:r>
          </a:p>
          <a:p>
            <a:pPr lvl="1"/>
            <a:r>
              <a:rPr lang="en-US" dirty="0"/>
              <a:t>DOES NOT initializes memory to zero.</a:t>
            </a:r>
          </a:p>
          <a:p>
            <a:pPr lvl="1"/>
            <a:endParaRPr lang="en-US" dirty="0"/>
          </a:p>
          <a:p>
            <a:r>
              <a:rPr lang="en-US" dirty="0"/>
              <a:t>void free(void *</a:t>
            </a:r>
            <a:r>
              <a:rPr lang="en-US" dirty="0" err="1"/>
              <a:t>ptr</a:t>
            </a:r>
            <a:r>
              <a:rPr lang="en-US" dirty="0"/>
              <a:t>) – gives the memory back</a:t>
            </a:r>
          </a:p>
          <a:p>
            <a:pPr lvl="1"/>
            <a:r>
              <a:rPr lang="en-US" dirty="0"/>
              <a:t>You are in charge of the memory used.  Make sure to free anything you don’t need.</a:t>
            </a:r>
          </a:p>
        </p:txBody>
      </p:sp>
    </p:spTree>
    <p:extLst>
      <p:ext uri="{BB962C8B-B14F-4D97-AF65-F5344CB8AC3E}">
        <p14:creationId xmlns:p14="http://schemas.microsoft.com/office/powerpoint/2010/main" val="33680047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Dynamic Arrays example</a:t>
            </a:r>
          </a:p>
        </p:txBody>
      </p:sp>
      <p:sp>
        <p:nvSpPr>
          <p:cNvPr id="4" name="TextBox 3"/>
          <p:cNvSpPr txBox="1"/>
          <p:nvPr/>
        </p:nvSpPr>
        <p:spPr>
          <a:xfrm>
            <a:off x="457200" y="914400"/>
            <a:ext cx="5143203" cy="5509200"/>
          </a:xfrm>
          <a:prstGeom prst="rect">
            <a:avLst/>
          </a:prstGeom>
          <a:noFill/>
        </p:spPr>
        <p:txBody>
          <a:bodyPr wrap="none" rtlCol="0">
            <a:spAutoFit/>
          </a:bodyPr>
          <a:lstStyle/>
          <a:p>
            <a:r>
              <a:rPr lang="en-US" sz="1600" dirty="0"/>
              <a:t>// Allocate and return an array of 'n' integers</a:t>
            </a:r>
          </a:p>
          <a:p>
            <a:r>
              <a:rPr lang="en-US" sz="1600" dirty="0"/>
              <a:t>// Returns NULL on failure</a:t>
            </a:r>
          </a:p>
          <a:p>
            <a:r>
              <a:rPr lang="en-US" sz="1600" dirty="0"/>
              <a:t>// MUST RETURN A POINTER TO THE NEW MEMORY</a:t>
            </a:r>
          </a:p>
          <a:p>
            <a:r>
              <a:rPr lang="en-US" sz="1600" dirty="0" err="1"/>
              <a:t>int</a:t>
            </a:r>
            <a:r>
              <a:rPr lang="en-US" sz="1600" dirty="0"/>
              <a:t> *</a:t>
            </a:r>
            <a:r>
              <a:rPr lang="en-US" sz="1600" dirty="0" err="1"/>
              <a:t>myFunc</a:t>
            </a:r>
            <a:r>
              <a:rPr lang="en-US" sz="1600" dirty="0"/>
              <a:t>(</a:t>
            </a:r>
            <a:r>
              <a:rPr lang="en-US" sz="1600" dirty="0" err="1"/>
              <a:t>int</a:t>
            </a:r>
            <a:r>
              <a:rPr lang="en-US" sz="1600" dirty="0"/>
              <a:t> n) {</a:t>
            </a:r>
          </a:p>
          <a:p>
            <a:r>
              <a:rPr lang="en-US" sz="1600" dirty="0"/>
              <a:t>	</a:t>
            </a:r>
            <a:r>
              <a:rPr lang="en-US" sz="1600" dirty="0" err="1"/>
              <a:t>int</a:t>
            </a:r>
            <a:r>
              <a:rPr lang="en-US" sz="1600" dirty="0"/>
              <a:t> </a:t>
            </a:r>
            <a:r>
              <a:rPr lang="en-US" sz="1600" dirty="0" err="1"/>
              <a:t>i</a:t>
            </a:r>
            <a:r>
              <a:rPr lang="en-US" sz="1600" dirty="0"/>
              <a:t>;</a:t>
            </a:r>
          </a:p>
          <a:p>
            <a:r>
              <a:rPr lang="en-US" sz="1600" dirty="0"/>
              <a:t> </a:t>
            </a:r>
          </a:p>
          <a:p>
            <a:r>
              <a:rPr lang="en-US" sz="1600" dirty="0"/>
              <a:t>	// allocate block of memory</a:t>
            </a:r>
          </a:p>
          <a:p>
            <a:r>
              <a:rPr lang="en-US" sz="1600" dirty="0"/>
              <a:t>	int *x = (int*) malloc(n * </a:t>
            </a:r>
            <a:r>
              <a:rPr lang="en-US" sz="1600" dirty="0" err="1"/>
              <a:t>sizeof</a:t>
            </a:r>
            <a:r>
              <a:rPr lang="en-US" sz="1600" dirty="0"/>
              <a:t>(int));</a:t>
            </a:r>
          </a:p>
          <a:p>
            <a:r>
              <a:rPr lang="en-US" sz="1600" dirty="0"/>
              <a:t> </a:t>
            </a:r>
          </a:p>
          <a:p>
            <a:r>
              <a:rPr lang="en-US" sz="1600" dirty="0"/>
              <a:t>	// test allocation for success</a:t>
            </a:r>
          </a:p>
          <a:p>
            <a:r>
              <a:rPr lang="en-US" sz="1600" dirty="0"/>
              <a:t>	if (x == NULL) {</a:t>
            </a:r>
          </a:p>
          <a:p>
            <a:r>
              <a:rPr lang="en-US" sz="1600" dirty="0"/>
              <a:t>		return NULL; </a:t>
            </a:r>
          </a:p>
          <a:p>
            <a:r>
              <a:rPr lang="en-US" sz="1600" dirty="0"/>
              <a:t>	}</a:t>
            </a:r>
          </a:p>
          <a:p>
            <a:r>
              <a:rPr lang="en-US" sz="1600" dirty="0"/>
              <a:t> </a:t>
            </a:r>
          </a:p>
          <a:p>
            <a:r>
              <a:rPr lang="en-US" sz="1600" dirty="0"/>
              <a:t>	// fill it with random values</a:t>
            </a:r>
          </a:p>
          <a:p>
            <a:r>
              <a:rPr lang="en-US" sz="1600" dirty="0"/>
              <a:t>	for (</a:t>
            </a:r>
            <a:r>
              <a:rPr lang="en-US" sz="1600" dirty="0" err="1"/>
              <a:t>i</a:t>
            </a:r>
            <a:r>
              <a:rPr lang="en-US" sz="1600" dirty="0"/>
              <a:t>=0; </a:t>
            </a:r>
            <a:r>
              <a:rPr lang="en-US" sz="1600" dirty="0" err="1"/>
              <a:t>i</a:t>
            </a:r>
            <a:r>
              <a:rPr lang="en-US" sz="1600" dirty="0"/>
              <a:t>&lt;n; </a:t>
            </a:r>
            <a:r>
              <a:rPr lang="en-US" sz="1600" dirty="0" err="1"/>
              <a:t>i</a:t>
            </a:r>
            <a:r>
              <a:rPr lang="en-US" sz="1600" dirty="0"/>
              <a:t>++) {</a:t>
            </a:r>
          </a:p>
          <a:p>
            <a:r>
              <a:rPr lang="en-US" sz="1600" dirty="0"/>
              <a:t>		x[</a:t>
            </a:r>
            <a:r>
              <a:rPr lang="en-US" sz="1600" dirty="0" err="1"/>
              <a:t>i</a:t>
            </a:r>
            <a:r>
              <a:rPr lang="en-US" sz="1600" dirty="0"/>
              <a:t>] = rand();</a:t>
            </a:r>
          </a:p>
          <a:p>
            <a:r>
              <a:rPr lang="en-US" sz="1600" dirty="0"/>
              <a:t>	}</a:t>
            </a:r>
          </a:p>
          <a:p>
            <a:r>
              <a:rPr lang="en-US" sz="1600" dirty="0"/>
              <a:t> </a:t>
            </a:r>
          </a:p>
          <a:p>
            <a:r>
              <a:rPr lang="en-US" sz="1600" dirty="0"/>
              <a:t>	// return the pointer</a:t>
            </a:r>
          </a:p>
          <a:p>
            <a:r>
              <a:rPr lang="en-US" sz="1600" dirty="0"/>
              <a:t>	return x;</a:t>
            </a:r>
          </a:p>
          <a:p>
            <a:r>
              <a:rPr lang="en-US" sz="1600" dirty="0"/>
              <a:t>}</a:t>
            </a:r>
          </a:p>
        </p:txBody>
      </p:sp>
    </p:spTree>
    <p:extLst>
      <p:ext uri="{BB962C8B-B14F-4D97-AF65-F5344CB8AC3E}">
        <p14:creationId xmlns:p14="http://schemas.microsoft.com/office/powerpoint/2010/main" val="30100300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Dynamic Arrays</a:t>
            </a:r>
          </a:p>
        </p:txBody>
      </p:sp>
      <p:sp>
        <p:nvSpPr>
          <p:cNvPr id="3" name="Content Placeholder 2"/>
          <p:cNvSpPr>
            <a:spLocks noGrp="1"/>
          </p:cNvSpPr>
          <p:nvPr>
            <p:ph idx="1"/>
          </p:nvPr>
        </p:nvSpPr>
        <p:spPr>
          <a:xfrm>
            <a:off x="685800" y="1828800"/>
            <a:ext cx="7772400" cy="4343400"/>
          </a:xfrm>
        </p:spPr>
        <p:txBody>
          <a:bodyPr>
            <a:normAutofit fontScale="85000" lnSpcReduction="20000"/>
          </a:bodyPr>
          <a:lstStyle/>
          <a:p>
            <a:pPr marL="0" indent="0">
              <a:buNone/>
            </a:pPr>
            <a:r>
              <a:rPr lang="en-US" dirty="0"/>
              <a:t>	</a:t>
            </a:r>
            <a:r>
              <a:rPr lang="en-US" dirty="0" err="1"/>
              <a:t>int</a:t>
            </a:r>
            <a:r>
              <a:rPr lang="en-US" dirty="0"/>
              <a:t> </a:t>
            </a:r>
            <a:r>
              <a:rPr lang="en-US" dirty="0" err="1"/>
              <a:t>checkGetIntArrayAverageRandom</a:t>
            </a:r>
            <a:r>
              <a:rPr lang="en-US" dirty="0"/>
              <a:t>()</a:t>
            </a:r>
          </a:p>
          <a:p>
            <a:pPr marL="0" indent="0">
              <a:buNone/>
            </a:pPr>
            <a:r>
              <a:rPr lang="en-US" dirty="0"/>
              <a:t>	{</a:t>
            </a:r>
          </a:p>
          <a:p>
            <a:pPr marL="0" indent="0">
              <a:buNone/>
            </a:pPr>
            <a:r>
              <a:rPr lang="en-US" dirty="0"/>
              <a:t>		</a:t>
            </a:r>
            <a:r>
              <a:rPr lang="en-US" dirty="0" err="1"/>
              <a:t>int</a:t>
            </a:r>
            <a:r>
              <a:rPr lang="en-US" dirty="0"/>
              <a:t> n = rand() % 8 + 5;</a:t>
            </a:r>
          </a:p>
          <a:p>
            <a:pPr marL="0" indent="0">
              <a:buNone/>
            </a:pPr>
            <a:r>
              <a:rPr lang="en-US" dirty="0"/>
              <a:t>		int *a = (int*) </a:t>
            </a:r>
            <a:r>
              <a:rPr lang="en-US" dirty="0" err="1"/>
              <a:t>calloc</a:t>
            </a:r>
            <a:r>
              <a:rPr lang="en-US" dirty="0"/>
              <a:t>(n,  </a:t>
            </a:r>
            <a:r>
              <a:rPr lang="en-US" dirty="0" err="1"/>
              <a:t>sizeof</a:t>
            </a:r>
            <a:r>
              <a:rPr lang="en-US" dirty="0"/>
              <a:t>(int));</a:t>
            </a:r>
          </a:p>
          <a:p>
            <a:pPr marL="0" indent="0">
              <a:buNone/>
            </a:pPr>
            <a:r>
              <a:rPr lang="en-US" dirty="0"/>
              <a:t>		for (</a:t>
            </a:r>
            <a:r>
              <a:rPr lang="en-US" dirty="0" err="1"/>
              <a:t>int</a:t>
            </a:r>
            <a:r>
              <a:rPr lang="en-US" dirty="0"/>
              <a:t> </a:t>
            </a:r>
            <a:r>
              <a:rPr lang="en-US" dirty="0" err="1"/>
              <a:t>i</a:t>
            </a:r>
            <a:r>
              <a:rPr lang="en-US" dirty="0"/>
              <a:t> = 0; </a:t>
            </a:r>
            <a:r>
              <a:rPr lang="en-US" dirty="0" err="1"/>
              <a:t>i</a:t>
            </a:r>
            <a:r>
              <a:rPr lang="en-US" dirty="0"/>
              <a:t> &lt; n; </a:t>
            </a:r>
            <a:r>
              <a:rPr lang="en-US" dirty="0" err="1"/>
              <a:t>i</a:t>
            </a:r>
            <a:r>
              <a:rPr lang="en-US" dirty="0"/>
              <a:t>++)</a:t>
            </a:r>
          </a:p>
          <a:p>
            <a:pPr marL="0" indent="0">
              <a:buNone/>
            </a:pPr>
            <a:r>
              <a:rPr lang="en-US" dirty="0"/>
              <a:t>		{</a:t>
            </a:r>
          </a:p>
          <a:p>
            <a:pPr marL="0" indent="0">
              <a:buNone/>
            </a:pPr>
            <a:r>
              <a:rPr lang="en-US" dirty="0"/>
              <a:t>			a[</a:t>
            </a:r>
            <a:r>
              <a:rPr lang="en-US" dirty="0" err="1"/>
              <a:t>i</a:t>
            </a:r>
            <a:r>
              <a:rPr lang="en-US" dirty="0"/>
              <a:t>] = rand() % 25 - 5;</a:t>
            </a:r>
          </a:p>
          <a:p>
            <a:pPr marL="0" indent="0">
              <a:buNone/>
            </a:pPr>
            <a:r>
              <a:rPr lang="en-US" dirty="0"/>
              <a:t>		}						</a:t>
            </a:r>
          </a:p>
          <a:p>
            <a:pPr marL="0" indent="0">
              <a:buNone/>
            </a:pPr>
            <a:r>
              <a:rPr lang="en-US" dirty="0"/>
              <a:t>		double </a:t>
            </a:r>
            <a:r>
              <a:rPr lang="en-US" dirty="0" err="1"/>
              <a:t>exp</a:t>
            </a:r>
            <a:r>
              <a:rPr lang="en-US" dirty="0"/>
              <a:t> = </a:t>
            </a:r>
            <a:r>
              <a:rPr lang="en-US" dirty="0" err="1"/>
              <a:t>getIntArrayAverageAns</a:t>
            </a:r>
            <a:r>
              <a:rPr lang="en-US" dirty="0"/>
              <a:t>(a, n);</a:t>
            </a:r>
          </a:p>
          <a:p>
            <a:pPr marL="0" indent="0">
              <a:buNone/>
            </a:pPr>
            <a:r>
              <a:rPr lang="en-US" dirty="0"/>
              <a:t>		</a:t>
            </a:r>
            <a:r>
              <a:rPr lang="en-US" dirty="0" err="1"/>
              <a:t>int</a:t>
            </a:r>
            <a:r>
              <a:rPr lang="en-US" dirty="0"/>
              <a:t> </a:t>
            </a:r>
            <a:r>
              <a:rPr lang="en-US" dirty="0" err="1"/>
              <a:t>retVal</a:t>
            </a:r>
            <a:r>
              <a:rPr lang="en-US" dirty="0"/>
              <a:t> = </a:t>
            </a:r>
            <a:r>
              <a:rPr lang="en-US" dirty="0" err="1"/>
              <a:t>checkGetIntArrayAverage</a:t>
            </a:r>
            <a:r>
              <a:rPr lang="en-US" dirty="0"/>
              <a:t>(a, n, </a:t>
            </a:r>
            <a:r>
              <a:rPr lang="en-US" dirty="0" err="1"/>
              <a:t>exp</a:t>
            </a:r>
            <a:r>
              <a:rPr lang="en-US" dirty="0"/>
              <a:t>);</a:t>
            </a:r>
          </a:p>
          <a:p>
            <a:pPr marL="0" indent="0">
              <a:buNone/>
            </a:pPr>
            <a:r>
              <a:rPr lang="en-US" dirty="0"/>
              <a:t>		free(a);</a:t>
            </a:r>
          </a:p>
          <a:p>
            <a:pPr marL="0" indent="0">
              <a:buNone/>
            </a:pPr>
            <a:r>
              <a:rPr lang="en-US" dirty="0"/>
              <a:t>		return </a:t>
            </a:r>
            <a:r>
              <a:rPr lang="en-US" dirty="0" err="1"/>
              <a:t>retVal</a:t>
            </a:r>
            <a:r>
              <a:rPr lang="en-US" dirty="0"/>
              <a:t>;</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42140503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D2207-B3BD-4E42-0714-6C1DDFC97F4F}"/>
              </a:ext>
            </a:extLst>
          </p:cNvPr>
          <p:cNvSpPr>
            <a:spLocks noGrp="1"/>
          </p:cNvSpPr>
          <p:nvPr>
            <p:ph type="title"/>
          </p:nvPr>
        </p:nvSpPr>
        <p:spPr>
          <a:xfrm>
            <a:off x="685800" y="37851"/>
            <a:ext cx="7772400" cy="963168"/>
          </a:xfrm>
        </p:spPr>
        <p:txBody>
          <a:bodyPr/>
          <a:lstStyle/>
          <a:p>
            <a:r>
              <a:rPr lang="en-US" dirty="0"/>
              <a:t>MEMORY in a c program</a:t>
            </a:r>
          </a:p>
        </p:txBody>
      </p:sp>
      <p:sp>
        <p:nvSpPr>
          <p:cNvPr id="3" name="Content Placeholder 2">
            <a:extLst>
              <a:ext uri="{FF2B5EF4-FFF2-40B4-BE49-F238E27FC236}">
                <a16:creationId xmlns:a16="http://schemas.microsoft.com/office/drawing/2014/main" id="{45187427-39C1-0392-01D8-46844DDDDEEF}"/>
              </a:ext>
            </a:extLst>
          </p:cNvPr>
          <p:cNvSpPr>
            <a:spLocks noGrp="1"/>
          </p:cNvSpPr>
          <p:nvPr>
            <p:ph idx="1"/>
          </p:nvPr>
        </p:nvSpPr>
        <p:spPr>
          <a:xfrm>
            <a:off x="685800" y="1219200"/>
            <a:ext cx="3733800" cy="4953000"/>
          </a:xfrm>
        </p:spPr>
        <p:txBody>
          <a:bodyPr/>
          <a:lstStyle/>
          <a:p>
            <a:r>
              <a:rPr lang="en-US" dirty="0"/>
              <a:t>Text segment - Instructions</a:t>
            </a:r>
          </a:p>
          <a:p>
            <a:r>
              <a:rPr lang="en-US" dirty="0"/>
              <a:t>Initialized data segment - global variables, static variables, string literals.  Things that are initialized.</a:t>
            </a:r>
          </a:p>
          <a:p>
            <a:r>
              <a:rPr lang="en-US" dirty="0"/>
              <a:t>Uninitialized data segment (</a:t>
            </a:r>
            <a:r>
              <a:rPr lang="en-US" dirty="0" err="1"/>
              <a:t>bss</a:t>
            </a:r>
            <a:r>
              <a:rPr lang="en-US" dirty="0"/>
              <a:t>) Uninitialized global and static data or global variables set to zero.</a:t>
            </a:r>
          </a:p>
          <a:p>
            <a:r>
              <a:rPr lang="en-US" dirty="0"/>
              <a:t>Heap - </a:t>
            </a:r>
            <a:r>
              <a:rPr lang="en-US"/>
              <a:t>Dynamic memory</a:t>
            </a:r>
            <a:endParaRPr lang="en-US" dirty="0"/>
          </a:p>
          <a:p>
            <a:r>
              <a:rPr lang="en-US" dirty="0"/>
              <a:t>Stack - Local variables, parameters, function return values, function arguments.</a:t>
            </a:r>
          </a:p>
          <a:p>
            <a:endParaRPr lang="en-US" dirty="0"/>
          </a:p>
        </p:txBody>
      </p:sp>
      <p:pic>
        <p:nvPicPr>
          <p:cNvPr id="4" name="Picture 3" descr="How memory is used in a c program.">
            <a:extLst>
              <a:ext uri="{FF2B5EF4-FFF2-40B4-BE49-F238E27FC236}">
                <a16:creationId xmlns:a16="http://schemas.microsoft.com/office/drawing/2014/main" id="{F63B8E90-F608-D787-C859-68EE8A2DC43D}"/>
              </a:ext>
            </a:extLst>
          </p:cNvPr>
          <p:cNvPicPr>
            <a:picLocks noChangeAspect="1"/>
          </p:cNvPicPr>
          <p:nvPr/>
        </p:nvPicPr>
        <p:blipFill>
          <a:blip r:embed="rId2"/>
          <a:stretch>
            <a:fillRect/>
          </a:stretch>
        </p:blipFill>
        <p:spPr>
          <a:xfrm>
            <a:off x="4419600" y="1524000"/>
            <a:ext cx="4476750" cy="3420355"/>
          </a:xfrm>
          <a:prstGeom prst="rect">
            <a:avLst/>
          </a:prstGeom>
        </p:spPr>
      </p:pic>
    </p:spTree>
    <p:extLst>
      <p:ext uri="{BB962C8B-B14F-4D97-AF65-F5344CB8AC3E}">
        <p14:creationId xmlns:p14="http://schemas.microsoft.com/office/powerpoint/2010/main" val="32084050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lstStyle/>
          <a:p>
            <a:r>
              <a:rPr lang="en-US" dirty="0"/>
              <a:t>Strings in C are arrays of characters.</a:t>
            </a:r>
          </a:p>
          <a:p>
            <a:r>
              <a:rPr lang="en-US" dirty="0"/>
              <a:t>You must know the maximum length before creating a string so the array can be created of the correct size.</a:t>
            </a:r>
          </a:p>
          <a:p>
            <a:r>
              <a:rPr lang="en-US" dirty="0"/>
              <a:t>Strings in C must be null terminated.  That is the last character must be a null or zero (\0).</a:t>
            </a:r>
          </a:p>
          <a:p>
            <a:r>
              <a:rPr lang="en-US" dirty="0"/>
              <a:t>You must reserve space for the null zero.</a:t>
            </a:r>
          </a:p>
        </p:txBody>
      </p:sp>
    </p:spTree>
    <p:extLst>
      <p:ext uri="{BB962C8B-B14F-4D97-AF65-F5344CB8AC3E}">
        <p14:creationId xmlns:p14="http://schemas.microsoft.com/office/powerpoint/2010/main" val="12695351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1110488"/>
          </a:xfrm>
        </p:spPr>
        <p:txBody>
          <a:bodyPr/>
          <a:lstStyle/>
          <a:p>
            <a:r>
              <a:rPr lang="en-US" dirty="0"/>
              <a:t>String example</a:t>
            </a:r>
          </a:p>
        </p:txBody>
      </p:sp>
      <p:sp>
        <p:nvSpPr>
          <p:cNvPr id="3" name="Content Placeholder 2"/>
          <p:cNvSpPr>
            <a:spLocks noGrp="1"/>
          </p:cNvSpPr>
          <p:nvPr>
            <p:ph idx="1"/>
          </p:nvPr>
        </p:nvSpPr>
        <p:spPr>
          <a:xfrm>
            <a:off x="685800" y="1784604"/>
            <a:ext cx="7772400" cy="923330"/>
          </a:xfrm>
        </p:spPr>
        <p:txBody>
          <a:bodyPr/>
          <a:lstStyle/>
          <a:p>
            <a:pPr marL="0" indent="0">
              <a:buNone/>
            </a:pPr>
            <a:r>
              <a:rPr lang="en-US" dirty="0"/>
              <a:t>char name1[10] = "BILL";  //Null zero added</a:t>
            </a:r>
          </a:p>
          <a:p>
            <a:pPr marL="0" indent="0">
              <a:buNone/>
            </a:pPr>
            <a:r>
              <a:rPr lang="en-US" dirty="0"/>
              <a:t>char *name2 = "BILL";  //Null zero added</a:t>
            </a:r>
          </a:p>
          <a:p>
            <a:endParaRPr lang="en-US" dirty="0"/>
          </a:p>
        </p:txBody>
      </p:sp>
      <p:cxnSp>
        <p:nvCxnSpPr>
          <p:cNvPr id="7" name="Straight Arrow Connector 6" descr="The arrow indicates that the variable &quot;name&quot; contains the address of the first character.  This is similar to a reference in Java. "/>
          <p:cNvCxnSpPr/>
          <p:nvPr/>
        </p:nvCxnSpPr>
        <p:spPr>
          <a:xfrm flipV="1">
            <a:off x="1219200" y="3200401"/>
            <a:ext cx="2895600" cy="6095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33400" y="3657600"/>
            <a:ext cx="2748316" cy="1200329"/>
          </a:xfrm>
          <a:prstGeom prst="rect">
            <a:avLst/>
          </a:prstGeom>
          <a:noFill/>
        </p:spPr>
        <p:txBody>
          <a:bodyPr wrap="none" rtlCol="0">
            <a:spAutoFit/>
          </a:bodyPr>
          <a:lstStyle/>
          <a:p>
            <a:r>
              <a:rPr lang="en-US" dirty="0"/>
              <a:t>name </a:t>
            </a:r>
          </a:p>
          <a:p>
            <a:r>
              <a:rPr lang="en-US" dirty="0"/>
              <a:t>name is a char pointer</a:t>
            </a:r>
          </a:p>
          <a:p>
            <a:r>
              <a:rPr lang="en-US" dirty="0"/>
              <a:t>which contains the address</a:t>
            </a:r>
          </a:p>
          <a:p>
            <a:r>
              <a:rPr lang="en-US" dirty="0"/>
              <a:t>of the first char in the array</a:t>
            </a:r>
          </a:p>
        </p:txBody>
      </p:sp>
      <p:graphicFrame>
        <p:nvGraphicFramePr>
          <p:cNvPr id="4" name="Table 3"/>
          <p:cNvGraphicFramePr>
            <a:graphicFrameLocks noGrp="1"/>
          </p:cNvGraphicFramePr>
          <p:nvPr>
            <p:extLst>
              <p:ext uri="{D42A27DB-BD31-4B8C-83A1-F6EECF244321}">
                <p14:modId xmlns:p14="http://schemas.microsoft.com/office/powerpoint/2010/main" val="978252987"/>
              </p:ext>
            </p:extLst>
          </p:nvPr>
        </p:nvGraphicFramePr>
        <p:xfrm>
          <a:off x="4114800" y="2667000"/>
          <a:ext cx="1600200" cy="2595880"/>
        </p:xfrm>
        <a:graphic>
          <a:graphicData uri="http://schemas.openxmlformats.org/drawingml/2006/table">
            <a:tbl>
              <a:tblPr firstRow="1" bandRow="1">
                <a:tableStyleId>{2D5ABB26-0587-4C30-8999-92F81FD0307C}</a:tableStyleId>
              </a:tblPr>
              <a:tblGrid>
                <a:gridCol w="1600200">
                  <a:extLst>
                    <a:ext uri="{9D8B030D-6E8A-4147-A177-3AD203B41FA5}">
                      <a16:colId xmlns:a16="http://schemas.microsoft.com/office/drawing/2014/main" val="20000"/>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1" name="TextBox 10"/>
          <p:cNvSpPr txBox="1"/>
          <p:nvPr/>
        </p:nvSpPr>
        <p:spPr>
          <a:xfrm>
            <a:off x="6629400" y="4534763"/>
            <a:ext cx="2064155" cy="923330"/>
          </a:xfrm>
          <a:prstGeom prst="rect">
            <a:avLst/>
          </a:prstGeom>
          <a:noFill/>
        </p:spPr>
        <p:txBody>
          <a:bodyPr wrap="none" rtlCol="0">
            <a:spAutoFit/>
          </a:bodyPr>
          <a:lstStyle/>
          <a:p>
            <a:r>
              <a:rPr lang="en-US" dirty="0"/>
              <a:t>Not the character 0.</a:t>
            </a:r>
          </a:p>
          <a:p>
            <a:r>
              <a:rPr lang="en-US" dirty="0"/>
              <a:t>The number zero is</a:t>
            </a:r>
          </a:p>
          <a:p>
            <a:r>
              <a:rPr lang="en-US" dirty="0"/>
              <a:t>stored here.</a:t>
            </a:r>
          </a:p>
        </p:txBody>
      </p:sp>
    </p:spTree>
    <p:extLst>
      <p:ext uri="{BB962C8B-B14F-4D97-AF65-F5344CB8AC3E}">
        <p14:creationId xmlns:p14="http://schemas.microsoft.com/office/powerpoint/2010/main" val="37625155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41297-E79A-4A4B-A233-5318432E0450}"/>
              </a:ext>
            </a:extLst>
          </p:cNvPr>
          <p:cNvSpPr>
            <a:spLocks noGrp="1"/>
          </p:cNvSpPr>
          <p:nvPr>
            <p:ph type="title"/>
          </p:nvPr>
        </p:nvSpPr>
        <p:spPr/>
        <p:txBody>
          <a:bodyPr/>
          <a:lstStyle/>
          <a:p>
            <a:r>
              <a:rPr lang="en-US" dirty="0"/>
              <a:t>Some Differences </a:t>
            </a:r>
          </a:p>
        </p:txBody>
      </p:sp>
      <p:sp>
        <p:nvSpPr>
          <p:cNvPr id="3" name="Content Placeholder 2">
            <a:extLst>
              <a:ext uri="{FF2B5EF4-FFF2-40B4-BE49-F238E27FC236}">
                <a16:creationId xmlns:a16="http://schemas.microsoft.com/office/drawing/2014/main" id="{E91C533A-FE02-47F5-A880-769C92A55888}"/>
              </a:ext>
            </a:extLst>
          </p:cNvPr>
          <p:cNvSpPr>
            <a:spLocks noGrp="1"/>
          </p:cNvSpPr>
          <p:nvPr>
            <p:ph idx="1"/>
          </p:nvPr>
        </p:nvSpPr>
        <p:spPr/>
        <p:txBody>
          <a:bodyPr>
            <a:normAutofit fontScale="92500" lnSpcReduction="10000"/>
          </a:bodyPr>
          <a:lstStyle/>
          <a:p>
            <a:pPr marL="0" indent="0">
              <a:buNone/>
            </a:pPr>
            <a:r>
              <a:rPr lang="en-US" dirty="0"/>
              <a:t>char a[10] = “</a:t>
            </a:r>
            <a:r>
              <a:rPr lang="en-US" dirty="0" err="1"/>
              <a:t>aaaaa</a:t>
            </a:r>
            <a:r>
              <a:rPr lang="en-US" dirty="0"/>
              <a:t>”;</a:t>
            </a:r>
          </a:p>
          <a:p>
            <a:pPr marL="0" indent="0">
              <a:buNone/>
            </a:pPr>
            <a:r>
              <a:rPr lang="en-US" dirty="0"/>
              <a:t>char  *b = “</a:t>
            </a:r>
            <a:r>
              <a:rPr lang="en-US" dirty="0" err="1"/>
              <a:t>bbbbb</a:t>
            </a:r>
            <a:r>
              <a:rPr lang="en-US" dirty="0"/>
              <a:t>”;  //C++ requires: </a:t>
            </a:r>
            <a:r>
              <a:rPr lang="en-US" b="1" i="1" dirty="0"/>
              <a:t>const char *b = "</a:t>
            </a:r>
            <a:r>
              <a:rPr lang="en-US" b="1" i="1" dirty="0" err="1"/>
              <a:t>bbbbb</a:t>
            </a:r>
            <a:r>
              <a:rPr lang="en-US" b="1" i="1" dirty="0"/>
              <a:t>";</a:t>
            </a:r>
          </a:p>
          <a:p>
            <a:pPr marL="0" indent="0">
              <a:buNone/>
            </a:pPr>
            <a:r>
              <a:rPr lang="en-US" dirty="0"/>
              <a:t>a = “</a:t>
            </a:r>
            <a:r>
              <a:rPr lang="en-US" dirty="0" err="1"/>
              <a:t>ccccc</a:t>
            </a:r>
            <a:r>
              <a:rPr lang="en-US" dirty="0"/>
              <a:t>”; //Not allowed.  Compile error.</a:t>
            </a:r>
          </a:p>
          <a:p>
            <a:pPr marL="0" indent="0">
              <a:buNone/>
            </a:pPr>
            <a:r>
              <a:rPr lang="en-US" dirty="0"/>
              <a:t>b = “</a:t>
            </a:r>
            <a:r>
              <a:rPr lang="en-US" dirty="0" err="1"/>
              <a:t>ccccc</a:t>
            </a:r>
            <a:r>
              <a:rPr lang="en-US" dirty="0"/>
              <a:t>”; //Allowed</a:t>
            </a:r>
          </a:p>
          <a:p>
            <a:pPr marL="0" indent="0">
              <a:buNone/>
            </a:pPr>
            <a:r>
              <a:rPr lang="en-US" dirty="0"/>
              <a:t>a++; //Not allowed. Compile error.</a:t>
            </a:r>
          </a:p>
          <a:p>
            <a:pPr marL="0" indent="0">
              <a:buNone/>
            </a:pPr>
            <a:r>
              <a:rPr lang="en-US" dirty="0"/>
              <a:t>b++; //Allowed</a:t>
            </a:r>
          </a:p>
          <a:p>
            <a:pPr marL="0" indent="0">
              <a:buNone/>
            </a:pPr>
            <a:r>
              <a:rPr lang="en-US" dirty="0"/>
              <a:t>a[5] = ‘x’; //Allowed</a:t>
            </a:r>
          </a:p>
          <a:p>
            <a:pPr marL="0" indent="0">
              <a:buNone/>
            </a:pPr>
            <a:r>
              <a:rPr lang="en-US" dirty="0"/>
              <a:t>b[5] = ‘x’; //Runtime error in C.  Compile error in C++. </a:t>
            </a:r>
          </a:p>
          <a:p>
            <a:pPr marL="0" indent="0">
              <a:buNone/>
            </a:pPr>
            <a:r>
              <a:rPr lang="en-US" dirty="0"/>
              <a:t>The last one will compile but will give segmentation fault in C since string literals are stored as read only.  It will be a compile error in C++ due to the const keyword requirement in the declaration.</a:t>
            </a:r>
          </a:p>
        </p:txBody>
      </p:sp>
    </p:spTree>
    <p:extLst>
      <p:ext uri="{BB962C8B-B14F-4D97-AF65-F5344CB8AC3E}">
        <p14:creationId xmlns:p14="http://schemas.microsoft.com/office/powerpoint/2010/main" val="33461687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8060-DA40-46AD-BE0A-79E082977CEB}"/>
              </a:ext>
            </a:extLst>
          </p:cNvPr>
          <p:cNvSpPr>
            <a:spLocks noGrp="1"/>
          </p:cNvSpPr>
          <p:nvPr>
            <p:ph type="title"/>
          </p:nvPr>
        </p:nvSpPr>
        <p:spPr/>
        <p:txBody>
          <a:bodyPr/>
          <a:lstStyle/>
          <a:p>
            <a:r>
              <a:rPr lang="en-US" dirty="0"/>
              <a:t>String Pointers</a:t>
            </a:r>
          </a:p>
        </p:txBody>
      </p:sp>
      <p:sp>
        <p:nvSpPr>
          <p:cNvPr id="3" name="Content Placeholder 2">
            <a:extLst>
              <a:ext uri="{FF2B5EF4-FFF2-40B4-BE49-F238E27FC236}">
                <a16:creationId xmlns:a16="http://schemas.microsoft.com/office/drawing/2014/main" id="{9B28E249-00AB-4014-9054-1D859EFB64E6}"/>
              </a:ext>
            </a:extLst>
          </p:cNvPr>
          <p:cNvSpPr>
            <a:spLocks noGrp="1"/>
          </p:cNvSpPr>
          <p:nvPr>
            <p:ph idx="1"/>
          </p:nvPr>
        </p:nvSpPr>
        <p:spPr/>
        <p:txBody>
          <a:bodyPr/>
          <a:lstStyle/>
          <a:p>
            <a:r>
              <a:rPr lang="en-US" dirty="0"/>
              <a:t>Strings literals are stored in their own special memory.</a:t>
            </a:r>
          </a:p>
          <a:p>
            <a:pPr marL="0" indent="0">
              <a:buNone/>
            </a:pPr>
            <a:r>
              <a:rPr lang="en-US" dirty="0"/>
              <a:t>char *b =“123”;</a:t>
            </a:r>
          </a:p>
          <a:p>
            <a:pPr marL="0" indent="0">
              <a:buNone/>
            </a:pPr>
            <a:r>
              <a:rPr lang="en-US" dirty="0"/>
              <a:t>char c = ‘X’;</a:t>
            </a:r>
          </a:p>
          <a:p>
            <a:pPr marL="0" indent="0">
              <a:buNone/>
            </a:pPr>
            <a:r>
              <a:rPr lang="en-US" dirty="0"/>
              <a:t>b = “9999999999”;</a:t>
            </a:r>
          </a:p>
          <a:p>
            <a:pPr marL="0" indent="0">
              <a:buNone/>
            </a:pPr>
            <a:r>
              <a:rPr lang="en-US" dirty="0" err="1"/>
              <a:t>printf</a:t>
            </a:r>
            <a:r>
              <a:rPr lang="en-US" dirty="0"/>
              <a:t>(“%c\n”, c);  </a:t>
            </a:r>
          </a:p>
        </p:txBody>
      </p:sp>
    </p:spTree>
    <p:extLst>
      <p:ext uri="{BB962C8B-B14F-4D97-AF65-F5344CB8AC3E}">
        <p14:creationId xmlns:p14="http://schemas.microsoft.com/office/powerpoint/2010/main" val="495289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802C-A9FA-4FC7-9D82-7C73377187B5}"/>
              </a:ext>
            </a:extLst>
          </p:cNvPr>
          <p:cNvSpPr>
            <a:spLocks noGrp="1"/>
          </p:cNvSpPr>
          <p:nvPr>
            <p:ph type="title"/>
          </p:nvPr>
        </p:nvSpPr>
        <p:spPr>
          <a:xfrm>
            <a:off x="685800" y="280416"/>
            <a:ext cx="7772400" cy="810768"/>
          </a:xfrm>
        </p:spPr>
        <p:txBody>
          <a:bodyPr/>
          <a:lstStyle/>
          <a:p>
            <a:r>
              <a:rPr lang="en-US" dirty="0"/>
              <a:t>More obscurity better</a:t>
            </a:r>
          </a:p>
        </p:txBody>
      </p:sp>
      <p:sp>
        <p:nvSpPr>
          <p:cNvPr id="3" name="Content Placeholder 2">
            <a:extLst>
              <a:ext uri="{FF2B5EF4-FFF2-40B4-BE49-F238E27FC236}">
                <a16:creationId xmlns:a16="http://schemas.microsoft.com/office/drawing/2014/main" id="{CD614FFB-52A8-4929-B7E9-D23A20E035DE}"/>
              </a:ext>
            </a:extLst>
          </p:cNvPr>
          <p:cNvSpPr>
            <a:spLocks noGrp="1"/>
          </p:cNvSpPr>
          <p:nvPr>
            <p:ph idx="1"/>
          </p:nvPr>
        </p:nvSpPr>
        <p:spPr>
          <a:xfrm>
            <a:off x="685800" y="1091184"/>
            <a:ext cx="7772400" cy="5081016"/>
          </a:xfrm>
        </p:spPr>
        <p:txBody>
          <a:bodyPr>
            <a:normAutofit/>
          </a:bodyPr>
          <a:lstStyle/>
          <a:p>
            <a:r>
              <a:rPr lang="en-US" dirty="0"/>
              <a:t>What will the following print?</a:t>
            </a:r>
          </a:p>
          <a:p>
            <a:pPr marL="0" indent="0">
              <a:buNone/>
            </a:pPr>
            <a:endParaRPr lang="en-US" dirty="0"/>
          </a:p>
          <a:p>
            <a:pPr marL="0" indent="0">
              <a:buNone/>
            </a:pPr>
            <a:r>
              <a:rPr lang="en-US" dirty="0"/>
              <a:t>	int z = 5;</a:t>
            </a:r>
          </a:p>
          <a:p>
            <a:pPr marL="0" indent="0">
              <a:buNone/>
            </a:pPr>
            <a:r>
              <a:rPr lang="en-US" dirty="0"/>
              <a:t>	int y = 1;</a:t>
            </a:r>
          </a:p>
          <a:p>
            <a:pPr marL="0" indent="0">
              <a:buNone/>
            </a:pPr>
            <a:r>
              <a:rPr lang="en-US" dirty="0"/>
              <a:t>	for (int x = 0; x &lt;= (z-y); x++) {</a:t>
            </a:r>
          </a:p>
          <a:p>
            <a:pPr marL="0" indent="0">
              <a:buNone/>
            </a:pPr>
            <a:r>
              <a:rPr lang="en-US" dirty="0"/>
              <a:t>		</a:t>
            </a:r>
            <a:r>
              <a:rPr lang="en-US" dirty="0" err="1"/>
              <a:t>printf</a:t>
            </a:r>
            <a:r>
              <a:rPr lang="en-US" dirty="0"/>
              <a:t>("%d ", x);</a:t>
            </a:r>
          </a:p>
          <a:p>
            <a:pPr marL="0" indent="0">
              <a:buNone/>
            </a:pPr>
            <a:r>
              <a:rPr lang="en-US" dirty="0"/>
              <a:t>	}</a:t>
            </a:r>
          </a:p>
        </p:txBody>
      </p:sp>
    </p:spTree>
    <p:extLst>
      <p:ext uri="{BB962C8B-B14F-4D97-AF65-F5344CB8AC3E}">
        <p14:creationId xmlns:p14="http://schemas.microsoft.com/office/powerpoint/2010/main" val="13898554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Strings with </a:t>
            </a:r>
            <a:r>
              <a:rPr lang="en-US" dirty="0" err="1"/>
              <a:t>scanf</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        char first[15];</a:t>
            </a:r>
          </a:p>
          <a:p>
            <a:pPr marL="0" indent="0">
              <a:buNone/>
            </a:pPr>
            <a:r>
              <a:rPr lang="en-US" dirty="0"/>
              <a:t>        char middle[15];</a:t>
            </a:r>
          </a:p>
          <a:p>
            <a:pPr marL="0" indent="0">
              <a:buNone/>
            </a:pPr>
            <a:r>
              <a:rPr lang="en-US" dirty="0"/>
              <a:t>        char last[20];</a:t>
            </a:r>
          </a:p>
          <a:p>
            <a:pPr marL="0" indent="0">
              <a:buNone/>
            </a:pPr>
            <a:endParaRPr lang="en-US" dirty="0"/>
          </a:p>
          <a:p>
            <a:pPr marL="0" indent="0">
              <a:buNone/>
            </a:pPr>
            <a:r>
              <a:rPr lang="en-US" dirty="0"/>
              <a:t>        </a:t>
            </a:r>
            <a:r>
              <a:rPr lang="en-US" dirty="0" err="1"/>
              <a:t>printf</a:t>
            </a:r>
            <a:r>
              <a:rPr lang="en-US" dirty="0"/>
              <a:t>("Enter your first name: ");</a:t>
            </a:r>
          </a:p>
          <a:p>
            <a:pPr marL="0" indent="0">
              <a:buNone/>
            </a:pPr>
            <a:r>
              <a:rPr lang="en-US" dirty="0"/>
              <a:t>        </a:t>
            </a:r>
            <a:r>
              <a:rPr lang="en-US" dirty="0" err="1"/>
              <a:t>scanf</a:t>
            </a:r>
            <a:r>
              <a:rPr lang="en-US" dirty="0"/>
              <a:t>("%14s", first);  //The number tells </a:t>
            </a:r>
            <a:r>
              <a:rPr lang="en-US" dirty="0" err="1"/>
              <a:t>scanf</a:t>
            </a:r>
            <a:r>
              <a:rPr lang="en-US" dirty="0"/>
              <a:t> how many chars to read.</a:t>
            </a:r>
          </a:p>
          <a:p>
            <a:pPr marL="0" indent="0">
              <a:buNone/>
            </a:pPr>
            <a:endParaRPr lang="en-US" dirty="0"/>
          </a:p>
          <a:p>
            <a:pPr marL="0" indent="0">
              <a:buNone/>
            </a:pPr>
            <a:r>
              <a:rPr lang="en-US" dirty="0"/>
              <a:t>        </a:t>
            </a:r>
            <a:r>
              <a:rPr lang="en-US" dirty="0" err="1"/>
              <a:t>printf</a:t>
            </a:r>
            <a:r>
              <a:rPr lang="en-US" dirty="0"/>
              <a:t>("Enter your middle name: ");</a:t>
            </a:r>
          </a:p>
          <a:p>
            <a:pPr marL="0" indent="0">
              <a:buNone/>
            </a:pPr>
            <a:r>
              <a:rPr lang="en-US" dirty="0"/>
              <a:t>        </a:t>
            </a:r>
            <a:r>
              <a:rPr lang="en-US" dirty="0" err="1"/>
              <a:t>scanf</a:t>
            </a:r>
            <a:r>
              <a:rPr lang="en-US" dirty="0"/>
              <a:t>("%14s", middle);</a:t>
            </a:r>
          </a:p>
          <a:p>
            <a:pPr marL="0" indent="0">
              <a:buNone/>
            </a:pPr>
            <a:endParaRPr lang="en-US" dirty="0"/>
          </a:p>
          <a:p>
            <a:pPr marL="0" indent="0">
              <a:buNone/>
            </a:pPr>
            <a:r>
              <a:rPr lang="en-US" dirty="0"/>
              <a:t>        </a:t>
            </a:r>
            <a:r>
              <a:rPr lang="en-US" dirty="0" err="1"/>
              <a:t>printf</a:t>
            </a:r>
            <a:r>
              <a:rPr lang="en-US" dirty="0"/>
              <a:t>("Enter your last name: ");</a:t>
            </a:r>
          </a:p>
          <a:p>
            <a:pPr marL="0" indent="0">
              <a:buNone/>
            </a:pPr>
            <a:r>
              <a:rPr lang="en-US" dirty="0"/>
              <a:t>        </a:t>
            </a:r>
            <a:r>
              <a:rPr lang="en-US" dirty="0" err="1"/>
              <a:t>scanf</a:t>
            </a:r>
            <a:r>
              <a:rPr lang="en-US" dirty="0"/>
              <a:t>("%19s", last);</a:t>
            </a:r>
          </a:p>
          <a:p>
            <a:pPr marL="0" indent="0">
              <a:buNone/>
            </a:pPr>
            <a:endParaRPr lang="en-US" dirty="0"/>
          </a:p>
          <a:p>
            <a:pPr marL="0" indent="0">
              <a:buNone/>
            </a:pPr>
            <a:r>
              <a:rPr lang="en-US" dirty="0"/>
              <a:t>        </a:t>
            </a:r>
            <a:r>
              <a:rPr lang="en-US" dirty="0" err="1"/>
              <a:t>printf</a:t>
            </a:r>
            <a:r>
              <a:rPr lang="en-US" dirty="0"/>
              <a:t>("%s, %s %s\n", last, first, middle);</a:t>
            </a:r>
          </a:p>
        </p:txBody>
      </p:sp>
    </p:spTree>
    <p:extLst>
      <p:ext uri="{BB962C8B-B14F-4D97-AF65-F5344CB8AC3E}">
        <p14:creationId xmlns:p14="http://schemas.microsoft.com/office/powerpoint/2010/main" val="15233450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Scanf</a:t>
            </a:r>
            <a:r>
              <a:rPr lang="en-US" dirty="0"/>
              <a:t> Overflow Protection</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#include &lt;</a:t>
            </a:r>
            <a:r>
              <a:rPr lang="en-US" dirty="0" err="1"/>
              <a:t>stdio.h</a:t>
            </a:r>
            <a:r>
              <a:rPr lang="en-US" dirty="0"/>
              <a:t>&gt;</a:t>
            </a:r>
          </a:p>
          <a:p>
            <a:pPr marL="0" indent="0">
              <a:buNone/>
            </a:pPr>
            <a:r>
              <a:rPr lang="en-US" dirty="0"/>
              <a:t>#include &lt;</a:t>
            </a:r>
            <a:r>
              <a:rPr lang="en-US" dirty="0" err="1"/>
              <a:t>string.h</a:t>
            </a:r>
            <a:r>
              <a:rPr lang="en-US" dirty="0"/>
              <a:t>&gt;</a:t>
            </a:r>
          </a:p>
          <a:p>
            <a:endParaRPr lang="en-US" dirty="0"/>
          </a:p>
          <a:p>
            <a:pPr marL="0" indent="0">
              <a:buNone/>
            </a:pPr>
            <a:r>
              <a:rPr lang="en-US" dirty="0"/>
              <a:t>char a[6] = "Hello";</a:t>
            </a:r>
          </a:p>
          <a:p>
            <a:pPr marL="0" indent="0">
              <a:buNone/>
            </a:pPr>
            <a:r>
              <a:rPr lang="en-US" dirty="0"/>
              <a:t>char b = 'X';</a:t>
            </a:r>
          </a:p>
          <a:p>
            <a:endParaRPr lang="en-US" dirty="0"/>
          </a:p>
          <a:p>
            <a:pPr marL="0" indent="0">
              <a:buNone/>
            </a:pPr>
            <a:r>
              <a:rPr lang="en-US" dirty="0" err="1"/>
              <a:t>int</a:t>
            </a:r>
            <a:r>
              <a:rPr lang="en-US" dirty="0"/>
              <a:t> main()</a:t>
            </a:r>
          </a:p>
          <a:p>
            <a:pPr marL="0" indent="0">
              <a:buNone/>
            </a:pPr>
            <a:r>
              <a:rPr lang="en-US" dirty="0"/>
              <a:t>{</a:t>
            </a:r>
          </a:p>
          <a:p>
            <a:pPr marL="0" indent="0">
              <a:buNone/>
            </a:pPr>
            <a:r>
              <a:rPr lang="en-US" dirty="0"/>
              <a:t>        //Enter 12345, prints a=12345:b=X</a:t>
            </a:r>
          </a:p>
          <a:p>
            <a:pPr marL="0" indent="0">
              <a:buNone/>
            </a:pPr>
            <a:r>
              <a:rPr lang="en-US" dirty="0"/>
              <a:t>        //Enter 123456 prints a=123456:b=           (X overwritten)</a:t>
            </a:r>
          </a:p>
          <a:p>
            <a:pPr marL="0" indent="0">
              <a:buNone/>
            </a:pPr>
            <a:r>
              <a:rPr lang="en-US" dirty="0"/>
              <a:t>        //Enter 123456789 prints a=123456:b=     (6 chars max,  X overwritten)</a:t>
            </a:r>
          </a:p>
          <a:p>
            <a:pPr marL="0" indent="0">
              <a:buNone/>
            </a:pPr>
            <a:r>
              <a:rPr lang="en-US" dirty="0"/>
              <a:t>        </a:t>
            </a:r>
            <a:r>
              <a:rPr lang="en-US" dirty="0" err="1"/>
              <a:t>scanf</a:t>
            </a:r>
            <a:r>
              <a:rPr lang="en-US" dirty="0"/>
              <a:t>("%6s", a);  //Should use a 5 here</a:t>
            </a:r>
          </a:p>
          <a:p>
            <a:pPr marL="0" indent="0">
              <a:buNone/>
            </a:pPr>
            <a:r>
              <a:rPr lang="en-US" dirty="0"/>
              <a:t>        </a:t>
            </a:r>
            <a:r>
              <a:rPr lang="en-US" dirty="0" err="1"/>
              <a:t>printf</a:t>
            </a:r>
            <a:r>
              <a:rPr lang="en-US" dirty="0"/>
              <a:t>("a=%s:", a);</a:t>
            </a:r>
          </a:p>
          <a:p>
            <a:pPr marL="0" indent="0">
              <a:buNone/>
            </a:pPr>
            <a:r>
              <a:rPr lang="en-US" dirty="0"/>
              <a:t>        </a:t>
            </a:r>
            <a:r>
              <a:rPr lang="en-US" dirty="0" err="1"/>
              <a:t>printf</a:t>
            </a:r>
            <a:r>
              <a:rPr lang="en-US" dirty="0"/>
              <a:t>("b=%c\n", b);</a:t>
            </a:r>
          </a:p>
          <a:p>
            <a:pPr marL="0" indent="0">
              <a:buNone/>
            </a:pPr>
            <a:r>
              <a:rPr lang="en-US" dirty="0"/>
              <a:t>}</a:t>
            </a:r>
          </a:p>
          <a:p>
            <a:endParaRPr lang="en-US" dirty="0"/>
          </a:p>
        </p:txBody>
      </p:sp>
    </p:spTree>
    <p:extLst>
      <p:ext uri="{BB962C8B-B14F-4D97-AF65-F5344CB8AC3E}">
        <p14:creationId xmlns:p14="http://schemas.microsoft.com/office/powerpoint/2010/main" val="8251736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Length</a:t>
            </a:r>
          </a:p>
        </p:txBody>
      </p:sp>
      <p:sp>
        <p:nvSpPr>
          <p:cNvPr id="3" name="Content Placeholder 2"/>
          <p:cNvSpPr>
            <a:spLocks noGrp="1"/>
          </p:cNvSpPr>
          <p:nvPr>
            <p:ph idx="1"/>
          </p:nvPr>
        </p:nvSpPr>
        <p:spPr/>
        <p:txBody>
          <a:bodyPr/>
          <a:lstStyle/>
          <a:p>
            <a:r>
              <a:rPr lang="en-US" dirty="0"/>
              <a:t>Part of &lt;</a:t>
            </a:r>
            <a:r>
              <a:rPr lang="en-US" dirty="0" err="1"/>
              <a:t>string.h</a:t>
            </a:r>
            <a:r>
              <a:rPr lang="en-US" dirty="0"/>
              <a:t>&gt; library</a:t>
            </a:r>
          </a:p>
          <a:p>
            <a:r>
              <a:rPr lang="en-US" dirty="0" err="1"/>
              <a:t>size_t</a:t>
            </a:r>
            <a:r>
              <a:rPr lang="en-US" dirty="0"/>
              <a:t> is simply an unsigned integer</a:t>
            </a:r>
          </a:p>
          <a:p>
            <a:r>
              <a:rPr lang="en-US" dirty="0" err="1"/>
              <a:t>size_t</a:t>
            </a:r>
            <a:r>
              <a:rPr lang="en-US" dirty="0"/>
              <a:t> </a:t>
            </a:r>
            <a:r>
              <a:rPr lang="en-US" dirty="0" err="1"/>
              <a:t>strlen</a:t>
            </a:r>
            <a:r>
              <a:rPr lang="en-US" dirty="0"/>
              <a:t>(const char *str)</a:t>
            </a:r>
          </a:p>
          <a:p>
            <a:pPr lvl="1"/>
            <a:r>
              <a:rPr lang="en-US" dirty="0"/>
              <a:t>Computes the length of the string str up to but not including the terminating null character.</a:t>
            </a:r>
          </a:p>
          <a:p>
            <a:r>
              <a:rPr lang="en-US" dirty="0"/>
              <a:t>Can you write this function.</a:t>
            </a:r>
          </a:p>
          <a:p>
            <a:endParaRPr lang="en-US" dirty="0"/>
          </a:p>
          <a:p>
            <a:pPr marL="0" indent="0">
              <a:buNone/>
            </a:pPr>
            <a:r>
              <a:rPr lang="en-US" dirty="0"/>
              <a:t>char a[15];</a:t>
            </a:r>
          </a:p>
          <a:p>
            <a:pPr marL="0" indent="0">
              <a:buNone/>
            </a:pPr>
            <a:r>
              <a:rPr lang="en-US" dirty="0" err="1"/>
              <a:t>scanf</a:t>
            </a:r>
            <a:r>
              <a:rPr lang="en-US" dirty="0"/>
              <a:t>("%14s", a); </a:t>
            </a:r>
          </a:p>
          <a:p>
            <a:pPr marL="0" indent="0">
              <a:buNone/>
            </a:pPr>
            <a:r>
              <a:rPr lang="en-US" dirty="0"/>
              <a:t>int </a:t>
            </a:r>
            <a:r>
              <a:rPr lang="en-US" dirty="0" err="1"/>
              <a:t>len</a:t>
            </a:r>
            <a:r>
              <a:rPr lang="en-US" dirty="0"/>
              <a:t> = </a:t>
            </a:r>
            <a:r>
              <a:rPr lang="en-US" dirty="0" err="1"/>
              <a:t>strlen</a:t>
            </a:r>
            <a:r>
              <a:rPr lang="en-US" dirty="0"/>
              <a:t>(a); //Not including zero</a:t>
            </a:r>
          </a:p>
        </p:txBody>
      </p:sp>
    </p:spTree>
    <p:extLst>
      <p:ext uri="{BB962C8B-B14F-4D97-AF65-F5344CB8AC3E}">
        <p14:creationId xmlns:p14="http://schemas.microsoft.com/office/powerpoint/2010/main" val="28052416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Copy</a:t>
            </a:r>
          </a:p>
        </p:txBody>
      </p:sp>
      <p:sp>
        <p:nvSpPr>
          <p:cNvPr id="3" name="Content Placeholder 2"/>
          <p:cNvSpPr>
            <a:spLocks noGrp="1"/>
          </p:cNvSpPr>
          <p:nvPr>
            <p:ph idx="1"/>
          </p:nvPr>
        </p:nvSpPr>
        <p:spPr/>
        <p:txBody>
          <a:bodyPr>
            <a:normAutofit/>
          </a:bodyPr>
          <a:lstStyle/>
          <a:p>
            <a:r>
              <a:rPr lang="en-US" dirty="0"/>
              <a:t>char *</a:t>
            </a:r>
            <a:r>
              <a:rPr lang="en-US" dirty="0" err="1"/>
              <a:t>strcpy</a:t>
            </a:r>
            <a:r>
              <a:rPr lang="en-US" dirty="0"/>
              <a:t>(char *</a:t>
            </a:r>
            <a:r>
              <a:rPr lang="en-US" dirty="0" err="1"/>
              <a:t>dest</a:t>
            </a:r>
            <a:r>
              <a:rPr lang="en-US" dirty="0"/>
              <a:t>, </a:t>
            </a:r>
            <a:r>
              <a:rPr lang="en-US" dirty="0" err="1"/>
              <a:t>const</a:t>
            </a:r>
            <a:r>
              <a:rPr lang="en-US" dirty="0"/>
              <a:t> char *</a:t>
            </a:r>
            <a:r>
              <a:rPr lang="en-US" dirty="0" err="1"/>
              <a:t>src</a:t>
            </a:r>
            <a:r>
              <a:rPr lang="en-US" dirty="0"/>
              <a:t>)</a:t>
            </a:r>
          </a:p>
          <a:p>
            <a:pPr lvl="1"/>
            <a:r>
              <a:rPr lang="en-US" dirty="0"/>
              <a:t>Copies the string pointed to by </a:t>
            </a:r>
            <a:r>
              <a:rPr lang="en-US" dirty="0" err="1"/>
              <a:t>src</a:t>
            </a:r>
            <a:r>
              <a:rPr lang="en-US" dirty="0"/>
              <a:t> to </a:t>
            </a:r>
            <a:r>
              <a:rPr lang="en-US" dirty="0" err="1"/>
              <a:t>dest</a:t>
            </a:r>
            <a:r>
              <a:rPr lang="en-US" dirty="0"/>
              <a:t>.</a:t>
            </a:r>
          </a:p>
          <a:p>
            <a:r>
              <a:rPr lang="en-US" dirty="0"/>
              <a:t>char *</a:t>
            </a:r>
            <a:r>
              <a:rPr lang="en-US" dirty="0" err="1"/>
              <a:t>strncpy</a:t>
            </a:r>
            <a:r>
              <a:rPr lang="en-US" dirty="0"/>
              <a:t>(char *</a:t>
            </a:r>
            <a:r>
              <a:rPr lang="en-US" dirty="0" err="1"/>
              <a:t>dest</a:t>
            </a:r>
            <a:r>
              <a:rPr lang="en-US" dirty="0"/>
              <a:t>, const char *</a:t>
            </a:r>
            <a:r>
              <a:rPr lang="en-US" dirty="0" err="1"/>
              <a:t>src</a:t>
            </a:r>
            <a:r>
              <a:rPr lang="en-US" dirty="0"/>
              <a:t>, size_t n)</a:t>
            </a:r>
          </a:p>
          <a:p>
            <a:pPr lvl="1"/>
            <a:r>
              <a:rPr lang="en-US" dirty="0"/>
              <a:t>Copies up to n characters from the string pointed to by </a:t>
            </a:r>
            <a:r>
              <a:rPr lang="en-US" dirty="0" err="1"/>
              <a:t>src</a:t>
            </a:r>
            <a:r>
              <a:rPr lang="en-US" dirty="0"/>
              <a:t> to </a:t>
            </a:r>
            <a:r>
              <a:rPr lang="en-US" dirty="0" err="1"/>
              <a:t>dest</a:t>
            </a:r>
            <a:r>
              <a:rPr lang="en-US" dirty="0"/>
              <a:t>.</a:t>
            </a:r>
          </a:p>
          <a:p>
            <a:pPr lvl="1"/>
            <a:r>
              <a:rPr lang="en-US" dirty="0"/>
              <a:t>When given a choice, always use the N version.</a:t>
            </a:r>
          </a:p>
          <a:p>
            <a:pPr marL="0" indent="0">
              <a:buNone/>
            </a:pPr>
            <a:endParaRPr lang="en-US" dirty="0"/>
          </a:p>
          <a:p>
            <a:pPr marL="0" indent="0">
              <a:buNone/>
            </a:pPr>
            <a:r>
              <a:rPr lang="en-US" dirty="0"/>
              <a:t>char a[10];</a:t>
            </a:r>
          </a:p>
          <a:p>
            <a:pPr marL="0" indent="0">
              <a:buNone/>
            </a:pPr>
            <a:r>
              <a:rPr lang="en-US" dirty="0"/>
              <a:t>char b[10];</a:t>
            </a:r>
          </a:p>
          <a:p>
            <a:pPr marL="0" indent="0">
              <a:buNone/>
            </a:pPr>
            <a:r>
              <a:rPr lang="en-US" dirty="0" err="1"/>
              <a:t>scanf</a:t>
            </a:r>
            <a:r>
              <a:rPr lang="en-US" dirty="0"/>
              <a:t>("%9s", b);</a:t>
            </a:r>
          </a:p>
          <a:p>
            <a:pPr marL="0" indent="0">
              <a:buNone/>
            </a:pPr>
            <a:r>
              <a:rPr lang="en-US" dirty="0" err="1"/>
              <a:t>strncpy</a:t>
            </a:r>
            <a:r>
              <a:rPr lang="en-US" dirty="0"/>
              <a:t>(a, b, 9);  </a:t>
            </a:r>
          </a:p>
          <a:p>
            <a:pPr marL="274320" lvl="1" indent="0">
              <a:buNone/>
            </a:pPr>
            <a:endParaRPr lang="en-US" dirty="0"/>
          </a:p>
        </p:txBody>
      </p:sp>
    </p:spTree>
    <p:extLst>
      <p:ext uri="{BB962C8B-B14F-4D97-AF65-F5344CB8AC3E}">
        <p14:creationId xmlns:p14="http://schemas.microsoft.com/office/powerpoint/2010/main" val="12613007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Concatenation</a:t>
            </a:r>
          </a:p>
        </p:txBody>
      </p:sp>
      <p:sp>
        <p:nvSpPr>
          <p:cNvPr id="3" name="Content Placeholder 2"/>
          <p:cNvSpPr>
            <a:spLocks noGrp="1"/>
          </p:cNvSpPr>
          <p:nvPr>
            <p:ph idx="1"/>
          </p:nvPr>
        </p:nvSpPr>
        <p:spPr/>
        <p:txBody>
          <a:bodyPr>
            <a:normAutofit/>
          </a:bodyPr>
          <a:lstStyle/>
          <a:p>
            <a:r>
              <a:rPr lang="en-US" dirty="0"/>
              <a:t>char *</a:t>
            </a:r>
            <a:r>
              <a:rPr lang="en-US" dirty="0" err="1"/>
              <a:t>strcat</a:t>
            </a:r>
            <a:r>
              <a:rPr lang="en-US" dirty="0"/>
              <a:t>(char *</a:t>
            </a:r>
            <a:r>
              <a:rPr lang="en-US" dirty="0" err="1"/>
              <a:t>dest</a:t>
            </a:r>
            <a:r>
              <a:rPr lang="en-US" dirty="0"/>
              <a:t>, </a:t>
            </a:r>
            <a:r>
              <a:rPr lang="en-US" dirty="0" err="1"/>
              <a:t>const</a:t>
            </a:r>
            <a:r>
              <a:rPr lang="en-US" dirty="0"/>
              <a:t> char *</a:t>
            </a:r>
            <a:r>
              <a:rPr lang="en-US" dirty="0" err="1"/>
              <a:t>src</a:t>
            </a:r>
            <a:r>
              <a:rPr lang="en-US" dirty="0"/>
              <a:t>)</a:t>
            </a:r>
          </a:p>
          <a:p>
            <a:pPr lvl="1"/>
            <a:r>
              <a:rPr lang="en-US" dirty="0"/>
              <a:t>Appends the string pointed to, by </a:t>
            </a:r>
            <a:r>
              <a:rPr lang="en-US" dirty="0" err="1"/>
              <a:t>src</a:t>
            </a:r>
            <a:r>
              <a:rPr lang="en-US" dirty="0"/>
              <a:t> to the end of the string pointed to by </a:t>
            </a:r>
            <a:r>
              <a:rPr lang="en-US" dirty="0" err="1"/>
              <a:t>dest</a:t>
            </a:r>
            <a:r>
              <a:rPr lang="en-US" dirty="0"/>
              <a:t>.</a:t>
            </a:r>
          </a:p>
          <a:p>
            <a:r>
              <a:rPr lang="en-US" dirty="0"/>
              <a:t>char *</a:t>
            </a:r>
            <a:r>
              <a:rPr lang="en-US" dirty="0" err="1"/>
              <a:t>strncat</a:t>
            </a:r>
            <a:r>
              <a:rPr lang="en-US" dirty="0"/>
              <a:t>(char *</a:t>
            </a:r>
            <a:r>
              <a:rPr lang="en-US" dirty="0" err="1"/>
              <a:t>dest</a:t>
            </a:r>
            <a:r>
              <a:rPr lang="en-US" dirty="0"/>
              <a:t>, const char *</a:t>
            </a:r>
            <a:r>
              <a:rPr lang="en-US" dirty="0" err="1"/>
              <a:t>src</a:t>
            </a:r>
            <a:r>
              <a:rPr lang="en-US" dirty="0"/>
              <a:t>, size_t n)</a:t>
            </a:r>
          </a:p>
          <a:p>
            <a:pPr lvl="1"/>
            <a:r>
              <a:rPr lang="en-US" dirty="0"/>
              <a:t>Appends the string pointed to, by </a:t>
            </a:r>
            <a:r>
              <a:rPr lang="en-US" dirty="0" err="1"/>
              <a:t>src</a:t>
            </a:r>
            <a:r>
              <a:rPr lang="en-US" dirty="0"/>
              <a:t> to the end of the string pointed to, by </a:t>
            </a:r>
            <a:r>
              <a:rPr lang="en-US" dirty="0" err="1"/>
              <a:t>dest</a:t>
            </a:r>
            <a:r>
              <a:rPr lang="en-US" dirty="0"/>
              <a:t> up to n characters long.</a:t>
            </a:r>
          </a:p>
          <a:p>
            <a:pPr lvl="1"/>
            <a:r>
              <a:rPr lang="en-US" dirty="0"/>
              <a:t>When given a choice always use the N version</a:t>
            </a:r>
          </a:p>
          <a:p>
            <a:pPr lvl="1"/>
            <a:endParaRPr lang="en-US" dirty="0"/>
          </a:p>
          <a:p>
            <a:endParaRPr lang="en-US" dirty="0"/>
          </a:p>
          <a:p>
            <a:endParaRPr lang="en-US" dirty="0"/>
          </a:p>
        </p:txBody>
      </p:sp>
    </p:spTree>
    <p:extLst>
      <p:ext uri="{BB962C8B-B14F-4D97-AF65-F5344CB8AC3E}">
        <p14:creationId xmlns:p14="http://schemas.microsoft.com/office/powerpoint/2010/main" val="27749717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Compare</a:t>
            </a:r>
          </a:p>
        </p:txBody>
      </p:sp>
      <p:sp>
        <p:nvSpPr>
          <p:cNvPr id="3" name="Content Placeholder 2"/>
          <p:cNvSpPr>
            <a:spLocks noGrp="1"/>
          </p:cNvSpPr>
          <p:nvPr>
            <p:ph idx="1"/>
          </p:nvPr>
        </p:nvSpPr>
        <p:spPr/>
        <p:txBody>
          <a:bodyPr>
            <a:normAutofit lnSpcReduction="10000"/>
          </a:bodyPr>
          <a:lstStyle/>
          <a:p>
            <a:r>
              <a:rPr lang="en-US" dirty="0" err="1"/>
              <a:t>int</a:t>
            </a:r>
            <a:r>
              <a:rPr lang="en-US" dirty="0"/>
              <a:t> </a:t>
            </a:r>
            <a:r>
              <a:rPr lang="en-US" dirty="0" err="1"/>
              <a:t>strcmp</a:t>
            </a:r>
            <a:r>
              <a:rPr lang="en-US" dirty="0"/>
              <a:t>(</a:t>
            </a:r>
            <a:r>
              <a:rPr lang="en-US" dirty="0" err="1"/>
              <a:t>const</a:t>
            </a:r>
            <a:r>
              <a:rPr lang="en-US" dirty="0"/>
              <a:t> char *str1, </a:t>
            </a:r>
            <a:r>
              <a:rPr lang="en-US" dirty="0" err="1"/>
              <a:t>const</a:t>
            </a:r>
            <a:r>
              <a:rPr lang="en-US" dirty="0"/>
              <a:t> char *str2)</a:t>
            </a:r>
          </a:p>
          <a:p>
            <a:pPr lvl="1"/>
            <a:r>
              <a:rPr lang="en-US" dirty="0"/>
              <a:t>Compares the string pointed to, by str1 to the string pointed to by str2.</a:t>
            </a:r>
          </a:p>
          <a:p>
            <a:r>
              <a:rPr lang="en-US" dirty="0"/>
              <a:t>int </a:t>
            </a:r>
            <a:r>
              <a:rPr lang="en-US" dirty="0" err="1"/>
              <a:t>strncmp</a:t>
            </a:r>
            <a:r>
              <a:rPr lang="en-US" dirty="0"/>
              <a:t>(const char *str1, const char *str2, size_t n)</a:t>
            </a:r>
          </a:p>
          <a:p>
            <a:pPr lvl="1"/>
            <a:r>
              <a:rPr lang="en-US" dirty="0"/>
              <a:t>Compares at most the first n bytes of str1 and str2.</a:t>
            </a:r>
          </a:p>
          <a:p>
            <a:r>
              <a:rPr lang="en-US" dirty="0"/>
              <a:t>These functions return values that are as follows:</a:t>
            </a:r>
          </a:p>
          <a:p>
            <a:pPr lvl="1"/>
            <a:r>
              <a:rPr lang="en-US" dirty="0"/>
              <a:t>if Return value &lt; 0 then it indicates str1 is less than str2.</a:t>
            </a:r>
          </a:p>
          <a:p>
            <a:pPr lvl="1"/>
            <a:r>
              <a:rPr lang="en-US" dirty="0"/>
              <a:t>if Return value &gt; 0 then it indicates </a:t>
            </a:r>
            <a:r>
              <a:rPr lang="en-US" dirty="0" err="1"/>
              <a:t>str1</a:t>
            </a:r>
            <a:r>
              <a:rPr lang="en-US" dirty="0"/>
              <a:t> is greater than </a:t>
            </a:r>
            <a:r>
              <a:rPr lang="en-US" dirty="0" err="1"/>
              <a:t>str2</a:t>
            </a:r>
            <a:r>
              <a:rPr lang="en-US" dirty="0"/>
              <a:t>.</a:t>
            </a:r>
          </a:p>
          <a:p>
            <a:pPr lvl="1"/>
            <a:r>
              <a:rPr lang="en-US" dirty="0"/>
              <a:t>if Return value = 0 then it indicates str1 is equal to </a:t>
            </a:r>
            <a:r>
              <a:rPr lang="en-US" dirty="0" err="1"/>
              <a:t>str2</a:t>
            </a:r>
            <a:r>
              <a:rPr lang="en-US" dirty="0"/>
              <a:t>.</a:t>
            </a:r>
          </a:p>
          <a:p>
            <a:pPr marL="0" indent="0">
              <a:buNone/>
            </a:pPr>
            <a:r>
              <a:rPr lang="en-US" dirty="0"/>
              <a:t>	if (</a:t>
            </a:r>
            <a:r>
              <a:rPr lang="en-US" dirty="0" err="1"/>
              <a:t>strcmp</a:t>
            </a:r>
            <a:r>
              <a:rPr lang="en-US" dirty="0"/>
              <a:t>(</a:t>
            </a:r>
            <a:r>
              <a:rPr lang="en-US" dirty="0" err="1"/>
              <a:t>s1</a:t>
            </a:r>
            <a:r>
              <a:rPr lang="en-US" dirty="0"/>
              <a:t>, </a:t>
            </a:r>
            <a:r>
              <a:rPr lang="en-US" dirty="0" err="1"/>
              <a:t>s2</a:t>
            </a:r>
            <a:r>
              <a:rPr lang="en-US" dirty="0"/>
              <a:t>) == 0) {</a:t>
            </a:r>
          </a:p>
          <a:p>
            <a:pPr marL="0" indent="0">
              <a:buNone/>
            </a:pPr>
            <a:r>
              <a:rPr lang="en-US" dirty="0"/>
              <a:t>		</a:t>
            </a:r>
            <a:r>
              <a:rPr lang="en-US" dirty="0" err="1"/>
              <a:t>printf</a:t>
            </a:r>
            <a:r>
              <a:rPr lang="en-US" dirty="0"/>
              <a:t>("Equal");</a:t>
            </a:r>
          </a:p>
          <a:p>
            <a:pPr marL="0" indent="0">
              <a:buNone/>
            </a:pPr>
            <a:r>
              <a:rPr lang="en-US" dirty="0"/>
              <a:t>	}</a:t>
            </a:r>
          </a:p>
          <a:p>
            <a:endParaRPr lang="en-US" dirty="0"/>
          </a:p>
        </p:txBody>
      </p:sp>
    </p:spTree>
    <p:extLst>
      <p:ext uri="{BB962C8B-B14F-4D97-AF65-F5344CB8AC3E}">
        <p14:creationId xmlns:p14="http://schemas.microsoft.com/office/powerpoint/2010/main" val="1096680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Search</a:t>
            </a:r>
          </a:p>
        </p:txBody>
      </p:sp>
      <p:sp>
        <p:nvSpPr>
          <p:cNvPr id="3" name="Content Placeholder 2"/>
          <p:cNvSpPr>
            <a:spLocks noGrp="1"/>
          </p:cNvSpPr>
          <p:nvPr>
            <p:ph idx="1"/>
          </p:nvPr>
        </p:nvSpPr>
        <p:spPr>
          <a:xfrm>
            <a:off x="457200" y="2121408"/>
            <a:ext cx="8229600" cy="4050792"/>
          </a:xfrm>
        </p:spPr>
        <p:txBody>
          <a:bodyPr>
            <a:normAutofit/>
          </a:bodyPr>
          <a:lstStyle/>
          <a:p>
            <a:r>
              <a:rPr lang="en-US" sz="2400" dirty="0"/>
              <a:t>char *</a:t>
            </a:r>
            <a:r>
              <a:rPr lang="en-US" sz="2400" dirty="0" err="1"/>
              <a:t>strstr</a:t>
            </a:r>
            <a:r>
              <a:rPr lang="en-US" sz="2400" dirty="0"/>
              <a:t>(</a:t>
            </a:r>
            <a:r>
              <a:rPr lang="en-US" sz="2400" dirty="0" err="1"/>
              <a:t>const</a:t>
            </a:r>
            <a:r>
              <a:rPr lang="en-US" sz="2400" dirty="0"/>
              <a:t> char *haystack, </a:t>
            </a:r>
            <a:r>
              <a:rPr lang="en-US" sz="2400" dirty="0" err="1"/>
              <a:t>const</a:t>
            </a:r>
            <a:r>
              <a:rPr lang="en-US" sz="2400" dirty="0"/>
              <a:t> char *needle)</a:t>
            </a:r>
            <a:endParaRPr lang="en-US" sz="1800" dirty="0"/>
          </a:p>
          <a:p>
            <a:pPr lvl="1"/>
            <a:r>
              <a:rPr lang="en-US" sz="2000" dirty="0"/>
              <a:t>Finds the first occurrence of the entire string </a:t>
            </a:r>
            <a:r>
              <a:rPr lang="en-US" sz="2000" i="1" dirty="0"/>
              <a:t>needle</a:t>
            </a:r>
            <a:r>
              <a:rPr lang="en-US" sz="2000" dirty="0"/>
              <a:t> (not including the terminating null character) which appears in the string </a:t>
            </a:r>
            <a:r>
              <a:rPr lang="en-US" sz="2000" i="1" dirty="0"/>
              <a:t>haystack</a:t>
            </a:r>
            <a:r>
              <a:rPr lang="en-US" sz="2000" dirty="0"/>
              <a:t>.</a:t>
            </a:r>
          </a:p>
          <a:p>
            <a:pPr marL="0" indent="0">
              <a:buNone/>
            </a:pPr>
            <a:r>
              <a:rPr lang="en-US" sz="1800" dirty="0"/>
              <a:t> 	</a:t>
            </a:r>
          </a:p>
          <a:p>
            <a:r>
              <a:rPr lang="en-US" dirty="0"/>
              <a:t>char *</a:t>
            </a:r>
            <a:r>
              <a:rPr lang="en-US" dirty="0" err="1"/>
              <a:t>strrchr</a:t>
            </a:r>
            <a:r>
              <a:rPr lang="en-US" dirty="0"/>
              <a:t>(const char *str, char c)</a:t>
            </a:r>
          </a:p>
          <a:p>
            <a:pPr lvl="1"/>
            <a:r>
              <a:rPr lang="en-US" sz="2000" dirty="0"/>
              <a:t>Searches for the first occurrence of the character c (an unsigned char) in the string pointed to by the argument str.</a:t>
            </a:r>
          </a:p>
        </p:txBody>
      </p:sp>
    </p:spTree>
    <p:extLst>
      <p:ext uri="{BB962C8B-B14F-4D97-AF65-F5344CB8AC3E}">
        <p14:creationId xmlns:p14="http://schemas.microsoft.com/office/powerpoint/2010/main" val="29220154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Tokenizing</a:t>
            </a:r>
          </a:p>
        </p:txBody>
      </p:sp>
      <p:sp>
        <p:nvSpPr>
          <p:cNvPr id="3" name="Content Placeholder 2"/>
          <p:cNvSpPr>
            <a:spLocks noGrp="1"/>
          </p:cNvSpPr>
          <p:nvPr>
            <p:ph idx="1"/>
          </p:nvPr>
        </p:nvSpPr>
        <p:spPr/>
        <p:txBody>
          <a:bodyPr/>
          <a:lstStyle/>
          <a:p>
            <a:r>
              <a:rPr lang="en-US" dirty="0"/>
              <a:t>char *</a:t>
            </a:r>
            <a:r>
              <a:rPr lang="en-US" dirty="0" err="1"/>
              <a:t>strtok</a:t>
            </a:r>
            <a:r>
              <a:rPr lang="en-US" dirty="0"/>
              <a:t>(char *</a:t>
            </a:r>
            <a:r>
              <a:rPr lang="en-US" dirty="0" err="1"/>
              <a:t>str</a:t>
            </a:r>
            <a:r>
              <a:rPr lang="en-US" dirty="0"/>
              <a:t>, </a:t>
            </a:r>
            <a:r>
              <a:rPr lang="en-US" dirty="0" err="1"/>
              <a:t>const</a:t>
            </a:r>
            <a:r>
              <a:rPr lang="en-US" dirty="0"/>
              <a:t> char *</a:t>
            </a:r>
            <a:r>
              <a:rPr lang="en-US" dirty="0" err="1"/>
              <a:t>delim</a:t>
            </a:r>
            <a:r>
              <a:rPr lang="en-US" dirty="0"/>
              <a:t>)</a:t>
            </a:r>
          </a:p>
          <a:p>
            <a:pPr lvl="1"/>
            <a:r>
              <a:rPr lang="en-US" dirty="0"/>
              <a:t>Breaks string </a:t>
            </a:r>
            <a:r>
              <a:rPr lang="en-US" i="1" dirty="0" err="1"/>
              <a:t>str</a:t>
            </a:r>
            <a:r>
              <a:rPr lang="en-US" dirty="0"/>
              <a:t> into a series of tokens separated by </a:t>
            </a:r>
            <a:r>
              <a:rPr lang="en-US" i="1" dirty="0" err="1"/>
              <a:t>delim</a:t>
            </a:r>
            <a:r>
              <a:rPr lang="en-US" dirty="0"/>
              <a:t>.</a:t>
            </a:r>
          </a:p>
          <a:p>
            <a:pPr lvl="1"/>
            <a:r>
              <a:rPr lang="en-US" dirty="0"/>
              <a:t>Every time you call </a:t>
            </a:r>
            <a:r>
              <a:rPr lang="en-US" dirty="0" err="1"/>
              <a:t>strtok</a:t>
            </a:r>
            <a:r>
              <a:rPr lang="en-US" dirty="0"/>
              <a:t>, it returns a pointer to the next character after </a:t>
            </a:r>
            <a:r>
              <a:rPr lang="en-US" i="1" dirty="0" err="1"/>
              <a:t>delim</a:t>
            </a:r>
            <a:r>
              <a:rPr lang="en-US" dirty="0"/>
              <a:t>.</a:t>
            </a:r>
          </a:p>
          <a:p>
            <a:pPr lvl="1"/>
            <a:r>
              <a:rPr lang="en-US" dirty="0"/>
              <a:t>Returns null when no more tokens are available.</a:t>
            </a:r>
          </a:p>
          <a:p>
            <a:endParaRPr lang="en-US" dirty="0"/>
          </a:p>
        </p:txBody>
      </p:sp>
    </p:spTree>
    <p:extLst>
      <p:ext uri="{BB962C8B-B14F-4D97-AF65-F5344CB8AC3E}">
        <p14:creationId xmlns:p14="http://schemas.microsoft.com/office/powerpoint/2010/main" val="11166589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95400" y="1143000"/>
            <a:ext cx="7467600" cy="5355312"/>
          </a:xfrm>
          <a:prstGeom prst="rect">
            <a:avLst/>
          </a:prstGeom>
        </p:spPr>
        <p:txBody>
          <a:bodyPr wrap="square">
            <a:spAutoFit/>
          </a:bodyPr>
          <a:lstStyle/>
          <a:p>
            <a:r>
              <a:rPr lang="en-US" dirty="0" err="1"/>
              <a:t>int</a:t>
            </a:r>
            <a:r>
              <a:rPr lang="en-US" dirty="0"/>
              <a:t> main()</a:t>
            </a:r>
          </a:p>
          <a:p>
            <a:r>
              <a:rPr lang="en-US" dirty="0"/>
              <a:t>{</a:t>
            </a:r>
          </a:p>
          <a:p>
            <a:pPr lvl="1"/>
            <a:r>
              <a:rPr lang="en-US" dirty="0"/>
              <a:t>   char </a:t>
            </a:r>
            <a:r>
              <a:rPr lang="en-US" dirty="0" err="1"/>
              <a:t>str</a:t>
            </a:r>
            <a:r>
              <a:rPr lang="en-US" dirty="0"/>
              <a:t>[80] = "This is - www.tutorialspoint.com - website";</a:t>
            </a:r>
          </a:p>
          <a:p>
            <a:pPr lvl="1"/>
            <a:r>
              <a:rPr lang="en-US" dirty="0"/>
              <a:t>   </a:t>
            </a:r>
            <a:r>
              <a:rPr lang="en-US" dirty="0" err="1"/>
              <a:t>const</a:t>
            </a:r>
            <a:r>
              <a:rPr lang="en-US" dirty="0"/>
              <a:t> char s[2] = "-";</a:t>
            </a:r>
          </a:p>
          <a:p>
            <a:pPr lvl="1"/>
            <a:r>
              <a:rPr lang="en-US" dirty="0"/>
              <a:t>   char *token;</a:t>
            </a:r>
          </a:p>
          <a:p>
            <a:pPr lvl="1"/>
            <a:r>
              <a:rPr lang="en-US" dirty="0"/>
              <a:t>   </a:t>
            </a:r>
          </a:p>
          <a:p>
            <a:pPr lvl="1"/>
            <a:r>
              <a:rPr lang="en-US" dirty="0"/>
              <a:t>   /* get the first token */</a:t>
            </a:r>
          </a:p>
          <a:p>
            <a:pPr lvl="1"/>
            <a:r>
              <a:rPr lang="en-US" dirty="0"/>
              <a:t>   token = </a:t>
            </a:r>
            <a:r>
              <a:rPr lang="en-US" dirty="0" err="1"/>
              <a:t>strtok</a:t>
            </a:r>
            <a:r>
              <a:rPr lang="en-US" dirty="0"/>
              <a:t>(</a:t>
            </a:r>
            <a:r>
              <a:rPr lang="en-US" dirty="0" err="1"/>
              <a:t>str</a:t>
            </a:r>
            <a:r>
              <a:rPr lang="en-US" dirty="0"/>
              <a:t>, s);</a:t>
            </a:r>
          </a:p>
          <a:p>
            <a:pPr lvl="1"/>
            <a:r>
              <a:rPr lang="en-US" dirty="0"/>
              <a:t>   </a:t>
            </a:r>
          </a:p>
          <a:p>
            <a:pPr lvl="1"/>
            <a:r>
              <a:rPr lang="en-US" dirty="0"/>
              <a:t>   /* walk through other tokens */</a:t>
            </a:r>
          </a:p>
          <a:p>
            <a:pPr lvl="1"/>
            <a:r>
              <a:rPr lang="en-US" dirty="0"/>
              <a:t>   while( token != NULL ) </a:t>
            </a:r>
          </a:p>
          <a:p>
            <a:pPr lvl="1"/>
            <a:r>
              <a:rPr lang="en-US" dirty="0"/>
              <a:t>   {</a:t>
            </a:r>
          </a:p>
          <a:p>
            <a:pPr lvl="1"/>
            <a:r>
              <a:rPr lang="en-US" dirty="0"/>
              <a:t>      	</a:t>
            </a:r>
            <a:r>
              <a:rPr lang="en-US" dirty="0" err="1"/>
              <a:t>printf</a:t>
            </a:r>
            <a:r>
              <a:rPr lang="en-US" dirty="0"/>
              <a:t>( " %s\n", token );</a:t>
            </a:r>
          </a:p>
          <a:p>
            <a:pPr lvl="1"/>
            <a:r>
              <a:rPr lang="en-US" dirty="0"/>
              <a:t>    </a:t>
            </a:r>
          </a:p>
          <a:p>
            <a:pPr lvl="1"/>
            <a:r>
              <a:rPr lang="en-US" dirty="0"/>
              <a:t>      	token = </a:t>
            </a:r>
            <a:r>
              <a:rPr lang="en-US" dirty="0" err="1"/>
              <a:t>strtok</a:t>
            </a:r>
            <a:r>
              <a:rPr lang="en-US" dirty="0"/>
              <a:t>(NULL, s);</a:t>
            </a:r>
          </a:p>
          <a:p>
            <a:pPr lvl="1"/>
            <a:r>
              <a:rPr lang="en-US" dirty="0"/>
              <a:t>   }</a:t>
            </a:r>
          </a:p>
          <a:p>
            <a:pPr lvl="1"/>
            <a:r>
              <a:rPr lang="en-US" dirty="0"/>
              <a:t>   </a:t>
            </a:r>
          </a:p>
          <a:p>
            <a:pPr lvl="1"/>
            <a:r>
              <a:rPr lang="en-US" dirty="0"/>
              <a:t>   return(0);</a:t>
            </a:r>
          </a:p>
          <a:p>
            <a:r>
              <a:rPr lang="en-US" dirty="0"/>
              <a:t>}</a:t>
            </a:r>
          </a:p>
        </p:txBody>
      </p:sp>
      <p:sp>
        <p:nvSpPr>
          <p:cNvPr id="2" name="Title 1">
            <a:extLst>
              <a:ext uri="{FF2B5EF4-FFF2-40B4-BE49-F238E27FC236}">
                <a16:creationId xmlns:a16="http://schemas.microsoft.com/office/drawing/2014/main" id="{22FB4AE3-EAC7-4683-8CA0-FD0B4EF38EB0}"/>
              </a:ext>
            </a:extLst>
          </p:cNvPr>
          <p:cNvSpPr>
            <a:spLocks noGrp="1"/>
          </p:cNvSpPr>
          <p:nvPr>
            <p:ph type="title"/>
          </p:nvPr>
        </p:nvSpPr>
        <p:spPr>
          <a:xfrm>
            <a:off x="685800" y="228600"/>
            <a:ext cx="7772400" cy="1039368"/>
          </a:xfrm>
        </p:spPr>
        <p:txBody>
          <a:bodyPr/>
          <a:lstStyle/>
          <a:p>
            <a:r>
              <a:rPr lang="en-US" dirty="0" err="1"/>
              <a:t>Strtok</a:t>
            </a:r>
            <a:r>
              <a:rPr lang="en-US" dirty="0"/>
              <a:t> usage </a:t>
            </a:r>
            <a:r>
              <a:rPr lang="en-US" dirty="0" err="1"/>
              <a:t>exampe</a:t>
            </a:r>
            <a:endParaRPr lang="en-US" dirty="0"/>
          </a:p>
        </p:txBody>
      </p:sp>
    </p:spTree>
    <p:extLst>
      <p:ext uri="{BB962C8B-B14F-4D97-AF65-F5344CB8AC3E}">
        <p14:creationId xmlns:p14="http://schemas.microsoft.com/office/powerpoint/2010/main" val="26340709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9"/>
            <a:ext cx="8229600" cy="868362"/>
          </a:xfrm>
        </p:spPr>
        <p:txBody>
          <a:bodyPr/>
          <a:lstStyle/>
          <a:p>
            <a:r>
              <a:rPr lang="en-US" dirty="0"/>
              <a:t>String Functions Example</a:t>
            </a:r>
          </a:p>
        </p:txBody>
      </p:sp>
      <p:sp>
        <p:nvSpPr>
          <p:cNvPr id="5" name="TextBox 4"/>
          <p:cNvSpPr txBox="1"/>
          <p:nvPr/>
        </p:nvSpPr>
        <p:spPr>
          <a:xfrm>
            <a:off x="76200" y="762000"/>
            <a:ext cx="6248400" cy="5755422"/>
          </a:xfrm>
          <a:prstGeom prst="rect">
            <a:avLst/>
          </a:prstGeom>
          <a:noFill/>
        </p:spPr>
        <p:txBody>
          <a:bodyPr wrap="square" rtlCol="0">
            <a:spAutoFit/>
          </a:bodyPr>
          <a:lstStyle/>
          <a:p>
            <a:r>
              <a:rPr lang="en-US" sz="1600" dirty="0"/>
              <a:t>        char *s1 = "Tomorrow";</a:t>
            </a:r>
          </a:p>
          <a:p>
            <a:r>
              <a:rPr lang="en-US" sz="1600" dirty="0"/>
              <a:t>        char s2[100] = "";</a:t>
            </a:r>
          </a:p>
          <a:p>
            <a:r>
              <a:rPr lang="en-US" sz="1600" dirty="0"/>
              <a:t>        char *s3;</a:t>
            </a:r>
          </a:p>
          <a:p>
            <a:endParaRPr lang="en-US" sz="1600" dirty="0"/>
          </a:p>
          <a:p>
            <a:r>
              <a:rPr lang="en-US" sz="1600" dirty="0"/>
              <a:t>        </a:t>
            </a:r>
            <a:r>
              <a:rPr lang="en-US" sz="1600" dirty="0" err="1"/>
              <a:t>printf</a:t>
            </a:r>
            <a:r>
              <a:rPr lang="en-US" sz="1600" dirty="0"/>
              <a:t>("Length of \"%s\" is %ld.\n",s1, </a:t>
            </a:r>
            <a:r>
              <a:rPr lang="en-US" sz="1600" dirty="0" err="1"/>
              <a:t>strlen</a:t>
            </a:r>
            <a:r>
              <a:rPr lang="en-US" sz="1600" dirty="0"/>
              <a:t>(s1));</a:t>
            </a:r>
          </a:p>
          <a:p>
            <a:r>
              <a:rPr lang="en-US" sz="1600" dirty="0"/>
              <a:t>        </a:t>
            </a:r>
            <a:r>
              <a:rPr lang="en-US" sz="1600" dirty="0" err="1"/>
              <a:t>strncpy</a:t>
            </a:r>
            <a:r>
              <a:rPr lang="en-US" sz="1600" dirty="0"/>
              <a:t>(s2, "Testing", 99);</a:t>
            </a:r>
          </a:p>
          <a:p>
            <a:r>
              <a:rPr lang="en-US" sz="1600" dirty="0"/>
              <a:t>        </a:t>
            </a:r>
            <a:r>
              <a:rPr lang="en-US" sz="1600" dirty="0" err="1"/>
              <a:t>strncat</a:t>
            </a:r>
            <a:r>
              <a:rPr lang="en-US" sz="1600" dirty="0"/>
              <a:t>(s2, " 1 2 3</a:t>
            </a:r>
            <a:r>
              <a:rPr lang="en-US" sz="1600"/>
              <a:t>", 99 </a:t>
            </a:r>
            <a:r>
              <a:rPr lang="en-US" sz="1600" dirty="0"/>
              <a:t>- </a:t>
            </a:r>
            <a:r>
              <a:rPr lang="en-US" sz="1600" dirty="0" err="1"/>
              <a:t>strlen</a:t>
            </a:r>
            <a:r>
              <a:rPr lang="en-US" sz="1600" dirty="0"/>
              <a:t>(s2));</a:t>
            </a:r>
          </a:p>
          <a:p>
            <a:r>
              <a:rPr lang="en-US" sz="1600" dirty="0"/>
              <a:t>        </a:t>
            </a:r>
            <a:r>
              <a:rPr lang="en-US" sz="1600" dirty="0" err="1"/>
              <a:t>printf</a:t>
            </a:r>
            <a:r>
              <a:rPr lang="en-US" sz="1600" dirty="0"/>
              <a:t>("Length of \"%s\" is %ld.\n",s2, </a:t>
            </a:r>
            <a:r>
              <a:rPr lang="en-US" sz="1600" dirty="0" err="1"/>
              <a:t>strlen</a:t>
            </a:r>
            <a:r>
              <a:rPr lang="en-US" sz="1600" dirty="0"/>
              <a:t>(s2));</a:t>
            </a:r>
          </a:p>
          <a:p>
            <a:endParaRPr lang="en-US" sz="1600" dirty="0"/>
          </a:p>
          <a:p>
            <a:endParaRPr lang="en-US" sz="1600" dirty="0"/>
          </a:p>
          <a:p>
            <a:r>
              <a:rPr lang="en-US" sz="1600" dirty="0"/>
              <a:t>        s3 = </a:t>
            </a:r>
            <a:r>
              <a:rPr lang="en-US" sz="1600" dirty="0" err="1"/>
              <a:t>strchr</a:t>
            </a:r>
            <a:r>
              <a:rPr lang="en-US" sz="1600" dirty="0"/>
              <a:t>(s1, 'r');</a:t>
            </a:r>
          </a:p>
          <a:p>
            <a:r>
              <a:rPr lang="en-US" sz="1600" dirty="0"/>
              <a:t>        </a:t>
            </a:r>
            <a:r>
              <a:rPr lang="en-US" sz="1600" dirty="0" err="1"/>
              <a:t>printf</a:t>
            </a:r>
            <a:r>
              <a:rPr lang="en-US" sz="1600" dirty="0"/>
              <a:t>("s3 is %s.\n",s3);</a:t>
            </a:r>
          </a:p>
          <a:p>
            <a:endParaRPr lang="en-US" sz="1600" dirty="0"/>
          </a:p>
          <a:p>
            <a:r>
              <a:rPr lang="en-US" sz="1600" dirty="0"/>
              <a:t>        s3 = </a:t>
            </a:r>
            <a:r>
              <a:rPr lang="en-US" sz="1600" dirty="0" err="1"/>
              <a:t>strstr</a:t>
            </a:r>
            <a:r>
              <a:rPr lang="en-US" sz="1600" dirty="0"/>
              <a:t>(s1, "</a:t>
            </a:r>
            <a:r>
              <a:rPr lang="en-US" sz="1600" dirty="0" err="1"/>
              <a:t>ro</a:t>
            </a:r>
            <a:r>
              <a:rPr lang="en-US" sz="1600" dirty="0"/>
              <a:t>");</a:t>
            </a:r>
          </a:p>
          <a:p>
            <a:r>
              <a:rPr lang="en-US" sz="1600" dirty="0"/>
              <a:t>        </a:t>
            </a:r>
            <a:r>
              <a:rPr lang="en-US" sz="1600" dirty="0" err="1"/>
              <a:t>printf</a:t>
            </a:r>
            <a:r>
              <a:rPr lang="en-US" sz="1600" dirty="0"/>
              <a:t>("s3 is %s.\n",s3);</a:t>
            </a:r>
          </a:p>
          <a:p>
            <a:endParaRPr lang="en-US" sz="1600" dirty="0"/>
          </a:p>
          <a:p>
            <a:endParaRPr lang="en-US" sz="1600" dirty="0"/>
          </a:p>
          <a:p>
            <a:r>
              <a:rPr lang="en-US" sz="1600" dirty="0"/>
              <a:t>        </a:t>
            </a:r>
            <a:r>
              <a:rPr lang="en-US" sz="1600" dirty="0" err="1"/>
              <a:t>printf</a:t>
            </a:r>
            <a:r>
              <a:rPr lang="en-US" sz="1600" dirty="0"/>
              <a:t>("Comparing \"%s\" and \"%s\" gives %d\n",</a:t>
            </a:r>
          </a:p>
          <a:p>
            <a:r>
              <a:rPr lang="en-US" sz="1600" dirty="0"/>
              <a:t>                s1, s2, </a:t>
            </a:r>
            <a:r>
              <a:rPr lang="en-US" sz="1600" dirty="0" err="1"/>
              <a:t>strncmp</a:t>
            </a:r>
            <a:r>
              <a:rPr lang="en-US" sz="1600" dirty="0"/>
              <a:t>(s1, s2, 100));</a:t>
            </a:r>
          </a:p>
          <a:p>
            <a:r>
              <a:rPr lang="en-US" sz="1600" dirty="0"/>
              <a:t>        </a:t>
            </a:r>
            <a:r>
              <a:rPr lang="en-US" sz="1600" dirty="0" err="1"/>
              <a:t>printf</a:t>
            </a:r>
            <a:r>
              <a:rPr lang="en-US" sz="1600" dirty="0"/>
              <a:t>("Comparing \"%s\" and \"%s\" gives %d\n",</a:t>
            </a:r>
          </a:p>
          <a:p>
            <a:r>
              <a:rPr lang="en-US" sz="1600" dirty="0"/>
              <a:t>                s2, s1, </a:t>
            </a:r>
            <a:r>
              <a:rPr lang="en-US" sz="1600" dirty="0" err="1"/>
              <a:t>strncmp</a:t>
            </a:r>
            <a:r>
              <a:rPr lang="en-US" sz="1600" dirty="0"/>
              <a:t>(s2, s1, 100));</a:t>
            </a:r>
          </a:p>
          <a:p>
            <a:r>
              <a:rPr lang="en-US" sz="1600" dirty="0"/>
              <a:t>        </a:t>
            </a:r>
            <a:r>
              <a:rPr lang="en-US" sz="1600" dirty="0" err="1"/>
              <a:t>printf</a:t>
            </a:r>
            <a:r>
              <a:rPr lang="en-US" sz="1600" dirty="0"/>
              <a:t>("Comparing \"%s\" and \"%s\" gives %d\n",</a:t>
            </a:r>
          </a:p>
          <a:p>
            <a:r>
              <a:rPr lang="en-US" sz="1600" dirty="0"/>
              <a:t>                s1, "Tomorrow" , </a:t>
            </a:r>
            <a:r>
              <a:rPr lang="en-US" sz="1600" dirty="0" err="1"/>
              <a:t>strncmp</a:t>
            </a:r>
            <a:r>
              <a:rPr lang="en-US" sz="1600" dirty="0"/>
              <a:t>(s1, "Tomorrow", 100));</a:t>
            </a:r>
          </a:p>
        </p:txBody>
      </p:sp>
      <p:sp>
        <p:nvSpPr>
          <p:cNvPr id="4" name="TextBox 3"/>
          <p:cNvSpPr txBox="1"/>
          <p:nvPr/>
        </p:nvSpPr>
        <p:spPr>
          <a:xfrm>
            <a:off x="3733800" y="3048000"/>
            <a:ext cx="4495800" cy="1600438"/>
          </a:xfrm>
          <a:prstGeom prst="rect">
            <a:avLst/>
          </a:prstGeom>
          <a:noFill/>
          <a:ln>
            <a:solidFill>
              <a:schemeClr val="accent1"/>
            </a:solidFill>
          </a:ln>
        </p:spPr>
        <p:txBody>
          <a:bodyPr wrap="square" rtlCol="0">
            <a:spAutoFit/>
          </a:bodyPr>
          <a:lstStyle/>
          <a:p>
            <a:r>
              <a:rPr lang="en-US" sz="1400" dirty="0"/>
              <a:t>Length of "Tomorrow" is 8.</a:t>
            </a:r>
          </a:p>
          <a:p>
            <a:r>
              <a:rPr lang="en-US" sz="1400" dirty="0"/>
              <a:t>Length of "Testing 1 2 3" is 13.</a:t>
            </a:r>
          </a:p>
          <a:p>
            <a:r>
              <a:rPr lang="en-US" sz="1400" dirty="0"/>
              <a:t>s3 is </a:t>
            </a:r>
            <a:r>
              <a:rPr lang="en-US" sz="1400" dirty="0" err="1"/>
              <a:t>rrow</a:t>
            </a:r>
            <a:r>
              <a:rPr lang="en-US" sz="1400" dirty="0"/>
              <a:t>.</a:t>
            </a:r>
          </a:p>
          <a:p>
            <a:r>
              <a:rPr lang="en-US" sz="1400" dirty="0"/>
              <a:t>s3 is row.</a:t>
            </a:r>
          </a:p>
          <a:p>
            <a:r>
              <a:rPr lang="en-US" sz="1400" dirty="0"/>
              <a:t>Comparing "Tomorrow" and "Testing 1 2 3" gives 10</a:t>
            </a:r>
          </a:p>
          <a:p>
            <a:r>
              <a:rPr lang="en-US" sz="1400" dirty="0"/>
              <a:t>Comparing "Testing 1 2 3" and "Tomorrow" gives -10</a:t>
            </a:r>
          </a:p>
          <a:p>
            <a:r>
              <a:rPr lang="en-US" sz="1400" dirty="0"/>
              <a:t>Comparing "Tomorrow" and "Tomorrow" gives 0</a:t>
            </a:r>
          </a:p>
        </p:txBody>
      </p:sp>
    </p:spTree>
    <p:extLst>
      <p:ext uri="{BB962C8B-B14F-4D97-AF65-F5344CB8AC3E}">
        <p14:creationId xmlns:p14="http://schemas.microsoft.com/office/powerpoint/2010/main" val="1503643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8BA7-DE1C-44B5-8022-69C59AB0F200}"/>
              </a:ext>
            </a:extLst>
          </p:cNvPr>
          <p:cNvSpPr>
            <a:spLocks noGrp="1"/>
          </p:cNvSpPr>
          <p:nvPr>
            <p:ph type="title"/>
          </p:nvPr>
        </p:nvSpPr>
        <p:spPr>
          <a:xfrm>
            <a:off x="685800" y="152400"/>
            <a:ext cx="7772400" cy="734568"/>
          </a:xfrm>
        </p:spPr>
        <p:txBody>
          <a:bodyPr/>
          <a:lstStyle/>
          <a:p>
            <a:r>
              <a:rPr lang="en-US" dirty="0"/>
              <a:t>Using </a:t>
            </a:r>
            <a:r>
              <a:rPr lang="en-US" dirty="0" err="1"/>
              <a:t>goto</a:t>
            </a:r>
            <a:endParaRPr lang="en-US" dirty="0"/>
          </a:p>
        </p:txBody>
      </p:sp>
      <p:sp>
        <p:nvSpPr>
          <p:cNvPr id="3" name="Content Placeholder 2">
            <a:extLst>
              <a:ext uri="{FF2B5EF4-FFF2-40B4-BE49-F238E27FC236}">
                <a16:creationId xmlns:a16="http://schemas.microsoft.com/office/drawing/2014/main" id="{98FF3B26-7212-4F7D-A0EB-F3875EF25CC8}"/>
              </a:ext>
            </a:extLst>
          </p:cNvPr>
          <p:cNvSpPr>
            <a:spLocks noGrp="1"/>
          </p:cNvSpPr>
          <p:nvPr>
            <p:ph idx="1"/>
          </p:nvPr>
        </p:nvSpPr>
        <p:spPr>
          <a:xfrm>
            <a:off x="685800" y="1143000"/>
            <a:ext cx="7772400" cy="3657600"/>
          </a:xfrm>
        </p:spPr>
        <p:txBody>
          <a:bodyPr/>
          <a:lstStyle/>
          <a:p>
            <a:r>
              <a:rPr lang="en-US" dirty="0"/>
              <a:t>Don’t use </a:t>
            </a:r>
            <a:r>
              <a:rPr lang="en-US" dirty="0" err="1"/>
              <a:t>goto</a:t>
            </a:r>
            <a:r>
              <a:rPr lang="en-US" dirty="0"/>
              <a:t>.</a:t>
            </a:r>
          </a:p>
          <a:p>
            <a:r>
              <a:rPr lang="en-US" dirty="0"/>
              <a:t>There </a:t>
            </a:r>
            <a:r>
              <a:rPr lang="en-US" b="1" dirty="0"/>
              <a:t>ARE</a:t>
            </a:r>
            <a:r>
              <a:rPr lang="en-US" dirty="0"/>
              <a:t> some very, very specific places where </a:t>
            </a:r>
            <a:r>
              <a:rPr lang="en-US" dirty="0" err="1"/>
              <a:t>goto</a:t>
            </a:r>
            <a:r>
              <a:rPr lang="en-US" dirty="0"/>
              <a:t> is a good solution.  But those specific places almost never show up in regular programming.</a:t>
            </a:r>
          </a:p>
          <a:p>
            <a:r>
              <a:rPr lang="en-US" dirty="0"/>
              <a:t>If you think </a:t>
            </a:r>
            <a:r>
              <a:rPr lang="en-US" dirty="0" err="1"/>
              <a:t>goto</a:t>
            </a:r>
            <a:r>
              <a:rPr lang="en-US" dirty="0"/>
              <a:t> is necessary in your program, it almost always means you have bad logic in your code.</a:t>
            </a:r>
          </a:p>
          <a:p>
            <a:r>
              <a:rPr lang="en-US" dirty="0"/>
              <a:t>My suggestion is to forget </a:t>
            </a:r>
            <a:r>
              <a:rPr lang="en-US" dirty="0" err="1"/>
              <a:t>goto</a:t>
            </a:r>
            <a:r>
              <a:rPr lang="en-US" dirty="0"/>
              <a:t> even exists.  </a:t>
            </a:r>
          </a:p>
          <a:p>
            <a:r>
              <a:rPr lang="en-US" dirty="0"/>
              <a:t>The Web-CAT tests will fail if you use </a:t>
            </a:r>
            <a:r>
              <a:rPr lang="en-US" dirty="0" err="1"/>
              <a:t>goto</a:t>
            </a:r>
            <a:r>
              <a:rPr lang="en-US" dirty="0"/>
              <a:t>.</a:t>
            </a:r>
          </a:p>
        </p:txBody>
      </p:sp>
    </p:spTree>
    <p:extLst>
      <p:ext uri="{BB962C8B-B14F-4D97-AF65-F5344CB8AC3E}">
        <p14:creationId xmlns:p14="http://schemas.microsoft.com/office/powerpoint/2010/main" val="10826748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Structures</a:t>
            </a:r>
          </a:p>
        </p:txBody>
      </p:sp>
      <p:sp>
        <p:nvSpPr>
          <p:cNvPr id="3" name="Content Placeholder 2"/>
          <p:cNvSpPr>
            <a:spLocks noGrp="1"/>
          </p:cNvSpPr>
          <p:nvPr>
            <p:ph idx="1"/>
          </p:nvPr>
        </p:nvSpPr>
        <p:spPr/>
        <p:txBody>
          <a:bodyPr>
            <a:normAutofit fontScale="77500" lnSpcReduction="20000"/>
          </a:bodyPr>
          <a:lstStyle/>
          <a:p>
            <a:r>
              <a:rPr lang="en-US" dirty="0"/>
              <a:t>Like a class in Java, but only for data (no functions).  </a:t>
            </a:r>
          </a:p>
          <a:p>
            <a:r>
              <a:rPr lang="en-US" dirty="0"/>
              <a:t>Use </a:t>
            </a:r>
            <a:r>
              <a:rPr lang="en-US" b="1" i="1" dirty="0" err="1"/>
              <a:t>typedef</a:t>
            </a:r>
            <a:r>
              <a:rPr lang="en-US" dirty="0"/>
              <a:t> </a:t>
            </a:r>
            <a:r>
              <a:rPr lang="en-US" b="1" i="1" dirty="0" err="1"/>
              <a:t>struct</a:t>
            </a:r>
            <a:r>
              <a:rPr lang="en-US" dirty="0"/>
              <a:t> to create outside of any method.</a:t>
            </a:r>
          </a:p>
          <a:p>
            <a:pPr marL="0" indent="0">
              <a:buNone/>
            </a:pPr>
            <a:endParaRPr lang="en-US" dirty="0"/>
          </a:p>
          <a:p>
            <a:pPr marL="0" indent="0">
              <a:buNone/>
            </a:pPr>
            <a:r>
              <a:rPr lang="en-US" dirty="0" err="1"/>
              <a:t>typedef</a:t>
            </a:r>
            <a:r>
              <a:rPr lang="en-US" dirty="0"/>
              <a:t> </a:t>
            </a:r>
            <a:r>
              <a:rPr lang="en-US" dirty="0" err="1"/>
              <a:t>struct</a:t>
            </a:r>
            <a:r>
              <a:rPr lang="en-US" dirty="0"/>
              <a:t> {</a:t>
            </a:r>
          </a:p>
          <a:p>
            <a:pPr marL="0" indent="0">
              <a:buNone/>
            </a:pPr>
            <a:r>
              <a:rPr lang="en-US" dirty="0"/>
              <a:t>	char last[NAME_SIZE];</a:t>
            </a:r>
          </a:p>
          <a:p>
            <a:pPr marL="0" indent="0">
              <a:buNone/>
            </a:pPr>
            <a:r>
              <a:rPr lang="en-US" dirty="0"/>
              <a:t>	char first [NAME_SIZE];</a:t>
            </a:r>
          </a:p>
          <a:p>
            <a:pPr marL="0" indent="0">
              <a:buNone/>
            </a:pPr>
            <a:r>
              <a:rPr lang="en-US" dirty="0"/>
              <a:t>	double </a:t>
            </a:r>
            <a:r>
              <a:rPr lang="en-US" dirty="0" err="1"/>
              <a:t>gpa</a:t>
            </a:r>
            <a:r>
              <a:rPr lang="en-US" dirty="0"/>
              <a:t>;</a:t>
            </a:r>
          </a:p>
          <a:p>
            <a:pPr marL="0" indent="0">
              <a:buNone/>
            </a:pPr>
            <a:r>
              <a:rPr lang="en-US" dirty="0"/>
              <a:t>	int </a:t>
            </a:r>
            <a:r>
              <a:rPr lang="en-US" dirty="0" err="1"/>
              <a:t>startYear</a:t>
            </a:r>
            <a:r>
              <a:rPr lang="en-US" dirty="0"/>
              <a:t>;</a:t>
            </a:r>
          </a:p>
          <a:p>
            <a:pPr marL="0" indent="0">
              <a:buNone/>
            </a:pPr>
            <a:r>
              <a:rPr lang="en-US" dirty="0"/>
              <a:t>} </a:t>
            </a:r>
            <a:r>
              <a:rPr lang="en-US" dirty="0" err="1"/>
              <a:t>student_t</a:t>
            </a:r>
            <a:r>
              <a:rPr lang="en-US" dirty="0"/>
              <a:t>;</a:t>
            </a:r>
          </a:p>
          <a:p>
            <a:pPr marL="0" indent="0">
              <a:buNone/>
            </a:pPr>
            <a:endParaRPr lang="en-US" dirty="0"/>
          </a:p>
          <a:p>
            <a:r>
              <a:rPr lang="en-US" dirty="0"/>
              <a:t>The above sets up a new type (</a:t>
            </a:r>
            <a:r>
              <a:rPr lang="en-US" dirty="0" err="1"/>
              <a:t>student_t</a:t>
            </a:r>
            <a:r>
              <a:rPr lang="en-US" dirty="0"/>
              <a:t>) which can hold first name, last name, </a:t>
            </a:r>
            <a:r>
              <a:rPr lang="en-US" dirty="0" err="1"/>
              <a:t>gpa</a:t>
            </a:r>
            <a:r>
              <a:rPr lang="en-US" dirty="0"/>
              <a:t>, and starting year for a student.</a:t>
            </a:r>
          </a:p>
          <a:p>
            <a:r>
              <a:rPr lang="en-US" dirty="0"/>
              <a:t>Unlike object is Java, structures are copied when passed as parameters.</a:t>
            </a:r>
          </a:p>
        </p:txBody>
      </p:sp>
    </p:spTree>
    <p:extLst>
      <p:ext uri="{BB962C8B-B14F-4D97-AF65-F5344CB8AC3E}">
        <p14:creationId xmlns:p14="http://schemas.microsoft.com/office/powerpoint/2010/main" val="176463991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A893F-0666-44C1-9F7E-81E4A1EE3CF4}"/>
              </a:ext>
            </a:extLst>
          </p:cNvPr>
          <p:cNvSpPr>
            <a:spLocks noGrp="1"/>
          </p:cNvSpPr>
          <p:nvPr>
            <p:ph type="title"/>
          </p:nvPr>
        </p:nvSpPr>
        <p:spPr/>
        <p:txBody>
          <a:bodyPr/>
          <a:lstStyle/>
          <a:p>
            <a:r>
              <a:rPr lang="en-US" dirty="0"/>
              <a:t>Alternate structure definition</a:t>
            </a:r>
          </a:p>
        </p:txBody>
      </p:sp>
      <p:sp>
        <p:nvSpPr>
          <p:cNvPr id="3" name="Content Placeholder 2">
            <a:extLst>
              <a:ext uri="{FF2B5EF4-FFF2-40B4-BE49-F238E27FC236}">
                <a16:creationId xmlns:a16="http://schemas.microsoft.com/office/drawing/2014/main" id="{435E2042-3488-44BA-9438-7000C9307B43}"/>
              </a:ext>
            </a:extLst>
          </p:cNvPr>
          <p:cNvSpPr>
            <a:spLocks noGrp="1"/>
          </p:cNvSpPr>
          <p:nvPr>
            <p:ph idx="1"/>
          </p:nvPr>
        </p:nvSpPr>
        <p:spPr/>
        <p:txBody>
          <a:bodyPr>
            <a:normAutofit/>
          </a:bodyPr>
          <a:lstStyle/>
          <a:p>
            <a:r>
              <a:rPr lang="en-US" dirty="0"/>
              <a:t>Less clear.</a:t>
            </a:r>
          </a:p>
          <a:p>
            <a:pPr marL="0" indent="0">
              <a:buNone/>
            </a:pPr>
            <a:r>
              <a:rPr lang="fr-FR" dirty="0"/>
              <a:t>	</a:t>
            </a:r>
            <a:r>
              <a:rPr lang="fr-FR" dirty="0" err="1"/>
              <a:t>struct</a:t>
            </a:r>
            <a:r>
              <a:rPr lang="fr-FR" dirty="0"/>
              <a:t> Point {</a:t>
            </a:r>
          </a:p>
          <a:p>
            <a:pPr marL="0" indent="0">
              <a:lnSpc>
                <a:spcPct val="120000"/>
              </a:lnSpc>
              <a:spcBef>
                <a:spcPts val="0"/>
              </a:spcBef>
              <a:buNone/>
            </a:pPr>
            <a:r>
              <a:rPr lang="fr-FR" dirty="0"/>
              <a:t>	    </a:t>
            </a:r>
            <a:r>
              <a:rPr lang="fr-FR" dirty="0" err="1"/>
              <a:t>int</a:t>
            </a:r>
            <a:r>
              <a:rPr lang="fr-FR" dirty="0"/>
              <a:t> x, y;</a:t>
            </a:r>
          </a:p>
          <a:p>
            <a:pPr marL="0" indent="0">
              <a:lnSpc>
                <a:spcPct val="120000"/>
              </a:lnSpc>
              <a:spcBef>
                <a:spcPts val="0"/>
              </a:spcBef>
              <a:buNone/>
            </a:pPr>
            <a:r>
              <a:rPr lang="fr-FR" dirty="0"/>
              <a:t>	};</a:t>
            </a:r>
          </a:p>
          <a:p>
            <a:r>
              <a:rPr lang="en-US" dirty="0"/>
              <a:t>Requires struct keyword on every structure declaration.</a:t>
            </a:r>
          </a:p>
          <a:p>
            <a:pPr marL="0" indent="0">
              <a:buNone/>
            </a:pPr>
            <a:r>
              <a:rPr lang="en-US" dirty="0"/>
              <a:t>	struct Point </a:t>
            </a:r>
            <a:r>
              <a:rPr lang="en-US" dirty="0" err="1"/>
              <a:t>p1</a:t>
            </a:r>
            <a:r>
              <a:rPr lang="en-US" dirty="0"/>
              <a:t>;</a:t>
            </a:r>
          </a:p>
          <a:p>
            <a:endParaRPr lang="en-US" dirty="0"/>
          </a:p>
        </p:txBody>
      </p:sp>
    </p:spTree>
    <p:extLst>
      <p:ext uri="{BB962C8B-B14F-4D97-AF65-F5344CB8AC3E}">
        <p14:creationId xmlns:p14="http://schemas.microsoft.com/office/powerpoint/2010/main" val="10449065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Structures</a:t>
            </a:r>
          </a:p>
        </p:txBody>
      </p:sp>
      <p:sp>
        <p:nvSpPr>
          <p:cNvPr id="3" name="Content Placeholder 2"/>
          <p:cNvSpPr>
            <a:spLocks noGrp="1"/>
          </p:cNvSpPr>
          <p:nvPr>
            <p:ph idx="1"/>
          </p:nvPr>
        </p:nvSpPr>
        <p:spPr/>
        <p:txBody>
          <a:bodyPr>
            <a:normAutofit lnSpcReduction="10000"/>
          </a:bodyPr>
          <a:lstStyle/>
          <a:p>
            <a:pPr marL="0" indent="0">
              <a:buNone/>
            </a:pPr>
            <a:r>
              <a:rPr lang="en-US" dirty="0" err="1"/>
              <a:t>student_t</a:t>
            </a:r>
            <a:r>
              <a:rPr lang="en-US" dirty="0"/>
              <a:t>   s1,   s2;</a:t>
            </a:r>
          </a:p>
          <a:p>
            <a:pPr marL="0" indent="0">
              <a:buNone/>
            </a:pPr>
            <a:r>
              <a:rPr lang="en-US" dirty="0" err="1"/>
              <a:t>strncpy</a:t>
            </a:r>
            <a:r>
              <a:rPr lang="en-US" dirty="0"/>
              <a:t>(s1.first, "Bill", NAME_SIZE);</a:t>
            </a:r>
          </a:p>
          <a:p>
            <a:pPr marL="0" indent="0">
              <a:buNone/>
            </a:pPr>
            <a:r>
              <a:rPr lang="en-US" dirty="0" err="1"/>
              <a:t>strncpy</a:t>
            </a:r>
            <a:r>
              <a:rPr lang="en-US" dirty="0"/>
              <a:t>(s1.last, "Gates", NAME_SIZE);</a:t>
            </a:r>
          </a:p>
          <a:p>
            <a:pPr marL="0" indent="0">
              <a:buNone/>
            </a:pPr>
            <a:r>
              <a:rPr lang="en-US" dirty="0"/>
              <a:t>s1.gpa = 2.2;</a:t>
            </a:r>
          </a:p>
          <a:p>
            <a:pPr marL="0" indent="0">
              <a:buNone/>
            </a:pPr>
            <a:r>
              <a:rPr lang="en-US" dirty="0"/>
              <a:t>s1.startYear = 1990;</a:t>
            </a:r>
          </a:p>
          <a:p>
            <a:pPr marL="0" indent="0">
              <a:buNone/>
            </a:pPr>
            <a:endParaRPr lang="en-US" dirty="0"/>
          </a:p>
          <a:p>
            <a:pPr marL="0" indent="0">
              <a:buNone/>
            </a:pPr>
            <a:r>
              <a:rPr lang="en-US" dirty="0"/>
              <a:t>s2 = s1;</a:t>
            </a:r>
          </a:p>
          <a:p>
            <a:pPr marL="0" indent="0">
              <a:buNone/>
            </a:pPr>
            <a:endParaRPr lang="en-US" dirty="0"/>
          </a:p>
          <a:p>
            <a:pPr marL="0" indent="0">
              <a:buNone/>
            </a:pPr>
            <a:r>
              <a:rPr lang="en-US" dirty="0" err="1"/>
              <a:t>printf</a:t>
            </a:r>
            <a:r>
              <a:rPr lang="en-US" dirty="0"/>
              <a:t>("NAME: %s %s GPA: %f\n", s2.first, s2,</a:t>
            </a:r>
          </a:p>
          <a:p>
            <a:pPr marL="0" indent="0">
              <a:buNone/>
            </a:pPr>
            <a:r>
              <a:rPr lang="en-US" dirty="0"/>
              <a:t>	last, s2.gpa);</a:t>
            </a:r>
          </a:p>
        </p:txBody>
      </p:sp>
    </p:spTree>
    <p:extLst>
      <p:ext uri="{BB962C8B-B14F-4D97-AF65-F5344CB8AC3E}">
        <p14:creationId xmlns:p14="http://schemas.microsoft.com/office/powerpoint/2010/main" val="30179130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Pointers to Structures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a:t>student_t</a:t>
            </a:r>
            <a:r>
              <a:rPr lang="en-US" dirty="0"/>
              <a:t>   s1;</a:t>
            </a:r>
          </a:p>
          <a:p>
            <a:pPr marL="0" indent="0">
              <a:buNone/>
            </a:pPr>
            <a:r>
              <a:rPr lang="en-US" dirty="0" err="1"/>
              <a:t>student_t</a:t>
            </a:r>
            <a:r>
              <a:rPr lang="en-US" dirty="0"/>
              <a:t> *</a:t>
            </a:r>
            <a:r>
              <a:rPr lang="en-US" dirty="0" err="1"/>
              <a:t>sptr</a:t>
            </a:r>
            <a:r>
              <a:rPr lang="en-US" dirty="0"/>
              <a:t>;</a:t>
            </a:r>
          </a:p>
          <a:p>
            <a:pPr marL="0" indent="0">
              <a:buNone/>
            </a:pPr>
            <a:endParaRPr lang="en-US" dirty="0"/>
          </a:p>
          <a:p>
            <a:pPr marL="0" indent="0">
              <a:buNone/>
            </a:pPr>
            <a:r>
              <a:rPr lang="en-US" dirty="0" err="1"/>
              <a:t>strncpy</a:t>
            </a:r>
            <a:r>
              <a:rPr lang="en-US" dirty="0"/>
              <a:t>(s1.first, "Bill", NAME_SIZE);</a:t>
            </a:r>
          </a:p>
          <a:p>
            <a:pPr marL="0" indent="0">
              <a:buNone/>
            </a:pPr>
            <a:r>
              <a:rPr lang="en-US" dirty="0" err="1"/>
              <a:t>strncpy</a:t>
            </a:r>
            <a:r>
              <a:rPr lang="en-US" dirty="0"/>
              <a:t>(s1.last, "Gates", NAME_SIZE);</a:t>
            </a:r>
          </a:p>
          <a:p>
            <a:pPr marL="0" indent="0">
              <a:buNone/>
            </a:pPr>
            <a:r>
              <a:rPr lang="en-US" dirty="0"/>
              <a:t>s1.gpa = 2.2;</a:t>
            </a:r>
          </a:p>
          <a:p>
            <a:pPr marL="0" indent="0">
              <a:buNone/>
            </a:pPr>
            <a:r>
              <a:rPr lang="en-US" dirty="0"/>
              <a:t>s1.startYear = 1990;</a:t>
            </a:r>
          </a:p>
          <a:p>
            <a:pPr marL="0" indent="0">
              <a:buNone/>
            </a:pPr>
            <a:endParaRPr lang="en-US" dirty="0"/>
          </a:p>
          <a:p>
            <a:pPr marL="0" indent="0">
              <a:buNone/>
            </a:pPr>
            <a:r>
              <a:rPr lang="en-US" dirty="0" err="1"/>
              <a:t>sptr</a:t>
            </a:r>
            <a:r>
              <a:rPr lang="en-US" dirty="0"/>
              <a:t> = &amp;s1;</a:t>
            </a:r>
          </a:p>
          <a:p>
            <a:pPr marL="0" indent="0">
              <a:buNone/>
            </a:pPr>
            <a:r>
              <a:rPr lang="en-US" dirty="0"/>
              <a:t>*</a:t>
            </a:r>
            <a:r>
              <a:rPr lang="en-US" dirty="0" err="1"/>
              <a:t>sptr.gpa</a:t>
            </a:r>
            <a:r>
              <a:rPr lang="en-US" dirty="0"/>
              <a:t> = 2.3; 		//Wont compile</a:t>
            </a:r>
          </a:p>
          <a:p>
            <a:pPr marL="0" indent="0">
              <a:buNone/>
            </a:pPr>
            <a:r>
              <a:rPr lang="en-US" dirty="0"/>
              <a:t>(*</a:t>
            </a:r>
            <a:r>
              <a:rPr lang="en-US" dirty="0" err="1"/>
              <a:t>sptr</a:t>
            </a:r>
            <a:r>
              <a:rPr lang="en-US" dirty="0"/>
              <a:t>).</a:t>
            </a:r>
            <a:r>
              <a:rPr lang="en-US" dirty="0" err="1"/>
              <a:t>gpa</a:t>
            </a:r>
            <a:r>
              <a:rPr lang="en-US" dirty="0"/>
              <a:t> = 2.3; 	//Will work</a:t>
            </a:r>
          </a:p>
          <a:p>
            <a:pPr marL="0" indent="0">
              <a:buNone/>
            </a:pPr>
            <a:r>
              <a:rPr lang="en-US" dirty="0" err="1"/>
              <a:t>sptr</a:t>
            </a:r>
            <a:r>
              <a:rPr lang="en-US" dirty="0"/>
              <a:t>-&gt;</a:t>
            </a:r>
            <a:r>
              <a:rPr lang="en-US" dirty="0" err="1"/>
              <a:t>gpa</a:t>
            </a:r>
            <a:r>
              <a:rPr lang="en-US" dirty="0"/>
              <a:t> = 2.3; 	//Will work.  ALWAYS USE -&gt; WHERE APPROPRIATE.</a:t>
            </a:r>
          </a:p>
          <a:p>
            <a:endParaRPr lang="en-US" dirty="0"/>
          </a:p>
        </p:txBody>
      </p:sp>
    </p:spTree>
    <p:extLst>
      <p:ext uri="{BB962C8B-B14F-4D97-AF65-F5344CB8AC3E}">
        <p14:creationId xmlns:p14="http://schemas.microsoft.com/office/powerpoint/2010/main" val="37655401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F49CAB-09ED-4C51-8D9C-8C92E980D15D}"/>
              </a:ext>
            </a:extLst>
          </p:cNvPr>
          <p:cNvSpPr>
            <a:spLocks noGrp="1"/>
          </p:cNvSpPr>
          <p:nvPr>
            <p:ph type="title"/>
          </p:nvPr>
        </p:nvSpPr>
        <p:spPr>
          <a:xfrm>
            <a:off x="685800" y="484632"/>
            <a:ext cx="3505200" cy="1609344"/>
          </a:xfrm>
        </p:spPr>
        <p:txBody>
          <a:bodyPr/>
          <a:lstStyle/>
          <a:p>
            <a:r>
              <a:rPr lang="en-US" dirty="0"/>
              <a:t>Structure example</a:t>
            </a:r>
          </a:p>
        </p:txBody>
      </p:sp>
      <p:sp>
        <p:nvSpPr>
          <p:cNvPr id="2" name="TextBox 1"/>
          <p:cNvSpPr txBox="1"/>
          <p:nvPr/>
        </p:nvSpPr>
        <p:spPr>
          <a:xfrm>
            <a:off x="4267200" y="152400"/>
            <a:ext cx="3886200" cy="6832640"/>
          </a:xfrm>
          <a:prstGeom prst="rect">
            <a:avLst/>
          </a:prstGeom>
          <a:noFill/>
        </p:spPr>
        <p:txBody>
          <a:bodyPr wrap="square" rtlCol="0">
            <a:spAutoFit/>
          </a:bodyPr>
          <a:lstStyle/>
          <a:p>
            <a:r>
              <a:rPr lang="en-US" sz="1400" dirty="0"/>
              <a:t>#include &lt;</a:t>
            </a:r>
            <a:r>
              <a:rPr lang="en-US" sz="1400" dirty="0" err="1"/>
              <a:t>stdio.h</a:t>
            </a:r>
            <a:r>
              <a:rPr lang="en-US" sz="1400" dirty="0"/>
              <a:t>&gt;</a:t>
            </a:r>
          </a:p>
          <a:p>
            <a:r>
              <a:rPr lang="en-US" sz="1400" dirty="0"/>
              <a:t>#include &lt;</a:t>
            </a:r>
            <a:r>
              <a:rPr lang="en-US" sz="1400" dirty="0" err="1"/>
              <a:t>string.h</a:t>
            </a:r>
            <a:r>
              <a:rPr lang="en-US" sz="1400" dirty="0"/>
              <a:t>&gt;</a:t>
            </a:r>
          </a:p>
          <a:p>
            <a:r>
              <a:rPr lang="en-US" sz="1400" dirty="0"/>
              <a:t>#define NAME_SIZE 80</a:t>
            </a:r>
          </a:p>
          <a:p>
            <a:r>
              <a:rPr lang="en-US" sz="1400" dirty="0" err="1"/>
              <a:t>typedef</a:t>
            </a:r>
            <a:r>
              <a:rPr lang="en-US" sz="1400" dirty="0"/>
              <a:t> </a:t>
            </a:r>
            <a:r>
              <a:rPr lang="en-US" sz="1400" dirty="0" err="1"/>
              <a:t>struct</a:t>
            </a:r>
            <a:r>
              <a:rPr lang="en-US" sz="1400" dirty="0"/>
              <a:t> {</a:t>
            </a:r>
          </a:p>
          <a:p>
            <a:r>
              <a:rPr lang="en-US" sz="1400" dirty="0"/>
              <a:t>        char first[NAME_SIZE];</a:t>
            </a:r>
          </a:p>
          <a:p>
            <a:r>
              <a:rPr lang="en-US" sz="1400" dirty="0"/>
              <a:t>        char last [NAME_SIZE];</a:t>
            </a:r>
          </a:p>
          <a:p>
            <a:r>
              <a:rPr lang="en-US" sz="1400" dirty="0"/>
              <a:t>        double </a:t>
            </a:r>
            <a:r>
              <a:rPr lang="en-US" sz="1400" dirty="0" err="1"/>
              <a:t>gpa</a:t>
            </a:r>
            <a:r>
              <a:rPr lang="en-US" sz="1400" dirty="0"/>
              <a:t>;</a:t>
            </a:r>
          </a:p>
          <a:p>
            <a:r>
              <a:rPr lang="en-US" sz="1400" dirty="0"/>
              <a:t>        </a:t>
            </a:r>
            <a:r>
              <a:rPr lang="en-US" sz="1400" dirty="0" err="1"/>
              <a:t>int</a:t>
            </a:r>
            <a:r>
              <a:rPr lang="en-US" sz="1400" dirty="0"/>
              <a:t> </a:t>
            </a:r>
            <a:r>
              <a:rPr lang="en-US" sz="1400" dirty="0" err="1"/>
              <a:t>startYear</a:t>
            </a:r>
            <a:r>
              <a:rPr lang="en-US" sz="1400" dirty="0"/>
              <a:t>;</a:t>
            </a:r>
          </a:p>
          <a:p>
            <a:r>
              <a:rPr lang="en-US" sz="1400" dirty="0"/>
              <a:t>} </a:t>
            </a:r>
            <a:r>
              <a:rPr lang="en-US" sz="1400" dirty="0" err="1"/>
              <a:t>student_t</a:t>
            </a:r>
            <a:r>
              <a:rPr lang="en-US" sz="1400" dirty="0"/>
              <a:t>;</a:t>
            </a:r>
          </a:p>
          <a:p>
            <a:r>
              <a:rPr lang="en-US" sz="1400" dirty="0" err="1"/>
              <a:t>int</a:t>
            </a:r>
            <a:r>
              <a:rPr lang="en-US" sz="1400" dirty="0"/>
              <a:t> main() {</a:t>
            </a:r>
          </a:p>
          <a:p>
            <a:r>
              <a:rPr lang="en-US" sz="1400" dirty="0"/>
              <a:t>        </a:t>
            </a:r>
            <a:r>
              <a:rPr lang="en-US" sz="1400" dirty="0" err="1"/>
              <a:t>student_t</a:t>
            </a:r>
            <a:r>
              <a:rPr lang="en-US" sz="1400" dirty="0"/>
              <a:t> s1, s2;</a:t>
            </a:r>
          </a:p>
          <a:p>
            <a:r>
              <a:rPr lang="en-US" sz="1400" dirty="0"/>
              <a:t>        </a:t>
            </a:r>
            <a:r>
              <a:rPr lang="en-US" sz="1400" dirty="0" err="1"/>
              <a:t>student_t</a:t>
            </a:r>
            <a:r>
              <a:rPr lang="en-US" sz="1400" dirty="0"/>
              <a:t> *</a:t>
            </a:r>
            <a:r>
              <a:rPr lang="en-US" sz="1400" dirty="0" err="1"/>
              <a:t>sptr</a:t>
            </a:r>
            <a:r>
              <a:rPr lang="en-US" sz="1400" dirty="0"/>
              <a:t>;</a:t>
            </a:r>
          </a:p>
          <a:p>
            <a:r>
              <a:rPr lang="en-US" sz="1400" dirty="0"/>
              <a:t>        </a:t>
            </a:r>
            <a:r>
              <a:rPr lang="en-US" sz="1400" dirty="0" err="1"/>
              <a:t>strncpy</a:t>
            </a:r>
            <a:r>
              <a:rPr lang="en-US" sz="1400" dirty="0"/>
              <a:t>(s1.first, "Bill", NAME_SIZE);</a:t>
            </a:r>
          </a:p>
          <a:p>
            <a:r>
              <a:rPr lang="en-US" sz="1400" dirty="0"/>
              <a:t>        </a:t>
            </a:r>
            <a:r>
              <a:rPr lang="en-US" sz="1400" dirty="0" err="1"/>
              <a:t>strncpy</a:t>
            </a:r>
            <a:r>
              <a:rPr lang="en-US" sz="1400" dirty="0"/>
              <a:t>(s1.last, "Gates", NAME_SIZE);</a:t>
            </a:r>
          </a:p>
          <a:p>
            <a:r>
              <a:rPr lang="en-US" sz="1400" dirty="0"/>
              <a:t>        s1.gpa = 2.2;</a:t>
            </a:r>
          </a:p>
          <a:p>
            <a:r>
              <a:rPr lang="en-US" sz="1400" dirty="0"/>
              <a:t>        s1.startYear = 1990;</a:t>
            </a:r>
          </a:p>
          <a:p>
            <a:r>
              <a:rPr lang="en-US" sz="1400" dirty="0"/>
              <a:t>        s2 = s1;</a:t>
            </a:r>
          </a:p>
          <a:p>
            <a:r>
              <a:rPr lang="en-US" sz="1400" dirty="0"/>
              <a:t>        </a:t>
            </a:r>
            <a:r>
              <a:rPr lang="en-US" sz="1400" dirty="0" err="1"/>
              <a:t>printf</a:t>
            </a:r>
            <a:r>
              <a:rPr lang="en-US" sz="1400" dirty="0"/>
              <a:t>("NAME: %s %s GPA: %f\n",</a:t>
            </a:r>
          </a:p>
          <a:p>
            <a:r>
              <a:rPr lang="en-US" sz="1400" dirty="0"/>
              <a:t>                s2.first, s2.last, s2.gpa);</a:t>
            </a:r>
          </a:p>
          <a:p>
            <a:r>
              <a:rPr lang="en-US" sz="1400" dirty="0"/>
              <a:t>        </a:t>
            </a:r>
            <a:r>
              <a:rPr lang="en-US" sz="1400" dirty="0" err="1"/>
              <a:t>sptr</a:t>
            </a:r>
            <a:r>
              <a:rPr lang="en-US" sz="1400" dirty="0"/>
              <a:t> = &amp;s1;</a:t>
            </a:r>
          </a:p>
          <a:p>
            <a:r>
              <a:rPr lang="en-US" sz="1400" dirty="0"/>
              <a:t>        //*</a:t>
            </a:r>
            <a:r>
              <a:rPr lang="en-US" sz="1400" dirty="0" err="1"/>
              <a:t>sptr.gpa</a:t>
            </a:r>
            <a:r>
              <a:rPr lang="en-US" sz="1400" dirty="0"/>
              <a:t> = 2.3;</a:t>
            </a:r>
          </a:p>
          <a:p>
            <a:r>
              <a:rPr lang="en-US" sz="1400" dirty="0"/>
              <a:t>        (*</a:t>
            </a:r>
            <a:r>
              <a:rPr lang="en-US" sz="1400" dirty="0" err="1"/>
              <a:t>sptr</a:t>
            </a:r>
            <a:r>
              <a:rPr lang="en-US" sz="1400" dirty="0"/>
              <a:t>).</a:t>
            </a:r>
            <a:r>
              <a:rPr lang="en-US" sz="1400" dirty="0" err="1"/>
              <a:t>gpa</a:t>
            </a:r>
            <a:r>
              <a:rPr lang="en-US" sz="1400" dirty="0"/>
              <a:t> = 2.3;</a:t>
            </a:r>
          </a:p>
          <a:p>
            <a:r>
              <a:rPr lang="en-US" sz="1400" dirty="0"/>
              <a:t>        </a:t>
            </a:r>
            <a:r>
              <a:rPr lang="en-US" sz="1400" dirty="0" err="1"/>
              <a:t>printf</a:t>
            </a:r>
            <a:r>
              <a:rPr lang="en-US" sz="1400" dirty="0"/>
              <a:t>("NAME: %s %s GPA: %f\n",</a:t>
            </a:r>
          </a:p>
          <a:p>
            <a:r>
              <a:rPr lang="en-US" sz="1400" dirty="0"/>
              <a:t>	     s2.first, s2.last, s2.gpa);</a:t>
            </a:r>
          </a:p>
          <a:p>
            <a:r>
              <a:rPr lang="en-US" sz="1400" dirty="0"/>
              <a:t>         </a:t>
            </a:r>
            <a:r>
              <a:rPr lang="en-US" sz="1400" dirty="0" err="1"/>
              <a:t>sptr</a:t>
            </a:r>
            <a:r>
              <a:rPr lang="en-US" sz="1400" dirty="0"/>
              <a:t> = &amp;s2;</a:t>
            </a:r>
          </a:p>
          <a:p>
            <a:r>
              <a:rPr lang="en-US" sz="1400" dirty="0"/>
              <a:t>        </a:t>
            </a:r>
            <a:r>
              <a:rPr lang="en-US" sz="1400" dirty="0" err="1"/>
              <a:t>sptr</a:t>
            </a:r>
            <a:r>
              <a:rPr lang="en-US" sz="1400" dirty="0"/>
              <a:t>-&gt;</a:t>
            </a:r>
            <a:r>
              <a:rPr lang="en-US" sz="1400" dirty="0" err="1"/>
              <a:t>gpa</a:t>
            </a:r>
            <a:r>
              <a:rPr lang="en-US" sz="1400" dirty="0"/>
              <a:t> = 2.4;</a:t>
            </a:r>
          </a:p>
          <a:p>
            <a:r>
              <a:rPr lang="en-US" sz="1400" dirty="0"/>
              <a:t>        </a:t>
            </a:r>
            <a:r>
              <a:rPr lang="en-US" sz="1400" dirty="0" err="1"/>
              <a:t>printf</a:t>
            </a:r>
            <a:r>
              <a:rPr lang="en-US" sz="1400" dirty="0"/>
              <a:t>("NAME: %s %s GPA: %f\n",</a:t>
            </a:r>
          </a:p>
          <a:p>
            <a:r>
              <a:rPr lang="en-US" sz="1400" dirty="0"/>
              <a:t>                s2.first, s2.last, s2.gpa);</a:t>
            </a:r>
          </a:p>
          <a:p>
            <a:r>
              <a:rPr lang="en-US" sz="1400" dirty="0"/>
              <a:t>        return 0;</a:t>
            </a:r>
          </a:p>
          <a:p>
            <a:r>
              <a:rPr lang="en-US" sz="1400" dirty="0"/>
              <a:t>}</a:t>
            </a:r>
          </a:p>
          <a:p>
            <a:endParaRPr lang="en-US" dirty="0"/>
          </a:p>
        </p:txBody>
      </p:sp>
    </p:spTree>
    <p:extLst>
      <p:ext uri="{BB962C8B-B14F-4D97-AF65-F5344CB8AC3E}">
        <p14:creationId xmlns:p14="http://schemas.microsoft.com/office/powerpoint/2010/main" val="31668437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464E7-9253-4CDE-A29A-F8B2F87B0455}"/>
              </a:ext>
            </a:extLst>
          </p:cNvPr>
          <p:cNvSpPr>
            <a:spLocks noGrp="1"/>
          </p:cNvSpPr>
          <p:nvPr>
            <p:ph type="title"/>
          </p:nvPr>
        </p:nvSpPr>
        <p:spPr>
          <a:xfrm>
            <a:off x="685800" y="103632"/>
            <a:ext cx="7772400" cy="582168"/>
          </a:xfrm>
        </p:spPr>
        <p:txBody>
          <a:bodyPr>
            <a:normAutofit fontScale="90000"/>
          </a:bodyPr>
          <a:lstStyle/>
          <a:p>
            <a:r>
              <a:rPr lang="en-US" dirty="0"/>
              <a:t>Structure example with pointers</a:t>
            </a:r>
          </a:p>
        </p:txBody>
      </p:sp>
      <p:sp>
        <p:nvSpPr>
          <p:cNvPr id="3" name="Content Placeholder 2">
            <a:extLst>
              <a:ext uri="{FF2B5EF4-FFF2-40B4-BE49-F238E27FC236}">
                <a16:creationId xmlns:a16="http://schemas.microsoft.com/office/drawing/2014/main" id="{D379B9CC-8AE6-4E4A-8B46-BC7816E815C1}"/>
              </a:ext>
            </a:extLst>
          </p:cNvPr>
          <p:cNvSpPr>
            <a:spLocks noGrp="1"/>
          </p:cNvSpPr>
          <p:nvPr>
            <p:ph idx="1"/>
          </p:nvPr>
        </p:nvSpPr>
        <p:spPr>
          <a:xfrm>
            <a:off x="685800" y="685800"/>
            <a:ext cx="7772400" cy="5943600"/>
          </a:xfrm>
        </p:spPr>
        <p:txBody>
          <a:bodyPr>
            <a:normAutofit fontScale="77500" lnSpcReduction="20000"/>
          </a:bodyPr>
          <a:lstStyle/>
          <a:p>
            <a:pPr marL="0" indent="0">
              <a:lnSpc>
                <a:spcPct val="120000"/>
              </a:lnSpc>
              <a:spcBef>
                <a:spcPts val="0"/>
              </a:spcBef>
              <a:buNone/>
            </a:pPr>
            <a:r>
              <a:rPr lang="fr-FR" kern="100" dirty="0"/>
              <a:t>#</a:t>
            </a:r>
            <a:r>
              <a:rPr lang="fr-FR" kern="100" dirty="0" err="1"/>
              <a:t>include</a:t>
            </a:r>
            <a:r>
              <a:rPr lang="fr-FR" kern="100" dirty="0"/>
              <a:t> &lt;stdio.h&gt;</a:t>
            </a:r>
          </a:p>
          <a:p>
            <a:pPr marL="0" indent="0">
              <a:lnSpc>
                <a:spcPct val="120000"/>
              </a:lnSpc>
              <a:spcBef>
                <a:spcPts val="0"/>
              </a:spcBef>
              <a:buNone/>
            </a:pPr>
            <a:endParaRPr lang="fr-FR" kern="100" dirty="0"/>
          </a:p>
          <a:p>
            <a:pPr marL="0" indent="0">
              <a:lnSpc>
                <a:spcPct val="120000"/>
              </a:lnSpc>
              <a:spcBef>
                <a:spcPts val="0"/>
              </a:spcBef>
              <a:buNone/>
            </a:pPr>
            <a:r>
              <a:rPr lang="fr-FR" kern="100" dirty="0" err="1"/>
              <a:t>typedef</a:t>
            </a:r>
            <a:r>
              <a:rPr lang="fr-FR" kern="100" dirty="0"/>
              <a:t> </a:t>
            </a:r>
            <a:r>
              <a:rPr lang="fr-FR" kern="100" dirty="0" err="1"/>
              <a:t>struct</a:t>
            </a:r>
            <a:r>
              <a:rPr lang="fr-FR" kern="100" dirty="0"/>
              <a:t> Point {  </a:t>
            </a:r>
          </a:p>
          <a:p>
            <a:pPr marL="0" indent="0">
              <a:lnSpc>
                <a:spcPct val="120000"/>
              </a:lnSpc>
              <a:spcBef>
                <a:spcPts val="0"/>
              </a:spcBef>
              <a:buNone/>
            </a:pPr>
            <a:r>
              <a:rPr lang="fr-FR" kern="100" dirty="0"/>
              <a:t>    char </a:t>
            </a:r>
            <a:r>
              <a:rPr lang="fr-FR" kern="100" dirty="0" err="1"/>
              <a:t>color</a:t>
            </a:r>
            <a:r>
              <a:rPr lang="fr-FR" kern="100" dirty="0"/>
              <a:t>[20];</a:t>
            </a:r>
          </a:p>
          <a:p>
            <a:pPr marL="0" indent="0">
              <a:lnSpc>
                <a:spcPct val="120000"/>
              </a:lnSpc>
              <a:spcBef>
                <a:spcPts val="0"/>
              </a:spcBef>
              <a:buNone/>
            </a:pPr>
            <a:r>
              <a:rPr lang="fr-FR" kern="100" dirty="0"/>
              <a:t>    </a:t>
            </a:r>
            <a:r>
              <a:rPr lang="fr-FR" kern="100" dirty="0" err="1"/>
              <a:t>int</a:t>
            </a:r>
            <a:r>
              <a:rPr lang="fr-FR" kern="100" dirty="0"/>
              <a:t> x;</a:t>
            </a:r>
          </a:p>
          <a:p>
            <a:pPr marL="0" indent="0">
              <a:lnSpc>
                <a:spcPct val="120000"/>
              </a:lnSpc>
              <a:spcBef>
                <a:spcPts val="0"/>
              </a:spcBef>
              <a:buNone/>
            </a:pPr>
            <a:r>
              <a:rPr lang="fr-FR" kern="100" dirty="0"/>
              <a:t>    </a:t>
            </a:r>
            <a:r>
              <a:rPr lang="fr-FR" kern="100" dirty="0" err="1"/>
              <a:t>int</a:t>
            </a:r>
            <a:r>
              <a:rPr lang="fr-FR" kern="100" dirty="0"/>
              <a:t> y;</a:t>
            </a:r>
          </a:p>
          <a:p>
            <a:pPr marL="0" indent="0">
              <a:lnSpc>
                <a:spcPct val="120000"/>
              </a:lnSpc>
              <a:spcBef>
                <a:spcPts val="0"/>
              </a:spcBef>
              <a:buNone/>
            </a:pPr>
            <a:r>
              <a:rPr lang="fr-FR" kern="100" dirty="0"/>
              <a:t>} </a:t>
            </a:r>
            <a:r>
              <a:rPr lang="fr-FR" kern="100" dirty="0" err="1"/>
              <a:t>point_t</a:t>
            </a:r>
            <a:r>
              <a:rPr lang="fr-FR" kern="100" dirty="0"/>
              <a:t>;</a:t>
            </a:r>
          </a:p>
          <a:p>
            <a:pPr marL="0" indent="0">
              <a:lnSpc>
                <a:spcPct val="120000"/>
              </a:lnSpc>
              <a:spcBef>
                <a:spcPts val="0"/>
              </a:spcBef>
              <a:buNone/>
            </a:pPr>
            <a:endParaRPr lang="fr-FR" kern="100" dirty="0"/>
          </a:p>
          <a:p>
            <a:pPr marL="0" indent="0">
              <a:lnSpc>
                <a:spcPct val="120000"/>
              </a:lnSpc>
              <a:spcBef>
                <a:spcPts val="0"/>
              </a:spcBef>
              <a:buNone/>
            </a:pPr>
            <a:r>
              <a:rPr lang="fr-FR" kern="100" dirty="0" err="1"/>
              <a:t>void</a:t>
            </a:r>
            <a:r>
              <a:rPr lang="fr-FR" kern="100" dirty="0"/>
              <a:t> </a:t>
            </a:r>
            <a:r>
              <a:rPr lang="fr-FR" kern="100" dirty="0" err="1"/>
              <a:t>getPoint</a:t>
            </a:r>
            <a:r>
              <a:rPr lang="fr-FR" kern="100" dirty="0"/>
              <a:t>(</a:t>
            </a:r>
            <a:r>
              <a:rPr lang="fr-FR" kern="100" dirty="0" err="1"/>
              <a:t>point_t</a:t>
            </a:r>
            <a:r>
              <a:rPr lang="fr-FR" kern="100" dirty="0"/>
              <a:t> *p) {	</a:t>
            </a:r>
            <a:r>
              <a:rPr lang="fr-FR" kern="100" dirty="0">
                <a:sym typeface="Wingdings" panose="05000000000000000000" pitchFamily="2" charset="2"/>
              </a:rPr>
              <a:t> * </a:t>
            </a:r>
            <a:r>
              <a:rPr lang="fr-FR" kern="100" dirty="0" err="1">
                <a:sym typeface="Wingdings" panose="05000000000000000000" pitchFamily="2" charset="2"/>
              </a:rPr>
              <a:t>here</a:t>
            </a:r>
            <a:r>
              <a:rPr lang="fr-FR" kern="100" dirty="0">
                <a:sym typeface="Wingdings" panose="05000000000000000000" pitchFamily="2" charset="2"/>
              </a:rPr>
              <a:t> on structure</a:t>
            </a:r>
            <a:endParaRPr lang="fr-FR" kern="100" dirty="0"/>
          </a:p>
          <a:p>
            <a:pPr marL="0" indent="0">
              <a:lnSpc>
                <a:spcPct val="120000"/>
              </a:lnSpc>
              <a:spcBef>
                <a:spcPts val="0"/>
              </a:spcBef>
              <a:buNone/>
            </a:pPr>
            <a:r>
              <a:rPr lang="fr-FR" kern="100" dirty="0"/>
              <a:t>    scanf("%</a:t>
            </a:r>
            <a:r>
              <a:rPr lang="fr-FR" kern="100" dirty="0" err="1"/>
              <a:t>19s</a:t>
            </a:r>
            <a:r>
              <a:rPr lang="fr-FR" kern="100" dirty="0"/>
              <a:t>", p-&gt;</a:t>
            </a:r>
            <a:r>
              <a:rPr lang="fr-FR" kern="100" dirty="0" err="1"/>
              <a:t>color</a:t>
            </a:r>
            <a:r>
              <a:rPr lang="fr-FR" kern="100" dirty="0"/>
              <a:t>);    	</a:t>
            </a:r>
            <a:r>
              <a:rPr lang="fr-FR" kern="100" dirty="0">
                <a:sym typeface="Wingdings" panose="05000000000000000000" pitchFamily="2" charset="2"/>
              </a:rPr>
              <a:t> </a:t>
            </a:r>
            <a:r>
              <a:rPr lang="fr-FR" kern="100" dirty="0" err="1">
                <a:sym typeface="Wingdings" panose="05000000000000000000" pitchFamily="2" charset="2"/>
              </a:rPr>
              <a:t>means</a:t>
            </a:r>
            <a:r>
              <a:rPr lang="fr-FR" kern="100" dirty="0">
                <a:sym typeface="Wingdings" panose="05000000000000000000" pitchFamily="2" charset="2"/>
              </a:rPr>
              <a:t> use -&gt; for </a:t>
            </a:r>
            <a:r>
              <a:rPr lang="fr-FR" kern="100" dirty="0" err="1">
                <a:sym typeface="Wingdings" panose="05000000000000000000" pitchFamily="2" charset="2"/>
              </a:rPr>
              <a:t>fields</a:t>
            </a:r>
            <a:r>
              <a:rPr lang="fr-FR" kern="100" dirty="0">
                <a:sym typeface="Wingdings" panose="05000000000000000000" pitchFamily="2" charset="2"/>
              </a:rPr>
              <a:t>.  (NO &amp; HERE)</a:t>
            </a:r>
            <a:endParaRPr lang="fr-FR" kern="100" dirty="0"/>
          </a:p>
          <a:p>
            <a:pPr marL="0" indent="0">
              <a:lnSpc>
                <a:spcPct val="120000"/>
              </a:lnSpc>
              <a:spcBef>
                <a:spcPts val="0"/>
              </a:spcBef>
              <a:buNone/>
            </a:pPr>
            <a:r>
              <a:rPr lang="fr-FR" kern="100" dirty="0"/>
              <a:t>    scanf("%d", &amp;p-&gt;x);	</a:t>
            </a:r>
            <a:r>
              <a:rPr lang="fr-FR" kern="100" dirty="0">
                <a:sym typeface="Wingdings" panose="05000000000000000000" pitchFamily="2" charset="2"/>
              </a:rPr>
              <a:t>NOTE &amp; on x, y and NO &amp; on </a:t>
            </a:r>
            <a:r>
              <a:rPr lang="fr-FR" kern="100" dirty="0" err="1">
                <a:sym typeface="Wingdings" panose="05000000000000000000" pitchFamily="2" charset="2"/>
              </a:rPr>
              <a:t>color</a:t>
            </a:r>
            <a:endParaRPr lang="fr-FR" kern="100" dirty="0"/>
          </a:p>
          <a:p>
            <a:pPr marL="0" indent="0">
              <a:lnSpc>
                <a:spcPct val="120000"/>
              </a:lnSpc>
              <a:spcBef>
                <a:spcPts val="0"/>
              </a:spcBef>
              <a:buNone/>
            </a:pPr>
            <a:r>
              <a:rPr lang="fr-FR" kern="100" dirty="0"/>
              <a:t>    scanf("%d", &amp;p-&gt;y);	</a:t>
            </a:r>
            <a:r>
              <a:rPr lang="fr-FR" kern="100" dirty="0">
                <a:sym typeface="Wingdings" panose="05000000000000000000" pitchFamily="2" charset="2"/>
              </a:rPr>
              <a:t>primitive type (&amp;) vs pointer (no &amp;).</a:t>
            </a:r>
            <a:endParaRPr lang="fr-FR" kern="100" dirty="0"/>
          </a:p>
          <a:p>
            <a:pPr marL="0" indent="0">
              <a:lnSpc>
                <a:spcPct val="120000"/>
              </a:lnSpc>
              <a:spcBef>
                <a:spcPts val="0"/>
              </a:spcBef>
              <a:buNone/>
            </a:pPr>
            <a:r>
              <a:rPr lang="fr-FR" kern="100" dirty="0"/>
              <a:t>}</a:t>
            </a:r>
          </a:p>
          <a:p>
            <a:pPr marL="0" indent="0">
              <a:lnSpc>
                <a:spcPct val="120000"/>
              </a:lnSpc>
              <a:spcBef>
                <a:spcPts val="0"/>
              </a:spcBef>
              <a:buNone/>
            </a:pPr>
            <a:endParaRPr lang="fr-FR" kern="100" dirty="0"/>
          </a:p>
          <a:p>
            <a:pPr marL="0" indent="0">
              <a:lnSpc>
                <a:spcPct val="120000"/>
              </a:lnSpc>
              <a:spcBef>
                <a:spcPts val="0"/>
              </a:spcBef>
              <a:buNone/>
            </a:pPr>
            <a:r>
              <a:rPr lang="fr-FR" kern="100" dirty="0" err="1"/>
              <a:t>void</a:t>
            </a:r>
            <a:r>
              <a:rPr lang="fr-FR" kern="100" dirty="0"/>
              <a:t> </a:t>
            </a:r>
            <a:r>
              <a:rPr lang="fr-FR" kern="100" dirty="0" err="1"/>
              <a:t>printPoint</a:t>
            </a:r>
            <a:r>
              <a:rPr lang="fr-FR" kern="100" dirty="0"/>
              <a:t>(</a:t>
            </a:r>
            <a:r>
              <a:rPr lang="fr-FR" kern="100" dirty="0" err="1"/>
              <a:t>point_t</a:t>
            </a:r>
            <a:r>
              <a:rPr lang="fr-FR" kern="100" dirty="0"/>
              <a:t> p) {			</a:t>
            </a:r>
            <a:r>
              <a:rPr lang="fr-FR" kern="100" dirty="0">
                <a:sym typeface="Wingdings" panose="05000000000000000000" pitchFamily="2" charset="2"/>
              </a:rPr>
              <a:t> no * </a:t>
            </a:r>
            <a:r>
              <a:rPr lang="fr-FR" kern="100" dirty="0" err="1">
                <a:sym typeface="Wingdings" panose="05000000000000000000" pitchFamily="2" charset="2"/>
              </a:rPr>
              <a:t>here</a:t>
            </a:r>
            <a:r>
              <a:rPr lang="fr-FR" kern="100" dirty="0">
                <a:sym typeface="Wingdings" panose="05000000000000000000" pitchFamily="2" charset="2"/>
              </a:rPr>
              <a:t> on structure</a:t>
            </a:r>
            <a:endParaRPr lang="fr-FR" kern="100" dirty="0"/>
          </a:p>
          <a:p>
            <a:pPr marL="0" indent="0">
              <a:lnSpc>
                <a:spcPct val="120000"/>
              </a:lnSpc>
              <a:spcBef>
                <a:spcPts val="0"/>
              </a:spcBef>
              <a:buNone/>
            </a:pPr>
            <a:r>
              <a:rPr lang="fr-FR" kern="100" dirty="0"/>
              <a:t>    printf("(%d, %d) %s\n", </a:t>
            </a:r>
            <a:r>
              <a:rPr lang="fr-FR" kern="100" dirty="0" err="1"/>
              <a:t>p.x</a:t>
            </a:r>
            <a:r>
              <a:rPr lang="fr-FR" kern="100" dirty="0"/>
              <a:t>, </a:t>
            </a:r>
            <a:r>
              <a:rPr lang="fr-FR" kern="100" dirty="0" err="1"/>
              <a:t>p.y</a:t>
            </a:r>
            <a:r>
              <a:rPr lang="fr-FR" kern="100" dirty="0"/>
              <a:t>, </a:t>
            </a:r>
            <a:r>
              <a:rPr lang="fr-FR" kern="100" dirty="0" err="1"/>
              <a:t>p.color</a:t>
            </a:r>
            <a:r>
              <a:rPr lang="fr-FR" kern="100" dirty="0"/>
              <a:t>);	</a:t>
            </a:r>
            <a:r>
              <a:rPr lang="fr-FR" kern="100" dirty="0">
                <a:sym typeface="Wingdings" panose="05000000000000000000" pitchFamily="2" charset="2"/>
              </a:rPr>
              <a:t> </a:t>
            </a:r>
            <a:r>
              <a:rPr lang="fr-FR" kern="100" dirty="0" err="1">
                <a:sym typeface="Wingdings" panose="05000000000000000000" pitchFamily="2" charset="2"/>
              </a:rPr>
              <a:t>means</a:t>
            </a:r>
            <a:r>
              <a:rPr lang="fr-FR" kern="100" dirty="0">
                <a:sym typeface="Wingdings" panose="05000000000000000000" pitchFamily="2" charset="2"/>
              </a:rPr>
              <a:t> use . for </a:t>
            </a:r>
            <a:r>
              <a:rPr lang="fr-FR" kern="100" dirty="0" err="1">
                <a:sym typeface="Wingdings" panose="05000000000000000000" pitchFamily="2" charset="2"/>
              </a:rPr>
              <a:t>fields</a:t>
            </a:r>
            <a:r>
              <a:rPr lang="fr-FR" kern="100" dirty="0">
                <a:sym typeface="Wingdings" panose="05000000000000000000" pitchFamily="2" charset="2"/>
              </a:rPr>
              <a:t>.</a:t>
            </a:r>
            <a:endParaRPr lang="fr-FR" kern="100" dirty="0"/>
          </a:p>
          <a:p>
            <a:pPr marL="0" indent="0">
              <a:lnSpc>
                <a:spcPct val="120000"/>
              </a:lnSpc>
              <a:spcBef>
                <a:spcPts val="0"/>
              </a:spcBef>
              <a:buNone/>
            </a:pPr>
            <a:r>
              <a:rPr lang="fr-FR" kern="100" dirty="0"/>
              <a:t>}</a:t>
            </a:r>
          </a:p>
          <a:p>
            <a:pPr marL="0" indent="0">
              <a:lnSpc>
                <a:spcPct val="120000"/>
              </a:lnSpc>
              <a:spcBef>
                <a:spcPts val="0"/>
              </a:spcBef>
              <a:buNone/>
            </a:pPr>
            <a:endParaRPr lang="fr-FR" kern="100" dirty="0"/>
          </a:p>
          <a:p>
            <a:pPr marL="0" indent="0">
              <a:lnSpc>
                <a:spcPct val="120000"/>
              </a:lnSpc>
              <a:spcBef>
                <a:spcPts val="0"/>
              </a:spcBef>
              <a:buNone/>
            </a:pPr>
            <a:r>
              <a:rPr lang="fr-FR" kern="100" dirty="0" err="1"/>
              <a:t>int</a:t>
            </a:r>
            <a:r>
              <a:rPr lang="fr-FR" kern="100" dirty="0"/>
              <a:t> main() {  </a:t>
            </a:r>
          </a:p>
          <a:p>
            <a:pPr marL="0" indent="0">
              <a:lnSpc>
                <a:spcPct val="120000"/>
              </a:lnSpc>
              <a:spcBef>
                <a:spcPts val="0"/>
              </a:spcBef>
              <a:buNone/>
            </a:pPr>
            <a:r>
              <a:rPr lang="fr-FR" kern="100" dirty="0"/>
              <a:t>	</a:t>
            </a:r>
            <a:r>
              <a:rPr lang="fr-FR" kern="100" dirty="0" err="1"/>
              <a:t>point_t</a:t>
            </a:r>
            <a:r>
              <a:rPr lang="fr-FR" kern="100" dirty="0"/>
              <a:t> p;  </a:t>
            </a:r>
          </a:p>
          <a:p>
            <a:pPr marL="0" indent="0">
              <a:lnSpc>
                <a:spcPct val="120000"/>
              </a:lnSpc>
              <a:spcBef>
                <a:spcPts val="0"/>
              </a:spcBef>
              <a:buNone/>
            </a:pPr>
            <a:r>
              <a:rPr lang="fr-FR" kern="100" dirty="0"/>
              <a:t>	</a:t>
            </a:r>
            <a:r>
              <a:rPr lang="fr-FR" kern="100" dirty="0" err="1"/>
              <a:t>getPoint</a:t>
            </a:r>
            <a:r>
              <a:rPr lang="fr-FR" kern="100" dirty="0"/>
              <a:t>(&amp;p);  </a:t>
            </a:r>
          </a:p>
          <a:p>
            <a:pPr marL="0" indent="0">
              <a:lnSpc>
                <a:spcPct val="120000"/>
              </a:lnSpc>
              <a:spcBef>
                <a:spcPts val="0"/>
              </a:spcBef>
              <a:buNone/>
            </a:pPr>
            <a:r>
              <a:rPr lang="fr-FR" kern="100" dirty="0"/>
              <a:t>	</a:t>
            </a:r>
            <a:r>
              <a:rPr lang="fr-FR" kern="100" dirty="0" err="1"/>
              <a:t>printPoint</a:t>
            </a:r>
            <a:r>
              <a:rPr lang="fr-FR" kern="100" dirty="0"/>
              <a:t>(p);  </a:t>
            </a:r>
          </a:p>
          <a:p>
            <a:pPr marL="0" indent="0">
              <a:lnSpc>
                <a:spcPct val="120000"/>
              </a:lnSpc>
              <a:spcBef>
                <a:spcPts val="0"/>
              </a:spcBef>
              <a:buNone/>
            </a:pPr>
            <a:r>
              <a:rPr lang="fr-FR" kern="100" dirty="0"/>
              <a:t>	return 0;</a:t>
            </a:r>
          </a:p>
          <a:p>
            <a:pPr marL="0" indent="0">
              <a:lnSpc>
                <a:spcPct val="120000"/>
              </a:lnSpc>
              <a:spcBef>
                <a:spcPts val="0"/>
              </a:spcBef>
              <a:buNone/>
            </a:pPr>
            <a:r>
              <a:rPr lang="fr-FR" kern="100" dirty="0"/>
              <a:t>}</a:t>
            </a:r>
          </a:p>
        </p:txBody>
      </p:sp>
    </p:spTree>
    <p:extLst>
      <p:ext uri="{BB962C8B-B14F-4D97-AF65-F5344CB8AC3E}">
        <p14:creationId xmlns:p14="http://schemas.microsoft.com/office/powerpoint/2010/main" val="105066174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1039368"/>
          </a:xfrm>
        </p:spPr>
        <p:txBody>
          <a:bodyPr/>
          <a:lstStyle/>
          <a:p>
            <a:r>
              <a:rPr lang="en-US" dirty="0"/>
              <a:t>Arrays of Structures</a:t>
            </a:r>
          </a:p>
        </p:txBody>
      </p:sp>
      <p:sp>
        <p:nvSpPr>
          <p:cNvPr id="4" name="TextBox 3"/>
          <p:cNvSpPr txBox="1"/>
          <p:nvPr/>
        </p:nvSpPr>
        <p:spPr>
          <a:xfrm>
            <a:off x="609600" y="1066800"/>
            <a:ext cx="3929602" cy="5632311"/>
          </a:xfrm>
          <a:prstGeom prst="rect">
            <a:avLst/>
          </a:prstGeom>
          <a:noFill/>
        </p:spPr>
        <p:txBody>
          <a:bodyPr wrap="none" rtlCol="0">
            <a:spAutoFit/>
          </a:bodyPr>
          <a:lstStyle/>
          <a:p>
            <a:r>
              <a:rPr lang="en-US" sz="1200" dirty="0"/>
              <a:t>void </a:t>
            </a:r>
            <a:r>
              <a:rPr lang="en-US" sz="1200" dirty="0" err="1"/>
              <a:t>getStudents</a:t>
            </a:r>
            <a:r>
              <a:rPr lang="en-US" sz="1200" dirty="0"/>
              <a:t>(</a:t>
            </a:r>
            <a:r>
              <a:rPr lang="en-US" sz="1200" dirty="0" err="1"/>
              <a:t>student_t</a:t>
            </a:r>
            <a:r>
              <a:rPr lang="en-US" sz="1200" dirty="0"/>
              <a:t> students[])</a:t>
            </a:r>
          </a:p>
          <a:p>
            <a:r>
              <a:rPr lang="en-US" sz="1200" dirty="0"/>
              <a:t>{</a:t>
            </a:r>
          </a:p>
          <a:p>
            <a:r>
              <a:rPr lang="en-US" sz="1200" dirty="0"/>
              <a:t>        char name[NAME_SIZE];</a:t>
            </a:r>
          </a:p>
          <a:p>
            <a:r>
              <a:rPr lang="en-US" sz="1200" dirty="0"/>
              <a:t>        for (</a:t>
            </a:r>
            <a:r>
              <a:rPr lang="en-US" sz="1200" dirty="0" err="1"/>
              <a:t>int</a:t>
            </a:r>
            <a:r>
              <a:rPr lang="en-US" sz="1200" dirty="0"/>
              <a:t> </a:t>
            </a:r>
            <a:r>
              <a:rPr lang="en-US" sz="1200" dirty="0" err="1"/>
              <a:t>i</a:t>
            </a:r>
            <a:r>
              <a:rPr lang="en-US" sz="1200" dirty="0"/>
              <a:t> = 0; </a:t>
            </a:r>
            <a:r>
              <a:rPr lang="en-US" sz="1200" dirty="0" err="1"/>
              <a:t>i</a:t>
            </a:r>
            <a:r>
              <a:rPr lang="en-US" sz="1200" dirty="0"/>
              <a:t> &lt; NUM_STUDENTS; </a:t>
            </a:r>
            <a:r>
              <a:rPr lang="en-US" sz="1200" dirty="0" err="1"/>
              <a:t>i</a:t>
            </a:r>
            <a:r>
              <a:rPr lang="en-US" sz="1200" dirty="0"/>
              <a:t>++)</a:t>
            </a:r>
          </a:p>
          <a:p>
            <a:r>
              <a:rPr lang="en-US" sz="1200" dirty="0"/>
              <a:t>        {</a:t>
            </a:r>
          </a:p>
          <a:p>
            <a:r>
              <a:rPr lang="en-US" sz="1200" dirty="0"/>
              <a:t>                </a:t>
            </a:r>
            <a:r>
              <a:rPr lang="en-US" sz="1200" dirty="0" err="1"/>
              <a:t>printf</a:t>
            </a:r>
            <a:r>
              <a:rPr lang="en-US" sz="1200" dirty="0"/>
              <a:t>("Enter first name:");</a:t>
            </a:r>
          </a:p>
          <a:p>
            <a:r>
              <a:rPr lang="en-US" sz="1200" dirty="0"/>
              <a:t>                </a:t>
            </a:r>
            <a:r>
              <a:rPr lang="en-US" sz="1200" dirty="0" err="1"/>
              <a:t>scanf</a:t>
            </a:r>
            <a:r>
              <a:rPr lang="en-US" sz="1200" dirty="0"/>
              <a:t>("%s", name);</a:t>
            </a:r>
          </a:p>
          <a:p>
            <a:r>
              <a:rPr lang="en-US" sz="1200" dirty="0"/>
              <a:t>                </a:t>
            </a:r>
            <a:r>
              <a:rPr lang="en-US" sz="1200" dirty="0" err="1"/>
              <a:t>strncpy</a:t>
            </a:r>
            <a:r>
              <a:rPr lang="en-US" sz="1200" dirty="0"/>
              <a:t>(students[</a:t>
            </a:r>
            <a:r>
              <a:rPr lang="en-US" sz="1200" dirty="0" err="1"/>
              <a:t>i</a:t>
            </a:r>
            <a:r>
              <a:rPr lang="en-US" sz="1200" dirty="0"/>
              <a:t>].first, name, NAME_SIZE);</a:t>
            </a:r>
          </a:p>
          <a:p>
            <a:r>
              <a:rPr lang="en-US" sz="1200" dirty="0"/>
              <a:t>               </a:t>
            </a:r>
          </a:p>
          <a:p>
            <a:r>
              <a:rPr lang="en-US" sz="1200" dirty="0"/>
              <a:t>               //Other inputs</a:t>
            </a:r>
          </a:p>
          <a:p>
            <a:r>
              <a:rPr lang="en-US" sz="1200" dirty="0"/>
              <a:t>         }</a:t>
            </a:r>
          </a:p>
          <a:p>
            <a:r>
              <a:rPr lang="en-US" sz="1200" dirty="0"/>
              <a:t>}</a:t>
            </a:r>
          </a:p>
          <a:p>
            <a:endParaRPr lang="en-US" sz="1200" dirty="0"/>
          </a:p>
          <a:p>
            <a:r>
              <a:rPr lang="en-US" sz="1200" dirty="0"/>
              <a:t>void </a:t>
            </a:r>
            <a:r>
              <a:rPr lang="en-US" sz="1200" dirty="0" err="1"/>
              <a:t>printStudents</a:t>
            </a:r>
            <a:r>
              <a:rPr lang="en-US" sz="1200" dirty="0"/>
              <a:t>(</a:t>
            </a:r>
            <a:r>
              <a:rPr lang="en-US" sz="1200" dirty="0" err="1"/>
              <a:t>student_t</a:t>
            </a:r>
            <a:r>
              <a:rPr lang="en-US" sz="1200" dirty="0"/>
              <a:t> students[])</a:t>
            </a:r>
          </a:p>
          <a:p>
            <a:r>
              <a:rPr lang="en-US" sz="1200" dirty="0"/>
              <a:t>{</a:t>
            </a:r>
          </a:p>
          <a:p>
            <a:r>
              <a:rPr lang="en-US" sz="1200" dirty="0"/>
              <a:t>        for (</a:t>
            </a:r>
            <a:r>
              <a:rPr lang="en-US" sz="1200" dirty="0" err="1"/>
              <a:t>int</a:t>
            </a:r>
            <a:r>
              <a:rPr lang="en-US" sz="1200" dirty="0"/>
              <a:t> </a:t>
            </a:r>
            <a:r>
              <a:rPr lang="en-US" sz="1200" dirty="0" err="1"/>
              <a:t>i</a:t>
            </a:r>
            <a:r>
              <a:rPr lang="en-US" sz="1200" dirty="0"/>
              <a:t> = 0; </a:t>
            </a:r>
            <a:r>
              <a:rPr lang="en-US" sz="1200" dirty="0" err="1"/>
              <a:t>i</a:t>
            </a:r>
            <a:r>
              <a:rPr lang="en-US" sz="1200" dirty="0"/>
              <a:t> &lt; NUM_STUDENTS; </a:t>
            </a:r>
            <a:r>
              <a:rPr lang="en-US" sz="1200" dirty="0" err="1"/>
              <a:t>i</a:t>
            </a:r>
            <a:r>
              <a:rPr lang="en-US" sz="1200" dirty="0"/>
              <a:t>++)</a:t>
            </a:r>
          </a:p>
          <a:p>
            <a:r>
              <a:rPr lang="en-US" sz="1200" dirty="0"/>
              <a:t>        {</a:t>
            </a:r>
          </a:p>
          <a:p>
            <a:r>
              <a:rPr lang="en-US" sz="1200" dirty="0"/>
              <a:t>                </a:t>
            </a:r>
            <a:r>
              <a:rPr lang="en-US" sz="1200" dirty="0" err="1"/>
              <a:t>printf</a:t>
            </a:r>
            <a:r>
              <a:rPr lang="en-US" sz="1200" dirty="0"/>
              <a:t>("Name: %s %s\n",</a:t>
            </a:r>
          </a:p>
          <a:p>
            <a:r>
              <a:rPr lang="en-US" sz="1200" dirty="0"/>
              <a:t>                        students[</a:t>
            </a:r>
            <a:r>
              <a:rPr lang="en-US" sz="1200" dirty="0" err="1"/>
              <a:t>i</a:t>
            </a:r>
            <a:r>
              <a:rPr lang="en-US" sz="1200" dirty="0"/>
              <a:t>].first, students[</a:t>
            </a:r>
            <a:r>
              <a:rPr lang="en-US" sz="1200" dirty="0" err="1"/>
              <a:t>i</a:t>
            </a:r>
            <a:r>
              <a:rPr lang="en-US" sz="1200" dirty="0"/>
              <a:t>].last);</a:t>
            </a:r>
          </a:p>
          <a:p>
            <a:r>
              <a:rPr lang="en-US" sz="1200" dirty="0"/>
              <a:t>        }</a:t>
            </a:r>
          </a:p>
          <a:p>
            <a:r>
              <a:rPr lang="en-US" sz="1200" dirty="0"/>
              <a:t>}</a:t>
            </a:r>
          </a:p>
          <a:p>
            <a:endParaRPr lang="en-US" sz="1200" dirty="0"/>
          </a:p>
          <a:p>
            <a:r>
              <a:rPr lang="en-US" sz="1200" dirty="0" err="1"/>
              <a:t>int</a:t>
            </a:r>
            <a:r>
              <a:rPr lang="en-US" sz="1200" dirty="0"/>
              <a:t> main()</a:t>
            </a:r>
          </a:p>
          <a:p>
            <a:r>
              <a:rPr lang="en-US" sz="1200" dirty="0"/>
              <a:t>{</a:t>
            </a:r>
          </a:p>
          <a:p>
            <a:r>
              <a:rPr lang="en-US" sz="1200" dirty="0"/>
              <a:t>        </a:t>
            </a:r>
            <a:r>
              <a:rPr lang="en-US" sz="1200" dirty="0" err="1"/>
              <a:t>student_t</a:t>
            </a:r>
            <a:r>
              <a:rPr lang="en-US" sz="1200" dirty="0"/>
              <a:t> students[NUM_STUDENTS];</a:t>
            </a:r>
          </a:p>
          <a:p>
            <a:r>
              <a:rPr lang="en-US" sz="1200" dirty="0"/>
              <a:t>        </a:t>
            </a:r>
            <a:r>
              <a:rPr lang="en-US" sz="1200" dirty="0" err="1"/>
              <a:t>getStudents</a:t>
            </a:r>
            <a:r>
              <a:rPr lang="en-US" sz="1200" dirty="0"/>
              <a:t>(students);</a:t>
            </a:r>
          </a:p>
          <a:p>
            <a:r>
              <a:rPr lang="en-US" sz="1200" dirty="0"/>
              <a:t>        </a:t>
            </a:r>
            <a:r>
              <a:rPr lang="en-US" sz="1200" dirty="0" err="1"/>
              <a:t>printStudents</a:t>
            </a:r>
            <a:r>
              <a:rPr lang="en-US" sz="1200" dirty="0"/>
              <a:t>(students);</a:t>
            </a:r>
          </a:p>
          <a:p>
            <a:r>
              <a:rPr lang="en-US" sz="1200" dirty="0"/>
              <a:t>}</a:t>
            </a:r>
          </a:p>
          <a:p>
            <a:endParaRPr lang="en-US" sz="1200" dirty="0"/>
          </a:p>
          <a:p>
            <a:endParaRPr lang="en-US" sz="1200" dirty="0"/>
          </a:p>
        </p:txBody>
      </p:sp>
    </p:spTree>
    <p:extLst>
      <p:ext uri="{BB962C8B-B14F-4D97-AF65-F5344CB8AC3E}">
        <p14:creationId xmlns:p14="http://schemas.microsoft.com/office/powerpoint/2010/main" val="20338563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Order</a:t>
            </a:r>
          </a:p>
        </p:txBody>
      </p:sp>
      <p:sp>
        <p:nvSpPr>
          <p:cNvPr id="3" name="Content Placeholder 2"/>
          <p:cNvSpPr>
            <a:spLocks noGrp="1"/>
          </p:cNvSpPr>
          <p:nvPr>
            <p:ph idx="1"/>
          </p:nvPr>
        </p:nvSpPr>
        <p:spPr/>
        <p:txBody>
          <a:bodyPr>
            <a:normAutofit fontScale="85000" lnSpcReduction="20000"/>
          </a:bodyPr>
          <a:lstStyle/>
          <a:p>
            <a:r>
              <a:rPr lang="en-US" dirty="0"/>
              <a:t>Functions should be declared before use in a file.</a:t>
            </a:r>
          </a:p>
          <a:p>
            <a:r>
              <a:rPr lang="en-US" dirty="0"/>
              <a:t>In main, the call to </a:t>
            </a:r>
            <a:r>
              <a:rPr lang="en-US" dirty="0" err="1"/>
              <a:t>printNum</a:t>
            </a:r>
            <a:r>
              <a:rPr lang="en-US" dirty="0"/>
              <a:t>(1) causes a warning.</a:t>
            </a:r>
          </a:p>
          <a:p>
            <a:r>
              <a:rPr lang="en-US" dirty="0"/>
              <a:t>If functions called are in another file (like our assignments) this will be an error.</a:t>
            </a:r>
          </a:p>
          <a:p>
            <a:pPr marL="0" indent="0">
              <a:buNone/>
            </a:pPr>
            <a:endParaRPr lang="en-US" dirty="0"/>
          </a:p>
          <a:p>
            <a:pPr marL="0" indent="0">
              <a:buNone/>
            </a:pPr>
            <a:r>
              <a:rPr lang="en-US" dirty="0"/>
              <a:t>void </a:t>
            </a:r>
            <a:r>
              <a:rPr lang="en-US" dirty="0" err="1"/>
              <a:t>printNum</a:t>
            </a:r>
            <a:r>
              <a:rPr lang="en-US" dirty="0"/>
              <a:t>(int n) {</a:t>
            </a:r>
          </a:p>
          <a:p>
            <a:pPr marL="0" indent="0">
              <a:buNone/>
            </a:pPr>
            <a:r>
              <a:rPr lang="en-US" dirty="0"/>
              <a:t>	</a:t>
            </a:r>
            <a:r>
              <a:rPr lang="en-US" dirty="0" err="1"/>
              <a:t>printf</a:t>
            </a:r>
            <a:r>
              <a:rPr lang="en-US" dirty="0"/>
              <a:t>("%</a:t>
            </a:r>
            <a:r>
              <a:rPr lang="en-US" dirty="0" err="1"/>
              <a:t>i</a:t>
            </a:r>
            <a:r>
              <a:rPr lang="en-US" dirty="0"/>
              <a:t>\n", n);</a:t>
            </a:r>
          </a:p>
          <a:p>
            <a:pPr marL="0" indent="0">
              <a:buNone/>
            </a:pPr>
            <a:r>
              <a:rPr lang="en-US" dirty="0"/>
              <a:t>}</a:t>
            </a:r>
          </a:p>
          <a:p>
            <a:pPr marL="0" indent="0">
              <a:buNone/>
            </a:pPr>
            <a:endParaRPr lang="en-US" dirty="0"/>
          </a:p>
          <a:p>
            <a:pPr marL="0" indent="0">
              <a:buNone/>
            </a:pPr>
            <a:r>
              <a:rPr lang="en-US" dirty="0"/>
              <a:t>int main() {</a:t>
            </a:r>
          </a:p>
          <a:p>
            <a:pPr marL="0" indent="0">
              <a:buNone/>
            </a:pPr>
            <a:r>
              <a:rPr lang="en-US" dirty="0"/>
              <a:t>	</a:t>
            </a:r>
            <a:r>
              <a:rPr lang="en-US" dirty="0" err="1"/>
              <a:t>printNum</a:t>
            </a:r>
            <a:r>
              <a:rPr lang="en-US" dirty="0"/>
              <a:t>(1);</a:t>
            </a:r>
          </a:p>
          <a:p>
            <a:pPr marL="0" indent="0">
              <a:buNone/>
            </a:pP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414740169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Order Better</a:t>
            </a:r>
          </a:p>
        </p:txBody>
      </p:sp>
      <p:sp>
        <p:nvSpPr>
          <p:cNvPr id="3" name="Content Placeholder 2"/>
          <p:cNvSpPr>
            <a:spLocks noGrp="1"/>
          </p:cNvSpPr>
          <p:nvPr>
            <p:ph idx="1"/>
          </p:nvPr>
        </p:nvSpPr>
        <p:spPr/>
        <p:txBody>
          <a:bodyPr>
            <a:normAutofit fontScale="92500" lnSpcReduction="20000"/>
          </a:bodyPr>
          <a:lstStyle/>
          <a:p>
            <a:r>
              <a:rPr lang="en-US" dirty="0"/>
              <a:t>Functions should be declared before use in a file.</a:t>
            </a:r>
          </a:p>
          <a:p>
            <a:r>
              <a:rPr lang="en-US" dirty="0"/>
              <a:t>Explicit declaration of a function using a prototype</a:t>
            </a:r>
          </a:p>
          <a:p>
            <a:pPr marL="0" indent="0">
              <a:buNone/>
            </a:pPr>
            <a:endParaRPr lang="en-US" dirty="0"/>
          </a:p>
          <a:p>
            <a:pPr marL="0" indent="0">
              <a:buNone/>
            </a:pPr>
            <a:r>
              <a:rPr lang="en-US" dirty="0"/>
              <a:t>void </a:t>
            </a:r>
            <a:r>
              <a:rPr lang="en-US" dirty="0" err="1"/>
              <a:t>printNum</a:t>
            </a:r>
            <a:r>
              <a:rPr lang="en-US" dirty="0"/>
              <a:t>(int n);  //Prototype</a:t>
            </a:r>
          </a:p>
          <a:p>
            <a:pPr marL="0" indent="0">
              <a:buNone/>
            </a:pPr>
            <a:r>
              <a:rPr lang="en-US" dirty="0"/>
              <a:t>int main() {</a:t>
            </a:r>
          </a:p>
          <a:p>
            <a:pPr marL="0" indent="0">
              <a:buNone/>
            </a:pPr>
            <a:r>
              <a:rPr lang="en-US" dirty="0"/>
              <a:t>	</a:t>
            </a:r>
            <a:r>
              <a:rPr lang="en-US" dirty="0" err="1"/>
              <a:t>printNum</a:t>
            </a:r>
            <a:r>
              <a:rPr lang="en-US" dirty="0"/>
              <a:t>(1);</a:t>
            </a:r>
          </a:p>
          <a:p>
            <a:pPr marL="0" indent="0">
              <a:buNone/>
            </a:pPr>
            <a:r>
              <a:rPr lang="en-US" dirty="0"/>
              <a:t>}</a:t>
            </a:r>
          </a:p>
          <a:p>
            <a:endParaRPr lang="en-US" dirty="0"/>
          </a:p>
          <a:p>
            <a:pPr marL="0" indent="0">
              <a:buNone/>
            </a:pPr>
            <a:r>
              <a:rPr lang="en-US" dirty="0"/>
              <a:t>void </a:t>
            </a:r>
            <a:r>
              <a:rPr lang="en-US" dirty="0" err="1"/>
              <a:t>printNum</a:t>
            </a:r>
            <a:r>
              <a:rPr lang="en-US" dirty="0"/>
              <a:t>(int n) {</a:t>
            </a:r>
          </a:p>
          <a:p>
            <a:pPr marL="0" indent="0">
              <a:buNone/>
            </a:pPr>
            <a:r>
              <a:rPr lang="en-US" dirty="0"/>
              <a:t>	</a:t>
            </a:r>
            <a:r>
              <a:rPr lang="en-US" dirty="0" err="1"/>
              <a:t>printf</a:t>
            </a:r>
            <a:r>
              <a:rPr lang="en-US" dirty="0"/>
              <a:t>("%</a:t>
            </a:r>
            <a:r>
              <a:rPr lang="en-US" dirty="0" err="1"/>
              <a:t>i</a:t>
            </a:r>
            <a:r>
              <a:rPr lang="en-US" dirty="0"/>
              <a:t>\n", n);</a:t>
            </a:r>
          </a:p>
          <a:p>
            <a:pPr marL="0" indent="0">
              <a:buNone/>
            </a:pPr>
            <a:r>
              <a:rPr lang="en-US" dirty="0"/>
              <a:t>}</a:t>
            </a:r>
          </a:p>
          <a:p>
            <a:endParaRPr lang="en-US" dirty="0"/>
          </a:p>
          <a:p>
            <a:endParaRPr lang="en-US" dirty="0"/>
          </a:p>
        </p:txBody>
      </p:sp>
    </p:spTree>
    <p:extLst>
      <p:ext uri="{BB962C8B-B14F-4D97-AF65-F5344CB8AC3E}">
        <p14:creationId xmlns:p14="http://schemas.microsoft.com/office/powerpoint/2010/main" val="26206267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838200"/>
          </a:xfrm>
        </p:spPr>
        <p:txBody>
          <a:bodyPr/>
          <a:lstStyle/>
          <a:p>
            <a:r>
              <a:rPr lang="en-US" dirty="0"/>
              <a:t>Prototype Example</a:t>
            </a:r>
          </a:p>
        </p:txBody>
      </p:sp>
      <p:sp>
        <p:nvSpPr>
          <p:cNvPr id="3" name="Content Placeholder 2"/>
          <p:cNvSpPr>
            <a:spLocks noGrp="1"/>
          </p:cNvSpPr>
          <p:nvPr>
            <p:ph idx="1"/>
          </p:nvPr>
        </p:nvSpPr>
        <p:spPr>
          <a:xfrm>
            <a:off x="685800" y="1447800"/>
            <a:ext cx="7772400" cy="4724400"/>
          </a:xfrm>
        </p:spPr>
        <p:txBody>
          <a:bodyPr>
            <a:normAutofit fontScale="85000" lnSpcReduction="20000"/>
          </a:bodyPr>
          <a:lstStyle/>
          <a:p>
            <a:r>
              <a:rPr lang="en-US" dirty="0"/>
              <a:t>This is main.cc</a:t>
            </a:r>
          </a:p>
          <a:p>
            <a:r>
              <a:rPr lang="en-US" dirty="0" err="1"/>
              <a:t>printChars</a:t>
            </a:r>
            <a:r>
              <a:rPr lang="en-US" dirty="0"/>
              <a:t> and </a:t>
            </a:r>
            <a:r>
              <a:rPr lang="en-US" dirty="0" err="1"/>
              <a:t>printRect</a:t>
            </a:r>
            <a:r>
              <a:rPr lang="en-US" dirty="0"/>
              <a:t> are two functions declared in another file.</a:t>
            </a:r>
          </a:p>
          <a:p>
            <a:r>
              <a:rPr lang="en-US" dirty="0"/>
              <a:t>But main has to know about them to compile correctly.</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void </a:t>
            </a:r>
            <a:r>
              <a:rPr lang="en-US" dirty="0" err="1">
                <a:latin typeface="Courier New" panose="02070309020205020404" pitchFamily="49" charset="0"/>
                <a:cs typeface="Courier New" panose="02070309020205020404" pitchFamily="49" charset="0"/>
              </a:rPr>
              <a:t>printChars</a:t>
            </a:r>
            <a:r>
              <a:rPr lang="en-US" dirty="0">
                <a:latin typeface="Courier New" panose="02070309020205020404" pitchFamily="49" charset="0"/>
                <a:cs typeface="Courier New" panose="02070309020205020404" pitchFamily="49" charset="0"/>
              </a:rPr>
              <a:t>(int n, char c);</a:t>
            </a:r>
          </a:p>
          <a:p>
            <a:pPr marL="0" indent="0">
              <a:buNone/>
            </a:pPr>
            <a:r>
              <a:rPr lang="en-US" dirty="0">
                <a:latin typeface="Courier New" panose="02070309020205020404" pitchFamily="49" charset="0"/>
                <a:cs typeface="Courier New" panose="02070309020205020404" pitchFamily="49" charset="0"/>
              </a:rPr>
              <a:t>void </a:t>
            </a:r>
            <a:r>
              <a:rPr lang="en-US" dirty="0" err="1">
                <a:latin typeface="Courier New" panose="02070309020205020404" pitchFamily="49" charset="0"/>
                <a:cs typeface="Courier New" panose="02070309020205020404" pitchFamily="49" charset="0"/>
              </a:rPr>
              <a:t>printRect</a:t>
            </a:r>
            <a:r>
              <a:rPr lang="en-US" dirty="0">
                <a:latin typeface="Courier New" panose="02070309020205020404" pitchFamily="49" charset="0"/>
                <a:cs typeface="Courier New" panose="02070309020205020404" pitchFamily="49" charset="0"/>
              </a:rPr>
              <a:t>(int l, int w, char c);</a:t>
            </a:r>
          </a:p>
          <a:p>
            <a:pPr marL="0" indent="0">
              <a:buNone/>
            </a:pPr>
            <a:r>
              <a:rPr lang="en-US" dirty="0">
                <a:latin typeface="Courier New" panose="02070309020205020404" pitchFamily="49" charset="0"/>
                <a:cs typeface="Courier New" panose="02070309020205020404" pitchFamily="49" charset="0"/>
              </a:rPr>
              <a:t>int main()</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printChars</a:t>
            </a:r>
            <a:r>
              <a:rPr lang="en-US" dirty="0">
                <a:latin typeface="Courier New" panose="02070309020205020404" pitchFamily="49" charset="0"/>
                <a:cs typeface="Courier New" panose="02070309020205020404" pitchFamily="49" charset="0"/>
              </a:rPr>
              <a:t>(7,'X');</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("\n");</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printRect</a:t>
            </a:r>
            <a:r>
              <a:rPr lang="en-US" dirty="0">
                <a:latin typeface="Courier New" panose="02070309020205020404" pitchFamily="49" charset="0"/>
                <a:cs typeface="Courier New" panose="02070309020205020404" pitchFamily="49" charset="0"/>
              </a:rPr>
              <a:t>(5,8,'O');</a:t>
            </a:r>
          </a:p>
          <a:p>
            <a:pPr marL="0" indent="0">
              <a:buNone/>
            </a:pPr>
            <a:r>
              <a:rPr lang="en-US" dirty="0">
                <a:latin typeface="Courier New" panose="02070309020205020404" pitchFamily="49" charset="0"/>
                <a:cs typeface="Courier New" panose="02070309020205020404" pitchFamily="49" charset="0"/>
              </a:rPr>
              <a:t>        return 0;</a:t>
            </a:r>
          </a:p>
          <a:p>
            <a:pPr marL="0" indent="0">
              <a:buNone/>
            </a:pP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1346170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3074</TotalTime>
  <Words>10031</Words>
  <Application>Microsoft Office PowerPoint</Application>
  <PresentationFormat>On-screen Show (4:3)</PresentationFormat>
  <Paragraphs>1350</Paragraphs>
  <Slides>103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103</vt:i4>
      </vt:variant>
    </vt:vector>
  </HeadingPairs>
  <TitlesOfParts>
    <vt:vector size="109" baseType="lpstr">
      <vt:lpstr>Arial</vt:lpstr>
      <vt:lpstr>Courier New</vt:lpstr>
      <vt:lpstr>Rockwell</vt:lpstr>
      <vt:lpstr>Rockwell Condensed</vt:lpstr>
      <vt:lpstr>Wingdings</vt:lpstr>
      <vt:lpstr>Wood Type</vt:lpstr>
      <vt:lpstr>Programming in C</vt:lpstr>
      <vt:lpstr>Style</vt:lpstr>
      <vt:lpstr>Using style</vt:lpstr>
      <vt:lpstr>Why use style</vt:lpstr>
      <vt:lpstr>Style in this class</vt:lpstr>
      <vt:lpstr>Break and continue and multiple returns</vt:lpstr>
      <vt:lpstr>More obscurity</vt:lpstr>
      <vt:lpstr>More obscurity better</vt:lpstr>
      <vt:lpstr>Using goto</vt:lpstr>
      <vt:lpstr>Goto, continue, break, multiple returns</vt:lpstr>
      <vt:lpstr>Hello World</vt:lpstr>
      <vt:lpstr>Compiling on CS2450.cs.appstate.edu</vt:lpstr>
      <vt:lpstr>Alternatives to using student</vt:lpstr>
      <vt:lpstr>Connecting to student</vt:lpstr>
      <vt:lpstr>Getting logged in</vt:lpstr>
      <vt:lpstr>Logged in</vt:lpstr>
      <vt:lpstr>Some UNIX commands</vt:lpstr>
      <vt:lpstr>Example Hello World</vt:lpstr>
      <vt:lpstr>Example implemented</vt:lpstr>
      <vt:lpstr>Compiling a program</vt:lpstr>
      <vt:lpstr>Warnings and Errors</vt:lpstr>
      <vt:lpstr>Warnings and Errors 2</vt:lpstr>
      <vt:lpstr>Assignments</vt:lpstr>
      <vt:lpstr>Use two files: main.cc and cloops.cc</vt:lpstr>
      <vt:lpstr>Submitting to Web-CAT</vt:lpstr>
      <vt:lpstr>Webcat warning</vt:lpstr>
      <vt:lpstr>Getting files from Student</vt:lpstr>
      <vt:lpstr>Using SCp with a folder</vt:lpstr>
      <vt:lpstr>Using SCp from my home directory</vt:lpstr>
      <vt:lpstr>Compiling Details</vt:lpstr>
      <vt:lpstr>Part of the compiler</vt:lpstr>
      <vt:lpstr>C and Java</vt:lpstr>
      <vt:lpstr>Loops and shapes Assignment</vt:lpstr>
      <vt:lpstr>Variables</vt:lpstr>
      <vt:lpstr>Integer types</vt:lpstr>
      <vt:lpstr>Floating Point Types</vt:lpstr>
      <vt:lpstr>Odd character issues</vt:lpstr>
      <vt:lpstr>Declaring variables</vt:lpstr>
      <vt:lpstr>Declaring constants as #define</vt:lpstr>
      <vt:lpstr>Operators same as Java</vt:lpstr>
      <vt:lpstr>Order of Operation</vt:lpstr>
      <vt:lpstr>Relational and Conditional Operators</vt:lpstr>
      <vt:lpstr>Tricky Error</vt:lpstr>
      <vt:lpstr>Tricky Logical Operators</vt:lpstr>
      <vt:lpstr>If and While</vt:lpstr>
      <vt:lpstr>printf</vt:lpstr>
      <vt:lpstr>printf flags and width</vt:lpstr>
      <vt:lpstr>printf precision and length</vt:lpstr>
      <vt:lpstr>Functions</vt:lpstr>
      <vt:lpstr>Pointers</vt:lpstr>
      <vt:lpstr>Pointer operations</vt:lpstr>
      <vt:lpstr>Dereference (*) And Address of (&amp;)</vt:lpstr>
      <vt:lpstr>Getting an address</vt:lpstr>
      <vt:lpstr>Pointer Example</vt:lpstr>
      <vt:lpstr>Scanf</vt:lpstr>
      <vt:lpstr>Scanf Format</vt:lpstr>
      <vt:lpstr>Scanf and Spaces</vt:lpstr>
      <vt:lpstr>Use multiple Scanf </vt:lpstr>
      <vt:lpstr>Scanf Example</vt:lpstr>
      <vt:lpstr>Another scanf example</vt:lpstr>
      <vt:lpstr>Warnings and Errors revisited</vt:lpstr>
      <vt:lpstr>Arrays</vt:lpstr>
      <vt:lpstr>Array indexing</vt:lpstr>
      <vt:lpstr>Array Length</vt:lpstr>
      <vt:lpstr>getIntArrayAverage</vt:lpstr>
      <vt:lpstr>Passing Arrays as Parameters</vt:lpstr>
      <vt:lpstr>MULTI-dimensional Arrays</vt:lpstr>
      <vt:lpstr>2d array ADDRESS calculation</vt:lpstr>
      <vt:lpstr>Accessing multi dimensional array data</vt:lpstr>
      <vt:lpstr>Passing multi-dimensional arrays</vt:lpstr>
      <vt:lpstr>DO NOT RETURN ARRAYS FROM functions</vt:lpstr>
      <vt:lpstr>Dynamic Arrays are created with calloc and malloc</vt:lpstr>
      <vt:lpstr>Dynamic Arrays example</vt:lpstr>
      <vt:lpstr>Using Dynamic Arrays</vt:lpstr>
      <vt:lpstr>MEMORY in a c program</vt:lpstr>
      <vt:lpstr>Strings</vt:lpstr>
      <vt:lpstr>String example</vt:lpstr>
      <vt:lpstr>Some Differences </vt:lpstr>
      <vt:lpstr>String Pointers</vt:lpstr>
      <vt:lpstr>Reading Strings with scanf</vt:lpstr>
      <vt:lpstr>Scanf Overflow Protection</vt:lpstr>
      <vt:lpstr>String Length</vt:lpstr>
      <vt:lpstr>String Copy</vt:lpstr>
      <vt:lpstr>String Concatenation</vt:lpstr>
      <vt:lpstr>String Compare</vt:lpstr>
      <vt:lpstr>String Search</vt:lpstr>
      <vt:lpstr>String Tokenizing</vt:lpstr>
      <vt:lpstr>Strtok usage exampe</vt:lpstr>
      <vt:lpstr>String Functions Example</vt:lpstr>
      <vt:lpstr>Structures</vt:lpstr>
      <vt:lpstr>Alternate structure definition</vt:lpstr>
      <vt:lpstr>Using Structures</vt:lpstr>
      <vt:lpstr>Pointers to Structures</vt:lpstr>
      <vt:lpstr>Structure example</vt:lpstr>
      <vt:lpstr>Structure example with pointers</vt:lpstr>
      <vt:lpstr>Arrays of Structures</vt:lpstr>
      <vt:lpstr>Function Order</vt:lpstr>
      <vt:lpstr>Function Order Better</vt:lpstr>
      <vt:lpstr>Prototype Example</vt:lpstr>
      <vt:lpstr>Functions and Parameters</vt:lpstr>
      <vt:lpstr>By Value vs By Reference</vt:lpstr>
      <vt:lpstr>stdlib.h</vt:lpstr>
      <vt:lpstr>Random Numbers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C</dc:title>
  <dc:creator>Joel</dc:creator>
  <cp:lastModifiedBy>Swanson, Joel</cp:lastModifiedBy>
  <cp:revision>205</cp:revision>
  <dcterms:created xsi:type="dcterms:W3CDTF">2015-02-07T14:28:58Z</dcterms:created>
  <dcterms:modified xsi:type="dcterms:W3CDTF">2024-10-25T15:46:27Z</dcterms:modified>
</cp:coreProperties>
</file>