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vtt" ContentType="text/vtt"/>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318" r:id="rId9"/>
    <p:sldId id="319" r:id="rId10"/>
    <p:sldId id="263" r:id="rId11"/>
    <p:sldId id="264" r:id="rId12"/>
    <p:sldId id="317" r:id="rId13"/>
    <p:sldId id="301" r:id="rId14"/>
    <p:sldId id="265" r:id="rId15"/>
    <p:sldId id="267" r:id="rId16"/>
    <p:sldId id="268" r:id="rId17"/>
    <p:sldId id="269" r:id="rId18"/>
    <p:sldId id="270" r:id="rId19"/>
    <p:sldId id="271" r:id="rId20"/>
    <p:sldId id="273" r:id="rId21"/>
    <p:sldId id="274" r:id="rId22"/>
    <p:sldId id="275" r:id="rId23"/>
    <p:sldId id="276" r:id="rId24"/>
    <p:sldId id="279" r:id="rId25"/>
    <p:sldId id="280" r:id="rId26"/>
    <p:sldId id="281" r:id="rId27"/>
    <p:sldId id="282" r:id="rId28"/>
    <p:sldId id="283" r:id="rId29"/>
    <p:sldId id="284" r:id="rId30"/>
    <p:sldId id="287" r:id="rId31"/>
    <p:sldId id="288" r:id="rId32"/>
    <p:sldId id="289" r:id="rId33"/>
    <p:sldId id="290" r:id="rId34"/>
    <p:sldId id="291" r:id="rId35"/>
    <p:sldId id="363" r:id="rId36"/>
    <p:sldId id="292" r:id="rId37"/>
    <p:sldId id="286" r:id="rId38"/>
    <p:sldId id="293" r:id="rId39"/>
    <p:sldId id="295" r:id="rId40"/>
    <p:sldId id="285" r:id="rId41"/>
    <p:sldId id="370" r:id="rId42"/>
    <p:sldId id="294" r:id="rId43"/>
    <p:sldId id="296" r:id="rId44"/>
    <p:sldId id="297" r:id="rId45"/>
    <p:sldId id="298" r:id="rId46"/>
    <p:sldId id="303" r:id="rId47"/>
    <p:sldId id="304" r:id="rId48"/>
    <p:sldId id="299" r:id="rId49"/>
    <p:sldId id="300" r:id="rId50"/>
    <p:sldId id="302" r:id="rId51"/>
    <p:sldId id="305" r:id="rId52"/>
    <p:sldId id="306" r:id="rId53"/>
    <p:sldId id="309" r:id="rId54"/>
    <p:sldId id="311" r:id="rId55"/>
    <p:sldId id="313" r:id="rId56"/>
    <p:sldId id="314" r:id="rId57"/>
    <p:sldId id="315" r:id="rId58"/>
    <p:sldId id="316" r:id="rId59"/>
    <p:sldId id="322" r:id="rId60"/>
    <p:sldId id="320" r:id="rId61"/>
    <p:sldId id="321" r:id="rId62"/>
    <p:sldId id="323" r:id="rId63"/>
    <p:sldId id="324" r:id="rId64"/>
    <p:sldId id="325" r:id="rId65"/>
    <p:sldId id="331" r:id="rId66"/>
    <p:sldId id="333" r:id="rId67"/>
    <p:sldId id="367" r:id="rId68"/>
    <p:sldId id="336" r:id="rId69"/>
    <p:sldId id="337" r:id="rId70"/>
    <p:sldId id="338" r:id="rId71"/>
    <p:sldId id="340" r:id="rId72"/>
    <p:sldId id="339" r:id="rId73"/>
    <p:sldId id="341" r:id="rId74"/>
    <p:sldId id="364" r:id="rId75"/>
    <p:sldId id="365" r:id="rId76"/>
    <p:sldId id="366" r:id="rId77"/>
    <p:sldId id="343" r:id="rId78"/>
    <p:sldId id="344" r:id="rId79"/>
    <p:sldId id="346" r:id="rId80"/>
    <p:sldId id="347" r:id="rId81"/>
    <p:sldId id="348" r:id="rId82"/>
    <p:sldId id="349" r:id="rId83"/>
    <p:sldId id="326" r:id="rId84"/>
    <p:sldId id="330" r:id="rId85"/>
    <p:sldId id="327" r:id="rId86"/>
    <p:sldId id="328" r:id="rId87"/>
    <p:sldId id="329" r:id="rId88"/>
    <p:sldId id="332" r:id="rId89"/>
    <p:sldId id="361" r:id="rId90"/>
    <p:sldId id="369" r:id="rId91"/>
    <p:sldId id="350" r:id="rId92"/>
    <p:sldId id="351" r:id="rId9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8" autoAdjust="0"/>
    <p:restoredTop sz="86387" autoAdjust="0"/>
  </p:normalViewPr>
  <p:slideViewPr>
    <p:cSldViewPr>
      <p:cViewPr varScale="1">
        <p:scale>
          <a:sx n="60" d="100"/>
          <a:sy n="60" d="100"/>
        </p:scale>
        <p:origin x="756" y="48"/>
      </p:cViewPr>
      <p:guideLst>
        <p:guide orient="horz" pos="2160"/>
        <p:guide pos="2880"/>
      </p:guideLst>
    </p:cSldViewPr>
  </p:slideViewPr>
  <p:outlineViewPr>
    <p:cViewPr>
      <p:scale>
        <a:sx n="33" d="100"/>
        <a:sy n="33" d="100"/>
      </p:scale>
      <p:origin x="0" y="-418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47BA84-E8CC-4BE0-B90E-9BC568037D0C}" type="datetimeFigureOut">
              <a:rPr lang="en-US" smtClean="0"/>
              <a:t>4/11/2025</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D0F6D8DD-3A6E-4E52-ADB3-A53962A0D7CC}" type="slidenum">
              <a:rPr lang="en-US" smtClean="0"/>
              <a:t>‹#›</a:t>
            </a:fld>
            <a:endParaRPr lang="en-US"/>
          </a:p>
        </p:txBody>
      </p:sp>
    </p:spTree>
    <p:extLst>
      <p:ext uri="{BB962C8B-B14F-4D97-AF65-F5344CB8AC3E}">
        <p14:creationId xmlns:p14="http://schemas.microsoft.com/office/powerpoint/2010/main" val="2731721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47BA84-E8CC-4BE0-B90E-9BC568037D0C}" type="datetimeFigureOut">
              <a:rPr lang="en-US" smtClean="0"/>
              <a:t>4/11/2025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F6D8DD-3A6E-4E52-ADB3-A53962A0D7CC}" type="slidenum">
              <a:rPr lang="en-US" smtClean="0"/>
              <a:t>‹#›</a:t>
            </a:fld>
            <a:endParaRPr lang="en-US"/>
          </a:p>
        </p:txBody>
      </p:sp>
    </p:spTree>
    <p:extLst>
      <p:ext uri="{BB962C8B-B14F-4D97-AF65-F5344CB8AC3E}">
        <p14:creationId xmlns:p14="http://schemas.microsoft.com/office/powerpoint/2010/main" val="101364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47BA84-E8CC-4BE0-B90E-9BC568037D0C}" type="datetimeFigureOut">
              <a:rPr lang="en-US" smtClean="0"/>
              <a:t>4/11/2025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F6D8DD-3A6E-4E52-ADB3-A53962A0D7CC}" type="slidenum">
              <a:rPr lang="en-US" smtClean="0"/>
              <a:t>‹#›</a:t>
            </a:fld>
            <a:endParaRPr lang="en-US"/>
          </a:p>
        </p:txBody>
      </p:sp>
    </p:spTree>
    <p:extLst>
      <p:ext uri="{BB962C8B-B14F-4D97-AF65-F5344CB8AC3E}">
        <p14:creationId xmlns:p14="http://schemas.microsoft.com/office/powerpoint/2010/main" val="104974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47BA84-E8CC-4BE0-B90E-9BC568037D0C}" type="datetimeFigureOut">
              <a:rPr lang="en-US" smtClean="0"/>
              <a:t>4/11/2025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F6D8DD-3A6E-4E52-ADB3-A53962A0D7CC}" type="slidenum">
              <a:rPr lang="en-US" smtClean="0"/>
              <a:t>‹#›</a:t>
            </a:fld>
            <a:endParaRPr lang="en-US"/>
          </a:p>
        </p:txBody>
      </p:sp>
    </p:spTree>
    <p:extLst>
      <p:ext uri="{BB962C8B-B14F-4D97-AF65-F5344CB8AC3E}">
        <p14:creationId xmlns:p14="http://schemas.microsoft.com/office/powerpoint/2010/main" val="1113051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3547BA84-E8CC-4BE0-B90E-9BC568037D0C}" type="datetimeFigureOut">
              <a:rPr lang="en-US" smtClean="0"/>
              <a:t>4/11/2025</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D0F6D8DD-3A6E-4E52-ADB3-A53962A0D7CC}" type="slidenum">
              <a:rPr lang="en-US" smtClean="0"/>
              <a:t>‹#›</a:t>
            </a:fld>
            <a:endParaRPr lang="en-US"/>
          </a:p>
        </p:txBody>
      </p:sp>
    </p:spTree>
    <p:extLst>
      <p:ext uri="{BB962C8B-B14F-4D97-AF65-F5344CB8AC3E}">
        <p14:creationId xmlns:p14="http://schemas.microsoft.com/office/powerpoint/2010/main" val="1951378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47BA84-E8CC-4BE0-B90E-9BC568037D0C}"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6D8DD-3A6E-4E52-ADB3-A53962A0D7CC}" type="slidenum">
              <a:rPr lang="en-US" smtClean="0"/>
              <a:t>‹#›</a:t>
            </a:fld>
            <a:endParaRPr lang="en-US"/>
          </a:p>
        </p:txBody>
      </p:sp>
    </p:spTree>
    <p:extLst>
      <p:ext uri="{BB962C8B-B14F-4D97-AF65-F5344CB8AC3E}">
        <p14:creationId xmlns:p14="http://schemas.microsoft.com/office/powerpoint/2010/main" val="375757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47BA84-E8CC-4BE0-B90E-9BC568037D0C}" type="datetimeFigureOut">
              <a:rPr lang="en-US" smtClean="0"/>
              <a:t>4/11/2025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F6D8DD-3A6E-4E52-ADB3-A53962A0D7CC}" type="slidenum">
              <a:rPr lang="en-US" smtClean="0"/>
              <a:t>‹#›</a:t>
            </a:fld>
            <a:endParaRPr lang="en-US"/>
          </a:p>
        </p:txBody>
      </p:sp>
    </p:spTree>
    <p:extLst>
      <p:ext uri="{BB962C8B-B14F-4D97-AF65-F5344CB8AC3E}">
        <p14:creationId xmlns:p14="http://schemas.microsoft.com/office/powerpoint/2010/main" val="172808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3547BA84-E8CC-4BE0-B90E-9BC568037D0C}" type="datetimeFigureOut">
              <a:rPr lang="en-US" smtClean="0"/>
              <a:t>4/11/2025</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D0F6D8DD-3A6E-4E52-ADB3-A53962A0D7CC}" type="slidenum">
              <a:rPr lang="en-US" smtClean="0"/>
              <a:t>‹#›</a:t>
            </a:fld>
            <a:endParaRPr lang="en-US"/>
          </a:p>
        </p:txBody>
      </p:sp>
    </p:spTree>
    <p:extLst>
      <p:ext uri="{BB962C8B-B14F-4D97-AF65-F5344CB8AC3E}">
        <p14:creationId xmlns:p14="http://schemas.microsoft.com/office/powerpoint/2010/main" val="3148591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7BA84-E8CC-4BE0-B90E-9BC568037D0C}" type="datetimeFigureOut">
              <a:rPr lang="en-US" smtClean="0"/>
              <a:t>4/11/2025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F6D8DD-3A6E-4E52-ADB3-A53962A0D7CC}" type="slidenum">
              <a:rPr lang="en-US" smtClean="0"/>
              <a:t>‹#›</a:t>
            </a:fld>
            <a:endParaRPr lang="en-US"/>
          </a:p>
        </p:txBody>
      </p:sp>
    </p:spTree>
    <p:extLst>
      <p:ext uri="{BB962C8B-B14F-4D97-AF65-F5344CB8AC3E}">
        <p14:creationId xmlns:p14="http://schemas.microsoft.com/office/powerpoint/2010/main" val="4119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3547BA84-E8CC-4BE0-B90E-9BC568037D0C}" type="datetimeFigureOut">
              <a:rPr lang="en-US" smtClean="0"/>
              <a:t>4/11/2025</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D0F6D8DD-3A6E-4E52-ADB3-A53962A0D7CC}" type="slidenum">
              <a:rPr lang="en-US" smtClean="0"/>
              <a:t>‹#›</a:t>
            </a:fld>
            <a:endParaRPr lang="en-US"/>
          </a:p>
        </p:txBody>
      </p:sp>
    </p:spTree>
    <p:extLst>
      <p:ext uri="{BB962C8B-B14F-4D97-AF65-F5344CB8AC3E}">
        <p14:creationId xmlns:p14="http://schemas.microsoft.com/office/powerpoint/2010/main" val="92349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3547BA84-E8CC-4BE0-B90E-9BC568037D0C}" type="datetimeFigureOut">
              <a:rPr lang="en-US" smtClean="0"/>
              <a:t>4/11/2025</a:t>
            </a:fld>
            <a:endParaRPr lang="en-US"/>
          </a:p>
        </p:txBody>
      </p:sp>
      <p:sp>
        <p:nvSpPr>
          <p:cNvPr id="10" name="Slide Number Placeholder 9"/>
          <p:cNvSpPr>
            <a:spLocks noGrp="1"/>
          </p:cNvSpPr>
          <p:nvPr>
            <p:ph type="sldNum" sz="quarter" idx="12"/>
          </p:nvPr>
        </p:nvSpPr>
        <p:spPr/>
        <p:txBody>
          <a:bodyPr/>
          <a:lstStyle/>
          <a:p>
            <a:fld id="{D0F6D8DD-3A6E-4E52-ADB3-A53962A0D7CC}" type="slidenum">
              <a:rPr lang="en-US" smtClean="0"/>
              <a:t>‹#›</a:t>
            </a:fld>
            <a:endParaRPr lang="en-US"/>
          </a:p>
        </p:txBody>
      </p:sp>
    </p:spTree>
    <p:extLst>
      <p:ext uri="{BB962C8B-B14F-4D97-AF65-F5344CB8AC3E}">
        <p14:creationId xmlns:p14="http://schemas.microsoft.com/office/powerpoint/2010/main" val="324354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3547BA84-E8CC-4BE0-B90E-9BC568037D0C}" type="datetimeFigureOut">
              <a:rPr lang="en-US" smtClean="0"/>
              <a:t>4/11/2025</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D0F6D8DD-3A6E-4E52-ADB3-A53962A0D7CC}" type="slidenum">
              <a:rPr lang="en-US" smtClean="0"/>
              <a:t>‹#›</a:t>
            </a:fld>
            <a:endParaRPr lang="en-US"/>
          </a:p>
        </p:txBody>
      </p:sp>
    </p:spTree>
    <p:extLst>
      <p:ext uri="{BB962C8B-B14F-4D97-AF65-F5344CB8AC3E}">
        <p14:creationId xmlns:p14="http://schemas.microsoft.com/office/powerpoint/2010/main" val="4270531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8.png"/><Relationship Id="rId4" Type="http://schemas.microsoft.com/office/2017/04/relationships/track" Target="../media/track1.vtt"/></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0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30.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740.png"/></Relationships>
</file>

<file path=ppt/slides/_rels/slide8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Logic Structures</a:t>
            </a:r>
          </a:p>
        </p:txBody>
      </p:sp>
    </p:spTree>
    <p:extLst>
      <p:ext uri="{BB962C8B-B14F-4D97-AF65-F5344CB8AC3E}">
        <p14:creationId xmlns:p14="http://schemas.microsoft.com/office/powerpoint/2010/main" val="882308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8368"/>
            <a:ext cx="7772400" cy="1609344"/>
          </a:xfrm>
        </p:spPr>
        <p:txBody>
          <a:bodyPr/>
          <a:lstStyle/>
          <a:p>
            <a:r>
              <a:rPr lang="en-US" dirty="0"/>
              <a:t>Transistors</a:t>
            </a:r>
          </a:p>
        </p:txBody>
      </p:sp>
      <p:sp>
        <p:nvSpPr>
          <p:cNvPr id="3" name="Content Placeholder 2"/>
          <p:cNvSpPr>
            <a:spLocks noGrp="1"/>
          </p:cNvSpPr>
          <p:nvPr>
            <p:ph idx="1"/>
          </p:nvPr>
        </p:nvSpPr>
        <p:spPr>
          <a:xfrm>
            <a:off x="838200" y="1403604"/>
            <a:ext cx="7772400" cy="4050792"/>
          </a:xfrm>
        </p:spPr>
        <p:txBody>
          <a:bodyPr>
            <a:normAutofit/>
          </a:bodyPr>
          <a:lstStyle/>
          <a:p>
            <a:r>
              <a:rPr lang="en-US" sz="2800" dirty="0"/>
              <a:t>A transistor is like an electronic switch.</a:t>
            </a:r>
          </a:p>
          <a:p>
            <a:r>
              <a:rPr lang="en-US" sz="2800" dirty="0"/>
              <a:t>Metal Oxide Semiconductor (MOS)</a:t>
            </a:r>
          </a:p>
          <a:p>
            <a:r>
              <a:rPr lang="en-US" sz="2800" dirty="0"/>
              <a:t>The GATE is the control.</a:t>
            </a:r>
          </a:p>
          <a:p>
            <a:r>
              <a:rPr lang="en-US" sz="2800" dirty="0"/>
              <a:t>1 = on = closed = conducting</a:t>
            </a:r>
          </a:p>
          <a:p>
            <a:r>
              <a:rPr lang="en-US" sz="2800" dirty="0"/>
              <a:t>0 = off = open = not conducting</a:t>
            </a:r>
          </a:p>
        </p:txBody>
      </p:sp>
      <p:pic>
        <p:nvPicPr>
          <p:cNvPr id="5122" name="Picture 2" descr="CMOS transistor with drain, gate, and 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430458"/>
            <a:ext cx="1371600"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026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 Circuit with Transistor</a:t>
            </a:r>
          </a:p>
        </p:txBody>
      </p:sp>
      <p:sp>
        <p:nvSpPr>
          <p:cNvPr id="3" name="Content Placeholder 2"/>
          <p:cNvSpPr>
            <a:spLocks noGrp="1"/>
          </p:cNvSpPr>
          <p:nvPr>
            <p:ph idx="1"/>
          </p:nvPr>
        </p:nvSpPr>
        <p:spPr/>
        <p:txBody>
          <a:bodyPr/>
          <a:lstStyle/>
          <a:p>
            <a:r>
              <a:rPr lang="en-US" dirty="0"/>
              <a:t>1 on Gate turns transistor "on".</a:t>
            </a:r>
          </a:p>
          <a:p>
            <a:r>
              <a:rPr lang="en-US" dirty="0"/>
              <a:t>Transistor "on" means a complete path.</a:t>
            </a:r>
          </a:p>
          <a:p>
            <a:r>
              <a:rPr lang="en-US" dirty="0"/>
              <a:t>A complete path means current flow.</a:t>
            </a:r>
          </a:p>
          <a:p>
            <a:r>
              <a:rPr lang="en-US" dirty="0"/>
              <a:t>Current flow means light.</a:t>
            </a:r>
          </a:p>
        </p:txBody>
      </p:sp>
      <p:pic>
        <p:nvPicPr>
          <p:cNvPr id="6147" name="Picture 3" descr="Alternative lightbulb circuit showing power source as a horizontal line and the return side or ground as an unfilled triangle pointing dow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4191000"/>
            <a:ext cx="1884363" cy="184248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Lightbulb circuit with a batte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429000"/>
            <a:ext cx="1778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44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916"/>
            <a:ext cx="7772400" cy="1609344"/>
          </a:xfrm>
        </p:spPr>
        <p:txBody>
          <a:bodyPr/>
          <a:lstStyle/>
          <a:p>
            <a:r>
              <a:rPr lang="en-US" dirty="0"/>
              <a:t>Electrons Move Easily</a:t>
            </a:r>
          </a:p>
        </p:txBody>
      </p:sp>
      <p:sp>
        <p:nvSpPr>
          <p:cNvPr id="3" name="Content Placeholder 2"/>
          <p:cNvSpPr>
            <a:spLocks noGrp="1"/>
          </p:cNvSpPr>
          <p:nvPr>
            <p:ph idx="1"/>
          </p:nvPr>
        </p:nvSpPr>
        <p:spPr>
          <a:xfrm>
            <a:off x="685800" y="1403604"/>
            <a:ext cx="7772400" cy="4463796"/>
          </a:xfrm>
        </p:spPr>
        <p:txBody>
          <a:bodyPr>
            <a:normAutofit fontScale="92500" lnSpcReduction="20000"/>
          </a:bodyPr>
          <a:lstStyle/>
          <a:p>
            <a:r>
              <a:rPr lang="en-US" sz="2800" dirty="0"/>
              <a:t>The electrons here move TOO easily.</a:t>
            </a:r>
          </a:p>
          <a:p>
            <a:endParaRPr lang="en-US" sz="2800" dirty="0"/>
          </a:p>
          <a:p>
            <a:endParaRPr lang="en-US" sz="2800" dirty="0"/>
          </a:p>
          <a:p>
            <a:endParaRPr lang="en-US" sz="2800" dirty="0"/>
          </a:p>
          <a:p>
            <a:endParaRPr lang="en-US" sz="2800" dirty="0"/>
          </a:p>
          <a:p>
            <a:endParaRPr lang="en-US" sz="2800" dirty="0"/>
          </a:p>
          <a:p>
            <a:r>
              <a:rPr lang="en-US" sz="2800" dirty="0"/>
              <a:t>If there is nothing to slow the electrons down the material quickly overheats and will probably melt.</a:t>
            </a:r>
          </a:p>
          <a:p>
            <a:r>
              <a:rPr lang="en-US" sz="2800" dirty="0"/>
              <a:t>You MUST always have some sort of resistance to current flow to prevent this</a:t>
            </a:r>
          </a:p>
        </p:txBody>
      </p:sp>
      <p:pic>
        <p:nvPicPr>
          <p:cNvPr id="2050" name="Picture 2" descr="Electrons without resistance move too fast and generate A LOT of he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752600"/>
            <a:ext cx="2957513"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40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Points</a:t>
            </a:r>
          </a:p>
        </p:txBody>
      </p:sp>
      <p:sp>
        <p:nvSpPr>
          <p:cNvPr id="3" name="Content Placeholder 2"/>
          <p:cNvSpPr>
            <a:spLocks noGrp="1"/>
          </p:cNvSpPr>
          <p:nvPr>
            <p:ph idx="1"/>
          </p:nvPr>
        </p:nvSpPr>
        <p:spPr/>
        <p:txBody>
          <a:bodyPr>
            <a:normAutofit/>
          </a:bodyPr>
          <a:lstStyle/>
          <a:p>
            <a:r>
              <a:rPr lang="en-US" dirty="0"/>
              <a:t>A transistor is a switch that can be considered open or closed.</a:t>
            </a:r>
          </a:p>
          <a:p>
            <a:r>
              <a:rPr lang="en-US" dirty="0"/>
              <a:t>Voltage levels, not current, represent 1s and 0s.</a:t>
            </a:r>
          </a:p>
          <a:p>
            <a:r>
              <a:rPr lang="en-US" dirty="0"/>
              <a:t>1 is usually some positive voltage and 0 is a connection to ground or zero voltage. </a:t>
            </a:r>
          </a:p>
          <a:p>
            <a:r>
              <a:rPr lang="en-US" dirty="0"/>
              <a:t>Voltage is present without current flow.</a:t>
            </a:r>
          </a:p>
          <a:p>
            <a:r>
              <a:rPr lang="en-US" dirty="0"/>
              <a:t>You must always have some resistance in a circuit to prevent excessive heat.</a:t>
            </a:r>
          </a:p>
        </p:txBody>
      </p:sp>
    </p:spTree>
    <p:extLst>
      <p:ext uri="{BB962C8B-B14F-4D97-AF65-F5344CB8AC3E}">
        <p14:creationId xmlns:p14="http://schemas.microsoft.com/office/powerpoint/2010/main" val="6506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n-type or p-type </a:t>
            </a:r>
          </a:p>
        </p:txBody>
      </p:sp>
      <p:sp>
        <p:nvSpPr>
          <p:cNvPr id="3" name="Content Placeholder 2"/>
          <p:cNvSpPr>
            <a:spLocks noGrp="1"/>
          </p:cNvSpPr>
          <p:nvPr>
            <p:ph idx="1"/>
          </p:nvPr>
        </p:nvSpPr>
        <p:spPr/>
        <p:txBody>
          <a:bodyPr/>
          <a:lstStyle/>
          <a:p>
            <a:r>
              <a:rPr lang="en-US" dirty="0"/>
              <a:t>n-type requires 1 to conduct</a:t>
            </a:r>
          </a:p>
          <a:p>
            <a:r>
              <a:rPr lang="en-US" dirty="0"/>
              <a:t>p-type requires 0 to conduct</a:t>
            </a:r>
          </a:p>
          <a:p>
            <a:endParaRPr lang="en-US" dirty="0"/>
          </a:p>
          <a:p>
            <a:pPr marL="0" indent="0">
              <a:buNone/>
            </a:pPr>
            <a:r>
              <a:rPr lang="en-US" dirty="0"/>
              <a:t>	n-type			p-type</a:t>
            </a:r>
          </a:p>
        </p:txBody>
      </p:sp>
      <p:pic>
        <p:nvPicPr>
          <p:cNvPr id="1028" name="Picture 4" descr="N-type transistor with drain gate and source.  Gate does not have a circle indicating a 1 makes the transistor condu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038599"/>
            <a:ext cx="1371600" cy="20478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P-type transistor with drain gate and source.  Gate has a circle or bubble indicating a 0 makes the transistor condu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962400"/>
            <a:ext cx="1371600"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489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Circuits 1</a:t>
            </a:r>
          </a:p>
        </p:txBody>
      </p:sp>
      <p:graphicFrame>
        <p:nvGraphicFramePr>
          <p:cNvPr id="4" name="Table 3"/>
          <p:cNvGraphicFramePr>
            <a:graphicFrameLocks noGrp="1"/>
          </p:cNvGraphicFramePr>
          <p:nvPr>
            <p:extLst>
              <p:ext uri="{D42A27DB-BD31-4B8C-83A1-F6EECF244321}">
                <p14:modId xmlns:p14="http://schemas.microsoft.com/office/powerpoint/2010/main" val="2408062705"/>
              </p:ext>
            </p:extLst>
          </p:nvPr>
        </p:nvGraphicFramePr>
        <p:xfrm>
          <a:off x="1143000" y="2362200"/>
          <a:ext cx="1981200" cy="1112520"/>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370840">
                <a:tc>
                  <a:txBody>
                    <a:bodyPr/>
                    <a:lstStyle/>
                    <a:p>
                      <a:pPr algn="ctr"/>
                      <a:r>
                        <a:rPr lang="en-US" dirty="0"/>
                        <a:t>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dirty="0"/>
                        <a:t>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dirty="0"/>
                        <a:t>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050" name="Picture 2" descr="Complementary (top and bottom) transistors work together.  Only the top transistor conducts allowing the output to be connected to power or 1.  "/>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05961" y="1447800"/>
            <a:ext cx="2577927" cy="33686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57200" y="5210145"/>
            <a:ext cx="7553799" cy="400110"/>
          </a:xfrm>
          <a:prstGeom prst="rect">
            <a:avLst/>
          </a:prstGeom>
          <a:noFill/>
        </p:spPr>
        <p:txBody>
          <a:bodyPr wrap="none" rtlCol="0">
            <a:spAutoFit/>
          </a:bodyPr>
          <a:lstStyle/>
          <a:p>
            <a:r>
              <a:rPr lang="en-US" sz="2000" dirty="0"/>
              <a:t>We are trying to either connect voltage (1) or ground (0) to the output.</a:t>
            </a:r>
          </a:p>
        </p:txBody>
      </p:sp>
    </p:spTree>
    <p:extLst>
      <p:ext uri="{BB962C8B-B14F-4D97-AF65-F5344CB8AC3E}">
        <p14:creationId xmlns:p14="http://schemas.microsoft.com/office/powerpoint/2010/main" val="3327191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Circuits 2</a:t>
            </a:r>
          </a:p>
        </p:txBody>
      </p:sp>
      <p:graphicFrame>
        <p:nvGraphicFramePr>
          <p:cNvPr id="4" name="Table 3"/>
          <p:cNvGraphicFramePr>
            <a:graphicFrameLocks noGrp="1"/>
          </p:cNvGraphicFramePr>
          <p:nvPr>
            <p:extLst>
              <p:ext uri="{D42A27DB-BD31-4B8C-83A1-F6EECF244321}">
                <p14:modId xmlns:p14="http://schemas.microsoft.com/office/powerpoint/2010/main" val="703753448"/>
              </p:ext>
            </p:extLst>
          </p:nvPr>
        </p:nvGraphicFramePr>
        <p:xfrm>
          <a:off x="1143000" y="2971800"/>
          <a:ext cx="1981200" cy="1112520"/>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370840">
                <a:tc>
                  <a:txBody>
                    <a:bodyPr/>
                    <a:lstStyle/>
                    <a:p>
                      <a:pPr algn="ctr"/>
                      <a:r>
                        <a:rPr lang="en-US" dirty="0"/>
                        <a:t>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dirty="0"/>
                        <a:t>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dirty="0"/>
                        <a:t>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050" name="Picture 2" descr="Complementary (top and bottom) transistors work together.  Only the top transistor conducts allowing the output to be connected to power or 1.  "/>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19686" y="1981200"/>
            <a:ext cx="2577927" cy="336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527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Circuits 3</a:t>
            </a:r>
          </a:p>
        </p:txBody>
      </p:sp>
      <p:graphicFrame>
        <p:nvGraphicFramePr>
          <p:cNvPr id="4" name="Table 3"/>
          <p:cNvGraphicFramePr>
            <a:graphicFrameLocks noGrp="1"/>
          </p:cNvGraphicFramePr>
          <p:nvPr>
            <p:extLst>
              <p:ext uri="{D42A27DB-BD31-4B8C-83A1-F6EECF244321}">
                <p14:modId xmlns:p14="http://schemas.microsoft.com/office/powerpoint/2010/main" val="3108984448"/>
              </p:ext>
            </p:extLst>
          </p:nvPr>
        </p:nvGraphicFramePr>
        <p:xfrm>
          <a:off x="1143000" y="2971800"/>
          <a:ext cx="1981200" cy="1112520"/>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370840">
                <a:tc>
                  <a:txBody>
                    <a:bodyPr/>
                    <a:lstStyle/>
                    <a:p>
                      <a:pPr algn="ctr"/>
                      <a:r>
                        <a:rPr lang="en-US" dirty="0"/>
                        <a:t>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dirty="0"/>
                        <a:t>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dirty="0"/>
                        <a:t>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050" name="Picture 2" descr="Complementary (top and bottom) transistors work together.  Only the bottom transistor conducts allowing the output to be connected to ground or 0.  "/>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19686" y="1981201"/>
            <a:ext cx="2577927" cy="3368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239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Circuits 4</a:t>
            </a:r>
          </a:p>
        </p:txBody>
      </p:sp>
      <p:graphicFrame>
        <p:nvGraphicFramePr>
          <p:cNvPr id="4" name="Table 3"/>
          <p:cNvGraphicFramePr>
            <a:graphicFrameLocks noGrp="1"/>
          </p:cNvGraphicFramePr>
          <p:nvPr>
            <p:extLst>
              <p:ext uri="{D42A27DB-BD31-4B8C-83A1-F6EECF244321}">
                <p14:modId xmlns:p14="http://schemas.microsoft.com/office/powerpoint/2010/main" val="130116152"/>
              </p:ext>
            </p:extLst>
          </p:nvPr>
        </p:nvGraphicFramePr>
        <p:xfrm>
          <a:off x="1143000" y="2971800"/>
          <a:ext cx="1981200" cy="1112520"/>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370840">
                <a:tc>
                  <a:txBody>
                    <a:bodyPr/>
                    <a:lstStyle/>
                    <a:p>
                      <a:pPr algn="ctr"/>
                      <a:r>
                        <a:rPr lang="en-US" dirty="0"/>
                        <a:t>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dirty="0"/>
                        <a:t>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dirty="0"/>
                        <a:t>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050" name="Picture 2" descr="Complementary (top and bottom) transistors work together.  Only the bottom transistor conducts allowing the output to be connected to ground or 0. "/>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19686" y="1981201"/>
            <a:ext cx="2577927" cy="3368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774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CMOS Inverter</a:t>
            </a:r>
          </a:p>
        </p:txBody>
      </p:sp>
      <p:sp>
        <p:nvSpPr>
          <p:cNvPr id="3" name="TextBox 2"/>
          <p:cNvSpPr txBox="1"/>
          <p:nvPr/>
        </p:nvSpPr>
        <p:spPr>
          <a:xfrm>
            <a:off x="990600" y="1447800"/>
            <a:ext cx="5305363" cy="369332"/>
          </a:xfrm>
          <a:prstGeom prst="rect">
            <a:avLst/>
          </a:prstGeom>
          <a:noFill/>
        </p:spPr>
        <p:txBody>
          <a:bodyPr wrap="none" rtlCol="0">
            <a:spAutoFit/>
          </a:bodyPr>
          <a:lstStyle/>
          <a:p>
            <a:r>
              <a:rPr lang="en-US" dirty="0"/>
              <a:t>Complementary because it has both n-type and p-type</a:t>
            </a:r>
          </a:p>
        </p:txBody>
      </p:sp>
      <p:graphicFrame>
        <p:nvGraphicFramePr>
          <p:cNvPr id="4" name="Table 3"/>
          <p:cNvGraphicFramePr>
            <a:graphicFrameLocks noGrp="1"/>
          </p:cNvGraphicFramePr>
          <p:nvPr>
            <p:extLst>
              <p:ext uri="{D42A27DB-BD31-4B8C-83A1-F6EECF244321}">
                <p14:modId xmlns:p14="http://schemas.microsoft.com/office/powerpoint/2010/main" val="3626395950"/>
              </p:ext>
            </p:extLst>
          </p:nvPr>
        </p:nvGraphicFramePr>
        <p:xfrm>
          <a:off x="1143000" y="2971800"/>
          <a:ext cx="1981200" cy="1112520"/>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370840">
                <a:tc>
                  <a:txBody>
                    <a:bodyPr/>
                    <a:lstStyle/>
                    <a:p>
                      <a:pPr algn="ctr"/>
                      <a:r>
                        <a:rPr lang="en-US" dirty="0"/>
                        <a:t>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dirty="0"/>
                        <a:t>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dirty="0"/>
                        <a:t>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050" name="Picture 2" descr="Complementary inverter.  Put 1 on the input and you get 0 on the output.  Put 0 on the input and you get 1 on the output."/>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19686" y="1981201"/>
            <a:ext cx="2577926" cy="3368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80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Electrons</a:t>
            </a:r>
          </a:p>
        </p:txBody>
      </p:sp>
      <p:sp>
        <p:nvSpPr>
          <p:cNvPr id="3" name="Content Placeholder 2"/>
          <p:cNvSpPr>
            <a:spLocks noGrp="1"/>
          </p:cNvSpPr>
          <p:nvPr>
            <p:ph idx="1"/>
          </p:nvPr>
        </p:nvSpPr>
        <p:spPr/>
        <p:txBody>
          <a:bodyPr/>
          <a:lstStyle/>
          <a:p>
            <a:r>
              <a:rPr lang="en-US" dirty="0"/>
              <a:t>Are tiny</a:t>
            </a:r>
          </a:p>
          <a:p>
            <a:r>
              <a:rPr lang="en-US" dirty="0"/>
              <a:t>Are negatively charged</a:t>
            </a:r>
          </a:p>
          <a:p>
            <a:r>
              <a:rPr lang="en-US" dirty="0"/>
              <a:t>Hurt</a:t>
            </a:r>
          </a:p>
          <a:p>
            <a:r>
              <a:rPr lang="en-US" dirty="0"/>
              <a:t>Are the basis for our modern society</a:t>
            </a:r>
          </a:p>
          <a:p>
            <a:endParaRPr lang="en-US" dirty="0"/>
          </a:p>
        </p:txBody>
      </p:sp>
    </p:spTree>
    <p:extLst>
      <p:ext uri="{BB962C8B-B14F-4D97-AF65-F5344CB8AC3E}">
        <p14:creationId xmlns:p14="http://schemas.microsoft.com/office/powerpoint/2010/main" val="1679617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 in the truth table</a:t>
            </a:r>
          </a:p>
        </p:txBody>
      </p:sp>
      <p:graphicFrame>
        <p:nvGraphicFramePr>
          <p:cNvPr id="4" name="Table 3"/>
          <p:cNvGraphicFramePr>
            <a:graphicFrameLocks noGrp="1"/>
          </p:cNvGraphicFramePr>
          <p:nvPr>
            <p:extLst>
              <p:ext uri="{D42A27DB-BD31-4B8C-83A1-F6EECF244321}">
                <p14:modId xmlns:p14="http://schemas.microsoft.com/office/powerpoint/2010/main" val="3569014472"/>
              </p:ext>
            </p:extLst>
          </p:nvPr>
        </p:nvGraphicFramePr>
        <p:xfrm>
          <a:off x="914400" y="2667000"/>
          <a:ext cx="1635759" cy="1854200"/>
        </p:xfrm>
        <a:graphic>
          <a:graphicData uri="http://schemas.openxmlformats.org/drawingml/2006/table">
            <a:tbl>
              <a:tblPr firstRow="1" bandRow="1">
                <a:tableStyleId>{2D5ABB26-0587-4C30-8999-92F81FD0307C}</a:tableStyleId>
              </a:tblPr>
              <a:tblGrid>
                <a:gridCol w="545253">
                  <a:extLst>
                    <a:ext uri="{9D8B030D-6E8A-4147-A177-3AD203B41FA5}">
                      <a16:colId xmlns:a16="http://schemas.microsoft.com/office/drawing/2014/main" val="20000"/>
                    </a:ext>
                  </a:extLst>
                </a:gridCol>
                <a:gridCol w="545253">
                  <a:extLst>
                    <a:ext uri="{9D8B030D-6E8A-4147-A177-3AD203B41FA5}">
                      <a16:colId xmlns:a16="http://schemas.microsoft.com/office/drawing/2014/main" val="20001"/>
                    </a:ext>
                  </a:extLst>
                </a:gridCol>
                <a:gridCol w="545253">
                  <a:extLst>
                    <a:ext uri="{9D8B030D-6E8A-4147-A177-3AD203B41FA5}">
                      <a16:colId xmlns:a16="http://schemas.microsoft.com/office/drawing/2014/main" val="20002"/>
                    </a:ext>
                  </a:extLst>
                </a:gridCol>
              </a:tblGrid>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5" name="Picture 4" descr="Circuit showing input A=0, B=0.  This set of inputs turns off the bottom transistors marked with an X  allowing 2.9 volts or 1 to connect to the output through the upper series connected transistors.  When input A=0 and B=0 output C=1.">
            <a:extLst>
              <a:ext uri="{FF2B5EF4-FFF2-40B4-BE49-F238E27FC236}">
                <a16:creationId xmlns:a16="http://schemas.microsoft.com/office/drawing/2014/main" id="{2E2ED04D-0D8F-4C28-A919-D657F31BB8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932111" y="1752600"/>
            <a:ext cx="5297489" cy="3945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171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 in the truth table 1</a:t>
            </a:r>
          </a:p>
        </p:txBody>
      </p:sp>
      <p:graphicFrame>
        <p:nvGraphicFramePr>
          <p:cNvPr id="4" name="Table 3"/>
          <p:cNvGraphicFramePr>
            <a:graphicFrameLocks noGrp="1"/>
          </p:cNvGraphicFramePr>
          <p:nvPr>
            <p:extLst>
              <p:ext uri="{D42A27DB-BD31-4B8C-83A1-F6EECF244321}">
                <p14:modId xmlns:p14="http://schemas.microsoft.com/office/powerpoint/2010/main" val="1957746544"/>
              </p:ext>
            </p:extLst>
          </p:nvPr>
        </p:nvGraphicFramePr>
        <p:xfrm>
          <a:off x="914400" y="2667000"/>
          <a:ext cx="1635759" cy="1854200"/>
        </p:xfrm>
        <a:graphic>
          <a:graphicData uri="http://schemas.openxmlformats.org/drawingml/2006/table">
            <a:tbl>
              <a:tblPr firstRow="1" bandRow="1">
                <a:tableStyleId>{2D5ABB26-0587-4C30-8999-92F81FD0307C}</a:tableStyleId>
              </a:tblPr>
              <a:tblGrid>
                <a:gridCol w="545253">
                  <a:extLst>
                    <a:ext uri="{9D8B030D-6E8A-4147-A177-3AD203B41FA5}">
                      <a16:colId xmlns:a16="http://schemas.microsoft.com/office/drawing/2014/main" val="20000"/>
                    </a:ext>
                  </a:extLst>
                </a:gridCol>
                <a:gridCol w="545253">
                  <a:extLst>
                    <a:ext uri="{9D8B030D-6E8A-4147-A177-3AD203B41FA5}">
                      <a16:colId xmlns:a16="http://schemas.microsoft.com/office/drawing/2014/main" val="20001"/>
                    </a:ext>
                  </a:extLst>
                </a:gridCol>
                <a:gridCol w="545253">
                  <a:extLst>
                    <a:ext uri="{9D8B030D-6E8A-4147-A177-3AD203B41FA5}">
                      <a16:colId xmlns:a16="http://schemas.microsoft.com/office/drawing/2014/main" val="20002"/>
                    </a:ext>
                  </a:extLst>
                </a:gridCol>
              </a:tblGrid>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5" name="Picture 4" descr="Complicated circuit showing input A=0, B=1.  This set of inputs turns off the transistors marked with an X allowing 0 volts (ground or 0) to connect to the output through a single transistor on the bottom.  When input A=0 and B=1 output C=0.   Note that if A=1 and B=0 a similar situation is set up where C is still 0 through the other bottom transistor.">
            <a:extLst>
              <a:ext uri="{FF2B5EF4-FFF2-40B4-BE49-F238E27FC236}">
                <a16:creationId xmlns:a16="http://schemas.microsoft.com/office/drawing/2014/main" id="{C688032B-DF10-434C-8895-C86D79590D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67856" y="1905000"/>
            <a:ext cx="5373936" cy="3975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396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519" y="154303"/>
            <a:ext cx="7772400" cy="1609344"/>
          </a:xfrm>
        </p:spPr>
        <p:txBody>
          <a:bodyPr/>
          <a:lstStyle/>
          <a:p>
            <a:r>
              <a:rPr lang="en-US" dirty="0"/>
              <a:t>Fill in the truth table 2</a:t>
            </a:r>
          </a:p>
        </p:txBody>
      </p:sp>
      <p:graphicFrame>
        <p:nvGraphicFramePr>
          <p:cNvPr id="4" name="Table 3"/>
          <p:cNvGraphicFramePr>
            <a:graphicFrameLocks noGrp="1"/>
          </p:cNvGraphicFramePr>
          <p:nvPr>
            <p:extLst>
              <p:ext uri="{D42A27DB-BD31-4B8C-83A1-F6EECF244321}">
                <p14:modId xmlns:p14="http://schemas.microsoft.com/office/powerpoint/2010/main" val="1023368606"/>
              </p:ext>
            </p:extLst>
          </p:nvPr>
        </p:nvGraphicFramePr>
        <p:xfrm>
          <a:off x="914400" y="2667000"/>
          <a:ext cx="1635759" cy="1854200"/>
        </p:xfrm>
        <a:graphic>
          <a:graphicData uri="http://schemas.openxmlformats.org/drawingml/2006/table">
            <a:tbl>
              <a:tblPr firstRow="1" bandRow="1">
                <a:tableStyleId>{2D5ABB26-0587-4C30-8999-92F81FD0307C}</a:tableStyleId>
              </a:tblPr>
              <a:tblGrid>
                <a:gridCol w="545253">
                  <a:extLst>
                    <a:ext uri="{9D8B030D-6E8A-4147-A177-3AD203B41FA5}">
                      <a16:colId xmlns:a16="http://schemas.microsoft.com/office/drawing/2014/main" val="20000"/>
                    </a:ext>
                  </a:extLst>
                </a:gridCol>
                <a:gridCol w="545253">
                  <a:extLst>
                    <a:ext uri="{9D8B030D-6E8A-4147-A177-3AD203B41FA5}">
                      <a16:colId xmlns:a16="http://schemas.microsoft.com/office/drawing/2014/main" val="20001"/>
                    </a:ext>
                  </a:extLst>
                </a:gridCol>
                <a:gridCol w="545253">
                  <a:extLst>
                    <a:ext uri="{9D8B030D-6E8A-4147-A177-3AD203B41FA5}">
                      <a16:colId xmlns:a16="http://schemas.microsoft.com/office/drawing/2014/main" val="20002"/>
                    </a:ext>
                  </a:extLst>
                </a:gridCol>
              </a:tblGrid>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6" name="Picture 5" descr="When A=1 and B=1, both of the top transistors (marked with an X) are not conducting.  The output C is connected to ground or 0 through the bottom two transistors.  Only 1 bottom transistor is required, but as long as both are connected to the same value (ground in this case) it is OK.  When A=1 and B= 1, the output C=0.">
            <a:extLst>
              <a:ext uri="{FF2B5EF4-FFF2-40B4-BE49-F238E27FC236}">
                <a16:creationId xmlns:a16="http://schemas.microsoft.com/office/drawing/2014/main" id="{3EBDF770-F235-4DF8-9B26-FCEF3052B6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986976" y="1219200"/>
            <a:ext cx="5370859" cy="39733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66800" y="5544234"/>
            <a:ext cx="7276287" cy="646331"/>
          </a:xfrm>
          <a:prstGeom prst="rect">
            <a:avLst/>
          </a:prstGeom>
          <a:noFill/>
        </p:spPr>
        <p:txBody>
          <a:bodyPr wrap="none" rtlCol="0">
            <a:spAutoFit/>
          </a:bodyPr>
          <a:lstStyle/>
          <a:p>
            <a:r>
              <a:rPr lang="en-US" dirty="0"/>
              <a:t>These circuits are designed so that either 1 or 0 is ALWAYS connected to the</a:t>
            </a:r>
          </a:p>
          <a:p>
            <a:r>
              <a:rPr lang="en-US" dirty="0"/>
              <a:t>output and so that 1 and 0 are never connected at the same time.</a:t>
            </a:r>
          </a:p>
        </p:txBody>
      </p:sp>
    </p:spTree>
    <p:extLst>
      <p:ext uri="{BB962C8B-B14F-4D97-AF65-F5344CB8AC3E}">
        <p14:creationId xmlns:p14="http://schemas.microsoft.com/office/powerpoint/2010/main" val="124569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5368"/>
            <a:ext cx="7772400" cy="1609344"/>
          </a:xfrm>
        </p:spPr>
        <p:txBody>
          <a:bodyPr/>
          <a:lstStyle/>
          <a:p>
            <a:r>
              <a:rPr lang="en-US" dirty="0"/>
              <a:t>Fill in the truth table 3</a:t>
            </a:r>
          </a:p>
        </p:txBody>
      </p:sp>
      <p:graphicFrame>
        <p:nvGraphicFramePr>
          <p:cNvPr id="4" name="Table 3"/>
          <p:cNvGraphicFramePr>
            <a:graphicFrameLocks noGrp="1"/>
          </p:cNvGraphicFramePr>
          <p:nvPr>
            <p:extLst>
              <p:ext uri="{D42A27DB-BD31-4B8C-83A1-F6EECF244321}">
                <p14:modId xmlns:p14="http://schemas.microsoft.com/office/powerpoint/2010/main" val="1875711349"/>
              </p:ext>
            </p:extLst>
          </p:nvPr>
        </p:nvGraphicFramePr>
        <p:xfrm>
          <a:off x="914400" y="2667000"/>
          <a:ext cx="1635759" cy="1854200"/>
        </p:xfrm>
        <a:graphic>
          <a:graphicData uri="http://schemas.openxmlformats.org/drawingml/2006/table">
            <a:tbl>
              <a:tblPr firstRow="1" bandRow="1">
                <a:tableStyleId>{2D5ABB26-0587-4C30-8999-92F81FD0307C}</a:tableStyleId>
              </a:tblPr>
              <a:tblGrid>
                <a:gridCol w="545253">
                  <a:extLst>
                    <a:ext uri="{9D8B030D-6E8A-4147-A177-3AD203B41FA5}">
                      <a16:colId xmlns:a16="http://schemas.microsoft.com/office/drawing/2014/main" val="20000"/>
                    </a:ext>
                  </a:extLst>
                </a:gridCol>
                <a:gridCol w="545253">
                  <a:extLst>
                    <a:ext uri="{9D8B030D-6E8A-4147-A177-3AD203B41FA5}">
                      <a16:colId xmlns:a16="http://schemas.microsoft.com/office/drawing/2014/main" val="20001"/>
                    </a:ext>
                  </a:extLst>
                </a:gridCol>
                <a:gridCol w="545253">
                  <a:extLst>
                    <a:ext uri="{9D8B030D-6E8A-4147-A177-3AD203B41FA5}">
                      <a16:colId xmlns:a16="http://schemas.microsoft.com/office/drawing/2014/main" val="20002"/>
                    </a:ext>
                  </a:extLst>
                </a:gridCol>
              </a:tblGrid>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extBox 2"/>
          <p:cNvSpPr txBox="1"/>
          <p:nvPr/>
        </p:nvSpPr>
        <p:spPr>
          <a:xfrm>
            <a:off x="914400" y="4973288"/>
            <a:ext cx="1476815" cy="369332"/>
          </a:xfrm>
          <a:prstGeom prst="rect">
            <a:avLst/>
          </a:prstGeom>
          <a:noFill/>
        </p:spPr>
        <p:txBody>
          <a:bodyPr wrap="none" rtlCol="0">
            <a:spAutoFit/>
          </a:bodyPr>
          <a:lstStyle/>
          <a:p>
            <a:r>
              <a:rPr lang="en-US" dirty="0"/>
              <a:t>So, what is it?</a:t>
            </a:r>
          </a:p>
        </p:txBody>
      </p:sp>
      <p:pic>
        <p:nvPicPr>
          <p:cNvPr id="6" name="Picture 5" descr="When A=1 and B=1, both of the top transistors (marked with an X) are not conducting.  The output C is connected to ground or 0 through the bottom two transistors.  Only 1 bottom transistor is required, but as long as both are connected to the same value (ground in this case) it is OK.  When A=1 and B= 1, the output C=0.">
            <a:extLst>
              <a:ext uri="{FF2B5EF4-FFF2-40B4-BE49-F238E27FC236}">
                <a16:creationId xmlns:a16="http://schemas.microsoft.com/office/drawing/2014/main" id="{95BCF7B9-E05A-4D0D-996B-FCFE76D159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86173" y="1607430"/>
            <a:ext cx="5370859" cy="3973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069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3988"/>
            <a:ext cx="7772400" cy="1609344"/>
          </a:xfrm>
        </p:spPr>
        <p:txBody>
          <a:bodyPr/>
          <a:lstStyle/>
          <a:p>
            <a:r>
              <a:rPr lang="en-US" dirty="0"/>
              <a:t>Fill in the truth table 4</a:t>
            </a:r>
          </a:p>
        </p:txBody>
      </p:sp>
      <p:sp>
        <p:nvSpPr>
          <p:cNvPr id="3" name="TextBox 2"/>
          <p:cNvSpPr txBox="1"/>
          <p:nvPr/>
        </p:nvSpPr>
        <p:spPr>
          <a:xfrm>
            <a:off x="838200" y="4964668"/>
            <a:ext cx="1394421" cy="369332"/>
          </a:xfrm>
          <a:prstGeom prst="rect">
            <a:avLst/>
          </a:prstGeom>
          <a:noFill/>
        </p:spPr>
        <p:txBody>
          <a:bodyPr wrap="none" rtlCol="0">
            <a:spAutoFit/>
          </a:bodyPr>
          <a:lstStyle/>
          <a:p>
            <a:r>
              <a:rPr lang="en-US" dirty="0"/>
              <a:t>What is this?</a:t>
            </a:r>
          </a:p>
        </p:txBody>
      </p:sp>
      <p:graphicFrame>
        <p:nvGraphicFramePr>
          <p:cNvPr id="4" name="Table 3"/>
          <p:cNvGraphicFramePr>
            <a:graphicFrameLocks noGrp="1"/>
          </p:cNvGraphicFramePr>
          <p:nvPr>
            <p:extLst>
              <p:ext uri="{D42A27DB-BD31-4B8C-83A1-F6EECF244321}">
                <p14:modId xmlns:p14="http://schemas.microsoft.com/office/powerpoint/2010/main" val="3662526814"/>
              </p:ext>
            </p:extLst>
          </p:nvPr>
        </p:nvGraphicFramePr>
        <p:xfrm>
          <a:off x="914400" y="2667000"/>
          <a:ext cx="1635759" cy="1854200"/>
        </p:xfrm>
        <a:graphic>
          <a:graphicData uri="http://schemas.openxmlformats.org/drawingml/2006/table">
            <a:tbl>
              <a:tblPr firstRow="1" bandRow="1">
                <a:tableStyleId>{2D5ABB26-0587-4C30-8999-92F81FD0307C}</a:tableStyleId>
              </a:tblPr>
              <a:tblGrid>
                <a:gridCol w="545253">
                  <a:extLst>
                    <a:ext uri="{9D8B030D-6E8A-4147-A177-3AD203B41FA5}">
                      <a16:colId xmlns:a16="http://schemas.microsoft.com/office/drawing/2014/main" val="20000"/>
                    </a:ext>
                  </a:extLst>
                </a:gridCol>
                <a:gridCol w="545253">
                  <a:extLst>
                    <a:ext uri="{9D8B030D-6E8A-4147-A177-3AD203B41FA5}">
                      <a16:colId xmlns:a16="http://schemas.microsoft.com/office/drawing/2014/main" val="20001"/>
                    </a:ext>
                  </a:extLst>
                </a:gridCol>
                <a:gridCol w="545253">
                  <a:extLst>
                    <a:ext uri="{9D8B030D-6E8A-4147-A177-3AD203B41FA5}">
                      <a16:colId xmlns:a16="http://schemas.microsoft.com/office/drawing/2014/main" val="20002"/>
                    </a:ext>
                  </a:extLst>
                </a:gridCol>
              </a:tblGrid>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1026" name="Picture 2" descr="A more complicated CMOS circuit showing two components.  A NAND gate is connected to an INVERTER to result with the output C being AND."/>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96926" y="1981201"/>
            <a:ext cx="5348561" cy="3502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55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609344"/>
          </a:xfrm>
        </p:spPr>
        <p:txBody>
          <a:bodyPr/>
          <a:lstStyle/>
          <a:p>
            <a:r>
              <a:rPr lang="en-US" dirty="0"/>
              <a:t>Fill in the truth table 5</a:t>
            </a:r>
          </a:p>
        </p:txBody>
      </p:sp>
      <p:graphicFrame>
        <p:nvGraphicFramePr>
          <p:cNvPr id="4" name="Table 3"/>
          <p:cNvGraphicFramePr>
            <a:graphicFrameLocks noGrp="1"/>
          </p:cNvGraphicFramePr>
          <p:nvPr>
            <p:extLst>
              <p:ext uri="{D42A27DB-BD31-4B8C-83A1-F6EECF244321}">
                <p14:modId xmlns:p14="http://schemas.microsoft.com/office/powerpoint/2010/main" val="1040339059"/>
              </p:ext>
            </p:extLst>
          </p:nvPr>
        </p:nvGraphicFramePr>
        <p:xfrm>
          <a:off x="914400" y="2667000"/>
          <a:ext cx="1635759" cy="1854200"/>
        </p:xfrm>
        <a:graphic>
          <a:graphicData uri="http://schemas.openxmlformats.org/drawingml/2006/table">
            <a:tbl>
              <a:tblPr firstRow="1" bandRow="1">
                <a:tableStyleId>{2D5ABB26-0587-4C30-8999-92F81FD0307C}</a:tableStyleId>
              </a:tblPr>
              <a:tblGrid>
                <a:gridCol w="545253">
                  <a:extLst>
                    <a:ext uri="{9D8B030D-6E8A-4147-A177-3AD203B41FA5}">
                      <a16:colId xmlns:a16="http://schemas.microsoft.com/office/drawing/2014/main" val="20000"/>
                    </a:ext>
                  </a:extLst>
                </a:gridCol>
                <a:gridCol w="545253">
                  <a:extLst>
                    <a:ext uri="{9D8B030D-6E8A-4147-A177-3AD203B41FA5}">
                      <a16:colId xmlns:a16="http://schemas.microsoft.com/office/drawing/2014/main" val="20001"/>
                    </a:ext>
                  </a:extLst>
                </a:gridCol>
                <a:gridCol w="545253">
                  <a:extLst>
                    <a:ext uri="{9D8B030D-6E8A-4147-A177-3AD203B41FA5}">
                      <a16:colId xmlns:a16="http://schemas.microsoft.com/office/drawing/2014/main" val="20002"/>
                    </a:ext>
                  </a:extLst>
                </a:gridCol>
              </a:tblGrid>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5" name="Picture 2" descr="When A=0 and B=1, the first part of the circuit (the nor gate) disables the transistors shown with an X allowing the output of the NOR that is connected to the input of the inverter to connect to ground or 0.  ">
            <a:extLst>
              <a:ext uri="{FF2B5EF4-FFF2-40B4-BE49-F238E27FC236}">
                <a16:creationId xmlns:a16="http://schemas.microsoft.com/office/drawing/2014/main" id="{111976B9-8427-4A68-BE9A-D76700991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996926" y="1981424"/>
            <a:ext cx="5348561" cy="3501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357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9072"/>
            <a:ext cx="7772400" cy="1609344"/>
          </a:xfrm>
        </p:spPr>
        <p:txBody>
          <a:bodyPr/>
          <a:lstStyle/>
          <a:p>
            <a:r>
              <a:rPr lang="en-US" dirty="0"/>
              <a:t>Fill in the truth table 6</a:t>
            </a:r>
          </a:p>
        </p:txBody>
      </p:sp>
      <p:graphicFrame>
        <p:nvGraphicFramePr>
          <p:cNvPr id="4" name="Table 3"/>
          <p:cNvGraphicFramePr>
            <a:graphicFrameLocks noGrp="1"/>
          </p:cNvGraphicFramePr>
          <p:nvPr>
            <p:extLst>
              <p:ext uri="{D42A27DB-BD31-4B8C-83A1-F6EECF244321}">
                <p14:modId xmlns:p14="http://schemas.microsoft.com/office/powerpoint/2010/main" val="261184602"/>
              </p:ext>
            </p:extLst>
          </p:nvPr>
        </p:nvGraphicFramePr>
        <p:xfrm>
          <a:off x="914400" y="2667000"/>
          <a:ext cx="1635759" cy="1854200"/>
        </p:xfrm>
        <a:graphic>
          <a:graphicData uri="http://schemas.openxmlformats.org/drawingml/2006/table">
            <a:tbl>
              <a:tblPr firstRow="1" bandRow="1">
                <a:tableStyleId>{2D5ABB26-0587-4C30-8999-92F81FD0307C}</a:tableStyleId>
              </a:tblPr>
              <a:tblGrid>
                <a:gridCol w="545253">
                  <a:extLst>
                    <a:ext uri="{9D8B030D-6E8A-4147-A177-3AD203B41FA5}">
                      <a16:colId xmlns:a16="http://schemas.microsoft.com/office/drawing/2014/main" val="20000"/>
                    </a:ext>
                  </a:extLst>
                </a:gridCol>
                <a:gridCol w="545253">
                  <a:extLst>
                    <a:ext uri="{9D8B030D-6E8A-4147-A177-3AD203B41FA5}">
                      <a16:colId xmlns:a16="http://schemas.microsoft.com/office/drawing/2014/main" val="20001"/>
                    </a:ext>
                  </a:extLst>
                </a:gridCol>
                <a:gridCol w="545253">
                  <a:extLst>
                    <a:ext uri="{9D8B030D-6E8A-4147-A177-3AD203B41FA5}">
                      <a16:colId xmlns:a16="http://schemas.microsoft.com/office/drawing/2014/main" val="20002"/>
                    </a:ext>
                  </a:extLst>
                </a:gridCol>
              </a:tblGrid>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838200" y="4964668"/>
            <a:ext cx="1850378" cy="369332"/>
          </a:xfrm>
          <a:prstGeom prst="rect">
            <a:avLst/>
          </a:prstGeom>
          <a:noFill/>
        </p:spPr>
        <p:txBody>
          <a:bodyPr wrap="none" rtlCol="0">
            <a:spAutoFit/>
          </a:bodyPr>
          <a:lstStyle/>
          <a:p>
            <a:r>
              <a:rPr lang="en-US" dirty="0"/>
              <a:t>What is this gate?</a:t>
            </a:r>
          </a:p>
        </p:txBody>
      </p:sp>
      <p:pic>
        <p:nvPicPr>
          <p:cNvPr id="6" name="Picture 2" descr="When A=0 and B=1, the first part of the circuit (the nor gate) disables the transistors shown with an X allowing the output of the NOR that is connected to the input of the inverter to connect to ground or 0.  The inverter turns off the lower transistor allowing the output of the inverter (and the whole circuit) to be 1.">
            <a:extLst>
              <a:ext uri="{FF2B5EF4-FFF2-40B4-BE49-F238E27FC236}">
                <a16:creationId xmlns:a16="http://schemas.microsoft.com/office/drawing/2014/main" id="{200AC432-F2CE-497A-B38A-D54A040409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996927" y="1981425"/>
            <a:ext cx="5348559" cy="350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423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9575"/>
            <a:ext cx="7772400" cy="1609344"/>
          </a:xfrm>
        </p:spPr>
        <p:txBody>
          <a:bodyPr/>
          <a:lstStyle/>
          <a:p>
            <a:r>
              <a:rPr lang="en-US" dirty="0"/>
              <a:t>Fill in the truth table 7</a:t>
            </a:r>
          </a:p>
        </p:txBody>
      </p:sp>
      <p:graphicFrame>
        <p:nvGraphicFramePr>
          <p:cNvPr id="4" name="Table 3"/>
          <p:cNvGraphicFramePr>
            <a:graphicFrameLocks noGrp="1"/>
          </p:cNvGraphicFramePr>
          <p:nvPr>
            <p:extLst>
              <p:ext uri="{D42A27DB-BD31-4B8C-83A1-F6EECF244321}">
                <p14:modId xmlns:p14="http://schemas.microsoft.com/office/powerpoint/2010/main" val="3129806133"/>
              </p:ext>
            </p:extLst>
          </p:nvPr>
        </p:nvGraphicFramePr>
        <p:xfrm>
          <a:off x="914400" y="2667000"/>
          <a:ext cx="1635759" cy="1854200"/>
        </p:xfrm>
        <a:graphic>
          <a:graphicData uri="http://schemas.openxmlformats.org/drawingml/2006/table">
            <a:tbl>
              <a:tblPr firstRow="1" bandRow="1">
                <a:tableStyleId>{2D5ABB26-0587-4C30-8999-92F81FD0307C}</a:tableStyleId>
              </a:tblPr>
              <a:tblGrid>
                <a:gridCol w="545253">
                  <a:extLst>
                    <a:ext uri="{9D8B030D-6E8A-4147-A177-3AD203B41FA5}">
                      <a16:colId xmlns:a16="http://schemas.microsoft.com/office/drawing/2014/main" val="20000"/>
                    </a:ext>
                  </a:extLst>
                </a:gridCol>
                <a:gridCol w="545253">
                  <a:extLst>
                    <a:ext uri="{9D8B030D-6E8A-4147-A177-3AD203B41FA5}">
                      <a16:colId xmlns:a16="http://schemas.microsoft.com/office/drawing/2014/main" val="20001"/>
                    </a:ext>
                  </a:extLst>
                </a:gridCol>
                <a:gridCol w="545253">
                  <a:extLst>
                    <a:ext uri="{9D8B030D-6E8A-4147-A177-3AD203B41FA5}">
                      <a16:colId xmlns:a16="http://schemas.microsoft.com/office/drawing/2014/main" val="20002"/>
                    </a:ext>
                  </a:extLst>
                </a:gridCol>
              </a:tblGrid>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extBox 2"/>
          <p:cNvSpPr txBox="1"/>
          <p:nvPr/>
        </p:nvSpPr>
        <p:spPr>
          <a:xfrm>
            <a:off x="838200" y="4964668"/>
            <a:ext cx="1850378" cy="369332"/>
          </a:xfrm>
          <a:prstGeom prst="rect">
            <a:avLst/>
          </a:prstGeom>
          <a:noFill/>
        </p:spPr>
        <p:txBody>
          <a:bodyPr wrap="none" rtlCol="0">
            <a:spAutoFit/>
          </a:bodyPr>
          <a:lstStyle/>
          <a:p>
            <a:r>
              <a:rPr lang="en-US" dirty="0"/>
              <a:t>What is this gate?</a:t>
            </a:r>
          </a:p>
        </p:txBody>
      </p:sp>
      <p:pic>
        <p:nvPicPr>
          <p:cNvPr id="1026" name="Picture 2" descr="A more complicated CMOS circuit showing two components.  A NAND gate is connected to an INVERTER to result with the output C being AND.  "/>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96926" y="1981201"/>
            <a:ext cx="5348561" cy="3502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39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6166"/>
            <a:ext cx="7772400" cy="1609344"/>
          </a:xfrm>
        </p:spPr>
        <p:txBody>
          <a:bodyPr/>
          <a:lstStyle/>
          <a:p>
            <a:r>
              <a:rPr lang="en-US" dirty="0"/>
              <a:t>Fill in the truth table 8</a:t>
            </a:r>
          </a:p>
        </p:txBody>
      </p:sp>
      <p:graphicFrame>
        <p:nvGraphicFramePr>
          <p:cNvPr id="4" name="Table 3"/>
          <p:cNvGraphicFramePr>
            <a:graphicFrameLocks noGrp="1"/>
          </p:cNvGraphicFramePr>
          <p:nvPr>
            <p:extLst>
              <p:ext uri="{D42A27DB-BD31-4B8C-83A1-F6EECF244321}">
                <p14:modId xmlns:p14="http://schemas.microsoft.com/office/powerpoint/2010/main" val="3241680594"/>
              </p:ext>
            </p:extLst>
          </p:nvPr>
        </p:nvGraphicFramePr>
        <p:xfrm>
          <a:off x="914400" y="2667000"/>
          <a:ext cx="1635760" cy="1854200"/>
        </p:xfrm>
        <a:graphic>
          <a:graphicData uri="http://schemas.openxmlformats.org/drawingml/2006/table">
            <a:tbl>
              <a:tblPr firstRow="1" bandRow="1">
                <a:tableStyleId>{2D5ABB26-0587-4C30-8999-92F81FD0307C}</a:tableStyleId>
              </a:tblPr>
              <a:tblGrid>
                <a:gridCol w="408940">
                  <a:extLst>
                    <a:ext uri="{9D8B030D-6E8A-4147-A177-3AD203B41FA5}">
                      <a16:colId xmlns:a16="http://schemas.microsoft.com/office/drawing/2014/main" val="20000"/>
                    </a:ext>
                  </a:extLst>
                </a:gridCol>
                <a:gridCol w="408940">
                  <a:extLst>
                    <a:ext uri="{9D8B030D-6E8A-4147-A177-3AD203B41FA5}">
                      <a16:colId xmlns:a16="http://schemas.microsoft.com/office/drawing/2014/main" val="20001"/>
                    </a:ext>
                  </a:extLst>
                </a:gridCol>
                <a:gridCol w="408940">
                  <a:extLst>
                    <a:ext uri="{9D8B030D-6E8A-4147-A177-3AD203B41FA5}">
                      <a16:colId xmlns:a16="http://schemas.microsoft.com/office/drawing/2014/main" val="20002"/>
                    </a:ext>
                  </a:extLst>
                </a:gridCol>
                <a:gridCol w="408940">
                  <a:extLst>
                    <a:ext uri="{9D8B030D-6E8A-4147-A177-3AD203B41FA5}">
                      <a16:colId xmlns:a16="http://schemas.microsoft.com/office/drawing/2014/main" val="20003"/>
                    </a:ext>
                  </a:extLst>
                </a:gridCol>
              </a:tblGrid>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extBox 2"/>
          <p:cNvSpPr txBox="1"/>
          <p:nvPr/>
        </p:nvSpPr>
        <p:spPr>
          <a:xfrm>
            <a:off x="838200" y="4964668"/>
            <a:ext cx="1394421" cy="369332"/>
          </a:xfrm>
          <a:prstGeom prst="rect">
            <a:avLst/>
          </a:prstGeom>
          <a:noFill/>
        </p:spPr>
        <p:txBody>
          <a:bodyPr wrap="none" rtlCol="0">
            <a:spAutoFit/>
          </a:bodyPr>
          <a:lstStyle/>
          <a:p>
            <a:r>
              <a:rPr lang="en-US" dirty="0"/>
              <a:t>What is this?</a:t>
            </a:r>
          </a:p>
        </p:txBody>
      </p:sp>
      <p:pic>
        <p:nvPicPr>
          <p:cNvPr id="1026" name="Picture 2" descr="A different CMOS circuit.  Trace and fill in the truth table to figure out the gate."/>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95601" y="1295400"/>
            <a:ext cx="4424710" cy="4622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127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F7E37-D649-4084-97F0-667E2A028B85}"/>
              </a:ext>
            </a:extLst>
          </p:cNvPr>
          <p:cNvSpPr>
            <a:spLocks noGrp="1"/>
          </p:cNvSpPr>
          <p:nvPr>
            <p:ph type="title"/>
          </p:nvPr>
        </p:nvSpPr>
        <p:spPr>
          <a:xfrm>
            <a:off x="685800" y="228600"/>
            <a:ext cx="7772400" cy="1609344"/>
          </a:xfrm>
        </p:spPr>
        <p:txBody>
          <a:bodyPr/>
          <a:lstStyle/>
          <a:p>
            <a:r>
              <a:rPr lang="en-US" dirty="0"/>
              <a:t>Three input AND</a:t>
            </a:r>
          </a:p>
        </p:txBody>
      </p:sp>
      <p:pic>
        <p:nvPicPr>
          <p:cNvPr id="2050" name="Picture 2" descr="CMOS three-input AND constructed out of two separate two-input A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17638"/>
            <a:ext cx="7958123"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383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Circuits</a:t>
            </a:r>
          </a:p>
        </p:txBody>
      </p:sp>
      <p:sp>
        <p:nvSpPr>
          <p:cNvPr id="3" name="Content Placeholder 2"/>
          <p:cNvSpPr>
            <a:spLocks noGrp="1"/>
          </p:cNvSpPr>
          <p:nvPr>
            <p:ph idx="1"/>
          </p:nvPr>
        </p:nvSpPr>
        <p:spPr/>
        <p:txBody>
          <a:bodyPr>
            <a:normAutofit/>
          </a:bodyPr>
          <a:lstStyle/>
          <a:p>
            <a:r>
              <a:rPr lang="en-US" dirty="0"/>
              <a:t>A circuit is a path which allows electrons to flow.</a:t>
            </a:r>
          </a:p>
          <a:p>
            <a:r>
              <a:rPr lang="en-US" dirty="0"/>
              <a:t>A generator or battery provides the push to the electrons known as Voltage.</a:t>
            </a:r>
          </a:p>
          <a:p>
            <a:r>
              <a:rPr lang="en-US" dirty="0"/>
              <a:t>Pushing the electrons doesn’t mean they will move.  </a:t>
            </a:r>
          </a:p>
          <a:p>
            <a:r>
              <a:rPr lang="en-US" dirty="0"/>
              <a:t>Electrons can only move if they have somewhere to move.  </a:t>
            </a:r>
          </a:p>
          <a:p>
            <a:r>
              <a:rPr lang="en-US" dirty="0"/>
              <a:t>Think of pushing a line of people against a closed door.  The people wont move no matter how hard you push.  </a:t>
            </a:r>
          </a:p>
          <a:p>
            <a:r>
              <a:rPr lang="en-US" dirty="0"/>
              <a:t>Open the door and they all fall down.</a:t>
            </a:r>
          </a:p>
          <a:p>
            <a:r>
              <a:rPr lang="en-US" dirty="0"/>
              <a:t>When electrons move that is called Current.</a:t>
            </a:r>
          </a:p>
        </p:txBody>
      </p:sp>
    </p:spTree>
    <p:extLst>
      <p:ext uri="{BB962C8B-B14F-4D97-AF65-F5344CB8AC3E}">
        <p14:creationId xmlns:p14="http://schemas.microsoft.com/office/powerpoint/2010/main" val="617847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4328"/>
            <a:ext cx="7772400" cy="1609344"/>
          </a:xfrm>
        </p:spPr>
        <p:txBody>
          <a:bodyPr/>
          <a:lstStyle/>
          <a:p>
            <a:r>
              <a:rPr lang="en-US" dirty="0"/>
              <a:t>And Gate</a:t>
            </a:r>
          </a:p>
        </p:txBody>
      </p:sp>
      <p:sp>
        <p:nvSpPr>
          <p:cNvPr id="3" name="Content Placeholder 2"/>
          <p:cNvSpPr>
            <a:spLocks noGrp="1"/>
          </p:cNvSpPr>
          <p:nvPr>
            <p:ph idx="1"/>
          </p:nvPr>
        </p:nvSpPr>
        <p:spPr>
          <a:xfrm>
            <a:off x="457200" y="1295400"/>
            <a:ext cx="8229600" cy="4953000"/>
          </a:xfrm>
        </p:spPr>
        <p:txBody>
          <a:bodyPr>
            <a:normAutofit/>
          </a:bodyPr>
          <a:lstStyle/>
          <a:p>
            <a:r>
              <a:rPr lang="en-US" dirty="0"/>
              <a:t>And</a:t>
            </a:r>
          </a:p>
          <a:p>
            <a:pPr lvl="1"/>
            <a:r>
              <a:rPr lang="en-US" dirty="0"/>
              <a:t>The book uses the word </a:t>
            </a:r>
            <a:r>
              <a:rPr lang="en-US" b="1" i="1" dirty="0"/>
              <a:t>and </a:t>
            </a:r>
            <a:r>
              <a:rPr lang="en-US" dirty="0"/>
              <a:t>as the symbol</a:t>
            </a:r>
          </a:p>
          <a:p>
            <a:pPr lvl="1"/>
            <a:r>
              <a:rPr lang="en-US" dirty="0"/>
              <a:t>Logic uses ^</a:t>
            </a:r>
          </a:p>
          <a:p>
            <a:pPr lvl="1"/>
            <a:r>
              <a:rPr lang="en-US" dirty="0"/>
              <a:t>Other digital sources use * (as in multiplication)</a:t>
            </a:r>
          </a:p>
          <a:p>
            <a:pPr lvl="1"/>
            <a:r>
              <a:rPr lang="en-US" dirty="0"/>
              <a:t>Examples:</a:t>
            </a:r>
          </a:p>
          <a:p>
            <a:pPr marL="914400" lvl="2" indent="0">
              <a:buNone/>
            </a:pPr>
            <a:r>
              <a:rPr lang="en-US" dirty="0"/>
              <a:t>A and B 	A^B 	A*B	AB</a:t>
            </a:r>
          </a:p>
          <a:p>
            <a:pPr lvl="1"/>
            <a:r>
              <a:rPr lang="en-US" dirty="0"/>
              <a:t>Electronic Symbol</a:t>
            </a:r>
          </a:p>
        </p:txBody>
      </p:sp>
      <p:pic>
        <p:nvPicPr>
          <p:cNvPr id="1026" name="Picture 2" descr="Electrical symbol for an &quot;AND&quot;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3805237"/>
            <a:ext cx="19335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1044972477"/>
              </p:ext>
            </p:extLst>
          </p:nvPr>
        </p:nvGraphicFramePr>
        <p:xfrm>
          <a:off x="5791200" y="3429000"/>
          <a:ext cx="2514600" cy="1854200"/>
        </p:xfrm>
        <a:graphic>
          <a:graphicData uri="http://schemas.openxmlformats.org/drawingml/2006/table">
            <a:tbl>
              <a:tblPr firstRow="1" bandRow="1">
                <a:tableStyleId>{2D5ABB26-0587-4C30-8999-92F81FD0307C}</a:tableStyleId>
              </a:tblPr>
              <a:tblGrid>
                <a:gridCol w="787400">
                  <a:extLst>
                    <a:ext uri="{9D8B030D-6E8A-4147-A177-3AD203B41FA5}">
                      <a16:colId xmlns:a16="http://schemas.microsoft.com/office/drawing/2014/main" val="20000"/>
                    </a:ext>
                  </a:extLst>
                </a:gridCol>
                <a:gridCol w="787400">
                  <a:extLst>
                    <a:ext uri="{9D8B030D-6E8A-4147-A177-3AD203B41FA5}">
                      <a16:colId xmlns:a16="http://schemas.microsoft.com/office/drawing/2014/main" val="20001"/>
                    </a:ext>
                  </a:extLst>
                </a:gridCol>
                <a:gridCol w="939800">
                  <a:extLst>
                    <a:ext uri="{9D8B030D-6E8A-4147-A177-3AD203B41FA5}">
                      <a16:colId xmlns:a16="http://schemas.microsoft.com/office/drawing/2014/main" val="20002"/>
                    </a:ext>
                  </a:extLst>
                </a:gridCol>
              </a:tblGrid>
              <a:tr h="370840">
                <a:tc>
                  <a:txBody>
                    <a:bodyPr/>
                    <a:lstStyle/>
                    <a:p>
                      <a:pPr algn="ctr"/>
                      <a:r>
                        <a:rPr lang="en-US" dirty="0"/>
                        <a:t>A</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 and B</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dirty="0"/>
                        <a:t>1</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30121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6323"/>
            <a:ext cx="7772400" cy="1609344"/>
          </a:xfrm>
        </p:spPr>
        <p:txBody>
          <a:bodyPr/>
          <a:lstStyle/>
          <a:p>
            <a:r>
              <a:rPr lang="en-US" dirty="0"/>
              <a:t>Or Gate</a:t>
            </a:r>
          </a:p>
        </p:txBody>
      </p:sp>
      <p:sp>
        <p:nvSpPr>
          <p:cNvPr id="3" name="Content Placeholder 2"/>
          <p:cNvSpPr>
            <a:spLocks noGrp="1"/>
          </p:cNvSpPr>
          <p:nvPr>
            <p:ph idx="1"/>
          </p:nvPr>
        </p:nvSpPr>
        <p:spPr>
          <a:xfrm>
            <a:off x="457200" y="1295400"/>
            <a:ext cx="8229600" cy="4953000"/>
          </a:xfrm>
        </p:spPr>
        <p:txBody>
          <a:bodyPr>
            <a:normAutofit/>
          </a:bodyPr>
          <a:lstStyle/>
          <a:p>
            <a:r>
              <a:rPr lang="en-US" dirty="0"/>
              <a:t>Or</a:t>
            </a:r>
          </a:p>
          <a:p>
            <a:pPr lvl="1"/>
            <a:r>
              <a:rPr lang="en-US" dirty="0"/>
              <a:t>The book uses the word </a:t>
            </a:r>
            <a:r>
              <a:rPr lang="en-US" b="1" i="1" dirty="0"/>
              <a:t>or</a:t>
            </a:r>
            <a:r>
              <a:rPr lang="en-US" dirty="0"/>
              <a:t> as the symbol</a:t>
            </a:r>
          </a:p>
          <a:p>
            <a:pPr lvl="1"/>
            <a:r>
              <a:rPr lang="en-US" dirty="0"/>
              <a:t>Logic uses v</a:t>
            </a:r>
          </a:p>
          <a:p>
            <a:pPr lvl="1"/>
            <a:r>
              <a:rPr lang="en-US" dirty="0"/>
              <a:t>Other digital sources use + (as in addition)</a:t>
            </a:r>
          </a:p>
          <a:p>
            <a:pPr lvl="1"/>
            <a:r>
              <a:rPr lang="en-US" dirty="0"/>
              <a:t>Examples</a:t>
            </a:r>
          </a:p>
          <a:p>
            <a:pPr lvl="2"/>
            <a:r>
              <a:rPr lang="en-US" dirty="0"/>
              <a:t>A or B	</a:t>
            </a:r>
            <a:r>
              <a:rPr lang="en-US" dirty="0" err="1"/>
              <a:t>AvB</a:t>
            </a:r>
            <a:r>
              <a:rPr lang="en-US" dirty="0"/>
              <a:t>	A+B</a:t>
            </a:r>
          </a:p>
          <a:p>
            <a:pPr lvl="1"/>
            <a:r>
              <a:rPr lang="en-US" dirty="0"/>
              <a:t>Electronic Symbol			</a:t>
            </a:r>
          </a:p>
        </p:txBody>
      </p:sp>
      <p:pic>
        <p:nvPicPr>
          <p:cNvPr id="2051" name="Picture 3" descr="Electrical signal for an &quot;OR&quot;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5" y="3771900"/>
            <a:ext cx="18002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1446786041"/>
              </p:ext>
            </p:extLst>
          </p:nvPr>
        </p:nvGraphicFramePr>
        <p:xfrm>
          <a:off x="5654470" y="3429000"/>
          <a:ext cx="2133600" cy="2123440"/>
        </p:xfrm>
        <a:graphic>
          <a:graphicData uri="http://schemas.openxmlformats.org/drawingml/2006/table">
            <a:tbl>
              <a:tblPr firstRow="1" bandRow="1">
                <a:tableStyleId>{2D5ABB26-0587-4C30-8999-92F81FD0307C}</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tblGrid>
              <a:tr h="370840">
                <a:tc>
                  <a:txBody>
                    <a:bodyPr/>
                    <a:lstStyle/>
                    <a:p>
                      <a:pPr algn="ctr"/>
                      <a:r>
                        <a:rPr lang="en-US" dirty="0"/>
                        <a:t>A</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 or B</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95161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8303"/>
            <a:ext cx="7772400" cy="1609344"/>
          </a:xfrm>
        </p:spPr>
        <p:txBody>
          <a:bodyPr/>
          <a:lstStyle/>
          <a:p>
            <a:r>
              <a:rPr lang="en-US" dirty="0"/>
              <a:t>Inverter 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953000"/>
              </a:xfrm>
            </p:spPr>
            <p:txBody>
              <a:bodyPr>
                <a:normAutofit/>
              </a:bodyPr>
              <a:lstStyle/>
              <a:p>
                <a:r>
                  <a:rPr lang="en-US" dirty="0"/>
                  <a:t>Inverter</a:t>
                </a:r>
              </a:p>
              <a:p>
                <a:pPr lvl="1"/>
                <a:r>
                  <a:rPr lang="en-US" dirty="0"/>
                  <a:t>The book uses the word </a:t>
                </a:r>
                <a:r>
                  <a:rPr lang="en-US" b="1" i="1" dirty="0"/>
                  <a:t>not</a:t>
                </a:r>
              </a:p>
              <a:p>
                <a:pPr lvl="1"/>
                <a:r>
                  <a:rPr lang="en-US" dirty="0"/>
                  <a:t>Logic uses </a:t>
                </a:r>
                <a:r>
                  <a:rPr lang="en-US" dirty="0">
                    <a:sym typeface="Symbol"/>
                  </a:rPr>
                  <a:t></a:t>
                </a:r>
              </a:p>
              <a:p>
                <a:pPr lvl="1"/>
                <a:r>
                  <a:rPr lang="en-US" dirty="0">
                    <a:sym typeface="Symbol"/>
                  </a:rPr>
                  <a:t>Other digital sources use an over line or ' (apostrophe)</a:t>
                </a:r>
              </a:p>
              <a:p>
                <a:pPr lvl="1"/>
                <a:r>
                  <a:rPr lang="en-US" dirty="0">
                    <a:sym typeface="Symbol"/>
                  </a:rPr>
                  <a:t>Examples</a:t>
                </a:r>
              </a:p>
              <a:p>
                <a:pPr lvl="2"/>
                <a:r>
                  <a:rPr lang="en-US" dirty="0">
                    <a:sym typeface="Symbol"/>
                  </a:rPr>
                  <a:t>not A</a:t>
                </a:r>
                <a:r>
                  <a:rPr lang="en-US">
                    <a:sym typeface="Symbol"/>
                  </a:rPr>
                  <a:t>		A</a:t>
                </a:r>
                <a:r>
                  <a:rPr lang="en-US" dirty="0">
                    <a:sym typeface="Symbol"/>
                  </a:rPr>
                  <a:t>'	</a:t>
                </a:r>
                <a14:m>
                  <m:oMath xmlns:m="http://schemas.openxmlformats.org/officeDocument/2006/math">
                    <m:acc>
                      <m:accPr>
                        <m:chr m:val="̅"/>
                        <m:ctrlPr>
                          <a:rPr lang="en-US" i="1" dirty="0" smtClean="0">
                            <a:latin typeface="Cambria Math" panose="02040503050406030204" pitchFamily="18" charset="0"/>
                            <a:sym typeface="Symbol"/>
                          </a:rPr>
                        </m:ctrlPr>
                      </m:accPr>
                      <m:e>
                        <m:r>
                          <a:rPr lang="en-US" b="0" i="1" dirty="0" smtClean="0">
                            <a:latin typeface="Cambria Math"/>
                            <a:sym typeface="Symbol"/>
                          </a:rPr>
                          <m:t>𝐴</m:t>
                        </m:r>
                      </m:e>
                    </m:acc>
                  </m:oMath>
                </a14:m>
                <a:endParaRPr lang="en-US" dirty="0"/>
              </a:p>
              <a:p>
                <a:pPr lvl="1"/>
                <a:r>
                  <a:rPr lang="en-US" dirty="0"/>
                  <a:t>Electronic Symbol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953000"/>
              </a:xfrm>
              <a:blipFill>
                <a:blip r:embed="rId2"/>
                <a:stretch>
                  <a:fillRect l="-1704" t="-1601"/>
                </a:stretch>
              </a:blipFill>
            </p:spPr>
            <p:txBody>
              <a:bodyPr/>
              <a:lstStyle/>
              <a:p>
                <a:r>
                  <a:rPr lang="en-US">
                    <a:noFill/>
                  </a:rPr>
                  <a:t> </a:t>
                </a:r>
              </a:p>
            </p:txBody>
          </p:sp>
        </mc:Fallback>
      </mc:AlternateContent>
      <p:pic>
        <p:nvPicPr>
          <p:cNvPr id="4" name="Picture 2" descr="Electrical symbol for an inverter otherwise known as a &quot;NOT&quot; g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732847"/>
            <a:ext cx="13144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37821699"/>
              </p:ext>
            </p:extLst>
          </p:nvPr>
        </p:nvGraphicFramePr>
        <p:xfrm>
          <a:off x="5791200" y="3429000"/>
          <a:ext cx="1422400" cy="1112520"/>
        </p:xfrm>
        <a:graphic>
          <a:graphicData uri="http://schemas.openxmlformats.org/drawingml/2006/table">
            <a:tbl>
              <a:tblPr firstRow="1" bandRow="1">
                <a:tableStyleId>{2D5ABB26-0587-4C30-8999-92F81FD0307C}</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tblGrid>
              <a:tr h="370840">
                <a:tc>
                  <a:txBody>
                    <a:bodyPr/>
                    <a:lstStyle/>
                    <a:p>
                      <a:pPr algn="ctr"/>
                      <a:r>
                        <a:rPr lang="en-US" dirty="0"/>
                        <a:t>A</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not A</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95161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609344"/>
          </a:xfrm>
        </p:spPr>
        <p:txBody>
          <a:bodyPr/>
          <a:lstStyle/>
          <a:p>
            <a:r>
              <a:rPr lang="en-US" dirty="0" err="1"/>
              <a:t>Nand</a:t>
            </a:r>
            <a:r>
              <a:rPr lang="en-US" dirty="0"/>
              <a:t> 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953000"/>
              </a:xfrm>
            </p:spPr>
            <p:txBody>
              <a:bodyPr>
                <a:normAutofit/>
              </a:bodyPr>
              <a:lstStyle/>
              <a:p>
                <a:r>
                  <a:rPr lang="en-US" dirty="0"/>
                  <a:t>Nand</a:t>
                </a:r>
              </a:p>
              <a:p>
                <a:pPr lvl="1"/>
                <a:r>
                  <a:rPr lang="en-US" sz="2000" dirty="0"/>
                  <a:t>Combination of "</a:t>
                </a:r>
                <a:r>
                  <a:rPr lang="en-US" sz="2000" b="1" i="1" dirty="0"/>
                  <a:t>not gate"</a:t>
                </a:r>
                <a:r>
                  <a:rPr lang="en-US" sz="2000" dirty="0"/>
                  <a:t> and "</a:t>
                </a:r>
                <a:r>
                  <a:rPr lang="en-US" sz="2000" b="1" i="1" dirty="0"/>
                  <a:t>and gate"</a:t>
                </a:r>
              </a:p>
              <a:p>
                <a:pPr lvl="1"/>
                <a:r>
                  <a:rPr lang="en-US" sz="2000" dirty="0"/>
                  <a:t>Examples (note that most require parenthesis):</a:t>
                </a:r>
              </a:p>
              <a:p>
                <a:pPr marL="914400" lvl="2" indent="0">
                  <a:buNone/>
                </a:pPr>
                <a:r>
                  <a:rPr lang="en-US" sz="1800" dirty="0"/>
                  <a:t>not(A and B) 	</a:t>
                </a:r>
                <a:r>
                  <a:rPr lang="en-US" sz="1800" dirty="0">
                    <a:sym typeface="Symbol"/>
                  </a:rPr>
                  <a:t>  (</a:t>
                </a:r>
                <a:r>
                  <a:rPr lang="en-US" sz="1800" dirty="0"/>
                  <a:t>A^B) 		(A*B)'	 	</a:t>
                </a:r>
                <a14:m>
                  <m:oMath xmlns:m="http://schemas.openxmlformats.org/officeDocument/2006/math">
                    <m:acc>
                      <m:accPr>
                        <m:chr m:val="̅"/>
                        <m:ctrlPr>
                          <a:rPr lang="en-US" sz="1800" i="1" dirty="0" smtClean="0">
                            <a:latin typeface="Cambria Math" panose="02040503050406030204" pitchFamily="18" charset="0"/>
                          </a:rPr>
                        </m:ctrlPr>
                      </m:accPr>
                      <m:e>
                        <m:r>
                          <a:rPr lang="en-US" sz="1800" b="0" i="1" dirty="0" smtClean="0">
                            <a:latin typeface="Cambria Math"/>
                          </a:rPr>
                          <m:t>𝐴𝐵</m:t>
                        </m:r>
                      </m:e>
                    </m:acc>
                  </m:oMath>
                </a14:m>
                <a:endParaRPr lang="en-US" sz="1800" dirty="0"/>
              </a:p>
              <a:p>
                <a:pPr lvl="1"/>
                <a:r>
                  <a:rPr lang="en-US" sz="2000" dirty="0"/>
                  <a:t>Note that these </a:t>
                </a:r>
                <a:r>
                  <a:rPr lang="en-US" sz="2000" b="1" dirty="0"/>
                  <a:t>ARE NOT</a:t>
                </a:r>
                <a:r>
                  <a:rPr lang="en-US" sz="2000" dirty="0"/>
                  <a:t> equivalent to the following</a:t>
                </a:r>
              </a:p>
              <a:p>
                <a:pPr lvl="2"/>
                <a:r>
                  <a:rPr lang="en-US" sz="1800" dirty="0"/>
                  <a:t>not A and B		not A and not B		 </a:t>
                </a:r>
                <a14:m>
                  <m:oMath xmlns:m="http://schemas.openxmlformats.org/officeDocument/2006/math">
                    <m:acc>
                      <m:accPr>
                        <m:chr m:val="̅"/>
                        <m:ctrlPr>
                          <a:rPr lang="en-US" sz="1800" i="1" dirty="0" smtClean="0">
                            <a:latin typeface="Cambria Math" panose="02040503050406030204" pitchFamily="18" charset="0"/>
                          </a:rPr>
                        </m:ctrlPr>
                      </m:accPr>
                      <m:e>
                        <m:r>
                          <a:rPr lang="en-US" sz="1800" b="0" i="1" dirty="0" smtClean="0">
                            <a:latin typeface="Cambria Math"/>
                          </a:rPr>
                          <m:t>𝐴</m:t>
                        </m:r>
                      </m:e>
                    </m:acc>
                    <m:acc>
                      <m:accPr>
                        <m:chr m:val="̅"/>
                        <m:ctrlPr>
                          <a:rPr lang="en-US" sz="1800" i="1" dirty="0" smtClean="0">
                            <a:latin typeface="Cambria Math" panose="02040503050406030204" pitchFamily="18" charset="0"/>
                          </a:rPr>
                        </m:ctrlPr>
                      </m:accPr>
                      <m:e>
                        <m:r>
                          <a:rPr lang="en-US" sz="1800" b="0" i="1" dirty="0" smtClean="0">
                            <a:latin typeface="Cambria Math"/>
                          </a:rPr>
                          <m:t>𝐵</m:t>
                        </m:r>
                      </m:e>
                    </m:acc>
                  </m:oMath>
                </a14:m>
                <a:endParaRPr lang="en-US" sz="1800" dirty="0"/>
              </a:p>
              <a:p>
                <a:pPr lvl="1"/>
                <a:endParaRPr lang="en-US" sz="2000" dirty="0"/>
              </a:p>
              <a:p>
                <a:pPr lvl="1"/>
                <a:r>
                  <a:rPr lang="en-US" sz="2000" dirty="0"/>
                  <a:t>Electronic Symbol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953000"/>
              </a:xfrm>
              <a:blipFill rotWithShape="1">
                <a:blip r:embed="rId2"/>
                <a:stretch>
                  <a:fillRect l="-1630" t="-1601"/>
                </a:stretch>
              </a:blipFill>
            </p:spPr>
            <p:txBody>
              <a:bodyPr/>
              <a:lstStyle/>
              <a:p>
                <a:r>
                  <a:rPr lang="en-US">
                    <a:noFill/>
                  </a:rPr>
                  <a:t> </a:t>
                </a:r>
              </a:p>
            </p:txBody>
          </p:sp>
        </mc:Fallback>
      </mc:AlternateContent>
      <p:pic>
        <p:nvPicPr>
          <p:cNvPr id="3075" name="Picture 3" descr="An inverted &quot;AND&quot; gate is called a &quot;NAND&quot; (Not AND) gate and is drawn with a bubble on the front 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214495"/>
            <a:ext cx="23241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1555901420"/>
              </p:ext>
            </p:extLst>
          </p:nvPr>
        </p:nvGraphicFramePr>
        <p:xfrm>
          <a:off x="4876800" y="3771900"/>
          <a:ext cx="3429000" cy="2123440"/>
        </p:xfrm>
        <a:graphic>
          <a:graphicData uri="http://schemas.openxmlformats.org/drawingml/2006/table">
            <a:tbl>
              <a:tblPr firstRow="1" bandRow="1">
                <a:tableStyleId>{2D5ABB26-0587-4C30-8999-92F81FD0307C}</a:tableStyleId>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370840">
                <a:tc>
                  <a:txBody>
                    <a:bodyPr/>
                    <a:lstStyle/>
                    <a:p>
                      <a:pPr algn="ctr"/>
                      <a:r>
                        <a:rPr lang="en-US" dirty="0"/>
                        <a:t>A</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 and B</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Not(A</a:t>
                      </a:r>
                      <a:r>
                        <a:rPr lang="en-US" baseline="0" dirty="0"/>
                        <a:t> and B)</a:t>
                      </a:r>
                      <a:endParaRPr lang="en-US"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919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9645"/>
            <a:ext cx="7772400" cy="1609344"/>
          </a:xfrm>
        </p:spPr>
        <p:txBody>
          <a:bodyPr/>
          <a:lstStyle/>
          <a:p>
            <a:r>
              <a:rPr lang="en-US" dirty="0"/>
              <a:t>Nor Gate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953000"/>
              </a:xfrm>
            </p:spPr>
            <p:txBody>
              <a:bodyPr>
                <a:normAutofit/>
              </a:bodyPr>
              <a:lstStyle/>
              <a:p>
                <a:r>
                  <a:rPr lang="en-US" dirty="0"/>
                  <a:t>Nor</a:t>
                </a:r>
              </a:p>
              <a:p>
                <a:pPr lvl="1"/>
                <a:r>
                  <a:rPr lang="en-US" sz="2000" dirty="0"/>
                  <a:t>Combination of "</a:t>
                </a:r>
                <a:r>
                  <a:rPr lang="en-US" sz="2000" b="1" i="1" dirty="0"/>
                  <a:t>not gate"</a:t>
                </a:r>
                <a:r>
                  <a:rPr lang="en-US" sz="2000" dirty="0"/>
                  <a:t> and "</a:t>
                </a:r>
                <a:r>
                  <a:rPr lang="en-US" sz="2000" b="1" i="1" dirty="0"/>
                  <a:t>or gate"</a:t>
                </a:r>
              </a:p>
              <a:p>
                <a:pPr lvl="1"/>
                <a:r>
                  <a:rPr lang="en-US" sz="2000" dirty="0"/>
                  <a:t>Examples (note that most require parenthesis):</a:t>
                </a:r>
              </a:p>
              <a:p>
                <a:pPr marL="914400" lvl="2" indent="0">
                  <a:buNone/>
                </a:pPr>
                <a:r>
                  <a:rPr lang="en-US" sz="1800" dirty="0"/>
                  <a:t>not(A or B) 	</a:t>
                </a:r>
                <a:r>
                  <a:rPr lang="en-US" sz="1800" dirty="0">
                    <a:sym typeface="Symbol"/>
                  </a:rPr>
                  <a:t>  (</a:t>
                </a:r>
                <a:r>
                  <a:rPr lang="en-US" sz="1800" dirty="0" err="1"/>
                  <a:t>AvB</a:t>
                </a:r>
                <a:r>
                  <a:rPr lang="en-US" sz="1800" dirty="0"/>
                  <a:t>) 		(A+B)'	 	</a:t>
                </a:r>
                <a14:m>
                  <m:oMath xmlns:m="http://schemas.openxmlformats.org/officeDocument/2006/math">
                    <m:acc>
                      <m:accPr>
                        <m:chr m:val="̅"/>
                        <m:ctrlPr>
                          <a:rPr lang="en-US" sz="1800" i="1" dirty="0" smtClean="0">
                            <a:latin typeface="Cambria Math" panose="02040503050406030204" pitchFamily="18" charset="0"/>
                          </a:rPr>
                        </m:ctrlPr>
                      </m:accPr>
                      <m:e>
                        <m:r>
                          <a:rPr lang="en-US" sz="1800" b="0" i="1" dirty="0" smtClean="0">
                            <a:latin typeface="Cambria Math"/>
                          </a:rPr>
                          <m:t>𝐴</m:t>
                        </m:r>
                        <m:r>
                          <a:rPr lang="en-US" sz="1800" b="0" i="1" dirty="0" smtClean="0">
                            <a:latin typeface="Cambria Math"/>
                          </a:rPr>
                          <m:t>+</m:t>
                        </m:r>
                        <m:r>
                          <a:rPr lang="en-US" sz="1800" b="0" i="1" dirty="0" smtClean="0">
                            <a:latin typeface="Cambria Math"/>
                          </a:rPr>
                          <m:t>𝐵</m:t>
                        </m:r>
                      </m:e>
                    </m:acc>
                  </m:oMath>
                </a14:m>
                <a:endParaRPr lang="en-US" sz="1800" dirty="0"/>
              </a:p>
              <a:p>
                <a:pPr lvl="1"/>
                <a:r>
                  <a:rPr lang="en-US" sz="2000" dirty="0"/>
                  <a:t>Note that these </a:t>
                </a:r>
                <a:r>
                  <a:rPr lang="en-US" sz="2000" b="1" dirty="0"/>
                  <a:t>ARE NOT </a:t>
                </a:r>
                <a:r>
                  <a:rPr lang="en-US" sz="2000" dirty="0"/>
                  <a:t>equivalent to the following</a:t>
                </a:r>
              </a:p>
              <a:p>
                <a:pPr lvl="2"/>
                <a:r>
                  <a:rPr lang="en-US" sz="1800" dirty="0"/>
                  <a:t>not A or B		not A or not B		 </a:t>
                </a:r>
                <a14:m>
                  <m:oMath xmlns:m="http://schemas.openxmlformats.org/officeDocument/2006/math">
                    <m:acc>
                      <m:accPr>
                        <m:chr m:val="̅"/>
                        <m:ctrlPr>
                          <a:rPr lang="en-US" sz="1800" i="1" dirty="0" smtClean="0">
                            <a:latin typeface="Cambria Math" panose="02040503050406030204" pitchFamily="18" charset="0"/>
                          </a:rPr>
                        </m:ctrlPr>
                      </m:accPr>
                      <m:e>
                        <m:r>
                          <a:rPr lang="en-US" sz="1800" b="0" i="1" dirty="0" smtClean="0">
                            <a:latin typeface="Cambria Math"/>
                          </a:rPr>
                          <m:t>𝐴</m:t>
                        </m:r>
                      </m:e>
                    </m:acc>
                    <m:r>
                      <a:rPr lang="en-US" sz="1800" b="0" i="1" dirty="0" smtClean="0">
                        <a:latin typeface="Cambria Math"/>
                      </a:rPr>
                      <m:t>+</m:t>
                    </m:r>
                    <m:acc>
                      <m:accPr>
                        <m:chr m:val="̅"/>
                        <m:ctrlPr>
                          <a:rPr lang="en-US" sz="1800" i="1" dirty="0" smtClean="0">
                            <a:latin typeface="Cambria Math" panose="02040503050406030204" pitchFamily="18" charset="0"/>
                          </a:rPr>
                        </m:ctrlPr>
                      </m:accPr>
                      <m:e>
                        <m:r>
                          <a:rPr lang="en-US" sz="1800" b="0" i="1" dirty="0" smtClean="0">
                            <a:latin typeface="Cambria Math"/>
                          </a:rPr>
                          <m:t>𝐵</m:t>
                        </m:r>
                      </m:e>
                    </m:acc>
                  </m:oMath>
                </a14:m>
                <a:endParaRPr lang="en-US" sz="1800" dirty="0"/>
              </a:p>
              <a:p>
                <a:pPr lvl="1"/>
                <a:endParaRPr lang="en-US" sz="2000" dirty="0"/>
              </a:p>
              <a:p>
                <a:pPr lvl="1"/>
                <a:r>
                  <a:rPr lang="en-US" sz="2000" dirty="0"/>
                  <a:t>Electronic Symbol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953000"/>
              </a:xfrm>
              <a:blipFill rotWithShape="0">
                <a:blip r:embed="rId2"/>
                <a:stretch>
                  <a:fillRect l="-1704" t="-1601"/>
                </a:stretch>
              </a:blipFill>
            </p:spPr>
            <p:txBody>
              <a:bodyPr/>
              <a:lstStyle/>
              <a:p>
                <a:r>
                  <a:rPr lang="en-US">
                    <a:noFill/>
                  </a:rPr>
                  <a:t> </a:t>
                </a:r>
              </a:p>
            </p:txBody>
          </p:sp>
        </mc:Fallback>
      </mc:AlternateContent>
      <p:pic>
        <p:nvPicPr>
          <p:cNvPr id="4098" name="Picture 2" descr="An inverted OR gate is called a NOR (Not OR) gate and is drawn with a bubble on the front 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389437"/>
            <a:ext cx="22002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1043244824"/>
              </p:ext>
            </p:extLst>
          </p:nvPr>
        </p:nvGraphicFramePr>
        <p:xfrm>
          <a:off x="4953000" y="3771900"/>
          <a:ext cx="3429000" cy="1854200"/>
        </p:xfrm>
        <a:graphic>
          <a:graphicData uri="http://schemas.openxmlformats.org/drawingml/2006/table">
            <a:tbl>
              <a:tblPr firstRow="1" bandRow="1">
                <a:tableStyleId>{2D5ABB26-0587-4C30-8999-92F81FD0307C}</a:tableStyleId>
              </a:tblPr>
              <a:tblGrid>
                <a:gridCol w="41910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370840">
                <a:tc>
                  <a:txBody>
                    <a:bodyPr/>
                    <a:lstStyle/>
                    <a:p>
                      <a:pPr algn="ctr"/>
                      <a:r>
                        <a:rPr lang="en-US" dirty="0"/>
                        <a:t>A</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 or B</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Not(A</a:t>
                      </a:r>
                      <a:r>
                        <a:rPr lang="en-US" baseline="0" dirty="0"/>
                        <a:t> or B)</a:t>
                      </a:r>
                      <a:endParaRPr lang="en-US"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0811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XOR - XNOR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4876800"/>
                <a:ext cx="8229600" cy="1249363"/>
              </a:xfrm>
            </p:spPr>
            <p:txBody>
              <a:bodyPr/>
              <a:lstStyle/>
              <a:p>
                <a:r>
                  <a:rPr lang="en-US" dirty="0"/>
                  <a:t>Exclusive OR (XOR) means A or B but not both.</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a:ea typeface="Cambria Math"/>
                        </a:rPr>
                        <m:t>A</m:t>
                      </m:r>
                      <m:r>
                        <a:rPr lang="en-US" b="0" i="1" smtClean="0">
                          <a:latin typeface="Cambria Math"/>
                          <a:ea typeface="Cambria Math"/>
                        </a:rPr>
                        <m:t>⊕</m:t>
                      </m:r>
                      <m:r>
                        <a:rPr lang="en-US" b="0" i="1" smtClean="0">
                          <a:latin typeface="Cambria Math"/>
                          <a:ea typeface="Cambria Math"/>
                        </a:rPr>
                        <m:t>𝐵</m:t>
                      </m:r>
                      <m:r>
                        <a:rPr lang="en-US" b="0" i="1" smtClean="0">
                          <a:latin typeface="Cambria Math"/>
                          <a:ea typeface="Cambria Math"/>
                        </a:rPr>
                        <m:t>=</m:t>
                      </m:r>
                      <m:acc>
                        <m:accPr>
                          <m:chr m:val="̅"/>
                          <m:ctrlPr>
                            <a:rPr lang="en-US" b="0" i="1" smtClean="0">
                              <a:latin typeface="Cambria Math" panose="02040503050406030204" pitchFamily="18" charset="0"/>
                              <a:ea typeface="Cambria Math"/>
                            </a:rPr>
                          </m:ctrlPr>
                        </m:accPr>
                        <m:e>
                          <m:r>
                            <a:rPr lang="en-US" b="0" i="1" smtClean="0">
                              <a:latin typeface="Cambria Math"/>
                              <a:ea typeface="Cambria Math"/>
                            </a:rPr>
                            <m:t>𝐴</m:t>
                          </m:r>
                        </m:e>
                      </m:acc>
                      <m:r>
                        <a:rPr lang="en-US" b="0" i="1" smtClean="0">
                          <a:latin typeface="Cambria Math"/>
                          <a:ea typeface="Cambria Math"/>
                        </a:rPr>
                        <m:t>𝐵</m:t>
                      </m:r>
                      <m:r>
                        <a:rPr lang="en-US" b="0" i="1" smtClean="0">
                          <a:latin typeface="Cambria Math"/>
                          <a:ea typeface="Cambria Math"/>
                        </a:rPr>
                        <m:t>+</m:t>
                      </m:r>
                      <m:r>
                        <a:rPr lang="en-US" b="0" i="1" smtClean="0">
                          <a:latin typeface="Cambria Math"/>
                          <a:ea typeface="Cambria Math"/>
                        </a:rPr>
                        <m:t>𝐴</m:t>
                      </m:r>
                      <m:acc>
                        <m:accPr>
                          <m:chr m:val="̅"/>
                          <m:ctrlPr>
                            <a:rPr lang="en-US" b="0" i="1" smtClean="0">
                              <a:latin typeface="Cambria Math" panose="02040503050406030204" pitchFamily="18" charset="0"/>
                              <a:ea typeface="Cambria Math"/>
                            </a:rPr>
                          </m:ctrlPr>
                        </m:accPr>
                        <m:e>
                          <m:r>
                            <a:rPr lang="en-US" b="0" i="1" smtClean="0">
                              <a:latin typeface="Cambria Math"/>
                              <a:ea typeface="Cambria Math"/>
                            </a:rPr>
                            <m:t>𝐵</m:t>
                          </m:r>
                        </m:e>
                      </m:acc>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4876800"/>
                <a:ext cx="8229600" cy="1249363"/>
              </a:xfrm>
              <a:blipFill rotWithShape="1">
                <a:blip r:embed="rId2"/>
                <a:stretch>
                  <a:fillRect l="-1630" t="-6341" r="-1185"/>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503666790"/>
              </p:ext>
            </p:extLst>
          </p:nvPr>
        </p:nvGraphicFramePr>
        <p:xfrm>
          <a:off x="1219200" y="2971800"/>
          <a:ext cx="6781796" cy="1854200"/>
        </p:xfrm>
        <a:graphic>
          <a:graphicData uri="http://schemas.openxmlformats.org/drawingml/2006/table">
            <a:tbl>
              <a:tblPr firstRow="1" bandRow="1">
                <a:tableStyleId>{2D5ABB26-0587-4C30-8999-92F81FD0307C}</a:tableStyleId>
              </a:tblPr>
              <a:tblGrid>
                <a:gridCol w="968828">
                  <a:extLst>
                    <a:ext uri="{9D8B030D-6E8A-4147-A177-3AD203B41FA5}">
                      <a16:colId xmlns:a16="http://schemas.microsoft.com/office/drawing/2014/main" val="20000"/>
                    </a:ext>
                  </a:extLst>
                </a:gridCol>
                <a:gridCol w="968828">
                  <a:extLst>
                    <a:ext uri="{9D8B030D-6E8A-4147-A177-3AD203B41FA5}">
                      <a16:colId xmlns:a16="http://schemas.microsoft.com/office/drawing/2014/main" val="20001"/>
                    </a:ext>
                  </a:extLst>
                </a:gridCol>
                <a:gridCol w="968828">
                  <a:extLst>
                    <a:ext uri="{9D8B030D-6E8A-4147-A177-3AD203B41FA5}">
                      <a16:colId xmlns:a16="http://schemas.microsoft.com/office/drawing/2014/main" val="20002"/>
                    </a:ext>
                  </a:extLst>
                </a:gridCol>
                <a:gridCol w="968828">
                  <a:extLst>
                    <a:ext uri="{9D8B030D-6E8A-4147-A177-3AD203B41FA5}">
                      <a16:colId xmlns:a16="http://schemas.microsoft.com/office/drawing/2014/main" val="20003"/>
                    </a:ext>
                  </a:extLst>
                </a:gridCol>
                <a:gridCol w="968828">
                  <a:extLst>
                    <a:ext uri="{9D8B030D-6E8A-4147-A177-3AD203B41FA5}">
                      <a16:colId xmlns:a16="http://schemas.microsoft.com/office/drawing/2014/main" val="20004"/>
                    </a:ext>
                  </a:extLst>
                </a:gridCol>
                <a:gridCol w="968828">
                  <a:extLst>
                    <a:ext uri="{9D8B030D-6E8A-4147-A177-3AD203B41FA5}">
                      <a16:colId xmlns:a16="http://schemas.microsoft.com/office/drawing/2014/main" val="20005"/>
                    </a:ext>
                  </a:extLst>
                </a:gridCol>
                <a:gridCol w="968828">
                  <a:extLst>
                    <a:ext uri="{9D8B030D-6E8A-4147-A177-3AD203B41FA5}">
                      <a16:colId xmlns:a16="http://schemas.microsoft.com/office/drawing/2014/main" val="20006"/>
                    </a:ext>
                  </a:extLst>
                </a:gridCol>
              </a:tblGrid>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 ^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pic>
        <p:nvPicPr>
          <p:cNvPr id="9220" name="Picture 4" descr="An exclusive or gate has an extra curve on its input side.  An exclusive nor is drawn the same with a bubble on the output side to represent inver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76400"/>
            <a:ext cx="596470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2130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213" y="74460"/>
            <a:ext cx="7772400" cy="1609344"/>
          </a:xfrm>
        </p:spPr>
        <p:txBody>
          <a:bodyPr/>
          <a:lstStyle/>
          <a:p>
            <a:r>
              <a:rPr lang="en-US" dirty="0"/>
              <a:t>N-Input Gates</a:t>
            </a:r>
          </a:p>
        </p:txBody>
      </p:sp>
      <p:sp>
        <p:nvSpPr>
          <p:cNvPr id="3" name="Content Placeholder 2"/>
          <p:cNvSpPr>
            <a:spLocks noGrp="1"/>
          </p:cNvSpPr>
          <p:nvPr>
            <p:ph idx="1"/>
          </p:nvPr>
        </p:nvSpPr>
        <p:spPr>
          <a:xfrm>
            <a:off x="685800" y="1391393"/>
            <a:ext cx="7772400" cy="4050792"/>
          </a:xfrm>
        </p:spPr>
        <p:txBody>
          <a:bodyPr>
            <a:normAutofit fontScale="92500"/>
          </a:bodyPr>
          <a:lstStyle/>
          <a:p>
            <a:r>
              <a:rPr lang="en-US" sz="2400" dirty="0"/>
              <a:t>The gates shown with two inputs can have multiple input versions.  </a:t>
            </a:r>
          </a:p>
          <a:p>
            <a:r>
              <a:rPr lang="en-US" sz="2400" dirty="0"/>
              <a:t>The internals are more complicated, but the result is the same.</a:t>
            </a:r>
          </a:p>
          <a:p>
            <a:r>
              <a:rPr lang="en-US" sz="2400" b="1" i="1" dirty="0"/>
              <a:t>And</a:t>
            </a:r>
            <a:r>
              <a:rPr lang="en-US" sz="2400" dirty="0"/>
              <a:t> gates will have an output of 0 if any of the inputs are 0.</a:t>
            </a:r>
          </a:p>
          <a:p>
            <a:r>
              <a:rPr lang="en-US" sz="2400" b="1" i="1" dirty="0"/>
              <a:t>Or</a:t>
            </a:r>
            <a:r>
              <a:rPr lang="en-US" sz="2400" dirty="0"/>
              <a:t> gates will have an output of 1 if any of the inputs are 1.</a:t>
            </a:r>
          </a:p>
          <a:p>
            <a:pPr marL="0" indent="0">
              <a:buNone/>
            </a:pPr>
            <a:endParaRPr lang="en-US" sz="2400" dirty="0"/>
          </a:p>
          <a:p>
            <a:pPr marL="0" indent="0">
              <a:buNone/>
            </a:pPr>
            <a:r>
              <a:rPr lang="en-US" sz="2400" dirty="0"/>
              <a:t>	Three input examples:</a:t>
            </a:r>
          </a:p>
          <a:p>
            <a:pPr marL="0" indent="0">
              <a:buNone/>
            </a:pPr>
            <a:r>
              <a:rPr lang="en-US" sz="2400" dirty="0"/>
              <a:t>		And			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122" name="Picture 2" descr="AND gate with three inpu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275" y="5545138"/>
            <a:ext cx="1133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descr="OR gate with three inpu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5503811"/>
            <a:ext cx="1133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1378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DeMorgan's Laws</a:t>
            </a:r>
          </a:p>
        </p:txBody>
      </p:sp>
      <p:sp>
        <p:nvSpPr>
          <p:cNvPr id="3" name="Content Placeholder 2"/>
          <p:cNvSpPr>
            <a:spLocks noGrp="1"/>
          </p:cNvSpPr>
          <p:nvPr>
            <p:ph idx="1"/>
          </p:nvPr>
        </p:nvSpPr>
        <p:spPr/>
        <p:txBody>
          <a:bodyPr>
            <a:normAutofit fontScale="92500" lnSpcReduction="20000"/>
          </a:bodyPr>
          <a:lstStyle/>
          <a:p>
            <a:r>
              <a:rPr lang="en-US" dirty="0">
                <a:sym typeface="Symbol"/>
              </a:rPr>
              <a:t>You can use DeMorgan's Law to say the same thing in a different way.</a:t>
            </a:r>
          </a:p>
          <a:p>
            <a:endParaRPr lang="en-US" dirty="0">
              <a:sym typeface="Symbol"/>
            </a:endParaRPr>
          </a:p>
          <a:p>
            <a:r>
              <a:rPr lang="en-US" dirty="0">
                <a:sym typeface="Symbol"/>
              </a:rPr>
              <a:t>DeMorgan</a:t>
            </a:r>
          </a:p>
          <a:p>
            <a:pPr lvl="1">
              <a:buNone/>
            </a:pPr>
            <a:r>
              <a:rPr lang="en-US" dirty="0">
                <a:sym typeface="Symbol"/>
              </a:rPr>
              <a:t>not ( p or q ) is the same as  not p and not q</a:t>
            </a:r>
          </a:p>
          <a:p>
            <a:pPr lvl="1">
              <a:buNone/>
            </a:pPr>
            <a:r>
              <a:rPr lang="en-US" dirty="0">
                <a:sym typeface="Symbol"/>
              </a:rPr>
              <a:t>not ( p and q ) is the same as  not p or not q</a:t>
            </a:r>
          </a:p>
          <a:p>
            <a:pPr>
              <a:buNone/>
            </a:pPr>
            <a:endParaRPr lang="en-US" dirty="0">
              <a:sym typeface="Symbol"/>
            </a:endParaRPr>
          </a:p>
          <a:p>
            <a:r>
              <a:rPr lang="en-US" dirty="0">
                <a:sym typeface="Symbol"/>
              </a:rPr>
              <a:t>A phrase with a negation can be rewritten using DeMorgan</a:t>
            </a:r>
          </a:p>
          <a:p>
            <a:pPr lvl="1">
              <a:buNone/>
            </a:pPr>
            <a:endParaRPr lang="en-US" dirty="0">
              <a:sym typeface="Symbol"/>
            </a:endParaRPr>
          </a:p>
          <a:p>
            <a:pPr lvl="1">
              <a:buNone/>
            </a:pPr>
            <a:r>
              <a:rPr lang="en-US" dirty="0">
                <a:sym typeface="Symbol"/>
              </a:rPr>
              <a:t>I do not speak either Spanish or German </a:t>
            </a:r>
          </a:p>
          <a:p>
            <a:pPr lvl="1">
              <a:buNone/>
            </a:pPr>
            <a:r>
              <a:rPr lang="en-US" dirty="0">
                <a:sym typeface="Symbol"/>
              </a:rPr>
              <a:t>I do not speak Spanish and I do not speak German </a:t>
            </a:r>
            <a:endParaRPr lang="en-US" sz="2400" dirty="0">
              <a:sym typeface="Symbol"/>
            </a:endParaRPr>
          </a:p>
          <a:p>
            <a:pPr lvl="1"/>
            <a:endParaRPr lang="en-US" dirty="0">
              <a:sym typeface="Symbol"/>
            </a:endParaRPr>
          </a:p>
          <a:p>
            <a:pPr lvl="1">
              <a:buNone/>
            </a:pPr>
            <a:r>
              <a:rPr lang="en-US" dirty="0">
                <a:sym typeface="Symbol"/>
              </a:rPr>
              <a:t>I do not drink and drive</a:t>
            </a:r>
          </a:p>
          <a:p>
            <a:pPr lvl="1">
              <a:buNone/>
            </a:pPr>
            <a:r>
              <a:rPr lang="en-US" dirty="0">
                <a:sym typeface="Symbol"/>
              </a:rPr>
              <a:t>I do not drink or I do not drive</a:t>
            </a:r>
          </a:p>
        </p:txBody>
      </p:sp>
    </p:spTree>
    <p:extLst>
      <p:ext uri="{BB962C8B-B14F-4D97-AF65-F5344CB8AC3E}">
        <p14:creationId xmlns:p14="http://schemas.microsoft.com/office/powerpoint/2010/main" val="2346847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DeMorgan Version of Gates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And:  </a:t>
                </a:r>
                <a14:m>
                  <m:oMath xmlns:m="http://schemas.openxmlformats.org/officeDocument/2006/math">
                    <m:r>
                      <a:rPr lang="en-US" b="0" i="1" smtClean="0">
                        <a:latin typeface="Cambria Math"/>
                      </a:rPr>
                      <m:t>𝐴</m:t>
                    </m:r>
                    <m:r>
                      <a:rPr lang="en-US" b="0" i="1" smtClean="0">
                        <a:latin typeface="Cambria Math"/>
                      </a:rPr>
                      <m:t> </m:t>
                    </m:r>
                    <m:r>
                      <a:rPr lang="en-US" b="0" i="1" smtClean="0">
                        <a:latin typeface="Cambria Math"/>
                      </a:rPr>
                      <m:t>𝑎𝑛𝑑</m:t>
                    </m:r>
                    <m:r>
                      <a:rPr lang="en-US" b="0" i="1" smtClean="0">
                        <a:latin typeface="Cambria Math"/>
                      </a:rPr>
                      <m:t> </m:t>
                    </m:r>
                    <m:r>
                      <a:rPr lang="en-US" b="0" i="1" smtClean="0">
                        <a:latin typeface="Cambria Math"/>
                      </a:rPr>
                      <m:t>𝐵</m:t>
                    </m:r>
                    <m:r>
                      <a:rPr lang="en-US" b="0" i="1" smtClean="0">
                        <a:latin typeface="Cambria Math"/>
                      </a:rPr>
                      <m:t>=</m:t>
                    </m:r>
                    <m:acc>
                      <m:accPr>
                        <m:chr m:val="̅"/>
                        <m:ctrlPr>
                          <a:rPr lang="en-US" b="0" i="1" smtClean="0">
                            <a:latin typeface="Cambria Math" panose="02040503050406030204" pitchFamily="18" charset="0"/>
                          </a:rPr>
                        </m:ctrlPr>
                      </m:accPr>
                      <m:e>
                        <m:acc>
                          <m:accPr>
                            <m:chr m:val="̅"/>
                            <m:ctrlPr>
                              <a:rPr lang="en-US" b="0" i="1" smtClean="0">
                                <a:latin typeface="Cambria Math" panose="02040503050406030204" pitchFamily="18" charset="0"/>
                              </a:rPr>
                            </m:ctrlPr>
                          </m:accPr>
                          <m:e>
                            <m:r>
                              <a:rPr lang="en-US" b="0" i="1" smtClean="0">
                                <a:latin typeface="Cambria Math"/>
                              </a:rPr>
                              <m:t>𝐴</m:t>
                            </m:r>
                            <m:r>
                              <a:rPr lang="en-US" b="0" i="1" smtClean="0">
                                <a:latin typeface="Cambria Math"/>
                              </a:rPr>
                              <m:t> </m:t>
                            </m:r>
                            <m:r>
                              <a:rPr lang="en-US" b="0" i="1" smtClean="0">
                                <a:latin typeface="Cambria Math"/>
                              </a:rPr>
                              <m:t>𝑎𝑛𝑑</m:t>
                            </m:r>
                            <m:r>
                              <a:rPr lang="en-US" b="0" i="1" smtClean="0">
                                <a:latin typeface="Cambria Math"/>
                              </a:rPr>
                              <m:t> </m:t>
                            </m:r>
                            <m:r>
                              <a:rPr lang="en-US" b="0" i="1" smtClean="0">
                                <a:latin typeface="Cambria Math"/>
                              </a:rPr>
                              <m:t>𝐵</m:t>
                            </m:r>
                          </m:e>
                        </m:acc>
                      </m:e>
                    </m:acc>
                    <m:r>
                      <a:rPr lang="en-US" b="0" i="1" smtClean="0">
                        <a:latin typeface="Cambria Math"/>
                      </a:rPr>
                      <m:t>=</m:t>
                    </m:r>
                    <m:acc>
                      <m:accPr>
                        <m:chr m:val="̅"/>
                        <m:ctrlPr>
                          <a:rPr lang="en-US" b="0" i="1" smtClean="0">
                            <a:latin typeface="Cambria Math" panose="02040503050406030204" pitchFamily="18" charset="0"/>
                          </a:rPr>
                        </m:ctrlPr>
                      </m:accPr>
                      <m:e>
                        <m:acc>
                          <m:accPr>
                            <m:chr m:val="̅"/>
                            <m:ctrlPr>
                              <a:rPr lang="en-US" b="0" i="1" smtClean="0">
                                <a:latin typeface="Cambria Math" panose="02040503050406030204" pitchFamily="18" charset="0"/>
                              </a:rPr>
                            </m:ctrlPr>
                          </m:accPr>
                          <m:e>
                            <m:r>
                              <a:rPr lang="en-US" b="0" i="1" smtClean="0">
                                <a:latin typeface="Cambria Math"/>
                              </a:rPr>
                              <m:t>𝐴</m:t>
                            </m:r>
                          </m:e>
                        </m:acc>
                        <m:r>
                          <a:rPr lang="en-US" b="0" i="1" smtClean="0">
                            <a:latin typeface="Cambria Math"/>
                          </a:rPr>
                          <m:t> </m:t>
                        </m:r>
                        <m:r>
                          <a:rPr lang="en-US" b="0" i="1" smtClean="0">
                            <a:latin typeface="Cambria Math"/>
                          </a:rPr>
                          <m:t>𝑜𝑟</m:t>
                        </m:r>
                        <m:r>
                          <a:rPr lang="en-US" b="0" i="1" smtClean="0">
                            <a:latin typeface="Cambria Math"/>
                          </a:rPr>
                          <m:t> </m:t>
                        </m:r>
                        <m:acc>
                          <m:accPr>
                            <m:chr m:val="̅"/>
                            <m:ctrlPr>
                              <a:rPr lang="en-US" b="0" i="1" smtClean="0">
                                <a:latin typeface="Cambria Math" panose="02040503050406030204" pitchFamily="18" charset="0"/>
                              </a:rPr>
                            </m:ctrlPr>
                          </m:accPr>
                          <m:e>
                            <m:r>
                              <a:rPr lang="en-US" b="0" i="1" smtClean="0">
                                <a:latin typeface="Cambria Math"/>
                              </a:rPr>
                              <m:t>𝐵</m:t>
                            </m:r>
                          </m:e>
                        </m:acc>
                      </m:e>
                    </m:acc>
                  </m:oMath>
                </a14:m>
                <a:r>
                  <a:rPr lang="en-US" dirty="0"/>
                  <a:t> </a:t>
                </a:r>
              </a:p>
              <a:p>
                <a:endParaRPr lang="en-US" dirty="0"/>
              </a:p>
              <a:p>
                <a:endParaRPr lang="en-US" dirty="0"/>
              </a:p>
              <a:p>
                <a:endParaRPr lang="en-US" dirty="0"/>
              </a:p>
              <a:p>
                <a:r>
                  <a:rPr lang="en-US" dirty="0"/>
                  <a:t>Or:	 </a:t>
                </a:r>
                <a14:m>
                  <m:oMath xmlns:m="http://schemas.openxmlformats.org/officeDocument/2006/math">
                    <m:r>
                      <a:rPr lang="en-US" i="1">
                        <a:latin typeface="Cambria Math"/>
                      </a:rPr>
                      <m:t>𝐴</m:t>
                    </m:r>
                    <m:r>
                      <a:rPr lang="en-US" i="1">
                        <a:latin typeface="Cambria Math"/>
                      </a:rPr>
                      <m:t> </m:t>
                    </m:r>
                    <m:r>
                      <a:rPr lang="en-US" b="0" i="1" smtClean="0">
                        <a:latin typeface="Cambria Math"/>
                      </a:rPr>
                      <m:t>𝑜𝑟</m:t>
                    </m:r>
                    <m:r>
                      <a:rPr lang="en-US" i="1">
                        <a:latin typeface="Cambria Math"/>
                      </a:rPr>
                      <m:t> </m:t>
                    </m:r>
                    <m:r>
                      <a:rPr lang="en-US" i="1">
                        <a:latin typeface="Cambria Math"/>
                      </a:rPr>
                      <m:t>𝐵</m:t>
                    </m:r>
                    <m:r>
                      <a:rPr lang="en-US" i="1">
                        <a:latin typeface="Cambria Math"/>
                      </a:rPr>
                      <m:t>=</m:t>
                    </m:r>
                    <m:acc>
                      <m:accPr>
                        <m:chr m:val="̅"/>
                        <m:ctrlPr>
                          <a:rPr lang="en-US" i="1">
                            <a:latin typeface="Cambria Math" panose="02040503050406030204" pitchFamily="18" charset="0"/>
                          </a:rPr>
                        </m:ctrlPr>
                      </m:accPr>
                      <m:e>
                        <m:acc>
                          <m:accPr>
                            <m:chr m:val="̅"/>
                            <m:ctrlPr>
                              <a:rPr lang="en-US" i="1">
                                <a:latin typeface="Cambria Math" panose="02040503050406030204" pitchFamily="18" charset="0"/>
                              </a:rPr>
                            </m:ctrlPr>
                          </m:accPr>
                          <m:e>
                            <m:r>
                              <a:rPr lang="en-US" i="1">
                                <a:latin typeface="Cambria Math"/>
                              </a:rPr>
                              <m:t>𝐴</m:t>
                            </m:r>
                            <m:r>
                              <a:rPr lang="en-US" i="1">
                                <a:latin typeface="Cambria Math"/>
                              </a:rPr>
                              <m:t> </m:t>
                            </m:r>
                            <m:r>
                              <a:rPr lang="en-US" b="0" i="1" smtClean="0">
                                <a:latin typeface="Cambria Math"/>
                              </a:rPr>
                              <m:t>𝑜𝑟</m:t>
                            </m:r>
                            <m:r>
                              <a:rPr lang="en-US" i="1">
                                <a:latin typeface="Cambria Math"/>
                              </a:rPr>
                              <m:t> </m:t>
                            </m:r>
                            <m:r>
                              <a:rPr lang="en-US" i="1">
                                <a:latin typeface="Cambria Math"/>
                              </a:rPr>
                              <m:t>𝐵</m:t>
                            </m:r>
                          </m:e>
                        </m:acc>
                      </m:e>
                    </m:acc>
                    <m:r>
                      <a:rPr lang="en-US" i="1">
                        <a:latin typeface="Cambria Math"/>
                      </a:rPr>
                      <m:t>=</m:t>
                    </m:r>
                    <m:acc>
                      <m:accPr>
                        <m:chr m:val="̅"/>
                        <m:ctrlPr>
                          <a:rPr lang="en-US" i="1">
                            <a:latin typeface="Cambria Math" panose="02040503050406030204" pitchFamily="18" charset="0"/>
                          </a:rPr>
                        </m:ctrlPr>
                      </m:accPr>
                      <m:e>
                        <m:acc>
                          <m:accPr>
                            <m:chr m:val="̅"/>
                            <m:ctrlPr>
                              <a:rPr lang="en-US" i="1">
                                <a:latin typeface="Cambria Math" panose="02040503050406030204" pitchFamily="18" charset="0"/>
                              </a:rPr>
                            </m:ctrlPr>
                          </m:accPr>
                          <m:e>
                            <m:r>
                              <a:rPr lang="en-US" i="1">
                                <a:latin typeface="Cambria Math"/>
                              </a:rPr>
                              <m:t>𝐴</m:t>
                            </m:r>
                          </m:e>
                        </m:acc>
                        <m:r>
                          <a:rPr lang="en-US" i="1">
                            <a:latin typeface="Cambria Math"/>
                          </a:rPr>
                          <m:t> </m:t>
                        </m:r>
                        <m:r>
                          <a:rPr lang="en-US" b="0" i="1" smtClean="0">
                            <a:latin typeface="Cambria Math"/>
                          </a:rPr>
                          <m:t>𝑎𝑛𝑑</m:t>
                        </m:r>
                        <m:r>
                          <a:rPr lang="en-US" i="1">
                            <a:latin typeface="Cambria Math"/>
                          </a:rPr>
                          <m:t> </m:t>
                        </m:r>
                        <m:acc>
                          <m:accPr>
                            <m:chr m:val="̅"/>
                            <m:ctrlPr>
                              <a:rPr lang="en-US" i="1">
                                <a:latin typeface="Cambria Math" panose="02040503050406030204" pitchFamily="18" charset="0"/>
                              </a:rPr>
                            </m:ctrlPr>
                          </m:accPr>
                          <m:e>
                            <m:r>
                              <a:rPr lang="en-US" i="1">
                                <a:latin typeface="Cambria Math"/>
                              </a:rPr>
                              <m:t>𝐵</m:t>
                            </m:r>
                          </m:e>
                        </m:acc>
                      </m:e>
                    </m:acc>
                  </m:oMath>
                </a14:m>
                <a:r>
                  <a:rPr lang="en-US" dirty="0"/>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a:stretch>
              </a:blipFill>
            </p:spPr>
            <p:txBody>
              <a:bodyPr/>
              <a:lstStyle/>
              <a:p>
                <a:r>
                  <a:rPr lang="en-US">
                    <a:noFill/>
                  </a:rPr>
                  <a:t> </a:t>
                </a:r>
              </a:p>
            </p:txBody>
          </p:sp>
        </mc:Fallback>
      </mc:AlternateContent>
      <p:pic>
        <p:nvPicPr>
          <p:cNvPr id="6147" name="Picture 3" descr="Alternate form of an AND gate using DeMorgan's Law.  Shown is an AND gate with the inputs inverted (shown with bubbles) and the output is also inverted (shown with a bubble) turning the AND into a logical 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5041491"/>
            <a:ext cx="196215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descr="Alternate form of an AND gate using DeMorgan's Law.  Shown is an OR gate with the inputs inverted (shown with bubbles) and the output is also inverted (shown with a bubble) turning the OR into a logical A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697160"/>
            <a:ext cx="20859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995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 Circuits</a:t>
            </a:r>
          </a:p>
        </p:txBody>
      </p:sp>
      <p:sp>
        <p:nvSpPr>
          <p:cNvPr id="3" name="Content Placeholder 2"/>
          <p:cNvSpPr>
            <a:spLocks noGrp="1"/>
          </p:cNvSpPr>
          <p:nvPr>
            <p:ph idx="1"/>
          </p:nvPr>
        </p:nvSpPr>
        <p:spPr/>
        <p:txBody>
          <a:bodyPr>
            <a:normAutofit/>
          </a:bodyPr>
          <a:lstStyle/>
          <a:p>
            <a:r>
              <a:rPr lang="en-US" dirty="0"/>
              <a:t>Bigger circuits using gates to accomplish a specific task.</a:t>
            </a:r>
          </a:p>
          <a:p>
            <a:r>
              <a:rPr lang="en-US" dirty="0"/>
              <a:t>Often it isn't important to see the internal workings as long as you know what they are and how they work.</a:t>
            </a:r>
          </a:p>
          <a:p>
            <a:pPr lvl="1"/>
            <a:r>
              <a:rPr lang="en-US" dirty="0"/>
              <a:t>Decoder</a:t>
            </a:r>
          </a:p>
          <a:p>
            <a:pPr lvl="1"/>
            <a:r>
              <a:rPr lang="en-US" dirty="0"/>
              <a:t>Multiplexor</a:t>
            </a:r>
          </a:p>
          <a:p>
            <a:pPr lvl="1"/>
            <a:r>
              <a:rPr lang="en-US" dirty="0"/>
              <a:t>Adder</a:t>
            </a:r>
          </a:p>
          <a:p>
            <a:pPr lvl="1"/>
            <a:r>
              <a:rPr lang="en-US" dirty="0"/>
              <a:t>Counter</a:t>
            </a:r>
          </a:p>
          <a:p>
            <a:pPr lvl="1"/>
            <a:endParaRPr lang="en-US" dirty="0"/>
          </a:p>
        </p:txBody>
      </p:sp>
    </p:spTree>
    <p:extLst>
      <p:ext uri="{BB962C8B-B14F-4D97-AF65-F5344CB8AC3E}">
        <p14:creationId xmlns:p14="http://schemas.microsoft.com/office/powerpoint/2010/main" val="2113266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Magnets Move Electrons</a:t>
            </a:r>
          </a:p>
        </p:txBody>
      </p:sp>
      <p:sp>
        <p:nvSpPr>
          <p:cNvPr id="3" name="Content Placeholder 2"/>
          <p:cNvSpPr>
            <a:spLocks noGrp="1"/>
          </p:cNvSpPr>
          <p:nvPr>
            <p:ph idx="1"/>
          </p:nvPr>
        </p:nvSpPr>
        <p:spPr>
          <a:xfrm>
            <a:off x="457200" y="1447800"/>
            <a:ext cx="8229600" cy="4525963"/>
          </a:xfrm>
        </p:spPr>
        <p:txBody>
          <a:bodyPr/>
          <a:lstStyle/>
          <a:p>
            <a:r>
              <a:rPr lang="en-US" dirty="0"/>
              <a:t>The magnet, the electron, and the wire.</a:t>
            </a:r>
          </a:p>
        </p:txBody>
      </p:sp>
      <p:pic>
        <p:nvPicPr>
          <p:cNvPr id="1026" name="Picture 2" descr="Moving an electron with a mag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09800"/>
            <a:ext cx="5841999" cy="406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286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x 4 Decoder</a:t>
            </a:r>
          </a:p>
        </p:txBody>
      </p:sp>
      <p:sp>
        <p:nvSpPr>
          <p:cNvPr id="3" name="Content Placeholder 2"/>
          <p:cNvSpPr>
            <a:spLocks noGrp="1"/>
          </p:cNvSpPr>
          <p:nvPr>
            <p:ph idx="1"/>
          </p:nvPr>
        </p:nvSpPr>
        <p:spPr>
          <a:xfrm>
            <a:off x="457200" y="1600200"/>
            <a:ext cx="5029200" cy="4525963"/>
          </a:xfrm>
        </p:spPr>
        <p:txBody>
          <a:bodyPr>
            <a:normAutofit/>
          </a:bodyPr>
          <a:lstStyle/>
          <a:p>
            <a:r>
              <a:rPr lang="en-US" dirty="0"/>
              <a:t>Select a specific output pattern for each input pattern</a:t>
            </a:r>
          </a:p>
          <a:p>
            <a:r>
              <a:rPr lang="en-US" dirty="0"/>
              <a:t>Typically, a single output is 1 for a given input but others are possible (7 segment decoder).</a:t>
            </a:r>
          </a:p>
          <a:p>
            <a:r>
              <a:rPr lang="en-US" dirty="0"/>
              <a:t>Think of it as decoding a binary number.</a:t>
            </a:r>
          </a:p>
          <a:p>
            <a:r>
              <a:rPr lang="en-US" dirty="0"/>
              <a:t>This is a 2x4 decoder.  Other sizes are common.</a:t>
            </a:r>
          </a:p>
          <a:p>
            <a:endParaRPr lang="en-US" dirty="0"/>
          </a:p>
        </p:txBody>
      </p:sp>
      <p:pic>
        <p:nvPicPr>
          <p:cNvPr id="8194" name="Picture 2" descr="A two by four de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9529" y="2209800"/>
            <a:ext cx="292263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8084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4B58C-71B2-43F9-B36E-FC7033C71AC2}"/>
              </a:ext>
            </a:extLst>
          </p:cNvPr>
          <p:cNvSpPr>
            <a:spLocks noGrp="1"/>
          </p:cNvSpPr>
          <p:nvPr>
            <p:ph type="title"/>
          </p:nvPr>
        </p:nvSpPr>
        <p:spPr/>
        <p:txBody>
          <a:bodyPr/>
          <a:lstStyle/>
          <a:p>
            <a:r>
              <a:rPr lang="en-US" dirty="0"/>
              <a:t>Logisim</a:t>
            </a:r>
          </a:p>
        </p:txBody>
      </p:sp>
      <p:sp>
        <p:nvSpPr>
          <p:cNvPr id="3" name="Content Placeholder 2">
            <a:extLst>
              <a:ext uri="{FF2B5EF4-FFF2-40B4-BE49-F238E27FC236}">
                <a16:creationId xmlns:a16="http://schemas.microsoft.com/office/drawing/2014/main" id="{212A6492-F317-42C7-8BE7-BDFB2F0DC90B}"/>
              </a:ext>
            </a:extLst>
          </p:cNvPr>
          <p:cNvSpPr>
            <a:spLocks noGrp="1"/>
          </p:cNvSpPr>
          <p:nvPr>
            <p:ph idx="1"/>
          </p:nvPr>
        </p:nvSpPr>
        <p:spPr>
          <a:xfrm>
            <a:off x="457200" y="1600200"/>
            <a:ext cx="3505200" cy="4525963"/>
          </a:xfrm>
        </p:spPr>
        <p:txBody>
          <a:bodyPr>
            <a:normAutofit/>
          </a:bodyPr>
          <a:lstStyle/>
          <a:p>
            <a:r>
              <a:rPr lang="en-US" sz="2800" dirty="0"/>
              <a:t>Digital Logic Simulator</a:t>
            </a:r>
          </a:p>
          <a:p>
            <a:r>
              <a:rPr lang="en-US" sz="2800" dirty="0"/>
              <a:t>Written in Java</a:t>
            </a:r>
          </a:p>
          <a:p>
            <a:r>
              <a:rPr lang="en-US" sz="2800" dirty="0"/>
              <a:t>Works on any OS</a:t>
            </a:r>
          </a:p>
          <a:p>
            <a:r>
              <a:rPr lang="en-US" sz="2800" dirty="0"/>
              <a:t>4-bit Decoder</a:t>
            </a:r>
          </a:p>
          <a:p>
            <a:r>
              <a:rPr lang="en-US" sz="2800" dirty="0"/>
              <a:t>Click image to play video</a:t>
            </a:r>
          </a:p>
        </p:txBody>
      </p:sp>
      <p:pic>
        <p:nvPicPr>
          <p:cNvPr id="6" name="Screen Recording 5" descr="Video showing a two by four decoder simulated in Logisim.  The video shows all four possible binary inputs setting each bit of the output.">
            <a:hlinkClick r:id="" action="ppaction://media"/>
            <a:extLst>
              <a:ext uri="{FF2B5EF4-FFF2-40B4-BE49-F238E27FC236}">
                <a16:creationId xmlns:a16="http://schemas.microsoft.com/office/drawing/2014/main" id="{48AEE745-2DEB-4A8D-BD7E-FEBA22D5A349}"/>
              </a:ext>
            </a:extLst>
          </p:cNvPr>
          <p:cNvPicPr>
            <a:picLocks noChangeAspect="1"/>
          </p:cNvPicPr>
          <p:nvPr>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B4F258C7-95DA-4545-830A-B986AD63493D}" label="test" lang="" r:embed="rId4"/>
                        </p173:trackLst>
                      </p173:tracksInfo>
                    </p:ext>
                  </p14:extLst>
                </p14:media>
              </p:ext>
            </p:extLst>
          </p:nvPr>
        </p:nvPicPr>
        <p:blipFill>
          <a:blip r:embed="rId5"/>
          <a:stretch>
            <a:fillRect/>
          </a:stretch>
        </p:blipFill>
        <p:spPr>
          <a:xfrm>
            <a:off x="4267200" y="1524000"/>
            <a:ext cx="4324350" cy="3485956"/>
          </a:xfrm>
          <a:prstGeom prst="rect">
            <a:avLst/>
          </a:prstGeom>
        </p:spPr>
      </p:pic>
    </p:spTree>
    <p:extLst>
      <p:ext uri="{BB962C8B-B14F-4D97-AF65-F5344CB8AC3E}">
        <p14:creationId xmlns:p14="http://schemas.microsoft.com/office/powerpoint/2010/main" val="361028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83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x 8 Decoder Block</a:t>
            </a:r>
          </a:p>
        </p:txBody>
      </p:sp>
      <p:sp>
        <p:nvSpPr>
          <p:cNvPr id="3" name="Content Placeholder 2"/>
          <p:cNvSpPr>
            <a:spLocks noGrp="1"/>
          </p:cNvSpPr>
          <p:nvPr>
            <p:ph idx="1"/>
          </p:nvPr>
        </p:nvSpPr>
        <p:spPr>
          <a:xfrm>
            <a:off x="457200" y="1600200"/>
            <a:ext cx="4114800" cy="4525963"/>
          </a:xfrm>
        </p:spPr>
        <p:txBody>
          <a:bodyPr>
            <a:normAutofit/>
          </a:bodyPr>
          <a:lstStyle/>
          <a:p>
            <a:r>
              <a:rPr lang="en-US" dirty="0"/>
              <a:t>Could you draw the internals?</a:t>
            </a:r>
          </a:p>
          <a:p>
            <a:r>
              <a:rPr lang="en-US" dirty="0"/>
              <a:t>Why 8 output lines?</a:t>
            </a:r>
          </a:p>
          <a:p>
            <a:r>
              <a:rPr lang="en-US" dirty="0"/>
              <a:t>What would require 16 output lines?</a:t>
            </a:r>
          </a:p>
          <a:p>
            <a:r>
              <a:rPr lang="en-US" dirty="0"/>
              <a:t>Assume 5 on input, what would the output be?  What about 7?</a:t>
            </a:r>
          </a:p>
          <a:p>
            <a:r>
              <a:rPr lang="en-US" dirty="0">
                <a:solidFill>
                  <a:srgbClr val="FF0000"/>
                </a:solidFill>
              </a:rPr>
              <a:t>Build a 3 to 8 decoder in Logisim tonight.</a:t>
            </a:r>
          </a:p>
        </p:txBody>
      </p:sp>
      <p:pic>
        <p:nvPicPr>
          <p:cNvPr id="1026" name="Picture 2" descr="A block diagram of a three by eight decoder with inputs and outputs labe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362200"/>
            <a:ext cx="3112518"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9530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Multiplexer</a:t>
            </a:r>
          </a:p>
        </p:txBody>
      </p:sp>
      <p:sp>
        <p:nvSpPr>
          <p:cNvPr id="3" name="Content Placeholder 2"/>
          <p:cNvSpPr>
            <a:spLocks noGrp="1"/>
          </p:cNvSpPr>
          <p:nvPr>
            <p:ph idx="1"/>
          </p:nvPr>
        </p:nvSpPr>
        <p:spPr>
          <a:xfrm>
            <a:off x="457200" y="1600200"/>
            <a:ext cx="5029200" cy="4525963"/>
          </a:xfrm>
        </p:spPr>
        <p:txBody>
          <a:bodyPr>
            <a:normAutofit/>
          </a:bodyPr>
          <a:lstStyle/>
          <a:p>
            <a:r>
              <a:rPr lang="en-US" dirty="0"/>
              <a:t>A multiplexer (or mux) is a digital selector. </a:t>
            </a:r>
          </a:p>
          <a:p>
            <a:r>
              <a:rPr lang="en-US" dirty="0"/>
              <a:t>A multiplexer chooses one of several inputs to appear on an output.  </a:t>
            </a:r>
          </a:p>
          <a:p>
            <a:r>
              <a:rPr lang="en-US" dirty="0"/>
              <a:t>More complex multiplexers consist of multiple single multiplexers working together.</a:t>
            </a:r>
          </a:p>
        </p:txBody>
      </p:sp>
      <p:pic>
        <p:nvPicPr>
          <p:cNvPr id="9218" name="Picture 2" descr="A simple two by one multiplex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743200"/>
            <a:ext cx="268605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610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Multiplexer Answer The Following</a:t>
            </a:r>
          </a:p>
        </p:txBody>
      </p:sp>
      <p:sp>
        <p:nvSpPr>
          <p:cNvPr id="3" name="Content Placeholder 2"/>
          <p:cNvSpPr>
            <a:spLocks noGrp="1"/>
          </p:cNvSpPr>
          <p:nvPr>
            <p:ph idx="1"/>
          </p:nvPr>
        </p:nvSpPr>
        <p:spPr>
          <a:xfrm>
            <a:off x="457200" y="1600200"/>
            <a:ext cx="5029200" cy="4525963"/>
          </a:xfrm>
        </p:spPr>
        <p:txBody>
          <a:bodyPr>
            <a:normAutofit/>
          </a:bodyPr>
          <a:lstStyle/>
          <a:p>
            <a:r>
              <a:rPr lang="en-US" dirty="0"/>
              <a:t>S is the select bit (or bits).</a:t>
            </a:r>
          </a:p>
          <a:p>
            <a:r>
              <a:rPr lang="en-US" dirty="0"/>
              <a:t>A and B are inputs.</a:t>
            </a:r>
          </a:p>
          <a:p>
            <a:r>
              <a:rPr lang="en-US" dirty="0"/>
              <a:t>The value of A or B will appear on the output according to the value on S.</a:t>
            </a:r>
          </a:p>
          <a:p>
            <a:pPr marL="457200" lvl="1" indent="0">
              <a:buNone/>
            </a:pPr>
            <a:r>
              <a:rPr lang="en-US" sz="2200" dirty="0"/>
              <a:t>A=0, B=0, S=0, O=____</a:t>
            </a:r>
          </a:p>
          <a:p>
            <a:pPr marL="457200" lvl="1" indent="0">
              <a:buNone/>
            </a:pPr>
            <a:r>
              <a:rPr lang="en-US" sz="2200" dirty="0"/>
              <a:t>A=0, B=1, S=0, O=____</a:t>
            </a:r>
          </a:p>
          <a:p>
            <a:pPr marL="457200" lvl="1" indent="0">
              <a:buNone/>
            </a:pPr>
            <a:r>
              <a:rPr lang="en-US" sz="2200" dirty="0"/>
              <a:t>A=0, B=1, S=1, O=____</a:t>
            </a:r>
          </a:p>
          <a:p>
            <a:pPr marL="457200" lvl="1" indent="0">
              <a:buNone/>
            </a:pPr>
            <a:r>
              <a:rPr lang="en-US" sz="2200" dirty="0"/>
              <a:t>A=1, B=0, S=0, O=____</a:t>
            </a:r>
          </a:p>
          <a:p>
            <a:pPr marL="457200" lvl="1" indent="0">
              <a:buNone/>
            </a:pPr>
            <a:r>
              <a:rPr lang="en-US" sz="2200" dirty="0"/>
              <a:t>A=1, B=0, S=1, O=____</a:t>
            </a:r>
          </a:p>
          <a:p>
            <a:pPr marL="457200" lvl="1" indent="0">
              <a:buNone/>
            </a:pPr>
            <a:r>
              <a:rPr lang="en-US" sz="2200" dirty="0"/>
              <a:t>A=1, B=1, S=1, O=____</a:t>
            </a:r>
          </a:p>
          <a:p>
            <a:endParaRPr lang="en-US" dirty="0"/>
          </a:p>
        </p:txBody>
      </p:sp>
      <p:pic>
        <p:nvPicPr>
          <p:cNvPr id="9218" name="Picture 2" descr="A simple two by one multiplex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328423"/>
            <a:ext cx="3067050" cy="3338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379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Mux 4x2</a:t>
            </a:r>
          </a:p>
        </p:txBody>
      </p:sp>
      <p:sp>
        <p:nvSpPr>
          <p:cNvPr id="3" name="Content Placeholder 2"/>
          <p:cNvSpPr>
            <a:spLocks noGrp="1"/>
          </p:cNvSpPr>
          <p:nvPr>
            <p:ph idx="1"/>
          </p:nvPr>
        </p:nvSpPr>
        <p:spPr/>
        <p:txBody>
          <a:bodyPr/>
          <a:lstStyle/>
          <a:p>
            <a:r>
              <a:rPr lang="en-US" dirty="0"/>
              <a:t>A = 3,  B = 2,  S = 0: What is O? </a:t>
            </a:r>
          </a:p>
          <a:p>
            <a:r>
              <a:rPr lang="en-US" dirty="0"/>
              <a:t>A = 1,  B = 3,  S = 1: What is O? </a:t>
            </a:r>
          </a:p>
          <a:p>
            <a:endParaRPr lang="en-US" dirty="0"/>
          </a:p>
        </p:txBody>
      </p:sp>
      <p:pic>
        <p:nvPicPr>
          <p:cNvPr id="10243" name="Picture 3" descr="Four by two multiplex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045849"/>
            <a:ext cx="5705475"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8462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Complex Mux 4x1</a:t>
            </a:r>
          </a:p>
        </p:txBody>
      </p:sp>
      <p:pic>
        <p:nvPicPr>
          <p:cNvPr id="1026" name="Picture 2" descr="A four by one multiplexe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37071" y="2210562"/>
            <a:ext cx="5334000" cy="323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762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4x1 vs 4x2</a:t>
            </a:r>
          </a:p>
        </p:txBody>
      </p:sp>
      <p:sp>
        <p:nvSpPr>
          <p:cNvPr id="3" name="Content Placeholder 2"/>
          <p:cNvSpPr>
            <a:spLocks noGrp="1"/>
          </p:cNvSpPr>
          <p:nvPr>
            <p:ph idx="1"/>
          </p:nvPr>
        </p:nvSpPr>
        <p:spPr/>
        <p:txBody>
          <a:bodyPr/>
          <a:lstStyle/>
          <a:p>
            <a:r>
              <a:rPr lang="en-US" dirty="0"/>
              <a:t>Notice the difference</a:t>
            </a:r>
          </a:p>
        </p:txBody>
      </p:sp>
      <p:pic>
        <p:nvPicPr>
          <p:cNvPr id="4" name="Picture 2" descr="A four by one multiplex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743200"/>
            <a:ext cx="351416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A four by two multiplex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618706"/>
            <a:ext cx="4647012" cy="251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79171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2x1 Block Diagram of a Mux</a:t>
            </a:r>
          </a:p>
        </p:txBody>
      </p:sp>
      <p:pic>
        <p:nvPicPr>
          <p:cNvPr id="4" name="Picture 2" descr="A two by one multiplex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2438400"/>
            <a:ext cx="268605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descr="Block diagram of a two by one multiplex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667001"/>
            <a:ext cx="2178231"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8025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4x2 Block Diagram of a Mux</a:t>
            </a:r>
          </a:p>
        </p:txBody>
      </p:sp>
      <p:pic>
        <p:nvPicPr>
          <p:cNvPr id="10243" name="Picture 3" descr="A four by two multiplex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57400"/>
            <a:ext cx="4439519"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descr="A block diagram of a four by two multiplexor with the number of line labeled instead of separately dra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050459"/>
            <a:ext cx="2917021" cy="236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528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wire is FULL of electrons.</a:t>
            </a:r>
          </a:p>
        </p:txBody>
      </p:sp>
      <p:sp>
        <p:nvSpPr>
          <p:cNvPr id="3" name="Content Placeholder 2"/>
          <p:cNvSpPr>
            <a:spLocks noGrp="1"/>
          </p:cNvSpPr>
          <p:nvPr>
            <p:ph idx="1"/>
          </p:nvPr>
        </p:nvSpPr>
        <p:spPr/>
        <p:txBody>
          <a:bodyPr/>
          <a:lstStyle/>
          <a:p>
            <a:r>
              <a:rPr lang="en-US" dirty="0"/>
              <a:t>Will this work? This is a complete circuit.</a:t>
            </a:r>
          </a:p>
          <a:p>
            <a:r>
              <a:rPr lang="en-US" dirty="0"/>
              <a:t>Think of it like a bicycle chain.</a:t>
            </a:r>
          </a:p>
          <a:p>
            <a:r>
              <a:rPr lang="en-US" dirty="0"/>
              <a:t>The moving magnet provides pressure or voltage.</a:t>
            </a:r>
          </a:p>
        </p:txBody>
      </p:sp>
      <p:pic>
        <p:nvPicPr>
          <p:cNvPr id="2050" name="Picture 2" descr="Moving a bunch of electrons with a mag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505200"/>
            <a:ext cx="3733402" cy="2597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2162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4x1 Block Diagram</a:t>
            </a:r>
          </a:p>
        </p:txBody>
      </p:sp>
      <p:pic>
        <p:nvPicPr>
          <p:cNvPr id="5" name="Picture 2" descr="A four by one multiplex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93181"/>
            <a:ext cx="5396753"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descr="Block diagram of a four by one multiplex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9806" y="2782093"/>
            <a:ext cx="3175182" cy="2554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8E7A2EBC-2405-47F9-948E-A0E12E18BB36}"/>
              </a:ext>
            </a:extLst>
          </p:cNvPr>
          <p:cNvSpPr txBox="1"/>
          <p:nvPr/>
        </p:nvSpPr>
        <p:spPr>
          <a:xfrm>
            <a:off x="1295400" y="5364819"/>
            <a:ext cx="5383397" cy="954107"/>
          </a:xfrm>
          <a:prstGeom prst="rect">
            <a:avLst/>
          </a:prstGeom>
          <a:noFill/>
        </p:spPr>
        <p:txBody>
          <a:bodyPr wrap="none" rtlCol="0">
            <a:spAutoFit/>
          </a:bodyPr>
          <a:lstStyle/>
          <a:p>
            <a:r>
              <a:rPr lang="en-US" sz="2800" b="1" dirty="0">
                <a:solidFill>
                  <a:srgbClr val="FF0000"/>
                </a:solidFill>
              </a:rPr>
              <a:t>Homework:</a:t>
            </a:r>
          </a:p>
          <a:p>
            <a:r>
              <a:rPr lang="en-US" sz="2800" b="1" dirty="0">
                <a:solidFill>
                  <a:srgbClr val="FF0000"/>
                </a:solidFill>
              </a:rPr>
              <a:t>Build a </a:t>
            </a:r>
            <a:r>
              <a:rPr lang="en-US" sz="2800" b="1" dirty="0" err="1">
                <a:solidFill>
                  <a:srgbClr val="FF0000"/>
                </a:solidFill>
              </a:rPr>
              <a:t>16x4</a:t>
            </a:r>
            <a:r>
              <a:rPr lang="en-US" sz="2800" b="1" dirty="0">
                <a:solidFill>
                  <a:srgbClr val="FF0000"/>
                </a:solidFill>
              </a:rPr>
              <a:t> Multiplexer in Logisim</a:t>
            </a:r>
          </a:p>
        </p:txBody>
      </p:sp>
    </p:spTree>
    <p:extLst>
      <p:ext uri="{BB962C8B-B14F-4D97-AF65-F5344CB8AC3E}">
        <p14:creationId xmlns:p14="http://schemas.microsoft.com/office/powerpoint/2010/main" val="20402384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5400"/>
            <a:ext cx="7772400" cy="1609344"/>
          </a:xfrm>
        </p:spPr>
        <p:txBody>
          <a:bodyPr/>
          <a:lstStyle/>
          <a:p>
            <a:r>
              <a:rPr lang="en-US" dirty="0"/>
              <a:t>Decoder as a Universal Circuit</a:t>
            </a:r>
          </a:p>
        </p:txBody>
      </p:sp>
      <p:sp>
        <p:nvSpPr>
          <p:cNvPr id="3" name="Content Placeholder 2"/>
          <p:cNvSpPr>
            <a:spLocks noGrp="1"/>
          </p:cNvSpPr>
          <p:nvPr>
            <p:ph idx="1"/>
          </p:nvPr>
        </p:nvSpPr>
        <p:spPr>
          <a:xfrm>
            <a:off x="457200" y="1600200"/>
            <a:ext cx="4114800" cy="4525963"/>
          </a:xfrm>
        </p:spPr>
        <p:txBody>
          <a:bodyPr/>
          <a:lstStyle/>
          <a:p>
            <a:r>
              <a:rPr lang="en-US" dirty="0"/>
              <a:t>What is the output when A=0, B=0, and C=0?</a:t>
            </a:r>
          </a:p>
        </p:txBody>
      </p:sp>
      <p:pic>
        <p:nvPicPr>
          <p:cNvPr id="4099" name="Picture 3" descr="A three by eight de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295400"/>
            <a:ext cx="2819400" cy="4922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6129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609344"/>
          </a:xfrm>
        </p:spPr>
        <p:txBody>
          <a:bodyPr>
            <a:normAutofit/>
          </a:bodyPr>
          <a:lstStyle/>
          <a:p>
            <a:r>
              <a:rPr lang="en-US" dirty="0"/>
              <a:t>Decoder as a Universal Circuit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6781800" cy="4525963"/>
              </a:xfrm>
            </p:spPr>
            <p:txBody>
              <a:bodyPr/>
              <a:lstStyle/>
              <a:p>
                <a14:m>
                  <m:oMath xmlns:m="http://schemas.openxmlformats.org/officeDocument/2006/math">
                    <m:r>
                      <m:rPr>
                        <m:sty m:val="p"/>
                      </m:rPr>
                      <a:rPr lang="en-US" b="0" i="0" smtClean="0">
                        <a:latin typeface="Cambria Math"/>
                      </a:rPr>
                      <m:t>f</m:t>
                    </m:r>
                    <m:d>
                      <m:dPr>
                        <m:ctrlPr>
                          <a:rPr lang="en-US" b="0" i="1" smtClean="0">
                            <a:latin typeface="Cambria Math" panose="02040503050406030204" pitchFamily="18" charset="0"/>
                          </a:rPr>
                        </m:ctrlPr>
                      </m:dPr>
                      <m:e>
                        <m:r>
                          <a:rPr lang="en-US" b="0" i="1" smtClean="0">
                            <a:latin typeface="Cambria Math"/>
                          </a:rPr>
                          <m:t>𝐴</m:t>
                        </m:r>
                        <m:r>
                          <a:rPr lang="en-US" b="0" i="1" smtClean="0">
                            <a:latin typeface="Cambria Math"/>
                          </a:rPr>
                          <m:t>,</m:t>
                        </m:r>
                        <m:r>
                          <a:rPr lang="en-US" b="0" i="1" smtClean="0">
                            <a:latin typeface="Cambria Math"/>
                          </a:rPr>
                          <m:t>𝐵</m:t>
                        </m:r>
                        <m:r>
                          <a:rPr lang="en-US" b="0" i="1" smtClean="0">
                            <a:latin typeface="Cambria Math"/>
                          </a:rPr>
                          <m:t>,</m:t>
                        </m:r>
                        <m:r>
                          <a:rPr lang="en-US" b="0" i="1" smtClean="0">
                            <a:latin typeface="Cambria Math"/>
                          </a:rPr>
                          <m:t>𝐶</m:t>
                        </m:r>
                      </m:e>
                    </m:d>
                    <m:r>
                      <a:rPr lang="en-US" b="0" i="1" smtClean="0">
                        <a:latin typeface="Cambria Math"/>
                      </a:rPr>
                      <m:t>=</m:t>
                    </m:r>
                    <m:acc>
                      <m:accPr>
                        <m:chr m:val="̅"/>
                        <m:ctrlPr>
                          <a:rPr lang="en-US" i="1" smtClean="0">
                            <a:latin typeface="Cambria Math" panose="02040503050406030204" pitchFamily="18" charset="0"/>
                          </a:rPr>
                        </m:ctrlPr>
                      </m:accPr>
                      <m:e>
                        <m:r>
                          <a:rPr lang="en-US" b="0" i="1" smtClean="0">
                            <a:latin typeface="Cambria Math"/>
                          </a:rPr>
                          <m:t>𝐴</m:t>
                        </m:r>
                      </m:e>
                    </m:acc>
                    <m:r>
                      <a:rPr lang="en-US" b="0" i="1" smtClean="0">
                        <a:latin typeface="Cambria Math"/>
                      </a:rPr>
                      <m:t>𝐵𝐶</m:t>
                    </m:r>
                    <m:r>
                      <a:rPr lang="en-US" b="0" i="1" smtClean="0">
                        <a:latin typeface="Cambria Math"/>
                      </a:rPr>
                      <m:t>+ </m:t>
                    </m:r>
                    <m:acc>
                      <m:accPr>
                        <m:chr m:val="̅"/>
                        <m:ctrlPr>
                          <a:rPr lang="en-US" b="0" i="1" smtClean="0">
                            <a:latin typeface="Cambria Math" panose="02040503050406030204" pitchFamily="18" charset="0"/>
                          </a:rPr>
                        </m:ctrlPr>
                      </m:accPr>
                      <m:e>
                        <m:r>
                          <a:rPr lang="en-US" b="0" i="1" smtClean="0">
                            <a:latin typeface="Cambria Math"/>
                          </a:rPr>
                          <m:t>𝐴</m:t>
                        </m:r>
                      </m:e>
                    </m:acc>
                    <m:acc>
                      <m:accPr>
                        <m:chr m:val="̅"/>
                        <m:ctrlPr>
                          <a:rPr lang="en-US" i="1" smtClean="0">
                            <a:latin typeface="Cambria Math" panose="02040503050406030204" pitchFamily="18" charset="0"/>
                          </a:rPr>
                        </m:ctrlPr>
                      </m:accPr>
                      <m:e>
                        <m:r>
                          <a:rPr lang="en-US" b="0" i="1" smtClean="0">
                            <a:latin typeface="Cambria Math"/>
                          </a:rPr>
                          <m:t>𝐵</m:t>
                        </m:r>
                      </m:e>
                    </m:acc>
                    <m:r>
                      <a:rPr lang="en-US" b="0" i="1" smtClean="0">
                        <a:latin typeface="Cambria Math"/>
                      </a:rPr>
                      <m:t>𝐶</m:t>
                    </m:r>
                    <m:r>
                      <a:rPr lang="en-US" b="0" i="1" smtClean="0">
                        <a:latin typeface="Cambria Math"/>
                      </a:rPr>
                      <m:t>+</m:t>
                    </m:r>
                    <m:r>
                      <a:rPr lang="en-US" b="0" i="1" smtClean="0">
                        <a:latin typeface="Cambria Math"/>
                      </a:rPr>
                      <m:t>𝐴𝐵𝐶</m:t>
                    </m:r>
                    <m:r>
                      <a:rPr lang="en-US" b="0" i="1" smtClean="0">
                        <a:latin typeface="Cambria Math"/>
                      </a:rPr>
                      <m:t> </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6781800" cy="4525963"/>
              </a:xfrm>
              <a:blipFill rotWithShape="1">
                <a:blip r:embed="rId2"/>
                <a:stretch>
                  <a:fillRect/>
                </a:stretch>
              </a:blipFill>
            </p:spPr>
            <p:txBody>
              <a:bodyPr/>
              <a:lstStyle/>
              <a:p>
                <a:r>
                  <a:rPr lang="en-US">
                    <a:noFill/>
                  </a:rPr>
                  <a:t> </a:t>
                </a:r>
              </a:p>
            </p:txBody>
          </p:sp>
        </mc:Fallback>
      </mc:AlternateContent>
      <p:pic>
        <p:nvPicPr>
          <p:cNvPr id="5123" name="Picture 3" descr="A three by eight decoder with an OR g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308" y="2265363"/>
            <a:ext cx="3195384" cy="38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125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in Binary</a:t>
            </a:r>
          </a:p>
        </p:txBody>
      </p:sp>
      <p:sp>
        <p:nvSpPr>
          <p:cNvPr id="5" name="TextBox 4"/>
          <p:cNvSpPr txBox="1"/>
          <p:nvPr/>
        </p:nvSpPr>
        <p:spPr>
          <a:xfrm>
            <a:off x="1524000" y="1677022"/>
            <a:ext cx="3733800" cy="461665"/>
          </a:xfrm>
          <a:prstGeom prst="rect">
            <a:avLst/>
          </a:prstGeom>
          <a:noFill/>
        </p:spPr>
        <p:txBody>
          <a:bodyPr wrap="square" rtlCol="0">
            <a:spAutoFit/>
          </a:bodyPr>
          <a:lstStyle/>
          <a:p>
            <a:r>
              <a:rPr lang="en-US" sz="2400" dirty="0"/>
              <a:t>Add A + B</a:t>
            </a:r>
          </a:p>
        </p:txBody>
      </p:sp>
      <p:graphicFrame>
        <p:nvGraphicFramePr>
          <p:cNvPr id="4" name="Table 3"/>
          <p:cNvGraphicFramePr>
            <a:graphicFrameLocks noGrp="1"/>
          </p:cNvGraphicFramePr>
          <p:nvPr>
            <p:extLst>
              <p:ext uri="{D42A27DB-BD31-4B8C-83A1-F6EECF244321}">
                <p14:modId xmlns:p14="http://schemas.microsoft.com/office/powerpoint/2010/main" val="2483526839"/>
              </p:ext>
            </p:extLst>
          </p:nvPr>
        </p:nvGraphicFramePr>
        <p:xfrm>
          <a:off x="1600200" y="2514600"/>
          <a:ext cx="2667000" cy="1483360"/>
        </p:xfrm>
        <a:graphic>
          <a:graphicData uri="http://schemas.openxmlformats.org/drawingml/2006/table">
            <a:tbl>
              <a:tblPr firstRow="1" bandRow="1">
                <a:tableStyleId>{2D5ABB26-0587-4C30-8999-92F81FD0307C}</a:tableStyleId>
              </a:tblPr>
              <a:tblGrid>
                <a:gridCol w="217170">
                  <a:extLst>
                    <a:ext uri="{9D8B030D-6E8A-4147-A177-3AD203B41FA5}">
                      <a16:colId xmlns:a16="http://schemas.microsoft.com/office/drawing/2014/main" val="20000"/>
                    </a:ext>
                  </a:extLst>
                </a:gridCol>
                <a:gridCol w="337106">
                  <a:extLst>
                    <a:ext uri="{9D8B030D-6E8A-4147-A177-3AD203B41FA5}">
                      <a16:colId xmlns:a16="http://schemas.microsoft.com/office/drawing/2014/main" val="20001"/>
                    </a:ext>
                  </a:extLst>
                </a:gridCol>
                <a:gridCol w="337106">
                  <a:extLst>
                    <a:ext uri="{9D8B030D-6E8A-4147-A177-3AD203B41FA5}">
                      <a16:colId xmlns:a16="http://schemas.microsoft.com/office/drawing/2014/main" val="20002"/>
                    </a:ext>
                  </a:extLst>
                </a:gridCol>
                <a:gridCol w="337106">
                  <a:extLst>
                    <a:ext uri="{9D8B030D-6E8A-4147-A177-3AD203B41FA5}">
                      <a16:colId xmlns:a16="http://schemas.microsoft.com/office/drawing/2014/main" val="20003"/>
                    </a:ext>
                  </a:extLst>
                </a:gridCol>
                <a:gridCol w="337106">
                  <a:extLst>
                    <a:ext uri="{9D8B030D-6E8A-4147-A177-3AD203B41FA5}">
                      <a16:colId xmlns:a16="http://schemas.microsoft.com/office/drawing/2014/main" val="20004"/>
                    </a:ext>
                  </a:extLst>
                </a:gridCol>
                <a:gridCol w="1101406">
                  <a:extLst>
                    <a:ext uri="{9D8B030D-6E8A-4147-A177-3AD203B41FA5}">
                      <a16:colId xmlns:a16="http://schemas.microsoft.com/office/drawing/2014/main" val="20005"/>
                    </a:ext>
                  </a:extLst>
                </a:gridCol>
              </a:tblGrid>
              <a:tr h="370840">
                <a:tc>
                  <a:txBody>
                    <a:bodyPr/>
                    <a:lstStyle/>
                    <a:p>
                      <a:pPr algn="ct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solidFill>
                      <a:schemeClr val="accent5">
                        <a:lumMod val="40000"/>
                        <a:lumOff val="60000"/>
                      </a:schemeClr>
                    </a:solidFill>
                  </a:tcPr>
                </a:tc>
                <a:tc>
                  <a:txBody>
                    <a:bodyPr/>
                    <a:lstStyle/>
                    <a:p>
                      <a:pPr algn="ctr"/>
                      <a:r>
                        <a:rPr lang="en-US" dirty="0"/>
                        <a:t>0</a:t>
                      </a:r>
                    </a:p>
                  </a:txBody>
                  <a:tcPr/>
                </a:tc>
                <a:tc>
                  <a:txBody>
                    <a:bodyPr/>
                    <a:lstStyle/>
                    <a:p>
                      <a:pPr algn="l"/>
                      <a:r>
                        <a:rPr lang="en-US" dirty="0"/>
                        <a:t>&lt;-Carry</a:t>
                      </a:r>
                    </a:p>
                  </a:txBody>
                  <a:tcPr/>
                </a:tc>
                <a:extLst>
                  <a:ext uri="{0D108BD9-81ED-4DB2-BD59-A6C34878D82A}">
                    <a16:rowId xmlns:a16="http://schemas.microsoft.com/office/drawing/2014/main" val="10000"/>
                  </a:ext>
                </a:extLst>
              </a:tr>
              <a:tr h="370840">
                <a:tc>
                  <a:txBody>
                    <a:bodyPr/>
                    <a:lstStyle/>
                    <a:p>
                      <a:pPr algn="ctr"/>
                      <a:endParaRPr lang="en-US" dirty="0"/>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solidFill>
                      <a:schemeClr val="accent5">
                        <a:lumMod val="40000"/>
                        <a:lumOff val="60000"/>
                      </a:schemeClr>
                    </a:solidFill>
                  </a:tcPr>
                </a:tc>
                <a:tc>
                  <a:txBody>
                    <a:bodyPr/>
                    <a:lstStyle/>
                    <a:p>
                      <a:pPr algn="ctr"/>
                      <a:r>
                        <a:rPr lang="en-US" dirty="0"/>
                        <a:t>1</a:t>
                      </a:r>
                    </a:p>
                  </a:txBody>
                  <a:tcPr/>
                </a:tc>
                <a:tc>
                  <a:txBody>
                    <a:bodyPr/>
                    <a:lstStyle/>
                    <a:p>
                      <a:pPr algn="ctr"/>
                      <a:r>
                        <a:rPr lang="en-US" dirty="0"/>
                        <a:t>A=7</a:t>
                      </a:r>
                    </a:p>
                  </a:txBody>
                  <a:tcPr/>
                </a:tc>
                <a:extLst>
                  <a:ext uri="{0D108BD9-81ED-4DB2-BD59-A6C34878D82A}">
                    <a16:rowId xmlns:a16="http://schemas.microsoft.com/office/drawing/2014/main" val="10001"/>
                  </a:ext>
                </a:extLst>
              </a:tr>
              <a:tr h="370840">
                <a:tc>
                  <a:txBody>
                    <a:bodyPr/>
                    <a:lstStyle/>
                    <a:p>
                      <a:pPr algn="ctr"/>
                      <a:r>
                        <a:rPr lang="en-US" dirty="0"/>
                        <a:t>+</a:t>
                      </a:r>
                    </a:p>
                  </a:txBody>
                  <a:tcPr>
                    <a:lnB w="12700" cap="flat" cmpd="sng" algn="ctr">
                      <a:solidFill>
                        <a:schemeClr val="tx1"/>
                      </a:solidFill>
                      <a:prstDash val="solid"/>
                      <a:round/>
                      <a:headEnd type="none" w="med" len="med"/>
                      <a:tailEnd type="none" w="med" len="med"/>
                    </a:lnB>
                  </a:tcPr>
                </a:tc>
                <a:tc>
                  <a:txBody>
                    <a:bodyPr/>
                    <a:lstStyle/>
                    <a:p>
                      <a:pPr algn="ctr"/>
                      <a:r>
                        <a:rPr lang="en-US" dirty="0"/>
                        <a:t>0</a:t>
                      </a:r>
                    </a:p>
                  </a:txBody>
                  <a:tcPr>
                    <a:lnB w="12700" cap="flat" cmpd="sng" algn="ctr">
                      <a:solidFill>
                        <a:schemeClr val="tx1"/>
                      </a:solidFill>
                      <a:prstDash val="solid"/>
                      <a:round/>
                      <a:headEnd type="none" w="med" len="med"/>
                      <a:tailEnd type="none" w="med" len="med"/>
                    </a:lnB>
                  </a:tcPr>
                </a:tc>
                <a:tc>
                  <a:txBody>
                    <a:bodyPr/>
                    <a:lstStyle/>
                    <a:p>
                      <a:pPr algn="ctr"/>
                      <a:r>
                        <a:rPr lang="en-US" dirty="0"/>
                        <a:t>0</a:t>
                      </a:r>
                    </a:p>
                  </a:txBody>
                  <a:tcPr>
                    <a:lnB w="12700" cap="flat" cmpd="sng" algn="ctr">
                      <a:solidFill>
                        <a:schemeClr val="tx1"/>
                      </a:solidFill>
                      <a:prstDash val="solid"/>
                      <a:round/>
                      <a:headEnd type="none" w="med" len="med"/>
                      <a:tailEnd type="none" w="med" len="med"/>
                    </a:lnB>
                  </a:tcPr>
                </a:tc>
                <a:tc>
                  <a:txBody>
                    <a:bodyPr/>
                    <a:lstStyle/>
                    <a:p>
                      <a:pPr algn="ctr"/>
                      <a:r>
                        <a:rPr lang="en-US" dirty="0"/>
                        <a:t>1</a:t>
                      </a:r>
                    </a:p>
                  </a:txBody>
                  <a:tcPr>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dirty="0"/>
                        <a:t>1</a:t>
                      </a:r>
                    </a:p>
                  </a:txBody>
                  <a:tcPr>
                    <a:lnB w="12700" cap="flat" cmpd="sng" algn="ctr">
                      <a:solidFill>
                        <a:schemeClr val="tx1"/>
                      </a:solidFill>
                      <a:prstDash val="solid"/>
                      <a:round/>
                      <a:headEnd type="none" w="med" len="med"/>
                      <a:tailEnd type="none" w="med" len="med"/>
                    </a:lnB>
                  </a:tcPr>
                </a:tc>
                <a:tc>
                  <a:txBody>
                    <a:bodyPr/>
                    <a:lstStyle/>
                    <a:p>
                      <a:pPr algn="ctr"/>
                      <a:r>
                        <a:rPr lang="en-US" dirty="0"/>
                        <a:t>B=3</a:t>
                      </a:r>
                    </a:p>
                  </a:txBody>
                  <a:tcPr/>
                </a:tc>
                <a:extLst>
                  <a:ext uri="{0D108BD9-81ED-4DB2-BD59-A6C34878D82A}">
                    <a16:rowId xmlns:a16="http://schemas.microsoft.com/office/drawing/2014/main" val="10002"/>
                  </a:ext>
                </a:extLst>
              </a:tr>
              <a:tr h="370840">
                <a:tc>
                  <a:txBody>
                    <a:bodyPr/>
                    <a:lstStyle/>
                    <a:p>
                      <a:pPr algn="ct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a:t>1</a:t>
                      </a:r>
                    </a:p>
                  </a:txBody>
                  <a:tcPr>
                    <a:lnT w="12700" cap="flat" cmpd="sng" algn="ctr">
                      <a:solidFill>
                        <a:schemeClr val="tx1"/>
                      </a:solidFill>
                      <a:prstDash val="solid"/>
                      <a:round/>
                      <a:headEnd type="none" w="med" len="med"/>
                      <a:tailEnd type="none" w="med" len="med"/>
                    </a:lnT>
                  </a:tcPr>
                </a:tc>
                <a:tc>
                  <a:txBody>
                    <a:bodyPr/>
                    <a:lstStyle/>
                    <a:p>
                      <a:pPr algn="ctr"/>
                      <a:r>
                        <a:rPr lang="en-US" dirty="0"/>
                        <a:t>0</a:t>
                      </a:r>
                    </a:p>
                  </a:txBody>
                  <a:tcPr>
                    <a:lnT w="12700" cap="flat" cmpd="sng" algn="ctr">
                      <a:solidFill>
                        <a:schemeClr val="tx1"/>
                      </a:solidFill>
                      <a:prstDash val="solid"/>
                      <a:round/>
                      <a:headEnd type="none" w="med" len="med"/>
                      <a:tailEnd type="none" w="med" len="med"/>
                    </a:lnT>
                  </a:tcPr>
                </a:tc>
                <a:tc>
                  <a:txBody>
                    <a:bodyPr/>
                    <a:lstStyle/>
                    <a:p>
                      <a:pPr algn="ctr"/>
                      <a:r>
                        <a:rPr lang="en-US" dirty="0"/>
                        <a:t>1</a:t>
                      </a:r>
                    </a:p>
                  </a:txBody>
                  <a:tcPr>
                    <a:lnT w="12700" cap="flat" cmpd="sng" algn="ctr">
                      <a:solidFill>
                        <a:schemeClr val="tx1"/>
                      </a:solidFill>
                      <a:prstDash val="solid"/>
                      <a:round/>
                      <a:headEnd type="none" w="med" len="med"/>
                      <a:tailEnd type="none" w="med" len="med"/>
                    </a:lnT>
                    <a:solidFill>
                      <a:schemeClr val="accent5">
                        <a:lumMod val="40000"/>
                        <a:lumOff val="60000"/>
                      </a:schemeClr>
                    </a:solidFill>
                  </a:tcPr>
                </a:tc>
                <a:tc>
                  <a:txBody>
                    <a:bodyPr/>
                    <a:lstStyle/>
                    <a:p>
                      <a:pPr algn="ctr"/>
                      <a:r>
                        <a:rPr lang="en-US" dirty="0"/>
                        <a:t>0</a:t>
                      </a:r>
                    </a:p>
                  </a:txBody>
                  <a:tcPr>
                    <a:lnT w="12700" cap="flat" cmpd="sng" algn="ctr">
                      <a:solidFill>
                        <a:schemeClr val="tx1"/>
                      </a:solidFill>
                      <a:prstDash val="solid"/>
                      <a:round/>
                      <a:headEnd type="none" w="med" len="med"/>
                      <a:tailEnd type="none" w="med" len="med"/>
                    </a:lnT>
                  </a:tcPr>
                </a:tc>
                <a:tc>
                  <a:txBody>
                    <a:bodyPr/>
                    <a:lstStyle/>
                    <a:p>
                      <a:pPr algn="ctr"/>
                      <a:r>
                        <a:rPr lang="en-US" dirty="0"/>
                        <a:t>(10)</a:t>
                      </a:r>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1524000" y="4495799"/>
            <a:ext cx="6172200" cy="830997"/>
          </a:xfrm>
          <a:prstGeom prst="rect">
            <a:avLst/>
          </a:prstGeom>
          <a:noFill/>
        </p:spPr>
        <p:txBody>
          <a:bodyPr wrap="square" rtlCol="0">
            <a:spAutoFit/>
          </a:bodyPr>
          <a:lstStyle/>
          <a:p>
            <a:r>
              <a:rPr lang="en-US" sz="2400" dirty="0"/>
              <a:t>What is required to add one column?</a:t>
            </a:r>
          </a:p>
          <a:p>
            <a:r>
              <a:rPr lang="en-US" sz="2400" dirty="0"/>
              <a:t>One bit from A, One bit from B, and a carry in.</a:t>
            </a:r>
          </a:p>
        </p:txBody>
      </p:sp>
      <p:sp>
        <p:nvSpPr>
          <p:cNvPr id="7" name="TextBox 6"/>
          <p:cNvSpPr txBox="1"/>
          <p:nvPr/>
        </p:nvSpPr>
        <p:spPr>
          <a:xfrm>
            <a:off x="1524000" y="5410200"/>
            <a:ext cx="5257800" cy="830997"/>
          </a:xfrm>
          <a:prstGeom prst="rect">
            <a:avLst/>
          </a:prstGeom>
          <a:noFill/>
        </p:spPr>
        <p:txBody>
          <a:bodyPr wrap="square" rtlCol="0">
            <a:spAutoFit/>
          </a:bodyPr>
          <a:lstStyle/>
          <a:p>
            <a:r>
              <a:rPr lang="en-US" sz="2400" dirty="0"/>
              <a:t>What is the output?</a:t>
            </a:r>
          </a:p>
          <a:p>
            <a:r>
              <a:rPr lang="en-US" sz="2400" dirty="0"/>
              <a:t>Sum and Carry out.</a:t>
            </a:r>
          </a:p>
        </p:txBody>
      </p:sp>
    </p:spTree>
    <p:extLst>
      <p:ext uri="{BB962C8B-B14F-4D97-AF65-F5344CB8AC3E}">
        <p14:creationId xmlns:p14="http://schemas.microsoft.com/office/powerpoint/2010/main" val="633491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table for adding one bit.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7835762"/>
              </p:ext>
            </p:extLst>
          </p:nvPr>
        </p:nvGraphicFramePr>
        <p:xfrm>
          <a:off x="685800" y="2120900"/>
          <a:ext cx="7772400" cy="3337560"/>
        </p:xfrm>
        <a:graphic>
          <a:graphicData uri="http://schemas.openxmlformats.org/drawingml/2006/table">
            <a:tbl>
              <a:tblPr firstRow="1" bandRow="1">
                <a:tableStyleId>{2D5ABB26-0587-4C30-8999-92F81FD0307C}</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370840">
                <a:tc>
                  <a:txBody>
                    <a:bodyPr/>
                    <a:lstStyle/>
                    <a:p>
                      <a:pPr algn="ctr"/>
                      <a:r>
                        <a:rPr lang="en-US" dirty="0" err="1"/>
                        <a:t>Cin</a:t>
                      </a:r>
                      <a:endParaRPr lang="en-US" dirty="0"/>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Bit From A</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Bit from B</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Sum</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Cout</a:t>
                      </a:r>
                      <a:endParaRPr lang="en-US" dirty="0"/>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0</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0</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dirty="0"/>
                        <a:t>1</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dirty="0"/>
                        <a:t>1</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dirty="0"/>
                        <a:t>1</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dirty="0"/>
                        <a:t>1</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86360" marR="863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83184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2456"/>
            <a:ext cx="7772400" cy="1609344"/>
          </a:xfrm>
        </p:spPr>
        <p:txBody>
          <a:bodyPr/>
          <a:lstStyle/>
          <a:p>
            <a:r>
              <a:rPr lang="en-US" dirty="0"/>
              <a:t>Create the circuit</a:t>
            </a:r>
          </a:p>
        </p:txBody>
      </p:sp>
      <p:graphicFrame>
        <p:nvGraphicFramePr>
          <p:cNvPr id="5" name="Content Placeholder 3"/>
          <p:cNvGraphicFramePr>
            <a:graphicFrameLocks/>
          </p:cNvGraphicFramePr>
          <p:nvPr>
            <p:extLst>
              <p:ext uri="{D42A27DB-BD31-4B8C-83A1-F6EECF244321}">
                <p14:modId xmlns:p14="http://schemas.microsoft.com/office/powerpoint/2010/main" val="2402598097"/>
              </p:ext>
            </p:extLst>
          </p:nvPr>
        </p:nvGraphicFramePr>
        <p:xfrm>
          <a:off x="762000" y="1676400"/>
          <a:ext cx="2895600" cy="3337560"/>
        </p:xfrm>
        <a:graphic>
          <a:graphicData uri="http://schemas.openxmlformats.org/drawingml/2006/table">
            <a:tbl>
              <a:tblPr firstRow="1" bandRow="1">
                <a:tableStyleId>{2D5ABB26-0587-4C30-8999-92F81FD0307C}</a:tableStyleId>
              </a:tblPr>
              <a:tblGrid>
                <a:gridCol w="565918">
                  <a:extLst>
                    <a:ext uri="{9D8B030D-6E8A-4147-A177-3AD203B41FA5}">
                      <a16:colId xmlns:a16="http://schemas.microsoft.com/office/drawing/2014/main" val="20000"/>
                    </a:ext>
                  </a:extLst>
                </a:gridCol>
                <a:gridCol w="485072">
                  <a:extLst>
                    <a:ext uri="{9D8B030D-6E8A-4147-A177-3AD203B41FA5}">
                      <a16:colId xmlns:a16="http://schemas.microsoft.com/office/drawing/2014/main" val="20001"/>
                    </a:ext>
                  </a:extLst>
                </a:gridCol>
                <a:gridCol w="485072">
                  <a:extLst>
                    <a:ext uri="{9D8B030D-6E8A-4147-A177-3AD203B41FA5}">
                      <a16:colId xmlns:a16="http://schemas.microsoft.com/office/drawing/2014/main" val="20002"/>
                    </a:ext>
                  </a:extLst>
                </a:gridCol>
                <a:gridCol w="631930">
                  <a:extLst>
                    <a:ext uri="{9D8B030D-6E8A-4147-A177-3AD203B41FA5}">
                      <a16:colId xmlns:a16="http://schemas.microsoft.com/office/drawing/2014/main" val="20003"/>
                    </a:ext>
                  </a:extLst>
                </a:gridCol>
                <a:gridCol w="727608">
                  <a:extLst>
                    <a:ext uri="{9D8B030D-6E8A-4147-A177-3AD203B41FA5}">
                      <a16:colId xmlns:a16="http://schemas.microsoft.com/office/drawing/2014/main" val="20004"/>
                    </a:ext>
                  </a:extLst>
                </a:gridCol>
              </a:tblGrid>
              <a:tr h="370840">
                <a:tc>
                  <a:txBody>
                    <a:bodyPr/>
                    <a:lstStyle/>
                    <a:p>
                      <a:pPr algn="ctr"/>
                      <a:r>
                        <a:rPr lang="en-US" dirty="0" err="1"/>
                        <a:t>C</a:t>
                      </a:r>
                      <a:r>
                        <a:rPr lang="en-US" baseline="-25000" dirty="0" err="1"/>
                        <a:t>in</a:t>
                      </a:r>
                      <a:endParaRPr lang="en-US"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C</a:t>
                      </a:r>
                      <a:r>
                        <a:rPr lang="en-US" baseline="-25000" dirty="0" err="1"/>
                        <a:t>out</a:t>
                      </a:r>
                      <a:endParaRPr lang="en-US"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pic>
        <p:nvPicPr>
          <p:cNvPr id="3076" name="Picture 4" descr="A three by eight decoder with two OR gates labeled Sum and C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468" y="1226256"/>
            <a:ext cx="4741932"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79572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Adder</a:t>
            </a:r>
          </a:p>
        </p:txBody>
      </p:sp>
      <p:pic>
        <p:nvPicPr>
          <p:cNvPr id="4098" name="Picture 2" descr="A three by eight decoder wired to two OR gates.  Each OR gate represents a separate function of the ADD operation.  The Sum OR gate calculates the sum of the three input numbers.  The Cout OR gate calculates if there is a carry ou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1371600"/>
            <a:ext cx="469418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84743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Adder Block Diagram</a:t>
            </a:r>
          </a:p>
        </p:txBody>
      </p:sp>
      <p:sp>
        <p:nvSpPr>
          <p:cNvPr id="4" name="TextBox 3"/>
          <p:cNvSpPr txBox="1"/>
          <p:nvPr/>
        </p:nvSpPr>
        <p:spPr>
          <a:xfrm>
            <a:off x="609600" y="1524000"/>
            <a:ext cx="7760971" cy="830997"/>
          </a:xfrm>
          <a:prstGeom prst="rect">
            <a:avLst/>
          </a:prstGeom>
          <a:noFill/>
        </p:spPr>
        <p:txBody>
          <a:bodyPr wrap="none" rtlCol="0">
            <a:spAutoFit/>
          </a:bodyPr>
          <a:lstStyle/>
          <a:p>
            <a:r>
              <a:rPr lang="en-US" sz="2400" dirty="0"/>
              <a:t>By creating a circuit for a single bit, it makes it easier to add</a:t>
            </a:r>
          </a:p>
          <a:p>
            <a:r>
              <a:rPr lang="en-US" sz="2400" dirty="0"/>
              <a:t>more bits by simply duplicating the adder circuit for each bit.</a:t>
            </a:r>
          </a:p>
        </p:txBody>
      </p:sp>
      <p:pic>
        <p:nvPicPr>
          <p:cNvPr id="8194" name="Picture 2" descr="Block diagram for a full add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2743200"/>
            <a:ext cx="208597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Block diagram of a four bit full adder with multiple input and output lines labeled instead of drawn separate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743200"/>
            <a:ext cx="208597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4985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dirty="0"/>
              <a:t>4-bit adder</a:t>
            </a:r>
          </a:p>
        </p:txBody>
      </p:sp>
      <p:pic>
        <p:nvPicPr>
          <p:cNvPr id="8" name="Picture 7" descr="Connecting four, one-bit full adders to create a circuit that can add four bit numbers.">
            <a:extLst>
              <a:ext uri="{FF2B5EF4-FFF2-40B4-BE49-F238E27FC236}">
                <a16:creationId xmlns:a16="http://schemas.microsoft.com/office/drawing/2014/main" id="{0B281D11-9956-4236-BF82-D9539757DD8D}"/>
              </a:ext>
            </a:extLst>
          </p:cNvPr>
          <p:cNvPicPr>
            <a:picLocks noChangeAspect="1"/>
          </p:cNvPicPr>
          <p:nvPr/>
        </p:nvPicPr>
        <p:blipFill>
          <a:blip r:embed="rId2"/>
          <a:stretch>
            <a:fillRect/>
          </a:stretch>
        </p:blipFill>
        <p:spPr>
          <a:xfrm>
            <a:off x="214159" y="639721"/>
            <a:ext cx="5562600" cy="4114716"/>
          </a:xfrm>
          <a:prstGeom prst="rect">
            <a:avLst/>
          </a:prstGeom>
        </p:spPr>
      </p:pic>
      <p:graphicFrame>
        <p:nvGraphicFramePr>
          <p:cNvPr id="6" name="Content Placeholder 3"/>
          <p:cNvGraphicFramePr>
            <a:graphicFrameLocks/>
          </p:cNvGraphicFramePr>
          <p:nvPr>
            <p:extLst>
              <p:ext uri="{D42A27DB-BD31-4B8C-83A1-F6EECF244321}">
                <p14:modId xmlns:p14="http://schemas.microsoft.com/office/powerpoint/2010/main" val="4253287583"/>
              </p:ext>
            </p:extLst>
          </p:nvPr>
        </p:nvGraphicFramePr>
        <p:xfrm>
          <a:off x="5938531" y="563562"/>
          <a:ext cx="2729219" cy="3606800"/>
        </p:xfrm>
        <a:graphic>
          <a:graphicData uri="http://schemas.openxmlformats.org/drawingml/2006/table">
            <a:tbl>
              <a:tblPr firstRow="1" bandRow="1">
                <a:tableStyleId>{2D5ABB26-0587-4C30-8999-92F81FD0307C}</a:tableStyleId>
              </a:tblPr>
              <a:tblGrid>
                <a:gridCol w="533400">
                  <a:extLst>
                    <a:ext uri="{9D8B030D-6E8A-4147-A177-3AD203B41FA5}">
                      <a16:colId xmlns:a16="http://schemas.microsoft.com/office/drawing/2014/main" val="20000"/>
                    </a:ext>
                  </a:extLst>
                </a:gridCol>
                <a:gridCol w="443219">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tblGrid>
              <a:tr h="370840">
                <a:tc>
                  <a:txBody>
                    <a:bodyPr/>
                    <a:lstStyle/>
                    <a:p>
                      <a:pPr algn="ctr"/>
                      <a:r>
                        <a:rPr lang="en-US" dirty="0" err="1"/>
                        <a:t>Cin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Cout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3" name="TextBox 2">
            <a:extLst>
              <a:ext uri="{FF2B5EF4-FFF2-40B4-BE49-F238E27FC236}">
                <a16:creationId xmlns:a16="http://schemas.microsoft.com/office/drawing/2014/main" id="{69E427CC-A3C9-450C-97C3-67D51F83CA90}"/>
              </a:ext>
            </a:extLst>
          </p:cNvPr>
          <p:cNvSpPr txBox="1"/>
          <p:nvPr/>
        </p:nvSpPr>
        <p:spPr>
          <a:xfrm>
            <a:off x="1143000" y="5094204"/>
            <a:ext cx="3919663" cy="830997"/>
          </a:xfrm>
          <a:prstGeom prst="rect">
            <a:avLst/>
          </a:prstGeom>
          <a:noFill/>
        </p:spPr>
        <p:txBody>
          <a:bodyPr wrap="none" rtlCol="0">
            <a:spAutoFit/>
          </a:bodyPr>
          <a:lstStyle/>
          <a:p>
            <a:r>
              <a:rPr lang="en-US" sz="2400" b="1" dirty="0">
                <a:solidFill>
                  <a:srgbClr val="FF0000"/>
                </a:solidFill>
              </a:rPr>
              <a:t>Homework: </a:t>
            </a:r>
          </a:p>
          <a:p>
            <a:r>
              <a:rPr lang="en-US" sz="2400" b="1" dirty="0">
                <a:solidFill>
                  <a:srgbClr val="FF0000"/>
                </a:solidFill>
              </a:rPr>
              <a:t>Build a 4-bit Adder in Logisim</a:t>
            </a:r>
          </a:p>
        </p:txBody>
      </p:sp>
      <p:sp>
        <p:nvSpPr>
          <p:cNvPr id="4" name="Content Placeholder 3">
            <a:extLst>
              <a:ext uri="{FF2B5EF4-FFF2-40B4-BE49-F238E27FC236}">
                <a16:creationId xmlns:a16="http://schemas.microsoft.com/office/drawing/2014/main" id="{AEE7A507-BA83-152D-BD18-1741F37DB0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28529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1s and 0s</a:t>
            </a:r>
          </a:p>
        </p:txBody>
      </p:sp>
      <p:sp>
        <p:nvSpPr>
          <p:cNvPr id="3" name="Content Placeholder 2"/>
          <p:cNvSpPr>
            <a:spLocks noGrp="1"/>
          </p:cNvSpPr>
          <p:nvPr>
            <p:ph idx="1"/>
          </p:nvPr>
        </p:nvSpPr>
        <p:spPr/>
        <p:txBody>
          <a:bodyPr>
            <a:normAutofit/>
          </a:bodyPr>
          <a:lstStyle/>
          <a:p>
            <a:r>
              <a:rPr lang="en-US" dirty="0"/>
              <a:t>So far 1s and 0s have just appeared on inputs without explanation about where they come from.</a:t>
            </a:r>
          </a:p>
          <a:p>
            <a:r>
              <a:rPr lang="en-US" dirty="0"/>
              <a:t>For a computer to add it needs an adder circuit, but the inputs must be stored somewhere on the computer also.</a:t>
            </a:r>
          </a:p>
          <a:p>
            <a:r>
              <a:rPr lang="en-US" dirty="0"/>
              <a:t>The result, also, must get stored somewhere for it to be useful.</a:t>
            </a:r>
          </a:p>
          <a:p>
            <a:r>
              <a:rPr lang="en-US" dirty="0"/>
              <a:t>We store these bits in a circuit called a latch.</a:t>
            </a:r>
          </a:p>
        </p:txBody>
      </p:sp>
    </p:spTree>
    <p:extLst>
      <p:ext uri="{BB962C8B-B14F-4D97-AF65-F5344CB8AC3E}">
        <p14:creationId xmlns:p14="http://schemas.microsoft.com/office/powerpoint/2010/main" val="2914986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Circuit.</a:t>
            </a:r>
          </a:p>
        </p:txBody>
      </p:sp>
      <p:sp>
        <p:nvSpPr>
          <p:cNvPr id="3" name="Content Placeholder 2"/>
          <p:cNvSpPr>
            <a:spLocks noGrp="1"/>
          </p:cNvSpPr>
          <p:nvPr>
            <p:ph idx="1"/>
          </p:nvPr>
        </p:nvSpPr>
        <p:spPr/>
        <p:txBody>
          <a:bodyPr>
            <a:normAutofit/>
          </a:bodyPr>
          <a:lstStyle/>
          <a:p>
            <a:r>
              <a:rPr lang="en-US" sz="2800" dirty="0"/>
              <a:t>Electrons can't leave the wire (normally).</a:t>
            </a:r>
          </a:p>
          <a:p>
            <a:r>
              <a:rPr lang="en-US" sz="2800" dirty="0"/>
              <a:t>The pressure is still being applied (moving magnet).</a:t>
            </a:r>
          </a:p>
          <a:p>
            <a:r>
              <a:rPr lang="en-US" sz="2800" dirty="0"/>
              <a:t>Voltage is present even if current is not flowing.</a:t>
            </a:r>
          </a:p>
        </p:txBody>
      </p:sp>
      <p:pic>
        <p:nvPicPr>
          <p:cNvPr id="3074" name="Picture 2" descr="A break in the wire means electrons can't mo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923" y="3276600"/>
            <a:ext cx="3886200" cy="2703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5689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 Latch</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469903010"/>
                  </p:ext>
                </p:extLst>
              </p:nvPr>
            </p:nvGraphicFramePr>
            <p:xfrm>
              <a:off x="1295400" y="2590800"/>
              <a:ext cx="1524000" cy="1854200"/>
            </p:xfrm>
            <a:graphic>
              <a:graphicData uri="http://schemas.openxmlformats.org/drawingml/2006/table">
                <a:tbl>
                  <a:tblPr firstRow="1" bandRow="1">
                    <a:tableStyleId>{2D5ABB26-0587-4C30-8999-92F81FD0307C}</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tblGrid>
                  <a:tr h="370840">
                    <a:tc>
                      <a:txBody>
                        <a:bodyPr/>
                        <a:lstStyle/>
                        <a:p>
                          <a:pPr algn="ctr"/>
                          <a:r>
                            <a:rPr lang="en-US"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smtClean="0">
                                        <a:latin typeface="Cambria Math"/>
                                      </a:rPr>
                                      <m:t>𝑨𝑩</m:t>
                                    </m:r>
                                  </m:e>
                                </m:acc>
                              </m:oMath>
                            </m:oMathPara>
                          </a14:m>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587857656"/>
                  </p:ext>
                </p:extLst>
              </p:nvPr>
            </p:nvGraphicFramePr>
            <p:xfrm>
              <a:off x="1295400" y="2590800"/>
              <a:ext cx="1524000" cy="1854200"/>
            </p:xfrm>
            <a:graphic>
              <a:graphicData uri="http://schemas.openxmlformats.org/drawingml/2006/table">
                <a:tbl>
                  <a:tblPr firstRow="1" bandRow="1">
                    <a:tableStyleId>{2D5ABB26-0587-4C30-8999-92F81FD0307C}</a:tableStyleId>
                  </a:tblPr>
                  <a:tblGrid>
                    <a:gridCol w="508000"/>
                    <a:gridCol w="508000"/>
                    <a:gridCol w="508000"/>
                  </a:tblGrid>
                  <a:tr h="370840">
                    <a:tc>
                      <a:txBody>
                        <a:bodyPr/>
                        <a:lstStyle/>
                        <a:p>
                          <a:pPr algn="ctr"/>
                          <a:r>
                            <a:rPr lang="en-US" dirty="0" smtClean="0"/>
                            <a:t>A</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B</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02410" t="-8197" b="-424590"/>
                          </a:stretch>
                        </a:blipFill>
                      </a:tcPr>
                    </a:tc>
                  </a:tr>
                  <a:tr h="370840">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5" name="TextBox 4">
            <a:extLst>
              <a:ext uri="{FF2B5EF4-FFF2-40B4-BE49-F238E27FC236}">
                <a16:creationId xmlns:a16="http://schemas.microsoft.com/office/drawing/2014/main" id="{63264638-A68D-472D-8BD1-B0BE7BE5B3AB}"/>
              </a:ext>
            </a:extLst>
          </p:cNvPr>
          <p:cNvSpPr txBox="1"/>
          <p:nvPr/>
        </p:nvSpPr>
        <p:spPr>
          <a:xfrm>
            <a:off x="1023495" y="2122280"/>
            <a:ext cx="2067810" cy="369332"/>
          </a:xfrm>
          <a:prstGeom prst="rect">
            <a:avLst/>
          </a:prstGeom>
          <a:noFill/>
        </p:spPr>
        <p:txBody>
          <a:bodyPr wrap="none" rtlCol="0">
            <a:spAutoFit/>
          </a:bodyPr>
          <a:lstStyle/>
          <a:p>
            <a:r>
              <a:rPr lang="en-US" dirty="0" err="1"/>
              <a:t>NAND</a:t>
            </a:r>
            <a:r>
              <a:rPr lang="en-US" dirty="0"/>
              <a:t> TRUTH TABLE</a:t>
            </a:r>
          </a:p>
        </p:txBody>
      </p:sp>
      <p:pic>
        <p:nvPicPr>
          <p:cNvPr id="3" name="Picture 2" descr="RS Latch or RS flip-flop.  It is sometimes called an SR latch or SR flip-flop..  ">
            <a:extLst>
              <a:ext uri="{FF2B5EF4-FFF2-40B4-BE49-F238E27FC236}">
                <a16:creationId xmlns:a16="http://schemas.microsoft.com/office/drawing/2014/main" id="{5893E4D0-5D0A-49F3-B2A2-61A6AB0881DC}"/>
              </a:ext>
            </a:extLst>
          </p:cNvPr>
          <p:cNvPicPr>
            <a:picLocks noChangeAspect="1"/>
          </p:cNvPicPr>
          <p:nvPr/>
        </p:nvPicPr>
        <p:blipFill>
          <a:blip r:embed="rId3"/>
          <a:stretch>
            <a:fillRect/>
          </a:stretch>
        </p:blipFill>
        <p:spPr>
          <a:xfrm>
            <a:off x="4191000" y="2089150"/>
            <a:ext cx="3657600" cy="2857500"/>
          </a:xfrm>
          <a:prstGeom prst="rect">
            <a:avLst/>
          </a:prstGeom>
        </p:spPr>
      </p:pic>
    </p:spTree>
    <p:extLst>
      <p:ext uri="{BB962C8B-B14F-4D97-AF65-F5344CB8AC3E}">
        <p14:creationId xmlns:p14="http://schemas.microsoft.com/office/powerpoint/2010/main" val="31890933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 Latch Excitation Table</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2509519463"/>
                  </p:ext>
                </p:extLst>
              </p:nvPr>
            </p:nvGraphicFramePr>
            <p:xfrm>
              <a:off x="1371600" y="2349500"/>
              <a:ext cx="2187892" cy="1854200"/>
            </p:xfrm>
            <a:graphic>
              <a:graphicData uri="http://schemas.openxmlformats.org/drawingml/2006/table">
                <a:tbl>
                  <a:tblPr firstRow="1" bandRow="1">
                    <a:tableStyleId>{2D5ABB26-0587-4C30-8999-92F81FD0307C}</a:tableStyleId>
                  </a:tblPr>
                  <a:tblGrid>
                    <a:gridCol w="359092">
                      <a:extLst>
                        <a:ext uri="{9D8B030D-6E8A-4147-A177-3AD203B41FA5}">
                          <a16:colId xmlns:a16="http://schemas.microsoft.com/office/drawing/2014/main" val="20000"/>
                        </a:ext>
                      </a:extLst>
                    </a:gridCol>
                    <a:gridCol w="326708">
                      <a:extLst>
                        <a:ext uri="{9D8B030D-6E8A-4147-A177-3AD203B41FA5}">
                          <a16:colId xmlns:a16="http://schemas.microsoft.com/office/drawing/2014/main" val="20001"/>
                        </a:ext>
                      </a:extLst>
                    </a:gridCol>
                    <a:gridCol w="1502092">
                      <a:extLst>
                        <a:ext uri="{9D8B030D-6E8A-4147-A177-3AD203B41FA5}">
                          <a16:colId xmlns:a16="http://schemas.microsoft.com/office/drawing/2014/main" val="20002"/>
                        </a:ext>
                      </a:extLst>
                    </a:gridCol>
                  </a:tblGrid>
                  <a:tr h="370840">
                    <a:tc>
                      <a:txBody>
                        <a:bodyPr/>
                        <a:lstStyle/>
                        <a:p>
                          <a:pPr algn="ctr"/>
                          <a:r>
                            <a:rPr lang="en-US" dirty="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a:rPr>
                                  <m:t>Q</m:t>
                                </m:r>
                              </m:oMath>
                            </m:oMathPara>
                          </a14:m>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No Change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Unused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2509519463"/>
                  </p:ext>
                </p:extLst>
              </p:nvPr>
            </p:nvGraphicFramePr>
            <p:xfrm>
              <a:off x="1371600" y="2349500"/>
              <a:ext cx="2187892" cy="1854200"/>
            </p:xfrm>
            <a:graphic>
              <a:graphicData uri="http://schemas.openxmlformats.org/drawingml/2006/table">
                <a:tbl>
                  <a:tblPr firstRow="1" bandRow="1">
                    <a:tableStyleId>{2D5ABB26-0587-4C30-8999-92F81FD0307C}</a:tableStyleId>
                  </a:tblPr>
                  <a:tblGrid>
                    <a:gridCol w="359092"/>
                    <a:gridCol w="326708"/>
                    <a:gridCol w="1502092"/>
                  </a:tblGrid>
                  <a:tr h="370840">
                    <a:tc>
                      <a:txBody>
                        <a:bodyPr/>
                        <a:lstStyle/>
                        <a:p>
                          <a:pPr algn="ctr"/>
                          <a:r>
                            <a:rPr lang="en-US" dirty="0" smtClean="0"/>
                            <a:t>R</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5935" t="-6557" b="-424590"/>
                          </a:stretch>
                        </a:blipFill>
                      </a:tcPr>
                    </a:tc>
                  </a:tr>
                  <a:tr h="370840">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No Change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Unused</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pic>
        <p:nvPicPr>
          <p:cNvPr id="4098" name="Picture 2" descr="RS La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438400"/>
            <a:ext cx="2009775"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133600" y="4800600"/>
            <a:ext cx="6477000" cy="1815882"/>
          </a:xfrm>
          <a:prstGeom prst="rect">
            <a:avLst/>
          </a:prstGeom>
          <a:noFill/>
        </p:spPr>
        <p:txBody>
          <a:bodyPr wrap="square" rtlCol="0">
            <a:spAutoFit/>
          </a:bodyPr>
          <a:lstStyle/>
          <a:p>
            <a:r>
              <a:rPr lang="en-US" sz="2800" dirty="0"/>
              <a:t>1 on S and R means Q doesn't change.</a:t>
            </a:r>
          </a:p>
          <a:p>
            <a:r>
              <a:rPr lang="en-US" sz="2800" dirty="0"/>
              <a:t>0 on S means </a:t>
            </a:r>
            <a:r>
              <a:rPr lang="en-US" sz="2800" b="1" dirty="0"/>
              <a:t>set</a:t>
            </a:r>
            <a:r>
              <a:rPr lang="en-US" sz="2800" dirty="0"/>
              <a:t> Q to 1</a:t>
            </a:r>
          </a:p>
          <a:p>
            <a:r>
              <a:rPr lang="en-US" sz="2800" dirty="0"/>
              <a:t>0 on R means </a:t>
            </a:r>
            <a:r>
              <a:rPr lang="en-US" sz="2800" b="1" dirty="0"/>
              <a:t>reset</a:t>
            </a:r>
            <a:r>
              <a:rPr lang="en-US" sz="2800" dirty="0"/>
              <a:t> Q to 0</a:t>
            </a:r>
          </a:p>
          <a:p>
            <a:r>
              <a:rPr lang="en-US" sz="2800" dirty="0"/>
              <a:t>Do not put 0 on S and R at same time.</a:t>
            </a:r>
          </a:p>
        </p:txBody>
      </p:sp>
    </p:spTree>
    <p:extLst>
      <p:ext uri="{BB962C8B-B14F-4D97-AF65-F5344CB8AC3E}">
        <p14:creationId xmlns:p14="http://schemas.microsoft.com/office/powerpoint/2010/main" val="32931354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Gated D Latch</a:t>
            </a:r>
          </a:p>
        </p:txBody>
      </p:sp>
      <p:sp>
        <p:nvSpPr>
          <p:cNvPr id="3" name="Content Placeholder 2"/>
          <p:cNvSpPr>
            <a:spLocks noGrp="1"/>
          </p:cNvSpPr>
          <p:nvPr>
            <p:ph idx="1"/>
          </p:nvPr>
        </p:nvSpPr>
        <p:spPr/>
        <p:txBody>
          <a:bodyPr/>
          <a:lstStyle/>
          <a:p>
            <a:r>
              <a:rPr lang="en-US" dirty="0"/>
              <a:t>A modified R-S latch.</a:t>
            </a:r>
          </a:p>
          <a:p>
            <a:pPr lvl="1"/>
            <a:r>
              <a:rPr lang="en-US" dirty="0"/>
              <a:t>A single input (D)</a:t>
            </a:r>
          </a:p>
          <a:p>
            <a:pPr lvl="1"/>
            <a:r>
              <a:rPr lang="en-US" dirty="0"/>
              <a:t>A write enable circuit (WE)</a:t>
            </a:r>
          </a:p>
          <a:p>
            <a:r>
              <a:rPr lang="en-US" dirty="0"/>
              <a:t>A gate circuit directs inputs to R and 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58672679"/>
              </p:ext>
            </p:extLst>
          </p:nvPr>
        </p:nvGraphicFramePr>
        <p:xfrm>
          <a:off x="838200" y="4114799"/>
          <a:ext cx="2362200" cy="212344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pPr algn="ctr"/>
                      <a:r>
                        <a:rPr lang="en-U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WE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No 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No 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5123" name="Picture 3" descr="Gated D-Latch connects some control circuitry to an RS la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114800"/>
            <a:ext cx="37528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86049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102" y="31955"/>
            <a:ext cx="7772400" cy="1609344"/>
          </a:xfrm>
        </p:spPr>
        <p:txBody>
          <a:bodyPr/>
          <a:lstStyle/>
          <a:p>
            <a:r>
              <a:rPr lang="en-US" dirty="0"/>
              <a:t>Storing More than One Bit</a:t>
            </a:r>
          </a:p>
        </p:txBody>
      </p:sp>
      <p:sp>
        <p:nvSpPr>
          <p:cNvPr id="3" name="Content Placeholder 2"/>
          <p:cNvSpPr>
            <a:spLocks noGrp="1"/>
          </p:cNvSpPr>
          <p:nvPr>
            <p:ph idx="1"/>
          </p:nvPr>
        </p:nvSpPr>
        <p:spPr>
          <a:xfrm>
            <a:off x="685800" y="1264470"/>
            <a:ext cx="7772400" cy="4050792"/>
          </a:xfrm>
        </p:spPr>
        <p:txBody>
          <a:bodyPr>
            <a:normAutofit/>
          </a:bodyPr>
          <a:lstStyle/>
          <a:p>
            <a:r>
              <a:rPr lang="en-US" sz="2400" dirty="0"/>
              <a:t>How could four bits be stored? Use four D latches working together.</a:t>
            </a:r>
          </a:p>
          <a:p>
            <a:r>
              <a:rPr lang="en-US" sz="2400" dirty="0"/>
              <a:t>The device for storing multiple bits as a unit is called a </a:t>
            </a:r>
            <a:r>
              <a:rPr lang="en-US" sz="2400" b="1" dirty="0"/>
              <a:t>REGISTER</a:t>
            </a:r>
            <a:r>
              <a:rPr lang="en-US" sz="2400" dirty="0"/>
              <a:t>.</a:t>
            </a:r>
          </a:p>
          <a:p>
            <a:r>
              <a:rPr lang="en-US" sz="2400" dirty="0"/>
              <a:t>Bigger numbers simply use more latches.  </a:t>
            </a:r>
          </a:p>
          <a:p>
            <a:r>
              <a:rPr lang="en-US" sz="2400" dirty="0"/>
              <a:t>64-bit microprocessors use 64 latches for registers.</a:t>
            </a:r>
          </a:p>
        </p:txBody>
      </p:sp>
      <p:pic>
        <p:nvPicPr>
          <p:cNvPr id="6146" name="Picture 2" descr="Four gated d-latches connected together to store a four bit number.  This is called a four bit regis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569" y="3886200"/>
            <a:ext cx="4614862" cy="240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39009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Annotation</a:t>
            </a:r>
          </a:p>
        </p:txBody>
      </p:sp>
      <p:sp>
        <p:nvSpPr>
          <p:cNvPr id="3" name="Content Placeholder 2"/>
          <p:cNvSpPr>
            <a:spLocks noGrp="1"/>
          </p:cNvSpPr>
          <p:nvPr>
            <p:ph idx="1"/>
          </p:nvPr>
        </p:nvSpPr>
        <p:spPr/>
        <p:txBody>
          <a:bodyPr>
            <a:normAutofit/>
          </a:bodyPr>
          <a:lstStyle/>
          <a:p>
            <a:r>
              <a:rPr lang="en-US" dirty="0"/>
              <a:t>The bits are labeled with subscripts from low order to high order which is typically right to left.</a:t>
            </a:r>
          </a:p>
          <a:p>
            <a:r>
              <a:rPr lang="en-US" dirty="0"/>
              <a:t>The instruction register (IR) is a 16 bit register </a:t>
            </a:r>
          </a:p>
          <a:p>
            <a:endParaRPr lang="en-US" dirty="0"/>
          </a:p>
          <a:p>
            <a:endParaRPr lang="en-US" dirty="0"/>
          </a:p>
          <a:p>
            <a:endParaRPr lang="en-US" dirty="0"/>
          </a:p>
          <a:p>
            <a:r>
              <a:rPr lang="en-US" dirty="0"/>
              <a:t>We can refer to ranges of bits using brackets</a:t>
            </a:r>
          </a:p>
          <a:p>
            <a:pPr marL="457200" lvl="1" indent="0">
              <a:buNone/>
            </a:pPr>
            <a:r>
              <a:rPr lang="en-US" dirty="0"/>
              <a:t>	IR[15:12] = </a:t>
            </a:r>
            <a:r>
              <a:rPr lang="en-US" dirty="0">
                <a:solidFill>
                  <a:srgbClr val="FF0000"/>
                </a:solidFill>
              </a:rPr>
              <a:t>1001</a:t>
            </a:r>
          </a:p>
          <a:p>
            <a:pPr marL="457200" lvl="1" indent="0">
              <a:buNone/>
            </a:pPr>
            <a:r>
              <a:rPr lang="en-US" dirty="0"/>
              <a:t>	IR[7:0] = </a:t>
            </a:r>
            <a:r>
              <a:rPr lang="en-US" dirty="0">
                <a:solidFill>
                  <a:srgbClr val="0070C0"/>
                </a:solidFill>
              </a:rPr>
              <a:t>01110110</a:t>
            </a:r>
            <a:r>
              <a:rPr lang="en-US" dirty="0"/>
              <a:t> </a:t>
            </a:r>
          </a:p>
          <a:p>
            <a:pPr marL="0" indent="0">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1494006080"/>
              </p:ext>
            </p:extLst>
          </p:nvPr>
        </p:nvGraphicFramePr>
        <p:xfrm>
          <a:off x="704193" y="3405124"/>
          <a:ext cx="7924800" cy="741680"/>
        </p:xfrm>
        <a:graphic>
          <a:graphicData uri="http://schemas.openxmlformats.org/drawingml/2006/table">
            <a:tbl>
              <a:tblPr firstRow="1" bandRow="1">
                <a:tableStyleId>{2D5ABB26-0587-4C30-8999-92F81FD0307C}</a:tableStyleId>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gridCol w="495300">
                  <a:extLst>
                    <a:ext uri="{9D8B030D-6E8A-4147-A177-3AD203B41FA5}">
                      <a16:colId xmlns:a16="http://schemas.microsoft.com/office/drawing/2014/main" val="20004"/>
                    </a:ext>
                  </a:extLst>
                </a:gridCol>
                <a:gridCol w="495300">
                  <a:extLst>
                    <a:ext uri="{9D8B030D-6E8A-4147-A177-3AD203B41FA5}">
                      <a16:colId xmlns:a16="http://schemas.microsoft.com/office/drawing/2014/main" val="20005"/>
                    </a:ext>
                  </a:extLst>
                </a:gridCol>
                <a:gridCol w="495300">
                  <a:extLst>
                    <a:ext uri="{9D8B030D-6E8A-4147-A177-3AD203B41FA5}">
                      <a16:colId xmlns:a16="http://schemas.microsoft.com/office/drawing/2014/main" val="20006"/>
                    </a:ext>
                  </a:extLst>
                </a:gridCol>
                <a:gridCol w="495300">
                  <a:extLst>
                    <a:ext uri="{9D8B030D-6E8A-4147-A177-3AD203B41FA5}">
                      <a16:colId xmlns:a16="http://schemas.microsoft.com/office/drawing/2014/main" val="20007"/>
                    </a:ext>
                  </a:extLst>
                </a:gridCol>
                <a:gridCol w="495300">
                  <a:extLst>
                    <a:ext uri="{9D8B030D-6E8A-4147-A177-3AD203B41FA5}">
                      <a16:colId xmlns:a16="http://schemas.microsoft.com/office/drawing/2014/main" val="20008"/>
                    </a:ext>
                  </a:extLst>
                </a:gridCol>
                <a:gridCol w="495300">
                  <a:extLst>
                    <a:ext uri="{9D8B030D-6E8A-4147-A177-3AD203B41FA5}">
                      <a16:colId xmlns:a16="http://schemas.microsoft.com/office/drawing/2014/main" val="20009"/>
                    </a:ext>
                  </a:extLst>
                </a:gridCol>
                <a:gridCol w="495300">
                  <a:extLst>
                    <a:ext uri="{9D8B030D-6E8A-4147-A177-3AD203B41FA5}">
                      <a16:colId xmlns:a16="http://schemas.microsoft.com/office/drawing/2014/main" val="20010"/>
                    </a:ext>
                  </a:extLst>
                </a:gridCol>
                <a:gridCol w="495300">
                  <a:extLst>
                    <a:ext uri="{9D8B030D-6E8A-4147-A177-3AD203B41FA5}">
                      <a16:colId xmlns:a16="http://schemas.microsoft.com/office/drawing/2014/main" val="20011"/>
                    </a:ext>
                  </a:extLst>
                </a:gridCol>
                <a:gridCol w="495300">
                  <a:extLst>
                    <a:ext uri="{9D8B030D-6E8A-4147-A177-3AD203B41FA5}">
                      <a16:colId xmlns:a16="http://schemas.microsoft.com/office/drawing/2014/main" val="20012"/>
                    </a:ext>
                  </a:extLst>
                </a:gridCol>
                <a:gridCol w="495300">
                  <a:extLst>
                    <a:ext uri="{9D8B030D-6E8A-4147-A177-3AD203B41FA5}">
                      <a16:colId xmlns:a16="http://schemas.microsoft.com/office/drawing/2014/main" val="20013"/>
                    </a:ext>
                  </a:extLst>
                </a:gridCol>
                <a:gridCol w="495300">
                  <a:extLst>
                    <a:ext uri="{9D8B030D-6E8A-4147-A177-3AD203B41FA5}">
                      <a16:colId xmlns:a16="http://schemas.microsoft.com/office/drawing/2014/main" val="20014"/>
                    </a:ext>
                  </a:extLst>
                </a:gridCol>
                <a:gridCol w="495300">
                  <a:extLst>
                    <a:ext uri="{9D8B030D-6E8A-4147-A177-3AD203B41FA5}">
                      <a16:colId xmlns:a16="http://schemas.microsoft.com/office/drawing/2014/main" val="20015"/>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a:t>IR</a:t>
                      </a:r>
                      <a:r>
                        <a:rPr lang="en-US" sz="1600" baseline="-25000" dirty="0"/>
                        <a:t>15</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a:t>IR</a:t>
                      </a:r>
                      <a:r>
                        <a:rPr lang="en-US" sz="1600" baseline="-25000" dirty="0"/>
                        <a:t>14</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aseline="0" dirty="0"/>
                        <a:t>IR</a:t>
                      </a:r>
                      <a:r>
                        <a:rPr lang="en-US" sz="1600" baseline="-25000" dirty="0"/>
                        <a:t>13</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a:t>IR</a:t>
                      </a:r>
                      <a:r>
                        <a:rPr lang="en-US" sz="1600" baseline="-25000" dirty="0"/>
                        <a:t>12</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a:t>IR</a:t>
                      </a:r>
                      <a:r>
                        <a:rPr lang="en-US" sz="1600" baseline="-25000" dirty="0"/>
                        <a:t>11</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a:t>IR</a:t>
                      </a:r>
                      <a:r>
                        <a:rPr lang="en-US" sz="1600" baseline="-25000" dirty="0"/>
                        <a:t>10</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aseline="0" dirty="0"/>
                        <a:t>IR</a:t>
                      </a:r>
                      <a:r>
                        <a:rPr lang="en-US" sz="1600" baseline="-25000" dirty="0"/>
                        <a:t>9</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a:t>IR</a:t>
                      </a:r>
                      <a:r>
                        <a:rPr lang="en-US" sz="1600" baseline="-25000" dirty="0"/>
                        <a:t>8</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a:t>IR</a:t>
                      </a:r>
                      <a:r>
                        <a:rPr lang="en-US" sz="1600" baseline="-25000" dirty="0"/>
                        <a:t>7</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aseline="0" dirty="0"/>
                        <a:t>IR</a:t>
                      </a:r>
                      <a:r>
                        <a:rPr lang="en-US" sz="1600" baseline="-25000" dirty="0"/>
                        <a:t>6</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a:t>IR</a:t>
                      </a:r>
                      <a:r>
                        <a:rPr lang="en-US" sz="1600" baseline="-25000" dirty="0"/>
                        <a:t>5</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a:t>IR</a:t>
                      </a:r>
                      <a:r>
                        <a:rPr lang="en-US" sz="1600" baseline="-25000" dirty="0"/>
                        <a:t>4</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aseline="0" dirty="0"/>
                        <a:t>IR</a:t>
                      </a:r>
                      <a:r>
                        <a:rPr lang="en-US" sz="1600" baseline="-25000" dirty="0"/>
                        <a:t>3</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a:t>IR</a:t>
                      </a:r>
                      <a:r>
                        <a:rPr lang="en-US" sz="1600" baseline="-25000" dirty="0"/>
                        <a:t>2</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a:t>IR</a:t>
                      </a:r>
                      <a:r>
                        <a:rPr lang="en-US" sz="1600" baseline="-25000" dirty="0"/>
                        <a:t>1</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aseline="0" dirty="0"/>
                        <a:t>IR</a:t>
                      </a:r>
                      <a:r>
                        <a:rPr lang="en-US" sz="1600" baseline="-25000" dirty="0"/>
                        <a:t>0</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600" dirty="0">
                          <a:solidFill>
                            <a:srgbClr val="FF0000"/>
                          </a:solidFill>
                        </a:rPr>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rgbClr val="FF0000"/>
                          </a:solidFill>
                        </a:rPr>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rgbClr val="FF0000"/>
                          </a:solidFill>
                        </a:rPr>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rgbClr val="FF0000"/>
                          </a:solidFill>
                        </a:rPr>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rgbClr val="0070C0"/>
                          </a:solidFill>
                        </a:rPr>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rgbClr val="0070C0"/>
                          </a:solidFill>
                        </a:rPr>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rgbClr val="0070C0"/>
                          </a:solidFill>
                        </a:rPr>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rgbClr val="0070C0"/>
                          </a:solidFill>
                        </a:rPr>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rgbClr val="0070C0"/>
                          </a:solidFill>
                        </a:rPr>
                        <a:t>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rgbClr val="0070C0"/>
                          </a:solidFill>
                        </a:rPr>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rgbClr val="0070C0"/>
                          </a:solidFill>
                        </a:rPr>
                        <a:t>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rgbClr val="0070C0"/>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852900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Register Annotation</a:t>
            </a:r>
          </a:p>
        </p:txBody>
      </p:sp>
      <p:sp>
        <p:nvSpPr>
          <p:cNvPr id="3" name="Content Placeholder 2"/>
          <p:cNvSpPr>
            <a:spLocks noGrp="1"/>
          </p:cNvSpPr>
          <p:nvPr>
            <p:ph idx="1"/>
          </p:nvPr>
        </p:nvSpPr>
        <p:spPr/>
        <p:txBody>
          <a:bodyPr>
            <a:normAutofit/>
          </a:bodyPr>
          <a:lstStyle/>
          <a:p>
            <a:pPr marL="0" indent="0">
              <a:buNone/>
            </a:pPr>
            <a:r>
              <a:rPr lang="en-US" dirty="0"/>
              <a:t>R1 &lt;- R2 + R3 </a:t>
            </a:r>
          </a:p>
          <a:p>
            <a:pPr marL="0" indent="0">
              <a:buNone/>
            </a:pPr>
            <a:r>
              <a:rPr lang="en-US" dirty="0"/>
              <a:t>R1 &lt;- R2 + 0 </a:t>
            </a:r>
          </a:p>
          <a:p>
            <a:pPr marL="0" indent="0">
              <a:buNone/>
            </a:pPr>
            <a:r>
              <a:rPr lang="en-US" dirty="0"/>
              <a:t>R1 &lt;- R1 and 0</a:t>
            </a:r>
          </a:p>
          <a:p>
            <a:pPr marL="0" indent="0">
              <a:buNone/>
            </a:pPr>
            <a:r>
              <a:rPr lang="en-US" dirty="0"/>
              <a:t>R1 &lt;- not R1 </a:t>
            </a:r>
          </a:p>
          <a:p>
            <a:pPr marL="0" indent="0">
              <a:buNone/>
            </a:pPr>
            <a:r>
              <a:rPr lang="en-US" dirty="0"/>
              <a:t>R1 &lt;- R1 + 1</a:t>
            </a:r>
          </a:p>
          <a:p>
            <a:pPr marL="0" indent="0">
              <a:buNone/>
            </a:pPr>
            <a:r>
              <a:rPr lang="en-US" dirty="0"/>
              <a:t>R1 &lt;- R1 + R2</a:t>
            </a:r>
          </a:p>
          <a:p>
            <a:pPr marL="0" indent="0">
              <a:buNone/>
            </a:pPr>
            <a:r>
              <a:rPr lang="en-US" dirty="0"/>
              <a:t>MDR &lt;- MEM[MAR]</a:t>
            </a:r>
          </a:p>
          <a:p>
            <a:pPr marL="0" indent="0">
              <a:buNone/>
            </a:pPr>
            <a:r>
              <a:rPr lang="en-US" dirty="0"/>
              <a:t>IR &lt;- MDR</a:t>
            </a:r>
          </a:p>
        </p:txBody>
      </p:sp>
      <p:sp>
        <p:nvSpPr>
          <p:cNvPr id="4" name="Right Brace 3" descr="These three instructions should be taken as a single operation."/>
          <p:cNvSpPr/>
          <p:nvPr/>
        </p:nvSpPr>
        <p:spPr>
          <a:xfrm>
            <a:off x="2907546" y="3352800"/>
            <a:ext cx="155448" cy="1295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125724" y="3815834"/>
            <a:ext cx="1969898" cy="369332"/>
          </a:xfrm>
          <a:prstGeom prst="rect">
            <a:avLst/>
          </a:prstGeom>
          <a:noFill/>
        </p:spPr>
        <p:txBody>
          <a:bodyPr wrap="none" rtlCol="0">
            <a:spAutoFit/>
          </a:bodyPr>
          <a:lstStyle/>
          <a:p>
            <a:r>
              <a:rPr lang="en-US" dirty="0"/>
              <a:t>What do these do?</a:t>
            </a:r>
          </a:p>
        </p:txBody>
      </p:sp>
      <p:sp>
        <p:nvSpPr>
          <p:cNvPr id="6" name="Right Brace 5" descr="These two instructions should be taken as a single operation."/>
          <p:cNvSpPr/>
          <p:nvPr/>
        </p:nvSpPr>
        <p:spPr>
          <a:xfrm>
            <a:off x="3955225" y="4913360"/>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191000" y="5185894"/>
            <a:ext cx="1969898" cy="369332"/>
          </a:xfrm>
          <a:prstGeom prst="rect">
            <a:avLst/>
          </a:prstGeom>
          <a:noFill/>
        </p:spPr>
        <p:txBody>
          <a:bodyPr wrap="none" rtlCol="0">
            <a:spAutoFit/>
          </a:bodyPr>
          <a:lstStyle/>
          <a:p>
            <a:r>
              <a:rPr lang="en-US" dirty="0"/>
              <a:t>What do these do?</a:t>
            </a:r>
          </a:p>
        </p:txBody>
      </p:sp>
    </p:spTree>
    <p:extLst>
      <p:ext uri="{BB962C8B-B14F-4D97-AF65-F5344CB8AC3E}">
        <p14:creationId xmlns:p14="http://schemas.microsoft.com/office/powerpoint/2010/main" val="6437648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Logic Circuits</a:t>
            </a:r>
          </a:p>
        </p:txBody>
      </p:sp>
      <p:sp>
        <p:nvSpPr>
          <p:cNvPr id="3" name="Content Placeholder 2"/>
          <p:cNvSpPr>
            <a:spLocks noGrp="1"/>
          </p:cNvSpPr>
          <p:nvPr>
            <p:ph idx="1"/>
          </p:nvPr>
        </p:nvSpPr>
        <p:spPr/>
        <p:txBody>
          <a:bodyPr>
            <a:normAutofit/>
          </a:bodyPr>
          <a:lstStyle/>
          <a:p>
            <a:r>
              <a:rPr lang="en-US" dirty="0"/>
              <a:t>The circuits we studied before are called </a:t>
            </a:r>
            <a:r>
              <a:rPr lang="en-US" b="1" i="1" dirty="0"/>
              <a:t>Combinational Logic</a:t>
            </a:r>
            <a:r>
              <a:rPr lang="en-US" dirty="0"/>
              <a:t>.  </a:t>
            </a:r>
          </a:p>
          <a:p>
            <a:r>
              <a:rPr lang="en-US" b="1" i="1" dirty="0"/>
              <a:t>Combinational Logic </a:t>
            </a:r>
            <a:r>
              <a:rPr lang="en-US" dirty="0"/>
              <a:t>takes some inputs and determines the output by tracing the gate outputs from start to finish.</a:t>
            </a:r>
          </a:p>
          <a:p>
            <a:r>
              <a:rPr lang="en-US" b="1" i="1" dirty="0"/>
              <a:t>Sequential Logic</a:t>
            </a:r>
            <a:r>
              <a:rPr lang="en-US" dirty="0"/>
              <a:t> specifies an ordered sequence of outputs.  For the sequence to be ordered the circuit must somehow "know" the last set of outputs.</a:t>
            </a:r>
          </a:p>
          <a:p>
            <a:r>
              <a:rPr lang="en-US" b="1" i="1" dirty="0"/>
              <a:t>Sequential</a:t>
            </a:r>
            <a:r>
              <a:rPr lang="en-US" dirty="0"/>
              <a:t> </a:t>
            </a:r>
            <a:r>
              <a:rPr lang="en-US" b="1" i="1" dirty="0"/>
              <a:t>logic</a:t>
            </a:r>
            <a:r>
              <a:rPr lang="en-US" dirty="0"/>
              <a:t> has memory units (latches) and those memory units provide input to determine the next sequence or state.</a:t>
            </a:r>
          </a:p>
        </p:txBody>
      </p:sp>
    </p:spTree>
    <p:extLst>
      <p:ext uri="{BB962C8B-B14F-4D97-AF65-F5344CB8AC3E}">
        <p14:creationId xmlns:p14="http://schemas.microsoft.com/office/powerpoint/2010/main" val="9398221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Logic Block Diagram</a:t>
            </a:r>
          </a:p>
        </p:txBody>
      </p:sp>
      <p:sp>
        <p:nvSpPr>
          <p:cNvPr id="3" name="Content Placeholder 2"/>
          <p:cNvSpPr>
            <a:spLocks noGrp="1"/>
          </p:cNvSpPr>
          <p:nvPr>
            <p:ph idx="1"/>
          </p:nvPr>
        </p:nvSpPr>
        <p:spPr/>
        <p:txBody>
          <a:bodyPr/>
          <a:lstStyle/>
          <a:p>
            <a:pPr marL="0" indent="0">
              <a:buNone/>
            </a:pPr>
            <a:r>
              <a:rPr lang="en-US" dirty="0"/>
              <a:t>Contains a combinational portion as well as some storage elements for keeping track of the current state.</a:t>
            </a:r>
          </a:p>
        </p:txBody>
      </p:sp>
      <p:pic>
        <p:nvPicPr>
          <p:cNvPr id="4" name="Picture 2" descr="Block diagram showing output being stored and redirected to the input for consideration in the next stage of operations."/>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2938462" y="3096419"/>
            <a:ext cx="3267075" cy="1533525"/>
          </a:xfrm>
          <a:prstGeom prst="rect">
            <a:avLst/>
          </a:prstGeom>
        </p:spPr>
      </p:pic>
    </p:spTree>
    <p:extLst>
      <p:ext uri="{BB962C8B-B14F-4D97-AF65-F5344CB8AC3E}">
        <p14:creationId xmlns:p14="http://schemas.microsoft.com/office/powerpoint/2010/main" val="1283717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Diagram With Input</a:t>
            </a:r>
          </a:p>
        </p:txBody>
      </p:sp>
      <p:sp>
        <p:nvSpPr>
          <p:cNvPr id="3" name="Content Placeholder 2"/>
          <p:cNvSpPr>
            <a:spLocks noGrp="1"/>
          </p:cNvSpPr>
          <p:nvPr>
            <p:ph idx="1"/>
          </p:nvPr>
        </p:nvSpPr>
        <p:spPr/>
        <p:txBody>
          <a:bodyPr/>
          <a:lstStyle/>
          <a:p>
            <a:r>
              <a:rPr lang="en-US" dirty="0"/>
              <a:t>Let's count from 0 to 3 in binary and repeat</a:t>
            </a:r>
          </a:p>
          <a:p>
            <a:r>
              <a:rPr lang="en-US" dirty="0"/>
              <a:t>00 -&gt; 01 -&gt; 10 -&gt; 11 -&gt; 00 -&gt; 01 -&gt; 10 -&gt; 11 -&gt; …</a:t>
            </a:r>
          </a:p>
          <a:p>
            <a:endParaRPr lang="en-US" dirty="0"/>
          </a:p>
          <a:p>
            <a:endParaRPr lang="en-US" dirty="0"/>
          </a:p>
          <a:p>
            <a:r>
              <a:rPr lang="en-US" dirty="0"/>
              <a:t>This is a simple state diagram.  </a:t>
            </a:r>
          </a:p>
          <a:p>
            <a:endParaRPr lang="en-US" dirty="0"/>
          </a:p>
        </p:txBody>
      </p:sp>
      <p:pic>
        <p:nvPicPr>
          <p:cNvPr id="2050" name="Picture 2" descr="State diagram showing four states.  The states are state 00, state 01, state 10, and state 11 or state 0, state 1, state 2, and state 3 in decim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851787"/>
            <a:ext cx="2003323" cy="2003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3050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 State Machine</a:t>
            </a:r>
          </a:p>
        </p:txBody>
      </p:sp>
      <p:sp>
        <p:nvSpPr>
          <p:cNvPr id="3" name="Content Placeholder 2"/>
          <p:cNvSpPr>
            <a:spLocks noGrp="1"/>
          </p:cNvSpPr>
          <p:nvPr>
            <p:ph idx="1"/>
          </p:nvPr>
        </p:nvSpPr>
        <p:spPr/>
        <p:txBody>
          <a:bodyPr/>
          <a:lstStyle/>
          <a:p>
            <a:r>
              <a:rPr lang="en-US" dirty="0"/>
              <a:t>A machine to generate all possible states and consists of:</a:t>
            </a:r>
          </a:p>
          <a:p>
            <a:pPr lvl="1"/>
            <a:r>
              <a:rPr lang="en-US" dirty="0"/>
              <a:t>a finite number of states</a:t>
            </a:r>
          </a:p>
          <a:p>
            <a:pPr lvl="1"/>
            <a:r>
              <a:rPr lang="en-US" dirty="0"/>
              <a:t>a finite number in external inputs</a:t>
            </a:r>
          </a:p>
          <a:p>
            <a:pPr lvl="1"/>
            <a:r>
              <a:rPr lang="en-US" dirty="0"/>
              <a:t>a finite number of external outputs</a:t>
            </a:r>
          </a:p>
          <a:p>
            <a:pPr lvl="1"/>
            <a:r>
              <a:rPr lang="en-US" dirty="0"/>
              <a:t>an explicit specification of all state transitions</a:t>
            </a:r>
          </a:p>
          <a:p>
            <a:pPr lvl="1"/>
            <a:r>
              <a:rPr lang="en-US" dirty="0"/>
              <a:t>an explicit specification of what determines an output</a:t>
            </a:r>
          </a:p>
          <a:p>
            <a:pPr lvl="1"/>
            <a:endParaRPr lang="en-US" dirty="0"/>
          </a:p>
        </p:txBody>
      </p:sp>
    </p:spTree>
    <p:extLst>
      <p:ext uri="{BB962C8B-B14F-4D97-AF65-F5344CB8AC3E}">
        <p14:creationId xmlns:p14="http://schemas.microsoft.com/office/powerpoint/2010/main" val="118119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Switch</a:t>
            </a:r>
          </a:p>
        </p:txBody>
      </p:sp>
      <p:sp>
        <p:nvSpPr>
          <p:cNvPr id="3" name="Content Placeholder 2"/>
          <p:cNvSpPr>
            <a:spLocks noGrp="1"/>
          </p:cNvSpPr>
          <p:nvPr>
            <p:ph idx="1"/>
          </p:nvPr>
        </p:nvSpPr>
        <p:spPr/>
        <p:txBody>
          <a:bodyPr/>
          <a:lstStyle/>
          <a:p>
            <a:r>
              <a:rPr lang="en-US" dirty="0"/>
              <a:t>If the pressure (voltage) is there …</a:t>
            </a:r>
          </a:p>
          <a:p>
            <a:r>
              <a:rPr lang="en-US" dirty="0"/>
              <a:t>closing the switch lets electrons flow (current).</a:t>
            </a:r>
          </a:p>
        </p:txBody>
      </p:sp>
      <p:pic>
        <p:nvPicPr>
          <p:cNvPr id="4098" name="Picture 2" descr="A switch is a controlled break in the wi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48000"/>
            <a:ext cx="4162426"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423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 Lock Example</a:t>
            </a:r>
          </a:p>
        </p:txBody>
      </p:sp>
      <p:sp>
        <p:nvSpPr>
          <p:cNvPr id="3" name="Content Placeholder 2"/>
          <p:cNvSpPr>
            <a:spLocks noGrp="1"/>
          </p:cNvSpPr>
          <p:nvPr>
            <p:ph idx="1"/>
          </p:nvPr>
        </p:nvSpPr>
        <p:spPr/>
        <p:txBody>
          <a:bodyPr>
            <a:normAutofit/>
          </a:bodyPr>
          <a:lstStyle/>
          <a:p>
            <a:r>
              <a:rPr lang="en-US" dirty="0"/>
              <a:t>Four states </a:t>
            </a:r>
          </a:p>
          <a:p>
            <a:pPr lvl="2"/>
            <a:r>
              <a:rPr lang="en-US" dirty="0"/>
              <a:t>A – Incorrect turns – lock not open</a:t>
            </a:r>
          </a:p>
          <a:p>
            <a:pPr lvl="2"/>
            <a:r>
              <a:rPr lang="en-US" dirty="0"/>
              <a:t>B – Correct first turn - lock not open</a:t>
            </a:r>
          </a:p>
          <a:p>
            <a:pPr lvl="2"/>
            <a:r>
              <a:rPr lang="en-US" dirty="0"/>
              <a:t>C – Correct second turn - lock not open</a:t>
            </a:r>
          </a:p>
          <a:p>
            <a:pPr lvl="2"/>
            <a:r>
              <a:rPr lang="en-US" dirty="0"/>
              <a:t>D – Correct third turn - lock open</a:t>
            </a:r>
          </a:p>
          <a:p>
            <a:r>
              <a:rPr lang="en-US" dirty="0"/>
              <a:t>The combination is R13, L22, R3</a:t>
            </a:r>
          </a:p>
          <a:p>
            <a:r>
              <a:rPr lang="en-US" dirty="0"/>
              <a:t>The internals of the lock represent the memory in the positioning of the opening mechanism.</a:t>
            </a:r>
          </a:p>
        </p:txBody>
      </p:sp>
    </p:spTree>
    <p:extLst>
      <p:ext uri="{BB962C8B-B14F-4D97-AF65-F5344CB8AC3E}">
        <p14:creationId xmlns:p14="http://schemas.microsoft.com/office/powerpoint/2010/main" val="10744950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 Lock State Diagram</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    Are we done? Are all transitions labeled?</a:t>
            </a:r>
          </a:p>
        </p:txBody>
      </p:sp>
      <p:pic>
        <p:nvPicPr>
          <p:cNvPr id="5122" name="Picture 2" descr="State diagram for a combination lock.  The lock moves from state A to state B when the first correct value is entered.  It can move from state B to C if the second correct value is entered.  It can move from state C to D if the third correct value is entered.  The lock can be opened in state 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3448251"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56306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609344"/>
          </a:xfrm>
        </p:spPr>
        <p:txBody>
          <a:bodyPr>
            <a:normAutofit/>
          </a:bodyPr>
          <a:lstStyle/>
          <a:p>
            <a:r>
              <a:rPr lang="en-US" dirty="0"/>
              <a:t>Combination Lock State Diagram Complete</a:t>
            </a:r>
          </a:p>
        </p:txBody>
      </p:sp>
      <p:sp>
        <p:nvSpPr>
          <p:cNvPr id="8" name="Content Placeholder 4"/>
          <p:cNvSpPr>
            <a:spLocks noGrp="1"/>
          </p:cNvSpPr>
          <p:nvPr>
            <p:ph idx="1"/>
          </p:nvPr>
        </p:nvSpPr>
        <p:spPr>
          <a:xfrm>
            <a:off x="457200" y="1676400"/>
            <a:ext cx="8229600" cy="4525963"/>
          </a:xfrm>
        </p:spPr>
        <p:txBody>
          <a:bodyPr/>
          <a:lstStyle/>
          <a:p>
            <a:r>
              <a:rPr lang="en-US" dirty="0"/>
              <a:t>We must show ALL transitions.</a:t>
            </a:r>
          </a:p>
          <a:p>
            <a:r>
              <a:rPr lang="en-US" dirty="0"/>
              <a:t>This is much more complicated than before.</a:t>
            </a:r>
          </a:p>
        </p:txBody>
      </p:sp>
      <p:pic>
        <p:nvPicPr>
          <p:cNvPr id="4101" name="Picture 5" descr="A more thorough state diagram of the combination lock with ALL transitions labeled.   Incorrect turns from any state reset the combinations to state 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819400"/>
            <a:ext cx="3962400" cy="352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47406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2-bit patterns</a:t>
            </a:r>
          </a:p>
        </p:txBody>
      </p:sp>
      <p:sp>
        <p:nvSpPr>
          <p:cNvPr id="3" name="Content Placeholder 2"/>
          <p:cNvSpPr>
            <a:spLocks noGrp="1"/>
          </p:cNvSpPr>
          <p:nvPr>
            <p:ph idx="1"/>
          </p:nvPr>
        </p:nvSpPr>
        <p:spPr/>
        <p:txBody>
          <a:bodyPr/>
          <a:lstStyle/>
          <a:p>
            <a:r>
              <a:rPr lang="en-US" dirty="0"/>
              <a:t>2 bits can form four states.  They won't necessarily be in order.</a:t>
            </a:r>
          </a:p>
          <a:p>
            <a:r>
              <a:rPr lang="en-US" dirty="0"/>
              <a:t>1 switch input (0=count, 1=pause).</a:t>
            </a:r>
          </a:p>
          <a:p>
            <a:r>
              <a:rPr lang="en-US" dirty="0"/>
              <a:t>Build a count up circuit with pause.</a:t>
            </a:r>
          </a:p>
          <a:p>
            <a:pPr lvl="1"/>
            <a:r>
              <a:rPr lang="en-US" dirty="0"/>
              <a:t>Draw the state diagram.</a:t>
            </a:r>
          </a:p>
          <a:p>
            <a:pPr lvl="1"/>
            <a:r>
              <a:rPr lang="en-US" dirty="0"/>
              <a:t>Create a truth table showing next states.</a:t>
            </a:r>
          </a:p>
          <a:p>
            <a:pPr lvl="1"/>
            <a:r>
              <a:rPr lang="en-US" dirty="0"/>
              <a:t>Build the circuit for each latch input</a:t>
            </a:r>
          </a:p>
          <a:p>
            <a:endParaRPr lang="en-US" dirty="0"/>
          </a:p>
        </p:txBody>
      </p:sp>
    </p:spTree>
    <p:extLst>
      <p:ext uri="{BB962C8B-B14F-4D97-AF65-F5344CB8AC3E}">
        <p14:creationId xmlns:p14="http://schemas.microsoft.com/office/powerpoint/2010/main" val="5245897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Diagram Rules</a:t>
            </a:r>
          </a:p>
        </p:txBody>
      </p:sp>
      <p:sp>
        <p:nvSpPr>
          <p:cNvPr id="3" name="Content Placeholder 2"/>
          <p:cNvSpPr>
            <a:spLocks noGrp="1"/>
          </p:cNvSpPr>
          <p:nvPr>
            <p:ph idx="1"/>
          </p:nvPr>
        </p:nvSpPr>
        <p:spPr>
          <a:xfrm>
            <a:off x="457200" y="1600200"/>
            <a:ext cx="5486400" cy="4525963"/>
          </a:xfrm>
        </p:spPr>
        <p:txBody>
          <a:bodyPr>
            <a:normAutofit/>
          </a:bodyPr>
          <a:lstStyle/>
          <a:p>
            <a:r>
              <a:rPr lang="en-US" dirty="0"/>
              <a:t>Each state must have a transition of 1 and a transition of 0 OUT of the state.</a:t>
            </a:r>
          </a:p>
          <a:p>
            <a:r>
              <a:rPr lang="en-US" dirty="0"/>
              <a:t>Each state is a pair of D latches with the output connected to LEDs.  </a:t>
            </a:r>
          </a:p>
          <a:p>
            <a:r>
              <a:rPr lang="en-US" dirty="0"/>
              <a:t>State 00 represents a zero in both latches with both LEDs being off.</a:t>
            </a:r>
          </a:p>
          <a:p>
            <a:r>
              <a:rPr lang="en-US" dirty="0"/>
              <a:t>State 11 represents a 1 in both latches with both LEDs being on.</a:t>
            </a:r>
          </a:p>
          <a:p>
            <a:r>
              <a:rPr lang="en-US" dirty="0"/>
              <a:t>State 01 and 10 represent a zero in one latch and a zero in the other.  One of the LEDs will be on.  The other LED will be off.</a:t>
            </a:r>
          </a:p>
          <a:p>
            <a:pPr marL="0" indent="0">
              <a:buNone/>
            </a:pPr>
            <a:r>
              <a:rPr lang="en-US" dirty="0"/>
              <a:t> </a:t>
            </a:r>
          </a:p>
        </p:txBody>
      </p:sp>
      <p:pic>
        <p:nvPicPr>
          <p:cNvPr id="4" name="Picture 2" descr="State diagram showing counting up and repeating (i.e., 11 returns to 00 and continues counting) when the input switch is in the 0 position.  It shows pausing at the current state if the input switch is in the 1 po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24000"/>
            <a:ext cx="2584064"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80598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Latches and States Example 1</a:t>
            </a:r>
          </a:p>
        </p:txBody>
      </p:sp>
      <p:sp>
        <p:nvSpPr>
          <p:cNvPr id="3" name="Content Placeholder 2"/>
          <p:cNvSpPr>
            <a:spLocks noGrp="1"/>
          </p:cNvSpPr>
          <p:nvPr>
            <p:ph idx="1"/>
          </p:nvPr>
        </p:nvSpPr>
        <p:spPr>
          <a:xfrm>
            <a:off x="457200" y="1600200"/>
            <a:ext cx="4495800" cy="4525963"/>
          </a:xfrm>
        </p:spPr>
        <p:txBody>
          <a:bodyPr/>
          <a:lstStyle/>
          <a:p>
            <a:r>
              <a:rPr lang="en-US" dirty="0"/>
              <a:t>Q1=0   Q0=0   </a:t>
            </a:r>
            <a:r>
              <a:rPr lang="en-US" dirty="0" err="1"/>
              <a:t>Sw</a:t>
            </a:r>
            <a:r>
              <a:rPr lang="en-US" dirty="0"/>
              <a:t>=0</a:t>
            </a:r>
          </a:p>
          <a:p>
            <a:r>
              <a:rPr lang="en-US" dirty="0"/>
              <a:t>What do we need for proper state transition?</a:t>
            </a:r>
          </a:p>
        </p:txBody>
      </p:sp>
      <p:pic>
        <p:nvPicPr>
          <p:cNvPr id="5" name="Picture 2" descr="State diagram showing counting up and repeating (i.e., 11 returns to 00 and continues counting) when the input switch is in the 0 position.  It shows pausing at the current state if the input switch is in the 1 po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581400"/>
            <a:ext cx="2584064"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Two d-latches for storing the current state in the state machin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752600"/>
            <a:ext cx="3618243" cy="3497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82331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157" y="228600"/>
            <a:ext cx="7772400" cy="1609344"/>
          </a:xfrm>
        </p:spPr>
        <p:txBody>
          <a:bodyPr/>
          <a:lstStyle/>
          <a:p>
            <a:r>
              <a:rPr lang="en-US" dirty="0"/>
              <a:t>Latches and States Example 2</a:t>
            </a:r>
          </a:p>
        </p:txBody>
      </p:sp>
      <p:sp>
        <p:nvSpPr>
          <p:cNvPr id="3" name="Content Placeholder 2"/>
          <p:cNvSpPr>
            <a:spLocks noGrp="1"/>
          </p:cNvSpPr>
          <p:nvPr>
            <p:ph idx="1"/>
          </p:nvPr>
        </p:nvSpPr>
        <p:spPr>
          <a:xfrm>
            <a:off x="457200" y="1600200"/>
            <a:ext cx="4495800" cy="4525963"/>
          </a:xfrm>
        </p:spPr>
        <p:txBody>
          <a:bodyPr/>
          <a:lstStyle/>
          <a:p>
            <a:r>
              <a:rPr lang="en-US" dirty="0"/>
              <a:t>Q1=1   Q0=0   </a:t>
            </a:r>
            <a:r>
              <a:rPr lang="en-US" dirty="0" err="1"/>
              <a:t>Sw</a:t>
            </a:r>
            <a:r>
              <a:rPr lang="en-US" dirty="0"/>
              <a:t>=1</a:t>
            </a:r>
          </a:p>
          <a:p>
            <a:r>
              <a:rPr lang="en-US" dirty="0"/>
              <a:t>What do we need on D1 and D0 for proper state transition?</a:t>
            </a:r>
          </a:p>
        </p:txBody>
      </p:sp>
      <p:pic>
        <p:nvPicPr>
          <p:cNvPr id="5" name="Picture 2" descr="State diagram showing counting up and repeating (i.e., 11 returns to 00 and continues counting) when the input switch is in the 0 position.  It shows pausing at the current state if the input switch is in the 1 po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068" y="4000500"/>
            <a:ext cx="2584064"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descr="Two d-latches for storing the current state in the state machin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24000"/>
            <a:ext cx="3618243" cy="3497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20154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 up with pause</a:t>
            </a:r>
          </a:p>
        </p:txBody>
      </p:sp>
      <p:sp>
        <p:nvSpPr>
          <p:cNvPr id="3" name="TextBox 2"/>
          <p:cNvSpPr txBox="1"/>
          <p:nvPr/>
        </p:nvSpPr>
        <p:spPr>
          <a:xfrm>
            <a:off x="955139" y="1639669"/>
            <a:ext cx="4261488" cy="923330"/>
          </a:xfrm>
          <a:prstGeom prst="rect">
            <a:avLst/>
          </a:prstGeom>
          <a:noFill/>
        </p:spPr>
        <p:txBody>
          <a:bodyPr wrap="none" rtlCol="0">
            <a:spAutoFit/>
          </a:bodyPr>
          <a:lstStyle/>
          <a:p>
            <a:r>
              <a:rPr lang="en-US" dirty="0"/>
              <a:t>Q1 and Q0 are the current state. </a:t>
            </a:r>
          </a:p>
          <a:p>
            <a:r>
              <a:rPr lang="en-US" dirty="0" err="1"/>
              <a:t>D1</a:t>
            </a:r>
            <a:r>
              <a:rPr lang="en-US" dirty="0"/>
              <a:t> and </a:t>
            </a:r>
            <a:r>
              <a:rPr lang="en-US" dirty="0" err="1"/>
              <a:t>D0</a:t>
            </a:r>
            <a:r>
              <a:rPr lang="en-US" dirty="0"/>
              <a:t> are the next state. </a:t>
            </a:r>
          </a:p>
          <a:p>
            <a:r>
              <a:rPr lang="en-US" dirty="0"/>
              <a:t>The switch </a:t>
            </a:r>
            <a:r>
              <a:rPr lang="en-US" dirty="0" err="1"/>
              <a:t>Sw</a:t>
            </a:r>
            <a:r>
              <a:rPr lang="en-US" dirty="0"/>
              <a:t> represent the transition.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6209118"/>
              </p:ext>
            </p:extLst>
          </p:nvPr>
        </p:nvGraphicFramePr>
        <p:xfrm>
          <a:off x="1143000" y="2743200"/>
          <a:ext cx="3429000" cy="3337560"/>
        </p:xfrm>
        <a:graphic>
          <a:graphicData uri="http://schemas.openxmlformats.org/drawingml/2006/table">
            <a:tbl>
              <a:tblPr firstRow="1" bandRow="1">
                <a:tableStyleId>{2D5ABB26-0587-4C30-8999-92F81FD0307C}</a:tableStyleId>
              </a:tblPr>
              <a:tblGrid>
                <a:gridCol w="797442">
                  <a:extLst>
                    <a:ext uri="{9D8B030D-6E8A-4147-A177-3AD203B41FA5}">
                      <a16:colId xmlns:a16="http://schemas.microsoft.com/office/drawing/2014/main" val="20000"/>
                    </a:ext>
                  </a:extLst>
                </a:gridCol>
                <a:gridCol w="717698">
                  <a:extLst>
                    <a:ext uri="{9D8B030D-6E8A-4147-A177-3AD203B41FA5}">
                      <a16:colId xmlns:a16="http://schemas.microsoft.com/office/drawing/2014/main" val="20001"/>
                    </a:ext>
                  </a:extLst>
                </a:gridCol>
                <a:gridCol w="54226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tblGrid>
              <a:tr h="370840">
                <a:tc>
                  <a:txBody>
                    <a:bodyPr/>
                    <a:lstStyle/>
                    <a:p>
                      <a:pPr algn="ctr"/>
                      <a:r>
                        <a:rPr lang="en-US" dirty="0"/>
                        <a:t>Q1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6" name="Picture 2" descr="State diagram showing counting up and repeating (i.e., 11 returns to 00 and continues counting) when the input switch is in the 0 position.  It shows pausing at the current state if the input switch is in the 1 po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9804" y="2438400"/>
            <a:ext cx="2584064"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07406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 up with pause fill in table</a:t>
            </a:r>
          </a:p>
        </p:txBody>
      </p:sp>
      <p:sp>
        <p:nvSpPr>
          <p:cNvPr id="3" name="TextBox 2">
            <a:extLst>
              <a:ext uri="{FF2B5EF4-FFF2-40B4-BE49-F238E27FC236}">
                <a16:creationId xmlns:a16="http://schemas.microsoft.com/office/drawing/2014/main" id="{A70E354C-4254-EFBB-EEA7-1E3D629F45C2}"/>
              </a:ext>
            </a:extLst>
          </p:cNvPr>
          <p:cNvSpPr txBox="1"/>
          <p:nvPr/>
        </p:nvSpPr>
        <p:spPr>
          <a:xfrm>
            <a:off x="762000" y="1475741"/>
            <a:ext cx="4261488" cy="923330"/>
          </a:xfrm>
          <a:prstGeom prst="rect">
            <a:avLst/>
          </a:prstGeom>
          <a:noFill/>
        </p:spPr>
        <p:txBody>
          <a:bodyPr wrap="none" rtlCol="0">
            <a:spAutoFit/>
          </a:bodyPr>
          <a:lstStyle/>
          <a:p>
            <a:r>
              <a:rPr lang="en-US" dirty="0"/>
              <a:t>Q1 and Q0 are the current state. </a:t>
            </a:r>
          </a:p>
          <a:p>
            <a:r>
              <a:rPr lang="en-US" dirty="0" err="1"/>
              <a:t>D1</a:t>
            </a:r>
            <a:r>
              <a:rPr lang="en-US" dirty="0"/>
              <a:t> and </a:t>
            </a:r>
            <a:r>
              <a:rPr lang="en-US" dirty="0" err="1"/>
              <a:t>D0</a:t>
            </a:r>
            <a:r>
              <a:rPr lang="en-US" dirty="0"/>
              <a:t> are the next state. </a:t>
            </a:r>
          </a:p>
          <a:p>
            <a:r>
              <a:rPr lang="en-US" dirty="0"/>
              <a:t>The switch </a:t>
            </a:r>
            <a:r>
              <a:rPr lang="en-US" dirty="0" err="1"/>
              <a:t>Sw</a:t>
            </a:r>
            <a:r>
              <a:rPr lang="en-US" dirty="0"/>
              <a:t> represent the transition.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4611632"/>
              </p:ext>
            </p:extLst>
          </p:nvPr>
        </p:nvGraphicFramePr>
        <p:xfrm>
          <a:off x="1066800" y="2514600"/>
          <a:ext cx="3276600" cy="3337560"/>
        </p:xfrm>
        <a:graphic>
          <a:graphicData uri="http://schemas.openxmlformats.org/drawingml/2006/table">
            <a:tbl>
              <a:tblPr firstRow="1" bandRow="1">
                <a:tableStyleId>{2D5ABB26-0587-4C30-8999-92F81FD0307C}</a:tableStyleId>
              </a:tblPr>
              <a:tblGrid>
                <a:gridCol w="655320">
                  <a:extLst>
                    <a:ext uri="{9D8B030D-6E8A-4147-A177-3AD203B41FA5}">
                      <a16:colId xmlns:a16="http://schemas.microsoft.com/office/drawing/2014/main" val="20000"/>
                    </a:ext>
                  </a:extLst>
                </a:gridCol>
                <a:gridCol w="655320">
                  <a:extLst>
                    <a:ext uri="{9D8B030D-6E8A-4147-A177-3AD203B41FA5}">
                      <a16:colId xmlns:a16="http://schemas.microsoft.com/office/drawing/2014/main" val="20001"/>
                    </a:ext>
                  </a:extLst>
                </a:gridCol>
                <a:gridCol w="655320">
                  <a:extLst>
                    <a:ext uri="{9D8B030D-6E8A-4147-A177-3AD203B41FA5}">
                      <a16:colId xmlns:a16="http://schemas.microsoft.com/office/drawing/2014/main" val="20002"/>
                    </a:ext>
                  </a:extLst>
                </a:gridCol>
                <a:gridCol w="655320">
                  <a:extLst>
                    <a:ext uri="{9D8B030D-6E8A-4147-A177-3AD203B41FA5}">
                      <a16:colId xmlns:a16="http://schemas.microsoft.com/office/drawing/2014/main" val="20003"/>
                    </a:ext>
                  </a:extLst>
                </a:gridCol>
                <a:gridCol w="655320">
                  <a:extLst>
                    <a:ext uri="{9D8B030D-6E8A-4147-A177-3AD203B41FA5}">
                      <a16:colId xmlns:a16="http://schemas.microsoft.com/office/drawing/2014/main" val="20004"/>
                    </a:ext>
                  </a:extLst>
                </a:gridCol>
              </a:tblGrid>
              <a:tr h="370840">
                <a:tc>
                  <a:txBody>
                    <a:bodyPr/>
                    <a:lstStyle/>
                    <a:p>
                      <a:pPr algn="ctr"/>
                      <a:r>
                        <a:rPr lang="en-US" dirty="0"/>
                        <a:t>Q1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7172" name="Picture 4" descr="When in the 00 state (0 is stored in Q1 and 0 is stored in Q0) and the input switch is a zero, then the machine should trasition to state 01.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362200"/>
            <a:ext cx="2934805" cy="285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34862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609344"/>
          </a:xfrm>
        </p:spPr>
        <p:txBody>
          <a:bodyPr/>
          <a:lstStyle/>
          <a:p>
            <a:r>
              <a:rPr lang="en-US" dirty="0"/>
              <a:t>Count up with pause complete</a:t>
            </a:r>
          </a:p>
        </p:txBody>
      </p:sp>
      <p:sp>
        <p:nvSpPr>
          <p:cNvPr id="3" name="TextBox 2">
            <a:extLst>
              <a:ext uri="{FF2B5EF4-FFF2-40B4-BE49-F238E27FC236}">
                <a16:creationId xmlns:a16="http://schemas.microsoft.com/office/drawing/2014/main" id="{4CE1B932-3C0D-2CD3-4B27-44D75E59D2C2}"/>
              </a:ext>
            </a:extLst>
          </p:cNvPr>
          <p:cNvSpPr txBox="1"/>
          <p:nvPr/>
        </p:nvSpPr>
        <p:spPr>
          <a:xfrm>
            <a:off x="310512" y="1447800"/>
            <a:ext cx="3799438" cy="830997"/>
          </a:xfrm>
          <a:prstGeom prst="rect">
            <a:avLst/>
          </a:prstGeom>
          <a:noFill/>
        </p:spPr>
        <p:txBody>
          <a:bodyPr wrap="none" rtlCol="0">
            <a:spAutoFit/>
          </a:bodyPr>
          <a:lstStyle/>
          <a:p>
            <a:r>
              <a:rPr lang="en-US" sz="1600" dirty="0"/>
              <a:t>Q1 and Q0 are the current state. </a:t>
            </a:r>
          </a:p>
          <a:p>
            <a:r>
              <a:rPr lang="en-US" sz="1600" dirty="0" err="1"/>
              <a:t>D1</a:t>
            </a:r>
            <a:r>
              <a:rPr lang="en-US" sz="1600" dirty="0"/>
              <a:t> and </a:t>
            </a:r>
            <a:r>
              <a:rPr lang="en-US" sz="1600" dirty="0" err="1"/>
              <a:t>D0</a:t>
            </a:r>
            <a:r>
              <a:rPr lang="en-US" sz="1600" dirty="0"/>
              <a:t> are the next state. </a:t>
            </a:r>
          </a:p>
          <a:p>
            <a:r>
              <a:rPr lang="en-US" sz="1600" dirty="0"/>
              <a:t>The switch </a:t>
            </a:r>
            <a:r>
              <a:rPr lang="en-US" sz="1600" dirty="0" err="1"/>
              <a:t>Sw</a:t>
            </a:r>
            <a:r>
              <a:rPr lang="en-US" sz="1600" dirty="0"/>
              <a:t> represent the transition.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15884777"/>
              </p:ext>
            </p:extLst>
          </p:nvPr>
        </p:nvGraphicFramePr>
        <p:xfrm>
          <a:off x="381431" y="2485417"/>
          <a:ext cx="3657600" cy="3545840"/>
        </p:xfrm>
        <a:graphic>
          <a:graphicData uri="http://schemas.openxmlformats.org/drawingml/2006/table">
            <a:tbl>
              <a:tblPr firstRow="1" bandRow="1">
                <a:tableStyleId>{2D5ABB26-0587-4C30-8999-92F81FD0307C}</a:tableStyleId>
              </a:tblPr>
              <a:tblGrid>
                <a:gridCol w="65532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70560">
                  <a:extLst>
                    <a:ext uri="{9D8B030D-6E8A-4147-A177-3AD203B41FA5}">
                      <a16:colId xmlns:a16="http://schemas.microsoft.com/office/drawing/2014/main" val="20002"/>
                    </a:ext>
                  </a:extLst>
                </a:gridCol>
                <a:gridCol w="92964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523240">
                <a:tc>
                  <a:txBody>
                    <a:bodyPr/>
                    <a:lstStyle/>
                    <a:p>
                      <a:pPr algn="ctr"/>
                      <a:r>
                        <a:rPr lang="en-US" dirty="0"/>
                        <a:t>Q1</a:t>
                      </a:r>
                    </a:p>
                    <a:p>
                      <a:pPr algn="ctr"/>
                      <a:r>
                        <a:rPr lang="en-US" sz="14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Q0</a:t>
                      </a:r>
                    </a:p>
                    <a:p>
                      <a:pPr algn="ctr"/>
                      <a:r>
                        <a:rPr lang="en-US" sz="14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SW</a:t>
                      </a:r>
                    </a:p>
                    <a:p>
                      <a:pPr algn="ctr"/>
                      <a:r>
                        <a:rPr lang="en-US" sz="140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D1</a:t>
                      </a:r>
                    </a:p>
                    <a:p>
                      <a:pPr algn="ctr"/>
                      <a:r>
                        <a:rPr lang="en-US" sz="1400" dirty="0"/>
                        <a:t>(Out1)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D0</a:t>
                      </a:r>
                    </a:p>
                    <a:p>
                      <a:pPr algn="ctr"/>
                      <a:r>
                        <a:rPr lang="en-US" sz="1400" dirty="0"/>
                        <a:t>(Out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8194" name="Picture 2" descr="Three by eight decoder with two OR gates.  Connecting the decoder to the OR gates creates two separate circuits which will act on the same in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3130" y="1219200"/>
            <a:ext cx="4501044" cy="4812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0186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and Ground</a:t>
            </a:r>
          </a:p>
        </p:txBody>
      </p:sp>
      <p:sp>
        <p:nvSpPr>
          <p:cNvPr id="3" name="Content Placeholder 2"/>
          <p:cNvSpPr>
            <a:spLocks noGrp="1"/>
          </p:cNvSpPr>
          <p:nvPr>
            <p:ph idx="1"/>
          </p:nvPr>
        </p:nvSpPr>
        <p:spPr/>
        <p:txBody>
          <a:bodyPr/>
          <a:lstStyle/>
          <a:p>
            <a:r>
              <a:rPr lang="en-US" dirty="0"/>
              <a:t>One side supplies electrons = 2.9V = 1</a:t>
            </a:r>
          </a:p>
          <a:p>
            <a:r>
              <a:rPr lang="en-US" dirty="0"/>
              <a:t>One side provides path back = ground = 0</a:t>
            </a:r>
          </a:p>
        </p:txBody>
      </p:sp>
      <p:pic>
        <p:nvPicPr>
          <p:cNvPr id="1026" name="Picture 2" descr="Electrons have to have a path to leave but also need a path to retu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124200"/>
            <a:ext cx="397192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29196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297" y="76200"/>
            <a:ext cx="7772400" cy="1609344"/>
          </a:xfrm>
        </p:spPr>
        <p:txBody>
          <a:bodyPr/>
          <a:lstStyle/>
          <a:p>
            <a:r>
              <a:rPr lang="en-US" dirty="0"/>
              <a:t>Count up with pause wired</a:t>
            </a:r>
          </a:p>
        </p:txBody>
      </p:sp>
      <p:pic>
        <p:nvPicPr>
          <p:cNvPr id="7" name="Picture 6" descr="For a count up with pause circuit, the inputs to the latch controls (D1 is Out1 and D0 is Out2) should be connected as shown by equations derived from the truth table.">
            <a:extLst>
              <a:ext uri="{FF2B5EF4-FFF2-40B4-BE49-F238E27FC236}">
                <a16:creationId xmlns:a16="http://schemas.microsoft.com/office/drawing/2014/main" id="{67D1DDE6-0381-4761-B124-F57FB269EF42}"/>
              </a:ext>
            </a:extLst>
          </p:cNvPr>
          <p:cNvPicPr>
            <a:picLocks noChangeAspect="1"/>
          </p:cNvPicPr>
          <p:nvPr/>
        </p:nvPicPr>
        <p:blipFill>
          <a:blip r:embed="rId2"/>
          <a:stretch>
            <a:fillRect/>
          </a:stretch>
        </p:blipFill>
        <p:spPr>
          <a:xfrm>
            <a:off x="914400" y="1375794"/>
            <a:ext cx="7543800" cy="4106411"/>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20D4700-E3E6-4CE2-A58F-DA5D48ED95CD}"/>
                  </a:ext>
                </a:extLst>
              </p:cNvPr>
              <p:cNvSpPr txBox="1"/>
              <p:nvPr/>
            </p:nvSpPr>
            <p:spPr>
              <a:xfrm>
                <a:off x="914400" y="5504617"/>
                <a:ext cx="4596066"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1=</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rPr>
                        <m:t>𝐵</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m:t>
                          </m:r>
                        </m:e>
                      </m:acc>
                      <m:r>
                        <a:rPr lang="en-US" b="0" i="1" smtClean="0">
                          <a:latin typeface="Cambria Math" panose="02040503050406030204" pitchFamily="18" charset="0"/>
                        </a:rPr>
                        <m:t>+</m:t>
                      </m:r>
                      <m:r>
                        <a:rPr lang="en-US" b="0" i="1" smtClean="0">
                          <a:latin typeface="Cambria Math" panose="02040503050406030204" pitchFamily="18" charset="0"/>
                        </a:rPr>
                        <m:t>𝐴</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m:t>
                          </m:r>
                        </m:e>
                      </m:acc>
                      <m:r>
                        <a:rPr lang="en-US" b="0" i="1" smtClean="0">
                          <a:latin typeface="Cambria Math" panose="02040503050406030204" pitchFamily="18" charset="0"/>
                        </a:rPr>
                        <m:t>+</m:t>
                      </m:r>
                      <m:r>
                        <a:rPr lang="en-US" b="0" i="1" smtClean="0">
                          <a:latin typeface="Cambria Math" panose="02040503050406030204" pitchFamily="18" charset="0"/>
                        </a:rPr>
                        <m:t>𝐴</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𝐴𝐵𝐶</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𝑠𝑜𝑙𝑖𝑑</m:t>
                          </m:r>
                          <m:r>
                            <a:rPr lang="en-US" b="0" i="1" smtClean="0">
                              <a:latin typeface="Cambria Math" panose="02040503050406030204" pitchFamily="18" charset="0"/>
                            </a:rPr>
                            <m:t> </m:t>
                          </m:r>
                          <m:r>
                            <a:rPr lang="en-US" b="0" i="1" smtClean="0">
                              <a:latin typeface="Cambria Math" panose="02040503050406030204" pitchFamily="18" charset="0"/>
                            </a:rPr>
                            <m:t>𝑙𝑖𝑛𝑒𝑠</m:t>
                          </m:r>
                        </m:e>
                      </m:d>
                    </m:oMath>
                  </m:oMathPara>
                </a14:m>
                <a:endParaRPr lang="en-US" b="0" dirty="0"/>
              </a:p>
            </p:txBody>
          </p:sp>
        </mc:Choice>
        <mc:Fallback xmlns="">
          <p:sp>
            <p:nvSpPr>
              <p:cNvPr id="9" name="TextBox 8">
                <a:extLst>
                  <a:ext uri="{FF2B5EF4-FFF2-40B4-BE49-F238E27FC236}">
                    <a16:creationId xmlns:a16="http://schemas.microsoft.com/office/drawing/2014/main" id="{320D4700-E3E6-4CE2-A58F-DA5D48ED95CD}"/>
                  </a:ext>
                </a:extLst>
              </p:cNvPr>
              <p:cNvSpPr txBox="1">
                <a:spLocks noRot="1" noChangeAspect="1" noMove="1" noResize="1" noEditPoints="1" noAdjustHandles="1" noChangeArrowheads="1" noChangeShapeType="1" noTextEdit="1"/>
              </p:cNvSpPr>
              <p:nvPr/>
            </p:nvSpPr>
            <p:spPr>
              <a:xfrm>
                <a:off x="914400" y="5504617"/>
                <a:ext cx="4596066" cy="277576"/>
              </a:xfrm>
              <a:prstGeom prst="rect">
                <a:avLst/>
              </a:prstGeom>
              <a:blipFill>
                <a:blip r:embed="rId3"/>
                <a:stretch>
                  <a:fillRect l="-663" t="-4348"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BDFA3FF-1F83-4CA4-9954-AB008AAA6F23}"/>
                  </a:ext>
                </a:extLst>
              </p:cNvPr>
              <p:cNvSpPr txBox="1"/>
              <p:nvPr/>
            </p:nvSpPr>
            <p:spPr>
              <a:xfrm>
                <a:off x="918882" y="5804605"/>
                <a:ext cx="4766177" cy="2775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0=</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rPr>
                        <m:t>𝐵𝐶</m:t>
                      </m:r>
                      <m:r>
                        <a:rPr lang="en-US" b="0" i="1" smtClean="0">
                          <a:latin typeface="Cambria Math" panose="02040503050406030204" pitchFamily="18" charset="0"/>
                        </a:rPr>
                        <m:t>+</m:t>
                      </m:r>
                      <m:r>
                        <a:rPr lang="en-US" b="0" i="1" smtClean="0">
                          <a:latin typeface="Cambria Math" panose="02040503050406030204" pitchFamily="18" charset="0"/>
                        </a:rPr>
                        <m:t>𝐴</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m:t>
                          </m:r>
                        </m:e>
                      </m:acc>
                      <m:r>
                        <a:rPr lang="en-US" b="0" i="1" smtClean="0">
                          <a:latin typeface="Cambria Math" panose="02040503050406030204" pitchFamily="18" charset="0"/>
                        </a:rPr>
                        <m:t>+</m:t>
                      </m:r>
                      <m:r>
                        <a:rPr lang="en-US" b="0" i="1" smtClean="0">
                          <a:latin typeface="Cambria Math" panose="02040503050406030204" pitchFamily="18" charset="0"/>
                        </a:rPr>
                        <m:t>𝐴𝐵𝐶</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𝑑𝑜𝑡𝑡𝑒𝑑</m:t>
                          </m:r>
                          <m:r>
                            <a:rPr lang="en-US" b="0" i="1" smtClean="0">
                              <a:latin typeface="Cambria Math" panose="02040503050406030204" pitchFamily="18" charset="0"/>
                            </a:rPr>
                            <m:t> </m:t>
                          </m:r>
                          <m:r>
                            <a:rPr lang="en-US" b="0" i="1" smtClean="0">
                              <a:latin typeface="Cambria Math" panose="02040503050406030204" pitchFamily="18" charset="0"/>
                            </a:rPr>
                            <m:t>𝑙𝑖𝑛𝑒𝑠</m:t>
                          </m:r>
                        </m:e>
                      </m:d>
                    </m:oMath>
                  </m:oMathPara>
                </a14:m>
                <a:endParaRPr lang="en-US" b="0" dirty="0"/>
              </a:p>
            </p:txBody>
          </p:sp>
        </mc:Choice>
        <mc:Fallback xmlns="">
          <p:sp>
            <p:nvSpPr>
              <p:cNvPr id="11" name="TextBox 10">
                <a:extLst>
                  <a:ext uri="{FF2B5EF4-FFF2-40B4-BE49-F238E27FC236}">
                    <a16:creationId xmlns:a16="http://schemas.microsoft.com/office/drawing/2014/main" id="{7BDFA3FF-1F83-4CA4-9954-AB008AAA6F23}"/>
                  </a:ext>
                </a:extLst>
              </p:cNvPr>
              <p:cNvSpPr txBox="1">
                <a:spLocks noRot="1" noChangeAspect="1" noMove="1" noResize="1" noEditPoints="1" noAdjustHandles="1" noChangeArrowheads="1" noChangeShapeType="1" noTextEdit="1"/>
              </p:cNvSpPr>
              <p:nvPr/>
            </p:nvSpPr>
            <p:spPr>
              <a:xfrm>
                <a:off x="918882" y="5804605"/>
                <a:ext cx="4766177" cy="277576"/>
              </a:xfrm>
              <a:prstGeom prst="rect">
                <a:avLst/>
              </a:prstGeom>
              <a:blipFill>
                <a:blip r:embed="rId4"/>
                <a:stretch>
                  <a:fillRect l="-767" t="-2174" b="-8696"/>
                </a:stretch>
              </a:blipFill>
            </p:spPr>
            <p:txBody>
              <a:bodyPr/>
              <a:lstStyle/>
              <a:p>
                <a:r>
                  <a:rPr lang="en-US">
                    <a:noFill/>
                  </a:rPr>
                  <a:t> </a:t>
                </a:r>
              </a:p>
            </p:txBody>
          </p:sp>
        </mc:Fallback>
      </mc:AlternateContent>
    </p:spTree>
    <p:extLst>
      <p:ext uri="{BB962C8B-B14F-4D97-AF65-F5344CB8AC3E}">
        <p14:creationId xmlns:p14="http://schemas.microsoft.com/office/powerpoint/2010/main" val="14139171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Completed circuit diagram of a count up repeat with pause circu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77738"/>
            <a:ext cx="8420100" cy="611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A64FE31C-AD2B-4496-9FDE-157B969AB968}"/>
              </a:ext>
            </a:extLst>
          </p:cNvPr>
          <p:cNvSpPr>
            <a:spLocks noGrp="1"/>
          </p:cNvSpPr>
          <p:nvPr>
            <p:ph type="title"/>
          </p:nvPr>
        </p:nvSpPr>
        <p:spPr>
          <a:xfrm>
            <a:off x="2057400" y="152400"/>
            <a:ext cx="4876800" cy="1143000"/>
          </a:xfrm>
        </p:spPr>
        <p:txBody>
          <a:bodyPr/>
          <a:lstStyle/>
          <a:p>
            <a:r>
              <a:rPr lang="en-US" dirty="0"/>
              <a:t>Completed Circuit</a:t>
            </a:r>
          </a:p>
        </p:txBody>
      </p:sp>
    </p:spTree>
    <p:extLst>
      <p:ext uri="{BB962C8B-B14F-4D97-AF65-F5344CB8AC3E}">
        <p14:creationId xmlns:p14="http://schemas.microsoft.com/office/powerpoint/2010/main" val="4573776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Circuits</a:t>
            </a:r>
          </a:p>
        </p:txBody>
      </p:sp>
      <p:sp>
        <p:nvSpPr>
          <p:cNvPr id="3" name="Content Placeholder 2"/>
          <p:cNvSpPr>
            <a:spLocks noGrp="1"/>
          </p:cNvSpPr>
          <p:nvPr>
            <p:ph idx="1"/>
          </p:nvPr>
        </p:nvSpPr>
        <p:spPr/>
        <p:txBody>
          <a:bodyPr>
            <a:normAutofit fontScale="92500" lnSpcReduction="20000"/>
          </a:bodyPr>
          <a:lstStyle/>
          <a:p>
            <a:r>
              <a:rPr lang="en-US" dirty="0"/>
              <a:t>Good test questions.</a:t>
            </a:r>
          </a:p>
          <a:p>
            <a:pPr lvl="1"/>
            <a:r>
              <a:rPr lang="en-US" dirty="0"/>
              <a:t>Count up and repeat</a:t>
            </a:r>
          </a:p>
          <a:p>
            <a:pPr marL="457200" lvl="1" indent="0">
              <a:buNone/>
            </a:pPr>
            <a:r>
              <a:rPr lang="en-US" dirty="0"/>
              <a:t>	00 - 01 - 10  - 11 - 00 - 01 - …</a:t>
            </a:r>
          </a:p>
          <a:p>
            <a:pPr lvl="1"/>
            <a:r>
              <a:rPr lang="en-US" dirty="0"/>
              <a:t>Count up and stop at 11</a:t>
            </a:r>
          </a:p>
          <a:p>
            <a:pPr lvl="1"/>
            <a:r>
              <a:rPr lang="en-US" dirty="0"/>
              <a:t>Count down and repeat</a:t>
            </a:r>
          </a:p>
          <a:p>
            <a:pPr marL="457200" lvl="1" indent="0">
              <a:buNone/>
            </a:pPr>
            <a:r>
              <a:rPr lang="en-US" dirty="0"/>
              <a:t>	11 - 10 - 01  - 00 - 11 - 10 - …</a:t>
            </a:r>
          </a:p>
          <a:p>
            <a:pPr lvl="1"/>
            <a:r>
              <a:rPr lang="en-US" dirty="0"/>
              <a:t>Count down and stop at 00</a:t>
            </a:r>
          </a:p>
          <a:p>
            <a:pPr lvl="1"/>
            <a:r>
              <a:rPr lang="en-US" dirty="0"/>
              <a:t>Both on – both off </a:t>
            </a:r>
          </a:p>
          <a:p>
            <a:pPr marL="457200" lvl="1" indent="0">
              <a:buNone/>
            </a:pPr>
            <a:r>
              <a:rPr lang="en-US" dirty="0"/>
              <a:t>	00 -11 - 00 - 11 -…</a:t>
            </a:r>
          </a:p>
          <a:p>
            <a:pPr lvl="1"/>
            <a:r>
              <a:rPr lang="en-US" dirty="0"/>
              <a:t>Alternate </a:t>
            </a:r>
          </a:p>
          <a:p>
            <a:pPr marL="457200" lvl="1" indent="0">
              <a:buNone/>
            </a:pPr>
            <a:r>
              <a:rPr lang="en-US" dirty="0"/>
              <a:t>	01 - 10 - 01 - 10 - …</a:t>
            </a:r>
          </a:p>
          <a:p>
            <a:pPr lvl="1"/>
            <a:r>
              <a:rPr lang="en-US" dirty="0"/>
              <a:t>Pause, remain in current state.</a:t>
            </a:r>
          </a:p>
          <a:p>
            <a:pPr lvl="1"/>
            <a:r>
              <a:rPr lang="en-US" dirty="0"/>
              <a:t>others …</a:t>
            </a:r>
          </a:p>
          <a:p>
            <a:r>
              <a:rPr lang="en-US" dirty="0"/>
              <a:t>Could do any of the above on </a:t>
            </a:r>
            <a:r>
              <a:rPr lang="en-US" dirty="0" err="1"/>
              <a:t>sw</a:t>
            </a:r>
            <a:r>
              <a:rPr lang="en-US" dirty="0"/>
              <a:t> = 0 and any other on </a:t>
            </a:r>
            <a:r>
              <a:rPr lang="en-US" dirty="0" err="1"/>
              <a:t>sw</a:t>
            </a:r>
            <a:r>
              <a:rPr lang="en-US" dirty="0"/>
              <a:t> = 1</a:t>
            </a:r>
          </a:p>
        </p:txBody>
      </p:sp>
    </p:spTree>
    <p:extLst>
      <p:ext uri="{BB962C8B-B14F-4D97-AF65-F5344CB8AC3E}">
        <p14:creationId xmlns:p14="http://schemas.microsoft.com/office/powerpoint/2010/main" val="9812601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609344"/>
          </a:xfrm>
        </p:spPr>
        <p:txBody>
          <a:bodyPr/>
          <a:lstStyle/>
          <a:p>
            <a:r>
              <a:rPr lang="en-US" dirty="0"/>
              <a:t>Memory</a:t>
            </a:r>
          </a:p>
        </p:txBody>
      </p:sp>
      <p:sp>
        <p:nvSpPr>
          <p:cNvPr id="3" name="Content Placeholder 2"/>
          <p:cNvSpPr>
            <a:spLocks noGrp="1"/>
          </p:cNvSpPr>
          <p:nvPr>
            <p:ph idx="1"/>
          </p:nvPr>
        </p:nvSpPr>
        <p:spPr>
          <a:xfrm>
            <a:off x="685800" y="1524000"/>
            <a:ext cx="7772400" cy="4050792"/>
          </a:xfrm>
        </p:spPr>
        <p:txBody>
          <a:bodyPr>
            <a:normAutofit fontScale="92500" lnSpcReduction="10000"/>
          </a:bodyPr>
          <a:lstStyle/>
          <a:p>
            <a:r>
              <a:rPr lang="en-US" dirty="0"/>
              <a:t>There is a need to use more than one number in a computer.</a:t>
            </a:r>
          </a:p>
          <a:p>
            <a:r>
              <a:rPr lang="en-US" dirty="0"/>
              <a:t>Memory gives the ability to store and retrieve many numbers.</a:t>
            </a:r>
          </a:p>
          <a:p>
            <a:r>
              <a:rPr lang="en-US" dirty="0"/>
              <a:t>Write to memory</a:t>
            </a:r>
          </a:p>
          <a:p>
            <a:pPr lvl="1"/>
            <a:r>
              <a:rPr lang="en-US" dirty="0"/>
              <a:t>Must provide the data to store.</a:t>
            </a:r>
          </a:p>
          <a:p>
            <a:pPr lvl="1"/>
            <a:r>
              <a:rPr lang="en-US" dirty="0"/>
              <a:t>Must provide the address to store it in.</a:t>
            </a:r>
          </a:p>
          <a:p>
            <a:pPr lvl="1"/>
            <a:r>
              <a:rPr lang="en-US" dirty="0"/>
              <a:t>Must tell the memory to write and not read.</a:t>
            </a:r>
          </a:p>
          <a:p>
            <a:r>
              <a:rPr lang="en-US" dirty="0"/>
              <a:t>Reading from memory</a:t>
            </a:r>
          </a:p>
          <a:p>
            <a:pPr lvl="1"/>
            <a:r>
              <a:rPr lang="en-US" dirty="0"/>
              <a:t>Must provide the address to read.</a:t>
            </a:r>
          </a:p>
          <a:p>
            <a:pPr lvl="1"/>
            <a:r>
              <a:rPr lang="en-US" dirty="0"/>
              <a:t>Must tell the memory to read and not write.</a:t>
            </a:r>
          </a:p>
          <a:p>
            <a:r>
              <a:rPr lang="en-US" dirty="0"/>
              <a:t>Think of it as multiple registers working together.  All that is needed is a way to pick out the correct register and determine read or write.</a:t>
            </a:r>
          </a:p>
          <a:p>
            <a:endParaRPr lang="en-US" dirty="0"/>
          </a:p>
        </p:txBody>
      </p:sp>
    </p:spTree>
    <p:extLst>
      <p:ext uri="{BB962C8B-B14F-4D97-AF65-F5344CB8AC3E}">
        <p14:creationId xmlns:p14="http://schemas.microsoft.com/office/powerpoint/2010/main" val="30802039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4545"/>
            <a:ext cx="7772400" cy="999744"/>
          </a:xfrm>
        </p:spPr>
        <p:txBody>
          <a:bodyPr/>
          <a:lstStyle/>
          <a:p>
            <a:r>
              <a:rPr lang="en-US" dirty="0"/>
              <a:t>Memory Circuit</a:t>
            </a:r>
          </a:p>
        </p:txBody>
      </p:sp>
      <p:pic>
        <p:nvPicPr>
          <p:cNvPr id="10242" name="Picture 2" descr="D-latches arranged as an array of registers to form a memory unit.  Each row is a register and can store a four bit numb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143000"/>
            <a:ext cx="5867400" cy="535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59312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8747"/>
            <a:ext cx="7772400" cy="1075234"/>
          </a:xfrm>
        </p:spPr>
        <p:txBody>
          <a:bodyPr/>
          <a:lstStyle/>
          <a:p>
            <a:r>
              <a:rPr lang="en-US" dirty="0"/>
              <a:t>Writing</a:t>
            </a:r>
          </a:p>
        </p:txBody>
      </p:sp>
      <p:sp>
        <p:nvSpPr>
          <p:cNvPr id="3" name="Content Placeholder 2"/>
          <p:cNvSpPr>
            <a:spLocks noGrp="1"/>
          </p:cNvSpPr>
          <p:nvPr>
            <p:ph idx="1"/>
          </p:nvPr>
        </p:nvSpPr>
        <p:spPr>
          <a:xfrm>
            <a:off x="457200" y="1219200"/>
            <a:ext cx="8229600" cy="4906963"/>
          </a:xfrm>
        </p:spPr>
        <p:txBody>
          <a:bodyPr/>
          <a:lstStyle/>
          <a:p>
            <a:r>
              <a:rPr lang="en-US" dirty="0"/>
              <a:t>Write the number 5 to address 2.</a:t>
            </a:r>
          </a:p>
        </p:txBody>
      </p:sp>
      <p:pic>
        <p:nvPicPr>
          <p:cNvPr id="7172" name="Picture 4" descr="Writing to a d-latch based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52600"/>
            <a:ext cx="6553200" cy="4742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27115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188" y="228600"/>
            <a:ext cx="7772400" cy="1219200"/>
          </a:xfrm>
        </p:spPr>
        <p:txBody>
          <a:bodyPr/>
          <a:lstStyle/>
          <a:p>
            <a:r>
              <a:rPr lang="en-US" dirty="0"/>
              <a:t>0101 Stored in Address 2</a:t>
            </a:r>
          </a:p>
        </p:txBody>
      </p:sp>
      <p:pic>
        <p:nvPicPr>
          <p:cNvPr id="8195" name="Picture 3" descr="Only one register is active and able to be chang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6631336"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descr="A single row represents a single register which storage for a single four bit number.  Only one register will have write enabled at a time and therefore only one memory unit will be upd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9613" y="3492500"/>
            <a:ext cx="10477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84346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7406"/>
            <a:ext cx="7772400" cy="1039368"/>
          </a:xfrm>
        </p:spPr>
        <p:txBody>
          <a:bodyPr/>
          <a:lstStyle/>
          <a:p>
            <a:r>
              <a:rPr lang="en-US" dirty="0"/>
              <a:t>Reading</a:t>
            </a:r>
          </a:p>
        </p:txBody>
      </p:sp>
      <p:sp>
        <p:nvSpPr>
          <p:cNvPr id="3" name="Content Placeholder 2"/>
          <p:cNvSpPr>
            <a:spLocks noGrp="1"/>
          </p:cNvSpPr>
          <p:nvPr>
            <p:ph idx="1"/>
          </p:nvPr>
        </p:nvSpPr>
        <p:spPr>
          <a:xfrm>
            <a:off x="457200" y="1219200"/>
            <a:ext cx="8229600" cy="4906963"/>
          </a:xfrm>
        </p:spPr>
        <p:txBody>
          <a:bodyPr/>
          <a:lstStyle/>
          <a:p>
            <a:r>
              <a:rPr lang="en-US" dirty="0"/>
              <a:t>Read value stored in address 3</a:t>
            </a:r>
          </a:p>
        </p:txBody>
      </p:sp>
      <p:pic>
        <p:nvPicPr>
          <p:cNvPr id="9219" name="Picture 3" descr="Reading from a d-latch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00980"/>
            <a:ext cx="6019800" cy="49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87294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15568"/>
          </a:xfrm>
        </p:spPr>
        <p:txBody>
          <a:bodyPr/>
          <a:lstStyle/>
          <a:p>
            <a:r>
              <a:rPr lang="en-US" dirty="0"/>
              <a:t>Memory Circuit Again</a:t>
            </a:r>
          </a:p>
        </p:txBody>
      </p:sp>
      <p:pic>
        <p:nvPicPr>
          <p:cNvPr id="10242" name="Picture 2" descr="D-latches arranged as an array of registers to form a memory unit.  Each row is a register and can store a four bit numb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143000"/>
            <a:ext cx="5867400" cy="535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34412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3068"/>
            <a:ext cx="7772400" cy="1609344"/>
          </a:xfrm>
        </p:spPr>
        <p:txBody>
          <a:bodyPr/>
          <a:lstStyle/>
          <a:p>
            <a:r>
              <a:rPr lang="en-US" dirty="0"/>
              <a:t>Memory Block</a:t>
            </a:r>
          </a:p>
        </p:txBody>
      </p:sp>
      <p:sp>
        <p:nvSpPr>
          <p:cNvPr id="3" name="Content Placeholder 2"/>
          <p:cNvSpPr>
            <a:spLocks noGrp="1"/>
          </p:cNvSpPr>
          <p:nvPr>
            <p:ph idx="1"/>
          </p:nvPr>
        </p:nvSpPr>
        <p:spPr>
          <a:xfrm>
            <a:off x="703006" y="1600200"/>
            <a:ext cx="7772400" cy="4050792"/>
          </a:xfrm>
        </p:spPr>
        <p:txBody>
          <a:bodyPr/>
          <a:lstStyle/>
          <a:p>
            <a:r>
              <a:rPr lang="en-US" dirty="0"/>
              <a:t>Addressability - How big are the data units? </a:t>
            </a:r>
          </a:p>
          <a:p>
            <a:r>
              <a:rPr lang="en-US" dirty="0"/>
              <a:t>Address Space - How many data units are there?</a:t>
            </a:r>
          </a:p>
        </p:txBody>
      </p:sp>
      <p:pic>
        <p:nvPicPr>
          <p:cNvPr id="8195" name="Picture 3" descr="Block diagram of a 16-bit memory unit with 256 memory lo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819400"/>
            <a:ext cx="2133600" cy="364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546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Ground?</a:t>
            </a:r>
          </a:p>
        </p:txBody>
      </p:sp>
      <p:sp>
        <p:nvSpPr>
          <p:cNvPr id="3" name="Content Placeholder 2"/>
          <p:cNvSpPr>
            <a:spLocks noGrp="1"/>
          </p:cNvSpPr>
          <p:nvPr>
            <p:ph idx="1"/>
          </p:nvPr>
        </p:nvSpPr>
        <p:spPr/>
        <p:txBody>
          <a:bodyPr/>
          <a:lstStyle/>
          <a:p>
            <a:r>
              <a:rPr lang="en-US" dirty="0"/>
              <a:t>One side (the return side) is sometimes connected to the actual ground.  </a:t>
            </a:r>
          </a:p>
          <a:p>
            <a:r>
              <a:rPr lang="en-US" dirty="0"/>
              <a:t>The electrical system in your home is ALWAYS connected to earth this way.</a:t>
            </a:r>
          </a:p>
        </p:txBody>
      </p:sp>
      <p:pic>
        <p:nvPicPr>
          <p:cNvPr id="2050" name="Picture 2" descr="The earth is sometimes used as a return hence the term 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692685"/>
            <a:ext cx="3276600" cy="25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970012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ALU</a:t>
            </a:r>
          </a:p>
        </p:txBody>
      </p:sp>
      <p:pic>
        <p:nvPicPr>
          <p:cNvPr id="4" name="Picture 3" descr="A basic arithmetic logic unit that performs the arithmetic and logic needed in the LC3.">
            <a:extLst>
              <a:ext uri="{FF2B5EF4-FFF2-40B4-BE49-F238E27FC236}">
                <a16:creationId xmlns:a16="http://schemas.microsoft.com/office/drawing/2014/main" id="{6F840302-6701-8C33-07F7-CB6F451F7D0B}"/>
              </a:ext>
            </a:extLst>
          </p:cNvPr>
          <p:cNvPicPr>
            <a:picLocks noChangeAspect="1"/>
          </p:cNvPicPr>
          <p:nvPr/>
        </p:nvPicPr>
        <p:blipFill>
          <a:blip r:embed="rId2"/>
          <a:stretch>
            <a:fillRect/>
          </a:stretch>
        </p:blipFill>
        <p:spPr>
          <a:xfrm>
            <a:off x="2157901" y="800100"/>
            <a:ext cx="4828198" cy="5335112"/>
          </a:xfrm>
          <a:prstGeom prst="rect">
            <a:avLst/>
          </a:prstGeom>
        </p:spPr>
      </p:pic>
    </p:spTree>
    <p:extLst>
      <p:ext uri="{BB962C8B-B14F-4D97-AF65-F5344CB8AC3E}">
        <p14:creationId xmlns:p14="http://schemas.microsoft.com/office/powerpoint/2010/main" val="4343792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r>
              <a:rPr lang="en-US" dirty="0"/>
              <a:t>There is a bit of a problem with using the D-Latch as shown with the clock.</a:t>
            </a:r>
          </a:p>
          <a:p>
            <a:r>
              <a:rPr lang="en-US" dirty="0"/>
              <a:t>The output changes, which changes the inputs, which will change the output, etc.. as long as the clock is high.</a:t>
            </a:r>
          </a:p>
          <a:p>
            <a:r>
              <a:rPr lang="en-US" dirty="0"/>
              <a:t>Use a master slave flip-flop to prevent </a:t>
            </a:r>
            <a:r>
              <a:rPr lang="en-US"/>
              <a:t>the problem</a:t>
            </a:r>
            <a:r>
              <a:rPr lang="en-US" dirty="0"/>
              <a:t>.</a:t>
            </a:r>
          </a:p>
          <a:p>
            <a:endParaRPr lang="en-US" dirty="0"/>
          </a:p>
        </p:txBody>
      </p:sp>
    </p:spTree>
    <p:extLst>
      <p:ext uri="{BB962C8B-B14F-4D97-AF65-F5344CB8AC3E}">
        <p14:creationId xmlns:p14="http://schemas.microsoft.com/office/powerpoint/2010/main" val="38436161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462" y="152400"/>
            <a:ext cx="7772400" cy="1609344"/>
          </a:xfrm>
        </p:spPr>
        <p:txBody>
          <a:bodyPr/>
          <a:lstStyle/>
          <a:p>
            <a:r>
              <a:rPr lang="en-US" dirty="0"/>
              <a:t>Master – Slave Flip-flop</a:t>
            </a:r>
          </a:p>
        </p:txBody>
      </p:sp>
      <p:sp>
        <p:nvSpPr>
          <p:cNvPr id="3" name="Content Placeholder 2"/>
          <p:cNvSpPr>
            <a:spLocks noGrp="1"/>
          </p:cNvSpPr>
          <p:nvPr>
            <p:ph idx="1"/>
          </p:nvPr>
        </p:nvSpPr>
        <p:spPr>
          <a:xfrm>
            <a:off x="685800" y="1734705"/>
            <a:ext cx="7772400" cy="4050792"/>
          </a:xfrm>
        </p:spPr>
        <p:txBody>
          <a:bodyPr/>
          <a:lstStyle/>
          <a:p>
            <a:r>
              <a:rPr lang="en-US" dirty="0"/>
              <a:t>First is set when clock goes high.</a:t>
            </a:r>
          </a:p>
          <a:p>
            <a:r>
              <a:rPr lang="en-US" dirty="0"/>
              <a:t>Second is set from first when clock goes low.</a:t>
            </a:r>
          </a:p>
          <a:p>
            <a:r>
              <a:rPr lang="en-US" dirty="0"/>
              <a:t>When clock is low, first can't be modified.</a:t>
            </a:r>
          </a:p>
        </p:txBody>
      </p:sp>
      <p:pic>
        <p:nvPicPr>
          <p:cNvPr id="11267" name="Picture 3" descr="Master slave flip-flop.  First latch is set on clock going positive, second is set on clock going negative, at which time it is impossible for the first to 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544529"/>
            <a:ext cx="81629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634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1588</TotalTime>
  <Words>3464</Words>
  <Application>Microsoft Office PowerPoint</Application>
  <PresentationFormat>On-screen Show (4:3)</PresentationFormat>
  <Paragraphs>972</Paragraphs>
  <Slides>92</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92</vt:i4>
      </vt:variant>
    </vt:vector>
  </HeadingPairs>
  <TitlesOfParts>
    <vt:vector size="98" baseType="lpstr">
      <vt:lpstr>Cambria Math</vt:lpstr>
      <vt:lpstr>Rockwell</vt:lpstr>
      <vt:lpstr>Rockwell Condensed</vt:lpstr>
      <vt:lpstr>Symbol</vt:lpstr>
      <vt:lpstr>Wingdings</vt:lpstr>
      <vt:lpstr>Wood Type</vt:lpstr>
      <vt:lpstr>Digital Logic Structures</vt:lpstr>
      <vt:lpstr>Electrons</vt:lpstr>
      <vt:lpstr>Circuits</vt:lpstr>
      <vt:lpstr>Magnets Move Electrons</vt:lpstr>
      <vt:lpstr>A wire is FULL of electrons.</vt:lpstr>
      <vt:lpstr>Open Circuit.</vt:lpstr>
      <vt:lpstr>The Switch</vt:lpstr>
      <vt:lpstr>Source and Ground</vt:lpstr>
      <vt:lpstr>Why Ground?</vt:lpstr>
      <vt:lpstr>Transistors</vt:lpstr>
      <vt:lpstr>Light Circuit with Transistor</vt:lpstr>
      <vt:lpstr>Electrons Move Easily</vt:lpstr>
      <vt:lpstr>Important Points</vt:lpstr>
      <vt:lpstr>n-type or p-type </vt:lpstr>
      <vt:lpstr>Building Circuits 1</vt:lpstr>
      <vt:lpstr>Building Circuits 2</vt:lpstr>
      <vt:lpstr>Building Circuits 3</vt:lpstr>
      <vt:lpstr>Building Circuits 4</vt:lpstr>
      <vt:lpstr>CMOS Inverter</vt:lpstr>
      <vt:lpstr>Fill in the truth table</vt:lpstr>
      <vt:lpstr>Fill in the truth table 1</vt:lpstr>
      <vt:lpstr>Fill in the truth table 2</vt:lpstr>
      <vt:lpstr>Fill in the truth table 3</vt:lpstr>
      <vt:lpstr>Fill in the truth table 4</vt:lpstr>
      <vt:lpstr>Fill in the truth table 5</vt:lpstr>
      <vt:lpstr>Fill in the truth table 6</vt:lpstr>
      <vt:lpstr>Fill in the truth table 7</vt:lpstr>
      <vt:lpstr>Fill in the truth table 8</vt:lpstr>
      <vt:lpstr>Three input AND</vt:lpstr>
      <vt:lpstr>And Gate</vt:lpstr>
      <vt:lpstr>Or Gate</vt:lpstr>
      <vt:lpstr>Inverter Gate</vt:lpstr>
      <vt:lpstr>Nand Gate</vt:lpstr>
      <vt:lpstr>Nor Gate</vt:lpstr>
      <vt:lpstr>XOR - XNOR</vt:lpstr>
      <vt:lpstr>N-Input Gates</vt:lpstr>
      <vt:lpstr>DeMorgan's Laws</vt:lpstr>
      <vt:lpstr>DeMorgan Version of Gates</vt:lpstr>
      <vt:lpstr>Combination Circuits</vt:lpstr>
      <vt:lpstr>2 x 4 Decoder</vt:lpstr>
      <vt:lpstr>Logisim</vt:lpstr>
      <vt:lpstr>3 x 8 Decoder Block</vt:lpstr>
      <vt:lpstr>Multiplexer</vt:lpstr>
      <vt:lpstr>Multiplexer Answer The Following</vt:lpstr>
      <vt:lpstr>More Complex Mux 4x2</vt:lpstr>
      <vt:lpstr>Another Complex Mux 4x1</vt:lpstr>
      <vt:lpstr>4x1 vs 4x2</vt:lpstr>
      <vt:lpstr>2x1 Block Diagram of a Mux</vt:lpstr>
      <vt:lpstr>4x2 Block Diagram of a Mux</vt:lpstr>
      <vt:lpstr>4x1 Block Diagram</vt:lpstr>
      <vt:lpstr>Decoder as a Universal Circuit</vt:lpstr>
      <vt:lpstr>Decoder as a Universal Circuit Example</vt:lpstr>
      <vt:lpstr>Adding in Binary</vt:lpstr>
      <vt:lpstr>Truth table for adding one bit.</vt:lpstr>
      <vt:lpstr>Create the circuit</vt:lpstr>
      <vt:lpstr>Adder</vt:lpstr>
      <vt:lpstr>Adder Block Diagram</vt:lpstr>
      <vt:lpstr>4-bit adder</vt:lpstr>
      <vt:lpstr>Storing 1s and 0s</vt:lpstr>
      <vt:lpstr>R-S Latch</vt:lpstr>
      <vt:lpstr>R-S Latch Excitation Table</vt:lpstr>
      <vt:lpstr>The Gated D Latch</vt:lpstr>
      <vt:lpstr>Storing More than One Bit</vt:lpstr>
      <vt:lpstr>Register Annotation</vt:lpstr>
      <vt:lpstr>More Register Annotation</vt:lpstr>
      <vt:lpstr>Sequential Logic Circuits</vt:lpstr>
      <vt:lpstr>Sequential Logic Block Diagram</vt:lpstr>
      <vt:lpstr>State Diagram With Input</vt:lpstr>
      <vt:lpstr>Finite State Machine</vt:lpstr>
      <vt:lpstr>Combination Lock Example</vt:lpstr>
      <vt:lpstr>Combination Lock State Diagram</vt:lpstr>
      <vt:lpstr>Combination Lock State Diagram Complete</vt:lpstr>
      <vt:lpstr>Example 2-bit patterns</vt:lpstr>
      <vt:lpstr>State Diagram Rules</vt:lpstr>
      <vt:lpstr>Latches and States Example 1</vt:lpstr>
      <vt:lpstr>Latches and States Example 2</vt:lpstr>
      <vt:lpstr>Count up with pause</vt:lpstr>
      <vt:lpstr>Count up with pause fill in table</vt:lpstr>
      <vt:lpstr>Count up with pause complete</vt:lpstr>
      <vt:lpstr>Count up with pause wired</vt:lpstr>
      <vt:lpstr>Completed Circuit</vt:lpstr>
      <vt:lpstr>Other Circuits</vt:lpstr>
      <vt:lpstr>Memory</vt:lpstr>
      <vt:lpstr>Memory Circuit</vt:lpstr>
      <vt:lpstr>Writing</vt:lpstr>
      <vt:lpstr>0101 Stored in Address 2</vt:lpstr>
      <vt:lpstr>Reading</vt:lpstr>
      <vt:lpstr>Memory Circuit Again</vt:lpstr>
      <vt:lpstr>Memory Block</vt:lpstr>
      <vt:lpstr>ALU</vt:lpstr>
      <vt:lpstr>Problem?</vt:lpstr>
      <vt:lpstr>Master – Slave Flip-flop</vt:lpstr>
    </vt:vector>
  </TitlesOfParts>
  <Company>Appalachian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Structures</dc:title>
  <dc:creator>Joel Anthony Swanson</dc:creator>
  <cp:lastModifiedBy>Joel Swanson</cp:lastModifiedBy>
  <cp:revision>134</cp:revision>
  <dcterms:created xsi:type="dcterms:W3CDTF">2015-01-28T15:31:13Z</dcterms:created>
  <dcterms:modified xsi:type="dcterms:W3CDTF">2025-04-11T17:48:32Z</dcterms:modified>
</cp:coreProperties>
</file>