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70" r:id="rId4"/>
    <p:sldId id="271" r:id="rId5"/>
    <p:sldId id="272" r:id="rId6"/>
    <p:sldId id="273" r:id="rId7"/>
    <p:sldId id="274" r:id="rId8"/>
    <p:sldId id="261" r:id="rId9"/>
    <p:sldId id="262" r:id="rId10"/>
    <p:sldId id="275" r:id="rId11"/>
    <p:sldId id="263" r:id="rId12"/>
    <p:sldId id="282" r:id="rId13"/>
    <p:sldId id="286" r:id="rId14"/>
    <p:sldId id="283" r:id="rId15"/>
    <p:sldId id="284" r:id="rId16"/>
    <p:sldId id="285" r:id="rId17"/>
    <p:sldId id="287" r:id="rId18"/>
    <p:sldId id="288" r:id="rId19"/>
    <p:sldId id="289" r:id="rId20"/>
    <p:sldId id="290" r:id="rId21"/>
    <p:sldId id="291" r:id="rId22"/>
    <p:sldId id="292" r:id="rId23"/>
    <p:sldId id="28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3" autoAdjust="0"/>
    <p:restoredTop sz="94590" autoAdjust="0"/>
  </p:normalViewPr>
  <p:slideViewPr>
    <p:cSldViewPr>
      <p:cViewPr varScale="1">
        <p:scale>
          <a:sx n="68" d="100"/>
          <a:sy n="68" d="100"/>
        </p:scale>
        <p:origin x="592" y="52"/>
      </p:cViewPr>
      <p:guideLst>
        <p:guide orient="horz" pos="2160"/>
        <p:guide pos="2880"/>
      </p:guideLst>
    </p:cSldViewPr>
  </p:slideViewPr>
  <p:outlineViewPr>
    <p:cViewPr>
      <p:scale>
        <a:sx n="33" d="100"/>
        <a:sy n="33" d="100"/>
      </p:scale>
      <p:origin x="0" y="-1245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4420D3-A06D-455E-B4E5-D67883D14CAB}" type="datetimeFigureOut">
              <a:rPr lang="en-US" smtClean="0"/>
              <a:t>4/24/2024</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100A76A6-BF24-42E2-B146-EC7B16EF0049}" type="slidenum">
              <a:rPr lang="en-US" smtClean="0"/>
              <a:t>‹#›</a:t>
            </a:fld>
            <a:endParaRPr lang="en-US"/>
          </a:p>
        </p:txBody>
      </p:sp>
    </p:spTree>
    <p:extLst>
      <p:ext uri="{BB962C8B-B14F-4D97-AF65-F5344CB8AC3E}">
        <p14:creationId xmlns:p14="http://schemas.microsoft.com/office/powerpoint/2010/main" val="334901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4420D3-A06D-455E-B4E5-D67883D14CAB}"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A76A6-BF24-42E2-B146-EC7B16EF0049}" type="slidenum">
              <a:rPr lang="en-US" smtClean="0"/>
              <a:t>‹#›</a:t>
            </a:fld>
            <a:endParaRPr lang="en-US"/>
          </a:p>
        </p:txBody>
      </p:sp>
    </p:spTree>
    <p:extLst>
      <p:ext uri="{BB962C8B-B14F-4D97-AF65-F5344CB8AC3E}">
        <p14:creationId xmlns:p14="http://schemas.microsoft.com/office/powerpoint/2010/main" val="49388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4420D3-A06D-455E-B4E5-D67883D14CAB}"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A76A6-BF24-42E2-B146-EC7B16EF0049}" type="slidenum">
              <a:rPr lang="en-US" smtClean="0"/>
              <a:t>‹#›</a:t>
            </a:fld>
            <a:endParaRPr lang="en-US"/>
          </a:p>
        </p:txBody>
      </p:sp>
    </p:spTree>
    <p:extLst>
      <p:ext uri="{BB962C8B-B14F-4D97-AF65-F5344CB8AC3E}">
        <p14:creationId xmlns:p14="http://schemas.microsoft.com/office/powerpoint/2010/main" val="34436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4420D3-A06D-455E-B4E5-D67883D14CAB}"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A76A6-BF24-42E2-B146-EC7B16EF0049}" type="slidenum">
              <a:rPr lang="en-US" smtClean="0"/>
              <a:t>‹#›</a:t>
            </a:fld>
            <a:endParaRPr lang="en-US"/>
          </a:p>
        </p:txBody>
      </p:sp>
    </p:spTree>
    <p:extLst>
      <p:ext uri="{BB962C8B-B14F-4D97-AF65-F5344CB8AC3E}">
        <p14:creationId xmlns:p14="http://schemas.microsoft.com/office/powerpoint/2010/main" val="339027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174420D3-A06D-455E-B4E5-D67883D14CAB}" type="datetimeFigureOut">
              <a:rPr lang="en-US" smtClean="0"/>
              <a:t>4/24/2024</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100A76A6-BF24-42E2-B146-EC7B16EF0049}" type="slidenum">
              <a:rPr lang="en-US" smtClean="0"/>
              <a:t>‹#›</a:t>
            </a:fld>
            <a:endParaRPr lang="en-US"/>
          </a:p>
        </p:txBody>
      </p:sp>
    </p:spTree>
    <p:extLst>
      <p:ext uri="{BB962C8B-B14F-4D97-AF65-F5344CB8AC3E}">
        <p14:creationId xmlns:p14="http://schemas.microsoft.com/office/powerpoint/2010/main" val="234054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4420D3-A06D-455E-B4E5-D67883D14CAB}"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A76A6-BF24-42E2-B146-EC7B16EF0049}" type="slidenum">
              <a:rPr lang="en-US" smtClean="0"/>
              <a:t>‹#›</a:t>
            </a:fld>
            <a:endParaRPr lang="en-US"/>
          </a:p>
        </p:txBody>
      </p:sp>
    </p:spTree>
    <p:extLst>
      <p:ext uri="{BB962C8B-B14F-4D97-AF65-F5344CB8AC3E}">
        <p14:creationId xmlns:p14="http://schemas.microsoft.com/office/powerpoint/2010/main" val="392686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4420D3-A06D-455E-B4E5-D67883D14CAB}"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A76A6-BF24-42E2-B146-EC7B16EF0049}" type="slidenum">
              <a:rPr lang="en-US" smtClean="0"/>
              <a:t>‹#›</a:t>
            </a:fld>
            <a:endParaRPr lang="en-US"/>
          </a:p>
        </p:txBody>
      </p:sp>
    </p:spTree>
    <p:extLst>
      <p:ext uri="{BB962C8B-B14F-4D97-AF65-F5344CB8AC3E}">
        <p14:creationId xmlns:p14="http://schemas.microsoft.com/office/powerpoint/2010/main" val="3846881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174420D3-A06D-455E-B4E5-D67883D14CAB}" type="datetimeFigureOut">
              <a:rPr lang="en-US" smtClean="0"/>
              <a:t>4/24/2024</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100A76A6-BF24-42E2-B146-EC7B16EF0049}" type="slidenum">
              <a:rPr lang="en-US" smtClean="0"/>
              <a:t>‹#›</a:t>
            </a:fld>
            <a:endParaRPr lang="en-US"/>
          </a:p>
        </p:txBody>
      </p:sp>
    </p:spTree>
    <p:extLst>
      <p:ext uri="{BB962C8B-B14F-4D97-AF65-F5344CB8AC3E}">
        <p14:creationId xmlns:p14="http://schemas.microsoft.com/office/powerpoint/2010/main" val="3648405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420D3-A06D-455E-B4E5-D67883D14CAB}"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0A76A6-BF24-42E2-B146-EC7B16EF0049}" type="slidenum">
              <a:rPr lang="en-US" smtClean="0"/>
              <a:t>‹#›</a:t>
            </a:fld>
            <a:endParaRPr lang="en-US"/>
          </a:p>
        </p:txBody>
      </p:sp>
    </p:spTree>
    <p:extLst>
      <p:ext uri="{BB962C8B-B14F-4D97-AF65-F5344CB8AC3E}">
        <p14:creationId xmlns:p14="http://schemas.microsoft.com/office/powerpoint/2010/main" val="119008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174420D3-A06D-455E-B4E5-D67883D14CAB}" type="datetimeFigureOut">
              <a:rPr lang="en-US" smtClean="0"/>
              <a:t>4/24/2024</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100A76A6-BF24-42E2-B146-EC7B16EF0049}" type="slidenum">
              <a:rPr lang="en-US" smtClean="0"/>
              <a:t>‹#›</a:t>
            </a:fld>
            <a:endParaRPr lang="en-US"/>
          </a:p>
        </p:txBody>
      </p:sp>
    </p:spTree>
    <p:extLst>
      <p:ext uri="{BB962C8B-B14F-4D97-AF65-F5344CB8AC3E}">
        <p14:creationId xmlns:p14="http://schemas.microsoft.com/office/powerpoint/2010/main" val="89217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174420D3-A06D-455E-B4E5-D67883D14CAB}" type="datetimeFigureOut">
              <a:rPr lang="en-US" smtClean="0"/>
              <a:t>4/24/2024</a:t>
            </a:fld>
            <a:endParaRPr lang="en-US"/>
          </a:p>
        </p:txBody>
      </p:sp>
      <p:sp>
        <p:nvSpPr>
          <p:cNvPr id="10" name="Slide Number Placeholder 9"/>
          <p:cNvSpPr>
            <a:spLocks noGrp="1"/>
          </p:cNvSpPr>
          <p:nvPr>
            <p:ph type="sldNum" sz="quarter" idx="12"/>
          </p:nvPr>
        </p:nvSpPr>
        <p:spPr/>
        <p:txBody>
          <a:bodyPr/>
          <a:lstStyle/>
          <a:p>
            <a:fld id="{100A76A6-BF24-42E2-B146-EC7B16EF0049}" type="slidenum">
              <a:rPr lang="en-US" smtClean="0"/>
              <a:t>‹#›</a:t>
            </a:fld>
            <a:endParaRPr lang="en-US"/>
          </a:p>
        </p:txBody>
      </p:sp>
    </p:spTree>
    <p:extLst>
      <p:ext uri="{BB962C8B-B14F-4D97-AF65-F5344CB8AC3E}">
        <p14:creationId xmlns:p14="http://schemas.microsoft.com/office/powerpoint/2010/main" val="85498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174420D3-A06D-455E-B4E5-D67883D14CAB}" type="datetimeFigureOut">
              <a:rPr lang="en-US" smtClean="0"/>
              <a:t>4/24/2024</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100A76A6-BF24-42E2-B146-EC7B16EF0049}" type="slidenum">
              <a:rPr lang="en-US" smtClean="0"/>
              <a:t>‹#›</a:t>
            </a:fld>
            <a:endParaRPr lang="en-US"/>
          </a:p>
        </p:txBody>
      </p:sp>
    </p:spTree>
    <p:extLst>
      <p:ext uri="{BB962C8B-B14F-4D97-AF65-F5344CB8AC3E}">
        <p14:creationId xmlns:p14="http://schemas.microsoft.com/office/powerpoint/2010/main" val="450543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LC3</a:t>
            </a:r>
          </a:p>
        </p:txBody>
      </p:sp>
    </p:spTree>
    <p:extLst>
      <p:ext uri="{BB962C8B-B14F-4D97-AF65-F5344CB8AC3E}">
        <p14:creationId xmlns:p14="http://schemas.microsoft.com/office/powerpoint/2010/main" val="2905385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002DC31-DC38-4EC6-8FFC-ADFAC2FDF4F3}"/>
              </a:ext>
            </a:extLst>
          </p:cNvPr>
          <p:cNvSpPr>
            <a:spLocks noGrp="1"/>
          </p:cNvSpPr>
          <p:nvPr>
            <p:ph type="title"/>
          </p:nvPr>
        </p:nvSpPr>
        <p:spPr>
          <a:xfrm>
            <a:off x="685800" y="356616"/>
            <a:ext cx="6096000" cy="658368"/>
          </a:xfrm>
        </p:spPr>
        <p:txBody>
          <a:bodyPr>
            <a:normAutofit fontScale="90000"/>
          </a:bodyPr>
          <a:lstStyle/>
          <a:p>
            <a:r>
              <a:rPr lang="en-US" dirty="0"/>
              <a:t>Abbreviated </a:t>
            </a:r>
            <a:r>
              <a:rPr lang="en-US" dirty="0" err="1"/>
              <a:t>Lc3</a:t>
            </a:r>
            <a:r>
              <a:rPr lang="en-US" dirty="0"/>
              <a:t> state </a:t>
            </a:r>
            <a:r>
              <a:rPr lang="en-US" dirty="0" err="1"/>
              <a:t>diagraM</a:t>
            </a:r>
            <a:endParaRPr lang="en-US" dirty="0"/>
          </a:p>
        </p:txBody>
      </p:sp>
      <p:sp>
        <p:nvSpPr>
          <p:cNvPr id="8" name="Content Placeholder 2">
            <a:extLst>
              <a:ext uri="{FF2B5EF4-FFF2-40B4-BE49-F238E27FC236}">
                <a16:creationId xmlns:a16="http://schemas.microsoft.com/office/drawing/2014/main" id="{9A4725A3-A771-405C-927F-3895754C66DC}"/>
              </a:ext>
            </a:extLst>
          </p:cNvPr>
          <p:cNvSpPr>
            <a:spLocks noGrp="1"/>
          </p:cNvSpPr>
          <p:nvPr>
            <p:ph idx="1"/>
          </p:nvPr>
        </p:nvSpPr>
        <p:spPr>
          <a:xfrm>
            <a:off x="685800" y="1022604"/>
            <a:ext cx="2743200" cy="995327"/>
          </a:xfrm>
        </p:spPr>
        <p:txBody>
          <a:bodyPr/>
          <a:lstStyle/>
          <a:p>
            <a:r>
              <a:rPr lang="en-US" dirty="0"/>
              <a:t>See appendix C figure </a:t>
            </a:r>
            <a:r>
              <a:rPr lang="en-US" dirty="0" err="1"/>
              <a:t>C2</a:t>
            </a:r>
            <a:r>
              <a:rPr lang="en-US" dirty="0"/>
              <a:t> on page 568 for full diagram.</a:t>
            </a:r>
          </a:p>
        </p:txBody>
      </p:sp>
      <p:pic>
        <p:nvPicPr>
          <p:cNvPr id="3" name="Picture 2" descr="Portion of the LC3 state diagram showing the three common load phases and how the decode of the instruction splits into separate branches of the tree. ">
            <a:extLst>
              <a:ext uri="{FF2B5EF4-FFF2-40B4-BE49-F238E27FC236}">
                <a16:creationId xmlns:a16="http://schemas.microsoft.com/office/drawing/2014/main" id="{3C7DE56E-0E0C-A15D-0411-EFE97CF3F992}"/>
              </a:ext>
            </a:extLst>
          </p:cNvPr>
          <p:cNvPicPr>
            <a:picLocks noChangeAspect="1"/>
          </p:cNvPicPr>
          <p:nvPr/>
        </p:nvPicPr>
        <p:blipFill>
          <a:blip r:embed="rId2"/>
          <a:stretch>
            <a:fillRect/>
          </a:stretch>
        </p:blipFill>
        <p:spPr>
          <a:xfrm>
            <a:off x="3447854" y="1041471"/>
            <a:ext cx="4187692" cy="4974978"/>
          </a:xfrm>
          <a:prstGeom prst="rect">
            <a:avLst/>
          </a:prstGeom>
        </p:spPr>
      </p:pic>
    </p:spTree>
    <p:extLst>
      <p:ext uri="{BB962C8B-B14F-4D97-AF65-F5344CB8AC3E}">
        <p14:creationId xmlns:p14="http://schemas.microsoft.com/office/powerpoint/2010/main" val="4285888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497" y="152400"/>
            <a:ext cx="7772400" cy="1609344"/>
          </a:xfrm>
        </p:spPr>
        <p:txBody>
          <a:bodyPr/>
          <a:lstStyle/>
          <a:p>
            <a:r>
              <a:rPr lang="en-US" dirty="0"/>
              <a:t>Loading the instruction	</a:t>
            </a:r>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dirty="0"/>
              <a:t>Register Transfer Language</a:t>
            </a:r>
          </a:p>
          <a:p>
            <a:pPr marL="0" indent="0">
              <a:buNone/>
            </a:pPr>
            <a:r>
              <a:rPr lang="en-US" dirty="0"/>
              <a:t>	BUS &lt;- PC , PC &lt;- PC + 1</a:t>
            </a:r>
          </a:p>
          <a:p>
            <a:pPr marL="0" indent="0">
              <a:buNone/>
            </a:pPr>
            <a:r>
              <a:rPr lang="en-US" dirty="0"/>
              <a:t>	MAR &lt;- BUS</a:t>
            </a:r>
          </a:p>
          <a:p>
            <a:endParaRPr lang="en-US" dirty="0"/>
          </a:p>
          <a:p>
            <a:pPr marL="0" indent="0">
              <a:buNone/>
            </a:pPr>
            <a:r>
              <a:rPr lang="en-US" dirty="0"/>
              <a:t>	(Usually the BUS transfer is implied)</a:t>
            </a:r>
          </a:p>
          <a:p>
            <a:pPr marL="0" indent="0">
              <a:buNone/>
            </a:pPr>
            <a:r>
              <a:rPr lang="en-US" dirty="0"/>
              <a:t>	MAR &lt;- PC, PC &lt;- PC + 1</a:t>
            </a:r>
          </a:p>
          <a:p>
            <a:pPr marL="0" indent="0">
              <a:buNone/>
            </a:pPr>
            <a:endParaRPr lang="en-US" dirty="0"/>
          </a:p>
          <a:p>
            <a:r>
              <a:rPr lang="en-US" dirty="0"/>
              <a:t>PC </a:t>
            </a:r>
          </a:p>
          <a:p>
            <a:pPr lvl="1"/>
            <a:r>
              <a:rPr lang="en-US" dirty="0"/>
              <a:t>Program Counter (Register) </a:t>
            </a:r>
          </a:p>
          <a:p>
            <a:pPr lvl="1"/>
            <a:r>
              <a:rPr lang="en-US" dirty="0"/>
              <a:t>Contains address of next instruction.</a:t>
            </a:r>
          </a:p>
          <a:p>
            <a:r>
              <a:rPr lang="en-US" dirty="0"/>
              <a:t>MAR </a:t>
            </a:r>
          </a:p>
          <a:p>
            <a:pPr lvl="1"/>
            <a:r>
              <a:rPr lang="en-US" dirty="0"/>
              <a:t>Memory Address Register</a:t>
            </a:r>
          </a:p>
          <a:p>
            <a:pPr lvl="1"/>
            <a:r>
              <a:rPr lang="en-US" dirty="0"/>
              <a:t>Contains address in the memory unit</a:t>
            </a:r>
          </a:p>
          <a:p>
            <a:pPr marL="0" indent="0">
              <a:buNone/>
            </a:pPr>
            <a:endParaRPr lang="en-US" dirty="0"/>
          </a:p>
        </p:txBody>
      </p:sp>
    </p:spTree>
    <p:extLst>
      <p:ext uri="{BB962C8B-B14F-4D97-AF65-F5344CB8AC3E}">
        <p14:creationId xmlns:p14="http://schemas.microsoft.com/office/powerpoint/2010/main" val="4134949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5999-387F-40C3-98CF-B9499DCF2DD7}"/>
              </a:ext>
            </a:extLst>
          </p:cNvPr>
          <p:cNvSpPr>
            <a:spLocks noGrp="1"/>
          </p:cNvSpPr>
          <p:nvPr>
            <p:ph type="title"/>
          </p:nvPr>
        </p:nvSpPr>
        <p:spPr/>
        <p:txBody>
          <a:bodyPr/>
          <a:lstStyle/>
          <a:p>
            <a:r>
              <a:rPr lang="en-US" dirty="0"/>
              <a:t>BUS</a:t>
            </a:r>
          </a:p>
        </p:txBody>
      </p:sp>
      <p:sp>
        <p:nvSpPr>
          <p:cNvPr id="3" name="Content Placeholder 2">
            <a:extLst>
              <a:ext uri="{FF2B5EF4-FFF2-40B4-BE49-F238E27FC236}">
                <a16:creationId xmlns:a16="http://schemas.microsoft.com/office/drawing/2014/main" id="{164E9ED6-8876-4E92-8F89-F94293DDCFCF}"/>
              </a:ext>
            </a:extLst>
          </p:cNvPr>
          <p:cNvSpPr>
            <a:spLocks noGrp="1"/>
          </p:cNvSpPr>
          <p:nvPr>
            <p:ph idx="1"/>
          </p:nvPr>
        </p:nvSpPr>
        <p:spPr/>
        <p:txBody>
          <a:bodyPr/>
          <a:lstStyle/>
          <a:p>
            <a:r>
              <a:rPr lang="en-US" dirty="0"/>
              <a:t>Transfer of data from a source register to a destination register requires each single bit be connected with a wire.</a:t>
            </a:r>
          </a:p>
          <a:p>
            <a:r>
              <a:rPr lang="en-US" dirty="0"/>
              <a:t>We sometimes show an abbreviated form.</a:t>
            </a:r>
          </a:p>
          <a:p>
            <a:endParaRPr lang="en-US" dirty="0"/>
          </a:p>
          <a:p>
            <a:endParaRPr lang="en-US" dirty="0"/>
          </a:p>
          <a:p>
            <a:endParaRPr lang="en-US" dirty="0"/>
          </a:p>
          <a:p>
            <a:endParaRPr lang="en-US" dirty="0"/>
          </a:p>
          <a:p>
            <a:endParaRPr lang="en-US" dirty="0"/>
          </a:p>
        </p:txBody>
      </p:sp>
      <p:pic>
        <p:nvPicPr>
          <p:cNvPr id="5" name="Picture 4" descr="To transfer values between two registers, each bit of the source register must be connected with wires to each bit of the destination register. Instead of showing each wire, it is sometimes shown as a single wire with a slash and the number of wires shown as a number. ">
            <a:extLst>
              <a:ext uri="{FF2B5EF4-FFF2-40B4-BE49-F238E27FC236}">
                <a16:creationId xmlns:a16="http://schemas.microsoft.com/office/drawing/2014/main" id="{D25E9F09-38A5-47E9-A0BE-6FAAF2294318}"/>
              </a:ext>
            </a:extLst>
          </p:cNvPr>
          <p:cNvPicPr>
            <a:picLocks noChangeAspect="1"/>
          </p:cNvPicPr>
          <p:nvPr/>
        </p:nvPicPr>
        <p:blipFill>
          <a:blip r:embed="rId2"/>
          <a:stretch>
            <a:fillRect/>
          </a:stretch>
        </p:blipFill>
        <p:spPr>
          <a:xfrm>
            <a:off x="2447925" y="3581400"/>
            <a:ext cx="4248150" cy="2133600"/>
          </a:xfrm>
          <a:prstGeom prst="rect">
            <a:avLst/>
          </a:prstGeom>
        </p:spPr>
      </p:pic>
    </p:spTree>
    <p:extLst>
      <p:ext uri="{BB962C8B-B14F-4D97-AF65-F5344CB8AC3E}">
        <p14:creationId xmlns:p14="http://schemas.microsoft.com/office/powerpoint/2010/main" val="740185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hematic of the entire LC3 hardware system showing the exact location of each possible input to the bus.">
            <a:extLst>
              <a:ext uri="{FF2B5EF4-FFF2-40B4-BE49-F238E27FC236}">
                <a16:creationId xmlns:a16="http://schemas.microsoft.com/office/drawing/2014/main" id="{88FD8DBF-E07E-4A8B-B2ED-9221A68B19DD}"/>
              </a:ext>
            </a:extLst>
          </p:cNvPr>
          <p:cNvPicPr>
            <a:picLocks noChangeAspect="1"/>
          </p:cNvPicPr>
          <p:nvPr/>
        </p:nvPicPr>
        <p:blipFill>
          <a:blip r:embed="rId2"/>
          <a:stretch>
            <a:fillRect/>
          </a:stretch>
        </p:blipFill>
        <p:spPr>
          <a:xfrm>
            <a:off x="3697260" y="304800"/>
            <a:ext cx="4818999" cy="6553200"/>
          </a:xfrm>
          <a:prstGeom prst="rect">
            <a:avLst/>
          </a:prstGeom>
        </p:spPr>
      </p:pic>
      <p:sp>
        <p:nvSpPr>
          <p:cNvPr id="2" name="Title 1"/>
          <p:cNvSpPr>
            <a:spLocks noGrp="1"/>
          </p:cNvSpPr>
          <p:nvPr>
            <p:ph type="title"/>
          </p:nvPr>
        </p:nvSpPr>
        <p:spPr>
          <a:xfrm>
            <a:off x="381000" y="685800"/>
            <a:ext cx="3490686" cy="1039368"/>
          </a:xfrm>
        </p:spPr>
        <p:txBody>
          <a:bodyPr>
            <a:normAutofit fontScale="90000"/>
          </a:bodyPr>
          <a:lstStyle/>
          <a:p>
            <a:r>
              <a:rPr lang="en-US" dirty="0"/>
              <a:t>Bus with Tristate Buffers</a:t>
            </a:r>
          </a:p>
        </p:txBody>
      </p:sp>
      <p:pic>
        <p:nvPicPr>
          <p:cNvPr id="4" name="Content Placeholder 3" descr="The MARMUX, PC, ALU, and MDR all are able to put information on the bus, but only one at a time.  Access is controlled by putting a 1 or 0 on the associated set of tristate buffer controls.  Only one set of tristate buffers will have a 1 on the input at a tim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2514600"/>
            <a:ext cx="2971800" cy="1380666"/>
          </a:xfrm>
        </p:spPr>
      </p:pic>
    </p:spTree>
    <p:extLst>
      <p:ext uri="{BB962C8B-B14F-4D97-AF65-F5344CB8AC3E}">
        <p14:creationId xmlns:p14="http://schemas.microsoft.com/office/powerpoint/2010/main" val="2114659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Connecting the output of two gates directly is OK but ONLY if they are at the same state (both 0 or both 1)."/>
          <p:cNvSpPr>
            <a:spLocks noGrp="1"/>
          </p:cNvSpPr>
          <p:nvPr>
            <p:ph type="title"/>
          </p:nvPr>
        </p:nvSpPr>
        <p:spPr/>
        <p:txBody>
          <a:bodyPr/>
          <a:lstStyle/>
          <a:p>
            <a:r>
              <a:rPr lang="en-US" dirty="0"/>
              <a:t>Why use a Tristate Buffer 1</a:t>
            </a:r>
          </a:p>
        </p:txBody>
      </p:sp>
      <p:sp>
        <p:nvSpPr>
          <p:cNvPr id="3" name="Content Placeholder 2"/>
          <p:cNvSpPr>
            <a:spLocks noGrp="1"/>
          </p:cNvSpPr>
          <p:nvPr>
            <p:ph idx="1"/>
          </p:nvPr>
        </p:nvSpPr>
        <p:spPr/>
        <p:txBody>
          <a:bodyPr>
            <a:normAutofit/>
          </a:bodyPr>
          <a:lstStyle/>
          <a:p>
            <a:r>
              <a:rPr lang="en-US" dirty="0"/>
              <a:t>The BUS can only have one input active at a time.</a:t>
            </a:r>
          </a:p>
          <a:p>
            <a:r>
              <a:rPr lang="en-US" dirty="0"/>
              <a:t>Imagine this circuit</a:t>
            </a:r>
          </a:p>
          <a:p>
            <a:pPr marL="457200" lvl="1" indent="0">
              <a:buNone/>
            </a:pPr>
            <a:r>
              <a:rPr lang="en-US" dirty="0"/>
              <a:t>0 = Ground</a:t>
            </a:r>
          </a:p>
          <a:p>
            <a:pPr marL="457200" lvl="1" indent="0">
              <a:buNone/>
            </a:pPr>
            <a:r>
              <a:rPr lang="en-US" dirty="0"/>
              <a:t>1 = 5V</a:t>
            </a:r>
          </a:p>
          <a:p>
            <a:r>
              <a:rPr lang="en-US" dirty="0"/>
              <a:t>What if both gates are 0?</a:t>
            </a:r>
          </a:p>
          <a:p>
            <a:r>
              <a:rPr lang="en-US" dirty="0"/>
              <a:t>What if both gates are 1?</a:t>
            </a:r>
          </a:p>
          <a:p>
            <a:r>
              <a:rPr lang="en-US" dirty="0"/>
              <a:t>What if one is 0 and the other is a 1?</a:t>
            </a:r>
          </a:p>
          <a:p>
            <a:endParaRPr lang="en-US" dirty="0"/>
          </a:p>
          <a:p>
            <a:endParaRPr lang="en-US" dirty="0"/>
          </a:p>
        </p:txBody>
      </p:sp>
      <p:pic>
        <p:nvPicPr>
          <p:cNvPr id="2050" name="Picture 2" descr="Circuit diagram showing the output of two gates tied together.   This is OK but ONLY if the output of both gates are the same (both 1 or both 0).  Both being 0 is shown."/>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70910" y="2514599"/>
            <a:ext cx="2153889" cy="2919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835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 Tristate Buffer 2</a:t>
            </a:r>
          </a:p>
        </p:txBody>
      </p:sp>
      <p:sp>
        <p:nvSpPr>
          <p:cNvPr id="3" name="Content Placeholder 2"/>
          <p:cNvSpPr>
            <a:spLocks noGrp="1"/>
          </p:cNvSpPr>
          <p:nvPr>
            <p:ph idx="1"/>
          </p:nvPr>
        </p:nvSpPr>
        <p:spPr/>
        <p:txBody>
          <a:bodyPr>
            <a:normAutofit/>
          </a:bodyPr>
          <a:lstStyle/>
          <a:p>
            <a:r>
              <a:rPr lang="en-US" dirty="0"/>
              <a:t>The BUS can only have one input active at a time.</a:t>
            </a:r>
          </a:p>
          <a:p>
            <a:r>
              <a:rPr lang="en-US" dirty="0"/>
              <a:t>Imagine this circuit</a:t>
            </a:r>
          </a:p>
          <a:p>
            <a:pPr marL="457200" lvl="1" indent="0">
              <a:buNone/>
            </a:pPr>
            <a:r>
              <a:rPr lang="en-US" dirty="0"/>
              <a:t>0 = Ground</a:t>
            </a:r>
          </a:p>
          <a:p>
            <a:pPr marL="457200" lvl="1" indent="0">
              <a:buNone/>
            </a:pPr>
            <a:r>
              <a:rPr lang="en-US" dirty="0"/>
              <a:t>1 = 5V</a:t>
            </a:r>
          </a:p>
          <a:p>
            <a:r>
              <a:rPr lang="en-US" dirty="0"/>
              <a:t>What if both gates are 0?</a:t>
            </a:r>
          </a:p>
          <a:p>
            <a:r>
              <a:rPr lang="en-US" dirty="0"/>
              <a:t>What if both gates are 1?</a:t>
            </a:r>
          </a:p>
          <a:p>
            <a:r>
              <a:rPr lang="en-US" dirty="0"/>
              <a:t>What if one is 0 and the other is a 1? </a:t>
            </a:r>
          </a:p>
          <a:p>
            <a:endParaRPr lang="en-US" dirty="0"/>
          </a:p>
          <a:p>
            <a:endParaRPr lang="en-US" dirty="0"/>
          </a:p>
        </p:txBody>
      </p:sp>
      <p:pic>
        <p:nvPicPr>
          <p:cNvPr id="2050" name="Picture 2" descr="Circuit diagram showing the output of two gates tied together.   This is NOT OK because the top gate has a 1 on the output and the bottom gate has a 0 on the output causing power to be connected directly to ground as shown."/>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70910" y="2529268"/>
            <a:ext cx="2153890" cy="2889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5162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Tristate Buffer</a:t>
            </a:r>
          </a:p>
        </p:txBody>
      </p:sp>
      <p:sp>
        <p:nvSpPr>
          <p:cNvPr id="3" name="Content Placeholder 2"/>
          <p:cNvSpPr>
            <a:spLocks noGrp="1"/>
          </p:cNvSpPr>
          <p:nvPr>
            <p:ph idx="1"/>
          </p:nvPr>
        </p:nvSpPr>
        <p:spPr/>
        <p:txBody>
          <a:bodyPr/>
          <a:lstStyle/>
          <a:p>
            <a:r>
              <a:rPr lang="en-US" dirty="0"/>
              <a:t>Tristate buffers have three outputs </a:t>
            </a:r>
          </a:p>
          <a:p>
            <a:pPr marL="0" indent="0">
              <a:buNone/>
            </a:pPr>
            <a:r>
              <a:rPr lang="en-US" dirty="0"/>
              <a:t>	(0, 1, and Open)</a:t>
            </a:r>
          </a:p>
          <a:p>
            <a:r>
              <a:rPr lang="en-US" dirty="0"/>
              <a:t>Open means the input is disconnected entirely from the circuit.</a:t>
            </a:r>
          </a:p>
          <a:p>
            <a:endParaRPr lang="en-US" dirty="0"/>
          </a:p>
          <a:p>
            <a:endParaRPr lang="en-US" dirty="0"/>
          </a:p>
        </p:txBody>
      </p:sp>
      <p:pic>
        <p:nvPicPr>
          <p:cNvPr id="5" name="Picture 4" descr="Circuit symbol of a tristate buffer showing the input, output and the control lin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114800"/>
            <a:ext cx="1539514" cy="1690119"/>
          </a:xfrm>
          <a:prstGeom prst="rect">
            <a:avLst/>
          </a:prstGeom>
        </p:spPr>
      </p:pic>
      <p:graphicFrame>
        <p:nvGraphicFramePr>
          <p:cNvPr id="4" name="Table 3" descr="Truth table showing the operation of a tristate buffer.  If the control is 0, then the input is completely disconnected from the output or in the open state.  If the control is a 1, the output will be whatever is on the input."/>
          <p:cNvGraphicFramePr>
            <a:graphicFrameLocks noGrp="1"/>
          </p:cNvGraphicFramePr>
          <p:nvPr/>
        </p:nvGraphicFramePr>
        <p:xfrm>
          <a:off x="4191000" y="3971837"/>
          <a:ext cx="3200400" cy="182880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162100">
                <a:tc>
                  <a:txBody>
                    <a:bodyPr/>
                    <a:lstStyle/>
                    <a:p>
                      <a:pPr algn="ctr"/>
                      <a:r>
                        <a:rPr lang="en-US" dirty="0"/>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Open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288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Open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192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3716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48759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3B1C-4BE4-40BC-8E44-D0F2946DA14B}"/>
              </a:ext>
            </a:extLst>
          </p:cNvPr>
          <p:cNvSpPr>
            <a:spLocks noGrp="1"/>
          </p:cNvSpPr>
          <p:nvPr>
            <p:ph type="title"/>
          </p:nvPr>
        </p:nvSpPr>
        <p:spPr>
          <a:xfrm>
            <a:off x="457200" y="274638"/>
            <a:ext cx="3276600" cy="1143000"/>
          </a:xfrm>
        </p:spPr>
        <p:txBody>
          <a:bodyPr>
            <a:normAutofit/>
          </a:bodyPr>
          <a:lstStyle/>
          <a:p>
            <a:r>
              <a:rPr lang="en-US" dirty="0"/>
              <a:t>BUS Operation</a:t>
            </a:r>
          </a:p>
        </p:txBody>
      </p:sp>
      <p:pic>
        <p:nvPicPr>
          <p:cNvPr id="5" name="Picture 4" descr="Diagram showing a 4-bit bus with four registers feeding the bus and three registers reading from the bus.">
            <a:extLst>
              <a:ext uri="{FF2B5EF4-FFF2-40B4-BE49-F238E27FC236}">
                <a16:creationId xmlns:a16="http://schemas.microsoft.com/office/drawing/2014/main" id="{59FB4F34-25E0-4D0B-A105-06DB385E2721}"/>
              </a:ext>
            </a:extLst>
          </p:cNvPr>
          <p:cNvPicPr>
            <a:picLocks noChangeAspect="1"/>
          </p:cNvPicPr>
          <p:nvPr/>
        </p:nvPicPr>
        <p:blipFill>
          <a:blip r:embed="rId2"/>
          <a:stretch>
            <a:fillRect/>
          </a:stretch>
        </p:blipFill>
        <p:spPr>
          <a:xfrm>
            <a:off x="4601497" y="288864"/>
            <a:ext cx="2362200" cy="6280272"/>
          </a:xfrm>
          <a:prstGeom prst="rect">
            <a:avLst/>
          </a:prstGeom>
        </p:spPr>
      </p:pic>
    </p:spTree>
    <p:extLst>
      <p:ext uri="{BB962C8B-B14F-4D97-AF65-F5344CB8AC3E}">
        <p14:creationId xmlns:p14="http://schemas.microsoft.com/office/powerpoint/2010/main" val="3195351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E456A0-EC95-4EFB-B77B-045AF6453341}"/>
              </a:ext>
            </a:extLst>
          </p:cNvPr>
          <p:cNvSpPr>
            <a:spLocks noGrp="1"/>
          </p:cNvSpPr>
          <p:nvPr>
            <p:ph type="title"/>
          </p:nvPr>
        </p:nvSpPr>
        <p:spPr>
          <a:xfrm>
            <a:off x="152400" y="2624328"/>
            <a:ext cx="2743200" cy="1609344"/>
          </a:xfrm>
        </p:spPr>
        <p:txBody>
          <a:bodyPr>
            <a:normAutofit/>
          </a:bodyPr>
          <a:lstStyle/>
          <a:p>
            <a:r>
              <a:rPr lang="en-US" sz="3200" dirty="0"/>
              <a:t>Loading an instruction</a:t>
            </a:r>
          </a:p>
        </p:txBody>
      </p:sp>
      <p:pic>
        <p:nvPicPr>
          <p:cNvPr id="3" name="Picture 2" descr="LC3 circuit diagram showing the steps needed to load an instruction.  The address must move from the PC to the Memory.  Then the instruction is looked up in memory and move to the MDR.  Then the instruction is moved from the MDR to the IR.">
            <a:extLst>
              <a:ext uri="{FF2B5EF4-FFF2-40B4-BE49-F238E27FC236}">
                <a16:creationId xmlns:a16="http://schemas.microsoft.com/office/drawing/2014/main" id="{3C7BD536-CD8D-9B97-1F32-D8C32245B91E}"/>
              </a:ext>
            </a:extLst>
          </p:cNvPr>
          <p:cNvPicPr>
            <a:picLocks noChangeAspect="1"/>
          </p:cNvPicPr>
          <p:nvPr/>
        </p:nvPicPr>
        <p:blipFill>
          <a:blip r:embed="rId2"/>
          <a:stretch>
            <a:fillRect/>
          </a:stretch>
        </p:blipFill>
        <p:spPr>
          <a:xfrm>
            <a:off x="2159376" y="170992"/>
            <a:ext cx="4825248" cy="6516015"/>
          </a:xfrm>
          <a:prstGeom prst="rect">
            <a:avLst/>
          </a:prstGeom>
        </p:spPr>
      </p:pic>
      <p:sp>
        <p:nvSpPr>
          <p:cNvPr id="4" name="TextBox 3"/>
          <p:cNvSpPr txBox="1"/>
          <p:nvPr/>
        </p:nvSpPr>
        <p:spPr>
          <a:xfrm>
            <a:off x="6733994" y="1447800"/>
            <a:ext cx="2410005" cy="3416320"/>
          </a:xfrm>
          <a:prstGeom prst="rect">
            <a:avLst/>
          </a:prstGeom>
          <a:noFill/>
        </p:spPr>
        <p:txBody>
          <a:bodyPr wrap="square" rtlCol="0">
            <a:spAutoFit/>
          </a:bodyPr>
          <a:lstStyle/>
          <a:p>
            <a:pPr marL="342900" indent="-342900">
              <a:buFont typeface="+mj-lt"/>
              <a:buAutoNum type="arabicPeriod"/>
            </a:pPr>
            <a:r>
              <a:rPr lang="en-US" dirty="0"/>
              <a:t>Move the address from the PC to the MAR</a:t>
            </a:r>
          </a:p>
          <a:p>
            <a:pPr marL="342900" indent="-342900">
              <a:buFont typeface="+mj-lt"/>
              <a:buAutoNum type="arabicPeriod"/>
            </a:pPr>
            <a:r>
              <a:rPr lang="en-US" dirty="0"/>
              <a:t>Look up the instruction in memory and move the instruction to the </a:t>
            </a:r>
            <a:r>
              <a:rPr lang="en-US" dirty="0" err="1"/>
              <a:t>MDR</a:t>
            </a:r>
            <a:endParaRPr lang="en-US" dirty="0"/>
          </a:p>
          <a:p>
            <a:pPr marL="342900" indent="-342900">
              <a:buFont typeface="+mj-lt"/>
              <a:buAutoNum type="arabicPeriod"/>
            </a:pPr>
            <a:r>
              <a:rPr lang="en-US" dirty="0"/>
              <a:t>Move the instruction from the </a:t>
            </a:r>
            <a:r>
              <a:rPr lang="en-US" dirty="0" err="1"/>
              <a:t>MDR</a:t>
            </a:r>
            <a:r>
              <a:rPr lang="en-US" dirty="0"/>
              <a:t> to the IR.</a:t>
            </a:r>
          </a:p>
        </p:txBody>
      </p:sp>
    </p:spTree>
    <p:extLst>
      <p:ext uri="{BB962C8B-B14F-4D97-AF65-F5344CB8AC3E}">
        <p14:creationId xmlns:p14="http://schemas.microsoft.com/office/powerpoint/2010/main" val="305673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15FE9E-539F-4303-A1BC-6A9AA42F6731}"/>
              </a:ext>
            </a:extLst>
          </p:cNvPr>
          <p:cNvSpPr>
            <a:spLocks noGrp="1"/>
          </p:cNvSpPr>
          <p:nvPr>
            <p:ph type="title"/>
          </p:nvPr>
        </p:nvSpPr>
        <p:spPr>
          <a:xfrm>
            <a:off x="0" y="1460204"/>
            <a:ext cx="2344456" cy="1609344"/>
          </a:xfrm>
        </p:spPr>
        <p:txBody>
          <a:bodyPr>
            <a:noAutofit/>
          </a:bodyPr>
          <a:lstStyle/>
          <a:p>
            <a:r>
              <a:rPr lang="en-US" sz="3200" dirty="0"/>
              <a:t>Step 1 of loading the next instruction</a:t>
            </a:r>
          </a:p>
        </p:txBody>
      </p:sp>
      <p:pic>
        <p:nvPicPr>
          <p:cNvPr id="4" name="Picture 3" descr="LC3 schematic diagram showing the exact operation of moving the PC to the MAR and also incrementing the PC by 1.">
            <a:extLst>
              <a:ext uri="{FF2B5EF4-FFF2-40B4-BE49-F238E27FC236}">
                <a16:creationId xmlns:a16="http://schemas.microsoft.com/office/drawing/2014/main" id="{1237C5C8-117F-87A4-E031-3EBB9E3D702F}"/>
              </a:ext>
            </a:extLst>
          </p:cNvPr>
          <p:cNvPicPr>
            <a:picLocks noChangeAspect="1"/>
          </p:cNvPicPr>
          <p:nvPr/>
        </p:nvPicPr>
        <p:blipFill>
          <a:blip r:embed="rId2"/>
          <a:stretch>
            <a:fillRect/>
          </a:stretch>
        </p:blipFill>
        <p:spPr>
          <a:xfrm>
            <a:off x="1905000" y="187634"/>
            <a:ext cx="4800600" cy="6482731"/>
          </a:xfrm>
          <a:prstGeom prst="rect">
            <a:avLst/>
          </a:prstGeom>
        </p:spPr>
      </p:pic>
      <p:sp>
        <p:nvSpPr>
          <p:cNvPr id="6" name="TextBox 5"/>
          <p:cNvSpPr txBox="1"/>
          <p:nvPr/>
        </p:nvSpPr>
        <p:spPr>
          <a:xfrm>
            <a:off x="6799544" y="1460204"/>
            <a:ext cx="2344456" cy="2308324"/>
          </a:xfrm>
          <a:prstGeom prst="rect">
            <a:avLst/>
          </a:prstGeom>
          <a:noFill/>
        </p:spPr>
        <p:txBody>
          <a:bodyPr wrap="square" rtlCol="0">
            <a:spAutoFit/>
          </a:bodyPr>
          <a:lstStyle/>
          <a:p>
            <a:r>
              <a:rPr lang="en-US" dirty="0"/>
              <a:t>MAR&lt;-PC</a:t>
            </a:r>
          </a:p>
          <a:p>
            <a:r>
              <a:rPr lang="en-US" dirty="0"/>
              <a:t>PC&lt;-</a:t>
            </a:r>
            <a:r>
              <a:rPr lang="en-US" dirty="0" err="1"/>
              <a:t>PC+1</a:t>
            </a:r>
            <a:endParaRPr lang="en-US" dirty="0"/>
          </a:p>
          <a:p>
            <a:endParaRPr lang="en-US" dirty="0"/>
          </a:p>
          <a:p>
            <a:pPr marL="342900" indent="-342900">
              <a:buFont typeface="+mj-lt"/>
              <a:buAutoNum type="arabicPeriod"/>
            </a:pPr>
            <a:r>
              <a:rPr lang="en-US" dirty="0"/>
              <a:t>Move the address from PC to the MAR</a:t>
            </a:r>
          </a:p>
          <a:p>
            <a:pPr marL="342900" indent="-342900">
              <a:buFont typeface="+mj-lt"/>
              <a:buAutoNum type="arabicPeriod"/>
            </a:pPr>
            <a:r>
              <a:rPr lang="en-US" dirty="0"/>
              <a:t>Increment the PC.</a:t>
            </a:r>
          </a:p>
        </p:txBody>
      </p:sp>
    </p:spTree>
    <p:extLst>
      <p:ext uri="{BB962C8B-B14F-4D97-AF65-F5344CB8AC3E}">
        <p14:creationId xmlns:p14="http://schemas.microsoft.com/office/powerpoint/2010/main" val="3716408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von Neumann Architecture</a:t>
            </a:r>
            <a:endParaRPr lang="en-US" dirty="0"/>
          </a:p>
        </p:txBody>
      </p:sp>
      <p:sp>
        <p:nvSpPr>
          <p:cNvPr id="3" name="Content Placeholder 2"/>
          <p:cNvSpPr>
            <a:spLocks noGrp="1"/>
          </p:cNvSpPr>
          <p:nvPr>
            <p:ph idx="1"/>
          </p:nvPr>
        </p:nvSpPr>
        <p:spPr/>
        <p:txBody>
          <a:bodyPr>
            <a:normAutofit fontScale="92500" lnSpcReduction="20000"/>
          </a:bodyPr>
          <a:lstStyle/>
          <a:p>
            <a:r>
              <a:rPr lang="en-US" sz="2800"/>
              <a:t>Sometimes called the "Princeton Architecture".</a:t>
            </a:r>
          </a:p>
          <a:p>
            <a:r>
              <a:rPr lang="en-US" sz="2800"/>
              <a:t>Consists of:</a:t>
            </a:r>
          </a:p>
          <a:p>
            <a:pPr lvl="1"/>
            <a:r>
              <a:rPr lang="en-US" sz="2400"/>
              <a:t>Processing unit</a:t>
            </a:r>
          </a:p>
          <a:p>
            <a:pPr lvl="1"/>
            <a:r>
              <a:rPr lang="en-US" sz="2400"/>
              <a:t>Memory</a:t>
            </a:r>
          </a:p>
          <a:p>
            <a:pPr lvl="1"/>
            <a:r>
              <a:rPr lang="en-US" sz="2400"/>
              <a:t>Input</a:t>
            </a:r>
          </a:p>
          <a:p>
            <a:pPr lvl="1"/>
            <a:r>
              <a:rPr lang="en-US" sz="2400"/>
              <a:t>Output</a:t>
            </a:r>
          </a:p>
          <a:p>
            <a:pPr lvl="1"/>
            <a:r>
              <a:rPr lang="en-US" sz="2400"/>
              <a:t>Control Unit</a:t>
            </a:r>
          </a:p>
          <a:p>
            <a:r>
              <a:rPr lang="en-US" sz="3000"/>
              <a:t>The main feature is that the program instructions and data share the same memory and, therefore, use the same pathways (bus) internally.</a:t>
            </a:r>
            <a:endParaRPr lang="en-US" sz="3000" dirty="0"/>
          </a:p>
        </p:txBody>
      </p:sp>
    </p:spTree>
    <p:extLst>
      <p:ext uri="{BB962C8B-B14F-4D97-AF65-F5344CB8AC3E}">
        <p14:creationId xmlns:p14="http://schemas.microsoft.com/office/powerpoint/2010/main" val="1651441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3574A6-8F8A-436B-B9E0-DB1EDD256BD8}"/>
              </a:ext>
            </a:extLst>
          </p:cNvPr>
          <p:cNvSpPr>
            <a:spLocks noGrp="1"/>
          </p:cNvSpPr>
          <p:nvPr>
            <p:ph type="title"/>
          </p:nvPr>
        </p:nvSpPr>
        <p:spPr>
          <a:xfrm>
            <a:off x="0" y="1389743"/>
            <a:ext cx="2362200" cy="1609344"/>
          </a:xfrm>
        </p:spPr>
        <p:txBody>
          <a:bodyPr>
            <a:noAutofit/>
          </a:bodyPr>
          <a:lstStyle/>
          <a:p>
            <a:r>
              <a:rPr lang="en-US" sz="3200" dirty="0"/>
              <a:t>Step 2 of loading the next instruction</a:t>
            </a:r>
          </a:p>
        </p:txBody>
      </p:sp>
      <p:pic>
        <p:nvPicPr>
          <p:cNvPr id="6" name="Picture 5" descr="LC3 schematic diagram showing the exact operation of looking a value up in memory according to the address in the MAR and moving that data to the MDR.">
            <a:extLst>
              <a:ext uri="{FF2B5EF4-FFF2-40B4-BE49-F238E27FC236}">
                <a16:creationId xmlns:a16="http://schemas.microsoft.com/office/drawing/2014/main" id="{3F4A5E71-5774-4692-8AC6-5726FCD86549}"/>
              </a:ext>
            </a:extLst>
          </p:cNvPr>
          <p:cNvPicPr>
            <a:picLocks noChangeAspect="1"/>
          </p:cNvPicPr>
          <p:nvPr/>
        </p:nvPicPr>
        <p:blipFill>
          <a:blip r:embed="rId2"/>
          <a:stretch>
            <a:fillRect/>
          </a:stretch>
        </p:blipFill>
        <p:spPr>
          <a:xfrm>
            <a:off x="1920981" y="0"/>
            <a:ext cx="4997239" cy="6858000"/>
          </a:xfrm>
          <a:prstGeom prst="rect">
            <a:avLst/>
          </a:prstGeom>
        </p:spPr>
      </p:pic>
      <p:sp>
        <p:nvSpPr>
          <p:cNvPr id="4" name="TextBox 3"/>
          <p:cNvSpPr txBox="1"/>
          <p:nvPr/>
        </p:nvSpPr>
        <p:spPr>
          <a:xfrm>
            <a:off x="6781800" y="1371600"/>
            <a:ext cx="2362200" cy="2585323"/>
          </a:xfrm>
          <a:prstGeom prst="rect">
            <a:avLst/>
          </a:prstGeom>
          <a:noFill/>
        </p:spPr>
        <p:txBody>
          <a:bodyPr wrap="square" rtlCol="0">
            <a:spAutoFit/>
          </a:bodyPr>
          <a:lstStyle/>
          <a:p>
            <a:r>
              <a:rPr lang="en-US" dirty="0" err="1"/>
              <a:t>MDR</a:t>
            </a:r>
            <a:r>
              <a:rPr lang="en-US" dirty="0"/>
              <a:t> &lt;- M[MAR]</a:t>
            </a:r>
          </a:p>
          <a:p>
            <a:endParaRPr lang="en-US" dirty="0"/>
          </a:p>
          <a:p>
            <a:pPr marL="342900" indent="-342900">
              <a:buAutoNum type="arabicPeriod"/>
            </a:pPr>
            <a:r>
              <a:rPr lang="en-US" dirty="0"/>
              <a:t>Look up address stored in MAR in memory.  </a:t>
            </a:r>
          </a:p>
          <a:p>
            <a:pPr marL="342900" indent="-342900">
              <a:buAutoNum type="arabicPeriod"/>
            </a:pPr>
            <a:r>
              <a:rPr lang="en-US" dirty="0"/>
              <a:t>Move the value from that memory to </a:t>
            </a:r>
            <a:r>
              <a:rPr lang="en-US" dirty="0" err="1"/>
              <a:t>MDR</a:t>
            </a:r>
            <a:r>
              <a:rPr lang="en-US" dirty="0"/>
              <a:t>.</a:t>
            </a:r>
          </a:p>
          <a:p>
            <a:endParaRPr lang="en-US" dirty="0"/>
          </a:p>
        </p:txBody>
      </p:sp>
    </p:spTree>
    <p:extLst>
      <p:ext uri="{BB962C8B-B14F-4D97-AF65-F5344CB8AC3E}">
        <p14:creationId xmlns:p14="http://schemas.microsoft.com/office/powerpoint/2010/main" val="1229780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277B80-1F5C-4B04-AA10-01596F7F9803}"/>
              </a:ext>
            </a:extLst>
          </p:cNvPr>
          <p:cNvSpPr>
            <a:spLocks noGrp="1"/>
          </p:cNvSpPr>
          <p:nvPr>
            <p:ph type="title"/>
          </p:nvPr>
        </p:nvSpPr>
        <p:spPr>
          <a:xfrm>
            <a:off x="1" y="1447800"/>
            <a:ext cx="2362200" cy="1609344"/>
          </a:xfrm>
        </p:spPr>
        <p:txBody>
          <a:bodyPr>
            <a:noAutofit/>
          </a:bodyPr>
          <a:lstStyle/>
          <a:p>
            <a:r>
              <a:rPr lang="en-US" sz="3200" dirty="0"/>
              <a:t>Step 3 of loading the next instruction</a:t>
            </a:r>
          </a:p>
        </p:txBody>
      </p:sp>
      <p:pic>
        <p:nvPicPr>
          <p:cNvPr id="3" name="Picture 2" descr="LC3 schematic diagram showing the exact operation of moving an instruction from the MDR to the IR.">
            <a:extLst>
              <a:ext uri="{FF2B5EF4-FFF2-40B4-BE49-F238E27FC236}">
                <a16:creationId xmlns:a16="http://schemas.microsoft.com/office/drawing/2014/main" id="{740C7A5E-3927-5F94-C7A6-D1D86F95FBE2}"/>
              </a:ext>
            </a:extLst>
          </p:cNvPr>
          <p:cNvPicPr>
            <a:picLocks noChangeAspect="1"/>
          </p:cNvPicPr>
          <p:nvPr/>
        </p:nvPicPr>
        <p:blipFill>
          <a:blip r:embed="rId2"/>
          <a:stretch>
            <a:fillRect/>
          </a:stretch>
        </p:blipFill>
        <p:spPr>
          <a:xfrm>
            <a:off x="2057400" y="304800"/>
            <a:ext cx="4627073" cy="6248400"/>
          </a:xfrm>
          <a:prstGeom prst="rect">
            <a:avLst/>
          </a:prstGeom>
        </p:spPr>
      </p:pic>
      <p:sp>
        <p:nvSpPr>
          <p:cNvPr id="4" name="TextBox 3"/>
          <p:cNvSpPr txBox="1"/>
          <p:nvPr/>
        </p:nvSpPr>
        <p:spPr>
          <a:xfrm>
            <a:off x="6842020" y="1078468"/>
            <a:ext cx="2301978" cy="1754326"/>
          </a:xfrm>
          <a:prstGeom prst="rect">
            <a:avLst/>
          </a:prstGeom>
          <a:noFill/>
        </p:spPr>
        <p:txBody>
          <a:bodyPr wrap="square" rtlCol="0">
            <a:spAutoFit/>
          </a:bodyPr>
          <a:lstStyle/>
          <a:p>
            <a:r>
              <a:rPr lang="en-US" dirty="0"/>
              <a:t>IR &lt;- </a:t>
            </a:r>
            <a:r>
              <a:rPr lang="en-US" dirty="0" err="1"/>
              <a:t>MDR</a:t>
            </a:r>
            <a:endParaRPr lang="en-US" dirty="0"/>
          </a:p>
          <a:p>
            <a:endParaRPr lang="en-US" dirty="0"/>
          </a:p>
          <a:p>
            <a:pPr marL="342900" indent="-342900">
              <a:buFont typeface="+mj-lt"/>
              <a:buAutoNum type="arabicPeriod"/>
            </a:pPr>
            <a:r>
              <a:rPr lang="en-US" dirty="0"/>
              <a:t>Move the instruction from the </a:t>
            </a:r>
            <a:r>
              <a:rPr lang="en-US" dirty="0" err="1"/>
              <a:t>MDR</a:t>
            </a:r>
            <a:r>
              <a:rPr lang="en-US" dirty="0"/>
              <a:t> to the IR.</a:t>
            </a:r>
          </a:p>
        </p:txBody>
      </p:sp>
    </p:spTree>
    <p:extLst>
      <p:ext uri="{BB962C8B-B14F-4D97-AF65-F5344CB8AC3E}">
        <p14:creationId xmlns:p14="http://schemas.microsoft.com/office/powerpoint/2010/main" val="2024659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4464-6A6C-4C60-AB3C-EBBD903022E2}"/>
              </a:ext>
            </a:extLst>
          </p:cNvPr>
          <p:cNvSpPr>
            <a:spLocks noGrp="1"/>
          </p:cNvSpPr>
          <p:nvPr>
            <p:ph type="title"/>
          </p:nvPr>
        </p:nvSpPr>
        <p:spPr>
          <a:xfrm>
            <a:off x="685800" y="484632"/>
            <a:ext cx="2895600" cy="2334768"/>
          </a:xfrm>
        </p:spPr>
        <p:txBody>
          <a:bodyPr>
            <a:normAutofit fontScale="90000"/>
          </a:bodyPr>
          <a:lstStyle/>
          <a:p>
            <a:r>
              <a:rPr lang="en-US" dirty="0"/>
              <a:t>Appendix A for reference for this example</a:t>
            </a:r>
          </a:p>
        </p:txBody>
      </p:sp>
      <p:pic>
        <p:nvPicPr>
          <p:cNvPr id="7170" name="Picture 2" descr="A table from appendix A showing all of the instructions and their forma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6475" y="328612"/>
            <a:ext cx="3404818" cy="620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951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the Computer</a:t>
            </a:r>
          </a:p>
        </p:txBody>
      </p:sp>
      <p:sp>
        <p:nvSpPr>
          <p:cNvPr id="3" name="Content Placeholder 2"/>
          <p:cNvSpPr>
            <a:spLocks noGrp="1"/>
          </p:cNvSpPr>
          <p:nvPr>
            <p:ph idx="1"/>
          </p:nvPr>
        </p:nvSpPr>
        <p:spPr/>
        <p:txBody>
          <a:bodyPr>
            <a:normAutofit fontScale="92500" lnSpcReduction="20000"/>
          </a:bodyPr>
          <a:lstStyle/>
          <a:p>
            <a:r>
              <a:rPr lang="en-US" dirty="0"/>
              <a:t>The operating system is a program.</a:t>
            </a:r>
          </a:p>
          <a:p>
            <a:r>
              <a:rPr lang="en-US" dirty="0"/>
              <a:t>Normally we don’t want the operating system to stop.  (</a:t>
            </a:r>
            <a:r>
              <a:rPr lang="en-US" sz="2400" dirty="0"/>
              <a:t>Only when shutting down the computer</a:t>
            </a:r>
            <a:r>
              <a:rPr lang="en-US" dirty="0"/>
              <a:t>)</a:t>
            </a:r>
          </a:p>
          <a:p>
            <a:r>
              <a:rPr lang="en-US" dirty="0"/>
              <a:t>In the LC3 we use our "Operating System" to shut down processing.</a:t>
            </a:r>
          </a:p>
          <a:p>
            <a:r>
              <a:rPr lang="en-US" dirty="0"/>
              <a:t>Stopping execution is sometimes known as a HALT.</a:t>
            </a:r>
          </a:p>
          <a:p>
            <a:r>
              <a:rPr lang="en-US" dirty="0"/>
              <a:t>We WANT to halt the LC3 at the end of every program we run.</a:t>
            </a:r>
          </a:p>
          <a:p>
            <a:r>
              <a:rPr lang="en-US" dirty="0"/>
              <a:t>The instruction to do that is a TRAP.  Trap instructions are like function calls to the operating system and will be discussed in detail.</a:t>
            </a:r>
          </a:p>
          <a:p>
            <a:r>
              <a:rPr lang="en-US" dirty="0"/>
              <a:t>For now, you just need to know how to halt.  The instruction is:</a:t>
            </a:r>
          </a:p>
          <a:p>
            <a:pPr marL="0" indent="0">
              <a:buNone/>
            </a:pPr>
            <a:r>
              <a:rPr lang="en-US" dirty="0"/>
              <a:t>	Hex: F025 </a:t>
            </a:r>
          </a:p>
          <a:p>
            <a:pPr marL="0" indent="0">
              <a:buNone/>
            </a:pPr>
            <a:r>
              <a:rPr lang="en-US" dirty="0"/>
              <a:t>	Binary: 	1111000000100101</a:t>
            </a:r>
          </a:p>
          <a:p>
            <a:endParaRPr lang="en-US" dirty="0"/>
          </a:p>
          <a:p>
            <a:endParaRPr lang="en-US" dirty="0"/>
          </a:p>
        </p:txBody>
      </p:sp>
    </p:spTree>
    <p:extLst>
      <p:ext uri="{BB962C8B-B14F-4D97-AF65-F5344CB8AC3E}">
        <p14:creationId xmlns:p14="http://schemas.microsoft.com/office/powerpoint/2010/main" val="2807001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von Neumann Block Diagram</a:t>
            </a:r>
            <a:endParaRPr lang="en-US" dirty="0"/>
          </a:p>
        </p:txBody>
      </p:sp>
      <p:pic>
        <p:nvPicPr>
          <p:cNvPr id="1026" name="Picture 2" descr="Diagram of a Von Neumann architecture showing interconnections between memory, processing unit, control unit, input and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175" y="1600200"/>
            <a:ext cx="558165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32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Memory</a:t>
            </a:r>
            <a:endParaRPr lang="en-US" dirty="0"/>
          </a:p>
        </p:txBody>
      </p:sp>
      <p:sp>
        <p:nvSpPr>
          <p:cNvPr id="3" name="Content Placeholder 2"/>
          <p:cNvSpPr>
            <a:spLocks noGrp="1"/>
          </p:cNvSpPr>
          <p:nvPr>
            <p:ph idx="1"/>
          </p:nvPr>
        </p:nvSpPr>
        <p:spPr/>
        <p:txBody>
          <a:bodyPr/>
          <a:lstStyle/>
          <a:p>
            <a:r>
              <a:rPr lang="en-US"/>
              <a:t>MAR - Memory Address Register – Address of the memory to read or write (16 bit).</a:t>
            </a:r>
          </a:p>
          <a:p>
            <a:r>
              <a:rPr lang="en-US"/>
              <a:t>MDR - Memory Data Register – Temporary storage for he data to put into memory on write or data from memory on a read (16 bit).</a:t>
            </a:r>
          </a:p>
          <a:p>
            <a:r>
              <a:rPr lang="en-US"/>
              <a:t>And memory, of course.  </a:t>
            </a:r>
          </a:p>
          <a:p>
            <a:pPr lvl="1"/>
            <a:r>
              <a:rPr lang="en-US"/>
              <a:t>How many?  </a:t>
            </a:r>
          </a:p>
          <a:p>
            <a:pPr lvl="1"/>
            <a:r>
              <a:rPr lang="en-US"/>
              <a:t>What size?</a:t>
            </a:r>
            <a:endParaRPr lang="en-US" dirty="0"/>
          </a:p>
        </p:txBody>
      </p:sp>
    </p:spTree>
    <p:extLst>
      <p:ext uri="{BB962C8B-B14F-4D97-AF65-F5344CB8AC3E}">
        <p14:creationId xmlns:p14="http://schemas.microsoft.com/office/powerpoint/2010/main" val="164862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Input/Output</a:t>
            </a:r>
            <a:endParaRPr lang="en-US" dirty="0"/>
          </a:p>
        </p:txBody>
      </p:sp>
      <p:sp>
        <p:nvSpPr>
          <p:cNvPr id="3" name="Content Placeholder 2"/>
          <p:cNvSpPr>
            <a:spLocks noGrp="1"/>
          </p:cNvSpPr>
          <p:nvPr>
            <p:ph idx="1"/>
          </p:nvPr>
        </p:nvSpPr>
        <p:spPr/>
        <p:txBody>
          <a:bodyPr/>
          <a:lstStyle/>
          <a:p>
            <a:r>
              <a:rPr lang="en-US"/>
              <a:t>KBDR – KeyBoard Data Register – holds the ASCII character of the key struck</a:t>
            </a:r>
          </a:p>
          <a:p>
            <a:r>
              <a:rPr lang="en-US"/>
              <a:t>KBSR – KeyBoard Status Register – status information</a:t>
            </a:r>
          </a:p>
          <a:p>
            <a:r>
              <a:rPr lang="en-US"/>
              <a:t>DDR – Display Data Register – holds the ASCII character to display on the screen</a:t>
            </a:r>
          </a:p>
          <a:p>
            <a:r>
              <a:rPr lang="en-US"/>
              <a:t>DSR – Display Status Register – status information</a:t>
            </a:r>
            <a:endParaRPr lang="en-US" dirty="0"/>
          </a:p>
        </p:txBody>
      </p:sp>
    </p:spTree>
    <p:extLst>
      <p:ext uri="{BB962C8B-B14F-4D97-AF65-F5344CB8AC3E}">
        <p14:creationId xmlns:p14="http://schemas.microsoft.com/office/powerpoint/2010/main" val="263968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Processing</a:t>
            </a:r>
            <a:endParaRPr lang="en-US" dirty="0"/>
          </a:p>
        </p:txBody>
      </p:sp>
      <p:sp>
        <p:nvSpPr>
          <p:cNvPr id="3" name="Content Placeholder 2"/>
          <p:cNvSpPr>
            <a:spLocks noGrp="1"/>
          </p:cNvSpPr>
          <p:nvPr>
            <p:ph idx="1"/>
          </p:nvPr>
        </p:nvSpPr>
        <p:spPr/>
        <p:txBody>
          <a:bodyPr/>
          <a:lstStyle/>
          <a:p>
            <a:r>
              <a:rPr lang="en-US"/>
              <a:t>Executing commands</a:t>
            </a:r>
          </a:p>
          <a:p>
            <a:pPr lvl="1">
              <a:buFont typeface="Wingdings" panose="05000000000000000000" pitchFamily="2" charset="2"/>
              <a:buChar char="Ø"/>
            </a:pPr>
            <a:r>
              <a:rPr lang="en-US"/>
              <a:t>ALU – Arithmetic/Logic Unit – Math and logical operations such as AND.</a:t>
            </a:r>
          </a:p>
          <a:p>
            <a:pPr lvl="1">
              <a:buFont typeface="Wingdings" panose="05000000000000000000" pitchFamily="2" charset="2"/>
              <a:buChar char="Ø"/>
            </a:pPr>
            <a:r>
              <a:rPr lang="en-US"/>
              <a:t>R0 – R7  Registers for holding temporary data and results</a:t>
            </a:r>
            <a:endParaRPr lang="en-US" dirty="0"/>
          </a:p>
        </p:txBody>
      </p:sp>
    </p:spTree>
    <p:extLst>
      <p:ext uri="{BB962C8B-B14F-4D97-AF65-F5344CB8AC3E}">
        <p14:creationId xmlns:p14="http://schemas.microsoft.com/office/powerpoint/2010/main" val="85844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 Unit</a:t>
            </a:r>
            <a:endParaRPr lang="en-US" dirty="0"/>
          </a:p>
        </p:txBody>
      </p:sp>
      <p:sp>
        <p:nvSpPr>
          <p:cNvPr id="3" name="Content Placeholder 2"/>
          <p:cNvSpPr>
            <a:spLocks noGrp="1"/>
          </p:cNvSpPr>
          <p:nvPr>
            <p:ph idx="1"/>
          </p:nvPr>
        </p:nvSpPr>
        <p:spPr/>
        <p:txBody>
          <a:bodyPr/>
          <a:lstStyle/>
          <a:p>
            <a:r>
              <a:rPr lang="en-US" dirty="0"/>
              <a:t>IR – Instruction Register – holds the currently executing instruction</a:t>
            </a:r>
          </a:p>
          <a:p>
            <a:r>
              <a:rPr lang="en-US" dirty="0"/>
              <a:t>PC – Program counter – address of next instruction in memory</a:t>
            </a:r>
          </a:p>
          <a:p>
            <a:r>
              <a:rPr lang="en-US" dirty="0"/>
              <a:t>Finite State Machine – 1s and 0s to all circuitry to coordinate all operations in the microprocessor. </a:t>
            </a:r>
          </a:p>
        </p:txBody>
      </p:sp>
    </p:spTree>
    <p:extLst>
      <p:ext uri="{BB962C8B-B14F-4D97-AF65-F5344CB8AC3E}">
        <p14:creationId xmlns:p14="http://schemas.microsoft.com/office/powerpoint/2010/main" val="156821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F35705-94A1-48DB-979C-E42B8B6ADE7B}"/>
              </a:ext>
            </a:extLst>
          </p:cNvPr>
          <p:cNvSpPr>
            <a:spLocks noGrp="1"/>
          </p:cNvSpPr>
          <p:nvPr>
            <p:ph type="title"/>
          </p:nvPr>
        </p:nvSpPr>
        <p:spPr>
          <a:xfrm>
            <a:off x="685800" y="484632"/>
            <a:ext cx="7772400" cy="810768"/>
          </a:xfrm>
        </p:spPr>
        <p:txBody>
          <a:bodyPr>
            <a:normAutofit fontScale="90000"/>
          </a:bodyPr>
          <a:lstStyle/>
          <a:p>
            <a:r>
              <a:rPr lang="en-US" dirty="0"/>
              <a:t>LC3 circuit diagram with blocks labeled</a:t>
            </a:r>
          </a:p>
        </p:txBody>
      </p:sp>
      <p:pic>
        <p:nvPicPr>
          <p:cNvPr id="3" name="Picture 2" descr="Identification of the parts of a processor: processing, control, memory, input/output.">
            <a:extLst>
              <a:ext uri="{FF2B5EF4-FFF2-40B4-BE49-F238E27FC236}">
                <a16:creationId xmlns:a16="http://schemas.microsoft.com/office/drawing/2014/main" id="{4C62D458-1359-45CC-B7AA-8C53A8DD3012}"/>
              </a:ext>
            </a:extLst>
          </p:cNvPr>
          <p:cNvPicPr>
            <a:picLocks noChangeAspect="1"/>
          </p:cNvPicPr>
          <p:nvPr/>
        </p:nvPicPr>
        <p:blipFill>
          <a:blip r:embed="rId2"/>
          <a:stretch>
            <a:fillRect/>
          </a:stretch>
        </p:blipFill>
        <p:spPr>
          <a:xfrm>
            <a:off x="772554" y="1434656"/>
            <a:ext cx="6009246" cy="5423344"/>
          </a:xfrm>
          <a:prstGeom prst="rect">
            <a:avLst/>
          </a:prstGeom>
        </p:spPr>
      </p:pic>
    </p:spTree>
    <p:extLst>
      <p:ext uri="{BB962C8B-B14F-4D97-AF65-F5344CB8AC3E}">
        <p14:creationId xmlns:p14="http://schemas.microsoft.com/office/powerpoint/2010/main" val="392860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Instruction Processing</a:t>
            </a:r>
            <a:endParaRPr lang="en-US" dirty="0"/>
          </a:p>
        </p:txBody>
      </p:sp>
      <p:sp>
        <p:nvSpPr>
          <p:cNvPr id="3" name="Content Placeholder 2"/>
          <p:cNvSpPr>
            <a:spLocks noGrp="1"/>
          </p:cNvSpPr>
          <p:nvPr>
            <p:ph idx="1"/>
          </p:nvPr>
        </p:nvSpPr>
        <p:spPr/>
        <p:txBody>
          <a:bodyPr>
            <a:normAutofit/>
          </a:bodyPr>
          <a:lstStyle/>
          <a:p>
            <a:r>
              <a:rPr lang="en-US"/>
              <a:t>Fetch – Execute cycle</a:t>
            </a:r>
          </a:p>
          <a:p>
            <a:pPr lvl="1"/>
            <a:r>
              <a:rPr lang="en-US"/>
              <a:t>Fetch - load instruction from memory into IR</a:t>
            </a:r>
          </a:p>
          <a:p>
            <a:pPr lvl="1"/>
            <a:r>
              <a:rPr lang="en-US"/>
              <a:t>Decode – figure out the operation</a:t>
            </a:r>
          </a:p>
          <a:p>
            <a:pPr lvl="1"/>
            <a:r>
              <a:rPr lang="en-US"/>
              <a:t>Evaluate addresses of operands</a:t>
            </a:r>
          </a:p>
          <a:p>
            <a:pPr lvl="1"/>
            <a:r>
              <a:rPr lang="en-US"/>
              <a:t>Load operands</a:t>
            </a:r>
          </a:p>
          <a:p>
            <a:pPr lvl="1"/>
            <a:r>
              <a:rPr lang="en-US"/>
              <a:t>Execute - perform the desired operation</a:t>
            </a:r>
          </a:p>
          <a:p>
            <a:pPr lvl="1"/>
            <a:r>
              <a:rPr lang="en-US"/>
              <a:t>Store the results</a:t>
            </a:r>
            <a:endParaRPr lang="en-US" dirty="0"/>
          </a:p>
        </p:txBody>
      </p:sp>
    </p:spTree>
    <p:extLst>
      <p:ext uri="{BB962C8B-B14F-4D97-AF65-F5344CB8AC3E}">
        <p14:creationId xmlns:p14="http://schemas.microsoft.com/office/powerpoint/2010/main" val="2772198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26</TotalTime>
  <Words>769</Words>
  <Application>Microsoft Office PowerPoint</Application>
  <PresentationFormat>On-screen Show (4:3)</PresentationFormat>
  <Paragraphs>128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Rockwell</vt:lpstr>
      <vt:lpstr>Rockwell Condensed</vt:lpstr>
      <vt:lpstr>Wingdings</vt:lpstr>
      <vt:lpstr>Wood Type</vt:lpstr>
      <vt:lpstr>LC3</vt:lpstr>
      <vt:lpstr>von Neumann Architecture</vt:lpstr>
      <vt:lpstr>von Neumann Block Diagram</vt:lpstr>
      <vt:lpstr>Memory</vt:lpstr>
      <vt:lpstr>Input/Output</vt:lpstr>
      <vt:lpstr>Processing</vt:lpstr>
      <vt:lpstr>Control Unit</vt:lpstr>
      <vt:lpstr>LC3 circuit diagram with blocks labeled</vt:lpstr>
      <vt:lpstr>Instruction Processing</vt:lpstr>
      <vt:lpstr>Abbreviated Lc3 state diagraM</vt:lpstr>
      <vt:lpstr>Loading the instruction </vt:lpstr>
      <vt:lpstr>BUS</vt:lpstr>
      <vt:lpstr>Bus with Tristate Buffers</vt:lpstr>
      <vt:lpstr>Why use a Tristate Buffer 1</vt:lpstr>
      <vt:lpstr>Why use a Tristate Buffer 2</vt:lpstr>
      <vt:lpstr>A Tristate Buffer</vt:lpstr>
      <vt:lpstr>BUS Operation</vt:lpstr>
      <vt:lpstr>Loading an instruction</vt:lpstr>
      <vt:lpstr>Step 1 of loading the next instruction</vt:lpstr>
      <vt:lpstr>Step 2 of loading the next instruction</vt:lpstr>
      <vt:lpstr>Step 3 of loading the next instruction</vt:lpstr>
      <vt:lpstr>Appendix A for reference for this example</vt:lpstr>
      <vt:lpstr>Stopping the Computer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LC3</dc:title>
  <dc:creator>Joel</dc:creator>
  <cp:lastModifiedBy>Swanson, Joel</cp:lastModifiedBy>
  <cp:revision>8</cp:revision>
  <dcterms:created xsi:type="dcterms:W3CDTF">2019-05-09T14:25:47Z</dcterms:created>
  <dcterms:modified xsi:type="dcterms:W3CDTF">2024-04-24T18:42:35Z</dcterms:modified>
</cp:coreProperties>
</file>