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6" r:id="rId2"/>
    <p:sldId id="272" r:id="rId3"/>
    <p:sldId id="274" r:id="rId4"/>
    <p:sldId id="354" r:id="rId5"/>
    <p:sldId id="273" r:id="rId6"/>
    <p:sldId id="275" r:id="rId7"/>
    <p:sldId id="271" r:id="rId8"/>
    <p:sldId id="369" r:id="rId9"/>
    <p:sldId id="460" r:id="rId10"/>
    <p:sldId id="277" r:id="rId11"/>
    <p:sldId id="358" r:id="rId12"/>
    <p:sldId id="278" r:id="rId13"/>
    <p:sldId id="445" r:id="rId14"/>
    <p:sldId id="279" r:id="rId15"/>
    <p:sldId id="257" r:id="rId16"/>
    <p:sldId id="447" r:id="rId17"/>
    <p:sldId id="448" r:id="rId18"/>
    <p:sldId id="449" r:id="rId19"/>
    <p:sldId id="439" r:id="rId20"/>
    <p:sldId id="440" r:id="rId21"/>
    <p:sldId id="441" r:id="rId22"/>
    <p:sldId id="360" r:id="rId23"/>
    <p:sldId id="442" r:id="rId24"/>
    <p:sldId id="443" r:id="rId25"/>
    <p:sldId id="444" r:id="rId26"/>
    <p:sldId id="459" r:id="rId27"/>
    <p:sldId id="461" r:id="rId28"/>
    <p:sldId id="462" r:id="rId29"/>
    <p:sldId id="463" r:id="rId30"/>
    <p:sldId id="286" r:id="rId31"/>
    <p:sldId id="453" r:id="rId32"/>
    <p:sldId id="454" r:id="rId33"/>
    <p:sldId id="291" r:id="rId34"/>
    <p:sldId id="290" r:id="rId35"/>
    <p:sldId id="292" r:id="rId36"/>
    <p:sldId id="293" r:id="rId37"/>
    <p:sldId id="294" r:id="rId38"/>
    <p:sldId id="296" r:id="rId39"/>
    <p:sldId id="289" r:id="rId40"/>
    <p:sldId id="451" r:id="rId41"/>
    <p:sldId id="452" r:id="rId42"/>
    <p:sldId id="464" r:id="rId43"/>
    <p:sldId id="302" r:id="rId44"/>
    <p:sldId id="456" r:id="rId45"/>
    <p:sldId id="304" r:id="rId46"/>
    <p:sldId id="326" r:id="rId47"/>
    <p:sldId id="457" r:id="rId48"/>
    <p:sldId id="353" r:id="rId49"/>
    <p:sldId id="361" r:id="rId50"/>
    <p:sldId id="458" r:id="rId51"/>
    <p:sldId id="362" r:id="rId52"/>
    <p:sldId id="465" r:id="rId53"/>
    <p:sldId id="466" r:id="rId54"/>
    <p:sldId id="467" r:id="rId55"/>
    <p:sldId id="319" r:id="rId56"/>
    <p:sldId id="356" r:id="rId57"/>
    <p:sldId id="359"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C3-Hardware" id="{AD8F9F22-8875-4394-BCCD-6AEC1DD6EE86}">
          <p14:sldIdLst>
            <p14:sldId id="256"/>
            <p14:sldId id="272"/>
            <p14:sldId id="274"/>
            <p14:sldId id="354"/>
            <p14:sldId id="273"/>
            <p14:sldId id="275"/>
            <p14:sldId id="271"/>
            <p14:sldId id="369"/>
            <p14:sldId id="460"/>
            <p14:sldId id="277"/>
            <p14:sldId id="358"/>
            <p14:sldId id="278"/>
            <p14:sldId id="445"/>
            <p14:sldId id="279"/>
            <p14:sldId id="257"/>
            <p14:sldId id="447"/>
            <p14:sldId id="448"/>
            <p14:sldId id="449"/>
            <p14:sldId id="439"/>
            <p14:sldId id="440"/>
            <p14:sldId id="441"/>
            <p14:sldId id="360"/>
            <p14:sldId id="442"/>
            <p14:sldId id="443"/>
            <p14:sldId id="444"/>
            <p14:sldId id="459"/>
            <p14:sldId id="461"/>
            <p14:sldId id="462"/>
            <p14:sldId id="463"/>
            <p14:sldId id="286"/>
            <p14:sldId id="453"/>
            <p14:sldId id="454"/>
            <p14:sldId id="291"/>
            <p14:sldId id="290"/>
            <p14:sldId id="292"/>
            <p14:sldId id="293"/>
            <p14:sldId id="294"/>
            <p14:sldId id="296"/>
            <p14:sldId id="289"/>
            <p14:sldId id="451"/>
            <p14:sldId id="452"/>
            <p14:sldId id="464"/>
            <p14:sldId id="302"/>
            <p14:sldId id="456"/>
            <p14:sldId id="304"/>
            <p14:sldId id="326"/>
            <p14:sldId id="457"/>
            <p14:sldId id="353"/>
            <p14:sldId id="361"/>
            <p14:sldId id="458"/>
            <p14:sldId id="362"/>
            <p14:sldId id="465"/>
            <p14:sldId id="466"/>
            <p14:sldId id="467"/>
            <p14:sldId id="319"/>
            <p14:sldId id="356"/>
            <p14:sldId id="35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088" autoAdjust="0"/>
    <p:restoredTop sz="96327" autoAdjust="0"/>
  </p:normalViewPr>
  <p:slideViewPr>
    <p:cSldViewPr>
      <p:cViewPr varScale="1">
        <p:scale>
          <a:sx n="70" d="100"/>
          <a:sy n="70" d="100"/>
        </p:scale>
        <p:origin x="246" y="72"/>
      </p:cViewPr>
      <p:guideLst>
        <p:guide orient="horz" pos="2160"/>
        <p:guide pos="2880"/>
      </p:guideLst>
    </p:cSldViewPr>
  </p:slideViewPr>
  <p:outlineViewPr>
    <p:cViewPr>
      <p:scale>
        <a:sx n="33" d="100"/>
        <a:sy n="33" d="100"/>
      </p:scale>
      <p:origin x="0" y="-2497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205504-424A-442E-99E9-4AA4978EAAEA}" type="datetimeFigureOut">
              <a:rPr lang="en-US" smtClean="0"/>
              <a:t>11/22/2024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5E94C-F172-4869-9AB0-4B683EB7DC3D}" type="slidenum">
              <a:rPr lang="en-US" smtClean="0"/>
              <a:t>‹#›</a:t>
            </a:fld>
            <a:endParaRPr lang="en-US"/>
          </a:p>
        </p:txBody>
      </p:sp>
    </p:spTree>
    <p:extLst>
      <p:ext uri="{BB962C8B-B14F-4D97-AF65-F5344CB8AC3E}">
        <p14:creationId xmlns:p14="http://schemas.microsoft.com/office/powerpoint/2010/main" val="2137409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6CAFC-F2DD-4428-877F-FAC704370C71}" type="slidenum">
              <a:rPr lang="en-US" smtClean="0"/>
              <a:t>20</a:t>
            </a:fld>
            <a:endParaRPr lang="en-US"/>
          </a:p>
        </p:txBody>
      </p:sp>
    </p:spTree>
    <p:extLst>
      <p:ext uri="{BB962C8B-B14F-4D97-AF65-F5344CB8AC3E}">
        <p14:creationId xmlns:p14="http://schemas.microsoft.com/office/powerpoint/2010/main" val="2220997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6CAFC-F2DD-4428-877F-FAC704370C71}" type="slidenum">
              <a:rPr lang="en-US" smtClean="0"/>
              <a:t>21</a:t>
            </a:fld>
            <a:endParaRPr lang="en-US"/>
          </a:p>
        </p:txBody>
      </p:sp>
    </p:spTree>
    <p:extLst>
      <p:ext uri="{BB962C8B-B14F-4D97-AF65-F5344CB8AC3E}">
        <p14:creationId xmlns:p14="http://schemas.microsoft.com/office/powerpoint/2010/main" val="1792505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6CAFC-F2DD-4428-877F-FAC704370C71}" type="slidenum">
              <a:rPr lang="en-US" smtClean="0"/>
              <a:t>23</a:t>
            </a:fld>
            <a:endParaRPr lang="en-US"/>
          </a:p>
        </p:txBody>
      </p:sp>
    </p:spTree>
    <p:extLst>
      <p:ext uri="{BB962C8B-B14F-4D97-AF65-F5344CB8AC3E}">
        <p14:creationId xmlns:p14="http://schemas.microsoft.com/office/powerpoint/2010/main" val="18471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6CAFC-F2DD-4428-877F-FAC704370C71}" type="slidenum">
              <a:rPr lang="en-US" smtClean="0"/>
              <a:t>24</a:t>
            </a:fld>
            <a:endParaRPr lang="en-US"/>
          </a:p>
        </p:txBody>
      </p:sp>
    </p:spTree>
    <p:extLst>
      <p:ext uri="{BB962C8B-B14F-4D97-AF65-F5344CB8AC3E}">
        <p14:creationId xmlns:p14="http://schemas.microsoft.com/office/powerpoint/2010/main" val="1653009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6CAFC-F2DD-4428-877F-FAC704370C71}" type="slidenum">
              <a:rPr lang="en-US" smtClean="0"/>
              <a:t>27</a:t>
            </a:fld>
            <a:endParaRPr lang="en-US"/>
          </a:p>
        </p:txBody>
      </p:sp>
    </p:spTree>
    <p:extLst>
      <p:ext uri="{BB962C8B-B14F-4D97-AF65-F5344CB8AC3E}">
        <p14:creationId xmlns:p14="http://schemas.microsoft.com/office/powerpoint/2010/main" val="2215649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6CAFC-F2DD-4428-877F-FAC704370C71}" type="slidenum">
              <a:rPr lang="en-US" smtClean="0"/>
              <a:t>28</a:t>
            </a:fld>
            <a:endParaRPr lang="en-US"/>
          </a:p>
        </p:txBody>
      </p:sp>
    </p:spTree>
    <p:extLst>
      <p:ext uri="{BB962C8B-B14F-4D97-AF65-F5344CB8AC3E}">
        <p14:creationId xmlns:p14="http://schemas.microsoft.com/office/powerpoint/2010/main" val="1107323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6CAFC-F2DD-4428-877F-FAC704370C71}" type="slidenum">
              <a:rPr lang="en-US" smtClean="0"/>
              <a:t>29</a:t>
            </a:fld>
            <a:endParaRPr lang="en-US"/>
          </a:p>
        </p:txBody>
      </p:sp>
    </p:spTree>
    <p:extLst>
      <p:ext uri="{BB962C8B-B14F-4D97-AF65-F5344CB8AC3E}">
        <p14:creationId xmlns:p14="http://schemas.microsoft.com/office/powerpoint/2010/main" val="398373280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44939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60090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545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4127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1D8BD707-D9CF-40AE-B4C6-C98DA3205C09}" type="datetimeFigureOut">
              <a:rPr lang="en-US" smtClean="0"/>
              <a:pPr/>
              <a:t>11/22/2024</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63317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9543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832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1D8BD707-D9CF-40AE-B4C6-C98DA3205C09}" type="datetimeFigureOut">
              <a:rPr lang="en-US" smtClean="0"/>
              <a:pPr/>
              <a:t>11/22/2024</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0403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929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06844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1D8BD707-D9CF-40AE-B4C6-C98DA3205C09}" type="datetimeFigureOut">
              <a:rPr lang="en-US" smtClean="0"/>
              <a:pPr/>
              <a:t>11/22/2024</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1721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1D8BD707-D9CF-40AE-B4C6-C98DA3205C09}" type="datetimeFigureOut">
              <a:rPr lang="en-US" smtClean="0"/>
              <a:pPr/>
              <a:t>11/22/2024</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495703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LC-3 Hardware and Instructions</a:t>
            </a:r>
          </a:p>
        </p:txBody>
      </p:sp>
    </p:spTree>
    <p:extLst>
      <p:ext uri="{BB962C8B-B14F-4D97-AF65-F5344CB8AC3E}">
        <p14:creationId xmlns:p14="http://schemas.microsoft.com/office/powerpoint/2010/main" val="490794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4B154E-D4C9-4D0B-9762-9E5E97B6C871}"/>
              </a:ext>
            </a:extLst>
          </p:cNvPr>
          <p:cNvSpPr>
            <a:spLocks noGrp="1"/>
          </p:cNvSpPr>
          <p:nvPr>
            <p:ph type="title"/>
          </p:nvPr>
        </p:nvSpPr>
        <p:spPr>
          <a:xfrm>
            <a:off x="457200" y="274638"/>
            <a:ext cx="5334000" cy="725220"/>
          </a:xfrm>
        </p:spPr>
        <p:txBody>
          <a:bodyPr>
            <a:normAutofit fontScale="90000"/>
          </a:bodyPr>
          <a:lstStyle/>
          <a:p>
            <a:r>
              <a:rPr lang="en-US" dirty="0"/>
              <a:t>Hardware – Add Register</a:t>
            </a:r>
          </a:p>
        </p:txBody>
      </p:sp>
      <p:sp>
        <p:nvSpPr>
          <p:cNvPr id="3" name="TextBox 2"/>
          <p:cNvSpPr txBox="1"/>
          <p:nvPr/>
        </p:nvSpPr>
        <p:spPr>
          <a:xfrm>
            <a:off x="5606839" y="1600200"/>
            <a:ext cx="2864002" cy="2031325"/>
          </a:xfrm>
          <a:prstGeom prst="rect">
            <a:avLst/>
          </a:prstGeom>
          <a:noFill/>
        </p:spPr>
        <p:txBody>
          <a:bodyPr wrap="square" rtlCol="0">
            <a:spAutoFit/>
          </a:bodyPr>
          <a:lstStyle/>
          <a:p>
            <a:r>
              <a:rPr lang="en-US" dirty="0"/>
              <a:t>0001010011000000</a:t>
            </a:r>
          </a:p>
          <a:p>
            <a:endParaRPr lang="en-US" dirty="0"/>
          </a:p>
          <a:p>
            <a:r>
              <a:rPr lang="en-US" dirty="0"/>
              <a:t>0001 </a:t>
            </a:r>
            <a:r>
              <a:rPr lang="en-US" u="sng" dirty="0"/>
              <a:t>010</a:t>
            </a:r>
            <a:r>
              <a:rPr lang="en-US" dirty="0"/>
              <a:t> </a:t>
            </a:r>
            <a:r>
              <a:rPr lang="en-US" u="sng" dirty="0"/>
              <a:t>011</a:t>
            </a:r>
            <a:r>
              <a:rPr lang="en-US" dirty="0"/>
              <a:t> </a:t>
            </a:r>
            <a:r>
              <a:rPr lang="en-US" u="sng" dirty="0"/>
              <a:t>0</a:t>
            </a:r>
            <a:r>
              <a:rPr lang="en-US" dirty="0"/>
              <a:t> 00 </a:t>
            </a:r>
            <a:r>
              <a:rPr lang="en-US" u="sng" dirty="0"/>
              <a:t>000</a:t>
            </a:r>
          </a:p>
          <a:p>
            <a:endParaRPr lang="en-US" dirty="0"/>
          </a:p>
          <a:p>
            <a:r>
              <a:rPr lang="en-US" dirty="0"/>
              <a:t>R2&lt;-</a:t>
            </a:r>
            <a:r>
              <a:rPr lang="en-US" dirty="0" err="1"/>
              <a:t>R3</a:t>
            </a:r>
            <a:r>
              <a:rPr lang="en-US" dirty="0"/>
              <a:t> + R0 (1 clock cycle)</a:t>
            </a:r>
          </a:p>
          <a:p>
            <a:endParaRPr lang="en-US" dirty="0"/>
          </a:p>
          <a:p>
            <a:r>
              <a:rPr lang="en-US" dirty="0"/>
              <a:t>Similar to figure 5.5 in book</a:t>
            </a:r>
          </a:p>
        </p:txBody>
      </p:sp>
      <p:pic>
        <p:nvPicPr>
          <p:cNvPr id="6" name="Picture 5">
            <a:extLst>
              <a:ext uri="{FF2B5EF4-FFF2-40B4-BE49-F238E27FC236}">
                <a16:creationId xmlns:a16="http://schemas.microsoft.com/office/drawing/2014/main" id="{E743B4C8-4777-FB6B-9CBF-747B11795D15}"/>
              </a:ext>
            </a:extLst>
          </p:cNvPr>
          <p:cNvPicPr>
            <a:picLocks noChangeAspect="1"/>
          </p:cNvPicPr>
          <p:nvPr/>
        </p:nvPicPr>
        <p:blipFill>
          <a:blip r:embed="rId2"/>
          <a:stretch>
            <a:fillRect/>
          </a:stretch>
        </p:blipFill>
        <p:spPr>
          <a:xfrm>
            <a:off x="838200" y="914400"/>
            <a:ext cx="4344935" cy="5867400"/>
          </a:xfrm>
          <a:prstGeom prst="rect">
            <a:avLst/>
          </a:prstGeom>
        </p:spPr>
      </p:pic>
    </p:spTree>
    <p:extLst>
      <p:ext uri="{BB962C8B-B14F-4D97-AF65-F5344CB8AC3E}">
        <p14:creationId xmlns:p14="http://schemas.microsoft.com/office/powerpoint/2010/main" val="1597036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 FILE – general purpose register storage and control</a:t>
            </a:r>
          </a:p>
        </p:txBody>
      </p:sp>
      <p:pic>
        <p:nvPicPr>
          <p:cNvPr id="1029" name="Picture 5" descr="Hardware diagram showing register access in the REG FIL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554005" y="2120900"/>
            <a:ext cx="6035989" cy="405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3014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B6B39F-1136-424E-99D5-E11804E3B6FC}"/>
              </a:ext>
            </a:extLst>
          </p:cNvPr>
          <p:cNvSpPr>
            <a:spLocks noGrp="1"/>
          </p:cNvSpPr>
          <p:nvPr>
            <p:ph type="title"/>
          </p:nvPr>
        </p:nvSpPr>
        <p:spPr>
          <a:xfrm>
            <a:off x="139854" y="194170"/>
            <a:ext cx="4416380" cy="334962"/>
          </a:xfrm>
        </p:spPr>
        <p:txBody>
          <a:bodyPr>
            <a:noAutofit/>
          </a:bodyPr>
          <a:lstStyle/>
          <a:p>
            <a:r>
              <a:rPr lang="en-US" sz="2400" dirty="0"/>
              <a:t>Hardware – Add Immediate</a:t>
            </a:r>
          </a:p>
        </p:txBody>
      </p:sp>
      <p:sp>
        <p:nvSpPr>
          <p:cNvPr id="4" name="TextBox 3" descr="Immediate add instruction for the LC3 shown in binary and in register transfer notation."/>
          <p:cNvSpPr txBox="1"/>
          <p:nvPr/>
        </p:nvSpPr>
        <p:spPr>
          <a:xfrm>
            <a:off x="5149639" y="152400"/>
            <a:ext cx="2775161" cy="2031325"/>
          </a:xfrm>
          <a:prstGeom prst="rect">
            <a:avLst/>
          </a:prstGeom>
          <a:noFill/>
        </p:spPr>
        <p:txBody>
          <a:bodyPr wrap="square" rtlCol="0">
            <a:spAutoFit/>
          </a:bodyPr>
          <a:lstStyle/>
          <a:p>
            <a:r>
              <a:rPr lang="en-US" dirty="0"/>
              <a:t>0001010011111101</a:t>
            </a:r>
          </a:p>
          <a:p>
            <a:endParaRPr lang="en-US" dirty="0"/>
          </a:p>
          <a:p>
            <a:r>
              <a:rPr lang="en-US" dirty="0"/>
              <a:t>0001 </a:t>
            </a:r>
            <a:r>
              <a:rPr lang="en-US" u="sng" dirty="0"/>
              <a:t>001</a:t>
            </a:r>
            <a:r>
              <a:rPr lang="en-US" dirty="0"/>
              <a:t> </a:t>
            </a:r>
            <a:r>
              <a:rPr lang="en-US" u="sng" dirty="0"/>
              <a:t>100</a:t>
            </a:r>
            <a:r>
              <a:rPr lang="en-US" dirty="0"/>
              <a:t> </a:t>
            </a:r>
            <a:r>
              <a:rPr lang="en-US" u="sng" dirty="0"/>
              <a:t>1</a:t>
            </a:r>
            <a:r>
              <a:rPr lang="en-US" dirty="0"/>
              <a:t> </a:t>
            </a:r>
            <a:r>
              <a:rPr lang="en-US" u="sng" dirty="0"/>
              <a:t>11110</a:t>
            </a:r>
          </a:p>
          <a:p>
            <a:endParaRPr lang="en-US" dirty="0"/>
          </a:p>
          <a:p>
            <a:r>
              <a:rPr lang="en-US" dirty="0"/>
              <a:t>R1&lt;-</a:t>
            </a:r>
            <a:r>
              <a:rPr lang="en-US" dirty="0" err="1"/>
              <a:t>R5</a:t>
            </a:r>
            <a:r>
              <a:rPr lang="en-US" dirty="0"/>
              <a:t> + -2 (1 clock cycle)</a:t>
            </a:r>
          </a:p>
          <a:p>
            <a:endParaRPr lang="en-US" dirty="0"/>
          </a:p>
          <a:p>
            <a:r>
              <a:rPr lang="en-US" dirty="0"/>
              <a:t>Figure 5.5 in book below</a:t>
            </a:r>
          </a:p>
        </p:txBody>
      </p:sp>
      <p:pic>
        <p:nvPicPr>
          <p:cNvPr id="6" name="Picture 5" descr="Abbreviated LC3 hardware diagram showing data paths for add immediate. This is figure 5.5 from the book.">
            <a:extLst>
              <a:ext uri="{FF2B5EF4-FFF2-40B4-BE49-F238E27FC236}">
                <a16:creationId xmlns:a16="http://schemas.microsoft.com/office/drawing/2014/main" id="{31090B65-B95F-40DE-8BBB-723A8694F596}"/>
              </a:ext>
            </a:extLst>
          </p:cNvPr>
          <p:cNvPicPr>
            <a:picLocks noChangeAspect="1"/>
          </p:cNvPicPr>
          <p:nvPr/>
        </p:nvPicPr>
        <p:blipFill>
          <a:blip r:embed="rId2"/>
          <a:stretch>
            <a:fillRect/>
          </a:stretch>
        </p:blipFill>
        <p:spPr>
          <a:xfrm>
            <a:off x="5123202" y="2970580"/>
            <a:ext cx="3557473" cy="3407392"/>
          </a:xfrm>
          <a:prstGeom prst="rect">
            <a:avLst/>
          </a:prstGeom>
        </p:spPr>
      </p:pic>
      <p:pic>
        <p:nvPicPr>
          <p:cNvPr id="9" name="Picture 8">
            <a:extLst>
              <a:ext uri="{FF2B5EF4-FFF2-40B4-BE49-F238E27FC236}">
                <a16:creationId xmlns:a16="http://schemas.microsoft.com/office/drawing/2014/main" id="{E99E88B7-3418-313B-4573-34AC62DCE820}"/>
              </a:ext>
            </a:extLst>
          </p:cNvPr>
          <p:cNvPicPr>
            <a:picLocks noChangeAspect="1"/>
          </p:cNvPicPr>
          <p:nvPr/>
        </p:nvPicPr>
        <p:blipFill>
          <a:blip r:embed="rId3"/>
          <a:stretch>
            <a:fillRect/>
          </a:stretch>
        </p:blipFill>
        <p:spPr>
          <a:xfrm>
            <a:off x="359803" y="529132"/>
            <a:ext cx="4542875" cy="6134698"/>
          </a:xfrm>
          <a:prstGeom prst="rect">
            <a:avLst/>
          </a:prstGeom>
        </p:spPr>
      </p:pic>
    </p:spTree>
    <p:extLst>
      <p:ext uri="{BB962C8B-B14F-4D97-AF65-F5344CB8AC3E}">
        <p14:creationId xmlns:p14="http://schemas.microsoft.com/office/powerpoint/2010/main" val="2711241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Extension</a:t>
            </a:r>
          </a:p>
        </p:txBody>
      </p:sp>
      <p:sp>
        <p:nvSpPr>
          <p:cNvPr id="3" name="Content Placeholder 2"/>
          <p:cNvSpPr>
            <a:spLocks noGrp="1"/>
          </p:cNvSpPr>
          <p:nvPr>
            <p:ph idx="1"/>
          </p:nvPr>
        </p:nvSpPr>
        <p:spPr/>
        <p:txBody>
          <a:bodyPr/>
          <a:lstStyle/>
          <a:p>
            <a:r>
              <a:rPr lang="en-US" dirty="0"/>
              <a:t>What is the value of the immediate operand?</a:t>
            </a:r>
          </a:p>
        </p:txBody>
      </p:sp>
      <p:pic>
        <p:nvPicPr>
          <p:cNvPr id="2050" name="Picture 2" descr="Circuitry showing how the immediate value is sign exteneded from 5 bits in the instruction register (IR) to 16 bits for the ALU.  The wire for the upper bit of the 5-bit value in the IR is simply connected directly to the upper 11 bits of the 16-bit va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97282"/>
            <a:ext cx="3810000" cy="363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612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Operate Instructions</a:t>
            </a:r>
          </a:p>
        </p:txBody>
      </p:sp>
      <p:sp>
        <p:nvSpPr>
          <p:cNvPr id="3" name="Content Placeholder 2"/>
          <p:cNvSpPr>
            <a:spLocks noGrp="1"/>
          </p:cNvSpPr>
          <p:nvPr>
            <p:ph idx="1"/>
          </p:nvPr>
        </p:nvSpPr>
        <p:spPr/>
        <p:txBody>
          <a:bodyPr>
            <a:normAutofit/>
          </a:bodyPr>
          <a:lstStyle/>
          <a:p>
            <a:r>
              <a:rPr lang="en-US" altLang="en-US" dirty="0"/>
              <a:t>With only ADD, AND, NOT…</a:t>
            </a:r>
          </a:p>
          <a:p>
            <a:pPr marL="457200" lvl="1" indent="0">
              <a:spcBef>
                <a:spcPct val="50000"/>
              </a:spcBef>
              <a:buNone/>
            </a:pPr>
            <a:r>
              <a:rPr lang="en-US" altLang="en-US" dirty="0"/>
              <a:t>R1 = 5, R2 = 3, R3 = 0</a:t>
            </a:r>
          </a:p>
          <a:p>
            <a:pPr marL="457200" lvl="1" indent="0">
              <a:spcBef>
                <a:spcPct val="50000"/>
              </a:spcBef>
              <a:buNone/>
            </a:pPr>
            <a:r>
              <a:rPr lang="en-US" altLang="en-US" dirty="0"/>
              <a:t>Perform the following (write the code in hex)</a:t>
            </a:r>
          </a:p>
          <a:p>
            <a:pPr marL="457200" lvl="1" indent="0">
              <a:spcBef>
                <a:spcPct val="50000"/>
              </a:spcBef>
              <a:buNone/>
            </a:pPr>
            <a:r>
              <a:rPr lang="en-US" altLang="en-US" dirty="0"/>
              <a:t>	R1 &lt;- R2 – R1 	(Subtraction)</a:t>
            </a:r>
          </a:p>
          <a:p>
            <a:pPr marL="457200" lvl="1" indent="0">
              <a:buNone/>
            </a:pPr>
            <a:r>
              <a:rPr lang="en-US" altLang="en-US" dirty="0"/>
              <a:t>	R1 &lt;- R2 | R1 	(Bitwise or)</a:t>
            </a:r>
          </a:p>
          <a:p>
            <a:pPr marL="457200" lvl="1" indent="0">
              <a:buNone/>
            </a:pPr>
            <a:r>
              <a:rPr lang="en-US" altLang="en-US" dirty="0"/>
              <a:t>	R1 &lt;- R2 	(Transfer)</a:t>
            </a:r>
          </a:p>
          <a:p>
            <a:pPr marL="457200" lvl="1" indent="0">
              <a:buNone/>
            </a:pPr>
            <a:r>
              <a:rPr lang="en-US" altLang="en-US" dirty="0"/>
              <a:t>	R1 &lt;- 0 		(Clear)</a:t>
            </a:r>
          </a:p>
          <a:p>
            <a:endParaRPr lang="en-US" dirty="0"/>
          </a:p>
        </p:txBody>
      </p:sp>
    </p:spTree>
    <p:extLst>
      <p:ext uri="{BB962C8B-B14F-4D97-AF65-F5344CB8AC3E}">
        <p14:creationId xmlns:p14="http://schemas.microsoft.com/office/powerpoint/2010/main" val="892386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Movement Instructions</a:t>
            </a:r>
          </a:p>
        </p:txBody>
      </p:sp>
      <p:sp>
        <p:nvSpPr>
          <p:cNvPr id="3" name="Content Placeholder 2"/>
          <p:cNvSpPr>
            <a:spLocks noGrp="1"/>
          </p:cNvSpPr>
          <p:nvPr>
            <p:ph idx="1"/>
          </p:nvPr>
        </p:nvSpPr>
        <p:spPr/>
        <p:txBody>
          <a:bodyPr>
            <a:normAutofit/>
          </a:bodyPr>
          <a:lstStyle/>
          <a:p>
            <a:r>
              <a:rPr lang="en-US" dirty="0"/>
              <a:t>Moving data from</a:t>
            </a:r>
          </a:p>
          <a:p>
            <a:pPr lvl="1"/>
            <a:r>
              <a:rPr lang="en-US" dirty="0"/>
              <a:t>Register to memory</a:t>
            </a:r>
          </a:p>
          <a:p>
            <a:pPr lvl="1"/>
            <a:r>
              <a:rPr lang="en-US" dirty="0"/>
              <a:t>Memory to register</a:t>
            </a:r>
          </a:p>
          <a:p>
            <a:pPr lvl="1"/>
            <a:r>
              <a:rPr lang="en-US" sz="2600" dirty="0"/>
              <a:t>(Register to register is covered under operate instructions)</a:t>
            </a:r>
            <a:endParaRPr lang="en-US" dirty="0"/>
          </a:p>
          <a:p>
            <a:r>
              <a:rPr lang="en-US" dirty="0"/>
              <a:t>Addressing modes </a:t>
            </a:r>
          </a:p>
          <a:p>
            <a:pPr lvl="1"/>
            <a:r>
              <a:rPr lang="en-US" dirty="0"/>
              <a:t>Immediate</a:t>
            </a:r>
          </a:p>
          <a:p>
            <a:pPr lvl="1"/>
            <a:r>
              <a:rPr lang="en-US" dirty="0"/>
              <a:t>PC-Relative </a:t>
            </a:r>
          </a:p>
          <a:p>
            <a:pPr lvl="1"/>
            <a:r>
              <a:rPr lang="en-US" dirty="0"/>
              <a:t>Indirect</a:t>
            </a:r>
          </a:p>
          <a:p>
            <a:pPr lvl="1"/>
            <a:r>
              <a:rPr lang="en-US" dirty="0"/>
              <a:t>Base + offset</a:t>
            </a:r>
          </a:p>
        </p:txBody>
      </p:sp>
    </p:spTree>
    <p:extLst>
      <p:ext uri="{BB962C8B-B14F-4D97-AF65-F5344CB8AC3E}">
        <p14:creationId xmlns:p14="http://schemas.microsoft.com/office/powerpoint/2010/main" val="304021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 Relative – LD &amp; ST</a:t>
            </a:r>
          </a:p>
        </p:txBody>
      </p:sp>
      <p:sp>
        <p:nvSpPr>
          <p:cNvPr id="3" name="Content Placeholder 2"/>
          <p:cNvSpPr>
            <a:spLocks noGrp="1"/>
          </p:cNvSpPr>
          <p:nvPr>
            <p:ph idx="1"/>
          </p:nvPr>
        </p:nvSpPr>
        <p:spPr/>
        <p:txBody>
          <a:bodyPr>
            <a:normAutofit/>
          </a:bodyPr>
          <a:lstStyle/>
          <a:p>
            <a:r>
              <a:rPr lang="en-US" dirty="0"/>
              <a:t>Uses the current value of the program counter</a:t>
            </a:r>
          </a:p>
          <a:p>
            <a:r>
              <a:rPr lang="en-US" dirty="0"/>
              <a:t>Adds a value specified in the instruction.</a:t>
            </a:r>
          </a:p>
          <a:p>
            <a:pPr marL="457200" lvl="1" indent="0">
              <a:buNone/>
            </a:pPr>
            <a:r>
              <a:rPr lang="en-US" dirty="0"/>
              <a:t>LD – Load value from memory and place it into a register.</a:t>
            </a:r>
          </a:p>
          <a:p>
            <a:pPr marL="457200" lvl="1" indent="0">
              <a:buNone/>
            </a:pPr>
            <a:r>
              <a:rPr lang="en-US" dirty="0"/>
              <a:t>ST – Stores register value in memory.</a:t>
            </a:r>
          </a:p>
          <a:p>
            <a:r>
              <a:rPr lang="en-US" dirty="0"/>
              <a:t>4-bit opcode, 3-bit register, 9-bit value</a:t>
            </a:r>
          </a:p>
          <a:p>
            <a:r>
              <a:rPr lang="en-US" dirty="0"/>
              <a:t>Value is 9-bit 2's compliment (Range?)</a:t>
            </a:r>
          </a:p>
          <a:p>
            <a:r>
              <a:rPr lang="en-US" dirty="0"/>
              <a:t>Effective address – The ACTUAL address of the operand.  This is the value after all calculations and redirections have been made.</a:t>
            </a:r>
          </a:p>
        </p:txBody>
      </p:sp>
    </p:spTree>
    <p:extLst>
      <p:ext uri="{BB962C8B-B14F-4D97-AF65-F5344CB8AC3E}">
        <p14:creationId xmlns:p14="http://schemas.microsoft.com/office/powerpoint/2010/main" val="3508044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1115571"/>
          </a:xfrm>
        </p:spPr>
        <p:txBody>
          <a:bodyPr/>
          <a:lstStyle/>
          <a:p>
            <a:r>
              <a:rPr lang="en-US" dirty="0"/>
              <a:t>LD/ST Relative Format</a:t>
            </a:r>
          </a:p>
        </p:txBody>
      </p:sp>
      <p:sp>
        <p:nvSpPr>
          <p:cNvPr id="3" name="Content Placeholder 2"/>
          <p:cNvSpPr>
            <a:spLocks noGrp="1"/>
          </p:cNvSpPr>
          <p:nvPr>
            <p:ph idx="1"/>
          </p:nvPr>
        </p:nvSpPr>
        <p:spPr>
          <a:xfrm>
            <a:off x="457200" y="1600203"/>
            <a:ext cx="8229600" cy="4648197"/>
          </a:xfrm>
        </p:spPr>
        <p:txBody>
          <a:bodyPr>
            <a:normAutofit fontScale="92500" lnSpcReduction="20000"/>
          </a:bodyPr>
          <a:lstStyle/>
          <a:p>
            <a:r>
              <a:rPr lang="en-US" sz="2400" dirty="0"/>
              <a:t>LD – Load value from memory and place it into a register.</a:t>
            </a:r>
          </a:p>
          <a:p>
            <a:r>
              <a:rPr lang="en-US" sz="2400" dirty="0"/>
              <a:t>ST – Save value from register to memory</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Load what is stored in memory location PC + x0AF into R2</a:t>
            </a:r>
          </a:p>
          <a:p>
            <a:r>
              <a:rPr lang="en-US" sz="2400" dirty="0"/>
              <a:t>Assume this LD is stored at x3000, what is the effective address? </a:t>
            </a:r>
          </a:p>
          <a:p>
            <a:pPr marL="0" indent="0">
              <a:buNone/>
            </a:pPr>
            <a:endParaRPr lang="en-US" dirty="0">
              <a:solidFill>
                <a:srgbClr val="FF0000"/>
              </a:solidFill>
            </a:endParaRPr>
          </a:p>
          <a:p>
            <a:pPr marL="0" indent="0">
              <a:buNone/>
            </a:pPr>
            <a:endParaRPr lang="en-US" dirty="0"/>
          </a:p>
        </p:txBody>
      </p:sp>
      <p:pic>
        <p:nvPicPr>
          <p:cNvPr id="5" name="Picture 4" descr="Format of the PC relative instructions LD and ST.">
            <a:extLst>
              <a:ext uri="{FF2B5EF4-FFF2-40B4-BE49-F238E27FC236}">
                <a16:creationId xmlns:a16="http://schemas.microsoft.com/office/drawing/2014/main" id="{F5AA5AE1-74E6-4CD3-860E-F0B2521E0C6F}"/>
              </a:ext>
            </a:extLst>
          </p:cNvPr>
          <p:cNvPicPr>
            <a:picLocks noChangeAspect="1"/>
          </p:cNvPicPr>
          <p:nvPr/>
        </p:nvPicPr>
        <p:blipFill>
          <a:blip r:embed="rId2"/>
          <a:stretch>
            <a:fillRect/>
          </a:stretch>
        </p:blipFill>
        <p:spPr>
          <a:xfrm>
            <a:off x="990600" y="2438400"/>
            <a:ext cx="6781800" cy="2503100"/>
          </a:xfrm>
          <a:prstGeom prst="rect">
            <a:avLst/>
          </a:prstGeom>
        </p:spPr>
      </p:pic>
    </p:spTree>
    <p:extLst>
      <p:ext uri="{BB962C8B-B14F-4D97-AF65-F5344CB8AC3E}">
        <p14:creationId xmlns:p14="http://schemas.microsoft.com/office/powerpoint/2010/main" val="189484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 format EXAMPLE</a:t>
            </a:r>
          </a:p>
        </p:txBody>
      </p:sp>
      <p:sp>
        <p:nvSpPr>
          <p:cNvPr id="3" name="Content Placeholder 2"/>
          <p:cNvSpPr>
            <a:spLocks noGrp="1"/>
          </p:cNvSpPr>
          <p:nvPr>
            <p:ph idx="1"/>
          </p:nvPr>
        </p:nvSpPr>
        <p:spPr>
          <a:xfrm>
            <a:off x="457200" y="1600203"/>
            <a:ext cx="8229600" cy="4952997"/>
          </a:xfrm>
        </p:spPr>
        <p:txBody>
          <a:bodyPr>
            <a:normAutofit/>
          </a:bodyPr>
          <a:lstStyle/>
          <a:p>
            <a:r>
              <a:rPr lang="en-US" dirty="0"/>
              <a:t>LD – Load value from memory and place it into a register.</a:t>
            </a:r>
          </a:p>
          <a:p>
            <a:endParaRPr lang="en-US" dirty="0"/>
          </a:p>
          <a:p>
            <a:endParaRPr lang="en-US" dirty="0"/>
          </a:p>
          <a:p>
            <a:endParaRPr lang="en-US" dirty="0"/>
          </a:p>
          <a:p>
            <a:endParaRPr lang="en-US" dirty="0"/>
          </a:p>
          <a:p>
            <a:endParaRPr lang="en-US" dirty="0"/>
          </a:p>
          <a:p>
            <a:endParaRPr lang="en-US" dirty="0"/>
          </a:p>
          <a:p>
            <a:endParaRPr lang="en-US" dirty="0"/>
          </a:p>
          <a:p>
            <a:r>
              <a:rPr lang="en-US" dirty="0"/>
              <a:t>Assume this LD is stored at x3000, what is the effective address? x30B0 </a:t>
            </a:r>
          </a:p>
          <a:p>
            <a:r>
              <a:rPr lang="en-US" b="1" i="1" dirty="0"/>
              <a:t>Remember the PC is incremented after loading the instruction.</a:t>
            </a:r>
          </a:p>
          <a:p>
            <a:r>
              <a:rPr lang="en-US" b="1" i="1" dirty="0"/>
              <a:t>Assume x0035 is stored at memory location </a:t>
            </a:r>
            <a:r>
              <a:rPr lang="en-US" b="1" i="1" dirty="0" err="1"/>
              <a:t>x30B0</a:t>
            </a:r>
            <a:r>
              <a:rPr lang="en-US" b="1" i="1" dirty="0"/>
              <a:t>.</a:t>
            </a:r>
          </a:p>
          <a:p>
            <a:pPr marL="0" indent="0">
              <a:buNone/>
            </a:pPr>
            <a:endParaRPr lang="en-US" dirty="0"/>
          </a:p>
        </p:txBody>
      </p:sp>
      <p:pic>
        <p:nvPicPr>
          <p:cNvPr id="5" name="Picture 4" descr="Format of the LD instruction given with an example instruction in binary 0010010010101111.">
            <a:extLst>
              <a:ext uri="{FF2B5EF4-FFF2-40B4-BE49-F238E27FC236}">
                <a16:creationId xmlns:a16="http://schemas.microsoft.com/office/drawing/2014/main" id="{C5FA0F97-1557-41C4-B615-F9D6ACF0B7DA}"/>
              </a:ext>
            </a:extLst>
          </p:cNvPr>
          <p:cNvPicPr>
            <a:picLocks noChangeAspect="1"/>
          </p:cNvPicPr>
          <p:nvPr/>
        </p:nvPicPr>
        <p:blipFill>
          <a:blip r:embed="rId2"/>
          <a:stretch>
            <a:fillRect/>
          </a:stretch>
        </p:blipFill>
        <p:spPr>
          <a:xfrm>
            <a:off x="852973" y="2183805"/>
            <a:ext cx="7438053" cy="2738897"/>
          </a:xfrm>
          <a:prstGeom prst="rect">
            <a:avLst/>
          </a:prstGeom>
        </p:spPr>
      </p:pic>
    </p:spTree>
    <p:extLst>
      <p:ext uri="{BB962C8B-B14F-4D97-AF65-F5344CB8AC3E}">
        <p14:creationId xmlns:p14="http://schemas.microsoft.com/office/powerpoint/2010/main" val="3742994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6D8F-5C21-4C9A-A1DE-29B21B8D4469}"/>
              </a:ext>
            </a:extLst>
          </p:cNvPr>
          <p:cNvSpPr>
            <a:spLocks noGrp="1"/>
          </p:cNvSpPr>
          <p:nvPr>
            <p:ph type="title"/>
          </p:nvPr>
        </p:nvSpPr>
        <p:spPr>
          <a:xfrm>
            <a:off x="15979" y="2369058"/>
            <a:ext cx="2126735" cy="2119884"/>
          </a:xfrm>
        </p:spPr>
        <p:txBody>
          <a:bodyPr>
            <a:noAutofit/>
          </a:bodyPr>
          <a:lstStyle/>
          <a:p>
            <a:r>
              <a:rPr lang="en-US" sz="3200" dirty="0"/>
              <a:t>Example</a:t>
            </a:r>
            <a:br>
              <a:rPr lang="en-US" sz="3200" dirty="0"/>
            </a:br>
            <a:r>
              <a:rPr lang="en-US" sz="3200" dirty="0"/>
              <a:t>Fetch next instruction Fetch step 1</a:t>
            </a:r>
            <a:br>
              <a:rPr lang="en-US" sz="3200" dirty="0"/>
            </a:br>
            <a:r>
              <a:rPr lang="en-US" sz="3200" dirty="0"/>
              <a:t>State 18</a:t>
            </a:r>
          </a:p>
        </p:txBody>
      </p:sp>
      <p:sp>
        <p:nvSpPr>
          <p:cNvPr id="8" name="TextBox 7">
            <a:extLst>
              <a:ext uri="{FF2B5EF4-FFF2-40B4-BE49-F238E27FC236}">
                <a16:creationId xmlns:a16="http://schemas.microsoft.com/office/drawing/2014/main" id="{96801031-B31E-49B0-9C68-42290579728A}"/>
              </a:ext>
            </a:extLst>
          </p:cNvPr>
          <p:cNvSpPr txBox="1"/>
          <p:nvPr/>
        </p:nvSpPr>
        <p:spPr>
          <a:xfrm>
            <a:off x="6902239" y="765142"/>
            <a:ext cx="2089360" cy="3693319"/>
          </a:xfrm>
          <a:prstGeom prst="rect">
            <a:avLst/>
          </a:prstGeom>
          <a:noFill/>
        </p:spPr>
        <p:txBody>
          <a:bodyPr wrap="square" rtlCol="0">
            <a:spAutoFit/>
          </a:bodyPr>
          <a:lstStyle/>
          <a:p>
            <a:r>
              <a:rPr lang="en-US" dirty="0"/>
              <a:t>First step.</a:t>
            </a:r>
          </a:p>
          <a:p>
            <a:endParaRPr lang="en-US" dirty="0"/>
          </a:p>
          <a:p>
            <a:r>
              <a:rPr lang="en-US" dirty="0"/>
              <a:t>MAR&lt;-PC </a:t>
            </a:r>
          </a:p>
          <a:p>
            <a:r>
              <a:rPr lang="en-US" dirty="0"/>
              <a:t>(MAR gets PC value)</a:t>
            </a:r>
          </a:p>
          <a:p>
            <a:endParaRPr lang="en-US" dirty="0"/>
          </a:p>
          <a:p>
            <a:r>
              <a:rPr lang="en-US" dirty="0"/>
              <a:t>PC&lt;-</a:t>
            </a:r>
            <a:r>
              <a:rPr lang="en-US" dirty="0" err="1"/>
              <a:t>PC+1</a:t>
            </a:r>
            <a:r>
              <a:rPr lang="en-US" dirty="0"/>
              <a:t> </a:t>
            </a:r>
          </a:p>
          <a:p>
            <a:r>
              <a:rPr lang="en-US" dirty="0"/>
              <a:t>(PC gets PC value +1)</a:t>
            </a:r>
          </a:p>
          <a:p>
            <a:endParaRPr lang="en-US" dirty="0"/>
          </a:p>
          <a:p>
            <a:r>
              <a:rPr lang="en-US" dirty="0"/>
              <a:t>Assuming x3000 is the original value in the PC.</a:t>
            </a:r>
          </a:p>
        </p:txBody>
      </p:sp>
      <p:pic>
        <p:nvPicPr>
          <p:cNvPr id="4" name="Picture 3">
            <a:extLst>
              <a:ext uri="{FF2B5EF4-FFF2-40B4-BE49-F238E27FC236}">
                <a16:creationId xmlns:a16="http://schemas.microsoft.com/office/drawing/2014/main" id="{F9602FD7-259D-2850-5294-8414168A038D}"/>
              </a:ext>
            </a:extLst>
          </p:cNvPr>
          <p:cNvPicPr>
            <a:picLocks noChangeAspect="1"/>
          </p:cNvPicPr>
          <p:nvPr/>
        </p:nvPicPr>
        <p:blipFill>
          <a:blip r:embed="rId2"/>
          <a:stretch>
            <a:fillRect/>
          </a:stretch>
        </p:blipFill>
        <p:spPr>
          <a:xfrm>
            <a:off x="2219553" y="152400"/>
            <a:ext cx="4627073" cy="6248400"/>
          </a:xfrm>
          <a:prstGeom prst="rect">
            <a:avLst/>
          </a:prstGeom>
        </p:spPr>
      </p:pic>
    </p:spTree>
    <p:extLst>
      <p:ext uri="{BB962C8B-B14F-4D97-AF65-F5344CB8AC3E}">
        <p14:creationId xmlns:p14="http://schemas.microsoft.com/office/powerpoint/2010/main" val="153569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a:t>
            </a:r>
          </a:p>
        </p:txBody>
      </p:sp>
      <p:sp>
        <p:nvSpPr>
          <p:cNvPr id="3" name="Content Placeholder 2"/>
          <p:cNvSpPr>
            <a:spLocks noGrp="1"/>
          </p:cNvSpPr>
          <p:nvPr>
            <p:ph idx="1"/>
          </p:nvPr>
        </p:nvSpPr>
        <p:spPr/>
        <p:txBody>
          <a:bodyPr>
            <a:normAutofit/>
          </a:bodyPr>
          <a:lstStyle/>
          <a:p>
            <a:r>
              <a:rPr lang="en-US" dirty="0"/>
              <a:t>An instruction has two parts:</a:t>
            </a:r>
          </a:p>
          <a:p>
            <a:pPr lvl="1"/>
            <a:r>
              <a:rPr lang="en-US" dirty="0"/>
              <a:t>opcode : The operation being performed.</a:t>
            </a:r>
          </a:p>
          <a:p>
            <a:pPr lvl="2"/>
            <a:r>
              <a:rPr lang="en-US" dirty="0"/>
              <a:t>These are divided into three categories: Operate, Data Movement, and Control</a:t>
            </a:r>
          </a:p>
          <a:p>
            <a:pPr lvl="2"/>
            <a:r>
              <a:rPr lang="en-US" dirty="0"/>
              <a:t>LC3 has 15 opcodes (ADD, AND, BR, JMP, JSR, JSRR, LD, LDI, LDR, LEA, NOT, RET, RTI, ST, STI, STR, TRAP)</a:t>
            </a:r>
          </a:p>
          <a:p>
            <a:pPr lvl="1"/>
            <a:r>
              <a:rPr lang="en-US" dirty="0"/>
              <a:t>operands : The data to use in the operation.</a:t>
            </a:r>
          </a:p>
          <a:p>
            <a:pPr lvl="2"/>
            <a:r>
              <a:rPr lang="en-US" dirty="0"/>
              <a:t>This data is read from somewhere as specified by the instruction and the addressing mode</a:t>
            </a:r>
          </a:p>
          <a:p>
            <a:pPr lvl="2"/>
            <a:r>
              <a:rPr lang="en-US" dirty="0"/>
              <a:t>LC3 has 5 addressing modes (Immediate, Register, PC-Relative, Indirect, </a:t>
            </a:r>
            <a:r>
              <a:rPr lang="en-US" dirty="0" err="1"/>
              <a:t>Base+Offset</a:t>
            </a:r>
            <a:r>
              <a:rPr lang="en-US" dirty="0"/>
              <a:t>)</a:t>
            </a:r>
          </a:p>
        </p:txBody>
      </p:sp>
    </p:spTree>
    <p:extLst>
      <p:ext uri="{BB962C8B-B14F-4D97-AF65-F5344CB8AC3E}">
        <p14:creationId xmlns:p14="http://schemas.microsoft.com/office/powerpoint/2010/main" val="2954205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6D8F-5C21-4C9A-A1DE-29B21B8D4469}"/>
              </a:ext>
            </a:extLst>
          </p:cNvPr>
          <p:cNvSpPr>
            <a:spLocks noGrp="1"/>
          </p:cNvSpPr>
          <p:nvPr>
            <p:ph type="title"/>
          </p:nvPr>
        </p:nvSpPr>
        <p:spPr>
          <a:xfrm>
            <a:off x="30480" y="2369058"/>
            <a:ext cx="2133600" cy="2964942"/>
          </a:xfrm>
        </p:spPr>
        <p:txBody>
          <a:bodyPr>
            <a:normAutofit/>
          </a:bodyPr>
          <a:lstStyle/>
          <a:p>
            <a:r>
              <a:rPr lang="en-US" sz="3200" dirty="0"/>
              <a:t>Example</a:t>
            </a:r>
            <a:br>
              <a:rPr lang="en-US" sz="3200" dirty="0"/>
            </a:br>
            <a:r>
              <a:rPr lang="en-US" sz="3200" dirty="0"/>
              <a:t>fetch next instruction fetch step 2</a:t>
            </a:r>
            <a:br>
              <a:rPr lang="en-US" sz="3200" dirty="0"/>
            </a:br>
            <a:r>
              <a:rPr lang="en-US" sz="3200" dirty="0"/>
              <a:t>State 33</a:t>
            </a:r>
          </a:p>
        </p:txBody>
      </p:sp>
      <p:sp>
        <p:nvSpPr>
          <p:cNvPr id="8" name="TextBox 7">
            <a:extLst>
              <a:ext uri="{FF2B5EF4-FFF2-40B4-BE49-F238E27FC236}">
                <a16:creationId xmlns:a16="http://schemas.microsoft.com/office/drawing/2014/main" id="{96801031-B31E-49B0-9C68-42290579728A}"/>
              </a:ext>
            </a:extLst>
          </p:cNvPr>
          <p:cNvSpPr txBox="1"/>
          <p:nvPr/>
        </p:nvSpPr>
        <p:spPr>
          <a:xfrm>
            <a:off x="6933459" y="2045892"/>
            <a:ext cx="2210541" cy="3139321"/>
          </a:xfrm>
          <a:prstGeom prst="rect">
            <a:avLst/>
          </a:prstGeom>
          <a:noFill/>
        </p:spPr>
        <p:txBody>
          <a:bodyPr wrap="square" rtlCol="0">
            <a:spAutoFit/>
          </a:bodyPr>
          <a:lstStyle/>
          <a:p>
            <a:r>
              <a:rPr lang="en-US" dirty="0"/>
              <a:t>Second step.</a:t>
            </a:r>
          </a:p>
          <a:p>
            <a:endParaRPr lang="en-US" dirty="0"/>
          </a:p>
          <a:p>
            <a:r>
              <a:rPr lang="en-US" dirty="0" err="1"/>
              <a:t>MDR</a:t>
            </a:r>
            <a:r>
              <a:rPr lang="en-US" dirty="0"/>
              <a:t>&lt;-MEM[MAR] </a:t>
            </a:r>
          </a:p>
          <a:p>
            <a:r>
              <a:rPr lang="en-US" dirty="0"/>
              <a:t>(</a:t>
            </a:r>
            <a:r>
              <a:rPr lang="en-US" dirty="0" err="1"/>
              <a:t>MDR</a:t>
            </a:r>
            <a:r>
              <a:rPr lang="en-US" dirty="0"/>
              <a:t> gets memory value an MAR)</a:t>
            </a:r>
          </a:p>
          <a:p>
            <a:endParaRPr lang="en-US" dirty="0"/>
          </a:p>
          <a:p>
            <a:r>
              <a:rPr lang="en-US" dirty="0"/>
              <a:t>Assuming value </a:t>
            </a:r>
            <a:r>
              <a:rPr lang="en-US" dirty="0" err="1"/>
              <a:t>x24AF</a:t>
            </a:r>
            <a:r>
              <a:rPr lang="en-US" dirty="0"/>
              <a:t> is stored in memory location 3000.</a:t>
            </a:r>
          </a:p>
        </p:txBody>
      </p:sp>
      <p:pic>
        <p:nvPicPr>
          <p:cNvPr id="5" name="Picture 4">
            <a:extLst>
              <a:ext uri="{FF2B5EF4-FFF2-40B4-BE49-F238E27FC236}">
                <a16:creationId xmlns:a16="http://schemas.microsoft.com/office/drawing/2014/main" id="{35F77D8D-3DD9-3B80-196E-A95540FC89CE}"/>
              </a:ext>
            </a:extLst>
          </p:cNvPr>
          <p:cNvPicPr>
            <a:picLocks noChangeAspect="1"/>
          </p:cNvPicPr>
          <p:nvPr/>
        </p:nvPicPr>
        <p:blipFill>
          <a:blip r:embed="rId3"/>
          <a:stretch>
            <a:fillRect/>
          </a:stretch>
        </p:blipFill>
        <p:spPr>
          <a:xfrm>
            <a:off x="2164080" y="76200"/>
            <a:ext cx="4613531" cy="6230113"/>
          </a:xfrm>
          <a:prstGeom prst="rect">
            <a:avLst/>
          </a:prstGeom>
        </p:spPr>
      </p:pic>
    </p:spTree>
    <p:extLst>
      <p:ext uri="{BB962C8B-B14F-4D97-AF65-F5344CB8AC3E}">
        <p14:creationId xmlns:p14="http://schemas.microsoft.com/office/powerpoint/2010/main" val="2501608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6D8F-5C21-4C9A-A1DE-29B21B8D4469}"/>
              </a:ext>
            </a:extLst>
          </p:cNvPr>
          <p:cNvSpPr>
            <a:spLocks noGrp="1"/>
          </p:cNvSpPr>
          <p:nvPr>
            <p:ph type="title"/>
          </p:nvPr>
        </p:nvSpPr>
        <p:spPr>
          <a:xfrm>
            <a:off x="4733" y="2369058"/>
            <a:ext cx="2133600" cy="2507742"/>
          </a:xfrm>
        </p:spPr>
        <p:txBody>
          <a:bodyPr>
            <a:normAutofit/>
          </a:bodyPr>
          <a:lstStyle/>
          <a:p>
            <a:r>
              <a:rPr lang="en-US" sz="3200" dirty="0"/>
              <a:t>Example</a:t>
            </a:r>
            <a:br>
              <a:rPr lang="en-US" sz="3200" dirty="0"/>
            </a:br>
            <a:r>
              <a:rPr lang="en-US" sz="3200" dirty="0"/>
              <a:t>Fetch next instruction fetch step 3</a:t>
            </a:r>
            <a:br>
              <a:rPr lang="en-US" sz="3200" dirty="0"/>
            </a:br>
            <a:r>
              <a:rPr lang="en-US" sz="3200" dirty="0"/>
              <a:t>state 35</a:t>
            </a:r>
          </a:p>
        </p:txBody>
      </p:sp>
      <p:sp>
        <p:nvSpPr>
          <p:cNvPr id="8" name="TextBox 7">
            <a:extLst>
              <a:ext uri="{FF2B5EF4-FFF2-40B4-BE49-F238E27FC236}">
                <a16:creationId xmlns:a16="http://schemas.microsoft.com/office/drawing/2014/main" id="{96801031-B31E-49B0-9C68-42290579728A}"/>
              </a:ext>
            </a:extLst>
          </p:cNvPr>
          <p:cNvSpPr txBox="1"/>
          <p:nvPr/>
        </p:nvSpPr>
        <p:spPr>
          <a:xfrm>
            <a:off x="7010399" y="2045892"/>
            <a:ext cx="2133602" cy="3416320"/>
          </a:xfrm>
          <a:prstGeom prst="rect">
            <a:avLst/>
          </a:prstGeom>
          <a:noFill/>
        </p:spPr>
        <p:txBody>
          <a:bodyPr wrap="square" rtlCol="0">
            <a:spAutoFit/>
          </a:bodyPr>
          <a:lstStyle/>
          <a:p>
            <a:r>
              <a:rPr lang="en-US" dirty="0"/>
              <a:t>Third step.</a:t>
            </a:r>
          </a:p>
          <a:p>
            <a:endParaRPr lang="en-US" dirty="0"/>
          </a:p>
          <a:p>
            <a:r>
              <a:rPr lang="en-US" dirty="0"/>
              <a:t>IR&lt;-</a:t>
            </a:r>
            <a:r>
              <a:rPr lang="en-US" dirty="0" err="1"/>
              <a:t>MDR</a:t>
            </a:r>
            <a:r>
              <a:rPr lang="en-US" dirty="0"/>
              <a:t> </a:t>
            </a:r>
          </a:p>
          <a:p>
            <a:r>
              <a:rPr lang="en-US" dirty="0"/>
              <a:t>(IR gets </a:t>
            </a:r>
            <a:r>
              <a:rPr lang="en-US" dirty="0" err="1"/>
              <a:t>MDR</a:t>
            </a:r>
            <a:r>
              <a:rPr lang="en-US" dirty="0"/>
              <a:t>)</a:t>
            </a:r>
          </a:p>
          <a:p>
            <a:endParaRPr lang="en-US" dirty="0"/>
          </a:p>
          <a:p>
            <a:r>
              <a:rPr lang="en-US" dirty="0"/>
              <a:t>The third step moves the instruction from the </a:t>
            </a:r>
            <a:r>
              <a:rPr lang="en-US" dirty="0" err="1"/>
              <a:t>MDR</a:t>
            </a:r>
            <a:r>
              <a:rPr lang="en-US" dirty="0"/>
              <a:t> to the bus and the IR reads what is on the bus.</a:t>
            </a:r>
          </a:p>
        </p:txBody>
      </p:sp>
      <p:pic>
        <p:nvPicPr>
          <p:cNvPr id="4" name="Picture 3">
            <a:extLst>
              <a:ext uri="{FF2B5EF4-FFF2-40B4-BE49-F238E27FC236}">
                <a16:creationId xmlns:a16="http://schemas.microsoft.com/office/drawing/2014/main" id="{31F56EB5-469A-5C0C-AE6F-3AA8362BBA25}"/>
              </a:ext>
            </a:extLst>
          </p:cNvPr>
          <p:cNvPicPr>
            <a:picLocks noChangeAspect="1"/>
          </p:cNvPicPr>
          <p:nvPr/>
        </p:nvPicPr>
        <p:blipFill>
          <a:blip r:embed="rId3"/>
          <a:stretch>
            <a:fillRect/>
          </a:stretch>
        </p:blipFill>
        <p:spPr>
          <a:xfrm>
            <a:off x="2258463" y="292120"/>
            <a:ext cx="4627073" cy="6248400"/>
          </a:xfrm>
          <a:prstGeom prst="rect">
            <a:avLst/>
          </a:prstGeom>
        </p:spPr>
      </p:pic>
    </p:spTree>
    <p:extLst>
      <p:ext uri="{BB962C8B-B14F-4D97-AF65-F5344CB8AC3E}">
        <p14:creationId xmlns:p14="http://schemas.microsoft.com/office/powerpoint/2010/main" val="3001593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2801-9FFC-41A3-BEC6-36699CEC69B9}"/>
              </a:ext>
            </a:extLst>
          </p:cNvPr>
          <p:cNvSpPr>
            <a:spLocks noGrp="1"/>
          </p:cNvSpPr>
          <p:nvPr>
            <p:ph type="title"/>
          </p:nvPr>
        </p:nvSpPr>
        <p:spPr/>
        <p:txBody>
          <a:bodyPr/>
          <a:lstStyle/>
          <a:p>
            <a:r>
              <a:rPr lang="en-US" dirty="0"/>
              <a:t>LD Example</a:t>
            </a:r>
          </a:p>
        </p:txBody>
      </p:sp>
      <p:sp>
        <p:nvSpPr>
          <p:cNvPr id="3" name="Content Placeholder 2">
            <a:extLst>
              <a:ext uri="{FF2B5EF4-FFF2-40B4-BE49-F238E27FC236}">
                <a16:creationId xmlns:a16="http://schemas.microsoft.com/office/drawing/2014/main" id="{7A900A54-FBE5-4125-BB67-7BB2723C33AC}"/>
              </a:ext>
            </a:extLst>
          </p:cNvPr>
          <p:cNvSpPr>
            <a:spLocks noGrp="1"/>
          </p:cNvSpPr>
          <p:nvPr>
            <p:ph idx="1"/>
          </p:nvPr>
        </p:nvSpPr>
        <p:spPr/>
        <p:txBody>
          <a:bodyPr>
            <a:normAutofit lnSpcReduction="10000"/>
          </a:bodyPr>
          <a:lstStyle/>
          <a:p>
            <a:r>
              <a:rPr lang="en-US" dirty="0" err="1"/>
              <a:t>24AF</a:t>
            </a:r>
            <a:endParaRPr lang="en-US" dirty="0"/>
          </a:p>
          <a:p>
            <a:pPr marL="457200" lvl="1" indent="0">
              <a:buNone/>
            </a:pPr>
            <a:r>
              <a:rPr lang="en-US" dirty="0"/>
              <a:t>0010 </a:t>
            </a:r>
            <a:r>
              <a:rPr lang="en-US" u="sng" dirty="0"/>
              <a:t>010</a:t>
            </a:r>
            <a:r>
              <a:rPr lang="en-US" dirty="0">
                <a:highlight>
                  <a:srgbClr val="C0C0C0"/>
                </a:highlight>
              </a:rPr>
              <a:t>0 1010 1111</a:t>
            </a:r>
          </a:p>
          <a:p>
            <a:pPr marL="457200" lvl="1" indent="0">
              <a:buNone/>
            </a:pPr>
            <a:r>
              <a:rPr lang="en-US" dirty="0"/>
              <a:t>LD R2, #</a:t>
            </a:r>
            <a:r>
              <a:rPr lang="en-US" dirty="0" err="1"/>
              <a:t>xAF</a:t>
            </a:r>
            <a:endParaRPr lang="en-US" dirty="0"/>
          </a:p>
          <a:p>
            <a:r>
              <a:rPr lang="en-US" dirty="0"/>
              <a:t>How do we calculate the effective address?</a:t>
            </a:r>
          </a:p>
          <a:p>
            <a:pPr marL="457200" lvl="1" indent="0">
              <a:buNone/>
            </a:pPr>
            <a:r>
              <a:rPr lang="en-US" dirty="0"/>
              <a:t>PC + </a:t>
            </a:r>
            <a:r>
              <a:rPr lang="en-US" dirty="0" err="1"/>
              <a:t>PC_OFFSET</a:t>
            </a:r>
            <a:endParaRPr lang="en-US" dirty="0"/>
          </a:p>
          <a:p>
            <a:r>
              <a:rPr lang="en-US" dirty="0"/>
              <a:t>This instruction must do the following</a:t>
            </a:r>
          </a:p>
          <a:p>
            <a:pPr lvl="1"/>
            <a:r>
              <a:rPr lang="en-US" dirty="0"/>
              <a:t>Get the PC</a:t>
            </a:r>
          </a:p>
          <a:p>
            <a:pPr lvl="1"/>
            <a:r>
              <a:rPr lang="en-US" dirty="0"/>
              <a:t>Get the bottom 9 bits of the IR</a:t>
            </a:r>
          </a:p>
          <a:p>
            <a:pPr lvl="1"/>
            <a:r>
              <a:rPr lang="en-US" dirty="0"/>
              <a:t>Add the two above values</a:t>
            </a:r>
          </a:p>
          <a:p>
            <a:pPr lvl="1"/>
            <a:r>
              <a:rPr lang="en-US" dirty="0"/>
              <a:t>Put that value in the MAR</a:t>
            </a:r>
          </a:p>
          <a:p>
            <a:pPr lvl="1"/>
            <a:r>
              <a:rPr lang="en-US" dirty="0"/>
              <a:t>Look up MAR in memory and move value to </a:t>
            </a:r>
            <a:r>
              <a:rPr lang="en-US" dirty="0" err="1"/>
              <a:t>MDR</a:t>
            </a:r>
            <a:r>
              <a:rPr lang="en-US" dirty="0"/>
              <a:t>	</a:t>
            </a:r>
          </a:p>
          <a:p>
            <a:pPr lvl="1"/>
            <a:r>
              <a:rPr lang="en-US" dirty="0"/>
              <a:t>Get the value from the </a:t>
            </a:r>
            <a:r>
              <a:rPr lang="en-US" dirty="0" err="1"/>
              <a:t>MDR</a:t>
            </a:r>
            <a:r>
              <a:rPr lang="en-US" dirty="0"/>
              <a:t> and put it into </a:t>
            </a:r>
            <a:r>
              <a:rPr lang="en-US" dirty="0" err="1"/>
              <a:t>R2</a:t>
            </a:r>
            <a:endParaRPr lang="en-US" dirty="0"/>
          </a:p>
        </p:txBody>
      </p:sp>
      <p:sp>
        <p:nvSpPr>
          <p:cNvPr id="4" name="TextBox 3">
            <a:extLst>
              <a:ext uri="{FF2B5EF4-FFF2-40B4-BE49-F238E27FC236}">
                <a16:creationId xmlns:a16="http://schemas.microsoft.com/office/drawing/2014/main" id="{855ECA2B-000D-40B8-83A4-AEBC33E46C79}"/>
              </a:ext>
            </a:extLst>
          </p:cNvPr>
          <p:cNvSpPr txBox="1"/>
          <p:nvPr/>
        </p:nvSpPr>
        <p:spPr>
          <a:xfrm>
            <a:off x="5257800" y="3962400"/>
            <a:ext cx="1938351" cy="923330"/>
          </a:xfrm>
          <a:prstGeom prst="rect">
            <a:avLst/>
          </a:prstGeom>
          <a:noFill/>
          <a:ln>
            <a:solidFill>
              <a:srgbClr val="C00000"/>
            </a:solidFill>
          </a:ln>
        </p:spPr>
        <p:txBody>
          <a:bodyPr wrap="none" rtlCol="0">
            <a:spAutoFit/>
          </a:bodyPr>
          <a:lstStyle/>
          <a:p>
            <a:r>
              <a:rPr lang="en-US" dirty="0"/>
              <a:t>MAR&lt;-</a:t>
            </a:r>
            <a:r>
              <a:rPr lang="en-US" dirty="0" err="1"/>
              <a:t>PC+IR</a:t>
            </a:r>
            <a:r>
              <a:rPr lang="en-US" dirty="0"/>
              <a:t>[8:0]</a:t>
            </a:r>
          </a:p>
          <a:p>
            <a:r>
              <a:rPr lang="en-US" dirty="0" err="1"/>
              <a:t>MDR</a:t>
            </a:r>
            <a:r>
              <a:rPr lang="en-US" dirty="0"/>
              <a:t>&lt;-MEM[MAR]</a:t>
            </a:r>
          </a:p>
          <a:p>
            <a:r>
              <a:rPr lang="en-US" dirty="0" err="1"/>
              <a:t>R2</a:t>
            </a:r>
            <a:r>
              <a:rPr lang="en-US" dirty="0"/>
              <a:t>&lt;-</a:t>
            </a:r>
            <a:r>
              <a:rPr lang="en-US" dirty="0" err="1"/>
              <a:t>MDR</a:t>
            </a:r>
            <a:endParaRPr lang="en-US" dirty="0"/>
          </a:p>
        </p:txBody>
      </p:sp>
    </p:spTree>
    <p:extLst>
      <p:ext uri="{BB962C8B-B14F-4D97-AF65-F5344CB8AC3E}">
        <p14:creationId xmlns:p14="http://schemas.microsoft.com/office/powerpoint/2010/main" val="2331781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6D8F-5C21-4C9A-A1DE-29B21B8D4469}"/>
              </a:ext>
            </a:extLst>
          </p:cNvPr>
          <p:cNvSpPr>
            <a:spLocks noGrp="1"/>
          </p:cNvSpPr>
          <p:nvPr>
            <p:ph type="title"/>
          </p:nvPr>
        </p:nvSpPr>
        <p:spPr>
          <a:xfrm>
            <a:off x="30480" y="2369058"/>
            <a:ext cx="2712720" cy="2119884"/>
          </a:xfrm>
        </p:spPr>
        <p:txBody>
          <a:bodyPr>
            <a:noAutofit/>
          </a:bodyPr>
          <a:lstStyle/>
          <a:p>
            <a:r>
              <a:rPr lang="en-US" sz="3200" dirty="0"/>
              <a:t>Example</a:t>
            </a:r>
            <a:br>
              <a:rPr lang="en-US" sz="3200" dirty="0"/>
            </a:br>
            <a:r>
              <a:rPr lang="en-US" sz="3200" dirty="0"/>
              <a:t>instruction </a:t>
            </a:r>
            <a:br>
              <a:rPr lang="en-US" sz="3200" dirty="0"/>
            </a:br>
            <a:r>
              <a:rPr lang="en-US" sz="3200" dirty="0"/>
              <a:t>LD R2, #</a:t>
            </a:r>
            <a:r>
              <a:rPr lang="en-US" sz="3200" dirty="0" err="1"/>
              <a:t>aF</a:t>
            </a:r>
            <a:br>
              <a:rPr lang="en-US" sz="3200" dirty="0"/>
            </a:br>
            <a:r>
              <a:rPr lang="en-US" sz="3200" dirty="0"/>
              <a:t>Execute step 1</a:t>
            </a:r>
            <a:br>
              <a:rPr lang="en-US" sz="3200" dirty="0"/>
            </a:br>
            <a:r>
              <a:rPr lang="en-US" sz="3200" dirty="0"/>
              <a:t>STATE 2</a:t>
            </a:r>
          </a:p>
        </p:txBody>
      </p:sp>
      <p:sp>
        <p:nvSpPr>
          <p:cNvPr id="8" name="TextBox 7">
            <a:extLst>
              <a:ext uri="{FF2B5EF4-FFF2-40B4-BE49-F238E27FC236}">
                <a16:creationId xmlns:a16="http://schemas.microsoft.com/office/drawing/2014/main" id="{96801031-B31E-49B0-9C68-42290579728A}"/>
              </a:ext>
            </a:extLst>
          </p:cNvPr>
          <p:cNvSpPr txBox="1"/>
          <p:nvPr/>
        </p:nvSpPr>
        <p:spPr>
          <a:xfrm>
            <a:off x="6795558" y="474345"/>
            <a:ext cx="2317962" cy="6186309"/>
          </a:xfrm>
          <a:prstGeom prst="rect">
            <a:avLst/>
          </a:prstGeom>
          <a:noFill/>
        </p:spPr>
        <p:txBody>
          <a:bodyPr wrap="square" rtlCol="0">
            <a:spAutoFit/>
          </a:bodyPr>
          <a:lstStyle/>
          <a:p>
            <a:r>
              <a:rPr lang="en-US" dirty="0"/>
              <a:t>( The fourth step is sort of an extra step not shown in hardware that checks to see if a branch should occur.  Set BEN or Branch Enable Bit.)</a:t>
            </a:r>
          </a:p>
          <a:p>
            <a:endParaRPr lang="en-US" dirty="0"/>
          </a:p>
          <a:p>
            <a:r>
              <a:rPr lang="en-US" dirty="0"/>
              <a:t>Fifth Step.  Shown on diagram</a:t>
            </a:r>
          </a:p>
          <a:p>
            <a:endParaRPr lang="en-US" dirty="0"/>
          </a:p>
          <a:p>
            <a:r>
              <a:rPr lang="en-US" dirty="0"/>
              <a:t>MAR&lt;-PC + IR[8:0] </a:t>
            </a:r>
          </a:p>
          <a:p>
            <a:r>
              <a:rPr lang="en-US" dirty="0"/>
              <a:t>(IR gets PC + lower 8 bits of IR)</a:t>
            </a:r>
          </a:p>
          <a:p>
            <a:endParaRPr lang="en-US" dirty="0"/>
          </a:p>
          <a:p>
            <a:r>
              <a:rPr lang="en-US" dirty="0"/>
              <a:t>Calculate the address of the operand and move to MAR.</a:t>
            </a:r>
          </a:p>
          <a:p>
            <a:endParaRPr lang="en-US" dirty="0"/>
          </a:p>
          <a:p>
            <a:endParaRPr lang="en-US" dirty="0"/>
          </a:p>
        </p:txBody>
      </p:sp>
      <p:pic>
        <p:nvPicPr>
          <p:cNvPr id="10" name="Picture 9">
            <a:extLst>
              <a:ext uri="{FF2B5EF4-FFF2-40B4-BE49-F238E27FC236}">
                <a16:creationId xmlns:a16="http://schemas.microsoft.com/office/drawing/2014/main" id="{4706A6DC-27E4-2C1A-1A12-08988DFC2809}"/>
              </a:ext>
            </a:extLst>
          </p:cNvPr>
          <p:cNvPicPr>
            <a:picLocks noChangeAspect="1"/>
          </p:cNvPicPr>
          <p:nvPr/>
        </p:nvPicPr>
        <p:blipFill>
          <a:blip r:embed="rId3"/>
          <a:stretch>
            <a:fillRect/>
          </a:stretch>
        </p:blipFill>
        <p:spPr>
          <a:xfrm>
            <a:off x="2437923" y="633799"/>
            <a:ext cx="4344935" cy="5867400"/>
          </a:xfrm>
          <a:prstGeom prst="rect">
            <a:avLst/>
          </a:prstGeom>
        </p:spPr>
      </p:pic>
    </p:spTree>
    <p:extLst>
      <p:ext uri="{BB962C8B-B14F-4D97-AF65-F5344CB8AC3E}">
        <p14:creationId xmlns:p14="http://schemas.microsoft.com/office/powerpoint/2010/main" val="4263094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6D8F-5C21-4C9A-A1DE-29B21B8D4469}"/>
              </a:ext>
            </a:extLst>
          </p:cNvPr>
          <p:cNvSpPr>
            <a:spLocks noGrp="1"/>
          </p:cNvSpPr>
          <p:nvPr>
            <p:ph type="title"/>
          </p:nvPr>
        </p:nvSpPr>
        <p:spPr>
          <a:xfrm>
            <a:off x="30480" y="2369058"/>
            <a:ext cx="2484120" cy="2119884"/>
          </a:xfrm>
        </p:spPr>
        <p:txBody>
          <a:bodyPr>
            <a:noAutofit/>
          </a:bodyPr>
          <a:lstStyle/>
          <a:p>
            <a:r>
              <a:rPr lang="en-US" sz="3200" dirty="0"/>
              <a:t>Example</a:t>
            </a:r>
            <a:br>
              <a:rPr lang="en-US" sz="3200" dirty="0"/>
            </a:br>
            <a:r>
              <a:rPr lang="en-US" sz="3200" dirty="0"/>
              <a:t>instruction </a:t>
            </a:r>
            <a:br>
              <a:rPr lang="en-US" sz="3200" dirty="0"/>
            </a:br>
            <a:r>
              <a:rPr lang="en-US" sz="3200" dirty="0"/>
              <a:t>LD R2, #</a:t>
            </a:r>
            <a:r>
              <a:rPr lang="en-US" sz="3200" dirty="0" err="1"/>
              <a:t>aF</a:t>
            </a:r>
            <a:br>
              <a:rPr lang="en-US" sz="3200" dirty="0"/>
            </a:br>
            <a:r>
              <a:rPr lang="en-US" sz="3200" dirty="0"/>
              <a:t>Execute step 2</a:t>
            </a:r>
            <a:br>
              <a:rPr lang="en-US" sz="3200" dirty="0"/>
            </a:br>
            <a:r>
              <a:rPr lang="en-US" sz="3200" dirty="0"/>
              <a:t>State 25</a:t>
            </a:r>
          </a:p>
        </p:txBody>
      </p:sp>
      <p:sp>
        <p:nvSpPr>
          <p:cNvPr id="8" name="TextBox 7">
            <a:extLst>
              <a:ext uri="{FF2B5EF4-FFF2-40B4-BE49-F238E27FC236}">
                <a16:creationId xmlns:a16="http://schemas.microsoft.com/office/drawing/2014/main" id="{96801031-B31E-49B0-9C68-42290579728A}"/>
              </a:ext>
            </a:extLst>
          </p:cNvPr>
          <p:cNvSpPr txBox="1"/>
          <p:nvPr/>
        </p:nvSpPr>
        <p:spPr>
          <a:xfrm>
            <a:off x="6934323" y="1295400"/>
            <a:ext cx="2130307" cy="3970318"/>
          </a:xfrm>
          <a:prstGeom prst="rect">
            <a:avLst/>
          </a:prstGeom>
          <a:noFill/>
        </p:spPr>
        <p:txBody>
          <a:bodyPr wrap="square" rtlCol="0">
            <a:spAutoFit/>
          </a:bodyPr>
          <a:lstStyle/>
          <a:p>
            <a:endParaRPr lang="en-US" dirty="0"/>
          </a:p>
          <a:p>
            <a:r>
              <a:rPr lang="en-US" dirty="0"/>
              <a:t>Sixth Step.  </a:t>
            </a:r>
          </a:p>
          <a:p>
            <a:endParaRPr lang="en-US" dirty="0"/>
          </a:p>
          <a:p>
            <a:r>
              <a:rPr lang="en-US" dirty="0" err="1"/>
              <a:t>MDR</a:t>
            </a:r>
            <a:r>
              <a:rPr lang="en-US" dirty="0"/>
              <a:t>&lt;-M[MAR]</a:t>
            </a:r>
          </a:p>
          <a:p>
            <a:r>
              <a:rPr lang="en-US" dirty="0"/>
              <a:t>(</a:t>
            </a:r>
            <a:r>
              <a:rPr lang="en-US" dirty="0" err="1"/>
              <a:t>MDR</a:t>
            </a:r>
            <a:r>
              <a:rPr lang="en-US" dirty="0"/>
              <a:t> gets the data stored in the address that is in MAR.)</a:t>
            </a:r>
          </a:p>
          <a:p>
            <a:endParaRPr lang="en-US" dirty="0"/>
          </a:p>
          <a:p>
            <a:r>
              <a:rPr lang="en-US" dirty="0"/>
              <a:t>Move the data from memory to the </a:t>
            </a:r>
            <a:r>
              <a:rPr lang="en-US" dirty="0" err="1"/>
              <a:t>MDR</a:t>
            </a:r>
            <a:r>
              <a:rPr lang="en-US" dirty="0"/>
              <a:t>.</a:t>
            </a:r>
          </a:p>
          <a:p>
            <a:endParaRPr lang="en-US" dirty="0"/>
          </a:p>
          <a:p>
            <a:endParaRPr lang="en-US" dirty="0"/>
          </a:p>
        </p:txBody>
      </p:sp>
      <p:pic>
        <p:nvPicPr>
          <p:cNvPr id="5" name="Picture 4">
            <a:extLst>
              <a:ext uri="{FF2B5EF4-FFF2-40B4-BE49-F238E27FC236}">
                <a16:creationId xmlns:a16="http://schemas.microsoft.com/office/drawing/2014/main" id="{951216CA-83DB-076C-695B-C70CFD1809D2}"/>
              </a:ext>
            </a:extLst>
          </p:cNvPr>
          <p:cNvPicPr>
            <a:picLocks noChangeAspect="1"/>
          </p:cNvPicPr>
          <p:nvPr/>
        </p:nvPicPr>
        <p:blipFill>
          <a:blip r:embed="rId3"/>
          <a:stretch>
            <a:fillRect/>
          </a:stretch>
        </p:blipFill>
        <p:spPr>
          <a:xfrm>
            <a:off x="2514600" y="609600"/>
            <a:ext cx="4401362" cy="5943600"/>
          </a:xfrm>
          <a:prstGeom prst="rect">
            <a:avLst/>
          </a:prstGeom>
        </p:spPr>
      </p:pic>
    </p:spTree>
    <p:extLst>
      <p:ext uri="{BB962C8B-B14F-4D97-AF65-F5344CB8AC3E}">
        <p14:creationId xmlns:p14="http://schemas.microsoft.com/office/powerpoint/2010/main" val="105224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EA0B07-0704-4096-A574-ED875BEE81B8}"/>
              </a:ext>
            </a:extLst>
          </p:cNvPr>
          <p:cNvSpPr>
            <a:spLocks noGrp="1"/>
          </p:cNvSpPr>
          <p:nvPr>
            <p:ph type="title"/>
          </p:nvPr>
        </p:nvSpPr>
        <p:spPr>
          <a:xfrm>
            <a:off x="0" y="2743200"/>
            <a:ext cx="2551970" cy="2133600"/>
          </a:xfrm>
        </p:spPr>
        <p:txBody>
          <a:bodyPr>
            <a:noAutofit/>
          </a:bodyPr>
          <a:lstStyle/>
          <a:p>
            <a:r>
              <a:rPr lang="en-US" sz="3200" dirty="0"/>
              <a:t>Example</a:t>
            </a:r>
            <a:br>
              <a:rPr lang="en-US" sz="3200" dirty="0"/>
            </a:br>
            <a:r>
              <a:rPr lang="en-US" sz="3200" dirty="0"/>
              <a:t>instruction </a:t>
            </a:r>
            <a:br>
              <a:rPr lang="en-US" sz="3200" dirty="0"/>
            </a:br>
            <a:r>
              <a:rPr lang="en-US" sz="3200" dirty="0"/>
              <a:t>LD R2, #</a:t>
            </a:r>
            <a:r>
              <a:rPr lang="en-US" sz="3200" dirty="0" err="1"/>
              <a:t>aF</a:t>
            </a:r>
            <a:br>
              <a:rPr lang="en-US" sz="3200" dirty="0"/>
            </a:br>
            <a:r>
              <a:rPr lang="en-US" sz="3200" dirty="0"/>
              <a:t>Execute step 3</a:t>
            </a:r>
            <a:br>
              <a:rPr lang="en-US" sz="3200" dirty="0"/>
            </a:br>
            <a:r>
              <a:rPr lang="en-US" sz="3200" dirty="0"/>
              <a:t>State 27</a:t>
            </a:r>
          </a:p>
        </p:txBody>
      </p:sp>
      <p:sp>
        <p:nvSpPr>
          <p:cNvPr id="4" name="TextBox 3"/>
          <p:cNvSpPr txBox="1"/>
          <p:nvPr/>
        </p:nvSpPr>
        <p:spPr>
          <a:xfrm>
            <a:off x="7066188" y="1143000"/>
            <a:ext cx="2077812" cy="4524315"/>
          </a:xfrm>
          <a:prstGeom prst="rect">
            <a:avLst/>
          </a:prstGeom>
          <a:noFill/>
        </p:spPr>
        <p:txBody>
          <a:bodyPr wrap="square" rtlCol="0">
            <a:spAutoFit/>
          </a:bodyPr>
          <a:lstStyle/>
          <a:p>
            <a:r>
              <a:rPr lang="en-US" dirty="0"/>
              <a:t>Seventh Step.  </a:t>
            </a:r>
          </a:p>
          <a:p>
            <a:endParaRPr lang="en-US" dirty="0"/>
          </a:p>
          <a:p>
            <a:r>
              <a:rPr lang="en-US" dirty="0"/>
              <a:t>DR&lt;-</a:t>
            </a:r>
            <a:r>
              <a:rPr lang="en-US" dirty="0" err="1"/>
              <a:t>MDR</a:t>
            </a:r>
            <a:endParaRPr lang="en-US" dirty="0"/>
          </a:p>
          <a:p>
            <a:r>
              <a:rPr lang="en-US" dirty="0"/>
              <a:t>(DR gets </a:t>
            </a:r>
            <a:r>
              <a:rPr lang="en-US" dirty="0" err="1"/>
              <a:t>MDR</a:t>
            </a:r>
            <a:r>
              <a:rPr lang="en-US" dirty="0"/>
              <a:t>)</a:t>
            </a:r>
          </a:p>
          <a:p>
            <a:endParaRPr lang="en-US" dirty="0"/>
          </a:p>
          <a:p>
            <a:r>
              <a:rPr lang="en-US" dirty="0"/>
              <a:t>Move the data from </a:t>
            </a:r>
            <a:r>
              <a:rPr lang="en-US" dirty="0" err="1"/>
              <a:t>MDR</a:t>
            </a:r>
            <a:r>
              <a:rPr lang="en-US" dirty="0"/>
              <a:t> to the specified register.</a:t>
            </a:r>
          </a:p>
          <a:p>
            <a:endParaRPr lang="en-US" dirty="0"/>
          </a:p>
          <a:p>
            <a:r>
              <a:rPr lang="en-US" dirty="0"/>
              <a:t>Execution of this LD is complete.  </a:t>
            </a:r>
          </a:p>
          <a:p>
            <a:endParaRPr lang="en-US" dirty="0"/>
          </a:p>
          <a:p>
            <a:r>
              <a:rPr lang="en-US" dirty="0"/>
              <a:t>Start over with fetch of the next instruction.</a:t>
            </a:r>
          </a:p>
        </p:txBody>
      </p:sp>
      <p:pic>
        <p:nvPicPr>
          <p:cNvPr id="14" name="Picture 13">
            <a:extLst>
              <a:ext uri="{FF2B5EF4-FFF2-40B4-BE49-F238E27FC236}">
                <a16:creationId xmlns:a16="http://schemas.microsoft.com/office/drawing/2014/main" id="{CD07EA05-A9A3-4D69-229E-2CE27B6D4FBF}"/>
              </a:ext>
            </a:extLst>
          </p:cNvPr>
          <p:cNvPicPr>
            <a:picLocks noChangeAspect="1"/>
          </p:cNvPicPr>
          <p:nvPr/>
        </p:nvPicPr>
        <p:blipFill>
          <a:blip r:embed="rId2"/>
          <a:stretch>
            <a:fillRect/>
          </a:stretch>
        </p:blipFill>
        <p:spPr>
          <a:xfrm>
            <a:off x="2438400" y="457200"/>
            <a:ext cx="4627788" cy="6249366"/>
          </a:xfrm>
          <a:prstGeom prst="rect">
            <a:avLst/>
          </a:prstGeom>
        </p:spPr>
      </p:pic>
    </p:spTree>
    <p:extLst>
      <p:ext uri="{BB962C8B-B14F-4D97-AF65-F5344CB8AC3E}">
        <p14:creationId xmlns:p14="http://schemas.microsoft.com/office/powerpoint/2010/main" val="4158665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BC5D-F5F5-8518-50B9-108C00CE5D73}"/>
              </a:ext>
            </a:extLst>
          </p:cNvPr>
          <p:cNvSpPr>
            <a:spLocks noGrp="1"/>
          </p:cNvSpPr>
          <p:nvPr>
            <p:ph type="title"/>
          </p:nvPr>
        </p:nvSpPr>
        <p:spPr/>
        <p:txBody>
          <a:bodyPr/>
          <a:lstStyle/>
          <a:p>
            <a:r>
              <a:rPr lang="en-US" dirty="0"/>
              <a:t>ST Example</a:t>
            </a:r>
          </a:p>
        </p:txBody>
      </p:sp>
      <p:sp>
        <p:nvSpPr>
          <p:cNvPr id="3" name="Content Placeholder 2">
            <a:extLst>
              <a:ext uri="{FF2B5EF4-FFF2-40B4-BE49-F238E27FC236}">
                <a16:creationId xmlns:a16="http://schemas.microsoft.com/office/drawing/2014/main" id="{C587C14D-A1B9-D8F7-9A8B-0B815B17CDE3}"/>
              </a:ext>
            </a:extLst>
          </p:cNvPr>
          <p:cNvSpPr>
            <a:spLocks noGrp="1"/>
          </p:cNvSpPr>
          <p:nvPr>
            <p:ph idx="1"/>
          </p:nvPr>
        </p:nvSpPr>
        <p:spPr/>
        <p:txBody>
          <a:bodyPr/>
          <a:lstStyle/>
          <a:p>
            <a:r>
              <a:rPr lang="en-US" dirty="0"/>
              <a:t>The order of things are a little different in a store.</a:t>
            </a:r>
          </a:p>
          <a:p>
            <a:r>
              <a:rPr lang="en-US" dirty="0"/>
              <a:t>With LD we put an address into the MAR and the data appears in the </a:t>
            </a:r>
            <a:r>
              <a:rPr lang="en-US" dirty="0" err="1"/>
              <a:t>MDR</a:t>
            </a:r>
            <a:r>
              <a:rPr lang="en-US" dirty="0"/>
              <a:t>.</a:t>
            </a:r>
          </a:p>
          <a:p>
            <a:r>
              <a:rPr lang="en-US" dirty="0"/>
              <a:t>With ST we must put an address into the MAR then put the data to be stored into the </a:t>
            </a:r>
            <a:r>
              <a:rPr lang="en-US" dirty="0" err="1"/>
              <a:t>MDR</a:t>
            </a:r>
            <a:r>
              <a:rPr lang="en-US" dirty="0"/>
              <a:t>.</a:t>
            </a:r>
          </a:p>
          <a:p>
            <a:r>
              <a:rPr lang="en-US" dirty="0"/>
              <a:t>THEN we can write to memory.</a:t>
            </a:r>
          </a:p>
          <a:p>
            <a:endParaRPr lang="en-US" dirty="0"/>
          </a:p>
        </p:txBody>
      </p:sp>
    </p:spTree>
    <p:extLst>
      <p:ext uri="{BB962C8B-B14F-4D97-AF65-F5344CB8AC3E}">
        <p14:creationId xmlns:p14="http://schemas.microsoft.com/office/powerpoint/2010/main" val="864149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6D8F-5C21-4C9A-A1DE-29B21B8D4469}"/>
              </a:ext>
            </a:extLst>
          </p:cNvPr>
          <p:cNvSpPr>
            <a:spLocks noGrp="1"/>
          </p:cNvSpPr>
          <p:nvPr>
            <p:ph type="title"/>
          </p:nvPr>
        </p:nvSpPr>
        <p:spPr>
          <a:xfrm>
            <a:off x="30480" y="2369058"/>
            <a:ext cx="2712720" cy="2119884"/>
          </a:xfrm>
        </p:spPr>
        <p:txBody>
          <a:bodyPr>
            <a:noAutofit/>
          </a:bodyPr>
          <a:lstStyle/>
          <a:p>
            <a:r>
              <a:rPr lang="en-US" sz="3200" dirty="0"/>
              <a:t>Example</a:t>
            </a:r>
            <a:br>
              <a:rPr lang="en-US" sz="3200" dirty="0"/>
            </a:br>
            <a:r>
              <a:rPr lang="en-US" sz="3200" dirty="0"/>
              <a:t>instruction </a:t>
            </a:r>
            <a:br>
              <a:rPr lang="en-US" sz="3200" dirty="0"/>
            </a:br>
            <a:r>
              <a:rPr lang="en-US" sz="3200" dirty="0"/>
              <a:t>ST R2, #</a:t>
            </a:r>
            <a:r>
              <a:rPr lang="en-US" sz="3200" dirty="0" err="1"/>
              <a:t>aF</a:t>
            </a:r>
            <a:br>
              <a:rPr lang="en-US" sz="3200" dirty="0"/>
            </a:br>
            <a:r>
              <a:rPr lang="en-US" sz="3200" dirty="0"/>
              <a:t>Execute step 1</a:t>
            </a:r>
            <a:br>
              <a:rPr lang="en-US" sz="3200" dirty="0"/>
            </a:br>
            <a:r>
              <a:rPr lang="en-US" sz="3200" dirty="0"/>
              <a:t>STATE 3</a:t>
            </a:r>
          </a:p>
        </p:txBody>
      </p:sp>
      <p:sp>
        <p:nvSpPr>
          <p:cNvPr id="8" name="TextBox 7">
            <a:extLst>
              <a:ext uri="{FF2B5EF4-FFF2-40B4-BE49-F238E27FC236}">
                <a16:creationId xmlns:a16="http://schemas.microsoft.com/office/drawing/2014/main" id="{96801031-B31E-49B0-9C68-42290579728A}"/>
              </a:ext>
            </a:extLst>
          </p:cNvPr>
          <p:cNvSpPr txBox="1"/>
          <p:nvPr/>
        </p:nvSpPr>
        <p:spPr>
          <a:xfrm>
            <a:off x="6795558" y="474345"/>
            <a:ext cx="2317962" cy="3693319"/>
          </a:xfrm>
          <a:prstGeom prst="rect">
            <a:avLst/>
          </a:prstGeom>
          <a:noFill/>
        </p:spPr>
        <p:txBody>
          <a:bodyPr wrap="square" rtlCol="0">
            <a:spAutoFit/>
          </a:bodyPr>
          <a:lstStyle/>
          <a:p>
            <a:r>
              <a:rPr lang="en-US" dirty="0"/>
              <a:t>Same as state 2 in the LD instruction.</a:t>
            </a:r>
          </a:p>
          <a:p>
            <a:endParaRPr lang="en-US" dirty="0"/>
          </a:p>
          <a:p>
            <a:r>
              <a:rPr lang="en-US" dirty="0"/>
              <a:t>MAR&lt;-PC + IR[8:0] </a:t>
            </a:r>
          </a:p>
          <a:p>
            <a:r>
              <a:rPr lang="en-US" dirty="0"/>
              <a:t>(IR gets PC + lower 8 bits of IR)</a:t>
            </a:r>
          </a:p>
          <a:p>
            <a:endParaRPr lang="en-US" dirty="0"/>
          </a:p>
          <a:p>
            <a:r>
              <a:rPr lang="en-US" dirty="0"/>
              <a:t>Calculate the address of the operand and move to MAR.</a:t>
            </a:r>
          </a:p>
          <a:p>
            <a:endParaRPr lang="en-US" dirty="0"/>
          </a:p>
          <a:p>
            <a:endParaRPr lang="en-US" dirty="0"/>
          </a:p>
        </p:txBody>
      </p:sp>
      <p:pic>
        <p:nvPicPr>
          <p:cNvPr id="10" name="Picture 9">
            <a:extLst>
              <a:ext uri="{FF2B5EF4-FFF2-40B4-BE49-F238E27FC236}">
                <a16:creationId xmlns:a16="http://schemas.microsoft.com/office/drawing/2014/main" id="{4706A6DC-27E4-2C1A-1A12-08988DFC2809}"/>
              </a:ext>
            </a:extLst>
          </p:cNvPr>
          <p:cNvPicPr>
            <a:picLocks noChangeAspect="1"/>
          </p:cNvPicPr>
          <p:nvPr/>
        </p:nvPicPr>
        <p:blipFill>
          <a:blip r:embed="rId3"/>
          <a:stretch>
            <a:fillRect/>
          </a:stretch>
        </p:blipFill>
        <p:spPr>
          <a:xfrm>
            <a:off x="2503428" y="240883"/>
            <a:ext cx="4137144" cy="5586799"/>
          </a:xfrm>
          <a:prstGeom prst="rect">
            <a:avLst/>
          </a:prstGeom>
        </p:spPr>
      </p:pic>
    </p:spTree>
    <p:extLst>
      <p:ext uri="{BB962C8B-B14F-4D97-AF65-F5344CB8AC3E}">
        <p14:creationId xmlns:p14="http://schemas.microsoft.com/office/powerpoint/2010/main" val="1001084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6D8F-5C21-4C9A-A1DE-29B21B8D4469}"/>
              </a:ext>
            </a:extLst>
          </p:cNvPr>
          <p:cNvSpPr>
            <a:spLocks noGrp="1"/>
          </p:cNvSpPr>
          <p:nvPr>
            <p:ph type="title"/>
          </p:nvPr>
        </p:nvSpPr>
        <p:spPr>
          <a:xfrm>
            <a:off x="30480" y="2369058"/>
            <a:ext cx="2712720" cy="2119884"/>
          </a:xfrm>
        </p:spPr>
        <p:txBody>
          <a:bodyPr>
            <a:noAutofit/>
          </a:bodyPr>
          <a:lstStyle/>
          <a:p>
            <a:r>
              <a:rPr lang="en-US" sz="3200" dirty="0"/>
              <a:t>Example</a:t>
            </a:r>
            <a:br>
              <a:rPr lang="en-US" sz="3200" dirty="0"/>
            </a:br>
            <a:r>
              <a:rPr lang="en-US" sz="3200" dirty="0"/>
              <a:t>instruction </a:t>
            </a:r>
            <a:br>
              <a:rPr lang="en-US" sz="3200" dirty="0"/>
            </a:br>
            <a:r>
              <a:rPr lang="en-US" sz="3200" dirty="0"/>
              <a:t>ST R2, #</a:t>
            </a:r>
            <a:r>
              <a:rPr lang="en-US" sz="3200" dirty="0" err="1"/>
              <a:t>aF</a:t>
            </a:r>
            <a:br>
              <a:rPr lang="en-US" sz="3200" dirty="0"/>
            </a:br>
            <a:r>
              <a:rPr lang="en-US" sz="3200" dirty="0"/>
              <a:t>Execute step 2</a:t>
            </a:r>
            <a:br>
              <a:rPr lang="en-US" sz="3200" dirty="0"/>
            </a:br>
            <a:r>
              <a:rPr lang="en-US" sz="3200" dirty="0"/>
              <a:t>STATE 23</a:t>
            </a:r>
          </a:p>
        </p:txBody>
      </p:sp>
      <p:sp>
        <p:nvSpPr>
          <p:cNvPr id="8" name="TextBox 7">
            <a:extLst>
              <a:ext uri="{FF2B5EF4-FFF2-40B4-BE49-F238E27FC236}">
                <a16:creationId xmlns:a16="http://schemas.microsoft.com/office/drawing/2014/main" id="{96801031-B31E-49B0-9C68-42290579728A}"/>
              </a:ext>
            </a:extLst>
          </p:cNvPr>
          <p:cNvSpPr txBox="1"/>
          <p:nvPr/>
        </p:nvSpPr>
        <p:spPr>
          <a:xfrm>
            <a:off x="6910340" y="474345"/>
            <a:ext cx="2203180" cy="3416320"/>
          </a:xfrm>
          <a:prstGeom prst="rect">
            <a:avLst/>
          </a:prstGeom>
          <a:noFill/>
        </p:spPr>
        <p:txBody>
          <a:bodyPr wrap="square" rtlCol="0">
            <a:spAutoFit/>
          </a:bodyPr>
          <a:lstStyle/>
          <a:p>
            <a:r>
              <a:rPr lang="en-US" dirty="0"/>
              <a:t>Same as state 2 in the LD instruction.</a:t>
            </a:r>
          </a:p>
          <a:p>
            <a:endParaRPr lang="en-US" dirty="0"/>
          </a:p>
          <a:p>
            <a:r>
              <a:rPr lang="en-US" dirty="0" err="1"/>
              <a:t>MDR</a:t>
            </a:r>
            <a:r>
              <a:rPr lang="en-US" dirty="0"/>
              <a:t>&lt;-SR </a:t>
            </a:r>
          </a:p>
          <a:p>
            <a:endParaRPr lang="en-US" dirty="0"/>
          </a:p>
          <a:p>
            <a:r>
              <a:rPr lang="en-US" dirty="0"/>
              <a:t>Move data for storage into </a:t>
            </a:r>
            <a:r>
              <a:rPr lang="en-US" dirty="0" err="1"/>
              <a:t>MDR</a:t>
            </a:r>
            <a:r>
              <a:rPr lang="en-US" dirty="0"/>
              <a:t>.</a:t>
            </a:r>
          </a:p>
          <a:p>
            <a:endParaRPr lang="en-US" dirty="0"/>
          </a:p>
          <a:p>
            <a:r>
              <a:rPr lang="en-US" dirty="0"/>
              <a:t>Assume </a:t>
            </a:r>
            <a:r>
              <a:rPr lang="en-US" dirty="0" err="1"/>
              <a:t>x0035</a:t>
            </a:r>
            <a:r>
              <a:rPr lang="en-US" dirty="0"/>
              <a:t> is currently in R2.</a:t>
            </a:r>
          </a:p>
          <a:p>
            <a:endParaRPr lang="en-US" dirty="0"/>
          </a:p>
          <a:p>
            <a:endParaRPr lang="en-US" dirty="0"/>
          </a:p>
        </p:txBody>
      </p:sp>
      <p:pic>
        <p:nvPicPr>
          <p:cNvPr id="16" name="Picture 15">
            <a:extLst>
              <a:ext uri="{FF2B5EF4-FFF2-40B4-BE49-F238E27FC236}">
                <a16:creationId xmlns:a16="http://schemas.microsoft.com/office/drawing/2014/main" id="{5397C75D-4F8E-C552-4D13-03A776C0E37B}"/>
              </a:ext>
            </a:extLst>
          </p:cNvPr>
          <p:cNvPicPr>
            <a:picLocks noChangeAspect="1"/>
          </p:cNvPicPr>
          <p:nvPr/>
        </p:nvPicPr>
        <p:blipFill>
          <a:blip r:embed="rId3"/>
          <a:stretch>
            <a:fillRect/>
          </a:stretch>
        </p:blipFill>
        <p:spPr>
          <a:xfrm>
            <a:off x="2396122" y="228600"/>
            <a:ext cx="4514218" cy="6096000"/>
          </a:xfrm>
          <a:prstGeom prst="rect">
            <a:avLst/>
          </a:prstGeom>
        </p:spPr>
      </p:pic>
    </p:spTree>
    <p:extLst>
      <p:ext uri="{BB962C8B-B14F-4D97-AF65-F5344CB8AC3E}">
        <p14:creationId xmlns:p14="http://schemas.microsoft.com/office/powerpoint/2010/main" val="223580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6D8F-5C21-4C9A-A1DE-29B21B8D4469}"/>
              </a:ext>
            </a:extLst>
          </p:cNvPr>
          <p:cNvSpPr>
            <a:spLocks noGrp="1"/>
          </p:cNvSpPr>
          <p:nvPr>
            <p:ph type="title"/>
          </p:nvPr>
        </p:nvSpPr>
        <p:spPr>
          <a:xfrm>
            <a:off x="30480" y="2369058"/>
            <a:ext cx="2712720" cy="2119884"/>
          </a:xfrm>
        </p:spPr>
        <p:txBody>
          <a:bodyPr>
            <a:noAutofit/>
          </a:bodyPr>
          <a:lstStyle/>
          <a:p>
            <a:r>
              <a:rPr lang="en-US" sz="3200" dirty="0"/>
              <a:t>Example</a:t>
            </a:r>
            <a:br>
              <a:rPr lang="en-US" sz="3200" dirty="0"/>
            </a:br>
            <a:r>
              <a:rPr lang="en-US" sz="3200" dirty="0"/>
              <a:t>instruction </a:t>
            </a:r>
            <a:br>
              <a:rPr lang="en-US" sz="3200" dirty="0"/>
            </a:br>
            <a:r>
              <a:rPr lang="en-US" sz="3200" dirty="0"/>
              <a:t>ST R2, #</a:t>
            </a:r>
            <a:r>
              <a:rPr lang="en-US" sz="3200" dirty="0" err="1"/>
              <a:t>aF</a:t>
            </a:r>
            <a:br>
              <a:rPr lang="en-US" sz="3200" dirty="0"/>
            </a:br>
            <a:r>
              <a:rPr lang="en-US" sz="3200" dirty="0"/>
              <a:t>Execute step 3</a:t>
            </a:r>
            <a:br>
              <a:rPr lang="en-US" sz="3200" dirty="0"/>
            </a:br>
            <a:r>
              <a:rPr lang="en-US" sz="3200" dirty="0"/>
              <a:t>STATE 16</a:t>
            </a:r>
          </a:p>
        </p:txBody>
      </p:sp>
      <p:sp>
        <p:nvSpPr>
          <p:cNvPr id="8" name="TextBox 7">
            <a:extLst>
              <a:ext uri="{FF2B5EF4-FFF2-40B4-BE49-F238E27FC236}">
                <a16:creationId xmlns:a16="http://schemas.microsoft.com/office/drawing/2014/main" id="{96801031-B31E-49B0-9C68-42290579728A}"/>
              </a:ext>
            </a:extLst>
          </p:cNvPr>
          <p:cNvSpPr txBox="1"/>
          <p:nvPr/>
        </p:nvSpPr>
        <p:spPr>
          <a:xfrm>
            <a:off x="6910340" y="474345"/>
            <a:ext cx="2203180" cy="2585323"/>
          </a:xfrm>
          <a:prstGeom prst="rect">
            <a:avLst/>
          </a:prstGeom>
          <a:noFill/>
        </p:spPr>
        <p:txBody>
          <a:bodyPr wrap="square" rtlCol="0">
            <a:spAutoFit/>
          </a:bodyPr>
          <a:lstStyle/>
          <a:p>
            <a:r>
              <a:rPr lang="en-US" dirty="0"/>
              <a:t>Same as state 2 in the LD instruction.</a:t>
            </a:r>
          </a:p>
          <a:p>
            <a:endParaRPr lang="en-US" dirty="0"/>
          </a:p>
          <a:p>
            <a:r>
              <a:rPr lang="en-US" dirty="0"/>
              <a:t>M[MAR]&lt;-</a:t>
            </a:r>
            <a:r>
              <a:rPr lang="en-US" dirty="0" err="1"/>
              <a:t>MDR</a:t>
            </a:r>
            <a:r>
              <a:rPr lang="en-US" dirty="0"/>
              <a:t> </a:t>
            </a:r>
          </a:p>
          <a:p>
            <a:endParaRPr lang="en-US" dirty="0"/>
          </a:p>
          <a:p>
            <a:r>
              <a:rPr lang="en-US" dirty="0"/>
              <a:t>Store </a:t>
            </a:r>
            <a:r>
              <a:rPr lang="en-US" dirty="0" err="1"/>
              <a:t>MDR</a:t>
            </a:r>
            <a:r>
              <a:rPr lang="en-US" dirty="0"/>
              <a:t> to memory.</a:t>
            </a:r>
          </a:p>
          <a:p>
            <a:endParaRPr lang="en-US" dirty="0"/>
          </a:p>
          <a:p>
            <a:endParaRPr lang="en-US" dirty="0"/>
          </a:p>
        </p:txBody>
      </p:sp>
      <p:pic>
        <p:nvPicPr>
          <p:cNvPr id="4" name="Picture 3">
            <a:extLst>
              <a:ext uri="{FF2B5EF4-FFF2-40B4-BE49-F238E27FC236}">
                <a16:creationId xmlns:a16="http://schemas.microsoft.com/office/drawing/2014/main" id="{7FA50A0C-BEDA-1F6F-AC30-F1DE6C75DA1E}"/>
              </a:ext>
            </a:extLst>
          </p:cNvPr>
          <p:cNvPicPr>
            <a:picLocks noChangeAspect="1"/>
          </p:cNvPicPr>
          <p:nvPr/>
        </p:nvPicPr>
        <p:blipFill>
          <a:blip r:embed="rId3"/>
          <a:stretch>
            <a:fillRect/>
          </a:stretch>
        </p:blipFill>
        <p:spPr>
          <a:xfrm>
            <a:off x="2396018" y="152401"/>
            <a:ext cx="4590369" cy="6198834"/>
          </a:xfrm>
          <a:prstGeom prst="rect">
            <a:avLst/>
          </a:prstGeom>
        </p:spPr>
      </p:pic>
    </p:spTree>
    <p:extLst>
      <p:ext uri="{BB962C8B-B14F-4D97-AF65-F5344CB8AC3E}">
        <p14:creationId xmlns:p14="http://schemas.microsoft.com/office/powerpoint/2010/main" val="1204605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6BA53-EE0A-4C7D-91B3-0793C3B573F2}"/>
              </a:ext>
            </a:extLst>
          </p:cNvPr>
          <p:cNvSpPr>
            <a:spLocks noGrp="1"/>
          </p:cNvSpPr>
          <p:nvPr>
            <p:ph type="title"/>
          </p:nvPr>
        </p:nvSpPr>
        <p:spPr>
          <a:xfrm>
            <a:off x="457200" y="274638"/>
            <a:ext cx="3048000" cy="4144962"/>
          </a:xfrm>
        </p:spPr>
        <p:txBody>
          <a:bodyPr/>
          <a:lstStyle/>
          <a:p>
            <a:r>
              <a:rPr lang="en-US" dirty="0"/>
              <a:t>Format for all LC3 Instructions</a:t>
            </a:r>
          </a:p>
        </p:txBody>
      </p:sp>
      <p:pic>
        <p:nvPicPr>
          <p:cNvPr id="7170" name="Picture 2" descr="From appendix A of the book.  All of the LC3 instructions and their form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52400"/>
            <a:ext cx="3404819" cy="620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800600" y="6336268"/>
            <a:ext cx="1625766" cy="369332"/>
          </a:xfrm>
          <a:prstGeom prst="rect">
            <a:avLst/>
          </a:prstGeom>
          <a:noFill/>
        </p:spPr>
        <p:txBody>
          <a:bodyPr wrap="none" rtlCol="0">
            <a:spAutoFit/>
          </a:bodyPr>
          <a:lstStyle/>
          <a:p>
            <a:r>
              <a:rPr lang="en-US" dirty="0"/>
              <a:t>See appendix A</a:t>
            </a:r>
          </a:p>
        </p:txBody>
      </p:sp>
    </p:spTree>
    <p:extLst>
      <p:ext uri="{BB962C8B-B14F-4D97-AF65-F5344CB8AC3E}">
        <p14:creationId xmlns:p14="http://schemas.microsoft.com/office/powerpoint/2010/main" val="793350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Addressing</a:t>
            </a:r>
          </a:p>
        </p:txBody>
      </p:sp>
      <p:sp>
        <p:nvSpPr>
          <p:cNvPr id="3" name="Content Placeholder 2"/>
          <p:cNvSpPr>
            <a:spLocks noGrp="1"/>
          </p:cNvSpPr>
          <p:nvPr>
            <p:ph idx="1"/>
          </p:nvPr>
        </p:nvSpPr>
        <p:spPr/>
        <p:txBody>
          <a:bodyPr>
            <a:normAutofit/>
          </a:bodyPr>
          <a:lstStyle/>
          <a:p>
            <a:r>
              <a:rPr lang="en-US" dirty="0"/>
              <a:t>LDI – Load Indirect – Memory to Register</a:t>
            </a:r>
          </a:p>
          <a:p>
            <a:r>
              <a:rPr lang="en-US" dirty="0"/>
              <a:t>STI – Store Indirect – Register to Memory</a:t>
            </a:r>
          </a:p>
          <a:p>
            <a:pPr lvl="1"/>
            <a:r>
              <a:rPr lang="en-US" dirty="0"/>
              <a:t>LDI and STI are very similar to LD and ST.  </a:t>
            </a:r>
          </a:p>
          <a:p>
            <a:pPr lvl="1"/>
            <a:r>
              <a:rPr lang="en-US" dirty="0"/>
              <a:t>Memory calculation for operand is that same, however, the address calculated is NOT actually the operand.</a:t>
            </a:r>
          </a:p>
          <a:p>
            <a:pPr lvl="1"/>
            <a:r>
              <a:rPr lang="en-US" dirty="0"/>
              <a:t>The address calculated is the address of the operand. (TRICKY)  </a:t>
            </a:r>
          </a:p>
          <a:p>
            <a:pPr lvl="1"/>
            <a:r>
              <a:rPr lang="en-US" dirty="0"/>
              <a:t>Indirect has one extra step and needs an extra memory access to get the operand.</a:t>
            </a:r>
          </a:p>
        </p:txBody>
      </p:sp>
    </p:spTree>
    <p:extLst>
      <p:ext uri="{BB962C8B-B14F-4D97-AF65-F5344CB8AC3E}">
        <p14:creationId xmlns:p14="http://schemas.microsoft.com/office/powerpoint/2010/main" val="1932113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Indirect</a:t>
            </a:r>
          </a:p>
        </p:txBody>
      </p:sp>
      <p:sp>
        <p:nvSpPr>
          <p:cNvPr id="3" name="Content Placeholder 2"/>
          <p:cNvSpPr>
            <a:spLocks noGrp="1"/>
          </p:cNvSpPr>
          <p:nvPr>
            <p:ph idx="1"/>
          </p:nvPr>
        </p:nvSpPr>
        <p:spPr>
          <a:xfrm>
            <a:off x="457200" y="1600203"/>
            <a:ext cx="8229600" cy="5029197"/>
          </a:xfrm>
        </p:spPr>
        <p:txBody>
          <a:bodyPr>
            <a:normAutofit fontScale="85000" lnSpcReduction="20000"/>
          </a:bodyPr>
          <a:lstStyle/>
          <a:p>
            <a:r>
              <a:rPr lang="en-US" sz="2400" dirty="0"/>
              <a:t>LDI – Load value from memory and use it as the address of the actual data to move into a register.</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MAR &lt;- PC + x1AF</a:t>
            </a:r>
          </a:p>
          <a:p>
            <a:r>
              <a:rPr lang="en-US" sz="2400" dirty="0"/>
              <a:t>MDR &lt;- MEM[MAR] </a:t>
            </a:r>
          </a:p>
          <a:p>
            <a:r>
              <a:rPr lang="en-US" sz="2400" dirty="0"/>
              <a:t>MAR &lt;- MDR</a:t>
            </a:r>
          </a:p>
          <a:p>
            <a:r>
              <a:rPr lang="en-US" sz="2400" dirty="0"/>
              <a:t>R2 &lt;- MEM[MAR]</a:t>
            </a:r>
            <a:endParaRPr lang="en-US" dirty="0"/>
          </a:p>
          <a:p>
            <a:pPr marL="0" indent="0">
              <a:buNone/>
            </a:pPr>
            <a:endParaRPr lang="en-US" dirty="0"/>
          </a:p>
        </p:txBody>
      </p:sp>
      <p:pic>
        <p:nvPicPr>
          <p:cNvPr id="6" name="Picture 5" descr="Binary pattern for the load indirect instruction (LDI) with example.">
            <a:extLst>
              <a:ext uri="{FF2B5EF4-FFF2-40B4-BE49-F238E27FC236}">
                <a16:creationId xmlns:a16="http://schemas.microsoft.com/office/drawing/2014/main" id="{06B2CEFF-FD41-6907-7E42-F07E38ED3133}"/>
              </a:ext>
            </a:extLst>
          </p:cNvPr>
          <p:cNvPicPr>
            <a:picLocks noChangeAspect="1"/>
          </p:cNvPicPr>
          <p:nvPr/>
        </p:nvPicPr>
        <p:blipFill>
          <a:blip r:embed="rId2"/>
          <a:stretch>
            <a:fillRect/>
          </a:stretch>
        </p:blipFill>
        <p:spPr>
          <a:xfrm>
            <a:off x="1181100" y="2274826"/>
            <a:ext cx="6781800" cy="2441193"/>
          </a:xfrm>
          <a:prstGeom prst="rect">
            <a:avLst/>
          </a:prstGeom>
        </p:spPr>
      </p:pic>
    </p:spTree>
    <p:extLst>
      <p:ext uri="{BB962C8B-B14F-4D97-AF65-F5344CB8AC3E}">
        <p14:creationId xmlns:p14="http://schemas.microsoft.com/office/powerpoint/2010/main" val="441362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
            <a:ext cx="7772400" cy="963168"/>
          </a:xfrm>
        </p:spPr>
        <p:txBody>
          <a:bodyPr/>
          <a:lstStyle/>
          <a:p>
            <a:r>
              <a:rPr lang="en-US" dirty="0"/>
              <a:t>Store Indirect</a:t>
            </a:r>
          </a:p>
        </p:txBody>
      </p:sp>
      <p:sp>
        <p:nvSpPr>
          <p:cNvPr id="3" name="Content Placeholder 2"/>
          <p:cNvSpPr>
            <a:spLocks noGrp="1"/>
          </p:cNvSpPr>
          <p:nvPr>
            <p:ph idx="1"/>
          </p:nvPr>
        </p:nvSpPr>
        <p:spPr>
          <a:xfrm>
            <a:off x="457200" y="966217"/>
            <a:ext cx="8229600" cy="5407152"/>
          </a:xfrm>
        </p:spPr>
        <p:txBody>
          <a:bodyPr>
            <a:normAutofit fontScale="92500" lnSpcReduction="20000"/>
          </a:bodyPr>
          <a:lstStyle/>
          <a:p>
            <a:r>
              <a:rPr lang="en-US" sz="2400" dirty="0"/>
              <a:t>STI – Save value from register to address specified in memory location.</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MAR &lt;- PC + x1AF</a:t>
            </a:r>
          </a:p>
          <a:p>
            <a:r>
              <a:rPr lang="en-US" sz="2400" dirty="0" err="1"/>
              <a:t>MDR</a:t>
            </a:r>
            <a:r>
              <a:rPr lang="en-US" sz="2400" dirty="0"/>
              <a:t> &lt;- MEM[MAR] (Can this be done in one cycle?)</a:t>
            </a:r>
          </a:p>
          <a:p>
            <a:r>
              <a:rPr lang="en-US" sz="2400" dirty="0"/>
              <a:t>MAR &lt;- </a:t>
            </a:r>
            <a:r>
              <a:rPr lang="en-US" sz="2400" dirty="0" err="1"/>
              <a:t>MDR</a:t>
            </a:r>
            <a:endParaRPr lang="en-US" sz="2400" dirty="0"/>
          </a:p>
          <a:p>
            <a:r>
              <a:rPr lang="en-US" sz="2400" dirty="0" err="1"/>
              <a:t>MDR</a:t>
            </a:r>
            <a:r>
              <a:rPr lang="en-US" sz="2400" dirty="0"/>
              <a:t> &lt;- </a:t>
            </a:r>
            <a:r>
              <a:rPr lang="en-US" sz="2400" dirty="0" err="1"/>
              <a:t>R2</a:t>
            </a:r>
            <a:endParaRPr lang="en-US" sz="2400" dirty="0"/>
          </a:p>
          <a:p>
            <a:r>
              <a:rPr lang="en-US" sz="2400" dirty="0"/>
              <a:t>MEM[MAR] &lt;- </a:t>
            </a:r>
            <a:r>
              <a:rPr lang="en-US" sz="2400" dirty="0" err="1"/>
              <a:t>MDR</a:t>
            </a:r>
            <a:endParaRPr lang="en-US" dirty="0">
              <a:solidFill>
                <a:srgbClr val="FF0000"/>
              </a:solidFill>
            </a:endParaRPr>
          </a:p>
          <a:p>
            <a:pPr marL="0" indent="0">
              <a:buNone/>
            </a:pPr>
            <a:endParaRPr lang="en-US" dirty="0"/>
          </a:p>
        </p:txBody>
      </p:sp>
      <p:pic>
        <p:nvPicPr>
          <p:cNvPr id="6" name="Picture 5" descr="Binary pattern for the store indirect instruction (STI) with example.">
            <a:extLst>
              <a:ext uri="{FF2B5EF4-FFF2-40B4-BE49-F238E27FC236}">
                <a16:creationId xmlns:a16="http://schemas.microsoft.com/office/drawing/2014/main" id="{866135A8-BC18-D9C1-CC26-036530D73B60}"/>
              </a:ext>
            </a:extLst>
          </p:cNvPr>
          <p:cNvPicPr>
            <a:picLocks noChangeAspect="1"/>
          </p:cNvPicPr>
          <p:nvPr/>
        </p:nvPicPr>
        <p:blipFill>
          <a:blip r:embed="rId2"/>
          <a:stretch>
            <a:fillRect/>
          </a:stretch>
        </p:blipFill>
        <p:spPr>
          <a:xfrm>
            <a:off x="952500" y="1600200"/>
            <a:ext cx="7239000" cy="2641550"/>
          </a:xfrm>
          <a:prstGeom prst="rect">
            <a:avLst/>
          </a:prstGeom>
        </p:spPr>
      </p:pic>
    </p:spTree>
    <p:extLst>
      <p:ext uri="{BB962C8B-B14F-4D97-AF65-F5344CB8AC3E}">
        <p14:creationId xmlns:p14="http://schemas.microsoft.com/office/powerpoint/2010/main" val="1296588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E8A8-A77C-4920-AD5C-96767586D356}"/>
              </a:ext>
            </a:extLst>
          </p:cNvPr>
          <p:cNvSpPr>
            <a:spLocks noGrp="1"/>
          </p:cNvSpPr>
          <p:nvPr>
            <p:ph type="title"/>
          </p:nvPr>
        </p:nvSpPr>
        <p:spPr>
          <a:xfrm>
            <a:off x="685800" y="79756"/>
            <a:ext cx="7772400" cy="1039368"/>
          </a:xfrm>
        </p:spPr>
        <p:txBody>
          <a:bodyPr/>
          <a:lstStyle/>
          <a:p>
            <a:r>
              <a:rPr lang="en-US" dirty="0" err="1"/>
              <a:t>LDI</a:t>
            </a:r>
            <a:r>
              <a:rPr lang="en-US" dirty="0"/>
              <a:t>/</a:t>
            </a:r>
            <a:r>
              <a:rPr lang="en-US" dirty="0" err="1"/>
              <a:t>STI</a:t>
            </a:r>
            <a:r>
              <a:rPr lang="en-US" dirty="0"/>
              <a:t> Example step 1</a:t>
            </a:r>
          </a:p>
        </p:txBody>
      </p:sp>
      <p:sp>
        <p:nvSpPr>
          <p:cNvPr id="9" name="Content Placeholder 5">
            <a:extLst>
              <a:ext uri="{FF2B5EF4-FFF2-40B4-BE49-F238E27FC236}">
                <a16:creationId xmlns:a16="http://schemas.microsoft.com/office/drawing/2014/main" id="{C78C74BB-2768-4E2C-9CFB-6BB963A0F2F7}"/>
              </a:ext>
            </a:extLst>
          </p:cNvPr>
          <p:cNvSpPr>
            <a:spLocks noGrp="1"/>
          </p:cNvSpPr>
          <p:nvPr>
            <p:ph idx="1"/>
          </p:nvPr>
        </p:nvSpPr>
        <p:spPr>
          <a:xfrm>
            <a:off x="3810000" y="2389632"/>
            <a:ext cx="5105400" cy="1039368"/>
          </a:xfrm>
        </p:spPr>
        <p:txBody>
          <a:bodyPr/>
          <a:lstStyle/>
          <a:p>
            <a:r>
              <a:rPr lang="en-US" dirty="0"/>
              <a:t>The address is PC + 3 = 3001 + 3 = 3004</a:t>
            </a:r>
          </a:p>
          <a:p>
            <a:r>
              <a:rPr lang="en-US" dirty="0"/>
              <a:t>What is in address 3004?</a:t>
            </a:r>
          </a:p>
          <a:p>
            <a:endParaRPr lang="en-US" dirty="0"/>
          </a:p>
          <a:p>
            <a:endParaRPr lang="en-US" dirty="0"/>
          </a:p>
        </p:txBody>
      </p:sp>
      <p:pic>
        <p:nvPicPr>
          <p:cNvPr id="11" name="Picture 10" descr="LDI example.  A403 is stored in address 3000. ">
            <a:extLst>
              <a:ext uri="{FF2B5EF4-FFF2-40B4-BE49-F238E27FC236}">
                <a16:creationId xmlns:a16="http://schemas.microsoft.com/office/drawing/2014/main" id="{2A92B1E3-F90F-47A3-A36E-343D35DD35FB}"/>
              </a:ext>
            </a:extLst>
          </p:cNvPr>
          <p:cNvPicPr>
            <a:picLocks noChangeAspect="1"/>
          </p:cNvPicPr>
          <p:nvPr/>
        </p:nvPicPr>
        <p:blipFill>
          <a:blip r:embed="rId2"/>
          <a:stretch>
            <a:fillRect/>
          </a:stretch>
        </p:blipFill>
        <p:spPr>
          <a:xfrm>
            <a:off x="838200" y="990600"/>
            <a:ext cx="7620000" cy="5629011"/>
          </a:xfrm>
          <a:prstGeom prst="rect">
            <a:avLst/>
          </a:prstGeom>
        </p:spPr>
      </p:pic>
    </p:spTree>
    <p:extLst>
      <p:ext uri="{BB962C8B-B14F-4D97-AF65-F5344CB8AC3E}">
        <p14:creationId xmlns:p14="http://schemas.microsoft.com/office/powerpoint/2010/main" val="2910577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5A0F8C-47D8-4A3C-BC30-6A9B2B1ACD0C}"/>
              </a:ext>
            </a:extLst>
          </p:cNvPr>
          <p:cNvSpPr>
            <a:spLocks noGrp="1"/>
          </p:cNvSpPr>
          <p:nvPr>
            <p:ph type="title"/>
          </p:nvPr>
        </p:nvSpPr>
        <p:spPr>
          <a:xfrm>
            <a:off x="685800" y="79756"/>
            <a:ext cx="7772400" cy="1039368"/>
          </a:xfrm>
        </p:spPr>
        <p:txBody>
          <a:bodyPr>
            <a:noAutofit/>
          </a:bodyPr>
          <a:lstStyle/>
          <a:p>
            <a:r>
              <a:rPr lang="en-US" sz="3200" dirty="0" err="1"/>
              <a:t>LDI</a:t>
            </a:r>
            <a:r>
              <a:rPr lang="en-US" sz="3200" dirty="0"/>
              <a:t> Example step 1 – Effective address</a:t>
            </a:r>
          </a:p>
        </p:txBody>
      </p:sp>
      <p:sp>
        <p:nvSpPr>
          <p:cNvPr id="6" name="Content Placeholder 5">
            <a:extLst>
              <a:ext uri="{FF2B5EF4-FFF2-40B4-BE49-F238E27FC236}">
                <a16:creationId xmlns:a16="http://schemas.microsoft.com/office/drawing/2014/main" id="{E4426088-DB23-43C7-A2B5-6CD8BE0FB209}"/>
              </a:ext>
            </a:extLst>
          </p:cNvPr>
          <p:cNvSpPr>
            <a:spLocks noGrp="1"/>
          </p:cNvSpPr>
          <p:nvPr>
            <p:ph idx="1"/>
          </p:nvPr>
        </p:nvSpPr>
        <p:spPr>
          <a:xfrm>
            <a:off x="3733800" y="2120392"/>
            <a:ext cx="5105400" cy="1840992"/>
          </a:xfrm>
        </p:spPr>
        <p:txBody>
          <a:bodyPr/>
          <a:lstStyle/>
          <a:p>
            <a:pPr marL="0" algn="l" rtl="0" eaLnBrk="1" fontAlgn="t" latinLnBrk="0" hangingPunct="1">
              <a:spcBef>
                <a:spcPts val="0"/>
              </a:spcBef>
              <a:spcAft>
                <a:spcPts val="0"/>
              </a:spcAft>
            </a:pPr>
            <a:r>
              <a:rPr lang="en-US" sz="2000" b="0" i="0" u="none" strike="noStrike" kern="1200" dirty="0">
                <a:solidFill>
                  <a:srgbClr val="000000"/>
                </a:solidFill>
                <a:effectLst/>
                <a:latin typeface="Rockwell" panose="02060603020205020403" pitchFamily="18" charset="0"/>
              </a:rPr>
              <a:t>The address</a:t>
            </a:r>
            <a:r>
              <a:rPr lang="en-US" sz="2000" b="0" i="0" u="none" strike="noStrike" kern="1200" baseline="0" dirty="0">
                <a:solidFill>
                  <a:srgbClr val="000000"/>
                </a:solidFill>
                <a:effectLst/>
                <a:latin typeface="Rockwell" panose="02060603020205020403" pitchFamily="18" charset="0"/>
              </a:rPr>
              <a:t> is PC + 3 = 3001 + 3 = 3004</a:t>
            </a:r>
            <a:endParaRPr lang="en-US" sz="20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dirty="0">
                <a:solidFill>
                  <a:srgbClr val="000000"/>
                </a:solidFill>
                <a:effectLst/>
                <a:latin typeface="Rockwell" panose="02060603020205020403" pitchFamily="18" charset="0"/>
              </a:rPr>
              <a:t>What is in address 3004?</a:t>
            </a:r>
            <a:r>
              <a:rPr lang="en-US" sz="2000" b="0" i="0" u="none" strike="noStrike" kern="1200" baseline="0" dirty="0">
                <a:solidFill>
                  <a:srgbClr val="000000"/>
                </a:solidFill>
                <a:effectLst/>
                <a:latin typeface="Rockwell" panose="02060603020205020403" pitchFamily="18" charset="0"/>
              </a:rPr>
              <a:t>  </a:t>
            </a:r>
            <a:r>
              <a:rPr lang="en-US" sz="2000" b="1" i="1" u="sng" strike="noStrike" kern="1200" baseline="0" dirty="0" err="1">
                <a:solidFill>
                  <a:srgbClr val="000000"/>
                </a:solidFill>
                <a:effectLst/>
                <a:latin typeface="Rockwell" panose="02060603020205020403" pitchFamily="18" charset="0"/>
              </a:rPr>
              <a:t>300A</a:t>
            </a:r>
            <a:endParaRPr lang="en-US" sz="20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dirty="0" err="1">
                <a:solidFill>
                  <a:srgbClr val="000000"/>
                </a:solidFill>
                <a:effectLst/>
                <a:latin typeface="Rockwell" panose="02060603020205020403" pitchFamily="18" charset="0"/>
              </a:rPr>
              <a:t>300A</a:t>
            </a:r>
            <a:r>
              <a:rPr lang="en-US" sz="2000" b="0" i="0" u="none" strike="noStrike" kern="1200" baseline="0" dirty="0">
                <a:solidFill>
                  <a:srgbClr val="000000"/>
                </a:solidFill>
                <a:effectLst/>
                <a:latin typeface="Rockwell" panose="02060603020205020403" pitchFamily="18" charset="0"/>
              </a:rPr>
              <a:t> is the </a:t>
            </a:r>
            <a:r>
              <a:rPr lang="en-US" sz="2000" b="1" i="1" u="none" strike="noStrike" kern="1200" baseline="0" dirty="0">
                <a:solidFill>
                  <a:srgbClr val="000000"/>
                </a:solidFill>
                <a:effectLst/>
                <a:latin typeface="Rockwell" panose="02060603020205020403" pitchFamily="18" charset="0"/>
              </a:rPr>
              <a:t>Effective Address</a:t>
            </a:r>
            <a:endParaRPr lang="en-US" sz="2000" b="1" i="1" u="none" strike="noStrike" dirty="0">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dirty="0">
                <a:solidFill>
                  <a:srgbClr val="000000"/>
                </a:solidFill>
                <a:effectLst/>
                <a:latin typeface="Rockwell" panose="02060603020205020403" pitchFamily="18" charset="0"/>
              </a:rPr>
              <a:t>The operand is stored in </a:t>
            </a:r>
            <a:r>
              <a:rPr lang="en-US" sz="2000" b="0" i="0" u="none" strike="noStrike" kern="1200" dirty="0" err="1">
                <a:solidFill>
                  <a:srgbClr val="000000"/>
                </a:solidFill>
                <a:effectLst/>
                <a:latin typeface="Rockwell" panose="02060603020205020403" pitchFamily="18" charset="0"/>
              </a:rPr>
              <a:t>300A</a:t>
            </a:r>
            <a:endParaRPr lang="en-US" sz="20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dirty="0">
                <a:solidFill>
                  <a:srgbClr val="000000"/>
                </a:solidFill>
                <a:effectLst/>
                <a:latin typeface="Rockwell" panose="02060603020205020403" pitchFamily="18" charset="0"/>
              </a:rPr>
              <a:t>What is in address </a:t>
            </a:r>
            <a:r>
              <a:rPr lang="en-US" sz="2000" b="0" i="0" u="none" strike="noStrike" kern="1200" dirty="0" err="1">
                <a:solidFill>
                  <a:srgbClr val="000000"/>
                </a:solidFill>
                <a:effectLst/>
                <a:latin typeface="Rockwell" panose="02060603020205020403" pitchFamily="18" charset="0"/>
              </a:rPr>
              <a:t>300A</a:t>
            </a:r>
            <a:r>
              <a:rPr lang="en-US" sz="2000" b="0" i="0" u="none" strike="noStrike" kern="1200" dirty="0">
                <a:solidFill>
                  <a:srgbClr val="000000"/>
                </a:solidFill>
                <a:effectLst/>
                <a:latin typeface="Rockwell" panose="02060603020205020403" pitchFamily="18" charset="0"/>
              </a:rPr>
              <a:t>?</a:t>
            </a:r>
            <a:endParaRPr lang="en-US" sz="2000" b="0" i="0" u="none" strike="noStrike" dirty="0">
              <a:effectLst/>
              <a:latin typeface="Arial" panose="020B0604020202020204" pitchFamily="34" charset="0"/>
            </a:endParaRPr>
          </a:p>
          <a:p>
            <a:endParaRPr lang="en-US" dirty="0"/>
          </a:p>
          <a:p>
            <a:endParaRPr lang="en-US" dirty="0"/>
          </a:p>
        </p:txBody>
      </p:sp>
      <p:pic>
        <p:nvPicPr>
          <p:cNvPr id="12" name="Picture 11" descr="xA403 is stored in x3000.  &#10;This is LDI R2, #3.">
            <a:extLst>
              <a:ext uri="{FF2B5EF4-FFF2-40B4-BE49-F238E27FC236}">
                <a16:creationId xmlns:a16="http://schemas.microsoft.com/office/drawing/2014/main" id="{35EC9F9B-10CA-4FC0-BCAD-AAA47977835A}"/>
              </a:ext>
            </a:extLst>
          </p:cNvPr>
          <p:cNvPicPr>
            <a:picLocks noChangeAspect="1"/>
          </p:cNvPicPr>
          <p:nvPr/>
        </p:nvPicPr>
        <p:blipFill>
          <a:blip r:embed="rId2"/>
          <a:stretch>
            <a:fillRect/>
          </a:stretch>
        </p:blipFill>
        <p:spPr>
          <a:xfrm>
            <a:off x="997712" y="1119124"/>
            <a:ext cx="7148576" cy="5361432"/>
          </a:xfrm>
          <a:prstGeom prst="rect">
            <a:avLst/>
          </a:prstGeom>
        </p:spPr>
      </p:pic>
    </p:spTree>
    <p:extLst>
      <p:ext uri="{BB962C8B-B14F-4D97-AF65-F5344CB8AC3E}">
        <p14:creationId xmlns:p14="http://schemas.microsoft.com/office/powerpoint/2010/main" val="668809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E14A748-BA79-48BB-8229-5CB132560ECE}"/>
              </a:ext>
            </a:extLst>
          </p:cNvPr>
          <p:cNvSpPr>
            <a:spLocks noGrp="1"/>
          </p:cNvSpPr>
          <p:nvPr>
            <p:ph type="title"/>
          </p:nvPr>
        </p:nvSpPr>
        <p:spPr>
          <a:xfrm>
            <a:off x="685800" y="79756"/>
            <a:ext cx="7772400" cy="1039368"/>
          </a:xfrm>
        </p:spPr>
        <p:txBody>
          <a:bodyPr>
            <a:noAutofit/>
          </a:bodyPr>
          <a:lstStyle/>
          <a:p>
            <a:r>
              <a:rPr lang="en-US" sz="3200" dirty="0" err="1"/>
              <a:t>LDI</a:t>
            </a:r>
            <a:r>
              <a:rPr lang="en-US" sz="3200" dirty="0"/>
              <a:t> Example step 1 – DATA</a:t>
            </a:r>
          </a:p>
        </p:txBody>
      </p:sp>
      <p:sp>
        <p:nvSpPr>
          <p:cNvPr id="27" name="Content Placeholder 26">
            <a:extLst>
              <a:ext uri="{FF2B5EF4-FFF2-40B4-BE49-F238E27FC236}">
                <a16:creationId xmlns:a16="http://schemas.microsoft.com/office/drawing/2014/main" id="{175DF7DC-1DEF-4AAD-8BCE-887C17223254}"/>
              </a:ext>
            </a:extLst>
          </p:cNvPr>
          <p:cNvSpPr>
            <a:spLocks noGrp="1"/>
          </p:cNvSpPr>
          <p:nvPr>
            <p:ph idx="1"/>
          </p:nvPr>
        </p:nvSpPr>
        <p:spPr>
          <a:xfrm>
            <a:off x="3581400" y="1953768"/>
            <a:ext cx="5029200" cy="1909128"/>
          </a:xfrm>
        </p:spPr>
        <p:txBody>
          <a:bodyPr/>
          <a:lstStyle/>
          <a:p>
            <a:pPr marL="0" algn="l" rtl="0" eaLnBrk="1" fontAlgn="t" latinLnBrk="0" hangingPunct="1">
              <a:spcBef>
                <a:spcPts val="0"/>
              </a:spcBef>
              <a:spcAft>
                <a:spcPts val="0"/>
              </a:spcAft>
            </a:pPr>
            <a:r>
              <a:rPr lang="en-US" sz="2000" b="0" i="0" u="none" strike="noStrike" kern="1200" dirty="0">
                <a:solidFill>
                  <a:srgbClr val="000000"/>
                </a:solidFill>
                <a:effectLst/>
                <a:latin typeface="Rockwell" panose="02060603020205020403" pitchFamily="18" charset="0"/>
              </a:rPr>
              <a:t>The address</a:t>
            </a:r>
            <a:r>
              <a:rPr lang="en-US" sz="2000" b="0" i="0" u="none" strike="noStrike" kern="1200" baseline="0" dirty="0">
                <a:solidFill>
                  <a:srgbClr val="000000"/>
                </a:solidFill>
                <a:effectLst/>
                <a:latin typeface="Rockwell" panose="02060603020205020403" pitchFamily="18" charset="0"/>
              </a:rPr>
              <a:t> is PC + 3 = 3001 + 3 = 3004</a:t>
            </a:r>
            <a:endParaRPr lang="en-US" sz="20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dirty="0">
                <a:solidFill>
                  <a:srgbClr val="000000"/>
                </a:solidFill>
                <a:effectLst/>
                <a:latin typeface="Rockwell" panose="02060603020205020403" pitchFamily="18" charset="0"/>
              </a:rPr>
              <a:t>What is in address 3004?</a:t>
            </a:r>
            <a:r>
              <a:rPr lang="en-US" sz="2000" b="0" i="0" u="none" strike="noStrike" kern="1200" baseline="0" dirty="0">
                <a:solidFill>
                  <a:srgbClr val="000000"/>
                </a:solidFill>
                <a:effectLst/>
                <a:latin typeface="Rockwell" panose="02060603020205020403" pitchFamily="18" charset="0"/>
              </a:rPr>
              <a:t>  </a:t>
            </a:r>
            <a:r>
              <a:rPr lang="en-US" sz="2000" b="1" i="1" u="sng" strike="noStrike" kern="1200" baseline="0" dirty="0" err="1">
                <a:solidFill>
                  <a:srgbClr val="000000"/>
                </a:solidFill>
                <a:effectLst/>
                <a:latin typeface="Rockwell" panose="02060603020205020403" pitchFamily="18" charset="0"/>
              </a:rPr>
              <a:t>300A</a:t>
            </a:r>
            <a:endParaRPr lang="en-US" sz="20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dirty="0" err="1">
                <a:solidFill>
                  <a:srgbClr val="000000"/>
                </a:solidFill>
                <a:effectLst/>
                <a:latin typeface="Rockwell" panose="02060603020205020403" pitchFamily="18" charset="0"/>
              </a:rPr>
              <a:t>300A</a:t>
            </a:r>
            <a:r>
              <a:rPr lang="en-US" sz="2000" b="0" i="0" u="none" strike="noStrike" kern="1200" baseline="0" dirty="0">
                <a:solidFill>
                  <a:srgbClr val="000000"/>
                </a:solidFill>
                <a:effectLst/>
                <a:latin typeface="Rockwell" panose="02060603020205020403" pitchFamily="18" charset="0"/>
              </a:rPr>
              <a:t> is the Effective Address.</a:t>
            </a:r>
            <a:endParaRPr lang="en-US" sz="20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dirty="0">
                <a:solidFill>
                  <a:srgbClr val="000000"/>
                </a:solidFill>
                <a:effectLst/>
                <a:latin typeface="Rockwell" panose="02060603020205020403" pitchFamily="18" charset="0"/>
              </a:rPr>
              <a:t>The operand is stored in </a:t>
            </a:r>
            <a:r>
              <a:rPr lang="en-US" sz="2000" b="0" i="0" u="none" strike="noStrike" kern="1200" dirty="0" err="1">
                <a:solidFill>
                  <a:srgbClr val="000000"/>
                </a:solidFill>
                <a:effectLst/>
                <a:latin typeface="Rockwell" panose="02060603020205020403" pitchFamily="18" charset="0"/>
              </a:rPr>
              <a:t>300A</a:t>
            </a:r>
            <a:r>
              <a:rPr lang="en-US" sz="2000" b="0" i="0" u="none" strike="noStrike" kern="1200" dirty="0">
                <a:solidFill>
                  <a:srgbClr val="000000"/>
                </a:solidFill>
                <a:effectLst/>
                <a:latin typeface="Rockwell" panose="02060603020205020403" pitchFamily="18" charset="0"/>
              </a:rPr>
              <a:t>.</a:t>
            </a:r>
            <a:endParaRPr lang="en-US" sz="20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dirty="0">
                <a:solidFill>
                  <a:srgbClr val="000000"/>
                </a:solidFill>
                <a:effectLst/>
                <a:latin typeface="Rockwell" panose="02060603020205020403" pitchFamily="18" charset="0"/>
              </a:rPr>
              <a:t>What is in address </a:t>
            </a:r>
            <a:r>
              <a:rPr lang="en-US" sz="2000" b="0" i="0" u="none" strike="noStrike" kern="1200" dirty="0" err="1">
                <a:solidFill>
                  <a:srgbClr val="000000"/>
                </a:solidFill>
                <a:effectLst/>
                <a:latin typeface="Rockwell" panose="02060603020205020403" pitchFamily="18" charset="0"/>
              </a:rPr>
              <a:t>300A</a:t>
            </a:r>
            <a:r>
              <a:rPr lang="en-US" sz="2000" b="0" i="0" u="none" strike="noStrike" kern="1200" dirty="0">
                <a:solidFill>
                  <a:srgbClr val="000000"/>
                </a:solidFill>
                <a:effectLst/>
                <a:latin typeface="Rockwell" panose="02060603020205020403" pitchFamily="18" charset="0"/>
              </a:rPr>
              <a:t>? </a:t>
            </a:r>
            <a:r>
              <a:rPr lang="en-US" sz="2000" b="1" i="1" u="sng" strike="noStrike" kern="1200" dirty="0">
                <a:solidFill>
                  <a:srgbClr val="000000"/>
                </a:solidFill>
                <a:effectLst/>
                <a:latin typeface="Rockwell" panose="02060603020205020403" pitchFamily="18" charset="0"/>
              </a:rPr>
              <a:t>5</a:t>
            </a:r>
            <a:endParaRPr lang="en-US" sz="20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dirty="0">
                <a:solidFill>
                  <a:srgbClr val="000000"/>
                </a:solidFill>
                <a:effectLst/>
                <a:latin typeface="Rockwell" panose="02060603020205020403" pitchFamily="18" charset="0"/>
              </a:rPr>
              <a:t>R2</a:t>
            </a:r>
            <a:r>
              <a:rPr lang="en-US" sz="2000" b="0" i="0" u="none" strike="noStrike" kern="1200" baseline="0" dirty="0">
                <a:solidFill>
                  <a:srgbClr val="000000"/>
                </a:solidFill>
                <a:effectLst/>
                <a:latin typeface="Rockwell" panose="02060603020205020403" pitchFamily="18" charset="0"/>
              </a:rPr>
              <a:t> will be loaded with 5.</a:t>
            </a:r>
            <a:endParaRPr lang="en-US" sz="2000" b="0" i="0" u="none" strike="noStrike" dirty="0">
              <a:effectLst/>
              <a:latin typeface="Arial" panose="020B0604020202020204" pitchFamily="34" charset="0"/>
            </a:endParaRPr>
          </a:p>
          <a:p>
            <a:endParaRPr lang="en-US" dirty="0"/>
          </a:p>
          <a:p>
            <a:endParaRPr lang="en-US" dirty="0"/>
          </a:p>
        </p:txBody>
      </p:sp>
      <p:pic>
        <p:nvPicPr>
          <p:cNvPr id="29" name="Picture 28" descr="Calculate the PC OFFSET address to get 3004 as shown by first arrow.  Load the value there as the effective address (300A).  Go to that address (300A) to get the data as shown by second arrow.">
            <a:extLst>
              <a:ext uri="{FF2B5EF4-FFF2-40B4-BE49-F238E27FC236}">
                <a16:creationId xmlns:a16="http://schemas.microsoft.com/office/drawing/2014/main" id="{CB1E547A-64B7-4B20-9724-08F65EEE341B}"/>
              </a:ext>
            </a:extLst>
          </p:cNvPr>
          <p:cNvPicPr>
            <a:picLocks noChangeAspect="1"/>
          </p:cNvPicPr>
          <p:nvPr/>
        </p:nvPicPr>
        <p:blipFill>
          <a:blip r:embed="rId2"/>
          <a:stretch>
            <a:fillRect/>
          </a:stretch>
        </p:blipFill>
        <p:spPr>
          <a:xfrm>
            <a:off x="762000" y="914400"/>
            <a:ext cx="6629400" cy="5668890"/>
          </a:xfrm>
          <a:prstGeom prst="rect">
            <a:avLst/>
          </a:prstGeom>
        </p:spPr>
      </p:pic>
    </p:spTree>
    <p:extLst>
      <p:ext uri="{BB962C8B-B14F-4D97-AF65-F5344CB8AC3E}">
        <p14:creationId xmlns:p14="http://schemas.microsoft.com/office/powerpoint/2010/main" val="1706828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637A-6B55-4F8B-B0E0-B6C45E04D433}"/>
              </a:ext>
            </a:extLst>
          </p:cNvPr>
          <p:cNvSpPr>
            <a:spLocks noGrp="1"/>
          </p:cNvSpPr>
          <p:nvPr>
            <p:ph type="title"/>
          </p:nvPr>
        </p:nvSpPr>
        <p:spPr>
          <a:xfrm>
            <a:off x="609600" y="308356"/>
            <a:ext cx="7772400" cy="582168"/>
          </a:xfrm>
        </p:spPr>
        <p:txBody>
          <a:bodyPr>
            <a:normAutofit fontScale="90000"/>
          </a:bodyPr>
          <a:lstStyle/>
          <a:p>
            <a:r>
              <a:rPr lang="en-US" dirty="0"/>
              <a:t>Add example</a:t>
            </a:r>
          </a:p>
        </p:txBody>
      </p:sp>
      <p:sp>
        <p:nvSpPr>
          <p:cNvPr id="6" name="Content Placeholder 5">
            <a:extLst>
              <a:ext uri="{FF2B5EF4-FFF2-40B4-BE49-F238E27FC236}">
                <a16:creationId xmlns:a16="http://schemas.microsoft.com/office/drawing/2014/main" id="{B52797E0-4415-42A7-8A38-8088F2467D8C}"/>
              </a:ext>
            </a:extLst>
          </p:cNvPr>
          <p:cNvSpPr>
            <a:spLocks noGrp="1"/>
          </p:cNvSpPr>
          <p:nvPr>
            <p:ph idx="1"/>
          </p:nvPr>
        </p:nvSpPr>
        <p:spPr>
          <a:xfrm>
            <a:off x="3962400" y="2286000"/>
            <a:ext cx="3505200" cy="850392"/>
          </a:xfrm>
        </p:spPr>
        <p:txBody>
          <a:bodyPr/>
          <a:lstStyle/>
          <a:p>
            <a:r>
              <a:rPr lang="en-US" dirty="0"/>
              <a:t>R2 &lt;- R2 + 1</a:t>
            </a:r>
          </a:p>
        </p:txBody>
      </p:sp>
      <p:pic>
        <p:nvPicPr>
          <p:cNvPr id="8" name="Picture 7" descr="Simple add instruction.  Modify the data before storing back to memory with STI.">
            <a:extLst>
              <a:ext uri="{FF2B5EF4-FFF2-40B4-BE49-F238E27FC236}">
                <a16:creationId xmlns:a16="http://schemas.microsoft.com/office/drawing/2014/main" id="{A35593B9-1CD6-4F7D-B10E-D906D592430E}"/>
              </a:ext>
            </a:extLst>
          </p:cNvPr>
          <p:cNvPicPr>
            <a:picLocks noChangeAspect="1"/>
          </p:cNvPicPr>
          <p:nvPr/>
        </p:nvPicPr>
        <p:blipFill>
          <a:blip r:embed="rId2"/>
          <a:stretch>
            <a:fillRect/>
          </a:stretch>
        </p:blipFill>
        <p:spPr>
          <a:xfrm>
            <a:off x="774700" y="890523"/>
            <a:ext cx="7607300" cy="5665917"/>
          </a:xfrm>
          <a:prstGeom prst="rect">
            <a:avLst/>
          </a:prstGeom>
        </p:spPr>
      </p:pic>
    </p:spTree>
    <p:extLst>
      <p:ext uri="{BB962C8B-B14F-4D97-AF65-F5344CB8AC3E}">
        <p14:creationId xmlns:p14="http://schemas.microsoft.com/office/powerpoint/2010/main" val="205304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99CE3-3EF5-48F5-A75C-6C6FF4BB944E}"/>
              </a:ext>
            </a:extLst>
          </p:cNvPr>
          <p:cNvSpPr>
            <a:spLocks noGrp="1"/>
          </p:cNvSpPr>
          <p:nvPr>
            <p:ph type="title"/>
          </p:nvPr>
        </p:nvSpPr>
        <p:spPr>
          <a:xfrm>
            <a:off x="685800" y="484632"/>
            <a:ext cx="7772400" cy="429768"/>
          </a:xfrm>
        </p:spPr>
        <p:txBody>
          <a:bodyPr>
            <a:noAutofit/>
          </a:bodyPr>
          <a:lstStyle/>
          <a:p>
            <a:r>
              <a:rPr lang="en-US" sz="3600" dirty="0" err="1"/>
              <a:t>STI</a:t>
            </a:r>
            <a:r>
              <a:rPr lang="en-US" sz="3600" dirty="0"/>
              <a:t> Example step 1 – Effective address</a:t>
            </a:r>
          </a:p>
        </p:txBody>
      </p:sp>
      <p:pic>
        <p:nvPicPr>
          <p:cNvPr id="6" name="Picture 5" descr="Instruction xB402 is stored in location 3002 which is instruction STI R2, #2.">
            <a:extLst>
              <a:ext uri="{FF2B5EF4-FFF2-40B4-BE49-F238E27FC236}">
                <a16:creationId xmlns:a16="http://schemas.microsoft.com/office/drawing/2014/main" id="{7FE694A7-B2A6-4C2B-B768-22215A6A6BF1}"/>
              </a:ext>
            </a:extLst>
          </p:cNvPr>
          <p:cNvPicPr>
            <a:picLocks noChangeAspect="1"/>
          </p:cNvPicPr>
          <p:nvPr/>
        </p:nvPicPr>
        <p:blipFill>
          <a:blip r:embed="rId2"/>
          <a:stretch>
            <a:fillRect/>
          </a:stretch>
        </p:blipFill>
        <p:spPr>
          <a:xfrm>
            <a:off x="914400" y="1143000"/>
            <a:ext cx="6817822" cy="5067300"/>
          </a:xfrm>
          <a:prstGeom prst="rect">
            <a:avLst/>
          </a:prstGeom>
        </p:spPr>
      </p:pic>
      <p:sp>
        <p:nvSpPr>
          <p:cNvPr id="8" name="Content Placeholder 7">
            <a:extLst>
              <a:ext uri="{FF2B5EF4-FFF2-40B4-BE49-F238E27FC236}">
                <a16:creationId xmlns:a16="http://schemas.microsoft.com/office/drawing/2014/main" id="{892A6D4B-C023-49D9-A745-3E7743899291}"/>
              </a:ext>
            </a:extLst>
          </p:cNvPr>
          <p:cNvSpPr>
            <a:spLocks noGrp="1"/>
          </p:cNvSpPr>
          <p:nvPr>
            <p:ph idx="1"/>
          </p:nvPr>
        </p:nvSpPr>
        <p:spPr>
          <a:xfrm>
            <a:off x="3429000" y="2734628"/>
            <a:ext cx="5334000" cy="1307592"/>
          </a:xfrm>
        </p:spPr>
        <p:txBody>
          <a:bodyPr/>
          <a:lstStyle/>
          <a:p>
            <a:pPr fontAlgn="t">
              <a:spcBef>
                <a:spcPts val="0"/>
              </a:spcBef>
            </a:pPr>
            <a:r>
              <a:rPr lang="en-US" sz="2000" b="0" i="0" u="none" strike="noStrike" kern="1200" dirty="0">
                <a:solidFill>
                  <a:srgbClr val="000000"/>
                </a:solidFill>
                <a:effectLst/>
                <a:latin typeface="Rockwell" panose="02060603020205020403" pitchFamily="18" charset="0"/>
              </a:rPr>
              <a:t>Store</a:t>
            </a:r>
            <a:r>
              <a:rPr lang="en-US" sz="2000" b="0" i="0" u="none" strike="noStrike" kern="1200" baseline="0" dirty="0">
                <a:solidFill>
                  <a:srgbClr val="000000"/>
                </a:solidFill>
                <a:effectLst/>
                <a:latin typeface="Rockwell" panose="02060603020205020403" pitchFamily="18" charset="0"/>
              </a:rPr>
              <a:t> R2 somewhere.</a:t>
            </a:r>
            <a:endParaRPr lang="en-US" sz="2000" b="0" i="0" u="none" strike="noStrike" dirty="0">
              <a:effectLst/>
              <a:latin typeface="Arial" panose="020B0604020202020204" pitchFamily="34" charset="0"/>
            </a:endParaRPr>
          </a:p>
          <a:p>
            <a:pPr fontAlgn="t">
              <a:spcBef>
                <a:spcPts val="0"/>
              </a:spcBef>
            </a:pPr>
            <a:r>
              <a:rPr lang="en-US" sz="2000" b="0" i="0" u="none" strike="noStrike" kern="1200" dirty="0">
                <a:solidFill>
                  <a:srgbClr val="000000"/>
                </a:solidFill>
                <a:effectLst/>
                <a:latin typeface="Rockwell" panose="02060603020205020403" pitchFamily="18" charset="0"/>
              </a:rPr>
              <a:t>What is the address</a:t>
            </a:r>
            <a:r>
              <a:rPr lang="en-US" sz="2000" b="0" i="0" u="none" strike="noStrike" kern="1200" baseline="0" dirty="0">
                <a:solidFill>
                  <a:srgbClr val="000000"/>
                </a:solidFill>
                <a:effectLst/>
                <a:latin typeface="Rockwell" panose="02060603020205020403" pitchFamily="18" charset="0"/>
              </a:rPr>
              <a:t> from the instruction?</a:t>
            </a:r>
            <a:endParaRPr lang="en-US" sz="2000" b="0" i="0" u="none" strike="noStrike" dirty="0">
              <a:effectLst/>
              <a:latin typeface="Arial" panose="020B0604020202020204" pitchFamily="34" charset="0"/>
            </a:endParaRPr>
          </a:p>
          <a:p>
            <a:pPr fontAlgn="t">
              <a:spcBef>
                <a:spcPts val="0"/>
              </a:spcBef>
            </a:pPr>
            <a:r>
              <a:rPr lang="en-US" dirty="0">
                <a:solidFill>
                  <a:srgbClr val="000000"/>
                </a:solidFill>
                <a:latin typeface="Rockwell" panose="02060603020205020403" pitchFamily="18" charset="0"/>
              </a:rPr>
              <a:t>W</a:t>
            </a:r>
            <a:r>
              <a:rPr lang="en-US" sz="2000" b="0" i="0" u="none" strike="noStrike" kern="1200" dirty="0">
                <a:solidFill>
                  <a:srgbClr val="000000"/>
                </a:solidFill>
                <a:effectLst/>
                <a:latin typeface="Rockwell" panose="02060603020205020403" pitchFamily="18" charset="0"/>
              </a:rPr>
              <a:t>hat is the effective</a:t>
            </a:r>
            <a:r>
              <a:rPr lang="en-US" sz="2000" b="0" i="0" u="none" strike="noStrike" kern="1200" baseline="0" dirty="0">
                <a:solidFill>
                  <a:srgbClr val="000000"/>
                </a:solidFill>
                <a:effectLst/>
                <a:latin typeface="Rockwell" panose="02060603020205020403" pitchFamily="18" charset="0"/>
              </a:rPr>
              <a:t> address?</a:t>
            </a:r>
            <a:endParaRPr lang="en-US" baseline="0" dirty="0">
              <a:latin typeface="Arial" panose="020B0604020202020204" pitchFamily="34" charset="0"/>
            </a:endParaRPr>
          </a:p>
          <a:p>
            <a:pPr fontAlgn="t">
              <a:spcBef>
                <a:spcPts val="0"/>
              </a:spcBef>
            </a:pPr>
            <a:r>
              <a:rPr lang="en-US" sz="2000" b="0" i="0" u="none" strike="noStrike" kern="1200" dirty="0">
                <a:solidFill>
                  <a:srgbClr val="000000"/>
                </a:solidFill>
                <a:effectLst/>
                <a:latin typeface="Rockwell" panose="02060603020205020403" pitchFamily="18" charset="0"/>
              </a:rPr>
              <a:t>What gets</a:t>
            </a:r>
            <a:r>
              <a:rPr lang="en-US" sz="2000" b="0" i="0" u="none" strike="noStrike" kern="1200" baseline="0" dirty="0">
                <a:solidFill>
                  <a:srgbClr val="000000"/>
                </a:solidFill>
                <a:effectLst/>
                <a:latin typeface="Rockwell" panose="02060603020205020403" pitchFamily="18" charset="0"/>
              </a:rPr>
              <a:t> stored where?</a:t>
            </a:r>
            <a:endParaRPr lang="en-US" sz="2000" b="0" i="0" u="none" strike="noStrike" dirty="0">
              <a:effectLst/>
              <a:latin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853799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FCD1EBB-4982-4100-A0FB-03E81AE77B3E}"/>
              </a:ext>
            </a:extLst>
          </p:cNvPr>
          <p:cNvSpPr>
            <a:spLocks noGrp="1"/>
          </p:cNvSpPr>
          <p:nvPr>
            <p:ph type="title"/>
          </p:nvPr>
        </p:nvSpPr>
        <p:spPr>
          <a:xfrm>
            <a:off x="685800" y="79756"/>
            <a:ext cx="7772400" cy="1039368"/>
          </a:xfrm>
        </p:spPr>
        <p:txBody>
          <a:bodyPr>
            <a:noAutofit/>
          </a:bodyPr>
          <a:lstStyle/>
          <a:p>
            <a:r>
              <a:rPr lang="en-US" sz="3200" dirty="0" err="1"/>
              <a:t>STI</a:t>
            </a:r>
            <a:r>
              <a:rPr lang="en-US" sz="3200" dirty="0"/>
              <a:t> Example step 2 – DATA</a:t>
            </a:r>
          </a:p>
        </p:txBody>
      </p:sp>
      <p:pic>
        <p:nvPicPr>
          <p:cNvPr id="12" name="Picture 11" descr="Calculate the PC OFFSET address to get 3005 as shown by first arrow.  The value there as the effective address (300C).  Go to that address (300A) and store  R2  as shown by second arrow.">
            <a:extLst>
              <a:ext uri="{FF2B5EF4-FFF2-40B4-BE49-F238E27FC236}">
                <a16:creationId xmlns:a16="http://schemas.microsoft.com/office/drawing/2014/main" id="{E7E6DF01-4BA6-41AF-800B-9527E974DFB6}"/>
              </a:ext>
            </a:extLst>
          </p:cNvPr>
          <p:cNvPicPr>
            <a:picLocks noChangeAspect="1"/>
          </p:cNvPicPr>
          <p:nvPr/>
        </p:nvPicPr>
        <p:blipFill>
          <a:blip r:embed="rId2"/>
          <a:stretch>
            <a:fillRect/>
          </a:stretch>
        </p:blipFill>
        <p:spPr>
          <a:xfrm>
            <a:off x="838200" y="1047590"/>
            <a:ext cx="7239000" cy="5377171"/>
          </a:xfrm>
          <a:prstGeom prst="rect">
            <a:avLst/>
          </a:prstGeom>
        </p:spPr>
      </p:pic>
      <p:sp>
        <p:nvSpPr>
          <p:cNvPr id="14" name="Content Placeholder 13">
            <a:extLst>
              <a:ext uri="{FF2B5EF4-FFF2-40B4-BE49-F238E27FC236}">
                <a16:creationId xmlns:a16="http://schemas.microsoft.com/office/drawing/2014/main" id="{6554E711-6F54-4781-BDF6-E067A32A244F}"/>
              </a:ext>
            </a:extLst>
          </p:cNvPr>
          <p:cNvSpPr>
            <a:spLocks noGrp="1"/>
          </p:cNvSpPr>
          <p:nvPr>
            <p:ph idx="1"/>
          </p:nvPr>
        </p:nvSpPr>
        <p:spPr>
          <a:xfrm>
            <a:off x="3708400" y="3467100"/>
            <a:ext cx="5410200" cy="1917192"/>
          </a:xfrm>
        </p:spPr>
        <p:txBody>
          <a:bodyPr>
            <a:normAutofit lnSpcReduction="10000"/>
          </a:bodyPr>
          <a:lstStyle/>
          <a:p>
            <a:pPr marL="0" algn="l" rtl="0" eaLnBrk="1" fontAlgn="t" latinLnBrk="0" hangingPunct="1">
              <a:spcBef>
                <a:spcPts val="0"/>
              </a:spcBef>
              <a:spcAft>
                <a:spcPts val="0"/>
              </a:spcAft>
            </a:pPr>
            <a:r>
              <a:rPr lang="en-US" sz="2000" b="0" i="0" u="none" strike="noStrike" kern="1200" dirty="0">
                <a:solidFill>
                  <a:srgbClr val="000000"/>
                </a:solidFill>
                <a:effectLst/>
                <a:latin typeface="Rockwell" panose="02060603020205020403" pitchFamily="18" charset="0"/>
              </a:rPr>
              <a:t>Store</a:t>
            </a:r>
            <a:r>
              <a:rPr lang="en-US" sz="2000" b="0" i="0" u="none" strike="noStrike" kern="1200" baseline="0" dirty="0">
                <a:solidFill>
                  <a:srgbClr val="000000"/>
                </a:solidFill>
                <a:effectLst/>
                <a:latin typeface="Rockwell" panose="02060603020205020403" pitchFamily="18" charset="0"/>
              </a:rPr>
              <a:t> R2 somewhere.</a:t>
            </a:r>
            <a:endParaRPr lang="en-US" sz="20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dirty="0">
                <a:solidFill>
                  <a:srgbClr val="000000"/>
                </a:solidFill>
                <a:effectLst/>
                <a:latin typeface="Rockwell" panose="02060603020205020403" pitchFamily="18" charset="0"/>
              </a:rPr>
              <a:t>What is the address</a:t>
            </a:r>
            <a:r>
              <a:rPr lang="en-US" sz="2000" b="0" i="0" u="none" strike="noStrike" kern="1200" baseline="0" dirty="0">
                <a:solidFill>
                  <a:srgbClr val="000000"/>
                </a:solidFill>
                <a:effectLst/>
                <a:latin typeface="Rockwell" panose="02060603020205020403" pitchFamily="18" charset="0"/>
              </a:rPr>
              <a:t> from the instruction?</a:t>
            </a:r>
            <a:endParaRPr lang="en-US" sz="2000" b="0" i="0" u="none" strike="noStrike" dirty="0">
              <a:effectLst/>
              <a:latin typeface="Arial" panose="020B0604020202020204" pitchFamily="34" charset="0"/>
            </a:endParaRPr>
          </a:p>
          <a:p>
            <a:pPr marL="0" indent="0" algn="l" rtl="0" eaLnBrk="1" fontAlgn="t" latinLnBrk="0" hangingPunct="1">
              <a:spcBef>
                <a:spcPts val="0"/>
              </a:spcBef>
              <a:spcAft>
                <a:spcPts val="0"/>
              </a:spcAft>
              <a:buNone/>
            </a:pPr>
            <a:r>
              <a:rPr lang="en-US" sz="2000" b="0" i="0" u="none" strike="noStrike" kern="1200" dirty="0">
                <a:solidFill>
                  <a:srgbClr val="000000"/>
                </a:solidFill>
                <a:effectLst/>
                <a:latin typeface="Rockwell" panose="02060603020205020403" pitchFamily="18" charset="0"/>
              </a:rPr>
              <a:t>          3003 + 2 = 3005</a:t>
            </a:r>
            <a:endParaRPr lang="en-US" sz="20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dirty="0">
                <a:solidFill>
                  <a:srgbClr val="000000"/>
                </a:solidFill>
                <a:effectLst/>
                <a:latin typeface="Rockwell" panose="02060603020205020403" pitchFamily="18" charset="0"/>
              </a:rPr>
              <a:t>What is the effective</a:t>
            </a:r>
            <a:r>
              <a:rPr lang="en-US" sz="2000" b="0" i="0" u="none" strike="noStrike" kern="1200" baseline="0" dirty="0">
                <a:solidFill>
                  <a:srgbClr val="000000"/>
                </a:solidFill>
                <a:effectLst/>
                <a:latin typeface="Rockwell" panose="02060603020205020403" pitchFamily="18" charset="0"/>
              </a:rPr>
              <a:t> address? </a:t>
            </a:r>
            <a:endParaRPr lang="en-US" sz="2000" b="0" i="0" u="none" strike="noStrike" dirty="0">
              <a:effectLst/>
              <a:latin typeface="Arial" panose="020B0604020202020204" pitchFamily="34" charset="0"/>
            </a:endParaRPr>
          </a:p>
          <a:p>
            <a:pPr marL="0" indent="0" algn="l" rtl="0" eaLnBrk="1" fontAlgn="t" latinLnBrk="0" hangingPunct="1">
              <a:spcBef>
                <a:spcPts val="0"/>
              </a:spcBef>
              <a:spcAft>
                <a:spcPts val="0"/>
              </a:spcAft>
              <a:buNone/>
            </a:pPr>
            <a:r>
              <a:rPr lang="en-US" sz="2000" b="0" i="0" u="none" strike="noStrike" kern="1200" dirty="0">
                <a:solidFill>
                  <a:srgbClr val="000000"/>
                </a:solidFill>
                <a:effectLst/>
                <a:latin typeface="Rockwell" panose="02060603020205020403" pitchFamily="18" charset="0"/>
              </a:rPr>
              <a:t>          </a:t>
            </a:r>
            <a:r>
              <a:rPr lang="en-US" sz="2000" b="0" i="0" u="none" strike="noStrike" kern="1200" dirty="0" err="1">
                <a:solidFill>
                  <a:srgbClr val="000000"/>
                </a:solidFill>
                <a:effectLst/>
                <a:latin typeface="Rockwell" panose="02060603020205020403" pitchFamily="18" charset="0"/>
              </a:rPr>
              <a:t>300C</a:t>
            </a:r>
            <a:endParaRPr lang="en-US" sz="20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US" sz="2000" b="0" i="0" u="none" strike="noStrike" kern="1200" dirty="0">
                <a:solidFill>
                  <a:srgbClr val="000000"/>
                </a:solidFill>
                <a:effectLst/>
                <a:latin typeface="Rockwell" panose="02060603020205020403" pitchFamily="18" charset="0"/>
              </a:rPr>
              <a:t>What gets</a:t>
            </a:r>
            <a:r>
              <a:rPr lang="en-US" sz="2000" b="0" i="0" u="none" strike="noStrike" kern="1200" baseline="0" dirty="0">
                <a:solidFill>
                  <a:srgbClr val="000000"/>
                </a:solidFill>
                <a:effectLst/>
                <a:latin typeface="Rockwell" panose="02060603020205020403" pitchFamily="18" charset="0"/>
              </a:rPr>
              <a:t> stored where? </a:t>
            </a:r>
            <a:endParaRPr lang="en-US" sz="2000" b="0" i="0" u="none" strike="noStrike" dirty="0">
              <a:effectLst/>
              <a:latin typeface="Arial" panose="020B0604020202020204" pitchFamily="34" charset="0"/>
            </a:endParaRPr>
          </a:p>
          <a:p>
            <a:pPr marL="0" indent="0" algn="l" rtl="0" eaLnBrk="1" fontAlgn="t" latinLnBrk="0" hangingPunct="1">
              <a:spcBef>
                <a:spcPts val="0"/>
              </a:spcBef>
              <a:spcAft>
                <a:spcPts val="0"/>
              </a:spcAft>
              <a:buNone/>
            </a:pPr>
            <a:r>
              <a:rPr lang="en-US" sz="2000" b="0" i="0" u="none" strike="noStrike" kern="1200" dirty="0">
                <a:solidFill>
                  <a:srgbClr val="000000"/>
                </a:solidFill>
                <a:effectLst/>
                <a:latin typeface="Rockwell" panose="02060603020205020403" pitchFamily="18" charset="0"/>
              </a:rPr>
              <a:t>          MEM[</a:t>
            </a:r>
            <a:r>
              <a:rPr lang="en-US" sz="2000" b="0" i="0" u="none" strike="noStrike" kern="1200" dirty="0" err="1">
                <a:solidFill>
                  <a:srgbClr val="000000"/>
                </a:solidFill>
                <a:effectLst/>
                <a:latin typeface="Rockwell" panose="02060603020205020403" pitchFamily="18" charset="0"/>
              </a:rPr>
              <a:t>300C</a:t>
            </a:r>
            <a:r>
              <a:rPr lang="en-US" sz="2000" b="0" i="0" u="none" strike="noStrike" kern="1200" dirty="0">
                <a:solidFill>
                  <a:srgbClr val="000000"/>
                </a:solidFill>
                <a:effectLst/>
                <a:latin typeface="Rockwell" panose="02060603020205020403" pitchFamily="18" charset="0"/>
              </a:rPr>
              <a:t>]</a:t>
            </a:r>
            <a:r>
              <a:rPr lang="en-US" sz="2000" b="0" i="0" u="none" strike="noStrike" kern="1200" baseline="0" dirty="0">
                <a:solidFill>
                  <a:srgbClr val="000000"/>
                </a:solidFill>
                <a:effectLst/>
                <a:latin typeface="Rockwell" panose="02060603020205020403" pitchFamily="18" charset="0"/>
              </a:rPr>
              <a:t> &lt;- 6</a:t>
            </a:r>
            <a:endParaRPr lang="en-US" sz="2000" b="0" i="0" u="none" strike="noStrike" dirty="0">
              <a:effectLst/>
              <a:latin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2486542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LD and LDI</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81210069"/>
              </p:ext>
            </p:extLst>
          </p:nvPr>
        </p:nvGraphicFramePr>
        <p:xfrm>
          <a:off x="457200" y="1600200"/>
          <a:ext cx="8153400" cy="414528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LD</a:t>
                      </a:r>
                    </a:p>
                  </a:txBody>
                  <a:tcPr/>
                </a:tc>
                <a:tc>
                  <a:txBody>
                    <a:bodyPr/>
                    <a:lstStyle/>
                    <a:p>
                      <a:r>
                        <a:rPr lang="en-US" dirty="0"/>
                        <a:t>LDI</a:t>
                      </a:r>
                    </a:p>
                  </a:txBody>
                  <a:tcPr/>
                </a:tc>
                <a:extLst>
                  <a:ext uri="{0D108BD9-81ED-4DB2-BD59-A6C34878D82A}">
                    <a16:rowId xmlns:a16="http://schemas.microsoft.com/office/drawing/2014/main" val="10000"/>
                  </a:ext>
                </a:extLst>
              </a:tr>
              <a:tr h="370840">
                <a:tc>
                  <a:txBody>
                    <a:bodyPr/>
                    <a:lstStyle/>
                    <a:p>
                      <a:r>
                        <a:rPr lang="en-US" dirty="0"/>
                        <a:t>Fetch Instruction 1</a:t>
                      </a:r>
                    </a:p>
                  </a:txBody>
                  <a:tcPr/>
                </a:tc>
                <a:tc>
                  <a:txBody>
                    <a:bodyPr/>
                    <a:lstStyle/>
                    <a:p>
                      <a:r>
                        <a:rPr lang="en-US" dirty="0"/>
                        <a:t>MAR</a:t>
                      </a:r>
                      <a:r>
                        <a:rPr lang="en-US" baseline="0" dirty="0"/>
                        <a:t> &lt;- PC, PC &lt;- PC+1</a:t>
                      </a:r>
                      <a:endParaRPr lang="en-US" dirty="0"/>
                    </a:p>
                  </a:txBody>
                  <a:tcPr/>
                </a:tc>
                <a:tc>
                  <a:txBody>
                    <a:bodyPr/>
                    <a:lstStyle/>
                    <a:p>
                      <a:r>
                        <a:rPr lang="en-US" dirty="0"/>
                        <a:t>MAR</a:t>
                      </a:r>
                      <a:r>
                        <a:rPr lang="en-US" baseline="0" dirty="0"/>
                        <a:t> &lt;- PC, PC &lt;- PC+1</a:t>
                      </a:r>
                      <a:endParaRPr lang="en-US" dirty="0"/>
                    </a:p>
                  </a:txBody>
                  <a:tcPr/>
                </a:tc>
                <a:extLst>
                  <a:ext uri="{0D108BD9-81ED-4DB2-BD59-A6C34878D82A}">
                    <a16:rowId xmlns:a16="http://schemas.microsoft.com/office/drawing/2014/main" val="10001"/>
                  </a:ext>
                </a:extLst>
              </a:tr>
              <a:tr h="370840">
                <a:tc>
                  <a:txBody>
                    <a:bodyPr/>
                    <a:lstStyle/>
                    <a:p>
                      <a:r>
                        <a:rPr lang="en-US" dirty="0"/>
                        <a:t>Fetch Instruction 2</a:t>
                      </a:r>
                    </a:p>
                  </a:txBody>
                  <a:tcPr/>
                </a:tc>
                <a:tc>
                  <a:txBody>
                    <a:bodyPr/>
                    <a:lstStyle/>
                    <a:p>
                      <a:r>
                        <a:rPr lang="en-US" dirty="0"/>
                        <a:t>MDR &lt;- MEM[MAR]</a:t>
                      </a:r>
                    </a:p>
                  </a:txBody>
                  <a:tcPr/>
                </a:tc>
                <a:tc>
                  <a:txBody>
                    <a:bodyPr/>
                    <a:lstStyle/>
                    <a:p>
                      <a:r>
                        <a:rPr lang="en-US" dirty="0"/>
                        <a:t>MDR &lt;- MEM[MAR]</a:t>
                      </a:r>
                    </a:p>
                  </a:txBody>
                  <a:tcPr/>
                </a:tc>
                <a:extLst>
                  <a:ext uri="{0D108BD9-81ED-4DB2-BD59-A6C34878D82A}">
                    <a16:rowId xmlns:a16="http://schemas.microsoft.com/office/drawing/2014/main" val="10002"/>
                  </a:ext>
                </a:extLst>
              </a:tr>
              <a:tr h="370840">
                <a:tc>
                  <a:txBody>
                    <a:bodyPr/>
                    <a:lstStyle/>
                    <a:p>
                      <a:r>
                        <a:rPr lang="en-US" dirty="0"/>
                        <a:t>Fetch Instruction 3</a:t>
                      </a:r>
                    </a:p>
                  </a:txBody>
                  <a:tcPr/>
                </a:tc>
                <a:tc>
                  <a:txBody>
                    <a:bodyPr/>
                    <a:lstStyle/>
                    <a:p>
                      <a:r>
                        <a:rPr lang="en-US" dirty="0"/>
                        <a:t>IR &lt;- MDR</a:t>
                      </a:r>
                    </a:p>
                  </a:txBody>
                  <a:tcPr/>
                </a:tc>
                <a:tc>
                  <a:txBody>
                    <a:bodyPr/>
                    <a:lstStyle/>
                    <a:p>
                      <a:r>
                        <a:rPr lang="en-US" dirty="0"/>
                        <a:t>IR &lt;- MDR</a:t>
                      </a:r>
                    </a:p>
                  </a:txBody>
                  <a:tcPr/>
                </a:tc>
                <a:extLst>
                  <a:ext uri="{0D108BD9-81ED-4DB2-BD59-A6C34878D82A}">
                    <a16:rowId xmlns:a16="http://schemas.microsoft.com/office/drawing/2014/main" val="10003"/>
                  </a:ext>
                </a:extLst>
              </a:tr>
              <a:tr h="370840">
                <a:tc>
                  <a:txBody>
                    <a:bodyPr/>
                    <a:lstStyle/>
                    <a:p>
                      <a:r>
                        <a:rPr lang="en-US" dirty="0"/>
                        <a:t>Fetch Operand 1</a:t>
                      </a:r>
                    </a:p>
                  </a:txBody>
                  <a:tcPr/>
                </a:tc>
                <a:tc>
                  <a:txBody>
                    <a:bodyPr/>
                    <a:lstStyle/>
                    <a:p>
                      <a:r>
                        <a:rPr lang="en-US" dirty="0"/>
                        <a:t>MAR</a:t>
                      </a:r>
                      <a:r>
                        <a:rPr lang="en-US" baseline="0" dirty="0"/>
                        <a:t> &lt;- PC + IR[8:0]</a:t>
                      </a:r>
                      <a:endParaRPr lang="en-US" dirty="0"/>
                    </a:p>
                  </a:txBody>
                  <a:tcPr/>
                </a:tc>
                <a:tc>
                  <a:txBody>
                    <a:bodyPr/>
                    <a:lstStyle/>
                    <a:p>
                      <a:r>
                        <a:rPr lang="en-US" dirty="0"/>
                        <a:t>MAR</a:t>
                      </a:r>
                      <a:r>
                        <a:rPr lang="en-US" baseline="0" dirty="0"/>
                        <a:t> &lt;- PC + IR[8:0]</a:t>
                      </a:r>
                      <a:endParaRPr lang="en-US"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Fetch Operand 2</a:t>
                      </a:r>
                    </a:p>
                  </a:txBody>
                  <a:tcPr/>
                </a:tc>
                <a:tc>
                  <a:txBody>
                    <a:bodyPr/>
                    <a:lstStyle/>
                    <a:p>
                      <a:r>
                        <a:rPr lang="en-US" dirty="0"/>
                        <a:t>MDR &lt;- MEM[MAR]</a:t>
                      </a:r>
                    </a:p>
                  </a:txBody>
                  <a:tcPr/>
                </a:tc>
                <a:tc>
                  <a:txBody>
                    <a:bodyPr/>
                    <a:lstStyle/>
                    <a:p>
                      <a:r>
                        <a:rPr lang="en-US" dirty="0"/>
                        <a:t>MDR &lt;- MEM[MAR]</a:t>
                      </a:r>
                    </a:p>
                  </a:txBody>
                  <a:tcPr/>
                </a:tc>
                <a:extLst>
                  <a:ext uri="{0D108BD9-81ED-4DB2-BD59-A6C34878D82A}">
                    <a16:rowId xmlns:a16="http://schemas.microsoft.com/office/drawing/2014/main" val="10005"/>
                  </a:ext>
                </a:extLst>
              </a:tr>
              <a:tr h="370840">
                <a:tc>
                  <a:txBody>
                    <a:bodyPr/>
                    <a:lstStyle/>
                    <a:p>
                      <a:r>
                        <a:rPr lang="en-US" dirty="0"/>
                        <a:t>Fetch Operand 3</a:t>
                      </a:r>
                    </a:p>
                  </a:txBody>
                  <a:tcPr/>
                </a:tc>
                <a:tc>
                  <a:txBody>
                    <a:bodyPr/>
                    <a:lstStyle/>
                    <a:p>
                      <a:r>
                        <a:rPr lang="en-US" dirty="0"/>
                        <a:t>R2</a:t>
                      </a:r>
                      <a:r>
                        <a:rPr lang="en-US" baseline="0" dirty="0"/>
                        <a:t> &lt;- MDR</a:t>
                      </a:r>
                      <a:endParaRPr lang="en-US" dirty="0"/>
                    </a:p>
                  </a:txBody>
                  <a:tcPr/>
                </a:tc>
                <a:tc>
                  <a:txBody>
                    <a:bodyPr/>
                    <a:lstStyle/>
                    <a:p>
                      <a:r>
                        <a:rPr lang="en-US" baseline="0" dirty="0"/>
                        <a:t>MAR &lt;- MDR</a:t>
                      </a:r>
                      <a:endParaRPr lang="en-US" dirty="0"/>
                    </a:p>
                  </a:txBody>
                  <a:tcPr/>
                </a:tc>
                <a:extLst>
                  <a:ext uri="{0D108BD9-81ED-4DB2-BD59-A6C34878D82A}">
                    <a16:rowId xmlns:a16="http://schemas.microsoft.com/office/drawing/2014/main" val="10006"/>
                  </a:ext>
                </a:extLst>
              </a:tr>
              <a:tr h="370840">
                <a:tc>
                  <a:txBody>
                    <a:bodyPr/>
                    <a:lstStyle/>
                    <a:p>
                      <a:r>
                        <a:rPr lang="en-US" dirty="0"/>
                        <a:t>Fetch Operand 4</a:t>
                      </a:r>
                    </a:p>
                  </a:txBody>
                  <a:tcPr/>
                </a:tc>
                <a:tc>
                  <a:txBody>
                    <a:bodyPr/>
                    <a:lstStyle/>
                    <a:p>
                      <a:endParaRPr lang="en-US" dirty="0"/>
                    </a:p>
                  </a:txBody>
                  <a:tcPr/>
                </a:tc>
                <a:tc>
                  <a:txBody>
                    <a:bodyPr/>
                    <a:lstStyle/>
                    <a:p>
                      <a:r>
                        <a:rPr lang="en-US" dirty="0"/>
                        <a:t>MDR</a:t>
                      </a:r>
                      <a:r>
                        <a:rPr lang="en-US" baseline="0" dirty="0"/>
                        <a:t> &lt;- MEM[MAR]</a:t>
                      </a:r>
                      <a:endParaRPr lang="en-US" dirty="0"/>
                    </a:p>
                  </a:txBody>
                  <a:tcPr/>
                </a:tc>
                <a:extLst>
                  <a:ext uri="{0D108BD9-81ED-4DB2-BD59-A6C34878D82A}">
                    <a16:rowId xmlns:a16="http://schemas.microsoft.com/office/drawing/2014/main" val="10007"/>
                  </a:ext>
                </a:extLst>
              </a:tr>
              <a:tr h="370840">
                <a:tc>
                  <a:txBody>
                    <a:bodyPr/>
                    <a:lstStyle/>
                    <a:p>
                      <a:r>
                        <a:rPr lang="en-US" dirty="0"/>
                        <a:t>Fetch Operand 5</a:t>
                      </a:r>
                    </a:p>
                  </a:txBody>
                  <a:tcPr/>
                </a:tc>
                <a:tc>
                  <a:txBody>
                    <a:bodyPr/>
                    <a:lstStyle/>
                    <a:p>
                      <a:endParaRPr lang="en-US"/>
                    </a:p>
                  </a:txBody>
                  <a:tcPr/>
                </a:tc>
                <a:tc>
                  <a:txBody>
                    <a:bodyPr/>
                    <a:lstStyle/>
                    <a:p>
                      <a:r>
                        <a:rPr lang="en-US" dirty="0"/>
                        <a:t>R2 &lt;- MDR</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8266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734568"/>
          </a:xfrm>
        </p:spPr>
        <p:txBody>
          <a:bodyPr/>
          <a:lstStyle/>
          <a:p>
            <a:r>
              <a:rPr lang="en-US" dirty="0"/>
              <a:t>Opcode Summary</a:t>
            </a:r>
          </a:p>
        </p:txBody>
      </p:sp>
      <p:sp>
        <p:nvSpPr>
          <p:cNvPr id="3" name="Content Placeholder 2"/>
          <p:cNvSpPr>
            <a:spLocks noGrp="1"/>
          </p:cNvSpPr>
          <p:nvPr>
            <p:ph idx="1"/>
          </p:nvPr>
        </p:nvSpPr>
        <p:spPr>
          <a:xfrm>
            <a:off x="381000" y="1219200"/>
            <a:ext cx="8458200" cy="5029199"/>
          </a:xfrm>
        </p:spPr>
        <p:txBody>
          <a:bodyPr>
            <a:normAutofit fontScale="85000" lnSpcReduction="20000"/>
          </a:bodyPr>
          <a:lstStyle/>
          <a:p>
            <a:r>
              <a:rPr lang="en-US" dirty="0"/>
              <a:t>Add -  ADD value in a register to a value in a register.  Store result in a register.</a:t>
            </a:r>
          </a:p>
          <a:p>
            <a:r>
              <a:rPr lang="en-US" dirty="0"/>
              <a:t>Add -  ADD value in a register to a number.  Store result in a register.</a:t>
            </a:r>
          </a:p>
          <a:p>
            <a:r>
              <a:rPr lang="en-US" dirty="0"/>
              <a:t>And -  Bitwise AND value in a register to a value in a register.  Store result in a register.</a:t>
            </a:r>
          </a:p>
          <a:p>
            <a:r>
              <a:rPr lang="en-US" dirty="0"/>
              <a:t>And -  Bitwise AND value in a register to a number.  Store result in a register.</a:t>
            </a:r>
          </a:p>
          <a:p>
            <a:r>
              <a:rPr lang="en-US" dirty="0"/>
              <a:t>Not – Invert all of the bits in a register and store the result in a register.</a:t>
            </a:r>
          </a:p>
          <a:p>
            <a:r>
              <a:rPr lang="en-US" dirty="0"/>
              <a:t>BR, BRNZP – Conditional branch.  Like if statement.</a:t>
            </a:r>
          </a:p>
          <a:p>
            <a:r>
              <a:rPr lang="en-US" dirty="0"/>
              <a:t>LD, LDR, LDI – Load register with a value from memory</a:t>
            </a:r>
          </a:p>
          <a:p>
            <a:r>
              <a:rPr lang="en-US" dirty="0"/>
              <a:t>ST, STR, STI – Store register value somewhere in memory.</a:t>
            </a:r>
          </a:p>
          <a:p>
            <a:r>
              <a:rPr lang="en-US" dirty="0"/>
              <a:t>LEA – Load an address into a register and not the data.</a:t>
            </a:r>
          </a:p>
          <a:p>
            <a:r>
              <a:rPr lang="en-US" dirty="0"/>
              <a:t>JMP – Jump execution to some other place in memory.</a:t>
            </a:r>
          </a:p>
          <a:p>
            <a:r>
              <a:rPr lang="en-US" dirty="0"/>
              <a:t>JSR, JSRR – Jump to a subroutine similar to a function or method.</a:t>
            </a:r>
          </a:p>
          <a:p>
            <a:r>
              <a:rPr lang="en-US" dirty="0"/>
              <a:t>RET – Return from the subroutine</a:t>
            </a:r>
          </a:p>
          <a:p>
            <a:r>
              <a:rPr lang="en-US" dirty="0"/>
              <a:t>RTI – Return from interrupt, restores process information.</a:t>
            </a:r>
          </a:p>
          <a:p>
            <a:r>
              <a:rPr lang="en-US" dirty="0"/>
              <a:t>TRAP – System call.  Like an operating system.  Handles input and output.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766544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0BD741-0C3A-4707-8B67-645C7527647A}"/>
              </a:ext>
            </a:extLst>
          </p:cNvPr>
          <p:cNvSpPr>
            <a:spLocks noGrp="1"/>
          </p:cNvSpPr>
          <p:nvPr>
            <p:ph type="title"/>
          </p:nvPr>
        </p:nvSpPr>
        <p:spPr>
          <a:xfrm>
            <a:off x="0" y="2047508"/>
            <a:ext cx="2273676" cy="3210292"/>
          </a:xfrm>
        </p:spPr>
        <p:txBody>
          <a:bodyPr>
            <a:noAutofit/>
          </a:bodyPr>
          <a:lstStyle/>
          <a:p>
            <a:r>
              <a:rPr lang="en-US" sz="3200" dirty="0"/>
              <a:t>Example</a:t>
            </a:r>
            <a:br>
              <a:rPr lang="en-US" sz="3200" dirty="0"/>
            </a:br>
            <a:r>
              <a:rPr lang="en-US" sz="3200" dirty="0"/>
              <a:t>instruction </a:t>
            </a:r>
            <a:br>
              <a:rPr lang="en-US" sz="3200" dirty="0"/>
            </a:br>
            <a:r>
              <a:rPr lang="en-US" sz="3200" dirty="0" err="1"/>
              <a:t>LDI</a:t>
            </a:r>
            <a:r>
              <a:rPr lang="en-US" sz="3200" dirty="0"/>
              <a:t> R2, #AF</a:t>
            </a:r>
            <a:br>
              <a:rPr lang="en-US" sz="3200" dirty="0"/>
            </a:br>
            <a:r>
              <a:rPr lang="en-US" sz="3200" dirty="0"/>
              <a:t>Execute steps 1 &amp; 2</a:t>
            </a:r>
            <a:br>
              <a:rPr lang="en-US" sz="3200" dirty="0"/>
            </a:br>
            <a:r>
              <a:rPr lang="en-US" sz="3200" dirty="0"/>
              <a:t>STATE 10 &amp; 24</a:t>
            </a:r>
          </a:p>
        </p:txBody>
      </p:sp>
      <p:sp>
        <p:nvSpPr>
          <p:cNvPr id="4" name="TextBox 3"/>
          <p:cNvSpPr txBox="1"/>
          <p:nvPr/>
        </p:nvSpPr>
        <p:spPr>
          <a:xfrm>
            <a:off x="7015389" y="1219200"/>
            <a:ext cx="2128611" cy="4308872"/>
          </a:xfrm>
          <a:prstGeom prst="rect">
            <a:avLst/>
          </a:prstGeom>
          <a:noFill/>
        </p:spPr>
        <p:txBody>
          <a:bodyPr wrap="square" rtlCol="0">
            <a:spAutoFit/>
          </a:bodyPr>
          <a:lstStyle/>
          <a:p>
            <a:pPr fontAlgn="t"/>
            <a:r>
              <a:rPr lang="en-US" sz="1600" dirty="0"/>
              <a:t>Both execution step 1 and step 2 are shown.</a:t>
            </a:r>
          </a:p>
          <a:p>
            <a:pPr fontAlgn="t"/>
            <a:endParaRPr lang="en-US" sz="1600" dirty="0"/>
          </a:p>
          <a:p>
            <a:pPr fontAlgn="t"/>
            <a:r>
              <a:rPr lang="en-US" sz="1600" dirty="0"/>
              <a:t>Assume </a:t>
            </a:r>
            <a:r>
              <a:rPr lang="en-US" sz="1600" dirty="0" err="1"/>
              <a:t>LDI</a:t>
            </a:r>
            <a:r>
              <a:rPr lang="en-US" sz="1600" dirty="0"/>
              <a:t> is in memory location x3000 and value </a:t>
            </a:r>
            <a:r>
              <a:rPr lang="en-US" sz="1600" dirty="0" err="1"/>
              <a:t>x301B</a:t>
            </a:r>
            <a:r>
              <a:rPr lang="en-US" sz="1600" dirty="0"/>
              <a:t> is stored at location </a:t>
            </a:r>
            <a:r>
              <a:rPr lang="en-US" sz="1600" dirty="0" err="1"/>
              <a:t>x30B0</a:t>
            </a:r>
            <a:endParaRPr lang="en-US" sz="1600" dirty="0"/>
          </a:p>
          <a:p>
            <a:pPr fontAlgn="t"/>
            <a:endParaRPr lang="en-US" sz="1600" dirty="0"/>
          </a:p>
          <a:p>
            <a:pPr fontAlgn="t"/>
            <a:endParaRPr lang="en-US" sz="1600" dirty="0"/>
          </a:p>
          <a:p>
            <a:pPr fontAlgn="t"/>
            <a:r>
              <a:rPr lang="en-US" sz="1600" dirty="0"/>
              <a:t>Step 1</a:t>
            </a:r>
          </a:p>
          <a:p>
            <a:pPr fontAlgn="t"/>
            <a:r>
              <a:rPr lang="en-US" sz="1600" dirty="0"/>
              <a:t>MAR &lt;- PC + IR[8:0]</a:t>
            </a:r>
          </a:p>
          <a:p>
            <a:pPr fontAlgn="t"/>
            <a:endParaRPr lang="en-US" sz="1600" dirty="0"/>
          </a:p>
          <a:p>
            <a:pPr fontAlgn="t"/>
            <a:r>
              <a:rPr lang="en-US" sz="1600" dirty="0"/>
              <a:t>Step 2</a:t>
            </a:r>
          </a:p>
          <a:p>
            <a:pPr fontAlgn="t"/>
            <a:r>
              <a:rPr lang="en-US" sz="1600" dirty="0" err="1"/>
              <a:t>MDR</a:t>
            </a:r>
            <a:r>
              <a:rPr lang="en-US" sz="1600" dirty="0"/>
              <a:t> &lt;- MEM[MAR]</a:t>
            </a:r>
          </a:p>
          <a:p>
            <a:endParaRPr lang="en-US" dirty="0"/>
          </a:p>
        </p:txBody>
      </p:sp>
      <p:pic>
        <p:nvPicPr>
          <p:cNvPr id="10" name="Picture 9">
            <a:extLst>
              <a:ext uri="{FF2B5EF4-FFF2-40B4-BE49-F238E27FC236}">
                <a16:creationId xmlns:a16="http://schemas.microsoft.com/office/drawing/2014/main" id="{B246AC02-4940-DABF-823C-B09B1817E434}"/>
              </a:ext>
            </a:extLst>
          </p:cNvPr>
          <p:cNvPicPr>
            <a:picLocks noChangeAspect="1"/>
          </p:cNvPicPr>
          <p:nvPr/>
        </p:nvPicPr>
        <p:blipFill>
          <a:blip r:embed="rId2"/>
          <a:stretch>
            <a:fillRect/>
          </a:stretch>
        </p:blipFill>
        <p:spPr>
          <a:xfrm>
            <a:off x="2230249" y="0"/>
            <a:ext cx="4683501" cy="6324600"/>
          </a:xfrm>
          <a:prstGeom prst="rect">
            <a:avLst/>
          </a:prstGeom>
        </p:spPr>
      </p:pic>
    </p:spTree>
    <p:extLst>
      <p:ext uri="{BB962C8B-B14F-4D97-AF65-F5344CB8AC3E}">
        <p14:creationId xmlns:p14="http://schemas.microsoft.com/office/powerpoint/2010/main" val="456584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24CD58-17F5-4CB8-867A-945FB3EF3F56}"/>
              </a:ext>
            </a:extLst>
          </p:cNvPr>
          <p:cNvSpPr>
            <a:spLocks noGrp="1"/>
          </p:cNvSpPr>
          <p:nvPr>
            <p:ph type="title"/>
          </p:nvPr>
        </p:nvSpPr>
        <p:spPr>
          <a:xfrm>
            <a:off x="0" y="1245388"/>
            <a:ext cx="2590799" cy="3352800"/>
          </a:xfrm>
        </p:spPr>
        <p:txBody>
          <a:bodyPr>
            <a:normAutofit/>
          </a:bodyPr>
          <a:lstStyle/>
          <a:p>
            <a:r>
              <a:rPr lang="en-US" sz="3200" dirty="0"/>
              <a:t>Example</a:t>
            </a:r>
            <a:br>
              <a:rPr lang="en-US" sz="3200" dirty="0"/>
            </a:br>
            <a:r>
              <a:rPr lang="en-US" sz="3200" dirty="0"/>
              <a:t>instruction </a:t>
            </a:r>
            <a:br>
              <a:rPr lang="en-US" sz="3200" dirty="0"/>
            </a:br>
            <a:r>
              <a:rPr lang="en-US" sz="3200" dirty="0" err="1"/>
              <a:t>LDI</a:t>
            </a:r>
            <a:r>
              <a:rPr lang="en-US" sz="3200" dirty="0"/>
              <a:t> R2, #AF</a:t>
            </a:r>
            <a:br>
              <a:rPr lang="en-US" sz="3200" dirty="0"/>
            </a:br>
            <a:r>
              <a:rPr lang="en-US" sz="3200" dirty="0"/>
              <a:t>Execute Step 3</a:t>
            </a:r>
            <a:br>
              <a:rPr lang="en-US" sz="3200" dirty="0"/>
            </a:br>
            <a:r>
              <a:rPr lang="en-US" sz="3200" dirty="0"/>
              <a:t>State 26</a:t>
            </a:r>
            <a:br>
              <a:rPr lang="en-US" dirty="0"/>
            </a:br>
            <a:endParaRPr lang="en-US" dirty="0"/>
          </a:p>
        </p:txBody>
      </p:sp>
      <p:sp>
        <p:nvSpPr>
          <p:cNvPr id="4" name="TextBox 3"/>
          <p:cNvSpPr txBox="1"/>
          <p:nvPr/>
        </p:nvSpPr>
        <p:spPr>
          <a:xfrm>
            <a:off x="6578840" y="1216813"/>
            <a:ext cx="1548822" cy="923330"/>
          </a:xfrm>
          <a:prstGeom prst="rect">
            <a:avLst/>
          </a:prstGeom>
          <a:noFill/>
        </p:spPr>
        <p:txBody>
          <a:bodyPr wrap="none" rtlCol="0">
            <a:spAutoFit/>
          </a:bodyPr>
          <a:lstStyle/>
          <a:p>
            <a:pPr fontAlgn="t"/>
            <a:r>
              <a:rPr lang="en-US" dirty="0"/>
              <a:t>MAR &lt;- </a:t>
            </a:r>
            <a:r>
              <a:rPr lang="en-US" dirty="0" err="1"/>
              <a:t>MDR</a:t>
            </a:r>
            <a:endParaRPr lang="en-US" dirty="0"/>
          </a:p>
          <a:p>
            <a:pPr fontAlgn="t"/>
            <a:endParaRPr lang="en-US" dirty="0"/>
          </a:p>
          <a:p>
            <a:endParaRPr lang="en-US" dirty="0"/>
          </a:p>
        </p:txBody>
      </p:sp>
      <p:pic>
        <p:nvPicPr>
          <p:cNvPr id="8" name="Picture 7">
            <a:extLst>
              <a:ext uri="{FF2B5EF4-FFF2-40B4-BE49-F238E27FC236}">
                <a16:creationId xmlns:a16="http://schemas.microsoft.com/office/drawing/2014/main" id="{25E95A35-CB56-7F3A-6E09-40F991636E68}"/>
              </a:ext>
            </a:extLst>
          </p:cNvPr>
          <p:cNvPicPr>
            <a:picLocks noChangeAspect="1"/>
          </p:cNvPicPr>
          <p:nvPr/>
        </p:nvPicPr>
        <p:blipFill>
          <a:blip r:embed="rId2"/>
          <a:stretch>
            <a:fillRect/>
          </a:stretch>
        </p:blipFill>
        <p:spPr>
          <a:xfrm>
            <a:off x="2399144" y="152400"/>
            <a:ext cx="4175652" cy="5638800"/>
          </a:xfrm>
          <a:prstGeom prst="rect">
            <a:avLst/>
          </a:prstGeom>
        </p:spPr>
      </p:pic>
    </p:spTree>
    <p:extLst>
      <p:ext uri="{BB962C8B-B14F-4D97-AF65-F5344CB8AC3E}">
        <p14:creationId xmlns:p14="http://schemas.microsoft.com/office/powerpoint/2010/main" val="24249760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624CD58-17F5-4CB8-867A-945FB3EF3F56}"/>
              </a:ext>
            </a:extLst>
          </p:cNvPr>
          <p:cNvSpPr>
            <a:spLocks noGrp="1"/>
          </p:cNvSpPr>
          <p:nvPr>
            <p:ph type="title"/>
          </p:nvPr>
        </p:nvSpPr>
        <p:spPr>
          <a:xfrm>
            <a:off x="197987" y="2096363"/>
            <a:ext cx="2270173" cy="3675888"/>
          </a:xfrm>
        </p:spPr>
        <p:txBody>
          <a:bodyPr>
            <a:normAutofit/>
          </a:bodyPr>
          <a:lstStyle/>
          <a:p>
            <a:r>
              <a:rPr lang="en-US" sz="2800" dirty="0"/>
              <a:t>Example</a:t>
            </a:r>
            <a:br>
              <a:rPr lang="en-US" sz="2800" dirty="0"/>
            </a:br>
            <a:r>
              <a:rPr lang="en-US" sz="2800" dirty="0"/>
              <a:t>instruction </a:t>
            </a:r>
            <a:br>
              <a:rPr lang="en-US" sz="2800" dirty="0"/>
            </a:br>
            <a:r>
              <a:rPr lang="en-US" sz="2800" dirty="0" err="1"/>
              <a:t>LDI</a:t>
            </a:r>
            <a:r>
              <a:rPr lang="en-US" sz="2800" dirty="0"/>
              <a:t> R2, #AF</a:t>
            </a:r>
            <a:br>
              <a:rPr lang="en-US" sz="2800" dirty="0"/>
            </a:br>
            <a:r>
              <a:rPr lang="en-US" sz="2800" dirty="0"/>
              <a:t>Execute </a:t>
            </a:r>
            <a:br>
              <a:rPr lang="en-US" sz="2800" dirty="0"/>
            </a:br>
            <a:r>
              <a:rPr lang="en-US" sz="2800" dirty="0"/>
              <a:t>Step 4 &amp; 5</a:t>
            </a:r>
            <a:br>
              <a:rPr lang="en-US" sz="2800" dirty="0"/>
            </a:br>
            <a:r>
              <a:rPr lang="en-US" sz="2800" dirty="0"/>
              <a:t>State 25 &amp; 27</a:t>
            </a:r>
          </a:p>
        </p:txBody>
      </p:sp>
      <p:sp>
        <p:nvSpPr>
          <p:cNvPr id="4" name="TextBox 3"/>
          <p:cNvSpPr txBox="1"/>
          <p:nvPr/>
        </p:nvSpPr>
        <p:spPr>
          <a:xfrm>
            <a:off x="6835727" y="1219200"/>
            <a:ext cx="2270173" cy="1754326"/>
          </a:xfrm>
          <a:prstGeom prst="rect">
            <a:avLst/>
          </a:prstGeom>
          <a:noFill/>
        </p:spPr>
        <p:txBody>
          <a:bodyPr wrap="square" rtlCol="0">
            <a:spAutoFit/>
          </a:bodyPr>
          <a:lstStyle/>
          <a:p>
            <a:pPr fontAlgn="t"/>
            <a:r>
              <a:rPr lang="en-US" dirty="0"/>
              <a:t>Step 4</a:t>
            </a:r>
          </a:p>
          <a:p>
            <a:pPr fontAlgn="t"/>
            <a:r>
              <a:rPr lang="en-US" dirty="0" err="1"/>
              <a:t>MDR</a:t>
            </a:r>
            <a:r>
              <a:rPr lang="en-US" dirty="0"/>
              <a:t> &lt;- MEM[MAR]</a:t>
            </a:r>
          </a:p>
          <a:p>
            <a:pPr fontAlgn="t"/>
            <a:endParaRPr lang="en-US" dirty="0"/>
          </a:p>
          <a:p>
            <a:pPr fontAlgn="t"/>
            <a:r>
              <a:rPr lang="en-US" dirty="0"/>
              <a:t>Step 5</a:t>
            </a:r>
          </a:p>
          <a:p>
            <a:pPr fontAlgn="t"/>
            <a:r>
              <a:rPr lang="en-US" dirty="0"/>
              <a:t>DR &lt;- MDR</a:t>
            </a:r>
          </a:p>
          <a:p>
            <a:endParaRPr lang="en-US" dirty="0"/>
          </a:p>
        </p:txBody>
      </p:sp>
      <p:pic>
        <p:nvPicPr>
          <p:cNvPr id="13" name="Picture 12">
            <a:extLst>
              <a:ext uri="{FF2B5EF4-FFF2-40B4-BE49-F238E27FC236}">
                <a16:creationId xmlns:a16="http://schemas.microsoft.com/office/drawing/2014/main" id="{B2D63017-0B86-BF23-A4A9-8A5E0C0FFBD2}"/>
              </a:ext>
            </a:extLst>
          </p:cNvPr>
          <p:cNvPicPr>
            <a:picLocks noChangeAspect="1"/>
          </p:cNvPicPr>
          <p:nvPr/>
        </p:nvPicPr>
        <p:blipFill>
          <a:blip r:embed="rId2"/>
          <a:stretch>
            <a:fillRect/>
          </a:stretch>
        </p:blipFill>
        <p:spPr>
          <a:xfrm>
            <a:off x="2209800" y="495300"/>
            <a:ext cx="4344935" cy="5867400"/>
          </a:xfrm>
          <a:prstGeom prst="rect">
            <a:avLst/>
          </a:prstGeom>
        </p:spPr>
      </p:pic>
    </p:spTree>
    <p:extLst>
      <p:ext uri="{BB962C8B-B14F-4D97-AF65-F5344CB8AC3E}">
        <p14:creationId xmlns:p14="http://schemas.microsoft.com/office/powerpoint/2010/main" val="1566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2736-9B2C-F1B3-7C2E-F4362BCB2597}"/>
              </a:ext>
            </a:extLst>
          </p:cNvPr>
          <p:cNvSpPr>
            <a:spLocks noGrp="1"/>
          </p:cNvSpPr>
          <p:nvPr>
            <p:ph type="title"/>
          </p:nvPr>
        </p:nvSpPr>
        <p:spPr>
          <a:xfrm>
            <a:off x="228600" y="1818697"/>
            <a:ext cx="1905000" cy="3220605"/>
          </a:xfrm>
        </p:spPr>
        <p:txBody>
          <a:bodyPr>
            <a:normAutofit fontScale="90000"/>
          </a:bodyPr>
          <a:lstStyle/>
          <a:p>
            <a:r>
              <a:rPr lang="en-US" dirty="0"/>
              <a:t>The </a:t>
            </a:r>
            <a:r>
              <a:rPr lang="en-US" dirty="0" err="1"/>
              <a:t>LDR</a:t>
            </a:r>
            <a:r>
              <a:rPr lang="en-US" dirty="0"/>
              <a:t> data path</a:t>
            </a:r>
            <a:br>
              <a:rPr lang="en-US" dirty="0"/>
            </a:br>
            <a:r>
              <a:rPr lang="en-US" dirty="0"/>
              <a:t>Execute step 1</a:t>
            </a:r>
            <a:br>
              <a:rPr lang="en-US" dirty="0"/>
            </a:br>
            <a:r>
              <a:rPr lang="en-US" dirty="0"/>
              <a:t>State 6</a:t>
            </a:r>
          </a:p>
        </p:txBody>
      </p:sp>
      <p:sp>
        <p:nvSpPr>
          <p:cNvPr id="4" name="TextBox 3"/>
          <p:cNvSpPr txBox="1"/>
          <p:nvPr/>
        </p:nvSpPr>
        <p:spPr>
          <a:xfrm>
            <a:off x="6858000" y="1522821"/>
            <a:ext cx="2158924" cy="2523768"/>
          </a:xfrm>
          <a:prstGeom prst="rect">
            <a:avLst/>
          </a:prstGeom>
          <a:noFill/>
        </p:spPr>
        <p:txBody>
          <a:bodyPr wrap="none" rtlCol="0">
            <a:spAutoFit/>
          </a:bodyPr>
          <a:lstStyle/>
          <a:p>
            <a:pPr fontAlgn="t"/>
            <a:r>
              <a:rPr lang="en-US" sz="1600" dirty="0" err="1"/>
              <a:t>LDR</a:t>
            </a:r>
            <a:r>
              <a:rPr lang="en-US" sz="1600" dirty="0"/>
              <a:t> </a:t>
            </a:r>
            <a:r>
              <a:rPr lang="en-US" sz="1600" dirty="0" err="1"/>
              <a:t>R2</a:t>
            </a:r>
            <a:r>
              <a:rPr lang="en-US" sz="1600" dirty="0"/>
              <a:t>, </a:t>
            </a:r>
            <a:r>
              <a:rPr lang="en-US" sz="1600" dirty="0" err="1"/>
              <a:t>R6</a:t>
            </a:r>
            <a:r>
              <a:rPr lang="en-US" sz="1600" dirty="0"/>
              <a:t>, #13</a:t>
            </a:r>
          </a:p>
          <a:p>
            <a:pPr fontAlgn="t"/>
            <a:r>
              <a:rPr lang="en-US" sz="1600" dirty="0"/>
              <a:t>0110 010 110 001101</a:t>
            </a:r>
          </a:p>
          <a:p>
            <a:endParaRPr lang="en-US" dirty="0"/>
          </a:p>
          <a:p>
            <a:r>
              <a:rPr lang="en-US" dirty="0"/>
              <a:t>Steps exactly the </a:t>
            </a:r>
          </a:p>
          <a:p>
            <a:r>
              <a:rPr lang="en-US" dirty="0"/>
              <a:t>same as LD except</a:t>
            </a:r>
          </a:p>
          <a:p>
            <a:r>
              <a:rPr lang="en-US" dirty="0"/>
              <a:t>Address is Base </a:t>
            </a:r>
          </a:p>
          <a:p>
            <a:r>
              <a:rPr lang="en-US" dirty="0"/>
              <a:t>Register + Offset</a:t>
            </a:r>
          </a:p>
          <a:p>
            <a:r>
              <a:rPr lang="en-US" dirty="0"/>
              <a:t>instead of  </a:t>
            </a:r>
          </a:p>
          <a:p>
            <a:r>
              <a:rPr lang="en-US" dirty="0"/>
              <a:t>PC + PCOffset</a:t>
            </a:r>
          </a:p>
        </p:txBody>
      </p:sp>
      <p:pic>
        <p:nvPicPr>
          <p:cNvPr id="5" name="Picture 4">
            <a:extLst>
              <a:ext uri="{FF2B5EF4-FFF2-40B4-BE49-F238E27FC236}">
                <a16:creationId xmlns:a16="http://schemas.microsoft.com/office/drawing/2014/main" id="{73316A90-5C9F-547C-FBE0-F1EFD7D42185}"/>
              </a:ext>
            </a:extLst>
          </p:cNvPr>
          <p:cNvPicPr>
            <a:picLocks noChangeAspect="1"/>
          </p:cNvPicPr>
          <p:nvPr/>
        </p:nvPicPr>
        <p:blipFill>
          <a:blip r:embed="rId2"/>
          <a:stretch>
            <a:fillRect/>
          </a:stretch>
        </p:blipFill>
        <p:spPr>
          <a:xfrm>
            <a:off x="2133600" y="136767"/>
            <a:ext cx="4570646" cy="6172200"/>
          </a:xfrm>
          <a:prstGeom prst="rect">
            <a:avLst/>
          </a:prstGeom>
        </p:spPr>
      </p:pic>
    </p:spTree>
    <p:extLst>
      <p:ext uri="{BB962C8B-B14F-4D97-AF65-F5344CB8AC3E}">
        <p14:creationId xmlns:p14="http://schemas.microsoft.com/office/powerpoint/2010/main" val="2760948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886968"/>
          </a:xfrm>
        </p:spPr>
        <p:txBody>
          <a:bodyPr/>
          <a:lstStyle/>
          <a:p>
            <a:r>
              <a:rPr lang="en-US" dirty="0"/>
              <a:t>LEA and Immediate Mode</a:t>
            </a:r>
          </a:p>
        </p:txBody>
      </p:sp>
      <p:sp>
        <p:nvSpPr>
          <p:cNvPr id="3" name="Content Placeholder 2"/>
          <p:cNvSpPr>
            <a:spLocks noGrp="1"/>
          </p:cNvSpPr>
          <p:nvPr>
            <p:ph idx="1"/>
          </p:nvPr>
        </p:nvSpPr>
        <p:spPr>
          <a:xfrm>
            <a:off x="685800" y="1324356"/>
            <a:ext cx="7772400" cy="2642617"/>
          </a:xfrm>
        </p:spPr>
        <p:txBody>
          <a:bodyPr/>
          <a:lstStyle/>
          <a:p>
            <a:r>
              <a:rPr lang="en-US" sz="2400" dirty="0"/>
              <a:t>Load Effective Address (LEA) – Puts an address into a register instead of data.</a:t>
            </a:r>
          </a:p>
          <a:p>
            <a:r>
              <a:rPr lang="en-US" sz="2400" dirty="0"/>
              <a:t>Immediate because it doesn't access memory.</a:t>
            </a:r>
          </a:p>
          <a:p>
            <a:r>
              <a:rPr lang="en-US" sz="2400" dirty="0"/>
              <a:t>Add 8-bit 2's complement immediate (part of the instruction) data to PC and store in </a:t>
            </a:r>
            <a:r>
              <a:rPr lang="en-US" dirty="0"/>
              <a:t>register.</a:t>
            </a:r>
          </a:p>
          <a:p>
            <a:endParaRPr lang="en-US" dirty="0"/>
          </a:p>
          <a:p>
            <a:endParaRPr lang="en-US" dirty="0"/>
          </a:p>
          <a:p>
            <a:endParaRPr lang="en-US" dirty="0"/>
          </a:p>
        </p:txBody>
      </p:sp>
      <p:pic>
        <p:nvPicPr>
          <p:cNvPr id="6" name="Picture 5" descr="Binary pattern for the Load Effective Address (LEA) instruction shown with example.">
            <a:extLst>
              <a:ext uri="{FF2B5EF4-FFF2-40B4-BE49-F238E27FC236}">
                <a16:creationId xmlns:a16="http://schemas.microsoft.com/office/drawing/2014/main" id="{99AE3971-BBA8-28C7-06CF-417BD3B5C69D}"/>
              </a:ext>
            </a:extLst>
          </p:cNvPr>
          <p:cNvPicPr>
            <a:picLocks noChangeAspect="1"/>
          </p:cNvPicPr>
          <p:nvPr/>
        </p:nvPicPr>
        <p:blipFill>
          <a:blip r:embed="rId2"/>
          <a:stretch>
            <a:fillRect/>
          </a:stretch>
        </p:blipFill>
        <p:spPr>
          <a:xfrm>
            <a:off x="685800" y="3541677"/>
            <a:ext cx="7772400" cy="2530040"/>
          </a:xfrm>
          <a:prstGeom prst="rect">
            <a:avLst/>
          </a:prstGeom>
        </p:spPr>
      </p:pic>
    </p:spTree>
    <p:extLst>
      <p:ext uri="{BB962C8B-B14F-4D97-AF65-F5344CB8AC3E}">
        <p14:creationId xmlns:p14="http://schemas.microsoft.com/office/powerpoint/2010/main" val="17647566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A8658-9274-9332-B3E8-25CCC2531676}"/>
              </a:ext>
            </a:extLst>
          </p:cNvPr>
          <p:cNvSpPr>
            <a:spLocks noGrp="1"/>
          </p:cNvSpPr>
          <p:nvPr>
            <p:ph type="title"/>
          </p:nvPr>
        </p:nvSpPr>
        <p:spPr>
          <a:xfrm>
            <a:off x="258865" y="2624328"/>
            <a:ext cx="2209800" cy="2100072"/>
          </a:xfrm>
        </p:spPr>
        <p:txBody>
          <a:bodyPr>
            <a:normAutofit fontScale="90000"/>
          </a:bodyPr>
          <a:lstStyle/>
          <a:p>
            <a:r>
              <a:rPr lang="en-US" dirty="0"/>
              <a:t>LEA hardware path</a:t>
            </a:r>
            <a:br>
              <a:rPr lang="en-US" dirty="0"/>
            </a:br>
            <a:r>
              <a:rPr lang="en-US" dirty="0"/>
              <a:t>LEA R2, AF</a:t>
            </a:r>
            <a:br>
              <a:rPr lang="en-US" dirty="0"/>
            </a:br>
            <a:r>
              <a:rPr lang="en-US" dirty="0"/>
              <a:t>State 14</a:t>
            </a:r>
          </a:p>
        </p:txBody>
      </p:sp>
      <p:sp>
        <p:nvSpPr>
          <p:cNvPr id="4" name="TextBox 3"/>
          <p:cNvSpPr txBox="1"/>
          <p:nvPr/>
        </p:nvSpPr>
        <p:spPr>
          <a:xfrm>
            <a:off x="7034950" y="1524000"/>
            <a:ext cx="1963999" cy="369332"/>
          </a:xfrm>
          <a:prstGeom prst="rect">
            <a:avLst/>
          </a:prstGeom>
          <a:noFill/>
        </p:spPr>
        <p:txBody>
          <a:bodyPr wrap="none" rtlCol="0">
            <a:spAutoFit/>
          </a:bodyPr>
          <a:lstStyle/>
          <a:p>
            <a:r>
              <a:rPr lang="en-US" dirty="0"/>
              <a:t>R2&lt;-PC + IR[8:0]</a:t>
            </a:r>
          </a:p>
        </p:txBody>
      </p:sp>
      <p:pic>
        <p:nvPicPr>
          <p:cNvPr id="5" name="Picture 4">
            <a:extLst>
              <a:ext uri="{FF2B5EF4-FFF2-40B4-BE49-F238E27FC236}">
                <a16:creationId xmlns:a16="http://schemas.microsoft.com/office/drawing/2014/main" id="{5DC19419-23EC-0FCE-2837-63E9FB7B65A6}"/>
              </a:ext>
            </a:extLst>
          </p:cNvPr>
          <p:cNvPicPr>
            <a:picLocks noChangeAspect="1"/>
          </p:cNvPicPr>
          <p:nvPr/>
        </p:nvPicPr>
        <p:blipFill>
          <a:blip r:embed="rId2"/>
          <a:stretch>
            <a:fillRect/>
          </a:stretch>
        </p:blipFill>
        <p:spPr>
          <a:xfrm>
            <a:off x="2399532" y="495300"/>
            <a:ext cx="4344935" cy="5867400"/>
          </a:xfrm>
          <a:prstGeom prst="rect">
            <a:avLst/>
          </a:prstGeom>
        </p:spPr>
      </p:pic>
    </p:spTree>
    <p:extLst>
      <p:ext uri="{BB962C8B-B14F-4D97-AF65-F5344CB8AC3E}">
        <p14:creationId xmlns:p14="http://schemas.microsoft.com/office/powerpoint/2010/main" val="21220895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Modes Summary</a:t>
            </a:r>
          </a:p>
        </p:txBody>
      </p:sp>
      <p:sp>
        <p:nvSpPr>
          <p:cNvPr id="3" name="Content Placeholder 2"/>
          <p:cNvSpPr>
            <a:spLocks noGrp="1"/>
          </p:cNvSpPr>
          <p:nvPr>
            <p:ph idx="1"/>
          </p:nvPr>
        </p:nvSpPr>
        <p:spPr/>
        <p:txBody>
          <a:bodyPr>
            <a:normAutofit/>
          </a:bodyPr>
          <a:lstStyle/>
          <a:p>
            <a:r>
              <a:rPr lang="en-US" dirty="0"/>
              <a:t>Immediate – Data in instruction.</a:t>
            </a:r>
          </a:p>
          <a:p>
            <a:r>
              <a:rPr lang="en-US" dirty="0"/>
              <a:t>Register – Data is in register.</a:t>
            </a:r>
          </a:p>
          <a:p>
            <a:r>
              <a:rPr lang="en-US" dirty="0"/>
              <a:t>PC-Relative – Add immediate value to PC to get address of data.</a:t>
            </a:r>
          </a:p>
          <a:p>
            <a:r>
              <a:rPr lang="en-US" dirty="0"/>
              <a:t>Indirect – PC-Relative gives address of the address of the data and NOT the data directly.</a:t>
            </a:r>
          </a:p>
          <a:p>
            <a:r>
              <a:rPr lang="en-US" dirty="0"/>
              <a:t>Base + offset – Immediate value is added to an address from a register.</a:t>
            </a:r>
          </a:p>
        </p:txBody>
      </p:sp>
    </p:spTree>
    <p:extLst>
      <p:ext uri="{BB962C8B-B14F-4D97-AF65-F5344CB8AC3E}">
        <p14:creationId xmlns:p14="http://schemas.microsoft.com/office/powerpoint/2010/main" val="29459871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505968"/>
          </a:xfrm>
        </p:spPr>
        <p:txBody>
          <a:bodyPr>
            <a:normAutofit fontScale="90000"/>
          </a:bodyPr>
          <a:lstStyle/>
          <a:p>
            <a:r>
              <a:rPr lang="en-US" dirty="0"/>
              <a:t>Branching</a:t>
            </a:r>
          </a:p>
        </p:txBody>
      </p:sp>
      <p:sp>
        <p:nvSpPr>
          <p:cNvPr id="3" name="Content Placeholder 2"/>
          <p:cNvSpPr>
            <a:spLocks noGrp="1"/>
          </p:cNvSpPr>
          <p:nvPr>
            <p:ph idx="1"/>
          </p:nvPr>
        </p:nvSpPr>
        <p:spPr>
          <a:xfrm>
            <a:off x="683342" y="1066800"/>
            <a:ext cx="7772400" cy="4050792"/>
          </a:xfrm>
        </p:spPr>
        <p:txBody>
          <a:bodyPr/>
          <a:lstStyle/>
          <a:p>
            <a:r>
              <a:rPr lang="en-US" sz="2000" dirty="0"/>
              <a:t>Branch (BR) – Changes execution order if conditions are met.</a:t>
            </a:r>
          </a:p>
          <a:p>
            <a:r>
              <a:rPr lang="en-US" sz="2000" dirty="0"/>
              <a:t>Detects Negative, Positive, and Zero</a:t>
            </a:r>
          </a:p>
          <a:p>
            <a:r>
              <a:rPr lang="en-US" sz="2000" dirty="0"/>
              <a:t>Works in conjunction with one of the following instructions.</a:t>
            </a:r>
          </a:p>
          <a:p>
            <a:pPr marL="400050" lvl="2" indent="0">
              <a:buNone/>
            </a:pPr>
            <a:r>
              <a:rPr lang="en-US" sz="1800" dirty="0"/>
              <a:t>	ADD, AND, NOT, LD, LDI, LDR, LEA</a:t>
            </a:r>
            <a:endParaRPr lang="en-US" dirty="0"/>
          </a:p>
          <a:p>
            <a:r>
              <a:rPr lang="en-US" sz="2000" dirty="0"/>
              <a:t>If one of the above instructions results in a negative, positive, or zero value being written to a register, the appropriate flag (N, P, Z) will be set.</a:t>
            </a:r>
          </a:p>
          <a:p>
            <a:endParaRPr lang="en-US" sz="2800" dirty="0"/>
          </a:p>
          <a:p>
            <a:endParaRPr lang="en-US" sz="2800" dirty="0"/>
          </a:p>
          <a:p>
            <a:endParaRPr lang="en-US" dirty="0"/>
          </a:p>
        </p:txBody>
      </p:sp>
      <p:pic>
        <p:nvPicPr>
          <p:cNvPr id="6" name="Picture 5" descr="Binary pattern for the branch instruction shown with example. ">
            <a:extLst>
              <a:ext uri="{FF2B5EF4-FFF2-40B4-BE49-F238E27FC236}">
                <a16:creationId xmlns:a16="http://schemas.microsoft.com/office/drawing/2014/main" id="{7B9A28B9-D667-F161-ABBA-1DCB4BF579DA}"/>
              </a:ext>
            </a:extLst>
          </p:cNvPr>
          <p:cNvPicPr>
            <a:picLocks noChangeAspect="1"/>
          </p:cNvPicPr>
          <p:nvPr/>
        </p:nvPicPr>
        <p:blipFill>
          <a:blip r:embed="rId2"/>
          <a:stretch>
            <a:fillRect/>
          </a:stretch>
        </p:blipFill>
        <p:spPr>
          <a:xfrm>
            <a:off x="1025013" y="3733800"/>
            <a:ext cx="7089058" cy="2290005"/>
          </a:xfrm>
          <a:prstGeom prst="rect">
            <a:avLst/>
          </a:prstGeom>
        </p:spPr>
      </p:pic>
    </p:spTree>
    <p:extLst>
      <p:ext uri="{BB962C8B-B14F-4D97-AF65-F5344CB8AC3E}">
        <p14:creationId xmlns:p14="http://schemas.microsoft.com/office/powerpoint/2010/main" val="1844440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Jumping Around</a:t>
            </a:r>
          </a:p>
        </p:txBody>
      </p:sp>
      <p:sp>
        <p:nvSpPr>
          <p:cNvPr id="3" name="Content Placeholder 2"/>
          <p:cNvSpPr>
            <a:spLocks noGrp="1"/>
          </p:cNvSpPr>
          <p:nvPr>
            <p:ph idx="1"/>
          </p:nvPr>
        </p:nvSpPr>
        <p:spPr/>
        <p:txBody>
          <a:bodyPr>
            <a:normAutofit/>
          </a:bodyPr>
          <a:lstStyle/>
          <a:p>
            <a:r>
              <a:rPr lang="en-US" dirty="0"/>
              <a:t>JSR – Jump to Subroutine or Jump Save Return. </a:t>
            </a:r>
          </a:p>
          <a:p>
            <a:pPr lvl="1"/>
            <a:r>
              <a:rPr lang="en-US" dirty="0"/>
              <a:t>Return address (PC) saved in R7.</a:t>
            </a:r>
          </a:p>
          <a:p>
            <a:pPr lvl="1"/>
            <a:r>
              <a:rPr lang="en-US" dirty="0"/>
              <a:t>11-Bit PC relative addressing.</a:t>
            </a:r>
          </a:p>
          <a:p>
            <a:r>
              <a:rPr lang="en-US" dirty="0"/>
              <a:t>JSRR – Jump to Subroutine</a:t>
            </a:r>
          </a:p>
          <a:p>
            <a:pPr lvl="1"/>
            <a:r>
              <a:rPr lang="en-US" dirty="0"/>
              <a:t>Base register addressing.</a:t>
            </a:r>
          </a:p>
          <a:p>
            <a:r>
              <a:rPr lang="en-US" dirty="0"/>
              <a:t>JMP – Jump without saving return. </a:t>
            </a:r>
          </a:p>
          <a:p>
            <a:pPr lvl="1"/>
            <a:r>
              <a:rPr lang="en-US" dirty="0"/>
              <a:t>Base register addressing.</a:t>
            </a:r>
          </a:p>
          <a:p>
            <a:r>
              <a:rPr lang="en-US" dirty="0"/>
              <a:t>RET – Special form of JMP </a:t>
            </a:r>
          </a:p>
          <a:p>
            <a:pPr lvl="1"/>
            <a:r>
              <a:rPr lang="en-US" dirty="0"/>
              <a:t>Base register is always register R7.</a:t>
            </a:r>
          </a:p>
          <a:p>
            <a:r>
              <a:rPr lang="en-US" dirty="0"/>
              <a:t>BRNZP – Unconditional branch</a:t>
            </a:r>
          </a:p>
          <a:p>
            <a:pPr lvl="1"/>
            <a:r>
              <a:rPr lang="en-US" dirty="0"/>
              <a:t>9-Bit PC relative addressing.</a:t>
            </a:r>
          </a:p>
        </p:txBody>
      </p:sp>
    </p:spTree>
    <p:extLst>
      <p:ext uri="{BB962C8B-B14F-4D97-AF65-F5344CB8AC3E}">
        <p14:creationId xmlns:p14="http://schemas.microsoft.com/office/powerpoint/2010/main" val="34538411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D23A-5188-405A-A74B-F2AB2E7C63D1}"/>
              </a:ext>
            </a:extLst>
          </p:cNvPr>
          <p:cNvSpPr>
            <a:spLocks noGrp="1"/>
          </p:cNvSpPr>
          <p:nvPr>
            <p:ph type="title"/>
          </p:nvPr>
        </p:nvSpPr>
        <p:spPr/>
        <p:txBody>
          <a:bodyPr/>
          <a:lstStyle/>
          <a:p>
            <a:r>
              <a:rPr lang="en-US" dirty="0"/>
              <a:t>Base Register with 0 for offset</a:t>
            </a:r>
          </a:p>
        </p:txBody>
      </p:sp>
      <p:sp>
        <p:nvSpPr>
          <p:cNvPr id="3" name="Content Placeholder 2">
            <a:extLst>
              <a:ext uri="{FF2B5EF4-FFF2-40B4-BE49-F238E27FC236}">
                <a16:creationId xmlns:a16="http://schemas.microsoft.com/office/drawing/2014/main" id="{8AA732A2-BE6E-4403-A4EA-11B7DB1B899E}"/>
              </a:ext>
            </a:extLst>
          </p:cNvPr>
          <p:cNvSpPr>
            <a:spLocks noGrp="1"/>
          </p:cNvSpPr>
          <p:nvPr>
            <p:ph idx="1"/>
          </p:nvPr>
        </p:nvSpPr>
        <p:spPr/>
        <p:txBody>
          <a:bodyPr>
            <a:normAutofit/>
          </a:bodyPr>
          <a:lstStyle/>
          <a:p>
            <a:r>
              <a:rPr lang="en-US" dirty="0"/>
              <a:t>There are several instructions which need a base register without an offset</a:t>
            </a:r>
          </a:p>
          <a:p>
            <a:pPr marL="457200" lvl="1" indent="0">
              <a:buNone/>
            </a:pPr>
            <a:r>
              <a:rPr lang="en-US" dirty="0"/>
              <a:t>	</a:t>
            </a:r>
            <a:r>
              <a:rPr lang="en-US" dirty="0" err="1"/>
              <a:t>JMP</a:t>
            </a:r>
            <a:r>
              <a:rPr lang="en-US" dirty="0"/>
              <a:t>, </a:t>
            </a:r>
            <a:r>
              <a:rPr lang="en-US" dirty="0" err="1"/>
              <a:t>JSRR</a:t>
            </a:r>
            <a:r>
              <a:rPr lang="en-US" dirty="0"/>
              <a:t>, RET</a:t>
            </a:r>
          </a:p>
          <a:p>
            <a:r>
              <a:rPr lang="en-US" dirty="0"/>
              <a:t>There are TWO paths through the LC3 for these instructions.</a:t>
            </a:r>
          </a:p>
          <a:p>
            <a:r>
              <a:rPr lang="en-US" dirty="0"/>
              <a:t>Unfortunately, the actual implementation doesn't use one or the other.  It uses both rather haphazardly.  </a:t>
            </a:r>
          </a:p>
          <a:p>
            <a:r>
              <a:rPr lang="en-US" dirty="0"/>
              <a:t>I assume there were to be updates that never got finished.</a:t>
            </a:r>
          </a:p>
          <a:p>
            <a:r>
              <a:rPr lang="en-US" dirty="0"/>
              <a:t>The next slide shows both paths.  </a:t>
            </a:r>
          </a:p>
          <a:p>
            <a:r>
              <a:rPr lang="en-US" dirty="0"/>
              <a:t>Questions on the exam could use either, so pay attention to the way the question is asked.  </a:t>
            </a:r>
          </a:p>
          <a:p>
            <a:pPr marL="0" indent="0">
              <a:buNone/>
            </a:pPr>
            <a:endParaRPr lang="en-US" dirty="0"/>
          </a:p>
        </p:txBody>
      </p:sp>
    </p:spTree>
    <p:extLst>
      <p:ext uri="{BB962C8B-B14F-4D97-AF65-F5344CB8AC3E}">
        <p14:creationId xmlns:p14="http://schemas.microsoft.com/office/powerpoint/2010/main" val="3593132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and Condition Codes</a:t>
            </a:r>
          </a:p>
        </p:txBody>
      </p:sp>
      <p:sp>
        <p:nvSpPr>
          <p:cNvPr id="3" name="Content Placeholder 2"/>
          <p:cNvSpPr>
            <a:spLocks noGrp="1"/>
          </p:cNvSpPr>
          <p:nvPr>
            <p:ph idx="1"/>
          </p:nvPr>
        </p:nvSpPr>
        <p:spPr/>
        <p:txBody>
          <a:bodyPr>
            <a:normAutofit/>
          </a:bodyPr>
          <a:lstStyle/>
          <a:p>
            <a:r>
              <a:rPr lang="en-US" dirty="0"/>
              <a:t>An ISA can have different data types.</a:t>
            </a:r>
          </a:p>
          <a:p>
            <a:pPr lvl="1"/>
            <a:r>
              <a:rPr lang="en-US" dirty="0"/>
              <a:t>LC3 uses 2's complement numbers</a:t>
            </a:r>
          </a:p>
          <a:p>
            <a:r>
              <a:rPr lang="en-US" dirty="0"/>
              <a:t>Condition codes are special flags that get set when certain operations occur.  </a:t>
            </a:r>
          </a:p>
          <a:p>
            <a:pPr lvl="1"/>
            <a:r>
              <a:rPr lang="en-US" dirty="0"/>
              <a:t>LC3 uses N, P, and Z</a:t>
            </a:r>
          </a:p>
          <a:p>
            <a:pPr lvl="2"/>
            <a:r>
              <a:rPr lang="en-US" dirty="0"/>
              <a:t>N – is set if the result of an operation is negative.</a:t>
            </a:r>
          </a:p>
          <a:p>
            <a:pPr lvl="2"/>
            <a:r>
              <a:rPr lang="en-US" dirty="0"/>
              <a:t>P – is set if the result of an operation is positive (</a:t>
            </a:r>
            <a:r>
              <a:rPr lang="en-US" sz="2200" dirty="0"/>
              <a:t>redundant?</a:t>
            </a:r>
            <a:r>
              <a:rPr lang="en-US" dirty="0"/>
              <a:t>).</a:t>
            </a:r>
          </a:p>
          <a:p>
            <a:pPr lvl="2"/>
            <a:r>
              <a:rPr lang="en-US" dirty="0"/>
              <a:t>Z – is set if the result of an operation is zero.</a:t>
            </a:r>
          </a:p>
          <a:p>
            <a:pPr lvl="1"/>
            <a:r>
              <a:rPr lang="en-US" dirty="0"/>
              <a:t>Other common flags (that are not in the LC3)</a:t>
            </a:r>
          </a:p>
          <a:p>
            <a:pPr lvl="2"/>
            <a:r>
              <a:rPr lang="en-US" dirty="0"/>
              <a:t>C – the result of the carry out of an add operation</a:t>
            </a:r>
          </a:p>
          <a:p>
            <a:pPr lvl="2"/>
            <a:r>
              <a:rPr lang="en-US" dirty="0"/>
              <a:t>v – set in the even of an overflow condition</a:t>
            </a:r>
          </a:p>
          <a:p>
            <a:endParaRPr lang="en-US" dirty="0"/>
          </a:p>
        </p:txBody>
      </p:sp>
    </p:spTree>
    <p:extLst>
      <p:ext uri="{BB962C8B-B14F-4D97-AF65-F5344CB8AC3E}">
        <p14:creationId xmlns:p14="http://schemas.microsoft.com/office/powerpoint/2010/main" val="30844305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5697-D5B1-4CBC-B9C3-AB5D31FD8FA6}"/>
              </a:ext>
            </a:extLst>
          </p:cNvPr>
          <p:cNvSpPr>
            <a:spLocks noGrp="1"/>
          </p:cNvSpPr>
          <p:nvPr>
            <p:ph type="title"/>
          </p:nvPr>
        </p:nvSpPr>
        <p:spPr>
          <a:xfrm>
            <a:off x="684772" y="110122"/>
            <a:ext cx="7772400" cy="810768"/>
          </a:xfrm>
        </p:spPr>
        <p:txBody>
          <a:bodyPr>
            <a:noAutofit/>
          </a:bodyPr>
          <a:lstStyle/>
          <a:p>
            <a:r>
              <a:rPr lang="en-US" sz="3600" dirty="0" err="1"/>
              <a:t>JMP</a:t>
            </a:r>
            <a:r>
              <a:rPr lang="en-US" sz="3600" dirty="0"/>
              <a:t>, RET, </a:t>
            </a:r>
            <a:r>
              <a:rPr lang="en-US" sz="3600" dirty="0" err="1"/>
              <a:t>JSRR</a:t>
            </a:r>
            <a:r>
              <a:rPr lang="en-US" sz="3600" dirty="0"/>
              <a:t> – Base Register With No Index</a:t>
            </a:r>
          </a:p>
        </p:txBody>
      </p:sp>
      <p:sp>
        <p:nvSpPr>
          <p:cNvPr id="3" name="Content Placeholder 2">
            <a:extLst>
              <a:ext uri="{FF2B5EF4-FFF2-40B4-BE49-F238E27FC236}">
                <a16:creationId xmlns:a16="http://schemas.microsoft.com/office/drawing/2014/main" id="{E1DA68C9-66CA-47AF-92C5-D0998FA5E049}"/>
              </a:ext>
            </a:extLst>
          </p:cNvPr>
          <p:cNvSpPr>
            <a:spLocks noGrp="1"/>
          </p:cNvSpPr>
          <p:nvPr>
            <p:ph idx="1"/>
          </p:nvPr>
        </p:nvSpPr>
        <p:spPr>
          <a:xfrm>
            <a:off x="672482" y="838200"/>
            <a:ext cx="8014318" cy="4868443"/>
          </a:xfrm>
        </p:spPr>
        <p:txBody>
          <a:bodyPr/>
          <a:lstStyle/>
          <a:p>
            <a:r>
              <a:rPr lang="en-US" dirty="0"/>
              <a:t>These three instructions alter the flow of program execution.</a:t>
            </a:r>
          </a:p>
          <a:p>
            <a:pPr lvl="1"/>
            <a:r>
              <a:rPr lang="en-US" dirty="0"/>
              <a:t>They jump to code elsewhere in memory and therefore modify the PC.</a:t>
            </a:r>
          </a:p>
          <a:p>
            <a:pPr lvl="1"/>
            <a:r>
              <a:rPr lang="en-US" dirty="0"/>
              <a:t>They all use a register with no/zero index to determine the address.</a:t>
            </a:r>
          </a:p>
        </p:txBody>
      </p:sp>
      <p:pic>
        <p:nvPicPr>
          <p:cNvPr id="5" name="Picture 4" descr="Binary patter for a base register + offset where the offset needs to be zero.  Examples shown for Jump (JMP), Return (RET), and Jump to Subroutine with Register (JSRR).">
            <a:extLst>
              <a:ext uri="{FF2B5EF4-FFF2-40B4-BE49-F238E27FC236}">
                <a16:creationId xmlns:a16="http://schemas.microsoft.com/office/drawing/2014/main" id="{43BEC82C-5E55-0ABC-99D5-B8EE0F2932DF}"/>
              </a:ext>
            </a:extLst>
          </p:cNvPr>
          <p:cNvPicPr>
            <a:picLocks noChangeAspect="1"/>
          </p:cNvPicPr>
          <p:nvPr/>
        </p:nvPicPr>
        <p:blipFill>
          <a:blip r:embed="rId2"/>
          <a:stretch>
            <a:fillRect/>
          </a:stretch>
        </p:blipFill>
        <p:spPr>
          <a:xfrm>
            <a:off x="1330170" y="2057400"/>
            <a:ext cx="6483659" cy="4225032"/>
          </a:xfrm>
          <a:prstGeom prst="rect">
            <a:avLst/>
          </a:prstGeom>
        </p:spPr>
      </p:pic>
    </p:spTree>
    <p:extLst>
      <p:ext uri="{BB962C8B-B14F-4D97-AF65-F5344CB8AC3E}">
        <p14:creationId xmlns:p14="http://schemas.microsoft.com/office/powerpoint/2010/main" val="17671225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D8989-B239-E8B4-589A-3B13AEF5E520}"/>
              </a:ext>
            </a:extLst>
          </p:cNvPr>
          <p:cNvSpPr>
            <a:spLocks noGrp="1"/>
          </p:cNvSpPr>
          <p:nvPr>
            <p:ph type="title"/>
          </p:nvPr>
        </p:nvSpPr>
        <p:spPr>
          <a:xfrm>
            <a:off x="533400" y="795278"/>
            <a:ext cx="2895600" cy="2175319"/>
          </a:xfrm>
        </p:spPr>
        <p:txBody>
          <a:bodyPr>
            <a:normAutofit fontScale="90000"/>
          </a:bodyPr>
          <a:lstStyle/>
          <a:p>
            <a:r>
              <a:rPr lang="en-US" dirty="0"/>
              <a:t>Base register with 0 for offset data path</a:t>
            </a:r>
          </a:p>
        </p:txBody>
      </p:sp>
      <p:sp>
        <p:nvSpPr>
          <p:cNvPr id="10" name="TextBox 9">
            <a:extLst>
              <a:ext uri="{FF2B5EF4-FFF2-40B4-BE49-F238E27FC236}">
                <a16:creationId xmlns:a16="http://schemas.microsoft.com/office/drawing/2014/main" id="{960DF168-9E0A-4014-8663-348AB3E5B834}"/>
              </a:ext>
            </a:extLst>
          </p:cNvPr>
          <p:cNvSpPr txBox="1"/>
          <p:nvPr/>
        </p:nvSpPr>
        <p:spPr>
          <a:xfrm>
            <a:off x="304800" y="2970597"/>
            <a:ext cx="3352800" cy="3416320"/>
          </a:xfrm>
          <a:prstGeom prst="rect">
            <a:avLst/>
          </a:prstGeom>
          <a:noFill/>
          <a:ln>
            <a:solidFill>
              <a:srgbClr val="C00000"/>
            </a:solidFill>
          </a:ln>
        </p:spPr>
        <p:txBody>
          <a:bodyPr wrap="square" rtlCol="0">
            <a:spAutoFit/>
          </a:bodyPr>
          <a:lstStyle/>
          <a:p>
            <a:r>
              <a:rPr lang="en-US" dirty="0"/>
              <a:t>Either of these paths could</a:t>
            </a:r>
          </a:p>
          <a:p>
            <a:r>
              <a:rPr lang="en-US" dirty="0"/>
              <a:t>Get a base register into the PC.</a:t>
            </a:r>
          </a:p>
          <a:p>
            <a:endParaRPr lang="en-US" dirty="0"/>
          </a:p>
          <a:p>
            <a:r>
              <a:rPr lang="en-US" dirty="0" err="1"/>
              <a:t>JMP</a:t>
            </a:r>
            <a:r>
              <a:rPr lang="en-US" dirty="0"/>
              <a:t>, </a:t>
            </a:r>
            <a:r>
              <a:rPr lang="en-US" dirty="0" err="1"/>
              <a:t>JSRR</a:t>
            </a:r>
            <a:r>
              <a:rPr lang="en-US" dirty="0"/>
              <a:t>, RET</a:t>
            </a:r>
          </a:p>
          <a:p>
            <a:endParaRPr lang="en-US" dirty="0"/>
          </a:p>
          <a:p>
            <a:r>
              <a:rPr lang="en-US" dirty="0"/>
              <a:t>Note the </a:t>
            </a:r>
            <a:r>
              <a:rPr lang="en-US" dirty="0" err="1"/>
              <a:t>ALUK</a:t>
            </a:r>
            <a:r>
              <a:rPr lang="en-US" dirty="0"/>
              <a:t> input must be</a:t>
            </a:r>
          </a:p>
          <a:p>
            <a:r>
              <a:rPr lang="en-US" dirty="0"/>
              <a:t>selected to pass A.</a:t>
            </a:r>
          </a:p>
          <a:p>
            <a:endParaRPr lang="en-US" dirty="0"/>
          </a:p>
          <a:p>
            <a:r>
              <a:rPr lang="en-US" dirty="0"/>
              <a:t>Note the </a:t>
            </a:r>
            <a:r>
              <a:rPr lang="en-US" dirty="0" err="1"/>
              <a:t>ADDR2MUX</a:t>
            </a:r>
            <a:r>
              <a:rPr lang="en-US" dirty="0"/>
              <a:t> must be </a:t>
            </a:r>
          </a:p>
          <a:p>
            <a:r>
              <a:rPr lang="en-US" dirty="0"/>
              <a:t>Selected to the ZERO input.</a:t>
            </a:r>
          </a:p>
          <a:p>
            <a:endParaRPr lang="en-US" dirty="0"/>
          </a:p>
        </p:txBody>
      </p:sp>
      <p:pic>
        <p:nvPicPr>
          <p:cNvPr id="4" name="Picture 3">
            <a:extLst>
              <a:ext uri="{FF2B5EF4-FFF2-40B4-BE49-F238E27FC236}">
                <a16:creationId xmlns:a16="http://schemas.microsoft.com/office/drawing/2014/main" id="{963254D7-FEE7-45C6-F60E-6808ADD9ABCE}"/>
              </a:ext>
            </a:extLst>
          </p:cNvPr>
          <p:cNvPicPr>
            <a:picLocks noChangeAspect="1"/>
          </p:cNvPicPr>
          <p:nvPr/>
        </p:nvPicPr>
        <p:blipFill>
          <a:blip r:embed="rId2"/>
          <a:stretch>
            <a:fillRect/>
          </a:stretch>
        </p:blipFill>
        <p:spPr>
          <a:xfrm>
            <a:off x="3962400" y="212888"/>
            <a:ext cx="4572000" cy="6174029"/>
          </a:xfrm>
          <a:prstGeom prst="rect">
            <a:avLst/>
          </a:prstGeom>
        </p:spPr>
      </p:pic>
    </p:spTree>
    <p:extLst>
      <p:ext uri="{BB962C8B-B14F-4D97-AF65-F5344CB8AC3E}">
        <p14:creationId xmlns:p14="http://schemas.microsoft.com/office/powerpoint/2010/main" val="33939675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739E1-E12E-E00B-130C-07471F9F1300}"/>
              </a:ext>
            </a:extLst>
          </p:cNvPr>
          <p:cNvSpPr>
            <a:spLocks noGrp="1"/>
          </p:cNvSpPr>
          <p:nvPr>
            <p:ph type="title"/>
          </p:nvPr>
        </p:nvSpPr>
        <p:spPr>
          <a:xfrm>
            <a:off x="0" y="1316736"/>
            <a:ext cx="2032752" cy="1609344"/>
          </a:xfrm>
        </p:spPr>
        <p:txBody>
          <a:bodyPr>
            <a:normAutofit fontScale="90000"/>
          </a:bodyPr>
          <a:lstStyle/>
          <a:p>
            <a:r>
              <a:rPr lang="en-US" dirty="0"/>
              <a:t>JSR - </a:t>
            </a:r>
            <a:r>
              <a:rPr lang="en-US" dirty="0" err="1"/>
              <a:t>JSRR</a:t>
            </a:r>
            <a:br>
              <a:rPr lang="en-US" dirty="0"/>
            </a:br>
            <a:r>
              <a:rPr lang="en-US" dirty="0"/>
              <a:t>Step 1</a:t>
            </a:r>
            <a:br>
              <a:rPr lang="en-US" dirty="0"/>
            </a:br>
            <a:r>
              <a:rPr lang="en-US" dirty="0"/>
              <a:t>State 4</a:t>
            </a:r>
          </a:p>
        </p:txBody>
      </p:sp>
      <p:sp>
        <p:nvSpPr>
          <p:cNvPr id="3" name="Content Placeholder 2">
            <a:extLst>
              <a:ext uri="{FF2B5EF4-FFF2-40B4-BE49-F238E27FC236}">
                <a16:creationId xmlns:a16="http://schemas.microsoft.com/office/drawing/2014/main" id="{822C8528-4A4F-57B1-9BAF-766495045BD7}"/>
              </a:ext>
            </a:extLst>
          </p:cNvPr>
          <p:cNvSpPr>
            <a:spLocks noGrp="1"/>
          </p:cNvSpPr>
          <p:nvPr>
            <p:ph idx="1"/>
          </p:nvPr>
        </p:nvSpPr>
        <p:spPr>
          <a:xfrm>
            <a:off x="6396737" y="96012"/>
            <a:ext cx="2489953" cy="4050792"/>
          </a:xfrm>
        </p:spPr>
        <p:txBody>
          <a:bodyPr/>
          <a:lstStyle/>
          <a:p>
            <a:pPr marL="0" indent="0">
              <a:buNone/>
            </a:pPr>
            <a:r>
              <a:rPr lang="en-US" dirty="0"/>
              <a:t>Save the PC to R7</a:t>
            </a:r>
          </a:p>
          <a:p>
            <a:pPr marL="0" indent="0">
              <a:buNone/>
            </a:pPr>
            <a:r>
              <a:rPr lang="en-US" dirty="0"/>
              <a:t>R7&lt;-PC</a:t>
            </a:r>
          </a:p>
          <a:p>
            <a:pPr marL="0" indent="0">
              <a:buNone/>
            </a:pPr>
            <a:r>
              <a:rPr lang="en-US" dirty="0"/>
              <a:t>(For </a:t>
            </a:r>
            <a:r>
              <a:rPr lang="en-US" dirty="0" err="1"/>
              <a:t>JSRR</a:t>
            </a:r>
            <a:r>
              <a:rPr lang="en-US" dirty="0"/>
              <a:t> second step see </a:t>
            </a:r>
          </a:p>
        </p:txBody>
      </p:sp>
      <p:pic>
        <p:nvPicPr>
          <p:cNvPr id="7" name="Picture 6">
            <a:extLst>
              <a:ext uri="{FF2B5EF4-FFF2-40B4-BE49-F238E27FC236}">
                <a16:creationId xmlns:a16="http://schemas.microsoft.com/office/drawing/2014/main" id="{3D4794FC-B32C-F968-0E54-4A7EFF469417}"/>
              </a:ext>
            </a:extLst>
          </p:cNvPr>
          <p:cNvPicPr>
            <a:picLocks noChangeAspect="1"/>
          </p:cNvPicPr>
          <p:nvPr/>
        </p:nvPicPr>
        <p:blipFill>
          <a:blip r:embed="rId2"/>
          <a:stretch>
            <a:fillRect/>
          </a:stretch>
        </p:blipFill>
        <p:spPr>
          <a:xfrm>
            <a:off x="2032752" y="0"/>
            <a:ext cx="4344935" cy="5867400"/>
          </a:xfrm>
          <a:prstGeom prst="rect">
            <a:avLst/>
          </a:prstGeom>
        </p:spPr>
      </p:pic>
    </p:spTree>
    <p:extLst>
      <p:ext uri="{BB962C8B-B14F-4D97-AF65-F5344CB8AC3E}">
        <p14:creationId xmlns:p14="http://schemas.microsoft.com/office/powerpoint/2010/main" val="8029217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739E1-E12E-E00B-130C-07471F9F1300}"/>
              </a:ext>
            </a:extLst>
          </p:cNvPr>
          <p:cNvSpPr>
            <a:spLocks noGrp="1"/>
          </p:cNvSpPr>
          <p:nvPr>
            <p:ph type="title"/>
          </p:nvPr>
        </p:nvSpPr>
        <p:spPr>
          <a:xfrm>
            <a:off x="0" y="1316735"/>
            <a:ext cx="1905000" cy="2540889"/>
          </a:xfrm>
        </p:spPr>
        <p:txBody>
          <a:bodyPr>
            <a:normAutofit/>
          </a:bodyPr>
          <a:lstStyle/>
          <a:p>
            <a:r>
              <a:rPr lang="en-US" dirty="0"/>
              <a:t>JSR</a:t>
            </a:r>
            <a:br>
              <a:rPr lang="en-US" dirty="0"/>
            </a:br>
            <a:r>
              <a:rPr lang="en-US" dirty="0"/>
              <a:t>Step 2</a:t>
            </a:r>
            <a:br>
              <a:rPr lang="en-US" dirty="0"/>
            </a:br>
            <a:r>
              <a:rPr lang="en-US" dirty="0"/>
              <a:t>State 21</a:t>
            </a:r>
          </a:p>
        </p:txBody>
      </p:sp>
      <p:sp>
        <p:nvSpPr>
          <p:cNvPr id="3" name="Content Placeholder 2">
            <a:extLst>
              <a:ext uri="{FF2B5EF4-FFF2-40B4-BE49-F238E27FC236}">
                <a16:creationId xmlns:a16="http://schemas.microsoft.com/office/drawing/2014/main" id="{822C8528-4A4F-57B1-9BAF-766495045BD7}"/>
              </a:ext>
            </a:extLst>
          </p:cNvPr>
          <p:cNvSpPr>
            <a:spLocks noGrp="1"/>
          </p:cNvSpPr>
          <p:nvPr>
            <p:ph idx="1"/>
          </p:nvPr>
        </p:nvSpPr>
        <p:spPr>
          <a:xfrm>
            <a:off x="6463549" y="828661"/>
            <a:ext cx="2514599" cy="4050792"/>
          </a:xfrm>
        </p:spPr>
        <p:txBody>
          <a:bodyPr>
            <a:normAutofit/>
          </a:bodyPr>
          <a:lstStyle/>
          <a:p>
            <a:pPr marL="0" indent="0">
              <a:buNone/>
            </a:pPr>
            <a:r>
              <a:rPr lang="en-US" sz="1800" dirty="0"/>
              <a:t>PC&lt;-</a:t>
            </a:r>
            <a:r>
              <a:rPr lang="en-US" sz="1800" dirty="0" err="1"/>
              <a:t>PC+PCOffset</a:t>
            </a:r>
            <a:r>
              <a:rPr lang="en-US" sz="1800" dirty="0"/>
              <a:t> 11</a:t>
            </a:r>
          </a:p>
        </p:txBody>
      </p:sp>
      <p:pic>
        <p:nvPicPr>
          <p:cNvPr id="5" name="Picture 4">
            <a:extLst>
              <a:ext uri="{FF2B5EF4-FFF2-40B4-BE49-F238E27FC236}">
                <a16:creationId xmlns:a16="http://schemas.microsoft.com/office/drawing/2014/main" id="{71F48DC6-4306-708C-EDB6-F2A9F60A0B8E}"/>
              </a:ext>
            </a:extLst>
          </p:cNvPr>
          <p:cNvPicPr>
            <a:picLocks noChangeAspect="1"/>
          </p:cNvPicPr>
          <p:nvPr/>
        </p:nvPicPr>
        <p:blipFill>
          <a:blip r:embed="rId2"/>
          <a:stretch>
            <a:fillRect/>
          </a:stretch>
        </p:blipFill>
        <p:spPr>
          <a:xfrm>
            <a:off x="2133600" y="-95250"/>
            <a:ext cx="4368049" cy="5898614"/>
          </a:xfrm>
          <a:prstGeom prst="rect">
            <a:avLst/>
          </a:prstGeom>
        </p:spPr>
      </p:pic>
    </p:spTree>
    <p:extLst>
      <p:ext uri="{BB962C8B-B14F-4D97-AF65-F5344CB8AC3E}">
        <p14:creationId xmlns:p14="http://schemas.microsoft.com/office/powerpoint/2010/main" val="40072737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993A-2AB8-A409-71EF-4EAB705FEF2F}"/>
              </a:ext>
            </a:extLst>
          </p:cNvPr>
          <p:cNvSpPr>
            <a:spLocks noGrp="1"/>
          </p:cNvSpPr>
          <p:nvPr>
            <p:ph type="title"/>
          </p:nvPr>
        </p:nvSpPr>
        <p:spPr>
          <a:xfrm>
            <a:off x="0" y="2624328"/>
            <a:ext cx="1905000" cy="1609344"/>
          </a:xfrm>
        </p:spPr>
        <p:txBody>
          <a:bodyPr>
            <a:normAutofit fontScale="90000"/>
          </a:bodyPr>
          <a:lstStyle/>
          <a:p>
            <a:r>
              <a:rPr lang="en-US" dirty="0"/>
              <a:t>Branch</a:t>
            </a:r>
            <a:br>
              <a:rPr lang="en-US" dirty="0"/>
            </a:br>
            <a:r>
              <a:rPr lang="en-US" dirty="0"/>
              <a:t>Step 2</a:t>
            </a:r>
            <a:br>
              <a:rPr lang="en-US" dirty="0"/>
            </a:br>
            <a:r>
              <a:rPr lang="en-US" dirty="0"/>
              <a:t>State 22 </a:t>
            </a:r>
          </a:p>
        </p:txBody>
      </p:sp>
      <p:sp>
        <p:nvSpPr>
          <p:cNvPr id="3" name="Content Placeholder 2">
            <a:extLst>
              <a:ext uri="{FF2B5EF4-FFF2-40B4-BE49-F238E27FC236}">
                <a16:creationId xmlns:a16="http://schemas.microsoft.com/office/drawing/2014/main" id="{FB876A66-1F10-2627-34B8-FFC968F874EB}"/>
              </a:ext>
            </a:extLst>
          </p:cNvPr>
          <p:cNvSpPr>
            <a:spLocks noGrp="1"/>
          </p:cNvSpPr>
          <p:nvPr>
            <p:ph idx="1"/>
          </p:nvPr>
        </p:nvSpPr>
        <p:spPr>
          <a:xfrm>
            <a:off x="6705600" y="228600"/>
            <a:ext cx="2438400" cy="5760720"/>
          </a:xfrm>
        </p:spPr>
        <p:txBody>
          <a:bodyPr/>
          <a:lstStyle/>
          <a:p>
            <a:r>
              <a:rPr lang="en-US" dirty="0"/>
              <a:t>Branch step 1 state 0</a:t>
            </a:r>
          </a:p>
          <a:p>
            <a:pPr lvl="1"/>
            <a:r>
              <a:rPr lang="en-US" dirty="0"/>
              <a:t>Check if branch is required.</a:t>
            </a:r>
          </a:p>
          <a:p>
            <a:pPr lvl="1"/>
            <a:r>
              <a:rPr lang="en-US" dirty="0"/>
              <a:t>Go directly to state 18 </a:t>
            </a:r>
          </a:p>
          <a:p>
            <a:r>
              <a:rPr lang="en-US" dirty="0"/>
              <a:t>Branch step 2  state 22</a:t>
            </a:r>
          </a:p>
          <a:p>
            <a:pPr lvl="1"/>
            <a:r>
              <a:rPr lang="en-US" dirty="0"/>
              <a:t>PC&lt;-</a:t>
            </a:r>
            <a:r>
              <a:rPr lang="en-US" dirty="0" err="1"/>
              <a:t>PC+Offest9</a:t>
            </a:r>
            <a:endParaRPr lang="en-US" dirty="0"/>
          </a:p>
          <a:p>
            <a:pPr lvl="1"/>
            <a:endParaRPr lang="en-US" dirty="0"/>
          </a:p>
          <a:p>
            <a:pPr marL="0" indent="0">
              <a:buNone/>
            </a:pPr>
            <a:endParaRPr lang="en-US" dirty="0"/>
          </a:p>
        </p:txBody>
      </p:sp>
      <p:pic>
        <p:nvPicPr>
          <p:cNvPr id="5" name="Picture 4">
            <a:extLst>
              <a:ext uri="{FF2B5EF4-FFF2-40B4-BE49-F238E27FC236}">
                <a16:creationId xmlns:a16="http://schemas.microsoft.com/office/drawing/2014/main" id="{F00804CD-3FB3-F0A3-FA4F-EEE1416A314E}"/>
              </a:ext>
            </a:extLst>
          </p:cNvPr>
          <p:cNvPicPr>
            <a:picLocks noChangeAspect="1"/>
          </p:cNvPicPr>
          <p:nvPr/>
        </p:nvPicPr>
        <p:blipFill>
          <a:blip r:embed="rId2"/>
          <a:stretch>
            <a:fillRect/>
          </a:stretch>
        </p:blipFill>
        <p:spPr>
          <a:xfrm>
            <a:off x="1849926" y="150448"/>
            <a:ext cx="4855674" cy="6557104"/>
          </a:xfrm>
          <a:prstGeom prst="rect">
            <a:avLst/>
          </a:prstGeom>
        </p:spPr>
      </p:pic>
    </p:spTree>
    <p:extLst>
      <p:ext uri="{BB962C8B-B14F-4D97-AF65-F5344CB8AC3E}">
        <p14:creationId xmlns:p14="http://schemas.microsoft.com/office/powerpoint/2010/main" val="21015524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TRAP</a:t>
            </a:r>
          </a:p>
        </p:txBody>
      </p:sp>
      <p:sp>
        <p:nvSpPr>
          <p:cNvPr id="3" name="Content Placeholder 2"/>
          <p:cNvSpPr>
            <a:spLocks noGrp="1"/>
          </p:cNvSpPr>
          <p:nvPr>
            <p:ph idx="1"/>
          </p:nvPr>
        </p:nvSpPr>
        <p:spPr>
          <a:xfrm>
            <a:off x="457200" y="1219201"/>
            <a:ext cx="8229600" cy="4906966"/>
          </a:xfrm>
        </p:spPr>
        <p:txBody>
          <a:bodyPr>
            <a:normAutofit fontScale="85000" lnSpcReduction="20000"/>
          </a:bodyPr>
          <a:lstStyle/>
          <a:p>
            <a:r>
              <a:rPr lang="en-US" dirty="0"/>
              <a:t>GETC - Get a character from keyboard (TRAP x20).</a:t>
            </a:r>
          </a:p>
          <a:p>
            <a:pPr lvl="1"/>
            <a:r>
              <a:rPr lang="en-US" dirty="0"/>
              <a:t>No prompt is printed.</a:t>
            </a:r>
          </a:p>
          <a:p>
            <a:pPr lvl="1"/>
            <a:r>
              <a:rPr lang="en-US" dirty="0"/>
              <a:t>Execution stops and waits for a key to be pressed.</a:t>
            </a:r>
          </a:p>
          <a:p>
            <a:pPr lvl="1"/>
            <a:r>
              <a:rPr lang="en-US" dirty="0"/>
              <a:t>Store the ASCII code in R0. </a:t>
            </a:r>
          </a:p>
          <a:p>
            <a:r>
              <a:rPr lang="en-US" dirty="0"/>
              <a:t>OUT - Send a single character to output (TRAPx21).</a:t>
            </a:r>
          </a:p>
          <a:p>
            <a:pPr lvl="1"/>
            <a:r>
              <a:rPr lang="en-US" dirty="0"/>
              <a:t>ASCII character must be stored in R0.</a:t>
            </a:r>
          </a:p>
          <a:p>
            <a:r>
              <a:rPr lang="en-US" dirty="0"/>
              <a:t>PUTS - Print null terminated string to the output (TRAP x22).</a:t>
            </a:r>
          </a:p>
          <a:p>
            <a:pPr lvl="1"/>
            <a:r>
              <a:rPr lang="en-US" dirty="0"/>
              <a:t>ADDRESS of string must be stored in R0.</a:t>
            </a:r>
          </a:p>
          <a:p>
            <a:r>
              <a:rPr lang="en-US" dirty="0"/>
              <a:t>IN - Get character from keyboard (TRAP x23)</a:t>
            </a:r>
          </a:p>
          <a:p>
            <a:pPr lvl="1"/>
            <a:r>
              <a:rPr lang="en-US" dirty="0"/>
              <a:t>Print prompt "Input a character&gt;"</a:t>
            </a:r>
          </a:p>
          <a:p>
            <a:pPr lvl="1"/>
            <a:r>
              <a:rPr lang="en-US" dirty="0"/>
              <a:t>Stop and wait for a key to be pressed</a:t>
            </a:r>
          </a:p>
          <a:p>
            <a:pPr lvl="1"/>
            <a:r>
              <a:rPr lang="en-US" dirty="0"/>
              <a:t>Store the ASCII code in R0.</a:t>
            </a:r>
          </a:p>
          <a:p>
            <a:pPr lvl="1"/>
            <a:r>
              <a:rPr lang="en-US" dirty="0"/>
              <a:t>Prints the character to the display.</a:t>
            </a:r>
          </a:p>
          <a:p>
            <a:r>
              <a:rPr lang="en-US" dirty="0"/>
              <a:t>PUTSP – Print null terminated string to the output (TRAP x24)</a:t>
            </a:r>
          </a:p>
          <a:p>
            <a:pPr lvl="1"/>
            <a:r>
              <a:rPr lang="en-US" dirty="0"/>
              <a:t>Same as PUTS but assumes two characters per word.  </a:t>
            </a:r>
          </a:p>
          <a:p>
            <a:pPr lvl="1"/>
            <a:r>
              <a:rPr lang="en-US" dirty="0"/>
              <a:t>Address of string must be stored in R0.</a:t>
            </a:r>
          </a:p>
          <a:p>
            <a:r>
              <a:rPr lang="en-US" dirty="0"/>
              <a:t>HALT – Stop execution of the processor (TRAP x25).</a:t>
            </a:r>
          </a:p>
        </p:txBody>
      </p:sp>
    </p:spTree>
    <p:extLst>
      <p:ext uri="{BB962C8B-B14F-4D97-AF65-F5344CB8AC3E}">
        <p14:creationId xmlns:p14="http://schemas.microsoft.com/office/powerpoint/2010/main" val="6621710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772400" cy="734568"/>
          </a:xfrm>
        </p:spPr>
        <p:txBody>
          <a:bodyPr/>
          <a:lstStyle/>
          <a:p>
            <a:r>
              <a:rPr lang="en-US" dirty="0"/>
              <a:t>Opcode Summary </a:t>
            </a:r>
            <a:r>
              <a:rPr lang="en-US"/>
              <a:t>(duplicate)</a:t>
            </a:r>
            <a:endParaRPr lang="en-US" dirty="0"/>
          </a:p>
        </p:txBody>
      </p:sp>
      <p:sp>
        <p:nvSpPr>
          <p:cNvPr id="3" name="Content Placeholder 2"/>
          <p:cNvSpPr>
            <a:spLocks noGrp="1"/>
          </p:cNvSpPr>
          <p:nvPr>
            <p:ph idx="1"/>
          </p:nvPr>
        </p:nvSpPr>
        <p:spPr>
          <a:xfrm>
            <a:off x="381000" y="1219200"/>
            <a:ext cx="8458200" cy="5029199"/>
          </a:xfrm>
        </p:spPr>
        <p:txBody>
          <a:bodyPr>
            <a:normAutofit fontScale="85000" lnSpcReduction="20000"/>
          </a:bodyPr>
          <a:lstStyle/>
          <a:p>
            <a:r>
              <a:rPr lang="en-US" dirty="0"/>
              <a:t>Add -  ADD value in a register to a value in a register.  Store result in a register.</a:t>
            </a:r>
          </a:p>
          <a:p>
            <a:r>
              <a:rPr lang="en-US" dirty="0"/>
              <a:t>Add -  ADD value in a register to a number.  Store result in a register.</a:t>
            </a:r>
          </a:p>
          <a:p>
            <a:r>
              <a:rPr lang="en-US" dirty="0"/>
              <a:t>And -  Bitwise AND value in a register to a value in a register.  Store result in a register.</a:t>
            </a:r>
          </a:p>
          <a:p>
            <a:r>
              <a:rPr lang="en-US" dirty="0"/>
              <a:t>And -  Bitwise AND value in a register to a number.  Store result in a register.</a:t>
            </a:r>
          </a:p>
          <a:p>
            <a:r>
              <a:rPr lang="en-US" dirty="0"/>
              <a:t>Not – Invert all of the bits in a register and store the result in a register.</a:t>
            </a:r>
          </a:p>
          <a:p>
            <a:r>
              <a:rPr lang="en-US" dirty="0"/>
              <a:t>BR, BRNZP – Conditional branch.  Like if statement.</a:t>
            </a:r>
          </a:p>
          <a:p>
            <a:r>
              <a:rPr lang="en-US" dirty="0"/>
              <a:t>LD, LDR, LDI – Load register with a value from memory</a:t>
            </a:r>
          </a:p>
          <a:p>
            <a:r>
              <a:rPr lang="en-US" dirty="0"/>
              <a:t>ST, STR, STI – Store register value somewhere in memory.</a:t>
            </a:r>
          </a:p>
          <a:p>
            <a:r>
              <a:rPr lang="en-US" dirty="0"/>
              <a:t>LEA – Load an address into a register and not the data.</a:t>
            </a:r>
          </a:p>
          <a:p>
            <a:r>
              <a:rPr lang="en-US" dirty="0"/>
              <a:t>JMP – Jump execution to some other place in memory.</a:t>
            </a:r>
          </a:p>
          <a:p>
            <a:r>
              <a:rPr lang="en-US" dirty="0"/>
              <a:t>JSR, JSRR – Jump to a subroutine similar to a function or method.</a:t>
            </a:r>
          </a:p>
          <a:p>
            <a:r>
              <a:rPr lang="en-US" dirty="0"/>
              <a:t>RET – Return from the subroutine</a:t>
            </a:r>
          </a:p>
          <a:p>
            <a:r>
              <a:rPr lang="en-US" dirty="0"/>
              <a:t>RTI – Return from interrupt, restores process information.</a:t>
            </a:r>
          </a:p>
          <a:p>
            <a:r>
              <a:rPr lang="en-US" dirty="0"/>
              <a:t>TRAP – System call.  Like an operating system.  Handles input and output.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373338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48431"/>
            <a:ext cx="2796955" cy="487263"/>
          </a:xfrm>
        </p:spPr>
        <p:txBody>
          <a:bodyPr>
            <a:normAutofit fontScale="90000"/>
          </a:bodyPr>
          <a:lstStyle/>
          <a:p>
            <a:pPr algn="ctr"/>
            <a:r>
              <a:rPr lang="en-US" dirty="0"/>
              <a:t>LC3 Questions</a:t>
            </a:r>
          </a:p>
        </p:txBody>
      </p:sp>
      <p:sp>
        <p:nvSpPr>
          <p:cNvPr id="5" name="TextBox 4"/>
          <p:cNvSpPr txBox="1"/>
          <p:nvPr/>
        </p:nvSpPr>
        <p:spPr>
          <a:xfrm>
            <a:off x="228600" y="1295400"/>
            <a:ext cx="3505200" cy="4770537"/>
          </a:xfrm>
          <a:prstGeom prst="rect">
            <a:avLst/>
          </a:prstGeom>
          <a:noFill/>
        </p:spPr>
        <p:txBody>
          <a:bodyPr wrap="square" rtlCol="0">
            <a:spAutoFit/>
          </a:bodyPr>
          <a:lstStyle/>
          <a:p>
            <a:pPr lvl="0"/>
            <a:r>
              <a:rPr lang="en-US" sz="1200" dirty="0"/>
              <a:t>Which LC3 instructions during the execution phase use the line labeled 1?  2? 3? </a:t>
            </a:r>
            <a:r>
              <a:rPr lang="en-US" sz="1200" dirty="0" err="1"/>
              <a:t>Etc</a:t>
            </a:r>
            <a:r>
              <a:rPr lang="en-US" sz="1200" dirty="0"/>
              <a:t>…</a:t>
            </a:r>
          </a:p>
          <a:p>
            <a:pPr lvl="0"/>
            <a:endParaRPr lang="en-US" sz="1200" dirty="0"/>
          </a:p>
          <a:p>
            <a:pPr lvl="0"/>
            <a:r>
              <a:rPr lang="en-US" sz="1200" dirty="0"/>
              <a:t>Which LC3 instructions during the execution phase would require a 0 on MARMUX?  1? </a:t>
            </a:r>
          </a:p>
          <a:p>
            <a:pPr lvl="0"/>
            <a:endParaRPr lang="en-US" sz="1200" dirty="0"/>
          </a:p>
          <a:p>
            <a:pPr lvl="0"/>
            <a:r>
              <a:rPr lang="en-US" sz="1200" dirty="0"/>
              <a:t>Which LC3 instructions during the execution phase would require a 0 on ADDR1MUX?  1? </a:t>
            </a:r>
          </a:p>
          <a:p>
            <a:pPr lvl="0"/>
            <a:endParaRPr lang="en-US" sz="1200" dirty="0"/>
          </a:p>
          <a:p>
            <a:pPr lvl="0"/>
            <a:r>
              <a:rPr lang="en-US" sz="1200" dirty="0"/>
              <a:t>Which LC3 instructions during the execution phase would require a 0 on ADDR2MUX?  1? 2? 3?</a:t>
            </a:r>
          </a:p>
          <a:p>
            <a:pPr lvl="0"/>
            <a:endParaRPr lang="en-US" sz="1200" dirty="0"/>
          </a:p>
          <a:p>
            <a:pPr lvl="0"/>
            <a:r>
              <a:rPr lang="en-US" sz="1200" dirty="0"/>
              <a:t>Which LC3 instructions during the execution phase would require a 0 on PCMUX?  1? 2? </a:t>
            </a:r>
          </a:p>
          <a:p>
            <a:pPr lvl="0"/>
            <a:endParaRPr lang="en-US" sz="1200" dirty="0"/>
          </a:p>
          <a:p>
            <a:pPr lvl="0"/>
            <a:r>
              <a:rPr lang="en-US" sz="1200" dirty="0"/>
              <a:t>Which LC3 instructions during the execution phase would require a 0 on SR2MUX?  1? </a:t>
            </a:r>
          </a:p>
          <a:p>
            <a:pPr lvl="0"/>
            <a:endParaRPr lang="en-US" sz="1200" dirty="0"/>
          </a:p>
          <a:p>
            <a:pPr lvl="0"/>
            <a:r>
              <a:rPr lang="en-US" sz="1200" dirty="0"/>
              <a:t>Which LC3 instructions during the execution phase would need a 1 on LD.MAR? LD.MDR? LD.IR?  LD.REG?  LD.PC?  LD.CC?</a:t>
            </a:r>
          </a:p>
          <a:p>
            <a:pPr lvl="0"/>
            <a:endParaRPr lang="en-US" sz="1200" dirty="0"/>
          </a:p>
          <a:p>
            <a:r>
              <a:rPr lang="en-US" sz="1200" dirty="0"/>
              <a:t>Which LC3 instructions during the execution phase would require a 1 on </a:t>
            </a:r>
            <a:r>
              <a:rPr lang="en-US" sz="1200" dirty="0" err="1"/>
              <a:t>GateMARMUX</a:t>
            </a:r>
            <a:r>
              <a:rPr lang="en-US" sz="1200" dirty="0"/>
              <a:t>?  </a:t>
            </a:r>
            <a:r>
              <a:rPr lang="en-US" sz="1200" dirty="0" err="1"/>
              <a:t>GatePC</a:t>
            </a:r>
            <a:r>
              <a:rPr lang="en-US" sz="1200" dirty="0"/>
              <a:t>?  </a:t>
            </a:r>
            <a:r>
              <a:rPr lang="en-US" sz="1200" dirty="0" err="1"/>
              <a:t>GateALU</a:t>
            </a:r>
            <a:r>
              <a:rPr lang="en-US" sz="1600" dirty="0"/>
              <a:t>?  </a:t>
            </a:r>
            <a:r>
              <a:rPr lang="en-US" sz="1200" dirty="0" err="1"/>
              <a:t>GateMDR</a:t>
            </a:r>
            <a:r>
              <a:rPr lang="en-US" sz="1200" dirty="0"/>
              <a:t>?</a:t>
            </a:r>
            <a:endParaRPr lang="en-US" sz="1600" dirty="0"/>
          </a:p>
        </p:txBody>
      </p:sp>
      <p:pic>
        <p:nvPicPr>
          <p:cNvPr id="3" name="Picture 2" descr="LC3 hardware diagram with lines and multiplexers numbered."/>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72814" y="233363"/>
            <a:ext cx="4331188" cy="583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4888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810769"/>
          </a:xfrm>
        </p:spPr>
        <p:txBody>
          <a:bodyPr/>
          <a:lstStyle/>
          <a:p>
            <a:r>
              <a:rPr lang="en-US" dirty="0"/>
              <a:t>Registers</a:t>
            </a:r>
          </a:p>
        </p:txBody>
      </p:sp>
      <p:sp>
        <p:nvSpPr>
          <p:cNvPr id="3" name="Content Placeholder 2"/>
          <p:cNvSpPr>
            <a:spLocks noGrp="1"/>
          </p:cNvSpPr>
          <p:nvPr>
            <p:ph idx="1"/>
          </p:nvPr>
        </p:nvSpPr>
        <p:spPr>
          <a:xfrm>
            <a:off x="457200" y="1295401"/>
            <a:ext cx="8229600" cy="4830766"/>
          </a:xfrm>
        </p:spPr>
        <p:txBody>
          <a:bodyPr>
            <a:normAutofit fontScale="77500" lnSpcReduction="20000"/>
          </a:bodyPr>
          <a:lstStyle/>
          <a:p>
            <a:r>
              <a:rPr lang="en-US" dirty="0"/>
              <a:t>Eight general purpose registers (R0 – R7).</a:t>
            </a:r>
          </a:p>
          <a:p>
            <a:r>
              <a:rPr lang="en-US" dirty="0"/>
              <a:t>Instruction Register (IR)– Holds the instruction in the microprocessor so it can be interpreted.</a:t>
            </a:r>
          </a:p>
          <a:p>
            <a:r>
              <a:rPr lang="en-US" dirty="0"/>
              <a:t>Program Counter (PC) – Holds the address of the next program step.  Looping is accomplished by changing the value of the PC.</a:t>
            </a:r>
          </a:p>
          <a:p>
            <a:r>
              <a:rPr lang="en-US" dirty="0"/>
              <a:t>Memory Address Register (MAR) – When transferring to/from memory, this will hold the address of the memory unit to be written or read.</a:t>
            </a:r>
          </a:p>
          <a:p>
            <a:r>
              <a:rPr lang="en-US" dirty="0"/>
              <a:t>Memory Data Register (MDR) – When transferring to memory, this holds the value to save.  When transferring from memory, this holds the value read.</a:t>
            </a:r>
          </a:p>
          <a:p>
            <a:r>
              <a:rPr lang="en-US" dirty="0" err="1"/>
              <a:t>KeyBoard</a:t>
            </a:r>
            <a:r>
              <a:rPr lang="en-US" dirty="0"/>
              <a:t> Data Register (KBDR)  – Holds the ASCII character of the key after it has been typed.</a:t>
            </a:r>
          </a:p>
          <a:p>
            <a:r>
              <a:rPr lang="en-US" dirty="0" err="1"/>
              <a:t>KeyBoard</a:t>
            </a:r>
            <a:r>
              <a:rPr lang="en-US" dirty="0"/>
              <a:t> Status Register (KBSR) – Status information that lets the microprocessor know a key has been typed and is ready to be read.</a:t>
            </a:r>
          </a:p>
          <a:p>
            <a:r>
              <a:rPr lang="en-US" dirty="0"/>
              <a:t>Display Data Register (DDR) – Holds the ASCII character to display on the screen.</a:t>
            </a:r>
          </a:p>
          <a:p>
            <a:r>
              <a:rPr lang="en-US" dirty="0"/>
              <a:t>Display Status Register (DSR) – Status information.  Use this to tell the display you are ready to write the character from the DDR to the screen.</a:t>
            </a:r>
          </a:p>
          <a:p>
            <a:r>
              <a:rPr lang="en-US" dirty="0"/>
              <a:t>Process State Register (PSR) – Information about the current state of the current program.</a:t>
            </a:r>
          </a:p>
          <a:p>
            <a:endParaRPr lang="en-US" dirty="0"/>
          </a:p>
          <a:p>
            <a:endParaRPr lang="en-US" dirty="0"/>
          </a:p>
        </p:txBody>
      </p:sp>
    </p:spTree>
    <p:extLst>
      <p:ext uri="{BB962C8B-B14F-4D97-AF65-F5344CB8AC3E}">
        <p14:creationId xmlns:p14="http://schemas.microsoft.com/office/powerpoint/2010/main" val="2524226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810768"/>
          </a:xfrm>
        </p:spPr>
        <p:txBody>
          <a:bodyPr/>
          <a:lstStyle/>
          <a:p>
            <a:r>
              <a:rPr lang="en-US" dirty="0"/>
              <a:t>Operate Instructions formats</a:t>
            </a:r>
          </a:p>
        </p:txBody>
      </p:sp>
      <p:sp>
        <p:nvSpPr>
          <p:cNvPr id="3" name="Content Placeholder 2"/>
          <p:cNvSpPr>
            <a:spLocks noGrp="1"/>
          </p:cNvSpPr>
          <p:nvPr>
            <p:ph idx="1"/>
          </p:nvPr>
        </p:nvSpPr>
        <p:spPr>
          <a:xfrm>
            <a:off x="685800" y="1600200"/>
            <a:ext cx="7772400" cy="4572000"/>
          </a:xfrm>
        </p:spPr>
        <p:txBody>
          <a:bodyPr/>
          <a:lstStyle/>
          <a:p>
            <a:r>
              <a:rPr lang="en-US" sz="2000" dirty="0"/>
              <a:t>On LC3 all operate instructions (ADD, AND, and NOT) use register or immediate addressing mode.    </a:t>
            </a:r>
            <a:endParaRPr lang="en-US" dirty="0"/>
          </a:p>
        </p:txBody>
      </p:sp>
      <p:pic>
        <p:nvPicPr>
          <p:cNvPr id="5" name="Picture 4" descr="Table showing 16-bit binary patterns for the ADD register, ADD Immediate, AND register, AND immediate and NOT instructions.  Note that there is no immediate form of the NOT instruction.">
            <a:extLst>
              <a:ext uri="{FF2B5EF4-FFF2-40B4-BE49-F238E27FC236}">
                <a16:creationId xmlns:a16="http://schemas.microsoft.com/office/drawing/2014/main" id="{6CD0D099-9D01-4269-AEA9-76584EDD4B58}"/>
              </a:ext>
            </a:extLst>
          </p:cNvPr>
          <p:cNvPicPr>
            <a:picLocks noChangeAspect="1"/>
          </p:cNvPicPr>
          <p:nvPr/>
        </p:nvPicPr>
        <p:blipFill>
          <a:blip r:embed="rId2"/>
          <a:stretch>
            <a:fillRect/>
          </a:stretch>
        </p:blipFill>
        <p:spPr>
          <a:xfrm>
            <a:off x="1676400" y="2397732"/>
            <a:ext cx="5791200" cy="3754252"/>
          </a:xfrm>
          <a:prstGeom prst="rect">
            <a:avLst/>
          </a:prstGeom>
        </p:spPr>
      </p:pic>
    </p:spTree>
    <p:extLst>
      <p:ext uri="{BB962C8B-B14F-4D97-AF65-F5344CB8AC3E}">
        <p14:creationId xmlns:p14="http://schemas.microsoft.com/office/powerpoint/2010/main" val="388158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ALU</a:t>
            </a:r>
          </a:p>
        </p:txBody>
      </p:sp>
      <p:pic>
        <p:nvPicPr>
          <p:cNvPr id="4" name="Picture 3" descr="A basic arithmetic logic unit that performs the arithmetic and logic needed in the LC3.">
            <a:extLst>
              <a:ext uri="{FF2B5EF4-FFF2-40B4-BE49-F238E27FC236}">
                <a16:creationId xmlns:a16="http://schemas.microsoft.com/office/drawing/2014/main" id="{6F840302-6701-8C33-07F7-CB6F451F7D0B}"/>
              </a:ext>
            </a:extLst>
          </p:cNvPr>
          <p:cNvPicPr>
            <a:picLocks noChangeAspect="1"/>
          </p:cNvPicPr>
          <p:nvPr/>
        </p:nvPicPr>
        <p:blipFill>
          <a:blip r:embed="rId2"/>
          <a:stretch>
            <a:fillRect/>
          </a:stretch>
        </p:blipFill>
        <p:spPr>
          <a:xfrm>
            <a:off x="2157901" y="800100"/>
            <a:ext cx="4828198" cy="5335112"/>
          </a:xfrm>
          <a:prstGeom prst="rect">
            <a:avLst/>
          </a:prstGeom>
        </p:spPr>
      </p:pic>
    </p:spTree>
    <p:extLst>
      <p:ext uri="{BB962C8B-B14F-4D97-AF65-F5344CB8AC3E}">
        <p14:creationId xmlns:p14="http://schemas.microsoft.com/office/powerpoint/2010/main" val="434379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9ED1E-1C67-9F9E-2EB2-973D068B2919}"/>
              </a:ext>
            </a:extLst>
          </p:cNvPr>
          <p:cNvSpPr>
            <a:spLocks noGrp="1"/>
          </p:cNvSpPr>
          <p:nvPr>
            <p:ph type="title"/>
          </p:nvPr>
        </p:nvSpPr>
        <p:spPr>
          <a:xfrm>
            <a:off x="228600" y="304800"/>
            <a:ext cx="1905000" cy="3249168"/>
          </a:xfrm>
        </p:spPr>
        <p:txBody>
          <a:bodyPr/>
          <a:lstStyle/>
          <a:p>
            <a:r>
              <a:rPr lang="en-US" dirty="0"/>
              <a:t>LC3 State Diagram</a:t>
            </a:r>
          </a:p>
        </p:txBody>
      </p:sp>
      <p:pic>
        <p:nvPicPr>
          <p:cNvPr id="5" name="Content Placeholder 4" descr="State diagram of the LC3 state machine.">
            <a:extLst>
              <a:ext uri="{FF2B5EF4-FFF2-40B4-BE49-F238E27FC236}">
                <a16:creationId xmlns:a16="http://schemas.microsoft.com/office/drawing/2014/main" id="{09FBCC7C-CC01-B1E0-DC9F-A00A09C378CB}"/>
              </a:ext>
            </a:extLst>
          </p:cNvPr>
          <p:cNvPicPr>
            <a:picLocks noGrp="1" noChangeAspect="1"/>
          </p:cNvPicPr>
          <p:nvPr>
            <p:ph idx="1"/>
          </p:nvPr>
        </p:nvPicPr>
        <p:blipFill>
          <a:blip r:embed="rId2"/>
          <a:stretch>
            <a:fillRect/>
          </a:stretch>
        </p:blipFill>
        <p:spPr>
          <a:xfrm>
            <a:off x="2590800" y="477135"/>
            <a:ext cx="5427148" cy="6153666"/>
          </a:xfrm>
        </p:spPr>
      </p:pic>
    </p:spTree>
    <p:extLst>
      <p:ext uri="{BB962C8B-B14F-4D97-AF65-F5344CB8AC3E}">
        <p14:creationId xmlns:p14="http://schemas.microsoft.com/office/powerpoint/2010/main" val="8482348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6498</TotalTime>
  <Words>3340</Words>
  <Application>Microsoft Office PowerPoint</Application>
  <PresentationFormat>On-screen Show (4:3)</PresentationFormat>
  <Paragraphs>464</Paragraphs>
  <Slides>57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Rockwell</vt:lpstr>
      <vt:lpstr>Rockwell Condensed</vt:lpstr>
      <vt:lpstr>Wingdings</vt:lpstr>
      <vt:lpstr>Wood Type</vt:lpstr>
      <vt:lpstr>LC-3 Hardware and Instructions</vt:lpstr>
      <vt:lpstr>Instructions</vt:lpstr>
      <vt:lpstr>Format for all LC3 Instructions</vt:lpstr>
      <vt:lpstr>Opcode Summary</vt:lpstr>
      <vt:lpstr>Data Types and Condition Codes</vt:lpstr>
      <vt:lpstr>Registers</vt:lpstr>
      <vt:lpstr>Operate Instructions formats</vt:lpstr>
      <vt:lpstr>ALU</vt:lpstr>
      <vt:lpstr>LC3 State Diagram</vt:lpstr>
      <vt:lpstr>Hardware – Add Register</vt:lpstr>
      <vt:lpstr>REG FILE – general purpose register storage and control</vt:lpstr>
      <vt:lpstr>Hardware – Add Immediate</vt:lpstr>
      <vt:lpstr>Sign Extension</vt:lpstr>
      <vt:lpstr>Operate Instructions</vt:lpstr>
      <vt:lpstr>Data Movement Instructions</vt:lpstr>
      <vt:lpstr>PC Relative – LD &amp; ST</vt:lpstr>
      <vt:lpstr>LD/ST Relative Format</vt:lpstr>
      <vt:lpstr>LD format EXAMPLE</vt:lpstr>
      <vt:lpstr>Example Fetch next instruction Fetch step 1 State 18</vt:lpstr>
      <vt:lpstr>Example fetch next instruction fetch step 2 State 33</vt:lpstr>
      <vt:lpstr>Example Fetch next instruction fetch step 3 state 35</vt:lpstr>
      <vt:lpstr>LD Example</vt:lpstr>
      <vt:lpstr>Example instruction  LD R2, #aF Execute step 1 STATE 2</vt:lpstr>
      <vt:lpstr>Example instruction  LD R2, #aF Execute step 2 State 25</vt:lpstr>
      <vt:lpstr>Example instruction  LD R2, #aF Execute step 3 State 27</vt:lpstr>
      <vt:lpstr>ST Example</vt:lpstr>
      <vt:lpstr>Example instruction  ST R2, #aF Execute step 1 STATE 3</vt:lpstr>
      <vt:lpstr>Example instruction  ST R2, #aF Execute step 2 STATE 23</vt:lpstr>
      <vt:lpstr>Example instruction  ST R2, #aF Execute step 3 STATE 16</vt:lpstr>
      <vt:lpstr>Indirect Addressing</vt:lpstr>
      <vt:lpstr>Load Indirect</vt:lpstr>
      <vt:lpstr>Store Indirect</vt:lpstr>
      <vt:lpstr>LDI/STI Example step 1</vt:lpstr>
      <vt:lpstr>LDI Example step 1 – Effective address</vt:lpstr>
      <vt:lpstr>LDI Example step 1 – DATA</vt:lpstr>
      <vt:lpstr>Add example</vt:lpstr>
      <vt:lpstr>STI Example step 1 – Effective address</vt:lpstr>
      <vt:lpstr>STI Example step 2 – DATA</vt:lpstr>
      <vt:lpstr>Compare LD and LDI</vt:lpstr>
      <vt:lpstr>Example instruction  LDI R2, #AF Execute steps 1 &amp; 2 STATE 10 &amp; 24</vt:lpstr>
      <vt:lpstr>Example instruction  LDI R2, #AF Execute Step 3 State 26 </vt:lpstr>
      <vt:lpstr>Example instruction  LDI R2, #AF Execute  Step 4 &amp; 5 State 25 &amp; 27</vt:lpstr>
      <vt:lpstr>The LDR data path Execute step 1 State 6</vt:lpstr>
      <vt:lpstr>LEA and Immediate Mode</vt:lpstr>
      <vt:lpstr>LEA hardware path LEA R2, AF State 14</vt:lpstr>
      <vt:lpstr>Addressing Modes Summary</vt:lpstr>
      <vt:lpstr>Branching</vt:lpstr>
      <vt:lpstr>Jumping Around</vt:lpstr>
      <vt:lpstr>Base Register with 0 for offset</vt:lpstr>
      <vt:lpstr>JMP, RET, JSRR – Base Register With No Index</vt:lpstr>
      <vt:lpstr>Base register with 0 for offset data path</vt:lpstr>
      <vt:lpstr>JSR - JSRR Step 1 State 4</vt:lpstr>
      <vt:lpstr>JSR Step 2 State 21</vt:lpstr>
      <vt:lpstr>Branch Step 2 State 22 </vt:lpstr>
      <vt:lpstr>TRAP</vt:lpstr>
      <vt:lpstr>Opcode Summary (duplicate)</vt:lpstr>
      <vt:lpstr>LC3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LC-3</dc:title>
  <dc:creator>Joel</dc:creator>
  <cp:lastModifiedBy>Joel Swanson</cp:lastModifiedBy>
  <cp:revision>167</cp:revision>
  <dcterms:created xsi:type="dcterms:W3CDTF">2006-08-16T00:00:00Z</dcterms:created>
  <dcterms:modified xsi:type="dcterms:W3CDTF">2024-11-22T14:38:44Z</dcterms:modified>
</cp:coreProperties>
</file>