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2" r:id="rId3"/>
    <p:sldId id="343" r:id="rId4"/>
    <p:sldId id="410" r:id="rId5"/>
    <p:sldId id="431" r:id="rId6"/>
    <p:sldId id="411" r:id="rId7"/>
    <p:sldId id="412" r:id="rId8"/>
    <p:sldId id="349" r:id="rId9"/>
    <p:sldId id="413" r:id="rId10"/>
    <p:sldId id="414" r:id="rId11"/>
    <p:sldId id="350" r:id="rId12"/>
    <p:sldId id="415" r:id="rId13"/>
    <p:sldId id="416" r:id="rId14"/>
    <p:sldId id="417" r:id="rId15"/>
    <p:sldId id="333" r:id="rId16"/>
    <p:sldId id="341" r:id="rId17"/>
    <p:sldId id="347" r:id="rId18"/>
    <p:sldId id="351" r:id="rId19"/>
    <p:sldId id="344" r:id="rId20"/>
    <p:sldId id="345" r:id="rId21"/>
    <p:sldId id="346" r:id="rId22"/>
    <p:sldId id="348" r:id="rId23"/>
    <p:sldId id="334" r:id="rId24"/>
    <p:sldId id="363" r:id="rId25"/>
    <p:sldId id="365" r:id="rId26"/>
    <p:sldId id="420" r:id="rId27"/>
    <p:sldId id="422" r:id="rId28"/>
    <p:sldId id="424" r:id="rId29"/>
    <p:sldId id="425" r:id="rId30"/>
    <p:sldId id="427" r:id="rId31"/>
    <p:sldId id="428" r:id="rId32"/>
    <p:sldId id="366" r:id="rId33"/>
    <p:sldId id="367" r:id="rId34"/>
    <p:sldId id="370" r:id="rId35"/>
    <p:sldId id="375" r:id="rId36"/>
    <p:sldId id="352" r:id="rId37"/>
    <p:sldId id="368" r:id="rId38"/>
    <p:sldId id="371" r:id="rId39"/>
    <p:sldId id="374" r:id="rId40"/>
    <p:sldId id="372" r:id="rId41"/>
    <p:sldId id="429" r:id="rId42"/>
    <p:sldId id="382" r:id="rId43"/>
    <p:sldId id="373" r:id="rId44"/>
    <p:sldId id="430" r:id="rId45"/>
    <p:sldId id="376" r:id="rId46"/>
    <p:sldId id="377" r:id="rId47"/>
    <p:sldId id="378" r:id="rId48"/>
    <p:sldId id="379" r:id="rId49"/>
    <p:sldId id="380" r:id="rId50"/>
    <p:sldId id="335"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400" r:id="rId68"/>
    <p:sldId id="401" r:id="rId69"/>
    <p:sldId id="404" r:id="rId70"/>
    <p:sldId id="402" r:id="rId71"/>
    <p:sldId id="403" r:id="rId72"/>
    <p:sldId id="405" r:id="rId73"/>
    <p:sldId id="406" r:id="rId74"/>
    <p:sldId id="407" r:id="rId75"/>
    <p:sldId id="40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8F9F22-8875-4394-BCCD-6AEC1DD6EE86}">
          <p14:sldIdLst>
            <p14:sldId id="256"/>
            <p14:sldId id="342"/>
            <p14:sldId id="343"/>
            <p14:sldId id="410"/>
            <p14:sldId id="431"/>
            <p14:sldId id="411"/>
            <p14:sldId id="412"/>
            <p14:sldId id="349"/>
            <p14:sldId id="413"/>
            <p14:sldId id="414"/>
            <p14:sldId id="350"/>
            <p14:sldId id="415"/>
            <p14:sldId id="416"/>
            <p14:sldId id="417"/>
            <p14:sldId id="333"/>
            <p14:sldId id="341"/>
            <p14:sldId id="347"/>
            <p14:sldId id="351"/>
            <p14:sldId id="344"/>
            <p14:sldId id="345"/>
            <p14:sldId id="346"/>
            <p14:sldId id="348"/>
            <p14:sldId id="334"/>
            <p14:sldId id="363"/>
            <p14:sldId id="365"/>
            <p14:sldId id="420"/>
            <p14:sldId id="422"/>
            <p14:sldId id="424"/>
            <p14:sldId id="425"/>
            <p14:sldId id="427"/>
            <p14:sldId id="428"/>
            <p14:sldId id="366"/>
            <p14:sldId id="367"/>
            <p14:sldId id="370"/>
            <p14:sldId id="375"/>
            <p14:sldId id="352"/>
            <p14:sldId id="368"/>
            <p14:sldId id="371"/>
            <p14:sldId id="374"/>
            <p14:sldId id="372"/>
            <p14:sldId id="429"/>
            <p14:sldId id="382"/>
            <p14:sldId id="373"/>
            <p14:sldId id="430"/>
            <p14:sldId id="376"/>
            <p14:sldId id="377"/>
            <p14:sldId id="378"/>
            <p14:sldId id="379"/>
            <p14:sldId id="380"/>
            <p14:sldId id="335"/>
            <p14:sldId id="383"/>
            <p14:sldId id="384"/>
            <p14:sldId id="385"/>
            <p14:sldId id="386"/>
            <p14:sldId id="387"/>
            <p14:sldId id="388"/>
            <p14:sldId id="389"/>
            <p14:sldId id="390"/>
            <p14:sldId id="391"/>
            <p14:sldId id="392"/>
            <p14:sldId id="393"/>
            <p14:sldId id="394"/>
            <p14:sldId id="395"/>
            <p14:sldId id="396"/>
            <p14:sldId id="397"/>
            <p14:sldId id="398"/>
            <p14:sldId id="400"/>
            <p14:sldId id="401"/>
            <p14:sldId id="404"/>
            <p14:sldId id="402"/>
            <p14:sldId id="403"/>
            <p14:sldId id="405"/>
            <p14:sldId id="406"/>
            <p14:sldId id="407"/>
            <p14:sldId id="4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83" autoAdjust="0"/>
    <p:restoredTop sz="94660"/>
  </p:normalViewPr>
  <p:slideViewPr>
    <p:cSldViewPr>
      <p:cViewPr varScale="1">
        <p:scale>
          <a:sx n="54" d="100"/>
          <a:sy n="54" d="100"/>
        </p:scale>
        <p:origin x="13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11/22/2021</a:t>
            </a:fld>
            <a:endParaRPr lang="en-US"/>
          </a:p>
        </p:txBody>
      </p:sp>
      <p:sp>
        <p:nvSpPr>
          <p:cNvPr id="5" name="Footer Placeholder 4"/>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Chapters 8, 9, and 10</a:t>
            </a:r>
            <a:br>
              <a:rPr lang="en-US" dirty="0"/>
            </a:br>
            <a:r>
              <a:rPr lang="en-US" sz="4000" dirty="0"/>
              <a:t>I/O</a:t>
            </a:r>
            <a:br>
              <a:rPr lang="en-US" sz="4000" dirty="0"/>
            </a:br>
            <a:r>
              <a:rPr lang="en-US" sz="4000" dirty="0"/>
              <a:t> Interrupts</a:t>
            </a:r>
            <a:br>
              <a:rPr lang="en-US" sz="4000" dirty="0"/>
            </a:br>
            <a:r>
              <a:rPr lang="en-US" sz="4000" dirty="0"/>
              <a:t>The Stack</a:t>
            </a:r>
          </a:p>
        </p:txBody>
      </p:sp>
    </p:spTree>
    <p:extLst>
      <p:ext uri="{BB962C8B-B14F-4D97-AF65-F5344CB8AC3E}">
        <p14:creationId xmlns:p14="http://schemas.microsoft.com/office/powerpoint/2010/main" val="490794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Interaction</a:t>
            </a:r>
          </a:p>
        </p:txBody>
      </p:sp>
      <p:sp>
        <p:nvSpPr>
          <p:cNvPr id="3" name="Content Placeholder 2"/>
          <p:cNvSpPr>
            <a:spLocks noGrp="1"/>
          </p:cNvSpPr>
          <p:nvPr>
            <p:ph idx="1"/>
          </p:nvPr>
        </p:nvSpPr>
        <p:spPr/>
        <p:txBody>
          <a:bodyPr>
            <a:normAutofit fontScale="85000" lnSpcReduction="20000"/>
          </a:bodyPr>
          <a:lstStyle/>
          <a:p>
            <a:r>
              <a:rPr lang="en-US" dirty="0"/>
              <a:t>Display Status Register</a:t>
            </a:r>
          </a:p>
          <a:p>
            <a:pPr lvl="1"/>
            <a:r>
              <a:rPr lang="en-US" dirty="0"/>
              <a:t>DSR</a:t>
            </a:r>
          </a:p>
          <a:p>
            <a:pPr lvl="1"/>
            <a:r>
              <a:rPr lang="en-US" dirty="0"/>
              <a:t>Address: FE04</a:t>
            </a:r>
          </a:p>
          <a:p>
            <a:pPr lvl="1"/>
            <a:r>
              <a:rPr lang="en-US" dirty="0"/>
              <a:t>DSR[15] is the "Ready Bit".</a:t>
            </a:r>
          </a:p>
          <a:p>
            <a:r>
              <a:rPr lang="en-US" dirty="0"/>
              <a:t>Display Data Register</a:t>
            </a:r>
          </a:p>
          <a:p>
            <a:pPr lvl="1"/>
            <a:r>
              <a:rPr lang="en-US" dirty="0"/>
              <a:t>DDR</a:t>
            </a:r>
          </a:p>
          <a:p>
            <a:pPr lvl="1"/>
            <a:r>
              <a:rPr lang="en-US" dirty="0"/>
              <a:t>Address: FE06</a:t>
            </a:r>
          </a:p>
          <a:p>
            <a:r>
              <a:rPr lang="en-US" dirty="0"/>
              <a:t>When a character is written to DDR</a:t>
            </a:r>
          </a:p>
          <a:p>
            <a:pPr lvl="1"/>
            <a:r>
              <a:rPr lang="en-US" dirty="0"/>
              <a:t>DSR[15] is set to </a:t>
            </a:r>
            <a:r>
              <a:rPr lang="en-US" dirty="0" smtClean="0"/>
              <a:t>0</a:t>
            </a:r>
            <a:endParaRPr lang="en-US" dirty="0"/>
          </a:p>
          <a:p>
            <a:pPr lvl="1"/>
            <a:r>
              <a:rPr lang="en-US" dirty="0"/>
              <a:t>The hardware begins transfer of character to the Display</a:t>
            </a:r>
          </a:p>
          <a:p>
            <a:pPr lvl="1"/>
            <a:r>
              <a:rPr lang="en-US" dirty="0"/>
              <a:t>When the hardware is finished displaying the character DSR[15] is set to </a:t>
            </a:r>
            <a:r>
              <a:rPr lang="en-US" dirty="0" smtClean="0"/>
              <a:t>1.</a:t>
            </a:r>
            <a:endParaRPr lang="en-US" dirty="0"/>
          </a:p>
        </p:txBody>
      </p:sp>
    </p:spTree>
    <p:extLst>
      <p:ext uri="{BB962C8B-B14F-4D97-AF65-F5344CB8AC3E}">
        <p14:creationId xmlns:p14="http://schemas.microsoft.com/office/powerpoint/2010/main" val="2668234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0" y="0"/>
            <a:ext cx="8229600" cy="1143000"/>
          </a:xfrm>
        </p:spPr>
        <p:txBody>
          <a:bodyPr/>
          <a:lstStyle/>
          <a:p>
            <a:r>
              <a:rPr lang="en-US" dirty="0"/>
              <a:t>Reading DSR</a:t>
            </a:r>
          </a:p>
        </p:txBody>
      </p:sp>
      <p:sp>
        <p:nvSpPr>
          <p:cNvPr id="3" name="Content Placeholder 2"/>
          <p:cNvSpPr>
            <a:spLocks noGrp="1"/>
          </p:cNvSpPr>
          <p:nvPr>
            <p:ph idx="1"/>
          </p:nvPr>
        </p:nvSpPr>
        <p:spPr>
          <a:xfrm>
            <a:off x="421290" y="990600"/>
            <a:ext cx="8229600" cy="5410200"/>
          </a:xfrm>
        </p:spPr>
        <p:txBody>
          <a:bodyPr/>
          <a:lstStyle/>
          <a:p>
            <a:pPr marL="0" indent="0">
              <a:buNone/>
            </a:pPr>
            <a:r>
              <a:rPr lang="en-US" sz="1800" dirty="0">
                <a:latin typeface="Courier New" panose="02070309020205020404" pitchFamily="49" charset="0"/>
                <a:cs typeface="Courier New" panose="02070309020205020404" pitchFamily="49" charset="0"/>
              </a:rPr>
              <a:t>START 	</a:t>
            </a:r>
            <a:r>
              <a:rPr lang="en-US" sz="1800" dirty="0">
                <a:solidFill>
                  <a:srgbClr val="FF0000"/>
                </a:solidFill>
                <a:latin typeface="Courier New" panose="02070309020205020404" pitchFamily="49" charset="0"/>
                <a:cs typeface="Courier New" panose="02070309020205020404" pitchFamily="49" charset="0"/>
              </a:rPr>
              <a:t>LDI 	R1, DSR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BRzp</a:t>
            </a:r>
            <a:r>
              <a:rPr lang="en-US" sz="1800" dirty="0">
                <a:latin typeface="Courier New" panose="02070309020205020404" pitchFamily="49" charset="0"/>
                <a:cs typeface="Courier New" panose="02070309020205020404" pitchFamily="49" charset="0"/>
              </a:rPr>
              <a:t>	START</a:t>
            </a:r>
          </a:p>
          <a:p>
            <a:pPr marL="0" indent="0">
              <a:buNone/>
            </a:pPr>
            <a:r>
              <a:rPr lang="en-US" sz="1800" dirty="0">
                <a:latin typeface="Courier New" panose="02070309020205020404" pitchFamily="49" charset="0"/>
                <a:cs typeface="Courier New" panose="02070309020205020404" pitchFamily="49" charset="0"/>
              </a:rPr>
              <a:t>	STI	R0, DDR</a:t>
            </a:r>
          </a:p>
          <a:p>
            <a:pPr marL="0" indent="0">
              <a:buNone/>
            </a:pPr>
            <a:r>
              <a:rPr lang="en-US" sz="1800" dirty="0">
                <a:latin typeface="Courier New" panose="02070309020205020404" pitchFamily="49" charset="0"/>
                <a:cs typeface="Courier New" panose="02070309020205020404" pitchFamily="49" charset="0"/>
              </a:rPr>
              <a:t>	… More code …</a:t>
            </a:r>
          </a:p>
          <a:p>
            <a:pPr marL="0" indent="0">
              <a:buNone/>
            </a:pPr>
            <a:r>
              <a:rPr lang="en-US" sz="1800" dirty="0">
                <a:latin typeface="Courier New" panose="02070309020205020404" pitchFamily="49" charset="0"/>
                <a:cs typeface="Courier New" panose="02070309020205020404" pitchFamily="49" charset="0"/>
              </a:rPr>
              <a:t>DSR	.fill	xFE04</a:t>
            </a:r>
          </a:p>
          <a:p>
            <a:pPr marL="0" indent="0">
              <a:buNone/>
            </a:pPr>
            <a:r>
              <a:rPr lang="en-US" sz="1800" dirty="0">
                <a:latin typeface="Courier New" panose="02070309020205020404" pitchFamily="49" charset="0"/>
                <a:cs typeface="Courier New" panose="02070309020205020404" pitchFamily="49" charset="0"/>
              </a:rPr>
              <a:t>DDR	.fill	xFE06</a:t>
            </a:r>
          </a:p>
        </p:txBody>
      </p:sp>
      <p:sp>
        <p:nvSpPr>
          <p:cNvPr id="4" name="TextBox 3"/>
          <p:cNvSpPr txBox="1"/>
          <p:nvPr/>
        </p:nvSpPr>
        <p:spPr>
          <a:xfrm>
            <a:off x="943311" y="6019800"/>
            <a:ext cx="7185557" cy="461665"/>
          </a:xfrm>
          <a:prstGeom prst="rect">
            <a:avLst/>
          </a:prstGeom>
          <a:noFill/>
        </p:spPr>
        <p:txBody>
          <a:bodyPr wrap="none" rtlCol="0">
            <a:spAutoFit/>
          </a:bodyPr>
          <a:lstStyle/>
          <a:p>
            <a:r>
              <a:rPr lang="en-US" sz="2400" dirty="0"/>
              <a:t>The Address Control Logic recognizes xFE04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81" y="3200400"/>
            <a:ext cx="5960216" cy="2584688"/>
          </a:xfrm>
          <a:prstGeom prst="rect">
            <a:avLst/>
          </a:prstGeom>
        </p:spPr>
      </p:pic>
    </p:spTree>
    <p:extLst>
      <p:ext uri="{BB962C8B-B14F-4D97-AF65-F5344CB8AC3E}">
        <p14:creationId xmlns:p14="http://schemas.microsoft.com/office/powerpoint/2010/main" val="3105694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0" y="0"/>
            <a:ext cx="8229600" cy="1143000"/>
          </a:xfrm>
        </p:spPr>
        <p:txBody>
          <a:bodyPr/>
          <a:lstStyle/>
          <a:p>
            <a:r>
              <a:rPr lang="en-US" dirty="0"/>
              <a:t>Reading DSR</a:t>
            </a:r>
          </a:p>
        </p:txBody>
      </p:sp>
      <p:sp>
        <p:nvSpPr>
          <p:cNvPr id="3" name="Content Placeholder 2"/>
          <p:cNvSpPr>
            <a:spLocks noGrp="1"/>
          </p:cNvSpPr>
          <p:nvPr>
            <p:ph idx="1"/>
          </p:nvPr>
        </p:nvSpPr>
        <p:spPr>
          <a:xfrm>
            <a:off x="421290" y="990600"/>
            <a:ext cx="8229600" cy="5410200"/>
          </a:xfrm>
        </p:spPr>
        <p:txBody>
          <a:bodyPr/>
          <a:lstStyle/>
          <a:p>
            <a:pPr marL="0" indent="0">
              <a:buNone/>
            </a:pPr>
            <a:r>
              <a:rPr lang="en-US" sz="1800" dirty="0">
                <a:latin typeface="Courier New" panose="02070309020205020404" pitchFamily="49" charset="0"/>
                <a:cs typeface="Courier New" panose="02070309020205020404" pitchFamily="49" charset="0"/>
              </a:rPr>
              <a:t>START 	</a:t>
            </a:r>
            <a:r>
              <a:rPr lang="en-US" sz="1800" dirty="0">
                <a:solidFill>
                  <a:srgbClr val="FF0000"/>
                </a:solidFill>
                <a:latin typeface="Courier New" panose="02070309020205020404" pitchFamily="49" charset="0"/>
                <a:cs typeface="Courier New" panose="02070309020205020404" pitchFamily="49" charset="0"/>
              </a:rPr>
              <a:t>LDI 	R1, DSR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BRzp</a:t>
            </a:r>
            <a:r>
              <a:rPr lang="en-US" sz="1800" dirty="0">
                <a:latin typeface="Courier New" panose="02070309020205020404" pitchFamily="49" charset="0"/>
                <a:cs typeface="Courier New" panose="02070309020205020404" pitchFamily="49" charset="0"/>
              </a:rPr>
              <a:t>	START</a:t>
            </a:r>
          </a:p>
          <a:p>
            <a:pPr marL="0" indent="0">
              <a:buNone/>
            </a:pPr>
            <a:r>
              <a:rPr lang="en-US" sz="1800" dirty="0">
                <a:latin typeface="Courier New" panose="02070309020205020404" pitchFamily="49" charset="0"/>
                <a:cs typeface="Courier New" panose="02070309020205020404" pitchFamily="49" charset="0"/>
              </a:rPr>
              <a:t>	STI	R0, DDR</a:t>
            </a:r>
          </a:p>
          <a:p>
            <a:pPr marL="0" indent="0">
              <a:buNone/>
            </a:pPr>
            <a:r>
              <a:rPr lang="en-US" sz="1800" dirty="0">
                <a:latin typeface="Courier New" panose="02070309020205020404" pitchFamily="49" charset="0"/>
                <a:cs typeface="Courier New" panose="02070309020205020404" pitchFamily="49" charset="0"/>
              </a:rPr>
              <a:t>	… More code …</a:t>
            </a:r>
          </a:p>
          <a:p>
            <a:pPr marL="0" indent="0">
              <a:buNone/>
            </a:pPr>
            <a:r>
              <a:rPr lang="en-US" sz="1800" dirty="0">
                <a:latin typeface="Courier New" panose="02070309020205020404" pitchFamily="49" charset="0"/>
                <a:cs typeface="Courier New" panose="02070309020205020404" pitchFamily="49" charset="0"/>
              </a:rPr>
              <a:t>DSR	.fill	xFE04</a:t>
            </a:r>
          </a:p>
          <a:p>
            <a:pPr marL="0" indent="0">
              <a:buNone/>
            </a:pPr>
            <a:r>
              <a:rPr lang="en-US" sz="1800" dirty="0">
                <a:latin typeface="Courier New" panose="02070309020205020404" pitchFamily="49" charset="0"/>
                <a:cs typeface="Courier New" panose="02070309020205020404" pitchFamily="49" charset="0"/>
              </a:rPr>
              <a:t>DDR	.fill	xFE06</a:t>
            </a:r>
          </a:p>
        </p:txBody>
      </p:sp>
      <p:sp>
        <p:nvSpPr>
          <p:cNvPr id="4" name="TextBox 3"/>
          <p:cNvSpPr txBox="1"/>
          <p:nvPr/>
        </p:nvSpPr>
        <p:spPr>
          <a:xfrm>
            <a:off x="943311" y="6019800"/>
            <a:ext cx="7185557" cy="461665"/>
          </a:xfrm>
          <a:prstGeom prst="rect">
            <a:avLst/>
          </a:prstGeom>
          <a:noFill/>
        </p:spPr>
        <p:txBody>
          <a:bodyPr wrap="none" rtlCol="0">
            <a:spAutoFit/>
          </a:bodyPr>
          <a:lstStyle/>
          <a:p>
            <a:r>
              <a:rPr lang="en-US" sz="2400" dirty="0"/>
              <a:t>The Address Control Logic recognizes xFE04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82" y="3200400"/>
            <a:ext cx="5960214" cy="2584688"/>
          </a:xfrm>
          <a:prstGeom prst="rect">
            <a:avLst/>
          </a:prstGeom>
        </p:spPr>
      </p:pic>
    </p:spTree>
    <p:extLst>
      <p:ext uri="{BB962C8B-B14F-4D97-AF65-F5344CB8AC3E}">
        <p14:creationId xmlns:p14="http://schemas.microsoft.com/office/powerpoint/2010/main" val="51947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0" y="0"/>
            <a:ext cx="8229600" cy="1143000"/>
          </a:xfrm>
        </p:spPr>
        <p:txBody>
          <a:bodyPr/>
          <a:lstStyle/>
          <a:p>
            <a:r>
              <a:rPr lang="en-US" dirty="0"/>
              <a:t>Writing DDR</a:t>
            </a:r>
          </a:p>
        </p:txBody>
      </p:sp>
      <p:sp>
        <p:nvSpPr>
          <p:cNvPr id="3" name="Content Placeholder 2"/>
          <p:cNvSpPr>
            <a:spLocks noGrp="1"/>
          </p:cNvSpPr>
          <p:nvPr>
            <p:ph idx="1"/>
          </p:nvPr>
        </p:nvSpPr>
        <p:spPr>
          <a:xfrm>
            <a:off x="421290" y="990600"/>
            <a:ext cx="8229600" cy="5410200"/>
          </a:xfrm>
        </p:spPr>
        <p:txBody>
          <a:bodyPr/>
          <a:lstStyle/>
          <a:p>
            <a:pPr marL="0" indent="0">
              <a:buNone/>
            </a:pPr>
            <a:r>
              <a:rPr lang="en-US" sz="1800" dirty="0">
                <a:latin typeface="Courier New" panose="02070309020205020404" pitchFamily="49" charset="0"/>
                <a:cs typeface="Courier New" panose="02070309020205020404" pitchFamily="49" charset="0"/>
              </a:rPr>
              <a:t>START 	LDI 	R1, DSR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BRzp</a:t>
            </a:r>
            <a:r>
              <a:rPr lang="en-US" sz="1800" dirty="0">
                <a:latin typeface="Courier New" panose="02070309020205020404" pitchFamily="49" charset="0"/>
                <a:cs typeface="Courier New" panose="02070309020205020404" pitchFamily="49" charset="0"/>
              </a:rPr>
              <a:t>	START</a:t>
            </a: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STI	R0, DDR</a:t>
            </a:r>
          </a:p>
          <a:p>
            <a:pPr marL="0" indent="0">
              <a:buNone/>
            </a:pPr>
            <a:r>
              <a:rPr lang="en-US" sz="1800" dirty="0">
                <a:latin typeface="Courier New" panose="02070309020205020404" pitchFamily="49" charset="0"/>
                <a:cs typeface="Courier New" panose="02070309020205020404" pitchFamily="49" charset="0"/>
              </a:rPr>
              <a:t>	… More code …</a:t>
            </a:r>
          </a:p>
          <a:p>
            <a:pPr marL="0" indent="0">
              <a:buNone/>
            </a:pPr>
            <a:r>
              <a:rPr lang="en-US" sz="1800" dirty="0">
                <a:latin typeface="Courier New" panose="02070309020205020404" pitchFamily="49" charset="0"/>
                <a:cs typeface="Courier New" panose="02070309020205020404" pitchFamily="49" charset="0"/>
              </a:rPr>
              <a:t>DSR	.fill	xFE04</a:t>
            </a:r>
          </a:p>
          <a:p>
            <a:pPr marL="0" indent="0">
              <a:buNone/>
            </a:pPr>
            <a:r>
              <a:rPr lang="en-US" sz="1800" dirty="0">
                <a:latin typeface="Courier New" panose="02070309020205020404" pitchFamily="49" charset="0"/>
                <a:cs typeface="Courier New" panose="02070309020205020404" pitchFamily="49" charset="0"/>
              </a:rPr>
              <a:t>DDR	.fill	xFE06</a:t>
            </a:r>
          </a:p>
        </p:txBody>
      </p:sp>
      <p:sp>
        <p:nvSpPr>
          <p:cNvPr id="4" name="TextBox 3"/>
          <p:cNvSpPr txBox="1"/>
          <p:nvPr/>
        </p:nvSpPr>
        <p:spPr>
          <a:xfrm>
            <a:off x="943311" y="6019800"/>
            <a:ext cx="7185557" cy="461665"/>
          </a:xfrm>
          <a:prstGeom prst="rect">
            <a:avLst/>
          </a:prstGeom>
          <a:noFill/>
        </p:spPr>
        <p:txBody>
          <a:bodyPr wrap="none" rtlCol="0">
            <a:spAutoFit/>
          </a:bodyPr>
          <a:lstStyle/>
          <a:p>
            <a:r>
              <a:rPr lang="en-US" sz="2400" dirty="0"/>
              <a:t>The Address Control Logic recognizes xFE06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81" y="3200400"/>
            <a:ext cx="5960216" cy="2584688"/>
          </a:xfrm>
          <a:prstGeom prst="rect">
            <a:avLst/>
          </a:prstGeom>
        </p:spPr>
      </p:pic>
    </p:spTree>
    <p:extLst>
      <p:ext uri="{BB962C8B-B14F-4D97-AF65-F5344CB8AC3E}">
        <p14:creationId xmlns:p14="http://schemas.microsoft.com/office/powerpoint/2010/main" val="2029393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90" y="0"/>
            <a:ext cx="8229600" cy="1143000"/>
          </a:xfrm>
        </p:spPr>
        <p:txBody>
          <a:bodyPr/>
          <a:lstStyle/>
          <a:p>
            <a:r>
              <a:rPr lang="en-US" dirty="0"/>
              <a:t>Writing DDR</a:t>
            </a:r>
          </a:p>
        </p:txBody>
      </p:sp>
      <p:sp>
        <p:nvSpPr>
          <p:cNvPr id="3" name="Content Placeholder 2"/>
          <p:cNvSpPr>
            <a:spLocks noGrp="1"/>
          </p:cNvSpPr>
          <p:nvPr>
            <p:ph idx="1"/>
          </p:nvPr>
        </p:nvSpPr>
        <p:spPr>
          <a:xfrm>
            <a:off x="421290" y="990600"/>
            <a:ext cx="8229600" cy="5410200"/>
          </a:xfrm>
        </p:spPr>
        <p:txBody>
          <a:bodyPr/>
          <a:lstStyle/>
          <a:p>
            <a:pPr marL="0" indent="0">
              <a:buNone/>
            </a:pPr>
            <a:r>
              <a:rPr lang="en-US" sz="1800" dirty="0">
                <a:latin typeface="Courier New" panose="02070309020205020404" pitchFamily="49" charset="0"/>
                <a:cs typeface="Courier New" panose="02070309020205020404" pitchFamily="49" charset="0"/>
              </a:rPr>
              <a:t>START 	LDI 	R1, DSR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BRzp</a:t>
            </a:r>
            <a:r>
              <a:rPr lang="en-US" sz="1800" dirty="0">
                <a:latin typeface="Courier New" panose="02070309020205020404" pitchFamily="49" charset="0"/>
                <a:cs typeface="Courier New" panose="02070309020205020404" pitchFamily="49" charset="0"/>
              </a:rPr>
              <a:t>	START</a:t>
            </a:r>
          </a:p>
          <a:p>
            <a:pPr marL="0" indent="0">
              <a:buNone/>
            </a:pPr>
            <a:r>
              <a:rPr lang="en-US"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rPr>
              <a:t>STI	R0, DDR</a:t>
            </a:r>
          </a:p>
          <a:p>
            <a:pPr marL="0" indent="0">
              <a:buNone/>
            </a:pPr>
            <a:r>
              <a:rPr lang="en-US" sz="1800" dirty="0">
                <a:latin typeface="Courier New" panose="02070309020205020404" pitchFamily="49" charset="0"/>
                <a:cs typeface="Courier New" panose="02070309020205020404" pitchFamily="49" charset="0"/>
              </a:rPr>
              <a:t>	… More code …</a:t>
            </a:r>
          </a:p>
          <a:p>
            <a:pPr marL="0" indent="0">
              <a:buNone/>
            </a:pPr>
            <a:r>
              <a:rPr lang="en-US" sz="1800" dirty="0">
                <a:latin typeface="Courier New" panose="02070309020205020404" pitchFamily="49" charset="0"/>
                <a:cs typeface="Courier New" panose="02070309020205020404" pitchFamily="49" charset="0"/>
              </a:rPr>
              <a:t>DSR	.fill	xFE04</a:t>
            </a:r>
          </a:p>
          <a:p>
            <a:pPr marL="0" indent="0">
              <a:buNone/>
            </a:pPr>
            <a:r>
              <a:rPr lang="en-US" sz="1800" dirty="0">
                <a:latin typeface="Courier New" panose="02070309020205020404" pitchFamily="49" charset="0"/>
                <a:cs typeface="Courier New" panose="02070309020205020404" pitchFamily="49" charset="0"/>
              </a:rPr>
              <a:t>DDR	.fill	xFE06</a:t>
            </a:r>
          </a:p>
        </p:txBody>
      </p:sp>
      <p:sp>
        <p:nvSpPr>
          <p:cNvPr id="4" name="TextBox 3"/>
          <p:cNvSpPr txBox="1"/>
          <p:nvPr/>
        </p:nvSpPr>
        <p:spPr>
          <a:xfrm>
            <a:off x="943311" y="6019800"/>
            <a:ext cx="7185557" cy="461665"/>
          </a:xfrm>
          <a:prstGeom prst="rect">
            <a:avLst/>
          </a:prstGeom>
          <a:noFill/>
        </p:spPr>
        <p:txBody>
          <a:bodyPr wrap="none" rtlCol="0">
            <a:spAutoFit/>
          </a:bodyPr>
          <a:lstStyle/>
          <a:p>
            <a:r>
              <a:rPr lang="en-US" sz="2400" dirty="0"/>
              <a:t>The Address Control Logic recognizes xFE06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982" y="3200400"/>
            <a:ext cx="5960214" cy="2584688"/>
          </a:xfrm>
          <a:prstGeom prst="rect">
            <a:avLst/>
          </a:prstGeom>
        </p:spPr>
      </p:pic>
    </p:spTree>
    <p:extLst>
      <p:ext uri="{BB962C8B-B14F-4D97-AF65-F5344CB8AC3E}">
        <p14:creationId xmlns:p14="http://schemas.microsoft.com/office/powerpoint/2010/main" val="49745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1"/>
          </p:nvPr>
        </p:nvSpPr>
        <p:spPr/>
        <p:txBody>
          <a:bodyPr>
            <a:normAutofit fontScale="77500" lnSpcReduction="20000"/>
          </a:bodyPr>
          <a:lstStyle/>
          <a:p>
            <a:r>
              <a:rPr lang="en-US" dirty="0"/>
              <a:t>Why interrupt?</a:t>
            </a:r>
          </a:p>
          <a:p>
            <a:r>
              <a:rPr lang="en-US" dirty="0"/>
              <a:t>Processors are fast.  I mean really fast.  Think of the fastest thing you can think of seeing in the real world and computers are faster than that.  Car crash? Faster.</a:t>
            </a:r>
          </a:p>
          <a:p>
            <a:r>
              <a:rPr lang="en-US" dirty="0"/>
              <a:t>Imagine a pitch at a baseball game.  It seems to take many, many centuries to a computer for the ball to get to home plate.</a:t>
            </a:r>
          </a:p>
          <a:p>
            <a:r>
              <a:rPr lang="en-US" dirty="0"/>
              <a:t>So it is immensely boring to the computer (and wasteful) for it to sit around for centuries and wait for you to decide what key to hit next on the keyboard.  Even if you type 100 words per minute, you would be boring your computer to tears (electronic tears of course).</a:t>
            </a:r>
          </a:p>
        </p:txBody>
      </p:sp>
    </p:spTree>
    <p:extLst>
      <p:ext uri="{BB962C8B-B14F-4D97-AF65-F5344CB8AC3E}">
        <p14:creationId xmlns:p14="http://schemas.microsoft.com/office/powerpoint/2010/main" val="200969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 are Better</a:t>
            </a:r>
          </a:p>
        </p:txBody>
      </p:sp>
      <p:sp>
        <p:nvSpPr>
          <p:cNvPr id="3" name="Content Placeholder 2"/>
          <p:cNvSpPr>
            <a:spLocks noGrp="1"/>
          </p:cNvSpPr>
          <p:nvPr>
            <p:ph idx="1"/>
          </p:nvPr>
        </p:nvSpPr>
        <p:spPr/>
        <p:txBody>
          <a:bodyPr>
            <a:normAutofit fontScale="77500" lnSpcReduction="20000"/>
          </a:bodyPr>
          <a:lstStyle/>
          <a:p>
            <a:r>
              <a:rPr lang="en-US" dirty="0"/>
              <a:t>So, instead of waiting for you to type a key, the computer runs and does all the stuff it needs to keep your software running; games, music, spreadsheets, word documents, memory updates, temporary file storage,  email checking, calendar checking, twitter updates, </a:t>
            </a:r>
            <a:r>
              <a:rPr lang="en-US" dirty="0" err="1"/>
              <a:t>facebook</a:t>
            </a:r>
            <a:r>
              <a:rPr lang="en-US" dirty="0"/>
              <a:t> updates, etc…  AND when you type that key (finally!) you do the electronic version of tap the processor on the shoulder and say, "here is the next key I need you to process".</a:t>
            </a:r>
          </a:p>
          <a:p>
            <a:r>
              <a:rPr lang="en-US" dirty="0"/>
              <a:t>And it goes "Oh, OK" puts the key where it needs to go in a billionth of a second and goes on with its busy life until the next key.</a:t>
            </a:r>
          </a:p>
          <a:p>
            <a:r>
              <a:rPr lang="en-US" dirty="0"/>
              <a:t>So INPUT and OUTPUT (two very slow operations for the computer) are handled normally with interrupts.</a:t>
            </a:r>
          </a:p>
        </p:txBody>
      </p:sp>
    </p:spTree>
    <p:extLst>
      <p:ext uri="{BB962C8B-B14F-4D97-AF65-F5344CB8AC3E}">
        <p14:creationId xmlns:p14="http://schemas.microsoft.com/office/powerpoint/2010/main" val="292525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interrupt exactly?</a:t>
            </a:r>
          </a:p>
        </p:txBody>
      </p:sp>
      <p:sp>
        <p:nvSpPr>
          <p:cNvPr id="3" name="Content Placeholder 2"/>
          <p:cNvSpPr>
            <a:spLocks noGrp="1"/>
          </p:cNvSpPr>
          <p:nvPr>
            <p:ph idx="1"/>
          </p:nvPr>
        </p:nvSpPr>
        <p:spPr/>
        <p:txBody>
          <a:bodyPr>
            <a:normAutofit fontScale="70000" lnSpcReduction="20000"/>
          </a:bodyPr>
          <a:lstStyle/>
          <a:p>
            <a:r>
              <a:rPr lang="en-US" dirty="0"/>
              <a:t>An interrupt request is a special condition asking for attention.</a:t>
            </a:r>
          </a:p>
          <a:p>
            <a:r>
              <a:rPr lang="en-US" dirty="0"/>
              <a:t>The request is for the currently executing program to be suspended so that some OTHER code of importance can be run.</a:t>
            </a:r>
          </a:p>
          <a:p>
            <a:r>
              <a:rPr lang="en-US" dirty="0"/>
              <a:t>You are interrupting the normal execution cycle, turning execution over to a brand new program to do something specific like read a character.</a:t>
            </a:r>
          </a:p>
          <a:p>
            <a:r>
              <a:rPr lang="en-US" dirty="0"/>
              <a:t>Then, when the interrupt condition has been satisfied, the original, interrupted code will resume operation.</a:t>
            </a:r>
          </a:p>
          <a:p>
            <a:r>
              <a:rPr lang="en-US" dirty="0"/>
              <a:t>It is similar to a subroutine, but the current code could be interrupted ANYWHERE and the current code usually has no clue that it was in any way interrupted.</a:t>
            </a:r>
          </a:p>
          <a:p>
            <a:r>
              <a:rPr lang="en-US" dirty="0"/>
              <a:t>An interrupt has two parts</a:t>
            </a:r>
          </a:p>
          <a:p>
            <a:pPr lvl="1"/>
            <a:r>
              <a:rPr lang="en-US" dirty="0"/>
              <a:t>The interrupt signal.</a:t>
            </a:r>
          </a:p>
          <a:p>
            <a:pPr lvl="1"/>
            <a:r>
              <a:rPr lang="en-US" dirty="0"/>
              <a:t>The interrupt service routine.</a:t>
            </a:r>
          </a:p>
        </p:txBody>
      </p:sp>
    </p:spTree>
    <p:extLst>
      <p:ext uri="{BB962C8B-B14F-4D97-AF65-F5344CB8AC3E}">
        <p14:creationId xmlns:p14="http://schemas.microsoft.com/office/powerpoint/2010/main" val="41119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 Interrupted</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tx2">
                    <a:lumMod val="40000"/>
                    <a:lumOff val="60000"/>
                  </a:schemeClr>
                </a:solidFill>
              </a:rPr>
              <a:t>Program A</a:t>
            </a:r>
            <a:r>
              <a:rPr lang="en-US" dirty="0"/>
              <a:t> is executing instruction n.</a:t>
            </a:r>
          </a:p>
          <a:p>
            <a:pPr marL="0" indent="0">
              <a:buNone/>
            </a:pPr>
            <a:r>
              <a:rPr lang="en-US" dirty="0">
                <a:solidFill>
                  <a:schemeClr val="tx2">
                    <a:lumMod val="40000"/>
                    <a:lumOff val="60000"/>
                  </a:schemeClr>
                </a:solidFill>
              </a:rPr>
              <a:t>Program A</a:t>
            </a:r>
            <a:r>
              <a:rPr lang="en-US" dirty="0"/>
              <a:t> is executing instruction n+1.</a:t>
            </a:r>
          </a:p>
          <a:p>
            <a:pPr marL="0" indent="0">
              <a:buNone/>
            </a:pPr>
            <a:r>
              <a:rPr lang="en-US" dirty="0"/>
              <a:t>Interrupt detected</a:t>
            </a:r>
          </a:p>
          <a:p>
            <a:pPr marL="0" indent="0">
              <a:buNone/>
            </a:pPr>
            <a:r>
              <a:rPr lang="en-US" dirty="0"/>
              <a:t>Program A suspended.</a:t>
            </a:r>
          </a:p>
          <a:p>
            <a:pPr marL="0" indent="0">
              <a:buNone/>
            </a:pPr>
            <a:r>
              <a:rPr lang="en-US" dirty="0">
                <a:solidFill>
                  <a:srgbClr val="FF0000"/>
                </a:solidFill>
              </a:rPr>
              <a:t>I/O program </a:t>
            </a:r>
            <a:r>
              <a:rPr lang="en-US" dirty="0"/>
              <a:t>is executing instruction n.</a:t>
            </a:r>
          </a:p>
          <a:p>
            <a:pPr marL="0" indent="0">
              <a:buNone/>
            </a:pPr>
            <a:r>
              <a:rPr lang="en-US" dirty="0">
                <a:solidFill>
                  <a:srgbClr val="FF0000"/>
                </a:solidFill>
              </a:rPr>
              <a:t>I/O program </a:t>
            </a:r>
            <a:r>
              <a:rPr lang="en-US" dirty="0"/>
              <a:t>is executing instruction n+1.</a:t>
            </a:r>
          </a:p>
          <a:p>
            <a:pPr marL="0" indent="0">
              <a:buNone/>
            </a:pPr>
            <a:r>
              <a:rPr lang="en-US" dirty="0">
                <a:solidFill>
                  <a:srgbClr val="FF0000"/>
                </a:solidFill>
              </a:rPr>
              <a:t>I/O program </a:t>
            </a:r>
            <a:r>
              <a:rPr lang="en-US" dirty="0"/>
              <a:t>is executing instruction n+2.</a:t>
            </a:r>
          </a:p>
          <a:p>
            <a:pPr marL="0" indent="0">
              <a:buNone/>
            </a:pPr>
            <a:r>
              <a:rPr lang="en-US" dirty="0">
                <a:solidFill>
                  <a:srgbClr val="FF0000"/>
                </a:solidFill>
              </a:rPr>
              <a:t>I/O program </a:t>
            </a:r>
            <a:r>
              <a:rPr lang="en-US" dirty="0"/>
              <a:t>is executing instruction n+3.</a:t>
            </a:r>
          </a:p>
          <a:p>
            <a:pPr marL="0" indent="0">
              <a:buNone/>
            </a:pPr>
            <a:r>
              <a:rPr lang="en-US" dirty="0">
                <a:solidFill>
                  <a:srgbClr val="FF0000"/>
                </a:solidFill>
              </a:rPr>
              <a:t>I/O program </a:t>
            </a:r>
            <a:r>
              <a:rPr lang="en-US" dirty="0"/>
              <a:t>done.</a:t>
            </a:r>
          </a:p>
          <a:p>
            <a:pPr marL="0" indent="0">
              <a:buNone/>
            </a:pPr>
            <a:r>
              <a:rPr lang="en-US" dirty="0"/>
              <a:t>Program A is reactivated. Program A has no clue it was interrupted.</a:t>
            </a:r>
          </a:p>
          <a:p>
            <a:pPr marL="0" indent="0">
              <a:buNone/>
            </a:pPr>
            <a:r>
              <a:rPr lang="en-US" dirty="0">
                <a:solidFill>
                  <a:schemeClr val="tx2">
                    <a:lumMod val="40000"/>
                    <a:lumOff val="60000"/>
                  </a:schemeClr>
                </a:solidFill>
              </a:rPr>
              <a:t>Program A</a:t>
            </a:r>
            <a:r>
              <a:rPr lang="en-US" dirty="0"/>
              <a:t> is executing instruction n+2.</a:t>
            </a:r>
          </a:p>
          <a:p>
            <a:pPr marL="0" indent="0">
              <a:buNone/>
            </a:pPr>
            <a:r>
              <a:rPr lang="en-US" dirty="0">
                <a:solidFill>
                  <a:schemeClr val="tx2">
                    <a:lumMod val="40000"/>
                    <a:lumOff val="60000"/>
                  </a:schemeClr>
                </a:solidFill>
              </a:rPr>
              <a:t>Program A</a:t>
            </a:r>
            <a:r>
              <a:rPr lang="en-US" dirty="0"/>
              <a:t> is executing instruction n+3.</a:t>
            </a:r>
          </a:p>
          <a:p>
            <a:pPr marL="0" indent="0">
              <a:buNone/>
            </a:pPr>
            <a:r>
              <a:rPr lang="en-US" dirty="0">
                <a:solidFill>
                  <a:schemeClr val="tx2">
                    <a:lumMod val="40000"/>
                    <a:lumOff val="60000"/>
                  </a:schemeClr>
                </a:solidFill>
              </a:rPr>
              <a:t>Program A</a:t>
            </a:r>
            <a:r>
              <a:rPr lang="en-US" dirty="0"/>
              <a:t> is executing instruction n+4.</a:t>
            </a:r>
          </a:p>
          <a:p>
            <a:endParaRPr lang="en-US" dirty="0"/>
          </a:p>
        </p:txBody>
      </p:sp>
    </p:spTree>
    <p:extLst>
      <p:ext uri="{BB962C8B-B14F-4D97-AF65-F5344CB8AC3E}">
        <p14:creationId xmlns:p14="http://schemas.microsoft.com/office/powerpoint/2010/main" val="378728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Synchronicity and Polling</a:t>
            </a:r>
          </a:p>
        </p:txBody>
      </p:sp>
      <p:sp>
        <p:nvSpPr>
          <p:cNvPr id="3" name="Content Placeholder 2"/>
          <p:cNvSpPr>
            <a:spLocks noGrp="1"/>
          </p:cNvSpPr>
          <p:nvPr>
            <p:ph idx="1"/>
          </p:nvPr>
        </p:nvSpPr>
        <p:spPr/>
        <p:txBody>
          <a:bodyPr>
            <a:normAutofit fontScale="62500" lnSpcReduction="20000"/>
          </a:bodyPr>
          <a:lstStyle/>
          <a:p>
            <a:r>
              <a:rPr lang="en-US" dirty="0"/>
              <a:t>Asynchronous vs Synchronous</a:t>
            </a:r>
          </a:p>
          <a:p>
            <a:pPr lvl="1"/>
            <a:r>
              <a:rPr lang="en-US" dirty="0"/>
              <a:t>Synchronous </a:t>
            </a:r>
          </a:p>
          <a:p>
            <a:pPr lvl="2"/>
            <a:r>
              <a:rPr lang="en-US" dirty="0"/>
              <a:t>Type a character</a:t>
            </a:r>
          </a:p>
          <a:p>
            <a:pPr lvl="2"/>
            <a:r>
              <a:rPr lang="en-US" dirty="0"/>
              <a:t>Process a character</a:t>
            </a:r>
          </a:p>
          <a:p>
            <a:pPr lvl="2"/>
            <a:r>
              <a:rPr lang="en-US" dirty="0"/>
              <a:t>Type next character</a:t>
            </a:r>
          </a:p>
          <a:p>
            <a:pPr lvl="2"/>
            <a:r>
              <a:rPr lang="en-US" dirty="0"/>
              <a:t>Process next character</a:t>
            </a:r>
          </a:p>
          <a:p>
            <a:pPr lvl="2"/>
            <a:r>
              <a:rPr lang="en-US" dirty="0" err="1"/>
              <a:t>Etc</a:t>
            </a:r>
            <a:r>
              <a:rPr lang="en-US" dirty="0"/>
              <a:t>…</a:t>
            </a:r>
          </a:p>
          <a:p>
            <a:pPr lvl="1"/>
            <a:r>
              <a:rPr lang="en-US" dirty="0"/>
              <a:t>Asynchronous </a:t>
            </a:r>
          </a:p>
          <a:p>
            <a:pPr lvl="2"/>
            <a:r>
              <a:rPr lang="en-US" dirty="0"/>
              <a:t>Get it done take as much time as you need.</a:t>
            </a:r>
          </a:p>
          <a:p>
            <a:pPr lvl="2"/>
            <a:r>
              <a:rPr lang="en-US" dirty="0"/>
              <a:t>Type a character and process it when ready.</a:t>
            </a:r>
          </a:p>
          <a:p>
            <a:pPr lvl="2"/>
            <a:r>
              <a:rPr lang="en-US" dirty="0"/>
              <a:t>Some way to communicate "done" needed (handshaking)</a:t>
            </a:r>
          </a:p>
          <a:p>
            <a:endParaRPr lang="en-US" dirty="0"/>
          </a:p>
          <a:p>
            <a:r>
              <a:rPr lang="en-US" dirty="0"/>
              <a:t>Polling vs Interrupt</a:t>
            </a:r>
          </a:p>
          <a:p>
            <a:pPr lvl="1"/>
            <a:r>
              <a:rPr lang="en-US" dirty="0"/>
              <a:t>Polling is when the processor repeats "Are you done yet" to the keyboard every few nanoseconds.</a:t>
            </a:r>
          </a:p>
          <a:p>
            <a:pPr lvl="1"/>
            <a:r>
              <a:rPr lang="en-US" dirty="0"/>
              <a:t>Interrupt is when the processor does its own thing and the keyboard will tell the processor "I am done" when it is ready.</a:t>
            </a:r>
          </a:p>
          <a:p>
            <a:pPr lvl="1"/>
            <a:endParaRPr lang="en-US" dirty="0"/>
          </a:p>
        </p:txBody>
      </p:sp>
    </p:spTree>
    <p:extLst>
      <p:ext uri="{BB962C8B-B14F-4D97-AF65-F5344CB8AC3E}">
        <p14:creationId xmlns:p14="http://schemas.microsoft.com/office/powerpoint/2010/main" val="34373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I/O Methods</a:t>
            </a:r>
          </a:p>
        </p:txBody>
      </p:sp>
      <p:sp>
        <p:nvSpPr>
          <p:cNvPr id="3" name="Content Placeholder 2"/>
          <p:cNvSpPr>
            <a:spLocks noGrp="1"/>
          </p:cNvSpPr>
          <p:nvPr>
            <p:ph idx="1"/>
          </p:nvPr>
        </p:nvSpPr>
        <p:spPr/>
        <p:txBody>
          <a:bodyPr>
            <a:normAutofit fontScale="92500" lnSpcReduction="10000"/>
          </a:bodyPr>
          <a:lstStyle/>
          <a:p>
            <a:r>
              <a:rPr lang="en-US" dirty="0"/>
              <a:t>Special instructions</a:t>
            </a:r>
          </a:p>
          <a:p>
            <a:pPr lvl="1"/>
            <a:r>
              <a:rPr lang="en-US" dirty="0"/>
              <a:t>Add instruction to ISA for input and output</a:t>
            </a:r>
          </a:p>
          <a:p>
            <a:pPr lvl="1"/>
            <a:r>
              <a:rPr lang="en-US" dirty="0"/>
              <a:t>Limited (sometimes) number of instructions</a:t>
            </a:r>
          </a:p>
          <a:p>
            <a:r>
              <a:rPr lang="en-US" dirty="0"/>
              <a:t>Memory Mapped I/O</a:t>
            </a:r>
          </a:p>
          <a:p>
            <a:pPr lvl="1"/>
            <a:r>
              <a:rPr lang="en-US" dirty="0"/>
              <a:t>Make reading the keyboard (and other input) like reading from memory.</a:t>
            </a:r>
          </a:p>
          <a:p>
            <a:pPr lvl="1"/>
            <a:r>
              <a:rPr lang="en-US" dirty="0"/>
              <a:t>Make writing to the display (and other output) like writing to memory.</a:t>
            </a:r>
          </a:p>
          <a:p>
            <a:pPr lvl="1"/>
            <a:r>
              <a:rPr lang="en-US" dirty="0"/>
              <a:t>Preferred to special instructions by most designers.</a:t>
            </a:r>
          </a:p>
          <a:p>
            <a:pPr lvl="1"/>
            <a:r>
              <a:rPr lang="en-US" dirty="0"/>
              <a:t>Makes some memory unusable as memory.</a:t>
            </a:r>
          </a:p>
          <a:p>
            <a:pPr marL="457200" lvl="1" indent="0">
              <a:buNone/>
            </a:pPr>
            <a:endParaRPr lang="en-US" dirty="0"/>
          </a:p>
        </p:txBody>
      </p:sp>
    </p:spTree>
    <p:extLst>
      <p:ext uri="{BB962C8B-B14F-4D97-AF65-F5344CB8AC3E}">
        <p14:creationId xmlns:p14="http://schemas.microsoft.com/office/powerpoint/2010/main" val="1195693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Enabling Interrupts</a:t>
            </a:r>
          </a:p>
        </p:txBody>
      </p:sp>
      <p:sp>
        <p:nvSpPr>
          <p:cNvPr id="3" name="Content Placeholder 2"/>
          <p:cNvSpPr>
            <a:spLocks noGrp="1"/>
          </p:cNvSpPr>
          <p:nvPr>
            <p:ph idx="1"/>
          </p:nvPr>
        </p:nvSpPr>
        <p:spPr>
          <a:xfrm>
            <a:off x="457200" y="1676400"/>
            <a:ext cx="8229600" cy="4525963"/>
          </a:xfrm>
        </p:spPr>
        <p:txBody>
          <a:bodyPr>
            <a:normAutofit fontScale="92500"/>
          </a:bodyPr>
          <a:lstStyle/>
          <a:p>
            <a:r>
              <a:rPr lang="en-US" dirty="0"/>
              <a:t>You must enable the interrupt.</a:t>
            </a:r>
          </a:p>
          <a:p>
            <a:r>
              <a:rPr lang="en-US" dirty="0"/>
              <a:t>Usually this means writing a 1 to the interrupt enable bit.</a:t>
            </a:r>
          </a:p>
          <a:p>
            <a:endParaRPr lang="en-US" dirty="0"/>
          </a:p>
          <a:p>
            <a:endParaRPr lang="en-US" dirty="0"/>
          </a:p>
          <a:p>
            <a:endParaRPr lang="en-US" dirty="0"/>
          </a:p>
          <a:p>
            <a:r>
              <a:rPr lang="en-US" dirty="0"/>
              <a:t>How can you set the interrupt enable bit without affecting anything else?  How can you clear it?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2915953"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198" y="3505200"/>
            <a:ext cx="2852737" cy="1234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167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idx="1"/>
          </p:nvPr>
        </p:nvSpPr>
        <p:spPr/>
        <p:txBody>
          <a:bodyPr>
            <a:normAutofit fontScale="92500" lnSpcReduction="20000"/>
          </a:bodyPr>
          <a:lstStyle/>
          <a:p>
            <a:r>
              <a:rPr lang="en-US" dirty="0"/>
              <a:t>Some interrupts are more important than others. </a:t>
            </a:r>
          </a:p>
          <a:p>
            <a:r>
              <a:rPr lang="en-US" dirty="0"/>
              <a:t>An interrupt routine is a program like any other and can be interrupted.</a:t>
            </a:r>
          </a:p>
          <a:p>
            <a:r>
              <a:rPr lang="en-US" dirty="0"/>
              <a:t>How to prevent an important routine from interrupting a less important one?  </a:t>
            </a:r>
          </a:p>
          <a:p>
            <a:r>
              <a:rPr lang="en-US" dirty="0"/>
              <a:t>Assign a priority.  </a:t>
            </a:r>
          </a:p>
          <a:p>
            <a:pPr lvl="1"/>
            <a:r>
              <a:rPr lang="en-US" dirty="0"/>
              <a:t>Check to see if the interrupt request is of higher priority than the currently executing code.  </a:t>
            </a:r>
          </a:p>
          <a:p>
            <a:pPr lvl="1"/>
            <a:r>
              <a:rPr lang="en-US" dirty="0"/>
              <a:t>If not continue with the current code.</a:t>
            </a:r>
          </a:p>
          <a:p>
            <a:pPr lvl="1"/>
            <a:r>
              <a:rPr lang="en-US" dirty="0"/>
              <a:t>If it is a higher priority, start executing the new interrupt code.</a:t>
            </a:r>
          </a:p>
        </p:txBody>
      </p:sp>
    </p:spTree>
    <p:extLst>
      <p:ext uri="{BB962C8B-B14F-4D97-AF65-F5344CB8AC3E}">
        <p14:creationId xmlns:p14="http://schemas.microsoft.com/office/powerpoint/2010/main" val="826233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Circuit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2850" y="1600200"/>
            <a:ext cx="75383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583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Stack</a:t>
            </a:r>
          </a:p>
        </p:txBody>
      </p:sp>
      <p:sp>
        <p:nvSpPr>
          <p:cNvPr id="3" name="Content Placeholder 2"/>
          <p:cNvSpPr>
            <a:spLocks noGrp="1"/>
          </p:cNvSpPr>
          <p:nvPr>
            <p:ph idx="1"/>
          </p:nvPr>
        </p:nvSpPr>
        <p:spPr/>
        <p:txBody>
          <a:bodyPr>
            <a:normAutofit fontScale="85000" lnSpcReduction="10000"/>
          </a:bodyPr>
          <a:lstStyle/>
          <a:p>
            <a:r>
              <a:rPr lang="en-US" dirty="0"/>
              <a:t>A stack is a FILO storage medium.</a:t>
            </a:r>
          </a:p>
          <a:p>
            <a:r>
              <a:rPr lang="en-US" dirty="0"/>
              <a:t>Like coins in a coin storage device on a car.</a:t>
            </a:r>
          </a:p>
          <a:p>
            <a:r>
              <a:rPr lang="en-US" dirty="0"/>
              <a:t>You push the coin into the device.</a:t>
            </a:r>
          </a:p>
          <a:p>
            <a:r>
              <a:rPr lang="en-US" dirty="0"/>
              <a:t>When you pull a coin off of the device you get the last one you put in.</a:t>
            </a:r>
          </a:p>
          <a:p>
            <a:r>
              <a:rPr lang="en-US" dirty="0"/>
              <a:t>A stack is like that except the items don't move, only the pointer or address of the top of the stack moves.</a:t>
            </a:r>
          </a:p>
          <a:p>
            <a:r>
              <a:rPr lang="en-US" dirty="0"/>
              <a:t>We will use two stacks.  One for general programs and one for supervisory programs.  </a:t>
            </a:r>
          </a:p>
          <a:p>
            <a:r>
              <a:rPr lang="en-US" dirty="0"/>
              <a:t>The </a:t>
            </a:r>
            <a:r>
              <a:rPr lang="en-US" b="1" i="1" dirty="0"/>
              <a:t>Supervisory Stack</a:t>
            </a:r>
            <a:r>
              <a:rPr lang="en-US" dirty="0"/>
              <a:t> is needed for interrupts.</a:t>
            </a:r>
          </a:p>
        </p:txBody>
      </p:sp>
    </p:spTree>
    <p:extLst>
      <p:ext uri="{BB962C8B-B14F-4D97-AF65-F5344CB8AC3E}">
        <p14:creationId xmlns:p14="http://schemas.microsoft.com/office/powerpoint/2010/main" val="1676782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Definitions</a:t>
            </a:r>
          </a:p>
        </p:txBody>
      </p:sp>
      <p:sp>
        <p:nvSpPr>
          <p:cNvPr id="3" name="Content Placeholder 2"/>
          <p:cNvSpPr>
            <a:spLocks noGrp="1"/>
          </p:cNvSpPr>
          <p:nvPr>
            <p:ph idx="1"/>
          </p:nvPr>
        </p:nvSpPr>
        <p:spPr/>
        <p:txBody>
          <a:bodyPr>
            <a:normAutofit fontScale="62500" lnSpcReduction="20000"/>
          </a:bodyPr>
          <a:lstStyle/>
          <a:p>
            <a:r>
              <a:rPr lang="en-US" dirty="0"/>
              <a:t>Stack pointer – the address of the last item added.  </a:t>
            </a:r>
          </a:p>
          <a:p>
            <a:pPr lvl="1"/>
            <a:r>
              <a:rPr lang="en-US" dirty="0"/>
              <a:t>Most of the examples from the book reserve R6 for the stack pointer.  </a:t>
            </a:r>
          </a:p>
          <a:p>
            <a:pPr lvl="1"/>
            <a:r>
              <a:rPr lang="en-US" dirty="0"/>
              <a:t>The stack starts at x4000 and moves up in memory. </a:t>
            </a:r>
          </a:p>
          <a:p>
            <a:pPr lvl="1"/>
            <a:r>
              <a:rPr lang="en-US" dirty="0"/>
              <a:t>Data is store in locations x3FFF to x3FFB</a:t>
            </a:r>
          </a:p>
          <a:p>
            <a:r>
              <a:rPr lang="en-US" dirty="0"/>
              <a:t>Push – Putting something on the stack.  </a:t>
            </a:r>
          </a:p>
          <a:p>
            <a:pPr lvl="1"/>
            <a:r>
              <a:rPr lang="en-US" dirty="0"/>
              <a:t>Decrement the stack pointer.</a:t>
            </a:r>
          </a:p>
          <a:p>
            <a:pPr lvl="1"/>
            <a:r>
              <a:rPr lang="en-US" dirty="0"/>
              <a:t>Store data from R0 to memory references by the pointer.</a:t>
            </a:r>
          </a:p>
          <a:p>
            <a:r>
              <a:rPr lang="en-US" dirty="0"/>
              <a:t>Pop – Removing something from the stack</a:t>
            </a:r>
          </a:p>
          <a:p>
            <a:pPr lvl="1"/>
            <a:r>
              <a:rPr lang="en-US" dirty="0"/>
              <a:t>Take the value in the memory address of the stack pointer and put it into R0.</a:t>
            </a:r>
          </a:p>
          <a:p>
            <a:pPr lvl="1"/>
            <a:r>
              <a:rPr lang="en-US" dirty="0"/>
              <a:t>Increment the stack pointer.</a:t>
            </a:r>
          </a:p>
          <a:p>
            <a:r>
              <a:rPr lang="en-US" dirty="0"/>
              <a:t>Overflow – Trying to push too many things onto the stack.</a:t>
            </a:r>
          </a:p>
          <a:p>
            <a:pPr lvl="1"/>
            <a:r>
              <a:rPr lang="en-US" dirty="0"/>
              <a:t>Trying to put something past position x3FFB.</a:t>
            </a:r>
          </a:p>
          <a:p>
            <a:r>
              <a:rPr lang="en-US" dirty="0"/>
              <a:t>Underflow – Trying to pop too many things off of the stack.</a:t>
            </a:r>
          </a:p>
          <a:p>
            <a:pPr lvl="1"/>
            <a:r>
              <a:rPr lang="en-US" dirty="0"/>
              <a:t>Trying to pop memory location x4000.</a:t>
            </a:r>
          </a:p>
          <a:p>
            <a:endParaRPr lang="en-US" dirty="0"/>
          </a:p>
        </p:txBody>
      </p:sp>
    </p:spTree>
    <p:extLst>
      <p:ext uri="{BB962C8B-B14F-4D97-AF65-F5344CB8AC3E}">
        <p14:creationId xmlns:p14="http://schemas.microsoft.com/office/powerpoint/2010/main" val="410094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and Popping (simple)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;Whatever address is in R6 will be where the stack</a:t>
            </a:r>
          </a:p>
          <a:p>
            <a:pPr marL="0" indent="0">
              <a:buNone/>
            </a:pPr>
            <a:r>
              <a:rPr lang="en-US" dirty="0"/>
              <a:t>;is stored.  The book uses x4000 - </a:t>
            </a:r>
          </a:p>
          <a:p>
            <a:pPr marL="0" indent="0">
              <a:buNone/>
            </a:pPr>
            <a:r>
              <a:rPr lang="en-US" dirty="0"/>
              <a:t>PUSH		ADD	R6, R6, #-1 </a:t>
            </a:r>
          </a:p>
          <a:p>
            <a:pPr marL="0" indent="0">
              <a:buNone/>
            </a:pPr>
            <a:r>
              <a:rPr lang="en-US" dirty="0"/>
              <a:t>		STR	R0, R6, #0</a:t>
            </a:r>
          </a:p>
          <a:p>
            <a:pPr marL="0" indent="0">
              <a:buNone/>
            </a:pPr>
            <a:r>
              <a:rPr lang="en-US" dirty="0"/>
              <a:t>		RET</a:t>
            </a:r>
          </a:p>
          <a:p>
            <a:pPr marL="0" indent="0">
              <a:buNone/>
            </a:pPr>
            <a:endParaRPr lang="en-US" dirty="0"/>
          </a:p>
          <a:p>
            <a:pPr marL="0" indent="0">
              <a:buNone/>
            </a:pPr>
            <a:r>
              <a:rPr lang="en-US" dirty="0"/>
              <a:t>POP		LDR	R0, R6, #0</a:t>
            </a:r>
          </a:p>
          <a:p>
            <a:pPr marL="0" indent="0">
              <a:buNone/>
            </a:pPr>
            <a:r>
              <a:rPr lang="en-US" dirty="0"/>
              <a:t>		ADD	R6, R6, #1</a:t>
            </a:r>
          </a:p>
          <a:p>
            <a:pPr marL="0" indent="0">
              <a:buNone/>
            </a:pPr>
            <a:r>
              <a:rPr lang="en-US" dirty="0"/>
              <a:t>		RET</a:t>
            </a:r>
          </a:p>
        </p:txBody>
      </p:sp>
    </p:spTree>
    <p:extLst>
      <p:ext uri="{BB962C8B-B14F-4D97-AF65-F5344CB8AC3E}">
        <p14:creationId xmlns:p14="http://schemas.microsoft.com/office/powerpoint/2010/main" val="395760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1</a:t>
            </a:r>
          </a:p>
        </p:txBody>
      </p:sp>
      <p:sp>
        <p:nvSpPr>
          <p:cNvPr id="3" name="Content Placeholder 2"/>
          <p:cNvSpPr>
            <a:spLocks noGrp="1"/>
          </p:cNvSpPr>
          <p:nvPr>
            <p:ph idx="1"/>
          </p:nvPr>
        </p:nvSpPr>
        <p:spPr>
          <a:xfrm>
            <a:off x="457200" y="1600203"/>
            <a:ext cx="3124200" cy="4525963"/>
          </a:xfrm>
        </p:spPr>
        <p:txBody>
          <a:bodyPr>
            <a:normAutofit fontScale="92500" lnSpcReduction="10000"/>
          </a:bodyPr>
          <a:lstStyle/>
          <a:p>
            <a:pPr marL="0" indent="0">
              <a:buNone/>
            </a:pPr>
            <a:r>
              <a:rPr lang="en-US" sz="2000" dirty="0"/>
              <a:t>	</a:t>
            </a:r>
            <a:r>
              <a:rPr lang="en-US" sz="2000" dirty="0">
                <a:solidFill>
                  <a:srgbClr val="92D050"/>
                </a:solidFill>
              </a:rPr>
              <a:t>LD 	R0, A</a:t>
            </a:r>
          </a:p>
          <a:p>
            <a:pPr marL="0" indent="0">
              <a:buNone/>
            </a:pPr>
            <a:r>
              <a:rPr lang="en-US" sz="2000" dirty="0"/>
              <a:t>	JSR 	PUSH</a:t>
            </a:r>
          </a:p>
          <a:p>
            <a:pPr marL="0" indent="0">
              <a:buNone/>
            </a:pPr>
            <a:r>
              <a:rPr lang="en-US" sz="2000" dirty="0"/>
              <a:t>	LD	R0, B</a:t>
            </a:r>
          </a:p>
          <a:p>
            <a:pPr marL="0" indent="0">
              <a:buNone/>
            </a:pPr>
            <a:r>
              <a:rPr lang="en-US" sz="2000" dirty="0"/>
              <a:t>	JSR	PUSH</a:t>
            </a:r>
          </a:p>
          <a:p>
            <a:pPr marL="0" indent="0">
              <a:buNone/>
            </a:pPr>
            <a:r>
              <a:rPr lang="en-US" sz="2000" dirty="0"/>
              <a:t>	HALT</a:t>
            </a:r>
          </a:p>
          <a:p>
            <a:pPr marL="0" indent="0">
              <a:buNone/>
            </a:pPr>
            <a:r>
              <a:rPr lang="en-US" sz="2000" dirty="0">
                <a:solidFill>
                  <a:srgbClr val="92D050"/>
                </a:solidFill>
              </a:rPr>
              <a:t>A</a:t>
            </a:r>
            <a:r>
              <a:rPr lang="en-US" sz="2000" dirty="0"/>
              <a:t>	.fill 	</a:t>
            </a:r>
            <a:r>
              <a:rPr lang="en-US" sz="2000" dirty="0">
                <a:solidFill>
                  <a:srgbClr val="92D050"/>
                </a:solidFill>
              </a:rPr>
              <a:t>45</a:t>
            </a:r>
          </a:p>
          <a:p>
            <a:pPr marL="0" indent="0">
              <a:buNone/>
            </a:pPr>
            <a:r>
              <a:rPr lang="en-US" sz="2000" dirty="0"/>
              <a:t>B	.fill	55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PUSH	 ADD	R6, R6, #-1 </a:t>
            </a:r>
          </a:p>
          <a:p>
            <a:pPr marL="0" indent="0">
              <a:buNone/>
            </a:pPr>
            <a:r>
              <a:rPr lang="en-US" sz="2000" dirty="0"/>
              <a:t>	STR	R0, R6, #0</a:t>
            </a:r>
          </a:p>
          <a:p>
            <a:pPr marL="0" indent="0">
              <a:buNone/>
            </a:pPr>
            <a:r>
              <a:rPr lang="en-US" sz="2000" dirty="0"/>
              <a:t>	RET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8741349"/>
              </p:ext>
            </p:extLst>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1010213" cy="369332"/>
          </a:xfrm>
          <a:prstGeom prst="rect">
            <a:avLst/>
          </a:prstGeom>
          <a:noFill/>
        </p:spPr>
        <p:txBody>
          <a:bodyPr wrap="none" rtlCol="0">
            <a:spAutoFit/>
          </a:bodyPr>
          <a:lstStyle/>
          <a:p>
            <a:r>
              <a:rPr lang="en-US" dirty="0"/>
              <a:t>R6=4000</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a:t>
            </a:r>
            <a:r>
              <a:rPr lang="en-US" dirty="0">
                <a:solidFill>
                  <a:srgbClr val="92D050"/>
                </a:solidFill>
              </a:rPr>
              <a:t>45</a:t>
            </a:r>
          </a:p>
        </p:txBody>
      </p:sp>
      <p:cxnSp>
        <p:nvCxnSpPr>
          <p:cNvPr id="8" name="Straight Arrow Connector 7"/>
          <p:cNvCxnSpPr>
            <a:cxnSpLocks/>
            <a:stCxn id="5" idx="3"/>
          </p:cNvCxnSpPr>
          <p:nvPr/>
        </p:nvCxnSpPr>
        <p:spPr>
          <a:xfrm>
            <a:off x="4972613" y="3918466"/>
            <a:ext cx="1189606" cy="8059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867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2</a:t>
            </a:r>
          </a:p>
        </p:txBody>
      </p:sp>
      <p:sp>
        <p:nvSpPr>
          <p:cNvPr id="3" name="Content Placeholder 2"/>
          <p:cNvSpPr>
            <a:spLocks noGrp="1"/>
          </p:cNvSpPr>
          <p:nvPr>
            <p:ph idx="1"/>
          </p:nvPr>
        </p:nvSpPr>
        <p:spPr>
          <a:xfrm>
            <a:off x="457200" y="1600203"/>
            <a:ext cx="3124200" cy="4525963"/>
          </a:xfrm>
        </p:spPr>
        <p:txBody>
          <a:bodyPr>
            <a:normAutofit fontScale="92500" lnSpcReduction="10000"/>
          </a:bodyPr>
          <a:lstStyle/>
          <a:p>
            <a:pPr marL="0" indent="0">
              <a:buNone/>
            </a:pPr>
            <a:r>
              <a:rPr lang="en-US" sz="2000" dirty="0"/>
              <a:t>	LD 	R0, A</a:t>
            </a:r>
          </a:p>
          <a:p>
            <a:pPr marL="0" indent="0">
              <a:buNone/>
            </a:pPr>
            <a:r>
              <a:rPr lang="en-US" sz="2000" dirty="0"/>
              <a:t>	</a:t>
            </a:r>
            <a:r>
              <a:rPr lang="en-US" sz="2000" dirty="0">
                <a:solidFill>
                  <a:srgbClr val="92D050"/>
                </a:solidFill>
              </a:rPr>
              <a:t>JSR 	PUSH</a:t>
            </a:r>
          </a:p>
          <a:p>
            <a:pPr marL="0" indent="0">
              <a:buNone/>
            </a:pPr>
            <a:r>
              <a:rPr lang="en-US" sz="2000" dirty="0"/>
              <a:t>	LD	R0, B</a:t>
            </a:r>
          </a:p>
          <a:p>
            <a:pPr marL="0" indent="0">
              <a:buNone/>
            </a:pPr>
            <a:r>
              <a:rPr lang="en-US" sz="2000" dirty="0"/>
              <a:t>	JSR	PUSH</a:t>
            </a:r>
          </a:p>
          <a:p>
            <a:pPr marL="0" indent="0">
              <a:buNone/>
            </a:pPr>
            <a:r>
              <a:rPr lang="en-US" sz="2000" dirty="0"/>
              <a:t>	HALT</a:t>
            </a:r>
          </a:p>
          <a:p>
            <a:pPr marL="0" indent="0">
              <a:buNone/>
            </a:pPr>
            <a:r>
              <a:rPr lang="en-US" sz="2000" dirty="0"/>
              <a:t>A	.fill 	45</a:t>
            </a:r>
          </a:p>
          <a:p>
            <a:pPr marL="0" indent="0">
              <a:buNone/>
            </a:pPr>
            <a:r>
              <a:rPr lang="en-US" sz="2000" dirty="0"/>
              <a:t>B	.fill	55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PUSH	</a:t>
            </a:r>
            <a:r>
              <a:rPr lang="en-US" sz="2000" dirty="0">
                <a:solidFill>
                  <a:srgbClr val="FF0000"/>
                </a:solidFill>
              </a:rPr>
              <a:t>ADD	R6, R6, #-1 </a:t>
            </a:r>
          </a:p>
          <a:p>
            <a:pPr marL="0" indent="0">
              <a:buNone/>
            </a:pPr>
            <a:r>
              <a:rPr lang="en-US" sz="2000" dirty="0"/>
              <a:t>	</a:t>
            </a:r>
            <a:r>
              <a:rPr lang="en-US" sz="2000" dirty="0">
                <a:solidFill>
                  <a:srgbClr val="00B0F0"/>
                </a:solidFill>
              </a:rPr>
              <a:t>STR	R0, R6, #0</a:t>
            </a:r>
          </a:p>
          <a:p>
            <a:pPr marL="0" indent="0">
              <a:buNone/>
            </a:pPr>
            <a:r>
              <a:rPr lang="en-US" sz="2000" dirty="0"/>
              <a:t>	RET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38261401"/>
              </p:ext>
            </p:extLst>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B0F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976549" cy="369332"/>
          </a:xfrm>
          <a:prstGeom prst="rect">
            <a:avLst/>
          </a:prstGeom>
          <a:noFill/>
        </p:spPr>
        <p:txBody>
          <a:bodyPr wrap="none" rtlCol="0">
            <a:spAutoFit/>
          </a:bodyPr>
          <a:lstStyle/>
          <a:p>
            <a:r>
              <a:rPr lang="en-US" dirty="0"/>
              <a:t>R6=</a:t>
            </a:r>
            <a:r>
              <a:rPr lang="en-US" dirty="0">
                <a:solidFill>
                  <a:srgbClr val="FF0000"/>
                </a:solidFill>
              </a:rPr>
              <a:t>3FFF</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a:t>
            </a:r>
            <a:r>
              <a:rPr lang="en-US" dirty="0">
                <a:solidFill>
                  <a:srgbClr val="00B0F0"/>
                </a:solidFill>
              </a:rPr>
              <a:t>45</a:t>
            </a:r>
          </a:p>
        </p:txBody>
      </p:sp>
      <p:cxnSp>
        <p:nvCxnSpPr>
          <p:cNvPr id="8" name="Straight Arrow Connector 7"/>
          <p:cNvCxnSpPr>
            <a:cxnSpLocks/>
            <a:stCxn id="5" idx="3"/>
          </p:cNvCxnSpPr>
          <p:nvPr/>
        </p:nvCxnSpPr>
        <p:spPr>
          <a:xfrm>
            <a:off x="4938949" y="3918466"/>
            <a:ext cx="1223270" cy="424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p:cNvCxnSpPr>
          <p:nvPr/>
        </p:nvCxnSpPr>
        <p:spPr>
          <a:xfrm>
            <a:off x="4738575" y="3461266"/>
            <a:ext cx="2729025" cy="88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4972613" y="3918466"/>
            <a:ext cx="1189606" cy="805934"/>
          </a:xfrm>
          <a:prstGeom prst="straightConnector1">
            <a:avLst/>
          </a:prstGeom>
          <a:ln>
            <a:solidFill>
              <a:schemeClr val="tx1">
                <a:alpha val="13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9740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3</a:t>
            </a:r>
          </a:p>
        </p:txBody>
      </p:sp>
      <p:sp>
        <p:nvSpPr>
          <p:cNvPr id="3" name="Content Placeholder 2"/>
          <p:cNvSpPr>
            <a:spLocks noGrp="1"/>
          </p:cNvSpPr>
          <p:nvPr>
            <p:ph idx="1"/>
          </p:nvPr>
        </p:nvSpPr>
        <p:spPr>
          <a:xfrm>
            <a:off x="457200" y="1600203"/>
            <a:ext cx="3124200" cy="4525963"/>
          </a:xfrm>
        </p:spPr>
        <p:txBody>
          <a:bodyPr>
            <a:normAutofit fontScale="92500" lnSpcReduction="10000"/>
          </a:bodyPr>
          <a:lstStyle/>
          <a:p>
            <a:pPr marL="0" indent="0">
              <a:buNone/>
            </a:pPr>
            <a:r>
              <a:rPr lang="en-US" sz="2000" dirty="0"/>
              <a:t>	LD 	R0, A</a:t>
            </a:r>
          </a:p>
          <a:p>
            <a:pPr marL="0" indent="0">
              <a:buNone/>
            </a:pPr>
            <a:r>
              <a:rPr lang="en-US" sz="2000" dirty="0"/>
              <a:t>	JSR 	PUSH</a:t>
            </a:r>
          </a:p>
          <a:p>
            <a:pPr marL="0" indent="0">
              <a:buNone/>
            </a:pPr>
            <a:r>
              <a:rPr lang="en-US" sz="2000" dirty="0"/>
              <a:t>	</a:t>
            </a:r>
            <a:r>
              <a:rPr lang="en-US" sz="2000" dirty="0">
                <a:solidFill>
                  <a:srgbClr val="92D050"/>
                </a:solidFill>
              </a:rPr>
              <a:t>LD	R0, B</a:t>
            </a:r>
          </a:p>
          <a:p>
            <a:pPr marL="0" indent="0">
              <a:buNone/>
            </a:pPr>
            <a:r>
              <a:rPr lang="en-US" sz="2000" dirty="0"/>
              <a:t>	JSR	PUSH</a:t>
            </a:r>
          </a:p>
          <a:p>
            <a:pPr marL="0" indent="0">
              <a:buNone/>
            </a:pPr>
            <a:r>
              <a:rPr lang="en-US" sz="2000" dirty="0"/>
              <a:t>	HALT</a:t>
            </a:r>
          </a:p>
          <a:p>
            <a:pPr marL="0" indent="0">
              <a:buNone/>
            </a:pPr>
            <a:r>
              <a:rPr lang="en-US" sz="2000" dirty="0"/>
              <a:t>A	.fill 	45</a:t>
            </a:r>
          </a:p>
          <a:p>
            <a:pPr marL="0" indent="0">
              <a:buNone/>
            </a:pPr>
            <a:r>
              <a:rPr lang="en-US" sz="2000" dirty="0">
                <a:solidFill>
                  <a:srgbClr val="92D050"/>
                </a:solidFill>
              </a:rPr>
              <a:t>B</a:t>
            </a:r>
            <a:r>
              <a:rPr lang="en-US" sz="2000" dirty="0"/>
              <a:t>	.fill	</a:t>
            </a:r>
            <a:r>
              <a:rPr lang="en-US" sz="2000" dirty="0">
                <a:solidFill>
                  <a:srgbClr val="92D050"/>
                </a:solidFill>
              </a:rPr>
              <a:t>55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PUSH	</a:t>
            </a:r>
            <a:r>
              <a:rPr lang="en-US" sz="2000" dirty="0">
                <a:solidFill>
                  <a:srgbClr val="002060"/>
                </a:solidFill>
              </a:rPr>
              <a:t>ADD	R6, R6, #-1 </a:t>
            </a:r>
          </a:p>
          <a:p>
            <a:pPr marL="0" indent="0">
              <a:buNone/>
            </a:pPr>
            <a:r>
              <a:rPr lang="en-US" sz="2000" dirty="0">
                <a:solidFill>
                  <a:srgbClr val="002060"/>
                </a:solidFill>
              </a:rPr>
              <a:t>	STR	R0, R6, #0</a:t>
            </a:r>
          </a:p>
          <a:p>
            <a:pPr marL="0" indent="0">
              <a:buNone/>
            </a:pPr>
            <a:r>
              <a:rPr lang="en-US" sz="2000" dirty="0">
                <a:solidFill>
                  <a:srgbClr val="002060"/>
                </a:solidFill>
              </a:rPr>
              <a:t>	RET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49337039"/>
              </p:ext>
            </p:extLst>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206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976549" cy="369332"/>
          </a:xfrm>
          <a:prstGeom prst="rect">
            <a:avLst/>
          </a:prstGeom>
          <a:noFill/>
        </p:spPr>
        <p:txBody>
          <a:bodyPr wrap="none" rtlCol="0">
            <a:spAutoFit/>
          </a:bodyPr>
          <a:lstStyle/>
          <a:p>
            <a:r>
              <a:rPr lang="en-US" dirty="0"/>
              <a:t>R6=</a:t>
            </a:r>
            <a:r>
              <a:rPr lang="en-US" dirty="0">
                <a:solidFill>
                  <a:srgbClr val="FF0000"/>
                </a:solidFill>
              </a:rPr>
              <a:t>3FFF</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a:t>
            </a:r>
            <a:r>
              <a:rPr lang="en-US" dirty="0">
                <a:solidFill>
                  <a:srgbClr val="92D050"/>
                </a:solidFill>
              </a:rPr>
              <a:t>55</a:t>
            </a:r>
          </a:p>
        </p:txBody>
      </p:sp>
      <p:cxnSp>
        <p:nvCxnSpPr>
          <p:cNvPr id="8" name="Straight Arrow Connector 7"/>
          <p:cNvCxnSpPr>
            <a:cxnSpLocks/>
            <a:stCxn id="5" idx="3"/>
          </p:cNvCxnSpPr>
          <p:nvPr/>
        </p:nvCxnSpPr>
        <p:spPr>
          <a:xfrm>
            <a:off x="4938949" y="3918466"/>
            <a:ext cx="1223270" cy="424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120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4</a:t>
            </a:r>
          </a:p>
        </p:txBody>
      </p:sp>
      <p:sp>
        <p:nvSpPr>
          <p:cNvPr id="3" name="Content Placeholder 2"/>
          <p:cNvSpPr>
            <a:spLocks noGrp="1"/>
          </p:cNvSpPr>
          <p:nvPr>
            <p:ph idx="1"/>
          </p:nvPr>
        </p:nvSpPr>
        <p:spPr>
          <a:xfrm>
            <a:off x="457200" y="1600203"/>
            <a:ext cx="3124200" cy="4525963"/>
          </a:xfrm>
        </p:spPr>
        <p:txBody>
          <a:bodyPr>
            <a:normAutofit fontScale="92500" lnSpcReduction="10000"/>
          </a:bodyPr>
          <a:lstStyle/>
          <a:p>
            <a:pPr marL="0" indent="0">
              <a:buNone/>
            </a:pPr>
            <a:r>
              <a:rPr lang="en-US" sz="2000" dirty="0"/>
              <a:t>	LD 	R0, A</a:t>
            </a:r>
          </a:p>
          <a:p>
            <a:pPr marL="0" indent="0">
              <a:buNone/>
            </a:pPr>
            <a:r>
              <a:rPr lang="en-US" sz="2000" dirty="0"/>
              <a:t>	JSR 	PUSH</a:t>
            </a:r>
          </a:p>
          <a:p>
            <a:pPr marL="0" indent="0">
              <a:buNone/>
            </a:pPr>
            <a:r>
              <a:rPr lang="en-US" sz="2000" dirty="0"/>
              <a:t>	LD	R0, B</a:t>
            </a:r>
          </a:p>
          <a:p>
            <a:pPr marL="0" indent="0">
              <a:buNone/>
            </a:pPr>
            <a:r>
              <a:rPr lang="en-US" sz="2000" dirty="0"/>
              <a:t>	</a:t>
            </a:r>
            <a:r>
              <a:rPr lang="en-US" sz="2000" dirty="0">
                <a:solidFill>
                  <a:srgbClr val="92D050"/>
                </a:solidFill>
              </a:rPr>
              <a:t>JSR	PUSH</a:t>
            </a:r>
          </a:p>
          <a:p>
            <a:pPr marL="0" indent="0">
              <a:buNone/>
            </a:pPr>
            <a:r>
              <a:rPr lang="en-US" sz="2000" dirty="0"/>
              <a:t>	HALT</a:t>
            </a:r>
          </a:p>
          <a:p>
            <a:pPr marL="0" indent="0">
              <a:buNone/>
            </a:pPr>
            <a:r>
              <a:rPr lang="en-US" sz="2000" dirty="0"/>
              <a:t>A	.fill 	45</a:t>
            </a:r>
          </a:p>
          <a:p>
            <a:pPr marL="0" indent="0">
              <a:buNone/>
            </a:pPr>
            <a:r>
              <a:rPr lang="en-US" sz="2000" dirty="0"/>
              <a:t>B	.fill	55</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PUSH	</a:t>
            </a:r>
            <a:r>
              <a:rPr lang="en-US" sz="2000" dirty="0">
                <a:solidFill>
                  <a:srgbClr val="FF0000"/>
                </a:solidFill>
              </a:rPr>
              <a:t>ADD	R6, R6, #-1 </a:t>
            </a:r>
          </a:p>
          <a:p>
            <a:pPr marL="0" indent="0">
              <a:buNone/>
            </a:pPr>
            <a:r>
              <a:rPr lang="en-US" sz="2000" dirty="0">
                <a:solidFill>
                  <a:srgbClr val="002060"/>
                </a:solidFill>
              </a:rPr>
              <a:t>	</a:t>
            </a:r>
            <a:r>
              <a:rPr lang="en-US" sz="2000" dirty="0">
                <a:solidFill>
                  <a:srgbClr val="00B0F0"/>
                </a:solidFill>
              </a:rPr>
              <a:t>STR	R0, R6, #0</a:t>
            </a:r>
          </a:p>
          <a:p>
            <a:pPr marL="0" indent="0">
              <a:buNone/>
            </a:pPr>
            <a:r>
              <a:rPr lang="en-US" sz="2000" dirty="0">
                <a:solidFill>
                  <a:srgbClr val="002060"/>
                </a:solidFill>
              </a:rPr>
              <a:t>	RET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55316"/>
              </p:ext>
            </p:extLst>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B0F0"/>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206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982961" cy="369332"/>
          </a:xfrm>
          <a:prstGeom prst="rect">
            <a:avLst/>
          </a:prstGeom>
          <a:noFill/>
        </p:spPr>
        <p:txBody>
          <a:bodyPr wrap="none" rtlCol="0">
            <a:spAutoFit/>
          </a:bodyPr>
          <a:lstStyle/>
          <a:p>
            <a:r>
              <a:rPr lang="en-US" dirty="0"/>
              <a:t>R6=</a:t>
            </a:r>
            <a:r>
              <a:rPr lang="en-US" dirty="0">
                <a:solidFill>
                  <a:srgbClr val="FF0000"/>
                </a:solidFill>
              </a:rPr>
              <a:t>3FFE</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a:t>
            </a:r>
            <a:r>
              <a:rPr lang="en-US" dirty="0">
                <a:solidFill>
                  <a:srgbClr val="00B0F0"/>
                </a:solidFill>
              </a:rPr>
              <a:t>55</a:t>
            </a:r>
          </a:p>
        </p:txBody>
      </p:sp>
      <p:cxnSp>
        <p:nvCxnSpPr>
          <p:cNvPr id="8" name="Straight Arrow Connector 7"/>
          <p:cNvCxnSpPr>
            <a:cxnSpLocks/>
            <a:stCxn id="5" idx="3"/>
          </p:cNvCxnSpPr>
          <p:nvPr/>
        </p:nvCxnSpPr>
        <p:spPr>
          <a:xfrm>
            <a:off x="4945361" y="3918466"/>
            <a:ext cx="1216858" cy="424934"/>
          </a:xfrm>
          <a:prstGeom prst="straightConnector1">
            <a:avLst/>
          </a:prstGeom>
          <a:ln>
            <a:solidFill>
              <a:schemeClr val="tx1">
                <a:alpha val="27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5" idx="3"/>
          </p:cNvCxnSpPr>
          <p:nvPr/>
        </p:nvCxnSpPr>
        <p:spPr>
          <a:xfrm>
            <a:off x="4945361" y="3918466"/>
            <a:ext cx="1216858" cy="439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6" idx="3"/>
          </p:cNvCxnSpPr>
          <p:nvPr/>
        </p:nvCxnSpPr>
        <p:spPr>
          <a:xfrm>
            <a:off x="4738575" y="3461266"/>
            <a:ext cx="2781193" cy="47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652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LC3 Memory Mapping</a:t>
            </a:r>
          </a:p>
        </p:txBody>
      </p:sp>
      <p:sp>
        <p:nvSpPr>
          <p:cNvPr id="3" name="Content Placeholder 2"/>
          <p:cNvSpPr>
            <a:spLocks noGrp="1"/>
          </p:cNvSpPr>
          <p:nvPr>
            <p:ph idx="1"/>
          </p:nvPr>
        </p:nvSpPr>
        <p:spPr/>
        <p:txBody>
          <a:bodyPr>
            <a:normAutofit fontScale="70000" lnSpcReduction="20000"/>
          </a:bodyPr>
          <a:lstStyle/>
          <a:p>
            <a:r>
              <a:rPr lang="en-US" dirty="0"/>
              <a:t>Memory Addresses xFE00 to </a:t>
            </a:r>
            <a:r>
              <a:rPr lang="en-US" dirty="0" err="1"/>
              <a:t>xFFFF</a:t>
            </a:r>
            <a:r>
              <a:rPr lang="en-US" dirty="0"/>
              <a:t> are reserved for I/O devices.</a:t>
            </a:r>
          </a:p>
          <a:p>
            <a:endParaRPr lang="en-US" dirty="0"/>
          </a:p>
          <a:p>
            <a:pPr marL="0" indent="0">
              <a:buNone/>
            </a:pPr>
            <a:r>
              <a:rPr lang="en-US" sz="2400" dirty="0">
                <a:latin typeface="Courier New" panose="02070309020205020404" pitchFamily="49" charset="0"/>
                <a:cs typeface="Courier New" panose="02070309020205020404" pitchFamily="49" charset="0"/>
              </a:rPr>
              <a:t>	xFE00 – Keyboard status register KBSR</a:t>
            </a:r>
          </a:p>
          <a:p>
            <a:pPr marL="0" indent="0">
              <a:buNone/>
            </a:pPr>
            <a:r>
              <a:rPr lang="en-US" sz="2400" dirty="0">
                <a:latin typeface="Courier New" panose="02070309020205020404" pitchFamily="49" charset="0"/>
                <a:cs typeface="Courier New" panose="02070309020205020404" pitchFamily="49" charset="0"/>
              </a:rPr>
              <a:t>	xFE02 – Keyboard data register KBDR</a:t>
            </a:r>
          </a:p>
          <a:p>
            <a:pPr marL="0" indent="0">
              <a:buNone/>
            </a:pPr>
            <a:r>
              <a:rPr lang="en-US" sz="2400" dirty="0">
                <a:latin typeface="Courier New" panose="02070309020205020404" pitchFamily="49" charset="0"/>
                <a:cs typeface="Courier New" panose="02070309020205020404" pitchFamily="49" charset="0"/>
              </a:rPr>
              <a:t>	xFE04 – Display status register DSR</a:t>
            </a:r>
          </a:p>
          <a:p>
            <a:pPr marL="0" indent="0">
              <a:buNone/>
            </a:pPr>
            <a:r>
              <a:rPr lang="en-US" sz="2400" dirty="0">
                <a:latin typeface="Courier New" panose="02070309020205020404" pitchFamily="49" charset="0"/>
                <a:cs typeface="Courier New" panose="02070309020205020404" pitchFamily="49" charset="0"/>
              </a:rPr>
              <a:t>	xFE06 – Display data register DDR</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xFFFE</a:t>
            </a:r>
            <a:r>
              <a:rPr lang="en-US" sz="2400" dirty="0">
                <a:latin typeface="Courier New" panose="02070309020205020404" pitchFamily="49" charset="0"/>
                <a:cs typeface="Courier New" panose="02070309020205020404" pitchFamily="49" charset="0"/>
              </a:rPr>
              <a:t> – Machine control register MCR</a:t>
            </a:r>
          </a:p>
          <a:p>
            <a:endParaRPr lang="en-US" dirty="0"/>
          </a:p>
          <a:p>
            <a:r>
              <a:rPr lang="en-US" dirty="0"/>
              <a:t>When you read from memory location xFE02, instead of reading memory, you end up reading the last key typed. </a:t>
            </a:r>
          </a:p>
          <a:p>
            <a:r>
              <a:rPr lang="en-US" dirty="0"/>
              <a:t>When you try to write to memory location </a:t>
            </a:r>
            <a:r>
              <a:rPr lang="en-US" dirty="0" smtClean="0"/>
              <a:t>xFE06, </a:t>
            </a:r>
            <a:r>
              <a:rPr lang="en-US" dirty="0"/>
              <a:t>instead of going to memory, the value goes to the display.  </a:t>
            </a:r>
          </a:p>
          <a:p>
            <a:r>
              <a:rPr lang="en-US" smtClean="0"/>
              <a:t>xFE00 </a:t>
            </a:r>
            <a:r>
              <a:rPr lang="en-US" dirty="0"/>
              <a:t>and xFE04 look regular like memory, but it is treated differently when accessed.</a:t>
            </a:r>
          </a:p>
        </p:txBody>
      </p:sp>
    </p:spTree>
    <p:extLst>
      <p:ext uri="{BB962C8B-B14F-4D97-AF65-F5344CB8AC3E}">
        <p14:creationId xmlns:p14="http://schemas.microsoft.com/office/powerpoint/2010/main" val="32704757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Popping 1</a:t>
            </a:r>
          </a:p>
        </p:txBody>
      </p:sp>
      <p:sp>
        <p:nvSpPr>
          <p:cNvPr id="3" name="Content Placeholder 2"/>
          <p:cNvSpPr>
            <a:spLocks noGrp="1"/>
          </p:cNvSpPr>
          <p:nvPr>
            <p:ph idx="1"/>
          </p:nvPr>
        </p:nvSpPr>
        <p:spPr>
          <a:xfrm>
            <a:off x="457200" y="1600203"/>
            <a:ext cx="4038600" cy="4525963"/>
          </a:xfrm>
        </p:spPr>
        <p:txBody>
          <a:bodyPr>
            <a:normAutofit/>
          </a:bodyPr>
          <a:lstStyle/>
          <a:p>
            <a:pPr marL="0" indent="0">
              <a:buNone/>
            </a:pPr>
            <a:r>
              <a:rPr lang="en-US" sz="2400" dirty="0"/>
              <a:t>	</a:t>
            </a:r>
            <a:r>
              <a:rPr lang="en-US" sz="2400" dirty="0">
                <a:solidFill>
                  <a:srgbClr val="92D050"/>
                </a:solidFill>
              </a:rPr>
              <a:t>JSR POP</a:t>
            </a:r>
          </a:p>
          <a:p>
            <a:pPr marL="0" indent="0">
              <a:buNone/>
            </a:pPr>
            <a:r>
              <a:rPr lang="en-US" sz="2400" dirty="0"/>
              <a:t>	JSR POP</a:t>
            </a:r>
          </a:p>
          <a:p>
            <a:pPr marL="0" indent="0">
              <a:buNone/>
            </a:pPr>
            <a:r>
              <a:rPr lang="en-US" sz="2400" dirty="0"/>
              <a:t>	HALT</a:t>
            </a:r>
          </a:p>
          <a:p>
            <a:pPr marL="0" indent="0">
              <a:buNone/>
            </a:pPr>
            <a:endParaRPr lang="en-US" sz="2400" dirty="0"/>
          </a:p>
          <a:p>
            <a:pPr marL="0" indent="0">
              <a:buNone/>
            </a:pPr>
            <a:endParaRPr lang="en-US" sz="2400" dirty="0"/>
          </a:p>
          <a:p>
            <a:pPr marL="0" indent="0">
              <a:buNone/>
            </a:pPr>
            <a:r>
              <a:rPr lang="en-US" sz="2400" dirty="0"/>
              <a:t>POP	</a:t>
            </a:r>
            <a:r>
              <a:rPr lang="en-US" sz="2400" dirty="0">
                <a:solidFill>
                  <a:srgbClr val="FF0000"/>
                </a:solidFill>
              </a:rPr>
              <a:t>LDR	R0, R6, #0</a:t>
            </a:r>
          </a:p>
          <a:p>
            <a:pPr marL="0" indent="0">
              <a:buNone/>
            </a:pPr>
            <a:r>
              <a:rPr lang="en-US" sz="2400" dirty="0"/>
              <a:t>	</a:t>
            </a:r>
            <a:r>
              <a:rPr lang="en-US" sz="2400" dirty="0">
                <a:solidFill>
                  <a:srgbClr val="00B0F0"/>
                </a:solidFill>
              </a:rPr>
              <a:t>ADD	R6, R6, #1</a:t>
            </a:r>
          </a:p>
          <a:p>
            <a:pPr marL="0" indent="0">
              <a:buNone/>
            </a:pPr>
            <a:r>
              <a:rPr lang="en-US" sz="2400" dirty="0"/>
              <a:t>	RET</a:t>
            </a:r>
          </a:p>
        </p:txBody>
      </p:sp>
      <p:graphicFrame>
        <p:nvGraphicFramePr>
          <p:cNvPr id="4" name="Table 3"/>
          <p:cNvGraphicFramePr>
            <a:graphicFrameLocks noGrp="1"/>
          </p:cNvGraphicFramePr>
          <p:nvPr>
            <p:extLst>
              <p:ext uri="{D42A27DB-BD31-4B8C-83A1-F6EECF244321}">
                <p14:modId xmlns:p14="http://schemas.microsoft.com/office/powerpoint/2010/main" val="933900248"/>
              </p:ext>
            </p:extLst>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206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982961" cy="369332"/>
          </a:xfrm>
          <a:prstGeom prst="rect">
            <a:avLst/>
          </a:prstGeom>
          <a:noFill/>
        </p:spPr>
        <p:txBody>
          <a:bodyPr wrap="none" rtlCol="0">
            <a:spAutoFit/>
          </a:bodyPr>
          <a:lstStyle/>
          <a:p>
            <a:r>
              <a:rPr lang="en-US" dirty="0"/>
              <a:t>R6=3FFE</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R0=55</a:t>
            </a:r>
            <a:endParaRPr lang="en-US" dirty="0">
              <a:solidFill>
                <a:srgbClr val="00B0F0"/>
              </a:solidFill>
            </a:endParaRPr>
          </a:p>
        </p:txBody>
      </p:sp>
      <p:cxnSp>
        <p:nvCxnSpPr>
          <p:cNvPr id="8" name="Straight Arrow Connector 7"/>
          <p:cNvCxnSpPr>
            <a:cxnSpLocks/>
            <a:stCxn id="5" idx="3"/>
          </p:cNvCxnSpPr>
          <p:nvPr/>
        </p:nvCxnSpPr>
        <p:spPr>
          <a:xfrm>
            <a:off x="4945361" y="3918466"/>
            <a:ext cx="1216858" cy="43934"/>
          </a:xfrm>
          <a:prstGeom prst="straightConnector1">
            <a:avLst/>
          </a:prstGeom>
          <a:ln>
            <a:solidFill>
              <a:schemeClr val="tx1">
                <a:alpha val="1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endCxn id="6" idx="3"/>
          </p:cNvCxnSpPr>
          <p:nvPr/>
        </p:nvCxnSpPr>
        <p:spPr>
          <a:xfrm flipH="1" flipV="1">
            <a:off x="4738575" y="3461266"/>
            <a:ext cx="2729028" cy="5011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3"/>
          </p:cNvCxnSpPr>
          <p:nvPr/>
        </p:nvCxnSpPr>
        <p:spPr>
          <a:xfrm>
            <a:off x="4945361" y="3918466"/>
            <a:ext cx="1216858" cy="4249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49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Popping 2</a:t>
            </a:r>
          </a:p>
        </p:txBody>
      </p:sp>
      <p:sp>
        <p:nvSpPr>
          <p:cNvPr id="3" name="Content Placeholder 2"/>
          <p:cNvSpPr>
            <a:spLocks noGrp="1"/>
          </p:cNvSpPr>
          <p:nvPr>
            <p:ph idx="1"/>
          </p:nvPr>
        </p:nvSpPr>
        <p:spPr>
          <a:xfrm>
            <a:off x="457200" y="1600203"/>
            <a:ext cx="4038600" cy="4525963"/>
          </a:xfrm>
        </p:spPr>
        <p:txBody>
          <a:bodyPr>
            <a:normAutofit/>
          </a:bodyPr>
          <a:lstStyle/>
          <a:p>
            <a:pPr marL="0" indent="0">
              <a:buNone/>
            </a:pPr>
            <a:r>
              <a:rPr lang="en-US" sz="2400" dirty="0"/>
              <a:t>	JSR POP</a:t>
            </a:r>
          </a:p>
          <a:p>
            <a:pPr marL="0" indent="0">
              <a:buNone/>
            </a:pPr>
            <a:r>
              <a:rPr lang="en-US" sz="2400" dirty="0"/>
              <a:t>	</a:t>
            </a:r>
            <a:r>
              <a:rPr lang="en-US" sz="2400" dirty="0">
                <a:solidFill>
                  <a:srgbClr val="92D050"/>
                </a:solidFill>
              </a:rPr>
              <a:t>JSR POP</a:t>
            </a:r>
          </a:p>
          <a:p>
            <a:pPr marL="0" indent="0">
              <a:buNone/>
            </a:pPr>
            <a:r>
              <a:rPr lang="en-US" sz="2400" dirty="0"/>
              <a:t>	HALT</a:t>
            </a:r>
          </a:p>
          <a:p>
            <a:pPr marL="0" indent="0">
              <a:buNone/>
            </a:pPr>
            <a:endParaRPr lang="en-US" sz="2400" dirty="0"/>
          </a:p>
          <a:p>
            <a:pPr marL="0" indent="0">
              <a:buNone/>
            </a:pPr>
            <a:endParaRPr lang="en-US" sz="2400" dirty="0"/>
          </a:p>
          <a:p>
            <a:pPr marL="0" indent="0">
              <a:buNone/>
            </a:pPr>
            <a:r>
              <a:rPr lang="en-US" sz="2400" dirty="0"/>
              <a:t>POP	</a:t>
            </a:r>
            <a:r>
              <a:rPr lang="en-US" sz="2400" dirty="0">
                <a:solidFill>
                  <a:srgbClr val="FF0000"/>
                </a:solidFill>
              </a:rPr>
              <a:t>LDR	R0, R6, #0</a:t>
            </a:r>
          </a:p>
          <a:p>
            <a:pPr marL="0" indent="0">
              <a:buNone/>
            </a:pPr>
            <a:r>
              <a:rPr lang="en-US" sz="2400" dirty="0"/>
              <a:t>	</a:t>
            </a:r>
            <a:r>
              <a:rPr lang="en-US" sz="2400" dirty="0">
                <a:solidFill>
                  <a:srgbClr val="00B0F0"/>
                </a:solidFill>
              </a:rPr>
              <a:t>ADD	R6, R6, #1</a:t>
            </a:r>
          </a:p>
          <a:p>
            <a:pPr marL="0" indent="0">
              <a:buNone/>
            </a:pPr>
            <a:r>
              <a:rPr lang="en-US" sz="2400" dirty="0"/>
              <a:t>	RET</a:t>
            </a:r>
          </a:p>
          <a:p>
            <a:pPr marL="0" indent="0">
              <a:buNone/>
            </a:pPr>
            <a:endParaRPr lang="en-US" sz="2400" dirty="0"/>
          </a:p>
          <a:p>
            <a:pPr marL="0" indent="0">
              <a:buNone/>
            </a:pPr>
            <a:r>
              <a:rPr lang="en-US" sz="2400" dirty="0"/>
              <a:t>Can I pop again?</a:t>
            </a:r>
          </a:p>
        </p:txBody>
      </p:sp>
      <p:graphicFrame>
        <p:nvGraphicFramePr>
          <p:cNvPr id="4" name="Table 3"/>
          <p:cNvGraphicFramePr>
            <a:graphicFrameLocks noGrp="1"/>
          </p:cNvGraphicFramePr>
          <p:nvPr/>
        </p:nvGraphicFramePr>
        <p:xfrm>
          <a:off x="6162219" y="2323664"/>
          <a:ext cx="2311400" cy="2966720"/>
        </p:xfrm>
        <a:graphic>
          <a:graphicData uri="http://schemas.openxmlformats.org/drawingml/2006/table">
            <a:tbl>
              <a:tblPr firstRow="1" bandRow="1">
                <a:tableStyleId>{2D5ABB26-0587-4C30-8999-92F81FD0307C}</a:tableStyleId>
              </a:tblPr>
              <a:tblGrid>
                <a:gridCol w="1168400">
                  <a:extLst>
                    <a:ext uri="{9D8B030D-6E8A-4147-A177-3AD203B41FA5}">
                      <a16:colId xmlns:a16="http://schemas.microsoft.com/office/drawing/2014/main" val="3929229280"/>
                    </a:ext>
                  </a:extLst>
                </a:gridCol>
                <a:gridCol w="1143000">
                  <a:extLst>
                    <a:ext uri="{9D8B030D-6E8A-4147-A177-3AD203B41FA5}">
                      <a16:colId xmlns:a16="http://schemas.microsoft.com/office/drawing/2014/main" val="2808959417"/>
                    </a:ext>
                  </a:extLst>
                </a:gridCol>
              </a:tblGrid>
              <a:tr h="370840">
                <a:tc gridSpan="2">
                  <a:txBody>
                    <a:bodyPr/>
                    <a:lstStyle/>
                    <a:p>
                      <a:pPr algn="ctr"/>
                      <a:r>
                        <a:rPr lang="en-US" dirty="0"/>
                        <a:t>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92035598"/>
                  </a:ext>
                </a:extLst>
              </a:tr>
              <a:tr h="370840">
                <a:tc>
                  <a:txBody>
                    <a:bodyPr/>
                    <a:lstStyle/>
                    <a:p>
                      <a:pPr algn="ctr"/>
                      <a:r>
                        <a:rPr lang="en-US" dirty="0"/>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846007"/>
                  </a:ext>
                </a:extLst>
              </a:tr>
              <a:tr h="370840">
                <a:tc>
                  <a:txBody>
                    <a:bodyPr/>
                    <a:lstStyle/>
                    <a:p>
                      <a:pPr algn="ctr"/>
                      <a:r>
                        <a:rPr lang="en-US" dirty="0"/>
                        <a:t>3FFC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803377"/>
                  </a:ext>
                </a:extLst>
              </a:tr>
              <a:tr h="370840">
                <a:tc>
                  <a:txBody>
                    <a:bodyPr/>
                    <a:lstStyle/>
                    <a:p>
                      <a:pPr algn="ctr"/>
                      <a:r>
                        <a:rPr lang="en-US" dirty="0"/>
                        <a:t>3FFD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387215"/>
                  </a:ext>
                </a:extLst>
              </a:tr>
              <a:tr h="370840">
                <a:tc>
                  <a:txBody>
                    <a:bodyPr/>
                    <a:lstStyle/>
                    <a:p>
                      <a:pPr algn="ctr"/>
                      <a:r>
                        <a:rPr lang="en-US" dirty="0"/>
                        <a:t>3FFE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67872"/>
                  </a:ext>
                </a:extLst>
              </a:tr>
              <a:tr h="370840">
                <a:tc>
                  <a:txBody>
                    <a:bodyPr/>
                    <a:lstStyle/>
                    <a:p>
                      <a:pPr algn="ctr"/>
                      <a:r>
                        <a:rPr lang="en-US" dirty="0"/>
                        <a:t>3FFF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0206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00844"/>
                  </a:ext>
                </a:extLst>
              </a:tr>
              <a:tr h="370840">
                <a:tc>
                  <a:txBody>
                    <a:bodyPr/>
                    <a:lstStyle/>
                    <a:p>
                      <a:pPr algn="ctr"/>
                      <a:r>
                        <a:rPr lang="en-US" dirty="0"/>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55525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148722"/>
                  </a:ext>
                </a:extLst>
              </a:tr>
            </a:tbl>
          </a:graphicData>
        </a:graphic>
      </p:graphicFrame>
      <p:sp>
        <p:nvSpPr>
          <p:cNvPr id="5" name="TextBox 4"/>
          <p:cNvSpPr txBox="1"/>
          <p:nvPr/>
        </p:nvSpPr>
        <p:spPr>
          <a:xfrm>
            <a:off x="3962400" y="3733800"/>
            <a:ext cx="982961" cy="369332"/>
          </a:xfrm>
          <a:prstGeom prst="rect">
            <a:avLst/>
          </a:prstGeom>
          <a:noFill/>
        </p:spPr>
        <p:txBody>
          <a:bodyPr wrap="none" rtlCol="0">
            <a:spAutoFit/>
          </a:bodyPr>
          <a:lstStyle/>
          <a:p>
            <a:r>
              <a:rPr lang="en-US" dirty="0"/>
              <a:t>R6=3FFE</a:t>
            </a:r>
          </a:p>
        </p:txBody>
      </p:sp>
      <p:sp>
        <p:nvSpPr>
          <p:cNvPr id="6" name="TextBox 5"/>
          <p:cNvSpPr txBox="1"/>
          <p:nvPr/>
        </p:nvSpPr>
        <p:spPr>
          <a:xfrm>
            <a:off x="3962400" y="3276600"/>
            <a:ext cx="776175" cy="369332"/>
          </a:xfrm>
          <a:prstGeom prst="rect">
            <a:avLst/>
          </a:prstGeom>
          <a:noFill/>
        </p:spPr>
        <p:txBody>
          <a:bodyPr wrap="none" rtlCol="0">
            <a:spAutoFit/>
          </a:bodyPr>
          <a:lstStyle/>
          <a:p>
            <a:r>
              <a:rPr lang="en-US" dirty="0"/>
              <a:t>R0=45</a:t>
            </a:r>
            <a:endParaRPr lang="en-US" dirty="0">
              <a:solidFill>
                <a:srgbClr val="00B0F0"/>
              </a:solidFill>
            </a:endParaRPr>
          </a:p>
        </p:txBody>
      </p:sp>
      <p:cxnSp>
        <p:nvCxnSpPr>
          <p:cNvPr id="11" name="Straight Arrow Connector 10"/>
          <p:cNvCxnSpPr>
            <a:cxnSpLocks/>
            <a:endCxn id="6" idx="3"/>
          </p:cNvCxnSpPr>
          <p:nvPr/>
        </p:nvCxnSpPr>
        <p:spPr>
          <a:xfrm flipH="1" flipV="1">
            <a:off x="4738575" y="3461266"/>
            <a:ext cx="2739192" cy="8468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5" idx="3"/>
          </p:cNvCxnSpPr>
          <p:nvPr/>
        </p:nvCxnSpPr>
        <p:spPr>
          <a:xfrm>
            <a:off x="4945361" y="3918466"/>
            <a:ext cx="1216858" cy="424934"/>
          </a:xfrm>
          <a:prstGeom prst="straightConnector1">
            <a:avLst/>
          </a:prstGeom>
          <a:ln>
            <a:solidFill>
              <a:schemeClr val="tx1">
                <a:alpha val="22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3"/>
          </p:cNvCxnSpPr>
          <p:nvPr/>
        </p:nvCxnSpPr>
        <p:spPr>
          <a:xfrm>
            <a:off x="4945361" y="3918466"/>
            <a:ext cx="1201439" cy="79577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873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with Underflow</a:t>
            </a:r>
          </a:p>
        </p:txBody>
      </p:sp>
      <p:sp>
        <p:nvSpPr>
          <p:cNvPr id="3" name="Content Placeholder 2"/>
          <p:cNvSpPr>
            <a:spLocks noGrp="1"/>
          </p:cNvSpPr>
          <p:nvPr>
            <p:ph idx="1"/>
          </p:nvPr>
        </p:nvSpPr>
        <p:spPr/>
        <p:txBody>
          <a:bodyPr>
            <a:normAutofit/>
          </a:bodyPr>
          <a:lstStyle/>
          <a:p>
            <a:pPr marL="0" indent="0">
              <a:buNone/>
            </a:pPr>
            <a:r>
              <a:rPr lang="en-US" sz="1600" dirty="0"/>
              <a:t>;R0 will contain data item popped</a:t>
            </a:r>
          </a:p>
          <a:p>
            <a:pPr marL="0" indent="0">
              <a:buNone/>
            </a:pPr>
            <a:r>
              <a:rPr lang="en-US" sz="1600" dirty="0"/>
              <a:t>;R5 will contain 0 if pop OK and will contain 1 on underflow.</a:t>
            </a:r>
          </a:p>
          <a:p>
            <a:pPr marL="0" indent="0">
              <a:buNone/>
            </a:pPr>
            <a:r>
              <a:rPr lang="en-US" sz="1600" dirty="0"/>
              <a:t>;Note caller must save R0 and R5 if needed.</a:t>
            </a:r>
          </a:p>
          <a:p>
            <a:pPr marL="0" indent="0">
              <a:buNone/>
            </a:pPr>
            <a:r>
              <a:rPr lang="en-US" sz="1600" dirty="0"/>
              <a:t>;Also note that for brevity, the following code does not (but should) save and restore R1 and R2.</a:t>
            </a:r>
          </a:p>
          <a:p>
            <a:pPr marL="0" indent="0">
              <a:buNone/>
            </a:pPr>
            <a:r>
              <a:rPr lang="en-US" sz="1600" dirty="0"/>
              <a:t>POP		LD	R1, EMPTY		;load –x4000</a:t>
            </a:r>
          </a:p>
          <a:p>
            <a:pPr marL="0" indent="0">
              <a:buNone/>
            </a:pPr>
            <a:r>
              <a:rPr lang="en-US" sz="1600" dirty="0"/>
              <a:t>		ADD	R2, R6, R1		;if R6 == x4000 nothing to pop.</a:t>
            </a:r>
          </a:p>
          <a:p>
            <a:pPr marL="0" indent="0">
              <a:buNone/>
            </a:pPr>
            <a:r>
              <a:rPr lang="en-US" sz="1600" dirty="0"/>
              <a:t>		BRZ	POPFAIL		</a:t>
            </a:r>
          </a:p>
          <a:p>
            <a:pPr marL="0" indent="0">
              <a:buNone/>
            </a:pPr>
            <a:r>
              <a:rPr lang="en-US" sz="1600" dirty="0"/>
              <a:t>		LDR	R0, R6, #0		;Move data from stack to R0</a:t>
            </a:r>
          </a:p>
          <a:p>
            <a:pPr marL="0" indent="0">
              <a:buNone/>
            </a:pPr>
            <a:r>
              <a:rPr lang="en-US" sz="1600" dirty="0"/>
              <a:t>		ADD	R6, R6, #1		;Increment stack pointer</a:t>
            </a:r>
          </a:p>
          <a:p>
            <a:pPr marL="0" indent="0">
              <a:buNone/>
            </a:pPr>
            <a:r>
              <a:rPr lang="en-US" sz="1600" dirty="0"/>
              <a:t>		AND	R5, R5, #0		;Set status to 0 for OK</a:t>
            </a:r>
          </a:p>
          <a:p>
            <a:pPr marL="0" indent="0">
              <a:buNone/>
            </a:pPr>
            <a:r>
              <a:rPr lang="en-US" sz="1600" dirty="0"/>
              <a:t>		RET</a:t>
            </a:r>
          </a:p>
          <a:p>
            <a:pPr marL="0" indent="0">
              <a:buNone/>
            </a:pPr>
            <a:r>
              <a:rPr lang="en-US" sz="1600" dirty="0"/>
              <a:t>POPFAIL	AND	R5, R5, #0			;Clear status register R5</a:t>
            </a:r>
          </a:p>
          <a:p>
            <a:pPr marL="0" indent="0">
              <a:buNone/>
            </a:pPr>
            <a:r>
              <a:rPr lang="en-US" sz="1600" dirty="0"/>
              <a:t>		ADD	R5, R5, #1		;Set status to 1 for underflow</a:t>
            </a:r>
          </a:p>
          <a:p>
            <a:pPr marL="0" indent="0">
              <a:buNone/>
            </a:pPr>
            <a:r>
              <a:rPr lang="en-US" sz="1600" dirty="0"/>
              <a:t>		RET</a:t>
            </a:r>
          </a:p>
          <a:p>
            <a:pPr marL="0" indent="0">
              <a:buNone/>
            </a:pPr>
            <a:r>
              <a:rPr lang="en-US" sz="1600" dirty="0"/>
              <a:t>EMPTY		.FILL	xC000		;xC000 = -x4000</a:t>
            </a:r>
          </a:p>
        </p:txBody>
      </p:sp>
    </p:spTree>
    <p:extLst>
      <p:ext uri="{BB962C8B-B14F-4D97-AF65-F5344CB8AC3E}">
        <p14:creationId xmlns:p14="http://schemas.microsoft.com/office/powerpoint/2010/main" val="4286578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with Overflow</a:t>
            </a:r>
          </a:p>
        </p:txBody>
      </p:sp>
      <p:sp>
        <p:nvSpPr>
          <p:cNvPr id="3" name="Content Placeholder 2"/>
          <p:cNvSpPr>
            <a:spLocks noGrp="1"/>
          </p:cNvSpPr>
          <p:nvPr>
            <p:ph idx="1"/>
          </p:nvPr>
        </p:nvSpPr>
        <p:spPr/>
        <p:txBody>
          <a:bodyPr>
            <a:normAutofit/>
          </a:bodyPr>
          <a:lstStyle/>
          <a:p>
            <a:pPr marL="0" indent="0">
              <a:buNone/>
            </a:pPr>
            <a:r>
              <a:rPr lang="en-US" sz="1600" dirty="0"/>
              <a:t>;R0 will contain data item to store on stack</a:t>
            </a:r>
          </a:p>
          <a:p>
            <a:pPr marL="0" indent="0">
              <a:buNone/>
            </a:pPr>
            <a:r>
              <a:rPr lang="en-US" sz="1600" dirty="0"/>
              <a:t>;R5 will contain 0 if push OK and will contain 1 on overflow.</a:t>
            </a:r>
          </a:p>
          <a:p>
            <a:pPr marL="0" indent="0">
              <a:buNone/>
            </a:pPr>
            <a:r>
              <a:rPr lang="en-US" sz="1600" dirty="0"/>
              <a:t>;Note caller must save R5 if needed.</a:t>
            </a:r>
          </a:p>
          <a:p>
            <a:pPr marL="0" indent="0">
              <a:buNone/>
            </a:pPr>
            <a:r>
              <a:rPr lang="en-US" sz="1600" dirty="0"/>
              <a:t>;Also note that for brevity, the following code does not (but should) save and restore R1 and R2.</a:t>
            </a:r>
          </a:p>
          <a:p>
            <a:pPr marL="0" indent="0">
              <a:buNone/>
            </a:pPr>
            <a:r>
              <a:rPr lang="en-US" sz="1600" dirty="0"/>
              <a:t>PUSH		LD	R1, MAX</a:t>
            </a:r>
          </a:p>
          <a:p>
            <a:pPr marL="0" indent="0">
              <a:buNone/>
            </a:pPr>
            <a:r>
              <a:rPr lang="en-US" sz="1600" dirty="0"/>
              <a:t>		ADD	R2, R6, R1</a:t>
            </a:r>
          </a:p>
          <a:p>
            <a:pPr marL="0" indent="0">
              <a:buNone/>
            </a:pPr>
            <a:r>
              <a:rPr lang="en-US" sz="1600" dirty="0"/>
              <a:t>		BRZ	PUSHFAIL</a:t>
            </a:r>
          </a:p>
          <a:p>
            <a:pPr marL="0" indent="0">
              <a:buNone/>
            </a:pPr>
            <a:r>
              <a:rPr lang="en-US" sz="1600" dirty="0"/>
              <a:t>		ADD	R6, R6, #-1</a:t>
            </a:r>
          </a:p>
          <a:p>
            <a:pPr marL="0" indent="0">
              <a:buNone/>
            </a:pPr>
            <a:r>
              <a:rPr lang="en-US" sz="1600" dirty="0"/>
              <a:t>		STR	R0, R6, #0</a:t>
            </a:r>
          </a:p>
          <a:p>
            <a:pPr marL="0" indent="0">
              <a:buNone/>
            </a:pPr>
            <a:r>
              <a:rPr lang="en-US" sz="1600" dirty="0"/>
              <a:t>		AND	R5, R5, #0</a:t>
            </a:r>
          </a:p>
          <a:p>
            <a:pPr marL="0" indent="0">
              <a:buNone/>
            </a:pPr>
            <a:r>
              <a:rPr lang="en-US" sz="1600" dirty="0"/>
              <a:t>		RET</a:t>
            </a:r>
          </a:p>
          <a:p>
            <a:pPr marL="0" indent="0">
              <a:buNone/>
            </a:pPr>
            <a:r>
              <a:rPr lang="en-US" sz="1600" dirty="0"/>
              <a:t>PUSHFAIL		AND	R5,R5, #1</a:t>
            </a:r>
          </a:p>
          <a:p>
            <a:pPr marL="0" indent="0">
              <a:buNone/>
            </a:pPr>
            <a:r>
              <a:rPr lang="en-US" sz="1600" dirty="0"/>
              <a:t>		ADD	R5, R5, #1</a:t>
            </a:r>
          </a:p>
          <a:p>
            <a:pPr marL="0" indent="0">
              <a:buNone/>
            </a:pPr>
            <a:r>
              <a:rPr lang="en-US" sz="1600" dirty="0"/>
              <a:t>		RET</a:t>
            </a:r>
          </a:p>
          <a:p>
            <a:pPr marL="0" indent="0">
              <a:buNone/>
            </a:pPr>
            <a:r>
              <a:rPr lang="en-US" sz="1600" dirty="0"/>
              <a:t>MAX		.FILL	XC005		;xC005 = -x3ffb  (max stack address)</a:t>
            </a:r>
          </a:p>
        </p:txBody>
      </p:sp>
    </p:spTree>
    <p:extLst>
      <p:ext uri="{BB962C8B-B14F-4D97-AF65-F5344CB8AC3E}">
        <p14:creationId xmlns:p14="http://schemas.microsoft.com/office/powerpoint/2010/main" val="3321898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 and Pop and R0</a:t>
            </a:r>
          </a:p>
        </p:txBody>
      </p:sp>
      <p:sp>
        <p:nvSpPr>
          <p:cNvPr id="3" name="Content Placeholder 2"/>
          <p:cNvSpPr>
            <a:spLocks noGrp="1"/>
          </p:cNvSpPr>
          <p:nvPr>
            <p:ph idx="1"/>
          </p:nvPr>
        </p:nvSpPr>
        <p:spPr/>
        <p:txBody>
          <a:bodyPr>
            <a:normAutofit fontScale="92500"/>
          </a:bodyPr>
          <a:lstStyle/>
          <a:p>
            <a:r>
              <a:rPr lang="en-US" dirty="0"/>
              <a:t>Notice that push and pop only save R0.</a:t>
            </a:r>
          </a:p>
          <a:p>
            <a:r>
              <a:rPr lang="en-US" dirty="0"/>
              <a:t>That means to save all registers, they must be moved to R0 one at a time then pushed.</a:t>
            </a:r>
          </a:p>
          <a:p>
            <a:r>
              <a:rPr lang="en-US" dirty="0"/>
              <a:t>To reload all registers you must pop, then clear the specific register then move the data from R0 to the reloaded register.</a:t>
            </a:r>
          </a:p>
          <a:p>
            <a:r>
              <a:rPr lang="en-US" dirty="0"/>
              <a:t>A memory consuming, but easier process would be to have a push and pop for each register. </a:t>
            </a:r>
          </a:p>
          <a:p>
            <a:pPr lvl="1"/>
            <a:r>
              <a:rPr lang="en-US" dirty="0"/>
              <a:t>PUSHR0, POPR0, PUSHR1, POPR1, etc…</a:t>
            </a:r>
          </a:p>
        </p:txBody>
      </p:sp>
    </p:spTree>
    <p:extLst>
      <p:ext uri="{BB962C8B-B14F-4D97-AF65-F5344CB8AC3E}">
        <p14:creationId xmlns:p14="http://schemas.microsoft.com/office/powerpoint/2010/main" val="3608223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Interrupts</a:t>
            </a:r>
          </a:p>
        </p:txBody>
      </p:sp>
      <p:sp>
        <p:nvSpPr>
          <p:cNvPr id="3" name="Content Placeholder 2"/>
          <p:cNvSpPr>
            <a:spLocks noGrp="1"/>
          </p:cNvSpPr>
          <p:nvPr>
            <p:ph idx="1"/>
          </p:nvPr>
        </p:nvSpPr>
        <p:spPr/>
        <p:txBody>
          <a:bodyPr/>
          <a:lstStyle/>
          <a:p>
            <a:r>
              <a:rPr lang="en-US" dirty="0"/>
              <a:t>An interrupt has two pieces.</a:t>
            </a:r>
          </a:p>
          <a:p>
            <a:pPr lvl="1"/>
            <a:r>
              <a:rPr lang="en-US" dirty="0"/>
              <a:t>The interrupt request and process switch.  This part is controlled by the processor.</a:t>
            </a:r>
          </a:p>
          <a:p>
            <a:pPr lvl="2"/>
            <a:r>
              <a:rPr lang="en-US" dirty="0"/>
              <a:t>Save PC.</a:t>
            </a:r>
          </a:p>
          <a:p>
            <a:pPr lvl="2"/>
            <a:r>
              <a:rPr lang="en-US" dirty="0"/>
              <a:t>Save program state.</a:t>
            </a:r>
          </a:p>
          <a:p>
            <a:pPr lvl="2"/>
            <a:r>
              <a:rPr lang="en-US" dirty="0"/>
              <a:t>Start the interrupt service routine.</a:t>
            </a:r>
          </a:p>
          <a:p>
            <a:pPr lvl="1"/>
            <a:r>
              <a:rPr lang="en-US" dirty="0"/>
              <a:t>The code that will handle the interrupt also known as the </a:t>
            </a:r>
            <a:r>
              <a:rPr lang="en-US" b="1" i="1" dirty="0"/>
              <a:t>Interrupt Service Routine</a:t>
            </a:r>
            <a:r>
              <a:rPr lang="en-US" dirty="0"/>
              <a:t>.</a:t>
            </a:r>
          </a:p>
        </p:txBody>
      </p:sp>
    </p:spTree>
    <p:extLst>
      <p:ext uri="{BB962C8B-B14F-4D97-AF65-F5344CB8AC3E}">
        <p14:creationId xmlns:p14="http://schemas.microsoft.com/office/powerpoint/2010/main" val="974030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PSR – Process Status Register</a:t>
            </a:r>
          </a:p>
        </p:txBody>
      </p:sp>
      <p:sp>
        <p:nvSpPr>
          <p:cNvPr id="3" name="Content Placeholder 2"/>
          <p:cNvSpPr>
            <a:spLocks noGrp="1"/>
          </p:cNvSpPr>
          <p:nvPr>
            <p:ph idx="1"/>
          </p:nvPr>
        </p:nvSpPr>
        <p:spPr/>
        <p:txBody>
          <a:bodyPr>
            <a:normAutofit fontScale="85000" lnSpcReduction="20000"/>
          </a:bodyPr>
          <a:lstStyle/>
          <a:p>
            <a:r>
              <a:rPr lang="en-US" dirty="0"/>
              <a:t>Since the interrupted program doesn't even know it was interrupted, what does that mean for the NZP flags?</a:t>
            </a:r>
          </a:p>
          <a:p>
            <a:r>
              <a:rPr lang="en-US" dirty="0"/>
              <a:t>The PSR</a:t>
            </a:r>
          </a:p>
          <a:p>
            <a:pPr lvl="1"/>
            <a:r>
              <a:rPr lang="en-US" dirty="0"/>
              <a:t>Contains the NZP flags.</a:t>
            </a:r>
          </a:p>
          <a:p>
            <a:pPr lvl="1"/>
            <a:r>
              <a:rPr lang="en-US" dirty="0"/>
              <a:t>Contains current programs priority.</a:t>
            </a:r>
          </a:p>
          <a:p>
            <a:pPr lvl="1"/>
            <a:r>
              <a:rPr lang="en-US" dirty="0"/>
              <a:t>Contains privilege bit.</a:t>
            </a:r>
          </a:p>
          <a:p>
            <a:pPr lvl="1"/>
            <a:endParaRPr lang="en-US" dirty="0"/>
          </a:p>
          <a:p>
            <a:pPr lvl="1"/>
            <a:endParaRPr lang="en-US" dirty="0"/>
          </a:p>
          <a:p>
            <a:pPr lvl="1"/>
            <a:endParaRPr lang="en-US" dirty="0"/>
          </a:p>
          <a:p>
            <a:r>
              <a:rPr lang="en-US" dirty="0"/>
              <a:t>This information must be saved and restored by the interrupt routine as well as registers.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6902467"/>
              </p:ext>
            </p:extLst>
          </p:nvPr>
        </p:nvGraphicFramePr>
        <p:xfrm>
          <a:off x="762000" y="4343400"/>
          <a:ext cx="7620000" cy="741680"/>
        </p:xfrm>
        <a:graphic>
          <a:graphicData uri="http://schemas.openxmlformats.org/drawingml/2006/table">
            <a:tbl>
              <a:tblPr firstRow="1" bandRow="1">
                <a:tableStyleId>{2D5ABB26-0587-4C30-8999-92F81FD0307C}</a:tableStyleId>
              </a:tblPr>
              <a:tblGrid>
                <a:gridCol w="476250">
                  <a:extLst>
                    <a:ext uri="{9D8B030D-6E8A-4147-A177-3AD203B41FA5}">
                      <a16:colId xmlns:a16="http://schemas.microsoft.com/office/drawing/2014/main" val="20000"/>
                    </a:ext>
                  </a:extLst>
                </a:gridCol>
                <a:gridCol w="4762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gridCol w="476250">
                  <a:extLst>
                    <a:ext uri="{9D8B030D-6E8A-4147-A177-3AD203B41FA5}">
                      <a16:colId xmlns:a16="http://schemas.microsoft.com/office/drawing/2014/main" val="20004"/>
                    </a:ext>
                  </a:extLst>
                </a:gridCol>
                <a:gridCol w="476250">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6250">
                  <a:extLst>
                    <a:ext uri="{9D8B030D-6E8A-4147-A177-3AD203B41FA5}">
                      <a16:colId xmlns:a16="http://schemas.microsoft.com/office/drawing/2014/main" val="20007"/>
                    </a:ext>
                  </a:extLst>
                </a:gridCol>
                <a:gridCol w="476250">
                  <a:extLst>
                    <a:ext uri="{9D8B030D-6E8A-4147-A177-3AD203B41FA5}">
                      <a16:colId xmlns:a16="http://schemas.microsoft.com/office/drawing/2014/main" val="20008"/>
                    </a:ext>
                  </a:extLst>
                </a:gridCol>
                <a:gridCol w="476250">
                  <a:extLst>
                    <a:ext uri="{9D8B030D-6E8A-4147-A177-3AD203B41FA5}">
                      <a16:colId xmlns:a16="http://schemas.microsoft.com/office/drawing/2014/main" val="20009"/>
                    </a:ext>
                  </a:extLst>
                </a:gridCol>
                <a:gridCol w="476250">
                  <a:extLst>
                    <a:ext uri="{9D8B030D-6E8A-4147-A177-3AD203B41FA5}">
                      <a16:colId xmlns:a16="http://schemas.microsoft.com/office/drawing/2014/main" val="20010"/>
                    </a:ext>
                  </a:extLst>
                </a:gridCol>
                <a:gridCol w="476250">
                  <a:extLst>
                    <a:ext uri="{9D8B030D-6E8A-4147-A177-3AD203B41FA5}">
                      <a16:colId xmlns:a16="http://schemas.microsoft.com/office/drawing/2014/main" val="20011"/>
                    </a:ext>
                  </a:extLst>
                </a:gridCol>
                <a:gridCol w="476250">
                  <a:extLst>
                    <a:ext uri="{9D8B030D-6E8A-4147-A177-3AD203B41FA5}">
                      <a16:colId xmlns:a16="http://schemas.microsoft.com/office/drawing/2014/main" val="20012"/>
                    </a:ext>
                  </a:extLst>
                </a:gridCol>
                <a:gridCol w="476250">
                  <a:extLst>
                    <a:ext uri="{9D8B030D-6E8A-4147-A177-3AD203B41FA5}">
                      <a16:colId xmlns:a16="http://schemas.microsoft.com/office/drawing/2014/main" val="20013"/>
                    </a:ext>
                  </a:extLst>
                </a:gridCol>
                <a:gridCol w="476250">
                  <a:extLst>
                    <a:ext uri="{9D8B030D-6E8A-4147-A177-3AD203B41FA5}">
                      <a16:colId xmlns:a16="http://schemas.microsoft.com/office/drawing/2014/main" val="20014"/>
                    </a:ext>
                  </a:extLst>
                </a:gridCol>
                <a:gridCol w="476250">
                  <a:extLst>
                    <a:ext uri="{9D8B030D-6E8A-4147-A177-3AD203B41FA5}">
                      <a16:colId xmlns:a16="http://schemas.microsoft.com/office/drawing/2014/main" val="20015"/>
                    </a:ext>
                  </a:extLst>
                </a:gridCol>
              </a:tblGrid>
              <a:tr h="370840">
                <a:tc>
                  <a:txBody>
                    <a:bodyPr/>
                    <a:lstStyle/>
                    <a:p>
                      <a:pPr algn="ctr"/>
                      <a:r>
                        <a:rPr lang="en-US" dirty="0"/>
                        <a:t>15</a:t>
                      </a:r>
                    </a:p>
                  </a:txBody>
                  <a:tcPr>
                    <a:lnB w="12700" cap="flat" cmpd="sng" algn="ctr">
                      <a:solidFill>
                        <a:schemeClr val="tx1"/>
                      </a:solidFill>
                      <a:prstDash val="solid"/>
                      <a:round/>
                      <a:headEnd type="none" w="med" len="med"/>
                      <a:tailEnd type="none" w="med" len="med"/>
                    </a:lnB>
                  </a:tcPr>
                </a:tc>
                <a:tc>
                  <a:txBody>
                    <a:bodyPr/>
                    <a:lstStyle/>
                    <a:p>
                      <a:pPr algn="ctr"/>
                      <a:r>
                        <a:rPr lang="en-US" dirty="0"/>
                        <a:t>14</a:t>
                      </a:r>
                    </a:p>
                  </a:txBody>
                  <a:tcPr>
                    <a:lnB w="12700" cap="flat" cmpd="sng" algn="ctr">
                      <a:solidFill>
                        <a:schemeClr val="tx1"/>
                      </a:solidFill>
                      <a:prstDash val="solid"/>
                      <a:round/>
                      <a:headEnd type="none" w="med" len="med"/>
                      <a:tailEnd type="none" w="med" len="med"/>
                    </a:lnB>
                  </a:tcPr>
                </a:tc>
                <a:tc>
                  <a:txBody>
                    <a:bodyPr/>
                    <a:lstStyle/>
                    <a:p>
                      <a:pPr algn="ctr"/>
                      <a:r>
                        <a:rPr lang="en-US" dirty="0"/>
                        <a:t>13</a:t>
                      </a:r>
                    </a:p>
                  </a:txBody>
                  <a:tcPr>
                    <a:lnB w="12700" cap="flat" cmpd="sng" algn="ctr">
                      <a:solidFill>
                        <a:schemeClr val="tx1"/>
                      </a:solidFill>
                      <a:prstDash val="solid"/>
                      <a:round/>
                      <a:headEnd type="none" w="med" len="med"/>
                      <a:tailEnd type="none" w="med" len="med"/>
                    </a:lnB>
                  </a:tcPr>
                </a:tc>
                <a:tc>
                  <a:txBody>
                    <a:bodyPr/>
                    <a:lstStyle/>
                    <a:p>
                      <a:pPr algn="ctr"/>
                      <a:r>
                        <a:rPr lang="en-US" dirty="0"/>
                        <a:t>12</a:t>
                      </a:r>
                    </a:p>
                  </a:txBody>
                  <a:tcPr>
                    <a:lnB w="12700" cap="flat" cmpd="sng" algn="ctr">
                      <a:solidFill>
                        <a:schemeClr val="tx1"/>
                      </a:solidFill>
                      <a:prstDash val="solid"/>
                      <a:round/>
                      <a:headEnd type="none" w="med" len="med"/>
                      <a:tailEnd type="none" w="med" len="med"/>
                    </a:lnB>
                  </a:tcPr>
                </a:tc>
                <a:tc>
                  <a:txBody>
                    <a:bodyPr/>
                    <a:lstStyle/>
                    <a:p>
                      <a:pPr algn="ctr"/>
                      <a:r>
                        <a:rPr lang="en-US" dirty="0"/>
                        <a:t>11</a:t>
                      </a:r>
                    </a:p>
                  </a:txBody>
                  <a:tcPr>
                    <a:lnB w="12700" cap="flat" cmpd="sng" algn="ctr">
                      <a:solidFill>
                        <a:schemeClr val="tx1"/>
                      </a:solidFill>
                      <a:prstDash val="solid"/>
                      <a:round/>
                      <a:headEnd type="none" w="med" len="med"/>
                      <a:tailEnd type="none" w="med" len="med"/>
                    </a:lnB>
                  </a:tcPr>
                </a:tc>
                <a:tc>
                  <a:txBody>
                    <a:bodyPr/>
                    <a:lstStyle/>
                    <a:p>
                      <a:pPr algn="ctr"/>
                      <a:r>
                        <a:rPr lang="en-US" dirty="0"/>
                        <a:t>10</a:t>
                      </a:r>
                    </a:p>
                  </a:txBody>
                  <a:tcPr>
                    <a:lnB w="12700" cap="flat" cmpd="sng" algn="ctr">
                      <a:solidFill>
                        <a:schemeClr val="tx1"/>
                      </a:solidFill>
                      <a:prstDash val="solid"/>
                      <a:round/>
                      <a:headEnd type="none" w="med" len="med"/>
                      <a:tailEnd type="none" w="med" len="med"/>
                    </a:lnB>
                  </a:tcPr>
                </a:tc>
                <a:tc>
                  <a:txBody>
                    <a:bodyPr/>
                    <a:lstStyle/>
                    <a:p>
                      <a:pPr algn="ctr"/>
                      <a:r>
                        <a:rPr lang="en-US" dirty="0"/>
                        <a:t>9</a:t>
                      </a:r>
                    </a:p>
                  </a:txBody>
                  <a:tcPr>
                    <a:lnB w="12700" cap="flat" cmpd="sng" algn="ctr">
                      <a:solidFill>
                        <a:schemeClr val="tx1"/>
                      </a:solidFill>
                      <a:prstDash val="solid"/>
                      <a:round/>
                      <a:headEnd type="none" w="med" len="med"/>
                      <a:tailEnd type="none" w="med" len="med"/>
                    </a:lnB>
                  </a:tcPr>
                </a:tc>
                <a:tc>
                  <a:txBody>
                    <a:bodyPr/>
                    <a:lstStyle/>
                    <a:p>
                      <a:pPr algn="ctr"/>
                      <a:r>
                        <a:rPr lang="en-US" dirty="0"/>
                        <a:t>8</a:t>
                      </a:r>
                    </a:p>
                  </a:txBody>
                  <a:tcPr>
                    <a:lnB w="12700" cap="flat" cmpd="sng" algn="ctr">
                      <a:solidFill>
                        <a:schemeClr val="tx1"/>
                      </a:solidFill>
                      <a:prstDash val="solid"/>
                      <a:round/>
                      <a:headEnd type="none" w="med" len="med"/>
                      <a:tailEnd type="none" w="med" len="med"/>
                    </a:lnB>
                  </a:tcPr>
                </a:tc>
                <a:tc>
                  <a:txBody>
                    <a:bodyPr/>
                    <a:lstStyle/>
                    <a:p>
                      <a:pPr algn="ctr"/>
                      <a:r>
                        <a:rPr lang="en-US" dirty="0"/>
                        <a:t>7</a:t>
                      </a:r>
                    </a:p>
                  </a:txBody>
                  <a:tcPr>
                    <a:lnB w="12700" cap="flat" cmpd="sng" algn="ctr">
                      <a:solidFill>
                        <a:schemeClr val="tx1"/>
                      </a:solidFill>
                      <a:prstDash val="solid"/>
                      <a:round/>
                      <a:headEnd type="none" w="med" len="med"/>
                      <a:tailEnd type="none" w="med" len="med"/>
                    </a:lnB>
                  </a:tcPr>
                </a:tc>
                <a:tc>
                  <a:txBody>
                    <a:bodyPr/>
                    <a:lstStyle/>
                    <a:p>
                      <a:pPr algn="ctr"/>
                      <a:r>
                        <a:rPr lang="en-US" dirty="0"/>
                        <a:t>6</a:t>
                      </a:r>
                    </a:p>
                  </a:txBody>
                  <a:tcPr>
                    <a:lnB w="12700" cap="flat" cmpd="sng" algn="ctr">
                      <a:solidFill>
                        <a:schemeClr val="tx1"/>
                      </a:solidFill>
                      <a:prstDash val="solid"/>
                      <a:round/>
                      <a:headEnd type="none" w="med" len="med"/>
                      <a:tailEnd type="none" w="med" len="med"/>
                    </a:lnB>
                  </a:tcPr>
                </a:tc>
                <a:tc>
                  <a:txBody>
                    <a:bodyPr/>
                    <a:lstStyle/>
                    <a:p>
                      <a:pPr algn="ctr"/>
                      <a:r>
                        <a:rPr lang="en-US" dirty="0"/>
                        <a:t>5</a:t>
                      </a:r>
                    </a:p>
                  </a:txBody>
                  <a:tcPr>
                    <a:lnB w="12700" cap="flat" cmpd="sng" algn="ctr">
                      <a:solidFill>
                        <a:schemeClr val="tx1"/>
                      </a:solidFill>
                      <a:prstDash val="solid"/>
                      <a:round/>
                      <a:headEnd type="none" w="med" len="med"/>
                      <a:tailEnd type="none" w="med" len="med"/>
                    </a:lnB>
                  </a:tcPr>
                </a:tc>
                <a:tc>
                  <a:txBody>
                    <a:bodyPr/>
                    <a:lstStyle/>
                    <a:p>
                      <a:pPr algn="ctr"/>
                      <a:r>
                        <a:rPr lang="en-US" dirty="0"/>
                        <a:t>4</a:t>
                      </a:r>
                    </a:p>
                  </a:txBody>
                  <a:tcPr>
                    <a:lnB w="12700" cap="flat" cmpd="sng" algn="ctr">
                      <a:solidFill>
                        <a:schemeClr val="tx1"/>
                      </a:solidFill>
                      <a:prstDash val="solid"/>
                      <a:round/>
                      <a:headEnd type="none" w="med" len="med"/>
                      <a:tailEnd type="none" w="med" len="med"/>
                    </a:lnB>
                  </a:tcPr>
                </a:tc>
                <a:tc>
                  <a:txBody>
                    <a:bodyPr/>
                    <a:lstStyle/>
                    <a:p>
                      <a:pPr algn="ctr"/>
                      <a:r>
                        <a:rPr lang="en-US" dirty="0"/>
                        <a:t>3</a:t>
                      </a:r>
                    </a:p>
                  </a:txBody>
                  <a:tcPr>
                    <a:lnB w="12700" cap="flat" cmpd="sng" algn="ctr">
                      <a:solidFill>
                        <a:schemeClr val="tx1"/>
                      </a:solidFill>
                      <a:prstDash val="solid"/>
                      <a:round/>
                      <a:headEnd type="none" w="med" len="med"/>
                      <a:tailEnd type="none" w="med" len="med"/>
                    </a:lnB>
                  </a:tcPr>
                </a:tc>
                <a:tc>
                  <a:txBody>
                    <a:bodyPr/>
                    <a:lstStyle/>
                    <a:p>
                      <a:pPr algn="ctr"/>
                      <a:r>
                        <a:rPr lang="en-US" dirty="0"/>
                        <a:t>2</a:t>
                      </a:r>
                    </a:p>
                  </a:txBody>
                  <a:tcPr>
                    <a:lnB w="12700" cap="flat" cmpd="sng" algn="ctr">
                      <a:solidFill>
                        <a:schemeClr val="tx1"/>
                      </a:solidFill>
                      <a:prstDash val="solid"/>
                      <a:round/>
                      <a:headEnd type="none" w="med" len="med"/>
                      <a:tailEnd type="none" w="med" len="med"/>
                    </a:lnB>
                  </a:tcPr>
                </a:tc>
                <a:tc>
                  <a:txBody>
                    <a:bodyPr/>
                    <a:lstStyle/>
                    <a:p>
                      <a:pPr algn="ctr"/>
                      <a:r>
                        <a:rPr lang="en-US" dirty="0"/>
                        <a:t>1</a:t>
                      </a:r>
                    </a:p>
                  </a:txBody>
                  <a:tcPr>
                    <a:lnB w="12700" cap="flat" cmpd="sng" algn="ctr">
                      <a:solidFill>
                        <a:schemeClr val="tx1"/>
                      </a:solidFill>
                      <a:prstDash val="solid"/>
                      <a:round/>
                      <a:headEnd type="none" w="med" len="med"/>
                      <a:tailEnd type="none" w="med" len="med"/>
                    </a:lnB>
                  </a:tcPr>
                </a:tc>
                <a:tc>
                  <a:txBody>
                    <a:bodyPr/>
                    <a:lstStyle/>
                    <a:p>
                      <a:pPr algn="ctr"/>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dirty="0"/>
                        <a:t>PL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3845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Processes</a:t>
            </a:r>
          </a:p>
        </p:txBody>
      </p:sp>
      <p:sp>
        <p:nvSpPr>
          <p:cNvPr id="3" name="Content Placeholder 2"/>
          <p:cNvSpPr>
            <a:spLocks noGrp="1"/>
          </p:cNvSpPr>
          <p:nvPr>
            <p:ph idx="1"/>
          </p:nvPr>
        </p:nvSpPr>
        <p:spPr>
          <a:xfrm>
            <a:off x="457200" y="1219201"/>
            <a:ext cx="8229600" cy="4906966"/>
          </a:xfrm>
        </p:spPr>
        <p:txBody>
          <a:bodyPr>
            <a:normAutofit fontScale="77500" lnSpcReduction="20000"/>
          </a:bodyPr>
          <a:lstStyle/>
          <a:p>
            <a:r>
              <a:rPr lang="en-US" dirty="0"/>
              <a:t>A process is a separate program running in memory,  like running a word processor and playing music.</a:t>
            </a:r>
          </a:p>
          <a:p>
            <a:r>
              <a:rPr lang="en-US" dirty="0"/>
              <a:t>The computer switches between the processes very fast to give the illusion of continuity, but it only runs one process at a time.</a:t>
            </a:r>
          </a:p>
          <a:p>
            <a:r>
              <a:rPr lang="en-US" dirty="0"/>
              <a:t>A "context switch" is saving ALL of the information about one process before starting another so that the first can be returned to with no ill effects.</a:t>
            </a:r>
          </a:p>
          <a:p>
            <a:r>
              <a:rPr lang="en-US" dirty="0"/>
              <a:t>An interrupt is a separate process.</a:t>
            </a:r>
          </a:p>
          <a:p>
            <a:r>
              <a:rPr lang="en-US" dirty="0"/>
              <a:t>We must save the state of the interrupted program.</a:t>
            </a:r>
          </a:p>
          <a:p>
            <a:pPr lvl="1"/>
            <a:r>
              <a:rPr lang="en-US" dirty="0"/>
              <a:t>Save PC (push onto stack)</a:t>
            </a:r>
          </a:p>
          <a:p>
            <a:pPr lvl="1"/>
            <a:r>
              <a:rPr lang="en-US" dirty="0"/>
              <a:t>Save PSR (push onto stack)</a:t>
            </a:r>
          </a:p>
          <a:p>
            <a:pPr lvl="1"/>
            <a:r>
              <a:rPr lang="en-US" dirty="0"/>
              <a:t>Other registers should be saved inside of the service routine for the interrupt.</a:t>
            </a:r>
          </a:p>
          <a:p>
            <a:pPr lvl="1"/>
            <a:endParaRPr lang="en-US" dirty="0"/>
          </a:p>
        </p:txBody>
      </p:sp>
    </p:spTree>
    <p:extLst>
      <p:ext uri="{BB962C8B-B14F-4D97-AF65-F5344CB8AC3E}">
        <p14:creationId xmlns:p14="http://schemas.microsoft.com/office/powerpoint/2010/main" val="3397440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Switching Vulnerability</a:t>
            </a:r>
          </a:p>
        </p:txBody>
      </p:sp>
      <p:sp>
        <p:nvSpPr>
          <p:cNvPr id="3" name="Content Placeholder 2"/>
          <p:cNvSpPr>
            <a:spLocks noGrp="1"/>
          </p:cNvSpPr>
          <p:nvPr>
            <p:ph idx="1"/>
          </p:nvPr>
        </p:nvSpPr>
        <p:spPr/>
        <p:txBody>
          <a:bodyPr>
            <a:normAutofit lnSpcReduction="10000"/>
          </a:bodyPr>
          <a:lstStyle/>
          <a:p>
            <a:r>
              <a:rPr lang="en-US" dirty="0"/>
              <a:t>If any process has access to other process saved data, there is a chance for shenanigans.</a:t>
            </a:r>
          </a:p>
          <a:p>
            <a:pPr lvl="1"/>
            <a:r>
              <a:rPr lang="en-US" dirty="0"/>
              <a:t>A process could pop another processes data from the stack, modify it, and push it back.</a:t>
            </a:r>
          </a:p>
          <a:p>
            <a:r>
              <a:rPr lang="en-US" dirty="0"/>
              <a:t>Elevated privilege (supervisor or administrator mode) prevents these issues.</a:t>
            </a:r>
          </a:p>
          <a:p>
            <a:r>
              <a:rPr lang="en-US" dirty="0"/>
              <a:t>Process switching uses a special </a:t>
            </a:r>
            <a:r>
              <a:rPr lang="en-US" b="1" i="1" dirty="0"/>
              <a:t>supervisor stack </a:t>
            </a:r>
            <a:r>
              <a:rPr lang="en-US" dirty="0"/>
              <a:t>that can only be accessed if the elevated privilege bit (PR) is set in the PSR.</a:t>
            </a:r>
          </a:p>
        </p:txBody>
      </p:sp>
    </p:spTree>
    <p:extLst>
      <p:ext uri="{BB962C8B-B14F-4D97-AF65-F5344CB8AC3E}">
        <p14:creationId xmlns:p14="http://schemas.microsoft.com/office/powerpoint/2010/main" val="1879110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Stacks</a:t>
            </a:r>
          </a:p>
        </p:txBody>
      </p:sp>
      <p:sp>
        <p:nvSpPr>
          <p:cNvPr id="3" name="Content Placeholder 2"/>
          <p:cNvSpPr>
            <a:spLocks noGrp="1"/>
          </p:cNvSpPr>
          <p:nvPr>
            <p:ph idx="1"/>
          </p:nvPr>
        </p:nvSpPr>
        <p:spPr/>
        <p:txBody>
          <a:bodyPr>
            <a:normAutofit lnSpcReduction="10000"/>
          </a:bodyPr>
          <a:lstStyle/>
          <a:p>
            <a:r>
              <a:rPr lang="en-US" dirty="0"/>
              <a:t>User Stack – General use by programs.</a:t>
            </a:r>
          </a:p>
          <a:p>
            <a:r>
              <a:rPr lang="en-US" dirty="0"/>
              <a:t>Supervisor Stack – </a:t>
            </a:r>
          </a:p>
          <a:p>
            <a:pPr lvl="1"/>
            <a:r>
              <a:rPr lang="en-US" dirty="0"/>
              <a:t>Used any time that PR is set.  When running as administrator you never want to share a stack with general program.</a:t>
            </a:r>
          </a:p>
          <a:p>
            <a:pPr lvl="1"/>
            <a:r>
              <a:rPr lang="en-US" dirty="0"/>
              <a:t>Can only be accessed in administrator mode. </a:t>
            </a:r>
          </a:p>
          <a:p>
            <a:pPr lvl="1"/>
            <a:endParaRPr lang="en-US" dirty="0"/>
          </a:p>
          <a:p>
            <a:r>
              <a:rPr lang="en-US" dirty="0"/>
              <a:t>R6 is used for both stack pointers. So they have to be switched when elevating privileges.</a:t>
            </a:r>
          </a:p>
        </p:txBody>
      </p:sp>
    </p:spTree>
    <p:extLst>
      <p:ext uri="{BB962C8B-B14F-4D97-AF65-F5344CB8AC3E}">
        <p14:creationId xmlns:p14="http://schemas.microsoft.com/office/powerpoint/2010/main" val="112847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Interaction</a:t>
            </a:r>
          </a:p>
        </p:txBody>
      </p:sp>
      <p:sp>
        <p:nvSpPr>
          <p:cNvPr id="3" name="Content Placeholder 2"/>
          <p:cNvSpPr>
            <a:spLocks noGrp="1"/>
          </p:cNvSpPr>
          <p:nvPr>
            <p:ph idx="1"/>
          </p:nvPr>
        </p:nvSpPr>
        <p:spPr/>
        <p:txBody>
          <a:bodyPr>
            <a:normAutofit fontScale="70000" lnSpcReduction="20000"/>
          </a:bodyPr>
          <a:lstStyle/>
          <a:p>
            <a:r>
              <a:rPr lang="en-US" dirty="0"/>
              <a:t>Keyboard Status Register:</a:t>
            </a:r>
          </a:p>
          <a:p>
            <a:pPr lvl="1"/>
            <a:r>
              <a:rPr lang="en-US" dirty="0"/>
              <a:t>KBSR</a:t>
            </a:r>
          </a:p>
          <a:p>
            <a:pPr lvl="1"/>
            <a:r>
              <a:rPr lang="en-US" dirty="0"/>
              <a:t>Memory Address: xFE00</a:t>
            </a:r>
          </a:p>
          <a:p>
            <a:pPr lvl="1"/>
            <a:r>
              <a:rPr lang="en-US" dirty="0"/>
              <a:t>KBSR[15] is the "Ready Bit"</a:t>
            </a:r>
          </a:p>
          <a:p>
            <a:r>
              <a:rPr lang="en-US" dirty="0"/>
              <a:t>Keyboard Data Register:</a:t>
            </a:r>
          </a:p>
          <a:p>
            <a:pPr lvl="1"/>
            <a:r>
              <a:rPr lang="en-US" dirty="0"/>
              <a:t>KBDR</a:t>
            </a:r>
          </a:p>
          <a:p>
            <a:pPr lvl="1"/>
            <a:r>
              <a:rPr lang="en-US" dirty="0"/>
              <a:t>Memory Address: xFE02</a:t>
            </a:r>
          </a:p>
          <a:p>
            <a:r>
              <a:rPr lang="en-US" dirty="0"/>
              <a:t>When a key is pressed</a:t>
            </a:r>
          </a:p>
          <a:p>
            <a:pPr lvl="1"/>
            <a:r>
              <a:rPr lang="en-US" dirty="0"/>
              <a:t>Bit 15 of the KBSR gets set to 1. (How does the LC3 view the value?)</a:t>
            </a:r>
          </a:p>
          <a:p>
            <a:pPr lvl="1"/>
            <a:r>
              <a:rPr lang="en-US" dirty="0"/>
              <a:t>The ASCII code for the key is placed into KBDR.</a:t>
            </a:r>
          </a:p>
          <a:p>
            <a:pPr lvl="1"/>
            <a:r>
              <a:rPr lang="en-US" dirty="0"/>
              <a:t>The keyboard stops keypresses as long as KBSR[15] is 1.</a:t>
            </a:r>
          </a:p>
          <a:p>
            <a:r>
              <a:rPr lang="en-US" dirty="0"/>
              <a:t>When the value is read from the KBDR, the hardware sets KBSR[15] back to 0 and the keyboard will accept key presses again.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318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Privilege</a:t>
            </a:r>
          </a:p>
        </p:txBody>
      </p:sp>
      <p:sp>
        <p:nvSpPr>
          <p:cNvPr id="3" name="Content Placeholder 2"/>
          <p:cNvSpPr>
            <a:spLocks noGrp="1"/>
          </p:cNvSpPr>
          <p:nvPr>
            <p:ph idx="1"/>
          </p:nvPr>
        </p:nvSpPr>
        <p:spPr/>
        <p:txBody>
          <a:bodyPr>
            <a:normAutofit fontScale="77500" lnSpcReduction="20000"/>
          </a:bodyPr>
          <a:lstStyle/>
          <a:p>
            <a:r>
              <a:rPr lang="en-US" dirty="0"/>
              <a:t>Interrupt processing </a:t>
            </a:r>
          </a:p>
          <a:p>
            <a:pPr lvl="1"/>
            <a:r>
              <a:rPr lang="en-US" dirty="0"/>
              <a:t>Saves current PSR &amp; PC.</a:t>
            </a:r>
          </a:p>
          <a:p>
            <a:pPr lvl="1"/>
            <a:r>
              <a:rPr lang="en-US" dirty="0"/>
              <a:t>Sets PR bit.</a:t>
            </a:r>
          </a:p>
          <a:p>
            <a:pPr lvl="1"/>
            <a:r>
              <a:rPr lang="en-US" dirty="0"/>
              <a:t>User Stack Pointer - Saves R6 to special register (</a:t>
            </a:r>
            <a:r>
              <a:rPr lang="en-US" dirty="0" err="1"/>
              <a:t>Saved.USP</a:t>
            </a:r>
            <a:r>
              <a:rPr lang="en-US" dirty="0"/>
              <a:t>)</a:t>
            </a:r>
          </a:p>
          <a:p>
            <a:pPr lvl="1"/>
            <a:r>
              <a:rPr lang="en-US" dirty="0"/>
              <a:t>(Service Stack Pointer) Loads R6 from special register (</a:t>
            </a:r>
            <a:r>
              <a:rPr lang="en-US" dirty="0" err="1"/>
              <a:t>Saved.SSP</a:t>
            </a:r>
            <a:r>
              <a:rPr lang="en-US" dirty="0"/>
              <a:t>) into R6.</a:t>
            </a:r>
          </a:p>
          <a:p>
            <a:pPr lvl="1"/>
            <a:r>
              <a:rPr lang="en-US" dirty="0"/>
              <a:t>Saves interrupted PSR to Service Stack</a:t>
            </a:r>
          </a:p>
          <a:p>
            <a:pPr lvl="1"/>
            <a:r>
              <a:rPr lang="en-US" dirty="0"/>
              <a:t>Saves interrupted PC to Service Stack</a:t>
            </a:r>
          </a:p>
          <a:p>
            <a:r>
              <a:rPr lang="en-US" dirty="0"/>
              <a:t>Returning from interrupt must restore PC and PSR as an elevated program.  </a:t>
            </a:r>
          </a:p>
          <a:p>
            <a:pPr lvl="1"/>
            <a:r>
              <a:rPr lang="en-US" dirty="0"/>
              <a:t>RTI instruction – Return from interrupt handles restoring of PC and PSR</a:t>
            </a:r>
          </a:p>
          <a:p>
            <a:pPr lvl="1"/>
            <a:r>
              <a:rPr lang="en-US" dirty="0"/>
              <a:t>This is why we need RTI and cant use RET.</a:t>
            </a:r>
          </a:p>
          <a:p>
            <a:endParaRPr lang="en-US" dirty="0"/>
          </a:p>
          <a:p>
            <a:endParaRPr lang="en-US" dirty="0"/>
          </a:p>
        </p:txBody>
      </p:sp>
    </p:spTree>
    <p:extLst>
      <p:ext uri="{BB962C8B-B14F-4D97-AF65-F5344CB8AC3E}">
        <p14:creationId xmlns:p14="http://schemas.microsoft.com/office/powerpoint/2010/main" val="757196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Returning</a:t>
            </a:r>
          </a:p>
        </p:txBody>
      </p:sp>
      <p:sp>
        <p:nvSpPr>
          <p:cNvPr id="3" name="Content Placeholder 2"/>
          <p:cNvSpPr>
            <a:spLocks noGrp="1"/>
          </p:cNvSpPr>
          <p:nvPr>
            <p:ph idx="1"/>
          </p:nvPr>
        </p:nvSpPr>
        <p:spPr/>
        <p:txBody>
          <a:bodyPr/>
          <a:lstStyle/>
          <a:p>
            <a:r>
              <a:rPr lang="en-US" dirty="0"/>
              <a:t>Uses RTI instead of RET</a:t>
            </a:r>
          </a:p>
          <a:p>
            <a:r>
              <a:rPr lang="en-US" dirty="0"/>
              <a:t>Need to restore flags</a:t>
            </a:r>
          </a:p>
          <a:p>
            <a:r>
              <a:rPr lang="en-US" dirty="0"/>
              <a:t>Need to restore previous priority level</a:t>
            </a:r>
          </a:p>
          <a:p>
            <a:r>
              <a:rPr lang="en-US" dirty="0"/>
              <a:t>Need to restore program counter</a:t>
            </a:r>
          </a:p>
        </p:txBody>
      </p:sp>
    </p:spTree>
    <p:extLst>
      <p:ext uri="{BB962C8B-B14F-4D97-AF65-F5344CB8AC3E}">
        <p14:creationId xmlns:p14="http://schemas.microsoft.com/office/powerpoint/2010/main" val="268083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
            <a:ext cx="6023871" cy="6165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52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4607036"/>
              </p:ext>
            </p:extLst>
          </p:nvPr>
        </p:nvGraphicFramePr>
        <p:xfrm>
          <a:off x="457200" y="1600200"/>
          <a:ext cx="7543800" cy="323596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2895600">
                  <a:extLst>
                    <a:ext uri="{9D8B030D-6E8A-4147-A177-3AD203B41FA5}">
                      <a16:colId xmlns:a16="http://schemas.microsoft.com/office/drawing/2014/main" val="20005"/>
                    </a:ext>
                  </a:extLst>
                </a:gridCol>
              </a:tblGrid>
              <a:tr h="370840">
                <a:tc gridSpan="2">
                  <a:txBody>
                    <a:bodyPr/>
                    <a:lstStyle/>
                    <a:p>
                      <a:pPr algn="ctr"/>
                      <a:r>
                        <a:rPr lang="en-US" b="1" dirty="0"/>
                        <a:t>Trap Vectors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gridSpan="2">
                  <a:txBody>
                    <a:bodyPr/>
                    <a:lstStyle/>
                    <a:p>
                      <a:pPr algn="ctr"/>
                      <a:r>
                        <a:rPr lang="en-US" b="1" dirty="0"/>
                        <a:t>Interrupt Vectors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dirty="0"/>
                        <a:t>Memory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Value Stored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Memory Location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Value Stored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x0020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X0101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Keyboard Routine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x0021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x0430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X0102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Mouse Routine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x0022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X0103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Display Routine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x0023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x04A0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X0104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Memory Routine</a:t>
                      </a:r>
                      <a:r>
                        <a:rPr lang="en-US" baseline="0" dirty="0"/>
                        <a:t> 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x0024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x04E0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a:t>X0105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Hard</a:t>
                      </a:r>
                      <a:r>
                        <a:rPr lang="en-US" baseline="0" dirty="0"/>
                        <a:t> Drive Routine 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a:t>x0025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xFD70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txBody>
                  <a:tcPr>
                    <a:lnR w="12700" cap="flat" cmpd="sng" algn="ctr">
                      <a:solidFill>
                        <a:schemeClr val="tx1"/>
                      </a:solidFill>
                      <a:prstDash val="solid"/>
                      <a:round/>
                      <a:headEnd type="none" w="med" len="med"/>
                      <a:tailEnd type="none" w="med" len="med"/>
                    </a:lnR>
                  </a:tcPr>
                </a:tc>
                <a:tc>
                  <a:txBody>
                    <a:bodyPr/>
                    <a:lstStyle/>
                    <a:p>
                      <a:pPr algn="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533400" y="5163234"/>
            <a:ext cx="7655686" cy="646331"/>
          </a:xfrm>
          <a:prstGeom prst="rect">
            <a:avLst/>
          </a:prstGeom>
          <a:noFill/>
        </p:spPr>
        <p:txBody>
          <a:bodyPr wrap="none" rtlCol="0">
            <a:spAutoFit/>
          </a:bodyPr>
          <a:lstStyle/>
          <a:p>
            <a:r>
              <a:rPr lang="en-US" dirty="0"/>
              <a:t>A vector is an array of addresses.  </a:t>
            </a:r>
          </a:p>
          <a:p>
            <a:r>
              <a:rPr lang="en-US" dirty="0"/>
              <a:t>There is some way to figure out which one to use depending on the application.</a:t>
            </a:r>
          </a:p>
        </p:txBody>
      </p:sp>
    </p:spTree>
    <p:extLst>
      <p:ext uri="{BB962C8B-B14F-4D97-AF65-F5344CB8AC3E}">
        <p14:creationId xmlns:p14="http://schemas.microsoft.com/office/powerpoint/2010/main" val="2301960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BFE7-DE40-42E0-BD47-5423CF02F118}"/>
              </a:ext>
            </a:extLst>
          </p:cNvPr>
          <p:cNvSpPr>
            <a:spLocks noGrp="1"/>
          </p:cNvSpPr>
          <p:nvPr>
            <p:ph type="title"/>
          </p:nvPr>
        </p:nvSpPr>
        <p:spPr/>
        <p:txBody>
          <a:bodyPr/>
          <a:lstStyle/>
          <a:p>
            <a:r>
              <a:rPr lang="en-US" dirty="0"/>
              <a:t>Add your </a:t>
            </a:r>
            <a:r>
              <a:rPr lang="en-US"/>
              <a:t>own traps</a:t>
            </a:r>
            <a:endParaRPr lang="en-US" dirty="0"/>
          </a:p>
        </p:txBody>
      </p:sp>
      <p:sp>
        <p:nvSpPr>
          <p:cNvPr id="3" name="Content Placeholder 2">
            <a:extLst>
              <a:ext uri="{FF2B5EF4-FFF2-40B4-BE49-F238E27FC236}">
                <a16:creationId xmlns:a16="http://schemas.microsoft.com/office/drawing/2014/main" id="{28E0943C-B6F9-4D15-9954-774A93A8F418}"/>
              </a:ext>
            </a:extLst>
          </p:cNvPr>
          <p:cNvSpPr>
            <a:spLocks noGrp="1"/>
          </p:cNvSpPr>
          <p:nvPr>
            <p:ph idx="1"/>
          </p:nvPr>
        </p:nvSpPr>
        <p:spPr/>
        <p:txBody>
          <a:bodyPr>
            <a:normAutofit fontScale="77500" lnSpcReduction="20000"/>
          </a:bodyPr>
          <a:lstStyle/>
          <a:p>
            <a:r>
              <a:rPr lang="en-US" dirty="0"/>
              <a:t>In the instruction TRAP </a:t>
            </a:r>
            <a:r>
              <a:rPr lang="en-US" dirty="0" err="1"/>
              <a:t>x20</a:t>
            </a:r>
            <a:r>
              <a:rPr lang="en-US" dirty="0"/>
              <a:t> or </a:t>
            </a:r>
            <a:r>
              <a:rPr lang="en-US" dirty="0" err="1"/>
              <a:t>F020</a:t>
            </a:r>
            <a:r>
              <a:rPr lang="en-US" dirty="0"/>
              <a:t> the hex value 20 is the trap vector.</a:t>
            </a:r>
          </a:p>
          <a:p>
            <a:r>
              <a:rPr lang="en-US" dirty="0" err="1"/>
              <a:t>x20</a:t>
            </a:r>
            <a:r>
              <a:rPr lang="en-US" dirty="0"/>
              <a:t> is the address of the address of the start of the subroutine for handling the trap. </a:t>
            </a:r>
          </a:p>
          <a:p>
            <a:r>
              <a:rPr lang="en-US" dirty="0"/>
              <a:t>If you want to add a new trap do the following</a:t>
            </a:r>
          </a:p>
          <a:p>
            <a:pPr lvl="1"/>
            <a:r>
              <a:rPr lang="en-US" dirty="0"/>
              <a:t>Assume we want to add TRAP </a:t>
            </a:r>
            <a:r>
              <a:rPr lang="en-US" dirty="0" err="1"/>
              <a:t>x30</a:t>
            </a:r>
            <a:endParaRPr lang="en-US" dirty="0"/>
          </a:p>
          <a:p>
            <a:pPr lvl="1"/>
            <a:r>
              <a:rPr lang="en-US" dirty="0"/>
              <a:t>Write your subroutine and store it in memory somewhere.</a:t>
            </a:r>
          </a:p>
          <a:p>
            <a:pPr lvl="1"/>
            <a:r>
              <a:rPr lang="en-US" dirty="0"/>
              <a:t>Put the address of the start of your subroutine into memory location </a:t>
            </a:r>
            <a:r>
              <a:rPr lang="en-US" dirty="0" err="1"/>
              <a:t>x30</a:t>
            </a:r>
            <a:endParaRPr lang="en-US" dirty="0"/>
          </a:p>
          <a:p>
            <a:pPr lvl="1"/>
            <a:r>
              <a:rPr lang="en-US" dirty="0"/>
              <a:t>Use </a:t>
            </a:r>
            <a:r>
              <a:rPr lang="en-US" dirty="0" err="1"/>
              <a:t>F030</a:t>
            </a:r>
            <a:r>
              <a:rPr lang="en-US" dirty="0"/>
              <a:t> as an assembly instruction.  It will run the subroutine you created.</a:t>
            </a:r>
          </a:p>
          <a:p>
            <a:pPr lvl="1"/>
            <a:r>
              <a:rPr lang="en-US" dirty="0"/>
              <a:t>Note that the subroutine and the trap vector should be added to the operating system file (</a:t>
            </a:r>
            <a:r>
              <a:rPr lang="en-US" dirty="0" err="1"/>
              <a:t>lc3os.obj</a:t>
            </a:r>
            <a:r>
              <a:rPr lang="en-US" dirty="0"/>
              <a:t>) to ensure it is always present.</a:t>
            </a:r>
          </a:p>
        </p:txBody>
      </p:sp>
    </p:spTree>
    <p:extLst>
      <p:ext uri="{BB962C8B-B14F-4D97-AF65-F5344CB8AC3E}">
        <p14:creationId xmlns:p14="http://schemas.microsoft.com/office/powerpoint/2010/main" val="1338350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Libraries and Linking</a:t>
            </a:r>
          </a:p>
        </p:txBody>
      </p:sp>
      <p:sp>
        <p:nvSpPr>
          <p:cNvPr id="3" name="Content Placeholder 2"/>
          <p:cNvSpPr>
            <a:spLocks noGrp="1"/>
          </p:cNvSpPr>
          <p:nvPr>
            <p:ph idx="1"/>
          </p:nvPr>
        </p:nvSpPr>
        <p:spPr/>
        <p:txBody>
          <a:bodyPr/>
          <a:lstStyle/>
          <a:p>
            <a:r>
              <a:rPr lang="en-US" dirty="0"/>
              <a:t>Rewriting code is wasteful and sometimes hard.</a:t>
            </a:r>
          </a:p>
          <a:p>
            <a:r>
              <a:rPr lang="en-US" dirty="0"/>
              <a:t>Example: Square Roots – Wouldn't it be nice to use someone else's code?</a:t>
            </a:r>
          </a:p>
          <a:p>
            <a:r>
              <a:rPr lang="en-US" dirty="0"/>
              <a:t>External libraries are a normal part of programming.</a:t>
            </a:r>
          </a:p>
          <a:p>
            <a:r>
              <a:rPr lang="en-US" dirty="0"/>
              <a:t>How does it work in machine language?</a:t>
            </a:r>
          </a:p>
          <a:p>
            <a:endParaRPr lang="en-US" dirty="0"/>
          </a:p>
        </p:txBody>
      </p:sp>
    </p:spTree>
    <p:extLst>
      <p:ext uri="{BB962C8B-B14F-4D97-AF65-F5344CB8AC3E}">
        <p14:creationId xmlns:p14="http://schemas.microsoft.com/office/powerpoint/2010/main" val="2127339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a:t>
            </a:r>
          </a:p>
        </p:txBody>
      </p:sp>
      <p:sp>
        <p:nvSpPr>
          <p:cNvPr id="3" name="Content Placeholder 2"/>
          <p:cNvSpPr>
            <a:spLocks noGrp="1"/>
          </p:cNvSpPr>
          <p:nvPr>
            <p:ph idx="1"/>
          </p:nvPr>
        </p:nvSpPr>
        <p:spPr>
          <a:xfrm>
            <a:off x="457200" y="1600203"/>
            <a:ext cx="2971800" cy="4525963"/>
          </a:xfrm>
        </p:spPr>
        <p:txBody>
          <a:bodyPr>
            <a:normAutofit fontScale="92500" lnSpcReduction="20000"/>
          </a:bodyPr>
          <a:lstStyle/>
          <a:p>
            <a:r>
              <a:rPr lang="en-US" dirty="0"/>
              <a:t>Assembler directive or pseudo-op which tells the assembler an external reference is being made.</a:t>
            </a:r>
          </a:p>
          <a:p>
            <a:r>
              <a:rPr lang="en-US" dirty="0"/>
              <a:t>The value for SQRT will be filled in later</a:t>
            </a:r>
          </a:p>
          <a:p>
            <a:endParaRPr lang="en-US" dirty="0"/>
          </a:p>
        </p:txBody>
      </p:sp>
      <p:sp>
        <p:nvSpPr>
          <p:cNvPr id="4" name="TextBox 3"/>
          <p:cNvSpPr txBox="1"/>
          <p:nvPr/>
        </p:nvSpPr>
        <p:spPr>
          <a:xfrm>
            <a:off x="4038600" y="1676400"/>
            <a:ext cx="4191000" cy="3416320"/>
          </a:xfrm>
          <a:prstGeom prst="rect">
            <a:avLst/>
          </a:prstGeom>
          <a:noFill/>
        </p:spPr>
        <p:txBody>
          <a:bodyPr wrap="square" rtlCol="0">
            <a:spAutoFit/>
          </a:bodyPr>
          <a:lstStyle/>
          <a:p>
            <a:r>
              <a:rPr lang="en-US" dirty="0"/>
              <a:t>	</a:t>
            </a:r>
            <a:r>
              <a:rPr lang="en-US" dirty="0">
                <a:solidFill>
                  <a:srgbClr val="FF0000"/>
                </a:solidFill>
              </a:rPr>
              <a:t>.EXTERNAL SQRT</a:t>
            </a:r>
          </a:p>
          <a:p>
            <a:r>
              <a:rPr lang="en-US" dirty="0"/>
              <a:t>	… code</a:t>
            </a:r>
          </a:p>
          <a:p>
            <a:r>
              <a:rPr lang="en-US" dirty="0"/>
              <a:t>	… code</a:t>
            </a:r>
          </a:p>
          <a:p>
            <a:r>
              <a:rPr lang="en-US" dirty="0"/>
              <a:t>	… code</a:t>
            </a:r>
          </a:p>
          <a:p>
            <a:r>
              <a:rPr lang="en-US" dirty="0"/>
              <a:t>	LD R4, </a:t>
            </a:r>
            <a:r>
              <a:rPr lang="en-US" dirty="0">
                <a:solidFill>
                  <a:srgbClr val="FF0000"/>
                </a:solidFill>
              </a:rPr>
              <a:t>BASE</a:t>
            </a:r>
          </a:p>
          <a:p>
            <a:r>
              <a:rPr lang="en-US" dirty="0"/>
              <a:t>	JSRR R4</a:t>
            </a:r>
          </a:p>
          <a:p>
            <a:r>
              <a:rPr lang="en-US" dirty="0"/>
              <a:t>	… code</a:t>
            </a:r>
          </a:p>
          <a:p>
            <a:r>
              <a:rPr lang="en-US" dirty="0"/>
              <a:t>	… code</a:t>
            </a:r>
          </a:p>
          <a:p>
            <a:r>
              <a:rPr lang="en-US" dirty="0"/>
              <a:t>	HALT</a:t>
            </a:r>
          </a:p>
          <a:p>
            <a:endParaRPr lang="en-US" dirty="0"/>
          </a:p>
          <a:p>
            <a:r>
              <a:rPr lang="en-US" dirty="0"/>
              <a:t>;Data</a:t>
            </a:r>
          </a:p>
          <a:p>
            <a:r>
              <a:rPr lang="en-US" dirty="0">
                <a:solidFill>
                  <a:srgbClr val="FF0000"/>
                </a:solidFill>
              </a:rPr>
              <a:t>BASE	.fill </a:t>
            </a:r>
            <a:r>
              <a:rPr lang="en-US" dirty="0"/>
              <a:t>	</a:t>
            </a:r>
            <a:r>
              <a:rPr lang="en-US" dirty="0">
                <a:solidFill>
                  <a:srgbClr val="FF0000"/>
                </a:solidFill>
              </a:rPr>
              <a:t>SQRT</a:t>
            </a:r>
          </a:p>
        </p:txBody>
      </p:sp>
    </p:spTree>
    <p:extLst>
      <p:ext uri="{BB962C8B-B14F-4D97-AF65-F5344CB8AC3E}">
        <p14:creationId xmlns:p14="http://schemas.microsoft.com/office/powerpoint/2010/main" val="1888362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Linker</a:t>
            </a:r>
          </a:p>
        </p:txBody>
      </p:sp>
      <p:sp>
        <p:nvSpPr>
          <p:cNvPr id="3" name="Content Placeholder 2"/>
          <p:cNvSpPr>
            <a:spLocks noGrp="1"/>
          </p:cNvSpPr>
          <p:nvPr>
            <p:ph idx="1"/>
          </p:nvPr>
        </p:nvSpPr>
        <p:spPr/>
        <p:txBody>
          <a:bodyPr/>
          <a:lstStyle/>
          <a:p>
            <a:r>
              <a:rPr lang="en-US" dirty="0"/>
              <a:t>The object files are assembled independently </a:t>
            </a:r>
          </a:p>
          <a:p>
            <a:r>
              <a:rPr lang="en-US" dirty="0"/>
              <a:t>The linker builds the executable image from the object files.</a:t>
            </a:r>
          </a:p>
          <a:p>
            <a:pPr lvl="1"/>
            <a:r>
              <a:rPr lang="en-US" dirty="0"/>
              <a:t>User programs included</a:t>
            </a:r>
          </a:p>
          <a:p>
            <a:pPr lvl="1"/>
            <a:r>
              <a:rPr lang="en-US" dirty="0"/>
              <a:t>Library files included</a:t>
            </a:r>
          </a:p>
          <a:p>
            <a:r>
              <a:rPr lang="en-US" dirty="0"/>
              <a:t>The linker inserts all of the .EXTERNAL references.</a:t>
            </a:r>
          </a:p>
        </p:txBody>
      </p:sp>
    </p:spTree>
    <p:extLst>
      <p:ext uri="{BB962C8B-B14F-4D97-AF65-F5344CB8AC3E}">
        <p14:creationId xmlns:p14="http://schemas.microsoft.com/office/powerpoint/2010/main" val="3007209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743200" cy="1143000"/>
          </a:xfrm>
        </p:spPr>
        <p:txBody>
          <a:bodyPr>
            <a:normAutofit fontScale="90000"/>
          </a:bodyPr>
          <a:lstStyle/>
          <a:p>
            <a:pPr algn="l"/>
            <a:r>
              <a:rPr lang="en-US" dirty="0"/>
              <a:t>Build an Executable</a:t>
            </a:r>
          </a:p>
        </p:txBody>
      </p:sp>
      <p:sp>
        <p:nvSpPr>
          <p:cNvPr id="4" name="Rectangle 3"/>
          <p:cNvSpPr/>
          <p:nvPr/>
        </p:nvSpPr>
        <p:spPr>
          <a:xfrm>
            <a:off x="3429000" y="542544"/>
            <a:ext cx="1524000" cy="9906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A</a:t>
            </a:r>
          </a:p>
          <a:p>
            <a:pPr algn="ctr"/>
            <a:r>
              <a:rPr lang="en-US" dirty="0"/>
              <a:t>Object Code</a:t>
            </a:r>
          </a:p>
        </p:txBody>
      </p:sp>
      <p:sp>
        <p:nvSpPr>
          <p:cNvPr id="5" name="Rectangle 4"/>
          <p:cNvSpPr/>
          <p:nvPr/>
        </p:nvSpPr>
        <p:spPr>
          <a:xfrm>
            <a:off x="3429000" y="1609344"/>
            <a:ext cx="1520952" cy="5334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a:p>
            <a:pPr algn="ctr"/>
            <a:r>
              <a:rPr lang="en-US" dirty="0"/>
              <a:t>for Module A</a:t>
            </a:r>
          </a:p>
        </p:txBody>
      </p:sp>
      <p:sp>
        <p:nvSpPr>
          <p:cNvPr id="7" name="Rectangle 6"/>
          <p:cNvSpPr/>
          <p:nvPr/>
        </p:nvSpPr>
        <p:spPr>
          <a:xfrm>
            <a:off x="3433572" y="2447544"/>
            <a:ext cx="1524000" cy="990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 Library</a:t>
            </a:r>
          </a:p>
          <a:p>
            <a:pPr algn="ctr"/>
            <a:r>
              <a:rPr lang="en-US" dirty="0"/>
              <a:t>Object Code</a:t>
            </a:r>
          </a:p>
        </p:txBody>
      </p:sp>
      <p:sp>
        <p:nvSpPr>
          <p:cNvPr id="8" name="Rectangle 7"/>
          <p:cNvSpPr/>
          <p:nvPr/>
        </p:nvSpPr>
        <p:spPr>
          <a:xfrm>
            <a:off x="3433572" y="3514344"/>
            <a:ext cx="1520952" cy="533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a:p>
            <a:pPr algn="ctr"/>
            <a:r>
              <a:rPr lang="en-US" dirty="0"/>
              <a:t>for Math</a:t>
            </a:r>
          </a:p>
        </p:txBody>
      </p:sp>
      <p:sp>
        <p:nvSpPr>
          <p:cNvPr id="9" name="Rectangle 8"/>
          <p:cNvSpPr/>
          <p:nvPr/>
        </p:nvSpPr>
        <p:spPr>
          <a:xfrm>
            <a:off x="3433572" y="44196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a:t>
            </a:r>
          </a:p>
          <a:p>
            <a:pPr algn="ctr"/>
            <a:r>
              <a:rPr lang="en-US" dirty="0"/>
              <a:t>Object Code</a:t>
            </a:r>
          </a:p>
        </p:txBody>
      </p:sp>
      <p:sp>
        <p:nvSpPr>
          <p:cNvPr id="10" name="Rectangle 9"/>
          <p:cNvSpPr/>
          <p:nvPr/>
        </p:nvSpPr>
        <p:spPr>
          <a:xfrm>
            <a:off x="3436620" y="5219700"/>
            <a:ext cx="152095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a:p>
            <a:pPr algn="ctr"/>
            <a:r>
              <a:rPr lang="en-US" dirty="0"/>
              <a:t>for Other</a:t>
            </a:r>
          </a:p>
        </p:txBody>
      </p:sp>
      <p:sp>
        <p:nvSpPr>
          <p:cNvPr id="11" name="Rectangle 10"/>
          <p:cNvSpPr/>
          <p:nvPr/>
        </p:nvSpPr>
        <p:spPr>
          <a:xfrm>
            <a:off x="6629400" y="2104644"/>
            <a:ext cx="1371600" cy="9906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Module A</a:t>
            </a:r>
          </a:p>
        </p:txBody>
      </p:sp>
      <p:sp>
        <p:nvSpPr>
          <p:cNvPr id="12" name="Rectangle 11"/>
          <p:cNvSpPr/>
          <p:nvPr/>
        </p:nvSpPr>
        <p:spPr>
          <a:xfrm>
            <a:off x="6629400" y="3095244"/>
            <a:ext cx="1371600" cy="9906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 Library</a:t>
            </a:r>
          </a:p>
        </p:txBody>
      </p:sp>
      <p:sp>
        <p:nvSpPr>
          <p:cNvPr id="13" name="Rectangle 12"/>
          <p:cNvSpPr/>
          <p:nvPr/>
        </p:nvSpPr>
        <p:spPr>
          <a:xfrm>
            <a:off x="6629400" y="4085844"/>
            <a:ext cx="1371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a:t>
            </a:r>
          </a:p>
        </p:txBody>
      </p:sp>
      <p:sp>
        <p:nvSpPr>
          <p:cNvPr id="14" name="Rectangle 13"/>
          <p:cNvSpPr/>
          <p:nvPr/>
        </p:nvSpPr>
        <p:spPr>
          <a:xfrm>
            <a:off x="6629400" y="1609344"/>
            <a:ext cx="1371600" cy="4953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Initialization</a:t>
            </a:r>
          </a:p>
        </p:txBody>
      </p:sp>
      <p:cxnSp>
        <p:nvCxnSpPr>
          <p:cNvPr id="16" name="Straight Arrow Connector 15"/>
          <p:cNvCxnSpPr>
            <a:stCxn id="4" idx="3"/>
            <a:endCxn id="11" idx="1"/>
          </p:cNvCxnSpPr>
          <p:nvPr/>
        </p:nvCxnSpPr>
        <p:spPr>
          <a:xfrm>
            <a:off x="4953000" y="1037844"/>
            <a:ext cx="1676400" cy="1562100"/>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3"/>
            <a:endCxn id="12" idx="1"/>
          </p:cNvCxnSpPr>
          <p:nvPr/>
        </p:nvCxnSpPr>
        <p:spPr>
          <a:xfrm>
            <a:off x="4957572" y="2942844"/>
            <a:ext cx="1671828" cy="647700"/>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3"/>
            <a:endCxn id="13" idx="1"/>
          </p:cNvCxnSpPr>
          <p:nvPr/>
        </p:nvCxnSpPr>
        <p:spPr>
          <a:xfrm flipV="1">
            <a:off x="4957572" y="4428744"/>
            <a:ext cx="1671828" cy="333756"/>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20840" y="902053"/>
            <a:ext cx="1200072" cy="646331"/>
          </a:xfrm>
          <a:prstGeom prst="rect">
            <a:avLst/>
          </a:prstGeom>
          <a:noFill/>
        </p:spPr>
        <p:txBody>
          <a:bodyPr wrap="none" rtlCol="0">
            <a:spAutoFit/>
          </a:bodyPr>
          <a:lstStyle/>
          <a:p>
            <a:pPr algn="ctr"/>
            <a:r>
              <a:rPr lang="en-US" dirty="0"/>
              <a:t>Executable</a:t>
            </a:r>
          </a:p>
          <a:p>
            <a:pPr algn="ctr"/>
            <a:r>
              <a:rPr lang="en-US" dirty="0"/>
              <a:t>Image</a:t>
            </a:r>
          </a:p>
        </p:txBody>
      </p:sp>
      <p:sp>
        <p:nvSpPr>
          <p:cNvPr id="27" name="TextBox 26"/>
          <p:cNvSpPr txBox="1"/>
          <p:nvPr/>
        </p:nvSpPr>
        <p:spPr>
          <a:xfrm>
            <a:off x="5510514" y="668512"/>
            <a:ext cx="561372" cy="369332"/>
          </a:xfrm>
          <a:prstGeom prst="rect">
            <a:avLst/>
          </a:prstGeom>
          <a:noFill/>
        </p:spPr>
        <p:txBody>
          <a:bodyPr wrap="none" rtlCol="0">
            <a:spAutoFit/>
          </a:bodyPr>
          <a:lstStyle/>
          <a:p>
            <a:r>
              <a:rPr lang="en-US" dirty="0"/>
              <a:t>Link</a:t>
            </a:r>
          </a:p>
        </p:txBody>
      </p:sp>
      <p:cxnSp>
        <p:nvCxnSpPr>
          <p:cNvPr id="29" name="Straight Arrow Connector 28"/>
          <p:cNvCxnSpPr/>
          <p:nvPr/>
        </p:nvCxnSpPr>
        <p:spPr>
          <a:xfrm>
            <a:off x="5298186" y="677656"/>
            <a:ext cx="99060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52400" y="2104644"/>
            <a:ext cx="3022092" cy="3416320"/>
          </a:xfrm>
          <a:prstGeom prst="rect">
            <a:avLst/>
          </a:prstGeom>
          <a:noFill/>
        </p:spPr>
        <p:txBody>
          <a:bodyPr wrap="square" rtlCol="0">
            <a:spAutoFit/>
          </a:bodyPr>
          <a:lstStyle/>
          <a:p>
            <a:r>
              <a:rPr lang="en-US" dirty="0"/>
              <a:t>	</a:t>
            </a:r>
            <a:r>
              <a:rPr lang="en-US" dirty="0">
                <a:solidFill>
                  <a:srgbClr val="FF0000"/>
                </a:solidFill>
              </a:rPr>
              <a:t>.EXTERNAL SQRT</a:t>
            </a:r>
          </a:p>
          <a:p>
            <a:r>
              <a:rPr lang="en-US" dirty="0"/>
              <a:t>	… code</a:t>
            </a:r>
          </a:p>
          <a:p>
            <a:r>
              <a:rPr lang="en-US" dirty="0"/>
              <a:t>	… code</a:t>
            </a:r>
          </a:p>
          <a:p>
            <a:r>
              <a:rPr lang="en-US" dirty="0"/>
              <a:t>	… code</a:t>
            </a:r>
          </a:p>
          <a:p>
            <a:r>
              <a:rPr lang="en-US" dirty="0"/>
              <a:t>	LD R4, </a:t>
            </a:r>
            <a:r>
              <a:rPr lang="en-US" dirty="0">
                <a:solidFill>
                  <a:srgbClr val="FF0000"/>
                </a:solidFill>
              </a:rPr>
              <a:t>BASE</a:t>
            </a:r>
          </a:p>
          <a:p>
            <a:r>
              <a:rPr lang="en-US" dirty="0"/>
              <a:t>	JSRR R4</a:t>
            </a:r>
          </a:p>
          <a:p>
            <a:r>
              <a:rPr lang="en-US" dirty="0"/>
              <a:t>	… code</a:t>
            </a:r>
          </a:p>
          <a:p>
            <a:r>
              <a:rPr lang="en-US" dirty="0"/>
              <a:t>	… code</a:t>
            </a:r>
          </a:p>
          <a:p>
            <a:r>
              <a:rPr lang="en-US" dirty="0"/>
              <a:t>	HALT</a:t>
            </a:r>
          </a:p>
          <a:p>
            <a:endParaRPr lang="en-US" dirty="0"/>
          </a:p>
          <a:p>
            <a:r>
              <a:rPr lang="en-US" dirty="0"/>
              <a:t>;Data</a:t>
            </a:r>
          </a:p>
          <a:p>
            <a:r>
              <a:rPr lang="en-US" dirty="0">
                <a:solidFill>
                  <a:srgbClr val="FF0000"/>
                </a:solidFill>
              </a:rPr>
              <a:t>BASE	.fill </a:t>
            </a:r>
            <a:r>
              <a:rPr lang="en-US" dirty="0"/>
              <a:t>	</a:t>
            </a:r>
            <a:r>
              <a:rPr lang="en-US" dirty="0">
                <a:solidFill>
                  <a:srgbClr val="FF0000"/>
                </a:solidFill>
              </a:rPr>
              <a:t>SQRT</a:t>
            </a:r>
          </a:p>
        </p:txBody>
      </p:sp>
    </p:spTree>
    <p:extLst>
      <p:ext uri="{BB962C8B-B14F-4D97-AF65-F5344CB8AC3E}">
        <p14:creationId xmlns:p14="http://schemas.microsoft.com/office/powerpoint/2010/main" val="392339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 Example</a:t>
            </a:r>
          </a:p>
        </p:txBody>
      </p:sp>
      <p:sp>
        <p:nvSpPr>
          <p:cNvPr id="3" name="Content Placeholder 2"/>
          <p:cNvSpPr>
            <a:spLocks noGrp="1"/>
          </p:cNvSpPr>
          <p:nvPr>
            <p:ph idx="1"/>
          </p:nvPr>
        </p:nvSpPr>
        <p:spPr/>
        <p:txBody>
          <a:bodyPr>
            <a:normAutofit/>
          </a:bodyPr>
          <a:lstStyle/>
          <a:p>
            <a:r>
              <a:rPr lang="en-US" sz="2400" dirty="0"/>
              <a:t>Module A starts at x3000.</a:t>
            </a:r>
          </a:p>
          <a:p>
            <a:r>
              <a:rPr lang="en-US" sz="2400" dirty="0"/>
              <a:t>Module A is x140 words long.</a:t>
            </a:r>
          </a:p>
          <a:p>
            <a:r>
              <a:rPr lang="en-US" sz="2400" dirty="0"/>
              <a:t>The label BASE in Module A is at position x3135.</a:t>
            </a:r>
          </a:p>
          <a:p>
            <a:r>
              <a:rPr lang="en-US" sz="2400" dirty="0"/>
              <a:t>SQRT is x310 words into the Math Library.</a:t>
            </a:r>
          </a:p>
          <a:p>
            <a:r>
              <a:rPr lang="en-US" sz="2400" dirty="0"/>
              <a:t>SQRT address in the executable image is x3450</a:t>
            </a:r>
          </a:p>
          <a:p>
            <a:r>
              <a:rPr lang="en-US" sz="2400" dirty="0"/>
              <a:t>The linker will put x3450 at memory location x3135</a:t>
            </a:r>
          </a:p>
        </p:txBody>
      </p:sp>
    </p:spTree>
    <p:extLst>
      <p:ext uri="{BB962C8B-B14F-4D97-AF65-F5344CB8AC3E}">
        <p14:creationId xmlns:p14="http://schemas.microsoft.com/office/powerpoint/2010/main" val="281040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GETC WHEN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Often students will use the KBSR and KBDR when getting values from the keyboard on the final exam.</a:t>
            </a:r>
          </a:p>
          <a:p>
            <a:r>
              <a:rPr lang="en-US" dirty="0" smtClean="0"/>
              <a:t>DO NOT USE KBSR or KBDR to read from the keyboard on the final exam.</a:t>
            </a:r>
          </a:p>
          <a:p>
            <a:r>
              <a:rPr lang="en-US" dirty="0" smtClean="0"/>
              <a:t>ALWAYS use GETC to read a character in programs.</a:t>
            </a:r>
          </a:p>
          <a:p>
            <a:r>
              <a:rPr lang="en-US" smtClean="0"/>
              <a:t>ONLY USE KBSR AND KBDR WHEN ANSWERING QUESTIONS SPECIFICALLY ABOUT THE TWO REGISTERS AND HOW THEY WORK.</a:t>
            </a:r>
            <a:endParaRPr lang="en-US"/>
          </a:p>
        </p:txBody>
      </p:sp>
    </p:spTree>
    <p:extLst>
      <p:ext uri="{BB962C8B-B14F-4D97-AF65-F5344CB8AC3E}">
        <p14:creationId xmlns:p14="http://schemas.microsoft.com/office/powerpoint/2010/main" val="1648141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Records</a:t>
            </a:r>
          </a:p>
        </p:txBody>
      </p:sp>
      <p:sp>
        <p:nvSpPr>
          <p:cNvPr id="3" name="Content Placeholder 2"/>
          <p:cNvSpPr>
            <a:spLocks noGrp="1"/>
          </p:cNvSpPr>
          <p:nvPr>
            <p:ph idx="1"/>
          </p:nvPr>
        </p:nvSpPr>
        <p:spPr/>
        <p:txBody>
          <a:bodyPr/>
          <a:lstStyle/>
          <a:p>
            <a:r>
              <a:rPr lang="en-US" dirty="0"/>
              <a:t>Parameter passing and returns using the stack.</a:t>
            </a:r>
          </a:p>
          <a:p>
            <a:r>
              <a:rPr lang="en-US" dirty="0"/>
              <a:t>Every time a method is called a new activation record is created.</a:t>
            </a:r>
          </a:p>
          <a:p>
            <a:r>
              <a:rPr lang="en-US" dirty="0"/>
              <a:t>An activation record stores </a:t>
            </a:r>
          </a:p>
          <a:p>
            <a:pPr lvl="1"/>
            <a:r>
              <a:rPr lang="en-US" dirty="0"/>
              <a:t>arguments</a:t>
            </a:r>
          </a:p>
          <a:p>
            <a:pPr lvl="1"/>
            <a:r>
              <a:rPr lang="en-US" dirty="0"/>
              <a:t>local variables</a:t>
            </a:r>
          </a:p>
          <a:p>
            <a:pPr lvl="1"/>
            <a:r>
              <a:rPr lang="en-US" dirty="0"/>
              <a:t>return values</a:t>
            </a:r>
          </a:p>
          <a:p>
            <a:pPr lvl="1"/>
            <a:r>
              <a:rPr lang="en-US" dirty="0"/>
              <a:t>return address</a:t>
            </a:r>
          </a:p>
        </p:txBody>
      </p:sp>
    </p:spTree>
    <p:extLst>
      <p:ext uri="{BB962C8B-B14F-4D97-AF65-F5344CB8AC3E}">
        <p14:creationId xmlns:p14="http://schemas.microsoft.com/office/powerpoint/2010/main" val="860422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Tree>
    <p:extLst>
      <p:ext uri="{BB962C8B-B14F-4D97-AF65-F5344CB8AC3E}">
        <p14:creationId xmlns:p14="http://schemas.microsoft.com/office/powerpoint/2010/main" val="755498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
        <p:nvSpPr>
          <p:cNvPr id="9" name="Rectangle 8"/>
          <p:cNvSpPr/>
          <p:nvPr/>
        </p:nvSpPr>
        <p:spPr>
          <a:xfrm>
            <a:off x="4953000" y="44196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watt</a:t>
            </a:r>
          </a:p>
        </p:txBody>
      </p:sp>
    </p:spTree>
    <p:extLst>
      <p:ext uri="{BB962C8B-B14F-4D97-AF65-F5344CB8AC3E}">
        <p14:creationId xmlns:p14="http://schemas.microsoft.com/office/powerpoint/2010/main" val="2972220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
        <p:nvSpPr>
          <p:cNvPr id="9" name="Rectangle 8"/>
          <p:cNvSpPr/>
          <p:nvPr/>
        </p:nvSpPr>
        <p:spPr>
          <a:xfrm>
            <a:off x="4953000" y="44196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watt</a:t>
            </a:r>
          </a:p>
        </p:txBody>
      </p:sp>
      <p:sp>
        <p:nvSpPr>
          <p:cNvPr id="10" name="Rectangle 9"/>
          <p:cNvSpPr/>
          <p:nvPr/>
        </p:nvSpPr>
        <p:spPr>
          <a:xfrm>
            <a:off x="4956048" y="35814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a:t>
            </a:r>
            <a:r>
              <a:rPr lang="en-US" dirty="0" err="1"/>
              <a:t>volta</a:t>
            </a:r>
            <a:endParaRPr lang="en-US" dirty="0"/>
          </a:p>
        </p:txBody>
      </p:sp>
    </p:spTree>
    <p:extLst>
      <p:ext uri="{BB962C8B-B14F-4D97-AF65-F5344CB8AC3E}">
        <p14:creationId xmlns:p14="http://schemas.microsoft.com/office/powerpoint/2010/main" val="2131076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
        <p:nvSpPr>
          <p:cNvPr id="9" name="Rectangle 8"/>
          <p:cNvSpPr/>
          <p:nvPr/>
        </p:nvSpPr>
        <p:spPr>
          <a:xfrm>
            <a:off x="4953000" y="44196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watt</a:t>
            </a:r>
          </a:p>
        </p:txBody>
      </p:sp>
    </p:spTree>
    <p:extLst>
      <p:ext uri="{BB962C8B-B14F-4D97-AF65-F5344CB8AC3E}">
        <p14:creationId xmlns:p14="http://schemas.microsoft.com/office/powerpoint/2010/main" val="3271609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Tree>
    <p:extLst>
      <p:ext uri="{BB962C8B-B14F-4D97-AF65-F5344CB8AC3E}">
        <p14:creationId xmlns:p14="http://schemas.microsoft.com/office/powerpoint/2010/main" val="2524582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
        <p:nvSpPr>
          <p:cNvPr id="9" name="Rectangle 8"/>
          <p:cNvSpPr/>
          <p:nvPr/>
        </p:nvSpPr>
        <p:spPr>
          <a:xfrm>
            <a:off x="4953000" y="4407408"/>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a:t>
            </a:r>
            <a:r>
              <a:rPr lang="en-US" dirty="0" err="1"/>
              <a:t>volta</a:t>
            </a:r>
            <a:endParaRPr lang="en-US" dirty="0"/>
          </a:p>
        </p:txBody>
      </p:sp>
    </p:spTree>
    <p:extLst>
      <p:ext uri="{BB962C8B-B14F-4D97-AF65-F5344CB8AC3E}">
        <p14:creationId xmlns:p14="http://schemas.microsoft.com/office/powerpoint/2010/main" val="2248730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 program</a:t>
            </a:r>
          </a:p>
        </p:txBody>
      </p:sp>
      <p:sp>
        <p:nvSpPr>
          <p:cNvPr id="3" name="Content Placeholder 2"/>
          <p:cNvSpPr>
            <a:spLocks noGrp="1"/>
          </p:cNvSpPr>
          <p:nvPr>
            <p:ph idx="1"/>
          </p:nvPr>
        </p:nvSpPr>
        <p:spPr>
          <a:xfrm>
            <a:off x="457200" y="1295401"/>
            <a:ext cx="4038600" cy="4830766"/>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a){</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a:p>
            <a:pPr marL="0" indent="0">
              <a:buNone/>
            </a:pPr>
            <a:endParaRPr lang="en-US" dirty="0"/>
          </a:p>
        </p:txBody>
      </p:sp>
      <p:sp>
        <p:nvSpPr>
          <p:cNvPr id="5" name="Rectangle 4"/>
          <p:cNvSpPr/>
          <p:nvPr/>
        </p:nvSpPr>
        <p:spPr>
          <a:xfrm>
            <a:off x="4953000" y="1828800"/>
            <a:ext cx="16002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181600" y="1459468"/>
            <a:ext cx="1143000" cy="369332"/>
          </a:xfrm>
          <a:prstGeom prst="rect">
            <a:avLst/>
          </a:prstGeom>
          <a:noFill/>
        </p:spPr>
        <p:txBody>
          <a:bodyPr wrap="square" rtlCol="0">
            <a:spAutoFit/>
          </a:bodyPr>
          <a:lstStyle/>
          <a:p>
            <a:pPr algn="ctr"/>
            <a:r>
              <a:rPr lang="en-US" dirty="0"/>
              <a:t>The Stack</a:t>
            </a:r>
          </a:p>
        </p:txBody>
      </p:sp>
      <p:sp>
        <p:nvSpPr>
          <p:cNvPr id="8" name="Rectangle 7"/>
          <p:cNvSpPr/>
          <p:nvPr/>
        </p:nvSpPr>
        <p:spPr>
          <a:xfrm>
            <a:off x="4953000" y="5257800"/>
            <a:ext cx="1600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Activation Record for main</a:t>
            </a:r>
          </a:p>
        </p:txBody>
      </p:sp>
    </p:spTree>
    <p:extLst>
      <p:ext uri="{BB962C8B-B14F-4D97-AF65-F5344CB8AC3E}">
        <p14:creationId xmlns:p14="http://schemas.microsoft.com/office/powerpoint/2010/main" val="3938716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Record Details</a:t>
            </a:r>
          </a:p>
        </p:txBody>
      </p:sp>
      <p:sp>
        <p:nvSpPr>
          <p:cNvPr id="3" name="Content Placeholder 2"/>
          <p:cNvSpPr>
            <a:spLocks noGrp="1"/>
          </p:cNvSpPr>
          <p:nvPr>
            <p:ph idx="1"/>
          </p:nvPr>
        </p:nvSpPr>
        <p:spPr>
          <a:xfrm>
            <a:off x="457200" y="1219201"/>
            <a:ext cx="8229600" cy="5181600"/>
          </a:xfrm>
        </p:spPr>
        <p:txBody>
          <a:bodyPr>
            <a:normAutofit fontScale="55000" lnSpcReduction="20000"/>
          </a:bodyPr>
          <a:lstStyle/>
          <a:p>
            <a:r>
              <a:rPr lang="en-US" dirty="0"/>
              <a:t>The top of the stack is stored in R6</a:t>
            </a:r>
          </a:p>
          <a:p>
            <a:r>
              <a:rPr lang="en-US" dirty="0"/>
              <a:t>Caller</a:t>
            </a:r>
          </a:p>
          <a:p>
            <a:pPr lvl="1"/>
            <a:r>
              <a:rPr lang="en-US" dirty="0"/>
              <a:t>Push arguments onto stack</a:t>
            </a:r>
          </a:p>
          <a:p>
            <a:pPr lvl="1"/>
            <a:r>
              <a:rPr lang="en-US" dirty="0"/>
              <a:t>JSR to Subroutine</a:t>
            </a:r>
          </a:p>
          <a:p>
            <a:r>
              <a:rPr lang="en-US" dirty="0" err="1"/>
              <a:t>Callee</a:t>
            </a:r>
            <a:r>
              <a:rPr lang="en-US" dirty="0"/>
              <a:t> starting</a:t>
            </a:r>
          </a:p>
          <a:p>
            <a:pPr lvl="1"/>
            <a:r>
              <a:rPr lang="en-US" dirty="0"/>
              <a:t>Save space on stack for return value (but only if needed)</a:t>
            </a:r>
          </a:p>
          <a:p>
            <a:pPr lvl="1"/>
            <a:r>
              <a:rPr lang="en-US" dirty="0"/>
              <a:t>Push a copy of the return address (R7)</a:t>
            </a:r>
          </a:p>
          <a:p>
            <a:pPr lvl="1"/>
            <a:r>
              <a:rPr lang="en-US" dirty="0"/>
              <a:t>Push a copy of the callers frame pointer (R5)</a:t>
            </a:r>
          </a:p>
          <a:p>
            <a:pPr lvl="2"/>
            <a:r>
              <a:rPr lang="en-US" dirty="0"/>
              <a:t>A frame pointer is the start of the local variables</a:t>
            </a:r>
          </a:p>
          <a:p>
            <a:pPr lvl="1"/>
            <a:r>
              <a:rPr lang="en-US" dirty="0"/>
              <a:t>Push local variables onto the stack</a:t>
            </a:r>
          </a:p>
          <a:p>
            <a:r>
              <a:rPr lang="en-US" dirty="0" err="1"/>
              <a:t>Callee</a:t>
            </a:r>
            <a:r>
              <a:rPr lang="en-US" dirty="0"/>
              <a:t> ending</a:t>
            </a:r>
          </a:p>
          <a:p>
            <a:pPr lvl="1"/>
            <a:r>
              <a:rPr lang="en-US" dirty="0"/>
              <a:t>Write the return value to the activation record if necessary</a:t>
            </a:r>
          </a:p>
          <a:p>
            <a:pPr lvl="1"/>
            <a:r>
              <a:rPr lang="en-US" dirty="0"/>
              <a:t>Pop all local variables</a:t>
            </a:r>
          </a:p>
          <a:p>
            <a:pPr lvl="1"/>
            <a:r>
              <a:rPr lang="en-US" dirty="0"/>
              <a:t>Restore the dynamic link (R5)</a:t>
            </a:r>
          </a:p>
          <a:p>
            <a:pPr lvl="1"/>
            <a:r>
              <a:rPr lang="en-US" dirty="0"/>
              <a:t>Restore the return address (R7)</a:t>
            </a:r>
          </a:p>
          <a:p>
            <a:pPr lvl="1"/>
            <a:r>
              <a:rPr lang="en-US" dirty="0"/>
              <a:t>Return</a:t>
            </a:r>
          </a:p>
          <a:p>
            <a:r>
              <a:rPr lang="en-US" dirty="0"/>
              <a:t>Caller</a:t>
            </a:r>
          </a:p>
          <a:p>
            <a:pPr lvl="1"/>
            <a:r>
              <a:rPr lang="en-US" dirty="0"/>
              <a:t>Pop return value</a:t>
            </a:r>
          </a:p>
          <a:p>
            <a:pPr lvl="1"/>
            <a:r>
              <a:rPr lang="en-US" dirty="0"/>
              <a:t>Pop parameters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378465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 Pointer</a:t>
            </a:r>
          </a:p>
        </p:txBody>
      </p:sp>
      <p:sp>
        <p:nvSpPr>
          <p:cNvPr id="3" name="Content Placeholder 2"/>
          <p:cNvSpPr>
            <a:spLocks noGrp="1"/>
          </p:cNvSpPr>
          <p:nvPr>
            <p:ph idx="1"/>
          </p:nvPr>
        </p:nvSpPr>
        <p:spPr/>
        <p:txBody>
          <a:bodyPr/>
          <a:lstStyle/>
          <a:p>
            <a:r>
              <a:rPr lang="en-US" dirty="0"/>
              <a:t>R5 is used as the Frame Pointer or Dynamic Link.</a:t>
            </a:r>
          </a:p>
          <a:p>
            <a:r>
              <a:rPr lang="en-US" dirty="0"/>
              <a:t>This is the first local variable stored in the activation record.</a:t>
            </a:r>
          </a:p>
          <a:p>
            <a:r>
              <a:rPr lang="en-US" dirty="0"/>
              <a:t>Must be saved so it can be restored when returning from another function.</a:t>
            </a:r>
          </a:p>
          <a:p>
            <a:pPr marL="0" indent="0">
              <a:buNone/>
            </a:pPr>
            <a:endParaRPr lang="en-US" dirty="0"/>
          </a:p>
        </p:txBody>
      </p:sp>
    </p:spTree>
    <p:extLst>
      <p:ext uri="{BB962C8B-B14F-4D97-AF65-F5344CB8AC3E}">
        <p14:creationId xmlns:p14="http://schemas.microsoft.com/office/powerpoint/2010/main" val="17840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lstStyle/>
          <a:p>
            <a:r>
              <a:rPr lang="en-US" dirty="0"/>
              <a:t>Reading KBSR</a:t>
            </a:r>
          </a:p>
        </p:txBody>
      </p:sp>
      <p:sp>
        <p:nvSpPr>
          <p:cNvPr id="3" name="Content Placeholder 2"/>
          <p:cNvSpPr>
            <a:spLocks noGrp="1"/>
          </p:cNvSpPr>
          <p:nvPr>
            <p:ph idx="1"/>
          </p:nvPr>
        </p:nvSpPr>
        <p:spPr>
          <a:xfrm>
            <a:off x="457200" y="990600"/>
            <a:ext cx="8229600" cy="5135567"/>
          </a:xfrm>
        </p:spPr>
        <p:txBody>
          <a:bodyPr>
            <a:normAutofit/>
          </a:bodyPr>
          <a:lstStyle/>
          <a:p>
            <a:pPr marL="0" indent="0">
              <a:buNone/>
            </a:pPr>
            <a:r>
              <a:rPr lang="en-US" sz="2800" dirty="0"/>
              <a:t>	</a:t>
            </a:r>
            <a:r>
              <a:rPr lang="en-US" sz="2000" dirty="0">
                <a:latin typeface="Courier New" panose="02070309020205020404" pitchFamily="49" charset="0"/>
                <a:cs typeface="Courier New" panose="02070309020205020404" pitchFamily="49" charset="0"/>
              </a:rPr>
              <a:t>START	</a:t>
            </a:r>
            <a:r>
              <a:rPr lang="en-US" sz="2000" dirty="0">
                <a:solidFill>
                  <a:srgbClr val="FF0000"/>
                </a:solidFill>
                <a:latin typeface="Courier New" panose="02070309020205020404" pitchFamily="49" charset="0"/>
                <a:cs typeface="Courier New" panose="02070309020205020404" pitchFamily="49" charset="0"/>
              </a:rPr>
              <a:t>LDI	R1, KBSR</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BRzp</a:t>
            </a:r>
            <a:r>
              <a:rPr lang="en-US" sz="2000" dirty="0">
                <a:latin typeface="Courier New" panose="02070309020205020404" pitchFamily="49" charset="0"/>
                <a:cs typeface="Courier New" panose="02070309020205020404" pitchFamily="49" charset="0"/>
              </a:rPr>
              <a:t>	START ;Why </a:t>
            </a:r>
            <a:r>
              <a:rPr lang="en-US" sz="2000" b="1" dirty="0" err="1">
                <a:latin typeface="Courier New" panose="02070309020205020404" pitchFamily="49" charset="0"/>
                <a:cs typeface="Courier New" panose="02070309020205020404" pitchFamily="49" charset="0"/>
              </a:rPr>
              <a:t>zp</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LDI	R0, KBDR</a:t>
            </a:r>
          </a:p>
          <a:p>
            <a:pPr marL="0" indent="0">
              <a:buNone/>
            </a:pPr>
            <a:r>
              <a:rPr lang="en-US" sz="2000" dirty="0">
                <a:latin typeface="Courier New" panose="02070309020205020404" pitchFamily="49" charset="0"/>
                <a:cs typeface="Courier New" panose="02070309020205020404" pitchFamily="49" charset="0"/>
              </a:rPr>
              <a:t>		… more code …</a:t>
            </a:r>
          </a:p>
          <a:p>
            <a:pPr marL="0" indent="0">
              <a:buNone/>
            </a:pPr>
            <a:r>
              <a:rPr lang="en-US" sz="2000" dirty="0">
                <a:latin typeface="Courier New" panose="02070309020205020404" pitchFamily="49" charset="0"/>
                <a:cs typeface="Courier New" panose="02070309020205020404" pitchFamily="49" charset="0"/>
              </a:rPr>
              <a:t>	KBSR	.fill  xFE00</a:t>
            </a:r>
          </a:p>
          <a:p>
            <a:pPr marL="0" indent="0">
              <a:buNone/>
            </a:pPr>
            <a:r>
              <a:rPr lang="en-US" sz="2000" dirty="0">
                <a:latin typeface="Courier New" panose="02070309020205020404" pitchFamily="49" charset="0"/>
                <a:cs typeface="Courier New" panose="02070309020205020404" pitchFamily="49" charset="0"/>
              </a:rPr>
              <a:t>	KBDR	.fill  xFE02</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TextBox 3"/>
          <p:cNvSpPr txBox="1"/>
          <p:nvPr/>
        </p:nvSpPr>
        <p:spPr>
          <a:xfrm>
            <a:off x="979221" y="5979150"/>
            <a:ext cx="7185557" cy="461665"/>
          </a:xfrm>
          <a:prstGeom prst="rect">
            <a:avLst/>
          </a:prstGeom>
          <a:noFill/>
        </p:spPr>
        <p:txBody>
          <a:bodyPr wrap="none" rtlCol="0">
            <a:spAutoFit/>
          </a:bodyPr>
          <a:lstStyle/>
          <a:p>
            <a:r>
              <a:rPr lang="en-US" sz="2400" dirty="0"/>
              <a:t>The Address Control Logic recognizes xFE00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429000"/>
            <a:ext cx="5507305" cy="2388281"/>
          </a:xfrm>
          <a:prstGeom prst="rect">
            <a:avLst/>
          </a:prstGeom>
        </p:spPr>
      </p:pic>
    </p:spTree>
    <p:extLst>
      <p:ext uri="{BB962C8B-B14F-4D97-AF65-F5344CB8AC3E}">
        <p14:creationId xmlns:p14="http://schemas.microsoft.com/office/powerpoint/2010/main" val="11577517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t>
            </a:r>
            <a:r>
              <a:rPr lang="en-US" b="1" i="1" dirty="0" err="1"/>
              <a:t>volta</a:t>
            </a:r>
            <a:r>
              <a:rPr lang="en-US" dirty="0"/>
              <a:t> from </a:t>
            </a:r>
            <a:r>
              <a:rPr lang="en-US" b="1" i="1" dirty="0"/>
              <a:t>watt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;w = </a:t>
            </a:r>
            <a:r>
              <a:rPr lang="en-US" dirty="0" err="1"/>
              <a:t>volta</a:t>
            </a:r>
            <a:r>
              <a:rPr lang="en-US" dirty="0"/>
              <a:t>(w, 10)</a:t>
            </a:r>
          </a:p>
          <a:p>
            <a:pPr marL="0" indent="0">
              <a:buNone/>
            </a:pPr>
            <a:r>
              <a:rPr lang="en-US" dirty="0"/>
              <a:t>	AND R0, R0, #0    ;R0 &lt;- 0</a:t>
            </a:r>
          </a:p>
          <a:p>
            <a:pPr marL="0" indent="0">
              <a:buNone/>
            </a:pPr>
            <a:r>
              <a:rPr lang="en-US" dirty="0"/>
              <a:t>	ADD	R0, R0, #10 ;R0 &lt;- 10</a:t>
            </a:r>
          </a:p>
          <a:p>
            <a:pPr marL="0" indent="0">
              <a:buNone/>
            </a:pPr>
            <a:r>
              <a:rPr lang="en-US" dirty="0"/>
              <a:t>	ADD	R6, R6, #-1  ;Move stack pointer</a:t>
            </a:r>
          </a:p>
          <a:p>
            <a:pPr marL="0" indent="0">
              <a:buNone/>
            </a:pPr>
            <a:r>
              <a:rPr lang="en-US" dirty="0"/>
              <a:t>	STR	R0, R6, #0	 ;Push 10</a:t>
            </a:r>
          </a:p>
          <a:p>
            <a:pPr marL="0" indent="0">
              <a:buNone/>
            </a:pPr>
            <a:r>
              <a:rPr lang="en-US" dirty="0"/>
              <a:t>	LDR	R0, R5, #0	 ;Why R5? </a:t>
            </a:r>
          </a:p>
          <a:p>
            <a:pPr marL="0" indent="0">
              <a:buNone/>
            </a:pPr>
            <a:r>
              <a:rPr lang="en-US" dirty="0"/>
              <a:t>	ADD R6, R6, #-1  ;Move stack pointer</a:t>
            </a:r>
          </a:p>
          <a:p>
            <a:pPr marL="0" indent="0">
              <a:buNone/>
            </a:pPr>
            <a:r>
              <a:rPr lang="en-US" dirty="0"/>
              <a:t>	STR  R0, R6, #0    ;Push w </a:t>
            </a:r>
          </a:p>
          <a:p>
            <a:pPr marL="0" indent="0">
              <a:buNone/>
            </a:pPr>
            <a:r>
              <a:rPr lang="en-US" dirty="0"/>
              <a:t>	JSR  </a:t>
            </a:r>
            <a:r>
              <a:rPr lang="en-US" dirty="0" err="1"/>
              <a:t>volta</a:t>
            </a:r>
            <a:endParaRPr lang="en-US" dirty="0"/>
          </a:p>
        </p:txBody>
      </p:sp>
    </p:spTree>
    <p:extLst>
      <p:ext uri="{BB962C8B-B14F-4D97-AF65-F5344CB8AC3E}">
        <p14:creationId xmlns:p14="http://schemas.microsoft.com/office/powerpoint/2010/main" val="2239970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the top of </a:t>
            </a:r>
            <a:r>
              <a:rPr lang="en-US" b="1" i="1" dirty="0" err="1"/>
              <a:t>volta</a:t>
            </a:r>
            <a:endParaRPr lang="en-US" b="1" i="1" dirty="0"/>
          </a:p>
        </p:txBody>
      </p:sp>
      <p:sp>
        <p:nvSpPr>
          <p:cNvPr id="3" name="Content Placeholder 2"/>
          <p:cNvSpPr>
            <a:spLocks noGrp="1"/>
          </p:cNvSpPr>
          <p:nvPr>
            <p:ph idx="1"/>
          </p:nvPr>
        </p:nvSpPr>
        <p:spPr/>
        <p:txBody>
          <a:bodyPr>
            <a:normAutofit fontScale="92500"/>
          </a:bodyPr>
          <a:lstStyle/>
          <a:p>
            <a:pPr marL="0" indent="0">
              <a:buNone/>
            </a:pPr>
            <a:r>
              <a:rPr lang="en-US" dirty="0" err="1"/>
              <a:t>volta</a:t>
            </a:r>
            <a:endParaRPr lang="en-US" dirty="0"/>
          </a:p>
          <a:p>
            <a:pPr marL="0" indent="0">
              <a:buNone/>
            </a:pPr>
            <a:r>
              <a:rPr lang="en-US" dirty="0"/>
              <a:t>	ADD R6, R6, #-1  ;Save space for ret</a:t>
            </a:r>
          </a:p>
          <a:p>
            <a:pPr marL="0" indent="0">
              <a:buNone/>
            </a:pPr>
            <a:r>
              <a:rPr lang="en-US" dirty="0"/>
              <a:t>	ADD R6, R6, #-1  ;</a:t>
            </a:r>
          </a:p>
          <a:p>
            <a:pPr marL="0" indent="0">
              <a:buNone/>
            </a:pPr>
            <a:r>
              <a:rPr lang="en-US" dirty="0"/>
              <a:t>	STR R7, R6, #0     ;Save caller return </a:t>
            </a:r>
            <a:r>
              <a:rPr lang="en-US" dirty="0" err="1"/>
              <a:t>addr</a:t>
            </a:r>
            <a:endParaRPr lang="en-US" dirty="0"/>
          </a:p>
          <a:p>
            <a:pPr marL="0" indent="0">
              <a:buNone/>
            </a:pPr>
            <a:r>
              <a:rPr lang="en-US" dirty="0"/>
              <a:t>	ADD R6, R6, #-1  ;</a:t>
            </a:r>
          </a:p>
          <a:p>
            <a:pPr marL="0" indent="0">
              <a:buNone/>
            </a:pPr>
            <a:r>
              <a:rPr lang="en-US" dirty="0"/>
              <a:t>	STR R5, R6, #0     ;Save caller FP</a:t>
            </a:r>
          </a:p>
          <a:p>
            <a:pPr marL="0" indent="0">
              <a:buNone/>
            </a:pPr>
            <a:r>
              <a:rPr lang="en-US" dirty="0"/>
              <a:t>	ADD R5, R6, #-1  ;Set new FP</a:t>
            </a:r>
          </a:p>
          <a:p>
            <a:pPr marL="0" indent="0">
              <a:buNone/>
            </a:pPr>
            <a:r>
              <a:rPr lang="en-US" dirty="0"/>
              <a:t>	ADD R6, R6, #-2  ; save space for 2 locals	</a:t>
            </a:r>
          </a:p>
        </p:txBody>
      </p:sp>
    </p:spTree>
    <p:extLst>
      <p:ext uri="{BB962C8B-B14F-4D97-AF65-F5344CB8AC3E}">
        <p14:creationId xmlns:p14="http://schemas.microsoft.com/office/powerpoint/2010/main" val="629111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a:t>
            </a:r>
            <a:r>
              <a:rPr lang="en-US" dirty="0" err="1"/>
              <a:t>volta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LDR R0, R5, #0  ; load local k</a:t>
            </a:r>
          </a:p>
          <a:p>
            <a:pPr marL="0" indent="0">
              <a:buNone/>
            </a:pPr>
            <a:r>
              <a:rPr lang="en-US" dirty="0"/>
              <a:t>	STR R0, R5, #3  ; write to return</a:t>
            </a:r>
          </a:p>
          <a:p>
            <a:pPr marL="0" indent="0">
              <a:buNone/>
            </a:pPr>
            <a:r>
              <a:rPr lang="en-US" dirty="0"/>
              <a:t>	ADD R6, R5, #1 ; POP local </a:t>
            </a:r>
            <a:r>
              <a:rPr lang="en-US" dirty="0" err="1"/>
              <a:t>vars</a:t>
            </a:r>
            <a:endParaRPr lang="en-US" dirty="0"/>
          </a:p>
          <a:p>
            <a:pPr marL="0" indent="0">
              <a:buNone/>
            </a:pPr>
            <a:r>
              <a:rPr lang="en-US" dirty="0"/>
              <a:t>	LDR R5, R6, #0  ; POP FP</a:t>
            </a:r>
          </a:p>
          <a:p>
            <a:pPr marL="0" indent="0">
              <a:buNone/>
            </a:pPr>
            <a:r>
              <a:rPr lang="en-US" dirty="0"/>
              <a:t>	ADD R6, R6, #1</a:t>
            </a:r>
          </a:p>
          <a:p>
            <a:pPr marL="0" indent="0">
              <a:buNone/>
            </a:pPr>
            <a:r>
              <a:rPr lang="en-US" dirty="0"/>
              <a:t>	LDR R7, R6, #0 ; POP return address</a:t>
            </a:r>
          </a:p>
          <a:p>
            <a:pPr marL="0" indent="0">
              <a:buNone/>
            </a:pPr>
            <a:r>
              <a:rPr lang="en-US" dirty="0"/>
              <a:t>	ADD R6, R6, #1</a:t>
            </a:r>
          </a:p>
          <a:p>
            <a:pPr marL="0" indent="0">
              <a:buNone/>
            </a:pPr>
            <a:r>
              <a:rPr lang="en-US" dirty="0"/>
              <a:t>	RET</a:t>
            </a:r>
          </a:p>
        </p:txBody>
      </p:sp>
    </p:spTree>
    <p:extLst>
      <p:ext uri="{BB962C8B-B14F-4D97-AF65-F5344CB8AC3E}">
        <p14:creationId xmlns:p14="http://schemas.microsoft.com/office/powerpoint/2010/main" val="4004573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watt after </a:t>
            </a:r>
            <a:r>
              <a:rPr lang="en-US" dirty="0" err="1"/>
              <a:t>volta</a:t>
            </a:r>
            <a:endParaRPr lang="en-US" dirty="0"/>
          </a:p>
        </p:txBody>
      </p:sp>
      <p:sp>
        <p:nvSpPr>
          <p:cNvPr id="3" name="Content Placeholder 2"/>
          <p:cNvSpPr>
            <a:spLocks noGrp="1"/>
          </p:cNvSpPr>
          <p:nvPr>
            <p:ph idx="1"/>
          </p:nvPr>
        </p:nvSpPr>
        <p:spPr/>
        <p:txBody>
          <a:bodyPr/>
          <a:lstStyle/>
          <a:p>
            <a:pPr marL="0" indent="0">
              <a:buNone/>
            </a:pPr>
            <a:r>
              <a:rPr lang="en-US" dirty="0"/>
              <a:t>	JSR </a:t>
            </a:r>
            <a:r>
              <a:rPr lang="en-US" dirty="0" err="1"/>
              <a:t>volta</a:t>
            </a:r>
            <a:endParaRPr lang="en-US" dirty="0"/>
          </a:p>
          <a:p>
            <a:pPr marL="0" indent="0">
              <a:buNone/>
            </a:pPr>
            <a:r>
              <a:rPr lang="en-US" dirty="0"/>
              <a:t>	LDR R0, R6, #0  ; Load the return value</a:t>
            </a:r>
          </a:p>
          <a:p>
            <a:pPr marL="0" indent="0">
              <a:buNone/>
            </a:pPr>
            <a:r>
              <a:rPr lang="en-US" dirty="0"/>
              <a:t>	STR R0, R5, #0  ;  save to w (why R5?)</a:t>
            </a:r>
          </a:p>
          <a:p>
            <a:pPr marL="0" indent="0">
              <a:buNone/>
            </a:pPr>
            <a:r>
              <a:rPr lang="en-US" dirty="0"/>
              <a:t>	ADD R6, R6, #1 </a:t>
            </a:r>
          </a:p>
          <a:p>
            <a:pPr marL="0" indent="0">
              <a:buNone/>
            </a:pPr>
            <a:r>
              <a:rPr lang="en-US" dirty="0"/>
              <a:t>	ADD R6, R6, #2  ; </a:t>
            </a:r>
            <a:r>
              <a:rPr lang="en-US"/>
              <a:t>pop arguments</a:t>
            </a:r>
            <a:endParaRPr lang="en-US" dirty="0"/>
          </a:p>
          <a:p>
            <a:pPr marL="0" indent="0">
              <a:buNone/>
            </a:pPr>
            <a:r>
              <a:rPr lang="en-US" dirty="0"/>
              <a:t>	</a:t>
            </a:r>
          </a:p>
        </p:txBody>
      </p:sp>
    </p:spTree>
    <p:extLst>
      <p:ext uri="{BB962C8B-B14F-4D97-AF65-F5344CB8AC3E}">
        <p14:creationId xmlns:p14="http://schemas.microsoft.com/office/powerpoint/2010/main" val="15472912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solidFill>
                  <a:srgbClr val="FF0000"/>
                </a:solidFill>
              </a:rPr>
              <a:t>int</a:t>
            </a:r>
            <a:r>
              <a:rPr lang="en-US" dirty="0">
                <a:solidFill>
                  <a:srgbClr val="FF0000"/>
                </a:solidFill>
              </a:rPr>
              <a:t> a = 1;</a:t>
            </a:r>
          </a:p>
          <a:p>
            <a:pPr marL="0" indent="0">
              <a:buNone/>
            </a:pPr>
            <a:r>
              <a:rPr lang="en-US" dirty="0">
                <a:solidFill>
                  <a:srgbClr val="FF0000"/>
                </a:solidFill>
              </a:rPr>
              <a:t>	</a:t>
            </a:r>
            <a:r>
              <a:rPr lang="en-US" dirty="0" err="1">
                <a:solidFill>
                  <a:srgbClr val="FF0000"/>
                </a:solidFill>
              </a:rPr>
              <a:t>int</a:t>
            </a:r>
            <a:r>
              <a:rPr lang="en-US" dirty="0">
                <a:solidFill>
                  <a:srgbClr val="FF0000"/>
                </a:solidFill>
              </a:rPr>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p:txBody>
      </p:sp>
      <p:sp>
        <p:nvSpPr>
          <p:cNvPr id="5" name="Rectangle 4"/>
          <p:cNvSpPr/>
          <p:nvPr/>
        </p:nvSpPr>
        <p:spPr>
          <a:xfrm>
            <a:off x="3874008" y="1374338"/>
            <a:ext cx="1600200" cy="426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102608" y="1005006"/>
            <a:ext cx="1143000" cy="369332"/>
          </a:xfrm>
          <a:prstGeom prst="rect">
            <a:avLst/>
          </a:prstGeom>
          <a:noFill/>
        </p:spPr>
        <p:txBody>
          <a:bodyPr wrap="square" rtlCol="0">
            <a:spAutoFit/>
          </a:bodyPr>
          <a:lstStyle/>
          <a:p>
            <a:pPr algn="ctr"/>
            <a:r>
              <a:rPr lang="en-US" dirty="0"/>
              <a:t>The Stack</a:t>
            </a:r>
          </a:p>
        </p:txBody>
      </p:sp>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426720" cy="369332"/>
          </a:xfrm>
          <a:prstGeom prst="rect">
            <a:avLst/>
          </a:prstGeom>
          <a:noFill/>
        </p:spPr>
        <p:txBody>
          <a:bodyPr wrap="none" rtlCol="0">
            <a:spAutoFit/>
          </a:bodyPr>
          <a:lstStyle/>
          <a:p>
            <a:r>
              <a:rPr lang="en-US" dirty="0"/>
              <a:t>R5</a:t>
            </a:r>
          </a:p>
        </p:txBody>
      </p:sp>
      <p:sp>
        <p:nvSpPr>
          <p:cNvPr id="12" name="Rectangle 11"/>
          <p:cNvSpPr/>
          <p:nvPr/>
        </p:nvSpPr>
        <p:spPr>
          <a:xfrm>
            <a:off x="3874008" y="52722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874008" y="49028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sp>
        <p:nvSpPr>
          <p:cNvPr id="23" name="TextBox 22"/>
          <p:cNvSpPr txBox="1"/>
          <p:nvPr/>
        </p:nvSpPr>
        <p:spPr>
          <a:xfrm>
            <a:off x="5707380" y="1367932"/>
            <a:ext cx="2830068" cy="1477328"/>
          </a:xfrm>
          <a:prstGeom prst="rect">
            <a:avLst/>
          </a:prstGeom>
          <a:noFill/>
        </p:spPr>
        <p:txBody>
          <a:bodyPr wrap="square" rtlCol="0">
            <a:spAutoFit/>
          </a:bodyPr>
          <a:lstStyle/>
          <a:p>
            <a:r>
              <a:rPr lang="en-US" dirty="0"/>
              <a:t>	ADD R5, R6, #-1</a:t>
            </a:r>
          </a:p>
          <a:p>
            <a:r>
              <a:rPr lang="en-US" dirty="0"/>
              <a:t>	ADD R6, R6, #-2</a:t>
            </a:r>
          </a:p>
          <a:p>
            <a:r>
              <a:rPr lang="en-US" dirty="0"/>
              <a:t>	AND R0, R0, #0</a:t>
            </a:r>
          </a:p>
          <a:p>
            <a:r>
              <a:rPr lang="en-US" dirty="0"/>
              <a:t>	ADD R0, R0, #1</a:t>
            </a:r>
          </a:p>
          <a:p>
            <a:r>
              <a:rPr lang="en-US" dirty="0"/>
              <a:t>	STR R0, R5, #0</a:t>
            </a:r>
          </a:p>
        </p:txBody>
      </p:sp>
      <p:sp>
        <p:nvSpPr>
          <p:cNvPr id="25" name="Rectangle 24"/>
          <p:cNvSpPr/>
          <p:nvPr/>
        </p:nvSpPr>
        <p:spPr>
          <a:xfrm>
            <a:off x="3877056" y="56415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403804" y="5641538"/>
            <a:ext cx="1454964" cy="369332"/>
            <a:chOff x="2342844" y="6010870"/>
            <a:chExt cx="1454964"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42844" y="6010870"/>
              <a:ext cx="1233527" cy="369332"/>
            </a:xfrm>
            <a:prstGeom prst="rect">
              <a:avLst/>
            </a:prstGeom>
            <a:noFill/>
          </p:spPr>
          <p:txBody>
            <a:bodyPr wrap="square" rtlCol="0">
              <a:spAutoFit/>
            </a:bodyPr>
            <a:lstStyle/>
            <a:p>
              <a:r>
                <a:rPr lang="en-US" dirty="0"/>
                <a:t>Original R6</a:t>
              </a:r>
            </a:p>
          </p:txBody>
        </p:sp>
      </p:grpSp>
      <p:cxnSp>
        <p:nvCxnSpPr>
          <p:cNvPr id="36" name="Straight Connector 35"/>
          <p:cNvCxnSpPr/>
          <p:nvPr/>
        </p:nvCxnSpPr>
        <p:spPr>
          <a:xfrm>
            <a:off x="5516880" y="490287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670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a:t>
            </a:r>
            <a:r>
              <a:rPr lang="en-US" dirty="0">
                <a:solidFill>
                  <a:srgbClr val="FF0000"/>
                </a:solidFill>
              </a:rPr>
              <a:t>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p:txBody>
      </p:sp>
      <p:sp>
        <p:nvSpPr>
          <p:cNvPr id="5" name="Rectangle 4"/>
          <p:cNvSpPr/>
          <p:nvPr/>
        </p:nvSpPr>
        <p:spPr>
          <a:xfrm>
            <a:off x="3874008" y="1374338"/>
            <a:ext cx="1600200" cy="426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102608" y="1005006"/>
            <a:ext cx="1143000" cy="369332"/>
          </a:xfrm>
          <a:prstGeom prst="rect">
            <a:avLst/>
          </a:prstGeom>
          <a:noFill/>
        </p:spPr>
        <p:txBody>
          <a:bodyPr wrap="square" rtlCol="0">
            <a:spAutoFit/>
          </a:bodyPr>
          <a:lstStyle/>
          <a:p>
            <a:pPr algn="ctr"/>
            <a:r>
              <a:rPr lang="en-US" dirty="0"/>
              <a:t>The Stack</a:t>
            </a:r>
          </a:p>
        </p:txBody>
      </p:sp>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426720" cy="369332"/>
          </a:xfrm>
          <a:prstGeom prst="rect">
            <a:avLst/>
          </a:prstGeom>
          <a:noFill/>
        </p:spPr>
        <p:txBody>
          <a:bodyPr wrap="none" rtlCol="0">
            <a:spAutoFit/>
          </a:bodyPr>
          <a:lstStyle/>
          <a:p>
            <a:r>
              <a:rPr lang="en-US" dirty="0"/>
              <a:t>R5</a:t>
            </a:r>
          </a:p>
        </p:txBody>
      </p:sp>
      <p:sp>
        <p:nvSpPr>
          <p:cNvPr id="12" name="Rectangle 11"/>
          <p:cNvSpPr/>
          <p:nvPr/>
        </p:nvSpPr>
        <p:spPr>
          <a:xfrm>
            <a:off x="3874008" y="52722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874008" y="49028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2967228" y="4533542"/>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3" name="TextBox 22"/>
          <p:cNvSpPr txBox="1"/>
          <p:nvPr/>
        </p:nvSpPr>
        <p:spPr>
          <a:xfrm>
            <a:off x="5707380" y="1367932"/>
            <a:ext cx="2830068" cy="2308324"/>
          </a:xfrm>
          <a:prstGeom prst="rect">
            <a:avLst/>
          </a:prstGeom>
          <a:noFill/>
        </p:spPr>
        <p:txBody>
          <a:bodyPr wrap="square" rtlCol="0">
            <a:spAutoFit/>
          </a:bodyPr>
          <a:lstStyle/>
          <a:p>
            <a:r>
              <a:rPr lang="en-US" dirty="0"/>
              <a:t>	ADD R5, R6, #-1</a:t>
            </a:r>
          </a:p>
          <a:p>
            <a:r>
              <a:rPr lang="en-US" dirty="0"/>
              <a:t>	ADD R6, R6, #-2</a:t>
            </a:r>
          </a:p>
          <a:p>
            <a:r>
              <a:rPr lang="en-US" dirty="0"/>
              <a:t>	AND R0, R0, #0</a:t>
            </a:r>
          </a:p>
          <a:p>
            <a:r>
              <a:rPr lang="en-US" dirty="0"/>
              <a:t>	ADD R0, R0, #1</a:t>
            </a:r>
          </a:p>
          <a:p>
            <a:r>
              <a:rPr lang="en-US" dirty="0"/>
              <a:t>	STR R0, R5, #0</a:t>
            </a:r>
          </a:p>
          <a:p>
            <a:r>
              <a:rPr lang="en-US" dirty="0">
                <a:solidFill>
                  <a:srgbClr val="FF0000"/>
                </a:solidFill>
              </a:rPr>
              <a:t>	ADD R6, R6, #-1</a:t>
            </a:r>
          </a:p>
          <a:p>
            <a:r>
              <a:rPr lang="en-US" dirty="0">
                <a:solidFill>
                  <a:srgbClr val="FF0000"/>
                </a:solidFill>
              </a:rPr>
              <a:t>	STR R0, R6, #0</a:t>
            </a:r>
          </a:p>
          <a:p>
            <a:r>
              <a:rPr lang="en-US" dirty="0">
                <a:solidFill>
                  <a:srgbClr val="FF0000"/>
                </a:solidFill>
              </a:rPr>
              <a:t>	JSR watt</a:t>
            </a:r>
          </a:p>
        </p:txBody>
      </p:sp>
      <p:sp>
        <p:nvSpPr>
          <p:cNvPr id="25" name="Rectangle 24"/>
          <p:cNvSpPr/>
          <p:nvPr/>
        </p:nvSpPr>
        <p:spPr>
          <a:xfrm>
            <a:off x="3877056" y="56415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403804" y="5641538"/>
            <a:ext cx="1454964" cy="369332"/>
            <a:chOff x="2342844" y="6010870"/>
            <a:chExt cx="1454964"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42844" y="6010870"/>
              <a:ext cx="1233527" cy="369332"/>
            </a:xfrm>
            <a:prstGeom prst="rect">
              <a:avLst/>
            </a:prstGeom>
            <a:noFill/>
          </p:spPr>
          <p:txBody>
            <a:bodyPr wrap="square" rtlCol="0">
              <a:spAutoFit/>
            </a:bodyPr>
            <a:lstStyle/>
            <a:p>
              <a:r>
                <a:rPr lang="en-US" dirty="0"/>
                <a:t>Original R6</a:t>
              </a:r>
            </a:p>
          </p:txBody>
        </p:sp>
      </p:grpSp>
      <p:cxnSp>
        <p:nvCxnSpPr>
          <p:cNvPr id="36" name="Straight Connector 35"/>
          <p:cNvCxnSpPr/>
          <p:nvPr/>
        </p:nvCxnSpPr>
        <p:spPr>
          <a:xfrm>
            <a:off x="5516880" y="490287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7056" y="45335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Tree>
    <p:extLst>
      <p:ext uri="{BB962C8B-B14F-4D97-AF65-F5344CB8AC3E}">
        <p14:creationId xmlns:p14="http://schemas.microsoft.com/office/powerpoint/2010/main" val="17756600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477256" y="3056214"/>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watt AR</a:t>
            </a:r>
          </a:p>
        </p:txBody>
      </p:sp>
      <p:sp>
        <p:nvSpPr>
          <p:cNvPr id="24" name="Rectangle 23"/>
          <p:cNvSpPr/>
          <p:nvPr/>
        </p:nvSpPr>
        <p:spPr>
          <a:xfrm>
            <a:off x="5477256" y="4902874"/>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solidFill>
                  <a:srgbClr val="FF0000"/>
                </a:solidFill>
              </a:rPr>
              <a:t>int</a:t>
            </a:r>
            <a:r>
              <a:rPr lang="en-US" dirty="0">
                <a:solidFill>
                  <a:srgbClr val="FF0000"/>
                </a:solidFill>
              </a:rPr>
              <a:t> w</a:t>
            </a:r>
            <a:r>
              <a:rPr lang="en-US" dirty="0"/>
              <a:t>;</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p:txBody>
      </p:sp>
      <p:sp>
        <p:nvSpPr>
          <p:cNvPr id="5" name="Rectangle 4"/>
          <p:cNvSpPr/>
          <p:nvPr/>
        </p:nvSpPr>
        <p:spPr>
          <a:xfrm>
            <a:off x="3874008" y="1374338"/>
            <a:ext cx="1600200" cy="426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102608" y="1005006"/>
            <a:ext cx="1143000" cy="369332"/>
          </a:xfrm>
          <a:prstGeom prst="rect">
            <a:avLst/>
          </a:prstGeom>
          <a:noFill/>
        </p:spPr>
        <p:txBody>
          <a:bodyPr wrap="square" rtlCol="0">
            <a:spAutoFit/>
          </a:bodyPr>
          <a:lstStyle/>
          <a:p>
            <a:pPr algn="ctr"/>
            <a:r>
              <a:rPr lang="en-US" dirty="0"/>
              <a:t>The Stack</a:t>
            </a:r>
          </a:p>
        </p:txBody>
      </p:sp>
      <p:grpSp>
        <p:nvGrpSpPr>
          <p:cNvPr id="19" name="Group 18"/>
          <p:cNvGrpSpPr/>
          <p:nvPr/>
        </p:nvGrpSpPr>
        <p:grpSpPr>
          <a:xfrm>
            <a:off x="5550408" y="5272206"/>
            <a:ext cx="1254957" cy="369332"/>
            <a:chOff x="5516880" y="5272206"/>
            <a:chExt cx="1254957" cy="369332"/>
          </a:xfrm>
        </p:grpSpPr>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3874008" y="52722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874008" y="49028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2976372" y="3056214"/>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3877056" y="56415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667000" y="4533542"/>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5516880" y="490287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7056" y="45335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3874008" y="41642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3877056" y="37948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3877056" y="34255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3874008" y="30562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5585050" y="3056214"/>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5516880" y="305621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53200" y="1394221"/>
            <a:ext cx="1912620" cy="2031325"/>
          </a:xfrm>
          <a:prstGeom prst="rect">
            <a:avLst/>
          </a:prstGeom>
          <a:solidFill>
            <a:schemeClr val="accent5">
              <a:lumMod val="75000"/>
            </a:schemeClr>
          </a:solidFill>
        </p:spPr>
        <p:txBody>
          <a:bodyPr wrap="square" rtlCol="0">
            <a:spAutoFit/>
          </a:bodyPr>
          <a:lstStyle/>
          <a:p>
            <a:r>
              <a:rPr lang="en-US" dirty="0"/>
              <a:t>ADD R6, R6, #-1</a:t>
            </a:r>
          </a:p>
          <a:p>
            <a:r>
              <a:rPr lang="en-US" dirty="0"/>
              <a:t>ADD R6, R6, #-1</a:t>
            </a:r>
          </a:p>
          <a:p>
            <a:r>
              <a:rPr lang="en-US" dirty="0"/>
              <a:t>STR R7, R6, #0</a:t>
            </a:r>
          </a:p>
          <a:p>
            <a:r>
              <a:rPr lang="en-US" dirty="0"/>
              <a:t>ADD R6, R6, #-1</a:t>
            </a:r>
          </a:p>
          <a:p>
            <a:r>
              <a:rPr lang="en-US" dirty="0"/>
              <a:t>STR R5, R6, #0</a:t>
            </a:r>
          </a:p>
          <a:p>
            <a:r>
              <a:rPr lang="en-US" dirty="0"/>
              <a:t>ADD R5, R6, #-1</a:t>
            </a:r>
          </a:p>
          <a:p>
            <a:r>
              <a:rPr lang="en-US" dirty="0"/>
              <a:t>ADD R6, R6, #-1</a:t>
            </a:r>
          </a:p>
        </p:txBody>
      </p:sp>
    </p:spTree>
    <p:extLst>
      <p:ext uri="{BB962C8B-B14F-4D97-AF65-F5344CB8AC3E}">
        <p14:creationId xmlns:p14="http://schemas.microsoft.com/office/powerpoint/2010/main" val="1132250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5477256" y="3056214"/>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watt AR</a:t>
            </a:r>
          </a:p>
        </p:txBody>
      </p:sp>
      <p:sp>
        <p:nvSpPr>
          <p:cNvPr id="24" name="Rectangle 23"/>
          <p:cNvSpPr/>
          <p:nvPr/>
        </p:nvSpPr>
        <p:spPr>
          <a:xfrm>
            <a:off x="5477256" y="4902874"/>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solidFill>
                  <a:srgbClr val="FF0000"/>
                </a:solidFill>
              </a:rPr>
              <a:t>volta</a:t>
            </a:r>
            <a:r>
              <a:rPr lang="en-US" dirty="0">
                <a:solidFill>
                  <a:srgbClr val="FF0000"/>
                </a:solidFill>
              </a:rPr>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return k;</a:t>
            </a:r>
          </a:p>
          <a:p>
            <a:pPr marL="0" indent="0">
              <a:buNone/>
            </a:pPr>
            <a:r>
              <a:rPr lang="en-US" dirty="0"/>
              <a:t>}</a:t>
            </a:r>
          </a:p>
          <a:p>
            <a:pPr marL="0" indent="0">
              <a:buNone/>
            </a:pPr>
            <a:endParaRPr lang="en-US" dirty="0"/>
          </a:p>
        </p:txBody>
      </p:sp>
      <p:sp>
        <p:nvSpPr>
          <p:cNvPr id="5" name="Rectangle 4"/>
          <p:cNvSpPr/>
          <p:nvPr/>
        </p:nvSpPr>
        <p:spPr>
          <a:xfrm>
            <a:off x="3874008" y="1374338"/>
            <a:ext cx="1600200" cy="426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102608" y="1005006"/>
            <a:ext cx="1143000" cy="369332"/>
          </a:xfrm>
          <a:prstGeom prst="rect">
            <a:avLst/>
          </a:prstGeom>
          <a:noFill/>
        </p:spPr>
        <p:txBody>
          <a:bodyPr wrap="square" rtlCol="0">
            <a:spAutoFit/>
          </a:bodyPr>
          <a:lstStyle/>
          <a:p>
            <a:pPr algn="ctr"/>
            <a:r>
              <a:rPr lang="en-US" dirty="0"/>
              <a:t>The Stack</a:t>
            </a:r>
          </a:p>
        </p:txBody>
      </p:sp>
      <p:grpSp>
        <p:nvGrpSpPr>
          <p:cNvPr id="19" name="Group 18"/>
          <p:cNvGrpSpPr/>
          <p:nvPr/>
        </p:nvGrpSpPr>
        <p:grpSpPr>
          <a:xfrm>
            <a:off x="5550408" y="5272206"/>
            <a:ext cx="1254957" cy="369332"/>
            <a:chOff x="5516880" y="5272206"/>
            <a:chExt cx="1254957" cy="369332"/>
          </a:xfrm>
        </p:grpSpPr>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3874008" y="52722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874008" y="49028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2982468" y="2317550"/>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3877056" y="56415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670048" y="3056214"/>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5516880" y="490287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77056" y="45335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3874008" y="41642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3877056" y="37948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3877056" y="34255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3874008" y="30562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5585050" y="3056214"/>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5516880" y="3056214"/>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53200" y="1394221"/>
            <a:ext cx="1912620" cy="2308324"/>
          </a:xfrm>
          <a:prstGeom prst="rect">
            <a:avLst/>
          </a:prstGeom>
          <a:solidFill>
            <a:schemeClr val="accent5">
              <a:lumMod val="75000"/>
            </a:schemeClr>
          </a:solidFill>
        </p:spPr>
        <p:txBody>
          <a:bodyPr wrap="square" rtlCol="0">
            <a:spAutoFit/>
          </a:bodyPr>
          <a:lstStyle/>
          <a:p>
            <a:r>
              <a:rPr lang="en-US" dirty="0"/>
              <a:t>AND R0, R0, #0</a:t>
            </a:r>
          </a:p>
          <a:p>
            <a:r>
              <a:rPr lang="en-US" dirty="0"/>
              <a:t>ADD R0, R0, #10</a:t>
            </a:r>
          </a:p>
          <a:p>
            <a:r>
              <a:rPr lang="en-US" dirty="0"/>
              <a:t>ADD R6, R6, #-1</a:t>
            </a:r>
          </a:p>
          <a:p>
            <a:r>
              <a:rPr lang="en-US" dirty="0"/>
              <a:t>STR R0, R6, #0</a:t>
            </a:r>
          </a:p>
          <a:p>
            <a:r>
              <a:rPr lang="en-US" dirty="0"/>
              <a:t>LDR R0, R5, #0</a:t>
            </a:r>
          </a:p>
          <a:p>
            <a:r>
              <a:rPr lang="en-US" dirty="0"/>
              <a:t>ADD R6, R6, #-1</a:t>
            </a:r>
          </a:p>
          <a:p>
            <a:r>
              <a:rPr lang="en-US" dirty="0"/>
              <a:t>STR R0, R6, #0</a:t>
            </a:r>
          </a:p>
          <a:p>
            <a:r>
              <a:rPr lang="en-US" dirty="0"/>
              <a:t>JSR </a:t>
            </a:r>
            <a:r>
              <a:rPr lang="en-US" dirty="0" err="1"/>
              <a:t>volta</a:t>
            </a:r>
            <a:endParaRPr lang="en-US" dirty="0"/>
          </a:p>
        </p:txBody>
      </p:sp>
      <p:sp>
        <p:nvSpPr>
          <p:cNvPr id="38" name="Rectangle 37"/>
          <p:cNvSpPr/>
          <p:nvPr/>
        </p:nvSpPr>
        <p:spPr>
          <a:xfrm>
            <a:off x="3874008" y="26868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3874008" y="231755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Tree>
    <p:extLst>
      <p:ext uri="{BB962C8B-B14F-4D97-AF65-F5344CB8AC3E}">
        <p14:creationId xmlns:p14="http://schemas.microsoft.com/office/powerpoint/2010/main" val="689530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512308" y="999420"/>
            <a:ext cx="2752344" cy="258079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5518404" y="3577946"/>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watt AR</a:t>
            </a:r>
          </a:p>
        </p:txBody>
      </p:sp>
      <p:sp>
        <p:nvSpPr>
          <p:cNvPr id="24" name="Rectangle 23"/>
          <p:cNvSpPr/>
          <p:nvPr/>
        </p:nvSpPr>
        <p:spPr>
          <a:xfrm>
            <a:off x="5518404" y="5424606"/>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solidFill>
                  <a:srgbClr val="FF0000"/>
                </a:solidFill>
              </a:rPr>
              <a:t>int</a:t>
            </a:r>
            <a:r>
              <a:rPr lang="en-US" dirty="0">
                <a:solidFill>
                  <a:srgbClr val="FF0000"/>
                </a:solidFill>
              </a:rPr>
              <a:t> k;</a:t>
            </a:r>
          </a:p>
          <a:p>
            <a:pPr marL="0" indent="0">
              <a:buNone/>
            </a:pPr>
            <a:r>
              <a:rPr lang="en-US" dirty="0">
                <a:solidFill>
                  <a:srgbClr val="FF0000"/>
                </a:solidFill>
              </a:rPr>
              <a:t>	</a:t>
            </a:r>
            <a:r>
              <a:rPr lang="en-US" dirty="0" err="1">
                <a:solidFill>
                  <a:srgbClr val="FF0000"/>
                </a:solidFill>
              </a:rPr>
              <a:t>int</a:t>
            </a:r>
            <a:r>
              <a:rPr lang="en-US" dirty="0">
                <a:solidFill>
                  <a:srgbClr val="FF0000"/>
                </a:solidFill>
              </a:rPr>
              <a:t> m;</a:t>
            </a:r>
          </a:p>
          <a:p>
            <a:pPr marL="0" indent="0">
              <a:buNone/>
            </a:pPr>
            <a:r>
              <a:rPr lang="en-US" dirty="0"/>
              <a:t>	return k;</a:t>
            </a:r>
          </a:p>
          <a:p>
            <a:pPr marL="0" indent="0">
              <a:buNone/>
            </a:pPr>
            <a:r>
              <a:rPr lang="en-US" dirty="0"/>
              <a:t>}</a:t>
            </a:r>
          </a:p>
          <a:p>
            <a:pPr marL="0" indent="0">
              <a:buNone/>
            </a:pPr>
            <a:endParaRPr lang="en-US" dirty="0"/>
          </a:p>
        </p:txBody>
      </p:sp>
      <p:sp>
        <p:nvSpPr>
          <p:cNvPr id="5" name="Rectangle 4"/>
          <p:cNvSpPr/>
          <p:nvPr/>
        </p:nvSpPr>
        <p:spPr>
          <a:xfrm>
            <a:off x="3915156" y="997154"/>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5558028" y="3577946"/>
            <a:ext cx="1254957" cy="369332"/>
            <a:chOff x="5516880" y="5272206"/>
            <a:chExt cx="1254957" cy="369332"/>
          </a:xfrm>
        </p:grpSpPr>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3915156" y="57939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915156" y="54246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3040380" y="999420"/>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3918204" y="616327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772156" y="2839282"/>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5558028" y="542460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918204" y="50552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3915156" y="46859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3918204" y="43166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3918204" y="39472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3915156" y="35779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5634228" y="1368752"/>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5558028" y="357794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15156" y="32086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3915156" y="28392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23" name="TextBox 22"/>
          <p:cNvSpPr txBox="1"/>
          <p:nvPr/>
        </p:nvSpPr>
        <p:spPr>
          <a:xfrm>
            <a:off x="6629400" y="992623"/>
            <a:ext cx="1912620" cy="2308324"/>
          </a:xfrm>
          <a:prstGeom prst="rect">
            <a:avLst/>
          </a:prstGeom>
          <a:solidFill>
            <a:schemeClr val="accent5">
              <a:lumMod val="75000"/>
            </a:schemeClr>
          </a:solidFill>
        </p:spPr>
        <p:txBody>
          <a:bodyPr wrap="square" rtlCol="0">
            <a:spAutoFit/>
          </a:bodyPr>
          <a:lstStyle/>
          <a:p>
            <a:r>
              <a:rPr lang="en-US" dirty="0"/>
              <a:t>ADD R6, R6, #-1</a:t>
            </a:r>
          </a:p>
          <a:p>
            <a:r>
              <a:rPr lang="en-US" dirty="0"/>
              <a:t>ADD R6, R6, #-1</a:t>
            </a:r>
          </a:p>
          <a:p>
            <a:r>
              <a:rPr lang="en-US" dirty="0"/>
              <a:t>STR R7, R6, #0</a:t>
            </a:r>
          </a:p>
          <a:p>
            <a:r>
              <a:rPr lang="en-US" dirty="0"/>
              <a:t>ADD R6, R6, #-1</a:t>
            </a:r>
          </a:p>
          <a:p>
            <a:r>
              <a:rPr lang="en-US" dirty="0"/>
              <a:t>STR R5, R6, #0</a:t>
            </a:r>
          </a:p>
          <a:p>
            <a:r>
              <a:rPr lang="en-US" dirty="0"/>
              <a:t>ADD R5, R6, #-1</a:t>
            </a:r>
          </a:p>
          <a:p>
            <a:r>
              <a:rPr lang="en-US" dirty="0"/>
              <a:t>ADD R6, R6, #-2</a:t>
            </a:r>
          </a:p>
          <a:p>
            <a:endParaRPr lang="en-US" dirty="0"/>
          </a:p>
        </p:txBody>
      </p:sp>
      <p:sp>
        <p:nvSpPr>
          <p:cNvPr id="40" name="Rectangle 39"/>
          <p:cNvSpPr/>
          <p:nvPr/>
        </p:nvSpPr>
        <p:spPr>
          <a:xfrm>
            <a:off x="3912108" y="247436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3915156" y="210502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3915156" y="173569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3915156" y="136648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3912108" y="99715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Tree>
    <p:extLst>
      <p:ext uri="{BB962C8B-B14F-4D97-AF65-F5344CB8AC3E}">
        <p14:creationId xmlns:p14="http://schemas.microsoft.com/office/powerpoint/2010/main" val="3650874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96184" y="999420"/>
            <a:ext cx="2752344" cy="258079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3002280" y="3577946"/>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watt AR</a:t>
            </a:r>
          </a:p>
        </p:txBody>
      </p:sp>
      <p:sp>
        <p:nvSpPr>
          <p:cNvPr id="24" name="Rectangle 23"/>
          <p:cNvSpPr/>
          <p:nvPr/>
        </p:nvSpPr>
        <p:spPr>
          <a:xfrm>
            <a:off x="3002280" y="5424606"/>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5" name="Rectangle 4"/>
          <p:cNvSpPr/>
          <p:nvPr/>
        </p:nvSpPr>
        <p:spPr>
          <a:xfrm>
            <a:off x="1399032" y="997154"/>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3041904" y="3577946"/>
            <a:ext cx="1254957" cy="369332"/>
            <a:chOff x="5516880" y="5272206"/>
            <a:chExt cx="1254957" cy="369332"/>
          </a:xfrm>
        </p:grpSpPr>
        <p:cxnSp>
          <p:nvCxnSpPr>
            <p:cNvPr id="6" name="Straight Arrow Connector 5"/>
            <p:cNvCxnSpPr>
              <a:stCxn id="11"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897880" y="5272206"/>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1399032" y="57939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1399032" y="54246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524256" y="999420"/>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1402080" y="616327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56032" y="2839282"/>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3041904" y="542460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402080" y="50552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1399032" y="46859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1402080" y="43166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1402080" y="39472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1399032" y="35779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3118104" y="1368752"/>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3041904" y="357794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399032" y="32086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1399032" y="28392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23" name="TextBox 22"/>
          <p:cNvSpPr txBox="1"/>
          <p:nvPr/>
        </p:nvSpPr>
        <p:spPr>
          <a:xfrm>
            <a:off x="4113276" y="992623"/>
            <a:ext cx="4802124" cy="2308324"/>
          </a:xfrm>
          <a:prstGeom prst="rect">
            <a:avLst/>
          </a:prstGeom>
          <a:solidFill>
            <a:schemeClr val="accent5">
              <a:lumMod val="75000"/>
            </a:schemeClr>
          </a:solidFill>
        </p:spPr>
        <p:txBody>
          <a:bodyPr wrap="square" rtlCol="0">
            <a:spAutoFit/>
          </a:bodyPr>
          <a:lstStyle/>
          <a:p>
            <a:r>
              <a:rPr lang="en-US" dirty="0"/>
              <a:t>ADD R6, R6, #-1 ;OrigR6 space for return value</a:t>
            </a:r>
          </a:p>
          <a:p>
            <a:r>
              <a:rPr lang="en-US" dirty="0"/>
              <a:t>ADD R6, R6, #-1 ;Return address</a:t>
            </a:r>
          </a:p>
          <a:p>
            <a:r>
              <a:rPr lang="en-US" dirty="0"/>
              <a:t>STR R7, R6, #0</a:t>
            </a:r>
          </a:p>
          <a:p>
            <a:r>
              <a:rPr lang="en-US" dirty="0"/>
              <a:t>ADD R6, R6, #-1</a:t>
            </a:r>
          </a:p>
          <a:p>
            <a:r>
              <a:rPr lang="en-US" dirty="0"/>
              <a:t>STR R5, R6, #0</a:t>
            </a:r>
          </a:p>
          <a:p>
            <a:r>
              <a:rPr lang="en-US" dirty="0"/>
              <a:t>ADD R5, R6, #-1</a:t>
            </a:r>
          </a:p>
          <a:p>
            <a:r>
              <a:rPr lang="en-US" dirty="0"/>
              <a:t>ADD R6, R6, #-2</a:t>
            </a:r>
          </a:p>
          <a:p>
            <a:endParaRPr lang="en-US" dirty="0"/>
          </a:p>
        </p:txBody>
      </p:sp>
      <p:sp>
        <p:nvSpPr>
          <p:cNvPr id="40" name="Rectangle 39"/>
          <p:cNvSpPr/>
          <p:nvPr/>
        </p:nvSpPr>
        <p:spPr>
          <a:xfrm>
            <a:off x="1395984" y="247436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1399032" y="210502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1399032" y="173569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1399032" y="136648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1395984" y="99715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Tree>
    <p:extLst>
      <p:ext uri="{BB962C8B-B14F-4D97-AF65-F5344CB8AC3E}">
        <p14:creationId xmlns:p14="http://schemas.microsoft.com/office/powerpoint/2010/main" val="210755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lstStyle/>
          <a:p>
            <a:r>
              <a:rPr lang="en-US" dirty="0"/>
              <a:t>Reading KBSR</a:t>
            </a:r>
          </a:p>
        </p:txBody>
      </p:sp>
      <p:sp>
        <p:nvSpPr>
          <p:cNvPr id="3" name="Content Placeholder 2"/>
          <p:cNvSpPr>
            <a:spLocks noGrp="1"/>
          </p:cNvSpPr>
          <p:nvPr>
            <p:ph idx="1"/>
          </p:nvPr>
        </p:nvSpPr>
        <p:spPr>
          <a:xfrm>
            <a:off x="457200" y="990600"/>
            <a:ext cx="8229600" cy="5135567"/>
          </a:xfrm>
        </p:spPr>
        <p:txBody>
          <a:bodyPr>
            <a:normAutofit/>
          </a:bodyPr>
          <a:lstStyle/>
          <a:p>
            <a:pPr marL="0" indent="0">
              <a:buNone/>
            </a:pPr>
            <a:r>
              <a:rPr lang="en-US" sz="2800" dirty="0"/>
              <a:t>	</a:t>
            </a:r>
            <a:r>
              <a:rPr lang="en-US" sz="2000" dirty="0">
                <a:latin typeface="Courier New" panose="02070309020205020404" pitchFamily="49" charset="0"/>
                <a:cs typeface="Courier New" panose="02070309020205020404" pitchFamily="49" charset="0"/>
              </a:rPr>
              <a:t>START	</a:t>
            </a:r>
            <a:r>
              <a:rPr lang="en-US" sz="2000" dirty="0">
                <a:solidFill>
                  <a:srgbClr val="FF0000"/>
                </a:solidFill>
                <a:latin typeface="Courier New" panose="02070309020205020404" pitchFamily="49" charset="0"/>
                <a:cs typeface="Courier New" panose="02070309020205020404" pitchFamily="49" charset="0"/>
              </a:rPr>
              <a:t>LDI	R1, KBSR</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BRzp</a:t>
            </a:r>
            <a:r>
              <a:rPr lang="en-US" sz="2000" dirty="0">
                <a:latin typeface="Courier New" panose="02070309020205020404" pitchFamily="49" charset="0"/>
                <a:cs typeface="Courier New" panose="02070309020205020404" pitchFamily="49" charset="0"/>
              </a:rPr>
              <a:t>	START ;Why </a:t>
            </a:r>
            <a:r>
              <a:rPr lang="en-US" sz="2000" b="1" dirty="0" err="1">
                <a:latin typeface="Courier New" panose="02070309020205020404" pitchFamily="49" charset="0"/>
                <a:cs typeface="Courier New" panose="02070309020205020404" pitchFamily="49" charset="0"/>
              </a:rPr>
              <a:t>zp</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LDI	R0, KBDR</a:t>
            </a:r>
          </a:p>
          <a:p>
            <a:pPr marL="0" indent="0">
              <a:buNone/>
            </a:pPr>
            <a:r>
              <a:rPr lang="en-US" sz="2000" dirty="0">
                <a:latin typeface="Courier New" panose="02070309020205020404" pitchFamily="49" charset="0"/>
                <a:cs typeface="Courier New" panose="02070309020205020404" pitchFamily="49" charset="0"/>
              </a:rPr>
              <a:t>		… more code …</a:t>
            </a:r>
          </a:p>
          <a:p>
            <a:pPr marL="0" indent="0">
              <a:buNone/>
            </a:pPr>
            <a:r>
              <a:rPr lang="en-US" sz="2000" dirty="0">
                <a:latin typeface="Courier New" panose="02070309020205020404" pitchFamily="49" charset="0"/>
                <a:cs typeface="Courier New" panose="02070309020205020404" pitchFamily="49" charset="0"/>
              </a:rPr>
              <a:t>	KBSR	.fill  xFE00</a:t>
            </a:r>
          </a:p>
          <a:p>
            <a:pPr marL="0" indent="0">
              <a:buNone/>
            </a:pPr>
            <a:r>
              <a:rPr lang="en-US" sz="2000" dirty="0">
                <a:latin typeface="Courier New" panose="02070309020205020404" pitchFamily="49" charset="0"/>
                <a:cs typeface="Courier New" panose="02070309020205020404" pitchFamily="49" charset="0"/>
              </a:rPr>
              <a:t>	KBDR	.fill  xFE02</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TextBox 3"/>
          <p:cNvSpPr txBox="1"/>
          <p:nvPr/>
        </p:nvSpPr>
        <p:spPr>
          <a:xfrm>
            <a:off x="979221" y="5979150"/>
            <a:ext cx="7185557" cy="461665"/>
          </a:xfrm>
          <a:prstGeom prst="rect">
            <a:avLst/>
          </a:prstGeom>
          <a:noFill/>
        </p:spPr>
        <p:txBody>
          <a:bodyPr wrap="none" rtlCol="0">
            <a:spAutoFit/>
          </a:bodyPr>
          <a:lstStyle/>
          <a:p>
            <a:r>
              <a:rPr lang="en-US" sz="2400" dirty="0"/>
              <a:t>The Address Control Logic recognizes xFE00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429000"/>
            <a:ext cx="5507305" cy="2388281"/>
          </a:xfrm>
          <a:prstGeom prst="rect">
            <a:avLst/>
          </a:prstGeom>
        </p:spPr>
      </p:pic>
    </p:spTree>
    <p:extLst>
      <p:ext uri="{BB962C8B-B14F-4D97-AF65-F5344CB8AC3E}">
        <p14:creationId xmlns:p14="http://schemas.microsoft.com/office/powerpoint/2010/main" val="8359150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512308" y="999420"/>
            <a:ext cx="2752344" cy="258079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5518404" y="3573710"/>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watt AR</a:t>
            </a:r>
          </a:p>
        </p:txBody>
      </p:sp>
      <p:sp>
        <p:nvSpPr>
          <p:cNvPr id="24" name="Rectangle 23"/>
          <p:cNvSpPr/>
          <p:nvPr/>
        </p:nvSpPr>
        <p:spPr>
          <a:xfrm>
            <a:off x="5518404" y="5424606"/>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a:t>
            </a:r>
            <a:r>
              <a:rPr lang="en-US" dirty="0">
                <a:solidFill>
                  <a:srgbClr val="FF0000"/>
                </a:solidFill>
              </a:rPr>
              <a:t>return k;</a:t>
            </a:r>
          </a:p>
          <a:p>
            <a:pPr marL="0" indent="0">
              <a:buNone/>
            </a:pPr>
            <a:r>
              <a:rPr lang="en-US" dirty="0"/>
              <a:t>}</a:t>
            </a:r>
          </a:p>
          <a:p>
            <a:pPr marL="0" indent="0">
              <a:buNone/>
            </a:pPr>
            <a:endParaRPr lang="en-US" dirty="0"/>
          </a:p>
        </p:txBody>
      </p:sp>
      <p:sp>
        <p:nvSpPr>
          <p:cNvPr id="5" name="Rectangle 4"/>
          <p:cNvSpPr/>
          <p:nvPr/>
        </p:nvSpPr>
        <p:spPr>
          <a:xfrm>
            <a:off x="3915156" y="997154"/>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5558029" y="3573710"/>
            <a:ext cx="883919" cy="369332"/>
            <a:chOff x="5516880" y="5267970"/>
            <a:chExt cx="1035384" cy="369332"/>
          </a:xfrm>
        </p:grpSpPr>
        <p:cxnSp>
          <p:nvCxnSpPr>
            <p:cNvPr id="6" name="Straight Arrow Connector 5"/>
            <p:cNvCxnSpPr/>
            <p:nvPr/>
          </p:nvCxnSpPr>
          <p:spPr>
            <a:xfrm flipH="1">
              <a:off x="5516880" y="5456872"/>
              <a:ext cx="1905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8307" y="5267970"/>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3915156" y="57939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915156" y="54246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3040380" y="999420"/>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3918204" y="616327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772156" y="2839282"/>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5558028" y="542460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918204" y="50552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3915156" y="46859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3918204" y="43166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3918204" y="39472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3915156" y="35779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5634228" y="1368752"/>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5558028" y="357794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15156" y="32086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3915156" y="28392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23" name="TextBox 22"/>
          <p:cNvSpPr txBox="1"/>
          <p:nvPr/>
        </p:nvSpPr>
        <p:spPr>
          <a:xfrm>
            <a:off x="6629400" y="992623"/>
            <a:ext cx="1912620" cy="4801314"/>
          </a:xfrm>
          <a:prstGeom prst="rect">
            <a:avLst/>
          </a:prstGeom>
          <a:solidFill>
            <a:schemeClr val="accent5">
              <a:lumMod val="75000"/>
            </a:schemeClr>
          </a:solidFill>
        </p:spPr>
        <p:txBody>
          <a:bodyPr wrap="square" rtlCol="0">
            <a:spAutoFit/>
          </a:bodyPr>
          <a:lstStyle/>
          <a:p>
            <a:r>
              <a:rPr lang="en-US" dirty="0"/>
              <a:t>ADD R6, R6, #-1</a:t>
            </a:r>
          </a:p>
          <a:p>
            <a:r>
              <a:rPr lang="en-US" dirty="0"/>
              <a:t>ADD R6, R6, #-1</a:t>
            </a:r>
          </a:p>
          <a:p>
            <a:r>
              <a:rPr lang="en-US" dirty="0"/>
              <a:t>STR R7, R6, #0</a:t>
            </a:r>
          </a:p>
          <a:p>
            <a:r>
              <a:rPr lang="en-US" dirty="0"/>
              <a:t>ADD R6, R6, #-1</a:t>
            </a:r>
          </a:p>
          <a:p>
            <a:r>
              <a:rPr lang="en-US" dirty="0"/>
              <a:t>STR R5, R6, #0</a:t>
            </a:r>
          </a:p>
          <a:p>
            <a:r>
              <a:rPr lang="en-US" dirty="0"/>
              <a:t>ADD R5, R6, #-1</a:t>
            </a:r>
          </a:p>
          <a:p>
            <a:r>
              <a:rPr lang="en-US" dirty="0"/>
              <a:t>ADD R6, R6, #-2</a:t>
            </a:r>
          </a:p>
          <a:p>
            <a:r>
              <a:rPr lang="en-US" dirty="0">
                <a:solidFill>
                  <a:schemeClr val="bg2">
                    <a:lumMod val="90000"/>
                  </a:schemeClr>
                </a:solidFill>
              </a:rPr>
              <a:t>LDR R0, R5, #0</a:t>
            </a:r>
          </a:p>
          <a:p>
            <a:r>
              <a:rPr lang="en-US" dirty="0">
                <a:solidFill>
                  <a:schemeClr val="bg2">
                    <a:lumMod val="90000"/>
                  </a:schemeClr>
                </a:solidFill>
              </a:rPr>
              <a:t>STR R0, R5, #3</a:t>
            </a:r>
          </a:p>
          <a:p>
            <a:r>
              <a:rPr lang="en-US" dirty="0">
                <a:solidFill>
                  <a:schemeClr val="bg2">
                    <a:lumMod val="90000"/>
                  </a:schemeClr>
                </a:solidFill>
              </a:rPr>
              <a:t>ADD R6, R5, #1</a:t>
            </a:r>
          </a:p>
          <a:p>
            <a:r>
              <a:rPr lang="en-US" dirty="0">
                <a:solidFill>
                  <a:schemeClr val="bg2">
                    <a:lumMod val="90000"/>
                  </a:schemeClr>
                </a:solidFill>
              </a:rPr>
              <a:t>LDR R5, R6, #0</a:t>
            </a:r>
          </a:p>
          <a:p>
            <a:r>
              <a:rPr lang="en-US" dirty="0">
                <a:solidFill>
                  <a:schemeClr val="bg2">
                    <a:lumMod val="90000"/>
                  </a:schemeClr>
                </a:solidFill>
              </a:rPr>
              <a:t>ADD R6, R6, #1</a:t>
            </a:r>
          </a:p>
          <a:p>
            <a:r>
              <a:rPr lang="en-US" dirty="0">
                <a:solidFill>
                  <a:schemeClr val="bg2">
                    <a:lumMod val="90000"/>
                  </a:schemeClr>
                </a:solidFill>
              </a:rPr>
              <a:t>LDR R7, R6, #0</a:t>
            </a:r>
          </a:p>
          <a:p>
            <a:r>
              <a:rPr lang="en-US" dirty="0">
                <a:solidFill>
                  <a:schemeClr val="bg2">
                    <a:lumMod val="90000"/>
                  </a:schemeClr>
                </a:solidFill>
              </a:rPr>
              <a:t>ADD R6, R6, #1</a:t>
            </a:r>
          </a:p>
          <a:p>
            <a:r>
              <a:rPr lang="en-US" dirty="0">
                <a:solidFill>
                  <a:schemeClr val="bg2">
                    <a:lumMod val="90000"/>
                  </a:schemeClr>
                </a:solidFill>
              </a:rPr>
              <a:t>RET</a:t>
            </a:r>
          </a:p>
          <a:p>
            <a:endParaRPr lang="en-US" dirty="0">
              <a:solidFill>
                <a:srgbClr val="FF0000"/>
              </a:solidFill>
            </a:endParaRPr>
          </a:p>
          <a:p>
            <a:endParaRPr lang="en-US" dirty="0"/>
          </a:p>
        </p:txBody>
      </p:sp>
      <p:sp>
        <p:nvSpPr>
          <p:cNvPr id="40" name="Rectangle 39"/>
          <p:cNvSpPr/>
          <p:nvPr/>
        </p:nvSpPr>
        <p:spPr>
          <a:xfrm>
            <a:off x="3912108" y="247436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3915156" y="210502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3915156" y="173569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3915156" y="136648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3912108" y="99715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Tree>
    <p:extLst>
      <p:ext uri="{BB962C8B-B14F-4D97-AF65-F5344CB8AC3E}">
        <p14:creationId xmlns:p14="http://schemas.microsoft.com/office/powerpoint/2010/main" val="2750164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916840" y="969532"/>
            <a:ext cx="2752344" cy="258079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2922936" y="3543822"/>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watt AR</a:t>
            </a:r>
          </a:p>
        </p:txBody>
      </p:sp>
      <p:sp>
        <p:nvSpPr>
          <p:cNvPr id="24" name="Rectangle 23"/>
          <p:cNvSpPr/>
          <p:nvPr/>
        </p:nvSpPr>
        <p:spPr>
          <a:xfrm>
            <a:off x="2922936" y="5394718"/>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5" name="Rectangle 4"/>
          <p:cNvSpPr/>
          <p:nvPr/>
        </p:nvSpPr>
        <p:spPr>
          <a:xfrm>
            <a:off x="1319688" y="967266"/>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2962561" y="3543822"/>
            <a:ext cx="883919" cy="369332"/>
            <a:chOff x="5516880" y="5267970"/>
            <a:chExt cx="1035384" cy="369332"/>
          </a:xfrm>
        </p:grpSpPr>
        <p:cxnSp>
          <p:nvCxnSpPr>
            <p:cNvPr id="6" name="Straight Arrow Connector 5"/>
            <p:cNvCxnSpPr/>
            <p:nvPr/>
          </p:nvCxnSpPr>
          <p:spPr>
            <a:xfrm flipH="1">
              <a:off x="5516880" y="5456872"/>
              <a:ext cx="1905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8307" y="5267970"/>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1319688" y="576405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1319688" y="539471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444912" y="969532"/>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1322736" y="61333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176688" y="2809394"/>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2962560" y="5394718"/>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22736" y="502538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1319688" y="465605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1322736" y="428672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1322736" y="391739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1319688" y="354805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3038760" y="1338864"/>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2962560" y="3548058"/>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319688" y="317872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1319688" y="280939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23" name="TextBox 22"/>
          <p:cNvSpPr txBox="1"/>
          <p:nvPr/>
        </p:nvSpPr>
        <p:spPr>
          <a:xfrm>
            <a:off x="4033932" y="962735"/>
            <a:ext cx="4957668" cy="5355312"/>
          </a:xfrm>
          <a:prstGeom prst="rect">
            <a:avLst/>
          </a:prstGeom>
          <a:solidFill>
            <a:schemeClr val="accent5">
              <a:lumMod val="75000"/>
            </a:schemeClr>
          </a:solidFill>
        </p:spPr>
        <p:txBody>
          <a:bodyPr wrap="square" rtlCol="0">
            <a:spAutoFit/>
          </a:bodyPr>
          <a:lstStyle/>
          <a:p>
            <a:r>
              <a:rPr lang="en-US" dirty="0"/>
              <a:t>ADD R6, R6, #-1</a:t>
            </a:r>
          </a:p>
          <a:p>
            <a:r>
              <a:rPr lang="en-US" dirty="0"/>
              <a:t>ADD R6, R6, #-1</a:t>
            </a:r>
          </a:p>
          <a:p>
            <a:r>
              <a:rPr lang="en-US" dirty="0"/>
              <a:t>STR R7, R6, #0</a:t>
            </a:r>
          </a:p>
          <a:p>
            <a:r>
              <a:rPr lang="en-US" dirty="0"/>
              <a:t>ADD R6, R6, #-1</a:t>
            </a:r>
          </a:p>
          <a:p>
            <a:r>
              <a:rPr lang="en-US" dirty="0"/>
              <a:t>STR R5, R6, #0</a:t>
            </a:r>
          </a:p>
          <a:p>
            <a:r>
              <a:rPr lang="en-US" dirty="0"/>
              <a:t>ADD R5, R6, #-1</a:t>
            </a:r>
          </a:p>
          <a:p>
            <a:r>
              <a:rPr lang="en-US" dirty="0"/>
              <a:t>ADD R6, R6, #-2</a:t>
            </a:r>
          </a:p>
          <a:p>
            <a:r>
              <a:rPr lang="en-US" dirty="0">
                <a:solidFill>
                  <a:schemeClr val="bg2">
                    <a:lumMod val="90000"/>
                  </a:schemeClr>
                </a:solidFill>
              </a:rPr>
              <a:t>LDR R0, R5, #0  ;R0 &lt;-Value stored in k (m?) </a:t>
            </a:r>
          </a:p>
          <a:p>
            <a:r>
              <a:rPr lang="en-US" dirty="0">
                <a:solidFill>
                  <a:schemeClr val="bg2">
                    <a:lumMod val="90000"/>
                  </a:schemeClr>
                </a:solidFill>
              </a:rPr>
              <a:t>STR R0, R5, #3  ;Put k value into return value</a:t>
            </a:r>
          </a:p>
          <a:p>
            <a:r>
              <a:rPr lang="en-US" dirty="0">
                <a:solidFill>
                  <a:schemeClr val="bg2">
                    <a:lumMod val="90000"/>
                  </a:schemeClr>
                </a:solidFill>
              </a:rPr>
              <a:t>ADD R6, R5, #1 ;Pop all local variables</a:t>
            </a:r>
          </a:p>
          <a:p>
            <a:r>
              <a:rPr lang="en-US" dirty="0">
                <a:solidFill>
                  <a:schemeClr val="bg2">
                    <a:lumMod val="90000"/>
                  </a:schemeClr>
                </a:solidFill>
              </a:rPr>
              <a:t>LDR R5, R6, #0  ;Restore watt FP</a:t>
            </a:r>
          </a:p>
          <a:p>
            <a:r>
              <a:rPr lang="en-US" dirty="0">
                <a:solidFill>
                  <a:schemeClr val="bg2">
                    <a:lumMod val="90000"/>
                  </a:schemeClr>
                </a:solidFill>
              </a:rPr>
              <a:t>ADD R6, R6, #1 ;Pop</a:t>
            </a:r>
          </a:p>
          <a:p>
            <a:r>
              <a:rPr lang="en-US" dirty="0">
                <a:solidFill>
                  <a:schemeClr val="bg2">
                    <a:lumMod val="90000"/>
                  </a:schemeClr>
                </a:solidFill>
              </a:rPr>
              <a:t>LDR R7, R6, #0  ;Load return address</a:t>
            </a:r>
          </a:p>
          <a:p>
            <a:r>
              <a:rPr lang="en-US" dirty="0">
                <a:solidFill>
                  <a:schemeClr val="bg2">
                    <a:lumMod val="90000"/>
                  </a:schemeClr>
                </a:solidFill>
              </a:rPr>
              <a:t>ADD R6, R6, #1 ;Pop</a:t>
            </a:r>
          </a:p>
          <a:p>
            <a:r>
              <a:rPr lang="en-US" dirty="0">
                <a:solidFill>
                  <a:schemeClr val="bg2">
                    <a:lumMod val="90000"/>
                  </a:schemeClr>
                </a:solidFill>
              </a:rPr>
              <a:t>RET	          ;Note that top of stack is now</a:t>
            </a:r>
          </a:p>
          <a:p>
            <a:r>
              <a:rPr lang="en-US" dirty="0">
                <a:solidFill>
                  <a:schemeClr val="bg2">
                    <a:lumMod val="90000"/>
                  </a:schemeClr>
                </a:solidFill>
              </a:rPr>
              <a:t>                            ;return value.  Watt can read</a:t>
            </a:r>
          </a:p>
          <a:p>
            <a:r>
              <a:rPr lang="en-US" dirty="0">
                <a:solidFill>
                  <a:schemeClr val="bg2">
                    <a:lumMod val="90000"/>
                  </a:schemeClr>
                </a:solidFill>
              </a:rPr>
              <a:t>                            ;value and then Pop it and </a:t>
            </a:r>
          </a:p>
          <a:p>
            <a:r>
              <a:rPr lang="en-US" dirty="0">
                <a:solidFill>
                  <a:schemeClr val="bg2">
                    <a:lumMod val="90000"/>
                  </a:schemeClr>
                </a:solidFill>
              </a:rPr>
              <a:t>                            ;also pop </a:t>
            </a:r>
            <a:r>
              <a:rPr lang="en-US" dirty="0" err="1">
                <a:solidFill>
                  <a:schemeClr val="bg2">
                    <a:lumMod val="90000"/>
                  </a:schemeClr>
                </a:solidFill>
              </a:rPr>
              <a:t>voltas</a:t>
            </a:r>
            <a:r>
              <a:rPr lang="en-US" dirty="0">
                <a:solidFill>
                  <a:schemeClr val="bg2">
                    <a:lumMod val="90000"/>
                  </a:schemeClr>
                </a:solidFill>
              </a:rPr>
              <a:t> parameters.</a:t>
            </a:r>
          </a:p>
          <a:p>
            <a:endParaRPr lang="en-US" dirty="0">
              <a:solidFill>
                <a:schemeClr val="bg2">
                  <a:lumMod val="90000"/>
                </a:schemeClr>
              </a:solidFill>
            </a:endParaRPr>
          </a:p>
        </p:txBody>
      </p:sp>
      <p:sp>
        <p:nvSpPr>
          <p:cNvPr id="40" name="Rectangle 39"/>
          <p:cNvSpPr/>
          <p:nvPr/>
        </p:nvSpPr>
        <p:spPr>
          <a:xfrm>
            <a:off x="1316640" y="244447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1319688" y="207514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1319688" y="170580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1319688" y="133659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1316640" y="96726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Tree>
    <p:extLst>
      <p:ext uri="{BB962C8B-B14F-4D97-AF65-F5344CB8AC3E}">
        <p14:creationId xmlns:p14="http://schemas.microsoft.com/office/powerpoint/2010/main" val="1339177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20861" y="999420"/>
            <a:ext cx="1193292" cy="258305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7326957" y="3575976"/>
            <a:ext cx="1187196"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watt AR</a:t>
            </a:r>
          </a:p>
        </p:txBody>
      </p:sp>
      <p:sp>
        <p:nvSpPr>
          <p:cNvPr id="24" name="Rectangle 23"/>
          <p:cNvSpPr/>
          <p:nvPr/>
        </p:nvSpPr>
        <p:spPr>
          <a:xfrm>
            <a:off x="7326957" y="5426872"/>
            <a:ext cx="1187196"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5" name="Rectangle 4"/>
          <p:cNvSpPr/>
          <p:nvPr/>
        </p:nvSpPr>
        <p:spPr>
          <a:xfrm>
            <a:off x="5723709" y="999420"/>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7366582" y="3575976"/>
            <a:ext cx="883919" cy="369332"/>
            <a:chOff x="5516880" y="5267970"/>
            <a:chExt cx="1035384" cy="369332"/>
          </a:xfrm>
        </p:grpSpPr>
        <p:cxnSp>
          <p:nvCxnSpPr>
            <p:cNvPr id="6" name="Straight Arrow Connector 5"/>
            <p:cNvCxnSpPr/>
            <p:nvPr/>
          </p:nvCxnSpPr>
          <p:spPr>
            <a:xfrm flipH="1">
              <a:off x="5516880" y="5456872"/>
              <a:ext cx="1905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8307" y="5267970"/>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5723709" y="579620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5723709" y="542687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4848933" y="1001686"/>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5726757" y="616553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4580709" y="2841548"/>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7366581" y="5426872"/>
            <a:ext cx="114757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726757" y="505754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5723709" y="468820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5726757" y="431887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5726757" y="394954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5723709" y="358021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7442781" y="1371018"/>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7366581" y="3580212"/>
            <a:ext cx="1147572" cy="2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723709" y="321088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5723709" y="284154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40" name="Rectangle 39"/>
          <p:cNvSpPr/>
          <p:nvPr/>
        </p:nvSpPr>
        <p:spPr>
          <a:xfrm>
            <a:off x="5720661" y="247662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5723709" y="210729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5723709" y="173796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5723709" y="136875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5720661" y="99942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7" name="Content Placeholder 6"/>
          <p:cNvSpPr>
            <a:spLocks noGrp="1"/>
          </p:cNvSpPr>
          <p:nvPr>
            <p:ph idx="1"/>
          </p:nvPr>
        </p:nvSpPr>
        <p:spPr>
          <a:xfrm>
            <a:off x="457200" y="1600203"/>
            <a:ext cx="6400800" cy="4525963"/>
          </a:xfrm>
        </p:spPr>
        <p:txBody>
          <a:bodyPr/>
          <a:lstStyle/>
          <a:p>
            <a:r>
              <a:rPr lang="en-US" dirty="0" err="1"/>
              <a:t>volta</a:t>
            </a:r>
            <a:r>
              <a:rPr lang="en-US" dirty="0"/>
              <a:t> variables</a:t>
            </a:r>
          </a:p>
          <a:p>
            <a:pPr marL="457200" lvl="1" indent="0">
              <a:buNone/>
            </a:pPr>
            <a:r>
              <a:rPr lang="en-US" sz="2400" dirty="0"/>
              <a:t>k = R5, #0 (</a:t>
            </a:r>
            <a:r>
              <a:rPr lang="en-US" sz="1800" dirty="0"/>
              <a:t>first declared variable</a:t>
            </a:r>
            <a:r>
              <a:rPr lang="en-US" sz="2400" dirty="0"/>
              <a:t>)</a:t>
            </a:r>
          </a:p>
          <a:p>
            <a:pPr marL="457200" lvl="1" indent="0">
              <a:buNone/>
            </a:pPr>
            <a:r>
              <a:rPr lang="en-US" sz="2400" dirty="0"/>
              <a:t>m = R5, #-1(</a:t>
            </a:r>
            <a:r>
              <a:rPr lang="en-US" sz="1800" dirty="0"/>
              <a:t>second </a:t>
            </a:r>
            <a:r>
              <a:rPr lang="en-US" sz="1800" dirty="0" err="1"/>
              <a:t>dec</a:t>
            </a:r>
            <a:r>
              <a:rPr lang="en-US" sz="1800" dirty="0"/>
              <a:t> variable</a:t>
            </a:r>
            <a:r>
              <a:rPr lang="en-US" sz="2400" dirty="0"/>
              <a:t>)</a:t>
            </a:r>
          </a:p>
          <a:p>
            <a:pPr marL="457200" lvl="1" indent="0">
              <a:buNone/>
            </a:pPr>
            <a:r>
              <a:rPr lang="en-US" sz="2400" dirty="0"/>
              <a:t>? = R5, #-2 (_____________)</a:t>
            </a:r>
          </a:p>
          <a:p>
            <a:r>
              <a:rPr lang="en-US" dirty="0"/>
              <a:t>other values</a:t>
            </a:r>
          </a:p>
          <a:p>
            <a:pPr marL="457200" lvl="1" indent="0">
              <a:buNone/>
            </a:pPr>
            <a:r>
              <a:rPr lang="en-US" sz="2400" dirty="0"/>
              <a:t>old FP = R5, #1</a:t>
            </a:r>
          </a:p>
          <a:p>
            <a:pPr marL="457200" lvl="1" indent="0">
              <a:buNone/>
            </a:pPr>
            <a:r>
              <a:rPr lang="en-US" sz="2400" dirty="0"/>
              <a:t>return address = R5, #2</a:t>
            </a:r>
          </a:p>
          <a:p>
            <a:pPr marL="457200" lvl="1" indent="0">
              <a:buNone/>
            </a:pPr>
            <a:r>
              <a:rPr lang="en-US" sz="2400" dirty="0"/>
              <a:t>return value = R5</a:t>
            </a:r>
            <a:r>
              <a:rPr lang="en-US" sz="2400"/>
              <a:t>, #3</a:t>
            </a:r>
            <a:endParaRPr lang="en-US" sz="2400" dirty="0"/>
          </a:p>
          <a:p>
            <a:pPr lvl="1"/>
            <a:endParaRPr lang="en-US" dirty="0"/>
          </a:p>
          <a:p>
            <a:endParaRPr lang="en-US" dirty="0"/>
          </a:p>
        </p:txBody>
      </p:sp>
    </p:spTree>
    <p:extLst>
      <p:ext uri="{BB962C8B-B14F-4D97-AF65-F5344CB8AC3E}">
        <p14:creationId xmlns:p14="http://schemas.microsoft.com/office/powerpoint/2010/main" val="15425669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512308" y="999420"/>
            <a:ext cx="2752344" cy="2580792"/>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volta</a:t>
            </a:r>
            <a:r>
              <a:rPr lang="en-US" dirty="0"/>
              <a:t> AR</a:t>
            </a:r>
          </a:p>
        </p:txBody>
      </p:sp>
      <p:sp>
        <p:nvSpPr>
          <p:cNvPr id="37" name="Rectangle 36"/>
          <p:cNvSpPr/>
          <p:nvPr/>
        </p:nvSpPr>
        <p:spPr>
          <a:xfrm>
            <a:off x="5518404" y="3573710"/>
            <a:ext cx="2752344" cy="1846660"/>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watt AR</a:t>
            </a:r>
          </a:p>
        </p:txBody>
      </p:sp>
      <p:sp>
        <p:nvSpPr>
          <p:cNvPr id="24" name="Rectangle 23"/>
          <p:cNvSpPr/>
          <p:nvPr/>
        </p:nvSpPr>
        <p:spPr>
          <a:xfrm>
            <a:off x="5518404" y="5424606"/>
            <a:ext cx="2752344" cy="1107996"/>
          </a:xfrm>
          <a:prstGeom prst="rect">
            <a:avLst/>
          </a:prstGeom>
          <a:solidFill>
            <a:schemeClr val="accent1">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lang="en-US" dirty="0"/>
              <a:t>main AR</a:t>
            </a:r>
          </a:p>
        </p:txBody>
      </p:sp>
      <p:sp>
        <p:nvSpPr>
          <p:cNvPr id="2" name="Title 1"/>
          <p:cNvSpPr>
            <a:spLocks noGrp="1"/>
          </p:cNvSpPr>
          <p:nvPr>
            <p:ph type="title"/>
          </p:nvPr>
        </p:nvSpPr>
        <p:spPr>
          <a:xfrm>
            <a:off x="381000" y="0"/>
            <a:ext cx="8229600" cy="1143000"/>
          </a:xfrm>
        </p:spPr>
        <p:txBody>
          <a:bodyPr/>
          <a:lstStyle/>
          <a:p>
            <a:r>
              <a:rPr lang="en-US" dirty="0"/>
              <a:t>A simple C program</a:t>
            </a:r>
          </a:p>
        </p:txBody>
      </p:sp>
      <p:sp>
        <p:nvSpPr>
          <p:cNvPr id="3" name="Content Placeholder 2"/>
          <p:cNvSpPr>
            <a:spLocks noGrp="1"/>
          </p:cNvSpPr>
          <p:nvPr>
            <p:ph idx="1"/>
          </p:nvPr>
        </p:nvSpPr>
        <p:spPr>
          <a:xfrm>
            <a:off x="457200" y="1295401"/>
            <a:ext cx="2715768" cy="4530803"/>
          </a:xfrm>
        </p:spPr>
        <p:txBody>
          <a:bodyPr>
            <a:normAutofit fontScale="55000" lnSpcReduction="20000"/>
          </a:bodyPr>
          <a:lstStyle/>
          <a:p>
            <a:pPr marL="0" indent="0">
              <a:buNone/>
            </a:pPr>
            <a:r>
              <a:rPr lang="en-US" dirty="0" err="1"/>
              <a:t>int</a:t>
            </a:r>
            <a:r>
              <a:rPr lang="en-US" dirty="0"/>
              <a:t> main(){</a:t>
            </a:r>
          </a:p>
          <a:p>
            <a:pPr marL="0" indent="0">
              <a:buNone/>
            </a:pPr>
            <a:r>
              <a:rPr lang="en-US" dirty="0"/>
              <a:t>	</a:t>
            </a:r>
            <a:r>
              <a:rPr lang="en-US" dirty="0" err="1"/>
              <a:t>int</a:t>
            </a:r>
            <a:r>
              <a:rPr lang="en-US" dirty="0"/>
              <a:t> a = 1;</a:t>
            </a:r>
          </a:p>
          <a:p>
            <a:pPr marL="0" indent="0">
              <a:buNone/>
            </a:pPr>
            <a:r>
              <a:rPr lang="en-US" dirty="0"/>
              <a:t>	</a:t>
            </a:r>
            <a:r>
              <a:rPr lang="en-US" dirty="0" err="1"/>
              <a:t>int</a:t>
            </a:r>
            <a:r>
              <a:rPr lang="en-US" dirty="0"/>
              <a:t> b;</a:t>
            </a:r>
          </a:p>
          <a:p>
            <a:pPr marL="0" indent="0">
              <a:buNone/>
            </a:pPr>
            <a:r>
              <a:rPr lang="en-US" dirty="0"/>
              <a:t>	b = watt(a);</a:t>
            </a:r>
          </a:p>
          <a:p>
            <a:pPr marL="0" indent="0">
              <a:buNone/>
            </a:pPr>
            <a:r>
              <a:rPr lang="en-US" dirty="0"/>
              <a:t>	b = </a:t>
            </a:r>
            <a:r>
              <a:rPr lang="en-US" dirty="0" err="1"/>
              <a:t>volta</a:t>
            </a:r>
            <a:r>
              <a:rPr lang="en-US" dirty="0"/>
              <a:t>(a, b);</a:t>
            </a:r>
          </a:p>
          <a:p>
            <a:pPr marL="0" indent="0">
              <a:buNone/>
            </a:pPr>
            <a:r>
              <a:rPr lang="en-US" dirty="0"/>
              <a:t>}</a:t>
            </a:r>
          </a:p>
          <a:p>
            <a:pPr marL="0" indent="0">
              <a:buNone/>
            </a:pPr>
            <a:r>
              <a:rPr lang="en-US" dirty="0" err="1"/>
              <a:t>int</a:t>
            </a:r>
            <a:r>
              <a:rPr lang="en-US" dirty="0"/>
              <a:t> watt(</a:t>
            </a:r>
            <a:r>
              <a:rPr lang="en-US" dirty="0" err="1"/>
              <a:t>int</a:t>
            </a:r>
            <a:r>
              <a:rPr lang="en-US" dirty="0"/>
              <a:t> c){</a:t>
            </a:r>
          </a:p>
          <a:p>
            <a:pPr marL="0" indent="0">
              <a:buNone/>
            </a:pPr>
            <a:r>
              <a:rPr lang="en-US" dirty="0"/>
              <a:t>	</a:t>
            </a:r>
            <a:r>
              <a:rPr lang="en-US" dirty="0" err="1"/>
              <a:t>int</a:t>
            </a:r>
            <a:r>
              <a:rPr lang="en-US" dirty="0"/>
              <a:t> w;</a:t>
            </a:r>
          </a:p>
          <a:p>
            <a:pPr marL="0" indent="0">
              <a:buNone/>
            </a:pPr>
            <a:r>
              <a:rPr lang="en-US" dirty="0"/>
              <a:t>	w = </a:t>
            </a:r>
            <a:r>
              <a:rPr lang="en-US" dirty="0" err="1"/>
              <a:t>volta</a:t>
            </a:r>
            <a:r>
              <a:rPr lang="en-US" dirty="0"/>
              <a:t>(w, 10);</a:t>
            </a:r>
          </a:p>
          <a:p>
            <a:pPr marL="0" indent="0">
              <a:buNone/>
            </a:pPr>
            <a:r>
              <a:rPr lang="en-US" dirty="0"/>
              <a:t>	return w;</a:t>
            </a:r>
          </a:p>
          <a:p>
            <a:pPr marL="0" indent="0">
              <a:buNone/>
            </a:pPr>
            <a:r>
              <a:rPr lang="en-US" dirty="0"/>
              <a:t>}</a:t>
            </a:r>
          </a:p>
          <a:p>
            <a:pPr marL="0" indent="0">
              <a:buNone/>
            </a:pPr>
            <a:r>
              <a:rPr lang="en-US" dirty="0" err="1"/>
              <a:t>int</a:t>
            </a:r>
            <a:r>
              <a:rPr lang="en-US" dirty="0"/>
              <a:t> </a:t>
            </a:r>
            <a:r>
              <a:rPr lang="en-US" dirty="0" err="1"/>
              <a:t>volta</a:t>
            </a:r>
            <a:r>
              <a:rPr lang="en-US" dirty="0"/>
              <a:t>(</a:t>
            </a:r>
            <a:r>
              <a:rPr lang="en-US" dirty="0" err="1"/>
              <a:t>int</a:t>
            </a:r>
            <a:r>
              <a:rPr lang="en-US" dirty="0"/>
              <a:t> q, </a:t>
            </a:r>
            <a:r>
              <a:rPr lang="en-US" dirty="0" err="1"/>
              <a:t>int</a:t>
            </a:r>
            <a:r>
              <a:rPr lang="en-US" dirty="0"/>
              <a:t> r) {</a:t>
            </a:r>
          </a:p>
          <a:p>
            <a:pPr marL="0" indent="0">
              <a:buNone/>
            </a:pPr>
            <a:r>
              <a:rPr lang="en-US" dirty="0"/>
              <a:t>	</a:t>
            </a:r>
            <a:r>
              <a:rPr lang="en-US" dirty="0" err="1"/>
              <a:t>int</a:t>
            </a:r>
            <a:r>
              <a:rPr lang="en-US" dirty="0"/>
              <a:t> k;</a:t>
            </a:r>
          </a:p>
          <a:p>
            <a:pPr marL="0" indent="0">
              <a:buNone/>
            </a:pPr>
            <a:r>
              <a:rPr lang="en-US" dirty="0"/>
              <a:t>	</a:t>
            </a:r>
            <a:r>
              <a:rPr lang="en-US" dirty="0" err="1"/>
              <a:t>int</a:t>
            </a:r>
            <a:r>
              <a:rPr lang="en-US" dirty="0"/>
              <a:t> m;</a:t>
            </a:r>
          </a:p>
          <a:p>
            <a:pPr marL="0" indent="0">
              <a:buNone/>
            </a:pPr>
            <a:r>
              <a:rPr lang="en-US" dirty="0"/>
              <a:t>	</a:t>
            </a:r>
            <a:r>
              <a:rPr lang="en-US" dirty="0">
                <a:solidFill>
                  <a:srgbClr val="FF0000"/>
                </a:solidFill>
              </a:rPr>
              <a:t>return k + m;</a:t>
            </a:r>
          </a:p>
          <a:p>
            <a:pPr marL="0" indent="0">
              <a:buNone/>
            </a:pPr>
            <a:r>
              <a:rPr lang="en-US" dirty="0"/>
              <a:t>}</a:t>
            </a:r>
          </a:p>
          <a:p>
            <a:pPr marL="0" indent="0">
              <a:buNone/>
            </a:pPr>
            <a:endParaRPr lang="en-US" dirty="0"/>
          </a:p>
        </p:txBody>
      </p:sp>
      <p:sp>
        <p:nvSpPr>
          <p:cNvPr id="5" name="Rectangle 4"/>
          <p:cNvSpPr/>
          <p:nvPr/>
        </p:nvSpPr>
        <p:spPr>
          <a:xfrm>
            <a:off x="3915156" y="997154"/>
            <a:ext cx="1600200" cy="5166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p:cNvGrpSpPr/>
          <p:nvPr/>
        </p:nvGrpSpPr>
        <p:grpSpPr>
          <a:xfrm>
            <a:off x="5558029" y="3573710"/>
            <a:ext cx="883919" cy="369332"/>
            <a:chOff x="5516880" y="5267970"/>
            <a:chExt cx="1035384" cy="369332"/>
          </a:xfrm>
        </p:grpSpPr>
        <p:cxnSp>
          <p:nvCxnSpPr>
            <p:cNvPr id="6" name="Straight Arrow Connector 5"/>
            <p:cNvCxnSpPr/>
            <p:nvPr/>
          </p:nvCxnSpPr>
          <p:spPr>
            <a:xfrm flipH="1">
              <a:off x="5516880" y="5456872"/>
              <a:ext cx="1905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8307" y="5267970"/>
              <a:ext cx="873957" cy="369332"/>
            </a:xfrm>
            <a:prstGeom prst="rect">
              <a:avLst/>
            </a:prstGeom>
            <a:noFill/>
          </p:spPr>
          <p:txBody>
            <a:bodyPr wrap="none" rtlCol="0">
              <a:spAutoFit/>
            </a:bodyPr>
            <a:lstStyle/>
            <a:p>
              <a:r>
                <a:rPr lang="en-US" dirty="0"/>
                <a:t>R5 </a:t>
              </a:r>
              <a:r>
                <a:rPr lang="en-US" dirty="0" err="1"/>
                <a:t>Orig</a:t>
              </a:r>
              <a:endParaRPr lang="en-US" dirty="0"/>
            </a:p>
          </p:txBody>
        </p:sp>
      </p:grpSp>
      <p:sp>
        <p:nvSpPr>
          <p:cNvPr id="12" name="Rectangle 11"/>
          <p:cNvSpPr/>
          <p:nvPr/>
        </p:nvSpPr>
        <p:spPr>
          <a:xfrm>
            <a:off x="3915156" y="579393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13" name="Rectangle 12"/>
          <p:cNvSpPr/>
          <p:nvPr/>
        </p:nvSpPr>
        <p:spPr>
          <a:xfrm>
            <a:off x="3915156" y="542460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4" name="Group 3"/>
          <p:cNvGrpSpPr/>
          <p:nvPr/>
        </p:nvGrpSpPr>
        <p:grpSpPr>
          <a:xfrm>
            <a:off x="3040380" y="999420"/>
            <a:ext cx="838200" cy="369332"/>
            <a:chOff x="2959608" y="4929258"/>
            <a:chExt cx="838200" cy="369332"/>
          </a:xfrm>
        </p:grpSpPr>
        <p:cxnSp>
          <p:nvCxnSpPr>
            <p:cNvPr id="14" name="Straight Arrow Connector 13"/>
            <p:cNvCxnSpPr>
              <a:stCxn id="15" idx="3"/>
            </p:cNvCxnSpPr>
            <p:nvPr/>
          </p:nvCxnSpPr>
          <p:spPr>
            <a:xfrm>
              <a:off x="3386328" y="5113924"/>
              <a:ext cx="41148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59608" y="4929258"/>
              <a:ext cx="426720" cy="369332"/>
            </a:xfrm>
            <a:prstGeom prst="rect">
              <a:avLst/>
            </a:prstGeom>
            <a:noFill/>
          </p:spPr>
          <p:txBody>
            <a:bodyPr wrap="none" rtlCol="0">
              <a:spAutoFit/>
            </a:bodyPr>
            <a:lstStyle/>
            <a:p>
              <a:r>
                <a:rPr lang="en-US" dirty="0"/>
                <a:t>R6</a:t>
              </a:r>
            </a:p>
          </p:txBody>
        </p:sp>
      </p:grpSp>
      <p:sp>
        <p:nvSpPr>
          <p:cNvPr id="25" name="Rectangle 24"/>
          <p:cNvSpPr/>
          <p:nvPr/>
        </p:nvSpPr>
        <p:spPr>
          <a:xfrm>
            <a:off x="3918204" y="616327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p:cNvGrpSpPr/>
          <p:nvPr/>
        </p:nvGrpSpPr>
        <p:grpSpPr>
          <a:xfrm>
            <a:off x="2772156" y="2839282"/>
            <a:ext cx="1146048" cy="369332"/>
            <a:chOff x="2651760" y="6010870"/>
            <a:chExt cx="1146048" cy="369332"/>
          </a:xfrm>
        </p:grpSpPr>
        <p:cxnSp>
          <p:nvCxnSpPr>
            <p:cNvPr id="26" name="Straight Arrow Connector 25"/>
            <p:cNvCxnSpPr>
              <a:stCxn id="27" idx="3"/>
            </p:cNvCxnSpPr>
            <p:nvPr/>
          </p:nvCxnSpPr>
          <p:spPr>
            <a:xfrm>
              <a:off x="3576371" y="6195536"/>
              <a:ext cx="22143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51760" y="6010870"/>
              <a:ext cx="924611" cy="369332"/>
            </a:xfrm>
            <a:prstGeom prst="rect">
              <a:avLst/>
            </a:prstGeom>
            <a:noFill/>
          </p:spPr>
          <p:txBody>
            <a:bodyPr wrap="square" rtlCol="0">
              <a:spAutoFit/>
            </a:bodyPr>
            <a:lstStyle/>
            <a:p>
              <a:r>
                <a:rPr lang="en-US" dirty="0" err="1"/>
                <a:t>Orig</a:t>
              </a:r>
              <a:r>
                <a:rPr lang="en-US" dirty="0"/>
                <a:t> R6</a:t>
              </a:r>
            </a:p>
          </p:txBody>
        </p:sp>
      </p:grpSp>
      <p:cxnSp>
        <p:nvCxnSpPr>
          <p:cNvPr id="36" name="Straight Connector 35"/>
          <p:cNvCxnSpPr/>
          <p:nvPr/>
        </p:nvCxnSpPr>
        <p:spPr>
          <a:xfrm>
            <a:off x="5558028" y="542460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918204" y="505527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20" name="Rectangle 19"/>
          <p:cNvSpPr/>
          <p:nvPr/>
        </p:nvSpPr>
        <p:spPr>
          <a:xfrm>
            <a:off x="3915156" y="468594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28" name="Rectangle 27"/>
          <p:cNvSpPr/>
          <p:nvPr/>
        </p:nvSpPr>
        <p:spPr>
          <a:xfrm>
            <a:off x="3918204" y="431661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29" name="Rectangle 28"/>
          <p:cNvSpPr/>
          <p:nvPr/>
        </p:nvSpPr>
        <p:spPr>
          <a:xfrm>
            <a:off x="3918204" y="394727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30" name="Rectangle 29"/>
          <p:cNvSpPr/>
          <p:nvPr/>
        </p:nvSpPr>
        <p:spPr>
          <a:xfrm>
            <a:off x="3915156" y="357794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nvGrpSpPr>
          <p:cNvPr id="31" name="Group 30"/>
          <p:cNvGrpSpPr/>
          <p:nvPr/>
        </p:nvGrpSpPr>
        <p:grpSpPr>
          <a:xfrm>
            <a:off x="5634228" y="1368752"/>
            <a:ext cx="807720" cy="369332"/>
            <a:chOff x="5516880" y="5272206"/>
            <a:chExt cx="807720" cy="369332"/>
          </a:xfrm>
        </p:grpSpPr>
        <p:cxnSp>
          <p:nvCxnSpPr>
            <p:cNvPr id="32" name="Straight Arrow Connector 31"/>
            <p:cNvCxnSpPr>
              <a:stCxn id="33" idx="1"/>
            </p:cNvCxnSpPr>
            <p:nvPr/>
          </p:nvCxnSpPr>
          <p:spPr>
            <a:xfrm flipH="1">
              <a:off x="5516880" y="5456872"/>
              <a:ext cx="381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897880" y="5272206"/>
              <a:ext cx="426720" cy="369332"/>
            </a:xfrm>
            <a:prstGeom prst="rect">
              <a:avLst/>
            </a:prstGeom>
            <a:noFill/>
          </p:spPr>
          <p:txBody>
            <a:bodyPr wrap="none" rtlCol="0">
              <a:spAutoFit/>
            </a:bodyPr>
            <a:lstStyle/>
            <a:p>
              <a:r>
                <a:rPr lang="en-US" dirty="0"/>
                <a:t>R5</a:t>
              </a:r>
            </a:p>
          </p:txBody>
        </p:sp>
      </p:grpSp>
      <p:cxnSp>
        <p:nvCxnSpPr>
          <p:cNvPr id="35" name="Straight Connector 34"/>
          <p:cNvCxnSpPr/>
          <p:nvPr/>
        </p:nvCxnSpPr>
        <p:spPr>
          <a:xfrm>
            <a:off x="5558028" y="3577946"/>
            <a:ext cx="27127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915156" y="320861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r(10)</a:t>
            </a:r>
          </a:p>
        </p:txBody>
      </p:sp>
      <p:sp>
        <p:nvSpPr>
          <p:cNvPr id="39" name="Rectangle 38"/>
          <p:cNvSpPr/>
          <p:nvPr/>
        </p:nvSpPr>
        <p:spPr>
          <a:xfrm>
            <a:off x="3915156" y="2839282"/>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q(value of w)</a:t>
            </a:r>
          </a:p>
        </p:txBody>
      </p:sp>
      <p:sp>
        <p:nvSpPr>
          <p:cNvPr id="23" name="TextBox 22"/>
          <p:cNvSpPr txBox="1"/>
          <p:nvPr/>
        </p:nvSpPr>
        <p:spPr>
          <a:xfrm>
            <a:off x="6629400" y="992623"/>
            <a:ext cx="1912620" cy="4801314"/>
          </a:xfrm>
          <a:prstGeom prst="rect">
            <a:avLst/>
          </a:prstGeom>
          <a:solidFill>
            <a:schemeClr val="accent5">
              <a:lumMod val="75000"/>
            </a:schemeClr>
          </a:solidFill>
        </p:spPr>
        <p:txBody>
          <a:bodyPr wrap="square" rtlCol="0">
            <a:spAutoFit/>
          </a:bodyPr>
          <a:lstStyle/>
          <a:p>
            <a:r>
              <a:rPr lang="en-US" dirty="0"/>
              <a:t>ADD R6, R6, #-1</a:t>
            </a:r>
          </a:p>
          <a:p>
            <a:r>
              <a:rPr lang="en-US" dirty="0"/>
              <a:t>ADD R6, R6, #-1</a:t>
            </a:r>
          </a:p>
          <a:p>
            <a:r>
              <a:rPr lang="en-US" dirty="0"/>
              <a:t>STR R7, R6, #0</a:t>
            </a:r>
          </a:p>
          <a:p>
            <a:r>
              <a:rPr lang="en-US" dirty="0"/>
              <a:t>ADD R6, R6, #-1</a:t>
            </a:r>
          </a:p>
          <a:p>
            <a:r>
              <a:rPr lang="en-US" dirty="0"/>
              <a:t>STR R5, R6, #0</a:t>
            </a:r>
          </a:p>
          <a:p>
            <a:r>
              <a:rPr lang="en-US" dirty="0"/>
              <a:t>ADD R5, R6, #-1</a:t>
            </a:r>
          </a:p>
          <a:p>
            <a:r>
              <a:rPr lang="en-US" dirty="0"/>
              <a:t>ADD R6, R6, #-2</a:t>
            </a:r>
          </a:p>
          <a:p>
            <a:r>
              <a:rPr lang="en-US" dirty="0">
                <a:solidFill>
                  <a:schemeClr val="bg2">
                    <a:lumMod val="90000"/>
                  </a:schemeClr>
                </a:solidFill>
              </a:rPr>
              <a:t>LDR R0, R5, #0</a:t>
            </a:r>
          </a:p>
          <a:p>
            <a:r>
              <a:rPr lang="en-US" dirty="0">
                <a:solidFill>
                  <a:srgbClr val="FF0000"/>
                </a:solidFill>
              </a:rPr>
              <a:t>ADD R0, R5, #-1</a:t>
            </a:r>
          </a:p>
          <a:p>
            <a:r>
              <a:rPr lang="en-US" dirty="0">
                <a:solidFill>
                  <a:schemeClr val="bg2">
                    <a:lumMod val="90000"/>
                  </a:schemeClr>
                </a:solidFill>
              </a:rPr>
              <a:t>STR R0, R5, #3</a:t>
            </a:r>
          </a:p>
          <a:p>
            <a:r>
              <a:rPr lang="en-US" dirty="0">
                <a:solidFill>
                  <a:schemeClr val="bg2">
                    <a:lumMod val="90000"/>
                  </a:schemeClr>
                </a:solidFill>
              </a:rPr>
              <a:t>ADD R6, R5, #1</a:t>
            </a:r>
          </a:p>
          <a:p>
            <a:r>
              <a:rPr lang="en-US" dirty="0">
                <a:solidFill>
                  <a:schemeClr val="bg2">
                    <a:lumMod val="90000"/>
                  </a:schemeClr>
                </a:solidFill>
              </a:rPr>
              <a:t>LDR R5, R6, #0</a:t>
            </a:r>
          </a:p>
          <a:p>
            <a:r>
              <a:rPr lang="en-US" dirty="0">
                <a:solidFill>
                  <a:schemeClr val="bg2">
                    <a:lumMod val="90000"/>
                  </a:schemeClr>
                </a:solidFill>
              </a:rPr>
              <a:t>ADD R6, R6, #1</a:t>
            </a:r>
          </a:p>
          <a:p>
            <a:r>
              <a:rPr lang="en-US" dirty="0">
                <a:solidFill>
                  <a:schemeClr val="bg2">
                    <a:lumMod val="90000"/>
                  </a:schemeClr>
                </a:solidFill>
              </a:rPr>
              <a:t>LDR R7, R6, #0</a:t>
            </a:r>
          </a:p>
          <a:p>
            <a:r>
              <a:rPr lang="en-US" dirty="0">
                <a:solidFill>
                  <a:schemeClr val="bg2">
                    <a:lumMod val="90000"/>
                  </a:schemeClr>
                </a:solidFill>
              </a:rPr>
              <a:t>ADD R6, R6, #1</a:t>
            </a:r>
          </a:p>
          <a:p>
            <a:r>
              <a:rPr lang="en-US" dirty="0">
                <a:solidFill>
                  <a:schemeClr val="bg2">
                    <a:lumMod val="90000"/>
                  </a:schemeClr>
                </a:solidFill>
              </a:rPr>
              <a:t>RET</a:t>
            </a:r>
          </a:p>
          <a:p>
            <a:endParaRPr lang="en-US" dirty="0"/>
          </a:p>
        </p:txBody>
      </p:sp>
      <p:sp>
        <p:nvSpPr>
          <p:cNvPr id="40" name="Rectangle 39"/>
          <p:cNvSpPr/>
          <p:nvPr/>
        </p:nvSpPr>
        <p:spPr>
          <a:xfrm>
            <a:off x="3912108" y="2474360"/>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a:t>
            </a:r>
          </a:p>
        </p:txBody>
      </p:sp>
      <p:sp>
        <p:nvSpPr>
          <p:cNvPr id="41" name="Rectangle 40"/>
          <p:cNvSpPr/>
          <p:nvPr/>
        </p:nvSpPr>
        <p:spPr>
          <a:xfrm>
            <a:off x="3915156" y="2105028"/>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endParaRPr lang="en-US" dirty="0"/>
          </a:p>
        </p:txBody>
      </p:sp>
      <p:sp>
        <p:nvSpPr>
          <p:cNvPr id="42" name="Rectangle 41"/>
          <p:cNvSpPr/>
          <p:nvPr/>
        </p:nvSpPr>
        <p:spPr>
          <a:xfrm>
            <a:off x="3915156" y="173569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FP</a:t>
            </a:r>
          </a:p>
        </p:txBody>
      </p:sp>
      <p:sp>
        <p:nvSpPr>
          <p:cNvPr id="43" name="Rectangle 42"/>
          <p:cNvSpPr/>
          <p:nvPr/>
        </p:nvSpPr>
        <p:spPr>
          <a:xfrm>
            <a:off x="3915156" y="1366486"/>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44" name="Rectangle 43"/>
          <p:cNvSpPr/>
          <p:nvPr/>
        </p:nvSpPr>
        <p:spPr>
          <a:xfrm>
            <a:off x="3912108" y="997154"/>
            <a:ext cx="1600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Tree>
    <p:extLst>
      <p:ext uri="{BB962C8B-B14F-4D97-AF65-F5344CB8AC3E}">
        <p14:creationId xmlns:p14="http://schemas.microsoft.com/office/powerpoint/2010/main" val="2159341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08337158"/>
              </p:ext>
            </p:extLst>
          </p:nvPr>
        </p:nvGraphicFramePr>
        <p:xfrm>
          <a:off x="4495800" y="1515112"/>
          <a:ext cx="3326130" cy="3925824"/>
        </p:xfrm>
        <a:graphic>
          <a:graphicData uri="http://schemas.openxmlformats.org/drawingml/2006/table">
            <a:tbl>
              <a:tblPr firstCol="1" bandRow="1">
                <a:tableStyleId>{5C22544A-7EE6-4342-B048-85BDC9FD1C3A}</a:tableStyleId>
              </a:tblPr>
              <a:tblGrid>
                <a:gridCol w="69723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400" dirty="0">
                          <a:effectLst/>
                        </a:rPr>
                        <a:t>X3FF1</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400" dirty="0">
                          <a:effectLst/>
                        </a:rPr>
                        <a:t>X3FF2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dirty="0">
                          <a:effectLst/>
                        </a:rPr>
                        <a:t>X3FF3</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dirty="0">
                          <a:effectLst/>
                        </a:rPr>
                        <a:t>X3FF4</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dirty="0">
                          <a:effectLst/>
                        </a:rPr>
                        <a:t>X3FF5</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400" dirty="0">
                          <a:effectLst/>
                        </a:rPr>
                        <a:t>X3FF6</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400" dirty="0">
                          <a:effectLst/>
                        </a:rPr>
                        <a:t>X3FF7</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400" dirty="0">
                          <a:effectLst/>
                        </a:rPr>
                        <a:t>X3FF8</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ctr">
                        <a:lnSpc>
                          <a:spcPct val="115000"/>
                        </a:lnSpc>
                        <a:spcBef>
                          <a:spcPts val="0"/>
                        </a:spcBef>
                        <a:spcAft>
                          <a:spcPts val="0"/>
                        </a:spcAft>
                      </a:pPr>
                      <a:r>
                        <a:rPr lang="en-US" sz="1400" dirty="0">
                          <a:effectLst/>
                        </a:rPr>
                        <a:t>X3FF9</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0">
                <a:tc>
                  <a:txBody>
                    <a:bodyPr/>
                    <a:lstStyle/>
                    <a:p>
                      <a:pPr marL="0" marR="0" algn="ctr">
                        <a:lnSpc>
                          <a:spcPct val="115000"/>
                        </a:lnSpc>
                        <a:spcBef>
                          <a:spcPts val="0"/>
                        </a:spcBef>
                        <a:spcAft>
                          <a:spcPts val="0"/>
                        </a:spcAft>
                      </a:pPr>
                      <a:r>
                        <a:rPr lang="en-US" sz="1400" dirty="0">
                          <a:effectLst/>
                        </a:rPr>
                        <a:t>X3FFA</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0">
                <a:tc>
                  <a:txBody>
                    <a:bodyPr/>
                    <a:lstStyle/>
                    <a:p>
                      <a:pPr marL="0" marR="0" algn="ctr">
                        <a:lnSpc>
                          <a:spcPct val="115000"/>
                        </a:lnSpc>
                        <a:spcBef>
                          <a:spcPts val="0"/>
                        </a:spcBef>
                        <a:spcAft>
                          <a:spcPts val="0"/>
                        </a:spcAft>
                      </a:pPr>
                      <a:r>
                        <a:rPr lang="en-US" sz="1400" dirty="0">
                          <a:effectLst/>
                        </a:rPr>
                        <a:t>X3FFB</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0">
                <a:tc>
                  <a:txBody>
                    <a:bodyPr/>
                    <a:lstStyle/>
                    <a:p>
                      <a:pPr marL="0" marR="0" algn="ctr">
                        <a:lnSpc>
                          <a:spcPct val="115000"/>
                        </a:lnSpc>
                        <a:spcBef>
                          <a:spcPts val="0"/>
                        </a:spcBef>
                        <a:spcAft>
                          <a:spcPts val="0"/>
                        </a:spcAft>
                      </a:pPr>
                      <a:r>
                        <a:rPr lang="en-US" sz="1400" dirty="0">
                          <a:effectLst/>
                        </a:rPr>
                        <a:t>X3FFC</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0">
                <a:tc>
                  <a:txBody>
                    <a:bodyPr/>
                    <a:lstStyle/>
                    <a:p>
                      <a:pPr marL="0" marR="0" algn="ctr">
                        <a:lnSpc>
                          <a:spcPct val="115000"/>
                        </a:lnSpc>
                        <a:spcBef>
                          <a:spcPts val="0"/>
                        </a:spcBef>
                        <a:spcAft>
                          <a:spcPts val="0"/>
                        </a:spcAft>
                      </a:pPr>
                      <a:r>
                        <a:rPr lang="en-US" sz="1400" dirty="0">
                          <a:effectLst/>
                        </a:rPr>
                        <a:t>X3FFD</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0">
                <a:tc>
                  <a:txBody>
                    <a:bodyPr/>
                    <a:lstStyle/>
                    <a:p>
                      <a:pPr marL="0" marR="0" algn="ctr">
                        <a:lnSpc>
                          <a:spcPct val="115000"/>
                        </a:lnSpc>
                        <a:spcBef>
                          <a:spcPts val="0"/>
                        </a:spcBef>
                        <a:spcAft>
                          <a:spcPts val="0"/>
                        </a:spcAft>
                      </a:pPr>
                      <a:r>
                        <a:rPr lang="en-US" sz="1400" dirty="0">
                          <a:effectLst/>
                        </a:rPr>
                        <a:t>X3FFE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0">
                <a:tc>
                  <a:txBody>
                    <a:bodyPr/>
                    <a:lstStyle/>
                    <a:p>
                      <a:pPr marL="0" marR="0" algn="ctr">
                        <a:lnSpc>
                          <a:spcPct val="115000"/>
                        </a:lnSpc>
                        <a:spcBef>
                          <a:spcPts val="0"/>
                        </a:spcBef>
                        <a:spcAft>
                          <a:spcPts val="0"/>
                        </a:spcAft>
                      </a:pPr>
                      <a:r>
                        <a:rPr lang="en-US" sz="1400" dirty="0">
                          <a:effectLst/>
                        </a:rPr>
                        <a:t>X3FFF</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 from main)  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0">
                <a:tc>
                  <a:txBody>
                    <a:bodyPr/>
                    <a:lstStyle/>
                    <a:p>
                      <a:pPr marL="0" marR="0" algn="ctr">
                        <a:lnSpc>
                          <a:spcPct val="115000"/>
                        </a:lnSpc>
                        <a:spcBef>
                          <a:spcPts val="0"/>
                        </a:spcBef>
                        <a:spcAft>
                          <a:spcPts val="0"/>
                        </a:spcAft>
                      </a:pPr>
                      <a:r>
                        <a:rPr lang="en-US" sz="1400" dirty="0">
                          <a:effectLst/>
                        </a:rPr>
                        <a:t>X4000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bl>
          </a:graphicData>
        </a:graphic>
      </p:graphicFrame>
      <p:sp>
        <p:nvSpPr>
          <p:cNvPr id="5" name="Rectangle 1"/>
          <p:cNvSpPr>
            <a:spLocks noChangeArrowheads="1"/>
          </p:cNvSpPr>
          <p:nvPr/>
        </p:nvSpPr>
        <p:spPr bwMode="auto">
          <a:xfrm>
            <a:off x="572589" y="531168"/>
            <a:ext cx="3694611"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altLang="en-US" b="1" dirty="0">
                <a:latin typeface="Calibri" pitchFamily="34" charset="0"/>
                <a:ea typeface="Calibri" pitchFamily="34" charset="0"/>
                <a:cs typeface="Times New Roman" pitchFamily="18" charset="0"/>
              </a:rPr>
              <a:t>Show all of the values in memory after the program finishes.</a:t>
            </a:r>
            <a:endParaRPr kumimoji="0" lang="en-US" altLang="en-US"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lang="en-US" altLang="en-US" sz="1400" dirty="0">
                <a:latin typeface="Calibri" pitchFamily="34" charset="0"/>
                <a:ea typeface="Calibri" pitchFamily="34" charset="0"/>
                <a:cs typeface="Times New Roman" pitchFamily="18" charset="0"/>
              </a:rPr>
              <a:t>m</a:t>
            </a: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ain starts at x3000</a:t>
            </a: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fun1 is at x300A</a:t>
            </a: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fun2 is </a:t>
            </a:r>
            <a:r>
              <a:rPr kumimoji="0" lang="en-US" alt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rPr>
              <a:t>at x300D</a:t>
            </a: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the stack is at x4000</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int main()</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a = 1;</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 = fun1(1, 2, 3);</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int fun1(int a, int b, int c)</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x = 5;</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fun2(b);</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return x + a + b + c;</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void fun2(int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a =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b = a +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78293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83635403"/>
              </p:ext>
            </p:extLst>
          </p:nvPr>
        </p:nvGraphicFramePr>
        <p:xfrm>
          <a:off x="4495800" y="1515112"/>
          <a:ext cx="3326130" cy="3925824"/>
        </p:xfrm>
        <a:graphic>
          <a:graphicData uri="http://schemas.openxmlformats.org/drawingml/2006/table">
            <a:tbl>
              <a:tblPr firstCol="1" bandRow="1">
                <a:tableStyleId>{5C22544A-7EE6-4342-B048-85BDC9FD1C3A}</a:tableStyleId>
              </a:tblPr>
              <a:tblGrid>
                <a:gridCol w="69723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400" dirty="0">
                          <a:effectLst/>
                        </a:rPr>
                        <a:t>X3FF1</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400" dirty="0">
                          <a:effectLst/>
                        </a:rPr>
                        <a:t>X3FF2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400" dirty="0">
                          <a:effectLst/>
                        </a:rPr>
                        <a:t>X3FF3</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400" dirty="0">
                          <a:effectLst/>
                        </a:rPr>
                        <a:t>X3FF4</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400" dirty="0">
                          <a:effectLst/>
                        </a:rPr>
                        <a:t>X3FF5</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400" dirty="0">
                          <a:effectLst/>
                        </a:rPr>
                        <a:t>X3FF6</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400" dirty="0">
                          <a:effectLst/>
                        </a:rPr>
                        <a:t>X3FF7</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r>
                        <a:rPr lang="en-US" sz="1400" dirty="0">
                          <a:effectLst/>
                        </a:rPr>
                        <a:t>X3FF8</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ctr">
                        <a:lnSpc>
                          <a:spcPct val="115000"/>
                        </a:lnSpc>
                        <a:spcBef>
                          <a:spcPts val="0"/>
                        </a:spcBef>
                        <a:spcAft>
                          <a:spcPts val="0"/>
                        </a:spcAft>
                      </a:pPr>
                      <a:r>
                        <a:rPr lang="en-US" sz="1400" dirty="0">
                          <a:effectLst/>
                        </a:rPr>
                        <a:t>X3FF9</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8"/>
                  </a:ext>
                </a:extLst>
              </a:tr>
              <a:tr h="0">
                <a:tc>
                  <a:txBody>
                    <a:bodyPr/>
                    <a:lstStyle/>
                    <a:p>
                      <a:pPr marL="0" marR="0" algn="ctr">
                        <a:lnSpc>
                          <a:spcPct val="115000"/>
                        </a:lnSpc>
                        <a:spcBef>
                          <a:spcPts val="0"/>
                        </a:spcBef>
                        <a:spcAft>
                          <a:spcPts val="0"/>
                        </a:spcAft>
                      </a:pPr>
                      <a:r>
                        <a:rPr lang="en-US" sz="1400" dirty="0">
                          <a:effectLst/>
                        </a:rPr>
                        <a:t>X3FFA</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9"/>
                  </a:ext>
                </a:extLst>
              </a:tr>
              <a:tr h="0">
                <a:tc>
                  <a:txBody>
                    <a:bodyPr/>
                    <a:lstStyle/>
                    <a:p>
                      <a:pPr marL="0" marR="0" algn="ctr">
                        <a:lnSpc>
                          <a:spcPct val="115000"/>
                        </a:lnSpc>
                        <a:spcBef>
                          <a:spcPts val="0"/>
                        </a:spcBef>
                        <a:spcAft>
                          <a:spcPts val="0"/>
                        </a:spcAft>
                      </a:pPr>
                      <a:r>
                        <a:rPr lang="en-US" sz="1400" dirty="0">
                          <a:effectLst/>
                        </a:rPr>
                        <a:t>X3FFB</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0"/>
                  </a:ext>
                </a:extLst>
              </a:tr>
              <a:tr h="0">
                <a:tc>
                  <a:txBody>
                    <a:bodyPr/>
                    <a:lstStyle/>
                    <a:p>
                      <a:pPr marL="0" marR="0" algn="ctr">
                        <a:lnSpc>
                          <a:spcPct val="115000"/>
                        </a:lnSpc>
                        <a:spcBef>
                          <a:spcPts val="0"/>
                        </a:spcBef>
                        <a:spcAft>
                          <a:spcPts val="0"/>
                        </a:spcAft>
                      </a:pPr>
                      <a:r>
                        <a:rPr lang="en-US" sz="1400" dirty="0">
                          <a:effectLst/>
                        </a:rPr>
                        <a:t>X3FFC</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1"/>
                  </a:ext>
                </a:extLst>
              </a:tr>
              <a:tr h="0">
                <a:tc>
                  <a:txBody>
                    <a:bodyPr/>
                    <a:lstStyle/>
                    <a:p>
                      <a:pPr marL="0" marR="0" algn="ctr">
                        <a:lnSpc>
                          <a:spcPct val="115000"/>
                        </a:lnSpc>
                        <a:spcBef>
                          <a:spcPts val="0"/>
                        </a:spcBef>
                        <a:spcAft>
                          <a:spcPts val="0"/>
                        </a:spcAft>
                      </a:pPr>
                      <a:r>
                        <a:rPr lang="en-US" sz="1400" dirty="0">
                          <a:effectLst/>
                        </a:rPr>
                        <a:t>X3FFD</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2"/>
                  </a:ext>
                </a:extLst>
              </a:tr>
              <a:tr h="0">
                <a:tc>
                  <a:txBody>
                    <a:bodyPr/>
                    <a:lstStyle/>
                    <a:p>
                      <a:pPr marL="0" marR="0" algn="ctr">
                        <a:lnSpc>
                          <a:spcPct val="115000"/>
                        </a:lnSpc>
                        <a:spcBef>
                          <a:spcPts val="0"/>
                        </a:spcBef>
                        <a:spcAft>
                          <a:spcPts val="0"/>
                        </a:spcAft>
                      </a:pPr>
                      <a:r>
                        <a:rPr lang="en-US" sz="1400" dirty="0">
                          <a:effectLst/>
                        </a:rPr>
                        <a:t>X3FFE</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3"/>
                  </a:ext>
                </a:extLst>
              </a:tr>
              <a:tr h="0">
                <a:tc>
                  <a:txBody>
                    <a:bodyPr/>
                    <a:lstStyle/>
                    <a:p>
                      <a:pPr marL="0" marR="0" algn="ctr">
                        <a:lnSpc>
                          <a:spcPct val="115000"/>
                        </a:lnSpc>
                        <a:spcBef>
                          <a:spcPts val="0"/>
                        </a:spcBef>
                        <a:spcAft>
                          <a:spcPts val="0"/>
                        </a:spcAft>
                      </a:pPr>
                      <a:r>
                        <a:rPr lang="en-US" sz="1400" dirty="0">
                          <a:effectLst/>
                        </a:rPr>
                        <a:t>X3FFF</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 from main)  1</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4"/>
                  </a:ext>
                </a:extLst>
              </a:tr>
              <a:tr h="0">
                <a:tc>
                  <a:txBody>
                    <a:bodyPr/>
                    <a:lstStyle/>
                    <a:p>
                      <a:pPr marL="0" marR="0" algn="ctr">
                        <a:lnSpc>
                          <a:spcPct val="115000"/>
                        </a:lnSpc>
                        <a:spcBef>
                          <a:spcPts val="0"/>
                        </a:spcBef>
                        <a:spcAft>
                          <a:spcPts val="0"/>
                        </a:spcAft>
                      </a:pPr>
                      <a:r>
                        <a:rPr lang="en-US" sz="1400" dirty="0">
                          <a:effectLst/>
                        </a:rPr>
                        <a:t>X4000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 </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15"/>
                  </a:ext>
                </a:extLst>
              </a:tr>
            </a:tbl>
          </a:graphicData>
        </a:graphic>
      </p:graphicFrame>
      <p:sp>
        <p:nvSpPr>
          <p:cNvPr id="5" name="Rectangle 1"/>
          <p:cNvSpPr>
            <a:spLocks noChangeArrowheads="1"/>
          </p:cNvSpPr>
          <p:nvPr/>
        </p:nvSpPr>
        <p:spPr bwMode="auto">
          <a:xfrm>
            <a:off x="572589" y="423447"/>
            <a:ext cx="3694611"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en-US" altLang="en-US" b="1" dirty="0">
                <a:latin typeface="Calibri" pitchFamily="34" charset="0"/>
                <a:ea typeface="Calibri" pitchFamily="34" charset="0"/>
                <a:cs typeface="Times New Roman" pitchFamily="18" charset="0"/>
              </a:rPr>
              <a:t>Show all of the values in memory after the program finishes.</a:t>
            </a:r>
            <a:endParaRPr kumimoji="0" lang="en-US" altLang="en-US"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lang="en-US" altLang="en-US" sz="1400" dirty="0">
                <a:latin typeface="Calibri" pitchFamily="34" charset="0"/>
                <a:ea typeface="Calibri" pitchFamily="34" charset="0"/>
                <a:cs typeface="Times New Roman" pitchFamily="18" charset="0"/>
              </a:rPr>
              <a:t>m</a:t>
            </a: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ain starts at x3000</a:t>
            </a: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fun1 is at x300A</a:t>
            </a: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fun2 is </a:t>
            </a:r>
            <a:r>
              <a:rPr kumimoji="0" lang="en-US" altLang="en-US" sz="1400" b="0" i="0" u="none" strike="noStrike" cap="none" normalizeH="0" baseline="0">
                <a:ln>
                  <a:noFill/>
                </a:ln>
                <a:solidFill>
                  <a:schemeClr val="tx1"/>
                </a:solidFill>
                <a:effectLst/>
                <a:latin typeface="Calibri" pitchFamily="34" charset="0"/>
                <a:ea typeface="Calibri" pitchFamily="34" charset="0"/>
                <a:cs typeface="Times New Roman" pitchFamily="18" charset="0"/>
              </a:rPr>
              <a:t>at x300D</a:t>
            </a: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the stack is at x4000</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int main()</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a = 1;</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 = fun1(1, 2, 3);</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itchFamily="34" charset="0"/>
                <a:cs typeface="Times New Roman" pitchFamily="18" charset="0"/>
              </a:rPr>
              <a:t>	fun2(5);</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int fun1(int a, int b, int c)</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x = 5;</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return x + a + b + c;</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void fun2(int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a =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int b = a + m;</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1464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KBDR</a:t>
            </a:r>
          </a:p>
        </p:txBody>
      </p:sp>
      <p:sp>
        <p:nvSpPr>
          <p:cNvPr id="3" name="Content Placeholder 2"/>
          <p:cNvSpPr>
            <a:spLocks noGrp="1"/>
          </p:cNvSpPr>
          <p:nvPr>
            <p:ph idx="1"/>
          </p:nvPr>
        </p:nvSpPr>
        <p:spPr>
          <a:xfrm>
            <a:off x="457200" y="1219201"/>
            <a:ext cx="8229600" cy="4906966"/>
          </a:xfrm>
        </p:spPr>
        <p:txBody>
          <a:bodyPr>
            <a:normAutofit/>
          </a:bodyPr>
          <a:lstStyle/>
          <a:p>
            <a:pPr marL="0" indent="0">
              <a:buNone/>
            </a:pPr>
            <a:r>
              <a:rPr lang="en-US" sz="2800" dirty="0"/>
              <a:t>	</a:t>
            </a:r>
            <a:r>
              <a:rPr lang="en-US" sz="2000" dirty="0">
                <a:latin typeface="Courier New" panose="02070309020205020404" pitchFamily="49" charset="0"/>
                <a:cs typeface="Courier New" panose="02070309020205020404" pitchFamily="49" charset="0"/>
              </a:rPr>
              <a:t>START	LDI	R1, KBSR</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BRzp</a:t>
            </a:r>
            <a:r>
              <a:rPr lang="en-US" sz="2000" dirty="0">
                <a:latin typeface="Courier New" panose="02070309020205020404" pitchFamily="49" charset="0"/>
                <a:cs typeface="Courier New" panose="02070309020205020404" pitchFamily="49" charset="0"/>
              </a:rPr>
              <a:t>	START</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LDI	R0, KBDR</a:t>
            </a:r>
          </a:p>
          <a:p>
            <a:pPr marL="0" indent="0">
              <a:buNone/>
            </a:pPr>
            <a:r>
              <a:rPr lang="en-US" sz="2000" dirty="0">
                <a:latin typeface="Courier New" panose="02070309020205020404" pitchFamily="49" charset="0"/>
                <a:cs typeface="Courier New" panose="02070309020205020404" pitchFamily="49" charset="0"/>
              </a:rPr>
              <a:t>		… more code …</a:t>
            </a:r>
          </a:p>
          <a:p>
            <a:pPr marL="0" indent="0">
              <a:buNone/>
            </a:pPr>
            <a:r>
              <a:rPr lang="en-US" sz="2000" dirty="0">
                <a:latin typeface="Courier New" panose="02070309020205020404" pitchFamily="49" charset="0"/>
                <a:cs typeface="Courier New" panose="02070309020205020404" pitchFamily="49" charset="0"/>
              </a:rPr>
              <a:t>	KBSR	.fill  xFE00</a:t>
            </a:r>
          </a:p>
          <a:p>
            <a:pPr marL="0" indent="0">
              <a:buNone/>
            </a:pPr>
            <a:r>
              <a:rPr lang="en-US" sz="2000" dirty="0">
                <a:latin typeface="Courier New" panose="02070309020205020404" pitchFamily="49" charset="0"/>
                <a:cs typeface="Courier New" panose="02070309020205020404" pitchFamily="49" charset="0"/>
              </a:rPr>
              <a:t>	KBDR	.fill  xFE02</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TextBox 3"/>
          <p:cNvSpPr txBox="1"/>
          <p:nvPr/>
        </p:nvSpPr>
        <p:spPr>
          <a:xfrm>
            <a:off x="979221" y="5979150"/>
            <a:ext cx="7185557" cy="461665"/>
          </a:xfrm>
          <a:prstGeom prst="rect">
            <a:avLst/>
          </a:prstGeom>
          <a:noFill/>
        </p:spPr>
        <p:txBody>
          <a:bodyPr wrap="none" rtlCol="0">
            <a:spAutoFit/>
          </a:bodyPr>
          <a:lstStyle/>
          <a:p>
            <a:r>
              <a:rPr lang="en-US" sz="2400" dirty="0"/>
              <a:t>The Address Control Logic recognizes xFE02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698557"/>
            <a:ext cx="5029199" cy="2180947"/>
          </a:xfrm>
          <a:prstGeom prst="rect">
            <a:avLst/>
          </a:prstGeom>
        </p:spPr>
      </p:pic>
    </p:spTree>
    <p:extLst>
      <p:ext uri="{BB962C8B-B14F-4D97-AF65-F5344CB8AC3E}">
        <p14:creationId xmlns:p14="http://schemas.microsoft.com/office/powerpoint/2010/main" val="3095145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KBDR</a:t>
            </a:r>
          </a:p>
        </p:txBody>
      </p:sp>
      <p:sp>
        <p:nvSpPr>
          <p:cNvPr id="3" name="Content Placeholder 2"/>
          <p:cNvSpPr>
            <a:spLocks noGrp="1"/>
          </p:cNvSpPr>
          <p:nvPr>
            <p:ph idx="1"/>
          </p:nvPr>
        </p:nvSpPr>
        <p:spPr>
          <a:xfrm>
            <a:off x="457200" y="1219201"/>
            <a:ext cx="8229600" cy="4906966"/>
          </a:xfrm>
        </p:spPr>
        <p:txBody>
          <a:bodyPr>
            <a:normAutofit/>
          </a:bodyPr>
          <a:lstStyle/>
          <a:p>
            <a:pPr marL="0" indent="0">
              <a:buNone/>
            </a:pPr>
            <a:r>
              <a:rPr lang="en-US" sz="2800" dirty="0"/>
              <a:t>	</a:t>
            </a:r>
            <a:r>
              <a:rPr lang="en-US" sz="2000" dirty="0">
                <a:latin typeface="Courier New" panose="02070309020205020404" pitchFamily="49" charset="0"/>
                <a:cs typeface="Courier New" panose="02070309020205020404" pitchFamily="49" charset="0"/>
              </a:rPr>
              <a:t>START	LDI	R1, KBSR</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BRzp</a:t>
            </a:r>
            <a:r>
              <a:rPr lang="en-US" sz="2000" dirty="0">
                <a:latin typeface="Courier New" panose="02070309020205020404" pitchFamily="49" charset="0"/>
                <a:cs typeface="Courier New" panose="02070309020205020404" pitchFamily="49" charset="0"/>
              </a:rPr>
              <a:t>	START</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LDI	R0, KBDR</a:t>
            </a:r>
          </a:p>
          <a:p>
            <a:pPr marL="0" indent="0">
              <a:buNone/>
            </a:pPr>
            <a:r>
              <a:rPr lang="en-US" sz="2000" dirty="0">
                <a:latin typeface="Courier New" panose="02070309020205020404" pitchFamily="49" charset="0"/>
                <a:cs typeface="Courier New" panose="02070309020205020404" pitchFamily="49" charset="0"/>
              </a:rPr>
              <a:t>		… more code …</a:t>
            </a:r>
          </a:p>
          <a:p>
            <a:pPr marL="0" indent="0">
              <a:buNone/>
            </a:pPr>
            <a:r>
              <a:rPr lang="en-US" sz="2000" dirty="0">
                <a:latin typeface="Courier New" panose="02070309020205020404" pitchFamily="49" charset="0"/>
                <a:cs typeface="Courier New" panose="02070309020205020404" pitchFamily="49" charset="0"/>
              </a:rPr>
              <a:t>	KBSR	.fill  xFE00</a:t>
            </a:r>
          </a:p>
          <a:p>
            <a:pPr marL="0" indent="0">
              <a:buNone/>
            </a:pPr>
            <a:r>
              <a:rPr lang="en-US" sz="2000" dirty="0">
                <a:latin typeface="Courier New" panose="02070309020205020404" pitchFamily="49" charset="0"/>
                <a:cs typeface="Courier New" panose="02070309020205020404" pitchFamily="49" charset="0"/>
              </a:rPr>
              <a:t>	KBDR	.fill  xFE02</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TextBox 3"/>
          <p:cNvSpPr txBox="1"/>
          <p:nvPr/>
        </p:nvSpPr>
        <p:spPr>
          <a:xfrm>
            <a:off x="979221" y="5979150"/>
            <a:ext cx="7185557" cy="461665"/>
          </a:xfrm>
          <a:prstGeom prst="rect">
            <a:avLst/>
          </a:prstGeom>
          <a:noFill/>
        </p:spPr>
        <p:txBody>
          <a:bodyPr wrap="none" rtlCol="0">
            <a:spAutoFit/>
          </a:bodyPr>
          <a:lstStyle/>
          <a:p>
            <a:r>
              <a:rPr lang="en-US" sz="2400" dirty="0"/>
              <a:t>The Address Control Logic recognizes xFE02 and kicks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3698557"/>
            <a:ext cx="5029199" cy="2180947"/>
          </a:xfrm>
          <a:prstGeom prst="rect">
            <a:avLst/>
          </a:prstGeom>
        </p:spPr>
      </p:pic>
    </p:spTree>
    <p:extLst>
      <p:ext uri="{BB962C8B-B14F-4D97-AF65-F5344CB8AC3E}">
        <p14:creationId xmlns:p14="http://schemas.microsoft.com/office/powerpoint/2010/main" val="3799015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7942</TotalTime>
  <Words>6486</Words>
  <Application>Microsoft Office PowerPoint</Application>
  <PresentationFormat>On-screen Show (4:3)</PresentationFormat>
  <Paragraphs>1285</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Courier New</vt:lpstr>
      <vt:lpstr>Times New Roman</vt:lpstr>
      <vt:lpstr>Office Theme</vt:lpstr>
      <vt:lpstr>Chapters 8, 9, and 10 I/O  Interrupts The Stack</vt:lpstr>
      <vt:lpstr>Two I/O Methods</vt:lpstr>
      <vt:lpstr>LC3 Memory Mapping</vt:lpstr>
      <vt:lpstr>Keyboard Interaction</vt:lpstr>
      <vt:lpstr>USE GETC WHEN PROGRAMMING</vt:lpstr>
      <vt:lpstr>Reading KBSR</vt:lpstr>
      <vt:lpstr>Reading KBSR</vt:lpstr>
      <vt:lpstr>Reading KBDR</vt:lpstr>
      <vt:lpstr>Reading KBDR</vt:lpstr>
      <vt:lpstr>Display Interaction</vt:lpstr>
      <vt:lpstr>Reading DSR</vt:lpstr>
      <vt:lpstr>Reading DSR</vt:lpstr>
      <vt:lpstr>Writing DDR</vt:lpstr>
      <vt:lpstr>Writing DDR</vt:lpstr>
      <vt:lpstr>Interrupts</vt:lpstr>
      <vt:lpstr>Interrupts are Better</vt:lpstr>
      <vt:lpstr>What is an interrupt exactly?</vt:lpstr>
      <vt:lpstr>Program A Interrupted</vt:lpstr>
      <vt:lpstr>Synchronicity and Polling</vt:lpstr>
      <vt:lpstr>Enabling Interrupts</vt:lpstr>
      <vt:lpstr>Interrupt Priority</vt:lpstr>
      <vt:lpstr>Interrupt Circuit</vt:lpstr>
      <vt:lpstr>The Stack</vt:lpstr>
      <vt:lpstr>Stack Definitions</vt:lpstr>
      <vt:lpstr>Pushing and Popping (simple)</vt:lpstr>
      <vt:lpstr>Pushing 1</vt:lpstr>
      <vt:lpstr>Pushing 2</vt:lpstr>
      <vt:lpstr>Pushing 3</vt:lpstr>
      <vt:lpstr>Pushing 4</vt:lpstr>
      <vt:lpstr>Popping 1</vt:lpstr>
      <vt:lpstr>Popping 2</vt:lpstr>
      <vt:lpstr>Pop with Underflow</vt:lpstr>
      <vt:lpstr>Push with Overflow</vt:lpstr>
      <vt:lpstr>Push and Pop and R0</vt:lpstr>
      <vt:lpstr>Back to Interrupts</vt:lpstr>
      <vt:lpstr>PSR – Process Status Register</vt:lpstr>
      <vt:lpstr>Switching Processes</vt:lpstr>
      <vt:lpstr>Process Switching Vulnerability</vt:lpstr>
      <vt:lpstr>Two Stacks</vt:lpstr>
      <vt:lpstr>Process Privilege</vt:lpstr>
      <vt:lpstr>Returning</vt:lpstr>
      <vt:lpstr>PowerPoint Presentation</vt:lpstr>
      <vt:lpstr>Vectors</vt:lpstr>
      <vt:lpstr>Add your own traps</vt:lpstr>
      <vt:lpstr>External Libraries and Linking</vt:lpstr>
      <vt:lpstr>.EXTERNAL</vt:lpstr>
      <vt:lpstr>The Linker</vt:lpstr>
      <vt:lpstr>Build an Executable</vt:lpstr>
      <vt:lpstr>Linking Example</vt:lpstr>
      <vt:lpstr>Activation Records</vt:lpstr>
      <vt:lpstr>A simple C program</vt:lpstr>
      <vt:lpstr>A simple C program</vt:lpstr>
      <vt:lpstr>A simple C program</vt:lpstr>
      <vt:lpstr>A simple C program</vt:lpstr>
      <vt:lpstr>A simple C program</vt:lpstr>
      <vt:lpstr>A simple C program</vt:lpstr>
      <vt:lpstr>A simple C program</vt:lpstr>
      <vt:lpstr>Activation Record Details</vt:lpstr>
      <vt:lpstr>Frame Pointer</vt:lpstr>
      <vt:lpstr>Calling volta from watt</vt:lpstr>
      <vt:lpstr>At the top of volta</vt:lpstr>
      <vt:lpstr>End of volta</vt:lpstr>
      <vt:lpstr>watt after volta</vt:lpstr>
      <vt:lpstr>A simple C program</vt:lpstr>
      <vt:lpstr>A simple C program</vt:lpstr>
      <vt:lpstr>A simple C program</vt:lpstr>
      <vt:lpstr>A simple C program</vt:lpstr>
      <vt:lpstr>A simple C program</vt:lpstr>
      <vt:lpstr>A simple C program</vt:lpstr>
      <vt:lpstr>A simple C program</vt:lpstr>
      <vt:lpstr>A simple C program</vt:lpstr>
      <vt:lpstr>A simple C program</vt:lpstr>
      <vt:lpstr>A simple C program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LC-3</dc:title>
  <dc:creator>Joel</dc:creator>
  <cp:lastModifiedBy>Swanson, Joel</cp:lastModifiedBy>
  <cp:revision>202</cp:revision>
  <dcterms:created xsi:type="dcterms:W3CDTF">2006-08-16T00:00:00Z</dcterms:created>
  <dcterms:modified xsi:type="dcterms:W3CDTF">2021-11-22T17:52:36Z</dcterms:modified>
</cp:coreProperties>
</file>