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73" r:id="rId6"/>
    <p:sldId id="259" r:id="rId7"/>
    <p:sldId id="278"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varScale="1">
        <p:scale>
          <a:sx n="80" d="100"/>
          <a:sy n="80" d="100"/>
        </p:scale>
        <p:origin x="58" y="17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783977" y="107577"/>
            <a:ext cx="9144000" cy="4720198"/>
          </a:xfrm>
        </p:spPr>
        <p:txBody>
          <a:bodyPr/>
          <a:lstStyle/>
          <a:p>
            <a:r>
              <a:rPr lang="en-US" sz="4000" b="1" dirty="0">
                <a:latin typeface="Times New Roman" panose="02020603050405020304" pitchFamily="18" charset="0"/>
                <a:cs typeface="Times New Roman" panose="02020603050405020304" pitchFamily="18" charset="0"/>
              </a:rPr>
              <a:t>FLOOD MONITORING AND EARLY WARNING</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dirty="0"/>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066F08-6FA9-62FF-22D7-36F478BF774D}"/>
              </a:ext>
            </a:extLst>
          </p:cNvPr>
          <p:cNvPicPr>
            <a:picLocks noChangeAspect="1"/>
          </p:cNvPicPr>
          <p:nvPr/>
        </p:nvPicPr>
        <p:blipFill>
          <a:blip r:embed="rId4"/>
          <a:stretch>
            <a:fillRect/>
          </a:stretch>
        </p:blipFill>
        <p:spPr>
          <a:xfrm>
            <a:off x="855354" y="2114221"/>
            <a:ext cx="5953012" cy="3961459"/>
          </a:xfrm>
          <a:prstGeom prst="rect">
            <a:avLst/>
          </a:prstGeom>
        </p:spPr>
      </p:pic>
      <p:sp>
        <p:nvSpPr>
          <p:cNvPr id="6" name="Subtitle 5">
            <a:extLst>
              <a:ext uri="{FF2B5EF4-FFF2-40B4-BE49-F238E27FC236}">
                <a16:creationId xmlns:a16="http://schemas.microsoft.com/office/drawing/2014/main" id="{992958A2-347E-CC35-EB84-43C45A360EF9}"/>
              </a:ext>
            </a:extLst>
          </p:cNvPr>
          <p:cNvSpPr>
            <a:spLocks noGrp="1"/>
          </p:cNvSpPr>
          <p:nvPr>
            <p:ph type="subTitle" idx="1"/>
          </p:nvPr>
        </p:nvSpPr>
        <p:spPr/>
        <p:txBody>
          <a:bodyPr/>
          <a:lstStyle/>
          <a:p>
            <a:r>
              <a:rPr lang="en-US" sz="3600" b="1" dirty="0">
                <a:latin typeface="Times New Roman" panose="02020603050405020304" pitchFamily="18" charset="0"/>
                <a:cs typeface="Times New Roman" panose="02020603050405020304" pitchFamily="18" charset="0"/>
              </a:rPr>
              <a:t>                                                </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Presented by :</a:t>
            </a:r>
          </a:p>
          <a:p>
            <a:r>
              <a:rPr lang="en-US" b="1" dirty="0">
                <a:solidFill>
                  <a:schemeClr val="accent6">
                    <a:lumMod val="10000"/>
                  </a:schemeClr>
                </a:solidFill>
                <a:latin typeface="Times New Roman" panose="02020603050405020304" pitchFamily="18" charset="0"/>
                <a:cs typeface="Times New Roman" panose="02020603050405020304" pitchFamily="18" charset="0"/>
              </a:rPr>
              <a:t>                                                                            </a:t>
            </a:r>
            <a:r>
              <a:rPr lang="en-US" b="1" dirty="0" err="1">
                <a:solidFill>
                  <a:schemeClr val="accent6">
                    <a:lumMod val="10000"/>
                  </a:schemeClr>
                </a:solidFill>
                <a:latin typeface="Times New Roman" panose="02020603050405020304" pitchFamily="18" charset="0"/>
                <a:cs typeface="Times New Roman" panose="02020603050405020304" pitchFamily="18" charset="0"/>
              </a:rPr>
              <a:t>K.S.Eniya</a:t>
            </a:r>
            <a:r>
              <a:rPr lang="en-US" b="1" dirty="0">
                <a:solidFill>
                  <a:schemeClr val="accent6">
                    <a:lumMod val="10000"/>
                  </a:schemeClr>
                </a:solidFill>
                <a:latin typeface="Times New Roman" panose="02020603050405020304" pitchFamily="18" charset="0"/>
                <a:cs typeface="Times New Roman" panose="02020603050405020304" pitchFamily="18" charset="0"/>
              </a:rPr>
              <a:t> Varshini</a:t>
            </a:r>
          </a:p>
          <a:p>
            <a:r>
              <a:rPr lang="en-US" b="1" dirty="0">
                <a:solidFill>
                  <a:schemeClr val="accent6">
                    <a:lumMod val="10000"/>
                  </a:schemeClr>
                </a:solidFill>
                <a:latin typeface="Times New Roman" panose="02020603050405020304" pitchFamily="18" charset="0"/>
                <a:cs typeface="Times New Roman" panose="02020603050405020304" pitchFamily="18" charset="0"/>
              </a:rPr>
              <a:t>                                                               N. </a:t>
            </a:r>
            <a:r>
              <a:rPr lang="en-US" b="1" dirty="0" err="1">
                <a:solidFill>
                  <a:schemeClr val="accent6">
                    <a:lumMod val="10000"/>
                  </a:schemeClr>
                </a:solidFill>
                <a:latin typeface="Times New Roman" panose="02020603050405020304" pitchFamily="18" charset="0"/>
                <a:cs typeface="Times New Roman" panose="02020603050405020304" pitchFamily="18" charset="0"/>
              </a:rPr>
              <a:t>Deepitha</a:t>
            </a:r>
            <a:endParaRPr lang="en-US" b="1" dirty="0">
              <a:solidFill>
                <a:schemeClr val="accent6">
                  <a:lumMod val="10000"/>
                </a:schemeClr>
              </a:solidFill>
              <a:latin typeface="Times New Roman" panose="02020603050405020304" pitchFamily="18" charset="0"/>
              <a:cs typeface="Times New Roman" panose="02020603050405020304" pitchFamily="18" charset="0"/>
            </a:endParaRPr>
          </a:p>
          <a:p>
            <a:r>
              <a:rPr lang="en-US" b="1" dirty="0">
                <a:solidFill>
                  <a:schemeClr val="accent6">
                    <a:lumMod val="10000"/>
                  </a:schemeClr>
                </a:solidFill>
                <a:latin typeface="Times New Roman" panose="02020603050405020304" pitchFamily="18" charset="0"/>
                <a:cs typeface="Times New Roman" panose="02020603050405020304" pitchFamily="18" charset="0"/>
              </a:rPr>
              <a:t>                                                              M. Srinithi</a:t>
            </a:r>
          </a:p>
          <a:p>
            <a:r>
              <a:rPr lang="en-US" b="1" dirty="0">
                <a:solidFill>
                  <a:schemeClr val="accent6">
                    <a:lumMod val="10000"/>
                  </a:schemeClr>
                </a:solidFill>
                <a:latin typeface="Times New Roman" panose="02020603050405020304" pitchFamily="18" charset="0"/>
                <a:cs typeface="Times New Roman" panose="02020603050405020304" pitchFamily="18" charset="0"/>
              </a:rPr>
              <a:t>                                                             S. Menaka</a:t>
            </a:r>
          </a:p>
          <a:p>
            <a:r>
              <a:rPr lang="en-US" b="1" dirty="0">
                <a:solidFill>
                  <a:schemeClr val="accent6">
                    <a:lumMod val="10000"/>
                  </a:schemeClr>
                </a:solidFill>
                <a:latin typeface="Times New Roman" panose="02020603050405020304" pitchFamily="18" charset="0"/>
                <a:cs typeface="Times New Roman" panose="02020603050405020304" pitchFamily="18" charset="0"/>
              </a:rPr>
              <a:t>                                                               S. </a:t>
            </a:r>
            <a:r>
              <a:rPr lang="en-US" b="1" dirty="0" err="1">
                <a:solidFill>
                  <a:schemeClr val="accent6">
                    <a:lumMod val="10000"/>
                  </a:schemeClr>
                </a:solidFill>
                <a:latin typeface="Times New Roman" panose="02020603050405020304" pitchFamily="18" charset="0"/>
                <a:cs typeface="Times New Roman" panose="02020603050405020304" pitchFamily="18" charset="0"/>
              </a:rPr>
              <a:t>Elakkiya</a:t>
            </a:r>
            <a:endParaRPr lang="en-US" b="1" dirty="0">
              <a:solidFill>
                <a:schemeClr val="accent6">
                  <a:lumMod val="10000"/>
                </a:schemeClr>
              </a:solidFill>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309433121"/>
              </p:ext>
            </p:extLst>
          </p:nvPr>
        </p:nvGraphicFramePr>
        <p:xfrm>
          <a:off x="7117080" y="807720"/>
          <a:ext cx="4370536" cy="4858725"/>
        </p:xfrm>
        <a:graphic>
          <a:graphicData uri="http://schemas.openxmlformats.org/drawingml/2006/table">
            <a:tbl>
              <a:tblPr firstRow="1" bandRow="1"/>
              <a:tblGrid>
                <a:gridCol w="4370536">
                  <a:extLst>
                    <a:ext uri="{9D8B030D-6E8A-4147-A177-3AD203B41FA5}">
                      <a16:colId xmlns:a16="http://schemas.microsoft.com/office/drawing/2014/main" val="1563570424"/>
                    </a:ext>
                  </a:extLst>
                </a:gridCol>
              </a:tblGrid>
              <a:tr h="75872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j-lt"/>
                        </a:rPr>
                        <a:t>DEFINITION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85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j-lt"/>
                          <a:cs typeface="Gill Sans Light" panose="020B0302020104020203" pitchFamily="34" charset="-79"/>
                        </a:rPr>
                        <a:t>WHY FLOOD MONITORING?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8017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Gill Sans Light" panose="020B0302020104020203" pitchFamily="34" charset="-79"/>
                        </a:rPr>
                        <a:t>SOURCES OF FLOOD MONITORING</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dirty="0">
                        <a:latin typeface="+mj-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696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j-lt"/>
                          <a:cs typeface="Gill Sans Light" panose="020B0302020104020203" pitchFamily="34" charset="-79"/>
                        </a:rPr>
                        <a:t>EFFECTS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43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mn-cs"/>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85571" y="202815"/>
            <a:ext cx="6502620" cy="1298448"/>
          </a:xfrm>
        </p:spPr>
        <p:txBody>
          <a:bodyPr/>
          <a:lstStyle/>
          <a:p>
            <a:r>
              <a:rPr lang="en-US" sz="4400" dirty="0">
                <a:latin typeface="Times New Roman" panose="02020603050405020304" pitchFamily="18" charset="0"/>
                <a:cs typeface="Times New Roman" panose="02020603050405020304" pitchFamily="18" charset="0"/>
              </a:rPr>
              <a:t>Definition: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pPr marL="285750" indent="-285750" algn="just">
              <a:buFont typeface="Wingdings" panose="05000000000000000000" pitchFamily="2" charset="2"/>
              <a:buChar char="v"/>
            </a:pPr>
            <a:r>
              <a:rPr lang="en-US" sz="2000" dirty="0">
                <a:latin typeface="+mj-lt"/>
              </a:rPr>
              <a:t>Observing and analyzing water levels and weather conditions to detects potential floods.</a:t>
            </a:r>
          </a:p>
          <a:p>
            <a:pPr algn="just"/>
            <a:endParaRPr lang="en-US" sz="2000" dirty="0">
              <a:latin typeface="+mj-lt"/>
            </a:endParaRPr>
          </a:p>
          <a:p>
            <a:pPr marL="285750" indent="-285750" algn="just">
              <a:buFont typeface="Wingdings" panose="05000000000000000000" pitchFamily="2" charset="2"/>
              <a:buChar char="v"/>
            </a:pPr>
            <a:r>
              <a:rPr lang="en-US" sz="2000" dirty="0">
                <a:latin typeface="+mj-lt"/>
              </a:rPr>
              <a:t>This information is then used to alert communities in advance, allowing  them  to take preventive measures and evacuate if necessary.</a:t>
            </a:r>
          </a:p>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pic>
        <p:nvPicPr>
          <p:cNvPr id="12" name="Picture 11">
            <a:extLst>
              <a:ext uri="{FF2B5EF4-FFF2-40B4-BE49-F238E27FC236}">
                <a16:creationId xmlns:a16="http://schemas.microsoft.com/office/drawing/2014/main" id="{9763E54C-ECCA-D4D8-2406-1D7F8BFE7D14}"/>
              </a:ext>
            </a:extLst>
          </p:cNvPr>
          <p:cNvPicPr>
            <a:picLocks noChangeAspect="1"/>
          </p:cNvPicPr>
          <p:nvPr/>
        </p:nvPicPr>
        <p:blipFill>
          <a:blip r:embed="rId3"/>
          <a:stretch>
            <a:fillRect/>
          </a:stretch>
        </p:blipFill>
        <p:spPr>
          <a:xfrm>
            <a:off x="5900445" y="1259841"/>
            <a:ext cx="5905984" cy="3688079"/>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66700" y="-502920"/>
            <a:ext cx="11010900" cy="7512368"/>
          </a:xfrm>
        </p:spPr>
        <p:txBody>
          <a:bodyPr/>
          <a:lstStyle/>
          <a:p>
            <a:r>
              <a:rPr lang="en-US" sz="4000" b="1" dirty="0">
                <a:solidFill>
                  <a:schemeClr val="bg2">
                    <a:lumMod val="50000"/>
                  </a:schemeClr>
                </a:solidFill>
                <a:latin typeface="Times New Roman" panose="02020603050405020304" pitchFamily="18" charset="0"/>
                <a:cs typeface="Times New Roman" panose="02020603050405020304" pitchFamily="18" charset="0"/>
              </a:rPr>
              <a:t>Why flood monitoring?</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2000" b="1" dirty="0">
                <a:solidFill>
                  <a:schemeClr val="accent5">
                    <a:lumMod val="50000"/>
                  </a:schemeClr>
                </a:solidFill>
                <a:latin typeface="Times New Roman" panose="02020603050405020304" pitchFamily="18" charset="0"/>
                <a:cs typeface="Times New Roman" panose="02020603050405020304" pitchFamily="18" charset="0"/>
              </a:rPr>
              <a:t>Flood Monitoring is crucial for early detection and response to potential flooding events.</a:t>
            </a:r>
            <a:br>
              <a:rPr lang="en-US" sz="2000" b="1" dirty="0">
                <a:solidFill>
                  <a:schemeClr val="accent5">
                    <a:lumMod val="50000"/>
                  </a:schemeClr>
                </a:solidFill>
                <a:latin typeface="Times New Roman" panose="02020603050405020304" pitchFamily="18" charset="0"/>
                <a:cs typeface="Times New Roman" panose="02020603050405020304" pitchFamily="18" charset="0"/>
              </a:rPr>
            </a:br>
            <a:br>
              <a:rPr lang="en-US" sz="2000" b="1" dirty="0">
                <a:solidFill>
                  <a:schemeClr val="accent5">
                    <a:lumMod val="50000"/>
                  </a:schemeClr>
                </a:solidFill>
                <a:latin typeface="Times New Roman" panose="02020603050405020304" pitchFamily="18" charset="0"/>
                <a:cs typeface="Times New Roman" panose="02020603050405020304" pitchFamily="18" charset="0"/>
              </a:rPr>
            </a:br>
            <a:r>
              <a:rPr lang="en-US" sz="2000" b="1" dirty="0">
                <a:solidFill>
                  <a:schemeClr val="accent5">
                    <a:lumMod val="50000"/>
                  </a:schemeClr>
                </a:solidFill>
                <a:latin typeface="Times New Roman" panose="02020603050405020304" pitchFamily="18" charset="0"/>
                <a:cs typeface="Times New Roman" panose="02020603050405020304" pitchFamily="18" charset="0"/>
              </a:rPr>
              <a:t>  It helps to migrate the impact of floods by providing Flood monitoring timely information on water levels, allowing authorities to issue warnings, evacuate residents, and implement flood control measures.</a:t>
            </a:r>
            <a:br>
              <a:rPr lang="en-US" sz="2000" b="1" dirty="0">
                <a:solidFill>
                  <a:schemeClr val="accent5">
                    <a:lumMod val="50000"/>
                  </a:schemeClr>
                </a:solidFill>
                <a:latin typeface="Times New Roman" panose="02020603050405020304" pitchFamily="18" charset="0"/>
                <a:cs typeface="Times New Roman" panose="02020603050405020304" pitchFamily="18" charset="0"/>
              </a:rPr>
            </a:br>
            <a:br>
              <a:rPr lang="en-US" sz="2000" b="1" dirty="0">
                <a:solidFill>
                  <a:schemeClr val="accent5">
                    <a:lumMod val="50000"/>
                  </a:schemeClr>
                </a:solidFill>
                <a:latin typeface="Times New Roman" panose="02020603050405020304" pitchFamily="18" charset="0"/>
                <a:cs typeface="Times New Roman" panose="02020603050405020304" pitchFamily="18" charset="0"/>
              </a:rPr>
            </a:br>
            <a:r>
              <a:rPr lang="en-US" sz="2000" b="1" dirty="0">
                <a:solidFill>
                  <a:schemeClr val="accent5">
                    <a:lumMod val="50000"/>
                  </a:schemeClr>
                </a:solidFill>
                <a:latin typeface="Times New Roman" panose="02020603050405020304" pitchFamily="18" charset="0"/>
                <a:cs typeface="Times New Roman" panose="02020603050405020304" pitchFamily="18" charset="0"/>
              </a:rPr>
              <a:t>  Monitoring also aids in understanding patterns, contributing to better flood prediction and prevention strategies.</a:t>
            </a:r>
            <a:r>
              <a:rPr lang="en-US" sz="4000" b="1" dirty="0">
                <a:solidFill>
                  <a:schemeClr val="accent5">
                    <a:lumMod val="50000"/>
                  </a:schemeClr>
                </a:solidFill>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US" sz="4000" b="1" dirty="0">
              <a:highlight>
                <a:srgbClr val="8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82296"/>
            <a:ext cx="9363456" cy="1298448"/>
          </a:xfrm>
        </p:spPr>
        <p:txBody>
          <a:bodyPr/>
          <a:lstStyle/>
          <a:p>
            <a:r>
              <a:rPr lang="en-US" sz="4000" dirty="0">
                <a:latin typeface="Times New Roman" panose="02020603050405020304" pitchFamily="18" charset="0"/>
                <a:cs typeface="Times New Roman" panose="02020603050405020304" pitchFamily="18" charset="0"/>
              </a:rPr>
              <a:t>Sources of flood monitoring</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5" name="Content Placeholder 4">
            <a:extLst>
              <a:ext uri="{FF2B5EF4-FFF2-40B4-BE49-F238E27FC236}">
                <a16:creationId xmlns:a16="http://schemas.microsoft.com/office/drawing/2014/main" id="{AFD19465-8055-B078-F633-351473F69522}"/>
              </a:ext>
            </a:extLst>
          </p:cNvPr>
          <p:cNvSpPr>
            <a:spLocks noGrp="1"/>
          </p:cNvSpPr>
          <p:nvPr>
            <p:ph idx="1"/>
          </p:nvPr>
        </p:nvSpPr>
        <p:spPr>
          <a:xfrm>
            <a:off x="576072" y="1597981"/>
            <a:ext cx="8344408" cy="4181027"/>
          </a:xfrm>
        </p:spPr>
        <p:txBody>
          <a:bodyPr>
            <a:normAutofit/>
          </a:bodyPr>
          <a:lstStyle/>
          <a:p>
            <a:r>
              <a:rPr lang="en-US" sz="2000" dirty="0">
                <a:latin typeface="Times New Roman" panose="02020603050405020304" pitchFamily="18" charset="0"/>
                <a:cs typeface="Times New Roman" panose="02020603050405020304" pitchFamily="18" charset="0"/>
              </a:rPr>
              <a:t>Remote sensing satellites capture images to monitor water levels, changes in riverbanks, and flood extent.</a:t>
            </a:r>
          </a:p>
          <a:p>
            <a:r>
              <a:rPr lang="en-US" sz="2000" dirty="0">
                <a:latin typeface="Times New Roman" panose="02020603050405020304" pitchFamily="18" charset="0"/>
                <a:cs typeface="Times New Roman" panose="02020603050405020304" pitchFamily="18" charset="0"/>
              </a:rPr>
              <a:t>Meteorological data helps predict heavy rainfall, a key factor in flooding.</a:t>
            </a:r>
          </a:p>
          <a:p>
            <a:r>
              <a:rPr lang="en-US" sz="2000" dirty="0">
                <a:latin typeface="Times New Roman" panose="02020603050405020304" pitchFamily="18" charset="0"/>
                <a:cs typeface="Times New Roman" panose="02020603050405020304" pitchFamily="18" charset="0"/>
              </a:rPr>
              <a:t>Government agencies monitor and share information on flood risk, response plans and evacuation strategies.</a:t>
            </a:r>
          </a:p>
          <a:p>
            <a:r>
              <a:rPr lang="en-US" sz="2000" dirty="0">
                <a:latin typeface="Times New Roman" panose="02020603050405020304" pitchFamily="18" charset="0"/>
                <a:cs typeface="Times New Roman" panose="02020603050405020304" pitchFamily="18" charset="0"/>
              </a:rPr>
              <a:t>IoT devices, including sensors on infrastructure like bridges, contribute real-time data on water levels and conditions.</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39E077D-5C1F-2205-469D-6828F7AA9B01}"/>
              </a:ext>
            </a:extLst>
          </p:cNvPr>
          <p:cNvPicPr>
            <a:picLocks noChangeAspect="1"/>
          </p:cNvPicPr>
          <p:nvPr/>
        </p:nvPicPr>
        <p:blipFill>
          <a:blip r:embed="rId3"/>
          <a:stretch>
            <a:fillRect/>
          </a:stretch>
        </p:blipFill>
        <p:spPr>
          <a:xfrm>
            <a:off x="8920481" y="1483360"/>
            <a:ext cx="2844800" cy="3068319"/>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2998230" y="520701"/>
            <a:ext cx="9120424" cy="660399"/>
          </a:xfrm>
        </p:spPr>
        <p:txBody>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Effects: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65760" y="1181100"/>
            <a:ext cx="8417560" cy="4203700"/>
          </a:xfrm>
        </p:spPr>
        <p:txBody>
          <a:bodyPr>
            <a:normAutofit/>
          </a:bodyPr>
          <a:lstStyle/>
          <a:p>
            <a:pPr marL="342900" indent="-342900" algn="l">
              <a:buFont typeface="Wingdings" panose="05000000000000000000" pitchFamily="2" charset="2"/>
              <a:buChar char="v"/>
            </a:pPr>
            <a:r>
              <a:rPr lang="en-US" sz="2000" dirty="0">
                <a:solidFill>
                  <a:schemeClr val="accent6">
                    <a:lumMod val="10000"/>
                  </a:schemeClr>
                </a:solidFill>
                <a:latin typeface="Times New Roman" panose="02020603050405020304" pitchFamily="18" charset="0"/>
                <a:cs typeface="Times New Roman" panose="02020603050405020304" pitchFamily="18" charset="0"/>
              </a:rPr>
              <a:t>It is necessary to design or build a system which will monitor the flood prone area and give alert to the people of that area.</a:t>
            </a:r>
          </a:p>
          <a:p>
            <a:pPr marL="342900" indent="-342900" algn="l">
              <a:buFont typeface="Wingdings" panose="05000000000000000000" pitchFamily="2" charset="2"/>
              <a:buChar char="v"/>
            </a:pPr>
            <a:endParaRPr lang="en-US" sz="2000" dirty="0">
              <a:solidFill>
                <a:schemeClr val="accent6">
                  <a:lumMod val="1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dirty="0">
                <a:solidFill>
                  <a:schemeClr val="accent6">
                    <a:lumMod val="10000"/>
                  </a:schemeClr>
                </a:solidFill>
                <a:latin typeface="Times New Roman" panose="02020603050405020304" pitchFamily="18" charset="0"/>
                <a:cs typeface="Times New Roman" panose="02020603050405020304" pitchFamily="18" charset="0"/>
              </a:rPr>
              <a:t>It allow detection and assessment of threating events to take place before it hits a community.</a:t>
            </a:r>
          </a:p>
          <a:p>
            <a:pPr algn="l"/>
            <a:endParaRPr lang="en-US" sz="2000" dirty="0">
              <a:solidFill>
                <a:schemeClr val="accent6">
                  <a:lumMod val="1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dirty="0">
                <a:solidFill>
                  <a:schemeClr val="accent6">
                    <a:lumMod val="10000"/>
                  </a:schemeClr>
                </a:solidFill>
                <a:latin typeface="Times New Roman" panose="02020603050405020304" pitchFamily="18" charset="0"/>
                <a:cs typeface="Times New Roman" panose="02020603050405020304" pitchFamily="18" charset="0"/>
              </a:rPr>
              <a:t>Reducing the risk of casualties during flooding events.</a:t>
            </a:r>
          </a:p>
          <a:p>
            <a:pPr marL="342900" indent="-342900" algn="l">
              <a:buFont typeface="Wingdings" panose="05000000000000000000" pitchFamily="2" charset="2"/>
              <a:buChar char="v"/>
            </a:pPr>
            <a:endParaRPr lang="en-US" sz="2000" dirty="0">
              <a:solidFill>
                <a:schemeClr val="accent6">
                  <a:lumMod val="10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dirty="0">
                <a:solidFill>
                  <a:schemeClr val="accent6">
                    <a:lumMod val="10000"/>
                  </a:schemeClr>
                </a:solidFill>
                <a:latin typeface="Times New Roman" panose="02020603050405020304" pitchFamily="18" charset="0"/>
                <a:cs typeface="Times New Roman" panose="02020603050405020304" pitchFamily="18" charset="0"/>
              </a:rPr>
              <a:t>These system raise </a:t>
            </a:r>
            <a:r>
              <a:rPr lang="en-US" sz="2000" dirty="0" err="1">
                <a:solidFill>
                  <a:schemeClr val="accent6">
                    <a:lumMod val="10000"/>
                  </a:schemeClr>
                </a:solidFill>
                <a:latin typeface="Times New Roman" panose="02020603050405020304" pitchFamily="18" charset="0"/>
                <a:cs typeface="Times New Roman" panose="02020603050405020304" pitchFamily="18" charset="0"/>
              </a:rPr>
              <a:t>awereness</a:t>
            </a:r>
            <a:r>
              <a:rPr lang="en-US" sz="2000" dirty="0">
                <a:solidFill>
                  <a:schemeClr val="accent6">
                    <a:lumMod val="10000"/>
                  </a:schemeClr>
                </a:solidFill>
                <a:latin typeface="Times New Roman" panose="02020603050405020304" pitchFamily="18" charset="0"/>
                <a:cs typeface="Times New Roman" panose="02020603050405020304" pitchFamily="18" charset="0"/>
              </a:rPr>
              <a:t> about flood risks, fostering a culture of preparedness and resilience within communities.</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26720" y="914400"/>
            <a:ext cx="10994307" cy="3178810"/>
          </a:xfrm>
        </p:spPr>
        <p:txBody>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Conclusion:</a:t>
            </a:r>
            <a:br>
              <a:rPr lang="en-US" sz="4000" b="1" dirty="0">
                <a:solidFill>
                  <a:schemeClr val="accent2">
                    <a:lumMod val="50000"/>
                  </a:schemeClr>
                </a:solidFill>
                <a:latin typeface="Times New Roman" panose="02020603050405020304" pitchFamily="18" charset="0"/>
                <a:cs typeface="Times New Roman" panose="02020603050405020304" pitchFamily="18" charset="0"/>
              </a:rPr>
            </a:br>
            <a:r>
              <a:rPr lang="en-US" sz="4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6">
                    <a:lumMod val="10000"/>
                  </a:schemeClr>
                </a:solidFill>
                <a:latin typeface="Times New Roman" panose="02020603050405020304" pitchFamily="18" charset="0"/>
                <a:cs typeface="Times New Roman" panose="02020603050405020304" pitchFamily="18" charset="0"/>
              </a:rPr>
              <a:t>The future of flood monitoring and early warning involves advanced technologies like Satellite imaging, AI, and machine learning to enhance prediction accuracy.</a:t>
            </a:r>
            <a:br>
              <a:rPr lang="en-US" sz="2000" dirty="0">
                <a:solidFill>
                  <a:schemeClr val="accent6">
                    <a:lumMod val="10000"/>
                  </a:schemeClr>
                </a:solidFill>
                <a:latin typeface="Times New Roman" panose="02020603050405020304" pitchFamily="18" charset="0"/>
                <a:cs typeface="Times New Roman" panose="02020603050405020304" pitchFamily="18" charset="0"/>
              </a:rPr>
            </a:br>
            <a:br>
              <a:rPr lang="en-US" sz="2000" dirty="0">
                <a:solidFill>
                  <a:schemeClr val="accent6">
                    <a:lumMod val="10000"/>
                  </a:schemeClr>
                </a:solidFill>
                <a:latin typeface="Times New Roman" panose="02020603050405020304" pitchFamily="18" charset="0"/>
                <a:cs typeface="Times New Roman" panose="02020603050405020304" pitchFamily="18" charset="0"/>
              </a:rPr>
            </a:br>
            <a:r>
              <a:rPr lang="en-US" sz="2000" dirty="0">
                <a:solidFill>
                  <a:schemeClr val="accent6">
                    <a:lumMod val="10000"/>
                  </a:schemeClr>
                </a:solidFill>
                <a:latin typeface="Times New Roman" panose="02020603050405020304" pitchFamily="18" charset="0"/>
                <a:cs typeface="Times New Roman" panose="02020603050405020304" pitchFamily="18" charset="0"/>
              </a:rPr>
              <a:t>       Integrated sensor networks and real-time data analysis will play a crucial role in providing timely alerts and improving disaster preparedness.</a:t>
            </a:r>
            <a:br>
              <a:rPr lang="en-US" sz="2000" dirty="0">
                <a:solidFill>
                  <a:schemeClr val="accent6">
                    <a:lumMod val="10000"/>
                  </a:schemeClr>
                </a:solidFill>
                <a:latin typeface="Times New Roman" panose="02020603050405020304" pitchFamily="18" charset="0"/>
                <a:cs typeface="Times New Roman" panose="02020603050405020304" pitchFamily="18" charset="0"/>
              </a:rPr>
            </a:br>
            <a:br>
              <a:rPr lang="en-US" sz="2000" dirty="0">
                <a:solidFill>
                  <a:schemeClr val="accent6">
                    <a:lumMod val="10000"/>
                  </a:schemeClr>
                </a:solidFill>
                <a:latin typeface="Times New Roman" panose="02020603050405020304" pitchFamily="18" charset="0"/>
                <a:cs typeface="Times New Roman" panose="02020603050405020304" pitchFamily="18" charset="0"/>
              </a:rPr>
            </a:br>
            <a:r>
              <a:rPr lang="en-US" sz="2000" dirty="0">
                <a:solidFill>
                  <a:schemeClr val="accent6">
                    <a:lumMod val="10000"/>
                  </a:schemeClr>
                </a:solidFill>
                <a:latin typeface="Times New Roman" panose="02020603050405020304" pitchFamily="18" charset="0"/>
                <a:cs typeface="Times New Roman" panose="02020603050405020304" pitchFamily="18" charset="0"/>
              </a:rPr>
              <a:t>       The developed flood monitoring and early warning system that utilizes ultrasonic sensor to detect water level.</a:t>
            </a:r>
            <a:br>
              <a:rPr lang="en-US" sz="2000" dirty="0">
                <a:solidFill>
                  <a:schemeClr val="accent6">
                    <a:lumMod val="10000"/>
                  </a:schemeClr>
                </a:solidFill>
                <a:latin typeface="Times New Roman" panose="02020603050405020304" pitchFamily="18" charset="0"/>
                <a:cs typeface="Times New Roman" panose="02020603050405020304" pitchFamily="18" charset="0"/>
              </a:rPr>
            </a:br>
            <a:br>
              <a:rPr lang="en-US" sz="2000" dirty="0">
                <a:solidFill>
                  <a:schemeClr val="accent6">
                    <a:lumMod val="10000"/>
                  </a:schemeClr>
                </a:solidFill>
                <a:latin typeface="Times New Roman" panose="02020603050405020304" pitchFamily="18" charset="0"/>
                <a:cs typeface="Times New Roman" panose="02020603050405020304" pitchFamily="18" charset="0"/>
              </a:rPr>
            </a:br>
            <a:r>
              <a:rPr lang="en-US" sz="2000" dirty="0">
                <a:solidFill>
                  <a:schemeClr val="accent6">
                    <a:lumMod val="10000"/>
                  </a:schemeClr>
                </a:solidFill>
                <a:latin typeface="Times New Roman" panose="02020603050405020304" pitchFamily="18" charset="0"/>
                <a:cs typeface="Times New Roman" panose="02020603050405020304" pitchFamily="18" charset="0"/>
              </a:rPr>
              <a:t>        It successfully passed several tests based on the different parameters.</a:t>
            </a:r>
            <a:br>
              <a:rPr lang="en-US" sz="2000" dirty="0">
                <a:solidFill>
                  <a:schemeClr val="accent6">
                    <a:lumMod val="10000"/>
                  </a:schemeClr>
                </a:solidFill>
                <a:latin typeface="Times New Roman" panose="02020603050405020304" pitchFamily="18" charset="0"/>
                <a:cs typeface="Times New Roman" panose="02020603050405020304" pitchFamily="18" charset="0"/>
              </a:rPr>
            </a:br>
            <a:endParaRPr lang="en-US" sz="20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00210482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3.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{F5D21190-876A-4A49-880A-8A6A2C90F8F0}tf11964407_win32</Template>
  <TotalTime>271</TotalTime>
  <Words>405</Words>
  <Application>Microsoft Office PowerPoint</Application>
  <PresentationFormat>Widescreen</PresentationFormat>
  <Paragraphs>43</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Courier New</vt:lpstr>
      <vt:lpstr>Gill Sans Nova</vt:lpstr>
      <vt:lpstr>Gill Sans Nova Light</vt:lpstr>
      <vt:lpstr>Sagona Book</vt:lpstr>
      <vt:lpstr>Times New Roman</vt:lpstr>
      <vt:lpstr>Wingdings</vt:lpstr>
      <vt:lpstr>Custom</vt:lpstr>
      <vt:lpstr>FLOOD MONITORING AND EARLY WARNING     </vt:lpstr>
      <vt:lpstr>Contents</vt:lpstr>
      <vt:lpstr>Definition:</vt:lpstr>
      <vt:lpstr>Why flood monitoring?        Flood Monitoring is crucial for early detection and response to potential flooding events.    It helps to migrate the impact of floods by providing Flood monitoring timely information on water levels, allowing authorities to issue warnings, evacuate residents, and implement flood control measures.    Monitoring also aids in understanding patterns, contributing to better flood prediction and prevention strategies.       </vt:lpstr>
      <vt:lpstr>Sources of flood monitoring</vt:lpstr>
      <vt:lpstr>Effects:</vt:lpstr>
      <vt:lpstr>Conclusion:    The future of flood monitoring and early warning involves advanced technologies like Satellite imaging, AI, and machine learning to enhance prediction accuracy.         Integrated sensor networks and real-time data analysis will play a crucial role in providing timely alerts and improving disaster preparedness.         The developed flood monitoring and early warning system that utilizes ultrasonic sensor to detect water level.          It successfully passed several tests based on the different parameters.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dc:title>
  <dc:creator>arun prasadh</dc:creator>
  <cp:lastModifiedBy>arun prasadh</cp:lastModifiedBy>
  <cp:revision>5</cp:revision>
  <dcterms:created xsi:type="dcterms:W3CDTF">2023-10-03T15:48:07Z</dcterms:created>
  <dcterms:modified xsi:type="dcterms:W3CDTF">2023-10-04T06:01:23Z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