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c3b74ff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c3b74ff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c3b74fff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c3b74fff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c3b74fff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c3b74fff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4772b835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4772b835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c3b74ff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c3b74ff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d47c00f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d47c00f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6908c101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6908c101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69a8424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69a8424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d47c00f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d47c00f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c3b74fff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c3b74fff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6864361a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6864361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The primary objective of this system is to provide users with seamless access to real-time data about their surrounding environment, specifically focusing on key factors like light levels, temperature, and humidity. By utilizing an advanced RFID sensor system, the system will continuously collect these environmental data points, ensuring that the information is both accurate and up-to-date.</a:t>
            </a:r>
            <a:endParaRPr/>
          </a:p>
          <a:p>
            <a:pPr indent="0" lvl="0" marL="0" rtl="0" algn="l">
              <a:lnSpc>
                <a:spcPct val="115000"/>
              </a:lnSpc>
              <a:spcBef>
                <a:spcPts val="1200"/>
              </a:spcBef>
              <a:spcAft>
                <a:spcPts val="0"/>
              </a:spcAft>
              <a:buNone/>
            </a:pPr>
            <a:r>
              <a:rPr lang="en"/>
              <a:t>Once the data is gathered, it will be presented to users via a user-friendly web interface. This interface will allow users to easily monitor and track changes in the ambient conditions at any given time. </a:t>
            </a:r>
            <a:endParaRPr/>
          </a:p>
          <a:p>
            <a:pPr indent="0" lvl="0" marL="0" rtl="0" algn="l">
              <a:lnSpc>
                <a:spcPct val="115000"/>
              </a:lnSpc>
              <a:spcBef>
                <a:spcPts val="1200"/>
              </a:spcBef>
              <a:spcAft>
                <a:spcPts val="1200"/>
              </a:spcAft>
              <a:buNone/>
            </a:pPr>
            <a:r>
              <a:rPr lang="en"/>
              <a:t>to enhance the user experience, the system is designed to be proactive. If any of the sensor values exceed predefined thresholds,whether it's a sudden spike in temperature, humidity, or light levels, the system will automatically send email notifications to users.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6864361a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6864361a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light sensor measures light intensity by utilizing diodes and the photoelectric effect. When light hits the sensor, it causes electrons to be released, allowing the sensor to detect how much light is present in the environment. This data helps us understand the lighting conditions and make adjustments when necessary.</a:t>
            </a:r>
            <a:br>
              <a:rPr lang="en"/>
            </a:br>
            <a:br>
              <a:rPr lang="en"/>
            </a:br>
            <a:r>
              <a:rPr lang="en"/>
              <a:t>Temp sensor works by measuring the capacitance, resistance, and thermal conductivity of the air. By analyzing these properties, it can accurately determine both the temperature and the humidity levels in the surrounding environment. This information is essential for monitoring air quality and comfort levels.</a:t>
            </a:r>
            <a:br>
              <a:rPr lang="en"/>
            </a:br>
            <a:br>
              <a:rPr lang="en"/>
            </a:br>
            <a:r>
              <a:rPr lang="en"/>
              <a:t>The radio chip is responsible for broadcasting the collected data over radio waves. It allows the system to wirelessly transmit the sensor readings to a central location, such as the web interface, where users can access the data in real-time. The radio chip ensures smooth communication between the sensors and the user interface.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c3b74ff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c3b74ff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c3b74ff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c3b74ff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6908c10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6908c10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6908c101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6908c101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6908c101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6908c101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3Q_Lz3iZ8u0YYvhNJELaUV_yHxBFyM9/view" TargetMode="External"/><Relationship Id="rId4" Type="http://schemas.openxmlformats.org/officeDocument/2006/relationships/image" Target="../media/image9.jpg"/><Relationship Id="rId5" Type="http://schemas.openxmlformats.org/officeDocument/2006/relationships/image" Target="../media/image20.jpg"/><Relationship Id="rId6"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mingmingP/PIPtagCode"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171300"/>
            <a:ext cx="9144000" cy="4689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457200" lvl="0" marL="1371600" rtl="0" algn="ctr">
              <a:spcBef>
                <a:spcPts val="0"/>
              </a:spcBef>
              <a:spcAft>
                <a:spcPts val="0"/>
              </a:spcAft>
              <a:buNone/>
            </a:pPr>
            <a:r>
              <a:rPr b="1" lang="en"/>
              <a:t>Server</a:t>
            </a:r>
            <a:endParaRPr b="1"/>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t/>
            </a:r>
            <a:endParaRPr sz="1979"/>
          </a:p>
          <a:p>
            <a:pPr indent="0" lvl="0" marL="0" rtl="0" algn="ctr">
              <a:lnSpc>
                <a:spcPct val="80000"/>
              </a:lnSpc>
              <a:spcBef>
                <a:spcPts val="0"/>
              </a:spcBef>
              <a:spcAft>
                <a:spcPts val="0"/>
              </a:spcAft>
              <a:buSzPts val="935"/>
              <a:buNone/>
            </a:pPr>
            <a:r>
              <a:rPr lang="en" sz="1979"/>
              <a:t>Antonio Mena, Logan Pasternak, Prayag Patel, Shreyas Ramachandran</a:t>
            </a:r>
            <a:endParaRPr sz="1979"/>
          </a:p>
        </p:txBody>
      </p:sp>
      <p:pic>
        <p:nvPicPr>
          <p:cNvPr id="57" name="Google Shape;57;p13"/>
          <p:cNvPicPr preferRelativeResize="0"/>
          <p:nvPr/>
        </p:nvPicPr>
        <p:blipFill>
          <a:blip r:embed="rId3">
            <a:alphaModFix/>
          </a:blip>
          <a:stretch>
            <a:fillRect/>
          </a:stretch>
        </p:blipFill>
        <p:spPr>
          <a:xfrm>
            <a:off x="2187125" y="566050"/>
            <a:ext cx="2231136" cy="22311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22"/>
          <p:cNvSpPr/>
          <p:nvPr/>
        </p:nvSpPr>
        <p:spPr>
          <a:xfrm>
            <a:off x="-620225" y="286475"/>
            <a:ext cx="5643900" cy="645000"/>
          </a:xfrm>
          <a:prstGeom prst="parallelogram">
            <a:avLst>
              <a:gd fmla="val 16864"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Explanation of Code</a:t>
            </a:r>
            <a:endParaRPr b="1" sz="2500"/>
          </a:p>
        </p:txBody>
      </p:sp>
      <p:sp>
        <p:nvSpPr>
          <p:cNvPr id="157" name="Google Shape;157;p22"/>
          <p:cNvSpPr/>
          <p:nvPr/>
        </p:nvSpPr>
        <p:spPr>
          <a:xfrm>
            <a:off x="5699850" y="1372450"/>
            <a:ext cx="2280900" cy="867300"/>
          </a:xfrm>
          <a:prstGeom prst="wedgeRectCallout">
            <a:avLst>
              <a:gd fmla="val -29188" name="adj1"/>
              <a:gd fmla="val 88274" name="adj2"/>
            </a:avLst>
          </a:prstGeom>
          <a:solidFill>
            <a:srgbClr val="FFF2CC"/>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dk1"/>
                </a:solidFill>
              </a:rPr>
              <a:t>Extracts specific data values from the command output and converts them to numbers.</a:t>
            </a:r>
            <a:endParaRPr sz="1200">
              <a:solidFill>
                <a:schemeClr val="dk1"/>
              </a:solidFill>
            </a:endParaRPr>
          </a:p>
        </p:txBody>
      </p:sp>
      <p:sp>
        <p:nvSpPr>
          <p:cNvPr id="158" name="Google Shape;158;p22"/>
          <p:cNvSpPr/>
          <p:nvPr/>
        </p:nvSpPr>
        <p:spPr>
          <a:xfrm>
            <a:off x="606925" y="1151213"/>
            <a:ext cx="2277000" cy="868800"/>
          </a:xfrm>
          <a:prstGeom prst="wedgeRectCallout">
            <a:avLst>
              <a:gd fmla="val -31019" name="adj1"/>
              <a:gd fmla="val 77066" name="adj2"/>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Executes command and defines thresholds</a:t>
            </a:r>
            <a:endParaRPr sz="1200"/>
          </a:p>
        </p:txBody>
      </p:sp>
      <p:pic>
        <p:nvPicPr>
          <p:cNvPr id="159" name="Google Shape;159;p22"/>
          <p:cNvPicPr preferRelativeResize="0"/>
          <p:nvPr/>
        </p:nvPicPr>
        <p:blipFill rotWithShape="1">
          <a:blip r:embed="rId3">
            <a:alphaModFix/>
          </a:blip>
          <a:srcRect b="0" l="0" r="30991" t="0"/>
          <a:stretch/>
        </p:blipFill>
        <p:spPr>
          <a:xfrm>
            <a:off x="152400" y="2239750"/>
            <a:ext cx="4235802" cy="2751349"/>
          </a:xfrm>
          <a:prstGeom prst="rect">
            <a:avLst/>
          </a:prstGeom>
          <a:noFill/>
          <a:ln>
            <a:noFill/>
          </a:ln>
        </p:spPr>
      </p:pic>
      <p:pic>
        <p:nvPicPr>
          <p:cNvPr id="160" name="Google Shape;160;p22"/>
          <p:cNvPicPr preferRelativeResize="0"/>
          <p:nvPr/>
        </p:nvPicPr>
        <p:blipFill>
          <a:blip r:embed="rId4">
            <a:alphaModFix/>
          </a:blip>
          <a:stretch>
            <a:fillRect/>
          </a:stretch>
        </p:blipFill>
        <p:spPr>
          <a:xfrm>
            <a:off x="4348775" y="2664375"/>
            <a:ext cx="4658750" cy="220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RFID Server is working properly, providing an accurate and real-time data collection and updates</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Most of our changes involved fixing issues with C scripts and adding JavaScripts(JS) scripts to parse the command output and calibrate the data</a:t>
            </a:r>
            <a:endParaRPr>
              <a:solidFill>
                <a:schemeClr val="dk1"/>
              </a:solidFill>
            </a:endParaRPr>
          </a:p>
        </p:txBody>
      </p:sp>
      <p:sp>
        <p:nvSpPr>
          <p:cNvPr id="166" name="Google Shape;166;p23"/>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Performance Evaluation</a:t>
            </a:r>
            <a:endParaRPr b="1"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1651000" y="1170125"/>
            <a:ext cx="2865731" cy="3820974"/>
          </a:xfrm>
          <a:prstGeom prst="rect">
            <a:avLst/>
          </a:prstGeom>
          <a:noFill/>
          <a:ln>
            <a:noFill/>
          </a:ln>
        </p:spPr>
      </p:pic>
      <p:pic>
        <p:nvPicPr>
          <p:cNvPr id="172" name="Google Shape;172;p24"/>
          <p:cNvPicPr preferRelativeResize="0"/>
          <p:nvPr/>
        </p:nvPicPr>
        <p:blipFill>
          <a:blip r:embed="rId4">
            <a:alphaModFix/>
          </a:blip>
          <a:stretch>
            <a:fillRect/>
          </a:stretch>
        </p:blipFill>
        <p:spPr>
          <a:xfrm>
            <a:off x="4669131" y="1170125"/>
            <a:ext cx="2865732" cy="3820976"/>
          </a:xfrm>
          <a:prstGeom prst="rect">
            <a:avLst/>
          </a:prstGeom>
          <a:noFill/>
          <a:ln>
            <a:noFill/>
          </a:ln>
        </p:spPr>
      </p:pic>
      <p:sp>
        <p:nvSpPr>
          <p:cNvPr id="173" name="Google Shape;173;p24"/>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Project Demonstration</a:t>
            </a:r>
            <a:endParaRPr b="1"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5" title="IMG_2665.MOV">
            <a:hlinkClick r:id="rId3"/>
          </p:cNvPr>
          <p:cNvPicPr preferRelativeResize="0"/>
          <p:nvPr/>
        </p:nvPicPr>
        <p:blipFill>
          <a:blip r:embed="rId4">
            <a:alphaModFix/>
          </a:blip>
          <a:stretch>
            <a:fillRect/>
          </a:stretch>
        </p:blipFill>
        <p:spPr>
          <a:xfrm>
            <a:off x="6173375" y="1017724"/>
            <a:ext cx="2149289" cy="3820973"/>
          </a:xfrm>
          <a:prstGeom prst="rect">
            <a:avLst/>
          </a:prstGeom>
          <a:noFill/>
          <a:ln>
            <a:noFill/>
          </a:ln>
        </p:spPr>
      </p:pic>
      <p:pic>
        <p:nvPicPr>
          <p:cNvPr id="179" name="Google Shape;179;p25"/>
          <p:cNvPicPr preferRelativeResize="0"/>
          <p:nvPr/>
        </p:nvPicPr>
        <p:blipFill>
          <a:blip r:embed="rId5">
            <a:alphaModFix/>
          </a:blip>
          <a:stretch>
            <a:fillRect/>
          </a:stretch>
        </p:blipFill>
        <p:spPr>
          <a:xfrm>
            <a:off x="584100" y="1017725"/>
            <a:ext cx="2865731" cy="3820974"/>
          </a:xfrm>
          <a:prstGeom prst="rect">
            <a:avLst/>
          </a:prstGeom>
          <a:noFill/>
          <a:ln>
            <a:noFill/>
          </a:ln>
        </p:spPr>
      </p:pic>
      <p:pic>
        <p:nvPicPr>
          <p:cNvPr id="180" name="Google Shape;180;p25"/>
          <p:cNvPicPr preferRelativeResize="0"/>
          <p:nvPr/>
        </p:nvPicPr>
        <p:blipFill>
          <a:blip r:embed="rId6">
            <a:alphaModFix/>
          </a:blip>
          <a:stretch>
            <a:fillRect/>
          </a:stretch>
        </p:blipFill>
        <p:spPr>
          <a:xfrm>
            <a:off x="3602225" y="1017725"/>
            <a:ext cx="2418751" cy="3820974"/>
          </a:xfrm>
          <a:prstGeom prst="rect">
            <a:avLst/>
          </a:prstGeom>
          <a:noFill/>
          <a:ln>
            <a:noFill/>
          </a:ln>
        </p:spPr>
      </p:pic>
      <p:sp>
        <p:nvSpPr>
          <p:cNvPr id="181" name="Google Shape;181;p25"/>
          <p:cNvSpPr/>
          <p:nvPr/>
        </p:nvSpPr>
        <p:spPr>
          <a:xfrm flipH="1" rot="10800000">
            <a:off x="4079175" y="2081050"/>
            <a:ext cx="579900" cy="10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5"/>
          <p:cNvSpPr/>
          <p:nvPr/>
        </p:nvSpPr>
        <p:spPr>
          <a:xfrm flipH="1" rot="10800000">
            <a:off x="4079175" y="4045275"/>
            <a:ext cx="579900" cy="10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5"/>
          <p:cNvSpPr/>
          <p:nvPr/>
        </p:nvSpPr>
        <p:spPr>
          <a:xfrm flipH="1" rot="10800000">
            <a:off x="1350450" y="2080900"/>
            <a:ext cx="637500" cy="134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5"/>
          <p:cNvSpPr/>
          <p:nvPr/>
        </p:nvSpPr>
        <p:spPr>
          <a:xfrm flipH="1" rot="10800000">
            <a:off x="1350450" y="1208325"/>
            <a:ext cx="637500" cy="134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5"/>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Project Demonstration</a:t>
            </a:r>
            <a:endParaRPr b="1"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idx="1" type="body"/>
          </p:nvPr>
        </p:nvSpPr>
        <p:spPr>
          <a:xfrm>
            <a:off x="311700" y="1128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In summary, our team’s RFID server is able serve mean-filtered temperature, humidity, and lumen data from our Pip Tag to a local host. Additional, it can send email notifications to clients given measurement thresholds are surpassed a given number of times. </a:t>
            </a:r>
            <a:r>
              <a:rPr lang="en">
                <a:solidFill>
                  <a:schemeClr val="dk1"/>
                </a:solidFill>
              </a:rPr>
              <a:t>RFIDs, although simple, are powerful tools that allows easy communication between sensors and computers</a:t>
            </a:r>
            <a:endParaRPr>
              <a:solidFill>
                <a:schemeClr val="dk1"/>
              </a:solidFill>
            </a:endParaRPr>
          </a:p>
          <a:p>
            <a:pPr indent="0" lvl="0" marL="0" rtl="0" algn="l">
              <a:spcBef>
                <a:spcPts val="1200"/>
              </a:spcBef>
              <a:spcAft>
                <a:spcPts val="0"/>
              </a:spcAft>
              <a:buNone/>
            </a:pPr>
            <a:r>
              <a:rPr lang="en">
                <a:solidFill>
                  <a:schemeClr val="dk1"/>
                </a:solidFill>
              </a:rPr>
              <a:t>Future Work:</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Data collection set up with an S2 Bucket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Incorporate classification model to add features to email services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Predicted temperature, type of clothing, etc</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91" name="Google Shape;191;p26"/>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Conclusion</a:t>
            </a:r>
            <a:endParaRPr b="1"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idx="1" type="body"/>
          </p:nvPr>
        </p:nvSpPr>
        <p:spPr>
          <a:xfrm>
            <a:off x="311700" y="1128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Our classification algorithm depends on the task:</a:t>
            </a:r>
            <a:br>
              <a:rPr lang="en">
                <a:solidFill>
                  <a:schemeClr val="dk1"/>
                </a:solidFill>
              </a:rPr>
            </a:br>
            <a:r>
              <a:rPr lang="en">
                <a:solidFill>
                  <a:schemeClr val="dk1"/>
                </a:solidFill>
              </a:rPr>
              <a:t>Recommend clothing - Decision Tree</a:t>
            </a:r>
            <a:endParaRPr>
              <a:solidFill>
                <a:schemeClr val="dk1"/>
              </a:solidFill>
            </a:endParaRPr>
          </a:p>
          <a:p>
            <a:pPr indent="0" lvl="0" marL="0" rtl="0" algn="l">
              <a:spcBef>
                <a:spcPts val="1000"/>
              </a:spcBef>
              <a:spcAft>
                <a:spcPts val="0"/>
              </a:spcAft>
              <a:buNone/>
            </a:pPr>
            <a:r>
              <a:rPr lang="en">
                <a:solidFill>
                  <a:schemeClr val="dk1"/>
                </a:solidFill>
              </a:rPr>
              <a:t>Classify patterns such as light </a:t>
            </a:r>
            <a:r>
              <a:rPr lang="en">
                <a:solidFill>
                  <a:schemeClr val="dk1"/>
                </a:solidFill>
              </a:rPr>
              <a:t>signals</a:t>
            </a:r>
            <a:r>
              <a:rPr lang="en">
                <a:solidFill>
                  <a:schemeClr val="dk1"/>
                </a:solidFill>
              </a:rPr>
              <a:t>(Morse Code) - Matrix Profile or DTW</a:t>
            </a:r>
            <a:endParaRPr>
              <a:solidFill>
                <a:schemeClr val="dk1"/>
              </a:solidFill>
            </a:endParaRPr>
          </a:p>
          <a:p>
            <a:pPr indent="0" lvl="0" marL="0" rtl="0" algn="l">
              <a:spcBef>
                <a:spcPts val="1000"/>
              </a:spcBef>
              <a:spcAft>
                <a:spcPts val="0"/>
              </a:spcAft>
              <a:buNone/>
            </a:pPr>
            <a:r>
              <a:rPr lang="en">
                <a:solidFill>
                  <a:schemeClr val="dk1"/>
                </a:solidFill>
              </a:rPr>
              <a:t>Forecast weather - Regression methods</a:t>
            </a:r>
            <a:endParaRPr>
              <a:solidFill>
                <a:schemeClr val="dk1"/>
              </a:solidFill>
            </a:endParaRPr>
          </a:p>
        </p:txBody>
      </p:sp>
      <p:sp>
        <p:nvSpPr>
          <p:cNvPr id="197" name="Google Shape;197;p27"/>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Future Work - Classification</a:t>
            </a:r>
            <a:endParaRPr b="1"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Logan Pasternak: Email Notification Setup, Measurement Filtering</a:t>
            </a:r>
            <a:endParaRPr>
              <a:solidFill>
                <a:schemeClr val="dk1"/>
              </a:solidFill>
            </a:endParaRPr>
          </a:p>
          <a:p>
            <a:pPr indent="0" lvl="0" marL="0" rtl="0" algn="l">
              <a:spcBef>
                <a:spcPts val="1200"/>
              </a:spcBef>
              <a:spcAft>
                <a:spcPts val="0"/>
              </a:spcAft>
              <a:buNone/>
            </a:pPr>
            <a:r>
              <a:rPr lang="en">
                <a:solidFill>
                  <a:schemeClr val="dk1"/>
                </a:solidFill>
              </a:rPr>
              <a:t>Antonio Mena: Setting up the pipsense code and verifying how it works. </a:t>
            </a:r>
            <a:endParaRPr>
              <a:solidFill>
                <a:schemeClr val="dk1"/>
              </a:solidFill>
            </a:endParaRPr>
          </a:p>
          <a:p>
            <a:pPr indent="0" lvl="0" marL="0" rtl="0" algn="l">
              <a:spcBef>
                <a:spcPts val="1200"/>
              </a:spcBef>
              <a:spcAft>
                <a:spcPts val="0"/>
              </a:spcAft>
              <a:buNone/>
            </a:pPr>
            <a:r>
              <a:rPr lang="en">
                <a:solidFill>
                  <a:schemeClr val="dk1"/>
                </a:solidFill>
              </a:rPr>
              <a:t>Prayag Patel: Identified reasons why Linux was necessary, changed out battery, worked on JS script to send data to localhost</a:t>
            </a:r>
            <a:endParaRPr>
              <a:solidFill>
                <a:schemeClr val="dk1"/>
              </a:solidFill>
            </a:endParaRPr>
          </a:p>
          <a:p>
            <a:pPr indent="0" lvl="0" marL="0" rtl="0" algn="l">
              <a:spcBef>
                <a:spcPts val="1200"/>
              </a:spcBef>
              <a:spcAft>
                <a:spcPts val="0"/>
              </a:spcAft>
              <a:buNone/>
            </a:pPr>
            <a:r>
              <a:rPr lang="en">
                <a:solidFill>
                  <a:schemeClr val="dk1"/>
                </a:solidFill>
              </a:rPr>
              <a:t>Shreyas Ramachandran: RFID pip tag/receiver hardware functioning, testing</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203" name="Google Shape;203;p28"/>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Contributions</a:t>
            </a:r>
            <a:endParaRPr b="1"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Q&amp;A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the values fluctuate so much?</a:t>
            </a:r>
            <a:endParaRPr/>
          </a:p>
        </p:txBody>
      </p:sp>
      <p:sp>
        <p:nvSpPr>
          <p:cNvPr id="214" name="Google Shape;214;p30"/>
          <p:cNvSpPr txBox="1"/>
          <p:nvPr>
            <p:ph idx="1" type="body"/>
          </p:nvPr>
        </p:nvSpPr>
        <p:spPr>
          <a:xfrm>
            <a:off x="311700" y="1152475"/>
            <a:ext cx="3611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The values are added together and averaged. Most likely, the values fluctuate because of our code. When the values are added and averaged in real-time, there can be fluctuations.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Note: Although sensors stray out of calibration overtime, the sampling rate does not change.</a:t>
            </a:r>
            <a:endParaRPr>
              <a:solidFill>
                <a:schemeClr val="dk1"/>
              </a:solidFill>
            </a:endParaRPr>
          </a:p>
        </p:txBody>
      </p:sp>
      <p:pic>
        <p:nvPicPr>
          <p:cNvPr id="215" name="Google Shape;215;p30"/>
          <p:cNvPicPr preferRelativeResize="0"/>
          <p:nvPr/>
        </p:nvPicPr>
        <p:blipFill>
          <a:blip r:embed="rId3">
            <a:alphaModFix/>
          </a:blip>
          <a:stretch>
            <a:fillRect/>
          </a:stretch>
        </p:blipFill>
        <p:spPr>
          <a:xfrm>
            <a:off x="3923100" y="2083188"/>
            <a:ext cx="5077350" cy="2660472"/>
          </a:xfrm>
          <a:prstGeom prst="rect">
            <a:avLst/>
          </a:prstGeom>
          <a:noFill/>
          <a:ln>
            <a:noFill/>
          </a:ln>
        </p:spPr>
      </p:pic>
      <p:pic>
        <p:nvPicPr>
          <p:cNvPr id="216" name="Google Shape;216;p30"/>
          <p:cNvPicPr preferRelativeResize="0"/>
          <p:nvPr/>
        </p:nvPicPr>
        <p:blipFill>
          <a:blip r:embed="rId4">
            <a:alphaModFix/>
          </a:blip>
          <a:stretch>
            <a:fillRect/>
          </a:stretch>
        </p:blipFill>
        <p:spPr>
          <a:xfrm>
            <a:off x="3923100" y="1267242"/>
            <a:ext cx="5149799" cy="48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914400" rtl="0" algn="l">
              <a:spcBef>
                <a:spcPts val="0"/>
              </a:spcBef>
              <a:spcAft>
                <a:spcPts val="0"/>
              </a:spcAft>
              <a:buClr>
                <a:schemeClr val="dk1"/>
              </a:buClr>
              <a:buSzPct val="100000"/>
              <a:buChar char="➢"/>
            </a:pPr>
            <a:r>
              <a:rPr lang="en">
                <a:solidFill>
                  <a:schemeClr val="dk1"/>
                </a:solidFill>
              </a:rPr>
              <a:t>Project Objective</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25755" lvl="0" marL="914400" rtl="0" algn="l">
              <a:spcBef>
                <a:spcPts val="1200"/>
              </a:spcBef>
              <a:spcAft>
                <a:spcPts val="0"/>
              </a:spcAft>
              <a:buClr>
                <a:schemeClr val="dk1"/>
              </a:buClr>
              <a:buSzPct val="100000"/>
              <a:buChar char="➢"/>
            </a:pPr>
            <a:r>
              <a:rPr lang="en">
                <a:solidFill>
                  <a:schemeClr val="dk1"/>
                </a:solidFill>
              </a:rPr>
              <a:t>Methodology</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25755" lvl="0" marL="914400" rtl="0" algn="l">
              <a:spcBef>
                <a:spcPts val="1200"/>
              </a:spcBef>
              <a:spcAft>
                <a:spcPts val="0"/>
              </a:spcAft>
              <a:buClr>
                <a:schemeClr val="dk1"/>
              </a:buClr>
              <a:buSzPct val="100000"/>
              <a:buChar char="➢"/>
            </a:pPr>
            <a:r>
              <a:rPr lang="en">
                <a:solidFill>
                  <a:schemeClr val="dk1"/>
                </a:solidFill>
              </a:rPr>
              <a:t>Explanation of code</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25755" lvl="0" marL="914400" rtl="0" algn="l">
              <a:spcBef>
                <a:spcPts val="1200"/>
              </a:spcBef>
              <a:spcAft>
                <a:spcPts val="0"/>
              </a:spcAft>
              <a:buClr>
                <a:schemeClr val="dk1"/>
              </a:buClr>
              <a:buSzPct val="100000"/>
              <a:buChar char="➢"/>
            </a:pPr>
            <a:r>
              <a:rPr lang="en">
                <a:solidFill>
                  <a:schemeClr val="dk1"/>
                </a:solidFill>
              </a:rPr>
              <a:t>Performance Evaluation</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25755" lvl="0" marL="914400" rtl="0" algn="l">
              <a:spcBef>
                <a:spcPts val="1200"/>
              </a:spcBef>
              <a:spcAft>
                <a:spcPts val="0"/>
              </a:spcAft>
              <a:buClr>
                <a:schemeClr val="dk1"/>
              </a:buClr>
              <a:buSzPct val="100000"/>
              <a:buChar char="➢"/>
            </a:pPr>
            <a:r>
              <a:rPr lang="en">
                <a:solidFill>
                  <a:schemeClr val="dk1"/>
                </a:solidFill>
              </a:rPr>
              <a:t>Project Demonstration</a:t>
            </a:r>
            <a:endParaRPr>
              <a:solidFill>
                <a:schemeClr val="dk1"/>
              </a:solidFill>
            </a:endParaRPr>
          </a:p>
        </p:txBody>
      </p:sp>
      <p:sp>
        <p:nvSpPr>
          <p:cNvPr id="63" name="Google Shape;63;p14"/>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Outline</a:t>
            </a:r>
            <a:endParaRPr b="1"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152475"/>
            <a:ext cx="60828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The goal of this project is to enable user access to real-time ambient data through a user-friendly interface</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The system will collect data on light, temperature, and humidity using an RFID sensor system</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This data will be displayed on a web interface for users to access</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Send email notifications to user if sensor values surpass thresholds</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
        <p:nvSpPr>
          <p:cNvPr id="69" name="Google Shape;69;p15"/>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Project Objective</a:t>
            </a:r>
            <a:endParaRPr b="1" sz="2500"/>
          </a:p>
        </p:txBody>
      </p:sp>
      <p:pic>
        <p:nvPicPr>
          <p:cNvPr id="70" name="Google Shape;70;p15"/>
          <p:cNvPicPr preferRelativeResize="0"/>
          <p:nvPr/>
        </p:nvPicPr>
        <p:blipFill>
          <a:blip r:embed="rId3">
            <a:alphaModFix/>
          </a:blip>
          <a:stretch>
            <a:fillRect/>
          </a:stretch>
        </p:blipFill>
        <p:spPr>
          <a:xfrm>
            <a:off x="6127075" y="950188"/>
            <a:ext cx="2865731"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457200" rtl="0" algn="l">
              <a:spcBef>
                <a:spcPts val="0"/>
              </a:spcBef>
              <a:spcAft>
                <a:spcPts val="0"/>
              </a:spcAft>
              <a:buNone/>
            </a:pPr>
            <a:r>
              <a:t/>
            </a:r>
            <a:endParaRPr>
              <a:solidFill>
                <a:schemeClr val="dk1"/>
              </a:solidFill>
            </a:endParaRPr>
          </a:p>
          <a:p>
            <a:pPr indent="457200" lvl="0" marL="0" rtl="0" algn="l">
              <a:spcBef>
                <a:spcPts val="1200"/>
              </a:spcBef>
              <a:spcAft>
                <a:spcPts val="0"/>
              </a:spcAft>
              <a:buNone/>
            </a:pPr>
            <a:r>
              <a:rPr lang="en">
                <a:solidFill>
                  <a:schemeClr val="dk1"/>
                </a:solidFill>
              </a:rPr>
              <a:t>Light Sensor: Measures light intensity using diodes and the photoelectric effect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0"/>
              </a:spcAft>
              <a:buNone/>
            </a:pPr>
            <a:r>
              <a:rPr lang="en">
                <a:solidFill>
                  <a:schemeClr val="dk1"/>
                </a:solidFill>
              </a:rPr>
              <a:t>Temperature &amp; Humidity Sensor: Measures capacitance, resistance, and thermal conductivity of the air to determine temperature and humidity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457200" rtl="0" algn="l">
              <a:spcBef>
                <a:spcPts val="1200"/>
              </a:spcBef>
              <a:spcAft>
                <a:spcPts val="0"/>
              </a:spcAft>
              <a:buNone/>
            </a:pPr>
            <a:r>
              <a:rPr lang="en">
                <a:solidFill>
                  <a:schemeClr val="dk1"/>
                </a:solidFill>
              </a:rPr>
              <a:t>Radio Chip: Broadcasts data over radio waves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76" name="Google Shape;76;p16"/>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Sensor</a:t>
            </a:r>
            <a:endParaRPr b="1" sz="2500"/>
          </a:p>
        </p:txBody>
      </p:sp>
      <p:pic>
        <p:nvPicPr>
          <p:cNvPr id="77" name="Google Shape;77;p16"/>
          <p:cNvPicPr preferRelativeResize="0"/>
          <p:nvPr/>
        </p:nvPicPr>
        <p:blipFill>
          <a:blip r:embed="rId3">
            <a:alphaModFix/>
          </a:blip>
          <a:stretch>
            <a:fillRect/>
          </a:stretch>
        </p:blipFill>
        <p:spPr>
          <a:xfrm>
            <a:off x="311700" y="1568125"/>
            <a:ext cx="457201" cy="457201"/>
          </a:xfrm>
          <a:prstGeom prst="rect">
            <a:avLst/>
          </a:prstGeom>
          <a:noFill/>
          <a:ln>
            <a:noFill/>
          </a:ln>
        </p:spPr>
      </p:pic>
      <p:pic>
        <p:nvPicPr>
          <p:cNvPr id="78" name="Google Shape;78;p16"/>
          <p:cNvPicPr preferRelativeResize="0"/>
          <p:nvPr/>
        </p:nvPicPr>
        <p:blipFill>
          <a:blip r:embed="rId4">
            <a:alphaModFix/>
          </a:blip>
          <a:stretch>
            <a:fillRect/>
          </a:stretch>
        </p:blipFill>
        <p:spPr>
          <a:xfrm>
            <a:off x="311700" y="2632075"/>
            <a:ext cx="457201" cy="457201"/>
          </a:xfrm>
          <a:prstGeom prst="rect">
            <a:avLst/>
          </a:prstGeom>
          <a:noFill/>
          <a:ln>
            <a:noFill/>
          </a:ln>
        </p:spPr>
      </p:pic>
      <p:pic>
        <p:nvPicPr>
          <p:cNvPr id="79" name="Google Shape;79;p16"/>
          <p:cNvPicPr preferRelativeResize="0"/>
          <p:nvPr/>
        </p:nvPicPr>
        <p:blipFill>
          <a:blip r:embed="rId5">
            <a:alphaModFix/>
          </a:blip>
          <a:stretch>
            <a:fillRect/>
          </a:stretch>
        </p:blipFill>
        <p:spPr>
          <a:xfrm>
            <a:off x="311700" y="3757400"/>
            <a:ext cx="457201" cy="457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1152475"/>
            <a:ext cx="71025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The Pip Tag made by Inpoint Systems has a light sensor and temperature/humidity sensor. </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The PipTag consists of a receiver and a transmitter:</a:t>
            </a:r>
            <a:endParaRPr>
              <a:solidFill>
                <a:schemeClr val="dk1"/>
              </a:solidFill>
            </a:endParaRPr>
          </a:p>
          <a:p>
            <a:pPr indent="-317500" lvl="1" marL="914400" rtl="0" algn="l">
              <a:spcBef>
                <a:spcPts val="1000"/>
              </a:spcBef>
              <a:spcAft>
                <a:spcPts val="0"/>
              </a:spcAft>
              <a:buClr>
                <a:schemeClr val="dk1"/>
              </a:buClr>
              <a:buSzPts val="1400"/>
              <a:buChar char="○"/>
            </a:pPr>
            <a:r>
              <a:rPr lang="en">
                <a:solidFill>
                  <a:schemeClr val="dk1"/>
                </a:solidFill>
              </a:rPr>
              <a:t>The receiver requests the transmitter to send a signal with all the sensor values</a:t>
            </a:r>
            <a:endParaRPr>
              <a:solidFill>
                <a:schemeClr val="dk1"/>
              </a:solidFill>
            </a:endParaRPr>
          </a:p>
          <a:p>
            <a:pPr indent="-317500" lvl="1" marL="914400" rtl="0" algn="l">
              <a:spcBef>
                <a:spcPts val="1000"/>
              </a:spcBef>
              <a:spcAft>
                <a:spcPts val="0"/>
              </a:spcAft>
              <a:buClr>
                <a:schemeClr val="dk1"/>
              </a:buClr>
              <a:buSzPts val="1400"/>
              <a:buChar char="○"/>
            </a:pPr>
            <a:r>
              <a:rPr lang="en">
                <a:solidFill>
                  <a:schemeClr val="dk1"/>
                </a:solidFill>
              </a:rPr>
              <a:t>The computer reads the response sent to the transmitter and parses it</a:t>
            </a:r>
            <a:endParaRPr>
              <a:solidFill>
                <a:schemeClr val="dk1"/>
              </a:solidFill>
            </a:endParaRPr>
          </a:p>
          <a:p>
            <a:pPr indent="-342900" lvl="0" marL="457200" rtl="0" algn="l">
              <a:spcBef>
                <a:spcPts val="1000"/>
              </a:spcBef>
              <a:spcAft>
                <a:spcPts val="0"/>
              </a:spcAft>
              <a:buClr>
                <a:schemeClr val="dk1"/>
              </a:buClr>
              <a:buSzPts val="1800"/>
              <a:buChar char="●"/>
            </a:pPr>
            <a:r>
              <a:rPr lang="en" u="sng">
                <a:solidFill>
                  <a:schemeClr val="hlink"/>
                </a:solidFill>
                <a:hlinkClick r:id="rId3"/>
              </a:rPr>
              <a:t>https://github.com/mingmingP/PIPtagCode</a:t>
            </a:r>
            <a:endParaRPr sz="2500"/>
          </a:p>
          <a:p>
            <a:pPr indent="-342900" lvl="0" marL="457200" rtl="0" algn="l">
              <a:spcBef>
                <a:spcPts val="1000"/>
              </a:spcBef>
              <a:spcAft>
                <a:spcPts val="0"/>
              </a:spcAft>
              <a:buClr>
                <a:schemeClr val="dk1"/>
              </a:buClr>
              <a:buSzPts val="1800"/>
              <a:buChar char="●"/>
            </a:pPr>
            <a:r>
              <a:rPr lang="en">
                <a:solidFill>
                  <a:schemeClr val="dk1"/>
                </a:solidFill>
              </a:rPr>
              <a:t>A Linux operating system is required because of libusb</a:t>
            </a:r>
            <a:endParaRPr>
              <a:solidFill>
                <a:schemeClr val="dk1"/>
              </a:solidFill>
            </a:endParaRPr>
          </a:p>
          <a:p>
            <a:pPr indent="-317500" lvl="1" marL="914400" rtl="0" algn="l">
              <a:spcBef>
                <a:spcPts val="1000"/>
              </a:spcBef>
              <a:spcAft>
                <a:spcPts val="1000"/>
              </a:spcAft>
              <a:buClr>
                <a:schemeClr val="dk1"/>
              </a:buClr>
              <a:buSzPts val="1400"/>
              <a:buChar char="○"/>
            </a:pPr>
            <a:r>
              <a:rPr lang="en">
                <a:solidFill>
                  <a:schemeClr val="dk1"/>
                </a:solidFill>
              </a:rPr>
              <a:t>Libusb allows the computer to talk with the receiver</a:t>
            </a:r>
            <a:endParaRPr>
              <a:solidFill>
                <a:schemeClr val="dk1"/>
              </a:solidFill>
            </a:endParaRPr>
          </a:p>
        </p:txBody>
      </p:sp>
      <p:sp>
        <p:nvSpPr>
          <p:cNvPr id="85" name="Google Shape;85;p17"/>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Methodology</a:t>
            </a:r>
            <a:endParaRPr b="1" sz="2500"/>
          </a:p>
        </p:txBody>
      </p:sp>
      <p:pic>
        <p:nvPicPr>
          <p:cNvPr id="86" name="Google Shape;86;p17"/>
          <p:cNvPicPr preferRelativeResize="0"/>
          <p:nvPr/>
        </p:nvPicPr>
        <p:blipFill rotWithShape="1">
          <a:blip r:embed="rId4">
            <a:alphaModFix/>
          </a:blip>
          <a:srcRect b="26577" l="50927" r="0" t="35835"/>
          <a:stretch/>
        </p:blipFill>
        <p:spPr>
          <a:xfrm>
            <a:off x="6997025" y="3104600"/>
            <a:ext cx="1706100" cy="1464275"/>
          </a:xfrm>
          <a:prstGeom prst="rect">
            <a:avLst/>
          </a:prstGeom>
          <a:noFill/>
          <a:ln>
            <a:noFill/>
          </a:ln>
        </p:spPr>
      </p:pic>
      <p:pic>
        <p:nvPicPr>
          <p:cNvPr id="87" name="Google Shape;87;p17"/>
          <p:cNvPicPr preferRelativeResize="0"/>
          <p:nvPr/>
        </p:nvPicPr>
        <p:blipFill rotWithShape="1">
          <a:blip r:embed="rId4">
            <a:alphaModFix/>
          </a:blip>
          <a:srcRect b="32655" l="0" r="49192" t="23809"/>
          <a:stretch/>
        </p:blipFill>
        <p:spPr>
          <a:xfrm>
            <a:off x="7142950" y="1214050"/>
            <a:ext cx="1766400" cy="169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1152475"/>
            <a:ext cx="6185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codebase runs on a Linux virtual machine</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Using javascript we execute a command</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The receiver detects sensor readings from the transceiver using a C script</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Readings are sent to a localhost using socket.io to update the information as it comes to the receiver</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If the values of any sensors pass a predefined threshold, an email is sent to a user using nodemailer</a:t>
            </a:r>
            <a:endParaRPr>
              <a:solidFill>
                <a:schemeClr val="dk1"/>
              </a:solidFill>
            </a:endParaRPr>
          </a:p>
        </p:txBody>
      </p:sp>
      <p:pic>
        <p:nvPicPr>
          <p:cNvPr id="93" name="Google Shape;93;p18"/>
          <p:cNvPicPr preferRelativeResize="0"/>
          <p:nvPr/>
        </p:nvPicPr>
        <p:blipFill>
          <a:blip r:embed="rId3">
            <a:alphaModFix/>
          </a:blip>
          <a:stretch>
            <a:fillRect/>
          </a:stretch>
        </p:blipFill>
        <p:spPr>
          <a:xfrm>
            <a:off x="7280150" y="2194313"/>
            <a:ext cx="914400" cy="914400"/>
          </a:xfrm>
          <a:prstGeom prst="rect">
            <a:avLst/>
          </a:prstGeom>
          <a:noFill/>
          <a:ln>
            <a:noFill/>
          </a:ln>
        </p:spPr>
      </p:pic>
      <p:pic>
        <p:nvPicPr>
          <p:cNvPr id="94" name="Google Shape;94;p18"/>
          <p:cNvPicPr preferRelativeResize="0"/>
          <p:nvPr/>
        </p:nvPicPr>
        <p:blipFill>
          <a:blip r:embed="rId4">
            <a:alphaModFix/>
          </a:blip>
          <a:stretch>
            <a:fillRect/>
          </a:stretch>
        </p:blipFill>
        <p:spPr>
          <a:xfrm>
            <a:off x="7280150" y="734150"/>
            <a:ext cx="914400" cy="914400"/>
          </a:xfrm>
          <a:prstGeom prst="rect">
            <a:avLst/>
          </a:prstGeom>
          <a:noFill/>
          <a:ln>
            <a:noFill/>
          </a:ln>
        </p:spPr>
      </p:pic>
      <p:pic>
        <p:nvPicPr>
          <p:cNvPr id="95" name="Google Shape;95;p18"/>
          <p:cNvPicPr preferRelativeResize="0"/>
          <p:nvPr/>
        </p:nvPicPr>
        <p:blipFill>
          <a:blip r:embed="rId5">
            <a:alphaModFix/>
          </a:blip>
          <a:stretch>
            <a:fillRect/>
          </a:stretch>
        </p:blipFill>
        <p:spPr>
          <a:xfrm>
            <a:off x="7981075" y="3654475"/>
            <a:ext cx="914400" cy="914400"/>
          </a:xfrm>
          <a:prstGeom prst="rect">
            <a:avLst/>
          </a:prstGeom>
          <a:noFill/>
          <a:ln>
            <a:noFill/>
          </a:ln>
        </p:spPr>
      </p:pic>
      <p:pic>
        <p:nvPicPr>
          <p:cNvPr id="96" name="Google Shape;96;p18"/>
          <p:cNvPicPr preferRelativeResize="0"/>
          <p:nvPr/>
        </p:nvPicPr>
        <p:blipFill>
          <a:blip r:embed="rId6">
            <a:alphaModFix/>
          </a:blip>
          <a:stretch>
            <a:fillRect/>
          </a:stretch>
        </p:blipFill>
        <p:spPr>
          <a:xfrm>
            <a:off x="6544825" y="3654475"/>
            <a:ext cx="914400" cy="914400"/>
          </a:xfrm>
          <a:prstGeom prst="rect">
            <a:avLst/>
          </a:prstGeom>
          <a:noFill/>
          <a:ln>
            <a:noFill/>
          </a:ln>
        </p:spPr>
      </p:pic>
      <p:sp>
        <p:nvSpPr>
          <p:cNvPr id="97" name="Google Shape;97;p18"/>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Approach (Setup)</a:t>
            </a:r>
            <a:endParaRPr b="1"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p:nvPr/>
        </p:nvSpPr>
        <p:spPr>
          <a:xfrm>
            <a:off x="1662920" y="2251735"/>
            <a:ext cx="353400" cy="36900"/>
          </a:xfrm>
          <a:prstGeom prst="roundRect">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5394"/>
              </a:solidFill>
            </a:endParaRPr>
          </a:p>
        </p:txBody>
      </p:sp>
      <p:grpSp>
        <p:nvGrpSpPr>
          <p:cNvPr id="103" name="Google Shape;103;p19"/>
          <p:cNvGrpSpPr/>
          <p:nvPr/>
        </p:nvGrpSpPr>
        <p:grpSpPr>
          <a:xfrm>
            <a:off x="519875" y="1948510"/>
            <a:ext cx="1310403" cy="1897975"/>
            <a:chOff x="519875" y="1948510"/>
            <a:chExt cx="1310403" cy="1897975"/>
          </a:xfrm>
        </p:grpSpPr>
        <p:sp>
          <p:nvSpPr>
            <p:cNvPr id="104" name="Google Shape;104;p19"/>
            <p:cNvSpPr/>
            <p:nvPr/>
          </p:nvSpPr>
          <p:spPr>
            <a:xfrm>
              <a:off x="877947" y="1948510"/>
              <a:ext cx="594300" cy="594300"/>
            </a:xfrm>
            <a:prstGeom prst="ellipse">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5394"/>
                </a:solidFill>
              </a:endParaRPr>
            </a:p>
          </p:txBody>
        </p:sp>
        <p:sp>
          <p:nvSpPr>
            <p:cNvPr id="105" name="Google Shape;105;p19"/>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0B5394"/>
                  </a:solidFill>
                  <a:latin typeface="Roboto"/>
                  <a:ea typeface="Roboto"/>
                  <a:cs typeface="Roboto"/>
                  <a:sym typeface="Roboto"/>
                </a:rPr>
                <a:t>1</a:t>
              </a:r>
              <a:endParaRPr b="1" sz="1000">
                <a:solidFill>
                  <a:srgbClr val="0B5394"/>
                </a:solidFill>
                <a:latin typeface="Roboto"/>
                <a:ea typeface="Roboto"/>
                <a:cs typeface="Roboto"/>
                <a:sym typeface="Roboto"/>
              </a:endParaRPr>
            </a:p>
          </p:txBody>
        </p:sp>
        <p:sp>
          <p:nvSpPr>
            <p:cNvPr id="106" name="Google Shape;106;p19"/>
            <p:cNvSpPr txBox="1"/>
            <p:nvPr/>
          </p:nvSpPr>
          <p:spPr>
            <a:xfrm>
              <a:off x="519878" y="2652285"/>
              <a:ext cx="1310400" cy="44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2"/>
                  </a:solidFill>
                  <a:latin typeface="Roboto"/>
                  <a:ea typeface="Roboto"/>
                  <a:cs typeface="Roboto"/>
                  <a:sym typeface="Roboto"/>
                </a:rPr>
                <a:t>Create Virtual Machine</a:t>
              </a:r>
              <a:endParaRPr b="1" sz="1200">
                <a:solidFill>
                  <a:schemeClr val="dk2"/>
                </a:solidFill>
                <a:latin typeface="Roboto"/>
                <a:ea typeface="Roboto"/>
                <a:cs typeface="Roboto"/>
                <a:sym typeface="Roboto"/>
              </a:endParaRPr>
            </a:p>
          </p:txBody>
        </p:sp>
        <p:sp>
          <p:nvSpPr>
            <p:cNvPr id="107" name="Google Shape;107;p19"/>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dk2"/>
                  </a:solidFill>
                  <a:latin typeface="Roboto"/>
                  <a:ea typeface="Roboto"/>
                  <a:cs typeface="Roboto"/>
                  <a:sym typeface="Roboto"/>
                </a:rPr>
                <a:t>Ours was done on Virtual Box and a clean install on a laptop</a:t>
              </a:r>
              <a:r>
                <a:rPr lang="en" sz="1000">
                  <a:solidFill>
                    <a:schemeClr val="dk2"/>
                  </a:solidFill>
                  <a:latin typeface="Roboto"/>
                  <a:ea typeface="Roboto"/>
                  <a:cs typeface="Roboto"/>
                  <a:sym typeface="Roboto"/>
                </a:rPr>
                <a:t> </a:t>
              </a:r>
              <a:endParaRPr sz="1000">
                <a:solidFill>
                  <a:schemeClr val="dk2"/>
                </a:solidFill>
                <a:latin typeface="Roboto"/>
                <a:ea typeface="Roboto"/>
                <a:cs typeface="Roboto"/>
                <a:sym typeface="Roboto"/>
              </a:endParaRPr>
            </a:p>
          </p:txBody>
        </p:sp>
      </p:grpSp>
      <p:grpSp>
        <p:nvGrpSpPr>
          <p:cNvPr id="108" name="Google Shape;108;p19"/>
          <p:cNvGrpSpPr/>
          <p:nvPr/>
        </p:nvGrpSpPr>
        <p:grpSpPr>
          <a:xfrm>
            <a:off x="1848940" y="1948510"/>
            <a:ext cx="1310400" cy="1897975"/>
            <a:chOff x="1848940" y="1948510"/>
            <a:chExt cx="1310400" cy="1897975"/>
          </a:xfrm>
        </p:grpSpPr>
        <p:sp>
          <p:nvSpPr>
            <p:cNvPr id="109" name="Google Shape;109;p19"/>
            <p:cNvSpPr/>
            <p:nvPr/>
          </p:nvSpPr>
          <p:spPr>
            <a:xfrm>
              <a:off x="2206990" y="1948510"/>
              <a:ext cx="594300" cy="594300"/>
            </a:xfrm>
            <a:prstGeom prst="ellipse">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5394"/>
                </a:solidFill>
              </a:endParaRPr>
            </a:p>
          </p:txBody>
        </p:sp>
        <p:sp>
          <p:nvSpPr>
            <p:cNvPr id="110" name="Google Shape;110;p19"/>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0B5394"/>
                  </a:solidFill>
                  <a:latin typeface="Roboto"/>
                  <a:ea typeface="Roboto"/>
                  <a:cs typeface="Roboto"/>
                  <a:sym typeface="Roboto"/>
                </a:rPr>
                <a:t>Configure USB</a:t>
              </a:r>
              <a:endParaRPr b="1" sz="1200">
                <a:solidFill>
                  <a:srgbClr val="0B5394"/>
                </a:solidFill>
                <a:latin typeface="Roboto"/>
                <a:ea typeface="Roboto"/>
                <a:cs typeface="Roboto"/>
                <a:sym typeface="Roboto"/>
              </a:endParaRPr>
            </a:p>
          </p:txBody>
        </p:sp>
        <p:sp>
          <p:nvSpPr>
            <p:cNvPr id="111" name="Google Shape;111;p19"/>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dk2"/>
                  </a:solidFill>
                  <a:latin typeface="Roboto"/>
                  <a:ea typeface="Roboto"/>
                  <a:cs typeface="Roboto"/>
                  <a:sym typeface="Roboto"/>
                </a:rPr>
                <a:t>Add USB drivers to allow the machine to read from the Receiver</a:t>
              </a:r>
              <a:endParaRPr sz="1000">
                <a:solidFill>
                  <a:schemeClr val="dk2"/>
                </a:solidFill>
                <a:latin typeface="Roboto"/>
                <a:ea typeface="Roboto"/>
                <a:cs typeface="Roboto"/>
                <a:sym typeface="Roboto"/>
              </a:endParaRPr>
            </a:p>
          </p:txBody>
        </p:sp>
        <p:sp>
          <p:nvSpPr>
            <p:cNvPr id="112" name="Google Shape;112;p19"/>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0B5394"/>
                  </a:solidFill>
                  <a:latin typeface="Roboto"/>
                  <a:ea typeface="Roboto"/>
                  <a:cs typeface="Roboto"/>
                  <a:sym typeface="Roboto"/>
                </a:rPr>
                <a:t>2</a:t>
              </a:r>
              <a:endParaRPr b="1" sz="1000">
                <a:solidFill>
                  <a:srgbClr val="0B5394"/>
                </a:solidFill>
                <a:latin typeface="Roboto"/>
                <a:ea typeface="Roboto"/>
                <a:cs typeface="Roboto"/>
                <a:sym typeface="Roboto"/>
              </a:endParaRPr>
            </a:p>
          </p:txBody>
        </p:sp>
      </p:grpSp>
      <p:grpSp>
        <p:nvGrpSpPr>
          <p:cNvPr id="113" name="Google Shape;113;p19"/>
          <p:cNvGrpSpPr/>
          <p:nvPr/>
        </p:nvGrpSpPr>
        <p:grpSpPr>
          <a:xfrm>
            <a:off x="3178034" y="1948510"/>
            <a:ext cx="1359902" cy="1897974"/>
            <a:chOff x="3178034" y="1948510"/>
            <a:chExt cx="1359902" cy="1897974"/>
          </a:xfrm>
        </p:grpSpPr>
        <p:sp>
          <p:nvSpPr>
            <p:cNvPr id="114" name="Google Shape;114;p19"/>
            <p:cNvSpPr/>
            <p:nvPr/>
          </p:nvSpPr>
          <p:spPr>
            <a:xfrm>
              <a:off x="3560827" y="1948510"/>
              <a:ext cx="594300" cy="594300"/>
            </a:xfrm>
            <a:prstGeom prst="ellipse">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5394"/>
                </a:solidFill>
              </a:endParaRPr>
            </a:p>
          </p:txBody>
        </p:sp>
        <p:sp>
          <p:nvSpPr>
            <p:cNvPr id="115" name="Google Shape;115;p19"/>
            <p:cNvSpPr txBox="1"/>
            <p:nvPr/>
          </p:nvSpPr>
          <p:spPr>
            <a:xfrm>
              <a:off x="3178034" y="2652285"/>
              <a:ext cx="1359900" cy="44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0B5394"/>
                  </a:solidFill>
                  <a:latin typeface="Roboto"/>
                  <a:ea typeface="Roboto"/>
                  <a:cs typeface="Roboto"/>
                  <a:sym typeface="Roboto"/>
                </a:rPr>
                <a:t>Download Repository</a:t>
              </a:r>
              <a:endParaRPr b="1" sz="1200">
                <a:solidFill>
                  <a:srgbClr val="0B5394"/>
                </a:solidFill>
                <a:latin typeface="Roboto"/>
                <a:ea typeface="Roboto"/>
                <a:cs typeface="Roboto"/>
                <a:sym typeface="Roboto"/>
              </a:endParaRPr>
            </a:p>
          </p:txBody>
        </p:sp>
        <p:sp>
          <p:nvSpPr>
            <p:cNvPr id="116" name="Google Shape;116;p19"/>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dk2"/>
                  </a:solidFill>
                  <a:latin typeface="Roboto"/>
                  <a:ea typeface="Roboto"/>
                  <a:cs typeface="Roboto"/>
                  <a:sym typeface="Roboto"/>
                </a:rPr>
                <a:t>We got a majority of the code from Professor Chen</a:t>
              </a:r>
              <a:endParaRPr sz="1000">
                <a:solidFill>
                  <a:schemeClr val="dk2"/>
                </a:solidFill>
                <a:latin typeface="Roboto"/>
                <a:ea typeface="Roboto"/>
                <a:cs typeface="Roboto"/>
                <a:sym typeface="Roboto"/>
              </a:endParaRPr>
            </a:p>
          </p:txBody>
        </p:sp>
        <p:sp>
          <p:nvSpPr>
            <p:cNvPr id="117" name="Google Shape;117;p19"/>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0B5394"/>
                  </a:solidFill>
                  <a:latin typeface="Roboto"/>
                  <a:ea typeface="Roboto"/>
                  <a:cs typeface="Roboto"/>
                  <a:sym typeface="Roboto"/>
                </a:rPr>
                <a:t>3</a:t>
              </a:r>
              <a:endParaRPr b="1" sz="1000">
                <a:solidFill>
                  <a:srgbClr val="0B5394"/>
                </a:solidFill>
                <a:latin typeface="Roboto"/>
                <a:ea typeface="Roboto"/>
                <a:cs typeface="Roboto"/>
                <a:sym typeface="Roboto"/>
              </a:endParaRPr>
            </a:p>
          </p:txBody>
        </p:sp>
      </p:grpSp>
      <p:grpSp>
        <p:nvGrpSpPr>
          <p:cNvPr id="118" name="Google Shape;118;p19"/>
          <p:cNvGrpSpPr/>
          <p:nvPr/>
        </p:nvGrpSpPr>
        <p:grpSpPr>
          <a:xfrm>
            <a:off x="4557650" y="1948510"/>
            <a:ext cx="1310403" cy="1897975"/>
            <a:chOff x="4557650" y="1948510"/>
            <a:chExt cx="1310403" cy="1897975"/>
          </a:xfrm>
        </p:grpSpPr>
        <p:sp>
          <p:nvSpPr>
            <p:cNvPr id="119" name="Google Shape;119;p19"/>
            <p:cNvSpPr/>
            <p:nvPr/>
          </p:nvSpPr>
          <p:spPr>
            <a:xfrm>
              <a:off x="4915703" y="1948510"/>
              <a:ext cx="594300" cy="594300"/>
            </a:xfrm>
            <a:prstGeom prst="ellipse">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5394"/>
                </a:solidFill>
              </a:endParaRPr>
            </a:p>
          </p:txBody>
        </p:sp>
        <p:sp>
          <p:nvSpPr>
            <p:cNvPr id="120" name="Google Shape;120;p19"/>
            <p:cNvSpPr txBox="1"/>
            <p:nvPr/>
          </p:nvSpPr>
          <p:spPr>
            <a:xfrm>
              <a:off x="4557650" y="2652285"/>
              <a:ext cx="1310400" cy="44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0B5394"/>
                  </a:solidFill>
                  <a:latin typeface="Roboto"/>
                  <a:ea typeface="Roboto"/>
                  <a:cs typeface="Roboto"/>
                  <a:sym typeface="Roboto"/>
                </a:rPr>
                <a:t>Download Libraries</a:t>
              </a:r>
              <a:endParaRPr b="1" sz="1200">
                <a:solidFill>
                  <a:srgbClr val="0B5394"/>
                </a:solidFill>
                <a:latin typeface="Roboto"/>
                <a:ea typeface="Roboto"/>
                <a:cs typeface="Roboto"/>
                <a:sym typeface="Roboto"/>
              </a:endParaRPr>
            </a:p>
          </p:txBody>
        </p:sp>
        <p:sp>
          <p:nvSpPr>
            <p:cNvPr id="121" name="Google Shape;121;p19"/>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2"/>
                  </a:solidFill>
                  <a:latin typeface="Roboto"/>
                  <a:ea typeface="Roboto"/>
                  <a:cs typeface="Roboto"/>
                  <a:sym typeface="Roboto"/>
                </a:rPr>
                <a:t>C Libraries: g++, libusb</a:t>
              </a:r>
              <a:endParaRPr sz="10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rPr lang="en" sz="1000">
                  <a:solidFill>
                    <a:schemeClr val="dk2"/>
                  </a:solidFill>
                  <a:latin typeface="Roboto"/>
                  <a:ea typeface="Roboto"/>
                  <a:cs typeface="Roboto"/>
                  <a:sym typeface="Roboto"/>
                </a:rPr>
                <a:t>Js Libraries: nodemailer, http, socket.io, express</a:t>
              </a:r>
              <a:endParaRPr sz="1000">
                <a:solidFill>
                  <a:schemeClr val="dk2"/>
                </a:solidFill>
                <a:latin typeface="Roboto"/>
                <a:ea typeface="Roboto"/>
                <a:cs typeface="Roboto"/>
                <a:sym typeface="Roboto"/>
              </a:endParaRPr>
            </a:p>
          </p:txBody>
        </p:sp>
        <p:sp>
          <p:nvSpPr>
            <p:cNvPr id="122" name="Google Shape;122;p19"/>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0B5394"/>
                  </a:solidFill>
                  <a:latin typeface="Roboto"/>
                  <a:ea typeface="Roboto"/>
                  <a:cs typeface="Roboto"/>
                  <a:sym typeface="Roboto"/>
                </a:rPr>
                <a:t>4</a:t>
              </a:r>
              <a:endParaRPr b="1" sz="1000">
                <a:solidFill>
                  <a:srgbClr val="0B5394"/>
                </a:solidFill>
                <a:latin typeface="Roboto"/>
                <a:ea typeface="Roboto"/>
                <a:cs typeface="Roboto"/>
                <a:sym typeface="Roboto"/>
              </a:endParaRPr>
            </a:p>
          </p:txBody>
        </p:sp>
      </p:grpSp>
      <p:grpSp>
        <p:nvGrpSpPr>
          <p:cNvPr id="123" name="Google Shape;123;p19"/>
          <p:cNvGrpSpPr/>
          <p:nvPr/>
        </p:nvGrpSpPr>
        <p:grpSpPr>
          <a:xfrm>
            <a:off x="5887800" y="1948510"/>
            <a:ext cx="1359905" cy="1897975"/>
            <a:chOff x="5887800" y="1948510"/>
            <a:chExt cx="1359905" cy="1897975"/>
          </a:xfrm>
        </p:grpSpPr>
        <p:sp>
          <p:nvSpPr>
            <p:cNvPr id="124" name="Google Shape;124;p19"/>
            <p:cNvSpPr/>
            <p:nvPr/>
          </p:nvSpPr>
          <p:spPr>
            <a:xfrm>
              <a:off x="6270606" y="1948510"/>
              <a:ext cx="594300" cy="594300"/>
            </a:xfrm>
            <a:prstGeom prst="ellipse">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5394"/>
                </a:solidFill>
              </a:endParaRPr>
            </a:p>
          </p:txBody>
        </p:sp>
        <p:sp>
          <p:nvSpPr>
            <p:cNvPr id="125" name="Google Shape;125;p19"/>
            <p:cNvSpPr txBox="1"/>
            <p:nvPr/>
          </p:nvSpPr>
          <p:spPr>
            <a:xfrm>
              <a:off x="5887800" y="2652285"/>
              <a:ext cx="1359900" cy="44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0B5394"/>
                  </a:solidFill>
                  <a:latin typeface="Roboto"/>
                  <a:ea typeface="Roboto"/>
                  <a:cs typeface="Roboto"/>
                  <a:sym typeface="Roboto"/>
                </a:rPr>
                <a:t>Compile code</a:t>
              </a:r>
              <a:endParaRPr b="1" sz="1200">
                <a:solidFill>
                  <a:srgbClr val="0B5394"/>
                </a:solidFill>
                <a:latin typeface="Roboto"/>
                <a:ea typeface="Roboto"/>
                <a:cs typeface="Roboto"/>
                <a:sym typeface="Roboto"/>
              </a:endParaRPr>
            </a:p>
          </p:txBody>
        </p:sp>
        <p:sp>
          <p:nvSpPr>
            <p:cNvPr id="126" name="Google Shape;126;p19"/>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dk2"/>
                  </a:solidFill>
                  <a:latin typeface="Roboto"/>
                  <a:ea typeface="Roboto"/>
                  <a:cs typeface="Roboto"/>
                  <a:sym typeface="Roboto"/>
                </a:rPr>
                <a:t>Compile ReceiverCode using g++</a:t>
              </a:r>
              <a:endParaRPr sz="1000">
                <a:solidFill>
                  <a:schemeClr val="dk2"/>
                </a:solidFill>
                <a:latin typeface="Roboto"/>
                <a:ea typeface="Roboto"/>
                <a:cs typeface="Roboto"/>
                <a:sym typeface="Roboto"/>
              </a:endParaRPr>
            </a:p>
          </p:txBody>
        </p:sp>
        <p:sp>
          <p:nvSpPr>
            <p:cNvPr id="127" name="Google Shape;127;p19"/>
            <p:cNvSpPr txBox="1"/>
            <p:nvPr/>
          </p:nvSpPr>
          <p:spPr>
            <a:xfrm>
              <a:off x="6349356"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0B5394"/>
                  </a:solidFill>
                  <a:latin typeface="Roboto"/>
                  <a:ea typeface="Roboto"/>
                  <a:cs typeface="Roboto"/>
                  <a:sym typeface="Roboto"/>
                </a:rPr>
                <a:t>5</a:t>
              </a:r>
              <a:endParaRPr b="1" sz="1000">
                <a:solidFill>
                  <a:srgbClr val="0B5394"/>
                </a:solidFill>
                <a:latin typeface="Roboto"/>
                <a:ea typeface="Roboto"/>
                <a:cs typeface="Roboto"/>
                <a:sym typeface="Roboto"/>
              </a:endParaRPr>
            </a:p>
          </p:txBody>
        </p:sp>
      </p:grpSp>
      <p:grpSp>
        <p:nvGrpSpPr>
          <p:cNvPr id="128" name="Google Shape;128;p19"/>
          <p:cNvGrpSpPr/>
          <p:nvPr/>
        </p:nvGrpSpPr>
        <p:grpSpPr>
          <a:xfrm>
            <a:off x="7264213" y="1948510"/>
            <a:ext cx="1359905" cy="1897975"/>
            <a:chOff x="7264213" y="1948510"/>
            <a:chExt cx="1359905" cy="1897975"/>
          </a:xfrm>
        </p:grpSpPr>
        <p:sp>
          <p:nvSpPr>
            <p:cNvPr id="129" name="Google Shape;129;p19"/>
            <p:cNvSpPr/>
            <p:nvPr/>
          </p:nvSpPr>
          <p:spPr>
            <a:xfrm>
              <a:off x="7647018" y="1948510"/>
              <a:ext cx="594300" cy="594300"/>
            </a:xfrm>
            <a:prstGeom prst="ellipse">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5394"/>
                </a:solidFill>
              </a:endParaRPr>
            </a:p>
          </p:txBody>
        </p:sp>
        <p:sp>
          <p:nvSpPr>
            <p:cNvPr id="130" name="Google Shape;130;p19"/>
            <p:cNvSpPr txBox="1"/>
            <p:nvPr/>
          </p:nvSpPr>
          <p:spPr>
            <a:xfrm>
              <a:off x="7264213" y="2652285"/>
              <a:ext cx="1359900" cy="44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0B5394"/>
                  </a:solidFill>
                  <a:latin typeface="Roboto"/>
                  <a:ea typeface="Roboto"/>
                  <a:cs typeface="Roboto"/>
                  <a:sym typeface="Roboto"/>
                </a:rPr>
                <a:t>Run on Node.js</a:t>
              </a:r>
              <a:endParaRPr b="1" sz="1200">
                <a:solidFill>
                  <a:srgbClr val="0B5394"/>
                </a:solidFill>
                <a:latin typeface="Roboto"/>
                <a:ea typeface="Roboto"/>
                <a:cs typeface="Roboto"/>
                <a:sym typeface="Roboto"/>
              </a:endParaRPr>
            </a:p>
          </p:txBody>
        </p:sp>
        <p:sp>
          <p:nvSpPr>
            <p:cNvPr id="131" name="Google Shape;131;p19"/>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dk2"/>
                  </a:solidFill>
                  <a:latin typeface="Roboto"/>
                  <a:ea typeface="Roboto"/>
                  <a:cs typeface="Roboto"/>
                  <a:sym typeface="Roboto"/>
                </a:rPr>
                <a:t>Run server script using Node.js and view data on localhost</a:t>
              </a:r>
              <a:endParaRPr sz="1000">
                <a:solidFill>
                  <a:schemeClr val="dk2"/>
                </a:solidFill>
                <a:latin typeface="Roboto"/>
                <a:ea typeface="Roboto"/>
                <a:cs typeface="Roboto"/>
                <a:sym typeface="Roboto"/>
              </a:endParaRPr>
            </a:p>
          </p:txBody>
        </p:sp>
        <p:sp>
          <p:nvSpPr>
            <p:cNvPr id="132" name="Google Shape;132;p19"/>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0B5394"/>
                  </a:solidFill>
                  <a:latin typeface="Roboto"/>
                  <a:ea typeface="Roboto"/>
                  <a:cs typeface="Roboto"/>
                  <a:sym typeface="Roboto"/>
                </a:rPr>
                <a:t>6</a:t>
              </a:r>
              <a:endParaRPr b="1" sz="1000">
                <a:solidFill>
                  <a:srgbClr val="0B5394"/>
                </a:solidFill>
                <a:latin typeface="Roboto"/>
                <a:ea typeface="Roboto"/>
                <a:cs typeface="Roboto"/>
                <a:sym typeface="Roboto"/>
              </a:endParaRPr>
            </a:p>
          </p:txBody>
        </p:sp>
      </p:grpSp>
      <p:sp>
        <p:nvSpPr>
          <p:cNvPr id="133" name="Google Shape;133;p19"/>
          <p:cNvSpPr/>
          <p:nvPr/>
        </p:nvSpPr>
        <p:spPr>
          <a:xfrm>
            <a:off x="3004357" y="2251735"/>
            <a:ext cx="353400" cy="36900"/>
          </a:xfrm>
          <a:prstGeom prst="roundRect">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34" name="Google Shape;134;p19"/>
          <p:cNvSpPr/>
          <p:nvPr/>
        </p:nvSpPr>
        <p:spPr>
          <a:xfrm>
            <a:off x="4358720" y="2251735"/>
            <a:ext cx="353400" cy="36900"/>
          </a:xfrm>
          <a:prstGeom prst="roundRect">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5394"/>
              </a:solidFill>
            </a:endParaRPr>
          </a:p>
        </p:txBody>
      </p:sp>
      <p:sp>
        <p:nvSpPr>
          <p:cNvPr id="135" name="Google Shape;135;p19"/>
          <p:cNvSpPr/>
          <p:nvPr/>
        </p:nvSpPr>
        <p:spPr>
          <a:xfrm>
            <a:off x="5713595" y="2251735"/>
            <a:ext cx="353400" cy="36900"/>
          </a:xfrm>
          <a:prstGeom prst="roundRect">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5394"/>
              </a:solidFill>
            </a:endParaRPr>
          </a:p>
        </p:txBody>
      </p:sp>
      <p:sp>
        <p:nvSpPr>
          <p:cNvPr id="136" name="Google Shape;136;p19"/>
          <p:cNvSpPr/>
          <p:nvPr/>
        </p:nvSpPr>
        <p:spPr>
          <a:xfrm>
            <a:off x="7079257" y="2251735"/>
            <a:ext cx="353400" cy="36900"/>
          </a:xfrm>
          <a:prstGeom prst="roundRect">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5394"/>
              </a:solidFill>
            </a:endParaRPr>
          </a:p>
        </p:txBody>
      </p:sp>
      <p:sp>
        <p:nvSpPr>
          <p:cNvPr id="137" name="Google Shape;137;p19"/>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Approach (VirtualBox)</a:t>
            </a:r>
            <a:endParaRPr b="1"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Data </a:t>
            </a:r>
            <a:r>
              <a:rPr lang="en">
                <a:solidFill>
                  <a:schemeClr val="dk1"/>
                </a:solidFill>
              </a:rPr>
              <a:t>parsed from bash script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Measurement thresholds set for humidity, temperature, and light measurements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Signal Processing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Server initializes buffer of size five for each measurement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Server serves the mean filtered results from measurements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Measurement Thresholding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Three counters initialized which represent the number of times a certain measurement threshold was surpassed.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Once counters surpass a certain threshold, an email is sent to the client’s email address</a:t>
            </a:r>
            <a:endParaRPr>
              <a:solidFill>
                <a:schemeClr val="dk1"/>
              </a:solidFill>
            </a:endParaRPr>
          </a:p>
          <a:p>
            <a:pPr indent="0" lvl="0" marL="914400" rtl="0" algn="l">
              <a:spcBef>
                <a:spcPts val="1200"/>
              </a:spcBef>
              <a:spcAft>
                <a:spcPts val="1200"/>
              </a:spcAft>
              <a:buNone/>
            </a:pPr>
            <a:r>
              <a:t/>
            </a:r>
            <a:endParaRPr>
              <a:solidFill>
                <a:schemeClr val="dk1"/>
              </a:solidFill>
            </a:endParaRPr>
          </a:p>
        </p:txBody>
      </p:sp>
      <p:sp>
        <p:nvSpPr>
          <p:cNvPr id="143" name="Google Shape;143;p20"/>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Approach (Data Handling)</a:t>
            </a:r>
            <a:endParaRPr b="1" sz="2500"/>
          </a:p>
        </p:txBody>
      </p:sp>
      <p:pic>
        <p:nvPicPr>
          <p:cNvPr id="144" name="Google Shape;144;p20"/>
          <p:cNvPicPr preferRelativeResize="0"/>
          <p:nvPr/>
        </p:nvPicPr>
        <p:blipFill>
          <a:blip r:embed="rId3">
            <a:alphaModFix/>
          </a:blip>
          <a:stretch>
            <a:fillRect/>
          </a:stretch>
        </p:blipFill>
        <p:spPr>
          <a:xfrm>
            <a:off x="5593750" y="75600"/>
            <a:ext cx="3408149" cy="150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sending of emails was facilitated through the use of the nodemailer package.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Configuring gmail account to send emails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Create a gmail account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Set up two-factor authentication for your account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Create an app password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Create an environment file in your local directory (.env)</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SENDER_EMAIL, RECIPIENT_EMAIL, APP_PASSWORD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Create and run nodemailer transport protocol</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50" name="Google Shape;150;p21"/>
          <p:cNvSpPr/>
          <p:nvPr/>
        </p:nvSpPr>
        <p:spPr>
          <a:xfrm>
            <a:off x="-305825" y="286475"/>
            <a:ext cx="5643900" cy="645000"/>
          </a:xfrm>
          <a:prstGeom prst="parallelogram">
            <a:avLst>
              <a:gd fmla="val 25000" name="adj"/>
            </a:avLst>
          </a:prstGeom>
          <a:solidFill>
            <a:srgbClr val="CFE2F3"/>
          </a:solidFill>
          <a:ln>
            <a:noFill/>
          </a:ln>
          <a:effectLst>
            <a:outerShdw blurRad="57150" rotWithShape="0" algn="bl" dir="2700000" dist="1905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Approach(Email Handling)</a:t>
            </a:r>
            <a:endParaRPr b="1" sz="2500"/>
          </a:p>
        </p:txBody>
      </p:sp>
      <p:pic>
        <p:nvPicPr>
          <p:cNvPr id="151" name="Google Shape;151;p21"/>
          <p:cNvPicPr preferRelativeResize="0"/>
          <p:nvPr/>
        </p:nvPicPr>
        <p:blipFill>
          <a:blip r:embed="rId3">
            <a:alphaModFix/>
          </a:blip>
          <a:stretch>
            <a:fillRect/>
          </a:stretch>
        </p:blipFill>
        <p:spPr>
          <a:xfrm>
            <a:off x="6524650" y="2500325"/>
            <a:ext cx="2545550" cy="254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