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7ccdf8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7ccdf8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768f8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768f8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7ccdf8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f7ccdf8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8071cd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8071cd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8071cd5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8071cd5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8071cd58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f8071cd58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8071cd58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f8071cd58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8071cd5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f8071cd5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768f8f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f768f8f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f768f8f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f768f8f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768f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768f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f8071cd58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f8071cd58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f8604820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f8604820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8071cd58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8071cd58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f768f8f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f768f8f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7ccdf8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f7ccdf8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8071c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8071c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f86048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f86048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860482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860482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f768f8f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f768f8f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768f8f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f768f8f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f5b76f3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f5b76f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c.udc.es/dspace/bitstream/handle/2183/27467/P.Gonz%C3%A1lez_2017_Using_the_Cloud_for_parameter_estimation_problems.pdf?sequence=2" TargetMode="External"/><Relationship Id="rId4" Type="http://schemas.openxmlformats.org/officeDocument/2006/relationships/hyperlink" Target="https://thescipub.com/pdf/jcssp.2017.781.794.pdf" TargetMode="External"/><Relationship Id="rId5" Type="http://schemas.openxmlformats.org/officeDocument/2006/relationships/hyperlink" Target="https://journals.plos.org/plosone/article?id=10.1371/journal.pone.0239741" TargetMode="External"/><Relationship Id="rId6" Type="http://schemas.openxmlformats.org/officeDocument/2006/relationships/hyperlink" Target="https://arxiv.org/abs/1811.0487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Traditional Parallel Computing vs Parallel Computing with Cloud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Xie, Antonio Mena, Prayag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4167925" y="2610350"/>
            <a:ext cx="5171949" cy="26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Parallel Computing (Spark)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67350" y="1161175"/>
            <a:ext cx="39504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Implementation</a:t>
            </a:r>
            <a:r>
              <a:rPr lang="en"/>
              <a:t> details: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Leveraged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pySpark</a:t>
            </a:r>
            <a:r>
              <a:rPr lang="en"/>
              <a:t> with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dataclasses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Particle</a:t>
            </a:r>
            <a:r>
              <a:rPr lang="en"/>
              <a:t> class: stores 3D position, velocity, mass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Force calculations using broadcasted particle data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steps: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1) Force recalculation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2) State updates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3) Trajectory recording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572000" y="1161175"/>
            <a:ext cx="3381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</a:t>
            </a:r>
            <a:r>
              <a:rPr b="1"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Potential bottleneck from data shuffle costs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natively optimized for iterative workloads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Steps in the simulation incur overhead from task scheduling and serialization (due to use of RDDs)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Cloud Computing (MPI on EC2 nodes)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81250" y="3164278"/>
            <a:ext cx="9144000" cy="2539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9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Parallel Cloud Computing (MPI on EC2 Nodes)</a:t>
            </a:r>
            <a:endParaRPr sz="3140"/>
          </a:p>
        </p:txBody>
      </p:sp>
      <p:sp>
        <p:nvSpPr>
          <p:cNvPr id="130" name="Google Shape;130;p24"/>
          <p:cNvSpPr txBox="1"/>
          <p:nvPr/>
        </p:nvSpPr>
        <p:spPr>
          <a:xfrm>
            <a:off x="281250" y="1070400"/>
            <a:ext cx="37545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Implementation</a:t>
            </a:r>
            <a:r>
              <a:rPr lang="en"/>
              <a:t> approach: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Particle</a:t>
            </a:r>
            <a:r>
              <a:rPr lang="en"/>
              <a:t> data structure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Vector utility functions for 3D arithmetic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distribution of work across MPI “ranks”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synchronization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MPI_Allgatherv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4653450" y="1070400"/>
            <a:ext cx="33864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AWS</a:t>
            </a:r>
            <a:r>
              <a:rPr lang="en">
                <a:solidFill>
                  <a:schemeClr val="dk1"/>
                </a:solidFill>
              </a:rPr>
              <a:t> setup: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t2.micro</a:t>
            </a:r>
            <a:r>
              <a:rPr lang="en">
                <a:solidFill>
                  <a:schemeClr val="dk1"/>
                </a:solidFill>
              </a:rPr>
              <a:t> instances (free tier)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 master node + 2 slave nodes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Passwordless SSH for node communication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Horizontal scaling to overcome single-processor limitation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Leverage EC2’s placement group to colocate instances and reduce communication latency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007525" y="3972400"/>
            <a:ext cx="31425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MPI built-in that gathers data from all tasks and broadcasts the data to all tasks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1655975" y="3294925"/>
            <a:ext cx="5145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572000" y="0"/>
            <a:ext cx="4565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50750"/>
            <a:ext cx="343887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453" y="988000"/>
            <a:ext cx="259960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1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</a:t>
            </a:r>
            <a:r>
              <a:rPr lang="en">
                <a:solidFill>
                  <a:schemeClr val="lt1"/>
                </a:solidFill>
              </a:rPr>
              <a:t>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32950" y="89450"/>
            <a:ext cx="2150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Python (pySpark)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723725" y="89450"/>
            <a:ext cx="1295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 (MPI)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4572000" y="0"/>
            <a:ext cx="4565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>
                <a:solidFill>
                  <a:schemeClr val="lt1"/>
                </a:solidFill>
              </a:rPr>
              <a:t>Particles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2267400"/>
            <a:ext cx="3597100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00" y="1970487"/>
            <a:ext cx="4330199" cy="18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32950" y="89450"/>
            <a:ext cx="1980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Python (pySpark)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723725" y="89450"/>
            <a:ext cx="1295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 (MPI)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4572000" y="0"/>
            <a:ext cx="4565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Force </a:t>
            </a:r>
            <a:r>
              <a:rPr lang="en">
                <a:solidFill>
                  <a:schemeClr val="lt1"/>
                </a:solidFill>
              </a:rPr>
              <a:t>Calculation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132950" y="89450"/>
            <a:ext cx="221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Python (pySpark)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723725" y="89450"/>
            <a:ext cx="1295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 (MPI)</a:t>
            </a:r>
            <a:endParaRPr sz="1800">
              <a:solidFill>
                <a:srgbClr val="D9D9D9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598238"/>
            <a:ext cx="4352176" cy="1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250" y="1457162"/>
            <a:ext cx="4334900" cy="256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572000" y="0"/>
            <a:ext cx="4565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</a:t>
            </a:r>
            <a:r>
              <a:rPr lang="en">
                <a:solidFill>
                  <a:schemeClr val="lt1"/>
                </a:solidFill>
              </a:rPr>
              <a:t>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132950" y="89450"/>
            <a:ext cx="221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Python (pySpark)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7723725" y="89450"/>
            <a:ext cx="1295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 (MPI)</a:t>
            </a:r>
            <a:endParaRPr sz="1800">
              <a:solidFill>
                <a:srgbClr val="D9D9D9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50000"/>
            <a:ext cx="2843100" cy="436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88" y="957450"/>
            <a:ext cx="4241826" cy="198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813" y="3107575"/>
            <a:ext cx="3989776" cy="1867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4572000" y="0"/>
            <a:ext cx="4565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>
                <a:solidFill>
                  <a:schemeClr val="lt1"/>
                </a:solidFill>
              </a:rPr>
              <a:t>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132950" y="89450"/>
            <a:ext cx="1974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Python (pySpark)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723725" y="89450"/>
            <a:ext cx="1295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 (MPI)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847100" y="1123875"/>
            <a:ext cx="39852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Starting MPI C gravity simulation at 20241211_015031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processes: 3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particles: 8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Steps: 500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Timestep: 3600.000000 seconds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 Statistics: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Total execution time: 0.28 seconds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Average time per step: 0.0006 seconds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Final positions: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0: (2.038543e+04, 7.519318e+03, 4.330912e+03)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1: (1.400729e+11, 5.246338e+10, 4.085081e+03)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2: (2.237632e+11, 4.307658e+10, 3.633190e+03)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3: (3.104993e+11, 7.523407e+10, 2.527527e+11)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4: (-7.151560e+09, 1.482256e+11, 1.320689e+11)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5: (-1.181584e+11, 1.983205e+11, 2.194526e+11)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6: (-2.203978e+11, -6.206211e+10, -1.531738e+11)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Particle 7: (-1.774408e+11, -1.023138e+11, 3.362449e+10)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Simulation completed successfully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75100" y="1123975"/>
            <a:ext cx="39402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Starting gravity simulation at 20241211_020916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Number of steps: 500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Time step: 3600 seconds (1 hour)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 Statistics: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execution time: 55.43 seconds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time per step: 0.1109 seconds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positions: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0: (-40759.92361748901, 83021.92422931321, -15339.827766454993)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1: (140072929991.45477, 52463379787.609665, -21994.541876042145)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2: (223763210109.76465, 43076578937.28692, -20591.140443501015)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3: (-220536191887.73007, -131004855333.84792, -270275726748.04044)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4: (69353928904.48807, 203022216340.21124, -168798879233.916)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5: (-203270117941.5046, -190823886331.11755, -272352403694.52585)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6: (216587611342.19537, -42911503641.20782, -259177568462.8093)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Particle 7: (-26352676432.34539, 13632601778.28655, 23526204261.72007)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Simulation completed successfully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225"/>
            <a:ext cx="8839199" cy="1802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50" y="1024303"/>
            <a:ext cx="1600974" cy="8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724" y="741162"/>
            <a:ext cx="2182525" cy="13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55191">
            <a:off x="5217793" y="3658041"/>
            <a:ext cx="1032739" cy="9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3186475" y="4530625"/>
            <a:ext cx="36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~196.43 times speedup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PySpark vs MPI: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71600"/>
            <a:ext cx="8520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★"/>
            </a:pPr>
            <a:r>
              <a:rPr lang="en"/>
              <a:t>MPI obviously performs better than PySpark because the gravity simulator used on AWS is written in C (statically typed compiled language vs dynamic interpreted Python)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5206225" y="2722275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PySpark is high-level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relatively easier to implement and has a higher level of abstraction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646075" y="2722275"/>
            <a:ext cx="3575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MPI is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low-level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requires better coding practices, it does not handle fault tolerance and must be written in C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950" y="3928476"/>
            <a:ext cx="782776" cy="86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771" y="3860113"/>
            <a:ext cx="913299" cy="10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Spark &amp; Traditional Parallel Computing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particle count is increased, the Spark implementation tends to </a:t>
            </a:r>
            <a:r>
              <a:rPr b="1" lang="en"/>
              <a:t>struggle more with growing communication overhead</a:t>
            </a:r>
            <a:r>
              <a:rPr lang="en"/>
              <a:t>, while MPI maintains relatively constant </a:t>
            </a:r>
            <a:r>
              <a:rPr lang="en"/>
              <a:t>performance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Spark is optimized for </a:t>
            </a:r>
            <a:r>
              <a:rPr b="1" lang="en"/>
              <a:t>data-parallel workloads</a:t>
            </a:r>
            <a:r>
              <a:rPr lang="en"/>
              <a:t> with minimal inter-task communication.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communication between particles (tasks) in this problem is </a:t>
            </a:r>
            <a:r>
              <a:rPr lang="en" u="sng"/>
              <a:t>critical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simulation step, Spark needs to refresh data using RDDS, which implicitly incurs serialization, deserialization, and disk/memory storage overhead.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 vs MPI: Increasing Efficiency?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343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improvements can be made to the PySpark code by optimizing memory used by the RDD, vectorizing operations, etc.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use of broadcast variables and smarter partitioning could improve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 code could also be improved by optimizing MPI, using more sophisticated algorithms, data management, etc.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Implementation of non-blocking communication could improve performance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56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508050" y="1042300"/>
            <a:ext cx="81279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insights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MPI &amp; EC2 implementation significantly outperformed Spark for the gravity simulation problem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Spark has clear limitations for tightly-coupled, iterative problems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loud computing (via Amazon EC2) enabled efficient scaling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Future considerations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Optimization opportunities for both platforms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for hybrid approaches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benchmarking and testing needed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Exploration and comparison of approaches for different use cases and problems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3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Goal &amp; Implementation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17050" y="1003975"/>
            <a:ext cx="81099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</a:t>
            </a:r>
            <a:r>
              <a:rPr b="1" lang="en" u="sng"/>
              <a:t>l</a:t>
            </a:r>
            <a:r>
              <a:rPr lang="en"/>
              <a:t>: Compare traditional parallel computing vs parallel computing with cloud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Implementation Task</a:t>
            </a:r>
            <a:r>
              <a:rPr lang="en"/>
              <a:t>: Gravity simulator that tracks particle trajectories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Why This Problem?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Classic scientific computing problem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O(n²) computational complexity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Naturally distributable workload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Technologies Used: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Traditional: Spark (pySpark)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Cloud: MPI on AWS EC2 nodes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523" y="2109400"/>
            <a:ext cx="3278600" cy="2488376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4320000" dist="104775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Simulation Background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Particles </a:t>
            </a:r>
            <a:r>
              <a:rPr lang="en"/>
              <a:t>in the simulation have: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Velocity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Newton’s Law of Universal Gravitation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 cosmic collisions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particle positions and their impact on other nearby cosmic objects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 with real world data to verify known objects and identify unknown objects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4092050" y="2276700"/>
            <a:ext cx="12846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963" y="1025175"/>
            <a:ext cx="27908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Amazon EC2?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557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Amazon Elastic Compute Cloud (EC2)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provides scalable, on-demand computing resources in the AWS Cloud.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EC2 enables you to launch virtual servers (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instances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) and scale resources based on workload requirements, reducing hardware costs and enabling faster application development and deployment.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975" y="853975"/>
            <a:ext cx="6107652" cy="34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EC2 Instances Work?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Instances: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Virtual servers that run applications and processes in the cloud. You choose the instance type based on your project’s resource needs (CPU, memory, storage, and networking).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Instance Types: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Each type offers different combinations of resources to support different workloads, ideal for tasks like parallel computing with MPI.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Amazon Machine Images (AMIs):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Pre-configured templates for your instances, which include operating systems and additional software required for your project.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Instance Lifecycle: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You can start, stop, or terminate instances as needed. When an instance is terminated, its resources (such as temporary storage) are released.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Comparisons Between Spark and MPI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75"/>
            <a:ext cx="3987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the Cloud for parameter estimation problems: comparing Spark vs MPI with a case-study </a:t>
            </a:r>
            <a:r>
              <a:rPr i="1" lang="en"/>
              <a:t>(Gonzalez, Pardo, et al.)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[1]</a:t>
            </a:r>
            <a:endParaRPr i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Evaluation of Apache Spark Vs MPI: A Practical Case Study on Twitter Sentiment Analysis </a:t>
            </a:r>
            <a:r>
              <a:rPr i="1" lang="en"/>
              <a:t>(Kumar, Rahman)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[2]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 Data in metagenomics: Apache Spark vs MPI </a:t>
            </a:r>
            <a:r>
              <a:rPr i="1" lang="en"/>
              <a:t>(Abuín, Lopes, et al.) </a:t>
            </a:r>
            <a:r>
              <a:rPr i="1" lang="en" u="sng">
                <a:solidFill>
                  <a:schemeClr val="hlink"/>
                </a:solidFill>
                <a:hlinkClick r:id="rId5"/>
              </a:rPr>
              <a:t>[3]</a:t>
            </a:r>
            <a:endParaRPr i="1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Comparing Spark vs MPI/OpenMP On Word Count MapReduce </a:t>
            </a:r>
            <a:r>
              <a:rPr i="1" lang="en"/>
              <a:t>(Junhao Li) 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[4]</a:t>
            </a:r>
            <a:endParaRPr i="1"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543275" y="1171675"/>
            <a:ext cx="4289100" cy="339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studies similarly evaluate Spark and MPI frameworks against different use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bridges the gap between scientific and big data workloads: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gravity simulation employs both </a:t>
            </a:r>
            <a:r>
              <a:rPr b="1" lang="en"/>
              <a:t>compute-heavy calculations</a:t>
            </a:r>
            <a:r>
              <a:rPr lang="en"/>
              <a:t> and </a:t>
            </a:r>
            <a:r>
              <a:rPr b="1" lang="en"/>
              <a:t>complex communication</a:t>
            </a:r>
            <a:r>
              <a:rPr lang="en"/>
              <a:t> for particle interactions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r>
              <a:rPr lang="en"/>
              <a:t> project emphasizes parallel </a:t>
            </a:r>
            <a:r>
              <a:rPr b="1" lang="en"/>
              <a:t>cloud</a:t>
            </a:r>
            <a:r>
              <a:rPr lang="en"/>
              <a:t> computing: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★"/>
            </a:pPr>
            <a:r>
              <a:rPr lang="en"/>
              <a:t>our MPI experiment is run directly on </a:t>
            </a:r>
            <a:r>
              <a:rPr b="1" lang="en"/>
              <a:t>AWS EC2</a:t>
            </a:r>
            <a:r>
              <a:rPr lang="en"/>
              <a:t> cloud infrastructure, reflecting real-world cloud computing scenarios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Parallel Computing (Spark)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