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5"/>
  </p:notesMasterIdLst>
  <p:sldIdLst>
    <p:sldId id="278" r:id="rId5"/>
    <p:sldId id="294" r:id="rId6"/>
    <p:sldId id="295" r:id="rId7"/>
    <p:sldId id="296" r:id="rId8"/>
    <p:sldId id="297" r:id="rId9"/>
    <p:sldId id="298" r:id="rId10"/>
    <p:sldId id="299" r:id="rId11"/>
    <p:sldId id="300" r:id="rId12"/>
    <p:sldId id="292" r:id="rId13"/>
    <p:sldId id="293"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2" d="100"/>
          <a:sy n="82" d="100"/>
        </p:scale>
        <p:origin x="720" y="6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b">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chor="t"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b" anchorCtr="0">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b" anchorCtr="0">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b" anchorCtr="0">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b" anchorCtr="0">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chor="t" anchorCtr="0">
            <a:norm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rm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a:xfrm>
            <a:off x="10972800" y="457200"/>
            <a:ext cx="987552" cy="274320"/>
          </a:xfrm>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sz="2400" dirty="0">
                <a:latin typeface="+mn-lt"/>
                <a:ea typeface="+mn-ea"/>
                <a:cs typeface="+mn-cs"/>
              </a:rPr>
              <a:t>Business</a:t>
            </a:r>
            <a:r>
              <a:rPr lang="en-US" b="0" i="0" dirty="0">
                <a:solidFill>
                  <a:srgbClr val="FFFFFF"/>
                </a:solidFill>
                <a:effectLst/>
                <a:latin typeface="-apple-system"/>
              </a:rPr>
              <a:t> </a:t>
            </a:r>
            <a:r>
              <a:rPr lang="en-US" sz="2400" dirty="0">
                <a:latin typeface="+mn-lt"/>
                <a:ea typeface="+mn-ea"/>
                <a:cs typeface="+mn-cs"/>
              </a:rPr>
              <a:t>Question</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Mina Nashat</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Mina Nashat​</a:t>
            </a:r>
          </a:p>
          <a:p>
            <a:r>
              <a:rPr lang="en-US" dirty="0"/>
              <a:t>menanashat4321@gmail.com</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D16A1-AA59-9E54-96DB-B121A7A8CE6C}"/>
              </a:ext>
            </a:extLst>
          </p:cNvPr>
          <p:cNvSpPr>
            <a:spLocks noGrp="1"/>
          </p:cNvSpPr>
          <p:nvPr>
            <p:ph type="title"/>
          </p:nvPr>
        </p:nvSpPr>
        <p:spPr>
          <a:xfrm>
            <a:off x="1499616" y="1901952"/>
            <a:ext cx="8838702" cy="768096"/>
          </a:xfrm>
        </p:spPr>
        <p:txBody>
          <a:bodyPr/>
          <a:lstStyle/>
          <a:p>
            <a:r>
              <a:rPr lang="en-US" sz="2000" dirty="0"/>
              <a:t>1-What are the most popular cuisines worldwide?</a:t>
            </a:r>
          </a:p>
        </p:txBody>
      </p:sp>
      <p:sp>
        <p:nvSpPr>
          <p:cNvPr id="3" name="Content Placeholder 2">
            <a:extLst>
              <a:ext uri="{FF2B5EF4-FFF2-40B4-BE49-F238E27FC236}">
                <a16:creationId xmlns:a16="http://schemas.microsoft.com/office/drawing/2014/main" id="{CBC48A65-6525-DD64-B94B-5AFE074D355D}"/>
              </a:ext>
            </a:extLst>
          </p:cNvPr>
          <p:cNvSpPr>
            <a:spLocks noGrp="1"/>
          </p:cNvSpPr>
          <p:nvPr>
            <p:ph idx="1"/>
          </p:nvPr>
        </p:nvSpPr>
        <p:spPr>
          <a:xfrm>
            <a:off x="1499616" y="2770632"/>
            <a:ext cx="8736066" cy="3122168"/>
          </a:xfrm>
        </p:spPr>
        <p:txBody>
          <a:bodyPr/>
          <a:lstStyle/>
          <a:p>
            <a:r>
              <a:rPr lang="en-US" sz="2000" b="1" cap="all" dirty="0">
                <a:latin typeface="+mj-lt"/>
                <a:ea typeface="+mj-ea"/>
                <a:cs typeface="+mj-cs"/>
              </a:rPr>
              <a:t>AN: Based on the analysis of restaurant data, the most popular cuisines worldwide are Chinese, Italian, Mexican, Indian, Japanese, American, French, Thai, Spanish, and Greek</a:t>
            </a:r>
          </a:p>
        </p:txBody>
      </p:sp>
    </p:spTree>
    <p:extLst>
      <p:ext uri="{BB962C8B-B14F-4D97-AF65-F5344CB8AC3E}">
        <p14:creationId xmlns:p14="http://schemas.microsoft.com/office/powerpoint/2010/main" val="3099882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8BBFC-79A9-2034-E124-D65D6FAC0CFF}"/>
              </a:ext>
            </a:extLst>
          </p:cNvPr>
          <p:cNvSpPr>
            <a:spLocks noGrp="1"/>
          </p:cNvSpPr>
          <p:nvPr>
            <p:ph type="title"/>
          </p:nvPr>
        </p:nvSpPr>
        <p:spPr>
          <a:xfrm>
            <a:off x="1229028" y="1345703"/>
            <a:ext cx="9342556" cy="768096"/>
          </a:xfrm>
        </p:spPr>
        <p:txBody>
          <a:bodyPr/>
          <a:lstStyle/>
          <a:p>
            <a:r>
              <a:rPr lang="en-US" sz="2000" dirty="0"/>
              <a:t>2-How does the average cost for two people vary across different countries?</a:t>
            </a:r>
          </a:p>
        </p:txBody>
      </p:sp>
      <p:sp>
        <p:nvSpPr>
          <p:cNvPr id="3" name="Content Placeholder 2">
            <a:extLst>
              <a:ext uri="{FF2B5EF4-FFF2-40B4-BE49-F238E27FC236}">
                <a16:creationId xmlns:a16="http://schemas.microsoft.com/office/drawing/2014/main" id="{CB56CBF9-D17F-E42B-7BFC-111DC7740E5A}"/>
              </a:ext>
            </a:extLst>
          </p:cNvPr>
          <p:cNvSpPr>
            <a:spLocks noGrp="1"/>
          </p:cNvSpPr>
          <p:nvPr>
            <p:ph idx="1"/>
          </p:nvPr>
        </p:nvSpPr>
        <p:spPr>
          <a:xfrm>
            <a:off x="1229028" y="2250170"/>
            <a:ext cx="9939716" cy="3122168"/>
          </a:xfrm>
        </p:spPr>
        <p:txBody>
          <a:bodyPr>
            <a:normAutofit/>
          </a:bodyPr>
          <a:lstStyle/>
          <a:p>
            <a:r>
              <a:rPr lang="en-US" sz="2000" b="1" cap="all" dirty="0">
                <a:latin typeface="+mj-lt"/>
                <a:ea typeface="+mj-ea"/>
                <a:cs typeface="+mj-cs"/>
              </a:rPr>
              <a:t>AN: The average cost for two people at restaurants varies significantly across different countries. For example, in high-cost regions like Switzerland and Norway, the average cost can be around $100 or more, while in countries like India or Thailand, it can be as low as $20 or less.</a:t>
            </a:r>
          </a:p>
          <a:p>
            <a:endParaRPr lang="en-US" dirty="0"/>
          </a:p>
        </p:txBody>
      </p:sp>
    </p:spTree>
    <p:extLst>
      <p:ext uri="{BB962C8B-B14F-4D97-AF65-F5344CB8AC3E}">
        <p14:creationId xmlns:p14="http://schemas.microsoft.com/office/powerpoint/2010/main" val="147495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36CA7-6588-0EDA-E162-1E66C6C1C2F3}"/>
              </a:ext>
            </a:extLst>
          </p:cNvPr>
          <p:cNvSpPr>
            <a:spLocks noGrp="1"/>
          </p:cNvSpPr>
          <p:nvPr>
            <p:ph type="title"/>
          </p:nvPr>
        </p:nvSpPr>
        <p:spPr>
          <a:xfrm>
            <a:off x="1499615" y="1631364"/>
            <a:ext cx="9911724" cy="768096"/>
          </a:xfrm>
        </p:spPr>
        <p:txBody>
          <a:bodyPr/>
          <a:lstStyle/>
          <a:p>
            <a:r>
              <a:rPr lang="en-US" sz="2000" dirty="0"/>
              <a:t>3-What is the correlation between restaurant ratings and customer reviews across different regions?</a:t>
            </a:r>
          </a:p>
        </p:txBody>
      </p:sp>
      <p:sp>
        <p:nvSpPr>
          <p:cNvPr id="3" name="Content Placeholder 2">
            <a:extLst>
              <a:ext uri="{FF2B5EF4-FFF2-40B4-BE49-F238E27FC236}">
                <a16:creationId xmlns:a16="http://schemas.microsoft.com/office/drawing/2014/main" id="{7E854051-507C-20BA-AC0C-13B116AC2856}"/>
              </a:ext>
            </a:extLst>
          </p:cNvPr>
          <p:cNvSpPr>
            <a:spLocks noGrp="1"/>
          </p:cNvSpPr>
          <p:nvPr>
            <p:ph idx="1"/>
          </p:nvPr>
        </p:nvSpPr>
        <p:spPr>
          <a:xfrm>
            <a:off x="1499615" y="2490713"/>
            <a:ext cx="11273993" cy="3122168"/>
          </a:xfrm>
        </p:spPr>
        <p:txBody>
          <a:bodyPr>
            <a:normAutofit/>
          </a:bodyPr>
          <a:lstStyle/>
          <a:p>
            <a:r>
              <a:rPr lang="en-US" sz="2200" b="1" cap="all" dirty="0">
                <a:latin typeface="+mj-lt"/>
                <a:ea typeface="+mj-ea"/>
                <a:cs typeface="+mj-cs"/>
              </a:rPr>
              <a:t>An: The correlation between restaurant ratings and customer reviews is generally positive across different regions. Higher-rated restaurants tend to receive more positive customer reviews, indicating a consistent trend in customer satisfaction.</a:t>
            </a:r>
          </a:p>
          <a:p>
            <a:endParaRPr lang="en-US" dirty="0"/>
          </a:p>
        </p:txBody>
      </p:sp>
    </p:spTree>
    <p:extLst>
      <p:ext uri="{BB962C8B-B14F-4D97-AF65-F5344CB8AC3E}">
        <p14:creationId xmlns:p14="http://schemas.microsoft.com/office/powerpoint/2010/main" val="3854878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803E4-2AE9-5558-5366-CD38CC5BCEBC}"/>
              </a:ext>
            </a:extLst>
          </p:cNvPr>
          <p:cNvSpPr>
            <a:spLocks noGrp="1"/>
          </p:cNvSpPr>
          <p:nvPr>
            <p:ph type="title"/>
          </p:nvPr>
        </p:nvSpPr>
        <p:spPr>
          <a:xfrm>
            <a:off x="1499615" y="965200"/>
            <a:ext cx="10527543" cy="768096"/>
          </a:xfrm>
        </p:spPr>
        <p:txBody>
          <a:bodyPr/>
          <a:lstStyle/>
          <a:p>
            <a:r>
              <a:rPr lang="en-US" sz="2000" dirty="0"/>
              <a:t>4-How has the COVID-19 pandemic affected the restaurant business globally?</a:t>
            </a:r>
          </a:p>
        </p:txBody>
      </p:sp>
      <p:sp>
        <p:nvSpPr>
          <p:cNvPr id="3" name="Content Placeholder 2">
            <a:extLst>
              <a:ext uri="{FF2B5EF4-FFF2-40B4-BE49-F238E27FC236}">
                <a16:creationId xmlns:a16="http://schemas.microsoft.com/office/drawing/2014/main" id="{0A7D8F53-4C2A-2C77-22ED-F8AA8101680D}"/>
              </a:ext>
            </a:extLst>
          </p:cNvPr>
          <p:cNvSpPr>
            <a:spLocks noGrp="1"/>
          </p:cNvSpPr>
          <p:nvPr>
            <p:ph idx="1"/>
          </p:nvPr>
        </p:nvSpPr>
        <p:spPr>
          <a:xfrm>
            <a:off x="1417193" y="1867916"/>
            <a:ext cx="10692385" cy="3122168"/>
          </a:xfrm>
        </p:spPr>
        <p:txBody>
          <a:bodyPr>
            <a:normAutofit fontScale="77500" lnSpcReduction="20000"/>
          </a:bodyPr>
          <a:lstStyle/>
          <a:p>
            <a:r>
              <a:rPr lang="en-US" sz="2600" b="1" cap="all" dirty="0">
                <a:latin typeface="+mj-lt"/>
                <a:ea typeface="+mj-ea"/>
                <a:cs typeface="+mj-cs"/>
              </a:rPr>
              <a:t>An: The COVID-19 pandemic has had a significant impact on the restaurant industry globally. Many restaurants faced temporary closures, reduced customer footfall, and increased reliance on delivery and takeout services. Some restaurants adopted innovative strategies such as contactless dining, online ordering, and increased sanitation measures to adapt to the changing circumstances.</a:t>
            </a:r>
          </a:p>
          <a:p>
            <a:endParaRPr lang="en-US" dirty="0"/>
          </a:p>
        </p:txBody>
      </p:sp>
    </p:spTree>
    <p:extLst>
      <p:ext uri="{BB962C8B-B14F-4D97-AF65-F5344CB8AC3E}">
        <p14:creationId xmlns:p14="http://schemas.microsoft.com/office/powerpoint/2010/main" val="244556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17131-B85B-C707-3F86-A45B35FA3921}"/>
              </a:ext>
            </a:extLst>
          </p:cNvPr>
          <p:cNvSpPr>
            <a:spLocks noGrp="1"/>
          </p:cNvSpPr>
          <p:nvPr>
            <p:ph type="title"/>
          </p:nvPr>
        </p:nvSpPr>
        <p:spPr>
          <a:xfrm>
            <a:off x="1403199" y="494190"/>
            <a:ext cx="10788801" cy="768096"/>
          </a:xfrm>
        </p:spPr>
        <p:txBody>
          <a:bodyPr/>
          <a:lstStyle/>
          <a:p>
            <a:r>
              <a:rPr lang="en-US" sz="2000" dirty="0"/>
              <a:t>5-Which cities have the highest concentration of restaurants and what factors contribute to their success?</a:t>
            </a:r>
          </a:p>
        </p:txBody>
      </p:sp>
      <p:sp>
        <p:nvSpPr>
          <p:cNvPr id="3" name="Content Placeholder 2">
            <a:extLst>
              <a:ext uri="{FF2B5EF4-FFF2-40B4-BE49-F238E27FC236}">
                <a16:creationId xmlns:a16="http://schemas.microsoft.com/office/drawing/2014/main" id="{20830057-AAFF-D149-C1CE-1BD0D0CC9A35}"/>
              </a:ext>
            </a:extLst>
          </p:cNvPr>
          <p:cNvSpPr>
            <a:spLocks noGrp="1"/>
          </p:cNvSpPr>
          <p:nvPr>
            <p:ph idx="1"/>
          </p:nvPr>
        </p:nvSpPr>
        <p:spPr>
          <a:xfrm>
            <a:off x="1403199" y="1634651"/>
            <a:ext cx="10863445" cy="3122168"/>
          </a:xfrm>
        </p:spPr>
        <p:txBody>
          <a:bodyPr>
            <a:normAutofit fontScale="92500"/>
          </a:bodyPr>
          <a:lstStyle/>
          <a:p>
            <a:r>
              <a:rPr lang="en-US" b="1" cap="all" dirty="0">
                <a:latin typeface="+mj-lt"/>
                <a:ea typeface="+mj-ea"/>
                <a:cs typeface="+mj-cs"/>
              </a:rPr>
              <a:t>An: Cities like New York, Tokyo, London, Paris, Hong Kong, Singapore, Istanbul, Dubai, Mumbai, and Sydney have a high concentration of restaurants. Factors contributing to their success include a large population, diverse culinary culture, vibrant tourism industry, strong local food scene, and economic prosperity.</a:t>
            </a:r>
          </a:p>
          <a:p>
            <a:endParaRPr lang="en-US" dirty="0"/>
          </a:p>
        </p:txBody>
      </p:sp>
    </p:spTree>
    <p:extLst>
      <p:ext uri="{BB962C8B-B14F-4D97-AF65-F5344CB8AC3E}">
        <p14:creationId xmlns:p14="http://schemas.microsoft.com/office/powerpoint/2010/main" val="2906079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3C6EA-5649-D9EE-27D4-DEA82CD9804A}"/>
              </a:ext>
            </a:extLst>
          </p:cNvPr>
          <p:cNvSpPr>
            <a:spLocks noGrp="1"/>
          </p:cNvSpPr>
          <p:nvPr>
            <p:ph type="title"/>
          </p:nvPr>
        </p:nvSpPr>
        <p:spPr>
          <a:xfrm>
            <a:off x="1499616" y="866254"/>
            <a:ext cx="9678457" cy="768096"/>
          </a:xfrm>
        </p:spPr>
        <p:txBody>
          <a:bodyPr/>
          <a:lstStyle/>
          <a:p>
            <a:r>
              <a:rPr lang="en-US" sz="2000" dirty="0"/>
              <a:t>6-What are the most common features or amenities offered by successful restaurants?</a:t>
            </a:r>
          </a:p>
        </p:txBody>
      </p:sp>
      <p:sp>
        <p:nvSpPr>
          <p:cNvPr id="3" name="Content Placeholder 2">
            <a:extLst>
              <a:ext uri="{FF2B5EF4-FFF2-40B4-BE49-F238E27FC236}">
                <a16:creationId xmlns:a16="http://schemas.microsoft.com/office/drawing/2014/main" id="{1F1DDB82-BDA4-B3EC-592D-7774413D9529}"/>
              </a:ext>
            </a:extLst>
          </p:cNvPr>
          <p:cNvSpPr>
            <a:spLocks noGrp="1"/>
          </p:cNvSpPr>
          <p:nvPr>
            <p:ph idx="1"/>
          </p:nvPr>
        </p:nvSpPr>
        <p:spPr>
          <a:xfrm>
            <a:off x="1499616" y="1867916"/>
            <a:ext cx="10760808" cy="3122168"/>
          </a:xfrm>
        </p:spPr>
        <p:txBody>
          <a:bodyPr>
            <a:normAutofit fontScale="85000" lnSpcReduction="10000"/>
          </a:bodyPr>
          <a:lstStyle/>
          <a:p>
            <a:r>
              <a:rPr lang="en-US" b="1" cap="all" dirty="0">
                <a:latin typeface="+mj-lt"/>
                <a:ea typeface="+mj-ea"/>
                <a:cs typeface="+mj-cs"/>
              </a:rPr>
              <a:t>Answer: Successful restaurants often offer features and amenities such as outdoor seating, free Wi-Fi, reservation options, a variety of payment methods, attractive ambiance, and a diverse menu with vegetarian and vegan options. Additionally, excellent customer service, unique dining experiences, and positive online reviews contribute to their success.</a:t>
            </a:r>
          </a:p>
          <a:p>
            <a:endParaRPr lang="en-US" dirty="0"/>
          </a:p>
        </p:txBody>
      </p:sp>
    </p:spTree>
    <p:extLst>
      <p:ext uri="{BB962C8B-B14F-4D97-AF65-F5344CB8AC3E}">
        <p14:creationId xmlns:p14="http://schemas.microsoft.com/office/powerpoint/2010/main" val="2234538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7067C-A5A7-465C-D313-EED6E372D1AC}"/>
              </a:ext>
            </a:extLst>
          </p:cNvPr>
          <p:cNvSpPr>
            <a:spLocks noGrp="1"/>
          </p:cNvSpPr>
          <p:nvPr>
            <p:ph type="title"/>
          </p:nvPr>
        </p:nvSpPr>
        <p:spPr>
          <a:xfrm>
            <a:off x="1420305" y="1323454"/>
            <a:ext cx="8950670" cy="768096"/>
          </a:xfrm>
        </p:spPr>
        <p:txBody>
          <a:bodyPr/>
          <a:lstStyle/>
          <a:p>
            <a:r>
              <a:rPr lang="en-US" sz="2000" dirty="0"/>
              <a:t>7-How do online reviews impact restaurant popularity and revenue growth?</a:t>
            </a:r>
          </a:p>
        </p:txBody>
      </p:sp>
      <p:sp>
        <p:nvSpPr>
          <p:cNvPr id="3" name="Content Placeholder 2">
            <a:extLst>
              <a:ext uri="{FF2B5EF4-FFF2-40B4-BE49-F238E27FC236}">
                <a16:creationId xmlns:a16="http://schemas.microsoft.com/office/drawing/2014/main" id="{63D86CE5-BAB3-16B5-F165-14F47117A61B}"/>
              </a:ext>
            </a:extLst>
          </p:cNvPr>
          <p:cNvSpPr>
            <a:spLocks noGrp="1"/>
          </p:cNvSpPr>
          <p:nvPr>
            <p:ph idx="1"/>
          </p:nvPr>
        </p:nvSpPr>
        <p:spPr>
          <a:xfrm>
            <a:off x="977101" y="2238787"/>
            <a:ext cx="9687788" cy="3122168"/>
          </a:xfrm>
        </p:spPr>
        <p:txBody>
          <a:bodyPr>
            <a:normAutofit fontScale="55000" lnSpcReduction="20000"/>
          </a:bodyPr>
          <a:lstStyle/>
          <a:p>
            <a:pPr marL="457200" lvl="1" indent="0" algn="l">
              <a:buNone/>
            </a:pPr>
            <a:r>
              <a:rPr lang="en-US" sz="2900" b="1" cap="all" dirty="0">
                <a:latin typeface="+mj-lt"/>
                <a:ea typeface="+mj-ea"/>
                <a:cs typeface="+mj-cs"/>
              </a:rPr>
              <a:t>An: Online reviews have a significant impact on restaurant popularity and revenue growth. Positive reviews can attract more customers, improve the restaurant's reputation, and lead to increased revenue. Conversely, negative reviews can have adverse effects, potentially resulting in a decline in popularity and revenue if not addressed promptly and effectively.</a:t>
            </a:r>
          </a:p>
          <a:p>
            <a:br>
              <a:rPr lang="en-US" dirty="0"/>
            </a:br>
            <a:endParaRPr lang="en-US" dirty="0"/>
          </a:p>
        </p:txBody>
      </p:sp>
    </p:spTree>
    <p:extLst>
      <p:ext uri="{BB962C8B-B14F-4D97-AF65-F5344CB8AC3E}">
        <p14:creationId xmlns:p14="http://schemas.microsoft.com/office/powerpoint/2010/main" val="3936115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sz="1200" dirty="0">
                <a:latin typeface="Arial" panose="020B0604020202020204" pitchFamily="34" charset="0"/>
                <a:cs typeface="Arial" panose="020B0604020202020204" pitchFamily="34" charset="0"/>
              </a:rPr>
              <a:t>The restaurant industry is a dynamic and competitive sector that plays a significant role in the global economy. Restaurants serve as social hubs where people gather to enjoy meals, celebrate special occasions, or simply dine out for convenience. Understanding the trends, preferences, and challenges in the industry is crucial for restaurant owners, managers, and stakeholders.</a:t>
            </a:r>
          </a:p>
        </p:txBody>
      </p:sp>
    </p:spTree>
    <p:extLst>
      <p:ext uri="{BB962C8B-B14F-4D97-AF65-F5344CB8AC3E}">
        <p14:creationId xmlns:p14="http://schemas.microsoft.com/office/powerpoint/2010/main" val="9481817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78438558_Win32_v2" id="{4C05A457-285D-454C-A9EA-F338443A797C}" vid="{298C0BDB-2F83-41C5-B87D-3BE7246FD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D7EB4D8-2DC8-4900-B296-3F8E8CD9E6A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A1D2ED2F-BDEE-47B8-82AA-B088E838B0E6}">
  <ds:schemaRefs>
    <ds:schemaRef ds:uri="http://schemas.microsoft.com/sharepoint/v3/contenttype/forms"/>
  </ds:schemaRefs>
</ds:datastoreItem>
</file>

<file path=customXml/itemProps3.xml><?xml version="1.0" encoding="utf-8"?>
<ds:datastoreItem xmlns:ds="http://schemas.openxmlformats.org/officeDocument/2006/customXml" ds:itemID="{8A2982D6-A655-4F26-86D7-B5C32A625E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{D1FC67BB-1558-48D6-A4F3-795DDF6E627C}tf78438558_win32</Template>
  <TotalTime>10</TotalTime>
  <Words>530</Words>
  <Application>Microsoft Office PowerPoint</Application>
  <PresentationFormat>Widescreen</PresentationFormat>
  <Paragraphs>23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Arial</vt:lpstr>
      <vt:lpstr>Arial Black</vt:lpstr>
      <vt:lpstr>Sabon Next LT</vt:lpstr>
      <vt:lpstr>Office Theme</vt:lpstr>
      <vt:lpstr>Business Question</vt:lpstr>
      <vt:lpstr>1-What are the most popular cuisines worldwide?</vt:lpstr>
      <vt:lpstr>2-How does the average cost for two people vary across different countries?</vt:lpstr>
      <vt:lpstr>3-What is the correlation between restaurant ratings and customer reviews across different regions?</vt:lpstr>
      <vt:lpstr>4-How has the COVID-19 pandemic affected the restaurant business globally?</vt:lpstr>
      <vt:lpstr>5-Which cities have the highest concentration of restaurants and what factors contribute to their success?</vt:lpstr>
      <vt:lpstr>6-What are the most common features or amenities offered by successful restaurants?</vt:lpstr>
      <vt:lpstr>7-How do online reviews impact restaurant popularity and revenue growth?</vt:lpstr>
      <vt:lpstr>SUMMARY </vt:lpstr>
      <vt:lpstr>THANK YOU</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Question</dc:title>
  <dc:subject/>
  <dc:creator>Mena Nashat</dc:creator>
  <cp:lastModifiedBy>Mena Nashat</cp:lastModifiedBy>
  <cp:revision>1</cp:revision>
  <dcterms:created xsi:type="dcterms:W3CDTF">2023-08-18T21:13:53Z</dcterms:created>
  <dcterms:modified xsi:type="dcterms:W3CDTF">2023-08-18T21:24:46Z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