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91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2" r:id="rId15"/>
    <p:sldId id="273" r:id="rId16"/>
    <p:sldId id="276" r:id="rId17"/>
    <p:sldId id="277" r:id="rId18"/>
    <p:sldId id="278" r:id="rId19"/>
    <p:sldId id="280" r:id="rId20"/>
    <p:sldId id="281" r:id="rId21"/>
    <p:sldId id="285" r:id="rId22"/>
    <p:sldId id="286" r:id="rId23"/>
    <p:sldId id="289" r:id="rId24"/>
  </p:sldIdLst>
  <p:sldSz cx="9144000" cy="5143500" type="screen16x9"/>
  <p:notesSz cx="6858000" cy="9144000"/>
  <p:embeddedFontLst>
    <p:embeddedFont>
      <p:font typeface="Roboto" panose="020B0604020202020204" charset="0"/>
      <p:regular r:id="rId26"/>
      <p:bold r:id="rId27"/>
      <p:italic r:id="rId28"/>
      <p:boldItalic r:id="rId29"/>
    </p:embeddedFont>
    <p:embeddedFont>
      <p:font typeface="Roboto Medium" panose="020B0604020202020204" charset="0"/>
      <p:regular r:id="rId30"/>
      <p:bold r:id="rId31"/>
      <p:italic r:id="rId32"/>
      <p:boldItalic r:id="rId33"/>
    </p:embeddedFont>
    <p:embeddedFont>
      <p:font typeface="Open Sans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9E65FA4-042F-4317-8552-9EF18F1E867E}">
  <a:tblStyle styleId="{E9E65FA4-042F-4317-8552-9EF18F1E86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9135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80018"/>
              </a:buClr>
              <a:buSzPts val="5200"/>
              <a:buFont typeface="Roboto"/>
              <a:buNone/>
              <a:defRPr sz="5200" b="1">
                <a:solidFill>
                  <a:srgbClr val="68001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0"/>
            <a:ext cx="9144000" cy="95700"/>
          </a:xfrm>
          <a:prstGeom prst="rect">
            <a:avLst/>
          </a:prstGeom>
          <a:solidFill>
            <a:srgbClr val="680018"/>
          </a:solidFill>
          <a:ln w="9525" cap="flat" cmpd="sng">
            <a:solidFill>
              <a:srgbClr val="6800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0" y="5056744"/>
            <a:ext cx="9144000" cy="95700"/>
          </a:xfrm>
          <a:prstGeom prst="rect">
            <a:avLst/>
          </a:prstGeom>
          <a:solidFill>
            <a:srgbClr val="680018"/>
          </a:solidFill>
          <a:ln w="9525" cap="flat" cmpd="sng">
            <a:solidFill>
              <a:srgbClr val="6800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923868"/>
            <a:ext cx="85206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429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175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90325" y="526388"/>
            <a:ext cx="7563300" cy="409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>
              <a:spcBef>
                <a:spcPts val="10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572600" y="4300681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  <a:defRPr/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>
              <a:spcBef>
                <a:spcPts val="10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AFAF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80018"/>
              </a:buClr>
              <a:buSzPts val="3600"/>
              <a:buFont typeface="Roboto Medium"/>
              <a:buNone/>
              <a:defRPr sz="3600">
                <a:solidFill>
                  <a:srgbClr val="68001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923868"/>
            <a:ext cx="8520600" cy="3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"/>
              <a:buChar char="●"/>
              <a:defRPr sz="3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■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hemberg-lab.github.io/scRNA.seq.course/introduction-to-single-cell-rna-seq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94117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Single Cell Sequencing</a:t>
            </a:r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692" y="2886164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Computational Biology 1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xmlns="" id="{DD113FAC-66D4-012B-3B72-E10E11DDC58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428" y="480682"/>
            <a:ext cx="820917" cy="1204433"/>
          </a:xfrm>
          <a:prstGeom prst="rect">
            <a:avLst/>
          </a:prstGeom>
        </p:spPr>
      </p:pic>
      <p:pic>
        <p:nvPicPr>
          <p:cNvPr id="5" name="Picture 4" descr="A close-up of a magnifying glass&#10;&#10;Description automatically generated with medium confidence">
            <a:extLst>
              <a:ext uri="{FF2B5EF4-FFF2-40B4-BE49-F238E27FC236}">
                <a16:creationId xmlns:a16="http://schemas.microsoft.com/office/drawing/2014/main" xmlns="" id="{1C87CF25-0966-05D4-BD36-23E3C7EAF70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92" y="480682"/>
            <a:ext cx="1268620" cy="14867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scDNA-Seq Workflow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275" y="771525"/>
            <a:ext cx="5983462" cy="423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scRNA-Seq Workflow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725" y="793050"/>
            <a:ext cx="5922550" cy="419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Cell Sequencing Methods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Cell Sequencing Workflow</a:t>
            </a: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923868"/>
            <a:ext cx="85206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10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Dissociation of tissue, isolation of cells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FAC sorting (optional)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Nucleic acid extraction and processing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Sequencing library prep + sequencing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Analysis</a:t>
            </a:r>
            <a:endParaRPr/>
          </a:p>
          <a:p>
            <a:pPr marL="0" lvl="0" indent="0" algn="ctr">
              <a:spcBef>
                <a:spcPts val="2400"/>
              </a:spcBef>
              <a:spcAft>
                <a:spcPts val="2400"/>
              </a:spcAft>
              <a:buNone/>
            </a:pP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Nucleic Acid Extraction + Processing</a:t>
            </a: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923868"/>
            <a:ext cx="85206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femto- to picograms of input material</a:t>
            </a:r>
            <a:endParaRPr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Each </a:t>
            </a:r>
            <a:r>
              <a:rPr lang="en" i="1" dirty="0"/>
              <a:t>cell</a:t>
            </a:r>
            <a:r>
              <a:rPr lang="en" dirty="0"/>
              <a:t> is:</a:t>
            </a:r>
            <a:endParaRPr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Assigned a unique DNA </a:t>
            </a:r>
            <a:r>
              <a:rPr lang="en" dirty="0" smtClean="0"/>
              <a:t>barcode</a:t>
            </a:r>
          </a:p>
          <a:p>
            <a:pPr lvl="1">
              <a:spcBef>
                <a:spcPts val="0"/>
              </a:spcBef>
            </a:pPr>
            <a:r>
              <a:rPr lang="en" dirty="0" smtClean="0"/>
              <a:t>Read DNA By </a:t>
            </a:r>
            <a:r>
              <a:rPr lang="en" dirty="0"/>
              <a:t>UMIs</a:t>
            </a:r>
            <a:endParaRPr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 smtClean="0"/>
              <a:t>Amplified </a:t>
            </a:r>
            <a:r>
              <a:rPr lang="en" dirty="0"/>
              <a:t>by one of:</a:t>
            </a:r>
            <a:endParaRPr dirty="0"/>
          </a:p>
          <a:p>
            <a: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dirty="0"/>
              <a:t>Reverse transcriptase (RNA)</a:t>
            </a:r>
            <a:endParaRPr dirty="0"/>
          </a:p>
          <a:p>
            <a: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dirty="0"/>
              <a:t>Multiple displacement amplification (DNA)</a:t>
            </a:r>
            <a:endParaRPr dirty="0"/>
          </a:p>
          <a:p>
            <a: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dirty="0"/>
              <a:t>In vitro transcription (RNA)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Molecular Identifiers (UMIs)</a:t>
            </a: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11700" y="793244"/>
            <a:ext cx="8520600" cy="24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Low input material may cause amplification bias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UMIs are sequences that correspond to </a:t>
            </a:r>
            <a:r>
              <a:rPr lang="en" sz="2400" i="1" dirty="0"/>
              <a:t>one fragment</a:t>
            </a:r>
            <a:r>
              <a:rPr lang="en" sz="2400" dirty="0"/>
              <a:t> 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Sequenced reads with the same UMI are from the same </a:t>
            </a:r>
            <a:r>
              <a:rPr lang="en" sz="2400" dirty="0" smtClean="0"/>
              <a:t>fragment</a:t>
            </a:r>
            <a:endParaRPr sz="2400" dirty="0"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70" y="2872077"/>
            <a:ext cx="8520600" cy="1615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Overview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11700" y="923868"/>
            <a:ext cx="85206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1000"/>
              </a:spcBef>
              <a:spcAft>
                <a:spcPts val="0"/>
              </a:spcAft>
              <a:buSzPts val="3000"/>
              <a:buAutoNum type="arabicPeriod"/>
            </a:pPr>
            <a:r>
              <a:rPr lang="en" dirty="0"/>
              <a:t>Sequence </a:t>
            </a:r>
            <a:r>
              <a:rPr lang="en" dirty="0" smtClean="0"/>
              <a:t>QC</a:t>
            </a:r>
            <a:endParaRPr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dirty="0"/>
              <a:t>UMI Collapsing</a:t>
            </a:r>
            <a:endParaRPr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dirty="0"/>
              <a:t>Alignment</a:t>
            </a:r>
            <a:endParaRPr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dirty="0"/>
              <a:t>Quantification</a:t>
            </a:r>
            <a:endParaRPr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dirty="0"/>
              <a:t>Normalization</a:t>
            </a:r>
            <a:endParaRPr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dirty="0"/>
              <a:t>DE, Clustering, etc</a:t>
            </a:r>
            <a:endParaRPr dirty="0"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905" y="923875"/>
            <a:ext cx="2643738" cy="37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583600" y="4532300"/>
            <a:ext cx="83247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https://hemberg-lab.github.io/scRNA.seq.course/introduction-to-single-cell-rna-seq.html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2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QC</a:t>
            </a: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11700" y="923868"/>
            <a:ext cx="85206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One sample is 100s or 1000s of cells</a:t>
            </a:r>
            <a:endParaRPr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i.e. ~1,000 fastq files </a:t>
            </a:r>
            <a:r>
              <a:rPr lang="en" i="1" dirty="0"/>
              <a:t>per sample</a:t>
            </a:r>
            <a:endParaRPr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 smtClean="0"/>
              <a:t>UMI-Tools </a:t>
            </a:r>
            <a:r>
              <a:rPr lang="en" dirty="0"/>
              <a:t>- open source UMI software</a:t>
            </a:r>
            <a:endParaRPr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Normal fastq processing and QC:</a:t>
            </a:r>
            <a:endParaRPr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Adapter and quality </a:t>
            </a:r>
            <a:r>
              <a:rPr lang="en" dirty="0" smtClean="0"/>
              <a:t>trimming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Alignment</a:t>
            </a: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11700" y="923868"/>
            <a:ext cx="85206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Standard tools and QC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Alignment: STAR, bwa, bowtie, etc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QC: RSeQC, multiqc, etc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scDNA-Seq Analysis</a:t>
            </a: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311700" y="923868"/>
            <a:ext cx="85206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Genome assembly</a:t>
            </a:r>
            <a:endParaRPr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Bacteria genomes</a:t>
            </a:r>
            <a:endParaRPr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Mosaic/chimeric genomes (e.g. tumors)</a:t>
            </a:r>
            <a:endParaRPr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Cell lineage-specific</a:t>
            </a:r>
            <a:endParaRPr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SNPs</a:t>
            </a:r>
            <a:endParaRPr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Structural variants</a:t>
            </a:r>
            <a:endParaRPr dirty="0"/>
          </a:p>
          <a:p>
            <a:pPr marL="533400" lvl="1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7AF8DA-EBB0-0B2C-CF90-043A95762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57" y="341971"/>
            <a:ext cx="8520600" cy="916336"/>
          </a:xfrm>
        </p:spPr>
        <p:txBody>
          <a:bodyPr/>
          <a:lstStyle/>
          <a:p>
            <a:pPr algn="l"/>
            <a:r>
              <a:rPr lang="en-US" dirty="0"/>
              <a:t>Team Names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121DC2-EAC8-C0D6-8AE8-59691E91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1176311"/>
            <a:ext cx="8520600" cy="3432860"/>
          </a:xfrm>
        </p:spPr>
        <p:txBody>
          <a:bodyPr/>
          <a:lstStyle/>
          <a:p>
            <a:pPr marL="552450" indent="-514350" algn="l">
              <a:buFont typeface="+mj-lt"/>
              <a:buAutoNum type="arabicPeriod"/>
            </a:pPr>
            <a:r>
              <a:rPr lang="en-US" dirty="0"/>
              <a:t>Mahmoud Sayed Youssef</a:t>
            </a:r>
          </a:p>
          <a:p>
            <a:pPr marL="552450" indent="-514350" algn="l">
              <a:buFont typeface="+mj-lt"/>
              <a:buAutoNum type="arabicPeriod"/>
            </a:pPr>
            <a:r>
              <a:rPr lang="en-US" dirty="0"/>
              <a:t>Mina Nashat Fayez</a:t>
            </a:r>
          </a:p>
          <a:p>
            <a:pPr marL="552450" indent="-514350" algn="l">
              <a:buFont typeface="+mj-lt"/>
              <a:buAutoNum type="arabicPeriod"/>
            </a:pPr>
            <a:r>
              <a:rPr lang="en-US" dirty="0"/>
              <a:t>Nada Essam Ali</a:t>
            </a:r>
          </a:p>
          <a:p>
            <a:pPr marL="552450" indent="-514350" algn="l">
              <a:buFont typeface="+mj-lt"/>
              <a:buAutoNum type="arabicPeriod"/>
            </a:pPr>
            <a:r>
              <a:rPr lang="en-US" dirty="0"/>
              <a:t>Nourhan Ahmed Abdel-Fattah</a:t>
            </a:r>
          </a:p>
          <a:p>
            <a:pPr marL="552450" indent="-514350" algn="l">
              <a:buFont typeface="+mj-lt"/>
              <a:buAutoNum type="arabicPeriod"/>
            </a:pPr>
            <a:r>
              <a:rPr lang="en-US"/>
              <a:t>MennaAllah</a:t>
            </a:r>
            <a:r>
              <a:rPr lang="en-US" dirty="0"/>
              <a:t> Mahmoud Abdel-Raouf</a:t>
            </a:r>
          </a:p>
          <a:p>
            <a:pPr marL="552450" indent="-514350" algn="l">
              <a:buFont typeface="+mj-lt"/>
              <a:buAutoNum type="arabicPeriod"/>
            </a:pPr>
            <a:r>
              <a:rPr lang="en-US" dirty="0"/>
              <a:t>Moataz Kayad Hamdy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174198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Quantification</a:t>
            </a:r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311700" y="923868"/>
            <a:ext cx="85206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STAR+htseq-count, kallisto, salmon, etc</a:t>
            </a:r>
            <a:endParaRPr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Each sample has a different # of cells</a:t>
            </a:r>
            <a:endParaRPr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Each cell has the same number of measurements (e.g. genes)</a:t>
            </a:r>
            <a:endParaRPr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= (# of samples) x (# of cells) x (# of genes</a:t>
            </a:r>
            <a:r>
              <a:rPr lang="en" dirty="0" smtClean="0"/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</a:t>
            </a:r>
            <a:r>
              <a:rPr lang="en" i="1"/>
              <a:t>de novo</a:t>
            </a:r>
            <a:r>
              <a:rPr lang="en"/>
              <a:t> Clustering</a:t>
            </a:r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311700" y="923868"/>
            <a:ext cx="85206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Wish to identify clusters of cells using similarity of transcript abundance</a:t>
            </a:r>
            <a:endParaRPr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i="1" dirty="0"/>
              <a:t>Unsupervized clustering</a:t>
            </a:r>
            <a:r>
              <a:rPr lang="en" dirty="0"/>
              <a:t> methods</a:t>
            </a:r>
            <a:endParaRPr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 smtClean="0"/>
              <a:t>Current </a:t>
            </a:r>
            <a:r>
              <a:rPr lang="en" dirty="0"/>
              <a:t>methods:</a:t>
            </a:r>
            <a:endParaRPr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PCA/Spectral analysis</a:t>
            </a:r>
            <a:endParaRPr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Hierarchical or k-means clustering</a:t>
            </a:r>
            <a:endParaRPr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Graph based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</a:t>
            </a:r>
            <a:r>
              <a:rPr lang="en" i="1"/>
              <a:t>de novo</a:t>
            </a:r>
            <a:r>
              <a:rPr lang="en"/>
              <a:t> Clustering (SC3)</a:t>
            </a:r>
            <a:endParaRPr/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00" y="1188850"/>
            <a:ext cx="8381000" cy="27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Analyses</a:t>
            </a:r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311700" y="923868"/>
            <a:ext cx="85206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Feature Selection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Eliminating “noisy” genes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Pseudotime Analysis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Inferring cellular development/change over time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Imputation</a:t>
            </a:r>
            <a:endParaRPr/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Infer expression values for “dropout” genes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Cells are Important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55803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Fundamental unit of life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Autonomous and unique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Interactive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Dynamic - change over time</a:t>
            </a:r>
            <a:endParaRPr/>
          </a:p>
          <a:p>
            <a:pPr marL="457200" lvl="0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Evolution occurs on the cellular level</a:t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000" y="676825"/>
            <a:ext cx="3174975" cy="42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5521175" y="4752350"/>
            <a:ext cx="39555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Robert Hooke’s drawing of cork cells, 1665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Cells are Diverse</a:t>
            </a:r>
            <a:endParaRPr/>
          </a:p>
        </p:txBody>
      </p:sp>
      <p:graphicFrame>
        <p:nvGraphicFramePr>
          <p:cNvPr id="71" name="Shape 71"/>
          <p:cNvGraphicFramePr/>
          <p:nvPr>
            <p:extLst>
              <p:ext uri="{D42A27DB-BD31-4B8C-83A1-F6EECF244321}">
                <p14:modId xmlns:p14="http://schemas.microsoft.com/office/powerpoint/2010/main" val="2829078283"/>
              </p:ext>
            </p:extLst>
          </p:nvPr>
        </p:nvGraphicFramePr>
        <p:xfrm>
          <a:off x="952500" y="1428750"/>
          <a:ext cx="7239000" cy="2900652"/>
        </p:xfrm>
        <a:graphic>
          <a:graphicData uri="http://schemas.openxmlformats.org/drawingml/2006/table">
            <a:tbl>
              <a:tblPr>
                <a:noFill/>
                <a:tableStyleId>{E9E65FA4-042F-4317-8552-9EF18F1E867E}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344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Type</a:t>
                      </a:r>
                      <a:endParaRPr b="1" dirty="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Prokaryotes</a:t>
                      </a:r>
                      <a:endParaRPr b="1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Eukaryotes</a:t>
                      </a:r>
                      <a:endParaRPr b="1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44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Typical size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~ 1-5 μm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~ 10-100 μm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44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DNA form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Circular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Linear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44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DNA location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Cytoplasm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Nucleus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44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DNA amount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~ .3-16 fg</a:t>
                      </a:r>
                      <a:endParaRPr dirty="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~3-300,000 fg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344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RNA amount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~ 5-26,000 fg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~ 1,000-350,000 fg</a:t>
                      </a:r>
                      <a:endParaRPr dirty="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2" name="Shape 72"/>
          <p:cNvSpPr txBox="1"/>
          <p:nvPr/>
        </p:nvSpPr>
        <p:spPr>
          <a:xfrm>
            <a:off x="288425" y="4209550"/>
            <a:ext cx="84192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1387175" y="44636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Cells are Diverse: Microbial Ecology</a:t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450" y="772425"/>
            <a:ext cx="3687101" cy="37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Cells are Diverse: Human Brain</a:t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978" y="879563"/>
            <a:ext cx="3845925" cy="382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65" y="879575"/>
            <a:ext cx="3872585" cy="378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Shape 88"/>
          <p:cNvCxnSpPr/>
          <p:nvPr/>
        </p:nvCxnSpPr>
        <p:spPr>
          <a:xfrm rot="10800000" flipH="1">
            <a:off x="3014675" y="1407775"/>
            <a:ext cx="1758000" cy="18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Shape 89"/>
          <p:cNvCxnSpPr/>
          <p:nvPr/>
        </p:nvCxnSpPr>
        <p:spPr>
          <a:xfrm>
            <a:off x="1874725" y="2087625"/>
            <a:ext cx="2898000" cy="23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Shape 90"/>
          <p:cNvCxnSpPr/>
          <p:nvPr/>
        </p:nvCxnSpPr>
        <p:spPr>
          <a:xfrm>
            <a:off x="2712525" y="3014675"/>
            <a:ext cx="2073900" cy="30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Shape 91"/>
          <p:cNvCxnSpPr/>
          <p:nvPr/>
        </p:nvCxnSpPr>
        <p:spPr>
          <a:xfrm>
            <a:off x="1861000" y="3831875"/>
            <a:ext cx="2925300" cy="4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Cells are Diverse: Tumors</a:t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620" y="1023938"/>
            <a:ext cx="4525347" cy="34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Trees: Cells</a:t>
            </a: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923868"/>
            <a:ext cx="85206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What cell types are in a sample?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What are their proportions?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How does their transcription differ?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Which/how do specific cells respond to stimulus?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How do cells develop over time?</a:t>
            </a:r>
            <a:endParaRPr/>
          </a:p>
          <a:p>
            <a:pPr marL="457200" lvl="0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What is the level of mosaicism in tissues?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Cell Sequencing Flavors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473</Words>
  <Application>Microsoft Office PowerPoint</Application>
  <PresentationFormat>On-screen Show (16:9)</PresentationFormat>
  <Paragraphs>113</Paragraphs>
  <Slides>23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Roboto</vt:lpstr>
      <vt:lpstr>Roboto Medium</vt:lpstr>
      <vt:lpstr>Open Sans</vt:lpstr>
      <vt:lpstr>Simple Light</vt:lpstr>
      <vt:lpstr>Single Cell Sequencing</vt:lpstr>
      <vt:lpstr>Team Names</vt:lpstr>
      <vt:lpstr>Cells are Important</vt:lpstr>
      <vt:lpstr>Cells are Diverse</vt:lpstr>
      <vt:lpstr>Cells are Diverse: Microbial Ecology</vt:lpstr>
      <vt:lpstr>Cells are Diverse: Human Brain</vt:lpstr>
      <vt:lpstr>Cells are Diverse: Tumors</vt:lpstr>
      <vt:lpstr>The Trees: Cells</vt:lpstr>
      <vt:lpstr>Single Cell Sequencing Flavors</vt:lpstr>
      <vt:lpstr>scDNA-Seq Workflow</vt:lpstr>
      <vt:lpstr>scRNA-Seq Workflow</vt:lpstr>
      <vt:lpstr>Single Cell Sequencing Methods</vt:lpstr>
      <vt:lpstr>Single Cell Sequencing Workflow</vt:lpstr>
      <vt:lpstr>Nucleic Acid Extraction + Processing</vt:lpstr>
      <vt:lpstr>Unique Molecular Identifiers (UMIs)</vt:lpstr>
      <vt:lpstr>Analysis Overview</vt:lpstr>
      <vt:lpstr>Sequence QC</vt:lpstr>
      <vt:lpstr>Alignment</vt:lpstr>
      <vt:lpstr>scDNA-Seq Analysis</vt:lpstr>
      <vt:lpstr>Quantification</vt:lpstr>
      <vt:lpstr>Analysis: de novo Clustering</vt:lpstr>
      <vt:lpstr>Analysis: de novo Clustering (SC3)</vt:lpstr>
      <vt:lpstr>Other Analyses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Cell Sequencing</dc:title>
  <cp:lastModifiedBy>H_E</cp:lastModifiedBy>
  <cp:revision>10</cp:revision>
  <dcterms:modified xsi:type="dcterms:W3CDTF">2022-12-29T07:48:02Z</dcterms:modified>
</cp:coreProperties>
</file>