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handoutMasterIdLst>
    <p:handoutMasterId r:id="rId7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68" r:id="rId16"/>
    <p:sldId id="269" r:id="rId17"/>
    <p:sldId id="270" r:id="rId18"/>
    <p:sldId id="285" r:id="rId19"/>
    <p:sldId id="286" r:id="rId20"/>
    <p:sldId id="287" r:id="rId21"/>
    <p:sldId id="288" r:id="rId22"/>
    <p:sldId id="271" r:id="rId23"/>
    <p:sldId id="272" r:id="rId24"/>
    <p:sldId id="313" r:id="rId25"/>
    <p:sldId id="314" r:id="rId26"/>
    <p:sldId id="315" r:id="rId27"/>
    <p:sldId id="316" r:id="rId28"/>
    <p:sldId id="317" r:id="rId29"/>
    <p:sldId id="273" r:id="rId30"/>
    <p:sldId id="274" r:id="rId31"/>
    <p:sldId id="275" r:id="rId32"/>
    <p:sldId id="278" r:id="rId33"/>
    <p:sldId id="279" r:id="rId34"/>
    <p:sldId id="281" r:id="rId35"/>
    <p:sldId id="280" r:id="rId36"/>
    <p:sldId id="282" r:id="rId37"/>
    <p:sldId id="283" r:id="rId38"/>
    <p:sldId id="284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514-5303-4262-85B9-BB2F3A085D01}" type="datetimeFigureOut">
              <a:rPr lang="en-US" smtClean="0"/>
              <a:t>Fri, 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13DB-417A-4BA7-9BCC-C3AECB3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+mn-lt"/>
              </a:defRPr>
            </a:lvl1pPr>
            <a:lvl2pPr>
              <a:defRPr sz="2600" baseline="0"/>
            </a:lvl2pPr>
            <a:lvl3pPr>
              <a:buClr>
                <a:schemeClr val="accent1"/>
              </a:buClr>
              <a:defRPr sz="2400" baseline="0"/>
            </a:lvl3pPr>
            <a:lvl4pPr>
              <a:buClr>
                <a:schemeClr val="accent1"/>
              </a:buClr>
              <a:defRPr sz="2000" baseline="0"/>
            </a:lvl4pPr>
            <a:lvl5pPr>
              <a:buClr>
                <a:schemeClr val="accent1"/>
              </a:buClr>
              <a:defRPr sz="20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800" cap="small" spc="150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41775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25400" cap="flat">
            <a:solidFill>
              <a:schemeClr val="accent1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 userDrawn="1"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spc="15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Title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ontent Placeholder 1"/>
          <p:cNvSpPr txBox="1">
            <a:spLocks/>
          </p:cNvSpPr>
          <p:nvPr userDrawn="1"/>
        </p:nvSpPr>
        <p:spPr>
          <a:xfrm>
            <a:off x="381000" y="1096962"/>
            <a:ext cx="8382000" cy="5456238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0" indent="-384048">
              <a:buClr>
                <a:schemeClr val="accent1"/>
              </a:buClr>
            </a:pPr>
            <a:endParaRPr lang="en-US" smtClean="0"/>
          </a:p>
          <a:p>
            <a:pPr marL="420624" lvl="0" indent="-384048"/>
            <a:endParaRPr lang="en-US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1" r:id="rId3"/>
    <p:sldLayoutId id="2147483945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400" cap="small" spc="15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3</a:t>
            </a:r>
          </a:p>
          <a:p>
            <a:r>
              <a:rPr lang="en-US" sz="2400" b="1" cap="small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Expressions and Interactivity</a:t>
            </a:r>
            <a:endParaRPr lang="en-US" sz="2400" b="1" cap="small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36576" indent="0">
              <a:buNone/>
            </a:pPr>
            <a:r>
              <a:rPr lang="en-US"/>
              <a:t/>
            </a:r>
            <a:br>
              <a:rPr lang="en-US"/>
            </a:br>
            <a:endParaRPr lang="en-US" smtClean="0"/>
          </a:p>
          <a:p>
            <a:pPr lvl="1"/>
            <a:r>
              <a:rPr lang="en-US" smtClean="0"/>
              <a:t>Johnny Jones[Enter]</a:t>
            </a:r>
          </a:p>
          <a:p>
            <a:pPr lvl="1"/>
            <a:r>
              <a:rPr lang="en-US" smtClean="0"/>
              <a:t>Jones, Johnny</a:t>
            </a:r>
          </a:p>
          <a:p>
            <a:r>
              <a:rPr lang="en-US" smtClean="0"/>
              <a:t>You could do this as one string but </a:t>
            </a:r>
            <a:r>
              <a:rPr lang="en-US" err="1" smtClean="0"/>
              <a:t>cin</a:t>
            </a:r>
            <a:r>
              <a:rPr lang="en-US" smtClean="0"/>
              <a:t> doesn’t accept white space (solution coming soon)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Strings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066800"/>
            <a:ext cx="8591550" cy="36195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21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sum = 21 + 3;</a:t>
            </a:r>
          </a:p>
          <a:p>
            <a:pPr lvl="1"/>
            <a:r>
              <a:rPr lang="en-US" smtClean="0"/>
              <a:t>The value of 21 + 3 must be determined</a:t>
            </a:r>
          </a:p>
          <a:p>
            <a:pPr lvl="1"/>
            <a:r>
              <a:rPr lang="en-US" smtClean="0"/>
              <a:t>The addition operator returns the value 24</a:t>
            </a:r>
          </a:p>
          <a:p>
            <a:pPr lvl="2"/>
            <a:r>
              <a:rPr lang="en-US" smtClean="0"/>
              <a:t>sum = 24;</a:t>
            </a:r>
          </a:p>
          <a:p>
            <a:pPr lvl="1"/>
            <a:r>
              <a:rPr lang="en-US" smtClean="0"/>
              <a:t>sum is then set equal to 24 by the assignment operator</a:t>
            </a:r>
          </a:p>
          <a:p>
            <a:pPr lvl="1"/>
            <a:r>
              <a:rPr lang="en-US" smtClean="0"/>
              <a:t>And the expression is completed</a:t>
            </a:r>
          </a:p>
          <a:p>
            <a:r>
              <a:rPr lang="en-US" smtClean="0"/>
              <a:t>Don’t be tempted to store every calculation into a variable</a:t>
            </a:r>
          </a:p>
          <a:p>
            <a:pPr lvl="1"/>
            <a:r>
              <a:rPr lang="en-US" smtClean="0"/>
              <a:t>If you only use it once, you don’t need to store it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Expressions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133475"/>
            <a:ext cx="7800975" cy="54197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6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If you assign a value to a variable that is too large for it to hold, then it overflows</a:t>
            </a:r>
          </a:p>
          <a:p>
            <a:r>
              <a:rPr lang="en-US" smtClean="0"/>
              <a:t>If you assign a value to a variable that is too low (negative) for it to hold, then it underflows</a:t>
            </a:r>
          </a:p>
          <a:p>
            <a:r>
              <a:rPr lang="en-US" smtClean="0"/>
              <a:t>You will get unexpected results</a:t>
            </a:r>
          </a:p>
          <a:p>
            <a:r>
              <a:rPr lang="en-US" smtClean="0"/>
              <a:t>You will search for bugs, but there will be none</a:t>
            </a:r>
          </a:p>
          <a:p>
            <a:r>
              <a:rPr lang="en-US" smtClean="0"/>
              <a:t>Look for a wrap around behavior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Overflow and Underflow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lvl="2"/>
            <a:r>
              <a:rPr lang="en-US" smtClean="0"/>
              <a:t>32767</a:t>
            </a:r>
          </a:p>
          <a:p>
            <a:pPr lvl="2"/>
            <a:r>
              <a:rPr lang="en-US" smtClean="0"/>
              <a:t>-32768</a:t>
            </a:r>
          </a:p>
          <a:p>
            <a:pPr lvl="2"/>
            <a:r>
              <a:rPr lang="en-US" smtClean="0"/>
              <a:t>32767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Overflow and Underflow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4" y="1023032"/>
            <a:ext cx="7564896" cy="446336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1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outcome = 12 + 10 / 5 * 2 - 8;</a:t>
            </a:r>
          </a:p>
          <a:p>
            <a:pPr lvl="1"/>
            <a:r>
              <a:rPr lang="en-US" smtClean="0"/>
              <a:t>outcome = 12 + 2 * 2 - 8;</a:t>
            </a:r>
          </a:p>
          <a:p>
            <a:pPr lvl="1"/>
            <a:r>
              <a:rPr lang="en-US" smtClean="0"/>
              <a:t>outcome = 12 + 4 - 8;</a:t>
            </a:r>
          </a:p>
          <a:p>
            <a:pPr lvl="1"/>
            <a:r>
              <a:rPr lang="en-US" smtClean="0"/>
              <a:t>outcome = 16 - 8;</a:t>
            </a:r>
          </a:p>
          <a:p>
            <a:pPr lvl="1"/>
            <a:r>
              <a:rPr lang="en-US" smtClean="0"/>
              <a:t>outcome = 8;</a:t>
            </a:r>
          </a:p>
          <a:p>
            <a:r>
              <a:rPr lang="en-US" smtClean="0"/>
              <a:t>Left to Right</a:t>
            </a:r>
          </a:p>
          <a:p>
            <a:r>
              <a:rPr lang="en-US" smtClean="0"/>
              <a:t>When two operands are shared, the operator with the highest presence activates first</a:t>
            </a:r>
          </a:p>
          <a:p>
            <a:r>
              <a:rPr lang="en-US" smtClean="0"/>
              <a:t>result = 1 + 1 + 1 * 5;</a:t>
            </a:r>
          </a:p>
          <a:p>
            <a:pPr lvl="1"/>
            <a:r>
              <a:rPr lang="en-US" smtClean="0"/>
              <a:t>result = 2 + 1 * 5;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Operators from highest to lowest</a:t>
            </a:r>
          </a:p>
          <a:p>
            <a:pPr lvl="1"/>
            <a:r>
              <a:rPr lang="en-US" smtClean="0"/>
              <a:t>()</a:t>
            </a:r>
          </a:p>
          <a:p>
            <a:pPr lvl="1"/>
            <a:r>
              <a:rPr lang="en-US" smtClean="0"/>
              <a:t>- unary negation</a:t>
            </a:r>
          </a:p>
          <a:p>
            <a:pPr lvl="1"/>
            <a:r>
              <a:rPr lang="en-US" smtClean="0"/>
              <a:t>* / %</a:t>
            </a:r>
          </a:p>
          <a:p>
            <a:pPr lvl="1"/>
            <a:r>
              <a:rPr lang="en-US" smtClean="0"/>
              <a:t>+ -</a:t>
            </a:r>
          </a:p>
          <a:p>
            <a:pPr lvl="1"/>
            <a:r>
              <a:rPr lang="en-US"/>
              <a:t>=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The order that an operator works in</a:t>
            </a:r>
          </a:p>
          <a:p>
            <a:pPr lvl="1"/>
            <a:r>
              <a:rPr lang="en-US" smtClean="0"/>
              <a:t>- unary negation</a:t>
            </a:r>
          </a:p>
          <a:p>
            <a:pPr lvl="2"/>
            <a:r>
              <a:rPr lang="en-US" smtClean="0"/>
              <a:t>Right to left</a:t>
            </a:r>
          </a:p>
          <a:p>
            <a:pPr lvl="1"/>
            <a:r>
              <a:rPr lang="en-US" smtClean="0"/>
              <a:t>* / %</a:t>
            </a:r>
          </a:p>
          <a:p>
            <a:pPr lvl="2"/>
            <a:r>
              <a:rPr lang="en-US" smtClean="0"/>
              <a:t>Left to right</a:t>
            </a:r>
          </a:p>
          <a:p>
            <a:pPr lvl="2"/>
            <a:r>
              <a:rPr lang="en-US" smtClean="0"/>
              <a:t>ex = 4 * 4 / 4;</a:t>
            </a:r>
          </a:p>
          <a:p>
            <a:pPr lvl="3"/>
            <a:r>
              <a:rPr lang="en-US" smtClean="0"/>
              <a:t>ex = 16 / 4;</a:t>
            </a:r>
          </a:p>
          <a:p>
            <a:pPr lvl="1"/>
            <a:r>
              <a:rPr lang="en-US" smtClean="0"/>
              <a:t>+ -</a:t>
            </a:r>
          </a:p>
          <a:p>
            <a:pPr lvl="2"/>
            <a:r>
              <a:rPr lang="en-US" smtClean="0"/>
              <a:t>Left to right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Associativity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990600"/>
            <a:ext cx="8382000" cy="5486400"/>
          </a:xfrm>
        </p:spPr>
        <p:txBody>
          <a:bodyPr/>
          <a:lstStyle/>
          <a:p>
            <a:r>
              <a:rPr lang="en-US" dirty="0" smtClean="0"/>
              <a:t>You may assign values to multiple variables at once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a, b, c, d;</a:t>
            </a:r>
            <a:br>
              <a:rPr lang="en-US" dirty="0" smtClean="0"/>
            </a:br>
            <a:r>
              <a:rPr lang="en-US" dirty="0" smtClean="0"/>
              <a:t>a = b = c = d = 12;</a:t>
            </a:r>
          </a:p>
          <a:p>
            <a:pPr lvl="1"/>
            <a:r>
              <a:rPr lang="en-US" dirty="0" smtClean="0"/>
              <a:t>Stores the value 12 in each variable</a:t>
            </a:r>
          </a:p>
          <a:p>
            <a:pPr lvl="1"/>
            <a:r>
              <a:rPr lang="en-US" dirty="0" smtClean="0"/>
              <a:t>This works because the assignment operator works right to left and returns its value upon completion</a:t>
            </a:r>
          </a:p>
          <a:p>
            <a:pPr lvl="2"/>
            <a:r>
              <a:rPr lang="en-US" dirty="0" smtClean="0"/>
              <a:t>a = b = c = (d = 12);</a:t>
            </a:r>
          </a:p>
          <a:p>
            <a:pPr lvl="2"/>
            <a:r>
              <a:rPr lang="en-US" dirty="0" smtClean="0"/>
              <a:t>a = b = (c = 12);</a:t>
            </a:r>
          </a:p>
          <a:p>
            <a:pPr lvl="2"/>
            <a:r>
              <a:rPr lang="en-US" dirty="0" smtClean="0"/>
              <a:t>a = (b = 12);</a:t>
            </a:r>
          </a:p>
          <a:p>
            <a:pPr lvl="2"/>
            <a:r>
              <a:rPr lang="en-US" dirty="0" smtClean="0"/>
              <a:t>a = 12;</a:t>
            </a:r>
          </a:p>
          <a:p>
            <a:pPr lvl="2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7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perform simple arithmetic with assignment in one statement</a:t>
            </a:r>
          </a:p>
          <a:p>
            <a:pPr lvl="1"/>
            <a:r>
              <a:rPr lang="en-US" dirty="0" smtClean="0"/>
              <a:t>number = number + 2;</a:t>
            </a:r>
          </a:p>
          <a:p>
            <a:pPr lvl="1"/>
            <a:r>
              <a:rPr lang="en-US" dirty="0" smtClean="0"/>
              <a:t>number += 2;</a:t>
            </a:r>
          </a:p>
          <a:p>
            <a:r>
              <a:rPr lang="en-US" dirty="0" smtClean="0"/>
              <a:t>+=</a:t>
            </a:r>
          </a:p>
          <a:p>
            <a:r>
              <a:rPr lang="en-US" dirty="0" smtClean="0"/>
              <a:t>-=</a:t>
            </a:r>
          </a:p>
          <a:p>
            <a:r>
              <a:rPr lang="en-US" dirty="0" smtClean="0"/>
              <a:t>*=</a:t>
            </a:r>
          </a:p>
          <a:p>
            <a:r>
              <a:rPr lang="en-US" dirty="0" smtClean="0"/>
              <a:t>/=</a:t>
            </a:r>
          </a:p>
          <a:p>
            <a:r>
              <a:rPr lang="en-US" dirty="0" smtClean="0"/>
              <a:t>%=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3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So far all of your programs have had built in data</a:t>
            </a:r>
          </a:p>
          <a:p>
            <a:r>
              <a:rPr lang="en-US" smtClean="0"/>
              <a:t>Obviously, useful programs need to get input from outside</a:t>
            </a:r>
          </a:p>
          <a:p>
            <a:pPr lvl="1"/>
            <a:r>
              <a:rPr lang="en-US" smtClean="0"/>
              <a:t>And store them in variables</a:t>
            </a:r>
          </a:p>
          <a:p>
            <a:r>
              <a:rPr lang="en-US" smtClean="0"/>
              <a:t>The </a:t>
            </a:r>
            <a:r>
              <a:rPr lang="en-US" err="1" smtClean="0"/>
              <a:t>cin</a:t>
            </a:r>
            <a:r>
              <a:rPr lang="en-US" smtClean="0"/>
              <a:t> object is the standard input object and accomplishes this task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err="1" smtClean="0"/>
              <a:t>cin</a:t>
            </a:r>
            <a:r>
              <a:rPr lang="en-US" smtClean="0"/>
              <a:t>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Assignment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8811"/>
          <a:stretch/>
        </p:blipFill>
        <p:spPr bwMode="auto">
          <a:xfrm>
            <a:off x="395666" y="1056191"/>
            <a:ext cx="8367334" cy="564940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50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Assignment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20"/>
          <a:stretch/>
        </p:blipFill>
        <p:spPr bwMode="auto">
          <a:xfrm>
            <a:off x="395666" y="1066800"/>
            <a:ext cx="8367334" cy="532466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36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a = (3 * x + 2) / (4 * a - 1); </a:t>
            </a:r>
          </a:p>
          <a:p>
            <a:r>
              <a:rPr lang="en-US" dirty="0" smtClean="0"/>
              <a:t>Fairly straightforward for the operators you know</a:t>
            </a:r>
          </a:p>
          <a:p>
            <a:pPr lvl="1"/>
            <a:r>
              <a:rPr lang="en-US" dirty="0" smtClean="0"/>
              <a:t>Note: there is no exponent operator in </a:t>
            </a:r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You must use a function contained in the </a:t>
            </a:r>
            <a:r>
              <a:rPr lang="en-US" dirty="0" err="1" smtClean="0"/>
              <a:t>cmath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You may also express numbers in e notation</a:t>
            </a:r>
          </a:p>
          <a:p>
            <a:pPr lvl="1"/>
            <a:r>
              <a:rPr lang="en-US" dirty="0" smtClean="0"/>
              <a:t>double num1 = 3.2e10;</a:t>
            </a:r>
          </a:p>
          <a:p>
            <a:pPr lvl="1"/>
            <a:r>
              <a:rPr lang="en-US" dirty="0" smtClean="0"/>
              <a:t>double num2 = 1.8e-2;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Algebra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43000"/>
            <a:ext cx="1438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898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area = </a:t>
            </a:r>
            <a:r>
              <a:rPr lang="en-US" dirty="0" err="1" smtClean="0"/>
              <a:t>pow</a:t>
            </a:r>
            <a:r>
              <a:rPr lang="en-US" dirty="0" smtClean="0"/>
              <a:t>(4.0, 2.0);</a:t>
            </a:r>
          </a:p>
          <a:p>
            <a:pPr lvl="1"/>
            <a:r>
              <a:rPr lang="en-US" dirty="0" smtClean="0"/>
              <a:t>Function’s name is </a:t>
            </a:r>
            <a:r>
              <a:rPr lang="en-US" dirty="0" err="1" smtClean="0"/>
              <a:t>pow</a:t>
            </a:r>
            <a:endParaRPr lang="en-US" dirty="0" smtClean="0"/>
          </a:p>
          <a:p>
            <a:pPr lvl="1"/>
            <a:r>
              <a:rPr lang="en-US" dirty="0" smtClean="0"/>
              <a:t>Parenthesis contains the two arguments</a:t>
            </a:r>
          </a:p>
          <a:p>
            <a:pPr lvl="1"/>
            <a:r>
              <a:rPr lang="en-US" dirty="0" smtClean="0"/>
              <a:t>(double base, double exponent)</a:t>
            </a:r>
          </a:p>
          <a:p>
            <a:pPr lvl="1"/>
            <a:r>
              <a:rPr lang="en-US" dirty="0" smtClean="0"/>
              <a:t>Returns the result of 4</a:t>
            </a:r>
            <a:r>
              <a:rPr lang="en-US" baseline="30000" dirty="0" smtClean="0"/>
              <a:t>2</a:t>
            </a:r>
            <a:r>
              <a:rPr lang="en-US" dirty="0" smtClean="0"/>
              <a:t> as a double</a:t>
            </a:r>
          </a:p>
          <a:p>
            <a:r>
              <a:rPr lang="en-US" dirty="0" err="1" smtClean="0"/>
              <a:t>area_of_circle</a:t>
            </a:r>
            <a:r>
              <a:rPr lang="en-US" dirty="0" smtClean="0"/>
              <a:t> = 3.14159 * </a:t>
            </a:r>
            <a:r>
              <a:rPr lang="en-US" dirty="0" err="1" smtClean="0"/>
              <a:t>pow</a:t>
            </a:r>
            <a:r>
              <a:rPr lang="en-US" dirty="0" smtClean="0"/>
              <a:t>(radius, 2.0);</a:t>
            </a:r>
          </a:p>
          <a:p>
            <a:pPr lvl="1"/>
            <a:r>
              <a:rPr lang="en-US" dirty="0" smtClean="0"/>
              <a:t>You can use a function as part of an expression</a:t>
            </a:r>
          </a:p>
          <a:p>
            <a:pPr lvl="1"/>
            <a:r>
              <a:rPr lang="en-US" dirty="0" smtClean="0"/>
              <a:t>And you can use variables as arguments to the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cmath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76347"/>
              </p:ext>
            </p:extLst>
          </p:nvPr>
        </p:nvGraphicFramePr>
        <p:xfrm>
          <a:off x="457200" y="1143000"/>
          <a:ext cx="8153400" cy="452120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295400"/>
                <a:gridCol w="19812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Function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Example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</a:t>
                      </a:r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(x);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 the cos</a:t>
                      </a:r>
                      <a:r>
                        <a:rPr lang="en-US" baseline="0" dirty="0" smtClean="0"/>
                        <a:t>ine of the radian double x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sin(x);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 the s</a:t>
                      </a:r>
                      <a:r>
                        <a:rPr lang="en-US" baseline="0" dirty="0" smtClean="0"/>
                        <a:t>ine of the radian double x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tan(x);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tangent </a:t>
                      </a:r>
                      <a:r>
                        <a:rPr lang="en-US" baseline="0" dirty="0" smtClean="0"/>
                        <a:t>of the radian double x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log(x);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natural log of the double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log10(x);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base-10 log of the double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</a:t>
                      </a:r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(x);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base-e exponential function of the double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abs(x);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absolute value of the integer x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sqrt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(x);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 the square root of the double x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fmod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= </a:t>
                      </a:r>
                      <a:r>
                        <a:rPr lang="en-US" dirty="0" err="1" smtClean="0"/>
                        <a:t>fmod</a:t>
                      </a:r>
                      <a:r>
                        <a:rPr lang="en-US" dirty="0" smtClean="0"/>
                        <a:t>(x, z);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 the remainder</a:t>
                      </a:r>
                      <a:r>
                        <a:rPr lang="en-US" baseline="0" dirty="0" smtClean="0"/>
                        <a:t> of x ; z as a double</a:t>
                      </a:r>
                    </a:p>
                    <a:p>
                      <a:pPr algn="l"/>
                      <a:r>
                        <a:rPr lang="en-US" baseline="0" dirty="0" smtClean="0"/>
                        <a:t>Same as modulus but for floating point</a:t>
                      </a:r>
                    </a:p>
                    <a:p>
                      <a:pPr algn="l"/>
                      <a:r>
                        <a:rPr lang="en-US" baseline="0" dirty="0" smtClean="0"/>
                        <a:t>Make certain that z is non-zero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You can combine functions to make complex math</a:t>
            </a:r>
          </a:p>
          <a:p>
            <a:pPr lvl="3"/>
            <a:r>
              <a:rPr lang="en-US" dirty="0" smtClean="0"/>
              <a:t>c = sqrt(</a:t>
            </a:r>
            <a:r>
              <a:rPr lang="en-US" dirty="0" err="1" smtClean="0"/>
              <a:t>pow</a:t>
            </a:r>
            <a:r>
              <a:rPr lang="en-US" dirty="0" smtClean="0"/>
              <a:t>(a, 2) + </a:t>
            </a:r>
            <a:r>
              <a:rPr lang="en-US" dirty="0" err="1" smtClean="0"/>
              <a:t>pow</a:t>
            </a:r>
            <a:r>
              <a:rPr lang="en-US" dirty="0" smtClean="0"/>
              <a:t>(b, 2));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3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Requires #include&lt;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rand()</a:t>
            </a:r>
          </a:p>
          <a:p>
            <a:pPr lvl="1"/>
            <a:r>
              <a:rPr lang="en-US" dirty="0" smtClean="0"/>
              <a:t>Returns a random number</a:t>
            </a:r>
          </a:p>
          <a:p>
            <a:r>
              <a:rPr lang="en-US" dirty="0" smtClean="0"/>
              <a:t>Well… pseudorandom</a:t>
            </a:r>
          </a:p>
          <a:p>
            <a:pPr lvl="1"/>
            <a:r>
              <a:rPr lang="en-US" dirty="0" smtClean="0"/>
              <a:t>The results will always be the same, every time  you run the program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rand()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rand()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Run 1: 	12</a:t>
            </a:r>
            <a:br>
              <a:rPr lang="en-US" dirty="0" smtClean="0"/>
            </a:br>
            <a:r>
              <a:rPr lang="en-US" dirty="0" smtClean="0"/>
              <a:t>		3</a:t>
            </a:r>
          </a:p>
          <a:p>
            <a:pPr lvl="2"/>
            <a:r>
              <a:rPr lang="en-US" dirty="0" smtClean="0"/>
              <a:t>Run 2:	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7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srand</a:t>
            </a:r>
            <a:r>
              <a:rPr lang="en-US" dirty="0" smtClean="0"/>
              <a:t>(seed) to become more random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7" y="1775114"/>
            <a:ext cx="6026727" cy="470188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22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manipulate the range of random numbers with some clever math</a:t>
            </a:r>
          </a:p>
          <a:p>
            <a:pPr lvl="1"/>
            <a:r>
              <a:rPr lang="en-US" dirty="0" smtClean="0"/>
              <a:t>y = 1 + rand() %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y = 1 + rand() % 100;	// Rand varies 1-100</a:t>
            </a:r>
          </a:p>
          <a:p>
            <a:pPr lvl="2"/>
            <a:r>
              <a:rPr lang="en-US" dirty="0" smtClean="0"/>
              <a:t>Assume rand returns 37894</a:t>
            </a:r>
            <a:br>
              <a:rPr lang="en-US" dirty="0" smtClean="0"/>
            </a:br>
            <a:r>
              <a:rPr lang="en-US" dirty="0" smtClean="0"/>
              <a:t>37894 % 100 = 94</a:t>
            </a:r>
            <a:br>
              <a:rPr lang="en-US" dirty="0" smtClean="0"/>
            </a:br>
            <a:r>
              <a:rPr lang="en-US" dirty="0" smtClean="0"/>
              <a:t>94 + 1 = 95</a:t>
            </a:r>
          </a:p>
          <a:p>
            <a:pPr lvl="2"/>
            <a:r>
              <a:rPr lang="en-US" dirty="0" smtClean="0"/>
              <a:t>Assume rand returns 500</a:t>
            </a:r>
            <a:br>
              <a:rPr lang="en-US" dirty="0" smtClean="0"/>
            </a:br>
            <a:r>
              <a:rPr lang="en-US" dirty="0" smtClean="0"/>
              <a:t>500 % 100 = 0</a:t>
            </a:r>
            <a:br>
              <a:rPr lang="en-US" dirty="0" smtClean="0"/>
            </a:br>
            <a:r>
              <a:rPr lang="en-US" dirty="0" smtClean="0"/>
              <a:t>0 + 1 = 1</a:t>
            </a:r>
            <a:endParaRPr lang="en-US" dirty="0"/>
          </a:p>
          <a:p>
            <a:pPr lvl="2"/>
            <a:r>
              <a:rPr lang="en-US" dirty="0" smtClean="0"/>
              <a:t>Assume rand returns 2999</a:t>
            </a:r>
            <a:br>
              <a:rPr lang="en-US" dirty="0" smtClean="0"/>
            </a:br>
            <a:r>
              <a:rPr lang="en-US" dirty="0" smtClean="0"/>
              <a:t>2999 % 100 = 99</a:t>
            </a:r>
            <a:br>
              <a:rPr lang="en-US" dirty="0" smtClean="0"/>
            </a:br>
            <a:r>
              <a:rPr lang="en-US" dirty="0" smtClean="0"/>
              <a:t>99 + 1 = 100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1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We can take this one step further</a:t>
            </a:r>
          </a:p>
          <a:p>
            <a:pPr lvl="1"/>
            <a:r>
              <a:rPr lang="en-US" dirty="0" smtClean="0"/>
              <a:t>y = rand() % range + </a:t>
            </a:r>
            <a:r>
              <a:rPr lang="en-US" dirty="0" err="1" smtClean="0"/>
              <a:t>minValue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 range = </a:t>
            </a:r>
            <a:r>
              <a:rPr lang="en-US" dirty="0" err="1" smtClean="0"/>
              <a:t>maxValue</a:t>
            </a:r>
            <a:r>
              <a:rPr lang="en-US" dirty="0" smtClean="0"/>
              <a:t> - </a:t>
            </a:r>
            <a:r>
              <a:rPr lang="en-US" dirty="0" err="1" smtClean="0"/>
              <a:t>minValue</a:t>
            </a:r>
            <a:r>
              <a:rPr lang="en-US" dirty="0" smtClean="0"/>
              <a:t> + 1</a:t>
            </a:r>
          </a:p>
          <a:p>
            <a:pPr lvl="2"/>
            <a:r>
              <a:rPr lang="en-US" dirty="0" smtClean="0"/>
              <a:t>Assume we want a number between 3 and 12</a:t>
            </a:r>
            <a:br>
              <a:rPr lang="en-US" dirty="0" smtClean="0"/>
            </a:br>
            <a:r>
              <a:rPr lang="en-US" dirty="0" smtClean="0"/>
              <a:t>range = 12 – 3 + 1 = 10</a:t>
            </a:r>
            <a:br>
              <a:rPr lang="en-US" dirty="0" smtClean="0"/>
            </a:br>
            <a:r>
              <a:rPr lang="en-US" dirty="0" smtClean="0"/>
              <a:t>y = rand() % 10 + 3</a:t>
            </a:r>
          </a:p>
          <a:p>
            <a:pPr lvl="3"/>
            <a:r>
              <a:rPr lang="en-US" dirty="0"/>
              <a:t>Assume rand returns 37894</a:t>
            </a:r>
            <a:br>
              <a:rPr lang="en-US" dirty="0"/>
            </a:br>
            <a:r>
              <a:rPr lang="en-US" dirty="0"/>
              <a:t>37894 % </a:t>
            </a:r>
            <a:r>
              <a:rPr lang="en-US" dirty="0" smtClean="0"/>
              <a:t>10 </a:t>
            </a:r>
            <a:r>
              <a:rPr lang="en-US" dirty="0"/>
              <a:t>=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 </a:t>
            </a:r>
            <a:r>
              <a:rPr lang="en-US" dirty="0"/>
              <a:t>+ 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7</a:t>
            </a:r>
            <a:endParaRPr lang="en-US" dirty="0"/>
          </a:p>
          <a:p>
            <a:pPr lvl="3"/>
            <a:r>
              <a:rPr lang="en-US" dirty="0"/>
              <a:t>Assume rand returns 500</a:t>
            </a:r>
            <a:br>
              <a:rPr lang="en-US" dirty="0"/>
            </a:br>
            <a:r>
              <a:rPr lang="en-US" dirty="0"/>
              <a:t>500 % </a:t>
            </a:r>
            <a:r>
              <a:rPr lang="en-US" dirty="0" smtClean="0"/>
              <a:t>10 </a:t>
            </a:r>
            <a:r>
              <a:rPr lang="en-US" dirty="0"/>
              <a:t>= 0</a:t>
            </a:r>
            <a:br>
              <a:rPr lang="en-US" dirty="0"/>
            </a:br>
            <a:r>
              <a:rPr lang="en-US" dirty="0"/>
              <a:t>0 + 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en-US" dirty="0"/>
          </a:p>
          <a:p>
            <a:pPr lvl="3"/>
            <a:r>
              <a:rPr lang="en-US" dirty="0"/>
              <a:t>Assume rand returns 2999</a:t>
            </a:r>
            <a:br>
              <a:rPr lang="en-US" dirty="0"/>
            </a:br>
            <a:r>
              <a:rPr lang="en-US" dirty="0"/>
              <a:t>2999 % </a:t>
            </a:r>
            <a:r>
              <a:rPr lang="en-US" dirty="0" smtClean="0"/>
              <a:t>10 </a:t>
            </a:r>
            <a:r>
              <a:rPr lang="en-US" dirty="0"/>
              <a:t>= </a:t>
            </a:r>
            <a:r>
              <a:rPr lang="en-US" dirty="0" smtClean="0"/>
              <a:t>9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9 </a:t>
            </a:r>
            <a:r>
              <a:rPr lang="en-US" dirty="0"/>
              <a:t>+ 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12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9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What happens when an </a:t>
            </a:r>
            <a:r>
              <a:rPr lang="en-US" err="1" smtClean="0"/>
              <a:t>int</a:t>
            </a:r>
            <a:r>
              <a:rPr lang="en-US" smtClean="0"/>
              <a:t> is multiplied by a float, what data type is the result?</a:t>
            </a:r>
          </a:p>
          <a:p>
            <a:pPr lvl="1"/>
            <a:r>
              <a:rPr lang="en-US" smtClean="0"/>
              <a:t>C++ automatically promotes or demotes the operands to be the same type (type coercion)</a:t>
            </a:r>
          </a:p>
          <a:p>
            <a:r>
              <a:rPr lang="en-US" smtClean="0"/>
              <a:t>Data Type Ranking</a:t>
            </a:r>
          </a:p>
          <a:p>
            <a:pPr lvl="1"/>
            <a:r>
              <a:rPr lang="en-US"/>
              <a:t>l</a:t>
            </a:r>
            <a:r>
              <a:rPr lang="en-US" smtClean="0"/>
              <a:t>ong double</a:t>
            </a:r>
          </a:p>
          <a:p>
            <a:pPr lvl="1"/>
            <a:r>
              <a:rPr lang="en-US" smtClean="0"/>
              <a:t>double</a:t>
            </a:r>
          </a:p>
          <a:p>
            <a:pPr lvl="1"/>
            <a:r>
              <a:rPr lang="en-US"/>
              <a:t>f</a:t>
            </a:r>
            <a:r>
              <a:rPr lang="en-US" smtClean="0"/>
              <a:t>loat</a:t>
            </a:r>
          </a:p>
          <a:p>
            <a:pPr lvl="1"/>
            <a:r>
              <a:rPr lang="en-US" smtClean="0"/>
              <a:t>unsigned long</a:t>
            </a:r>
          </a:p>
          <a:p>
            <a:pPr lvl="1"/>
            <a:r>
              <a:rPr lang="en-US" smtClean="0"/>
              <a:t>long (if </a:t>
            </a:r>
            <a:r>
              <a:rPr lang="en-US" err="1" smtClean="0"/>
              <a:t>int</a:t>
            </a:r>
            <a:r>
              <a:rPr lang="en-US" smtClean="0"/>
              <a:t> is the same size as long then demote 1)</a:t>
            </a:r>
          </a:p>
          <a:p>
            <a:pPr lvl="1"/>
            <a:r>
              <a:rPr lang="en-US" smtClean="0"/>
              <a:t>unsigned </a:t>
            </a:r>
            <a:r>
              <a:rPr lang="en-US" err="1" smtClean="0"/>
              <a:t>int</a:t>
            </a:r>
            <a:endParaRPr lang="en-US" smtClean="0"/>
          </a:p>
          <a:p>
            <a:pPr lvl="1"/>
            <a:r>
              <a:rPr lang="en-US" err="1" smtClean="0"/>
              <a:t>int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err="1" smtClean="0"/>
              <a:t>cin</a:t>
            </a:r>
            <a:r>
              <a:rPr lang="en-US" smtClean="0"/>
              <a:t> Object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2" y="1478973"/>
            <a:ext cx="8217477" cy="469322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1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Rules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mtClean="0"/>
              <a:t>chars, shorts, and unsigned shorts are automatically promoted to </a:t>
            </a:r>
            <a:r>
              <a:rPr lang="en-US" err="1" smtClean="0"/>
              <a:t>int</a:t>
            </a:r>
            <a:endParaRPr lang="en-US" smtClean="0"/>
          </a:p>
          <a:p>
            <a:pPr marL="962406" lvl="1" indent="-514350">
              <a:buFont typeface="+mj-lt"/>
              <a:buAutoNum type="arabicPeriod"/>
            </a:pPr>
            <a:r>
              <a:rPr lang="en-US" smtClean="0"/>
              <a:t>If an operator works on operands of different types, then the lower-ranking value is promoted to the higher-ranking one</a:t>
            </a:r>
          </a:p>
          <a:p>
            <a:pPr marL="1245870" lvl="2" indent="-514350"/>
            <a:r>
              <a:rPr lang="en-US" err="1" smtClean="0"/>
              <a:t>int</a:t>
            </a:r>
            <a:r>
              <a:rPr lang="en-US" smtClean="0"/>
              <a:t> * double -&gt; double * double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mtClean="0"/>
              <a:t>When the final value of an expression is assigned to a variable, it is converted to the type of the variable</a:t>
            </a:r>
          </a:p>
          <a:p>
            <a:pPr marL="1245870" lvl="2" indent="-514350"/>
            <a:r>
              <a:rPr lang="en-US" smtClean="0"/>
              <a:t>long double = </a:t>
            </a:r>
            <a:r>
              <a:rPr lang="en-US" err="1" smtClean="0"/>
              <a:t>int</a:t>
            </a:r>
            <a:r>
              <a:rPr lang="en-US" smtClean="0"/>
              <a:t> * double</a:t>
            </a:r>
          </a:p>
          <a:p>
            <a:pPr marL="1520190" lvl="3" indent="-514350"/>
            <a:r>
              <a:rPr lang="en-US" smtClean="0"/>
              <a:t>long double = double</a:t>
            </a:r>
          </a:p>
          <a:p>
            <a:pPr marL="1520190" lvl="3" indent="-514350"/>
            <a:r>
              <a:rPr lang="en-US" smtClean="0"/>
              <a:t>long double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4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Whenever you divide an integer by an integer, the result will be an integer and any remainder will be discarded</a:t>
            </a:r>
          </a:p>
          <a:p>
            <a:pPr lvl="1"/>
            <a:r>
              <a:rPr lang="en-US" smtClean="0"/>
              <a:t>double parts;</a:t>
            </a:r>
            <a:br>
              <a:rPr lang="en-US" smtClean="0"/>
            </a:br>
            <a:r>
              <a:rPr lang="en-US" smtClean="0"/>
              <a:t>parts = 21 / 10;</a:t>
            </a:r>
          </a:p>
          <a:p>
            <a:pPr lvl="2"/>
            <a:r>
              <a:rPr lang="en-US" smtClean="0"/>
              <a:t>double = </a:t>
            </a:r>
            <a:r>
              <a:rPr lang="en-US" err="1" smtClean="0"/>
              <a:t>int</a:t>
            </a:r>
            <a:r>
              <a:rPr lang="en-US" smtClean="0"/>
              <a:t> / </a:t>
            </a:r>
            <a:r>
              <a:rPr lang="en-US" err="1" smtClean="0"/>
              <a:t>int</a:t>
            </a:r>
            <a:r>
              <a:rPr lang="en-US" smtClean="0"/>
              <a:t>;</a:t>
            </a:r>
          </a:p>
          <a:p>
            <a:pPr lvl="2"/>
            <a:r>
              <a:rPr lang="en-US" smtClean="0"/>
              <a:t>double = </a:t>
            </a:r>
            <a:r>
              <a:rPr lang="en-US" err="1" smtClean="0"/>
              <a:t>int</a:t>
            </a:r>
            <a:r>
              <a:rPr lang="en-US" smtClean="0"/>
              <a:t>;</a:t>
            </a:r>
          </a:p>
          <a:p>
            <a:pPr lvl="2"/>
            <a:r>
              <a:rPr lang="en-US" smtClean="0"/>
              <a:t>parts = 10;</a:t>
            </a:r>
          </a:p>
          <a:p>
            <a:pPr lvl="2"/>
            <a:r>
              <a:rPr lang="en-US" smtClean="0"/>
              <a:t>Now the 10 gets promoted to a double to store in it in parts, but the remainder was already lost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Division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are able to manually promote or demote</a:t>
            </a:r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</a:t>
            </a:r>
            <a:r>
              <a:rPr lang="en-US" dirty="0" err="1" smtClean="0"/>
              <a:t>DataType</a:t>
            </a:r>
            <a:r>
              <a:rPr lang="en-US" dirty="0" smtClean="0"/>
              <a:t>&gt;(Value)</a:t>
            </a:r>
          </a:p>
          <a:p>
            <a:pPr lvl="1"/>
            <a:r>
              <a:rPr lang="en-US" dirty="0" smtClean="0"/>
              <a:t>double number = 3.7;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static_cast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&gt;(number);</a:t>
            </a:r>
          </a:p>
          <a:p>
            <a:r>
              <a:rPr lang="en-US" dirty="0" smtClean="0"/>
              <a:t>Practical for avoiding integer division with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Casting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perMonth</a:t>
            </a:r>
            <a:r>
              <a:rPr lang="en-US" dirty="0" smtClean="0"/>
              <a:t> = </a:t>
            </a:r>
            <a:r>
              <a:rPr lang="en-US" dirty="0" err="1" smtClean="0"/>
              <a:t>static_cast</a:t>
            </a:r>
            <a:r>
              <a:rPr lang="en-US" dirty="0" smtClean="0"/>
              <a:t>&lt;double&gt;(books / months);</a:t>
            </a:r>
            <a:br>
              <a:rPr lang="en-US" dirty="0" smtClean="0"/>
            </a:br>
            <a:r>
              <a:rPr lang="en-US" dirty="0" smtClean="0"/>
              <a:t>Integer division happens before the cast (wrong)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04900"/>
            <a:ext cx="8743950" cy="4648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56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65</a:t>
            </a:r>
            <a:br>
              <a:rPr lang="en-US" dirty="0" smtClean="0"/>
            </a:br>
            <a:r>
              <a:rPr lang="en-US" dirty="0" smtClean="0"/>
              <a:t>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7" y="1219200"/>
            <a:ext cx="8321387" cy="396586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443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C++ also supports two older methods for type casting</a:t>
            </a:r>
          </a:p>
          <a:p>
            <a:pPr lvl="1"/>
            <a:r>
              <a:rPr lang="en-US" dirty="0" err="1" smtClean="0"/>
              <a:t>perMonth</a:t>
            </a:r>
            <a:r>
              <a:rPr lang="en-US" dirty="0" smtClean="0"/>
              <a:t> = (double)books / months;</a:t>
            </a:r>
          </a:p>
          <a:p>
            <a:pPr lvl="1"/>
            <a:r>
              <a:rPr lang="en-US" dirty="0" err="1" smtClean="0"/>
              <a:t>perMonth</a:t>
            </a:r>
            <a:r>
              <a:rPr lang="en-US" dirty="0" smtClean="0"/>
              <a:t> = double(books) / months;</a:t>
            </a:r>
          </a:p>
          <a:p>
            <a:r>
              <a:rPr lang="en-US" dirty="0" err="1" smtClean="0"/>
              <a:t>static_cast</a:t>
            </a:r>
            <a:r>
              <a:rPr lang="en-US" dirty="0" smtClean="0"/>
              <a:t>&lt;&gt;() is preferable however</a:t>
            </a:r>
          </a:p>
          <a:p>
            <a:pPr lvl="1"/>
            <a:r>
              <a:rPr lang="en-US" dirty="0" smtClean="0"/>
              <a:t>Checked by the compiler</a:t>
            </a:r>
          </a:p>
          <a:p>
            <a:pPr lvl="1"/>
            <a:r>
              <a:rPr lang="en-US" dirty="0" smtClean="0"/>
              <a:t>Clearer/More </a:t>
            </a:r>
            <a:r>
              <a:rPr lang="en-US" smtClean="0"/>
              <a:t>easily found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23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Uses the </a:t>
            </a:r>
            <a:r>
              <a:rPr lang="en-US" dirty="0" err="1" smtClean="0"/>
              <a:t>const</a:t>
            </a:r>
            <a:r>
              <a:rPr lang="en-US" dirty="0" smtClean="0"/>
              <a:t> keyword before the data type</a:t>
            </a:r>
          </a:p>
          <a:p>
            <a:r>
              <a:rPr lang="en-US" dirty="0" smtClean="0"/>
              <a:t>Value cannot change after creation</a:t>
            </a:r>
          </a:p>
          <a:p>
            <a:r>
              <a:rPr lang="en-US" dirty="0" smtClean="0"/>
              <a:t>Convention suggests it be named with all capital letters and underscores</a:t>
            </a:r>
          </a:p>
          <a:p>
            <a:r>
              <a:rPr lang="en-US" dirty="0" smtClean="0"/>
              <a:t>Generally declared at the top of the code</a:t>
            </a:r>
          </a:p>
          <a:p>
            <a:r>
              <a:rPr lang="en-US" dirty="0" smtClean="0"/>
              <a:t>Good to use because if the value needs to change, you only have to change it in one place</a:t>
            </a:r>
          </a:p>
          <a:p>
            <a:pPr lvl="1"/>
            <a:r>
              <a:rPr lang="en-US" dirty="0" smtClean="0"/>
              <a:t>Its also clearer to read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4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285875"/>
            <a:ext cx="8743950" cy="48863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904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memory efficient (no variable created)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8" y="1143000"/>
            <a:ext cx="7949045" cy="467590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81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following are all the same number:</a:t>
            </a:r>
          </a:p>
          <a:p>
            <a:pPr lvl="1"/>
            <a:r>
              <a:rPr lang="en-US" dirty="0" smtClean="0"/>
              <a:t>720</a:t>
            </a:r>
          </a:p>
          <a:p>
            <a:pPr lvl="1"/>
            <a:r>
              <a:rPr lang="en-US" dirty="0" smtClean="0"/>
              <a:t>720.0</a:t>
            </a:r>
          </a:p>
          <a:p>
            <a:pPr lvl="1"/>
            <a:r>
              <a:rPr lang="en-US" dirty="0" smtClean="0"/>
              <a:t>720.000000000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720</a:t>
            </a:r>
          </a:p>
          <a:p>
            <a:pPr lvl="1"/>
            <a:r>
              <a:rPr lang="en-US" dirty="0" smtClean="0"/>
              <a:t>7.2e+2</a:t>
            </a:r>
          </a:p>
          <a:p>
            <a:pPr lvl="1"/>
            <a:r>
              <a:rPr lang="en-US" dirty="0" smtClean="0"/>
              <a:t>+720</a:t>
            </a:r>
          </a:p>
          <a:p>
            <a:r>
              <a:rPr lang="en-US" dirty="0" smtClean="0"/>
              <a:t>You can control how these numbers are displayed and more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1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Gathering input from a user is normally a two step process</a:t>
            </a:r>
          </a:p>
          <a:p>
            <a:pPr lvl="1"/>
            <a:r>
              <a:rPr lang="en-US" smtClean="0"/>
              <a:t>Use the </a:t>
            </a:r>
            <a:r>
              <a:rPr lang="en-US" err="1" smtClean="0"/>
              <a:t>cout</a:t>
            </a:r>
            <a:r>
              <a:rPr lang="en-US" smtClean="0"/>
              <a:t> object to display a prompt</a:t>
            </a:r>
          </a:p>
          <a:p>
            <a:pPr lvl="1"/>
            <a:r>
              <a:rPr lang="en-US" smtClean="0"/>
              <a:t>Use the </a:t>
            </a:r>
            <a:r>
              <a:rPr lang="en-US" err="1" smtClean="0"/>
              <a:t>cin</a:t>
            </a:r>
            <a:r>
              <a:rPr lang="en-US" smtClean="0"/>
              <a:t> object to read a value</a:t>
            </a:r>
          </a:p>
          <a:p>
            <a:r>
              <a:rPr lang="en-US" smtClean="0"/>
              <a:t>#include &lt;</a:t>
            </a:r>
            <a:r>
              <a:rPr lang="en-US" err="1" smtClean="0"/>
              <a:t>iostream</a:t>
            </a:r>
            <a:r>
              <a:rPr lang="en-US" smtClean="0"/>
              <a:t>&gt; is required for both the </a:t>
            </a:r>
            <a:r>
              <a:rPr lang="en-US" err="1" smtClean="0"/>
              <a:t>cout</a:t>
            </a:r>
            <a:r>
              <a:rPr lang="en-US" smtClean="0"/>
              <a:t> and </a:t>
            </a:r>
            <a:r>
              <a:rPr lang="en-US" err="1" smtClean="0"/>
              <a:t>cin</a:t>
            </a:r>
            <a:r>
              <a:rPr lang="en-US" smtClean="0"/>
              <a:t> objects</a:t>
            </a:r>
          </a:p>
          <a:p>
            <a:r>
              <a:rPr lang="en-US" err="1" smtClean="0"/>
              <a:t>cout</a:t>
            </a:r>
            <a:r>
              <a:rPr lang="en-US" smtClean="0"/>
              <a:t> &lt;&lt; “Something”; // stream insertion op</a:t>
            </a:r>
          </a:p>
          <a:p>
            <a:r>
              <a:rPr lang="en-US" err="1" smtClean="0"/>
              <a:t>cin</a:t>
            </a:r>
            <a:r>
              <a:rPr lang="en-US" smtClean="0"/>
              <a:t> &gt;&gt; variable; // stream extraction operator</a:t>
            </a:r>
          </a:p>
          <a:p>
            <a:pPr lvl="1"/>
            <a:r>
              <a:rPr lang="en-US" smtClean="0"/>
              <a:t>Think of these like arrows, pointing where the data is going to or coming from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err="1" smtClean="0"/>
              <a:t>cin</a:t>
            </a:r>
            <a:r>
              <a:rPr lang="en-US" smtClean="0"/>
              <a:t>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7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Causes </a:t>
            </a:r>
            <a:r>
              <a:rPr lang="en-US" dirty="0" err="1" smtClean="0"/>
              <a:t>cout</a:t>
            </a:r>
            <a:r>
              <a:rPr lang="en-US" dirty="0" smtClean="0"/>
              <a:t> to display the data in a field of a certain size (width)</a:t>
            </a:r>
          </a:p>
          <a:p>
            <a:r>
              <a:rPr lang="en-US" dirty="0" smtClean="0"/>
              <a:t>The argument is an integer representing the width of the field</a:t>
            </a:r>
          </a:p>
          <a:p>
            <a:r>
              <a:rPr lang="en-US" dirty="0" smtClean="0"/>
              <a:t>It pads the field with leading spaces by default</a:t>
            </a:r>
          </a:p>
          <a:p>
            <a:pPr lvl="1"/>
            <a:r>
              <a:rPr lang="en-US" dirty="0" smtClean="0"/>
              <a:t>You can later adjust its justification to be left and change what character it fills the field with</a:t>
            </a:r>
          </a:p>
          <a:p>
            <a:r>
              <a:rPr lang="en-US" dirty="0" smtClean="0"/>
              <a:t>If the field is not large enough for the data, it will be displayed but formatting will be lost</a:t>
            </a:r>
          </a:p>
          <a:p>
            <a:r>
              <a:rPr lang="en-US" dirty="0" smtClean="0"/>
              <a:t>You must #include 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40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749808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2897   5   837</a:t>
            </a:r>
          </a:p>
          <a:p>
            <a:pPr lvl="2"/>
            <a:r>
              <a:rPr lang="en-US" dirty="0" smtClean="0"/>
              <a:t>34   7   1623</a:t>
            </a:r>
          </a:p>
          <a:p>
            <a:pPr lvl="2"/>
            <a:r>
              <a:rPr lang="en-US" dirty="0" smtClean="0"/>
              <a:t>390   3456   12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6" y="1120014"/>
            <a:ext cx="6659628" cy="429018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449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6" y="1038225"/>
            <a:ext cx="6251864" cy="565438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67425" y="44196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11633"/>
              </p:ext>
            </p:extLst>
          </p:nvPr>
        </p:nvGraphicFramePr>
        <p:xfrm>
          <a:off x="6143625" y="4495800"/>
          <a:ext cx="2743200" cy="111252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Causes floating-point numbers to be rounded to a certain number of significant digits</a:t>
            </a:r>
          </a:p>
          <a:p>
            <a:r>
              <a:rPr lang="en-US" dirty="0" smtClean="0"/>
              <a:t>The argument is an integer number representing how many significant digits</a:t>
            </a:r>
          </a:p>
          <a:p>
            <a:r>
              <a:rPr lang="en-US" dirty="0" smtClean="0"/>
              <a:t>Rounds as you would expect</a:t>
            </a:r>
          </a:p>
          <a:p>
            <a:r>
              <a:rPr lang="en-US" dirty="0" smtClean="0"/>
              <a:t>Requires #include&lt;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Stays in effect until you call the function again with a different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setprecision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80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setprecision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23975"/>
            <a:ext cx="7953375" cy="49244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19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2"/>
            <a:r>
              <a:rPr lang="en-US" dirty="0" smtClean="0"/>
              <a:t>4.91877</a:t>
            </a:r>
          </a:p>
          <a:p>
            <a:pPr lvl="2"/>
            <a:r>
              <a:rPr lang="en-US" dirty="0" smtClean="0"/>
              <a:t>4.9188</a:t>
            </a:r>
          </a:p>
          <a:p>
            <a:pPr lvl="2"/>
            <a:r>
              <a:rPr lang="en-US" dirty="0" smtClean="0"/>
              <a:t>4.919</a:t>
            </a:r>
          </a:p>
          <a:p>
            <a:pPr lvl="2"/>
            <a:r>
              <a:rPr lang="en-US" dirty="0" smtClean="0"/>
              <a:t>4.92</a:t>
            </a:r>
          </a:p>
          <a:p>
            <a:pPr lvl="2"/>
            <a:r>
              <a:rPr lang="en-US" dirty="0" smtClean="0"/>
              <a:t>4.9</a:t>
            </a:r>
          </a:p>
          <a:p>
            <a:pPr lvl="2"/>
            <a:r>
              <a:rPr lang="en-US" dirty="0" smtClean="0"/>
              <a:t>5</a:t>
            </a:r>
          </a:p>
          <a:p>
            <a:r>
              <a:rPr lang="en-US" dirty="0" smtClean="0"/>
              <a:t>Remember, its significant digits not decimal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setprecision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44958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65469"/>
              </p:ext>
            </p:extLst>
          </p:nvPr>
        </p:nvGraphicFramePr>
        <p:xfrm>
          <a:off x="2590800" y="4572000"/>
          <a:ext cx="3939540" cy="185420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198880"/>
                <a:gridCol w="1744980"/>
                <a:gridCol w="99568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Manipulator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28.92786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setprecision</a:t>
                      </a:r>
                      <a:r>
                        <a:rPr lang="en-US" dirty="0" smtClean="0"/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setprecision</a:t>
                      </a:r>
                      <a:r>
                        <a:rPr lang="en-US" dirty="0" smtClean="0"/>
                        <a:t>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109.5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setprecision</a:t>
                      </a:r>
                      <a:r>
                        <a:rPr lang="en-US" dirty="0" smtClean="0"/>
                        <a:t>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34.28596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setprecision</a:t>
                      </a:r>
                      <a:r>
                        <a:rPr lang="en-US" dirty="0" smtClean="0"/>
                        <a:t>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8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setprecision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7"/>
          <a:stretch/>
        </p:blipFill>
        <p:spPr bwMode="auto">
          <a:xfrm>
            <a:off x="266700" y="1228725"/>
            <a:ext cx="8648700" cy="51720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1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setprecision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6"/>
          <a:stretch/>
        </p:blipFill>
        <p:spPr bwMode="auto">
          <a:xfrm>
            <a:off x="247650" y="1066800"/>
            <a:ext cx="8648700" cy="33623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749808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Sales Figures</a:t>
            </a:r>
            <a:br>
              <a:rPr lang="en-US" dirty="0" smtClean="0"/>
            </a:br>
            <a:r>
              <a:rPr lang="en-US" dirty="0" smtClean="0"/>
              <a:t>------------------</a:t>
            </a:r>
            <a:br>
              <a:rPr lang="en-US" dirty="0" smtClean="0"/>
            </a:br>
            <a:r>
              <a:rPr lang="en-US" dirty="0" smtClean="0"/>
              <a:t>Day 1:   321.57</a:t>
            </a:r>
            <a:br>
              <a:rPr lang="en-US" dirty="0" smtClean="0"/>
            </a:br>
            <a:r>
              <a:rPr lang="en-US" dirty="0" smtClean="0"/>
              <a:t>Day 2:   269.62</a:t>
            </a:r>
            <a:br>
              <a:rPr lang="en-US" dirty="0" smtClean="0"/>
            </a:br>
            <a:r>
              <a:rPr lang="en-US" dirty="0" smtClean="0"/>
              <a:t>Day 3:   307.77</a:t>
            </a:r>
            <a:br>
              <a:rPr lang="en-US" dirty="0" smtClean="0"/>
            </a:br>
            <a:r>
              <a:rPr lang="en-US" dirty="0" smtClean="0"/>
              <a:t>Total:     898.96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setprecision’s</a:t>
            </a:r>
            <a:r>
              <a:rPr lang="en-US" dirty="0" smtClean="0"/>
              <a:t> argument is too low for a number, it can print it in scientific notation</a:t>
            </a:r>
          </a:p>
          <a:p>
            <a:r>
              <a:rPr lang="en-US" dirty="0" smtClean="0"/>
              <a:t>It also makes more sense to deal with decimal digits</a:t>
            </a:r>
          </a:p>
          <a:p>
            <a:r>
              <a:rPr lang="en-US" dirty="0" smtClean="0"/>
              <a:t>Using fixed with </a:t>
            </a:r>
            <a:r>
              <a:rPr lang="en-US" dirty="0" err="1" smtClean="0"/>
              <a:t>setprecision</a:t>
            </a:r>
            <a:r>
              <a:rPr lang="en-US" dirty="0" smtClean="0"/>
              <a:t> forces it to operate based on decimal digits </a:t>
            </a:r>
            <a:br>
              <a:rPr lang="en-US" dirty="0" smtClean="0"/>
            </a:br>
            <a:r>
              <a:rPr lang="en-US" dirty="0" smtClean="0"/>
              <a:t>(fixed point notation)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80"/>
          <a:stretch/>
        </p:blipFill>
        <p:spPr bwMode="auto">
          <a:xfrm>
            <a:off x="247650" y="1228725"/>
            <a:ext cx="8629650" cy="51720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8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Note that the </a:t>
            </a:r>
            <a:r>
              <a:rPr lang="en-US" err="1" smtClean="0"/>
              <a:t>cout</a:t>
            </a:r>
            <a:r>
              <a:rPr lang="en-US" smtClean="0"/>
              <a:t> object completes and continues</a:t>
            </a:r>
          </a:p>
          <a:p>
            <a:r>
              <a:rPr lang="en-US" smtClean="0"/>
              <a:t>But the </a:t>
            </a:r>
            <a:r>
              <a:rPr lang="en-US" err="1" smtClean="0"/>
              <a:t>cin</a:t>
            </a:r>
            <a:r>
              <a:rPr lang="en-US" smtClean="0"/>
              <a:t> object waits for the user to press [Enter] before continuing the code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err="1" smtClean="0"/>
              <a:t>cin</a:t>
            </a:r>
            <a:r>
              <a:rPr lang="en-US" smtClean="0"/>
              <a:t> Object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6" b="5682"/>
          <a:stretch/>
        </p:blipFill>
        <p:spPr bwMode="auto">
          <a:xfrm>
            <a:off x="463262" y="3924300"/>
            <a:ext cx="8217477" cy="25527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66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07"/>
          <a:stretch/>
        </p:blipFill>
        <p:spPr bwMode="auto">
          <a:xfrm>
            <a:off x="276225" y="1066800"/>
            <a:ext cx="8629650" cy="337185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749808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Sales Figures</a:t>
            </a:r>
            <a:br>
              <a:rPr lang="en-US" dirty="0" smtClean="0"/>
            </a:br>
            <a:r>
              <a:rPr lang="en-US" dirty="0" smtClean="0"/>
              <a:t>------------------</a:t>
            </a:r>
            <a:br>
              <a:rPr lang="en-US" dirty="0" smtClean="0"/>
            </a:br>
            <a:r>
              <a:rPr lang="en-US" dirty="0" smtClean="0"/>
              <a:t>Day 1:   321.57</a:t>
            </a:r>
            <a:br>
              <a:rPr lang="en-US" dirty="0" smtClean="0"/>
            </a:br>
            <a:r>
              <a:rPr lang="en-US" dirty="0" smtClean="0"/>
              <a:t>Day 2:   269.62</a:t>
            </a:r>
            <a:br>
              <a:rPr lang="en-US" dirty="0" smtClean="0"/>
            </a:br>
            <a:r>
              <a:rPr lang="en-US" dirty="0" smtClean="0"/>
              <a:t>Day 3:   307.77</a:t>
            </a:r>
            <a:br>
              <a:rPr lang="en-US" dirty="0" smtClean="0"/>
            </a:br>
            <a:r>
              <a:rPr lang="en-US" dirty="0" smtClean="0"/>
              <a:t>Total:     898.96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Even with </a:t>
            </a:r>
            <a:r>
              <a:rPr lang="en-US" dirty="0" err="1" smtClean="0"/>
              <a:t>setprecision</a:t>
            </a:r>
            <a:r>
              <a:rPr lang="en-US" dirty="0" smtClean="0"/>
              <a:t>(2) and fixed, if a number is an integer then no trailing 0’s will be displayed, this is problematic for money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setprecision</a:t>
            </a:r>
            <a:r>
              <a:rPr lang="en-US" dirty="0"/>
              <a:t>(2) &lt;&lt; fixed &lt;&lt; 23;</a:t>
            </a:r>
          </a:p>
          <a:p>
            <a:pPr lvl="1"/>
            <a:r>
              <a:rPr lang="en-US" dirty="0" smtClean="0"/>
              <a:t>23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setprecision</a:t>
            </a:r>
            <a:r>
              <a:rPr lang="en-US" dirty="0" smtClean="0"/>
              <a:t>(2) &lt;&lt; fixed &lt;&lt; </a:t>
            </a:r>
            <a:r>
              <a:rPr lang="en-US" dirty="0" err="1" smtClean="0"/>
              <a:t>showpoint</a:t>
            </a:r>
            <a:r>
              <a:rPr lang="en-US" dirty="0" smtClean="0"/>
              <a:t> &lt;&lt; 23.5;</a:t>
            </a:r>
          </a:p>
          <a:p>
            <a:pPr lvl="1"/>
            <a:r>
              <a:rPr lang="en-US" dirty="0" smtClean="0"/>
              <a:t>23.50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setprecision</a:t>
            </a:r>
            <a:r>
              <a:rPr lang="en-US" dirty="0" smtClean="0"/>
              <a:t>(6) </a:t>
            </a:r>
            <a:r>
              <a:rPr lang="en-US" dirty="0"/>
              <a:t>&lt;&lt; </a:t>
            </a:r>
            <a:r>
              <a:rPr lang="en-US" dirty="0" err="1" smtClean="0"/>
              <a:t>showpoint</a:t>
            </a:r>
            <a:r>
              <a:rPr lang="en-US" dirty="0" smtClean="0"/>
              <a:t> </a:t>
            </a:r>
            <a:r>
              <a:rPr lang="en-US" dirty="0"/>
              <a:t>&lt;&lt; 23;</a:t>
            </a:r>
          </a:p>
          <a:p>
            <a:pPr lvl="1"/>
            <a:r>
              <a:rPr lang="en-US" dirty="0" smtClean="0"/>
              <a:t>23.0000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By default output is right-justified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setw</a:t>
            </a:r>
            <a:r>
              <a:rPr lang="en-US" dirty="0" smtClean="0"/>
              <a:t>(5) &lt;&lt; 146;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setw</a:t>
            </a:r>
            <a:r>
              <a:rPr lang="en-US" dirty="0" smtClean="0"/>
              <a:t>(5) &lt;&lt; 24.2;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setw</a:t>
            </a:r>
            <a:r>
              <a:rPr lang="en-US" dirty="0" smtClean="0"/>
              <a:t>(5) &lt;&lt; 3;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can use the left manipulator instead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left;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setw</a:t>
            </a:r>
            <a:r>
              <a:rPr lang="en-US" dirty="0"/>
              <a:t>(5) &lt;&lt; 146;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(5) &lt;&lt; 24.2;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(5) &lt;&lt; 3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This stays in effect until you use the right manipulator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and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1752600"/>
            <a:ext cx="106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9378"/>
              </p:ext>
            </p:extLst>
          </p:nvPr>
        </p:nvGraphicFramePr>
        <p:xfrm>
          <a:off x="6019800" y="1828800"/>
          <a:ext cx="914400" cy="111252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43600" y="4038600"/>
            <a:ext cx="106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83239"/>
              </p:ext>
            </p:extLst>
          </p:nvPr>
        </p:nvGraphicFramePr>
        <p:xfrm>
          <a:off x="6019800" y="4114800"/>
          <a:ext cx="914400" cy="111252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9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r>
              <a:rPr lang="en-US" dirty="0" smtClean="0"/>
              <a:t>Like the </a:t>
            </a:r>
            <a:r>
              <a:rPr lang="en-US" dirty="0" err="1" smtClean="0"/>
              <a:t>cout</a:t>
            </a:r>
            <a:r>
              <a:rPr lang="en-US" dirty="0" smtClean="0"/>
              <a:t> object, the </a:t>
            </a:r>
            <a:r>
              <a:rPr lang="en-US" dirty="0" err="1" smtClean="0"/>
              <a:t>cin</a:t>
            </a:r>
            <a:r>
              <a:rPr lang="en-US" dirty="0" smtClean="0"/>
              <a:t> object can also perform formatting</a:t>
            </a:r>
          </a:p>
          <a:p>
            <a:r>
              <a:rPr lang="en-US" dirty="0" smtClean="0"/>
              <a:t>Recall that character arrays have to be large enough to hold the string + 1 (null terminator)</a:t>
            </a:r>
          </a:p>
          <a:p>
            <a:pPr lvl="1"/>
            <a:r>
              <a:rPr lang="en-US" dirty="0" smtClean="0"/>
              <a:t>If you store more than it can hold, it will overwrite subsequent data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setw</a:t>
            </a:r>
            <a:r>
              <a:rPr lang="en-US" dirty="0" smtClean="0"/>
              <a:t>(), as with </a:t>
            </a:r>
            <a:r>
              <a:rPr lang="en-US" dirty="0" err="1" smtClean="0"/>
              <a:t>cout</a:t>
            </a:r>
            <a:r>
              <a:rPr lang="en-US" dirty="0" smtClean="0"/>
              <a:t>, to prevent this</a:t>
            </a:r>
          </a:p>
          <a:p>
            <a:pPr lvl="1"/>
            <a:r>
              <a:rPr lang="en-US" dirty="0" smtClean="0"/>
              <a:t>char word[10];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setw</a:t>
            </a:r>
            <a:r>
              <a:rPr lang="en-US" dirty="0" smtClean="0"/>
              <a:t>(10) &gt;&gt; word;</a:t>
            </a:r>
          </a:p>
          <a:p>
            <a:pPr lvl="1"/>
            <a:r>
              <a:rPr lang="en-US" dirty="0" smtClean="0"/>
              <a:t>This accounts for the null terminator, allowing only 9 characters to be stored, anything extra is discarded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74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you’ve ever tried to </a:t>
            </a:r>
            <a:r>
              <a:rPr lang="en-US" dirty="0" err="1" smtClean="0"/>
              <a:t>cin</a:t>
            </a:r>
            <a:r>
              <a:rPr lang="en-US" dirty="0" smtClean="0"/>
              <a:t> something with spaces or tabs, you might notice odd results</a:t>
            </a:r>
          </a:p>
          <a:p>
            <a:r>
              <a:rPr lang="en-US" dirty="0" smtClean="0"/>
              <a:t>If you want to read whitespace data you must use a member function of the </a:t>
            </a:r>
            <a:r>
              <a:rPr lang="en-US" dirty="0" err="1" smtClean="0"/>
              <a:t>cin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cin.getline</a:t>
            </a:r>
            <a:r>
              <a:rPr lang="en-US" dirty="0" smtClean="0"/>
              <a:t>(variable, size);</a:t>
            </a:r>
          </a:p>
          <a:p>
            <a:pPr lvl="1"/>
            <a:r>
              <a:rPr lang="en-US" dirty="0" smtClean="0"/>
              <a:t>The first argument is the variable you want to store the string into</a:t>
            </a:r>
          </a:p>
          <a:p>
            <a:pPr lvl="1"/>
            <a:r>
              <a:rPr lang="en-US" dirty="0" smtClean="0"/>
              <a:t>The second argument is the maximum number of characters you want to read, including the null terminator</a:t>
            </a:r>
          </a:p>
          <a:p>
            <a:pPr lvl="1"/>
            <a:r>
              <a:rPr lang="en-US" dirty="0" smtClean="0"/>
              <a:t>It will read until size – 1 characters or it encounters the newline character \n (enter)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Line of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4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Enter a sentence: </a:t>
            </a:r>
            <a:r>
              <a:rPr lang="en-US" b="1" dirty="0" smtClean="0"/>
              <a:t>To be, or not to be, that is the question. [Enter]</a:t>
            </a:r>
          </a:p>
          <a:p>
            <a:pPr lvl="1"/>
            <a:r>
              <a:rPr lang="en-US" dirty="0" smtClean="0"/>
              <a:t>You entered To be, or not to be, that is the question.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Line of Input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81100"/>
            <a:ext cx="8458200" cy="36195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64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Rather than using a character array to store a string, you can store a single character</a:t>
            </a:r>
          </a:p>
          <a:p>
            <a:pPr lvl="1"/>
            <a:r>
              <a:rPr lang="en-US" dirty="0" smtClean="0"/>
              <a:t>You can use the char type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“Type a character and press Enter: ”;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“You entered “ &lt;&lt; </a:t>
            </a:r>
            <a:r>
              <a:rPr lang="en-US" dirty="0" err="1" smtClean="0"/>
              <a:t>ch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This only stores a single character because </a:t>
            </a:r>
            <a:r>
              <a:rPr lang="en-US" dirty="0" err="1" smtClean="0"/>
              <a:t>cin</a:t>
            </a:r>
            <a:r>
              <a:rPr lang="en-US" dirty="0" smtClean="0"/>
              <a:t> knows that char can only hold one</a:t>
            </a:r>
          </a:p>
          <a:p>
            <a:r>
              <a:rPr lang="en-US" dirty="0" smtClean="0"/>
              <a:t>This is useful for menu based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But won’t work if you want to implement a “press any key to continue” functionality</a:t>
            </a:r>
          </a:p>
          <a:p>
            <a:pPr lvl="1"/>
            <a:r>
              <a:rPr lang="en-US" dirty="0" smtClean="0"/>
              <a:t>It requires the user to press enter and you have to type a non-white space character first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cin</a:t>
            </a:r>
            <a:r>
              <a:rPr lang="en-US" dirty="0" smtClean="0"/>
              <a:t> object, by default, ignores whitespace characters, we need something that can accept them</a:t>
            </a:r>
          </a:p>
          <a:p>
            <a:r>
              <a:rPr lang="en-US" dirty="0" smtClean="0"/>
              <a:t>Just like before, </a:t>
            </a:r>
            <a:r>
              <a:rPr lang="en-US" dirty="0" err="1" smtClean="0"/>
              <a:t>theres</a:t>
            </a:r>
            <a:r>
              <a:rPr lang="en-US" dirty="0" smtClean="0"/>
              <a:t> a member function</a:t>
            </a:r>
          </a:p>
          <a:p>
            <a:pPr lvl="1"/>
            <a:r>
              <a:rPr lang="en-US" dirty="0" err="1" smtClean="0"/>
              <a:t>cin.get</a:t>
            </a:r>
            <a:r>
              <a:rPr lang="en-US" dirty="0" smtClean="0"/>
              <a:t>(variable);</a:t>
            </a:r>
          </a:p>
          <a:p>
            <a:pPr lvl="1"/>
            <a:r>
              <a:rPr lang="en-US" dirty="0" smtClean="0"/>
              <a:t>Reads a single character, including whitespace characters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6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program has paused. Press Enter to continue. </a:t>
            </a:r>
            <a:r>
              <a:rPr lang="en-US" b="1" dirty="0" smtClean="0"/>
              <a:t>[Enter]</a:t>
            </a:r>
            <a:br>
              <a:rPr lang="en-US" b="1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Character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2" y="1134341"/>
            <a:ext cx="8217477" cy="305665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535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Be very careful, an unsuspected issue can arise if you are careless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number;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a number: “;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number;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a character: “;</a:t>
            </a:r>
            <a:br>
              <a:rPr lang="en-US" dirty="0" smtClean="0"/>
            </a:b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“Thank You!”;</a:t>
            </a:r>
          </a:p>
          <a:p>
            <a:pPr lvl="2"/>
            <a:r>
              <a:rPr lang="en-US" dirty="0" smtClean="0"/>
              <a:t>Enter a number: </a:t>
            </a:r>
            <a:r>
              <a:rPr lang="en-US" b="1" dirty="0" smtClean="0"/>
              <a:t>100[Enter]</a:t>
            </a:r>
            <a:br>
              <a:rPr lang="en-US" b="1" dirty="0" smtClean="0"/>
            </a:br>
            <a:r>
              <a:rPr lang="en-US" dirty="0" smtClean="0"/>
              <a:t>Thank You!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</a:t>
            </a:r>
            <a:r>
              <a:rPr lang="en-US" dirty="0" err="1" smtClean="0"/>
              <a:t>cin</a:t>
            </a:r>
            <a:r>
              <a:rPr lang="en-US" dirty="0" smtClean="0"/>
              <a:t> &gt;&gt; and </a:t>
            </a:r>
            <a:r>
              <a:rPr lang="en-US" dirty="0" err="1" smtClean="0"/>
              <a:t>cin.get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5943600"/>
            <a:ext cx="360045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76919"/>
              </p:ext>
            </p:extLst>
          </p:nvPr>
        </p:nvGraphicFramePr>
        <p:xfrm>
          <a:off x="2819400" y="6019800"/>
          <a:ext cx="3438526" cy="370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859631"/>
                <a:gridCol w="859632"/>
                <a:gridCol w="859632"/>
                <a:gridCol w="8596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[Enter]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rc 16"/>
          <p:cNvSpPr/>
          <p:nvPr/>
        </p:nvSpPr>
        <p:spPr>
          <a:xfrm>
            <a:off x="3505407" y="4267200"/>
            <a:ext cx="3123993" cy="1905000"/>
          </a:xfrm>
          <a:custGeom>
            <a:avLst/>
            <a:gdLst>
              <a:gd name="connsiteX0" fmla="*/ 3124200 w 6248400"/>
              <a:gd name="connsiteY0" fmla="*/ 0 h 3810000"/>
              <a:gd name="connsiteX1" fmla="*/ 6248193 w 6248400"/>
              <a:gd name="connsiteY1" fmla="*/ 1883097 h 3810000"/>
              <a:gd name="connsiteX2" fmla="*/ 3124200 w 6248400"/>
              <a:gd name="connsiteY2" fmla="*/ 1905000 h 3810000"/>
              <a:gd name="connsiteX3" fmla="*/ 3124200 w 6248400"/>
              <a:gd name="connsiteY3" fmla="*/ 0 h 3810000"/>
              <a:gd name="connsiteX0" fmla="*/ 3124200 w 6248400"/>
              <a:gd name="connsiteY0" fmla="*/ 0 h 3810000"/>
              <a:gd name="connsiteX1" fmla="*/ 6248193 w 6248400"/>
              <a:gd name="connsiteY1" fmla="*/ 1883097 h 3810000"/>
              <a:gd name="connsiteX0" fmla="*/ 0 w 3123993"/>
              <a:gd name="connsiteY0" fmla="*/ 0 h 1905000"/>
              <a:gd name="connsiteX1" fmla="*/ 3123993 w 3123993"/>
              <a:gd name="connsiteY1" fmla="*/ 1883097 h 1905000"/>
              <a:gd name="connsiteX2" fmla="*/ 0 w 3123993"/>
              <a:gd name="connsiteY2" fmla="*/ 1905000 h 1905000"/>
              <a:gd name="connsiteX3" fmla="*/ 0 w 3123993"/>
              <a:gd name="connsiteY3" fmla="*/ 0 h 1905000"/>
              <a:gd name="connsiteX0" fmla="*/ 0 w 3123993"/>
              <a:gd name="connsiteY0" fmla="*/ 0 h 1905000"/>
              <a:gd name="connsiteX1" fmla="*/ 2381043 w 3123993"/>
              <a:gd name="connsiteY1" fmla="*/ 1587822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3993" h="1905000" stroke="0" extrusionOk="0">
                <a:moveTo>
                  <a:pt x="0" y="0"/>
                </a:moveTo>
                <a:cubicBezTo>
                  <a:pt x="1711437" y="0"/>
                  <a:pt x="3104316" y="839607"/>
                  <a:pt x="3123993" y="1883097"/>
                </a:cubicBezTo>
                <a:lnTo>
                  <a:pt x="0" y="1905000"/>
                </a:lnTo>
                <a:lnTo>
                  <a:pt x="0" y="0"/>
                </a:lnTo>
                <a:close/>
              </a:path>
              <a:path w="3123993" h="1905000" fill="none">
                <a:moveTo>
                  <a:pt x="0" y="0"/>
                </a:moveTo>
                <a:cubicBezTo>
                  <a:pt x="1711437" y="0"/>
                  <a:pt x="2361366" y="544332"/>
                  <a:pt x="2381043" y="1587822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10 20[Enter]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cin</a:t>
            </a:r>
            <a:r>
              <a:rPr lang="en-US" smtClean="0"/>
              <a:t> Multiple Values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2" y="1207943"/>
            <a:ext cx="8217477" cy="444211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490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Use a member function to prevent this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number;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a number: “;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number;</a:t>
            </a:r>
            <a:br>
              <a:rPr lang="en-US" dirty="0" smtClean="0"/>
            </a:br>
            <a:r>
              <a:rPr lang="en-US" dirty="0" err="1" smtClean="0"/>
              <a:t>cin.ignore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a character: “;</a:t>
            </a:r>
            <a:br>
              <a:rPr lang="en-US" dirty="0" smtClean="0"/>
            </a:b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“Thank You!”;</a:t>
            </a:r>
          </a:p>
          <a:p>
            <a:pPr lvl="3"/>
            <a:r>
              <a:rPr lang="en-US" dirty="0" smtClean="0"/>
              <a:t>Enter a number: </a:t>
            </a:r>
            <a:r>
              <a:rPr lang="en-US" b="1" dirty="0" smtClean="0"/>
              <a:t>100[Enter]</a:t>
            </a:r>
            <a:br>
              <a:rPr lang="en-US" b="1" dirty="0" smtClean="0"/>
            </a:br>
            <a:r>
              <a:rPr lang="en-US" dirty="0" smtClean="0"/>
              <a:t>Enter a character: </a:t>
            </a:r>
            <a:r>
              <a:rPr lang="en-US" b="1" dirty="0" smtClean="0"/>
              <a:t>A[Enter]</a:t>
            </a:r>
            <a:br>
              <a:rPr lang="en-US" b="1" dirty="0" smtClean="0"/>
            </a:br>
            <a:r>
              <a:rPr lang="en-US" dirty="0" smtClean="0"/>
              <a:t>Thank You!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</a:t>
            </a:r>
            <a:r>
              <a:rPr lang="en-US" dirty="0" err="1" smtClean="0"/>
              <a:t>cin</a:t>
            </a:r>
            <a:r>
              <a:rPr lang="en-US" dirty="0" smtClean="0"/>
              <a:t> &gt;&gt; and </a:t>
            </a:r>
            <a:r>
              <a:rPr lang="en-US" dirty="0" err="1" smtClean="0"/>
              <a:t>cin.get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019800"/>
            <a:ext cx="533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22193"/>
              </p:ext>
            </p:extLst>
          </p:nvPr>
        </p:nvGraphicFramePr>
        <p:xfrm>
          <a:off x="3276600" y="6106160"/>
          <a:ext cx="5181600" cy="370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[Enter]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[Enter]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>
            <a:off x="3067050" y="3810000"/>
            <a:ext cx="3339978" cy="2133600"/>
          </a:xfrm>
          <a:custGeom>
            <a:avLst/>
            <a:gdLst>
              <a:gd name="connsiteX0" fmla="*/ 3393797 w 6667500"/>
              <a:gd name="connsiteY0" fmla="*/ 383 h 4724400"/>
              <a:gd name="connsiteX1" fmla="*/ 5336106 w 6667500"/>
              <a:gd name="connsiteY1" fmla="*/ 473560 h 4724400"/>
              <a:gd name="connsiteX2" fmla="*/ 6663884 w 6667500"/>
              <a:gd name="connsiteY2" fmla="*/ 2472187 h 4724400"/>
              <a:gd name="connsiteX3" fmla="*/ 3333750 w 6667500"/>
              <a:gd name="connsiteY3" fmla="*/ 2362200 h 4724400"/>
              <a:gd name="connsiteX4" fmla="*/ 3393797 w 6667500"/>
              <a:gd name="connsiteY4" fmla="*/ 383 h 4724400"/>
              <a:gd name="connsiteX0" fmla="*/ 3393797 w 6667500"/>
              <a:gd name="connsiteY0" fmla="*/ 383 h 4724400"/>
              <a:gd name="connsiteX1" fmla="*/ 5336106 w 6667500"/>
              <a:gd name="connsiteY1" fmla="*/ 473560 h 4724400"/>
              <a:gd name="connsiteX2" fmla="*/ 6663884 w 6667500"/>
              <a:gd name="connsiteY2" fmla="*/ 2472187 h 4724400"/>
              <a:gd name="connsiteX0" fmla="*/ 60047 w 3339978"/>
              <a:gd name="connsiteY0" fmla="*/ 1730 h 2473534"/>
              <a:gd name="connsiteX1" fmla="*/ 2002356 w 3339978"/>
              <a:gd name="connsiteY1" fmla="*/ 474907 h 2473534"/>
              <a:gd name="connsiteX2" fmla="*/ 3330134 w 3339978"/>
              <a:gd name="connsiteY2" fmla="*/ 2473534 h 2473534"/>
              <a:gd name="connsiteX3" fmla="*/ 0 w 3339978"/>
              <a:gd name="connsiteY3" fmla="*/ 2363547 h 2473534"/>
              <a:gd name="connsiteX4" fmla="*/ 60047 w 3339978"/>
              <a:gd name="connsiteY4" fmla="*/ 1730 h 2473534"/>
              <a:gd name="connsiteX0" fmla="*/ 60047 w 3339978"/>
              <a:gd name="connsiteY0" fmla="*/ 1730 h 2473534"/>
              <a:gd name="connsiteX1" fmla="*/ 2373831 w 3339978"/>
              <a:gd name="connsiteY1" fmla="*/ 236782 h 2473534"/>
              <a:gd name="connsiteX2" fmla="*/ 3330134 w 3339978"/>
              <a:gd name="connsiteY2" fmla="*/ 2473534 h 247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9978" h="2473534" stroke="0" extrusionOk="0">
                <a:moveTo>
                  <a:pt x="60047" y="1730"/>
                </a:moveTo>
                <a:cubicBezTo>
                  <a:pt x="761628" y="10685"/>
                  <a:pt x="1441333" y="176272"/>
                  <a:pt x="2002356" y="474907"/>
                </a:cubicBezTo>
                <a:cubicBezTo>
                  <a:pt x="2884383" y="944413"/>
                  <a:pt x="3381500" y="1692694"/>
                  <a:pt x="3330134" y="2473534"/>
                </a:cubicBezTo>
                <a:lnTo>
                  <a:pt x="0" y="2363547"/>
                </a:lnTo>
                <a:lnTo>
                  <a:pt x="60047" y="1730"/>
                </a:lnTo>
                <a:close/>
              </a:path>
              <a:path w="3339978" h="2473534" fill="none">
                <a:moveTo>
                  <a:pt x="60047" y="1730"/>
                </a:moveTo>
                <a:cubicBezTo>
                  <a:pt x="761628" y="10685"/>
                  <a:pt x="1812808" y="-61853"/>
                  <a:pt x="2373831" y="236782"/>
                </a:cubicBezTo>
                <a:cubicBezTo>
                  <a:pt x="3255858" y="706288"/>
                  <a:pt x="3381500" y="1692694"/>
                  <a:pt x="3330134" y="24735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19800" y="6057900"/>
            <a:ext cx="495300" cy="457200"/>
            <a:chOff x="6819900" y="4038600"/>
            <a:chExt cx="495300" cy="4572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858000" y="4038600"/>
              <a:ext cx="457200" cy="4572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819900" y="4038600"/>
              <a:ext cx="457200" cy="4572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7514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Skips characters in the keyboard buffer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(number);</a:t>
            </a:r>
          </a:p>
          <a:p>
            <a:pPr lvl="2"/>
            <a:r>
              <a:rPr lang="en-US" dirty="0" smtClean="0"/>
              <a:t>Skips “number” characters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(number, character);</a:t>
            </a:r>
          </a:p>
          <a:p>
            <a:pPr lvl="2"/>
            <a:r>
              <a:rPr lang="en-US" dirty="0" smtClean="0"/>
              <a:t>Skips “number” characters or until the “character” is encountered</a:t>
            </a:r>
          </a:p>
          <a:p>
            <a:pPr lvl="2"/>
            <a:r>
              <a:rPr lang="en-US" dirty="0" err="1" smtClean="0"/>
              <a:t>cin.ignore</a:t>
            </a:r>
            <a:r>
              <a:rPr lang="en-US" dirty="0" smtClean="0"/>
              <a:t>(20, ‘\n’);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cin.ignore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5038725"/>
            <a:ext cx="457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41339"/>
              </p:ext>
            </p:extLst>
          </p:nvPr>
        </p:nvGraphicFramePr>
        <p:xfrm>
          <a:off x="2362200" y="5114925"/>
          <a:ext cx="4419602" cy="370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883920"/>
                <a:gridCol w="883921"/>
                <a:gridCol w="883921"/>
                <a:gridCol w="883920"/>
                <a:gridCol w="883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[Enter]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5448300" y="572452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8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r>
              <a:rPr lang="en-US" dirty="0" smtClean="0"/>
              <a:t> is an object</a:t>
            </a:r>
          </a:p>
          <a:p>
            <a:r>
              <a:rPr lang="en-US" dirty="0" smtClean="0"/>
              <a:t>Objects have their own functions called with the dot (.) operator</a:t>
            </a:r>
            <a:br>
              <a:rPr lang="en-US" dirty="0" smtClean="0"/>
            </a:br>
            <a:r>
              <a:rPr lang="en-US" dirty="0" smtClean="0"/>
              <a:t>(member functions)</a:t>
            </a:r>
          </a:p>
          <a:p>
            <a:pPr lvl="1"/>
            <a:r>
              <a:rPr lang="en-US" dirty="0" err="1" smtClean="0"/>
              <a:t>cin.getline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cin.get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Member functions allow you to manipulate the data in the object</a:t>
            </a:r>
          </a:p>
          <a:p>
            <a:r>
              <a:rPr lang="en-US" dirty="0" smtClean="0"/>
              <a:t>The combining of data and functionality within an object is called encapsulation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7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you want the program to remember or save information, you’ll need to use files</a:t>
            </a:r>
          </a:p>
          <a:p>
            <a:r>
              <a:rPr lang="en-US" dirty="0" smtClean="0"/>
              <a:t>Always three steps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Open the file </a:t>
            </a:r>
            <a:br>
              <a:rPr lang="en-US" dirty="0" smtClean="0"/>
            </a:br>
            <a:r>
              <a:rPr lang="en-US" dirty="0" smtClean="0"/>
              <a:t>If it does not exist, it will be created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Read / Write data from / to the file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Close the file</a:t>
            </a:r>
            <a:br>
              <a:rPr lang="en-US" dirty="0" smtClean="0"/>
            </a:br>
            <a:r>
              <a:rPr lang="en-US" dirty="0" smtClean="0"/>
              <a:t>This will cause any changes to be saved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318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This gives access to three object types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err="1" smtClean="0"/>
              <a:t>ofstream</a:t>
            </a:r>
            <a:r>
              <a:rPr lang="en-US" dirty="0" smtClean="0"/>
              <a:t> – output files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err="1" smtClean="0"/>
              <a:t>ifstream</a:t>
            </a:r>
            <a:r>
              <a:rPr lang="en-US" dirty="0" smtClean="0"/>
              <a:t> – input files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err="1" smtClean="0"/>
              <a:t>fstream</a:t>
            </a:r>
            <a:r>
              <a:rPr lang="en-US" dirty="0" smtClean="0"/>
              <a:t> – files that do both, we won’t use this yet</a:t>
            </a:r>
          </a:p>
          <a:p>
            <a:r>
              <a:rPr lang="en-US" dirty="0" smtClean="0"/>
              <a:t>Create a file object based on one of these types</a:t>
            </a:r>
          </a:p>
          <a:p>
            <a:pPr lvl="1"/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the member function to open it</a:t>
            </a:r>
          </a:p>
          <a:p>
            <a:pPr lvl="1"/>
            <a:r>
              <a:rPr lang="en-US" dirty="0" err="1" smtClean="0"/>
              <a:t>inputFile.open</a:t>
            </a:r>
            <a:r>
              <a:rPr lang="en-US" dirty="0" smtClean="0"/>
              <a:t>(“customer.dat”);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54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File location</a:t>
            </a:r>
          </a:p>
          <a:p>
            <a:pPr lvl="1"/>
            <a:r>
              <a:rPr lang="en-US" dirty="0" smtClean="0"/>
              <a:t>You can specify a file’s location manually when you open it</a:t>
            </a:r>
          </a:p>
          <a:p>
            <a:pPr lvl="2"/>
            <a:r>
              <a:rPr lang="en-US" dirty="0" err="1" smtClean="0"/>
              <a:t>inputFile.open</a:t>
            </a:r>
            <a:r>
              <a:rPr lang="en-US" dirty="0" smtClean="0"/>
              <a:t>(“a:\\customer.dat”);</a:t>
            </a:r>
          </a:p>
          <a:p>
            <a:pPr lvl="3"/>
            <a:r>
              <a:rPr lang="en-US" dirty="0" smtClean="0"/>
              <a:t>Note the two backslashes represent one, because of the escape characters</a:t>
            </a:r>
          </a:p>
          <a:p>
            <a:pPr lvl="2"/>
            <a:r>
              <a:rPr lang="en-US" dirty="0" smtClean="0"/>
              <a:t>Alternatively, you can open the file as on the previous page, as long as the file is stored within the project’s self-named folder (for visual studio)</a:t>
            </a:r>
          </a:p>
          <a:p>
            <a:pPr lvl="3"/>
            <a:r>
              <a:rPr lang="en-US" dirty="0" err="1" smtClean="0"/>
              <a:t>VisualStudio</a:t>
            </a:r>
            <a:r>
              <a:rPr lang="en-US" dirty="0" smtClean="0"/>
              <a:t>\Projects\</a:t>
            </a:r>
            <a:r>
              <a:rPr lang="en-US" dirty="0" err="1" smtClean="0"/>
              <a:t>TestProj</a:t>
            </a:r>
            <a:r>
              <a:rPr lang="en-US" dirty="0" smtClean="0"/>
              <a:t>\</a:t>
            </a:r>
            <a:r>
              <a:rPr lang="en-US" dirty="0" err="1" smtClean="0"/>
              <a:t>TestProj</a:t>
            </a:r>
            <a:r>
              <a:rPr lang="en-US" dirty="0" smtClean="0"/>
              <a:t>\customer.dat</a:t>
            </a:r>
          </a:p>
          <a:p>
            <a:pPr lvl="3"/>
            <a:r>
              <a:rPr lang="en-US" dirty="0" err="1" smtClean="0"/>
              <a:t>inputFile.open</a:t>
            </a:r>
            <a:r>
              <a:rPr lang="en-US" dirty="0" smtClean="0"/>
              <a:t>(“customer.dat”);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5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also allow the user to specify the filename as well</a:t>
            </a:r>
          </a:p>
          <a:p>
            <a:pPr lvl="1"/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char </a:t>
            </a:r>
            <a:r>
              <a:rPr lang="en-US" dirty="0" err="1" smtClean="0"/>
              <a:t>fileName</a:t>
            </a:r>
            <a:r>
              <a:rPr lang="en-US" dirty="0" smtClean="0"/>
              <a:t>[20];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the name of the file: “;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fileName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inputFile.open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You can also combine the object creation and open member function into one statement</a:t>
            </a:r>
          </a:p>
          <a:p>
            <a:pPr lvl="1"/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(“customer.dat”);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09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Changes are not saved until the file is closed</a:t>
            </a:r>
          </a:p>
          <a:p>
            <a:r>
              <a:rPr lang="en-US" dirty="0" smtClean="0"/>
              <a:t>Operating systems limit the number of files that can be opened</a:t>
            </a:r>
          </a:p>
          <a:p>
            <a:r>
              <a:rPr lang="en-US" dirty="0" smtClean="0"/>
              <a:t>The software can slow down if too many files are open as well</a:t>
            </a:r>
          </a:p>
          <a:p>
            <a:r>
              <a:rPr lang="en-US" dirty="0" smtClean="0"/>
              <a:t>Simply use the member function to close it</a:t>
            </a:r>
          </a:p>
          <a:p>
            <a:pPr lvl="1"/>
            <a:r>
              <a:rPr lang="en-US" dirty="0" err="1" smtClean="0"/>
              <a:t>outputFile.close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No more data can be </a:t>
            </a:r>
            <a:r>
              <a:rPr lang="en-US" dirty="0" err="1" smtClean="0"/>
              <a:t>writen</a:t>
            </a:r>
            <a:r>
              <a:rPr lang="en-US" dirty="0" smtClean="0"/>
              <a:t> to </a:t>
            </a:r>
            <a:r>
              <a:rPr lang="en-US" dirty="0" err="1" smtClean="0"/>
              <a:t>outputFile</a:t>
            </a:r>
            <a:r>
              <a:rPr lang="en-US" dirty="0" smtClean="0"/>
              <a:t> until it is reopened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0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As simple as using </a:t>
            </a:r>
            <a:r>
              <a:rPr lang="en-US" dirty="0" err="1" smtClean="0"/>
              <a:t>cout</a:t>
            </a:r>
            <a:r>
              <a:rPr lang="en-US" dirty="0" smtClean="0"/>
              <a:t>, but you use the output file object’s name instead</a:t>
            </a:r>
          </a:p>
          <a:p>
            <a:pPr lvl="1"/>
            <a:r>
              <a:rPr lang="en-US" dirty="0" err="1" smtClean="0"/>
              <a:t>outputFile</a:t>
            </a:r>
            <a:r>
              <a:rPr lang="en-US" dirty="0" smtClean="0"/>
              <a:t> &lt;&lt; “Some text”;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outputFile</a:t>
            </a:r>
            <a:r>
              <a:rPr lang="en-US" dirty="0" smtClean="0"/>
              <a:t> &lt;&lt; “Price: “ &lt;&lt; price;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outputFile</a:t>
            </a:r>
            <a:r>
              <a:rPr lang="en-US" dirty="0" smtClean="0"/>
              <a:t> &lt;&lt; “Line 1”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outputFile</a:t>
            </a:r>
            <a:r>
              <a:rPr lang="en-US" dirty="0" smtClean="0"/>
              <a:t> &lt;&lt; “Line 2\n”;</a:t>
            </a:r>
            <a:br>
              <a:rPr lang="en-US" dirty="0" smtClean="0"/>
            </a:br>
            <a:r>
              <a:rPr lang="en-US" dirty="0" err="1" smtClean="0"/>
              <a:t>outputFile</a:t>
            </a:r>
            <a:r>
              <a:rPr lang="en-US" dirty="0" smtClean="0"/>
              <a:t> &lt;&lt; “Line 3”;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outputFile</a:t>
            </a:r>
            <a:r>
              <a:rPr lang="en-US" dirty="0" smtClean="0"/>
              <a:t> &lt;&lt; 25;</a:t>
            </a:r>
            <a:br>
              <a:rPr lang="en-US" dirty="0" smtClean="0"/>
            </a:br>
            <a:r>
              <a:rPr lang="en-US" dirty="0" err="1" smtClean="0"/>
              <a:t>outputFile</a:t>
            </a:r>
            <a:r>
              <a:rPr lang="en-US" dirty="0" smtClean="0"/>
              <a:t> &lt;&lt; 26 &lt;&lt; 27 &lt;&lt; 28;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72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a File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30" y="1158586"/>
            <a:ext cx="6849341" cy="539461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88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5.7 4 b[Enter]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cin</a:t>
            </a:r>
            <a:r>
              <a:rPr lang="en-US" smtClean="0"/>
              <a:t> Multiple Values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14425"/>
            <a:ext cx="8743950" cy="46291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355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As before, it is like using </a:t>
            </a:r>
            <a:r>
              <a:rPr lang="en-US" dirty="0" err="1" smtClean="0"/>
              <a:t>cin</a:t>
            </a:r>
            <a:r>
              <a:rPr lang="en-US" dirty="0" smtClean="0"/>
              <a:t> but with the file object’s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52"/>
          <a:stretch/>
        </p:blipFill>
        <p:spPr bwMode="auto">
          <a:xfrm>
            <a:off x="585788" y="2667000"/>
            <a:ext cx="7972425" cy="31051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9583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6"/>
          <a:stretch/>
        </p:blipFill>
        <p:spPr bwMode="auto">
          <a:xfrm>
            <a:off x="585788" y="1447800"/>
            <a:ext cx="7972425" cy="4876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47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By default, data is read from an input file sequentially beginning at the top</a:t>
            </a:r>
          </a:p>
          <a:p>
            <a:r>
              <a:rPr lang="en-US" dirty="0" smtClean="0"/>
              <a:t>If the file does not exist, an error is thrown</a:t>
            </a:r>
          </a:p>
          <a:p>
            <a:endParaRPr lang="en-US" dirty="0" smtClean="0"/>
          </a:p>
          <a:p>
            <a:r>
              <a:rPr lang="en-US" dirty="0" smtClean="0"/>
              <a:t>By default, when you open a output file for writing, its previous data is erased</a:t>
            </a:r>
          </a:p>
          <a:p>
            <a:r>
              <a:rPr lang="en-US" dirty="0" smtClean="0"/>
              <a:t>If the file does not exist, it will be created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later chapters you will learn how to override these default behaviors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1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Be careful when reading or writing data</a:t>
            </a:r>
          </a:p>
          <a:p>
            <a:pPr lvl="1"/>
            <a:r>
              <a:rPr lang="en-US" dirty="0" smtClean="0"/>
              <a:t>The default behaviors of the </a:t>
            </a:r>
            <a:r>
              <a:rPr lang="en-US" dirty="0" err="1" smtClean="0"/>
              <a:t>cin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r>
              <a:rPr lang="en-US" dirty="0" smtClean="0"/>
              <a:t> objects apply, specifically whitespace</a:t>
            </a:r>
          </a:p>
          <a:p>
            <a:pPr lvl="1"/>
            <a:r>
              <a:rPr lang="en-US" dirty="0" err="1" smtClean="0"/>
              <a:t>istream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(“numbers.txt”);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num1, num2, num3;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num1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num2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num3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123</a:t>
            </a:r>
            <a:br>
              <a:rPr lang="en-US" dirty="0" smtClean="0"/>
            </a:br>
            <a:r>
              <a:rPr lang="en-US" b="1" dirty="0" smtClean="0"/>
              <a:t>blank</a:t>
            </a:r>
            <a:br>
              <a:rPr lang="en-US" b="1" dirty="0" smtClean="0"/>
            </a:br>
            <a:r>
              <a:rPr lang="en-US" b="1" dirty="0" err="1"/>
              <a:t>blank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Notes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352800"/>
            <a:ext cx="36004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86267"/>
              </p:ext>
            </p:extLst>
          </p:nvPr>
        </p:nvGraphicFramePr>
        <p:xfrm>
          <a:off x="5105400" y="3429000"/>
          <a:ext cx="3438526" cy="74168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34385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numbers.txt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0" y="5715000"/>
            <a:ext cx="36004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0396"/>
              </p:ext>
            </p:extLst>
          </p:nvPr>
        </p:nvGraphicFramePr>
        <p:xfrm>
          <a:off x="5410200" y="5791200"/>
          <a:ext cx="3438526" cy="74168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34385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numbers.txt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1 2 3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648200" y="6019800"/>
            <a:ext cx="609600" cy="381000"/>
            <a:chOff x="4648200" y="6019800"/>
            <a:chExt cx="609600" cy="381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648200" y="6172200"/>
              <a:ext cx="228600" cy="228600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76800" y="6019800"/>
              <a:ext cx="381000" cy="381000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/>
          <p:nvPr/>
        </p:nvCxnSpPr>
        <p:spPr>
          <a:xfrm rot="10800000" flipV="1">
            <a:off x="3048000" y="4419600"/>
            <a:ext cx="3781426" cy="762000"/>
          </a:xfrm>
          <a:prstGeom prst="bentConnector3">
            <a:avLst>
              <a:gd name="adj1" fmla="val 1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6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Enter an integer, a double, and a character: 5.7 4 b[Enter]</a:t>
            </a:r>
          </a:p>
          <a:p>
            <a:r>
              <a:rPr lang="en-US" err="1" smtClean="0"/>
              <a:t>int</a:t>
            </a:r>
            <a:r>
              <a:rPr lang="en-US" smtClean="0"/>
              <a:t> = 5</a:t>
            </a:r>
          </a:p>
          <a:p>
            <a:r>
              <a:rPr lang="en-US" smtClean="0"/>
              <a:t>double = .7</a:t>
            </a:r>
          </a:p>
          <a:p>
            <a:r>
              <a:rPr lang="en-US" smtClean="0"/>
              <a:t>char = 4</a:t>
            </a:r>
          </a:p>
          <a:p>
            <a:r>
              <a:rPr lang="en-US" smtClean="0"/>
              <a:t>b is left in the keyboard buffer for the next </a:t>
            </a:r>
            <a:r>
              <a:rPr lang="en-US" err="1" smtClean="0"/>
              <a:t>cin</a:t>
            </a:r>
            <a:endParaRPr lang="en-US" smtClean="0"/>
          </a:p>
          <a:p>
            <a:r>
              <a:rPr lang="en-US" smtClean="0"/>
              <a:t>Be careful when mixing multiple inputs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Keyboard Buffer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7748" y="5638800"/>
            <a:ext cx="7048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76855"/>
              </p:ext>
            </p:extLst>
          </p:nvPr>
        </p:nvGraphicFramePr>
        <p:xfrm>
          <a:off x="1123948" y="5715000"/>
          <a:ext cx="6877052" cy="370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859631"/>
                <a:gridCol w="859632"/>
                <a:gridCol w="859632"/>
                <a:gridCol w="859631"/>
                <a:gridCol w="859631"/>
                <a:gridCol w="859632"/>
                <a:gridCol w="859632"/>
                <a:gridCol w="8596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[Enter]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Cannot store a string (&gt;2 characters) in a char</a:t>
            </a:r>
          </a:p>
          <a:p>
            <a:r>
              <a:rPr lang="en-US" smtClean="0"/>
              <a:t>Use a character array to store strings instead</a:t>
            </a:r>
          </a:p>
          <a:p>
            <a:pPr lvl="1"/>
            <a:r>
              <a:rPr lang="en-US" smtClean="0"/>
              <a:t>char company[12];</a:t>
            </a:r>
          </a:p>
          <a:p>
            <a:pPr lvl="1"/>
            <a:r>
              <a:rPr lang="en-US" smtClean="0"/>
              <a:t>Must be large enough to hold the number of characters in the string + 1 (for the \0)</a:t>
            </a:r>
          </a:p>
          <a:p>
            <a:pPr lvl="1"/>
            <a:r>
              <a:rPr lang="en-US" smtClean="0"/>
              <a:t>So company can hold 11 characters, since the last character will be the null terminator</a:t>
            </a:r>
          </a:p>
          <a:p>
            <a:pPr lvl="1"/>
            <a:r>
              <a:rPr lang="en-US" smtClean="0"/>
              <a:t>Be warned, if you store a larger string, it will accept it and run past its bounds to erase other data (overflow)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133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513</TotalTime>
  <Words>2484</Words>
  <Application>Microsoft Office PowerPoint</Application>
  <PresentationFormat>On-screen Show (4:3)</PresentationFormat>
  <Paragraphs>572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Technic</vt:lpstr>
      <vt:lpstr>Computer Science</vt:lpstr>
      <vt:lpstr>The cin Object</vt:lpstr>
      <vt:lpstr>The cin Object</vt:lpstr>
      <vt:lpstr>The cin Object</vt:lpstr>
      <vt:lpstr>The cin Object</vt:lpstr>
      <vt:lpstr>cin Multiple Values</vt:lpstr>
      <vt:lpstr>cin Multiple Values</vt:lpstr>
      <vt:lpstr>The Keyboard Buffer</vt:lpstr>
      <vt:lpstr>Reading Strings</vt:lpstr>
      <vt:lpstr>Reading Strings</vt:lpstr>
      <vt:lpstr>Mathematical Expressions</vt:lpstr>
      <vt:lpstr>Mathematical Expressions</vt:lpstr>
      <vt:lpstr>Overflow and Underflow</vt:lpstr>
      <vt:lpstr>Overflow and Underflow</vt:lpstr>
      <vt:lpstr>Operator Precedence</vt:lpstr>
      <vt:lpstr>Operator Precedence</vt:lpstr>
      <vt:lpstr>Operator Associativity</vt:lpstr>
      <vt:lpstr>Multiple Assignment</vt:lpstr>
      <vt:lpstr>Combined Assignment</vt:lpstr>
      <vt:lpstr>Combined Assignment</vt:lpstr>
      <vt:lpstr>Combined Assignment</vt:lpstr>
      <vt:lpstr>Converting Algebra</vt:lpstr>
      <vt:lpstr>Exponents</vt:lpstr>
      <vt:lpstr>More cmath Functions</vt:lpstr>
      <vt:lpstr>Random Numbers</vt:lpstr>
      <vt:lpstr>Random Numbers</vt:lpstr>
      <vt:lpstr>Random Numbers</vt:lpstr>
      <vt:lpstr>Random Numbers</vt:lpstr>
      <vt:lpstr>Type Conversion</vt:lpstr>
      <vt:lpstr>Type Conversion</vt:lpstr>
      <vt:lpstr>Integer Division</vt:lpstr>
      <vt:lpstr>Type Casting</vt:lpstr>
      <vt:lpstr>Type Casting</vt:lpstr>
      <vt:lpstr>Type Casting</vt:lpstr>
      <vt:lpstr>Type Casting</vt:lpstr>
      <vt:lpstr>Named Constants</vt:lpstr>
      <vt:lpstr>Named Constants</vt:lpstr>
      <vt:lpstr>Named Constants</vt:lpstr>
      <vt:lpstr>Formatting Output</vt:lpstr>
      <vt:lpstr>setw()</vt:lpstr>
      <vt:lpstr>setw()</vt:lpstr>
      <vt:lpstr>setw()</vt:lpstr>
      <vt:lpstr>setprecision()</vt:lpstr>
      <vt:lpstr>setprecision()</vt:lpstr>
      <vt:lpstr>setprecision()</vt:lpstr>
      <vt:lpstr>setprecision()</vt:lpstr>
      <vt:lpstr>setprecision()</vt:lpstr>
      <vt:lpstr>fixed</vt:lpstr>
      <vt:lpstr>fixed</vt:lpstr>
      <vt:lpstr>fixed</vt:lpstr>
      <vt:lpstr>showpoint</vt:lpstr>
      <vt:lpstr>left and right</vt:lpstr>
      <vt:lpstr>Formatting Input</vt:lpstr>
      <vt:lpstr>Reading a Line of Input</vt:lpstr>
      <vt:lpstr>Reading a Line of Input</vt:lpstr>
      <vt:lpstr>Reading a Character</vt:lpstr>
      <vt:lpstr>Reading a Character</vt:lpstr>
      <vt:lpstr>Reading a Character</vt:lpstr>
      <vt:lpstr>Mixing cin &gt;&gt; and cin.get()</vt:lpstr>
      <vt:lpstr>Mixing cin &gt;&gt; and cin.get()</vt:lpstr>
      <vt:lpstr>cin.ignore()</vt:lpstr>
      <vt:lpstr>Object-Oriented Programing</vt:lpstr>
      <vt:lpstr>File Input and Output</vt:lpstr>
      <vt:lpstr>File Input and Output</vt:lpstr>
      <vt:lpstr>Opening a File</vt:lpstr>
      <vt:lpstr>Opening a File</vt:lpstr>
      <vt:lpstr>Closing a File</vt:lpstr>
      <vt:lpstr>Writing Data to a File</vt:lpstr>
      <vt:lpstr>Writing Data to a File</vt:lpstr>
      <vt:lpstr>Reading Data from a File</vt:lpstr>
      <vt:lpstr>Reading Data from a File</vt:lpstr>
      <vt:lpstr>Reading and Writing Notes</vt:lpstr>
      <vt:lpstr>Reading and Writing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141</cp:revision>
  <dcterms:created xsi:type="dcterms:W3CDTF">2017-08-31T02:48:21Z</dcterms:created>
  <dcterms:modified xsi:type="dcterms:W3CDTF">2017-09-29T20:06:54Z</dcterms:modified>
</cp:coreProperties>
</file>