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handoutMasterIdLst>
    <p:handoutMasterId r:id="rId7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9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1514-5303-4262-85B9-BB2F3A085D01}" type="datetimeFigureOut">
              <a:rPr lang="en-US" smtClean="0"/>
              <a:t>Thu, 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E13DB-417A-4BA7-9BCC-C3AECB38A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07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382000" cy="54864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+mn-lt"/>
              </a:defRPr>
            </a:lvl1pPr>
            <a:lvl2pPr>
              <a:defRPr sz="2600" baseline="0"/>
            </a:lvl2pPr>
            <a:lvl3pPr>
              <a:buClr>
                <a:schemeClr val="accent1"/>
              </a:buClr>
              <a:defRPr sz="2400" baseline="0"/>
            </a:lvl3pPr>
            <a:lvl4pPr>
              <a:buClr>
                <a:schemeClr val="accent1"/>
              </a:buClr>
              <a:defRPr sz="2000" baseline="0"/>
            </a:lvl4pPr>
            <a:lvl5pPr>
              <a:buClr>
                <a:schemeClr val="accent1"/>
              </a:buClr>
              <a:defRPr sz="20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800" cap="small" spc="150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41775" cy="838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94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25400" cap="flat">
            <a:solidFill>
              <a:schemeClr val="accent1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 userDrawn="1"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cap="small" spc="150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" pitchFamily="34" charset="0"/>
              </a:rPr>
              <a:t>Title</a:t>
            </a: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ontent Placeholder 1"/>
          <p:cNvSpPr txBox="1">
            <a:spLocks/>
          </p:cNvSpPr>
          <p:nvPr userDrawn="1"/>
        </p:nvSpPr>
        <p:spPr>
          <a:xfrm>
            <a:off x="381000" y="1096962"/>
            <a:ext cx="8382000" cy="5456238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0" indent="-384048">
              <a:buClr>
                <a:schemeClr val="accent1"/>
              </a:buClr>
            </a:pPr>
            <a:endParaRPr lang="en-US" dirty="0" smtClean="0"/>
          </a:p>
          <a:p>
            <a:pPr marL="420624" lvl="0" indent="-384048"/>
            <a:endParaRPr lang="en-US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954087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1" r:id="rId3"/>
    <p:sldLayoutId id="2147483945" r:id="rId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</a:rPr>
              <a:t>Computer Science</a:t>
            </a:r>
            <a:endParaRPr lang="en-US" dirty="0">
              <a:ln w="5000" cmpd="sng">
                <a:solidFill>
                  <a:schemeClr val="accent1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Tony Gaddis 5</a:t>
            </a:r>
            <a:r>
              <a:rPr lang="en-US" baseline="30000" dirty="0" smtClean="0">
                <a:solidFill>
                  <a:schemeClr val="tx1">
                    <a:lumMod val="9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Ed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Starting Out with C++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4191000"/>
            <a:ext cx="6832576" cy="830997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400" cap="small" spc="15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</a:t>
            </a:r>
            <a:r>
              <a:rPr lang="en-US" sz="2400" cap="small" spc="15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hapter </a:t>
            </a:r>
            <a:r>
              <a:rPr lang="en-US" sz="2400" cap="small" spc="15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6</a:t>
            </a:r>
            <a:endParaRPr lang="en-US" sz="2400" cap="small" spc="150" dirty="0" smtClean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itchFamily="34" charset="0"/>
            </a:endParaRPr>
          </a:p>
          <a:p>
            <a:r>
              <a:rPr lang="en-US" sz="2400" b="1" cap="small" dirty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Functions</a:t>
            </a:r>
            <a:endParaRPr lang="en-US" sz="2400" b="1" cap="small" dirty="0">
              <a:solidFill>
                <a:schemeClr val="tx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63688" y="4606498"/>
            <a:ext cx="7010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75" y="6488668"/>
            <a:ext cx="262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Mohammad </a:t>
            </a:r>
            <a:r>
              <a:rPr lang="en-US" dirty="0" smtClean="0">
                <a:ln w="5000" cmpd="sng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0"/>
                </a:gradFill>
                <a:effectLst>
                  <a:glow rad="12700">
                    <a:schemeClr val="bg1">
                      <a:alpha val="10000"/>
                    </a:schemeClr>
                  </a:glow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Al-Husseini</a:t>
            </a:r>
            <a:endParaRPr lang="en-US" cap="small" spc="150" dirty="0" smtClean="0"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 scaled="0"/>
              </a:gradFill>
              <a:effectLst>
                <a:glow rad="12700">
                  <a:schemeClr val="bg1">
                    <a:alpha val="10000"/>
                  </a:schemeClr>
                </a:glow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Is the following a function header or call?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calcTotal</a:t>
            </a:r>
            <a:r>
              <a:rPr lang="en-US" dirty="0" smtClean="0"/>
              <a:t>();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void </a:t>
            </a:r>
            <a:r>
              <a:rPr lang="en-US" dirty="0" err="1" smtClean="0"/>
              <a:t>showResults</a:t>
            </a:r>
            <a:r>
              <a:rPr lang="en-US" dirty="0" smtClean="0"/>
              <a:t>()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helloWorld</a:t>
            </a:r>
            <a:r>
              <a:rPr lang="en-US" dirty="0" smtClean="0"/>
              <a:t>()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Assume the user enters 10 into the program on the next page. What will the program display?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4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#include 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using namespace </a:t>
            </a:r>
            <a:r>
              <a:rPr lang="en-US" sz="1200" dirty="0" err="1" smtClean="0"/>
              <a:t>std</a:t>
            </a:r>
            <a:r>
              <a:rPr lang="en-US" sz="1200" dirty="0" smtClean="0"/>
              <a:t>;</a:t>
            </a:r>
          </a:p>
          <a:p>
            <a:pPr marL="36576" indent="0">
              <a:lnSpc>
                <a:spcPts val="1100"/>
              </a:lnSpc>
              <a:buNone/>
            </a:pPr>
            <a:endParaRPr lang="en-US" sz="1200" dirty="0"/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void func1()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{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“Able was I”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}</a:t>
            </a:r>
          </a:p>
          <a:p>
            <a:pPr marL="36576" indent="0">
              <a:lnSpc>
                <a:spcPts val="1100"/>
              </a:lnSpc>
              <a:buNone/>
            </a:pPr>
            <a:endParaRPr lang="en-US" sz="1200" dirty="0"/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void func2()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{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“I saw Elba”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}</a:t>
            </a:r>
          </a:p>
          <a:p>
            <a:pPr marL="36576" indent="0">
              <a:lnSpc>
                <a:spcPts val="1100"/>
              </a:lnSpc>
              <a:buNone/>
            </a:pPr>
            <a:endParaRPr lang="en-US" sz="1200" dirty="0"/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main()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{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input;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“Enter a number: “;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cin</a:t>
            </a:r>
            <a:r>
              <a:rPr lang="en-US" sz="1200" dirty="0" smtClean="0"/>
              <a:t> &gt;&gt; input;</a:t>
            </a:r>
          </a:p>
          <a:p>
            <a:pPr marL="36576" indent="0">
              <a:lnSpc>
                <a:spcPts val="1100"/>
              </a:lnSpc>
              <a:buNone/>
            </a:pPr>
            <a:endParaRPr lang="en-US" sz="1200" dirty="0"/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	if (input &lt; 10)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smtClean="0"/>
              <a:t>	func1();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smtClean="0"/>
              <a:t>	func2();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	}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	else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smtClean="0"/>
              <a:t>	func2();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smtClean="0"/>
              <a:t>	func1();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36576" indent="0">
              <a:lnSpc>
                <a:spcPts val="1100"/>
              </a:lnSpc>
              <a:buNone/>
            </a:pPr>
            <a:endParaRPr lang="en-US" sz="1200" dirty="0" smtClean="0"/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/>
              <a:t>	</a:t>
            </a:r>
            <a:r>
              <a:rPr lang="en-US" sz="1200" dirty="0" smtClean="0"/>
              <a:t>return 0;</a:t>
            </a:r>
          </a:p>
          <a:p>
            <a:pPr marL="36576" indent="0">
              <a:lnSpc>
                <a:spcPts val="1100"/>
              </a:lnSpc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86948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Also known as Function Declarations</a:t>
            </a:r>
          </a:p>
          <a:p>
            <a:r>
              <a:rPr lang="en-US" dirty="0" smtClean="0"/>
              <a:t>A function must be defined before it is called</a:t>
            </a:r>
          </a:p>
          <a:p>
            <a:r>
              <a:rPr lang="en-US" dirty="0" smtClean="0"/>
              <a:t>This requires you to put the entire function above function main</a:t>
            </a:r>
          </a:p>
          <a:p>
            <a:pPr lvl="1"/>
            <a:r>
              <a:rPr lang="en-US" dirty="0" smtClean="0"/>
              <a:t>But this isn’t a great solution and many programmers prefer to see main first</a:t>
            </a:r>
          </a:p>
          <a:p>
            <a:r>
              <a:rPr lang="en-US" dirty="0" smtClean="0"/>
              <a:t>Instead of defining the function first, you can place a prototype first instead</a:t>
            </a:r>
          </a:p>
          <a:p>
            <a:r>
              <a:rPr lang="en-US" dirty="0" smtClean="0"/>
              <a:t>This is just the header of the function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displayMessage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The function must be defined later in the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820635" cy="560480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15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Known as passing arguments (or actual parameters) in the function call</a:t>
            </a:r>
          </a:p>
          <a:p>
            <a:r>
              <a:rPr lang="en-US" dirty="0" smtClean="0"/>
              <a:t>This is received by parameters (or formal parameters) in the function header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displayValue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is a parameter</a:t>
            </a:r>
          </a:p>
          <a:p>
            <a:r>
              <a:rPr lang="en-US" dirty="0" err="1" smtClean="0"/>
              <a:t>displayValue</a:t>
            </a:r>
            <a:r>
              <a:rPr lang="en-US" dirty="0" smtClean="0"/>
              <a:t>(5)</a:t>
            </a:r>
          </a:p>
          <a:p>
            <a:pPr lvl="1"/>
            <a:r>
              <a:rPr lang="en-US" dirty="0" smtClean="0"/>
              <a:t>5 is an argument</a:t>
            </a:r>
          </a:p>
          <a:p>
            <a:r>
              <a:rPr lang="en-US" dirty="0" smtClean="0"/>
              <a:t>The above function call causes the argument 5 to get stored in the parameter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They must match data types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374" y="0"/>
            <a:ext cx="8353425" cy="1143000"/>
          </a:xfrm>
        </p:spPr>
        <p:txBody>
          <a:bodyPr/>
          <a:lstStyle/>
          <a:p>
            <a:r>
              <a:rPr lang="en-US" dirty="0" smtClean="0"/>
              <a:t>Sending Data into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374" y="0"/>
            <a:ext cx="8353425" cy="1143000"/>
          </a:xfrm>
        </p:spPr>
        <p:txBody>
          <a:bodyPr/>
          <a:lstStyle/>
          <a:p>
            <a:r>
              <a:rPr lang="en-US" dirty="0" smtClean="0"/>
              <a:t>Sending Data into a Function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99" y="1143000"/>
            <a:ext cx="7559601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92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374" y="0"/>
            <a:ext cx="8353425" cy="1143000"/>
          </a:xfrm>
        </p:spPr>
        <p:txBody>
          <a:bodyPr/>
          <a:lstStyle/>
          <a:p>
            <a:r>
              <a:rPr lang="en-US" dirty="0" smtClean="0"/>
              <a:t>Sending Data into a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10" y="1066800"/>
            <a:ext cx="6824179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12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374" y="0"/>
            <a:ext cx="8353425" cy="1143000"/>
          </a:xfrm>
        </p:spPr>
        <p:txBody>
          <a:bodyPr/>
          <a:lstStyle/>
          <a:p>
            <a:r>
              <a:rPr lang="en-US" dirty="0" smtClean="0"/>
              <a:t>Sending Data into a Function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47" y="1066800"/>
            <a:ext cx="6373706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95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Do not put the data type in the function call</a:t>
            </a:r>
          </a:p>
          <a:p>
            <a:pPr lvl="2"/>
            <a:r>
              <a:rPr lang="en-US" dirty="0" err="1" smtClean="0"/>
              <a:t>displayValue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x);  // Wrong</a:t>
            </a:r>
          </a:p>
          <a:p>
            <a:pPr lvl="1"/>
            <a:r>
              <a:rPr lang="en-US" dirty="0" smtClean="0"/>
              <a:t>In the function prototype, the variable name is optional</a:t>
            </a:r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showSum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num2, </a:t>
            </a:r>
            <a:r>
              <a:rPr lang="en-US" dirty="0" err="1" smtClean="0"/>
              <a:t>int</a:t>
            </a:r>
            <a:r>
              <a:rPr lang="en-US" dirty="0" smtClean="0"/>
              <a:t> num3);</a:t>
            </a:r>
          </a:p>
          <a:p>
            <a:pPr lvl="1"/>
            <a:r>
              <a:rPr lang="en-US" dirty="0" smtClean="0"/>
              <a:t>The prototype must list the data type for each parameter though</a:t>
            </a:r>
          </a:p>
          <a:p>
            <a:pPr lvl="1"/>
            <a:r>
              <a:rPr lang="en-US" dirty="0" smtClean="0"/>
              <a:t>Arguments go into Parameters in the order in which they are placed 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n2)   (4, 5)</a:t>
            </a:r>
          </a:p>
          <a:p>
            <a:pPr lvl="1"/>
            <a:r>
              <a:rPr lang="en-US" dirty="0" smtClean="0"/>
              <a:t>Parameters, like all variables, have scope limited to the body of the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375" y="0"/>
            <a:ext cx="8343900" cy="1143000"/>
          </a:xfrm>
        </p:spPr>
        <p:txBody>
          <a:bodyPr/>
          <a:lstStyle/>
          <a:p>
            <a:r>
              <a:rPr lang="en-US" dirty="0" smtClean="0"/>
              <a:t>Sending Data into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71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By default, an argument is passed to a parameter by value</a:t>
            </a:r>
          </a:p>
          <a:p>
            <a:r>
              <a:rPr lang="en-US" dirty="0" smtClean="0"/>
              <a:t>This means the parameter becomes a copy of the argument</a:t>
            </a:r>
          </a:p>
          <a:p>
            <a:r>
              <a:rPr lang="en-US" dirty="0" smtClean="0"/>
              <a:t>Which means changing the parameter does not affect the argument</a:t>
            </a:r>
          </a:p>
          <a:p>
            <a:pPr lvl="1"/>
            <a:r>
              <a:rPr lang="en-US" dirty="0" smtClean="0"/>
              <a:t>Later, you will learn how to create this behavior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Functions can make our code:</a:t>
            </a:r>
          </a:p>
          <a:p>
            <a:pPr lvl="1"/>
            <a:r>
              <a:rPr lang="en-US" dirty="0" smtClean="0"/>
              <a:t>Shorter</a:t>
            </a:r>
          </a:p>
          <a:p>
            <a:pPr lvl="1"/>
            <a:r>
              <a:rPr lang="en-US" dirty="0" smtClean="0"/>
              <a:t>Better Organized</a:t>
            </a:r>
          </a:p>
          <a:p>
            <a:pPr lvl="1"/>
            <a:r>
              <a:rPr lang="en-US" dirty="0" smtClean="0"/>
              <a:t>Easier to Read</a:t>
            </a:r>
          </a:p>
          <a:p>
            <a:pPr lvl="1"/>
            <a:r>
              <a:rPr lang="en-US" dirty="0"/>
              <a:t>Easier to </a:t>
            </a:r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More Reusable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And just generally better</a:t>
            </a:r>
          </a:p>
          <a:p>
            <a:r>
              <a:rPr lang="en-US" dirty="0" smtClean="0"/>
              <a:t>You’ve already used many functions</a:t>
            </a:r>
          </a:p>
          <a:p>
            <a:pPr lvl="1"/>
            <a:r>
              <a:rPr lang="en-US" dirty="0" smtClean="0"/>
              <a:t>main, </a:t>
            </a:r>
            <a:r>
              <a:rPr lang="en-US" dirty="0" err="1" smtClean="0"/>
              <a:t>pow</a:t>
            </a:r>
            <a:r>
              <a:rPr lang="en-US" dirty="0" smtClean="0"/>
              <a:t>, </a:t>
            </a:r>
            <a:r>
              <a:rPr lang="en-US" dirty="0" err="1" smtClean="0"/>
              <a:t>strcmp</a:t>
            </a:r>
            <a:r>
              <a:rPr lang="en-US" dirty="0" smtClean="0"/>
              <a:t>, and more</a:t>
            </a:r>
          </a:p>
          <a:p>
            <a:pPr lvl="1"/>
            <a:r>
              <a:rPr lang="en-US" dirty="0" smtClean="0"/>
              <a:t>But you will learn to create your 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by Value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02" y="1066800"/>
            <a:ext cx="5797818" cy="55626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0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Example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29" y="1066800"/>
            <a:ext cx="6490542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8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Example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30" y="1066800"/>
            <a:ext cx="5743940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0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Example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2" y="1066800"/>
            <a:ext cx="8160716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90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3"/>
            </a:pPr>
            <a:r>
              <a:rPr lang="en-US" dirty="0" smtClean="0"/>
              <a:t>Indicate whether the following are function prototypes, headers, or calls: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smtClean="0"/>
              <a:t>void </a:t>
            </a:r>
            <a:r>
              <a:rPr lang="en-US" dirty="0" err="1" smtClean="0"/>
              <a:t>showNum</a:t>
            </a:r>
            <a:r>
              <a:rPr lang="en-US" dirty="0" smtClean="0"/>
              <a:t>(float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/>
              <a:t>void </a:t>
            </a:r>
            <a:r>
              <a:rPr lang="en-US" dirty="0" err="1"/>
              <a:t>showNum</a:t>
            </a:r>
            <a:r>
              <a:rPr lang="en-US" dirty="0"/>
              <a:t>(float 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/>
              <a:t>void </a:t>
            </a:r>
            <a:r>
              <a:rPr lang="en-US" dirty="0" err="1"/>
              <a:t>showNum</a:t>
            </a:r>
            <a:r>
              <a:rPr lang="en-US" dirty="0"/>
              <a:t>(float</a:t>
            </a:r>
            <a:r>
              <a:rPr lang="en-US" dirty="0" smtClean="0"/>
              <a:t>);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/>
              <a:t>showNum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 smtClean="0"/>
              <a:t>)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showNum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dirty="0" err="1" smtClean="0"/>
              <a:t>showNum</a:t>
            </a:r>
            <a:r>
              <a:rPr lang="en-US" dirty="0" smtClean="0"/>
              <a:t>(45.67);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9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4"/>
            </a:pPr>
            <a:r>
              <a:rPr lang="en-US" dirty="0" smtClean="0"/>
              <a:t>What is the output of the following program:</a:t>
            </a:r>
          </a:p>
          <a:p>
            <a:pPr marL="36576" indent="0"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showDouble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br>
              <a:rPr lang="en-US" dirty="0" smtClean="0"/>
            </a:br>
            <a:r>
              <a:rPr lang="en-US" dirty="0" smtClean="0"/>
              <a:t>   {</a:t>
            </a:r>
            <a:br>
              <a:rPr lang="en-US" dirty="0" smtClean="0"/>
            </a:b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0; </a:t>
            </a:r>
            <a:r>
              <a:rPr lang="en-US" dirty="0" err="1" smtClean="0"/>
              <a:t>num</a:t>
            </a:r>
            <a:r>
              <a:rPr lang="en-US" dirty="0" smtClean="0"/>
              <a:t> &lt; 10; </a:t>
            </a:r>
            <a:r>
              <a:rPr lang="en-US" dirty="0" err="1" smtClean="0"/>
              <a:t>num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showDouble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>   void </a:t>
            </a:r>
            <a:r>
              <a:rPr lang="en-US" dirty="0" err="1" smtClean="0"/>
              <a:t>showDouble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  <a:br>
              <a:rPr lang="en-US" dirty="0" smtClean="0"/>
            </a:br>
            <a:r>
              <a:rPr lang="en-US" dirty="0" smtClean="0"/>
              <a:t>  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value &lt;&lt; “\t” &lt;&lt; (value * 2)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64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5"/>
            </a:pPr>
            <a:r>
              <a:rPr lang="en-US" dirty="0" smtClean="0"/>
              <a:t>What is the output of the following program:</a:t>
            </a:r>
          </a:p>
          <a:p>
            <a:pPr marL="36576" indent="0">
              <a:buNone/>
            </a:pPr>
            <a:r>
              <a:rPr lang="en-US" sz="2000" dirty="0" smtClean="0"/>
              <a:t>   void func1(double, </a:t>
            </a:r>
            <a:r>
              <a:rPr lang="en-US" sz="2000" dirty="0" err="1" smtClean="0"/>
              <a:t>int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  <a:br>
              <a:rPr lang="en-US" sz="2000" dirty="0" smtClean="0"/>
            </a:br>
            <a:r>
              <a:rPr lang="en-US" sz="2000" dirty="0" smtClean="0"/>
              <a:t>   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0; double y = 1.5;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x &lt;&lt; “ “ &lt;&lt; y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	func1(y, x);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x &lt;&lt; “ “ &lt;&lt; y &lt;&lt; </a:t>
            </a:r>
            <a:r>
              <a:rPr lang="en-US" sz="2000" dirty="0" err="1"/>
              <a:t>endl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	return 0;</a:t>
            </a:r>
            <a:br>
              <a:rPr lang="en-US" sz="2000" dirty="0" smtClean="0"/>
            </a:br>
            <a:r>
              <a:rPr lang="en-US" sz="2000" dirty="0" smtClean="0"/>
              <a:t>   }</a:t>
            </a:r>
            <a:br>
              <a:rPr lang="en-US" sz="2000" dirty="0" smtClean="0"/>
            </a:br>
            <a:r>
              <a:rPr lang="en-US" sz="2000" dirty="0" smtClean="0"/>
              <a:t>   void func1(double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</a:t>
            </a:r>
            <a:br>
              <a:rPr lang="en-US" sz="2000" dirty="0" smtClean="0"/>
            </a:br>
            <a:r>
              <a:rPr lang="en-US" sz="2000" dirty="0" smtClean="0"/>
              <a:t>   {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smtClean="0"/>
              <a:t>a </a:t>
            </a:r>
            <a:r>
              <a:rPr lang="en-US" sz="2000" dirty="0"/>
              <a:t>&lt;&lt; “ “ &lt;&lt; </a:t>
            </a:r>
            <a:r>
              <a:rPr lang="en-US" sz="2000" dirty="0" smtClean="0"/>
              <a:t>b </a:t>
            </a:r>
            <a:r>
              <a:rPr lang="en-US" sz="2000" dirty="0"/>
              <a:t>&lt;&lt; </a:t>
            </a:r>
            <a:r>
              <a:rPr lang="en-US" sz="2000" dirty="0" err="1"/>
              <a:t>endl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	a = 0.0; b = 10;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a &lt;&lt; “ “ &lt;&lt; b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smtClean="0"/>
              <a:t>   }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81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Causes the function to end immediately</a:t>
            </a:r>
          </a:p>
          <a:p>
            <a:r>
              <a:rPr lang="en-US" dirty="0" smtClean="0"/>
              <a:t>You’ve utilized this behavior with main</a:t>
            </a:r>
          </a:p>
          <a:p>
            <a:pPr lvl="1"/>
            <a:r>
              <a:rPr lang="en-US" dirty="0" smtClean="0"/>
              <a:t>That ends the program, but only because main is a special function</a:t>
            </a:r>
          </a:p>
          <a:p>
            <a:pPr lvl="1"/>
            <a:r>
              <a:rPr lang="en-US" dirty="0" smtClean="0"/>
              <a:t>Other functions will return to the point at which they were called</a:t>
            </a:r>
          </a:p>
          <a:p>
            <a:r>
              <a:rPr lang="en-US" dirty="0" smtClean="0"/>
              <a:t>This can be used even if the function is void</a:t>
            </a:r>
          </a:p>
          <a:p>
            <a:pPr lvl="1"/>
            <a:r>
              <a:rPr lang="en-US" dirty="0" smtClean="0"/>
              <a:t>Which means it doesn’t return a value, but return still ends the function</a:t>
            </a:r>
          </a:p>
          <a:p>
            <a:pPr lvl="1"/>
            <a:r>
              <a:rPr lang="en-US" dirty="0" smtClean="0"/>
              <a:t>In this case (void) the return is optional</a:t>
            </a:r>
          </a:p>
          <a:p>
            <a:pPr lvl="1"/>
            <a:r>
              <a:rPr lang="en-US" dirty="0" smtClean="0"/>
              <a:t>Other types must include a return though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return Statement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11" y="1066800"/>
            <a:ext cx="6248778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8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700" dirty="0" smtClean="0"/>
              <a:t>The function must be of non-void type</a:t>
            </a:r>
          </a:p>
          <a:p>
            <a:r>
              <a:rPr lang="en-US" sz="2700" dirty="0" smtClean="0"/>
              <a:t>You must use a return statement</a:t>
            </a:r>
          </a:p>
          <a:p>
            <a:r>
              <a:rPr lang="en-US" sz="2700" dirty="0" smtClean="0"/>
              <a:t>You can only return a single value</a:t>
            </a:r>
          </a:p>
          <a:p>
            <a:pPr lvl="1"/>
            <a:r>
              <a:rPr lang="en-US" sz="2700" dirty="0" smtClean="0"/>
              <a:t>Until we learn more in Chapter 11</a:t>
            </a:r>
          </a:p>
          <a:p>
            <a:r>
              <a:rPr lang="en-US" sz="2700" dirty="0" smtClean="0"/>
              <a:t>The value returned is a copy of the data in the function</a:t>
            </a:r>
          </a:p>
          <a:p>
            <a:pPr lvl="1"/>
            <a:r>
              <a:rPr lang="en-US" sz="2700" dirty="0" smtClean="0"/>
              <a:t>This is because all data within a function is destroyed after it is finished executing</a:t>
            </a:r>
          </a:p>
          <a:p>
            <a:r>
              <a:rPr lang="en-US" sz="2700" dirty="0" smtClean="0"/>
              <a:t>The value replaces the call to the function in the code</a:t>
            </a:r>
          </a:p>
          <a:p>
            <a:r>
              <a:rPr lang="en-US" sz="2700" dirty="0" smtClean="0"/>
              <a:t>You could even use the return value as the argument to another function</a:t>
            </a:r>
            <a:endParaRPr lang="en-US" sz="2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You have to first define your function, before you can use it</a:t>
            </a:r>
          </a:p>
          <a:p>
            <a:r>
              <a:rPr lang="en-US" dirty="0" smtClean="0"/>
              <a:t>Function Definitions contain the following:</a:t>
            </a:r>
          </a:p>
          <a:p>
            <a:pPr lvl="1"/>
            <a:r>
              <a:rPr lang="en-US" dirty="0" smtClean="0"/>
              <a:t>Return Type – The type of value that will be returned from the function (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Void is a new data type (exclusive to functions) that indicates no value returned</a:t>
            </a:r>
          </a:p>
          <a:p>
            <a:pPr lvl="1"/>
            <a:r>
              <a:rPr lang="en-US" dirty="0" smtClean="0"/>
              <a:t>Name – Programmer Defined and Meaningful</a:t>
            </a:r>
          </a:p>
          <a:p>
            <a:pPr lvl="1"/>
            <a:r>
              <a:rPr lang="en-US" dirty="0" smtClean="0"/>
              <a:t>Parameter List – Data that will be sent into the function along with their data types</a:t>
            </a:r>
          </a:p>
          <a:p>
            <a:pPr lvl="1"/>
            <a:r>
              <a:rPr lang="en-US" dirty="0" smtClean="0"/>
              <a:t>Body – Enclosed within braces, this is the code that the function will run when it is called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9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799"/>
            <a:ext cx="5250283" cy="5575301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708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374" y="0"/>
            <a:ext cx="8886826" cy="1143000"/>
          </a:xfrm>
        </p:spPr>
        <p:txBody>
          <a:bodyPr/>
          <a:lstStyle/>
          <a:p>
            <a:r>
              <a:rPr lang="en-US" dirty="0" smtClean="0"/>
              <a:t>Using a Return as an Argument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74" y="1066800"/>
            <a:ext cx="6462852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25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374" y="0"/>
            <a:ext cx="8886826" cy="1143000"/>
          </a:xfrm>
        </p:spPr>
        <p:txBody>
          <a:bodyPr/>
          <a:lstStyle/>
          <a:p>
            <a:r>
              <a:rPr lang="en-US" dirty="0" smtClean="0"/>
              <a:t>Using a Return as an Argument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3" y="1066800"/>
            <a:ext cx="6896493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216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Boolean Value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06" y="1066799"/>
            <a:ext cx="5023793" cy="566432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583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6"/>
            </a:pPr>
            <a:r>
              <a:rPr lang="en-US" dirty="0" smtClean="0"/>
              <a:t>How many return values can a function have?</a:t>
            </a:r>
          </a:p>
          <a:p>
            <a:pPr marL="550926" indent="-514350">
              <a:buFont typeface="+mj-lt"/>
              <a:buAutoNum type="arabicPeriod" startAt="6"/>
            </a:pPr>
            <a:r>
              <a:rPr lang="en-US" dirty="0" smtClean="0"/>
              <a:t>Write a header for a function named distance. The function should return a double and have two double parameters: rate and time.</a:t>
            </a:r>
          </a:p>
          <a:p>
            <a:pPr marL="550926" indent="-514350">
              <a:buFont typeface="+mj-lt"/>
              <a:buAutoNum type="arabicPeriod" startAt="6"/>
            </a:pPr>
            <a:r>
              <a:rPr lang="en-US" dirty="0"/>
              <a:t>Write a header for a function named </a:t>
            </a:r>
            <a:r>
              <a:rPr lang="en-US" dirty="0" smtClean="0"/>
              <a:t>days. </a:t>
            </a:r>
            <a:r>
              <a:rPr lang="en-US" dirty="0"/>
              <a:t>The function should return </a:t>
            </a:r>
            <a:r>
              <a:rPr lang="en-US" dirty="0" smtClean="0"/>
              <a:t>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and have </a:t>
            </a:r>
            <a:r>
              <a:rPr lang="en-US" dirty="0" smtClean="0"/>
              <a:t>three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parameters: </a:t>
            </a:r>
            <a:r>
              <a:rPr lang="en-US" dirty="0" smtClean="0"/>
              <a:t>years, months, and weeks.</a:t>
            </a:r>
            <a:endParaRPr lang="en-US" dirty="0"/>
          </a:p>
          <a:p>
            <a:pPr marL="550926" indent="-51435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84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9"/>
            </a:pPr>
            <a:r>
              <a:rPr lang="en-US" dirty="0"/>
              <a:t>Write a header for a function named </a:t>
            </a:r>
            <a:r>
              <a:rPr lang="en-US" dirty="0" err="1" smtClean="0"/>
              <a:t>getKey</a:t>
            </a:r>
            <a:r>
              <a:rPr lang="en-US" dirty="0" smtClean="0"/>
              <a:t>. </a:t>
            </a:r>
            <a:r>
              <a:rPr lang="en-US" dirty="0"/>
              <a:t>The function should return a </a:t>
            </a:r>
            <a:r>
              <a:rPr lang="en-US" dirty="0" smtClean="0"/>
              <a:t>char and use no parameters.</a:t>
            </a:r>
          </a:p>
          <a:p>
            <a:pPr marL="550926" indent="-514350">
              <a:buFont typeface="+mj-lt"/>
              <a:buAutoNum type="arabicPeriod" startAt="9"/>
            </a:pPr>
            <a:r>
              <a:rPr lang="en-US" dirty="0"/>
              <a:t>Write a header for a function named </a:t>
            </a:r>
            <a:r>
              <a:rPr lang="en-US" dirty="0" err="1" smtClean="0"/>
              <a:t>lightYears</a:t>
            </a:r>
            <a:r>
              <a:rPr lang="en-US" dirty="0" smtClean="0"/>
              <a:t>. </a:t>
            </a:r>
            <a:r>
              <a:rPr lang="en-US" dirty="0"/>
              <a:t>The function should return a </a:t>
            </a:r>
            <a:r>
              <a:rPr lang="en-US" dirty="0" smtClean="0"/>
              <a:t>long </a:t>
            </a:r>
            <a:r>
              <a:rPr lang="en-US" dirty="0"/>
              <a:t>and </a:t>
            </a:r>
            <a:r>
              <a:rPr lang="en-US" dirty="0" smtClean="0"/>
              <a:t>have one long parameter: miles.</a:t>
            </a: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96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Variables which are inside or local to a function</a:t>
            </a:r>
          </a:p>
          <a:p>
            <a:r>
              <a:rPr lang="en-US" dirty="0" smtClean="0"/>
              <a:t>These are the variables you have been using so far</a:t>
            </a:r>
          </a:p>
          <a:p>
            <a:r>
              <a:rPr lang="en-US" dirty="0" smtClean="0"/>
              <a:t>As long as they are contained within different sets of braces, they can even share the same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12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23" y="1066800"/>
            <a:ext cx="6173953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803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Think of the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in main as</a:t>
            </a:r>
            <a:r>
              <a:rPr lang="en-US" dirty="0"/>
              <a:t> </a:t>
            </a:r>
            <a:r>
              <a:rPr lang="en-US" dirty="0" smtClean="0"/>
              <a:t>main::</a:t>
            </a:r>
            <a:r>
              <a:rPr lang="en-US" dirty="0" err="1" smtClean="0"/>
              <a:t>num</a:t>
            </a:r>
            <a:r>
              <a:rPr lang="en-US" dirty="0" smtClean="0"/>
              <a:t> and the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in </a:t>
            </a:r>
            <a:r>
              <a:rPr lang="en-US" dirty="0" err="1" smtClean="0"/>
              <a:t>anotherFunction</a:t>
            </a:r>
            <a:r>
              <a:rPr lang="en-US" dirty="0" smtClean="0"/>
              <a:t> as </a:t>
            </a:r>
            <a:r>
              <a:rPr lang="en-US" dirty="0" err="1" smtClean="0"/>
              <a:t>anotherFunction</a:t>
            </a:r>
            <a:r>
              <a:rPr lang="en-US" dirty="0" smtClean="0"/>
              <a:t>::</a:t>
            </a:r>
            <a:r>
              <a:rPr lang="en-US" dirty="0" err="1" smtClean="0"/>
              <a:t>num</a:t>
            </a:r>
            <a:endParaRPr lang="en-US" dirty="0" smtClean="0"/>
          </a:p>
          <a:p>
            <a:pPr lvl="1"/>
            <a:r>
              <a:rPr lang="en-US" dirty="0" smtClean="0"/>
              <a:t>In this regard, they are different</a:t>
            </a:r>
          </a:p>
          <a:p>
            <a:r>
              <a:rPr lang="en-US" dirty="0" smtClean="0"/>
              <a:t>Recall that </a:t>
            </a:r>
            <a:r>
              <a:rPr lang="en-US" dirty="0" err="1" smtClean="0"/>
              <a:t>anotherFunction</a:t>
            </a:r>
            <a:r>
              <a:rPr lang="en-US" dirty="0" smtClean="0"/>
              <a:t>::</a:t>
            </a:r>
            <a:r>
              <a:rPr lang="en-US" dirty="0" err="1" smtClean="0"/>
              <a:t>num’s</a:t>
            </a:r>
            <a:r>
              <a:rPr lang="en-US" dirty="0" smtClean="0"/>
              <a:t> lifetime is only as long as we are running </a:t>
            </a:r>
            <a:r>
              <a:rPr lang="en-US" dirty="0" err="1" smtClean="0"/>
              <a:t>anotherFunction</a:t>
            </a:r>
            <a:endParaRPr lang="en-US" dirty="0" smtClean="0"/>
          </a:p>
          <a:p>
            <a:r>
              <a:rPr lang="en-US" dirty="0" smtClean="0"/>
              <a:t>Also think of parameters are local variables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return num1 + num2;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1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800" dirty="0" smtClean="0"/>
              <a:t>Variables defined outside of any function</a:t>
            </a:r>
          </a:p>
          <a:p>
            <a:r>
              <a:rPr lang="en-US" sz="2800" dirty="0" smtClean="0"/>
              <a:t>The scope of these variables is the entire program</a:t>
            </a:r>
          </a:p>
          <a:p>
            <a:r>
              <a:rPr lang="en-US" sz="2800" dirty="0" smtClean="0"/>
              <a:t>Which means that all code can access and change the value of global variables</a:t>
            </a:r>
          </a:p>
          <a:p>
            <a:r>
              <a:rPr lang="en-US" sz="2800" dirty="0" smtClean="0"/>
              <a:t>You must use these only when absolutely necessary or (sometimes) when they are constant</a:t>
            </a:r>
          </a:p>
          <a:p>
            <a:pPr lvl="1"/>
            <a:r>
              <a:rPr lang="en-US" sz="2800" dirty="0" smtClean="0"/>
              <a:t>You can run into a lot of problems if you aren’t careful with your global usage</a:t>
            </a:r>
          </a:p>
          <a:p>
            <a:r>
              <a:rPr lang="en-US" sz="2800" dirty="0" smtClean="0"/>
              <a:t>Unlike local variables, they are automatically initialized to 0 if you do not initialize them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4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main ( )</a:t>
            </a:r>
            <a:br>
              <a:rPr lang="en-US" dirty="0" smtClean="0"/>
            </a:br>
            <a:r>
              <a:rPr lang="en-US" dirty="0" smtClean="0"/>
              <a:t>		{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World!”;</a:t>
            </a:r>
            <a:br>
              <a:rPr lang="en-US" dirty="0" smtClean="0"/>
            </a:br>
            <a:r>
              <a:rPr lang="en-US" dirty="0" smtClean="0"/>
              <a:t>			return 0;</a:t>
            </a:r>
            <a:br>
              <a:rPr lang="en-US" dirty="0" smtClean="0"/>
            </a:br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Familiar Function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050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24200" y="1676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14800" y="18288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62100" y="358140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419600" y="4038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1529834"/>
            <a:ext cx="143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Type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4625" y="13070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41245" y="14594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List (Empty)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6225" y="33967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5454134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1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66" y="1066800"/>
            <a:ext cx="5962868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0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4162263" cy="562829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4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799"/>
            <a:ext cx="4043103" cy="558544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Two local variables in the same scope cannot share the same name</a:t>
            </a:r>
          </a:p>
          <a:p>
            <a:r>
              <a:rPr lang="en-US" dirty="0" smtClean="0"/>
              <a:t>But a local variable can share a name with a global variable</a:t>
            </a:r>
          </a:p>
          <a:p>
            <a:r>
              <a:rPr lang="en-US" dirty="0" smtClean="0"/>
              <a:t>When this happens, the local variable shadows the global</a:t>
            </a:r>
          </a:p>
          <a:p>
            <a:pPr lvl="1"/>
            <a:r>
              <a:rPr lang="en-US" dirty="0" smtClean="0"/>
              <a:t>This means that while the local variable is in scope, it’s value will be used instead of the global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Local and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9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Local and Global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799"/>
            <a:ext cx="5384540" cy="559218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983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Recall that once a function is finished executing, that all local variables are destroyed</a:t>
            </a:r>
          </a:p>
          <a:p>
            <a:r>
              <a:rPr lang="en-US" dirty="0" smtClean="0"/>
              <a:t>If you want to prevent this effect, you can declare the local variables as static</a:t>
            </a:r>
          </a:p>
          <a:p>
            <a:r>
              <a:rPr lang="en-US" dirty="0" smtClean="0"/>
              <a:t>Their initialization happens only the first time they are run</a:t>
            </a:r>
          </a:p>
          <a:p>
            <a:r>
              <a:rPr lang="en-US" dirty="0" smtClean="0"/>
              <a:t>And their values are maintained throughout the course of the program running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00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799"/>
            <a:ext cx="6587110" cy="558689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772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68" y="1066800"/>
            <a:ext cx="7297663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42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5" y="1066800"/>
            <a:ext cx="7030129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9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1"/>
            </a:pPr>
            <a:r>
              <a:rPr lang="en-US" dirty="0" smtClean="0"/>
              <a:t>What is the difference between a local variable, static local variable, and a global variable?</a:t>
            </a:r>
          </a:p>
          <a:p>
            <a:pPr marL="550926" indent="-514350">
              <a:buFont typeface="+mj-lt"/>
              <a:buAutoNum type="arabicPeriod" startAt="11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228600" y="1066800"/>
            <a:ext cx="8915400" cy="5486400"/>
          </a:xfrm>
        </p:spPr>
        <p:txBody>
          <a:bodyPr/>
          <a:lstStyle/>
          <a:p>
            <a:r>
              <a:rPr lang="en-US" dirty="0" smtClean="0"/>
              <a:t>Calling means to execute/run the function</a:t>
            </a:r>
          </a:p>
          <a:p>
            <a:r>
              <a:rPr lang="en-US" dirty="0" smtClean="0"/>
              <a:t>When you define a function, you create the function header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helloWorld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When you call the function, you use its name and an argument list</a:t>
            </a:r>
          </a:p>
          <a:p>
            <a:pPr lvl="1"/>
            <a:r>
              <a:rPr lang="en-US" dirty="0" err="1" smtClean="0"/>
              <a:t>helloWorld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Parameters are values that a function takes in</a:t>
            </a:r>
          </a:p>
          <a:p>
            <a:r>
              <a:rPr lang="en-US" dirty="0" smtClean="0"/>
              <a:t>Arguments are values that are given to a function</a:t>
            </a:r>
          </a:p>
          <a:p>
            <a:r>
              <a:rPr lang="en-US" dirty="0" smtClean="0"/>
              <a:t>When a function finishes executing, it returns to the point at which it was called in the code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70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2"/>
            </a:pPr>
            <a:r>
              <a:rPr lang="en-US" dirty="0" smtClean="0"/>
              <a:t>What will the following display:</a:t>
            </a:r>
          </a:p>
          <a:p>
            <a:pPr marL="36576" indent="0">
              <a:buNone/>
            </a:pPr>
            <a:r>
              <a:rPr lang="en-US" sz="2350" dirty="0" smtClean="0"/>
              <a:t>void </a:t>
            </a:r>
            <a:r>
              <a:rPr lang="en-US" sz="2350" dirty="0" err="1" smtClean="0"/>
              <a:t>myFunc</a:t>
            </a:r>
            <a:r>
              <a:rPr lang="en-US" sz="2350" dirty="0" smtClean="0"/>
              <a:t>()</a:t>
            </a:r>
            <a:br>
              <a:rPr lang="en-US" sz="2350" dirty="0" smtClean="0"/>
            </a:br>
            <a:r>
              <a:rPr lang="en-US" sz="2350" dirty="0" smtClean="0"/>
              <a:t>{</a:t>
            </a:r>
            <a:br>
              <a:rPr lang="en-US" sz="2350" dirty="0" smtClean="0"/>
            </a:br>
            <a:r>
              <a:rPr lang="en-US" sz="2350" dirty="0" smtClean="0"/>
              <a:t>	</a:t>
            </a:r>
            <a:r>
              <a:rPr lang="en-US" sz="2350" dirty="0" err="1" smtClean="0"/>
              <a:t>int</a:t>
            </a:r>
            <a:r>
              <a:rPr lang="en-US" sz="2350" dirty="0" smtClean="0"/>
              <a:t> </a:t>
            </a:r>
            <a:r>
              <a:rPr lang="en-US" sz="2350" dirty="0" err="1" smtClean="0"/>
              <a:t>var</a:t>
            </a:r>
            <a:r>
              <a:rPr lang="en-US" sz="2350" dirty="0" smtClean="0"/>
              <a:t> = 50;</a:t>
            </a:r>
            <a:br>
              <a:rPr lang="en-US" sz="2350" dirty="0" smtClean="0"/>
            </a:br>
            <a:r>
              <a:rPr lang="en-US" sz="2350" dirty="0" smtClean="0"/>
              <a:t>	</a:t>
            </a:r>
            <a:r>
              <a:rPr lang="en-US" sz="2350" dirty="0" err="1" smtClean="0"/>
              <a:t>cout</a:t>
            </a:r>
            <a:r>
              <a:rPr lang="en-US" sz="2350" dirty="0" smtClean="0"/>
              <a:t> &lt;&lt; </a:t>
            </a:r>
            <a:r>
              <a:rPr lang="en-US" sz="2350" dirty="0" err="1" smtClean="0"/>
              <a:t>var</a:t>
            </a:r>
            <a:r>
              <a:rPr lang="en-US" sz="2350" dirty="0" smtClean="0"/>
              <a:t> &lt;&lt; </a:t>
            </a:r>
            <a:r>
              <a:rPr lang="en-US" sz="2350" dirty="0" err="1" smtClean="0"/>
              <a:t>endl</a:t>
            </a:r>
            <a:r>
              <a:rPr lang="en-US" sz="2350" dirty="0" smtClean="0"/>
              <a:t>;</a:t>
            </a:r>
            <a:br>
              <a:rPr lang="en-US" sz="2350" dirty="0" smtClean="0"/>
            </a:br>
            <a:r>
              <a:rPr lang="en-US" sz="2350" dirty="0" smtClean="0"/>
              <a:t>}</a:t>
            </a:r>
          </a:p>
          <a:p>
            <a:pPr marL="36576" indent="0">
              <a:buNone/>
            </a:pPr>
            <a:r>
              <a:rPr lang="en-US" sz="2350" dirty="0" smtClean="0"/>
              <a:t/>
            </a:r>
            <a:br>
              <a:rPr lang="en-US" sz="2350" dirty="0" smtClean="0"/>
            </a:br>
            <a:r>
              <a:rPr lang="en-US" sz="2350" dirty="0" err="1" smtClean="0"/>
              <a:t>int</a:t>
            </a:r>
            <a:r>
              <a:rPr lang="en-US" sz="2350" dirty="0" smtClean="0"/>
              <a:t> main()</a:t>
            </a:r>
            <a:br>
              <a:rPr lang="en-US" sz="2350" dirty="0" smtClean="0"/>
            </a:br>
            <a:r>
              <a:rPr lang="en-US" sz="2350" dirty="0" smtClean="0"/>
              <a:t>{</a:t>
            </a:r>
            <a:br>
              <a:rPr lang="en-US" sz="2350" dirty="0" smtClean="0"/>
            </a:br>
            <a:r>
              <a:rPr lang="en-US" sz="2350" dirty="0" smtClean="0"/>
              <a:t>	</a:t>
            </a:r>
            <a:r>
              <a:rPr lang="en-US" sz="2350" dirty="0" err="1" smtClean="0"/>
              <a:t>int</a:t>
            </a:r>
            <a:r>
              <a:rPr lang="en-US" sz="2350" dirty="0" smtClean="0"/>
              <a:t> </a:t>
            </a:r>
            <a:r>
              <a:rPr lang="en-US" sz="2350" dirty="0" err="1" smtClean="0"/>
              <a:t>var</a:t>
            </a:r>
            <a:r>
              <a:rPr lang="en-US" sz="2350" dirty="0" smtClean="0"/>
              <a:t> = 100;</a:t>
            </a:r>
            <a:br>
              <a:rPr lang="en-US" sz="2350" dirty="0" smtClean="0"/>
            </a:br>
            <a:r>
              <a:rPr lang="en-US" sz="2350" dirty="0" smtClean="0"/>
              <a:t>	</a:t>
            </a:r>
            <a:r>
              <a:rPr lang="en-US" sz="2350" dirty="0" err="1" smtClean="0"/>
              <a:t>cout</a:t>
            </a:r>
            <a:r>
              <a:rPr lang="en-US" sz="2350" dirty="0" smtClean="0"/>
              <a:t> &lt;&lt; </a:t>
            </a:r>
            <a:r>
              <a:rPr lang="en-US" sz="2350" dirty="0" err="1" smtClean="0"/>
              <a:t>var</a:t>
            </a:r>
            <a:r>
              <a:rPr lang="en-US" sz="2350" dirty="0" smtClean="0"/>
              <a:t> &lt;&lt; </a:t>
            </a:r>
            <a:r>
              <a:rPr lang="en-US" sz="2350" dirty="0" err="1" smtClean="0"/>
              <a:t>endl</a:t>
            </a:r>
            <a:r>
              <a:rPr lang="en-US" sz="2350" dirty="0" smtClean="0"/>
              <a:t>;</a:t>
            </a:r>
            <a:br>
              <a:rPr lang="en-US" sz="2350" dirty="0" smtClean="0"/>
            </a:br>
            <a:r>
              <a:rPr lang="en-US" sz="2350" dirty="0" smtClean="0"/>
              <a:t>	</a:t>
            </a:r>
            <a:r>
              <a:rPr lang="en-US" sz="2350" dirty="0" err="1" smtClean="0"/>
              <a:t>myFunc</a:t>
            </a:r>
            <a:r>
              <a:rPr lang="en-US" sz="2350" dirty="0" smtClean="0"/>
              <a:t>();</a:t>
            </a:r>
            <a:br>
              <a:rPr lang="en-US" sz="2350" dirty="0" smtClean="0"/>
            </a:br>
            <a:r>
              <a:rPr lang="en-US" sz="2350" dirty="0" smtClean="0"/>
              <a:t>	</a:t>
            </a:r>
            <a:r>
              <a:rPr lang="en-US" sz="2350" dirty="0" err="1" smtClean="0"/>
              <a:t>cout</a:t>
            </a:r>
            <a:r>
              <a:rPr lang="en-US" sz="2350" dirty="0" smtClean="0"/>
              <a:t> &lt;&lt; </a:t>
            </a:r>
            <a:r>
              <a:rPr lang="en-US" sz="2350" dirty="0" err="1" smtClean="0"/>
              <a:t>var</a:t>
            </a:r>
            <a:r>
              <a:rPr lang="en-US" sz="2350" dirty="0" smtClean="0"/>
              <a:t> &lt;&lt; </a:t>
            </a:r>
            <a:r>
              <a:rPr lang="en-US" sz="2350" dirty="0" err="1" smtClean="0"/>
              <a:t>endl</a:t>
            </a:r>
            <a:r>
              <a:rPr lang="en-US" sz="2350" dirty="0" smtClean="0"/>
              <a:t>;</a:t>
            </a:r>
            <a:br>
              <a:rPr lang="en-US" sz="2350" dirty="0" smtClean="0"/>
            </a:br>
            <a:r>
              <a:rPr lang="en-US" sz="2350" dirty="0" smtClean="0"/>
              <a:t>	return 0;</a:t>
            </a:r>
            <a:br>
              <a:rPr lang="en-US" sz="2350" dirty="0" smtClean="0"/>
            </a:br>
            <a:r>
              <a:rPr lang="en-US" sz="2350" dirty="0" smtClean="0"/>
              <a:t>}</a:t>
            </a:r>
          </a:p>
          <a:p>
            <a:pPr marL="550926" indent="-514350">
              <a:buFont typeface="+mj-lt"/>
              <a:buAutoNum type="arabicPeriod" startAt="12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71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3"/>
            </a:pPr>
            <a:r>
              <a:rPr lang="en-US" dirty="0" smtClean="0"/>
              <a:t>What will the following display:</a:t>
            </a:r>
          </a:p>
          <a:p>
            <a:pPr marL="36576" indent="0"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showVar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var</a:t>
            </a:r>
            <a:r>
              <a:rPr lang="en-US" sz="2400" dirty="0" smtClean="0"/>
              <a:t> = 50;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var</a:t>
            </a:r>
            <a:r>
              <a:rPr lang="en-US" sz="2400" dirty="0" smtClean="0"/>
              <a:t>++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marL="36576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 = 0; count &lt; 10; count++)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showVar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return 0;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marL="550926" indent="-514350">
              <a:buFont typeface="+mj-lt"/>
              <a:buAutoNum type="arabicPeriod" startAt="12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91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Arguments which are passed to the parameters of a function if no arguments are provided (must be literal or constant)</a:t>
            </a:r>
          </a:p>
          <a:p>
            <a:r>
              <a:rPr lang="en-US" dirty="0" smtClean="0"/>
              <a:t>They are included in the function prototype, or in the function header if there is no prototype, but not both</a:t>
            </a:r>
          </a:p>
          <a:p>
            <a:pPr lvl="1"/>
            <a:r>
              <a:rPr lang="en-US" dirty="0" smtClean="0"/>
              <a:t>Whichever occurs first</a:t>
            </a:r>
          </a:p>
          <a:p>
            <a:r>
              <a:rPr lang="en-US" dirty="0" smtClean="0"/>
              <a:t>All, some, or none of the parameter list may contain default arguments</a:t>
            </a:r>
          </a:p>
          <a:p>
            <a:pPr lvl="1"/>
            <a:r>
              <a:rPr lang="en-US" dirty="0" smtClean="0"/>
              <a:t>If only some of the parameters have default values, they must the ones that appear last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calcPay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empNum</a:t>
            </a:r>
            <a:r>
              <a:rPr lang="en-US" dirty="0" smtClean="0"/>
              <a:t>, double hours = 10);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13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799"/>
            <a:ext cx="5935106" cy="563927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75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We said that arguments are passed by value and make a copy</a:t>
            </a:r>
          </a:p>
          <a:p>
            <a:r>
              <a:rPr lang="en-US" dirty="0" smtClean="0"/>
              <a:t>Reference variables are those that are passed by reference, which means they can be changed by the function</a:t>
            </a:r>
          </a:p>
          <a:p>
            <a:r>
              <a:rPr lang="en-US" dirty="0" smtClean="0"/>
              <a:t>It’s just like using a regular parameter, but you place a &amp; after the data type</a:t>
            </a:r>
          </a:p>
          <a:p>
            <a:r>
              <a:rPr lang="en-US" dirty="0" smtClean="0"/>
              <a:t>This is done in the function prototype and header, but not in the call</a:t>
            </a:r>
          </a:p>
          <a:p>
            <a:r>
              <a:rPr lang="en-US" dirty="0" smtClean="0"/>
              <a:t>This passes the memory address, not the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38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130" y="1066800"/>
            <a:ext cx="6421740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374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94581"/>
            <a:ext cx="8382000" cy="543083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179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2937"/>
            <a:ext cx="8382000" cy="52541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8138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Only variables may be passed by reference</a:t>
            </a:r>
          </a:p>
          <a:p>
            <a:pPr lvl="2"/>
            <a:r>
              <a:rPr lang="en-US" dirty="0" err="1" smtClean="0"/>
              <a:t>doubleNum</a:t>
            </a:r>
            <a:r>
              <a:rPr lang="en-US" dirty="0" smtClean="0"/>
              <a:t>(5) // Wrong</a:t>
            </a:r>
          </a:p>
          <a:p>
            <a:pPr lvl="2"/>
            <a:r>
              <a:rPr lang="en-US" dirty="0" err="1" smtClean="0"/>
              <a:t>doubleNum</a:t>
            </a:r>
            <a:r>
              <a:rPr lang="en-US" dirty="0" smtClean="0"/>
              <a:t>(</a:t>
            </a:r>
            <a:r>
              <a:rPr lang="en-US" dirty="0" err="1" smtClean="0"/>
              <a:t>userNum</a:t>
            </a:r>
            <a:r>
              <a:rPr lang="en-US" dirty="0" smtClean="0"/>
              <a:t> + 10) // Wrong</a:t>
            </a:r>
          </a:p>
          <a:p>
            <a:pPr lvl="1"/>
            <a:r>
              <a:rPr lang="en-US" dirty="0" smtClean="0"/>
              <a:t>Don’t get carried away with reference variables</a:t>
            </a:r>
          </a:p>
          <a:p>
            <a:pPr lvl="2"/>
            <a:r>
              <a:rPr lang="en-US" dirty="0" smtClean="0"/>
              <a:t>You only want to use them when the function actually needs access to change the variable</a:t>
            </a:r>
          </a:p>
          <a:p>
            <a:pPr lvl="2"/>
            <a:r>
              <a:rPr lang="en-US" dirty="0" smtClean="0"/>
              <a:t>You can run into hard to fix bugs if you aren’t careful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19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4"/>
            </a:pPr>
            <a:r>
              <a:rPr lang="en-US" dirty="0" smtClean="0"/>
              <a:t>What kinds of values may be specified as default arguments?</a:t>
            </a:r>
          </a:p>
          <a:p>
            <a:pPr marL="550926" indent="-514350">
              <a:buFont typeface="+mj-lt"/>
              <a:buAutoNum type="arabicPeriod" startAt="14"/>
            </a:pPr>
            <a:r>
              <a:rPr lang="en-US" dirty="0" smtClean="0"/>
              <a:t>Write the prototype and header for a function called compute. The function should have three parameters: an </a:t>
            </a:r>
            <a:r>
              <a:rPr lang="en-US" dirty="0" err="1" smtClean="0"/>
              <a:t>int</a:t>
            </a:r>
            <a:r>
              <a:rPr lang="en-US" dirty="0" smtClean="0"/>
              <a:t>, a float, and a long (not necessarily in that order). The </a:t>
            </a:r>
            <a:r>
              <a:rPr lang="en-US" dirty="0" err="1" smtClean="0"/>
              <a:t>int</a:t>
            </a:r>
            <a:r>
              <a:rPr lang="en-US" dirty="0" smtClean="0"/>
              <a:t> parameter should have a default argument of 5, and the long parameter should have a default argument of 65536. The float parameter should not have a default argument.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1143000"/>
            <a:ext cx="7152640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373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6"/>
            </a:pPr>
            <a:r>
              <a:rPr lang="en-US" dirty="0" smtClean="0"/>
              <a:t>Write the prototype and header for a function called calculate. The function should have three parameters: an </a:t>
            </a:r>
            <a:r>
              <a:rPr lang="en-US" dirty="0" err="1" smtClean="0"/>
              <a:t>int</a:t>
            </a:r>
            <a:r>
              <a:rPr lang="en-US" dirty="0" smtClean="0"/>
              <a:t>, a reference to a float, and a long (not necessarily in that order). Only the </a:t>
            </a:r>
            <a:r>
              <a:rPr lang="en-US" dirty="0" err="1" smtClean="0"/>
              <a:t>int</a:t>
            </a:r>
            <a:r>
              <a:rPr lang="en-US" dirty="0" smtClean="0"/>
              <a:t> parameter should have a default argument, which is 47.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24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7"/>
            </a:pPr>
            <a:r>
              <a:rPr lang="en-US" dirty="0" smtClean="0"/>
              <a:t>What will the following display:</a:t>
            </a:r>
          </a:p>
          <a:p>
            <a:pPr marL="36576" indent="0">
              <a:buNone/>
            </a:pPr>
            <a:r>
              <a:rPr lang="en-US" sz="1950" dirty="0" smtClean="0"/>
              <a:t>void test(</a:t>
            </a:r>
            <a:r>
              <a:rPr lang="en-US" sz="1950" dirty="0" err="1" smtClean="0"/>
              <a:t>int</a:t>
            </a:r>
            <a:r>
              <a:rPr lang="en-US" sz="1950" dirty="0"/>
              <a:t> </a:t>
            </a:r>
            <a:r>
              <a:rPr lang="en-US" sz="1950" dirty="0" smtClean="0"/>
              <a:t>first = 2, </a:t>
            </a:r>
            <a:r>
              <a:rPr lang="en-US" sz="1950" dirty="0" err="1" smtClean="0"/>
              <a:t>int</a:t>
            </a:r>
            <a:r>
              <a:rPr lang="en-US" sz="1950" dirty="0" smtClean="0"/>
              <a:t> second = 4, </a:t>
            </a:r>
            <a:r>
              <a:rPr lang="en-US" sz="1950" dirty="0" err="1" smtClean="0"/>
              <a:t>int</a:t>
            </a:r>
            <a:r>
              <a:rPr lang="en-US" sz="1950" dirty="0" smtClean="0"/>
              <a:t> third = 6)</a:t>
            </a:r>
            <a:br>
              <a:rPr lang="en-US" sz="1950" dirty="0" smtClean="0"/>
            </a:br>
            <a:r>
              <a:rPr lang="en-US" sz="1950" dirty="0" smtClean="0"/>
              <a:t>{</a:t>
            </a:r>
            <a:br>
              <a:rPr lang="en-US" sz="1950" dirty="0" smtClean="0"/>
            </a:br>
            <a:r>
              <a:rPr lang="en-US" sz="1950" dirty="0" smtClean="0"/>
              <a:t>	first += 3;</a:t>
            </a:r>
            <a:br>
              <a:rPr lang="en-US" sz="1950" dirty="0" smtClean="0"/>
            </a:br>
            <a:r>
              <a:rPr lang="en-US" sz="1950" dirty="0" smtClean="0"/>
              <a:t>	second += 6;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third += 9;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err="1" smtClean="0"/>
              <a:t>cout</a:t>
            </a:r>
            <a:r>
              <a:rPr lang="en-US" sz="1950" dirty="0" smtClean="0"/>
              <a:t> &lt;&lt; first &lt;&lt; “ “ &lt;&lt; second &lt;&lt; “ “  &lt;&lt; third &lt;&lt; </a:t>
            </a:r>
            <a:r>
              <a:rPr lang="en-US" sz="1950" dirty="0" err="1" smtClean="0"/>
              <a:t>endl</a:t>
            </a:r>
            <a:r>
              <a:rPr lang="en-US" sz="1950" dirty="0" smtClean="0"/>
              <a:t>;</a:t>
            </a:r>
            <a:br>
              <a:rPr lang="en-US" sz="1950" dirty="0" smtClean="0"/>
            </a:br>
            <a:r>
              <a:rPr lang="en-US" sz="1950" dirty="0" smtClean="0"/>
              <a:t>}</a:t>
            </a:r>
          </a:p>
          <a:p>
            <a:pPr marL="36576" indent="0">
              <a:buNone/>
            </a:pPr>
            <a:r>
              <a:rPr lang="en-US" sz="1950" dirty="0" err="1" smtClean="0"/>
              <a:t>int</a:t>
            </a:r>
            <a:r>
              <a:rPr lang="en-US" sz="1950" dirty="0" smtClean="0"/>
              <a:t> main()</a:t>
            </a:r>
          </a:p>
          <a:p>
            <a:pPr marL="36576" indent="0">
              <a:buNone/>
            </a:pPr>
            <a:r>
              <a:rPr lang="en-US" sz="1950" dirty="0" smtClean="0"/>
              <a:t>{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test();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test(6);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test(3, 9);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test(1, 5, 7);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return 0;</a:t>
            </a:r>
          </a:p>
          <a:p>
            <a:pPr marL="36576" indent="0">
              <a:buNone/>
            </a:pPr>
            <a:r>
              <a:rPr lang="en-US" sz="1950" dirty="0"/>
              <a:t>}</a:t>
            </a:r>
            <a:endParaRPr lang="en-US" sz="195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181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8"/>
            </a:pPr>
            <a:r>
              <a:rPr lang="en-US" dirty="0" smtClean="0"/>
              <a:t>What will the following display:</a:t>
            </a:r>
          </a:p>
          <a:p>
            <a:pPr marL="36576" indent="0">
              <a:buNone/>
            </a:pPr>
            <a:r>
              <a:rPr lang="en-US" sz="1950" dirty="0" smtClean="0"/>
              <a:t>void func1(</a:t>
            </a:r>
            <a:r>
              <a:rPr lang="en-US" sz="1950" dirty="0" err="1" smtClean="0"/>
              <a:t>int</a:t>
            </a:r>
            <a:r>
              <a:rPr lang="en-US" sz="1950" dirty="0" smtClean="0"/>
              <a:t>&amp; a, </a:t>
            </a:r>
            <a:r>
              <a:rPr lang="en-US" sz="1950" dirty="0" err="1" smtClean="0"/>
              <a:t>int</a:t>
            </a:r>
            <a:r>
              <a:rPr lang="en-US" sz="1950" dirty="0" smtClean="0"/>
              <a:t>&amp; b)</a:t>
            </a:r>
          </a:p>
          <a:p>
            <a:pPr marL="36576" indent="0">
              <a:buNone/>
            </a:pPr>
            <a:r>
              <a:rPr lang="en-US" sz="1950" dirty="0" smtClean="0"/>
              <a:t>{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err="1" smtClean="0"/>
              <a:t>cout</a:t>
            </a:r>
            <a:r>
              <a:rPr lang="en-US" sz="1950" dirty="0" smtClean="0"/>
              <a:t> &lt;&lt; “Enter two numbers: “;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err="1" smtClean="0"/>
              <a:t>cin</a:t>
            </a:r>
            <a:r>
              <a:rPr lang="en-US" sz="1950" dirty="0" smtClean="0"/>
              <a:t> &gt;&gt; a &gt;&gt; b;</a:t>
            </a:r>
            <a:br>
              <a:rPr lang="en-US" sz="1950" dirty="0" smtClean="0"/>
            </a:br>
            <a:r>
              <a:rPr lang="en-US" sz="1950" dirty="0" smtClean="0"/>
              <a:t>}</a:t>
            </a:r>
          </a:p>
          <a:p>
            <a:pPr marL="36576" indent="0">
              <a:buNone/>
            </a:pPr>
            <a:r>
              <a:rPr lang="en-US" sz="1950" dirty="0"/>
              <a:t>void </a:t>
            </a:r>
            <a:r>
              <a:rPr lang="en-US" sz="1950" dirty="0" smtClean="0"/>
              <a:t>func2(</a:t>
            </a:r>
            <a:r>
              <a:rPr lang="en-US" sz="1950" dirty="0" err="1" smtClean="0"/>
              <a:t>int</a:t>
            </a:r>
            <a:r>
              <a:rPr lang="en-US" sz="1950" dirty="0"/>
              <a:t>&amp; a, </a:t>
            </a:r>
            <a:r>
              <a:rPr lang="en-US" sz="1950" dirty="0" err="1"/>
              <a:t>int</a:t>
            </a:r>
            <a:r>
              <a:rPr lang="en-US" sz="1950" dirty="0"/>
              <a:t>&amp; </a:t>
            </a:r>
            <a:r>
              <a:rPr lang="en-US" sz="1950" dirty="0" smtClean="0"/>
              <a:t>b, </a:t>
            </a:r>
            <a:r>
              <a:rPr lang="en-US" sz="1950" dirty="0" err="1" smtClean="0"/>
              <a:t>int</a:t>
            </a:r>
            <a:r>
              <a:rPr lang="en-US" sz="1950" dirty="0" smtClean="0"/>
              <a:t>&amp; c)</a:t>
            </a:r>
            <a:endParaRPr lang="en-US" sz="1950" dirty="0"/>
          </a:p>
          <a:p>
            <a:pPr marL="36576" indent="0">
              <a:buNone/>
            </a:pPr>
            <a:r>
              <a:rPr lang="en-US" sz="1950" dirty="0" smtClean="0"/>
              <a:t>{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b++; c--; a = b + c;</a:t>
            </a:r>
            <a:endParaRPr lang="en-US" sz="1950" dirty="0"/>
          </a:p>
          <a:p>
            <a:pPr marL="36576" indent="0">
              <a:buNone/>
            </a:pPr>
            <a:r>
              <a:rPr lang="en-US" sz="1950" dirty="0" smtClean="0"/>
              <a:t>}</a:t>
            </a:r>
            <a:endParaRPr lang="en-US" sz="1950" dirty="0"/>
          </a:p>
          <a:p>
            <a:pPr marL="36576" indent="0">
              <a:buNone/>
            </a:pPr>
            <a:r>
              <a:rPr lang="en-US" sz="1950" dirty="0"/>
              <a:t>void </a:t>
            </a:r>
            <a:r>
              <a:rPr lang="en-US" sz="1950" dirty="0" smtClean="0"/>
              <a:t>func3(</a:t>
            </a:r>
            <a:r>
              <a:rPr lang="en-US" sz="1950" dirty="0" err="1" smtClean="0"/>
              <a:t>int</a:t>
            </a:r>
            <a:r>
              <a:rPr lang="en-US" sz="1950" dirty="0" smtClean="0"/>
              <a:t> </a:t>
            </a:r>
            <a:r>
              <a:rPr lang="en-US" sz="1950" dirty="0"/>
              <a:t>a, </a:t>
            </a:r>
            <a:r>
              <a:rPr lang="en-US" sz="1950" dirty="0" err="1" smtClean="0"/>
              <a:t>int</a:t>
            </a:r>
            <a:r>
              <a:rPr lang="en-US" sz="1950" dirty="0" smtClean="0"/>
              <a:t> b, </a:t>
            </a:r>
            <a:r>
              <a:rPr lang="en-US" sz="1950" dirty="0" err="1" smtClean="0"/>
              <a:t>int</a:t>
            </a:r>
            <a:r>
              <a:rPr lang="en-US" sz="1950" dirty="0" smtClean="0"/>
              <a:t> c)</a:t>
            </a:r>
            <a:endParaRPr lang="en-US" sz="1950" dirty="0"/>
          </a:p>
          <a:p>
            <a:pPr marL="36576" indent="0">
              <a:buNone/>
            </a:pPr>
            <a:r>
              <a:rPr lang="en-US" sz="1950" dirty="0"/>
              <a:t>{</a:t>
            </a:r>
          </a:p>
          <a:p>
            <a:pPr marL="36576" indent="0">
              <a:buNone/>
            </a:pPr>
            <a:r>
              <a:rPr lang="en-US" sz="1950" dirty="0" smtClean="0"/>
              <a:t>	a = b – c;</a:t>
            </a:r>
            <a:r>
              <a:rPr lang="en-US" sz="1950" dirty="0"/>
              <a:t/>
            </a:r>
            <a:br>
              <a:rPr lang="en-US" sz="1950" dirty="0"/>
            </a:br>
            <a:r>
              <a:rPr lang="en-US" sz="1950" dirty="0" smtClean="0"/>
              <a:t>}</a:t>
            </a:r>
          </a:p>
          <a:p>
            <a:pPr marL="36576" indent="0">
              <a:buNone/>
            </a:pPr>
            <a:endParaRPr lang="en-US" sz="1950" dirty="0" smtClean="0"/>
          </a:p>
          <a:p>
            <a:pPr marL="36576" indent="0">
              <a:buNone/>
            </a:pPr>
            <a:r>
              <a:rPr lang="en-US" sz="1950" dirty="0" smtClean="0"/>
              <a:t>-continued on next page-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39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sz="1950" dirty="0" err="1"/>
              <a:t>int</a:t>
            </a:r>
            <a:r>
              <a:rPr lang="en-US" sz="1950" dirty="0"/>
              <a:t> main()</a:t>
            </a:r>
          </a:p>
          <a:p>
            <a:pPr marL="36576" indent="0">
              <a:buNone/>
            </a:pPr>
            <a:r>
              <a:rPr lang="en-US" sz="1950" dirty="0" smtClean="0"/>
              <a:t>{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err="1" smtClean="0"/>
              <a:t>int</a:t>
            </a:r>
            <a:r>
              <a:rPr lang="en-US" sz="1950" dirty="0" smtClean="0"/>
              <a:t> x = 0, y = 0, z = 0;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err="1" smtClean="0"/>
              <a:t>cout</a:t>
            </a:r>
            <a:r>
              <a:rPr lang="en-US" sz="1950" dirty="0" smtClean="0"/>
              <a:t> &lt;&lt; x &lt;&lt; “ “ &lt;&lt; y &lt;&lt; “ “ &lt;&lt; z &lt;&lt; </a:t>
            </a:r>
            <a:r>
              <a:rPr lang="en-US" sz="1950" dirty="0" err="1" smtClean="0"/>
              <a:t>endl</a:t>
            </a:r>
            <a:r>
              <a:rPr lang="en-US" sz="1950" dirty="0" smtClean="0"/>
              <a:t>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func1(x, y);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err="1"/>
              <a:t>cout</a:t>
            </a:r>
            <a:r>
              <a:rPr lang="en-US" sz="1950" dirty="0"/>
              <a:t> &lt;&lt; x &lt;&lt; “ “ &lt;&lt; y &lt;&lt; “ “ &lt;&lt; z &lt;&lt; </a:t>
            </a:r>
            <a:r>
              <a:rPr lang="en-US" sz="1950" dirty="0" err="1"/>
              <a:t>endl</a:t>
            </a:r>
            <a:r>
              <a:rPr lang="en-US" sz="1950" dirty="0"/>
              <a:t>;</a:t>
            </a:r>
          </a:p>
          <a:p>
            <a:pPr marL="36576" indent="0">
              <a:buNone/>
            </a:pPr>
            <a:r>
              <a:rPr lang="en-US" sz="1950" dirty="0" smtClean="0"/>
              <a:t>	func2(x, y, z);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err="1"/>
              <a:t>cout</a:t>
            </a:r>
            <a:r>
              <a:rPr lang="en-US" sz="1950" dirty="0"/>
              <a:t> &lt;&lt; x &lt;&lt; “ “ &lt;&lt; y &lt;&lt; “ “ &lt;&lt; z &lt;&lt; </a:t>
            </a:r>
            <a:r>
              <a:rPr lang="en-US" sz="1950" dirty="0" err="1"/>
              <a:t>endl</a:t>
            </a:r>
            <a:r>
              <a:rPr lang="en-US" sz="1950" dirty="0"/>
              <a:t>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smtClean="0"/>
              <a:t>func3(x</a:t>
            </a:r>
            <a:r>
              <a:rPr lang="en-US" sz="1950" dirty="0"/>
              <a:t>, </a:t>
            </a:r>
            <a:r>
              <a:rPr lang="en-US" sz="1950" dirty="0" smtClean="0"/>
              <a:t>y, z);</a:t>
            </a:r>
          </a:p>
          <a:p>
            <a:pPr marL="36576" indent="0">
              <a:buNone/>
            </a:pPr>
            <a:r>
              <a:rPr lang="en-US" sz="1950" dirty="0"/>
              <a:t>	</a:t>
            </a:r>
            <a:r>
              <a:rPr lang="en-US" sz="1950" dirty="0" err="1"/>
              <a:t>cout</a:t>
            </a:r>
            <a:r>
              <a:rPr lang="en-US" sz="1950" dirty="0"/>
              <a:t> &lt;&lt; x &lt;&lt; “ “ &lt;&lt; y &lt;&lt; “ “ &lt;&lt; z &lt;&lt; </a:t>
            </a:r>
            <a:r>
              <a:rPr lang="en-US" sz="1950" dirty="0" err="1"/>
              <a:t>endl</a:t>
            </a:r>
            <a:r>
              <a:rPr lang="en-US" sz="1950" dirty="0"/>
              <a:t>;</a:t>
            </a:r>
          </a:p>
          <a:p>
            <a:pPr marL="36576" indent="0">
              <a:buNone/>
            </a:pPr>
            <a:r>
              <a:rPr lang="en-US" sz="1950" dirty="0" smtClean="0"/>
              <a:t>	return 0;</a:t>
            </a:r>
          </a:p>
          <a:p>
            <a:pPr marL="36576" indent="0">
              <a:buNone/>
            </a:pPr>
            <a:r>
              <a:rPr lang="en-US" sz="1950" dirty="0" smtClean="0"/>
              <a:t>}</a:t>
            </a:r>
            <a:endParaRPr lang="en-US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72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Like local variables, functions cannot share the same name</a:t>
            </a:r>
          </a:p>
          <a:p>
            <a:r>
              <a:rPr lang="en-US" dirty="0" smtClean="0"/>
              <a:t>Unless their parameter lists are different</a:t>
            </a:r>
          </a:p>
          <a:p>
            <a:pPr lvl="1"/>
            <a:r>
              <a:rPr lang="en-US" dirty="0" smtClean="0"/>
              <a:t>The number and/or data types must vary</a:t>
            </a:r>
          </a:p>
          <a:p>
            <a:r>
              <a:rPr lang="en-US" dirty="0" smtClean="0"/>
              <a:t>This can be extremely useful however, unlike with local variables</a:t>
            </a:r>
          </a:p>
          <a:p>
            <a:pPr lvl="1"/>
            <a:r>
              <a:rPr lang="en-US" dirty="0" smtClean="0"/>
              <a:t>Certain math functions need to be modified based on what type of number it is (</a:t>
            </a:r>
            <a:r>
              <a:rPr lang="en-US" dirty="0" err="1" smtClean="0"/>
              <a:t>int</a:t>
            </a:r>
            <a:r>
              <a:rPr lang="en-US" dirty="0" smtClean="0"/>
              <a:t>, float, etc.)</a:t>
            </a:r>
          </a:p>
          <a:p>
            <a:pPr lvl="1"/>
            <a:r>
              <a:rPr lang="en-US" dirty="0" smtClean="0"/>
              <a:t>Or you don’t know how many parameters you’ll need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sum( 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num2, </a:t>
            </a:r>
            <a:r>
              <a:rPr lang="en-US" dirty="0" err="1" smtClean="0"/>
              <a:t>int</a:t>
            </a:r>
            <a:r>
              <a:rPr lang="en-US" dirty="0" smtClean="0"/>
              <a:t> num3, …);</a:t>
            </a:r>
          </a:p>
          <a:p>
            <a:pPr lvl="1"/>
            <a:r>
              <a:rPr lang="en-US" dirty="0" smtClean="0"/>
              <a:t>But you just want one function call that “works”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72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5" y="1066800"/>
            <a:ext cx="7565990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02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96357"/>
            <a:ext cx="8382000" cy="482728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7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88" y="1066800"/>
            <a:ext cx="3867912" cy="562378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5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799"/>
            <a:ext cx="4287882" cy="566027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3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Return causes the function to stop executing</a:t>
            </a:r>
          </a:p>
          <a:p>
            <a:pPr lvl="1"/>
            <a:r>
              <a:rPr lang="en-US" dirty="0" smtClean="0"/>
              <a:t>Which in the case of main causes the program to end</a:t>
            </a:r>
          </a:p>
          <a:p>
            <a:r>
              <a:rPr lang="en-US" dirty="0" smtClean="0"/>
              <a:t>But sometimes you want this functionality within a function, exit() does just that</a:t>
            </a:r>
          </a:p>
          <a:p>
            <a:r>
              <a:rPr lang="en-US" dirty="0" smtClean="0"/>
              <a:t>Requires 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You can pass it an integer argument to indicate an exit code</a:t>
            </a:r>
          </a:p>
          <a:p>
            <a:pPr lvl="1"/>
            <a:r>
              <a:rPr lang="en-US" dirty="0" smtClean="0"/>
              <a:t>Usually 0 or </a:t>
            </a:r>
            <a:r>
              <a:rPr lang="en-US" dirty="0" err="1" smtClean="0"/>
              <a:t>EXIT_SUCCESS</a:t>
            </a:r>
            <a:endParaRPr lang="en-US" dirty="0"/>
          </a:p>
          <a:p>
            <a:pPr lvl="1"/>
            <a:r>
              <a:rPr lang="en-US" dirty="0" smtClean="0"/>
              <a:t>Or some negative value</a:t>
            </a:r>
          </a:p>
          <a:p>
            <a:pPr lvl="1"/>
            <a:r>
              <a:rPr lang="en-US" dirty="0" smtClean="0"/>
              <a:t>But this is only needed if your program is tested outside of main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exit()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Them Everywhere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88" y="1143000"/>
            <a:ext cx="7478624" cy="54864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127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exit() Function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1" y="1066800"/>
            <a:ext cx="7210269" cy="556742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5537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19"/>
            </a:pPr>
            <a:r>
              <a:rPr lang="en-US" dirty="0" smtClean="0"/>
              <a:t>What will the following output:</a:t>
            </a:r>
          </a:p>
          <a:p>
            <a:pPr marL="36576" indent="0"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showVals</a:t>
            </a:r>
            <a:r>
              <a:rPr lang="en-US" sz="2400" dirty="0" smtClean="0"/>
              <a:t>(double, p1, double p2)</a:t>
            </a:r>
            <a:br>
              <a:rPr lang="en-US" sz="2400" dirty="0" smtClean="0"/>
            </a:br>
            <a:r>
              <a:rPr lang="en-US" sz="2400" dirty="0" smtClean="0"/>
              <a:t>{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p1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exit();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p2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marL="36576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</a:t>
            </a:r>
          </a:p>
          <a:p>
            <a:pPr marL="36576" indent="0">
              <a:buNone/>
            </a:pPr>
            <a:r>
              <a:rPr lang="en-US" sz="2400" dirty="0" smtClean="0"/>
              <a:t>{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double x = 1.2, y = 4.5;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showVals</a:t>
            </a:r>
            <a:r>
              <a:rPr lang="en-US" sz="2400" dirty="0" smtClean="0"/>
              <a:t>(x, y);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0;</a:t>
            </a:r>
          </a:p>
          <a:p>
            <a:pPr marL="36576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978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 startAt="20"/>
            </a:pPr>
            <a:r>
              <a:rPr lang="en-US" dirty="0" smtClean="0"/>
              <a:t>What will the following output:</a:t>
            </a:r>
          </a:p>
          <a:p>
            <a:pPr marL="36576" indent="0">
              <a:buNone/>
            </a:pPr>
            <a:r>
              <a:rPr lang="en-US" sz="2350" dirty="0" err="1" smtClean="0"/>
              <a:t>int</a:t>
            </a:r>
            <a:r>
              <a:rPr lang="en-US" sz="2350" dirty="0" smtClean="0"/>
              <a:t> </a:t>
            </a:r>
            <a:r>
              <a:rPr lang="en-US" sz="2350" dirty="0" err="1" smtClean="0"/>
              <a:t>manip</a:t>
            </a:r>
            <a:r>
              <a:rPr lang="en-US" sz="2350" dirty="0" smtClean="0"/>
              <a:t>(</a:t>
            </a:r>
            <a:r>
              <a:rPr lang="en-US" sz="2350" dirty="0" err="1" smtClean="0"/>
              <a:t>int</a:t>
            </a:r>
            <a:r>
              <a:rPr lang="en-US" sz="2350" dirty="0" smtClean="0"/>
              <a:t> </a:t>
            </a:r>
            <a:r>
              <a:rPr lang="en-US" sz="2350" dirty="0" err="1" smtClean="0"/>
              <a:t>val</a:t>
            </a:r>
            <a:r>
              <a:rPr lang="en-US" sz="2350" dirty="0" smtClean="0"/>
              <a:t>)</a:t>
            </a:r>
            <a:br>
              <a:rPr lang="en-US" sz="2350" dirty="0" smtClean="0"/>
            </a:br>
            <a:r>
              <a:rPr lang="en-US" sz="2350" dirty="0" smtClean="0"/>
              <a:t>{</a:t>
            </a:r>
          </a:p>
          <a:p>
            <a:pPr marL="36576" indent="0">
              <a:buNone/>
            </a:pPr>
            <a:r>
              <a:rPr lang="en-US" sz="2350" dirty="0" smtClean="0"/>
              <a:t>	return </a:t>
            </a:r>
            <a:r>
              <a:rPr lang="en-US" sz="2350" dirty="0" err="1" smtClean="0"/>
              <a:t>val</a:t>
            </a:r>
            <a:r>
              <a:rPr lang="en-US" sz="2350" dirty="0" smtClean="0"/>
              <a:t> + </a:t>
            </a:r>
            <a:r>
              <a:rPr lang="en-US" sz="2350" dirty="0" err="1" smtClean="0"/>
              <a:t>val</a:t>
            </a:r>
            <a:r>
              <a:rPr lang="en-US" sz="2350" dirty="0" smtClean="0"/>
              <a:t> * 2;</a:t>
            </a:r>
            <a:br>
              <a:rPr lang="en-US" sz="2350" dirty="0" smtClean="0"/>
            </a:br>
            <a:r>
              <a:rPr lang="en-US" sz="2350" dirty="0" smtClean="0"/>
              <a:t>}</a:t>
            </a:r>
          </a:p>
          <a:p>
            <a:pPr marL="36576" indent="0">
              <a:buNone/>
            </a:pPr>
            <a:r>
              <a:rPr lang="en-US" sz="2350" dirty="0" err="1"/>
              <a:t>int</a:t>
            </a:r>
            <a:r>
              <a:rPr lang="en-US" sz="2350" dirty="0"/>
              <a:t> </a:t>
            </a:r>
            <a:r>
              <a:rPr lang="en-US" sz="2350" dirty="0" err="1"/>
              <a:t>manip</a:t>
            </a:r>
            <a:r>
              <a:rPr lang="en-US" sz="2350" dirty="0"/>
              <a:t>(</a:t>
            </a:r>
            <a:r>
              <a:rPr lang="en-US" sz="2350" dirty="0" err="1"/>
              <a:t>int</a:t>
            </a:r>
            <a:r>
              <a:rPr lang="en-US" sz="2350" dirty="0"/>
              <a:t> </a:t>
            </a:r>
            <a:r>
              <a:rPr lang="en-US" sz="2350" dirty="0" smtClean="0"/>
              <a:t>val1, </a:t>
            </a:r>
            <a:r>
              <a:rPr lang="en-US" sz="2350" dirty="0" err="1" smtClean="0"/>
              <a:t>int</a:t>
            </a:r>
            <a:r>
              <a:rPr lang="en-US" sz="2350" dirty="0" smtClean="0"/>
              <a:t> val2)</a:t>
            </a:r>
            <a:r>
              <a:rPr lang="en-US" sz="2350" dirty="0"/>
              <a:t/>
            </a:r>
            <a:br>
              <a:rPr lang="en-US" sz="2350" dirty="0"/>
            </a:br>
            <a:r>
              <a:rPr lang="en-US" sz="2350" dirty="0"/>
              <a:t>{</a:t>
            </a:r>
          </a:p>
          <a:p>
            <a:pPr marL="36576" indent="0">
              <a:buNone/>
            </a:pPr>
            <a:r>
              <a:rPr lang="en-US" sz="2350" dirty="0"/>
              <a:t>	return </a:t>
            </a:r>
            <a:r>
              <a:rPr lang="en-US" sz="2350" dirty="0" smtClean="0"/>
              <a:t>(val1 </a:t>
            </a:r>
            <a:r>
              <a:rPr lang="en-US" sz="2350" dirty="0"/>
              <a:t>+ </a:t>
            </a:r>
            <a:r>
              <a:rPr lang="en-US" sz="2350" dirty="0" smtClean="0"/>
              <a:t>val2) </a:t>
            </a:r>
            <a:r>
              <a:rPr lang="en-US" sz="2350" dirty="0"/>
              <a:t>* 2;</a:t>
            </a:r>
            <a:br>
              <a:rPr lang="en-US" sz="2350" dirty="0"/>
            </a:br>
            <a:r>
              <a:rPr lang="en-US" sz="2350" dirty="0" smtClean="0"/>
              <a:t>}</a:t>
            </a:r>
          </a:p>
          <a:p>
            <a:pPr marL="36576" indent="0">
              <a:buNone/>
            </a:pPr>
            <a:r>
              <a:rPr lang="en-US" sz="2350" dirty="0" err="1"/>
              <a:t>int</a:t>
            </a:r>
            <a:r>
              <a:rPr lang="en-US" sz="2350" dirty="0"/>
              <a:t> </a:t>
            </a:r>
            <a:r>
              <a:rPr lang="en-US" sz="2350" dirty="0" err="1"/>
              <a:t>manip</a:t>
            </a:r>
            <a:r>
              <a:rPr lang="en-US" sz="2350" dirty="0"/>
              <a:t>(</a:t>
            </a:r>
            <a:r>
              <a:rPr lang="en-US" sz="2350" dirty="0" err="1"/>
              <a:t>int</a:t>
            </a:r>
            <a:r>
              <a:rPr lang="en-US" sz="2350" dirty="0"/>
              <a:t> </a:t>
            </a:r>
            <a:r>
              <a:rPr lang="en-US" sz="2350" dirty="0" smtClean="0"/>
              <a:t>val1, double val2)</a:t>
            </a:r>
            <a:r>
              <a:rPr lang="en-US" sz="2350" dirty="0"/>
              <a:t/>
            </a:r>
            <a:br>
              <a:rPr lang="en-US" sz="2350" dirty="0"/>
            </a:br>
            <a:r>
              <a:rPr lang="en-US" sz="2350" dirty="0"/>
              <a:t>{</a:t>
            </a:r>
          </a:p>
          <a:p>
            <a:pPr marL="36576" indent="0">
              <a:buNone/>
            </a:pPr>
            <a:r>
              <a:rPr lang="en-US" sz="2350" dirty="0"/>
              <a:t>	return </a:t>
            </a:r>
            <a:r>
              <a:rPr lang="en-US" sz="2350" dirty="0" smtClean="0"/>
              <a:t>val1 * </a:t>
            </a:r>
            <a:r>
              <a:rPr lang="en-US" sz="2350" dirty="0" err="1" smtClean="0"/>
              <a:t>static_cast</a:t>
            </a:r>
            <a:r>
              <a:rPr lang="en-US" sz="2350" dirty="0" smtClean="0"/>
              <a:t>&lt;</a:t>
            </a:r>
            <a:r>
              <a:rPr lang="en-US" sz="2350" dirty="0" err="1" smtClean="0"/>
              <a:t>int</a:t>
            </a:r>
            <a:r>
              <a:rPr lang="en-US" sz="2350" dirty="0" smtClean="0"/>
              <a:t>&gt;(val2);</a:t>
            </a:r>
          </a:p>
          <a:p>
            <a:pPr marL="36576" indent="0">
              <a:buNone/>
            </a:pPr>
            <a:r>
              <a:rPr lang="en-US" sz="2350" dirty="0" smtClean="0"/>
              <a:t>}</a:t>
            </a:r>
          </a:p>
          <a:p>
            <a:pPr marL="36576" indent="0">
              <a:buNone/>
            </a:pPr>
            <a:r>
              <a:rPr lang="en-US" sz="2350" dirty="0" smtClean="0"/>
              <a:t>-continued on next page- </a:t>
            </a:r>
            <a:endParaRPr lang="en-US" sz="2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3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sz="2350" dirty="0" err="1" smtClean="0"/>
              <a:t>int</a:t>
            </a:r>
            <a:r>
              <a:rPr lang="en-US" sz="2350" dirty="0" smtClean="0"/>
              <a:t> </a:t>
            </a:r>
            <a:r>
              <a:rPr lang="en-US" sz="2350" dirty="0"/>
              <a:t>main()</a:t>
            </a:r>
          </a:p>
          <a:p>
            <a:pPr marL="36576" indent="0">
              <a:buNone/>
            </a:pPr>
            <a:r>
              <a:rPr lang="en-US" sz="2350" dirty="0" smtClean="0"/>
              <a:t>{</a:t>
            </a:r>
          </a:p>
          <a:p>
            <a:pPr marL="36576" indent="0">
              <a:buNone/>
            </a:pPr>
            <a:r>
              <a:rPr lang="en-US" sz="2350" dirty="0"/>
              <a:t>	</a:t>
            </a:r>
            <a:r>
              <a:rPr lang="en-US" sz="2350" dirty="0" err="1" smtClean="0"/>
              <a:t>int</a:t>
            </a:r>
            <a:r>
              <a:rPr lang="en-US" sz="2350" dirty="0" smtClean="0"/>
              <a:t> x = 2, y = 4, z;</a:t>
            </a:r>
          </a:p>
          <a:p>
            <a:pPr marL="36576" indent="0">
              <a:buNone/>
            </a:pPr>
            <a:r>
              <a:rPr lang="en-US" sz="2350" dirty="0"/>
              <a:t>	</a:t>
            </a:r>
            <a:r>
              <a:rPr lang="en-US" sz="2350" dirty="0" smtClean="0"/>
              <a:t>double a = 3.1;</a:t>
            </a:r>
          </a:p>
          <a:p>
            <a:pPr marL="36576" indent="0">
              <a:buNone/>
            </a:pPr>
            <a:r>
              <a:rPr lang="en-US" sz="2350" dirty="0"/>
              <a:t>	</a:t>
            </a:r>
            <a:endParaRPr lang="en-US" sz="2350" dirty="0" smtClean="0"/>
          </a:p>
          <a:p>
            <a:pPr marL="36576" indent="0">
              <a:buNone/>
            </a:pPr>
            <a:r>
              <a:rPr lang="en-US" sz="2350" dirty="0"/>
              <a:t>	</a:t>
            </a:r>
            <a:r>
              <a:rPr lang="en-US" sz="2350" dirty="0" smtClean="0"/>
              <a:t>z = </a:t>
            </a:r>
            <a:r>
              <a:rPr lang="en-US" sz="2350" dirty="0" err="1" smtClean="0"/>
              <a:t>manip</a:t>
            </a:r>
            <a:r>
              <a:rPr lang="en-US" sz="2350" dirty="0" smtClean="0"/>
              <a:t>(x) + </a:t>
            </a:r>
            <a:r>
              <a:rPr lang="en-US" sz="2350" dirty="0" err="1" smtClean="0"/>
              <a:t>manip</a:t>
            </a:r>
            <a:r>
              <a:rPr lang="en-US" sz="2350" dirty="0" smtClean="0"/>
              <a:t>(x, y) + </a:t>
            </a:r>
            <a:r>
              <a:rPr lang="en-US" sz="2350" dirty="0" err="1" smtClean="0"/>
              <a:t>manip</a:t>
            </a:r>
            <a:r>
              <a:rPr lang="en-US" sz="2350" dirty="0" smtClean="0"/>
              <a:t>(y, a);</a:t>
            </a:r>
          </a:p>
          <a:p>
            <a:pPr marL="36576" indent="0">
              <a:buNone/>
            </a:pPr>
            <a:r>
              <a:rPr lang="en-US" sz="2350" dirty="0" smtClean="0"/>
              <a:t>	</a:t>
            </a:r>
          </a:p>
          <a:p>
            <a:pPr marL="36576" indent="0">
              <a:buNone/>
            </a:pPr>
            <a:r>
              <a:rPr lang="en-US" sz="2350" dirty="0"/>
              <a:t>	</a:t>
            </a:r>
            <a:r>
              <a:rPr lang="en-US" sz="2350" dirty="0" err="1" smtClean="0"/>
              <a:t>cout</a:t>
            </a:r>
            <a:r>
              <a:rPr lang="en-US" sz="2350" dirty="0" smtClean="0"/>
              <a:t> &lt;&lt; z &lt;&lt; </a:t>
            </a:r>
            <a:r>
              <a:rPr lang="en-US" sz="2350" dirty="0" err="1" smtClean="0"/>
              <a:t>endl</a:t>
            </a:r>
            <a:r>
              <a:rPr lang="en-US" sz="2350" dirty="0" smtClean="0"/>
              <a:t>;</a:t>
            </a:r>
            <a:endParaRPr lang="en-US" sz="2350" dirty="0"/>
          </a:p>
          <a:p>
            <a:pPr marL="36576" indent="0">
              <a:buNone/>
            </a:pPr>
            <a:r>
              <a:rPr lang="en-US" sz="2350" dirty="0"/>
              <a:t>	</a:t>
            </a:r>
            <a:endParaRPr lang="en-US" sz="2350" dirty="0" smtClean="0"/>
          </a:p>
          <a:p>
            <a:pPr marL="36576" indent="0">
              <a:buNone/>
            </a:pPr>
            <a:r>
              <a:rPr lang="en-US" sz="2350" dirty="0"/>
              <a:t>	</a:t>
            </a:r>
            <a:r>
              <a:rPr lang="en-US" sz="2350" dirty="0" smtClean="0"/>
              <a:t>return </a:t>
            </a:r>
            <a:r>
              <a:rPr lang="en-US" sz="2350" dirty="0"/>
              <a:t>0;</a:t>
            </a:r>
          </a:p>
          <a:p>
            <a:pPr marL="36576" indent="0">
              <a:buNone/>
            </a:pPr>
            <a:r>
              <a:rPr lang="en-US" sz="2350" dirty="0"/>
              <a:t>}</a:t>
            </a:r>
            <a:endParaRPr lang="en-US" sz="2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852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381000" y="1066800"/>
            <a:ext cx="8534400" cy="5486400"/>
          </a:xfrm>
        </p:spPr>
        <p:txBody>
          <a:bodyPr/>
          <a:lstStyle/>
          <a:p>
            <a:r>
              <a:rPr lang="en-US" sz="2900" dirty="0" smtClean="0"/>
              <a:t>Tools for testing your code in a large or team environment</a:t>
            </a:r>
          </a:p>
          <a:p>
            <a:r>
              <a:rPr lang="en-US" sz="2900" dirty="0" smtClean="0"/>
              <a:t>Stubs are dummy functions used to test your main</a:t>
            </a:r>
          </a:p>
          <a:p>
            <a:r>
              <a:rPr lang="en-US" sz="2900" dirty="0" smtClean="0"/>
              <a:t>Drivers are dummy mains used to test your functions</a:t>
            </a:r>
          </a:p>
          <a:p>
            <a:r>
              <a:rPr lang="en-US" sz="2900" dirty="0" smtClean="0"/>
              <a:t>This is useful if you want to focus on finishing your main before writing your functions or vice versa</a:t>
            </a:r>
          </a:p>
          <a:p>
            <a:r>
              <a:rPr lang="en-US" sz="2900" dirty="0" smtClean="0"/>
              <a:t>Or if a member of your team is writing the function and you need to test your main or vice versa</a:t>
            </a:r>
            <a:endParaRPr lang="en-US" sz="2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and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460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and Drivers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4694461" cy="570811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47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795433" cy="56388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63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Them Everywhere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799"/>
            <a:ext cx="5507993" cy="561986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5680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322</TotalTime>
  <Words>1997</Words>
  <Application>Microsoft Office PowerPoint</Application>
  <PresentationFormat>On-screen Show (4:3)</PresentationFormat>
  <Paragraphs>349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Technic</vt:lpstr>
      <vt:lpstr>Computer Science</vt:lpstr>
      <vt:lpstr>Modular Programming</vt:lpstr>
      <vt:lpstr>Defining a Function</vt:lpstr>
      <vt:lpstr>A Familiar Function</vt:lpstr>
      <vt:lpstr>Calling a Function</vt:lpstr>
      <vt:lpstr>Calling a Function</vt:lpstr>
      <vt:lpstr>Call Them Everywhere</vt:lpstr>
      <vt:lpstr>Multiple Functions</vt:lpstr>
      <vt:lpstr>Call Them Everywhere</vt:lpstr>
      <vt:lpstr>Checkpoint</vt:lpstr>
      <vt:lpstr>Checkpoint</vt:lpstr>
      <vt:lpstr>Function Prototypes</vt:lpstr>
      <vt:lpstr>Function Prototypes</vt:lpstr>
      <vt:lpstr>Sending Data into a Function</vt:lpstr>
      <vt:lpstr>Sending Data into a Function</vt:lpstr>
      <vt:lpstr>Sending Data into a Function</vt:lpstr>
      <vt:lpstr>Sending Data into a Function</vt:lpstr>
      <vt:lpstr>Sending Data into a Function</vt:lpstr>
      <vt:lpstr>Passing Data by Value</vt:lpstr>
      <vt:lpstr>Passing Data by Value</vt:lpstr>
      <vt:lpstr>Menu Example</vt:lpstr>
      <vt:lpstr>Menu Example</vt:lpstr>
      <vt:lpstr>Menu Example</vt:lpstr>
      <vt:lpstr>Checkpoint</vt:lpstr>
      <vt:lpstr>Checkpoint</vt:lpstr>
      <vt:lpstr>Checkpoint</vt:lpstr>
      <vt:lpstr>The return Statement</vt:lpstr>
      <vt:lpstr>The return Statement</vt:lpstr>
      <vt:lpstr>Returning a Value</vt:lpstr>
      <vt:lpstr>Returning a Value</vt:lpstr>
      <vt:lpstr>Using a Return as an Argument</vt:lpstr>
      <vt:lpstr>Using a Return as an Argument</vt:lpstr>
      <vt:lpstr>Returning a Boolean Value</vt:lpstr>
      <vt:lpstr>Checkpoint</vt:lpstr>
      <vt:lpstr>Checkpoint</vt:lpstr>
      <vt:lpstr>Local Variables</vt:lpstr>
      <vt:lpstr>Local Variables</vt:lpstr>
      <vt:lpstr>Local Variables</vt:lpstr>
      <vt:lpstr>Global Variables</vt:lpstr>
      <vt:lpstr>Global Variables</vt:lpstr>
      <vt:lpstr>Global Variables</vt:lpstr>
      <vt:lpstr>Global Variables</vt:lpstr>
      <vt:lpstr>Mixing Local and Global</vt:lpstr>
      <vt:lpstr>Mixing Local and Global</vt:lpstr>
      <vt:lpstr>Static Local Variables</vt:lpstr>
      <vt:lpstr>Static Local Variables</vt:lpstr>
      <vt:lpstr>Static Local Variables</vt:lpstr>
      <vt:lpstr>Static Local Variables</vt:lpstr>
      <vt:lpstr>Checkpoint</vt:lpstr>
      <vt:lpstr>Checkpoint</vt:lpstr>
      <vt:lpstr>Checkpoint</vt:lpstr>
      <vt:lpstr>Default Arguments</vt:lpstr>
      <vt:lpstr>Default Arguments</vt:lpstr>
      <vt:lpstr>Reference Variables</vt:lpstr>
      <vt:lpstr>Reference Variables</vt:lpstr>
      <vt:lpstr>Reference Variables</vt:lpstr>
      <vt:lpstr>Reference Variables</vt:lpstr>
      <vt:lpstr>Reference Variables</vt:lpstr>
      <vt:lpstr>Checkpoint</vt:lpstr>
      <vt:lpstr>Checkpoint</vt:lpstr>
      <vt:lpstr>Checkpoint</vt:lpstr>
      <vt:lpstr>Checkpoint</vt:lpstr>
      <vt:lpstr>Checkpoint</vt:lpstr>
      <vt:lpstr>Overloading Functions</vt:lpstr>
      <vt:lpstr>Overloading Functions</vt:lpstr>
      <vt:lpstr>Overloading Functions</vt:lpstr>
      <vt:lpstr>Overloading Functions</vt:lpstr>
      <vt:lpstr>Overloading Functions</vt:lpstr>
      <vt:lpstr>The exit() Function</vt:lpstr>
      <vt:lpstr>The exit() Function</vt:lpstr>
      <vt:lpstr>Checkpoint</vt:lpstr>
      <vt:lpstr>Checkpoint</vt:lpstr>
      <vt:lpstr>Checkpoint</vt:lpstr>
      <vt:lpstr>Stubs and Drivers</vt:lpstr>
      <vt:lpstr>Stubs and Drivers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Menarus</dc:creator>
  <cp:lastModifiedBy>Menarus</cp:lastModifiedBy>
  <cp:revision>139</cp:revision>
  <dcterms:created xsi:type="dcterms:W3CDTF">2017-08-31T02:48:21Z</dcterms:created>
  <dcterms:modified xsi:type="dcterms:W3CDTF">2018-02-08T22:07:42Z</dcterms:modified>
</cp:coreProperties>
</file>