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85"/>
  </p:notesMasterIdLst>
  <p:handoutMasterIdLst>
    <p:handoutMasterId r:id="rId8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8" r:id="rId19"/>
    <p:sldId id="273" r:id="rId20"/>
    <p:sldId id="274" r:id="rId21"/>
    <p:sldId id="275" r:id="rId22"/>
    <p:sldId id="276" r:id="rId23"/>
    <p:sldId id="278" r:id="rId24"/>
    <p:sldId id="277" r:id="rId25"/>
    <p:sldId id="279" r:id="rId26"/>
    <p:sldId id="280" r:id="rId27"/>
    <p:sldId id="281" r:id="rId28"/>
    <p:sldId id="282" r:id="rId29"/>
    <p:sldId id="283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84" r:id="rId42"/>
    <p:sldId id="297" r:id="rId43"/>
    <p:sldId id="299" r:id="rId44"/>
    <p:sldId id="300" r:id="rId45"/>
    <p:sldId id="301" r:id="rId46"/>
    <p:sldId id="302" r:id="rId47"/>
    <p:sldId id="304" r:id="rId48"/>
    <p:sldId id="303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6" r:id="rId70"/>
    <p:sldId id="325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22" autoAdjust="0"/>
  </p:normalViewPr>
  <p:slideViewPr>
    <p:cSldViewPr>
      <p:cViewPr>
        <p:scale>
          <a:sx n="100" d="100"/>
          <a:sy n="100" d="100"/>
        </p:scale>
        <p:origin x="-1908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193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F1514-5303-4262-85B9-BB2F3A085D01}" type="datetimeFigureOut">
              <a:rPr lang="en-US" smtClean="0"/>
              <a:t>Thu, 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E13DB-417A-4BA7-9BCC-C3AECB38A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07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5632E-DC49-4932-8867-828A50282D35}" type="datetimeFigureOut">
              <a:rPr lang="en-US" smtClean="0"/>
              <a:t>Thu, 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1FE4D-7FAB-4F8F-9845-4F439FAC4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47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1FE4D-7FAB-4F8F-9845-4F439FAC4C4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20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1FE4D-7FAB-4F8F-9845-4F439FAC4C4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2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  <a:prstGeom prst="rect">
            <a:avLst/>
          </a:prstGeo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  <a:prstGeom prst="rect">
            <a:avLst/>
          </a:prstGeo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4800" y="954087"/>
            <a:ext cx="7010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1066800"/>
            <a:ext cx="8382000" cy="5486400"/>
          </a:xfrm>
          <a:prstGeom prst="rect">
            <a:avLst/>
          </a:prstGeom>
        </p:spPr>
        <p:txBody>
          <a:bodyPr/>
          <a:lstStyle>
            <a:lvl1pPr>
              <a:defRPr sz="3000" baseline="0">
                <a:latin typeface="+mn-lt"/>
              </a:defRPr>
            </a:lvl1pPr>
            <a:lvl2pPr>
              <a:defRPr sz="2600" baseline="0"/>
            </a:lvl2pPr>
            <a:lvl3pPr>
              <a:buClr>
                <a:schemeClr val="accent1"/>
              </a:buClr>
              <a:defRPr sz="2400" baseline="0"/>
            </a:lvl3pPr>
            <a:lvl4pPr>
              <a:buClr>
                <a:schemeClr val="accent1"/>
              </a:buClr>
              <a:defRPr sz="2000" baseline="0"/>
            </a:lvl4pPr>
            <a:lvl5pPr>
              <a:buClr>
                <a:schemeClr val="accent1"/>
              </a:buClr>
              <a:defRPr sz="20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3375" y="0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 sz="4800" cap="small" spc="150" baseline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40188" cy="838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524000"/>
            <a:ext cx="4041775" cy="838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362200"/>
            <a:ext cx="4041775" cy="39417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  <a:prstGeom prst="rect">
            <a:avLst/>
          </a:prstGeo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25400" cap="flat">
            <a:solidFill>
              <a:schemeClr val="accent1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  <a:prstGeom prst="rect">
            <a:avLst/>
          </a:prstGeo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 txBox="1">
            <a:spLocks/>
          </p:cNvSpPr>
          <p:nvPr userDrawn="1"/>
        </p:nvSpPr>
        <p:spPr>
          <a:xfrm>
            <a:off x="381000" y="0"/>
            <a:ext cx="7467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cap="small" spc="150" dirty="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" pitchFamily="34" charset="0"/>
              </a:rPr>
              <a:t>Title</a:t>
            </a:r>
            <a:endParaRPr lang="en-US" dirty="0">
              <a:solidFill>
                <a:schemeClr val="tx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Content Placeholder 1"/>
          <p:cNvSpPr txBox="1">
            <a:spLocks/>
          </p:cNvSpPr>
          <p:nvPr userDrawn="1"/>
        </p:nvSpPr>
        <p:spPr>
          <a:xfrm>
            <a:off x="381000" y="1096962"/>
            <a:ext cx="8382000" cy="5456238"/>
          </a:xfrm>
          <a:prstGeom prst="rect">
            <a:avLst/>
          </a:prstGeom>
        </p:spPr>
        <p:txBody>
          <a:bodyPr/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0624" lvl="0" indent="-384048">
              <a:buClr>
                <a:schemeClr val="accent1"/>
              </a:buClr>
            </a:pPr>
            <a:endParaRPr lang="en-US" dirty="0" smtClean="0"/>
          </a:p>
          <a:p>
            <a:pPr marL="420624" lvl="0" indent="-384048"/>
            <a:endParaRPr lang="en-US" dirty="0" smtClean="0"/>
          </a:p>
        </p:txBody>
      </p:sp>
      <p:sp>
        <p:nvSpPr>
          <p:cNvPr id="14" name="Rectangle 13"/>
          <p:cNvSpPr/>
          <p:nvPr userDrawn="1"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04800" y="954087"/>
            <a:ext cx="7010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41" r:id="rId3"/>
    <p:sldLayoutId id="2147483945" r:id="rId4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n w="5000" cmpd="sng">
                  <a:solidFill>
                    <a:schemeClr val="accent1"/>
                  </a:solidFill>
                  <a:prstDash val="solid"/>
                </a:ln>
              </a:rPr>
              <a:t>Computer Science</a:t>
            </a:r>
            <a:endParaRPr lang="en-US" dirty="0">
              <a:ln w="5000" cmpd="sng">
                <a:solidFill>
                  <a:schemeClr val="accent1"/>
                </a:solidFill>
                <a:prstDash val="solid"/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Tony Gaddis 5</a:t>
            </a:r>
            <a:r>
              <a:rPr lang="en-US" baseline="30000" dirty="0" smtClean="0">
                <a:solidFill>
                  <a:schemeClr val="tx1">
                    <a:lumMod val="9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Ed</a:t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Starting Out with C++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2600" y="4191000"/>
            <a:ext cx="6832576" cy="830997"/>
          </a:xfrm>
          <a:prstGeom prst="rect">
            <a:avLst/>
          </a:prstGeom>
          <a:solidFill>
            <a:schemeClr val="tx1">
              <a:lumMod val="50000"/>
              <a:alpha val="50000"/>
            </a:schemeClr>
          </a:solidFill>
        </p:spPr>
        <p:txBody>
          <a:bodyPr wrap="none">
            <a:noAutofit/>
          </a:bodyPr>
          <a:lstStyle/>
          <a:p>
            <a:r>
              <a:rPr lang="en-US" sz="2400" cap="small" spc="15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C</a:t>
            </a:r>
            <a:r>
              <a:rPr lang="en-US" sz="2400" cap="small" spc="15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hapter 4</a:t>
            </a:r>
          </a:p>
          <a:p>
            <a:r>
              <a:rPr lang="en-US" sz="2400" b="1" cap="small" dirty="0" smtClean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Making Decisions</a:t>
            </a:r>
            <a:endParaRPr lang="en-US" sz="2400" b="1" cap="small" dirty="0">
              <a:solidFill>
                <a:schemeClr val="tx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663688" y="4606498"/>
            <a:ext cx="7010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575" y="6488668"/>
            <a:ext cx="2621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 w="5000" cmpd="sng">
                  <a:solidFill>
                    <a:schemeClr val="accent1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 scaled="0"/>
                </a:gradFill>
                <a:effectLst>
                  <a:glow rad="12700">
                    <a:schemeClr val="bg1">
                      <a:alpha val="1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Mohammad </a:t>
            </a:r>
            <a:r>
              <a:rPr lang="en-US" dirty="0" smtClean="0">
                <a:ln w="5000" cmpd="sng">
                  <a:solidFill>
                    <a:schemeClr val="accent1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 scaled="0"/>
                </a:gradFill>
                <a:effectLst>
                  <a:glow rad="12700">
                    <a:schemeClr val="bg1">
                      <a:alpha val="10000"/>
                    </a:schemeClr>
                  </a:glow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Al-Husseini</a:t>
            </a:r>
            <a:endParaRPr lang="en-US" cap="small" spc="150" dirty="0" smtClean="0"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 scaled="0"/>
              </a:gradFill>
              <a:effectLst>
                <a:glow rad="12700">
                  <a:schemeClr val="bg1">
                    <a:alpha val="10000"/>
                  </a:schemeClr>
                </a:glow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6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A simple example is a letter grade calculator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Statement</a:t>
            </a:r>
            <a:endParaRPr lang="en-US" dirty="0"/>
          </a:p>
        </p:txBody>
      </p:sp>
      <p:sp>
        <p:nvSpPr>
          <p:cNvPr id="4" name="Flowchart: Decision 3"/>
          <p:cNvSpPr/>
          <p:nvPr/>
        </p:nvSpPr>
        <p:spPr>
          <a:xfrm>
            <a:off x="3207224" y="2514600"/>
            <a:ext cx="2729552" cy="1828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totalScore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&gt;= 90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72000" y="16764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012976" y="3429000"/>
            <a:ext cx="1302224" cy="457200"/>
            <a:chOff x="5936776" y="3429000"/>
            <a:chExt cx="1302224" cy="457200"/>
          </a:xfrm>
        </p:grpSpPr>
        <p:cxnSp>
          <p:nvCxnSpPr>
            <p:cNvPr id="7" name="Straight Connector 6"/>
            <p:cNvCxnSpPr>
              <a:stCxn id="4" idx="3"/>
            </p:cNvCxnSpPr>
            <p:nvPr/>
          </p:nvCxnSpPr>
          <p:spPr>
            <a:xfrm>
              <a:off x="5936776" y="3429000"/>
              <a:ext cx="1302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7239000" y="34290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5936776" y="3962400"/>
            <a:ext cx="275002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“Congratulations! That’s an A!”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38806" y="3015734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72000" y="44196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81400" y="481226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315200" y="4756666"/>
            <a:ext cx="0" cy="88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24400" y="56388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26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Statement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34" y="2228850"/>
            <a:ext cx="8814766" cy="409575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1"/>
          <p:cNvSpPr>
            <a:spLocks noGrp="1"/>
          </p:cNvSpPr>
          <p:nvPr>
            <p:ph sz="quarter" idx="2"/>
          </p:nvPr>
        </p:nvSpPr>
        <p:spPr>
          <a:xfrm>
            <a:off x="381000" y="1066800"/>
            <a:ext cx="8382000" cy="5486400"/>
          </a:xfrm>
        </p:spPr>
        <p:txBody>
          <a:bodyPr/>
          <a:lstStyle/>
          <a:p>
            <a:r>
              <a:rPr lang="en-US" dirty="0" smtClean="0"/>
              <a:t>if (expression)</a:t>
            </a:r>
            <a:br>
              <a:rPr lang="en-US" dirty="0" smtClean="0"/>
            </a:br>
            <a:r>
              <a:rPr lang="en-US" dirty="0" smtClean="0"/>
              <a:t>	statement;</a:t>
            </a:r>
          </a:p>
        </p:txBody>
      </p:sp>
    </p:spTree>
    <p:extLst>
      <p:ext uri="{BB962C8B-B14F-4D97-AF65-F5344CB8AC3E}">
        <p14:creationId xmlns:p14="http://schemas.microsoft.com/office/powerpoint/2010/main" val="2324458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Do not put a semicolon after the if statement</a:t>
            </a:r>
          </a:p>
          <a:p>
            <a:pPr lvl="1"/>
            <a:r>
              <a:rPr lang="en-US" dirty="0" err="1" smtClean="0"/>
              <a:t>bool</a:t>
            </a:r>
            <a:r>
              <a:rPr lang="en-US" dirty="0" smtClean="0"/>
              <a:t> b = false;</a:t>
            </a:r>
            <a:br>
              <a:rPr lang="en-US" dirty="0" smtClean="0"/>
            </a:br>
            <a:r>
              <a:rPr lang="en-US" dirty="0" smtClean="0"/>
              <a:t>if(b);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“b is true”;</a:t>
            </a:r>
          </a:p>
          <a:p>
            <a:pPr lvl="1"/>
            <a:r>
              <a:rPr lang="en-US" dirty="0" smtClean="0"/>
              <a:t>This skips the if statement and the </a:t>
            </a:r>
            <a:r>
              <a:rPr lang="en-US" dirty="0" err="1" smtClean="0"/>
              <a:t>cout</a:t>
            </a:r>
            <a:r>
              <a:rPr lang="en-US" dirty="0" smtClean="0"/>
              <a:t> is always executed</a:t>
            </a:r>
          </a:p>
          <a:p>
            <a:r>
              <a:rPr lang="en-US" dirty="0" smtClean="0"/>
              <a:t>The statements in the if statement should be indented for readability</a:t>
            </a:r>
          </a:p>
          <a:p>
            <a:pPr lvl="1"/>
            <a:r>
              <a:rPr lang="en-US" dirty="0" err="1" smtClean="0"/>
              <a:t>bool</a:t>
            </a:r>
            <a:r>
              <a:rPr lang="en-US" dirty="0" smtClean="0"/>
              <a:t> meeting = true;</a:t>
            </a:r>
            <a:br>
              <a:rPr lang="en-US" dirty="0" smtClean="0"/>
            </a:br>
            <a:r>
              <a:rPr lang="en-US" dirty="0" smtClean="0"/>
              <a:t>if(meeting)			if(meeting)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“Hello”;			</a:t>
            </a:r>
            <a:r>
              <a:rPr lang="en-US" dirty="0" err="1" smtClean="0"/>
              <a:t>cout</a:t>
            </a:r>
            <a:r>
              <a:rPr lang="en-US" dirty="0" smtClean="0"/>
              <a:t> &lt;&lt; “Hello”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“Goodbye.”	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“Goodbye.”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54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Do not mix up the assignment and equality operators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a = 2, b = 3;</a:t>
            </a:r>
            <a:br>
              <a:rPr lang="en-US" dirty="0" smtClean="0"/>
            </a:br>
            <a:r>
              <a:rPr lang="en-US" dirty="0" smtClean="0"/>
              <a:t>if(a = b)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“A is the same as B”;</a:t>
            </a:r>
          </a:p>
          <a:p>
            <a:pPr lvl="1"/>
            <a:r>
              <a:rPr lang="en-US" dirty="0" smtClean="0"/>
              <a:t>Remember that the assignment operator returns its value, so a will be set equal to b and its value returned</a:t>
            </a:r>
          </a:p>
          <a:p>
            <a:pPr lvl="1"/>
            <a:r>
              <a:rPr lang="en-US" dirty="0" smtClean="0"/>
              <a:t>That value is non-zero so it will equate to true</a:t>
            </a:r>
          </a:p>
          <a:p>
            <a:pPr lvl="1"/>
            <a:r>
              <a:rPr lang="en-US" dirty="0" smtClean="0"/>
              <a:t>And this will display that A is the same as 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67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Avoid the equality operator when comparing floating point numbers, use &gt;= or &lt;=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Will display that they are the same</a:t>
            </a:r>
            <a:endParaRPr lang="en-US" dirty="0"/>
          </a:p>
          <a:p>
            <a:r>
              <a:rPr lang="en-US" dirty="0" smtClean="0"/>
              <a:t>This is behavior is caused by rounding errors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Notes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2286000"/>
            <a:ext cx="8582025" cy="280035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095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You can have multiple statements inside the if</a:t>
            </a:r>
          </a:p>
          <a:p>
            <a:r>
              <a:rPr lang="en-US" dirty="0" smtClean="0"/>
              <a:t>To do so, you must use braces</a:t>
            </a:r>
          </a:p>
          <a:p>
            <a:r>
              <a:rPr lang="en-US" dirty="0" smtClean="0"/>
              <a:t>if(expression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statement;</a:t>
            </a:r>
            <a:br>
              <a:rPr lang="en-US" dirty="0" smtClean="0"/>
            </a:br>
            <a:r>
              <a:rPr lang="en-US" dirty="0" smtClean="0"/>
              <a:t>	statement;</a:t>
            </a:r>
            <a:br>
              <a:rPr lang="en-US" dirty="0" smtClean="0"/>
            </a:br>
            <a:r>
              <a:rPr lang="en-US" dirty="0" smtClean="0"/>
              <a:t>	…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en-US" dirty="0" smtClean="0"/>
              <a:t>You don’t need the braces with a single statement, but it is still good to include them for clarity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the if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44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the if Statement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08412"/>
            <a:ext cx="8229600" cy="5597188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5657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Forget the Braces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72" y="1066800"/>
            <a:ext cx="8099128" cy="56388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8482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Typically a </a:t>
            </a:r>
            <a:r>
              <a:rPr lang="en-US" dirty="0" err="1" smtClean="0"/>
              <a:t>bool</a:t>
            </a:r>
            <a:r>
              <a:rPr lang="en-US" dirty="0" smtClean="0"/>
              <a:t> variable that signals when a condition is met</a:t>
            </a:r>
          </a:p>
          <a:p>
            <a:pPr lvl="1"/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highScore</a:t>
            </a:r>
            <a:r>
              <a:rPr lang="en-US" dirty="0" smtClean="0"/>
              <a:t> = false;</a:t>
            </a:r>
            <a:br>
              <a:rPr lang="en-US" dirty="0" smtClean="0"/>
            </a:br>
            <a:r>
              <a:rPr lang="en-US" dirty="0" smtClean="0"/>
              <a:t>if (average &gt; 95)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highScore</a:t>
            </a:r>
            <a:r>
              <a:rPr lang="en-US" dirty="0" smtClean="0"/>
              <a:t> = true;</a:t>
            </a:r>
            <a:br>
              <a:rPr lang="en-US" dirty="0" smtClean="0"/>
            </a:br>
            <a:r>
              <a:rPr lang="en-US" dirty="0" smtClean="0"/>
              <a:t>if(</a:t>
            </a:r>
            <a:r>
              <a:rPr lang="en-US" dirty="0" err="1" smtClean="0"/>
              <a:t>highscore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“Congratulations! That’s a high score!”;</a:t>
            </a:r>
          </a:p>
          <a:p>
            <a:r>
              <a:rPr lang="en-US" dirty="0" smtClean="0"/>
              <a:t>Can also be integer</a:t>
            </a:r>
          </a:p>
          <a:p>
            <a:pPr lvl="1"/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highScore</a:t>
            </a:r>
            <a:r>
              <a:rPr lang="en-US" dirty="0" smtClean="0"/>
              <a:t> = 0; // 0 representing false</a:t>
            </a:r>
          </a:p>
          <a:p>
            <a:pPr lvl="1"/>
            <a:r>
              <a:rPr lang="en-US" dirty="0" smtClean="0"/>
              <a:t>You must initialize these variables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53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 startAt="5"/>
            </a:pPr>
            <a:r>
              <a:rPr lang="en-US" dirty="0" smtClean="0"/>
              <a:t>True or False, These are equivalent</a:t>
            </a:r>
            <a:br>
              <a:rPr lang="en-US" dirty="0" smtClean="0"/>
            </a:br>
            <a:r>
              <a:rPr lang="en-US" dirty="0" smtClean="0"/>
              <a:t>if(sales &gt; 10000)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commissionRate</a:t>
            </a:r>
            <a:r>
              <a:rPr lang="en-US" dirty="0" smtClean="0"/>
              <a:t> = 0.15;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if(sales &gt; 10000) </a:t>
            </a:r>
            <a:r>
              <a:rPr lang="en-US" dirty="0" err="1" smtClean="0"/>
              <a:t>commissionRate</a:t>
            </a:r>
            <a:r>
              <a:rPr lang="en-US" dirty="0" smtClean="0"/>
              <a:t> = 0.15;</a:t>
            </a:r>
            <a:br>
              <a:rPr lang="en-US" dirty="0" smtClean="0"/>
            </a:br>
            <a:endParaRPr lang="en-US" dirty="0" smtClean="0"/>
          </a:p>
          <a:p>
            <a:pPr marL="550926" indent="-514350">
              <a:buFont typeface="+mj-lt"/>
              <a:buAutoNum type="arabicPeriod" startAt="5"/>
            </a:pPr>
            <a:r>
              <a:rPr lang="en-US" dirty="0" smtClean="0"/>
              <a:t>True </a:t>
            </a:r>
            <a:r>
              <a:rPr lang="en-US" dirty="0"/>
              <a:t>or False, These are </a:t>
            </a:r>
            <a:r>
              <a:rPr lang="en-US" dirty="0" smtClean="0"/>
              <a:t>equivalent</a:t>
            </a:r>
            <a:br>
              <a:rPr lang="en-US" dirty="0" smtClean="0"/>
            </a:br>
            <a:r>
              <a:rPr lang="en-US" dirty="0" smtClean="0"/>
              <a:t>if(calls == 20)</a:t>
            </a:r>
            <a:br>
              <a:rPr lang="en-US" dirty="0" smtClean="0"/>
            </a:br>
            <a:r>
              <a:rPr lang="en-US" dirty="0" smtClean="0"/>
              <a:t>	rate *= 0.5;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if(calls = 20)</a:t>
            </a:r>
            <a:br>
              <a:rPr lang="en-US" dirty="0" smtClean="0"/>
            </a:br>
            <a:r>
              <a:rPr lang="en-US" dirty="0" smtClean="0"/>
              <a:t>	rate *= 0.5;</a:t>
            </a:r>
          </a:p>
          <a:p>
            <a:pPr marL="36576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3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Thus far, your programs have asked for input, done some calculation, and displayed a result</a:t>
            </a:r>
          </a:p>
          <a:p>
            <a:r>
              <a:rPr lang="en-US" dirty="0" smtClean="0"/>
              <a:t>This is not an entirely useful program, its always going to perform the same operation</a:t>
            </a:r>
          </a:p>
          <a:p>
            <a:r>
              <a:rPr lang="en-US" dirty="0" smtClean="0"/>
              <a:t>We can compare pieces of data to perform more complex logic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5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0" y="1066800"/>
            <a:ext cx="9448800" cy="5486400"/>
          </a:xfrm>
        </p:spPr>
        <p:txBody>
          <a:bodyPr/>
          <a:lstStyle/>
          <a:p>
            <a:pPr marL="550926" indent="-514350">
              <a:buFont typeface="+mj-lt"/>
              <a:buAutoNum type="arabicPeriod" startAt="7"/>
            </a:pPr>
            <a:r>
              <a:rPr lang="en-US" dirty="0" smtClean="0"/>
              <a:t>Each contains a logic error</a:t>
            </a:r>
            <a:br>
              <a:rPr lang="en-US" dirty="0" smtClean="0"/>
            </a:br>
            <a:r>
              <a:rPr lang="en-US" dirty="0" smtClean="0"/>
              <a:t>Assume the variables exist</a:t>
            </a:r>
          </a:p>
          <a:p>
            <a:pPr marL="852678" lvl="1" indent="-514350">
              <a:buFont typeface="+mj-lt"/>
              <a:buAutoNum type="arabicPeriod"/>
            </a:pPr>
            <a:r>
              <a:rPr lang="en-US" dirty="0" smtClean="0"/>
              <a:t>if(hours &gt; 40);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hours &lt;&lt; “ hours qualifies for over-time.”;</a:t>
            </a:r>
            <a:br>
              <a:rPr lang="en-US" dirty="0" smtClean="0"/>
            </a:br>
            <a:endParaRPr lang="en-US" dirty="0" smtClean="0"/>
          </a:p>
          <a:p>
            <a:pPr marL="852678" lvl="1" indent="-514350">
              <a:buFont typeface="+mj-lt"/>
              <a:buAutoNum type="arabicPeriod"/>
            </a:pPr>
            <a:r>
              <a:rPr lang="en-US" dirty="0" smtClean="0"/>
              <a:t>balance = 1000;</a:t>
            </a:r>
            <a:br>
              <a:rPr lang="en-US" dirty="0" smtClean="0"/>
            </a:br>
            <a:r>
              <a:rPr lang="en-US" dirty="0" smtClean="0"/>
              <a:t>if(</a:t>
            </a:r>
            <a:r>
              <a:rPr lang="en-US" dirty="0" err="1" smtClean="0"/>
              <a:t>interestRate</a:t>
            </a:r>
            <a:r>
              <a:rPr lang="en-US" dirty="0" smtClean="0"/>
              <a:t> = .07)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“This account is earning the maximum rate.”;</a:t>
            </a:r>
            <a:br>
              <a:rPr lang="en-US" dirty="0" smtClean="0"/>
            </a:br>
            <a:endParaRPr lang="en-US" dirty="0" smtClean="0"/>
          </a:p>
          <a:p>
            <a:pPr marL="852678" lvl="1" indent="-514350">
              <a:buFont typeface="+mj-lt"/>
              <a:buAutoNum type="arabicPeriod"/>
            </a:pPr>
            <a:r>
              <a:rPr lang="en-US" dirty="0" smtClean="0"/>
              <a:t>if(</a:t>
            </a:r>
            <a:r>
              <a:rPr lang="en-US" dirty="0" err="1" smtClean="0"/>
              <a:t>interestRate</a:t>
            </a:r>
            <a:r>
              <a:rPr lang="en-US" dirty="0" smtClean="0"/>
              <a:t> &gt;.07)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“This account earns a $10 bonus.”;</a:t>
            </a:r>
            <a:br>
              <a:rPr lang="en-US" dirty="0" smtClean="0"/>
            </a:br>
            <a:r>
              <a:rPr lang="en-US" dirty="0" smtClean="0"/>
              <a:t>   balance += 10.0;</a:t>
            </a:r>
          </a:p>
          <a:p>
            <a:pPr marL="36576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92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 startAt="8"/>
            </a:pPr>
            <a:r>
              <a:rPr lang="en-US" dirty="0" smtClean="0"/>
              <a:t>Write an if statement that assigns 0 to x if y is equal to 20</a:t>
            </a:r>
          </a:p>
          <a:p>
            <a:pPr marL="550926" indent="-514350">
              <a:buFont typeface="+mj-lt"/>
              <a:buAutoNum type="arabicPeriod" startAt="8"/>
            </a:pPr>
            <a:r>
              <a:rPr lang="en-US" dirty="0" smtClean="0"/>
              <a:t>Write an if statement that multiples </a:t>
            </a:r>
            <a:r>
              <a:rPr lang="en-US" dirty="0" err="1" smtClean="0"/>
              <a:t>payRate</a:t>
            </a:r>
            <a:r>
              <a:rPr lang="en-US" dirty="0" smtClean="0"/>
              <a:t> by 1.5 if hours is greater than 40</a:t>
            </a:r>
          </a:p>
          <a:p>
            <a:pPr marL="550926" indent="-514350">
              <a:buFont typeface="+mj-lt"/>
              <a:buAutoNum type="arabicPeriod" startAt="8"/>
            </a:pPr>
            <a:r>
              <a:rPr lang="en-US" dirty="0" smtClean="0"/>
              <a:t>Write an if statement that assigns .20 to </a:t>
            </a:r>
            <a:r>
              <a:rPr lang="en-US" dirty="0" err="1" smtClean="0"/>
              <a:t>comission</a:t>
            </a:r>
            <a:r>
              <a:rPr lang="en-US" dirty="0" smtClean="0"/>
              <a:t> if sales is greater than or equal to 10000.00</a:t>
            </a:r>
          </a:p>
          <a:p>
            <a:pPr marL="550926" indent="-514350">
              <a:buFont typeface="+mj-lt"/>
              <a:buAutoNum type="arabicPeriod" startAt="8"/>
            </a:pPr>
            <a:r>
              <a:rPr lang="en-US" dirty="0" smtClean="0"/>
              <a:t>Write an if statement that sets the variable fees to 50 if the variable max is set to true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25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Executes the first block if true, else it executes the second block</a:t>
            </a:r>
          </a:p>
          <a:p>
            <a:r>
              <a:rPr lang="en-US" dirty="0" smtClean="0"/>
              <a:t>if ( expression )</a:t>
            </a:r>
            <a:br>
              <a:rPr lang="en-US" dirty="0" smtClean="0"/>
            </a:br>
            <a:r>
              <a:rPr lang="en-US" dirty="0" smtClean="0"/>
              <a:t>	statement or block</a:t>
            </a:r>
            <a:br>
              <a:rPr lang="en-US" dirty="0" smtClean="0"/>
            </a:br>
            <a:r>
              <a:rPr lang="en-US" dirty="0" smtClean="0"/>
              <a:t>else</a:t>
            </a:r>
            <a:br>
              <a:rPr lang="en-US" dirty="0" smtClean="0"/>
            </a:br>
            <a:r>
              <a:rPr lang="en-US" dirty="0" smtClean="0"/>
              <a:t>	statement or block</a:t>
            </a:r>
          </a:p>
          <a:p>
            <a:r>
              <a:rPr lang="en-US" dirty="0" smtClean="0"/>
              <a:t>Useful for many things, especially avoiding division by zero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“Enter two numbers: “</a:t>
            </a:r>
            <a:br>
              <a:rPr lang="en-US" dirty="0" smtClean="0"/>
            </a:br>
            <a:r>
              <a:rPr lang="en-US" dirty="0" err="1" smtClean="0"/>
              <a:t>cin</a:t>
            </a:r>
            <a:r>
              <a:rPr lang="en-US" dirty="0" smtClean="0"/>
              <a:t> &gt;&gt; a &gt;&gt; b;</a:t>
            </a:r>
            <a:br>
              <a:rPr lang="en-US" dirty="0" smtClean="0"/>
            </a:br>
            <a:r>
              <a:rPr lang="en-US" dirty="0" smtClean="0"/>
              <a:t>if(b != 0)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a / b;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if/else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24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Determine if a number is even or odd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if/else Statement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72000" y="16764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715000" y="3429000"/>
            <a:ext cx="1295400" cy="457200"/>
            <a:chOff x="5943600" y="3429000"/>
            <a:chExt cx="1295400" cy="457200"/>
          </a:xfrm>
        </p:grpSpPr>
        <p:cxnSp>
          <p:nvCxnSpPr>
            <p:cNvPr id="7" name="Straight Connector 6"/>
            <p:cNvCxnSpPr>
              <a:stCxn id="4" idx="3"/>
            </p:cNvCxnSpPr>
            <p:nvPr/>
          </p:nvCxnSpPr>
          <p:spPr>
            <a:xfrm>
              <a:off x="5943600" y="34290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7239000" y="34290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5562600" y="3962400"/>
            <a:ext cx="275002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Indicate that the number is even.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64637" y="3015734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28800" y="301573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010400" y="4756666"/>
            <a:ext cx="0" cy="88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28249" y="3962400"/>
            <a:ext cx="275002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Indicate that the number is odd.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165161" y="4756666"/>
            <a:ext cx="0" cy="88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165161" y="3429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1"/>
          </p:cNvCxnSpPr>
          <p:nvPr/>
        </p:nvCxnSpPr>
        <p:spPr>
          <a:xfrm flipH="1">
            <a:off x="2165161" y="3429000"/>
            <a:ext cx="9590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Decision 3"/>
          <p:cNvSpPr/>
          <p:nvPr/>
        </p:nvSpPr>
        <p:spPr>
          <a:xfrm>
            <a:off x="3124200" y="2514600"/>
            <a:ext cx="2895600" cy="1828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% 2</a:t>
            </a:r>
            <a:br>
              <a:rPr lang="en-US" dirty="0" smtClean="0"/>
            </a:br>
            <a:r>
              <a:rPr lang="en-US" dirty="0" smtClean="0"/>
              <a:t>== 0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2165161" y="5638800"/>
            <a:ext cx="4845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587780" y="5638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898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if/else Statement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67" y="1474306"/>
            <a:ext cx="8775483" cy="4697894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4954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 startAt="12"/>
            </a:pPr>
            <a:r>
              <a:rPr lang="en-US" dirty="0" smtClean="0"/>
              <a:t>True of False, These are equivalent</a:t>
            </a:r>
          </a:p>
          <a:p>
            <a:pPr marL="852678" lvl="1" indent="-514350">
              <a:buFont typeface="+mj-lt"/>
              <a:buAutoNum type="arabicPeriod"/>
            </a:pPr>
            <a:r>
              <a:rPr lang="en-US" dirty="0" smtClean="0"/>
              <a:t>if(x &gt; y)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“x is the greater”;</a:t>
            </a:r>
            <a:br>
              <a:rPr lang="en-US" dirty="0" smtClean="0"/>
            </a:br>
            <a:r>
              <a:rPr lang="en-US" dirty="0" smtClean="0"/>
              <a:t>else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“x is not the greater.”;</a:t>
            </a:r>
            <a:br>
              <a:rPr lang="en-US" dirty="0" smtClean="0"/>
            </a:br>
            <a:endParaRPr lang="en-US" dirty="0" smtClean="0"/>
          </a:p>
          <a:p>
            <a:pPr marL="852678" lvl="1" indent="-514350">
              <a:buFont typeface="+mj-lt"/>
              <a:buAutoNum type="arabicPeriod"/>
            </a:pPr>
            <a:r>
              <a:rPr lang="en-US" dirty="0" smtClean="0"/>
              <a:t>if(y &lt;= x)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“x is not the greater.”;</a:t>
            </a:r>
            <a:br>
              <a:rPr lang="en-US" dirty="0" smtClean="0"/>
            </a:br>
            <a:r>
              <a:rPr lang="en-US" dirty="0" smtClean="0"/>
              <a:t>else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“x is the greater.”;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56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 startAt="13"/>
            </a:pPr>
            <a:r>
              <a:rPr lang="en-US" dirty="0" smtClean="0"/>
              <a:t>Write an if/else statement that assigns 1 to x if y is equal to 100. Otherwise it should assign 0 to x</a:t>
            </a:r>
          </a:p>
          <a:p>
            <a:pPr marL="550926" indent="-514350">
              <a:buFont typeface="+mj-lt"/>
              <a:buAutoNum type="arabicPeriod" startAt="13"/>
            </a:pPr>
            <a:r>
              <a:rPr lang="en-US" dirty="0" smtClean="0"/>
              <a:t>Write an if/else statement that assigns 0.10 to commission unless sales is greater than or equal to 50000.00, in which case it assigns 0.20 to commission</a:t>
            </a:r>
          </a:p>
          <a:p>
            <a:pPr marL="550926" indent="-514350">
              <a:buFont typeface="+mj-lt"/>
              <a:buAutoNum type="arabicPeriod" startAt="13"/>
            </a:pPr>
            <a:r>
              <a:rPr lang="en-US" dirty="0" smtClean="0"/>
              <a:t>Write an if/else statement that assigns true to the variable even if n % 2 is true. Otherwise it should assign false to even.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96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Starts at the first block, executing if true</a:t>
            </a:r>
            <a:br>
              <a:rPr lang="en-US" dirty="0" smtClean="0"/>
            </a:br>
            <a:r>
              <a:rPr lang="en-US" dirty="0" smtClean="0"/>
              <a:t>Otherwise continues down each block until one is true (can be multiple else if blocks)</a:t>
            </a:r>
            <a:br>
              <a:rPr lang="en-US" dirty="0" smtClean="0"/>
            </a:br>
            <a:r>
              <a:rPr lang="en-US" dirty="0" smtClean="0"/>
              <a:t>Otherwise executes the else block</a:t>
            </a:r>
            <a:br>
              <a:rPr lang="en-US" dirty="0" smtClean="0"/>
            </a:br>
            <a:r>
              <a:rPr lang="en-US" dirty="0" smtClean="0"/>
              <a:t>Only executes a single block (the first true)</a:t>
            </a:r>
          </a:p>
          <a:p>
            <a:r>
              <a:rPr lang="en-US" dirty="0" smtClean="0"/>
              <a:t>if ( expression )</a:t>
            </a:r>
            <a:br>
              <a:rPr lang="en-US" dirty="0" smtClean="0"/>
            </a:br>
            <a:r>
              <a:rPr lang="en-US" dirty="0" smtClean="0"/>
              <a:t>	statement or block</a:t>
            </a:r>
            <a:br>
              <a:rPr lang="en-US" dirty="0" smtClean="0"/>
            </a:br>
            <a:r>
              <a:rPr lang="en-US" dirty="0" smtClean="0"/>
              <a:t>else if ( expression )</a:t>
            </a:r>
            <a:br>
              <a:rPr lang="en-US" dirty="0" smtClean="0"/>
            </a:br>
            <a:r>
              <a:rPr lang="en-US" dirty="0" smtClean="0"/>
              <a:t>	statement or block</a:t>
            </a:r>
            <a:br>
              <a:rPr lang="en-US" dirty="0" smtClean="0"/>
            </a:br>
            <a:r>
              <a:rPr lang="en-US" dirty="0" smtClean="0"/>
              <a:t>else</a:t>
            </a:r>
            <a:br>
              <a:rPr lang="en-US" dirty="0" smtClean="0"/>
            </a:br>
            <a:r>
              <a:rPr lang="en-US" dirty="0" smtClean="0"/>
              <a:t>	statement or block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if/else if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183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Determine letter grade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if/</a:t>
            </a:r>
            <a:r>
              <a:rPr lang="en-US" dirty="0" err="1" smtClean="0"/>
              <a:t>ese</a:t>
            </a:r>
            <a:r>
              <a:rPr lang="en-US" dirty="0" smtClean="0"/>
              <a:t> if Statement</a:t>
            </a:r>
            <a:endParaRPr lang="en-US" dirty="0"/>
          </a:p>
        </p:txBody>
      </p:sp>
      <p:sp>
        <p:nvSpPr>
          <p:cNvPr id="5" name="Flowchart: Decision 4"/>
          <p:cNvSpPr/>
          <p:nvPr/>
        </p:nvSpPr>
        <p:spPr>
          <a:xfrm>
            <a:off x="6172200" y="1343025"/>
            <a:ext cx="2438400" cy="1066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testScore</a:t>
            </a:r>
            <a:r>
              <a:rPr lang="en-US" dirty="0" smtClean="0"/>
              <a:t> &lt; 60</a:t>
            </a:r>
            <a:endParaRPr lang="en-US" dirty="0"/>
          </a:p>
        </p:txBody>
      </p:sp>
      <p:sp>
        <p:nvSpPr>
          <p:cNvPr id="20" name="Flowchart: Decision 19"/>
          <p:cNvSpPr/>
          <p:nvPr/>
        </p:nvSpPr>
        <p:spPr>
          <a:xfrm>
            <a:off x="4724400" y="2057400"/>
            <a:ext cx="2438400" cy="1066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testScore</a:t>
            </a:r>
            <a:r>
              <a:rPr lang="en-US" dirty="0" smtClean="0"/>
              <a:t> &lt; 70</a:t>
            </a:r>
            <a:endParaRPr lang="en-US" dirty="0"/>
          </a:p>
        </p:txBody>
      </p:sp>
      <p:sp>
        <p:nvSpPr>
          <p:cNvPr id="21" name="Flowchart: Decision 20"/>
          <p:cNvSpPr/>
          <p:nvPr/>
        </p:nvSpPr>
        <p:spPr>
          <a:xfrm>
            <a:off x="3276600" y="2790825"/>
            <a:ext cx="2438400" cy="1066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testScore</a:t>
            </a:r>
            <a:r>
              <a:rPr lang="en-US" dirty="0" smtClean="0"/>
              <a:t> &lt; 80</a:t>
            </a:r>
            <a:endParaRPr lang="en-US" dirty="0"/>
          </a:p>
        </p:txBody>
      </p:sp>
      <p:sp>
        <p:nvSpPr>
          <p:cNvPr id="23" name="Flowchart: Decision 22"/>
          <p:cNvSpPr/>
          <p:nvPr/>
        </p:nvSpPr>
        <p:spPr>
          <a:xfrm>
            <a:off x="1828800" y="3552825"/>
            <a:ext cx="2438400" cy="1066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testScore</a:t>
            </a:r>
            <a:r>
              <a:rPr lang="en-US" dirty="0" smtClean="0"/>
              <a:t> &lt; 90</a:t>
            </a:r>
            <a:endParaRPr lang="en-US" dirty="0"/>
          </a:p>
        </p:txBody>
      </p:sp>
      <p:sp>
        <p:nvSpPr>
          <p:cNvPr id="25" name="Flowchart: Decision 24"/>
          <p:cNvSpPr/>
          <p:nvPr/>
        </p:nvSpPr>
        <p:spPr>
          <a:xfrm>
            <a:off x="381000" y="4314825"/>
            <a:ext cx="2438400" cy="1066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testScore</a:t>
            </a:r>
            <a:r>
              <a:rPr lang="en-US" dirty="0" smtClean="0"/>
              <a:t> &lt;= 100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0" y="2514600"/>
            <a:ext cx="1371601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grade = ‘F’</a:t>
            </a:r>
            <a:endParaRPr lang="en-US" dirty="0"/>
          </a:p>
        </p:txBody>
      </p:sp>
      <p:cxnSp>
        <p:nvCxnSpPr>
          <p:cNvPr id="26" name="Straight Connector 25"/>
          <p:cNvCxnSpPr>
            <a:stCxn id="5" idx="3"/>
          </p:cNvCxnSpPr>
          <p:nvPr/>
        </p:nvCxnSpPr>
        <p:spPr>
          <a:xfrm>
            <a:off x="8610600" y="1876425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763000" y="1876425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172200" y="3228975"/>
            <a:ext cx="1371601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grade = ‘D’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7162800" y="2590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315200" y="2590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724400" y="3962400"/>
            <a:ext cx="1371601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grade = ‘C’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5715000" y="3324225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867400" y="3324225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276600" y="4724400"/>
            <a:ext cx="1371601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grade = ‘B’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4267200" y="4086225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19600" y="4086225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828800" y="5486400"/>
            <a:ext cx="1371601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grade = ‘A’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2819400" y="4848225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971800" y="4848225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7200" y="21452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580589" y="28575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32789" y="359092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94514" y="432649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223494" y="511492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49" name="Straight Connector 48"/>
          <p:cNvCxnSpPr>
            <a:stCxn id="5" idx="1"/>
          </p:cNvCxnSpPr>
          <p:nvPr/>
        </p:nvCxnSpPr>
        <p:spPr>
          <a:xfrm flipH="1">
            <a:off x="5943600" y="1876425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0" idx="0"/>
          </p:cNvCxnSpPr>
          <p:nvPr/>
        </p:nvCxnSpPr>
        <p:spPr>
          <a:xfrm>
            <a:off x="5943600" y="1876425"/>
            <a:ext cx="0" cy="180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607610" y="15240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4495800" y="260985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495800" y="2609850"/>
            <a:ext cx="0" cy="180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159810" y="225742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3048000" y="3324225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048000" y="3324225"/>
            <a:ext cx="0" cy="180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12010" y="2971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1600200" y="4086225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600200" y="4086225"/>
            <a:ext cx="0" cy="180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64210" y="3733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5010" y="43053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67" name="Straight Connector 66"/>
          <p:cNvCxnSpPr>
            <a:stCxn id="25" idx="1"/>
          </p:cNvCxnSpPr>
          <p:nvPr/>
        </p:nvCxnSpPr>
        <p:spPr>
          <a:xfrm flipH="1">
            <a:off x="228600" y="4848225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1" idx="2"/>
          </p:cNvCxnSpPr>
          <p:nvPr/>
        </p:nvCxnSpPr>
        <p:spPr>
          <a:xfrm flipH="1">
            <a:off x="2514599" y="6019800"/>
            <a:ext cx="2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28600" y="4848225"/>
            <a:ext cx="0" cy="1323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228600" y="6172200"/>
            <a:ext cx="2286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371600" y="6172200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38" idx="2"/>
          </p:cNvCxnSpPr>
          <p:nvPr/>
        </p:nvCxnSpPr>
        <p:spPr>
          <a:xfrm flipH="1">
            <a:off x="3962400" y="5257800"/>
            <a:ext cx="1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1371600" y="62484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805705" y="6248400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805705" y="6324600"/>
            <a:ext cx="2618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5" idx="2"/>
          </p:cNvCxnSpPr>
          <p:nvPr/>
        </p:nvCxnSpPr>
        <p:spPr>
          <a:xfrm flipH="1" flipV="1">
            <a:off x="5410201" y="4495800"/>
            <a:ext cx="13693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159810" y="6324600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6881219" y="3762375"/>
            <a:ext cx="1" cy="2638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159810" y="6400800"/>
            <a:ext cx="2711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607610" y="6400800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607610" y="6477000"/>
            <a:ext cx="26981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8305800" y="3048000"/>
            <a:ext cx="0" cy="342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7086600" y="647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285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if/else if Statement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14" y="1066800"/>
            <a:ext cx="7978586" cy="5638799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35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&gt;		Greater Than</a:t>
            </a:r>
            <a:br>
              <a:rPr lang="en-US" dirty="0" smtClean="0"/>
            </a:br>
            <a:r>
              <a:rPr lang="en-US" dirty="0" smtClean="0"/>
              <a:t>&lt;		Less Than</a:t>
            </a:r>
            <a:br>
              <a:rPr lang="en-US" dirty="0" smtClean="0"/>
            </a:br>
            <a:r>
              <a:rPr lang="en-US" dirty="0" smtClean="0"/>
              <a:t>&gt;=		Greater Than or Equal To</a:t>
            </a:r>
            <a:br>
              <a:rPr lang="en-US" dirty="0" smtClean="0"/>
            </a:br>
            <a:r>
              <a:rPr lang="en-US" dirty="0" smtClean="0"/>
              <a:t>&lt;=		Less Than or Equal To</a:t>
            </a:r>
            <a:br>
              <a:rPr lang="en-US" dirty="0" smtClean="0"/>
            </a:br>
            <a:r>
              <a:rPr lang="en-US" dirty="0" smtClean="0"/>
              <a:t>==		Equal To</a:t>
            </a:r>
            <a:br>
              <a:rPr lang="en-US" dirty="0" smtClean="0"/>
            </a:br>
            <a:r>
              <a:rPr lang="en-US" dirty="0" smtClean="0"/>
              <a:t>!=		Not Equal To</a:t>
            </a:r>
          </a:p>
          <a:p>
            <a:r>
              <a:rPr lang="en-US" dirty="0" smtClean="0"/>
              <a:t>x &gt; y</a:t>
            </a:r>
            <a:r>
              <a:rPr lang="en-US" dirty="0"/>
              <a:t>	</a:t>
            </a:r>
            <a:r>
              <a:rPr lang="en-US" dirty="0" smtClean="0"/>
              <a:t>Is x Greater Than y?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x &lt; y</a:t>
            </a:r>
            <a:r>
              <a:rPr lang="en-US" dirty="0"/>
              <a:t>	</a:t>
            </a:r>
            <a:r>
              <a:rPr lang="en-US" dirty="0" smtClean="0"/>
              <a:t>Is </a:t>
            </a:r>
            <a:r>
              <a:rPr lang="en-US" dirty="0"/>
              <a:t>x </a:t>
            </a:r>
            <a:r>
              <a:rPr lang="en-US" dirty="0" smtClean="0"/>
              <a:t>Less Than y?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x &gt;= y</a:t>
            </a:r>
            <a:r>
              <a:rPr lang="en-US" dirty="0"/>
              <a:t>	</a:t>
            </a:r>
            <a:r>
              <a:rPr lang="en-US" dirty="0" smtClean="0"/>
              <a:t>Is </a:t>
            </a:r>
            <a:r>
              <a:rPr lang="en-US" dirty="0"/>
              <a:t>x </a:t>
            </a:r>
            <a:r>
              <a:rPr lang="en-US" dirty="0" smtClean="0"/>
              <a:t>Greater </a:t>
            </a:r>
            <a:r>
              <a:rPr lang="en-US" dirty="0"/>
              <a:t>Than or Equal </a:t>
            </a:r>
            <a:r>
              <a:rPr lang="en-US" dirty="0" smtClean="0"/>
              <a:t>To y?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x &lt;= y</a:t>
            </a:r>
            <a:r>
              <a:rPr lang="en-US" dirty="0"/>
              <a:t>	</a:t>
            </a:r>
            <a:r>
              <a:rPr lang="en-US" dirty="0" smtClean="0"/>
              <a:t>Is </a:t>
            </a:r>
            <a:r>
              <a:rPr lang="en-US" dirty="0"/>
              <a:t>x </a:t>
            </a:r>
            <a:r>
              <a:rPr lang="en-US" dirty="0" smtClean="0"/>
              <a:t>Less </a:t>
            </a:r>
            <a:r>
              <a:rPr lang="en-US" dirty="0"/>
              <a:t>Than or Equal </a:t>
            </a:r>
            <a:r>
              <a:rPr lang="en-US" dirty="0" smtClean="0"/>
              <a:t>To y?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x == y</a:t>
            </a:r>
            <a:r>
              <a:rPr lang="en-US" dirty="0"/>
              <a:t>	</a:t>
            </a:r>
            <a:r>
              <a:rPr lang="en-US" dirty="0" smtClean="0"/>
              <a:t>Is </a:t>
            </a:r>
            <a:r>
              <a:rPr lang="en-US" dirty="0"/>
              <a:t>x </a:t>
            </a:r>
            <a:r>
              <a:rPr lang="en-US" dirty="0" smtClean="0"/>
              <a:t>Equal To y?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x != y</a:t>
            </a:r>
            <a:r>
              <a:rPr lang="en-US" dirty="0"/>
              <a:t>	</a:t>
            </a:r>
            <a:r>
              <a:rPr lang="en-US" dirty="0" smtClean="0"/>
              <a:t>Is </a:t>
            </a:r>
            <a:r>
              <a:rPr lang="en-US" dirty="0"/>
              <a:t>x </a:t>
            </a:r>
            <a:r>
              <a:rPr lang="en-US" dirty="0" smtClean="0"/>
              <a:t>Not </a:t>
            </a:r>
            <a:r>
              <a:rPr lang="en-US" dirty="0"/>
              <a:t>Equal </a:t>
            </a:r>
            <a:r>
              <a:rPr lang="en-US" dirty="0" smtClean="0"/>
              <a:t>To y?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80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But what happens when the user enters a value greater than 100?</a:t>
            </a:r>
          </a:p>
          <a:p>
            <a:r>
              <a:rPr lang="en-US" dirty="0" smtClean="0"/>
              <a:t>There is nothing to catch that event, so we’ve created a crack through which the program can fall</a:t>
            </a:r>
          </a:p>
          <a:p>
            <a:pPr lvl="1"/>
            <a:r>
              <a:rPr lang="en-US" dirty="0" smtClean="0"/>
              <a:t>grade will never been initialized and so the code will throw an error when it attempts to access that value</a:t>
            </a:r>
          </a:p>
          <a:p>
            <a:r>
              <a:rPr lang="en-US" dirty="0" smtClean="0"/>
              <a:t>Include an else at the end to catch all other possible values and prevent such things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Trailing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28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Trailing else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066800"/>
            <a:ext cx="8439150" cy="56388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1074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You can use multiple if statements in conjunction to achieve a similar effect</a:t>
            </a:r>
          </a:p>
          <a:p>
            <a:r>
              <a:rPr lang="en-US" dirty="0" smtClean="0"/>
              <a:t>But keep in mind the advantage of if/else if is that it stops executing after the first true</a:t>
            </a:r>
          </a:p>
          <a:p>
            <a:r>
              <a:rPr lang="en-US" dirty="0" smtClean="0"/>
              <a:t>Multiple if statements could execute multiple times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if </a:t>
            </a:r>
            <a:r>
              <a:rPr lang="en-US" dirty="0" err="1" smtClean="0"/>
              <a:t>vs</a:t>
            </a:r>
            <a:r>
              <a:rPr lang="en-US" dirty="0" smtClean="0"/>
              <a:t> if/else 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348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if </a:t>
            </a:r>
            <a:r>
              <a:rPr lang="en-US" dirty="0" err="1" smtClean="0"/>
              <a:t>vs</a:t>
            </a:r>
            <a:r>
              <a:rPr lang="en-US" dirty="0" smtClean="0"/>
              <a:t> if/else if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534400" cy="5581093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0382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305800" cy="5629274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7340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71600"/>
            <a:ext cx="8496300" cy="46482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4522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943100"/>
            <a:ext cx="8763000" cy="36195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26994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You can put if statements in the block of other if statements</a:t>
            </a:r>
          </a:p>
          <a:p>
            <a:r>
              <a:rPr lang="en-US" dirty="0" smtClean="0"/>
              <a:t>This allows for very meaningful and deep logic</a:t>
            </a:r>
          </a:p>
          <a:p>
            <a:pPr lvl="1"/>
            <a:r>
              <a:rPr lang="en-US" dirty="0" smtClean="0"/>
              <a:t>If it is raining outside and it is windy take a jacket</a:t>
            </a:r>
          </a:p>
          <a:p>
            <a:pPr lvl="1"/>
            <a:r>
              <a:rPr lang="en-US" dirty="0" smtClean="0"/>
              <a:t>If it is raining outside and it is calm take a umbrella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334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 Statements</a:t>
            </a:r>
            <a:endParaRPr lang="en-US" dirty="0"/>
          </a:p>
        </p:txBody>
      </p:sp>
      <p:sp>
        <p:nvSpPr>
          <p:cNvPr id="5" name="Flowchart: Decision 4"/>
          <p:cNvSpPr/>
          <p:nvPr/>
        </p:nvSpPr>
        <p:spPr>
          <a:xfrm>
            <a:off x="3276600" y="1219200"/>
            <a:ext cx="2432713" cy="1524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employed == ‘Y’</a:t>
            </a:r>
            <a:endParaRPr lang="en-US" dirty="0"/>
          </a:p>
        </p:txBody>
      </p:sp>
      <p:sp>
        <p:nvSpPr>
          <p:cNvPr id="6" name="Flowchart: Decision 5"/>
          <p:cNvSpPr/>
          <p:nvPr/>
        </p:nvSpPr>
        <p:spPr>
          <a:xfrm>
            <a:off x="4495800" y="2971800"/>
            <a:ext cx="2667000" cy="1524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recentGrad</a:t>
            </a:r>
            <a:r>
              <a:rPr lang="en-US" dirty="0" smtClean="0"/>
              <a:t> == ‘Y’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159456" y="1219200"/>
            <a:ext cx="2667000" cy="1524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employed == ‘Y’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5826456" y="19812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67400" y="229183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49611" y="4419600"/>
            <a:ext cx="2209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“You qualify for the special interest rate.”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67000" y="4419600"/>
            <a:ext cx="2514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“You must have graduated from college in the past two years to qualify.</a:t>
            </a:r>
            <a:endParaRPr lang="en-US" dirty="0"/>
          </a:p>
        </p:txBody>
      </p:sp>
      <p:cxnSp>
        <p:nvCxnSpPr>
          <p:cNvPr id="16" name="Straight Connector 15"/>
          <p:cNvCxnSpPr>
            <a:stCxn id="6" idx="3"/>
          </p:cNvCxnSpPr>
          <p:nvPr/>
        </p:nvCxnSpPr>
        <p:spPr>
          <a:xfrm>
            <a:off x="7162800" y="3733800"/>
            <a:ext cx="391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0"/>
          </p:cNvCxnSpPr>
          <p:nvPr/>
        </p:nvCxnSpPr>
        <p:spPr>
          <a:xfrm>
            <a:off x="7554511" y="37338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1"/>
          </p:cNvCxnSpPr>
          <p:nvPr/>
        </p:nvCxnSpPr>
        <p:spPr>
          <a:xfrm flipH="1">
            <a:off x="3924300" y="3733800"/>
            <a:ext cx="571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4" idx="0"/>
          </p:cNvCxnSpPr>
          <p:nvPr/>
        </p:nvCxnSpPr>
        <p:spPr>
          <a:xfrm>
            <a:off x="3924300" y="37338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49656" y="2667000"/>
            <a:ext cx="2209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“You must be employed to qualify.”</a:t>
            </a:r>
            <a:endParaRPr lang="en-US" dirty="0"/>
          </a:p>
        </p:txBody>
      </p:sp>
      <p:cxnSp>
        <p:nvCxnSpPr>
          <p:cNvPr id="25" name="Straight Connector 24"/>
          <p:cNvCxnSpPr>
            <a:stCxn id="7" idx="1"/>
          </p:cNvCxnSpPr>
          <p:nvPr/>
        </p:nvCxnSpPr>
        <p:spPr>
          <a:xfrm flipH="1">
            <a:off x="2054556" y="1981200"/>
            <a:ext cx="1104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3" idx="0"/>
          </p:cNvCxnSpPr>
          <p:nvPr/>
        </p:nvCxnSpPr>
        <p:spPr>
          <a:xfrm>
            <a:off x="2054556" y="1981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3" idx="2"/>
          </p:cNvCxnSpPr>
          <p:nvPr/>
        </p:nvCxnSpPr>
        <p:spPr>
          <a:xfrm>
            <a:off x="2054556" y="3733800"/>
            <a:ext cx="0" cy="23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2"/>
          </p:cNvCxnSpPr>
          <p:nvPr/>
        </p:nvCxnSpPr>
        <p:spPr>
          <a:xfrm>
            <a:off x="3924300" y="54864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3" idx="2"/>
          </p:cNvCxnSpPr>
          <p:nvPr/>
        </p:nvCxnSpPr>
        <p:spPr>
          <a:xfrm>
            <a:off x="7554511" y="54864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924300" y="5715000"/>
            <a:ext cx="3630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867400" y="5715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054556" y="6172200"/>
            <a:ext cx="3812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54556" y="6096000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960978" y="6172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09800" y="21394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820977" y="342530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63405" y="342530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10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 Statements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400175"/>
            <a:ext cx="7705725" cy="484822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89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The result of a relational expression is </a:t>
            </a:r>
            <a:r>
              <a:rPr lang="en-US" dirty="0" err="1" smtClean="0"/>
              <a:t>boolean</a:t>
            </a:r>
            <a:r>
              <a:rPr lang="en-US" dirty="0" smtClean="0"/>
              <a:t> (true or false)</a:t>
            </a:r>
          </a:p>
          <a:p>
            <a:r>
              <a:rPr lang="en-US" dirty="0" smtClean="0"/>
              <a:t>Recall that true and false are keywords</a:t>
            </a:r>
          </a:p>
          <a:p>
            <a:pPr lvl="1"/>
            <a:r>
              <a:rPr lang="en-US" dirty="0" smtClean="0"/>
              <a:t>false represents the integer 0</a:t>
            </a:r>
          </a:p>
          <a:p>
            <a:pPr lvl="1"/>
            <a:r>
              <a:rPr lang="en-US" dirty="0" smtClean="0"/>
              <a:t>true represents any non-zero integer, usually 1</a:t>
            </a:r>
          </a:p>
          <a:p>
            <a:pPr lvl="2"/>
            <a:r>
              <a:rPr lang="en-US" dirty="0" smtClean="0"/>
              <a:t>They are technically constants and true = 1</a:t>
            </a:r>
          </a:p>
          <a:p>
            <a:pPr lvl="2"/>
            <a:r>
              <a:rPr lang="en-US" dirty="0" smtClean="0"/>
              <a:t>But the logic of true can be any non-zero integer</a:t>
            </a:r>
          </a:p>
          <a:p>
            <a:r>
              <a:rPr lang="en-US" dirty="0" smtClean="0"/>
              <a:t>Warning: Don’t confuse == and =</a:t>
            </a:r>
          </a:p>
          <a:p>
            <a:pPr lvl="1"/>
            <a:r>
              <a:rPr lang="en-US" dirty="0" smtClean="0"/>
              <a:t>= is the assignment operator</a:t>
            </a:r>
          </a:p>
          <a:p>
            <a:pPr lvl="1"/>
            <a:r>
              <a:rPr lang="en-US" dirty="0" smtClean="0"/>
              <a:t>== is the equality operator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6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 Statements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143000"/>
            <a:ext cx="7410450" cy="54483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9775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0" y="1066800"/>
            <a:ext cx="9601200" cy="5486400"/>
          </a:xfrm>
        </p:spPr>
        <p:txBody>
          <a:bodyPr/>
          <a:lstStyle/>
          <a:p>
            <a:pPr marL="550926" indent="-514350">
              <a:buFont typeface="+mj-lt"/>
              <a:buAutoNum type="arabicPeriod" startAt="16"/>
            </a:pPr>
            <a:r>
              <a:rPr lang="en-US" sz="2900" dirty="0" err="1" smtClean="0"/>
              <a:t>int</a:t>
            </a:r>
            <a:r>
              <a:rPr lang="en-US" sz="2900" dirty="0" smtClean="0"/>
              <a:t> </a:t>
            </a:r>
            <a:r>
              <a:rPr lang="en-US" sz="2900" dirty="0" err="1" smtClean="0"/>
              <a:t>numBooks</a:t>
            </a:r>
            <a:r>
              <a:rPr lang="en-US" sz="2900" dirty="0" smtClean="0"/>
              <a:t>, </a:t>
            </a:r>
            <a:r>
              <a:rPr lang="en-US" sz="2900" dirty="0" err="1" smtClean="0"/>
              <a:t>numCoupons</a:t>
            </a:r>
            <a:r>
              <a:rPr lang="en-US" sz="2900" dirty="0" smtClean="0"/>
              <a:t>;</a:t>
            </a:r>
            <a:br>
              <a:rPr lang="en-US" sz="2900" dirty="0" smtClean="0"/>
            </a:br>
            <a:r>
              <a:rPr lang="en-US" sz="2900" dirty="0" err="1" smtClean="0"/>
              <a:t>cout</a:t>
            </a:r>
            <a:r>
              <a:rPr lang="en-US" sz="2900" dirty="0" smtClean="0"/>
              <a:t> &lt;&lt; “How many books are being purchased? “;</a:t>
            </a:r>
            <a:br>
              <a:rPr lang="en-US" sz="2900" dirty="0" smtClean="0"/>
            </a:br>
            <a:r>
              <a:rPr lang="en-US" sz="2900" dirty="0" err="1" smtClean="0"/>
              <a:t>cin</a:t>
            </a:r>
            <a:r>
              <a:rPr lang="en-US" sz="2900" dirty="0" smtClean="0"/>
              <a:t> &gt;&gt; </a:t>
            </a:r>
            <a:r>
              <a:rPr lang="en-US" sz="2900" dirty="0" err="1" smtClean="0"/>
              <a:t>numBooks</a:t>
            </a:r>
            <a:r>
              <a:rPr lang="en-US" sz="2900" dirty="0" smtClean="0"/>
              <a:t>;</a:t>
            </a:r>
            <a:br>
              <a:rPr lang="en-US" sz="2900" dirty="0" smtClean="0"/>
            </a:br>
            <a:r>
              <a:rPr lang="en-US" sz="2900" dirty="0" smtClean="0"/>
              <a:t>if (</a:t>
            </a:r>
            <a:r>
              <a:rPr lang="en-US" sz="2900" dirty="0" err="1" smtClean="0"/>
              <a:t>numBooks</a:t>
            </a:r>
            <a:r>
              <a:rPr lang="en-US" sz="2900" dirty="0" smtClean="0"/>
              <a:t> &lt; 1)</a:t>
            </a:r>
            <a:br>
              <a:rPr lang="en-US" sz="2900" dirty="0" smtClean="0"/>
            </a:br>
            <a:r>
              <a:rPr lang="en-US" sz="2900" dirty="0" smtClean="0"/>
              <a:t>	</a:t>
            </a:r>
            <a:r>
              <a:rPr lang="en-US" sz="2900" dirty="0" err="1" smtClean="0"/>
              <a:t>numCoupons</a:t>
            </a:r>
            <a:r>
              <a:rPr lang="en-US" sz="2900" dirty="0" smtClean="0"/>
              <a:t> = 0;</a:t>
            </a:r>
            <a:br>
              <a:rPr lang="en-US" sz="2900" dirty="0" smtClean="0"/>
            </a:br>
            <a:r>
              <a:rPr lang="en-US" sz="2900" dirty="0" smtClean="0"/>
              <a:t>else if (</a:t>
            </a:r>
            <a:r>
              <a:rPr lang="en-US" sz="2900" dirty="0" err="1" smtClean="0"/>
              <a:t>numBooks</a:t>
            </a:r>
            <a:r>
              <a:rPr lang="en-US" sz="2900" dirty="0" smtClean="0"/>
              <a:t> &lt; 3)</a:t>
            </a:r>
            <a:br>
              <a:rPr lang="en-US" sz="2900" dirty="0" smtClean="0"/>
            </a:br>
            <a:r>
              <a:rPr lang="en-US" sz="2900" dirty="0" smtClean="0"/>
              <a:t>	</a:t>
            </a:r>
            <a:r>
              <a:rPr lang="en-US" sz="2900" dirty="0" err="1" smtClean="0"/>
              <a:t>numCoupons</a:t>
            </a:r>
            <a:r>
              <a:rPr lang="en-US" sz="2900" dirty="0" smtClean="0"/>
              <a:t> = 1;</a:t>
            </a:r>
            <a:br>
              <a:rPr lang="en-US" sz="2900" dirty="0" smtClean="0"/>
            </a:br>
            <a:r>
              <a:rPr lang="en-US" sz="2900" dirty="0" smtClean="0"/>
              <a:t>else if (</a:t>
            </a:r>
            <a:r>
              <a:rPr lang="en-US" sz="2900" dirty="0" err="1" smtClean="0"/>
              <a:t>numBooks</a:t>
            </a:r>
            <a:r>
              <a:rPr lang="en-US" sz="2900" dirty="0" smtClean="0"/>
              <a:t> &lt;5)</a:t>
            </a:r>
            <a:br>
              <a:rPr lang="en-US" sz="2900" dirty="0" smtClean="0"/>
            </a:br>
            <a:r>
              <a:rPr lang="en-US" sz="2900" dirty="0" smtClean="0"/>
              <a:t>	</a:t>
            </a:r>
            <a:r>
              <a:rPr lang="en-US" sz="2900" dirty="0" err="1" smtClean="0"/>
              <a:t>numCoupons</a:t>
            </a:r>
            <a:r>
              <a:rPr lang="en-US" sz="2900" dirty="0" smtClean="0"/>
              <a:t> = 2;</a:t>
            </a:r>
            <a:br>
              <a:rPr lang="en-US" sz="2900" dirty="0" smtClean="0"/>
            </a:br>
            <a:r>
              <a:rPr lang="en-US" sz="2900" dirty="0" smtClean="0"/>
              <a:t>else</a:t>
            </a:r>
            <a:br>
              <a:rPr lang="en-US" sz="2900" dirty="0" smtClean="0"/>
            </a:br>
            <a:r>
              <a:rPr lang="en-US" sz="2900" dirty="0" smtClean="0"/>
              <a:t>	</a:t>
            </a:r>
            <a:r>
              <a:rPr lang="en-US" sz="2900" dirty="0" err="1" smtClean="0"/>
              <a:t>numCoupons</a:t>
            </a:r>
            <a:r>
              <a:rPr lang="en-US" sz="2900" dirty="0" smtClean="0"/>
              <a:t> = 3;</a:t>
            </a:r>
            <a:br>
              <a:rPr lang="en-US" sz="2900" dirty="0" smtClean="0"/>
            </a:br>
            <a:r>
              <a:rPr lang="en-US" sz="2900" dirty="0" err="1" smtClean="0"/>
              <a:t>cout</a:t>
            </a:r>
            <a:r>
              <a:rPr lang="en-US" sz="2900" dirty="0" smtClean="0"/>
              <a:t> &lt;&lt; “The number of coupons is “ </a:t>
            </a:r>
            <a:r>
              <a:rPr lang="en-US" sz="2900" dirty="0" err="1" smtClean="0"/>
              <a:t>numCoupons</a:t>
            </a:r>
            <a:r>
              <a:rPr lang="en-US" sz="2900" dirty="0"/>
              <a:t>;</a:t>
            </a:r>
            <a:endParaRPr lang="en-US" sz="29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05400" y="2667000"/>
            <a:ext cx="28956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448107"/>
              </p:ext>
            </p:extLst>
          </p:nvPr>
        </p:nvGraphicFramePr>
        <p:xfrm>
          <a:off x="5181600" y="2743200"/>
          <a:ext cx="2743200" cy="2595880"/>
        </p:xfrm>
        <a:graphic>
          <a:graphicData uri="http://schemas.openxmlformats.org/drawingml/2006/table">
            <a:tbl>
              <a:tblPr bandRow="1">
                <a:tableStyleId>{AF606853-7671-496A-8E4F-DF71F8EC918B}</a:tableStyleId>
              </a:tblPr>
              <a:tblGrid>
                <a:gridCol w="1447800"/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User Enters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Coupons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7096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 startAt="17"/>
            </a:pPr>
            <a:r>
              <a:rPr lang="en-US" dirty="0" smtClean="0"/>
              <a:t>Write nested if statements that perform the following test: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amount1 is greater than 10 and amount2 is less than 100, display the greater of the two.</a:t>
            </a:r>
            <a:br>
              <a:rPr lang="en-US" dirty="0" smtClean="0"/>
            </a:br>
            <a:endParaRPr lang="en-US" dirty="0" smtClean="0"/>
          </a:p>
          <a:p>
            <a:pPr marL="550926" indent="-514350">
              <a:buFont typeface="+mj-lt"/>
              <a:buAutoNum type="arabicPeriod" startAt="17"/>
            </a:pPr>
            <a:r>
              <a:rPr lang="en-US" dirty="0" smtClean="0"/>
              <a:t>What is the difference between multiple if statements, if/else if statements, and nested if statements?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116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Generally connect two or more relational expressions to further enhance the logic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NOT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718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&amp;&amp;</a:t>
            </a:r>
          </a:p>
          <a:p>
            <a:pPr lvl="1"/>
            <a:r>
              <a:rPr lang="en-US" dirty="0" smtClean="0"/>
              <a:t>Both expressions must be true for the result to be true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Short circuit evaluation – If the left expression is false, then it doesn’t waste CPU time checking the right expression (result is false)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3124200"/>
            <a:ext cx="28956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46202"/>
              </p:ext>
            </p:extLst>
          </p:nvPr>
        </p:nvGraphicFramePr>
        <p:xfrm>
          <a:off x="3200400" y="3200400"/>
          <a:ext cx="2743199" cy="1854200"/>
        </p:xfrm>
        <a:graphic>
          <a:graphicData uri="http://schemas.openxmlformats.org/drawingml/2006/table">
            <a:tbl>
              <a:tblPr bandRow="1">
                <a:tableStyleId>{AF606853-7671-496A-8E4F-DF71F8EC918B}</a:tableStyleId>
              </a:tblPr>
              <a:tblGrid>
                <a:gridCol w="914400"/>
                <a:gridCol w="948905"/>
                <a:gridCol w="879894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Left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4632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||</a:t>
            </a:r>
          </a:p>
          <a:p>
            <a:pPr lvl="1"/>
            <a:r>
              <a:rPr lang="en-US" dirty="0" smtClean="0"/>
              <a:t>Either expression (or both) must be true for the result to be true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Short circuit evaluation – If the left expression is true, then it doesn’t waste CPU time checking the right expression (result is true)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3124200"/>
            <a:ext cx="28956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756457"/>
              </p:ext>
            </p:extLst>
          </p:nvPr>
        </p:nvGraphicFramePr>
        <p:xfrm>
          <a:off x="3200400" y="3200400"/>
          <a:ext cx="2743199" cy="1854200"/>
        </p:xfrm>
        <a:graphic>
          <a:graphicData uri="http://schemas.openxmlformats.org/drawingml/2006/table">
            <a:tbl>
              <a:tblPr bandRow="1">
                <a:tableStyleId>{AF606853-7671-496A-8E4F-DF71F8EC918B}</a:tableStyleId>
              </a:tblPr>
              <a:tblGrid>
                <a:gridCol w="914400"/>
                <a:gridCol w="948905"/>
                <a:gridCol w="879894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Left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9489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NOT</a:t>
            </a:r>
          </a:p>
          <a:p>
            <a:pPr lvl="1"/>
            <a:r>
              <a:rPr lang="en-US" dirty="0"/>
              <a:t>!</a:t>
            </a:r>
            <a:endParaRPr lang="en-US" dirty="0" smtClean="0"/>
          </a:p>
          <a:p>
            <a:pPr lvl="1"/>
            <a:r>
              <a:rPr lang="en-US" dirty="0" smtClean="0"/>
              <a:t>Reverses the value of the expression (makes false true or true false)</a:t>
            </a:r>
          </a:p>
          <a:p>
            <a:pPr lvl="1"/>
            <a:r>
              <a:rPr lang="en-US" dirty="0" smtClean="0"/>
              <a:t>Unary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3733800"/>
            <a:ext cx="2438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982310"/>
              </p:ext>
            </p:extLst>
          </p:nvPr>
        </p:nvGraphicFramePr>
        <p:xfrm>
          <a:off x="3429000" y="3810000"/>
          <a:ext cx="2256574" cy="1112520"/>
        </p:xfrm>
        <a:graphic>
          <a:graphicData uri="http://schemas.openxmlformats.org/drawingml/2006/table">
            <a:tbl>
              <a:tblPr bandRow="1">
                <a:tableStyleId>{AF606853-7671-496A-8E4F-DF71F8EC918B}</a:tableStyleId>
              </a:tblPr>
              <a:tblGrid>
                <a:gridCol w="1376680"/>
                <a:gridCol w="879894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Expression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9131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Precedence</a:t>
            </a:r>
          </a:p>
          <a:p>
            <a:pPr lvl="1"/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&amp;&amp;</a:t>
            </a:r>
          </a:p>
          <a:p>
            <a:pPr lvl="1"/>
            <a:r>
              <a:rPr lang="en-US" dirty="0" smtClean="0"/>
              <a:t>||</a:t>
            </a:r>
          </a:p>
          <a:p>
            <a:pPr lvl="1"/>
            <a:r>
              <a:rPr lang="en-US" dirty="0" smtClean="0"/>
              <a:t>Note: AND </a:t>
            </a:r>
            <a:r>
              <a:rPr lang="en-US" dirty="0" err="1" smtClean="0"/>
              <a:t>and</a:t>
            </a:r>
            <a:r>
              <a:rPr lang="en-US" dirty="0" smtClean="0"/>
              <a:t> OR have lower precedence than the relational operators</a:t>
            </a:r>
          </a:p>
          <a:p>
            <a:pPr lvl="1"/>
            <a:r>
              <a:rPr lang="en-US" dirty="0" smtClean="0"/>
              <a:t>Note: But NOT has a higher precedence</a:t>
            </a:r>
          </a:p>
          <a:p>
            <a:pPr lvl="2"/>
            <a:r>
              <a:rPr lang="en-US" dirty="0" smtClean="0"/>
              <a:t>!(x &gt; 2)	// if x is greater than 2 return false</a:t>
            </a:r>
          </a:p>
          <a:p>
            <a:pPr lvl="2"/>
            <a:r>
              <a:rPr lang="en-US" dirty="0" smtClean="0"/>
              <a:t>!x &gt; 2		// is the logical negation of x greater 		   than 2?</a:t>
            </a:r>
          </a:p>
          <a:p>
            <a:pPr lvl="3"/>
            <a:r>
              <a:rPr lang="en-US" dirty="0" smtClean="0"/>
              <a:t>Suppose x = 5. x is non-zero, so negating it makes it zero</a:t>
            </a:r>
            <a:br>
              <a:rPr lang="en-US" dirty="0" smtClean="0"/>
            </a:br>
            <a:r>
              <a:rPr lang="en-US" dirty="0" err="1" smtClean="0"/>
              <a:t>zero</a:t>
            </a:r>
            <a:r>
              <a:rPr lang="en-US" dirty="0" smtClean="0"/>
              <a:t> is not greater than 2, so the result is false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6715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if (employed == ‘Y’ &amp;&amp; </a:t>
            </a:r>
            <a:r>
              <a:rPr lang="en-US" dirty="0" err="1" smtClean="0"/>
              <a:t>recentGrad</a:t>
            </a:r>
            <a:r>
              <a:rPr lang="en-US" dirty="0" smtClean="0"/>
              <a:t> == ‘Y’)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“You qualify for the special interest rate”;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if (income &gt;= 35000 || years &gt; 5)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“You qualify for the loan”;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/>
              <a:t>if </a:t>
            </a:r>
            <a:r>
              <a:rPr lang="en-US" dirty="0" smtClean="0"/>
              <a:t>(!(income </a:t>
            </a:r>
            <a:r>
              <a:rPr lang="en-US" dirty="0"/>
              <a:t>&gt;= 35000 || years &gt; </a:t>
            </a:r>
            <a:r>
              <a:rPr lang="en-US" dirty="0" smtClean="0"/>
              <a:t>5))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“You </a:t>
            </a:r>
            <a:r>
              <a:rPr lang="en-US" dirty="0" smtClean="0"/>
              <a:t>must earn at least $35,000 or ”;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“have been employed at least 5 years.”;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419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Logical operators allow us to verify is a number is inside or outside of a range</a:t>
            </a:r>
          </a:p>
          <a:p>
            <a:pPr lvl="1"/>
            <a:r>
              <a:rPr lang="en-US" dirty="0" smtClean="0"/>
              <a:t>Use AND to check if it is inside a range</a:t>
            </a:r>
          </a:p>
          <a:p>
            <a:pPr lvl="2"/>
            <a:r>
              <a:rPr lang="en-US" dirty="0" smtClean="0"/>
              <a:t>if (x &gt;= 20 &amp;&amp; x &lt;= 40)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“x is 20 – 40)”;</a:t>
            </a:r>
          </a:p>
          <a:p>
            <a:pPr lvl="1"/>
            <a:r>
              <a:rPr lang="en-US" dirty="0" smtClean="0"/>
              <a:t>Use OR to check if it is outside a range</a:t>
            </a:r>
          </a:p>
          <a:p>
            <a:pPr lvl="2"/>
            <a:r>
              <a:rPr lang="en-US" dirty="0" smtClean="0"/>
              <a:t>if (x &lt; 20 || x &gt; 40)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“x is not 20 – 40”;</a:t>
            </a:r>
          </a:p>
          <a:p>
            <a:pPr lvl="1"/>
            <a:r>
              <a:rPr lang="en-US" dirty="0" smtClean="0"/>
              <a:t>Beware</a:t>
            </a:r>
          </a:p>
          <a:p>
            <a:pPr lvl="2"/>
            <a:r>
              <a:rPr lang="en-US" dirty="0" smtClean="0"/>
              <a:t>if (x &lt; 20 &amp;&amp; x &gt; 40)</a:t>
            </a:r>
          </a:p>
          <a:p>
            <a:pPr lvl="2"/>
            <a:r>
              <a:rPr lang="en-US" dirty="0" smtClean="0"/>
              <a:t>if (x &lt; 20 | x &gt; 40)		if (x &gt;=20 &amp; x &lt;= 40)</a:t>
            </a:r>
            <a:endParaRPr lang="en-US" dirty="0"/>
          </a:p>
          <a:p>
            <a:pPr lvl="2"/>
            <a:r>
              <a:rPr lang="en-US" dirty="0" smtClean="0"/>
              <a:t>if (x &lt; 20 || &gt; 40)		if (20 &lt; x &lt; 40)</a:t>
            </a:r>
            <a:endParaRPr lang="en-US" dirty="0"/>
          </a:p>
          <a:p>
            <a:pPr marL="448056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Numeric Ranges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51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Note: Relational operators have a higher precedence than the assignment operator</a:t>
            </a:r>
          </a:p>
          <a:p>
            <a:r>
              <a:rPr lang="en-US" dirty="0" smtClean="0"/>
              <a:t>Assume x = 10, y = 7, and z, a, and b are either </a:t>
            </a:r>
            <a:r>
              <a:rPr lang="en-US" dirty="0" err="1" smtClean="0"/>
              <a:t>ints</a:t>
            </a:r>
            <a:r>
              <a:rPr lang="en-US" dirty="0" smtClean="0"/>
              <a:t> or </a:t>
            </a:r>
            <a:r>
              <a:rPr lang="en-US" dirty="0" err="1" smtClean="0"/>
              <a:t>bools</a:t>
            </a:r>
            <a:endParaRPr lang="en-US" dirty="0" smtClean="0"/>
          </a:p>
          <a:p>
            <a:pPr lvl="1"/>
            <a:r>
              <a:rPr lang="en-US" dirty="0" smtClean="0"/>
              <a:t>z = x &lt; y;		z = 0 because x &lt; y is false</a:t>
            </a:r>
          </a:p>
          <a:p>
            <a:pPr lvl="1"/>
            <a:r>
              <a:rPr lang="en-US" dirty="0" smtClean="0"/>
              <a:t>a = x &gt;= y;		a = 1</a:t>
            </a:r>
          </a:p>
          <a:p>
            <a:pPr lvl="1"/>
            <a:r>
              <a:rPr lang="en-US" dirty="0" smtClean="0"/>
              <a:t>b = y != x;		b = 1</a:t>
            </a:r>
          </a:p>
          <a:p>
            <a:pPr lvl="1"/>
            <a:r>
              <a:rPr lang="en-US" dirty="0" err="1" smtClean="0"/>
              <a:t>cout</a:t>
            </a:r>
            <a:r>
              <a:rPr lang="en-US" dirty="0" smtClean="0"/>
              <a:t> &lt;&lt; (x &gt; y);	1</a:t>
            </a:r>
          </a:p>
          <a:p>
            <a:pPr lvl="1"/>
            <a:r>
              <a:rPr lang="en-US" dirty="0" err="1" smtClean="0"/>
              <a:t>cout</a:t>
            </a:r>
            <a:r>
              <a:rPr lang="en-US" dirty="0" smtClean="0"/>
              <a:t> &lt;&lt; x &lt;= y;	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3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 startAt="19"/>
            </a:pPr>
            <a:r>
              <a:rPr lang="en-US" dirty="0" smtClean="0"/>
              <a:t>What is the disadvantage of using the &amp;&amp; logical operator instead of the nested if?</a:t>
            </a:r>
          </a:p>
          <a:p>
            <a:pPr marL="550926" indent="-514350">
              <a:buFont typeface="+mj-lt"/>
              <a:buAutoNum type="arabicPeriod" startAt="19"/>
            </a:pP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2184400"/>
            <a:ext cx="2895600" cy="421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16801"/>
              </p:ext>
            </p:extLst>
          </p:nvPr>
        </p:nvGraphicFramePr>
        <p:xfrm>
          <a:off x="3200400" y="2260600"/>
          <a:ext cx="2743199" cy="4079240"/>
        </p:xfrm>
        <a:graphic>
          <a:graphicData uri="http://schemas.openxmlformats.org/drawingml/2006/table">
            <a:tbl>
              <a:tblPr bandRow="1">
                <a:tableStyleId>{AF606853-7671-496A-8E4F-DF71F8EC918B}</a:tableStyleId>
              </a:tblPr>
              <a:tblGrid>
                <a:gridCol w="1863305"/>
                <a:gridCol w="87989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Expression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true &amp;&amp;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true &amp;&amp;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&amp;&amp; true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false &amp;&amp;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true || false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true || true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|| true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false || false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!true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!false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0007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381000" y="1066800"/>
            <a:ext cx="8534400" cy="5486400"/>
          </a:xfrm>
        </p:spPr>
        <p:txBody>
          <a:bodyPr/>
          <a:lstStyle/>
          <a:p>
            <a:pPr marL="550926" indent="-514350">
              <a:buFont typeface="+mj-lt"/>
              <a:buAutoNum type="arabicPeriod" startAt="21"/>
            </a:pPr>
            <a:r>
              <a:rPr lang="en-US" dirty="0" smtClean="0"/>
              <a:t>Assume a = 2, b = 4, and c = 6. True or False</a:t>
            </a:r>
          </a:p>
          <a:p>
            <a:pPr marL="852678" lvl="1" indent="-514350">
              <a:buFont typeface="+mj-lt"/>
              <a:buAutoNum type="arabicPeriod"/>
            </a:pPr>
            <a:r>
              <a:rPr lang="en-US" dirty="0" smtClean="0"/>
              <a:t>a == 4 || b &gt; 2</a:t>
            </a:r>
          </a:p>
          <a:p>
            <a:pPr marL="852678" lvl="1" indent="-514350">
              <a:buFont typeface="+mj-lt"/>
              <a:buAutoNum type="arabicPeriod"/>
            </a:pPr>
            <a:r>
              <a:rPr lang="en-US" dirty="0" smtClean="0"/>
              <a:t>6 &lt;= c &amp;&amp; a &gt; 3</a:t>
            </a:r>
          </a:p>
          <a:p>
            <a:pPr marL="852678" lvl="1" indent="-514350">
              <a:buFont typeface="+mj-lt"/>
              <a:buAutoNum type="arabicPeriod"/>
            </a:pPr>
            <a:r>
              <a:rPr lang="en-US" dirty="0" smtClean="0"/>
              <a:t>1 != b &amp;&amp; c != 3</a:t>
            </a:r>
          </a:p>
          <a:p>
            <a:pPr marL="852678" lvl="1" indent="-514350">
              <a:buFont typeface="+mj-lt"/>
              <a:buAutoNum type="arabicPeriod"/>
            </a:pPr>
            <a:r>
              <a:rPr lang="en-US" dirty="0" smtClean="0"/>
              <a:t>a &gt;= -1 || a &lt;= b</a:t>
            </a:r>
          </a:p>
          <a:p>
            <a:pPr marL="852678" lvl="1" indent="-514350">
              <a:buFont typeface="+mj-lt"/>
              <a:buAutoNum type="arabicPeriod"/>
            </a:pPr>
            <a:r>
              <a:rPr lang="en-US" dirty="0" smtClean="0"/>
              <a:t>!(a &gt; 2)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165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381000" y="1066800"/>
            <a:ext cx="8534400" cy="5486400"/>
          </a:xfrm>
        </p:spPr>
        <p:txBody>
          <a:bodyPr/>
          <a:lstStyle/>
          <a:p>
            <a:pPr marL="550926" indent="-514350">
              <a:buFont typeface="+mj-lt"/>
              <a:buAutoNum type="arabicPeriod" startAt="22"/>
            </a:pPr>
            <a:r>
              <a:rPr lang="en-US" dirty="0" smtClean="0"/>
              <a:t>Write an if statement that prints the message “The number is valid” if the variable speed is within the range 0 through 200.</a:t>
            </a:r>
          </a:p>
          <a:p>
            <a:pPr marL="550926" indent="-514350">
              <a:buFont typeface="+mj-lt"/>
              <a:buAutoNum type="arabicPeriod" startAt="22"/>
            </a:pPr>
            <a:r>
              <a:rPr lang="en-US" dirty="0" smtClean="0"/>
              <a:t>Write an if statement that prints the message “The number is not valid” if the variable speed is outside the range 0 through 200.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503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Never assume that the user enters the correct information, C++ does</a:t>
            </a:r>
          </a:p>
          <a:p>
            <a:r>
              <a:rPr lang="en-US" dirty="0" smtClean="0"/>
              <a:t>If you fail to do so, it could cause your program to crash and potentially lose data (if you are writing files)</a:t>
            </a:r>
          </a:p>
          <a:p>
            <a:r>
              <a:rPr lang="en-US" dirty="0" smtClean="0"/>
              <a:t>Use if statements in conjunction with relational and logical expressions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User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806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User Input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90344"/>
            <a:ext cx="7239000" cy="5615254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55879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A variable’s scope is the block it is defined in, between a set of { }</a:t>
            </a:r>
          </a:p>
          <a:p>
            <a:pPr lvl="1"/>
            <a:r>
              <a:rPr lang="en-US" dirty="0" smtClean="0"/>
              <a:t>This includes if statements</a:t>
            </a:r>
          </a:p>
          <a:p>
            <a:r>
              <a:rPr lang="en-US" dirty="0" smtClean="0"/>
              <a:t>It is generally best to define variables at the start of the block, but is sometimes better to define them (before) where they are relevant</a:t>
            </a:r>
          </a:p>
          <a:p>
            <a:r>
              <a:rPr lang="en-US" dirty="0" smtClean="0"/>
              <a:t>As long as two variables are in different scopes, they can have the same name (though you should generally avoid this)</a:t>
            </a:r>
          </a:p>
          <a:p>
            <a:pPr lvl="1"/>
            <a:r>
              <a:rPr lang="en-US" dirty="0" smtClean="0"/>
              <a:t>Statements will use the variable in the same block as them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640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47504"/>
            <a:ext cx="7924799" cy="5581896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3389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 startAt="24"/>
            </a:pPr>
            <a:r>
              <a:rPr lang="en-US" dirty="0" smtClean="0"/>
              <a:t>What is wrong with this code: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first, second, result;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“Enter a negative integer: “;</a:t>
            </a:r>
            <a:br>
              <a:rPr lang="en-US" dirty="0" smtClean="0"/>
            </a:br>
            <a:r>
              <a:rPr lang="en-US" dirty="0" err="1" smtClean="0"/>
              <a:t>cin</a:t>
            </a:r>
            <a:r>
              <a:rPr lang="en-US" dirty="0" smtClean="0"/>
              <a:t> &gt;&gt; first;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“Enter a positive integer: “;</a:t>
            </a:r>
            <a:br>
              <a:rPr lang="en-US" dirty="0" smtClean="0"/>
            </a:br>
            <a:r>
              <a:rPr lang="en-US" dirty="0" err="1" smtClean="0"/>
              <a:t>cin</a:t>
            </a:r>
            <a:r>
              <a:rPr lang="en-US" dirty="0" smtClean="0"/>
              <a:t> &gt;&gt; second;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if(first &gt;= 0 || second &lt; 0)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“Good job!”;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053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 startAt="25"/>
            </a:pPr>
            <a:r>
              <a:rPr lang="en-US" dirty="0" smtClean="0"/>
              <a:t>What will the following display: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test1 = 40, test2 = 30;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sum = test1 + test2;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if(sum &gt; 50)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test1 += 10;</a:t>
            </a:r>
            <a:br>
              <a:rPr lang="en-US" dirty="0" smtClean="0"/>
            </a:br>
            <a:r>
              <a:rPr lang="en-US" dirty="0" smtClean="0"/>
              <a:t>	test2 += 10;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sum = test1 + test2;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test1 &lt;&lt; “, “ &lt;&lt; test2 &lt;&lt; “, “ &lt;&lt; sum;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668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You cannot use relational operators to compare c-strings</a:t>
            </a:r>
          </a:p>
          <a:p>
            <a:pPr lvl="1"/>
            <a:r>
              <a:rPr lang="en-US" dirty="0" smtClean="0"/>
              <a:t>if(</a:t>
            </a:r>
            <a:r>
              <a:rPr lang="en-US" dirty="0" err="1" smtClean="0"/>
              <a:t>firstString</a:t>
            </a:r>
            <a:r>
              <a:rPr lang="en-US" dirty="0" smtClean="0"/>
              <a:t> == </a:t>
            </a:r>
            <a:r>
              <a:rPr lang="en-US" dirty="0" err="1" smtClean="0"/>
              <a:t>secondString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This compares the memory addresses, which are (almost) always different</a:t>
            </a:r>
          </a:p>
          <a:p>
            <a:r>
              <a:rPr lang="en-US" dirty="0" smtClean="0"/>
              <a:t>You must use a function</a:t>
            </a:r>
          </a:p>
          <a:p>
            <a:pPr lvl="1"/>
            <a:r>
              <a:rPr lang="en-US" dirty="0" err="1" smtClean="0"/>
              <a:t>strcmp</a:t>
            </a:r>
            <a:r>
              <a:rPr lang="en-US" dirty="0" smtClean="0"/>
              <a:t>(string1, string)</a:t>
            </a:r>
          </a:p>
          <a:p>
            <a:pPr lvl="1"/>
            <a:r>
              <a:rPr lang="en-US" dirty="0" smtClean="0"/>
              <a:t>Requires #include &lt;</a:t>
            </a:r>
            <a:r>
              <a:rPr lang="en-US" dirty="0" err="1" smtClean="0"/>
              <a:t>cstring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Returns 0 if the strings are the same</a:t>
            </a:r>
          </a:p>
          <a:p>
            <a:pPr lvl="1"/>
            <a:r>
              <a:rPr lang="en-US" dirty="0" smtClean="0"/>
              <a:t>Returns &lt;0 if string1 &lt; string2</a:t>
            </a:r>
          </a:p>
          <a:p>
            <a:pPr lvl="1"/>
            <a:r>
              <a:rPr lang="en-US" dirty="0" smtClean="0"/>
              <a:t>Returns &gt;0 if string1 &gt; string2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2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/>
            </a:pPr>
            <a:r>
              <a:rPr lang="en-US" dirty="0" smtClean="0"/>
              <a:t>Assume x = 5, y = 6, and z = 8. True or False</a:t>
            </a:r>
          </a:p>
          <a:p>
            <a:pPr marL="852678" lvl="1" indent="-514350">
              <a:buFont typeface="+mj-lt"/>
              <a:buAutoNum type="arabicPeriod"/>
            </a:pPr>
            <a:r>
              <a:rPr lang="en-US" dirty="0" smtClean="0"/>
              <a:t>x == 5</a:t>
            </a:r>
          </a:p>
          <a:p>
            <a:pPr marL="852678" lvl="1" indent="-514350">
              <a:buFont typeface="+mj-lt"/>
              <a:buAutoNum type="arabicPeriod"/>
            </a:pPr>
            <a:r>
              <a:rPr lang="en-US" dirty="0" smtClean="0"/>
              <a:t>7 &lt;= (x + 2)</a:t>
            </a:r>
          </a:p>
          <a:p>
            <a:pPr marL="852678" lvl="1" indent="-514350">
              <a:buFont typeface="+mj-lt"/>
              <a:buAutoNum type="arabicPeriod"/>
            </a:pPr>
            <a:r>
              <a:rPr lang="en-US" dirty="0" smtClean="0"/>
              <a:t>z &lt; 4</a:t>
            </a:r>
          </a:p>
          <a:p>
            <a:pPr marL="852678" lvl="1" indent="-514350">
              <a:buFont typeface="+mj-lt"/>
              <a:buAutoNum type="arabicPeriod"/>
            </a:pPr>
            <a:r>
              <a:rPr lang="en-US" dirty="0" smtClean="0"/>
              <a:t>(2 + x) != y</a:t>
            </a:r>
          </a:p>
          <a:p>
            <a:pPr marL="852678" lvl="1" indent="-514350">
              <a:buFont typeface="+mj-lt"/>
              <a:buAutoNum type="arabicPeriod"/>
            </a:pPr>
            <a:r>
              <a:rPr lang="en-US" dirty="0" smtClean="0"/>
              <a:t>z != 4</a:t>
            </a:r>
          </a:p>
          <a:p>
            <a:pPr marL="852678" lvl="1" indent="-514350">
              <a:buFont typeface="+mj-lt"/>
              <a:buAutoNum type="arabicPeriod"/>
            </a:pPr>
            <a:r>
              <a:rPr lang="en-US" dirty="0" smtClean="0"/>
              <a:t>x &gt;= 9</a:t>
            </a:r>
          </a:p>
          <a:p>
            <a:pPr marL="852678" lvl="1" indent="-514350">
              <a:buFont typeface="+mj-lt"/>
              <a:buAutoNum type="arabicPeriod"/>
            </a:pPr>
            <a:r>
              <a:rPr lang="en-US" dirty="0" smtClean="0"/>
              <a:t>x &lt;= (y * 2)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624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38225"/>
            <a:ext cx="8382000" cy="566737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142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143000"/>
            <a:ext cx="8315325" cy="31242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1"/>
          <p:cNvSpPr>
            <a:spLocks noGrp="1"/>
          </p:cNvSpPr>
          <p:nvPr>
            <p:ph sz="quarter" idx="2"/>
          </p:nvPr>
        </p:nvSpPr>
        <p:spPr>
          <a:xfrm>
            <a:off x="381000" y="1066800"/>
            <a:ext cx="8382000" cy="5486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Think of </a:t>
            </a:r>
            <a:r>
              <a:rPr lang="en-US" dirty="0" err="1" smtClean="0"/>
              <a:t>strcmp</a:t>
            </a:r>
            <a:r>
              <a:rPr lang="en-US" dirty="0" smtClean="0"/>
              <a:t> as reverse logic</a:t>
            </a:r>
          </a:p>
          <a:p>
            <a:pPr lvl="1"/>
            <a:r>
              <a:rPr lang="en-US" dirty="0" smtClean="0"/>
              <a:t>if (!</a:t>
            </a:r>
            <a:r>
              <a:rPr lang="en-US" dirty="0" err="1" smtClean="0"/>
              <a:t>strcmp</a:t>
            </a:r>
            <a:r>
              <a:rPr lang="en-US" dirty="0" smtClean="0"/>
              <a:t>(</a:t>
            </a:r>
            <a:r>
              <a:rPr lang="en-US" dirty="0" err="1" smtClean="0"/>
              <a:t>partNum</a:t>
            </a:r>
            <a:r>
              <a:rPr lang="en-US" dirty="0" smtClean="0"/>
              <a:t>, “S147-29A”))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else if (!</a:t>
            </a:r>
            <a:r>
              <a:rPr lang="en-US" dirty="0" err="1" smtClean="0"/>
              <a:t>strcmp</a:t>
            </a:r>
            <a:r>
              <a:rPr lang="en-US" dirty="0" smtClean="0"/>
              <a:t>(</a:t>
            </a:r>
            <a:r>
              <a:rPr lang="en-US" dirty="0" err="1" smtClean="0"/>
              <a:t>partNum</a:t>
            </a:r>
            <a:r>
              <a:rPr lang="en-US" dirty="0" smtClean="0"/>
              <a:t>, “S147-29B”))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418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Utilize the negative or positive return from </a:t>
            </a:r>
            <a:r>
              <a:rPr lang="en-US" dirty="0" err="1" smtClean="0"/>
              <a:t>strcmp</a:t>
            </a:r>
            <a:r>
              <a:rPr lang="en-US" dirty="0" smtClean="0"/>
              <a:t> to determine the order</a:t>
            </a:r>
          </a:p>
          <a:p>
            <a:r>
              <a:rPr lang="en-US" dirty="0" smtClean="0"/>
              <a:t>If string1 &gt; string2, the result is positive</a:t>
            </a:r>
          </a:p>
          <a:p>
            <a:pPr lvl="1"/>
            <a:r>
              <a:rPr lang="en-US" dirty="0" smtClean="0"/>
              <a:t>This means string1’s ASCII representation is a larger number, which means it appears later in the alphabet</a:t>
            </a:r>
          </a:p>
          <a:p>
            <a:pPr lvl="1"/>
            <a:r>
              <a:rPr lang="en-US" dirty="0" smtClean="0"/>
              <a:t>Therefore, this is comes after string2 alphabetically</a:t>
            </a:r>
          </a:p>
          <a:p>
            <a:pPr lvl="1"/>
            <a:r>
              <a:rPr lang="en-US" dirty="0" smtClean="0"/>
              <a:t>Remember the order</a:t>
            </a:r>
          </a:p>
          <a:p>
            <a:pPr lvl="2"/>
            <a:r>
              <a:rPr lang="en-US" dirty="0" smtClean="0"/>
              <a:t>Numbers</a:t>
            </a:r>
          </a:p>
          <a:p>
            <a:pPr lvl="2"/>
            <a:r>
              <a:rPr lang="en-US" dirty="0" smtClean="0"/>
              <a:t>Uppercase</a:t>
            </a:r>
          </a:p>
          <a:p>
            <a:pPr lvl="2"/>
            <a:r>
              <a:rPr lang="en-US" dirty="0" smtClean="0"/>
              <a:t>Lowercase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85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Strings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6942580" cy="55626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1253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 startAt="26"/>
            </a:pPr>
            <a:r>
              <a:rPr lang="en-US" dirty="0" smtClean="0"/>
              <a:t>Indicate 0, positive, or negative</a:t>
            </a:r>
          </a:p>
          <a:p>
            <a:pPr marL="852678" lvl="1" indent="-514350">
              <a:buFont typeface="+mj-lt"/>
              <a:buAutoNum type="arabicPeriod"/>
            </a:pPr>
            <a:r>
              <a:rPr lang="en-US" dirty="0" err="1" smtClean="0"/>
              <a:t>strcmp</a:t>
            </a:r>
            <a:r>
              <a:rPr lang="en-US" dirty="0" smtClean="0"/>
              <a:t>(“ABC”, “</a:t>
            </a:r>
            <a:r>
              <a:rPr lang="en-US" dirty="0" err="1" smtClean="0"/>
              <a:t>abc</a:t>
            </a:r>
            <a:r>
              <a:rPr lang="en-US" dirty="0" smtClean="0"/>
              <a:t>”);</a:t>
            </a:r>
          </a:p>
          <a:p>
            <a:pPr marL="852678" lvl="1" indent="-514350">
              <a:buFont typeface="+mj-lt"/>
              <a:buAutoNum type="arabicPeriod"/>
            </a:pPr>
            <a:r>
              <a:rPr lang="en-US" dirty="0" err="1" smtClean="0"/>
              <a:t>strcmp</a:t>
            </a:r>
            <a:r>
              <a:rPr lang="en-US" dirty="0" smtClean="0"/>
              <a:t>(“Jill”, “Jim”);</a:t>
            </a:r>
          </a:p>
          <a:p>
            <a:pPr marL="852678" lvl="1" indent="-514350">
              <a:buFont typeface="+mj-lt"/>
              <a:buAutoNum type="arabicPeriod"/>
            </a:pPr>
            <a:r>
              <a:rPr lang="en-US" dirty="0" err="1" smtClean="0"/>
              <a:t>strcmp</a:t>
            </a:r>
            <a:r>
              <a:rPr lang="en-US" dirty="0" smtClean="0"/>
              <a:t>(“123”, “ABC”);</a:t>
            </a:r>
          </a:p>
          <a:p>
            <a:pPr marL="852678" lvl="1" indent="-514350">
              <a:buFont typeface="+mj-lt"/>
              <a:buAutoNum type="arabicPeriod"/>
            </a:pPr>
            <a:r>
              <a:rPr lang="en-US" dirty="0" err="1" smtClean="0"/>
              <a:t>strcmp</a:t>
            </a:r>
            <a:r>
              <a:rPr lang="en-US" dirty="0" smtClean="0"/>
              <a:t>(“Sammy”, “Sally”);</a:t>
            </a:r>
            <a:br>
              <a:rPr lang="en-US" dirty="0" smtClean="0"/>
            </a:br>
            <a:endParaRPr lang="en-US" dirty="0" smtClean="0"/>
          </a:p>
          <a:p>
            <a:pPr marL="550926" indent="-514350">
              <a:buFont typeface="+mj-lt"/>
              <a:buAutoNum type="arabicPeriod" startAt="26"/>
            </a:pPr>
            <a:r>
              <a:rPr lang="en-US" dirty="0" smtClean="0"/>
              <a:t>Would you use </a:t>
            </a:r>
            <a:r>
              <a:rPr lang="en-US" dirty="0" err="1" smtClean="0"/>
              <a:t>strcmp</a:t>
            </a:r>
            <a:r>
              <a:rPr lang="en-US" dirty="0" smtClean="0"/>
              <a:t> to compare characters?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7857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The only ternary operator, which is a shorthand for the if/else statement</a:t>
            </a:r>
          </a:p>
          <a:p>
            <a:r>
              <a:rPr lang="en-US" dirty="0" smtClean="0"/>
              <a:t>expression ? expression : expression;</a:t>
            </a:r>
          </a:p>
          <a:p>
            <a:r>
              <a:rPr lang="en-US" dirty="0"/>
              <a:t> </a:t>
            </a:r>
            <a:r>
              <a:rPr lang="en-US" dirty="0" smtClean="0"/>
              <a:t>     test       ?       true      :       false; </a:t>
            </a:r>
          </a:p>
          <a:p>
            <a:r>
              <a:rPr lang="en-US" dirty="0" smtClean="0"/>
              <a:t>x &lt; 0 ? y = 10 : z = 20;</a:t>
            </a:r>
          </a:p>
          <a:p>
            <a:pPr lvl="1"/>
            <a:r>
              <a:rPr lang="en-US" dirty="0" smtClean="0"/>
              <a:t>If x &lt; 0, then y = 10, else z = 20</a:t>
            </a:r>
          </a:p>
          <a:p>
            <a:r>
              <a:rPr lang="en-US" dirty="0" smtClean="0"/>
              <a:t>It returns its value</a:t>
            </a:r>
          </a:p>
          <a:p>
            <a:pPr lvl="1"/>
            <a:r>
              <a:rPr lang="en-US" dirty="0" smtClean="0"/>
              <a:t>a = x &gt; 100 ? 0 : 1;	</a:t>
            </a:r>
            <a:r>
              <a:rPr lang="en-US" dirty="0"/>
              <a:t>			if (x &gt; 100)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			   </a:t>
            </a:r>
            <a:r>
              <a:rPr lang="en-US" dirty="0"/>
              <a:t>a = 0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If x &gt; 100, then a = 0, else a = 1		else  	</a:t>
            </a:r>
            <a:br>
              <a:rPr lang="en-US" dirty="0" smtClean="0"/>
            </a:br>
            <a:r>
              <a:rPr lang="en-US" dirty="0" smtClean="0"/>
              <a:t>							   </a:t>
            </a:r>
            <a:r>
              <a:rPr lang="en-US" dirty="0"/>
              <a:t> a = 1;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Conditional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6694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Conditional Operator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228725"/>
            <a:ext cx="8153400" cy="516255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6918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Be warned, it had a lower precedence than the stream operators</a:t>
            </a:r>
          </a:p>
          <a:p>
            <a:pPr lvl="1"/>
            <a:r>
              <a:rPr lang="en-US" dirty="0" err="1" smtClean="0"/>
              <a:t>cout</a:t>
            </a:r>
            <a:r>
              <a:rPr lang="en-US" dirty="0" smtClean="0"/>
              <a:t> &lt;&lt; “Your grade is: “</a:t>
            </a:r>
            <a:br>
              <a:rPr lang="en-US" dirty="0" smtClean="0"/>
            </a:br>
            <a:r>
              <a:rPr lang="en-US" dirty="0" smtClean="0"/>
              <a:t>        &lt;&lt; (score &lt; 60 ? “Fail.” : “Pass”);</a:t>
            </a:r>
          </a:p>
          <a:p>
            <a:pPr lvl="1"/>
            <a:r>
              <a:rPr lang="en-US" dirty="0" smtClean="0"/>
              <a:t>Hence it requires the parenthesis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Conditional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001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 startAt="28"/>
            </a:pPr>
            <a:r>
              <a:rPr lang="en-US" dirty="0" smtClean="0"/>
              <a:t>Rewrite the if/else statements as a conditional expressions</a:t>
            </a:r>
            <a:endParaRPr lang="en-US" dirty="0"/>
          </a:p>
          <a:p>
            <a:pPr marL="852678" lvl="1" indent="-514350">
              <a:buFont typeface="+mj-lt"/>
              <a:buAutoNum type="arabicPeriod"/>
            </a:pPr>
            <a:r>
              <a:rPr lang="en-US" dirty="0" smtClean="0"/>
              <a:t>if (hours &gt; 40)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wages *= 1.5;</a:t>
            </a:r>
            <a:br>
              <a:rPr lang="en-US" dirty="0" smtClean="0"/>
            </a:br>
            <a:r>
              <a:rPr lang="en-US" dirty="0" smtClean="0"/>
              <a:t>else</a:t>
            </a:r>
            <a:br>
              <a:rPr lang="en-US" dirty="0" smtClean="0"/>
            </a:br>
            <a:r>
              <a:rPr lang="en-US" dirty="0" smtClean="0"/>
              <a:t>   wages *= 1;</a:t>
            </a:r>
            <a:br>
              <a:rPr lang="en-US" dirty="0" smtClean="0"/>
            </a:br>
            <a:endParaRPr lang="en-US" dirty="0" smtClean="0"/>
          </a:p>
          <a:p>
            <a:pPr marL="852678" lvl="1" indent="-514350">
              <a:buFont typeface="+mj-lt"/>
              <a:buAutoNum type="arabicPeriod"/>
            </a:pPr>
            <a:r>
              <a:rPr lang="en-US" dirty="0" smtClean="0"/>
              <a:t>if (result &gt;= 0)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“The result is positive\n”;</a:t>
            </a:r>
            <a:br>
              <a:rPr lang="en-US" dirty="0" smtClean="0"/>
            </a:br>
            <a:r>
              <a:rPr lang="en-US" dirty="0" smtClean="0"/>
              <a:t>else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“The result is negative.\n”;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266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 startAt="29"/>
            </a:pPr>
            <a:r>
              <a:rPr lang="en-US" dirty="0" smtClean="0"/>
              <a:t>Rewrite the conditional expresses as if/else statements</a:t>
            </a:r>
            <a:endParaRPr lang="en-US" dirty="0"/>
          </a:p>
          <a:p>
            <a:pPr marL="852678" lvl="1" indent="-514350">
              <a:buFont typeface="+mj-lt"/>
              <a:buAutoNum type="arabicPeriod"/>
            </a:pPr>
            <a:r>
              <a:rPr lang="en-US" dirty="0" smtClean="0"/>
              <a:t>total += count == 1 ? sales : count * sales;</a:t>
            </a:r>
            <a:br>
              <a:rPr lang="en-US" dirty="0" smtClean="0"/>
            </a:br>
            <a:endParaRPr lang="en-US" dirty="0" smtClean="0"/>
          </a:p>
          <a:p>
            <a:pPr marL="852678" lvl="1" indent="-514350">
              <a:buFont typeface="+mj-lt"/>
              <a:buAutoNum type="arabicPeriod"/>
            </a:pPr>
            <a:r>
              <a:rPr lang="en-US" dirty="0" err="1" smtClean="0"/>
              <a:t>cout</a:t>
            </a:r>
            <a:r>
              <a:rPr lang="en-US" dirty="0" smtClean="0"/>
              <a:t> &lt;&lt; (((</a:t>
            </a:r>
            <a:r>
              <a:rPr lang="en-US" dirty="0" err="1" smtClean="0"/>
              <a:t>num</a:t>
            </a:r>
            <a:r>
              <a:rPr lang="en-US" dirty="0" smtClean="0"/>
              <a:t> % 2) == 0) ? “Even” : “Odd”);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4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 startAt="2"/>
            </a:pPr>
            <a:r>
              <a:rPr lang="en-US" dirty="0" smtClean="0"/>
              <a:t>True or False</a:t>
            </a:r>
          </a:p>
          <a:p>
            <a:pPr marL="852678" lvl="1" indent="-514350">
              <a:buFont typeface="+mj-lt"/>
              <a:buAutoNum type="arabicPeriod"/>
            </a:pPr>
            <a:r>
              <a:rPr lang="en-US" dirty="0" smtClean="0"/>
              <a:t>x &lt;= y		is the same as		y &gt; x</a:t>
            </a:r>
          </a:p>
          <a:p>
            <a:pPr marL="852678" lvl="1" indent="-514350">
              <a:buFont typeface="+mj-lt"/>
              <a:buAutoNum type="arabicPeriod"/>
            </a:pPr>
            <a:r>
              <a:rPr lang="en-US" dirty="0"/>
              <a:t>x </a:t>
            </a:r>
            <a:r>
              <a:rPr lang="en-US" dirty="0" smtClean="0"/>
              <a:t>!= </a:t>
            </a:r>
            <a:r>
              <a:rPr lang="en-US" dirty="0"/>
              <a:t>y		is the same as		y </a:t>
            </a:r>
            <a:r>
              <a:rPr lang="en-US" dirty="0" smtClean="0"/>
              <a:t>&gt;= </a:t>
            </a:r>
            <a:r>
              <a:rPr lang="en-US" dirty="0"/>
              <a:t>x</a:t>
            </a:r>
          </a:p>
          <a:p>
            <a:pPr marL="852678" lvl="1" indent="-514350">
              <a:buFont typeface="+mj-lt"/>
              <a:buAutoNum type="arabicPeriod"/>
            </a:pPr>
            <a:r>
              <a:rPr lang="en-US" dirty="0"/>
              <a:t>x </a:t>
            </a:r>
            <a:r>
              <a:rPr lang="en-US" dirty="0" smtClean="0"/>
              <a:t>&gt;= </a:t>
            </a:r>
            <a:r>
              <a:rPr lang="en-US" dirty="0"/>
              <a:t>y		is the same as		y </a:t>
            </a:r>
            <a:r>
              <a:rPr lang="en-US" dirty="0" smtClean="0"/>
              <a:t>&lt;= x</a:t>
            </a:r>
          </a:p>
          <a:p>
            <a:pPr marL="550926" indent="-514350">
              <a:buFont typeface="+mj-lt"/>
              <a:buAutoNum type="arabicPeriod" startAt="2"/>
            </a:pPr>
            <a:r>
              <a:rPr lang="en-US" dirty="0" smtClean="0"/>
              <a:t>Yes or No</a:t>
            </a:r>
            <a:endParaRPr lang="en-US" dirty="0"/>
          </a:p>
          <a:p>
            <a:pPr marL="852678" lvl="1" indent="-514350">
              <a:buFont typeface="+mj-lt"/>
              <a:buAutoNum type="arabicPeriod"/>
            </a:pPr>
            <a:r>
              <a:rPr lang="en-US" dirty="0" smtClean="0"/>
              <a:t>If x &gt; y and x &lt; z, is y &lt; z?</a:t>
            </a:r>
          </a:p>
          <a:p>
            <a:pPr marL="852678" lvl="1" indent="-514350">
              <a:buFont typeface="+mj-lt"/>
              <a:buAutoNum type="arabicPeriod"/>
            </a:pPr>
            <a:r>
              <a:rPr lang="en-US" dirty="0"/>
              <a:t>If x </a:t>
            </a:r>
            <a:r>
              <a:rPr lang="en-US" dirty="0" smtClean="0"/>
              <a:t>&gt;= </a:t>
            </a:r>
            <a:r>
              <a:rPr lang="en-US" dirty="0"/>
              <a:t>y and </a:t>
            </a:r>
            <a:r>
              <a:rPr lang="en-US" dirty="0" smtClean="0"/>
              <a:t>z == x, </a:t>
            </a:r>
            <a:r>
              <a:rPr lang="en-US" dirty="0"/>
              <a:t>is </a:t>
            </a:r>
            <a:r>
              <a:rPr lang="en-US" dirty="0" smtClean="0"/>
              <a:t>z == y?</a:t>
            </a:r>
            <a:endParaRPr lang="en-US" dirty="0"/>
          </a:p>
          <a:p>
            <a:pPr marL="852678" lvl="1" indent="-514350">
              <a:buFont typeface="+mj-lt"/>
              <a:buAutoNum type="arabicPeriod"/>
            </a:pPr>
            <a:r>
              <a:rPr lang="en-US" dirty="0"/>
              <a:t>If x </a:t>
            </a:r>
            <a:r>
              <a:rPr lang="en-US" dirty="0" smtClean="0"/>
              <a:t>!= </a:t>
            </a:r>
            <a:r>
              <a:rPr lang="en-US" dirty="0"/>
              <a:t>y and x </a:t>
            </a:r>
            <a:r>
              <a:rPr lang="en-US" dirty="0" smtClean="0"/>
              <a:t>!= </a:t>
            </a:r>
            <a:r>
              <a:rPr lang="en-US" dirty="0"/>
              <a:t>z, is </a:t>
            </a:r>
            <a:r>
              <a:rPr lang="en-US" dirty="0" smtClean="0"/>
              <a:t>z != y?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9861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Like an if / else if / else statement, but you are comparing a </a:t>
            </a:r>
            <a:r>
              <a:rPr lang="en-US" dirty="0" smtClean="0"/>
              <a:t>single integer/character </a:t>
            </a:r>
            <a:r>
              <a:rPr lang="en-US" dirty="0"/>
              <a:t>variable with multiple values</a:t>
            </a:r>
          </a:p>
          <a:p>
            <a:r>
              <a:rPr lang="en-US" dirty="0" smtClean="0"/>
              <a:t>Excellent for menus</a:t>
            </a:r>
          </a:p>
          <a:p>
            <a:r>
              <a:rPr lang="en-US" dirty="0" smtClean="0"/>
              <a:t>switch (</a:t>
            </a:r>
            <a:r>
              <a:rPr lang="en-US" dirty="0" err="1" smtClean="0"/>
              <a:t>IntegerExpression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case </a:t>
            </a:r>
            <a:r>
              <a:rPr lang="en-US" dirty="0" err="1" smtClean="0"/>
              <a:t>ConstantExpression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// One or more statements</a:t>
            </a:r>
            <a:br>
              <a:rPr lang="en-US" dirty="0" smtClean="0"/>
            </a:br>
            <a:r>
              <a:rPr lang="en-US" dirty="0" smtClean="0"/>
              <a:t>   …</a:t>
            </a:r>
            <a:br>
              <a:rPr lang="en-US" dirty="0" smtClean="0"/>
            </a:br>
            <a:r>
              <a:rPr lang="en-US" dirty="0" smtClean="0"/>
              <a:t>   default:</a:t>
            </a:r>
            <a:br>
              <a:rPr lang="en-US" dirty="0" smtClean="0"/>
            </a:br>
            <a:r>
              <a:rPr lang="en-US" dirty="0" smtClean="0"/>
              <a:t>      // </a:t>
            </a:r>
            <a:r>
              <a:rPr lang="en-US" dirty="0"/>
              <a:t>One or more </a:t>
            </a:r>
            <a:r>
              <a:rPr lang="en-US" dirty="0" smtClean="0"/>
              <a:t>statements</a:t>
            </a:r>
            <a:br>
              <a:rPr lang="en-US" dirty="0" smtClean="0"/>
            </a:b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668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Your switch must be an integer or character variable (generally)</a:t>
            </a:r>
          </a:p>
          <a:p>
            <a:r>
              <a:rPr lang="en-US" dirty="0" smtClean="0"/>
              <a:t>Your cases must be a constant and cannot be an expression or variable</a:t>
            </a:r>
          </a:p>
          <a:p>
            <a:r>
              <a:rPr lang="en-US" dirty="0" smtClean="0"/>
              <a:t>You may have many cases but they must all be unique</a:t>
            </a:r>
          </a:p>
          <a:p>
            <a:r>
              <a:rPr lang="en-US" dirty="0" smtClean="0"/>
              <a:t>The default statement is optional</a:t>
            </a:r>
          </a:p>
          <a:p>
            <a:r>
              <a:rPr lang="en-US" dirty="0" smtClean="0"/>
              <a:t>Use break; between your cases to prevent fall-through</a:t>
            </a:r>
            <a:endParaRPr lang="en-US" dirty="0"/>
          </a:p>
          <a:p>
            <a:r>
              <a:rPr lang="en-US" dirty="0" smtClean="0"/>
              <a:t>break is optional for the default statement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240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 Statement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27508"/>
            <a:ext cx="8382000" cy="5425692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611274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If you do not use break; then it will continue executing lines</a:t>
            </a:r>
          </a:p>
          <a:p>
            <a:r>
              <a:rPr lang="en-US" dirty="0" smtClean="0"/>
              <a:t>This is a confusing error</a:t>
            </a:r>
          </a:p>
          <a:p>
            <a:r>
              <a:rPr lang="en-US" dirty="0" smtClean="0"/>
              <a:t>But sometimes, this is also a behavior you want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394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Accidental </a:t>
            </a:r>
            <a:r>
              <a:rPr lang="en-US" dirty="0" err="1" smtClean="0"/>
              <a:t>Fallthrough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28587"/>
            <a:ext cx="8382000" cy="5162826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42008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Intentional </a:t>
            </a:r>
            <a:r>
              <a:rPr lang="en-US" dirty="0" err="1" smtClean="0"/>
              <a:t>Fallthrough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799"/>
            <a:ext cx="7451383" cy="5613427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0816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Intentional </a:t>
            </a:r>
            <a:r>
              <a:rPr lang="en-US" dirty="0" err="1"/>
              <a:t>Fallthrough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66800"/>
            <a:ext cx="6411220" cy="5610652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7426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switch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7140407" cy="5624074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892680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switch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223" y="1050105"/>
            <a:ext cx="6214977" cy="565549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70245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 startAt="30"/>
            </a:pPr>
            <a:r>
              <a:rPr lang="en-US" dirty="0" smtClean="0"/>
              <a:t>Why can’t you convert this isn’t a switch?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(temp == 100)</a:t>
            </a:r>
            <a:br>
              <a:rPr lang="en-US" dirty="0" smtClean="0"/>
            </a:br>
            <a:r>
              <a:rPr lang="en-US" dirty="0" smtClean="0"/>
              <a:t>   x = 0;</a:t>
            </a:r>
            <a:br>
              <a:rPr lang="en-US" dirty="0" smtClean="0"/>
            </a:br>
            <a:r>
              <a:rPr lang="en-US" dirty="0" smtClean="0"/>
              <a:t>else if (population &gt; 1000)</a:t>
            </a:r>
            <a:br>
              <a:rPr lang="en-US" dirty="0" smtClean="0"/>
            </a:br>
            <a:r>
              <a:rPr lang="en-US" dirty="0" smtClean="0"/>
              <a:t>   x = 1;</a:t>
            </a:r>
            <a:br>
              <a:rPr lang="en-US" dirty="0" smtClean="0"/>
            </a:br>
            <a:r>
              <a:rPr lang="en-US" dirty="0" smtClean="0"/>
              <a:t>else if (rate &lt; .1)</a:t>
            </a:r>
            <a:br>
              <a:rPr lang="en-US" dirty="0" smtClean="0"/>
            </a:br>
            <a:r>
              <a:rPr lang="en-US" dirty="0" smtClean="0"/>
              <a:t>   x = -1;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67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 startAt="4"/>
            </a:pPr>
            <a:r>
              <a:rPr lang="en-US" dirty="0" smtClean="0"/>
              <a:t>What will the following program display?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dirty="0" smtClean="0"/>
              <a:t>#include &lt;</a:t>
            </a:r>
            <a:r>
              <a:rPr lang="en-US" sz="2400" dirty="0" err="1" smtClean="0"/>
              <a:t>iostream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using namespace </a:t>
            </a:r>
            <a:r>
              <a:rPr lang="en-US" sz="2400" dirty="0" err="1" smtClean="0"/>
              <a:t>std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int</a:t>
            </a:r>
            <a:r>
              <a:rPr lang="en-US" sz="2400" dirty="0" smtClean="0"/>
              <a:t> main()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a = 0, b = 2, x = 4, y = 0;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(a == b)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 &lt;&lt; (a </a:t>
            </a:r>
            <a:r>
              <a:rPr lang="en-US" sz="2400" dirty="0" smtClean="0"/>
              <a:t>!= y)  &lt;&lt; </a:t>
            </a:r>
            <a:r>
              <a:rPr lang="en-US" sz="2400" dirty="0" err="1"/>
              <a:t>endl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 &lt;&lt; </a:t>
            </a:r>
            <a:r>
              <a:rPr lang="en-US" sz="2400" dirty="0" smtClean="0"/>
              <a:t>(b &lt;= x) </a:t>
            </a:r>
            <a:r>
              <a:rPr lang="en-US" sz="2400" dirty="0"/>
              <a:t>&lt;&lt; </a:t>
            </a:r>
            <a:r>
              <a:rPr lang="en-US" sz="2400" dirty="0" err="1"/>
              <a:t>endl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 &lt;&lt; </a:t>
            </a:r>
            <a:r>
              <a:rPr lang="en-US" sz="2400" dirty="0" smtClean="0"/>
              <a:t>(y &gt; a)   &lt;&lt; </a:t>
            </a:r>
            <a:r>
              <a:rPr lang="en-US" sz="2400" dirty="0" err="1"/>
              <a:t>endl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	return 0;</a:t>
            </a:r>
            <a:br>
              <a:rPr lang="en-US" sz="2400" dirty="0" smtClean="0"/>
            </a:br>
            <a:r>
              <a:rPr lang="en-US" sz="2400" dirty="0" smtClean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28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381000" y="1066800"/>
            <a:ext cx="8763000" cy="5486400"/>
          </a:xfrm>
        </p:spPr>
        <p:txBody>
          <a:bodyPr/>
          <a:lstStyle/>
          <a:p>
            <a:pPr marL="550926" indent="-514350">
              <a:buFont typeface="+mj-lt"/>
              <a:buAutoNum type="arabicPeriod" startAt="31"/>
            </a:pPr>
            <a:r>
              <a:rPr lang="en-US" dirty="0" smtClean="0"/>
              <a:t>What is wrong with this switch statement?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switch (temp)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case temp &lt; 0   : </a:t>
            </a:r>
            <a:r>
              <a:rPr lang="en-US" dirty="0" err="1" smtClean="0"/>
              <a:t>cout</a:t>
            </a:r>
            <a:r>
              <a:rPr lang="en-US" dirty="0" smtClean="0"/>
              <a:t> &lt;&lt; “Temp is negative.”;</a:t>
            </a:r>
            <a:br>
              <a:rPr lang="en-US" dirty="0" smtClean="0"/>
            </a:br>
            <a:r>
              <a:rPr lang="en-US" dirty="0" smtClean="0"/>
              <a:t>                               break;</a:t>
            </a:r>
            <a:br>
              <a:rPr lang="en-US" dirty="0" smtClean="0"/>
            </a:br>
            <a:r>
              <a:rPr lang="en-US" dirty="0" smtClean="0"/>
              <a:t>   case temp == 0 : </a:t>
            </a:r>
            <a:r>
              <a:rPr lang="en-US" dirty="0" err="1" smtClean="0"/>
              <a:t>cout</a:t>
            </a:r>
            <a:r>
              <a:rPr lang="en-US" dirty="0" smtClean="0"/>
              <a:t> &lt;&lt; “Temp is zero.”;</a:t>
            </a:r>
            <a:br>
              <a:rPr lang="en-US" dirty="0" smtClean="0"/>
            </a:br>
            <a:r>
              <a:rPr lang="en-US" dirty="0" smtClean="0"/>
              <a:t>				  break;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/>
              <a:t>case temp </a:t>
            </a:r>
            <a:r>
              <a:rPr lang="en-US" dirty="0" smtClean="0"/>
              <a:t>&gt; </a:t>
            </a:r>
            <a:r>
              <a:rPr lang="en-US" dirty="0"/>
              <a:t>0   : </a:t>
            </a:r>
            <a:r>
              <a:rPr lang="en-US" dirty="0" err="1"/>
              <a:t>cout</a:t>
            </a:r>
            <a:r>
              <a:rPr lang="en-US" dirty="0"/>
              <a:t> &lt;&lt; “Temp is </a:t>
            </a:r>
            <a:r>
              <a:rPr lang="en-US" dirty="0" smtClean="0"/>
              <a:t>positive.”;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               break;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8689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Recall that input files are not created when opened</a:t>
            </a:r>
          </a:p>
          <a:p>
            <a:pPr lvl="1"/>
            <a:r>
              <a:rPr lang="en-US" dirty="0" smtClean="0"/>
              <a:t>This will cause an error if they do not exist</a:t>
            </a:r>
          </a:p>
          <a:p>
            <a:pPr lvl="1"/>
            <a:r>
              <a:rPr lang="en-US" dirty="0" err="1" smtClean="0"/>
              <a:t>ifstream</a:t>
            </a:r>
            <a:r>
              <a:rPr lang="en-US" dirty="0" smtClean="0"/>
              <a:t> </a:t>
            </a:r>
            <a:r>
              <a:rPr lang="en-US" dirty="0" err="1" smtClean="0"/>
              <a:t>inputFile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inputFile.open</a:t>
            </a:r>
            <a:r>
              <a:rPr lang="en-US" dirty="0" smtClean="0"/>
              <a:t>(“info.txt”);</a:t>
            </a:r>
          </a:p>
          <a:p>
            <a:r>
              <a:rPr lang="en-US" dirty="0" smtClean="0"/>
              <a:t>Now that you know if statements, we can avoid this</a:t>
            </a:r>
          </a:p>
          <a:p>
            <a:r>
              <a:rPr lang="en-US" dirty="0" smtClean="0"/>
              <a:t>When the file is opened, its variable is set to either true (if it was opened successfully) or false (if it was not)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for File Open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49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Use this true/false attribute to test the opening</a:t>
            </a:r>
          </a:p>
          <a:p>
            <a:pPr lvl="1"/>
            <a:r>
              <a:rPr lang="en-US" dirty="0" err="1" smtClean="0"/>
              <a:t>ifstream</a:t>
            </a:r>
            <a:r>
              <a:rPr lang="en-US" dirty="0" smtClean="0"/>
              <a:t> </a:t>
            </a:r>
            <a:r>
              <a:rPr lang="en-US" dirty="0" err="1" smtClean="0"/>
              <a:t>inputFile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inputFile.open</a:t>
            </a:r>
            <a:r>
              <a:rPr lang="en-US" dirty="0" smtClean="0"/>
              <a:t>(“info.txt”);</a:t>
            </a:r>
            <a:br>
              <a:rPr lang="en-US" dirty="0" smtClean="0"/>
            </a:br>
            <a:r>
              <a:rPr lang="en-US" dirty="0" smtClean="0"/>
              <a:t>if(!</a:t>
            </a:r>
            <a:r>
              <a:rPr lang="en-US" dirty="0" err="1" smtClean="0"/>
              <a:t>inputFile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“Error opening file.”;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en-US" dirty="0" smtClean="0"/>
              <a:t>You can also use a member function</a:t>
            </a:r>
          </a:p>
          <a:p>
            <a:pPr lvl="1"/>
            <a:r>
              <a:rPr lang="en-US" dirty="0" err="1"/>
              <a:t>ifstream</a:t>
            </a:r>
            <a:r>
              <a:rPr lang="en-US" dirty="0"/>
              <a:t> </a:t>
            </a:r>
            <a:r>
              <a:rPr lang="en-US" dirty="0" err="1"/>
              <a:t>inputFile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inputFile.open</a:t>
            </a:r>
            <a:r>
              <a:rPr lang="en-US" dirty="0"/>
              <a:t>(“info.txt”);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if(</a:t>
            </a:r>
            <a:r>
              <a:rPr lang="en-US" dirty="0" err="1" smtClean="0"/>
              <a:t>inputFile.fail</a:t>
            </a:r>
            <a:r>
              <a:rPr lang="en-US" dirty="0" smtClean="0"/>
              <a:t>())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/>
              <a:t>cout</a:t>
            </a:r>
            <a:r>
              <a:rPr lang="en-US" dirty="0"/>
              <a:t> &lt;&lt; “Error opening file.”;</a:t>
            </a:r>
            <a:br>
              <a:rPr lang="en-US" dirty="0"/>
            </a:b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for File Open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752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You can also check that output files opened</a:t>
            </a:r>
          </a:p>
          <a:p>
            <a:r>
              <a:rPr lang="en-US" dirty="0" smtClean="0"/>
              <a:t>Even though they are created when opened, there are still circumstances that could prevent them from being opened</a:t>
            </a:r>
          </a:p>
          <a:p>
            <a:pPr lvl="1"/>
            <a:r>
              <a:rPr lang="en-US" dirty="0" err="1" smtClean="0"/>
              <a:t>ofstream</a:t>
            </a:r>
            <a:r>
              <a:rPr lang="en-US" dirty="0" smtClean="0"/>
              <a:t> </a:t>
            </a:r>
            <a:r>
              <a:rPr lang="en-US" dirty="0" err="1" smtClean="0"/>
              <a:t>outputFile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outputFile.open</a:t>
            </a:r>
            <a:r>
              <a:rPr lang="en-US" dirty="0" smtClean="0"/>
              <a:t>(“customer.txt”);</a:t>
            </a:r>
            <a:br>
              <a:rPr lang="en-US" dirty="0" smtClean="0"/>
            </a:br>
            <a:r>
              <a:rPr lang="en-US" dirty="0" smtClean="0"/>
              <a:t>if(</a:t>
            </a:r>
            <a:r>
              <a:rPr lang="en-US" dirty="0" err="1" smtClean="0"/>
              <a:t>outputFile.fail</a:t>
            </a:r>
            <a:r>
              <a:rPr lang="en-US" dirty="0" smtClean="0"/>
              <a:t>())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“The customer.txt file could not be          </a:t>
            </a:r>
            <a:br>
              <a:rPr lang="en-US" dirty="0" smtClean="0"/>
            </a:br>
            <a:r>
              <a:rPr lang="en-US" dirty="0" smtClean="0"/>
              <a:t>                 opened. Perhaps the disk is full or you </a:t>
            </a:r>
            <a:br>
              <a:rPr lang="en-US" dirty="0" smtClean="0"/>
            </a:br>
            <a:r>
              <a:rPr lang="en-US" dirty="0" smtClean="0"/>
              <a:t>                 do not have </a:t>
            </a:r>
            <a:r>
              <a:rPr lang="en-US" dirty="0" err="1" smtClean="0"/>
              <a:t>sufficent</a:t>
            </a:r>
            <a:r>
              <a:rPr lang="en-US" dirty="0" smtClean="0"/>
              <a:t> privileges. Contact </a:t>
            </a:r>
            <a:br>
              <a:rPr lang="en-US" dirty="0" smtClean="0"/>
            </a:br>
            <a:r>
              <a:rPr lang="en-US" dirty="0" smtClean="0"/>
              <a:t>                 your system manager for assistance.”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for File Open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33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Previous programs have followed a sequence structure, taking one step after another</a:t>
            </a:r>
          </a:p>
          <a:p>
            <a:pPr lvl="1"/>
            <a:r>
              <a:rPr lang="en-US" dirty="0" err="1" smtClean="0"/>
              <a:t>cout</a:t>
            </a:r>
            <a:r>
              <a:rPr lang="en-US" dirty="0" smtClean="0"/>
              <a:t> &lt;&lt; “Enter a length: “;</a:t>
            </a:r>
            <a:br>
              <a:rPr lang="en-US" dirty="0" smtClean="0"/>
            </a:br>
            <a:r>
              <a:rPr lang="en-US" dirty="0" err="1" smtClean="0"/>
              <a:t>cin</a:t>
            </a:r>
            <a:r>
              <a:rPr lang="en-US" dirty="0" smtClean="0"/>
              <a:t> &gt;&gt; length;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“Enter a width: “;</a:t>
            </a:r>
            <a:br>
              <a:rPr lang="en-US" dirty="0" smtClean="0"/>
            </a:br>
            <a:r>
              <a:rPr lang="en-US" dirty="0" err="1" smtClean="0"/>
              <a:t>cin</a:t>
            </a:r>
            <a:r>
              <a:rPr lang="en-US" dirty="0" smtClean="0"/>
              <a:t> &gt;&gt; width;</a:t>
            </a:r>
            <a:br>
              <a:rPr lang="en-US" dirty="0" smtClean="0"/>
            </a:br>
            <a:r>
              <a:rPr lang="en-US" dirty="0" smtClean="0"/>
              <a:t>area = length * width;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“The area is: “ &lt;&lt; area;</a:t>
            </a:r>
          </a:p>
          <a:p>
            <a:r>
              <a:rPr lang="en-US" dirty="0" smtClean="0"/>
              <a:t>But most programs perform more complex operations that require more than one sequential path</a:t>
            </a:r>
          </a:p>
          <a:p>
            <a:pPr lvl="1"/>
            <a:r>
              <a:rPr lang="en-US" dirty="0" smtClean="0"/>
              <a:t>What if we wanted the area of other shapes?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29579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531</TotalTime>
  <Words>2049</Words>
  <Application>Microsoft Office PowerPoint</Application>
  <PresentationFormat>On-screen Show (4:3)</PresentationFormat>
  <Paragraphs>432</Paragraphs>
  <Slides>83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Technic</vt:lpstr>
      <vt:lpstr>Computer Science</vt:lpstr>
      <vt:lpstr>Relational Operators</vt:lpstr>
      <vt:lpstr>Relational Operators</vt:lpstr>
      <vt:lpstr>Relational Operators</vt:lpstr>
      <vt:lpstr>Relational Operators</vt:lpstr>
      <vt:lpstr>Checkpoint</vt:lpstr>
      <vt:lpstr>Checkpoint</vt:lpstr>
      <vt:lpstr>Checkpoint</vt:lpstr>
      <vt:lpstr>The if Statement</vt:lpstr>
      <vt:lpstr>The if Statement</vt:lpstr>
      <vt:lpstr>The if Statement</vt:lpstr>
      <vt:lpstr>if Notes</vt:lpstr>
      <vt:lpstr>if Notes</vt:lpstr>
      <vt:lpstr>if Notes</vt:lpstr>
      <vt:lpstr>Expanding the if Statement</vt:lpstr>
      <vt:lpstr>Expanding the if Statement</vt:lpstr>
      <vt:lpstr>Don’t Forget the Braces</vt:lpstr>
      <vt:lpstr>Flag Variables</vt:lpstr>
      <vt:lpstr>Checkpoint</vt:lpstr>
      <vt:lpstr>Checkpoint</vt:lpstr>
      <vt:lpstr>Checkpoint</vt:lpstr>
      <vt:lpstr>The if/else Statement</vt:lpstr>
      <vt:lpstr>The if/else Statement</vt:lpstr>
      <vt:lpstr>The if/else Statement</vt:lpstr>
      <vt:lpstr>Checkpoint</vt:lpstr>
      <vt:lpstr>Checkpoint</vt:lpstr>
      <vt:lpstr>The if/else if Statement</vt:lpstr>
      <vt:lpstr>The if/ese if Statement</vt:lpstr>
      <vt:lpstr>The if/else if Statement</vt:lpstr>
      <vt:lpstr>Using a Trailing else</vt:lpstr>
      <vt:lpstr>Using a Trailing else</vt:lpstr>
      <vt:lpstr>Multiple if vs if/else if</vt:lpstr>
      <vt:lpstr>Multiple if vs if/else if</vt:lpstr>
      <vt:lpstr>Menus</vt:lpstr>
      <vt:lpstr>Menus</vt:lpstr>
      <vt:lpstr>Menus</vt:lpstr>
      <vt:lpstr>Nested if Statements</vt:lpstr>
      <vt:lpstr>Nested if Statements</vt:lpstr>
      <vt:lpstr>Nested if Statements</vt:lpstr>
      <vt:lpstr>Nested if Statements</vt:lpstr>
      <vt:lpstr>Checkpoint</vt:lpstr>
      <vt:lpstr>Checkpoint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Checking Numeric Ranges</vt:lpstr>
      <vt:lpstr>Checkpoint</vt:lpstr>
      <vt:lpstr>Checkpoint</vt:lpstr>
      <vt:lpstr>Checkpoint</vt:lpstr>
      <vt:lpstr>Validating User Input</vt:lpstr>
      <vt:lpstr>Validating User Input</vt:lpstr>
      <vt:lpstr>Variable Scope</vt:lpstr>
      <vt:lpstr>Variable Scope</vt:lpstr>
      <vt:lpstr>Checkpoint</vt:lpstr>
      <vt:lpstr>Checkpoint</vt:lpstr>
      <vt:lpstr>Comparing Strings</vt:lpstr>
      <vt:lpstr>Comparing Strings</vt:lpstr>
      <vt:lpstr>Comparing Strings</vt:lpstr>
      <vt:lpstr>Sorting Strings</vt:lpstr>
      <vt:lpstr>Sorting Strings</vt:lpstr>
      <vt:lpstr>Checkpoint</vt:lpstr>
      <vt:lpstr>The Conditional Operator</vt:lpstr>
      <vt:lpstr>The Conditional Operator</vt:lpstr>
      <vt:lpstr>The Conditional Operator</vt:lpstr>
      <vt:lpstr>Checkpoint</vt:lpstr>
      <vt:lpstr>Checkpoint</vt:lpstr>
      <vt:lpstr>The switch Statement</vt:lpstr>
      <vt:lpstr>The switch Statement</vt:lpstr>
      <vt:lpstr>The switch Statement</vt:lpstr>
      <vt:lpstr>The switch Statement</vt:lpstr>
      <vt:lpstr>Accidental Fallthrough</vt:lpstr>
      <vt:lpstr>Intentional Fallthrough</vt:lpstr>
      <vt:lpstr>Intentional Fallthrough</vt:lpstr>
      <vt:lpstr>Menu switch</vt:lpstr>
      <vt:lpstr>Menu switch</vt:lpstr>
      <vt:lpstr>Checkpoint</vt:lpstr>
      <vt:lpstr>Checkpoint</vt:lpstr>
      <vt:lpstr>Testing for File Open Errors</vt:lpstr>
      <vt:lpstr>Testing for File Open Errors</vt:lpstr>
      <vt:lpstr>Testing for File Open Errors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</dc:title>
  <dc:creator>Menarus</dc:creator>
  <cp:lastModifiedBy>Menarus</cp:lastModifiedBy>
  <cp:revision>182</cp:revision>
  <dcterms:created xsi:type="dcterms:W3CDTF">2017-08-31T02:48:21Z</dcterms:created>
  <dcterms:modified xsi:type="dcterms:W3CDTF">2017-11-09T21:54:59Z</dcterms:modified>
</cp:coreProperties>
</file>