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handoutMasterIdLst>
    <p:handoutMasterId r:id="rId4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5" r:id="rId29"/>
    <p:sldId id="286" r:id="rId30"/>
    <p:sldId id="283" r:id="rId31"/>
    <p:sldId id="284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4622" autoAdjust="0"/>
  </p:normalViewPr>
  <p:slideViewPr>
    <p:cSldViewPr>
      <p:cViewPr>
        <p:scale>
          <a:sx n="100" d="100"/>
          <a:sy n="100" d="100"/>
        </p:scale>
        <p:origin x="-1908" y="-3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193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F1514-5303-4262-85B9-BB2F3A085D01}" type="datetimeFigureOut">
              <a:rPr lang="en-US" smtClean="0"/>
              <a:t>Sun, 9/17/2017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2E13DB-417A-4BA7-9BCC-C3AECB38A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07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  <a:prstGeom prst="rect">
            <a:avLst/>
          </a:prstGeo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  <a:prstGeom prst="rect">
            <a:avLst/>
          </a:prstGeo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76200" y="76200"/>
            <a:ext cx="8991600" cy="67056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04800" y="954087"/>
            <a:ext cx="70104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1066800"/>
            <a:ext cx="8382000" cy="5486400"/>
          </a:xfrm>
          <a:prstGeom prst="rect">
            <a:avLst/>
          </a:prstGeom>
        </p:spPr>
        <p:txBody>
          <a:bodyPr/>
          <a:lstStyle>
            <a:lvl1pPr>
              <a:defRPr sz="3000" baseline="0">
                <a:latin typeface="+mn-lt"/>
              </a:defRPr>
            </a:lvl1pPr>
            <a:lvl2pPr>
              <a:defRPr sz="2600" baseline="0"/>
            </a:lvl2pPr>
            <a:lvl3pPr>
              <a:buClr>
                <a:schemeClr val="accent1"/>
              </a:buClr>
              <a:defRPr sz="2400" baseline="0"/>
            </a:lvl3pPr>
            <a:lvl4pPr>
              <a:buClr>
                <a:schemeClr val="accent1"/>
              </a:buClr>
              <a:defRPr sz="2000" baseline="0"/>
            </a:lvl4pPr>
            <a:lvl5pPr>
              <a:buClr>
                <a:schemeClr val="accent1"/>
              </a:buClr>
              <a:defRPr sz="2000" baseline="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3375" y="0"/>
            <a:ext cx="8229600" cy="1143000"/>
          </a:xfrm>
          <a:prstGeom prst="rect">
            <a:avLst/>
          </a:prstGeom>
        </p:spPr>
        <p:txBody>
          <a:bodyPr anchor="ctr"/>
          <a:lstStyle>
            <a:lvl1pPr>
              <a:defRPr sz="4800" cap="small" spc="150" baseline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rlin Sans FB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4040188" cy="8382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524000"/>
            <a:ext cx="4041775" cy="8382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362200"/>
            <a:ext cx="4041775" cy="39417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76200" y="76200"/>
            <a:ext cx="8991600" cy="67056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  <a:prstGeom prst="rect">
            <a:avLst/>
          </a:prstGeo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25400" cap="flat">
            <a:solidFill>
              <a:schemeClr val="accent1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  <a:prstGeom prst="rect">
            <a:avLst/>
          </a:prstGeo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76200" y="76200"/>
            <a:ext cx="8991600" cy="67056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/>
          <p:cNvSpPr txBox="1">
            <a:spLocks/>
          </p:cNvSpPr>
          <p:nvPr userDrawn="1"/>
        </p:nvSpPr>
        <p:spPr>
          <a:xfrm>
            <a:off x="381000" y="0"/>
            <a:ext cx="7467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cap="small" spc="150" dirty="0" smtClean="0">
                <a:solidFill>
                  <a:schemeClr val="tx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rlin Sans FB" pitchFamily="34" charset="0"/>
              </a:rPr>
              <a:t>Title</a:t>
            </a:r>
            <a:endParaRPr lang="en-US" dirty="0">
              <a:solidFill>
                <a:schemeClr val="tx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Content Placeholder 1"/>
          <p:cNvSpPr txBox="1">
            <a:spLocks/>
          </p:cNvSpPr>
          <p:nvPr userDrawn="1"/>
        </p:nvSpPr>
        <p:spPr>
          <a:xfrm>
            <a:off x="381000" y="1096962"/>
            <a:ext cx="8382000" cy="5456238"/>
          </a:xfrm>
          <a:prstGeom prst="rect">
            <a:avLst/>
          </a:prstGeom>
        </p:spPr>
        <p:txBody>
          <a:bodyPr/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0624" lvl="0" indent="-384048">
              <a:buClr>
                <a:schemeClr val="accent1"/>
              </a:buClr>
            </a:pPr>
            <a:endParaRPr lang="en-US" dirty="0" smtClean="0"/>
          </a:p>
          <a:p>
            <a:pPr marL="420624" lvl="0" indent="-384048"/>
            <a:endParaRPr lang="en-US" dirty="0" smtClean="0"/>
          </a:p>
        </p:txBody>
      </p:sp>
      <p:sp>
        <p:nvSpPr>
          <p:cNvPr id="14" name="Rectangle 13"/>
          <p:cNvSpPr/>
          <p:nvPr userDrawn="1"/>
        </p:nvSpPr>
        <p:spPr>
          <a:xfrm>
            <a:off x="76200" y="76200"/>
            <a:ext cx="8991600" cy="67056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304800" y="954087"/>
            <a:ext cx="70104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41" r:id="rId3"/>
    <p:sldLayoutId id="2147483945" r:id="rId4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n w="5000" cmpd="sng">
                  <a:solidFill>
                    <a:schemeClr val="accent1"/>
                  </a:solidFill>
                  <a:prstDash val="solid"/>
                </a:ln>
              </a:rPr>
              <a:t>Computer Science</a:t>
            </a:r>
            <a:endParaRPr lang="en-US" dirty="0">
              <a:ln w="5000" cmpd="sng">
                <a:solidFill>
                  <a:schemeClr val="accent1"/>
                </a:solidFill>
                <a:prstDash val="solid"/>
              </a:ln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Tony Gaddis 5</a:t>
            </a:r>
            <a:r>
              <a:rPr lang="en-US" baseline="30000" dirty="0" smtClean="0">
                <a:solidFill>
                  <a:schemeClr val="tx1">
                    <a:lumMod val="95000"/>
                  </a:schemeClr>
                </a:solidFill>
              </a:rPr>
              <a:t>th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 Ed</a:t>
            </a:r>
            <a:br>
              <a:rPr lang="en-US" dirty="0" smtClean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Starting Out with C++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1752600" y="4191000"/>
            <a:ext cx="6832576" cy="830997"/>
          </a:xfrm>
          <a:prstGeom prst="rect">
            <a:avLst/>
          </a:prstGeom>
          <a:solidFill>
            <a:schemeClr val="tx1">
              <a:lumMod val="50000"/>
              <a:alpha val="50000"/>
            </a:schemeClr>
          </a:solidFill>
        </p:spPr>
        <p:txBody>
          <a:bodyPr wrap="none">
            <a:noAutofit/>
          </a:bodyPr>
          <a:lstStyle/>
          <a:p>
            <a:r>
              <a:rPr lang="en-US" sz="2400" cap="small" spc="15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C</a:t>
            </a:r>
            <a:r>
              <a:rPr lang="en-US" sz="2400" cap="small" spc="150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hapter 2</a:t>
            </a:r>
          </a:p>
          <a:p>
            <a:r>
              <a:rPr lang="en-US" sz="2400" b="1" cap="small" dirty="0" smtClean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Introduction to C++</a:t>
            </a:r>
            <a:endParaRPr lang="en-US" sz="2400" b="1" cap="small" dirty="0">
              <a:solidFill>
                <a:schemeClr val="tx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663688" y="4606498"/>
            <a:ext cx="70104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8575" y="6488668"/>
            <a:ext cx="2621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n w="5000" cmpd="sng">
                  <a:solidFill>
                    <a:schemeClr val="accent1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 scaled="0"/>
                </a:gradFill>
                <a:effectLst>
                  <a:glow rad="12700">
                    <a:schemeClr val="bg1">
                      <a:alpha val="1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Mohammad </a:t>
            </a:r>
            <a:r>
              <a:rPr lang="en-US" dirty="0" smtClean="0">
                <a:ln w="5000" cmpd="sng">
                  <a:solidFill>
                    <a:schemeClr val="accent1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 scaled="0"/>
                </a:gradFill>
                <a:effectLst>
                  <a:glow rad="12700">
                    <a:schemeClr val="bg1">
                      <a:alpha val="10000"/>
                    </a:schemeClr>
                  </a:glow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Al-Husseini</a:t>
            </a:r>
            <a:endParaRPr lang="en-US" cap="small" spc="150" dirty="0" smtClean="0"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 scaled="0"/>
              </a:gradFill>
              <a:effectLst>
                <a:glow rad="12700">
                  <a:schemeClr val="bg1">
                    <a:alpha val="10000"/>
                  </a:schemeClr>
                </a:glow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69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Notes</a:t>
            </a:r>
          </a:p>
          <a:p>
            <a:pPr lvl="1"/>
            <a:r>
              <a:rPr lang="en-US" dirty="0" smtClean="0"/>
              <a:t>C++ is case-sensitive</a:t>
            </a:r>
          </a:p>
          <a:p>
            <a:pPr lvl="2"/>
            <a:r>
              <a:rPr lang="en-US" dirty="0" err="1" smtClean="0"/>
              <a:t>iostream</a:t>
            </a:r>
            <a:r>
              <a:rPr lang="en-US" dirty="0" smtClean="0"/>
              <a:t> is different from </a:t>
            </a:r>
            <a:r>
              <a:rPr lang="en-US" dirty="0" err="1" smtClean="0"/>
              <a:t>Iostream</a:t>
            </a:r>
            <a:r>
              <a:rPr lang="en-US" dirty="0" smtClean="0"/>
              <a:t> or IOSTREAM or any such combination</a:t>
            </a:r>
          </a:p>
          <a:p>
            <a:pPr lvl="2"/>
            <a:r>
              <a:rPr lang="en-US" dirty="0" smtClean="0"/>
              <a:t>Reserved words such as main, include, using, return, </a:t>
            </a:r>
            <a:r>
              <a:rPr lang="en-US" dirty="0" err="1" smtClean="0"/>
              <a:t>cout</a:t>
            </a:r>
            <a:r>
              <a:rPr lang="en-US" dirty="0" smtClean="0"/>
              <a:t>, and more must be </a:t>
            </a:r>
            <a:r>
              <a:rPr lang="en-US" u="sng" dirty="0" smtClean="0"/>
              <a:t>all</a:t>
            </a:r>
            <a:r>
              <a:rPr lang="en-US" dirty="0" smtClean="0"/>
              <a:t> lowercase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Parts of a Program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371600"/>
            <a:ext cx="5715000" cy="2333625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932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36576" indent="0">
              <a:buNone/>
            </a:pPr>
            <a:endParaRPr lang="en-US" dirty="0" smtClean="0"/>
          </a:p>
          <a:p>
            <a:r>
              <a:rPr lang="en-US" dirty="0" smtClean="0"/>
              <a:t>Spacing doesn’t matter but is important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Parts of a Program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499" y="1357312"/>
            <a:ext cx="5715000" cy="2333625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572000"/>
            <a:ext cx="5943600" cy="1304925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635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Outputs to the console</a:t>
            </a:r>
          </a:p>
          <a:p>
            <a:r>
              <a:rPr lang="en-US" dirty="0" smtClean="0"/>
              <a:t>Classified as a stream object as it works with streams of data</a:t>
            </a:r>
          </a:p>
          <a:p>
            <a:r>
              <a:rPr lang="en-US" dirty="0" smtClean="0"/>
              <a:t>Used with &lt;&lt; to insert data into the stream (hence the stream insertion operator)</a:t>
            </a:r>
          </a:p>
          <a:p>
            <a:r>
              <a:rPr lang="en-US" dirty="0" smtClean="0"/>
              <a:t>Accepts strings (“ex”), numbers, variables, certain keywords (</a:t>
            </a:r>
            <a:r>
              <a:rPr lang="en-US" dirty="0" err="1" smtClean="0"/>
              <a:t>endl</a:t>
            </a:r>
            <a:r>
              <a:rPr lang="en-US" dirty="0" smtClean="0"/>
              <a:t>), and more</a:t>
            </a:r>
          </a:p>
          <a:p>
            <a:r>
              <a:rPr lang="en-US" dirty="0" smtClean="0"/>
              <a:t>Outputs exactly what you tell it to and does not automatically add whitespace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cout</a:t>
            </a:r>
            <a:r>
              <a:rPr lang="en-US" dirty="0" smtClean="0"/>
              <a:t>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9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following items were top </a:t>
            </a:r>
            <a:r>
              <a:rPr lang="en-US" dirty="0" err="1" smtClean="0"/>
              <a:t>sellersduring</a:t>
            </a:r>
            <a:r>
              <a:rPr lang="en-US" dirty="0" smtClean="0"/>
              <a:t> the month of </a:t>
            </a:r>
            <a:r>
              <a:rPr lang="en-US" dirty="0" err="1" smtClean="0"/>
              <a:t>June:Computer</a:t>
            </a:r>
            <a:r>
              <a:rPr lang="en-US" dirty="0" smtClean="0"/>
              <a:t> </a:t>
            </a:r>
            <a:r>
              <a:rPr lang="en-US" dirty="0" err="1" smtClean="0"/>
              <a:t>gamesCoffeeAspirin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cout</a:t>
            </a:r>
            <a:r>
              <a:rPr lang="en-US" dirty="0" smtClean="0"/>
              <a:t> Object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1381125"/>
            <a:ext cx="7372350" cy="3343275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357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36576" indent="0">
              <a:buNone/>
            </a:pPr>
            <a:endParaRPr lang="en-US" dirty="0" smtClean="0"/>
          </a:p>
          <a:p>
            <a:r>
              <a:rPr lang="en-US" dirty="0" smtClean="0"/>
              <a:t>The following items were top sellers</a:t>
            </a:r>
            <a:br>
              <a:rPr lang="en-US" dirty="0" smtClean="0"/>
            </a:br>
            <a:r>
              <a:rPr lang="en-US" dirty="0" smtClean="0"/>
              <a:t>During the month of June:</a:t>
            </a:r>
            <a:br>
              <a:rPr lang="en-US" dirty="0" smtClean="0"/>
            </a:br>
            <a:r>
              <a:rPr lang="en-US" dirty="0" smtClean="0"/>
              <a:t>Computer games</a:t>
            </a:r>
            <a:br>
              <a:rPr lang="en-US" dirty="0" smtClean="0"/>
            </a:br>
            <a:r>
              <a:rPr lang="en-US" dirty="0" smtClean="0"/>
              <a:t>Coffee</a:t>
            </a:r>
            <a:br>
              <a:rPr lang="en-US" dirty="0" smtClean="0"/>
            </a:br>
            <a:r>
              <a:rPr lang="en-US" dirty="0" smtClean="0"/>
              <a:t>Aspirin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cout</a:t>
            </a:r>
            <a:r>
              <a:rPr lang="en-US" dirty="0" smtClean="0"/>
              <a:t> Object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066800"/>
            <a:ext cx="8382000" cy="337185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676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Common Escape Sequences</a:t>
            </a:r>
          </a:p>
          <a:p>
            <a:pPr lvl="1"/>
            <a:r>
              <a:rPr lang="en-US" dirty="0" smtClean="0"/>
              <a:t>\n	Newline</a:t>
            </a:r>
          </a:p>
          <a:p>
            <a:pPr lvl="1"/>
            <a:r>
              <a:rPr lang="en-US" dirty="0" smtClean="0"/>
              <a:t>\t		Horizontal Tab</a:t>
            </a:r>
          </a:p>
          <a:p>
            <a:pPr lvl="1"/>
            <a:r>
              <a:rPr lang="en-US" dirty="0" smtClean="0"/>
              <a:t>\a	Alarm</a:t>
            </a:r>
          </a:p>
          <a:p>
            <a:pPr lvl="1"/>
            <a:r>
              <a:rPr lang="en-US" dirty="0" smtClean="0"/>
              <a:t>\b	Backspace</a:t>
            </a:r>
          </a:p>
          <a:p>
            <a:pPr lvl="1"/>
            <a:r>
              <a:rPr lang="en-US" dirty="0" smtClean="0"/>
              <a:t>\r	Return</a:t>
            </a:r>
          </a:p>
          <a:p>
            <a:pPr lvl="1"/>
            <a:r>
              <a:rPr lang="en-US" dirty="0" smtClean="0"/>
              <a:t>\\		Backslash</a:t>
            </a:r>
          </a:p>
          <a:p>
            <a:pPr lvl="1"/>
            <a:r>
              <a:rPr lang="en-US" dirty="0" smtClean="0"/>
              <a:t>\’		Single Quote</a:t>
            </a:r>
          </a:p>
          <a:p>
            <a:pPr lvl="1"/>
            <a:r>
              <a:rPr lang="en-US" dirty="0" smtClean="0"/>
              <a:t>\”	Double Quote</a:t>
            </a:r>
          </a:p>
          <a:p>
            <a:pPr lvl="1"/>
            <a:r>
              <a:rPr lang="en-US" dirty="0" smtClean="0"/>
              <a:t>Note: Do not put a space between the backslash and the character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cout</a:t>
            </a:r>
            <a:r>
              <a:rPr lang="en-US" dirty="0" smtClean="0"/>
              <a:t>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47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36576" indent="0">
              <a:buNone/>
            </a:pPr>
            <a:endParaRPr lang="en-US" dirty="0" smtClean="0"/>
          </a:p>
          <a:p>
            <a:r>
              <a:rPr lang="en-US" dirty="0" smtClean="0"/>
              <a:t>The following items were top sellers</a:t>
            </a:r>
            <a:br>
              <a:rPr lang="en-US" dirty="0" smtClean="0"/>
            </a:br>
            <a:r>
              <a:rPr lang="en-US" dirty="0" smtClean="0"/>
              <a:t>During the month of June:</a:t>
            </a:r>
            <a:br>
              <a:rPr lang="en-US" dirty="0" smtClean="0"/>
            </a:br>
            <a:r>
              <a:rPr lang="en-US" dirty="0" smtClean="0"/>
              <a:t>Computer games</a:t>
            </a:r>
            <a:br>
              <a:rPr lang="en-US" dirty="0" smtClean="0"/>
            </a:br>
            <a:r>
              <a:rPr lang="en-US" dirty="0" smtClean="0"/>
              <a:t>Coffee</a:t>
            </a:r>
            <a:br>
              <a:rPr lang="en-US" dirty="0" smtClean="0"/>
            </a:br>
            <a:r>
              <a:rPr lang="en-US" dirty="0" smtClean="0"/>
              <a:t>Aspirin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cout</a:t>
            </a:r>
            <a:r>
              <a:rPr lang="en-US" dirty="0" smtClean="0"/>
              <a:t> Object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42999"/>
            <a:ext cx="7648575" cy="3114675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397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Includes libraries of code that would be too difficult / repetitious to retype each time</a:t>
            </a:r>
          </a:p>
          <a:p>
            <a:r>
              <a:rPr lang="en-US" dirty="0" smtClean="0"/>
              <a:t>Must include the name of a file</a:t>
            </a:r>
          </a:p>
          <a:p>
            <a:r>
              <a:rPr lang="en-US" dirty="0" err="1" smtClean="0"/>
              <a:t>iostream</a:t>
            </a:r>
            <a:r>
              <a:rPr lang="en-US" dirty="0" smtClean="0"/>
              <a:t>, for example, is the name of the file containing the code that defines the </a:t>
            </a:r>
            <a:r>
              <a:rPr lang="en-US" dirty="0" err="1" smtClean="0"/>
              <a:t>cout</a:t>
            </a:r>
            <a:r>
              <a:rPr lang="en-US" dirty="0" smtClean="0"/>
              <a:t> object, which is not part of the core of C++</a:t>
            </a:r>
          </a:p>
          <a:p>
            <a:r>
              <a:rPr lang="en-US" dirty="0" smtClean="0"/>
              <a:t>These preprocessor directives are not part of the code and, as such, are not terminated by a semicolon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#include Directive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79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Allow you to work with data in memory, giving you an interface to RAM</a:t>
            </a:r>
          </a:p>
          <a:p>
            <a:r>
              <a:rPr lang="en-US" dirty="0" smtClean="0"/>
              <a:t>Must be defined before trying to use them</a:t>
            </a:r>
          </a:p>
          <a:p>
            <a:r>
              <a:rPr lang="en-US" dirty="0" smtClean="0"/>
              <a:t>Upon declaration, variables contain garbage data that is unusable</a:t>
            </a:r>
          </a:p>
          <a:p>
            <a:pPr lvl="1"/>
            <a:r>
              <a:rPr lang="en-US" dirty="0" smtClean="0"/>
              <a:t>Until they are given a value by the code, their values cannot be accessed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15" b="16308"/>
          <a:stretch/>
        </p:blipFill>
        <p:spPr bwMode="auto">
          <a:xfrm>
            <a:off x="600075" y="4800600"/>
            <a:ext cx="7943850" cy="1581151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055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Line 7 declares and defines the variable</a:t>
            </a:r>
          </a:p>
          <a:p>
            <a:r>
              <a:rPr lang="en-US" dirty="0" smtClean="0"/>
              <a:t>Line 9 redefines the variable with the value 5</a:t>
            </a:r>
          </a:p>
          <a:p>
            <a:r>
              <a:rPr lang="en-US" dirty="0" smtClean="0"/>
              <a:t>Line 10 accesses the value of the number variable to return the value 5 and pass the string “The value in number is 5” to </a:t>
            </a:r>
            <a:r>
              <a:rPr lang="en-US" dirty="0" err="1" smtClean="0"/>
              <a:t>cout</a:t>
            </a:r>
            <a:endParaRPr lang="en-US" dirty="0" smtClean="0"/>
          </a:p>
          <a:p>
            <a:r>
              <a:rPr lang="en-US" dirty="0" smtClean="0"/>
              <a:t>Note: Although line 7 defines the variable, its value is garbage and cannot be accessed (as in line 10) until it is redefined (as in line 9)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15" b="16308"/>
          <a:stretch/>
        </p:blipFill>
        <p:spPr bwMode="auto">
          <a:xfrm>
            <a:off x="600075" y="5105400"/>
            <a:ext cx="7943850" cy="1581151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440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Line 1, blue in this editor/layout (notepad++)</a:t>
            </a:r>
          </a:p>
          <a:p>
            <a:pPr lvl="1"/>
            <a:r>
              <a:rPr lang="en-US" dirty="0" smtClean="0"/>
              <a:t>Preceded by //</a:t>
            </a:r>
          </a:p>
          <a:p>
            <a:pPr lvl="1"/>
            <a:r>
              <a:rPr lang="en-US" dirty="0" smtClean="0"/>
              <a:t>Not part of the code, assists the programmers and readers of the code in knowing what the program and or code does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Parts of a Program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371600"/>
            <a:ext cx="5715000" cy="2333625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935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When declaring a variable, as on line 7, you must precede its name with a data type (</a:t>
            </a:r>
            <a:r>
              <a:rPr lang="en-US" dirty="0" err="1" smtClean="0"/>
              <a:t>int</a:t>
            </a:r>
            <a:r>
              <a:rPr lang="en-US" dirty="0" smtClean="0"/>
              <a:t> in this example)</a:t>
            </a:r>
          </a:p>
          <a:p>
            <a:r>
              <a:rPr lang="en-US" dirty="0" smtClean="0"/>
              <a:t>Do not put quotations around the name of the variable when you try to access it (line 10)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3609975"/>
            <a:ext cx="7943850" cy="3095625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32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Values that do not change during the course of the program, unlike variables, also referred to as constants</a:t>
            </a:r>
          </a:p>
          <a:p>
            <a:r>
              <a:rPr lang="en-US" dirty="0" smtClean="0"/>
              <a:t>Hold values without the need to reserve space in memory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Literals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69" y="1122190"/>
            <a:ext cx="8383631" cy="2814627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507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The literals in this program are:</a:t>
            </a:r>
          </a:p>
          <a:p>
            <a:pPr lvl="1"/>
            <a:r>
              <a:rPr lang="en-US" dirty="0" smtClean="0"/>
              <a:t>20				-	Integer Literal</a:t>
            </a:r>
          </a:p>
          <a:p>
            <a:pPr lvl="1"/>
            <a:r>
              <a:rPr lang="en-US" dirty="0" smtClean="0"/>
              <a:t>“Today we sold “		-	String   Literal</a:t>
            </a:r>
          </a:p>
          <a:p>
            <a:pPr lvl="1"/>
            <a:r>
              <a:rPr lang="en-US" dirty="0" smtClean="0"/>
              <a:t>“Bushes of apples.\n”	-	String   Literal</a:t>
            </a:r>
          </a:p>
          <a:p>
            <a:pPr lvl="1"/>
            <a:r>
              <a:rPr lang="en-US" dirty="0" smtClean="0"/>
              <a:t>0					-	Integer Literal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Literals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69" y="1122190"/>
            <a:ext cx="8383631" cy="2814627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768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You are free to choose whatever names you want for your variables, with a few recommendations and exceptions</a:t>
            </a:r>
          </a:p>
          <a:p>
            <a:pPr lvl="1"/>
            <a:r>
              <a:rPr lang="en-US" dirty="0" smtClean="0"/>
              <a:t>Pick meaningful names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Identifiers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657" y="3009900"/>
            <a:ext cx="5500687" cy="3617502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756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752600"/>
            <a:ext cx="8839200" cy="495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lvl="1"/>
            <a:r>
              <a:rPr lang="en-US" dirty="0" smtClean="0"/>
              <a:t>You </a:t>
            </a:r>
            <a:r>
              <a:rPr lang="en-US" dirty="0"/>
              <a:t>cannot use a key </a:t>
            </a:r>
            <a:r>
              <a:rPr lang="en-US" dirty="0" smtClean="0"/>
              <a:t>word (IDE will warn you)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960355"/>
              </p:ext>
            </p:extLst>
          </p:nvPr>
        </p:nvGraphicFramePr>
        <p:xfrm>
          <a:off x="228600" y="1828800"/>
          <a:ext cx="8686800" cy="4815840"/>
        </p:xfrm>
        <a:graphic>
          <a:graphicData uri="http://schemas.openxmlformats.org/drawingml/2006/table">
            <a:tbl>
              <a:tblPr bandRow="1">
                <a:tableStyleId>{AF606853-7671-496A-8E4F-DF71F8EC918B}</a:tableStyleId>
              </a:tblPr>
              <a:tblGrid>
                <a:gridCol w="1737360"/>
                <a:gridCol w="1615440"/>
                <a:gridCol w="1905000"/>
                <a:gridCol w="1691640"/>
                <a:gridCol w="1737360"/>
              </a:tblGrid>
              <a:tr h="22669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break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catch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const_cast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continue</a:t>
                      </a:r>
                      <a:endParaRPr kumimoji="0" lang="en-US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endParaRPr kumimoji="0" lang="en-US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endParaRPr kumimoji="0" lang="en-US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do</a:t>
                      </a:r>
                      <a:endParaRPr kumimoji="0" lang="en-US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kumimoji="0" lang="en-US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dynamic_cast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enum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explicit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extern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friend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goto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inline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mutable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namespace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protected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public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reinterpret_cast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signed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sizeof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static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static_cast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struct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switch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template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throw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typedef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typeid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typename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unsigned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virtual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void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volatile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wchar_t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while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44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lvl="1"/>
            <a:r>
              <a:rPr lang="en-US" dirty="0" smtClean="0"/>
              <a:t>You must obey the following rules:</a:t>
            </a:r>
          </a:p>
          <a:p>
            <a:pPr marL="962406" lvl="1" indent="-514350">
              <a:buFont typeface="+mj-lt"/>
              <a:buAutoNum type="arabicPeriod"/>
            </a:pPr>
            <a:r>
              <a:rPr lang="en-US" dirty="0" smtClean="0"/>
              <a:t>The first character must be a letter or underscore</a:t>
            </a:r>
          </a:p>
          <a:p>
            <a:pPr marL="962406" lvl="1" indent="-514350">
              <a:buFont typeface="+mj-lt"/>
              <a:buAutoNum type="arabicPeriod"/>
            </a:pPr>
            <a:r>
              <a:rPr lang="en-US" dirty="0" smtClean="0"/>
              <a:t>After the first, you can use letters, underscores, or numbers</a:t>
            </a:r>
          </a:p>
          <a:p>
            <a:pPr marL="962406" lvl="1" indent="-514350">
              <a:buFont typeface="+mj-lt"/>
              <a:buAutoNum type="arabicPeriod"/>
            </a:pPr>
            <a:r>
              <a:rPr lang="en-US" dirty="0" smtClean="0"/>
              <a:t>They are case-sensitive</a:t>
            </a:r>
            <a:br>
              <a:rPr lang="en-US" dirty="0" smtClean="0"/>
            </a:br>
            <a:endParaRPr lang="en-US" dirty="0" smtClean="0"/>
          </a:p>
          <a:p>
            <a:pPr marL="448056" lvl="1" indent="0">
              <a:buNone/>
            </a:pPr>
            <a:r>
              <a:rPr lang="en-US" sz="2000" dirty="0" err="1"/>
              <a:t>dayOfWeek</a:t>
            </a:r>
            <a:r>
              <a:rPr lang="en-US" sz="2000" dirty="0"/>
              <a:t>		-	Legal</a:t>
            </a:r>
          </a:p>
          <a:p>
            <a:pPr marL="448056" lvl="1" indent="0">
              <a:buNone/>
            </a:pPr>
            <a:r>
              <a:rPr lang="en-US" sz="2000" dirty="0"/>
              <a:t>_</a:t>
            </a:r>
            <a:r>
              <a:rPr lang="en-US" sz="2000" dirty="0" err="1"/>
              <a:t>employee_num</a:t>
            </a:r>
            <a:r>
              <a:rPr lang="en-US" sz="2000" dirty="0"/>
              <a:t>	</a:t>
            </a:r>
            <a:r>
              <a:rPr lang="en-US" sz="2000" dirty="0" smtClean="0"/>
              <a:t>-</a:t>
            </a:r>
            <a:r>
              <a:rPr lang="en-US" sz="2000" dirty="0"/>
              <a:t>	Legal</a:t>
            </a:r>
          </a:p>
          <a:p>
            <a:pPr marL="448056" lvl="1" indent="0">
              <a:buNone/>
            </a:pPr>
            <a:r>
              <a:rPr lang="en-US" sz="2000" dirty="0"/>
              <a:t>June1997		-	Legal</a:t>
            </a:r>
          </a:p>
          <a:p>
            <a:pPr marL="448056" lvl="1" indent="0">
              <a:buNone/>
            </a:pPr>
            <a:r>
              <a:rPr lang="en-US" sz="2000" dirty="0"/>
              <a:t>3dGraph		</a:t>
            </a:r>
            <a:r>
              <a:rPr lang="en-US" sz="2000" dirty="0" smtClean="0"/>
              <a:t>-</a:t>
            </a:r>
            <a:r>
              <a:rPr lang="en-US" sz="2000" dirty="0"/>
              <a:t>	Illegal, begins with a number</a:t>
            </a:r>
          </a:p>
          <a:p>
            <a:pPr marL="448056" lvl="1" indent="0">
              <a:buNone/>
            </a:pPr>
            <a:r>
              <a:rPr lang="en-US" sz="2000" dirty="0"/>
              <a:t>Mixture#3		-	Illegal, contains a character </a:t>
            </a:r>
          </a:p>
          <a:p>
            <a:pPr marL="448056" lvl="1" indent="0">
              <a:buNone/>
            </a:pPr>
            <a:r>
              <a:rPr lang="en-US" sz="2000" dirty="0"/>
              <a:t>				that is not a letter, number, or </a:t>
            </a:r>
            <a:r>
              <a:rPr lang="en-US" sz="2000" dirty="0" smtClean="0"/>
              <a:t>					underscore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58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lvl="1"/>
            <a:r>
              <a:rPr lang="en-US" dirty="0" smtClean="0"/>
              <a:t>Conventions:</a:t>
            </a:r>
          </a:p>
          <a:p>
            <a:pPr lvl="2"/>
            <a:r>
              <a:rPr lang="en-US" dirty="0" smtClean="0"/>
              <a:t>Begin with a lowercase letter</a:t>
            </a:r>
          </a:p>
          <a:p>
            <a:pPr lvl="3"/>
            <a:r>
              <a:rPr lang="en-US" dirty="0" smtClean="0"/>
              <a:t>Ex: apples</a:t>
            </a:r>
          </a:p>
          <a:p>
            <a:pPr lvl="2"/>
            <a:r>
              <a:rPr lang="en-US" dirty="0" smtClean="0"/>
              <a:t>If two words, either separate with an underscore</a:t>
            </a:r>
          </a:p>
          <a:p>
            <a:pPr lvl="3"/>
            <a:r>
              <a:rPr lang="en-US" dirty="0" smtClean="0"/>
              <a:t>Ex: </a:t>
            </a:r>
            <a:r>
              <a:rPr lang="en-US" dirty="0" err="1" smtClean="0"/>
              <a:t>total_pay</a:t>
            </a:r>
            <a:endParaRPr lang="en-US" dirty="0" smtClean="0"/>
          </a:p>
          <a:p>
            <a:pPr lvl="2"/>
            <a:r>
              <a:rPr lang="en-US" dirty="0" smtClean="0"/>
              <a:t>Or make the second word a capital letter</a:t>
            </a:r>
          </a:p>
          <a:p>
            <a:pPr lvl="3"/>
            <a:r>
              <a:rPr lang="en-US" dirty="0" smtClean="0"/>
              <a:t>Ex: </a:t>
            </a:r>
            <a:r>
              <a:rPr lang="en-US" dirty="0" err="1" smtClean="0"/>
              <a:t>totalPay</a:t>
            </a:r>
            <a:endParaRPr lang="en-US" dirty="0" smtClean="0"/>
          </a:p>
          <a:p>
            <a:pPr lvl="2"/>
            <a:r>
              <a:rPr lang="en-US" dirty="0" smtClean="0"/>
              <a:t>This all improves readability</a:t>
            </a:r>
          </a:p>
          <a:p>
            <a:pPr lvl="3"/>
            <a:r>
              <a:rPr lang="en-US" dirty="0" smtClean="0"/>
              <a:t>Ex: </a:t>
            </a:r>
            <a:r>
              <a:rPr lang="en-US" dirty="0" err="1" smtClean="0"/>
              <a:t>totalpay</a:t>
            </a:r>
            <a:endParaRPr lang="en-US" dirty="0" smtClean="0"/>
          </a:p>
          <a:p>
            <a:pPr lvl="3"/>
            <a:r>
              <a:rPr lang="en-US" dirty="0" smtClean="0"/>
              <a:t>Ex: </a:t>
            </a:r>
            <a:r>
              <a:rPr lang="en-US" dirty="0" err="1" smtClean="0"/>
              <a:t>TotalPay</a:t>
            </a:r>
            <a:endParaRPr lang="en-US" dirty="0" smtClean="0"/>
          </a:p>
          <a:p>
            <a:pPr lvl="3"/>
            <a:r>
              <a:rPr lang="en-US" dirty="0" smtClean="0"/>
              <a:t>Ex: </a:t>
            </a:r>
            <a:r>
              <a:rPr lang="en-US" dirty="0" err="1" smtClean="0"/>
              <a:t>avoidreallylongvariablenames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8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Different containers for different data</a:t>
            </a:r>
          </a:p>
          <a:p>
            <a:r>
              <a:rPr lang="en-US" dirty="0" smtClean="0"/>
              <a:t>Two real types</a:t>
            </a:r>
          </a:p>
          <a:p>
            <a:pPr lvl="1"/>
            <a:r>
              <a:rPr lang="en-US" dirty="0" smtClean="0"/>
              <a:t>Characters</a:t>
            </a:r>
          </a:p>
          <a:p>
            <a:pPr lvl="2"/>
            <a:r>
              <a:rPr lang="en-US" dirty="0" smtClean="0"/>
              <a:t>Letters</a:t>
            </a:r>
          </a:p>
          <a:p>
            <a:pPr lvl="2"/>
            <a:r>
              <a:rPr lang="en-US" dirty="0" smtClean="0"/>
              <a:t>Strings of letters with meaning</a:t>
            </a:r>
          </a:p>
          <a:p>
            <a:pPr lvl="1"/>
            <a:r>
              <a:rPr lang="en-US" dirty="0" smtClean="0"/>
              <a:t>Numbers</a:t>
            </a:r>
          </a:p>
          <a:p>
            <a:pPr lvl="2"/>
            <a:r>
              <a:rPr lang="en-US" dirty="0" smtClean="0"/>
              <a:t>Whole</a:t>
            </a:r>
          </a:p>
          <a:p>
            <a:pPr lvl="2"/>
            <a:r>
              <a:rPr lang="en-US" dirty="0" smtClean="0"/>
              <a:t>Decimal</a:t>
            </a:r>
          </a:p>
          <a:p>
            <a:pPr lvl="2"/>
            <a:r>
              <a:rPr lang="en-US" dirty="0" smtClean="0"/>
              <a:t>Signed</a:t>
            </a:r>
          </a:p>
          <a:p>
            <a:pPr lvl="2"/>
            <a:r>
              <a:rPr lang="en-US" dirty="0" smtClean="0"/>
              <a:t>Numbers of varying sizes</a:t>
            </a:r>
          </a:p>
          <a:p>
            <a:pPr lvl="2"/>
            <a:r>
              <a:rPr lang="en-US" dirty="0" smtClean="0"/>
              <a:t>True/False logic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34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This data type only holds a single character</a:t>
            </a:r>
          </a:p>
          <a:p>
            <a:r>
              <a:rPr lang="en-US" dirty="0" smtClean="0"/>
              <a:t>char only takes 1 byte of memory</a:t>
            </a:r>
          </a:p>
          <a:p>
            <a:r>
              <a:rPr lang="en-US" dirty="0" smtClean="0"/>
              <a:t>Must use single quotation marks with the character</a:t>
            </a:r>
          </a:p>
          <a:p>
            <a:pPr lvl="1"/>
            <a:r>
              <a:rPr lang="en-US" dirty="0" smtClean="0"/>
              <a:t>char letter = ‘a’;</a:t>
            </a:r>
          </a:p>
          <a:p>
            <a:r>
              <a:rPr lang="en-US" dirty="0" smtClean="0"/>
              <a:t>Can also use a whole number (integer)</a:t>
            </a:r>
          </a:p>
          <a:p>
            <a:pPr lvl="1"/>
            <a:r>
              <a:rPr lang="en-US" dirty="0" smtClean="0"/>
              <a:t>char letter = 97;</a:t>
            </a:r>
          </a:p>
          <a:p>
            <a:pPr lvl="1"/>
            <a:r>
              <a:rPr lang="en-US" dirty="0" smtClean="0"/>
              <a:t>This is the ASCII representation of the character a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02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You have also seen character literals as strings</a:t>
            </a:r>
          </a:p>
          <a:p>
            <a:pPr lvl="1"/>
            <a:r>
              <a:rPr lang="en-US" dirty="0" err="1" smtClean="0"/>
              <a:t>cout</a:t>
            </a:r>
            <a:r>
              <a:rPr lang="en-US" dirty="0" smtClean="0"/>
              <a:t> &lt;&lt; “The letter is: “ &lt;&lt; letter;</a:t>
            </a:r>
          </a:p>
          <a:p>
            <a:pPr lvl="1"/>
            <a:r>
              <a:rPr lang="en-US" dirty="0" smtClean="0"/>
              <a:t>You will learn how to store these in variables later</a:t>
            </a:r>
          </a:p>
          <a:p>
            <a:pPr lvl="1"/>
            <a:r>
              <a:rPr lang="en-US" dirty="0" smtClean="0"/>
              <a:t>These strings contain multiple characters and are encased with double quotation marks</a:t>
            </a:r>
          </a:p>
          <a:p>
            <a:pPr lvl="1"/>
            <a:r>
              <a:rPr lang="en-US" dirty="0" smtClean="0"/>
              <a:t>They automatically contain a null terminator character that signifies their end</a:t>
            </a:r>
          </a:p>
          <a:p>
            <a:pPr lvl="2"/>
            <a:r>
              <a:rPr lang="en-US" dirty="0" smtClean="0"/>
              <a:t>Hence they always contain multiple characters &gt;= 2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 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7748" y="5638800"/>
            <a:ext cx="70485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566323"/>
              </p:ext>
            </p:extLst>
          </p:nvPr>
        </p:nvGraphicFramePr>
        <p:xfrm>
          <a:off x="1123948" y="5715000"/>
          <a:ext cx="6896104" cy="370840"/>
        </p:xfrm>
        <a:graphic>
          <a:graphicData uri="http://schemas.openxmlformats.org/drawingml/2006/table">
            <a:tbl>
              <a:tblPr bandRow="1">
                <a:tableStyleId>{AF606853-7671-496A-8E4F-DF71F8EC918B}</a:tableStyleId>
              </a:tblPr>
              <a:tblGrid>
                <a:gridCol w="431006"/>
                <a:gridCol w="431007"/>
                <a:gridCol w="431007"/>
                <a:gridCol w="431006"/>
                <a:gridCol w="431006"/>
                <a:gridCol w="431007"/>
                <a:gridCol w="431007"/>
                <a:gridCol w="431006"/>
                <a:gridCol w="431006"/>
                <a:gridCol w="431007"/>
                <a:gridCol w="431007"/>
                <a:gridCol w="431006"/>
                <a:gridCol w="431006"/>
                <a:gridCol w="431007"/>
                <a:gridCol w="431007"/>
                <a:gridCol w="4310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687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Preprocessor Directives</a:t>
            </a:r>
          </a:p>
          <a:p>
            <a:pPr lvl="1"/>
            <a:r>
              <a:rPr lang="en-US" dirty="0" smtClean="0"/>
              <a:t>Line 2, orange</a:t>
            </a:r>
          </a:p>
          <a:p>
            <a:pPr lvl="1"/>
            <a:r>
              <a:rPr lang="en-US" dirty="0" smtClean="0"/>
              <a:t>Preceded by #</a:t>
            </a:r>
          </a:p>
          <a:p>
            <a:pPr lvl="1"/>
            <a:r>
              <a:rPr lang="en-US" dirty="0" smtClean="0"/>
              <a:t>Sets up code for the compiler</a:t>
            </a:r>
            <a:endParaRPr lang="en-US" dirty="0"/>
          </a:p>
          <a:p>
            <a:pPr lvl="2"/>
            <a:r>
              <a:rPr lang="en-US" dirty="0" smtClean="0"/>
              <a:t>Can create macros, constants, and more</a:t>
            </a:r>
          </a:p>
          <a:p>
            <a:pPr lvl="2"/>
            <a:r>
              <a:rPr lang="en-US" dirty="0" smtClean="0"/>
              <a:t>In this case includes a library of code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Parts of a Program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371600"/>
            <a:ext cx="5715000" cy="2333625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754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47750" y="3810000"/>
            <a:ext cx="70485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lvl="1"/>
            <a:r>
              <a:rPr lang="en-US" dirty="0" smtClean="0"/>
              <a:t>Only holds whole numbers</a:t>
            </a:r>
          </a:p>
          <a:p>
            <a:pPr lvl="1"/>
            <a:r>
              <a:rPr lang="en-US" dirty="0" smtClean="0"/>
              <a:t>Size of the numbers storable varies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hort</a:t>
            </a:r>
          </a:p>
          <a:p>
            <a:pPr lvl="2"/>
            <a:r>
              <a:rPr lang="en-US" dirty="0" err="1"/>
              <a:t>i</a:t>
            </a:r>
            <a:r>
              <a:rPr lang="en-US" dirty="0" err="1" smtClean="0"/>
              <a:t>nt</a:t>
            </a:r>
            <a:endParaRPr lang="en-US" dirty="0" smtClean="0"/>
          </a:p>
          <a:p>
            <a:pPr lvl="2"/>
            <a:r>
              <a:rPr lang="en-US" dirty="0" smtClean="0"/>
              <a:t>long</a:t>
            </a:r>
          </a:p>
          <a:p>
            <a:pPr lvl="2"/>
            <a:r>
              <a:rPr lang="en-US" dirty="0" smtClean="0"/>
              <a:t>unsigned</a:t>
            </a:r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182513"/>
              </p:ext>
            </p:extLst>
          </p:nvPr>
        </p:nvGraphicFramePr>
        <p:xfrm>
          <a:off x="1123950" y="3886200"/>
          <a:ext cx="6896100" cy="2590800"/>
        </p:xfrm>
        <a:graphic>
          <a:graphicData uri="http://schemas.openxmlformats.org/drawingml/2006/table">
            <a:tbl>
              <a:tblPr bandRow="1">
                <a:tableStyleId>{AF606853-7671-496A-8E4F-DF71F8EC918B}</a:tableStyleId>
              </a:tblPr>
              <a:tblGrid>
                <a:gridCol w="2064437"/>
                <a:gridCol w="1317727"/>
                <a:gridCol w="3513936"/>
              </a:tblGrid>
              <a:tr h="2266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Range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-32,768 to 32,767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unsigned short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to 65,535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 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-2,147,483,648 to 2,147,483,647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unsigned </a:t>
                      </a:r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 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to 4,294,967,295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&gt;= 4 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-2,147,483,648 to 2,147,483,647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unsigned long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&gt;= 4 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 to 4,294,967,295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81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C++ will generally store long </a:t>
            </a:r>
            <a:r>
              <a:rPr lang="en-US" dirty="0" err="1" smtClean="0"/>
              <a:t>ints</a:t>
            </a:r>
            <a:r>
              <a:rPr lang="en-US" dirty="0" smtClean="0"/>
              <a:t> as regular </a:t>
            </a:r>
            <a:r>
              <a:rPr lang="en-US" dirty="0" err="1" smtClean="0"/>
              <a:t>ints</a:t>
            </a:r>
            <a:endParaRPr lang="en-US" dirty="0" smtClean="0"/>
          </a:p>
          <a:p>
            <a:r>
              <a:rPr lang="en-US" dirty="0" smtClean="0"/>
              <a:t>You must force this behavior using the L tag</a:t>
            </a:r>
          </a:p>
          <a:p>
            <a:r>
              <a:rPr lang="en-US" dirty="0" smtClean="0"/>
              <a:t>long </a:t>
            </a:r>
            <a:r>
              <a:rPr lang="en-US" dirty="0" err="1" smtClean="0"/>
              <a:t>int</a:t>
            </a:r>
            <a:r>
              <a:rPr lang="en-US" dirty="0" smtClean="0"/>
              <a:t> number = 64L;</a:t>
            </a:r>
          </a:p>
          <a:p>
            <a:r>
              <a:rPr lang="en-US" dirty="0" smtClean="0"/>
              <a:t>You may also create long </a:t>
            </a:r>
            <a:r>
              <a:rPr lang="en-US" dirty="0" err="1" smtClean="0"/>
              <a:t>long</a:t>
            </a:r>
            <a:r>
              <a:rPr lang="en-US" dirty="0" smtClean="0"/>
              <a:t> variables to be at least 8 bytes</a:t>
            </a:r>
          </a:p>
          <a:p>
            <a:r>
              <a:rPr lang="en-US" dirty="0" smtClean="0"/>
              <a:t>There are other number systems as well</a:t>
            </a:r>
          </a:p>
          <a:p>
            <a:pPr lvl="1"/>
            <a:r>
              <a:rPr lang="en-US" dirty="0" smtClean="0"/>
              <a:t>Hexadecimal 0xF4</a:t>
            </a:r>
          </a:p>
          <a:p>
            <a:pPr lvl="1"/>
            <a:r>
              <a:rPr lang="en-US" dirty="0" smtClean="0"/>
              <a:t>Octal 031</a:t>
            </a:r>
          </a:p>
          <a:p>
            <a:pPr lvl="1"/>
            <a:r>
              <a:rPr lang="en-US" dirty="0" smtClean="0"/>
              <a:t>Binary 01110100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8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Holds fractional or decimal number values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There are no unsigned floating point types</a:t>
            </a:r>
          </a:p>
          <a:p>
            <a:r>
              <a:rPr lang="en-US" dirty="0" smtClean="0"/>
              <a:t>float will automatically be promoted to double and long double will be demoted to double</a:t>
            </a:r>
          </a:p>
          <a:p>
            <a:pPr lvl="1"/>
            <a:r>
              <a:rPr lang="en-US" dirty="0" smtClean="0"/>
              <a:t>float number = 1.5F;</a:t>
            </a:r>
          </a:p>
          <a:p>
            <a:pPr lvl="1"/>
            <a:r>
              <a:rPr lang="en-US" dirty="0" smtClean="0"/>
              <a:t>long double number = 1.5L;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Floating-Point 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7750" y="1676400"/>
            <a:ext cx="70485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207578"/>
              </p:ext>
            </p:extLst>
          </p:nvPr>
        </p:nvGraphicFramePr>
        <p:xfrm>
          <a:off x="1123950" y="1752600"/>
          <a:ext cx="6896100" cy="1478280"/>
        </p:xfrm>
        <a:graphic>
          <a:graphicData uri="http://schemas.openxmlformats.org/drawingml/2006/table">
            <a:tbl>
              <a:tblPr bandRow="1">
                <a:tableStyleId>{AF606853-7671-496A-8E4F-DF71F8EC918B}</a:tableStyleId>
              </a:tblPr>
              <a:tblGrid>
                <a:gridCol w="2064437"/>
                <a:gridCol w="1317727"/>
                <a:gridCol w="3513936"/>
              </a:tblGrid>
              <a:tr h="2266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Range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float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 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+/- 3.4E-38 to +/- 3.4E38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 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+/- 1.7E-308 to +/- 1.7E308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long double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&gt;=</a:t>
                      </a:r>
                      <a:r>
                        <a:rPr lang="en-US" baseline="0" dirty="0" smtClean="0"/>
                        <a:t> 8</a:t>
                      </a:r>
                      <a:r>
                        <a:rPr lang="en-US" dirty="0" smtClean="0"/>
                        <a:t> 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+/- 1.7E-308 to +/- 1.7E308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036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You may assign a floating point number to an integer, but the results may seem unexpected</a:t>
            </a:r>
          </a:p>
          <a:p>
            <a:pPr lvl="1"/>
            <a:r>
              <a:rPr lang="en-US" dirty="0" smtClean="0"/>
              <a:t>The decimal portion will be truncated (lost) NOT rounded</a:t>
            </a:r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 i;</a:t>
            </a:r>
            <a:br>
              <a:rPr lang="en-US" dirty="0" smtClean="0"/>
            </a:br>
            <a:r>
              <a:rPr lang="en-US" dirty="0" smtClean="0"/>
              <a:t>float f = 7.5;</a:t>
            </a:r>
            <a:br>
              <a:rPr lang="en-US" dirty="0" smtClean="0"/>
            </a:br>
            <a:r>
              <a:rPr lang="en-US" dirty="0" smtClean="0"/>
              <a:t>i = f;             // i will equal 7</a:t>
            </a:r>
          </a:p>
          <a:p>
            <a:r>
              <a:rPr lang="en-US" dirty="0" smtClean="0"/>
              <a:t>You may also assign integers to floating points without issue</a:t>
            </a:r>
          </a:p>
          <a:p>
            <a:r>
              <a:rPr lang="en-US" dirty="0" smtClean="0"/>
              <a:t>Note that floating point numbers take much more memory than integers</a:t>
            </a:r>
          </a:p>
          <a:p>
            <a:pPr lvl="1"/>
            <a:r>
              <a:rPr lang="en-US" dirty="0" smtClean="0"/>
              <a:t>Don’t use a double when you only need an 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Floating-Point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76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Represents true and false</a:t>
            </a:r>
          </a:p>
          <a:p>
            <a:r>
              <a:rPr lang="en-US" dirty="0" smtClean="0"/>
              <a:t>Really stored as a number</a:t>
            </a:r>
          </a:p>
          <a:p>
            <a:pPr lvl="1"/>
            <a:r>
              <a:rPr lang="en-US" dirty="0" smtClean="0"/>
              <a:t>false = 0</a:t>
            </a:r>
          </a:p>
          <a:p>
            <a:pPr lvl="1"/>
            <a:r>
              <a:rPr lang="en-US" dirty="0" smtClean="0"/>
              <a:t>true = any non-zero value, usually 1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Outputs a 1 and then a 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Bool</a:t>
            </a:r>
            <a:r>
              <a:rPr lang="en-US" dirty="0" smtClean="0"/>
              <a:t> Data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898" y="3200400"/>
            <a:ext cx="5138205" cy="2719385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336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All of the sizes listed before are for the average system</a:t>
            </a:r>
          </a:p>
          <a:p>
            <a:r>
              <a:rPr lang="en-US" dirty="0" smtClean="0"/>
              <a:t>These sizes vary depending on your operation system</a:t>
            </a:r>
          </a:p>
          <a:p>
            <a:r>
              <a:rPr lang="en-US" dirty="0" smtClean="0"/>
              <a:t>You can determine the size of a data type on your system using the </a:t>
            </a:r>
            <a:r>
              <a:rPr lang="en-US" dirty="0" err="1" smtClean="0"/>
              <a:t>sizeof</a:t>
            </a:r>
            <a:r>
              <a:rPr lang="en-US" dirty="0" smtClean="0"/>
              <a:t> operator</a:t>
            </a:r>
          </a:p>
          <a:p>
            <a:r>
              <a:rPr lang="en-US" dirty="0" err="1" smtClean="0"/>
              <a:t>sizeof</a:t>
            </a:r>
            <a:r>
              <a:rPr lang="en-US" dirty="0" smtClean="0"/>
              <a:t>(variable or </a:t>
            </a:r>
            <a:r>
              <a:rPr lang="en-US" dirty="0" err="1" smtClean="0"/>
              <a:t>datatype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43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36576" indent="0">
              <a:buNone/>
            </a:pPr>
            <a:endParaRPr lang="en-US" dirty="0"/>
          </a:p>
          <a:p>
            <a:r>
              <a:rPr lang="en-US" dirty="0" smtClean="0"/>
              <a:t>The size of an integer is 4 bytes.</a:t>
            </a:r>
          </a:p>
          <a:p>
            <a:r>
              <a:rPr lang="en-US" dirty="0" smtClean="0"/>
              <a:t>The size of a long integer is 4 bytes.</a:t>
            </a:r>
          </a:p>
          <a:p>
            <a:r>
              <a:rPr lang="en-US" dirty="0" smtClean="0"/>
              <a:t>An apple can be eaten in 8 bytes!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 Size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09" y="1078209"/>
            <a:ext cx="7606382" cy="3874791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936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Assignment operator =</a:t>
            </a:r>
          </a:p>
          <a:p>
            <a:pPr lvl="1"/>
            <a:r>
              <a:rPr lang="en-US" dirty="0" smtClean="0"/>
              <a:t>Works with two operands</a:t>
            </a:r>
          </a:p>
          <a:p>
            <a:pPr lvl="1"/>
            <a:r>
              <a:rPr lang="en-US" dirty="0" smtClean="0"/>
              <a:t>Right operand must be an </a:t>
            </a:r>
            <a:r>
              <a:rPr lang="en-US" dirty="0" err="1" smtClean="0"/>
              <a:t>rvalue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(expression that has a value)</a:t>
            </a:r>
          </a:p>
          <a:p>
            <a:pPr lvl="1"/>
            <a:r>
              <a:rPr lang="en-US" dirty="0" smtClean="0"/>
              <a:t>Left operand or </a:t>
            </a:r>
            <a:r>
              <a:rPr lang="en-US" dirty="0" err="1" smtClean="0"/>
              <a:t>lvalue</a:t>
            </a:r>
            <a:r>
              <a:rPr lang="en-US" dirty="0" smtClean="0"/>
              <a:t> must have a location in memory</a:t>
            </a:r>
          </a:p>
          <a:p>
            <a:pPr lvl="2"/>
            <a:r>
              <a:rPr lang="en-US" dirty="0" err="1" smtClean="0"/>
              <a:t>unitsSold</a:t>
            </a:r>
            <a:r>
              <a:rPr lang="en-US" dirty="0" smtClean="0"/>
              <a:t> = 12;</a:t>
            </a:r>
          </a:p>
          <a:p>
            <a:pPr lvl="2"/>
            <a:r>
              <a:rPr lang="en-US" dirty="0" smtClean="0"/>
              <a:t>12 = </a:t>
            </a:r>
            <a:r>
              <a:rPr lang="en-US" dirty="0" err="1" smtClean="0"/>
              <a:t>unitsSold</a:t>
            </a:r>
            <a:r>
              <a:rPr lang="en-US" dirty="0" smtClean="0"/>
              <a:t>; // Wrong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Assignments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14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You may declare and initialize a variable in a single statement</a:t>
            </a:r>
          </a:p>
          <a:p>
            <a:pPr lvl="1"/>
            <a:r>
              <a:rPr lang="en-US" dirty="0" smtClean="0"/>
              <a:t>double </a:t>
            </a:r>
            <a:r>
              <a:rPr lang="en-US" dirty="0" err="1" smtClean="0"/>
              <a:t>interestRate</a:t>
            </a:r>
            <a:r>
              <a:rPr lang="en-US" dirty="0" smtClean="0"/>
              <a:t> = 12.9;</a:t>
            </a:r>
          </a:p>
          <a:p>
            <a:r>
              <a:rPr lang="en-US" dirty="0" smtClean="0"/>
              <a:t>You may also declare/initialize multiple variables in one statement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month = 2, days = 28;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flightNum</a:t>
            </a:r>
            <a:r>
              <a:rPr lang="en-US" dirty="0" smtClean="0"/>
              <a:t> = 89, </a:t>
            </a:r>
            <a:r>
              <a:rPr lang="en-US" dirty="0" err="1" smtClean="0"/>
              <a:t>travelTime</a:t>
            </a:r>
            <a:r>
              <a:rPr lang="en-US" dirty="0" smtClean="0"/>
              <a:t>, departure = 10, distance;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Initializations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43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You cannot use a variable (and many other things) before you have declared them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67025"/>
            <a:ext cx="7315200" cy="2847975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846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Namespaces</a:t>
            </a:r>
          </a:p>
          <a:p>
            <a:pPr lvl="1"/>
            <a:r>
              <a:rPr lang="en-US" dirty="0" smtClean="0"/>
              <a:t>Line 3, yellow</a:t>
            </a:r>
          </a:p>
          <a:p>
            <a:pPr lvl="1"/>
            <a:r>
              <a:rPr lang="en-US" dirty="0" smtClean="0"/>
              <a:t>Organizes the names of variables, functions, and objects much like a folder in an operating system</a:t>
            </a:r>
          </a:p>
          <a:p>
            <a:pPr lvl="1"/>
            <a:r>
              <a:rPr lang="en-US" dirty="0" smtClean="0"/>
              <a:t>“Using” a namespace is generally frowned upon most programmers prefer 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cout</a:t>
            </a:r>
            <a:r>
              <a:rPr lang="en-US" dirty="0" smtClean="0"/>
              <a:t> &lt;&lt; “etc.”;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Parts of a Program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371600"/>
            <a:ext cx="5715000" cy="2333625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485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Three varieties</a:t>
            </a:r>
          </a:p>
          <a:p>
            <a:pPr lvl="1"/>
            <a:r>
              <a:rPr lang="en-US" dirty="0" smtClean="0"/>
              <a:t>Unary</a:t>
            </a:r>
          </a:p>
          <a:p>
            <a:pPr lvl="1"/>
            <a:r>
              <a:rPr lang="en-US" dirty="0" smtClean="0"/>
              <a:t>Binary</a:t>
            </a:r>
          </a:p>
          <a:p>
            <a:pPr lvl="1"/>
            <a:r>
              <a:rPr lang="en-US" dirty="0" err="1" smtClean="0"/>
              <a:t>Trinary</a:t>
            </a:r>
            <a:endParaRPr lang="en-US" dirty="0" smtClean="0"/>
          </a:p>
          <a:p>
            <a:r>
              <a:rPr lang="en-US" dirty="0" smtClean="0"/>
              <a:t>This number of operands sometimes determines which operator you are using</a:t>
            </a:r>
          </a:p>
          <a:p>
            <a:pPr lvl="1"/>
            <a:r>
              <a:rPr lang="en-US" dirty="0" smtClean="0"/>
              <a:t>Ex. -</a:t>
            </a:r>
          </a:p>
          <a:p>
            <a:pPr lvl="2"/>
            <a:r>
              <a:rPr lang="en-US" dirty="0" smtClean="0"/>
              <a:t>number = -5;      // Unary negation operator</a:t>
            </a:r>
          </a:p>
          <a:p>
            <a:pPr lvl="2"/>
            <a:r>
              <a:rPr lang="en-US" dirty="0" smtClean="0"/>
              <a:t>number = 5 - 1;  // Binary subtraction operator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99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+ Addition</a:t>
            </a:r>
          </a:p>
          <a:p>
            <a:r>
              <a:rPr lang="en-US" dirty="0" smtClean="0"/>
              <a:t>- Subtraction/Negation</a:t>
            </a:r>
          </a:p>
          <a:p>
            <a:r>
              <a:rPr lang="en-US" dirty="0" smtClean="0"/>
              <a:t>* Multiplication</a:t>
            </a:r>
          </a:p>
          <a:p>
            <a:r>
              <a:rPr lang="en-US" dirty="0" smtClean="0"/>
              <a:t>/ Division</a:t>
            </a:r>
          </a:p>
          <a:p>
            <a:r>
              <a:rPr lang="en-US" dirty="0" smtClean="0"/>
              <a:t>% Modulus</a:t>
            </a:r>
          </a:p>
          <a:p>
            <a:r>
              <a:rPr lang="en-US" dirty="0" smtClean="0"/>
              <a:t>Order of operations just like math</a:t>
            </a:r>
          </a:p>
          <a:p>
            <a:r>
              <a:rPr lang="en-US" dirty="0" smtClean="0"/>
              <a:t>Be careful with division</a:t>
            </a:r>
          </a:p>
          <a:p>
            <a:pPr lvl="1"/>
            <a:r>
              <a:rPr lang="en-US" dirty="0" smtClean="0"/>
              <a:t>double number = 21 / 2; // The result is 10</a:t>
            </a:r>
          </a:p>
          <a:p>
            <a:pPr lvl="1"/>
            <a:r>
              <a:rPr lang="en-US" dirty="0" smtClean="0"/>
              <a:t>21 and 2 are integers, thus integer division</a:t>
            </a:r>
          </a:p>
          <a:p>
            <a:pPr lvl="1"/>
            <a:r>
              <a:rPr lang="en-US" dirty="0" smtClean="0"/>
              <a:t>double number = 21 / 2.0; // Correct 10.5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56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726" y="1183877"/>
            <a:ext cx="6898648" cy="5216923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53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Single line comments are proceeded by //</a:t>
            </a:r>
          </a:p>
          <a:p>
            <a:r>
              <a:rPr lang="en-US" dirty="0" smtClean="0"/>
              <a:t>Multiline comments start with </a:t>
            </a:r>
            <a:br>
              <a:rPr lang="en-US" dirty="0" smtClean="0"/>
            </a:br>
            <a:r>
              <a:rPr lang="en-US" dirty="0" smtClean="0"/>
              <a:t>/* and end with */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898" y="2750700"/>
            <a:ext cx="5596205" cy="387870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347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Line 5</a:t>
            </a:r>
          </a:p>
          <a:p>
            <a:pPr lvl="1"/>
            <a:r>
              <a:rPr lang="en-US" dirty="0" smtClean="0"/>
              <a:t>All must have a return type (</a:t>
            </a:r>
            <a:r>
              <a:rPr lang="en-US" dirty="0" err="1" smtClean="0"/>
              <a:t>int</a:t>
            </a:r>
            <a:r>
              <a:rPr lang="en-US" dirty="0" smtClean="0"/>
              <a:t>), a name (main) and parameters contained within parenthesizes ()</a:t>
            </a:r>
          </a:p>
          <a:p>
            <a:pPr lvl="1"/>
            <a:r>
              <a:rPr lang="en-US" dirty="0" smtClean="0"/>
              <a:t>All programs must contain a main (and only one)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Parts of a Program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371600"/>
            <a:ext cx="5715000" cy="2333625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992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Braces</a:t>
            </a:r>
          </a:p>
          <a:p>
            <a:pPr lvl="1"/>
            <a:r>
              <a:rPr lang="en-US" dirty="0" smtClean="0"/>
              <a:t>Lines 6 and 9</a:t>
            </a:r>
          </a:p>
          <a:p>
            <a:pPr lvl="1"/>
            <a:r>
              <a:rPr lang="en-US" dirty="0" smtClean="0"/>
              <a:t>Marks the start and end of a function</a:t>
            </a:r>
          </a:p>
          <a:p>
            <a:pPr lvl="1"/>
            <a:r>
              <a:rPr lang="en-US" dirty="0" smtClean="0"/>
              <a:t>Make sure that every brace, parenthesis, and bracket has a closing one for every starting one.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Parts of a Program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371600"/>
            <a:ext cx="5715000" cy="2333625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078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Line 7</a:t>
            </a:r>
          </a:p>
          <a:p>
            <a:pPr lvl="1"/>
            <a:r>
              <a:rPr lang="en-US" dirty="0" err="1" smtClean="0"/>
              <a:t>cout</a:t>
            </a:r>
            <a:r>
              <a:rPr lang="en-US" dirty="0" smtClean="0"/>
              <a:t> displays text to the command prompt</a:t>
            </a:r>
          </a:p>
          <a:p>
            <a:pPr lvl="1"/>
            <a:r>
              <a:rPr lang="en-US" dirty="0" smtClean="0"/>
              <a:t>&lt;&lt; (stream insertion operator) is used in conjunction with </a:t>
            </a:r>
            <a:r>
              <a:rPr lang="en-US" dirty="0" err="1" smtClean="0"/>
              <a:t>cout</a:t>
            </a:r>
            <a:endParaRPr lang="en-US" dirty="0" smtClean="0"/>
          </a:p>
          <a:p>
            <a:pPr lvl="1"/>
            <a:r>
              <a:rPr lang="en-US" dirty="0" smtClean="0"/>
              <a:t>“” contains the string to be outputted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Parts of a Program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371600"/>
            <a:ext cx="5715000" cy="2333625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795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Return</a:t>
            </a:r>
          </a:p>
          <a:p>
            <a:pPr lvl="1"/>
            <a:r>
              <a:rPr lang="en-US" dirty="0" smtClean="0"/>
              <a:t>Line 8</a:t>
            </a:r>
          </a:p>
          <a:p>
            <a:pPr lvl="1"/>
            <a:r>
              <a:rPr lang="en-US" dirty="0" smtClean="0"/>
              <a:t>The information to be returned out of the function</a:t>
            </a:r>
          </a:p>
          <a:p>
            <a:pPr lvl="2"/>
            <a:r>
              <a:rPr lang="en-US" dirty="0" smtClean="0"/>
              <a:t>The value 0 matches the </a:t>
            </a:r>
            <a:r>
              <a:rPr lang="en-US" dirty="0" err="1" smtClean="0"/>
              <a:t>int</a:t>
            </a:r>
            <a:r>
              <a:rPr lang="en-US" dirty="0" smtClean="0"/>
              <a:t> return type on line 5</a:t>
            </a:r>
          </a:p>
          <a:p>
            <a:pPr lvl="2"/>
            <a:r>
              <a:rPr lang="en-US" dirty="0" smtClean="0"/>
              <a:t>For main, this is typically an exit code indicating if the program completed successfully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Parts of a Program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371600"/>
            <a:ext cx="5715000" cy="2333625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884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Notes</a:t>
            </a:r>
          </a:p>
          <a:p>
            <a:pPr lvl="1"/>
            <a:r>
              <a:rPr lang="en-US" dirty="0" smtClean="0"/>
              <a:t>Not all lines are terminated with a semicolon (;)</a:t>
            </a:r>
          </a:p>
          <a:p>
            <a:pPr lvl="2"/>
            <a:r>
              <a:rPr lang="en-US" dirty="0" smtClean="0"/>
              <a:t>Preprocessor directives, braces, function headers, and comments (generally) never use semicolons</a:t>
            </a:r>
          </a:p>
          <a:p>
            <a:pPr lvl="2"/>
            <a:r>
              <a:rPr lang="en-US" dirty="0" smtClean="0"/>
              <a:t>Although not the case in this example, most lines will be terminated with semicolons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Parts of a Program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371600"/>
            <a:ext cx="5715000" cy="2333625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779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730</TotalTime>
  <Words>1591</Words>
  <Application>Microsoft Office PowerPoint</Application>
  <PresentationFormat>On-screen Show (4:3)</PresentationFormat>
  <Paragraphs>439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Technic</vt:lpstr>
      <vt:lpstr>Computer Science</vt:lpstr>
      <vt:lpstr>The Parts of a Program</vt:lpstr>
      <vt:lpstr>The Parts of a Program</vt:lpstr>
      <vt:lpstr>The Parts of a Program</vt:lpstr>
      <vt:lpstr>The Parts of a Program</vt:lpstr>
      <vt:lpstr>The Parts of a Program</vt:lpstr>
      <vt:lpstr>The Parts of a Program</vt:lpstr>
      <vt:lpstr>The Parts of a Program</vt:lpstr>
      <vt:lpstr>The Parts of a Program</vt:lpstr>
      <vt:lpstr>The Parts of a Program</vt:lpstr>
      <vt:lpstr>The Parts of a Program</vt:lpstr>
      <vt:lpstr>The cout Object</vt:lpstr>
      <vt:lpstr>The cout Object</vt:lpstr>
      <vt:lpstr>The cout Object</vt:lpstr>
      <vt:lpstr>The cout Object</vt:lpstr>
      <vt:lpstr>The cout Object</vt:lpstr>
      <vt:lpstr>The #include Directive</vt:lpstr>
      <vt:lpstr>Variables</vt:lpstr>
      <vt:lpstr>Variables</vt:lpstr>
      <vt:lpstr>Variables</vt:lpstr>
      <vt:lpstr>Literals</vt:lpstr>
      <vt:lpstr>Literals</vt:lpstr>
      <vt:lpstr>Identifiers</vt:lpstr>
      <vt:lpstr>Identifiers</vt:lpstr>
      <vt:lpstr>Identifiers</vt:lpstr>
      <vt:lpstr>Identifiers</vt:lpstr>
      <vt:lpstr>Data Types</vt:lpstr>
      <vt:lpstr>Char Data</vt:lpstr>
      <vt:lpstr>Char Data</vt:lpstr>
      <vt:lpstr>Integer Data</vt:lpstr>
      <vt:lpstr>Integer Data</vt:lpstr>
      <vt:lpstr>Floating-Point Data</vt:lpstr>
      <vt:lpstr>Floating-Point Data</vt:lpstr>
      <vt:lpstr>Bool Data</vt:lpstr>
      <vt:lpstr>Data Type Size</vt:lpstr>
      <vt:lpstr>Data Type Size</vt:lpstr>
      <vt:lpstr>Variable Assignments</vt:lpstr>
      <vt:lpstr>Variable Initializations</vt:lpstr>
      <vt:lpstr>Scope</vt:lpstr>
      <vt:lpstr>Arithmetic Operators</vt:lpstr>
      <vt:lpstr>Arithmetic Operators</vt:lpstr>
      <vt:lpstr>Arithmetic Operators</vt:lpstr>
      <vt:lpstr>Comments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</dc:title>
  <dc:creator>Menarus</dc:creator>
  <cp:lastModifiedBy>Menarus</cp:lastModifiedBy>
  <cp:revision>139</cp:revision>
  <dcterms:created xsi:type="dcterms:W3CDTF">2017-08-31T02:48:21Z</dcterms:created>
  <dcterms:modified xsi:type="dcterms:W3CDTF">2017-09-17T22:12:04Z</dcterms:modified>
</cp:coreProperties>
</file>