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8" r:id="rId40"/>
    <p:sldId id="293" r:id="rId41"/>
    <p:sldId id="294" r:id="rId42"/>
    <p:sldId id="295" r:id="rId43"/>
    <p:sldId id="296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9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1514-5303-4262-85B9-BB2F3A085D01}" type="datetimeFigureOut">
              <a:rPr lang="en-US" smtClean="0"/>
              <a:t>Fri, 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E13DB-417A-4BA7-9BCC-C3AECB38A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7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+mn-lt"/>
              </a:defRPr>
            </a:lvl1pPr>
            <a:lvl2pPr>
              <a:defRPr sz="2600" baseline="0"/>
            </a:lvl2pPr>
            <a:lvl3pPr>
              <a:buClr>
                <a:schemeClr val="accent1"/>
              </a:buClr>
              <a:defRPr sz="2400" baseline="0"/>
            </a:lvl3pPr>
            <a:lvl4pPr>
              <a:buClr>
                <a:schemeClr val="accent1"/>
              </a:buClr>
              <a:defRPr sz="2000" baseline="0"/>
            </a:lvl4pPr>
            <a:lvl5pPr>
              <a:buClr>
                <a:schemeClr val="accent1"/>
              </a:buClr>
              <a:defRPr sz="20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3375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800" cap="small" spc="150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41775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25400" cap="flat">
            <a:solidFill>
              <a:schemeClr val="accent1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 userDrawn="1"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Title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ontent Placeholder 1"/>
          <p:cNvSpPr txBox="1">
            <a:spLocks/>
          </p:cNvSpPr>
          <p:nvPr userDrawn="1"/>
        </p:nvSpPr>
        <p:spPr>
          <a:xfrm>
            <a:off x="381000" y="1096962"/>
            <a:ext cx="8382000" cy="5456238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lvl="0" indent="-384048">
              <a:buClr>
                <a:schemeClr val="accent1"/>
              </a:buClr>
            </a:pPr>
            <a:endParaRPr lang="en-US" dirty="0" smtClean="0"/>
          </a:p>
          <a:p>
            <a:pPr marL="420624" lvl="0" indent="-384048"/>
            <a:endParaRPr lang="en-US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1" r:id="rId3"/>
    <p:sldLayoutId id="2147483945" r:id="rId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</a:rPr>
              <a:t>Computer Science</a:t>
            </a:r>
            <a:endParaRPr lang="en-US" dirty="0">
              <a:ln w="5000" cmpd="sng">
                <a:solidFill>
                  <a:schemeClr val="accent1"/>
                </a:solidFill>
                <a:prstDash val="solid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Tony Gaddis 5</a:t>
            </a:r>
            <a:r>
              <a:rPr lang="en-US" baseline="30000" dirty="0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Ed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Starting Out with C++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191000"/>
            <a:ext cx="6832576" cy="830997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400" cap="small" spc="15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C</a:t>
            </a:r>
            <a:r>
              <a:rPr lang="en-US" sz="2400" cap="small" spc="15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hapter 5</a:t>
            </a:r>
          </a:p>
          <a:p>
            <a:r>
              <a:rPr lang="en-US" sz="2400" b="1" cap="small" dirty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Looping</a:t>
            </a:r>
            <a:endParaRPr lang="en-US" sz="2400" b="1" cap="small" dirty="0">
              <a:solidFill>
                <a:schemeClr val="tx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3688" y="4606498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5" y="6488668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Mohammad </a:t>
            </a:r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Al-Husseini</a:t>
            </a:r>
            <a:endParaRPr lang="en-US" cap="small" spc="150" dirty="0" smtClean="0"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 scaled="0"/>
              </a:gradFill>
              <a:effectLst>
                <a:glow rad="12700">
                  <a:schemeClr val="bg1">
                    <a:alpha val="10000"/>
                  </a:schemeClr>
                </a:glow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059976" y="1676400"/>
            <a:ext cx="6864824" cy="4800600"/>
            <a:chOff x="685800" y="1676400"/>
            <a:chExt cx="6864824" cy="4800600"/>
          </a:xfrm>
        </p:grpSpPr>
        <p:sp>
          <p:nvSpPr>
            <p:cNvPr id="15" name="Flowchart: Decision 14"/>
            <p:cNvSpPr/>
            <p:nvPr/>
          </p:nvSpPr>
          <p:spPr>
            <a:xfrm>
              <a:off x="685800" y="2514600"/>
              <a:ext cx="2729552" cy="1828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expression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050576" y="16764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800600" y="3086100"/>
              <a:ext cx="2750024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statement(s)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418" y="2983468"/>
              <a:ext cx="650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050576" y="4419600"/>
              <a:ext cx="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59976" y="481226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505200" y="3429000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175612" y="2057400"/>
              <a:ext cx="0" cy="926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133600" y="2057400"/>
              <a:ext cx="404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10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“Hello\n” five times</a:t>
            </a:r>
            <a:br>
              <a:rPr lang="en-US" dirty="0" smtClean="0"/>
            </a:br>
            <a:r>
              <a:rPr lang="en-US" dirty="0" smtClean="0"/>
              <a:t>“That’s all!\n”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143000"/>
            <a:ext cx="7096125" cy="40957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4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Is a pretest loop, meaning it checks if the expression is true before executing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number = 6;</a:t>
            </a:r>
            <a:br>
              <a:rPr lang="en-US" dirty="0" smtClean="0"/>
            </a:br>
            <a:r>
              <a:rPr lang="en-US" dirty="0" smtClean="0"/>
              <a:t>while (number &lt;= 5)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“Hello\n”;</a:t>
            </a:r>
            <a:br>
              <a:rPr lang="en-US" dirty="0" smtClean="0"/>
            </a:br>
            <a:r>
              <a:rPr lang="en-US" dirty="0" smtClean="0"/>
              <a:t>   number++;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Displays nothing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the expression is never becomes false, you will be stuck in the loop forever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number = 1;</a:t>
            </a:r>
            <a:br>
              <a:rPr lang="en-US" dirty="0" smtClean="0"/>
            </a:br>
            <a:r>
              <a:rPr lang="en-US" dirty="0" smtClean="0"/>
              <a:t>while (number &lt;= 5)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“Hello\n”;</a:t>
            </a:r>
          </a:p>
          <a:p>
            <a:r>
              <a:rPr lang="en-US" dirty="0" smtClean="0"/>
              <a:t>If you place a semicolon after the loop, it will also become infinite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number = 1;</a:t>
            </a:r>
            <a:br>
              <a:rPr lang="en-US" dirty="0" smtClean="0"/>
            </a:br>
            <a:r>
              <a:rPr lang="en-US" dirty="0" smtClean="0"/>
              <a:t>while (number &lt;= 5);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“Hello\n”;</a:t>
            </a:r>
            <a:br>
              <a:rPr lang="en-US" dirty="0" smtClean="0"/>
            </a:br>
            <a:r>
              <a:rPr lang="en-US" dirty="0" smtClean="0"/>
              <a:t>   number++;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Like if statements, you must include braces if you want statements past the first to be included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number = 1;</a:t>
            </a:r>
            <a:br>
              <a:rPr lang="en-US" dirty="0" smtClean="0"/>
            </a:br>
            <a:r>
              <a:rPr lang="en-US" dirty="0" smtClean="0"/>
              <a:t>while(number &lt;= 5)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“Hello\n”;</a:t>
            </a:r>
            <a:br>
              <a:rPr lang="en-US" dirty="0" smtClean="0"/>
            </a:br>
            <a:r>
              <a:rPr lang="en-US" dirty="0" smtClean="0"/>
              <a:t>   number++;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is an infinite loop, because the </a:t>
            </a:r>
            <a:r>
              <a:rPr lang="en-US" dirty="0" err="1" smtClean="0"/>
              <a:t>incrementation</a:t>
            </a:r>
            <a:r>
              <a:rPr lang="en-US" dirty="0" smtClean="0"/>
              <a:t> happens after the loop, which never ends</a:t>
            </a:r>
          </a:p>
          <a:p>
            <a:pPr lvl="1"/>
            <a:r>
              <a:rPr lang="en-US" dirty="0" smtClean="0"/>
              <a:t>Remember good programming style: indentations and braces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Braces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while loops are excellent for input validation</a:t>
            </a:r>
          </a:p>
          <a:p>
            <a:r>
              <a:rPr lang="en-US" dirty="0" smtClean="0"/>
              <a:t>The loop can repeat until the correct input is entered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“Enter a number in the range 1 – 100: ”;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number;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(number &lt; 1 || number &gt; 100)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“ERROR: Enter a value in the </a:t>
            </a:r>
            <a:br>
              <a:rPr lang="en-US" dirty="0" smtClean="0"/>
            </a:br>
            <a:r>
              <a:rPr lang="en-US" dirty="0" smtClean="0"/>
              <a:t>                 range 1-100: “;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number;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Input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71" y="1066800"/>
            <a:ext cx="6621258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Input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12" y="1066800"/>
            <a:ext cx="6895176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8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Just a variable that increments or decrements each time a loop iterates</a:t>
            </a:r>
          </a:p>
          <a:p>
            <a:r>
              <a:rPr lang="en-US" dirty="0" smtClean="0"/>
              <a:t>Counts the number of times a loop iterates</a:t>
            </a:r>
          </a:p>
          <a:p>
            <a:r>
              <a:rPr lang="en-US" dirty="0" smtClean="0"/>
              <a:t>Must be initialized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0; // counter</a:t>
            </a:r>
            <a:br>
              <a:rPr lang="en-US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num</a:t>
            </a:r>
            <a:r>
              <a:rPr lang="en-US" dirty="0" smtClean="0"/>
              <a:t>++ &lt; 10)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“ “ &lt;&lt; </a:t>
            </a:r>
            <a:r>
              <a:rPr lang="en-US" dirty="0" err="1" smtClean="0"/>
              <a:t>num</a:t>
            </a:r>
            <a:r>
              <a:rPr lang="en-US" dirty="0" smtClean="0"/>
              <a:t> *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2"/>
            </a:pPr>
            <a:r>
              <a:rPr lang="en-US" dirty="0" smtClean="0"/>
              <a:t>Write an input validation loop that asks the user to enter a number in the range of 10 through 25.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2"/>
            </a:pPr>
            <a:r>
              <a:rPr lang="en-US" dirty="0" smtClean="0"/>
              <a:t>Write an input validation loop that asks the user to enter ‘Y’, ‘y’, ‘N’, or ‘n’.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2"/>
            </a:pPr>
            <a:r>
              <a:rPr lang="en-US" dirty="0" smtClean="0"/>
              <a:t>Write an input validation loop that asks the user to enter “Yes” or “No”.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Increment means to increase a value by one</a:t>
            </a:r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+ 1;</a:t>
            </a:r>
            <a:br>
              <a:rPr lang="en-US" dirty="0" smtClean="0"/>
            </a:br>
            <a:r>
              <a:rPr lang="en-US" dirty="0" err="1" smtClean="0"/>
              <a:t>num</a:t>
            </a:r>
            <a:r>
              <a:rPr lang="en-US" dirty="0" smtClean="0"/>
              <a:t> += 1;</a:t>
            </a:r>
          </a:p>
          <a:p>
            <a:pPr lvl="1"/>
            <a:r>
              <a:rPr lang="en-US" dirty="0" smtClean="0"/>
              <a:t>There is a simple short hand for this, known as the increment operator</a:t>
            </a:r>
          </a:p>
          <a:p>
            <a:pPr lvl="2"/>
            <a:r>
              <a:rPr lang="en-US" dirty="0" err="1" smtClean="0"/>
              <a:t>num</a:t>
            </a:r>
            <a:r>
              <a:rPr lang="en-US" dirty="0" smtClean="0"/>
              <a:t>++;</a:t>
            </a:r>
          </a:p>
          <a:p>
            <a:r>
              <a:rPr lang="en-US" dirty="0" err="1" smtClean="0"/>
              <a:t>Decrementation</a:t>
            </a:r>
            <a:r>
              <a:rPr lang="en-US" dirty="0" smtClean="0"/>
              <a:t> is the same, except you reduce the value by 1</a:t>
            </a:r>
            <a:endParaRPr lang="en-US" dirty="0"/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–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</a:t>
            </a:r>
            <a:r>
              <a:rPr lang="en-US" dirty="0" smtClean="0"/>
              <a:t> -= 1;</a:t>
            </a:r>
          </a:p>
          <a:p>
            <a:pPr lvl="2"/>
            <a:r>
              <a:rPr lang="en-US" dirty="0" err="1" smtClean="0"/>
              <a:t>num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Note: These change the value of the variable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Like the while loop, but it is posttest</a:t>
            </a:r>
          </a:p>
          <a:p>
            <a:pPr lvl="1"/>
            <a:r>
              <a:rPr lang="en-US" dirty="0" smtClean="0"/>
              <a:t>It does the statements first, then tests the expression to loop</a:t>
            </a:r>
          </a:p>
          <a:p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} while (expression);</a:t>
            </a:r>
          </a:p>
          <a:p>
            <a:r>
              <a:rPr lang="en-US" dirty="0" smtClean="0"/>
              <a:t>Don’t forget the semicolon after the while   (but only for do-while)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2992272" y="3527941"/>
            <a:ext cx="2729552" cy="1828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71800" y="1981200"/>
            <a:ext cx="27500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statement(s)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33437" y="4070866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08044" y="55361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57048" y="121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57048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57048" y="5410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46444" y="4442341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394244" y="1562100"/>
            <a:ext cx="0" cy="288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98644" y="15621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68" y="1066800"/>
            <a:ext cx="6702264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9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Essentially a while loop, but you want it to run the code one time first (post test)</a:t>
            </a:r>
          </a:p>
          <a:p>
            <a:r>
              <a:rPr lang="en-US" dirty="0" smtClean="0"/>
              <a:t>Don’t forget the semicolon after the while portion (but not for a regular while loop)</a:t>
            </a:r>
          </a:p>
          <a:p>
            <a:r>
              <a:rPr lang="en-US" dirty="0" smtClean="0"/>
              <a:t>Particularly useful with menu driven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 Menu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34118"/>
            <a:ext cx="6050935" cy="567148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7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 Menu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035361" cy="56388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5"/>
            </a:pPr>
            <a:r>
              <a:rPr lang="en-US" dirty="0" smtClean="0"/>
              <a:t>What will the following display?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count = 10;</a:t>
            </a:r>
            <a:br>
              <a:rPr lang="en-US" dirty="0" smtClean="0"/>
            </a:b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while (count++ &lt; 1);</a:t>
            </a:r>
            <a:br>
              <a:rPr lang="en-US" dirty="0" smtClean="0"/>
            </a:br>
            <a:endParaRPr lang="en-US" dirty="0" smtClean="0"/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v = 0;</a:t>
            </a:r>
            <a:br>
              <a:rPr lang="en-US" dirty="0" smtClean="0"/>
            </a:b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v++;</a:t>
            </a:r>
            <a:br>
              <a:rPr lang="en-US" dirty="0" smtClean="0"/>
            </a:br>
            <a:r>
              <a:rPr lang="en-US" dirty="0" smtClean="0"/>
              <a:t>while (v &lt; 5);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pPr marL="852678" lvl="1" indent="-514350">
              <a:buFont typeface="+mj-lt"/>
              <a:buAutoNum type="alphaUcPeriod" startAt="3"/>
            </a:pPr>
            <a:r>
              <a:rPr lang="en-US" dirty="0" err="1" smtClean="0"/>
              <a:t>int</a:t>
            </a:r>
            <a:r>
              <a:rPr lang="en-US" dirty="0" smtClean="0"/>
              <a:t> count = 0, funny = 1, serious = 0, limit = 4;</a:t>
            </a:r>
            <a:br>
              <a:rPr lang="en-US" dirty="0" smtClean="0"/>
            </a:b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funny</a:t>
            </a:r>
            <a:r>
              <a:rPr lang="en-US" dirty="0" smtClean="0"/>
              <a:t>++;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serious += 2;</a:t>
            </a:r>
            <a:br>
              <a:rPr lang="en-US" dirty="0" smtClean="0"/>
            </a:br>
            <a:r>
              <a:rPr lang="en-US" dirty="0" smtClean="0"/>
              <a:t>} while (count++ &lt; limit);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funny &lt;&lt; “ “ &lt;&lt; serious &lt;&lt; “ “ &lt;&lt; count;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6"/>
            </a:pPr>
            <a:r>
              <a:rPr lang="en-US" dirty="0" smtClean="0"/>
              <a:t>Write a program segment with a do-while loop that asks the user to enter a number. The loop should keep a running total of the numbers entered, and stop when the total is greater than 300.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r>
              <a:rPr lang="en-US" dirty="0" smtClean="0"/>
              <a:t>Two categories of loops</a:t>
            </a:r>
          </a:p>
          <a:p>
            <a:pPr lvl="1"/>
            <a:r>
              <a:rPr lang="en-US" dirty="0" smtClean="0"/>
              <a:t>conditional loop = executes as long as a particular condition exists, such as while and do-while</a:t>
            </a:r>
          </a:p>
          <a:p>
            <a:pPr lvl="1"/>
            <a:r>
              <a:rPr lang="en-US" dirty="0" smtClean="0"/>
              <a:t>count-controlled loop = iterates an exact number of times (such as 12 months in a year), this is the “for”</a:t>
            </a:r>
          </a:p>
          <a:p>
            <a:r>
              <a:rPr lang="en-US" dirty="0" smtClean="0"/>
              <a:t>There are three steps to count-controlled loops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Initialize a counter variable to a starting value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Test the counter variable compared to the maximum value and terminate the loop if reached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Update the counter variable each iteration</a:t>
            </a:r>
          </a:p>
          <a:p>
            <a:pPr marL="660654" indent="-514350"/>
            <a:r>
              <a:rPr lang="en-US" dirty="0" smtClean="0"/>
              <a:t>Count-controlled loops are so common that C++ made the for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for (initialization; test; update)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number = 1; number &lt;= 10; number++)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number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Note the semicolons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num</a:t>
            </a:r>
            <a:r>
              <a:rPr lang="en-US" dirty="0" smtClean="0"/>
              <a:t>++ is using the increment operator in postfix mode</a:t>
            </a:r>
          </a:p>
          <a:p>
            <a:pPr lvl="1"/>
            <a:r>
              <a:rPr lang="en-US" dirty="0" smtClean="0"/>
              <a:t>This means that the </a:t>
            </a:r>
            <a:r>
              <a:rPr lang="en-US" dirty="0" err="1" smtClean="0"/>
              <a:t>incrementation</a:t>
            </a:r>
            <a:r>
              <a:rPr lang="en-US" dirty="0" smtClean="0"/>
              <a:t> is the last operation in the statement</a:t>
            </a:r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= 4;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++;</a:t>
            </a:r>
          </a:p>
          <a:p>
            <a:pPr lvl="2"/>
            <a:r>
              <a:rPr lang="en-US" dirty="0" smtClean="0"/>
              <a:t>This displays 4, but </a:t>
            </a:r>
            <a:r>
              <a:rPr lang="en-US" dirty="0" err="1" smtClean="0"/>
              <a:t>num</a:t>
            </a:r>
            <a:r>
              <a:rPr lang="en-US" dirty="0" smtClean="0"/>
              <a:t> becomes 5</a:t>
            </a:r>
          </a:p>
          <a:p>
            <a:r>
              <a:rPr lang="en-US" dirty="0" smtClean="0"/>
              <a:t>++</a:t>
            </a:r>
            <a:r>
              <a:rPr lang="en-US" dirty="0" err="1" smtClean="0"/>
              <a:t>num</a:t>
            </a:r>
            <a:r>
              <a:rPr lang="en-US" dirty="0" smtClean="0"/>
              <a:t> is prefix mode</a:t>
            </a:r>
          </a:p>
          <a:p>
            <a:pPr lvl="1"/>
            <a:r>
              <a:rPr lang="en-US" dirty="0" smtClean="0"/>
              <a:t>So the </a:t>
            </a:r>
            <a:r>
              <a:rPr lang="en-US" dirty="0" err="1" smtClean="0"/>
              <a:t>incrementation</a:t>
            </a:r>
            <a:r>
              <a:rPr lang="en-US" dirty="0" smtClean="0"/>
              <a:t> happens first</a:t>
            </a:r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= 4;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++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This displays 5 and </a:t>
            </a:r>
            <a:r>
              <a:rPr lang="en-US" dirty="0" err="1" smtClean="0"/>
              <a:t>num</a:t>
            </a:r>
            <a:r>
              <a:rPr lang="en-US" dirty="0" smtClean="0"/>
              <a:t> becomes 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and Postfix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630072" y="3527941"/>
            <a:ext cx="2729552" cy="1828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&lt;= 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1981200"/>
            <a:ext cx="27500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1 to number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3962400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5844" y="55361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4848" y="121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4848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94848" y="5410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505200" y="4442341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409944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&lt;&lt; number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4442341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05600" y="4103132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number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77200" y="444603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34400" y="3048000"/>
            <a:ext cx="0" cy="139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86000" y="3048000"/>
            <a:ext cx="624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757362"/>
            <a:ext cx="7715250" cy="41052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9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r>
              <a:rPr lang="en-US" dirty="0" smtClean="0"/>
              <a:t>Pretest loop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count = 0;</a:t>
            </a:r>
            <a:br>
              <a:rPr lang="en-US" dirty="0" smtClean="0"/>
            </a:br>
            <a:r>
              <a:rPr lang="en-US" dirty="0" smtClean="0"/>
              <a:t>for (count = 11; count &lt;= 10; count++)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Will not activate</a:t>
            </a:r>
          </a:p>
          <a:p>
            <a:pPr lvl="1"/>
            <a:r>
              <a:rPr lang="en-US" dirty="0" smtClean="0"/>
              <a:t>Also note that you can use an existing variable instead of defining it within the for header</a:t>
            </a:r>
          </a:p>
          <a:p>
            <a:pPr lvl="1"/>
            <a:r>
              <a:rPr lang="en-US" dirty="0" smtClean="0"/>
              <a:t>Beware adjusting count inside the body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count;</a:t>
            </a:r>
            <a:br>
              <a:rPr lang="en-US" dirty="0" smtClean="0"/>
            </a:br>
            <a:r>
              <a:rPr lang="en-US" dirty="0" smtClean="0"/>
              <a:t>for (count = 0; count &lt;= 10; count++)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count++;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use various forms of update expressions, provided they eventually cause the loop to terminate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num</a:t>
            </a:r>
            <a:r>
              <a:rPr lang="en-US" dirty="0" smtClean="0"/>
              <a:t> = 2; </a:t>
            </a:r>
            <a:r>
              <a:rPr lang="en-US" dirty="0" err="1" smtClean="0"/>
              <a:t>num</a:t>
            </a:r>
            <a:r>
              <a:rPr lang="en-US" dirty="0" smtClean="0"/>
              <a:t> &lt;= 100; </a:t>
            </a:r>
            <a:r>
              <a:rPr lang="en-US" dirty="0" err="1" smtClean="0"/>
              <a:t>num</a:t>
            </a:r>
            <a:r>
              <a:rPr lang="en-US" dirty="0" smtClean="0"/>
              <a:t> += 2)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num</a:t>
            </a:r>
            <a:r>
              <a:rPr lang="en-US" dirty="0" smtClean="0"/>
              <a:t> = 10; </a:t>
            </a:r>
            <a:r>
              <a:rPr lang="en-US" dirty="0" err="1" smtClean="0"/>
              <a:t>num</a:t>
            </a:r>
            <a:r>
              <a:rPr lang="en-US" dirty="0" smtClean="0"/>
              <a:t> &gt;= 0; </a:t>
            </a:r>
            <a:r>
              <a:rPr lang="en-US" dirty="0" err="1" smtClean="0"/>
              <a:t>num</a:t>
            </a:r>
            <a:r>
              <a:rPr lang="en-US" dirty="0" smtClean="0"/>
              <a:t>--)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you define the counter variable in the for header, it only have scope within the loop</a:t>
            </a:r>
          </a:p>
          <a:p>
            <a:endParaRPr lang="en-US" dirty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count = 1; count &lt;= 10; count++)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count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“count is now “ &lt;&lt; count;            // Error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count;</a:t>
            </a:r>
            <a:br>
              <a:rPr lang="en-US" dirty="0" smtClean="0"/>
            </a:br>
            <a:r>
              <a:rPr lang="en-US" dirty="0" smtClean="0"/>
              <a:t>for(count = 1; count &lt;= 10; count++)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count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“count is now “ &lt;&lt; count;            // Valid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Controlled for Loop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00137"/>
            <a:ext cx="8077200" cy="54197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7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have more than one statement in the initialization and </a:t>
            </a:r>
            <a:r>
              <a:rPr lang="en-US" dirty="0" smtClean="0"/>
              <a:t>update</a:t>
            </a:r>
            <a:r>
              <a:rPr lang="en-US" dirty="0" smtClean="0"/>
              <a:t>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x, y;</a:t>
            </a:r>
            <a:br>
              <a:rPr lang="en-US" dirty="0" smtClean="0"/>
            </a:br>
            <a:r>
              <a:rPr lang="en-US" dirty="0" smtClean="0"/>
              <a:t>for (x = 1, y = 1; x &lt;= 5; x++, y++)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x &lt;&lt; “ plus “ &lt;&lt; y </a:t>
            </a:r>
            <a:br>
              <a:rPr lang="en-US" dirty="0" smtClean="0"/>
            </a:br>
            <a:r>
              <a:rPr lang="en-US" dirty="0" smtClean="0"/>
              <a:t>           &lt;&lt; “ equals “ &lt;&lt; x + y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Do not try this with the test expression, however</a:t>
            </a:r>
          </a:p>
          <a:p>
            <a:pPr lvl="1"/>
            <a:r>
              <a:rPr lang="en-US" dirty="0" smtClean="0"/>
              <a:t>You must use &amp;&amp; or ||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omit any or all of a for loop’s expressions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1;</a:t>
            </a:r>
            <a:br>
              <a:rPr lang="en-US" dirty="0" smtClean="0"/>
            </a:br>
            <a:r>
              <a:rPr lang="en-US" dirty="0" smtClean="0"/>
              <a:t>for ( ; </a:t>
            </a:r>
            <a:r>
              <a:rPr lang="en-US" dirty="0" err="1" smtClean="0"/>
              <a:t>num</a:t>
            </a:r>
            <a:r>
              <a:rPr lang="en-US" dirty="0" smtClean="0"/>
              <a:t> &lt;= </a:t>
            </a:r>
            <a:r>
              <a:rPr lang="en-US" dirty="0" err="1" smtClean="0"/>
              <a:t>maxValue</a:t>
            </a:r>
            <a:r>
              <a:rPr lang="en-US" dirty="0" smtClean="0"/>
              <a:t>; </a:t>
            </a:r>
            <a:r>
              <a:rPr lang="en-US" dirty="0" err="1" smtClean="0"/>
              <a:t>num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1;</a:t>
            </a:r>
            <a:br>
              <a:rPr lang="en-US" dirty="0" smtClean="0"/>
            </a:br>
            <a:r>
              <a:rPr lang="en-US" dirty="0" smtClean="0"/>
              <a:t>for ( ; </a:t>
            </a:r>
            <a:r>
              <a:rPr lang="en-US" dirty="0" err="1" smtClean="0"/>
              <a:t>num</a:t>
            </a:r>
            <a:r>
              <a:rPr lang="en-US" dirty="0" smtClean="0"/>
              <a:t> &lt;= </a:t>
            </a:r>
            <a:r>
              <a:rPr lang="en-US" dirty="0" err="1" smtClean="0"/>
              <a:t>maxValue</a:t>
            </a:r>
            <a:r>
              <a:rPr lang="en-US" dirty="0" smtClean="0"/>
              <a:t>;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num</a:t>
            </a:r>
            <a:r>
              <a:rPr lang="en-US" dirty="0" smtClean="0"/>
              <a:t> ++;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for ( ; ; 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World!” &lt;&lt; </a:t>
            </a:r>
            <a:r>
              <a:rPr lang="en-US" dirty="0" err="1" smtClean="0"/>
              <a:t>endl</a:t>
            </a:r>
            <a:r>
              <a:rPr lang="en-US" dirty="0" smtClean="0"/>
              <a:t>;     // Infinite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Sometimes you need to calculate the total of a series of numbers that are provided as input</a:t>
            </a:r>
          </a:p>
          <a:p>
            <a:r>
              <a:rPr lang="en-US" dirty="0" smtClean="0"/>
              <a:t>This can be done with a variable, known as an accumulator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a Running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a Running Total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799"/>
            <a:ext cx="6745302" cy="557962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3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and Postfix Modes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7218"/>
            <a:ext cx="8382000" cy="500556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Pretest</a:t>
            </a:r>
          </a:p>
          <a:p>
            <a:pPr lvl="1"/>
            <a:r>
              <a:rPr lang="en-US" dirty="0" smtClean="0"/>
              <a:t>Good for validation </a:t>
            </a:r>
          </a:p>
          <a:p>
            <a:pPr lvl="1"/>
            <a:r>
              <a:rPr lang="en-US" dirty="0" smtClean="0"/>
              <a:t>When you don’t know the number of loops</a:t>
            </a:r>
          </a:p>
          <a:p>
            <a:r>
              <a:rPr lang="en-US" dirty="0" smtClean="0"/>
              <a:t>Do-While</a:t>
            </a:r>
          </a:p>
          <a:p>
            <a:pPr lvl="1"/>
            <a:r>
              <a:rPr lang="en-US" dirty="0" smtClean="0"/>
              <a:t>Posttest</a:t>
            </a:r>
          </a:p>
          <a:p>
            <a:pPr lvl="1"/>
            <a:r>
              <a:rPr lang="en-US" dirty="0" smtClean="0"/>
              <a:t>Good for menus</a:t>
            </a:r>
          </a:p>
          <a:p>
            <a:pPr lvl="1"/>
            <a:r>
              <a:rPr lang="en-US" dirty="0" smtClean="0"/>
              <a:t>When you want the code to run at least once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Pretest</a:t>
            </a:r>
          </a:p>
          <a:p>
            <a:pPr lvl="1"/>
            <a:r>
              <a:rPr lang="en-US" dirty="0" smtClean="0"/>
              <a:t>You know how many times you want to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95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7"/>
            </a:pPr>
            <a:r>
              <a:rPr lang="en-US" dirty="0" smtClean="0"/>
              <a:t>Name the three expressions in the for header.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7"/>
            </a:pPr>
            <a:r>
              <a:rPr lang="en-US" dirty="0" smtClean="0"/>
              <a:t>You want to write a for loop that displays “I love to program” 50 times. Your counter variable is declared as count.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What initialization expression will you use?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What test expression will you use?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What update expression will you use?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Write the loop.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06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9"/>
            </a:pPr>
            <a:r>
              <a:rPr lang="en-US" dirty="0" smtClean="0"/>
              <a:t>What will the following display?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count = 0; count &lt; 6; count++)</a:t>
            </a:r>
            <a:br>
              <a:rPr lang="en-US" dirty="0" smtClean="0"/>
            </a:br>
            <a:r>
              <a:rPr lang="en-US" dirty="0" smtClean="0"/>
              <a:t>   count &lt;&lt; (count + count);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value = -5; value &lt; 5; value++)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value;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  <a:br>
              <a:rPr lang="en-US" dirty="0" smtClean="0"/>
            </a:br>
            <a:r>
              <a:rPr lang="en-US" dirty="0" smtClean="0"/>
              <a:t>for (x = 5; x &lt;= 14; x += 3)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x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x;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9"/>
            </a:pPr>
            <a:r>
              <a:rPr lang="en-US" dirty="0" smtClean="0"/>
              <a:t>Write a for loop that displays your name 10 times.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6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381000" y="1066800"/>
                <a:ext cx="8458200" cy="5486400"/>
              </a:xfrm>
            </p:spPr>
            <p:txBody>
              <a:bodyPr/>
              <a:lstStyle/>
              <a:p>
                <a:pPr marL="550926" indent="-514350">
                  <a:buFont typeface="+mj-lt"/>
                  <a:buAutoNum type="arabicPeriod" startAt="11"/>
                </a:pPr>
                <a:r>
                  <a:rPr lang="en-US" dirty="0" smtClean="0"/>
                  <a:t>Write a for loop that displays all the odd numbers, 1 through 49.</a:t>
                </a:r>
              </a:p>
              <a:p>
                <a:pPr marL="550926" indent="-514350">
                  <a:buFont typeface="+mj-lt"/>
                  <a:buAutoNum type="arabicPeriod" startAt="11"/>
                </a:pPr>
                <a:r>
                  <a:rPr lang="en-US" dirty="0" smtClean="0"/>
                  <a:t>Write a for loop that displays every fifth number, 0 through 100.</a:t>
                </a:r>
              </a:p>
              <a:p>
                <a:pPr marL="550926" indent="-514350">
                  <a:buFont typeface="+mj-lt"/>
                  <a:buAutoNum type="arabicPeriod" startAt="11"/>
                </a:pPr>
                <a:r>
                  <a:rPr lang="en-US" dirty="0" smtClean="0"/>
                  <a:t>Write a for loop that repeats seven times, asking the user to enter a number. The loop should also calculate the sumo f the numbers entered.</a:t>
                </a:r>
              </a:p>
              <a:p>
                <a:pPr marL="550926" indent="-514350">
                  <a:buFont typeface="+mj-lt"/>
                  <a:buAutoNum type="arabicPeriod" startAt="11"/>
                </a:pPr>
                <a:r>
                  <a:rPr lang="en-US" dirty="0" smtClean="0"/>
                  <a:t>Write a for loop that calculates the following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29</m:t>
                        </m:r>
                      </m:den>
                    </m:f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28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:r>
                  <a:rPr lang="en-US" dirty="0" smtClean="0"/>
                  <a:t>…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30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  <a:p>
                <a:pPr marL="550926" indent="-514350">
                  <a:buFont typeface="+mj-lt"/>
                  <a:buAutoNum type="arabicPeriod" startAt="11"/>
                </a:pPr>
                <a:endParaRPr lang="en-US" dirty="0"/>
              </a:p>
              <a:p>
                <a:pPr marL="36576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381000" y="1066800"/>
                <a:ext cx="8458200" cy="5486400"/>
              </a:xfrm>
              <a:blipFill rotWithShape="1">
                <a:blip r:embed="rId2"/>
                <a:stretch>
                  <a:fillRect l="-1298" t="-1444" r="-1875" b="-16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27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 special value that marks the end of a list</a:t>
            </a:r>
          </a:p>
          <a:p>
            <a:r>
              <a:rPr lang="en-US" dirty="0" smtClean="0"/>
              <a:t>Cannot be a value that could appear in the list</a:t>
            </a:r>
          </a:p>
          <a:p>
            <a:r>
              <a:rPr lang="en-US" dirty="0" smtClean="0"/>
              <a:t>You choose the value</a:t>
            </a:r>
          </a:p>
          <a:p>
            <a:r>
              <a:rPr lang="en-US" dirty="0" smtClean="0"/>
              <a:t>Useful for when you don’t know how long the list 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799"/>
            <a:ext cx="7791607" cy="558181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43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Read from Files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12" y="1143000"/>
            <a:ext cx="7151775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261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problem with this program is that it assumes the file has exactly 5 numbers</a:t>
            </a:r>
          </a:p>
          <a:p>
            <a:r>
              <a:rPr lang="en-US" dirty="0" smtClean="0"/>
              <a:t>Recall that opening a file sets the object to true or false, if it opened successfully</a:t>
            </a:r>
          </a:p>
          <a:p>
            <a:r>
              <a:rPr lang="en-US" dirty="0" smtClean="0"/>
              <a:t>A similar behavior exists when reading data from a file</a:t>
            </a:r>
          </a:p>
          <a:p>
            <a:pPr lvl="1"/>
            <a:r>
              <a:rPr lang="en-US" dirty="0" err="1" smtClean="0"/>
              <a:t>inputFile</a:t>
            </a:r>
            <a:r>
              <a:rPr lang="en-US" dirty="0" smtClean="0"/>
              <a:t> &gt;&gt; number;</a:t>
            </a:r>
          </a:p>
          <a:p>
            <a:pPr lvl="1"/>
            <a:r>
              <a:rPr lang="en-US" dirty="0" smtClean="0"/>
              <a:t>Returns true if there was a number to read</a:t>
            </a:r>
            <a:br>
              <a:rPr lang="en-US" dirty="0" smtClean="0"/>
            </a:br>
            <a:r>
              <a:rPr lang="en-US" dirty="0" smtClean="0"/>
              <a:t>false if there wasn’t</a:t>
            </a:r>
          </a:p>
          <a:p>
            <a:pPr lvl="1"/>
            <a:r>
              <a:rPr lang="en-US" dirty="0" smtClean="0"/>
              <a:t>We can utilize this to read any number of files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Read from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98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Read from Files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1143000"/>
            <a:ext cx="7948246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844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15"/>
            </a:pPr>
            <a:r>
              <a:rPr lang="en-US" dirty="0" smtClean="0"/>
              <a:t>Which variable below is the accumulator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a, x, y = 0;</a:t>
            </a:r>
            <a:br>
              <a:rPr lang="en-US" dirty="0" smtClean="0"/>
            </a:br>
            <a:r>
              <a:rPr lang="en-US" dirty="0" smtClean="0"/>
              <a:t>for (x = 0; x &lt; 10; x++)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“Enter a number: “;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a;</a:t>
            </a:r>
            <a:br>
              <a:rPr lang="en-US" dirty="0" smtClean="0"/>
            </a:br>
            <a:r>
              <a:rPr lang="en-US" dirty="0" smtClean="0"/>
              <a:t>   y += a;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15"/>
            </a:pPr>
            <a:r>
              <a:rPr lang="en-US" dirty="0" smtClean="0"/>
              <a:t>Why do you need to be careful when choosing a sentinel?</a:t>
            </a:r>
            <a:endParaRPr lang="en-US" dirty="0"/>
          </a:p>
          <a:p>
            <a:pPr marL="550926" indent="-514350">
              <a:buFont typeface="+mj-lt"/>
              <a:buAutoNum type="arabicPeriod" startAt="15"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1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use these in any expression with a single variable</a:t>
            </a:r>
          </a:p>
          <a:p>
            <a:pPr lvl="1"/>
            <a:r>
              <a:rPr lang="en-US" dirty="0" smtClean="0"/>
              <a:t>Mathematical Expressions</a:t>
            </a:r>
          </a:p>
          <a:p>
            <a:pPr lvl="2"/>
            <a:r>
              <a:rPr lang="en-US" dirty="0" smtClean="0"/>
              <a:t>a = 2, b = 5, c = a * b++;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Beware: c = ++(a * b);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Relational Expressions</a:t>
            </a:r>
          </a:p>
          <a:p>
            <a:pPr lvl="2"/>
            <a:r>
              <a:rPr lang="en-US" dirty="0" smtClean="0"/>
              <a:t>x = 10;</a:t>
            </a:r>
            <a:br>
              <a:rPr lang="en-US" dirty="0" smtClean="0"/>
            </a:br>
            <a:r>
              <a:rPr lang="en-US" dirty="0" smtClean="0"/>
              <a:t>if (x++ &gt; 10)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“x is greater than 10.”;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++ and --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17"/>
            </a:pPr>
            <a:r>
              <a:rPr lang="en-US" dirty="0" smtClean="0"/>
              <a:t>How would you modify the soccer program to accept any negative number as a sentinel?</a:t>
            </a:r>
          </a:p>
          <a:p>
            <a:pPr marL="550926" indent="-514350">
              <a:buFont typeface="+mj-lt"/>
              <a:buAutoNum type="arabicPeriod" startAt="17"/>
            </a:pPr>
            <a:r>
              <a:rPr lang="en-US" dirty="0" smtClean="0"/>
              <a:t>Assume a file named values.txt exists and contains a series of numbers, one per line in the file. Also assume that the program successfully executes the following statements to open the file:</a:t>
            </a:r>
            <a:br>
              <a:rPr lang="en-US" dirty="0" smtClean="0"/>
            </a:b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inputFile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inputFile.open</a:t>
            </a:r>
            <a:r>
              <a:rPr lang="en-US" dirty="0" smtClean="0"/>
              <a:t>(“values.txt”);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a loop that reads and displays each number.</a:t>
            </a:r>
            <a:endParaRPr lang="en-US" dirty="0"/>
          </a:p>
          <a:p>
            <a:pPr marL="550926" indent="-514350">
              <a:buFont typeface="+mj-lt"/>
              <a:buAutoNum type="arabicPeriod" startAt="17"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07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When you need to perform a very repetitious task, such as a clock</a:t>
            </a:r>
          </a:p>
          <a:p>
            <a:pPr lvl="1"/>
            <a:r>
              <a:rPr lang="en-US" dirty="0" smtClean="0"/>
              <a:t>60 seconds, 60 minutes, 24 hours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5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en-US" dirty="0" err="1"/>
              <a:t>cout</a:t>
            </a:r>
            <a:r>
              <a:rPr lang="en-US" dirty="0"/>
              <a:t> &lt;&lt; fixed &lt;&lt; right;</a:t>
            </a:r>
            <a:br>
              <a:rPr lang="en-US" dirty="0"/>
            </a:br>
            <a:r>
              <a:rPr lang="en-US" dirty="0" err="1"/>
              <a:t>cout.fill</a:t>
            </a:r>
            <a:r>
              <a:rPr lang="en-US" dirty="0"/>
              <a:t>(‘0’);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hours = 0; hours &lt; 24; hours++)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minutes = 0; minutes &lt; 60; minutes++)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   for(</a:t>
            </a:r>
            <a:r>
              <a:rPr lang="en-US" dirty="0" err="1"/>
              <a:t>int</a:t>
            </a:r>
            <a:r>
              <a:rPr lang="en-US" dirty="0"/>
              <a:t> seconds = 0; seconds &lt; 60; seconds++)</a:t>
            </a:r>
            <a:br>
              <a:rPr lang="en-US" dirty="0"/>
            </a:br>
            <a:r>
              <a:rPr lang="en-US" dirty="0"/>
              <a:t>      {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(2) &lt;&lt; hours &lt;&lt; “:”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(2) &lt;&lt; minutes &lt;&lt; “:”;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(2) &lt;&lt; seconds &lt;&lt; “:”;</a:t>
            </a: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70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Displays the output as follows</a:t>
            </a:r>
            <a:br>
              <a:rPr lang="en-US" dirty="0" smtClean="0"/>
            </a:br>
            <a:r>
              <a:rPr lang="en-US" dirty="0" smtClean="0"/>
              <a:t>   00:00</a:t>
            </a:r>
            <a:r>
              <a:rPr lang="en-US" dirty="0" smtClean="0">
                <a:sym typeface="Wingdings" pitchFamily="2" charset="2"/>
              </a:rPr>
              <a:t>:00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00:00:01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…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23:59:59</a:t>
            </a:r>
          </a:p>
          <a:p>
            <a:r>
              <a:rPr lang="en-US" dirty="0" smtClean="0">
                <a:sym typeface="Wingdings" pitchFamily="2" charset="2"/>
              </a:rPr>
              <a:t>The inner loop goes through all its iterations for each iteration of the outer loop</a:t>
            </a:r>
          </a:p>
          <a:p>
            <a:r>
              <a:rPr lang="en-US" dirty="0" smtClean="0">
                <a:sym typeface="Wingdings" pitchFamily="2" charset="2"/>
              </a:rPr>
              <a:t>The hours loop iterates 24 times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The minutes loop iterates 1,440 times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The seconds loop iterates 86,400 times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Multiply to determine the number: 60 * 60 * 24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17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56928"/>
            <a:ext cx="8382000" cy="470614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359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7399"/>
            <a:ext cx="8382000" cy="462520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590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use the break keyword to terminate a loop early</a:t>
            </a:r>
          </a:p>
          <a:p>
            <a:r>
              <a:rPr lang="en-US" dirty="0" smtClean="0"/>
              <a:t>Be cautious however, as it makes it difficult to debug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count = 0;</a:t>
            </a:r>
            <a:br>
              <a:rPr lang="en-US" dirty="0" smtClean="0"/>
            </a:br>
            <a:r>
              <a:rPr lang="en-US" dirty="0" smtClean="0"/>
              <a:t>while (count++ &lt; 10)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count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if (count == 5)</a:t>
            </a:r>
            <a:br>
              <a:rPr lang="en-US" dirty="0" smtClean="0"/>
            </a:br>
            <a:r>
              <a:rPr lang="en-US" dirty="0" smtClean="0"/>
              <a:t>      break;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89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a Loop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288845" cy="558584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314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a Loop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using break in a nested loop, it only terminates that loop, not the outer one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row = 0; row &lt; 5; row++)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star = 0; star &lt; 20; star++)</a:t>
            </a:r>
            <a:br>
              <a:rPr lang="en-US" dirty="0" smtClean="0"/>
            </a:br>
            <a:r>
              <a:rPr lang="en-US" dirty="0" smtClean="0"/>
              <a:t>  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‘*’;</a:t>
            </a:r>
            <a:br>
              <a:rPr lang="en-US" dirty="0" smtClean="0"/>
            </a:br>
            <a:r>
              <a:rPr lang="en-US" dirty="0" smtClean="0"/>
              <a:t>      if (star == 10)</a:t>
            </a:r>
            <a:br>
              <a:rPr lang="en-US" dirty="0" smtClean="0"/>
            </a:br>
            <a:r>
              <a:rPr lang="en-US" dirty="0" smtClean="0"/>
              <a:t>         break;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Results in 5 rows of 10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5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Stops executing the current iteration and continues to the next</a:t>
            </a:r>
          </a:p>
          <a:p>
            <a:r>
              <a:rPr lang="en-US" dirty="0" smtClean="0"/>
              <a:t>Be cautious again, debugging and what not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testVal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testVal</a:t>
            </a:r>
            <a:r>
              <a:rPr lang="en-US" dirty="0" smtClean="0"/>
              <a:t>++ &lt; 10)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 (</a:t>
            </a:r>
            <a:r>
              <a:rPr lang="en-US" dirty="0" err="1" smtClean="0"/>
              <a:t>testVal</a:t>
            </a:r>
            <a:r>
              <a:rPr lang="en-US" dirty="0" smtClean="0"/>
              <a:t> == 4)</a:t>
            </a:r>
            <a:br>
              <a:rPr lang="en-US" dirty="0" smtClean="0"/>
            </a:br>
            <a:r>
              <a:rPr lang="en-US" dirty="0" smtClean="0"/>
              <a:t>      continue;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testVal</a:t>
            </a:r>
            <a:r>
              <a:rPr lang="en-US" dirty="0" smtClean="0"/>
              <a:t> &lt;&lt; “ “;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1 2 3 5 6 7 8 9 10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What will the following display?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x = 2;</a:t>
            </a:r>
            <a:br>
              <a:rPr lang="en-US" dirty="0" smtClean="0"/>
            </a:br>
            <a:r>
              <a:rPr lang="en-US" dirty="0" smtClean="0"/>
              <a:t>y = x++;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 &lt;&lt; y;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x = 2;</a:t>
            </a:r>
            <a:br>
              <a:rPr lang="en-US" dirty="0" smtClean="0"/>
            </a:br>
            <a:r>
              <a:rPr lang="en-US" dirty="0" smtClean="0"/>
              <a:t>y = ++x;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 &lt;&lt; y;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x = 2;</a:t>
            </a:r>
            <a:br>
              <a:rPr lang="en-US" dirty="0" smtClean="0"/>
            </a:br>
            <a:r>
              <a:rPr lang="en-US" dirty="0" smtClean="0"/>
              <a:t>y = 4;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x++ &lt;&lt; --y;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x = 2;</a:t>
            </a:r>
            <a:br>
              <a:rPr lang="en-US" dirty="0" smtClean="0"/>
            </a:br>
            <a:r>
              <a:rPr lang="en-US" dirty="0" smtClean="0"/>
              <a:t>y = 2 * x++;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x &lt;&lt; y;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43075"/>
            <a:ext cx="8210550" cy="41338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2683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0787"/>
            <a:ext cx="8382000" cy="509842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895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19"/>
            </a:pPr>
            <a:r>
              <a:rPr lang="en-US" dirty="0" smtClean="0"/>
              <a:t>How many times does a nested loop </a:t>
            </a:r>
            <a:r>
              <a:rPr lang="en-US" smtClean="0"/>
              <a:t>iterate?</a:t>
            </a:r>
            <a:br>
              <a:rPr lang="en-US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19"/>
            </a:pPr>
            <a:r>
              <a:rPr lang="en-US" dirty="0" smtClean="0"/>
              <a:t>Why should you be cautious with continue and break statements?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5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What will the following display?</a:t>
            </a:r>
          </a:p>
          <a:p>
            <a:pPr marL="852678" lvl="1" indent="-514350">
              <a:buFont typeface="+mj-lt"/>
              <a:buAutoNum type="alphaUcPeriod" startAt="5"/>
            </a:pPr>
            <a:r>
              <a:rPr lang="en-US" dirty="0" smtClean="0"/>
              <a:t>x = 99;</a:t>
            </a:r>
            <a:br>
              <a:rPr lang="en-US" dirty="0" smtClean="0"/>
            </a:br>
            <a:r>
              <a:rPr lang="en-US" dirty="0" smtClean="0"/>
              <a:t>if (x++ &lt; 100)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“It is true!”;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“It is false!”;</a:t>
            </a:r>
            <a:br>
              <a:rPr lang="en-US" dirty="0" smtClean="0"/>
            </a:br>
            <a:endParaRPr lang="en-US" dirty="0" smtClean="0"/>
          </a:p>
          <a:p>
            <a:pPr marL="852678" lvl="1" indent="-514350">
              <a:buFont typeface="+mj-lt"/>
              <a:buAutoNum type="alphaUcPeriod" startAt="5"/>
            </a:pPr>
            <a:r>
              <a:rPr lang="en-US" dirty="0" smtClean="0"/>
              <a:t>x = 0;</a:t>
            </a:r>
            <a:br>
              <a:rPr lang="en-US" dirty="0" smtClean="0"/>
            </a:br>
            <a:r>
              <a:rPr lang="en-US" dirty="0" smtClean="0"/>
              <a:t>if (++x)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“It is true!”;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“It is false!”;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Essentially an if statement that continues repeating until false</a:t>
            </a:r>
          </a:p>
          <a:p>
            <a:r>
              <a:rPr lang="en-US" dirty="0" smtClean="0"/>
              <a:t>Three varieties that vary in the way they continue the repetition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do-while</a:t>
            </a:r>
          </a:p>
          <a:p>
            <a:pPr lvl="1"/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Continues looping </a:t>
            </a:r>
            <a:r>
              <a:rPr lang="en-US" u="sng" dirty="0" smtClean="0"/>
              <a:t>while</a:t>
            </a:r>
            <a:r>
              <a:rPr lang="en-US" dirty="0" smtClean="0"/>
              <a:t> the expression is true</a:t>
            </a:r>
          </a:p>
          <a:p>
            <a:r>
              <a:rPr lang="en-US" dirty="0" smtClean="0"/>
              <a:t>while (expression)</a:t>
            </a:r>
            <a:br>
              <a:rPr lang="en-US" dirty="0" smtClean="0"/>
            </a:br>
            <a:r>
              <a:rPr lang="en-US" dirty="0" smtClean="0"/>
              <a:t>   statement;</a:t>
            </a:r>
          </a:p>
          <a:p>
            <a:r>
              <a:rPr lang="en-US" dirty="0" smtClean="0"/>
              <a:t>while (expression)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statement;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Will not execute (or will stop executing) when the expression is/becomes false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945</TotalTime>
  <Words>1171</Words>
  <Application>Microsoft Office PowerPoint</Application>
  <PresentationFormat>On-screen Show (4:3)</PresentationFormat>
  <Paragraphs>256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Technic</vt:lpstr>
      <vt:lpstr>Computer Science</vt:lpstr>
      <vt:lpstr>Increment and Decrement</vt:lpstr>
      <vt:lpstr>Prefix and Postfix Modes</vt:lpstr>
      <vt:lpstr>Prefix and Postfix Modes</vt:lpstr>
      <vt:lpstr>++ and -- In</vt:lpstr>
      <vt:lpstr>Checkpoint</vt:lpstr>
      <vt:lpstr>Checkpoint</vt:lpstr>
      <vt:lpstr>Loops</vt:lpstr>
      <vt:lpstr>The While Loop</vt:lpstr>
      <vt:lpstr>The While Loop</vt:lpstr>
      <vt:lpstr>The While Loop</vt:lpstr>
      <vt:lpstr>The While Loop</vt:lpstr>
      <vt:lpstr>Infinite Loops</vt:lpstr>
      <vt:lpstr>Loop Braces</vt:lpstr>
      <vt:lpstr>Validating Input</vt:lpstr>
      <vt:lpstr>Validating Input</vt:lpstr>
      <vt:lpstr>Validating Input</vt:lpstr>
      <vt:lpstr>Counters</vt:lpstr>
      <vt:lpstr>Checkpoint</vt:lpstr>
      <vt:lpstr>The do-while Loop</vt:lpstr>
      <vt:lpstr>The do-while Loop</vt:lpstr>
      <vt:lpstr>The do-while Loop</vt:lpstr>
      <vt:lpstr>The do-while Loop</vt:lpstr>
      <vt:lpstr>do-while Loop Menu</vt:lpstr>
      <vt:lpstr>do-while Loop Menu</vt:lpstr>
      <vt:lpstr>Checkpoint</vt:lpstr>
      <vt:lpstr>Checkpoint</vt:lpstr>
      <vt:lpstr>The for Loop</vt:lpstr>
      <vt:lpstr>The for Loop</vt:lpstr>
      <vt:lpstr>The for Loop</vt:lpstr>
      <vt:lpstr>The for Loop</vt:lpstr>
      <vt:lpstr>The for Loop</vt:lpstr>
      <vt:lpstr>The for Loop</vt:lpstr>
      <vt:lpstr>The for Loop</vt:lpstr>
      <vt:lpstr>User Controlled for Loop</vt:lpstr>
      <vt:lpstr>The for Loop</vt:lpstr>
      <vt:lpstr>The for Loop</vt:lpstr>
      <vt:lpstr>Keeping a Running Total</vt:lpstr>
      <vt:lpstr>Keeping a Running Total</vt:lpstr>
      <vt:lpstr>Which Loop?</vt:lpstr>
      <vt:lpstr>Checkpoint</vt:lpstr>
      <vt:lpstr>Checkpoint</vt:lpstr>
      <vt:lpstr>Checkpoint</vt:lpstr>
      <vt:lpstr>Sentinels</vt:lpstr>
      <vt:lpstr>Sentinels</vt:lpstr>
      <vt:lpstr>Loops to Read from Files</vt:lpstr>
      <vt:lpstr>Loops to Read from Files</vt:lpstr>
      <vt:lpstr>Loops to Read from Files</vt:lpstr>
      <vt:lpstr>Checkpoint</vt:lpstr>
      <vt:lpstr>Checkpoint</vt:lpstr>
      <vt:lpstr>Nested Loops</vt:lpstr>
      <vt:lpstr>Nested Loops</vt:lpstr>
      <vt:lpstr>Nested Loops</vt:lpstr>
      <vt:lpstr>Nested Loops</vt:lpstr>
      <vt:lpstr>Nested Loops</vt:lpstr>
      <vt:lpstr>Breaking Out of a Loop</vt:lpstr>
      <vt:lpstr>Breaking Out of a Loop</vt:lpstr>
      <vt:lpstr>Breaking Out of a Loop</vt:lpstr>
      <vt:lpstr>The continue Statement</vt:lpstr>
      <vt:lpstr>The continue Statement</vt:lpstr>
      <vt:lpstr>The continue Statement</vt:lpstr>
      <vt:lpstr>Checkpoint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Menarus</dc:creator>
  <cp:lastModifiedBy>Menarus</cp:lastModifiedBy>
  <cp:revision>168</cp:revision>
  <dcterms:created xsi:type="dcterms:W3CDTF">2017-08-31T02:48:21Z</dcterms:created>
  <dcterms:modified xsi:type="dcterms:W3CDTF">2018-01-05T22:31:46Z</dcterms:modified>
</cp:coreProperties>
</file>