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95" autoAdjust="0"/>
    <p:restoredTop sz="94622" autoAdjust="0"/>
  </p:normalViewPr>
  <p:slideViewPr>
    <p:cSldViewPr>
      <p:cViewPr>
        <p:scale>
          <a:sx n="100" d="100"/>
          <a:sy n="100" d="100"/>
        </p:scale>
        <p:origin x="-1908" y="-3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2B90E-13AE-4B16-9510-EF687ECCC757}" type="datetimeFigureOut">
              <a:rPr lang="en-US" smtClean="0"/>
              <a:t>Thu, 8/31/2017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8A84-33EE-45E2-855C-7E9DD320BC0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2B90E-13AE-4B16-9510-EF687ECCC757}" type="datetimeFigureOut">
              <a:rPr lang="en-US" smtClean="0"/>
              <a:t>Thu, 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8A84-33EE-45E2-855C-7E9DD320BC0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2B90E-13AE-4B16-9510-EF687ECCC757}" type="datetimeFigureOut">
              <a:rPr lang="en-US" smtClean="0"/>
              <a:t>Thu, 8/31/2017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8A84-33EE-45E2-855C-7E9DD320BC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0BA2B90E-13AE-4B16-9510-EF687ECCC757}" type="datetimeFigureOut">
              <a:rPr lang="en-US" smtClean="0"/>
              <a:t>Thu, 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8A84-33EE-45E2-855C-7E9DD320BC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1" r:id="rId4"/>
    <p:sldLayoutId id="2147483945" r:id="rId5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1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n w="5000" cmpd="sng">
                  <a:solidFill>
                    <a:schemeClr val="accent1"/>
                  </a:solidFill>
                  <a:prstDash val="solid"/>
                </a:ln>
              </a:rPr>
              <a:t>Computer Science</a:t>
            </a:r>
            <a:endParaRPr lang="en-US" dirty="0">
              <a:ln w="5000" cmpd="sng">
                <a:solidFill>
                  <a:schemeClr val="accent1"/>
                </a:solidFill>
                <a:prstDash val="solid"/>
              </a:ln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Tony Gaddis 5</a:t>
            </a:r>
            <a:r>
              <a:rPr lang="en-US" baseline="30000" dirty="0" smtClean="0">
                <a:solidFill>
                  <a:schemeClr val="tx1">
                    <a:lumMod val="95000"/>
                  </a:schemeClr>
                </a:solidFill>
              </a:rPr>
              <a:t>th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 Ed</a:t>
            </a:r>
            <a:br>
              <a:rPr lang="en-US" dirty="0" smtClean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Starting Out with C++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52600" y="4191000"/>
            <a:ext cx="6832576" cy="830997"/>
          </a:xfrm>
          <a:prstGeom prst="rect">
            <a:avLst/>
          </a:prstGeom>
          <a:solidFill>
            <a:schemeClr val="tx1">
              <a:lumMod val="50000"/>
              <a:alpha val="50000"/>
            </a:schemeClr>
          </a:solidFill>
        </p:spPr>
        <p:txBody>
          <a:bodyPr wrap="none">
            <a:spAutoFit/>
          </a:bodyPr>
          <a:lstStyle/>
          <a:p>
            <a:r>
              <a:rPr lang="en-US" sz="2400" cap="small" spc="15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C</a:t>
            </a:r>
            <a:r>
              <a:rPr lang="en-US" sz="2400" cap="small" spc="150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hapter 1</a:t>
            </a:r>
          </a:p>
          <a:p>
            <a:r>
              <a:rPr lang="en-US" sz="2400" b="1" cap="small" dirty="0" smtClean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Introduction to Computers and Programming</a:t>
            </a:r>
            <a:endParaRPr lang="en-US" sz="2400" b="1" cap="small" dirty="0">
              <a:solidFill>
                <a:schemeClr val="tx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663688" y="4606498"/>
            <a:ext cx="70104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8575" y="6488668"/>
            <a:ext cx="2621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n w="5000" cmpd="sng">
                  <a:solidFill>
                    <a:schemeClr val="accent1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 scaled="0"/>
                </a:gradFill>
                <a:effectLst>
                  <a:glow rad="12700">
                    <a:schemeClr val="bg1">
                      <a:alpha val="1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Mohammad </a:t>
            </a:r>
            <a:r>
              <a:rPr lang="en-US" dirty="0" smtClean="0">
                <a:ln w="5000" cmpd="sng">
                  <a:solidFill>
                    <a:schemeClr val="accent1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 scaled="0"/>
                </a:gradFill>
                <a:effectLst>
                  <a:glow rad="12700">
                    <a:schemeClr val="bg1">
                      <a:alpha val="10000"/>
                    </a:schemeClr>
                  </a:glow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Al-Husseini</a:t>
            </a:r>
            <a:endParaRPr lang="en-US" cap="small" spc="150" dirty="0" smtClean="0"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 scaled="0"/>
              </a:gradFill>
              <a:effectLst>
                <a:glow rad="12700">
                  <a:schemeClr val="bg1">
                    <a:alpha val="10000"/>
                  </a:schemeClr>
                </a:glow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69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0"/>
            <a:ext cx="7467600" cy="1143000"/>
          </a:xfrm>
        </p:spPr>
        <p:txBody>
          <a:bodyPr>
            <a:normAutofit/>
          </a:bodyPr>
          <a:lstStyle/>
          <a:p>
            <a:r>
              <a:rPr lang="en-US" sz="4800" cap="small" spc="150" dirty="0" smtClean="0">
                <a:solidFill>
                  <a:schemeClr val="tx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rlin Sans FB" pitchFamily="34" charset="0"/>
              </a:rPr>
              <a:t>Programming Languages</a:t>
            </a:r>
            <a:endParaRPr lang="en-US" dirty="0">
              <a:solidFill>
                <a:schemeClr val="tx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096962"/>
            <a:ext cx="8382000" cy="5456238"/>
          </a:xfrm>
        </p:spPr>
        <p:txBody>
          <a:bodyPr>
            <a:normAutofit/>
          </a:bodyPr>
          <a:lstStyle/>
          <a:p>
            <a:r>
              <a:rPr lang="en-US" dirty="0" smtClean="0"/>
              <a:t>Low-Level Programming Languages</a:t>
            </a:r>
          </a:p>
          <a:p>
            <a:pPr lvl="1"/>
            <a:r>
              <a:rPr lang="en-US" dirty="0" smtClean="0"/>
              <a:t>Closer to Machine Code</a:t>
            </a:r>
          </a:p>
          <a:p>
            <a:pPr lvl="2">
              <a:buClr>
                <a:schemeClr val="accent1"/>
              </a:buClr>
            </a:pPr>
            <a:r>
              <a:rPr lang="en-US" dirty="0" smtClean="0"/>
              <a:t>Ex. Assembly</a:t>
            </a:r>
          </a:p>
          <a:p>
            <a:r>
              <a:rPr lang="en-US" dirty="0" smtClean="0"/>
              <a:t>High-Level Programming Languages</a:t>
            </a:r>
          </a:p>
          <a:p>
            <a:pPr lvl="1"/>
            <a:r>
              <a:rPr lang="en-US" dirty="0" smtClean="0"/>
              <a:t>Closer to English</a:t>
            </a:r>
          </a:p>
          <a:p>
            <a:pPr lvl="2">
              <a:buClr>
                <a:schemeClr val="accent1"/>
              </a:buClr>
            </a:pPr>
            <a:r>
              <a:rPr lang="en-US" dirty="0" smtClean="0"/>
              <a:t>Ex. BASIC, FORTRAN, COBOL, Pascal, C/C++/C#, Java, Visual Basic, etc.</a:t>
            </a:r>
          </a:p>
          <a:p>
            <a:r>
              <a:rPr lang="en-US" dirty="0" smtClean="0"/>
              <a:t>Portability – a program’s ability to be run on various types of systems</a:t>
            </a:r>
          </a:p>
          <a:p>
            <a:r>
              <a:rPr lang="en-US" dirty="0" smtClean="0"/>
              <a:t>C++ excels for it’s high-level ease with low-level functionality and reasonable portability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76200"/>
            <a:ext cx="8991600" cy="67056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04800" y="954087"/>
            <a:ext cx="70104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64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0"/>
            <a:ext cx="7467600" cy="1143000"/>
          </a:xfrm>
        </p:spPr>
        <p:txBody>
          <a:bodyPr>
            <a:normAutofit/>
          </a:bodyPr>
          <a:lstStyle/>
          <a:p>
            <a:r>
              <a:rPr lang="en-US" sz="4800" cap="small" spc="150" dirty="0" smtClean="0">
                <a:solidFill>
                  <a:schemeClr val="tx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rlin Sans FB" pitchFamily="34" charset="0"/>
              </a:rPr>
              <a:t>Code Transformation</a:t>
            </a:r>
            <a:endParaRPr lang="en-US" dirty="0">
              <a:solidFill>
                <a:schemeClr val="tx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096962"/>
            <a:ext cx="8382000" cy="5456238"/>
          </a:xfrm>
        </p:spPr>
        <p:txBody>
          <a:bodyPr>
            <a:normAutofit/>
          </a:bodyPr>
          <a:lstStyle/>
          <a:p>
            <a:r>
              <a:rPr lang="en-US" dirty="0" smtClean="0"/>
              <a:t>Source Code</a:t>
            </a:r>
          </a:p>
          <a:p>
            <a:pPr lvl="1"/>
            <a:r>
              <a:rPr lang="en-US" dirty="0" smtClean="0"/>
              <a:t>Written by the programmer as seen on slide 9</a:t>
            </a:r>
          </a:p>
          <a:p>
            <a:pPr lvl="1"/>
            <a:r>
              <a:rPr lang="en-US" dirty="0" smtClean="0"/>
              <a:t>Still primarily English due to being high-level</a:t>
            </a:r>
          </a:p>
          <a:p>
            <a:r>
              <a:rPr lang="en-US" dirty="0" smtClean="0"/>
              <a:t>Preprocessor</a:t>
            </a:r>
          </a:p>
          <a:p>
            <a:pPr lvl="1"/>
            <a:r>
              <a:rPr lang="en-US" dirty="0" smtClean="0"/>
              <a:t>Takes the source code and modifies it based on any preprocessor directives (#)</a:t>
            </a:r>
          </a:p>
          <a:p>
            <a:pPr lvl="1"/>
            <a:r>
              <a:rPr lang="en-US" dirty="0" smtClean="0"/>
              <a:t>Creates a modified source code file</a:t>
            </a:r>
          </a:p>
          <a:p>
            <a:r>
              <a:rPr lang="en-US" dirty="0" smtClean="0"/>
              <a:t>Compiler</a:t>
            </a:r>
          </a:p>
          <a:p>
            <a:pPr lvl="1"/>
            <a:r>
              <a:rPr lang="en-US" dirty="0" smtClean="0"/>
              <a:t>Converts the modified source code into machine language, checking for syntax errors</a:t>
            </a:r>
          </a:p>
          <a:p>
            <a:pPr lvl="1"/>
            <a:r>
              <a:rPr lang="en-US" dirty="0" smtClean="0"/>
              <a:t>Creates an object code file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76200"/>
            <a:ext cx="8991600" cy="67056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04800" y="954087"/>
            <a:ext cx="70104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63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0"/>
            <a:ext cx="7467600" cy="1143000"/>
          </a:xfrm>
        </p:spPr>
        <p:txBody>
          <a:bodyPr>
            <a:normAutofit/>
          </a:bodyPr>
          <a:lstStyle/>
          <a:p>
            <a:r>
              <a:rPr lang="en-US" sz="4800" cap="small" spc="150" dirty="0" smtClean="0">
                <a:solidFill>
                  <a:schemeClr val="tx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rlin Sans FB" pitchFamily="34" charset="0"/>
              </a:rPr>
              <a:t>Code Transformation</a:t>
            </a:r>
            <a:endParaRPr lang="en-US" dirty="0">
              <a:solidFill>
                <a:schemeClr val="tx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096962"/>
            <a:ext cx="8382000" cy="5456238"/>
          </a:xfrm>
        </p:spPr>
        <p:txBody>
          <a:bodyPr>
            <a:normAutofit/>
          </a:bodyPr>
          <a:lstStyle/>
          <a:p>
            <a:r>
              <a:rPr lang="en-US" dirty="0" smtClean="0"/>
              <a:t>Linker</a:t>
            </a:r>
          </a:p>
          <a:p>
            <a:pPr lvl="1"/>
            <a:r>
              <a:rPr lang="en-US" dirty="0" smtClean="0"/>
              <a:t>Takes the object code and mixes it with libraries and hardware specific code</a:t>
            </a:r>
          </a:p>
          <a:p>
            <a:pPr lvl="1"/>
            <a:r>
              <a:rPr lang="en-US" dirty="0" smtClean="0"/>
              <a:t>Creates an executable code file (exe)</a:t>
            </a:r>
          </a:p>
          <a:p>
            <a:r>
              <a:rPr lang="en-US" dirty="0" smtClean="0"/>
              <a:t>This .exe file can then be run on the computer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76200"/>
            <a:ext cx="8991600" cy="67056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04800" y="954087"/>
            <a:ext cx="70104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066800" y="5076823"/>
            <a:ext cx="533401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710907" y="4572000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86200" y="4572000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133975" y="5076825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826432" y="4572000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162800" y="5076825"/>
            <a:ext cx="9972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43622" y="4744818"/>
            <a:ext cx="979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Source </a:t>
            </a:r>
            <a:br>
              <a:rPr lang="en-US" dirty="0" smtClean="0"/>
            </a:b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53632" y="4782234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Pre</a:t>
            </a:r>
            <a:br>
              <a:rPr lang="en-US" dirty="0" smtClean="0"/>
            </a:br>
            <a:r>
              <a:rPr lang="en-US" dirty="0" smtClean="0"/>
              <a:t>processor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768182" y="4744818"/>
            <a:ext cx="10567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Modified</a:t>
            </a:r>
            <a:br>
              <a:rPr lang="en-US" dirty="0" smtClean="0"/>
            </a:br>
            <a:r>
              <a:rPr lang="en-US" dirty="0" smtClean="0"/>
              <a:t>Source</a:t>
            </a:r>
            <a:br>
              <a:rPr lang="en-US" dirty="0" smtClean="0"/>
            </a:br>
            <a:r>
              <a:rPr lang="en-US" dirty="0" smtClean="0"/>
              <a:t>Code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927596" y="5076825"/>
            <a:ext cx="8062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86200" y="489215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974917" y="4744817"/>
            <a:ext cx="85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Object</a:t>
            </a:r>
            <a:br>
              <a:rPr lang="en-US" dirty="0" smtClean="0"/>
            </a:b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953310" y="488331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Linker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998426" y="4753659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Executable</a:t>
            </a:r>
          </a:p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14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0"/>
            <a:ext cx="7467600" cy="1143000"/>
          </a:xfrm>
        </p:spPr>
        <p:txBody>
          <a:bodyPr>
            <a:normAutofit/>
          </a:bodyPr>
          <a:lstStyle/>
          <a:p>
            <a:r>
              <a:rPr lang="en-US" sz="4800" cap="small" spc="150" dirty="0" smtClean="0">
                <a:solidFill>
                  <a:schemeClr val="tx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rlin Sans FB" pitchFamily="34" charset="0"/>
              </a:rPr>
              <a:t>What Makes a Program?</a:t>
            </a:r>
            <a:endParaRPr lang="en-US" dirty="0">
              <a:solidFill>
                <a:schemeClr val="tx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096962"/>
            <a:ext cx="8382000" cy="5456238"/>
          </a:xfrm>
        </p:spPr>
        <p:txBody>
          <a:bodyPr>
            <a:normAutofit/>
          </a:bodyPr>
          <a:lstStyle/>
          <a:p>
            <a:r>
              <a:rPr lang="en-US" dirty="0" smtClean="0"/>
              <a:t>Key Words</a:t>
            </a:r>
          </a:p>
          <a:p>
            <a:pPr lvl="1"/>
            <a:r>
              <a:rPr lang="en-US" dirty="0" smtClean="0"/>
              <a:t>Reserved words that have special meaning and can only be used for their intended purpose</a:t>
            </a:r>
          </a:p>
          <a:p>
            <a:pPr lvl="1"/>
            <a:r>
              <a:rPr lang="en-US" dirty="0" smtClean="0"/>
              <a:t>All keywords are lowercase</a:t>
            </a:r>
          </a:p>
          <a:p>
            <a:pPr lvl="2">
              <a:buClr>
                <a:schemeClr val="accent1"/>
              </a:buClr>
            </a:pPr>
            <a:r>
              <a:rPr lang="en-US" dirty="0" smtClean="0"/>
              <a:t>#include, using namespace, main, double, return</a:t>
            </a:r>
          </a:p>
          <a:p>
            <a:r>
              <a:rPr lang="en-US" dirty="0" smtClean="0"/>
              <a:t>Programmer-Defined Identifiers</a:t>
            </a:r>
          </a:p>
          <a:p>
            <a:pPr lvl="1"/>
            <a:r>
              <a:rPr lang="en-US" dirty="0" smtClean="0"/>
              <a:t>Words created with by the programmer to represent variables or routines</a:t>
            </a:r>
          </a:p>
          <a:p>
            <a:pPr lvl="2">
              <a:buClr>
                <a:schemeClr val="accent1"/>
              </a:buClr>
            </a:pPr>
            <a:r>
              <a:rPr lang="en-US" dirty="0"/>
              <a:t>h</a:t>
            </a:r>
            <a:r>
              <a:rPr lang="en-US" dirty="0" smtClean="0"/>
              <a:t>ours, rate, pay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76200"/>
            <a:ext cx="8991600" cy="67056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04800" y="954087"/>
            <a:ext cx="70104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4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0"/>
            <a:ext cx="7467600" cy="1143000"/>
          </a:xfrm>
        </p:spPr>
        <p:txBody>
          <a:bodyPr>
            <a:normAutofit/>
          </a:bodyPr>
          <a:lstStyle/>
          <a:p>
            <a:r>
              <a:rPr lang="en-US" sz="4800" cap="small" spc="150" dirty="0" smtClean="0">
                <a:solidFill>
                  <a:schemeClr val="tx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rlin Sans FB" pitchFamily="34" charset="0"/>
              </a:rPr>
              <a:t>What Makes a Program?</a:t>
            </a:r>
            <a:endParaRPr lang="en-US" dirty="0">
              <a:solidFill>
                <a:schemeClr val="tx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096962"/>
            <a:ext cx="8382000" cy="5456238"/>
          </a:xfrm>
        </p:spPr>
        <p:txBody>
          <a:bodyPr>
            <a:normAutofit/>
          </a:bodyPr>
          <a:lstStyle/>
          <a:p>
            <a:r>
              <a:rPr lang="en-US" dirty="0" smtClean="0"/>
              <a:t>Operators</a:t>
            </a:r>
          </a:p>
          <a:p>
            <a:pPr lvl="1"/>
            <a:r>
              <a:rPr lang="en-US" dirty="0" smtClean="0"/>
              <a:t>Perform operations on one or more operands, usually numbers or values</a:t>
            </a:r>
          </a:p>
          <a:p>
            <a:pPr lvl="2">
              <a:buClr>
                <a:schemeClr val="accent1"/>
              </a:buClr>
            </a:pPr>
            <a:r>
              <a:rPr lang="en-US" dirty="0" smtClean="0"/>
              <a:t>* represents multiplication between hours and rate</a:t>
            </a:r>
          </a:p>
          <a:p>
            <a:pPr lvl="2">
              <a:buClr>
                <a:schemeClr val="accent1"/>
              </a:buClr>
            </a:pPr>
            <a:r>
              <a:rPr lang="en-US" dirty="0" smtClean="0"/>
              <a:t>= sets pay equal to the calculation on the right</a:t>
            </a:r>
          </a:p>
          <a:p>
            <a:r>
              <a:rPr lang="en-US" dirty="0" smtClean="0"/>
              <a:t>Punctuation</a:t>
            </a:r>
          </a:p>
          <a:p>
            <a:pPr lvl="1"/>
            <a:r>
              <a:rPr lang="en-US" dirty="0" smtClean="0"/>
              <a:t>Characters that mark the start or end of a statement or separate items in a list</a:t>
            </a:r>
          </a:p>
          <a:p>
            <a:pPr lvl="2">
              <a:buClr>
                <a:schemeClr val="accent1"/>
              </a:buClr>
            </a:pPr>
            <a:r>
              <a:rPr lang="en-US" dirty="0" smtClean="0"/>
              <a:t>, separating variables</a:t>
            </a:r>
          </a:p>
          <a:p>
            <a:pPr lvl="2">
              <a:buClr>
                <a:schemeClr val="accent1"/>
              </a:buClr>
            </a:pPr>
            <a:r>
              <a:rPr lang="en-US" dirty="0" smtClean="0"/>
              <a:t>; marking the end of a statement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76200"/>
            <a:ext cx="8991600" cy="67056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04800" y="954087"/>
            <a:ext cx="70104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30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0"/>
            <a:ext cx="7467600" cy="1143000"/>
          </a:xfrm>
        </p:spPr>
        <p:txBody>
          <a:bodyPr>
            <a:normAutofit/>
          </a:bodyPr>
          <a:lstStyle/>
          <a:p>
            <a:r>
              <a:rPr lang="en-US" sz="4800" cap="small" spc="150" dirty="0" smtClean="0">
                <a:solidFill>
                  <a:schemeClr val="tx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rlin Sans FB" pitchFamily="34" charset="0"/>
              </a:rPr>
              <a:t>What Makes a Program?</a:t>
            </a:r>
            <a:endParaRPr lang="en-US" dirty="0">
              <a:solidFill>
                <a:schemeClr val="tx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096962"/>
            <a:ext cx="8382000" cy="5456238"/>
          </a:xfrm>
        </p:spPr>
        <p:txBody>
          <a:bodyPr>
            <a:normAutofit/>
          </a:bodyPr>
          <a:lstStyle/>
          <a:p>
            <a:r>
              <a:rPr lang="en-US" dirty="0" smtClean="0"/>
              <a:t>Syntax</a:t>
            </a:r>
          </a:p>
          <a:p>
            <a:pPr lvl="1"/>
            <a:r>
              <a:rPr lang="en-US" dirty="0" smtClean="0"/>
              <a:t>The grammar dictating how keywords and operators may be used and when to use punctuation</a:t>
            </a:r>
          </a:p>
          <a:p>
            <a:r>
              <a:rPr lang="en-US" dirty="0" smtClean="0"/>
              <a:t>Note that whitespace does not matter in the program (aside from strings)</a:t>
            </a:r>
          </a:p>
          <a:p>
            <a:pPr lvl="1"/>
            <a:r>
              <a:rPr lang="en-US" dirty="0" smtClean="0"/>
              <a:t>But good use of spacing should be used to improve code readability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76200"/>
            <a:ext cx="8991600" cy="67056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04800" y="954087"/>
            <a:ext cx="70104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33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0"/>
            <a:ext cx="7467600" cy="1143000"/>
          </a:xfrm>
        </p:spPr>
        <p:txBody>
          <a:bodyPr>
            <a:normAutofit/>
          </a:bodyPr>
          <a:lstStyle/>
          <a:p>
            <a:r>
              <a:rPr lang="en-US" sz="4800" cap="small" spc="150" dirty="0" smtClean="0">
                <a:solidFill>
                  <a:schemeClr val="tx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rlin Sans FB" pitchFamily="34" charset="0"/>
              </a:rPr>
              <a:t>What Makes a Program?</a:t>
            </a:r>
            <a:endParaRPr lang="en-US" dirty="0">
              <a:solidFill>
                <a:schemeClr val="tx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096962"/>
            <a:ext cx="8382000" cy="5456238"/>
          </a:xfrm>
        </p:spPr>
        <p:txBody>
          <a:bodyPr>
            <a:normAutofit/>
          </a:bodyPr>
          <a:lstStyle/>
          <a:p>
            <a:r>
              <a:rPr lang="en-US" dirty="0" smtClean="0"/>
              <a:t>Lines and Statements</a:t>
            </a:r>
          </a:p>
          <a:p>
            <a:pPr lvl="1"/>
            <a:r>
              <a:rPr lang="en-US" dirty="0" smtClean="0"/>
              <a:t>Lines represent the horizontal rows of code</a:t>
            </a:r>
            <a:endParaRPr lang="en-US" dirty="0"/>
          </a:p>
          <a:p>
            <a:pPr lvl="1"/>
            <a:r>
              <a:rPr lang="en-US" dirty="0" smtClean="0"/>
              <a:t>Statements are any complete instruction of code, causing the computer to perform an action, generally terminated by a semicolon</a:t>
            </a:r>
          </a:p>
          <a:p>
            <a:pPr lvl="2">
              <a:buClr>
                <a:schemeClr val="accent1"/>
              </a:buClr>
            </a:pPr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 smtClean="0"/>
              <a:t> &lt;&lt; “How many hours did you work? “;</a:t>
            </a:r>
          </a:p>
          <a:p>
            <a:pPr lvl="2">
              <a:buClr>
                <a:schemeClr val="accent1"/>
              </a:buClr>
            </a:pPr>
            <a:r>
              <a:rPr lang="en-US" dirty="0" smtClean="0"/>
              <a:t>Note that this is a line because it does not appear on two lines and a statement because it is terminated by a semicolon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76200"/>
            <a:ext cx="8991600" cy="67056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04800" y="954087"/>
            <a:ext cx="70104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27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0"/>
            <a:ext cx="7467600" cy="1143000"/>
          </a:xfrm>
        </p:spPr>
        <p:txBody>
          <a:bodyPr>
            <a:normAutofit/>
          </a:bodyPr>
          <a:lstStyle/>
          <a:p>
            <a:r>
              <a:rPr lang="en-US" sz="4800" cap="small" spc="150" dirty="0" smtClean="0">
                <a:solidFill>
                  <a:schemeClr val="tx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rlin Sans FB" pitchFamily="34" charset="0"/>
              </a:rPr>
              <a:t>What Makes a Program?</a:t>
            </a:r>
            <a:endParaRPr lang="en-US" dirty="0">
              <a:solidFill>
                <a:schemeClr val="tx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096962"/>
            <a:ext cx="8382000" cy="5456238"/>
          </a:xfrm>
        </p:spPr>
        <p:txBody>
          <a:bodyPr>
            <a:normAutofit/>
          </a:bodyPr>
          <a:lstStyle/>
          <a:p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Represents a location in memory with a distinct address that holds a piece of information</a:t>
            </a:r>
          </a:p>
          <a:p>
            <a:pPr lvl="1"/>
            <a:r>
              <a:rPr lang="en-US" dirty="0" smtClean="0"/>
              <a:t>Think of a mailbox</a:t>
            </a:r>
          </a:p>
          <a:p>
            <a:pPr lvl="1"/>
            <a:r>
              <a:rPr lang="en-US" dirty="0" smtClean="0"/>
              <a:t>The name we assign to a variable is symbolic, usually representing the kind of data it is going to hold</a:t>
            </a:r>
          </a:p>
          <a:p>
            <a:pPr lvl="2">
              <a:buClr>
                <a:schemeClr val="accent1"/>
              </a:buClr>
            </a:pPr>
            <a:r>
              <a:rPr lang="en-US" dirty="0" smtClean="0"/>
              <a:t>pay holds the result of hours * rate</a:t>
            </a:r>
          </a:p>
          <a:p>
            <a:pPr lvl="2">
              <a:buClr>
                <a:schemeClr val="accent1"/>
              </a:buClr>
            </a:pPr>
            <a:r>
              <a:rPr lang="en-US" dirty="0" smtClean="0"/>
              <a:t>We could refer to pay by its address, but it is more complex, abstract, and difficult to remember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76200"/>
            <a:ext cx="8991600" cy="67056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04800" y="954087"/>
            <a:ext cx="70104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27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0"/>
            <a:ext cx="7467600" cy="1143000"/>
          </a:xfrm>
        </p:spPr>
        <p:txBody>
          <a:bodyPr>
            <a:normAutofit/>
          </a:bodyPr>
          <a:lstStyle/>
          <a:p>
            <a:r>
              <a:rPr lang="en-US" sz="4800" cap="small" spc="150" dirty="0" smtClean="0">
                <a:solidFill>
                  <a:schemeClr val="tx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rlin Sans FB" pitchFamily="34" charset="0"/>
              </a:rPr>
              <a:t>What Makes a Program?</a:t>
            </a:r>
            <a:endParaRPr lang="en-US" dirty="0">
              <a:solidFill>
                <a:schemeClr val="tx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096962"/>
            <a:ext cx="8382000" cy="5456238"/>
          </a:xfrm>
        </p:spPr>
        <p:txBody>
          <a:bodyPr>
            <a:normAutofit/>
          </a:bodyPr>
          <a:lstStyle/>
          <a:p>
            <a:r>
              <a:rPr lang="en-US" dirty="0" smtClean="0"/>
              <a:t>Variable</a:t>
            </a:r>
          </a:p>
          <a:p>
            <a:pPr lvl="1"/>
            <a:r>
              <a:rPr lang="en-US" dirty="0" smtClean="0"/>
              <a:t>Two general types of data: numbers and characters</a:t>
            </a:r>
          </a:p>
          <a:p>
            <a:pPr lvl="1"/>
            <a:r>
              <a:rPr lang="en-US" dirty="0" smtClean="0"/>
              <a:t>Numbers can be separated further</a:t>
            </a:r>
          </a:p>
          <a:p>
            <a:pPr lvl="2">
              <a:buClr>
                <a:schemeClr val="accent1"/>
              </a:buClr>
            </a:pPr>
            <a:r>
              <a:rPr lang="en-US" dirty="0" smtClean="0"/>
              <a:t>Integers: 5, 7, -129, 32154</a:t>
            </a:r>
          </a:p>
          <a:p>
            <a:pPr lvl="2">
              <a:buClr>
                <a:schemeClr val="accent1"/>
              </a:buClr>
            </a:pPr>
            <a:r>
              <a:rPr lang="en-US" dirty="0" smtClean="0"/>
              <a:t>Floating-Point: 3.14159, -6.7, 0.14</a:t>
            </a:r>
          </a:p>
          <a:p>
            <a:pPr lvl="1"/>
            <a:r>
              <a:rPr lang="en-US" dirty="0" smtClean="0"/>
              <a:t>You must know what type of variable to create based on the type of data it will hold</a:t>
            </a:r>
          </a:p>
          <a:p>
            <a:pPr lvl="2">
              <a:buClr>
                <a:schemeClr val="accent1"/>
              </a:buClr>
            </a:pPr>
            <a:r>
              <a:rPr lang="en-US" dirty="0" smtClean="0"/>
              <a:t>hours, rate, and pay can hold floating-point or decimal numbers, so they are declared double</a:t>
            </a:r>
          </a:p>
          <a:p>
            <a:pPr lvl="2">
              <a:buClr>
                <a:schemeClr val="accent1"/>
              </a:buClr>
            </a:pPr>
            <a:r>
              <a:rPr lang="en-US" dirty="0" smtClean="0"/>
              <a:t>More on that in Chapter 2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76200"/>
            <a:ext cx="8991600" cy="67056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04800" y="954087"/>
            <a:ext cx="70104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2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0"/>
            <a:ext cx="7467600" cy="1143000"/>
          </a:xfrm>
        </p:spPr>
        <p:txBody>
          <a:bodyPr>
            <a:normAutofit/>
          </a:bodyPr>
          <a:lstStyle/>
          <a:p>
            <a:r>
              <a:rPr lang="en-US" sz="4800" cap="small" spc="150" dirty="0" smtClean="0">
                <a:solidFill>
                  <a:schemeClr val="tx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rlin Sans FB" pitchFamily="34" charset="0"/>
              </a:rPr>
              <a:t>Input, Process, Output</a:t>
            </a:r>
            <a:endParaRPr lang="en-US" dirty="0">
              <a:solidFill>
                <a:schemeClr val="tx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096962"/>
            <a:ext cx="8382000" cy="54562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Get information from the user</a:t>
            </a:r>
          </a:p>
          <a:p>
            <a:pPr lvl="2">
              <a:buClr>
                <a:schemeClr val="accent1"/>
              </a:buClr>
            </a:pPr>
            <a:r>
              <a:rPr lang="en-US" dirty="0" err="1" smtClean="0"/>
              <a:t>cin</a:t>
            </a:r>
            <a:r>
              <a:rPr lang="en-US" dirty="0" smtClean="0"/>
              <a:t> &gt;&gt; hours;</a:t>
            </a:r>
          </a:p>
          <a:p>
            <a:pPr lvl="2">
              <a:buClr>
                <a:schemeClr val="accent1"/>
              </a:buClr>
            </a:pPr>
            <a:r>
              <a:rPr lang="en-US" dirty="0" err="1" smtClean="0"/>
              <a:t>cin</a:t>
            </a:r>
            <a:r>
              <a:rPr lang="en-US" dirty="0" smtClean="0"/>
              <a:t> &gt;&gt; rate;</a:t>
            </a:r>
          </a:p>
          <a:p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Do something on that information</a:t>
            </a:r>
          </a:p>
          <a:p>
            <a:pPr lvl="2">
              <a:buClr>
                <a:schemeClr val="accent1"/>
              </a:buClr>
            </a:pPr>
            <a:r>
              <a:rPr lang="en-US" dirty="0" smtClean="0"/>
              <a:t>pay = hours * rate;</a:t>
            </a:r>
          </a:p>
          <a:p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Give the result to the user so that it is useful or request information</a:t>
            </a:r>
          </a:p>
          <a:p>
            <a:pPr lvl="2">
              <a:buClr>
                <a:schemeClr val="accent1"/>
              </a:buClr>
            </a:pPr>
            <a:r>
              <a:rPr lang="en-US" dirty="0" err="1" smtClean="0"/>
              <a:t>cout</a:t>
            </a:r>
            <a:r>
              <a:rPr lang="en-US" dirty="0" smtClean="0"/>
              <a:t> &lt;&lt; “You have earned $” &lt;&lt; pay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lvl="2">
              <a:buClr>
                <a:schemeClr val="accent1"/>
              </a:buClr>
            </a:pPr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 smtClean="0"/>
              <a:t> &lt;&lt; “How many hours did you work? “;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76200"/>
            <a:ext cx="8991600" cy="67056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04800" y="954087"/>
            <a:ext cx="70104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51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0"/>
            <a:ext cx="7467600" cy="1143000"/>
          </a:xfrm>
        </p:spPr>
        <p:txBody>
          <a:bodyPr>
            <a:normAutofit/>
          </a:bodyPr>
          <a:lstStyle/>
          <a:p>
            <a:r>
              <a:rPr lang="en-US" sz="4800" cap="small" spc="150" dirty="0" smtClean="0">
                <a:solidFill>
                  <a:schemeClr val="tx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rlin Sans FB" pitchFamily="34" charset="0"/>
              </a:rPr>
              <a:t>Why Program?</a:t>
            </a:r>
            <a:endParaRPr lang="en-US" dirty="0">
              <a:solidFill>
                <a:schemeClr val="tx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096962"/>
            <a:ext cx="8382000" cy="5456238"/>
          </a:xfrm>
        </p:spPr>
        <p:txBody>
          <a:bodyPr/>
          <a:lstStyle/>
          <a:p>
            <a:r>
              <a:rPr lang="en-US" dirty="0" smtClean="0"/>
              <a:t>Computers are excellent at performing repetitive and analytical actions quickly</a:t>
            </a:r>
          </a:p>
          <a:p>
            <a:pPr lvl="1"/>
            <a:r>
              <a:rPr lang="en-US" dirty="0" smtClean="0"/>
              <a:t>Who would benefit from this? </a:t>
            </a:r>
            <a:r>
              <a:rPr lang="en-US" u="sng" dirty="0" smtClean="0"/>
              <a:t>Everyone</a:t>
            </a:r>
          </a:p>
          <a:p>
            <a:pPr lvl="2">
              <a:buClr>
                <a:schemeClr val="accent1"/>
              </a:buClr>
            </a:pPr>
            <a:r>
              <a:rPr lang="en-US" dirty="0" smtClean="0"/>
              <a:t>Accountants balance books and profits/losses</a:t>
            </a:r>
          </a:p>
          <a:p>
            <a:pPr lvl="2">
              <a:buClr>
                <a:schemeClr val="accent1"/>
              </a:buClr>
            </a:pPr>
            <a:r>
              <a:rPr lang="en-US" dirty="0" smtClean="0"/>
              <a:t>Factory workers control manufacturing machines</a:t>
            </a:r>
          </a:p>
          <a:p>
            <a:pPr lvl="2">
              <a:buClr>
                <a:schemeClr val="accent1"/>
              </a:buClr>
            </a:pPr>
            <a:r>
              <a:rPr lang="en-US" dirty="0" smtClean="0"/>
              <a:t>Mechanics test computer systems in vehicles</a:t>
            </a:r>
          </a:p>
          <a:p>
            <a:pPr lvl="2">
              <a:buClr>
                <a:schemeClr val="accent1"/>
              </a:buClr>
            </a:pPr>
            <a:r>
              <a:rPr lang="en-US" dirty="0" smtClean="0"/>
              <a:t>Scientists run millions of calculations on data</a:t>
            </a:r>
          </a:p>
          <a:p>
            <a:pPr lvl="2">
              <a:buClr>
                <a:schemeClr val="accent1"/>
              </a:buClr>
            </a:pPr>
            <a:r>
              <a:rPr lang="en-US" dirty="0" smtClean="0"/>
              <a:t>End users benefit from drivers and software</a:t>
            </a:r>
          </a:p>
          <a:p>
            <a:pPr lvl="1"/>
            <a:r>
              <a:rPr lang="en-US" dirty="0" smtClean="0"/>
              <a:t>But these individuals likely do not possess the skills to write the software they use and need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76200"/>
            <a:ext cx="8991600" cy="67056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04800" y="954087"/>
            <a:ext cx="70104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27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0"/>
            <a:ext cx="7467600" cy="1143000"/>
          </a:xfrm>
        </p:spPr>
        <p:txBody>
          <a:bodyPr>
            <a:normAutofit/>
          </a:bodyPr>
          <a:lstStyle/>
          <a:p>
            <a:r>
              <a:rPr lang="en-US" sz="4800" cap="small" spc="150" dirty="0" smtClean="0">
                <a:solidFill>
                  <a:schemeClr val="tx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rlin Sans FB" pitchFamily="34" charset="0"/>
              </a:rPr>
              <a:t>Designing and Creating</a:t>
            </a:r>
            <a:endParaRPr lang="en-US" dirty="0">
              <a:solidFill>
                <a:schemeClr val="tx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096962"/>
            <a:ext cx="8382000" cy="5456238"/>
          </a:xfrm>
        </p:spPr>
        <p:txBody>
          <a:bodyPr>
            <a:normAutofit/>
          </a:bodyPr>
          <a:lstStyle/>
          <a:p>
            <a:pPr marL="550926" indent="-514350">
              <a:buFont typeface="+mj-lt"/>
              <a:buAutoNum type="arabicPeriod"/>
            </a:pPr>
            <a:r>
              <a:rPr lang="en-US" dirty="0" smtClean="0"/>
              <a:t>Define what the program will do.</a:t>
            </a:r>
          </a:p>
          <a:p>
            <a:pPr marL="550926" indent="-514350">
              <a:buFont typeface="+mj-lt"/>
              <a:buAutoNum type="arabicPeriod"/>
            </a:pPr>
            <a:r>
              <a:rPr lang="en-US" dirty="0" smtClean="0"/>
              <a:t>Visualize the program running on the computer.</a:t>
            </a:r>
          </a:p>
          <a:p>
            <a:pPr marL="550926" indent="-514350">
              <a:buFont typeface="+mj-lt"/>
              <a:buAutoNum type="arabicPeriod"/>
            </a:pPr>
            <a:r>
              <a:rPr lang="en-US" dirty="0" smtClean="0"/>
              <a:t>Use design tools such as a hierarchy chart, flowcharts, or </a:t>
            </a:r>
            <a:r>
              <a:rPr lang="en-US" dirty="0" err="1" smtClean="0"/>
              <a:t>pseudocode</a:t>
            </a:r>
            <a:r>
              <a:rPr lang="en-US" dirty="0" smtClean="0"/>
              <a:t> to model the program.</a:t>
            </a:r>
          </a:p>
          <a:p>
            <a:pPr marL="550926" indent="-514350">
              <a:buFont typeface="+mj-lt"/>
              <a:buAutoNum type="arabicPeriod"/>
            </a:pPr>
            <a:r>
              <a:rPr lang="en-US" dirty="0" smtClean="0"/>
              <a:t>Check the model for logic errors.</a:t>
            </a:r>
          </a:p>
          <a:p>
            <a:pPr marL="550926" indent="-514350">
              <a:buFont typeface="+mj-lt"/>
              <a:buAutoNum type="arabicPeriod"/>
            </a:pPr>
            <a:r>
              <a:rPr lang="en-US" dirty="0" smtClean="0"/>
              <a:t>Type the code, save, and compile.</a:t>
            </a:r>
          </a:p>
          <a:p>
            <a:pPr marL="550926" indent="-514350">
              <a:buFont typeface="+mj-lt"/>
              <a:buAutoNum type="arabicPeriod"/>
            </a:pPr>
            <a:r>
              <a:rPr lang="en-US" dirty="0" smtClean="0"/>
              <a:t>Correct any errors found. Repeat steps 5 and 6 until no more errors are found.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76200"/>
            <a:ext cx="8991600" cy="67056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04800" y="954087"/>
            <a:ext cx="70104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56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0"/>
            <a:ext cx="7467600" cy="1143000"/>
          </a:xfrm>
        </p:spPr>
        <p:txBody>
          <a:bodyPr>
            <a:normAutofit/>
          </a:bodyPr>
          <a:lstStyle/>
          <a:p>
            <a:r>
              <a:rPr lang="en-US" sz="4800" cap="small" spc="150" dirty="0" smtClean="0">
                <a:solidFill>
                  <a:schemeClr val="tx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rlin Sans FB" pitchFamily="34" charset="0"/>
              </a:rPr>
              <a:t>Designing and Creating</a:t>
            </a:r>
            <a:endParaRPr lang="en-US" dirty="0">
              <a:solidFill>
                <a:schemeClr val="tx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096962"/>
            <a:ext cx="8382000" cy="5456238"/>
          </a:xfrm>
        </p:spPr>
        <p:txBody>
          <a:bodyPr>
            <a:normAutofit/>
          </a:bodyPr>
          <a:lstStyle/>
          <a:p>
            <a:pPr marL="550926" indent="-514350">
              <a:buFont typeface="+mj-lt"/>
              <a:buAutoNum type="arabicPeriod" startAt="7"/>
            </a:pPr>
            <a:r>
              <a:rPr lang="en-US" dirty="0" smtClean="0"/>
              <a:t>Run the program with test data.</a:t>
            </a:r>
          </a:p>
          <a:p>
            <a:pPr marL="550926" indent="-514350">
              <a:buFont typeface="+mj-lt"/>
              <a:buAutoNum type="arabicPeriod" startAt="7"/>
            </a:pPr>
            <a:r>
              <a:rPr lang="en-US" dirty="0" smtClean="0"/>
              <a:t>Correct any run-time errors or incorrect results. Repeat steps 5 through 8 until completely correct.</a:t>
            </a:r>
          </a:p>
          <a:p>
            <a:pPr marL="550926" indent="-514350">
              <a:buFont typeface="+mj-lt"/>
              <a:buAutoNum type="arabicPeriod" startAt="7"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76200" y="76200"/>
            <a:ext cx="8991600" cy="67056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04800" y="954087"/>
            <a:ext cx="70104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85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0"/>
            <a:ext cx="7467600" cy="1143000"/>
          </a:xfrm>
        </p:spPr>
        <p:txBody>
          <a:bodyPr>
            <a:normAutofit/>
          </a:bodyPr>
          <a:lstStyle/>
          <a:p>
            <a:r>
              <a:rPr lang="en-US" sz="4800" cap="small" spc="150" dirty="0" smtClean="0">
                <a:solidFill>
                  <a:schemeClr val="tx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rlin Sans FB" pitchFamily="34" charset="0"/>
              </a:rPr>
              <a:t>Procedural and OOP</a:t>
            </a:r>
            <a:endParaRPr lang="en-US" dirty="0">
              <a:solidFill>
                <a:schemeClr val="tx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096962"/>
            <a:ext cx="8382000" cy="5456238"/>
          </a:xfrm>
        </p:spPr>
        <p:txBody>
          <a:bodyPr>
            <a:normAutofit/>
          </a:bodyPr>
          <a:lstStyle/>
          <a:p>
            <a:r>
              <a:rPr lang="en-US" dirty="0" smtClean="0"/>
              <a:t>You will learn both methods over the duration of this course</a:t>
            </a:r>
          </a:p>
          <a:p>
            <a:pPr lvl="1"/>
            <a:r>
              <a:rPr lang="en-US" dirty="0" smtClean="0"/>
              <a:t>Procedural Programming is focused on passing data between multiple procedures</a:t>
            </a:r>
          </a:p>
          <a:p>
            <a:pPr lvl="1"/>
            <a:r>
              <a:rPr lang="en-US" dirty="0" smtClean="0"/>
              <a:t>Object-Oriented Programming (OOP) is focused on storing data and procedures that work on that data within an object and passing the object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76200"/>
            <a:ext cx="8991600" cy="67056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04800" y="954087"/>
            <a:ext cx="70104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5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0"/>
            <a:ext cx="7467600" cy="1143000"/>
          </a:xfrm>
        </p:spPr>
        <p:txBody>
          <a:bodyPr>
            <a:normAutofit/>
          </a:bodyPr>
          <a:lstStyle/>
          <a:p>
            <a:r>
              <a:rPr lang="en-US" sz="4800" cap="small" spc="150" dirty="0" smtClean="0">
                <a:solidFill>
                  <a:schemeClr val="tx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rlin Sans FB" pitchFamily="34" charset="0"/>
              </a:rPr>
              <a:t>Hardware and Software</a:t>
            </a:r>
            <a:endParaRPr lang="en-US" dirty="0">
              <a:solidFill>
                <a:schemeClr val="tx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096962"/>
            <a:ext cx="8382000" cy="5456238"/>
          </a:xfrm>
        </p:spPr>
        <p:txBody>
          <a:bodyPr>
            <a:normAutofit/>
          </a:bodyPr>
          <a:lstStyle/>
          <a:p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Central Processing Unit (CPU)</a:t>
            </a:r>
          </a:p>
          <a:p>
            <a:pPr lvl="2">
              <a:buClr>
                <a:schemeClr val="accent1"/>
              </a:buClr>
            </a:pPr>
            <a:r>
              <a:rPr lang="en-US" dirty="0" smtClean="0"/>
              <a:t>Fetches, Decodes, and Executes instructions</a:t>
            </a:r>
          </a:p>
          <a:p>
            <a:pPr lvl="2">
              <a:buClr>
                <a:schemeClr val="accent1"/>
              </a:buClr>
            </a:pPr>
            <a:r>
              <a:rPr lang="en-US" dirty="0" smtClean="0"/>
              <a:t>Consists of two components</a:t>
            </a:r>
          </a:p>
          <a:p>
            <a:pPr lvl="3">
              <a:buClr>
                <a:schemeClr val="accent1"/>
              </a:buClr>
            </a:pPr>
            <a:r>
              <a:rPr lang="en-US" dirty="0" smtClean="0"/>
              <a:t>Arithmetic and Logic Unit (ALU) – performs mathematical operations</a:t>
            </a:r>
          </a:p>
          <a:p>
            <a:pPr lvl="3">
              <a:buClr>
                <a:schemeClr val="accent1"/>
              </a:buClr>
            </a:pPr>
            <a:r>
              <a:rPr lang="en-US" dirty="0" smtClean="0"/>
              <a:t>Control Unit – sends electrical signals to the other components of the computer to perform operations</a:t>
            </a:r>
          </a:p>
          <a:p>
            <a:pPr lvl="1"/>
            <a:r>
              <a:rPr lang="en-US" dirty="0" smtClean="0"/>
              <a:t>Main Memory (RAM)</a:t>
            </a:r>
          </a:p>
          <a:p>
            <a:pPr lvl="2">
              <a:buClr>
                <a:schemeClr val="accent1"/>
              </a:buClr>
            </a:pPr>
            <a:r>
              <a:rPr lang="en-US" dirty="0" smtClean="0"/>
              <a:t>Divided into sections consisting of 8 bits or a byte</a:t>
            </a:r>
          </a:p>
          <a:p>
            <a:pPr lvl="2">
              <a:buClr>
                <a:schemeClr val="accent1"/>
              </a:buClr>
            </a:pPr>
            <a:r>
              <a:rPr lang="en-US" dirty="0" smtClean="0"/>
              <a:t>Each byte is assigned a unique address</a:t>
            </a:r>
          </a:p>
          <a:p>
            <a:pPr lvl="2">
              <a:buClr>
                <a:schemeClr val="accent1"/>
              </a:buClr>
            </a:pPr>
            <a:r>
              <a:rPr lang="en-US" dirty="0" smtClean="0"/>
              <a:t>When power is lost, the memory is erased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76200"/>
            <a:ext cx="8991600" cy="67056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04800" y="954087"/>
            <a:ext cx="70104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99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0"/>
            <a:ext cx="7467600" cy="1143000"/>
          </a:xfrm>
        </p:spPr>
        <p:txBody>
          <a:bodyPr>
            <a:normAutofit/>
          </a:bodyPr>
          <a:lstStyle/>
          <a:p>
            <a:r>
              <a:rPr lang="en-US" sz="4800" cap="small" spc="150" dirty="0" smtClean="0">
                <a:solidFill>
                  <a:schemeClr val="tx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rlin Sans FB" pitchFamily="34" charset="0"/>
              </a:rPr>
              <a:t>Hardware and Software</a:t>
            </a:r>
            <a:endParaRPr lang="en-US" dirty="0">
              <a:solidFill>
                <a:schemeClr val="tx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096962"/>
            <a:ext cx="8382000" cy="5456238"/>
          </a:xfrm>
        </p:spPr>
        <p:txBody>
          <a:bodyPr/>
          <a:lstStyle/>
          <a:p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Secondary Storage Devices (HDD/SSD/USB)</a:t>
            </a:r>
          </a:p>
          <a:p>
            <a:pPr lvl="2">
              <a:buClr>
                <a:schemeClr val="accent1"/>
              </a:buClr>
            </a:pPr>
            <a:r>
              <a:rPr lang="en-US" dirty="0" smtClean="0"/>
              <a:t>Long term memory that does not lose data during power loss</a:t>
            </a:r>
          </a:p>
          <a:p>
            <a:pPr lvl="2">
              <a:buClr>
                <a:schemeClr val="accent1"/>
              </a:buClr>
            </a:pPr>
            <a:r>
              <a:rPr lang="en-US" dirty="0" smtClean="0"/>
              <a:t>Stores programs and data until it is needed and loaded into RAM, which is faster</a:t>
            </a:r>
          </a:p>
          <a:p>
            <a:pPr lvl="1"/>
            <a:r>
              <a:rPr lang="en-US" dirty="0" smtClean="0"/>
              <a:t>Input Devices</a:t>
            </a:r>
          </a:p>
          <a:p>
            <a:pPr lvl="2">
              <a:buClr>
                <a:schemeClr val="accent1"/>
              </a:buClr>
            </a:pPr>
            <a:r>
              <a:rPr lang="en-US" dirty="0" smtClean="0"/>
              <a:t>Any interface which puts information into the computer</a:t>
            </a:r>
          </a:p>
          <a:p>
            <a:pPr lvl="3">
              <a:buClr>
                <a:schemeClr val="accent1"/>
              </a:buClr>
            </a:pPr>
            <a:r>
              <a:rPr lang="en-US" dirty="0" smtClean="0"/>
              <a:t>Mouse, keyboard, microphone, CD/DVD, USB, internet, etc.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76200"/>
            <a:ext cx="8991600" cy="67056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04800" y="954087"/>
            <a:ext cx="70104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70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0"/>
            <a:ext cx="7467600" cy="1143000"/>
          </a:xfrm>
        </p:spPr>
        <p:txBody>
          <a:bodyPr>
            <a:normAutofit/>
          </a:bodyPr>
          <a:lstStyle/>
          <a:p>
            <a:r>
              <a:rPr lang="en-US" sz="4800" cap="small" spc="150" dirty="0" smtClean="0">
                <a:solidFill>
                  <a:schemeClr val="tx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rlin Sans FB" pitchFamily="34" charset="0"/>
              </a:rPr>
              <a:t>Hardware and Software</a:t>
            </a:r>
            <a:endParaRPr lang="en-US" dirty="0">
              <a:solidFill>
                <a:schemeClr val="tx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096962"/>
            <a:ext cx="8382000" cy="5456238"/>
          </a:xfrm>
        </p:spPr>
        <p:txBody>
          <a:bodyPr/>
          <a:lstStyle/>
          <a:p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Output Devices</a:t>
            </a:r>
          </a:p>
          <a:p>
            <a:pPr lvl="2">
              <a:buClr>
                <a:schemeClr val="accent1"/>
              </a:buClr>
            </a:pPr>
            <a:r>
              <a:rPr lang="en-US" dirty="0" smtClean="0"/>
              <a:t>Any device which sends information out of the computer</a:t>
            </a:r>
          </a:p>
          <a:p>
            <a:pPr lvl="3">
              <a:buClr>
                <a:schemeClr val="accent1"/>
              </a:buClr>
            </a:pPr>
            <a:r>
              <a:rPr lang="en-US" dirty="0" smtClean="0"/>
              <a:t>Monitor, speakers, printer, CD/DVD-R, USB, internet, etc.</a:t>
            </a:r>
          </a:p>
          <a:p>
            <a:pPr lvl="2">
              <a:buClr>
                <a:schemeClr val="accent1"/>
              </a:buClr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76200"/>
            <a:ext cx="8991600" cy="67056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04800" y="954087"/>
            <a:ext cx="70104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12" y="3581400"/>
            <a:ext cx="4905375" cy="2829172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583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0"/>
            <a:ext cx="7467600" cy="1143000"/>
          </a:xfrm>
        </p:spPr>
        <p:txBody>
          <a:bodyPr>
            <a:normAutofit/>
          </a:bodyPr>
          <a:lstStyle/>
          <a:p>
            <a:r>
              <a:rPr lang="en-US" sz="4800" cap="small" spc="150" dirty="0" smtClean="0">
                <a:solidFill>
                  <a:schemeClr val="tx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rlin Sans FB" pitchFamily="34" charset="0"/>
              </a:rPr>
              <a:t>Hardware and Software</a:t>
            </a:r>
            <a:endParaRPr lang="en-US" dirty="0">
              <a:solidFill>
                <a:schemeClr val="tx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096962"/>
            <a:ext cx="8382000" cy="5456238"/>
          </a:xfrm>
        </p:spPr>
        <p:txBody>
          <a:bodyPr>
            <a:normAutofit/>
          </a:bodyPr>
          <a:lstStyle/>
          <a:p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Two categories:</a:t>
            </a:r>
          </a:p>
          <a:p>
            <a:pPr lvl="2">
              <a:buClr>
                <a:schemeClr val="accent1"/>
              </a:buClr>
            </a:pPr>
            <a:r>
              <a:rPr lang="en-US" dirty="0" smtClean="0"/>
              <a:t>Operating Systems – manages the computer’s hardware and controls their processes</a:t>
            </a:r>
          </a:p>
          <a:p>
            <a:pPr lvl="3">
              <a:buClr>
                <a:schemeClr val="accent1"/>
              </a:buClr>
            </a:pPr>
            <a:r>
              <a:rPr lang="en-US" dirty="0" smtClean="0"/>
              <a:t>Single Tasking – Capable of running only a single program at a time, such as MS-DOS</a:t>
            </a:r>
          </a:p>
          <a:p>
            <a:pPr lvl="3">
              <a:buClr>
                <a:schemeClr val="accent1"/>
              </a:buClr>
            </a:pPr>
            <a:r>
              <a:rPr lang="en-US" dirty="0" smtClean="0"/>
              <a:t>Multitasking – Capable of running multiple programs at a time</a:t>
            </a:r>
          </a:p>
          <a:p>
            <a:pPr lvl="4">
              <a:buClr>
                <a:schemeClr val="accent1"/>
              </a:buClr>
            </a:pPr>
            <a:r>
              <a:rPr lang="en-US" dirty="0" smtClean="0"/>
              <a:t>Note: Still only runs one instruction at a time, but very quickly (3 GHz processor – 3 billion cycles per second)</a:t>
            </a:r>
          </a:p>
          <a:p>
            <a:pPr lvl="3">
              <a:buClr>
                <a:schemeClr val="accent1"/>
              </a:buClr>
            </a:pPr>
            <a:r>
              <a:rPr lang="en-US" dirty="0" smtClean="0"/>
              <a:t>Also differentiates as single-user or multi-user</a:t>
            </a:r>
          </a:p>
          <a:p>
            <a:pPr lvl="2">
              <a:buClr>
                <a:schemeClr val="accent1"/>
              </a:buClr>
            </a:pPr>
            <a:r>
              <a:rPr lang="en-US" dirty="0" smtClean="0"/>
              <a:t>Applications / Programs – makes the computer useful to the user by solving problems or running operations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76200"/>
            <a:ext cx="8991600" cy="67056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04800" y="954087"/>
            <a:ext cx="70104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19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0"/>
            <a:ext cx="7467600" cy="1143000"/>
          </a:xfrm>
        </p:spPr>
        <p:txBody>
          <a:bodyPr>
            <a:normAutofit/>
          </a:bodyPr>
          <a:lstStyle/>
          <a:p>
            <a:r>
              <a:rPr lang="en-US" sz="4800" cap="small" spc="150" dirty="0" smtClean="0">
                <a:solidFill>
                  <a:schemeClr val="tx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rlin Sans FB" pitchFamily="34" charset="0"/>
              </a:rPr>
              <a:t>What Is a Program?</a:t>
            </a:r>
            <a:endParaRPr lang="en-US" dirty="0">
              <a:solidFill>
                <a:schemeClr val="tx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096962"/>
            <a:ext cx="8382000" cy="5456238"/>
          </a:xfrm>
        </p:spPr>
        <p:txBody>
          <a:bodyPr>
            <a:normAutofit/>
          </a:bodyPr>
          <a:lstStyle/>
          <a:p>
            <a:r>
              <a:rPr lang="en-US" dirty="0" smtClean="0"/>
              <a:t>A set of instructions that tells the computer how to solve a problem or perform a task</a:t>
            </a:r>
          </a:p>
          <a:p>
            <a:pPr lvl="1"/>
            <a:r>
              <a:rPr lang="en-US" dirty="0" smtClean="0"/>
              <a:t>Gross Pay</a:t>
            </a:r>
          </a:p>
          <a:p>
            <a:pPr lvl="2">
              <a:buClr>
                <a:schemeClr val="accent1"/>
              </a:buClr>
            </a:pPr>
            <a:r>
              <a:rPr lang="en-US" dirty="0" smtClean="0"/>
              <a:t>Display: “How many hours did you work?”</a:t>
            </a:r>
          </a:p>
          <a:p>
            <a:pPr lvl="2">
              <a:buClr>
                <a:schemeClr val="accent1"/>
              </a:buClr>
            </a:pPr>
            <a:r>
              <a:rPr lang="en-US" dirty="0" smtClean="0"/>
              <a:t>Wait: For user input</a:t>
            </a:r>
          </a:p>
          <a:p>
            <a:pPr lvl="2">
              <a:buClr>
                <a:schemeClr val="accent1"/>
              </a:buClr>
            </a:pPr>
            <a:r>
              <a:rPr lang="en-US" dirty="0" smtClean="0"/>
              <a:t>Store: The user input in memory</a:t>
            </a:r>
          </a:p>
          <a:p>
            <a:pPr lvl="2">
              <a:buClr>
                <a:schemeClr val="accent1"/>
              </a:buClr>
            </a:pPr>
            <a:r>
              <a:rPr lang="en-US" dirty="0" smtClean="0"/>
              <a:t>Repeat: For Hourly Pay</a:t>
            </a:r>
          </a:p>
          <a:p>
            <a:pPr lvl="2">
              <a:buClr>
                <a:schemeClr val="accent1"/>
              </a:buClr>
            </a:pPr>
            <a:r>
              <a:rPr lang="en-US" dirty="0" smtClean="0"/>
              <a:t>Multiply: Hours Worked by Hourly Pay</a:t>
            </a:r>
          </a:p>
          <a:p>
            <a:pPr lvl="2">
              <a:buClr>
                <a:schemeClr val="accent1"/>
              </a:buClr>
            </a:pPr>
            <a:r>
              <a:rPr lang="en-US" dirty="0" smtClean="0"/>
              <a:t>Store: The result in memory</a:t>
            </a:r>
          </a:p>
          <a:p>
            <a:pPr lvl="2">
              <a:buClr>
                <a:schemeClr val="accent1"/>
              </a:buClr>
            </a:pPr>
            <a:r>
              <a:rPr lang="en-US" dirty="0" smtClean="0"/>
              <a:t>Display: “You earned “ result “ money.”</a:t>
            </a:r>
          </a:p>
          <a:p>
            <a:pPr lvl="1"/>
            <a:r>
              <a:rPr lang="en-US" dirty="0" smtClean="0"/>
              <a:t>This is an algorithm (a set of instructions)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76200"/>
            <a:ext cx="8991600" cy="67056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04800" y="954087"/>
            <a:ext cx="70104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47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0"/>
            <a:ext cx="7467600" cy="1143000"/>
          </a:xfrm>
        </p:spPr>
        <p:txBody>
          <a:bodyPr>
            <a:normAutofit/>
          </a:bodyPr>
          <a:lstStyle/>
          <a:p>
            <a:r>
              <a:rPr lang="en-US" sz="4800" cap="small" spc="150" dirty="0" smtClean="0">
                <a:solidFill>
                  <a:schemeClr val="tx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rlin Sans FB" pitchFamily="34" charset="0"/>
              </a:rPr>
              <a:t>What Is a Program?</a:t>
            </a:r>
            <a:endParaRPr lang="en-US" dirty="0">
              <a:solidFill>
                <a:schemeClr val="tx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096962"/>
            <a:ext cx="8382000" cy="5456238"/>
          </a:xfrm>
        </p:spPr>
        <p:txBody>
          <a:bodyPr>
            <a:normAutofit/>
          </a:bodyPr>
          <a:lstStyle/>
          <a:p>
            <a:r>
              <a:rPr lang="en-US" dirty="0" smtClean="0"/>
              <a:t>But there’s one problem</a:t>
            </a:r>
          </a:p>
          <a:p>
            <a:pPr lvl="1"/>
            <a:r>
              <a:rPr lang="en-US" dirty="0" smtClean="0"/>
              <a:t>Computers don’t speak English</a:t>
            </a:r>
          </a:p>
          <a:p>
            <a:pPr lvl="1"/>
            <a:r>
              <a:rPr lang="en-US" dirty="0" smtClean="0"/>
              <a:t>They speak Machine Code – a string of binary numbers (10100011)</a:t>
            </a:r>
          </a:p>
          <a:p>
            <a:r>
              <a:rPr lang="en-US" dirty="0" smtClean="0"/>
              <a:t>Okay, there’s another problem</a:t>
            </a:r>
          </a:p>
          <a:p>
            <a:pPr lvl="1"/>
            <a:r>
              <a:rPr lang="en-US" dirty="0" smtClean="0"/>
              <a:t>Human’s don’t speak Machine Code</a:t>
            </a:r>
          </a:p>
          <a:p>
            <a:pPr lvl="1"/>
            <a:r>
              <a:rPr lang="en-US" dirty="0" smtClean="0"/>
              <a:t>And that Machine Code can very between systems</a:t>
            </a:r>
          </a:p>
          <a:p>
            <a:r>
              <a:rPr lang="en-US" dirty="0" smtClean="0"/>
              <a:t>Thus a middle ground: Programming Languages (C++)</a:t>
            </a:r>
          </a:p>
          <a:p>
            <a:pPr lvl="1"/>
            <a:r>
              <a:rPr lang="en-US" dirty="0" smtClean="0"/>
              <a:t>Which get converted into Machine Code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76200"/>
            <a:ext cx="8991600" cy="67056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04800" y="954087"/>
            <a:ext cx="70104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14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0"/>
            <a:ext cx="7467600" cy="1143000"/>
          </a:xfrm>
        </p:spPr>
        <p:txBody>
          <a:bodyPr>
            <a:normAutofit/>
          </a:bodyPr>
          <a:lstStyle/>
          <a:p>
            <a:r>
              <a:rPr lang="en-US" sz="4800" cap="small" spc="150" dirty="0" smtClean="0">
                <a:solidFill>
                  <a:schemeClr val="tx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rlin Sans FB" pitchFamily="34" charset="0"/>
              </a:rPr>
              <a:t>What Is a Program?</a:t>
            </a:r>
            <a:endParaRPr lang="en-US" dirty="0">
              <a:solidFill>
                <a:schemeClr val="tx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096962"/>
            <a:ext cx="8382000" cy="54562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Gross Pay Example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2">
              <a:buClr>
                <a:schemeClr val="accent1"/>
              </a:buClr>
            </a:pPr>
            <a:r>
              <a:rPr lang="en-US" dirty="0" smtClean="0"/>
              <a:t>How many hours did you work? 10 [Enter]</a:t>
            </a:r>
          </a:p>
          <a:p>
            <a:pPr lvl="2">
              <a:buClr>
                <a:schemeClr val="accent1"/>
              </a:buClr>
            </a:pPr>
            <a:r>
              <a:rPr lang="en-US" dirty="0" smtClean="0"/>
              <a:t>How much do you get paid per hour? 15 [Enter]</a:t>
            </a:r>
          </a:p>
          <a:p>
            <a:pPr lvl="2">
              <a:buClr>
                <a:schemeClr val="accent1"/>
              </a:buClr>
            </a:pPr>
            <a:r>
              <a:rPr lang="en-US" dirty="0" smtClean="0"/>
              <a:t>You have earned $150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76200"/>
            <a:ext cx="8991600" cy="67056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04800" y="954087"/>
            <a:ext cx="70104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75" y="1652587"/>
            <a:ext cx="3448050" cy="3552825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819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268</TotalTime>
  <Words>1266</Words>
  <Application>Microsoft Office PowerPoint</Application>
  <PresentationFormat>On-screen Show (4:3)</PresentationFormat>
  <Paragraphs>174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Technic</vt:lpstr>
      <vt:lpstr>Computer Science</vt:lpstr>
      <vt:lpstr>Why Program?</vt:lpstr>
      <vt:lpstr>Hardware and Software</vt:lpstr>
      <vt:lpstr>Hardware and Software</vt:lpstr>
      <vt:lpstr>Hardware and Software</vt:lpstr>
      <vt:lpstr>Hardware and Software</vt:lpstr>
      <vt:lpstr>What Is a Program?</vt:lpstr>
      <vt:lpstr>What Is a Program?</vt:lpstr>
      <vt:lpstr>What Is a Program?</vt:lpstr>
      <vt:lpstr>Programming Languages</vt:lpstr>
      <vt:lpstr>Code Transformation</vt:lpstr>
      <vt:lpstr>Code Transformation</vt:lpstr>
      <vt:lpstr>What Makes a Program?</vt:lpstr>
      <vt:lpstr>What Makes a Program?</vt:lpstr>
      <vt:lpstr>What Makes a Program?</vt:lpstr>
      <vt:lpstr>What Makes a Program?</vt:lpstr>
      <vt:lpstr>What Makes a Program?</vt:lpstr>
      <vt:lpstr>What Makes a Program?</vt:lpstr>
      <vt:lpstr>Input, Process, Output</vt:lpstr>
      <vt:lpstr>Designing and Creating</vt:lpstr>
      <vt:lpstr>Designing and Creating</vt:lpstr>
      <vt:lpstr>Procedural and OOP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</dc:title>
  <dc:creator>Menarus</dc:creator>
  <cp:lastModifiedBy>Menarus</cp:lastModifiedBy>
  <cp:revision>68</cp:revision>
  <cp:lastPrinted>2017-09-01T00:16:39Z</cp:lastPrinted>
  <dcterms:created xsi:type="dcterms:W3CDTF">2017-08-31T02:48:21Z</dcterms:created>
  <dcterms:modified xsi:type="dcterms:W3CDTF">2017-09-01T00:19:01Z</dcterms:modified>
</cp:coreProperties>
</file>