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72" r:id="rId3"/>
    <p:sldId id="273" r:id="rId4"/>
    <p:sldId id="257" r:id="rId5"/>
    <p:sldId id="258" r:id="rId6"/>
    <p:sldId id="274" r:id="rId7"/>
    <p:sldId id="259" r:id="rId8"/>
    <p:sldId id="275" r:id="rId9"/>
    <p:sldId id="260" r:id="rId10"/>
    <p:sldId id="263" r:id="rId11"/>
    <p:sldId id="264" r:id="rId12"/>
    <p:sldId id="265" r:id="rId13"/>
    <p:sldId id="266" r:id="rId14"/>
    <p:sldId id="267" r:id="rId15"/>
    <p:sldId id="268" r:id="rId16"/>
    <p:sldId id="276" r:id="rId17"/>
    <p:sldId id="277" r:id="rId18"/>
    <p:sldId id="297" r:id="rId19"/>
    <p:sldId id="278" r:id="rId20"/>
    <p:sldId id="298" r:id="rId21"/>
    <p:sldId id="299" r:id="rId22"/>
    <p:sldId id="281" r:id="rId23"/>
    <p:sldId id="279" r:id="rId24"/>
    <p:sldId id="280" r:id="rId25"/>
    <p:sldId id="282" r:id="rId26"/>
    <p:sldId id="283" r:id="rId27"/>
    <p:sldId id="285" r:id="rId28"/>
    <p:sldId id="29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84" r:id="rId37"/>
    <p:sldId id="286" r:id="rId38"/>
    <p:sldId id="294" r:id="rId39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80"/>
    <p:restoredTop sz="94660"/>
  </p:normalViewPr>
  <p:slideViewPr>
    <p:cSldViewPr>
      <p:cViewPr>
        <p:scale>
          <a:sx n="76" d="100"/>
          <a:sy n="76" d="100"/>
        </p:scale>
        <p:origin x="-1170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5DE8-45B2-4964-8C73-A2E1A330C1DC}" type="datetimeFigureOut">
              <a:rPr lang="ar-EG" smtClean="0"/>
              <a:pPr/>
              <a:t>17/06/1436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6C18-E33D-4C3D-BC1E-169C3AE17835}" type="slidenum">
              <a:rPr lang="ar-EG" smtClean="0"/>
              <a:pPr/>
              <a:t>‹#›</a:t>
            </a:fld>
            <a:endParaRPr lang="ar-EG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5DE8-45B2-4964-8C73-A2E1A330C1DC}" type="datetimeFigureOut">
              <a:rPr lang="ar-EG" smtClean="0"/>
              <a:pPr/>
              <a:t>17/06/1436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6C18-E33D-4C3D-BC1E-169C3AE17835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5DE8-45B2-4964-8C73-A2E1A330C1DC}" type="datetimeFigureOut">
              <a:rPr lang="ar-EG" smtClean="0"/>
              <a:pPr/>
              <a:t>17/06/1436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6C18-E33D-4C3D-BC1E-169C3AE17835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5DE8-45B2-4964-8C73-A2E1A330C1DC}" type="datetimeFigureOut">
              <a:rPr lang="ar-EG" smtClean="0"/>
              <a:pPr/>
              <a:t>17/06/1436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6C18-E33D-4C3D-BC1E-169C3AE17835}" type="slidenum">
              <a:rPr lang="ar-EG" smtClean="0"/>
              <a:pPr/>
              <a:t>‹#›</a:t>
            </a:fld>
            <a:endParaRPr lang="ar-E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5DE8-45B2-4964-8C73-A2E1A330C1DC}" type="datetimeFigureOut">
              <a:rPr lang="ar-EG" smtClean="0"/>
              <a:pPr/>
              <a:t>17/06/1436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6C18-E33D-4C3D-BC1E-169C3AE17835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5DE8-45B2-4964-8C73-A2E1A330C1DC}" type="datetimeFigureOut">
              <a:rPr lang="ar-EG" smtClean="0"/>
              <a:pPr/>
              <a:t>17/06/1436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6C18-E33D-4C3D-BC1E-169C3AE17835}" type="slidenum">
              <a:rPr lang="ar-EG" smtClean="0"/>
              <a:pPr/>
              <a:t>‹#›</a:t>
            </a:fld>
            <a:endParaRPr lang="ar-E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5DE8-45B2-4964-8C73-A2E1A330C1DC}" type="datetimeFigureOut">
              <a:rPr lang="ar-EG" smtClean="0"/>
              <a:pPr/>
              <a:t>17/06/1436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6C18-E33D-4C3D-BC1E-169C3AE17835}" type="slidenum">
              <a:rPr lang="ar-EG" smtClean="0"/>
              <a:pPr/>
              <a:t>‹#›</a:t>
            </a:fld>
            <a:endParaRPr lang="ar-E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5DE8-45B2-4964-8C73-A2E1A330C1DC}" type="datetimeFigureOut">
              <a:rPr lang="ar-EG" smtClean="0"/>
              <a:pPr/>
              <a:t>17/06/1436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6C18-E33D-4C3D-BC1E-169C3AE17835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5DE8-45B2-4964-8C73-A2E1A330C1DC}" type="datetimeFigureOut">
              <a:rPr lang="ar-EG" smtClean="0"/>
              <a:pPr/>
              <a:t>17/06/1436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6C18-E33D-4C3D-BC1E-169C3AE17835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5DE8-45B2-4964-8C73-A2E1A330C1DC}" type="datetimeFigureOut">
              <a:rPr lang="ar-EG" smtClean="0"/>
              <a:pPr/>
              <a:t>17/06/1436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6C18-E33D-4C3D-BC1E-169C3AE17835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5DE8-45B2-4964-8C73-A2E1A330C1DC}" type="datetimeFigureOut">
              <a:rPr lang="ar-EG" smtClean="0"/>
              <a:pPr/>
              <a:t>17/06/1436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6C18-E33D-4C3D-BC1E-169C3AE17835}" type="slidenum">
              <a:rPr lang="ar-EG" smtClean="0"/>
              <a:pPr/>
              <a:t>‹#›</a:t>
            </a:fld>
            <a:endParaRPr lang="ar-E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9895DE8-45B2-4964-8C73-A2E1A330C1DC}" type="datetimeFigureOut">
              <a:rPr lang="ar-EG" smtClean="0"/>
              <a:pPr/>
              <a:t>17/06/1436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466C18-E33D-4C3D-BC1E-169C3AE1783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1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286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12" Type="http://schemas.openxmlformats.org/officeDocument/2006/relationships/image" Target="../media/image14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gif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2780928"/>
            <a:ext cx="7175351" cy="2172072"/>
          </a:xfrm>
        </p:spPr>
        <p:txBody>
          <a:bodyPr/>
          <a:lstStyle/>
          <a:p>
            <a:pPr marL="182880" indent="0" rtl="0">
              <a:buNone/>
            </a:pPr>
            <a:r>
              <a:rPr lang="en-US" dirty="0" smtClean="0"/>
              <a:t>I-Flights Software for Business Aviation </a:t>
            </a:r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2232248" cy="881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60648"/>
            <a:ext cx="4238997" cy="160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1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System Architecture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340768"/>
            <a:ext cx="8208912" cy="5040560"/>
          </a:xfrm>
        </p:spPr>
        <p:txBody>
          <a:bodyPr/>
          <a:lstStyle/>
          <a:p>
            <a:pPr marL="45720" indent="0" algn="l">
              <a:buNone/>
            </a:pPr>
            <a:r>
              <a:rPr lang="en-US" dirty="0" smtClean="0"/>
              <a:t>- System will be Central DB solution module with high availability hosting technique as the following architecture :</a:t>
            </a:r>
          </a:p>
          <a:p>
            <a:pPr marL="45720" indent="0" algn="l">
              <a:buNone/>
            </a:pPr>
            <a:endParaRPr lang="ar-EG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564904"/>
            <a:ext cx="475252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7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5184575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Hosting Model (1)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1124744"/>
            <a:ext cx="8640960" cy="5544616"/>
          </a:xfrm>
        </p:spPr>
        <p:txBody>
          <a:bodyPr/>
          <a:lstStyle/>
          <a:p>
            <a:pPr marL="45720" indent="0" algn="l">
              <a:buNone/>
            </a:pPr>
            <a:r>
              <a:rPr lang="en-US" dirty="0" smtClean="0"/>
              <a:t>We provide two differen</a:t>
            </a:r>
            <a:r>
              <a:rPr lang="en-US" dirty="0"/>
              <a:t>t</a:t>
            </a:r>
            <a:r>
              <a:rPr lang="en-US" dirty="0" smtClean="0"/>
              <a:t> hosting models can match your needs :</a:t>
            </a:r>
          </a:p>
          <a:p>
            <a:pPr marL="45720" indent="0" algn="l">
              <a:buNone/>
            </a:pPr>
            <a:endParaRPr lang="en-US" dirty="0"/>
          </a:p>
          <a:p>
            <a:pPr marL="45720" indent="0" algn="l">
              <a:buNone/>
            </a:pPr>
            <a:r>
              <a:rPr lang="en-US" dirty="0" smtClean="0"/>
              <a:t>1- Totally on cloud hosting model which will cut off the cost of doing local data center   </a:t>
            </a:r>
            <a:endParaRPr lang="ar-E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957740"/>
            <a:ext cx="7560840" cy="385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1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5184575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Hosting Model (2)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1124744"/>
            <a:ext cx="8640960" cy="5544616"/>
          </a:xfrm>
        </p:spPr>
        <p:txBody>
          <a:bodyPr/>
          <a:lstStyle/>
          <a:p>
            <a:pPr marL="45720" indent="0" algn="l">
              <a:buNone/>
            </a:pPr>
            <a:r>
              <a:rPr lang="en-US" dirty="0"/>
              <a:t>2</a:t>
            </a:r>
            <a:r>
              <a:rPr lang="en-US" dirty="0" smtClean="0"/>
              <a:t>- Local hosting on your own datacenter and servers , Also we can publish this solution to the internet to be accessible on both internet and intranet  ( </a:t>
            </a:r>
            <a:r>
              <a:rPr lang="en-US" dirty="0" err="1" smtClean="0"/>
              <a:t>Adv</a:t>
            </a:r>
            <a:r>
              <a:rPr lang="en-US" dirty="0" smtClean="0"/>
              <a:t> and </a:t>
            </a:r>
            <a:r>
              <a:rPr lang="en-US" dirty="0" err="1" smtClean="0"/>
              <a:t>disAdv</a:t>
            </a:r>
            <a:r>
              <a:rPr lang="en-US" dirty="0" smtClean="0"/>
              <a:t>. )   </a:t>
            </a:r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92896"/>
            <a:ext cx="6768752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5184575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Data Security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1124744"/>
            <a:ext cx="8640960" cy="5544616"/>
          </a:xfrm>
        </p:spPr>
        <p:txBody>
          <a:bodyPr/>
          <a:lstStyle/>
          <a:p>
            <a:pPr marL="45720" indent="0" algn="l">
              <a:buNone/>
            </a:pPr>
            <a:r>
              <a:rPr lang="en-US" dirty="0" smtClean="0"/>
              <a:t>- In our software design we went through the most secure ways to access system data by doing :</a:t>
            </a:r>
            <a:endParaRPr lang="ar-EG" dirty="0" smtClean="0"/>
          </a:p>
          <a:p>
            <a:pPr marL="45720" indent="0" algn="l">
              <a:buNone/>
            </a:pPr>
            <a:r>
              <a:rPr lang="en-US" dirty="0" smtClean="0"/>
              <a:t>* Encryption / Decryption  algorithms </a:t>
            </a:r>
          </a:p>
          <a:p>
            <a:pPr marL="45720" indent="0" algn="l">
              <a:buNone/>
            </a:pPr>
            <a:r>
              <a:rPr lang="en-US" dirty="0" smtClean="0"/>
              <a:t>* SSL Certificates for data accessibility</a:t>
            </a:r>
          </a:p>
          <a:p>
            <a:pPr marL="45720" indent="0" algn="l">
              <a:buNone/>
            </a:pPr>
            <a:r>
              <a:rPr lang="en-US" dirty="0" smtClean="0"/>
              <a:t>* Secure URLs and URL re-writes. </a:t>
            </a:r>
            <a:endParaRPr lang="ar-EG" dirty="0" smtClean="0"/>
          </a:p>
          <a:p>
            <a:pPr marL="45720" indent="0" algn="l">
              <a:buNone/>
            </a:pPr>
            <a:r>
              <a:rPr lang="en-US" dirty="0" smtClean="0"/>
              <a:t>* Multi access levels with security check point with each level.</a:t>
            </a:r>
          </a:p>
          <a:p>
            <a:pPr marL="45720" indent="0" algn="l">
              <a:buNone/>
            </a:pPr>
            <a:r>
              <a:rPr lang="en-US" dirty="0" smtClean="0"/>
              <a:t>  So with our system your data will be safe .  </a:t>
            </a:r>
            <a:endParaRPr lang="ar-E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6" y="4509121"/>
            <a:ext cx="3831162" cy="22322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425" y="4509120"/>
            <a:ext cx="405765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9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7200800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Backup and Maintenance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1124744"/>
            <a:ext cx="8640960" cy="5544616"/>
          </a:xfrm>
        </p:spPr>
        <p:txBody>
          <a:bodyPr/>
          <a:lstStyle/>
          <a:p>
            <a:pPr marL="45720" indent="0" algn="l">
              <a:buNone/>
            </a:pPr>
            <a:r>
              <a:rPr lang="en-US" dirty="0" smtClean="0"/>
              <a:t>* System designed to do daily backup from your system data </a:t>
            </a:r>
          </a:p>
          <a:p>
            <a:pPr marL="45720" indent="0" algn="l">
              <a:buNone/>
            </a:pPr>
            <a:r>
              <a:rPr lang="en-US" dirty="0" smtClean="0"/>
              <a:t>* If we have Disaster recovery backup as a separate hardware we can provide backup and replication service for it as well.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86" y="3861048"/>
            <a:ext cx="55340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9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7200800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Maintenance and support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1124744"/>
            <a:ext cx="8640960" cy="5544616"/>
          </a:xfrm>
        </p:spPr>
        <p:txBody>
          <a:bodyPr/>
          <a:lstStyle/>
          <a:p>
            <a:pPr marL="45720" indent="0" algn="l">
              <a:buNone/>
            </a:pPr>
            <a:r>
              <a:rPr lang="en-US" dirty="0" smtClean="0"/>
              <a:t>* We have periodically check for maintain all data and application servers to try to prevent the usual problems from happening.</a:t>
            </a:r>
          </a:p>
          <a:p>
            <a:pPr marL="45720" indent="0" algn="l">
              <a:buNone/>
            </a:pPr>
            <a:r>
              <a:rPr lang="en-US" dirty="0" smtClean="0"/>
              <a:t>* First level support will be our IT repressive who working on your side as he will be well trained to do the first level support .</a:t>
            </a:r>
          </a:p>
          <a:p>
            <a:pPr marL="45720" indent="0" algn="l">
              <a:buNone/>
            </a:pPr>
            <a:r>
              <a:rPr lang="en-US" dirty="0" smtClean="0"/>
              <a:t>* Second level support will be at moment support by doing remote session with the unit who has the problem.    </a:t>
            </a:r>
            <a:endParaRPr lang="ar-E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293096"/>
            <a:ext cx="2857500" cy="2038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3717032"/>
            <a:ext cx="28575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534400" cy="29718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4) </a:t>
            </a:r>
            <a:r>
              <a:rPr lang="en-US" sz="3600" dirty="0" smtClean="0"/>
              <a:t>Flight Time Limitation Overview </a:t>
            </a:r>
            <a:r>
              <a:rPr lang="en-US" dirty="0" smtClean="0"/>
              <a:t/>
            </a:r>
            <a:br>
              <a:rPr lang="en-US" dirty="0" smtClean="0"/>
            </a:br>
            <a:endParaRPr lang="ar-EG" dirty="0"/>
          </a:p>
        </p:txBody>
      </p:sp>
      <p:pic>
        <p:nvPicPr>
          <p:cNvPr id="3" name="Picture 2" descr="statute-of-limitation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429000"/>
            <a:ext cx="1463040" cy="134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2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6512511" cy="1008112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Flight time limitation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219200"/>
            <a:ext cx="8208912" cy="4724400"/>
          </a:xfrm>
        </p:spPr>
        <p:txBody>
          <a:bodyPr>
            <a:normAutofit/>
          </a:bodyPr>
          <a:lstStyle/>
          <a:p>
            <a:pPr marL="45720" indent="0" algn="l">
              <a:buNone/>
            </a:pPr>
            <a:r>
              <a:rPr lang="en-US" dirty="0" smtClean="0"/>
              <a:t>In operations Manual Chapter 7  it’s take care about all rules working to validate the time limitation for any flight / sector or Pilots </a:t>
            </a:r>
          </a:p>
          <a:p>
            <a:pPr marL="45720" indent="0" algn="l">
              <a:buNone/>
            </a:pPr>
            <a:endParaRPr lang="en-US" dirty="0" smtClean="0"/>
          </a:p>
          <a:p>
            <a:pPr marL="45720" indent="0" algn="l">
              <a:buNone/>
            </a:pPr>
            <a:r>
              <a:rPr lang="en-US" dirty="0" smtClean="0"/>
              <a:t>This Chapter is different from country to another , so now we enhancing our system to achieve this layer to be configurable layer .</a:t>
            </a:r>
            <a:endParaRPr lang="ar-EG" dirty="0" smtClean="0"/>
          </a:p>
          <a:p>
            <a:pPr marL="45720" indent="0" algn="l">
              <a:buNone/>
            </a:pPr>
            <a:endParaRPr lang="en-US" dirty="0" smtClean="0"/>
          </a:p>
          <a:p>
            <a:pPr marL="45720" indent="0" algn="l">
              <a:buNone/>
            </a:pPr>
            <a:r>
              <a:rPr lang="en-US" dirty="0" smtClean="0"/>
              <a:t>The following slides will be overview for all rules should be applied to produce succeed schedule.</a:t>
            </a:r>
          </a:p>
          <a:p>
            <a:pPr marL="45720" indent="0" algn="l">
              <a:buNone/>
            </a:pPr>
            <a:r>
              <a:rPr lang="en-US" dirty="0" smtClean="0"/>
              <a:t> </a:t>
            </a:r>
          </a:p>
          <a:p>
            <a:pPr marL="45720" indent="0" algn="l">
              <a:buNone/>
            </a:pPr>
            <a:endParaRPr lang="ar-EG" dirty="0" smtClean="0"/>
          </a:p>
          <a:p>
            <a:pPr marL="45720" indent="0" algn="l">
              <a:buNone/>
            </a:pPr>
            <a:endParaRPr lang="ar-EG" dirty="0"/>
          </a:p>
          <a:p>
            <a:pPr marL="45720" indent="0" algn="l">
              <a:buNone/>
            </a:pP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355692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6512511" cy="1008112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Flight time limitation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219200"/>
            <a:ext cx="8208912" cy="1143000"/>
          </a:xfrm>
        </p:spPr>
        <p:txBody>
          <a:bodyPr>
            <a:normAutofit lnSpcReduction="10000"/>
          </a:bodyPr>
          <a:lstStyle/>
          <a:p>
            <a:pPr marL="45720" indent="0" algn="l" rtl="0">
              <a:buNone/>
            </a:pPr>
            <a:r>
              <a:rPr lang="en-US" dirty="0" smtClean="0"/>
              <a:t>* Accumulative </a:t>
            </a:r>
            <a:r>
              <a:rPr lang="en-US" dirty="0"/>
              <a:t>duty and flying hours</a:t>
            </a:r>
          </a:p>
          <a:p>
            <a:pPr marL="45720" indent="0" algn="l" rtl="0">
              <a:buNone/>
            </a:pPr>
            <a:r>
              <a:rPr lang="en-US" dirty="0"/>
              <a:t>  </a:t>
            </a:r>
            <a:r>
              <a:rPr lang="en-US" dirty="0" smtClean="0"/>
              <a:t>(i.e. </a:t>
            </a:r>
            <a:r>
              <a:rPr lang="en-US" dirty="0"/>
              <a:t>50 h/week - 100 h/30 days - 900 </a:t>
            </a:r>
            <a:r>
              <a:rPr lang="en-US" dirty="0" smtClean="0"/>
              <a:t>h/year)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(Implemented on live demo)</a:t>
            </a:r>
          </a:p>
          <a:p>
            <a:pPr marL="45720" indent="0" algn="l" rtl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" y="2667000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 :</a:t>
            </a:r>
          </a:p>
          <a:p>
            <a:pPr algn="just" rtl="0"/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According to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Tristarair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crew data , we found that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Tristarair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 only 2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captains. And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aviation rules , each flight must have at least 1 captain. </a:t>
            </a:r>
          </a:p>
          <a:p>
            <a:pPr algn="just" rtl="0"/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may increase chances to violate accumulative duty flying hour regulations.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3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6512511" cy="1008112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Flight time limitation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219200"/>
            <a:ext cx="8208912" cy="1905000"/>
          </a:xfrm>
        </p:spPr>
        <p:txBody>
          <a:bodyPr>
            <a:normAutofit fontScale="92500" lnSpcReduction="10000"/>
          </a:bodyPr>
          <a:lstStyle/>
          <a:p>
            <a:pPr marL="45720" indent="0" algn="l" rtl="0">
              <a:buNone/>
            </a:pPr>
            <a:r>
              <a:rPr lang="en-US" sz="2800" dirty="0" smtClean="0"/>
              <a:t>Limitation </a:t>
            </a:r>
            <a:r>
              <a:rPr lang="en-US" sz="2800" dirty="0"/>
              <a:t>on single flight duty </a:t>
            </a:r>
            <a:r>
              <a:rPr lang="en-US" sz="2800" dirty="0" smtClean="0"/>
              <a:t>periods</a:t>
            </a:r>
            <a:br>
              <a:rPr lang="en-US" sz="2800" dirty="0" smtClean="0"/>
            </a:br>
            <a:r>
              <a:rPr lang="en-US" sz="1800" dirty="0" smtClean="0"/>
              <a:t> 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(Implemented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and in progress to be applied on live demo)</a:t>
            </a:r>
            <a:endParaRPr lang="en-US" sz="1800" dirty="0" smtClean="0"/>
          </a:p>
          <a:p>
            <a:pPr marL="45720" indent="0" algn="l" rtl="0">
              <a:lnSpc>
                <a:spcPct val="170000"/>
              </a:lnSpc>
              <a:buNone/>
            </a:pPr>
            <a:r>
              <a:rPr lang="en-US" sz="2300" dirty="0" smtClean="0"/>
              <a:t>Using below table </a:t>
            </a:r>
            <a:r>
              <a:rPr lang="en-US" sz="2300" i="1" dirty="0" smtClean="0"/>
              <a:t>(or any table supplied according to aviation rules) </a:t>
            </a:r>
            <a:r>
              <a:rPr lang="en-US" sz="2300" dirty="0" smtClean="0"/>
              <a:t>our system calculate time limitation on single flight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24200"/>
            <a:ext cx="816490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66590" y="5943600"/>
            <a:ext cx="647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off time </a:t>
            </a:r>
            <a:r>
              <a:rPr lang="en-US" b="1" dirty="0"/>
              <a:t>+</a:t>
            </a:r>
            <a:r>
              <a:rPr lang="en-US" dirty="0"/>
              <a:t> Duty Time Limitation </a:t>
            </a:r>
            <a:r>
              <a:rPr lang="en-US" b="1" dirty="0"/>
              <a:t>–</a:t>
            </a:r>
            <a:r>
              <a:rPr lang="en-US" dirty="0"/>
              <a:t> 2 hours (Duty margin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2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6512511" cy="1008112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Agenda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268760"/>
            <a:ext cx="8208912" cy="5112568"/>
          </a:xfrm>
        </p:spPr>
        <p:txBody>
          <a:bodyPr>
            <a:normAutofit fontScale="85000" lnSpcReduction="20000"/>
          </a:bodyPr>
          <a:lstStyle/>
          <a:p>
            <a:pPr marL="502920" indent="-457200" algn="l" rtl="0">
              <a:lnSpc>
                <a:spcPct val="200000"/>
              </a:lnSpc>
              <a:buFont typeface="+mj-lt"/>
              <a:buAutoNum type="arabicParenR"/>
            </a:pPr>
            <a:r>
              <a:rPr lang="en-US" dirty="0" smtClean="0"/>
              <a:t>Why I-Valley ?</a:t>
            </a:r>
          </a:p>
          <a:p>
            <a:pPr marL="502920" indent="-457200" algn="l" rtl="0">
              <a:lnSpc>
                <a:spcPct val="200000"/>
              </a:lnSpc>
              <a:buFont typeface="+mj-lt"/>
              <a:buAutoNum type="arabicParenR"/>
            </a:pPr>
            <a:r>
              <a:rPr lang="en-US" dirty="0" smtClean="0"/>
              <a:t>Airlines Success Story</a:t>
            </a:r>
          </a:p>
          <a:p>
            <a:pPr marL="502920" indent="-457200" algn="l" rtl="0">
              <a:lnSpc>
                <a:spcPct val="200000"/>
              </a:lnSpc>
              <a:buFont typeface="+mj-lt"/>
              <a:buAutoNum type="arabicParenR"/>
            </a:pPr>
            <a:r>
              <a:rPr lang="en-US" dirty="0" smtClean="0"/>
              <a:t>I-Flights Product Overview</a:t>
            </a:r>
          </a:p>
          <a:p>
            <a:pPr marL="502920" indent="-457200" algn="l" rtl="0">
              <a:lnSpc>
                <a:spcPct val="200000"/>
              </a:lnSpc>
              <a:buFont typeface="+mj-lt"/>
              <a:buAutoNum type="arabicParenR"/>
            </a:pPr>
            <a:r>
              <a:rPr lang="en-US" dirty="0" smtClean="0"/>
              <a:t>Flight Time Limitation Overview </a:t>
            </a:r>
          </a:p>
          <a:p>
            <a:pPr marL="502920" indent="-457200" algn="l" rtl="0">
              <a:lnSpc>
                <a:spcPct val="200000"/>
              </a:lnSpc>
              <a:buFont typeface="+mj-lt"/>
              <a:buAutoNum type="arabicParenR"/>
            </a:pPr>
            <a:r>
              <a:rPr lang="en-US" dirty="0" smtClean="0"/>
              <a:t>System Users &amp; Rules </a:t>
            </a:r>
          </a:p>
          <a:p>
            <a:pPr marL="502920" indent="-457200" algn="l" rtl="0">
              <a:lnSpc>
                <a:spcPct val="200000"/>
              </a:lnSpc>
              <a:buFont typeface="+mj-lt"/>
              <a:buAutoNum type="arabicParenR"/>
            </a:pPr>
            <a:r>
              <a:rPr lang="en-US" dirty="0" smtClean="0"/>
              <a:t>Reports </a:t>
            </a:r>
          </a:p>
          <a:p>
            <a:pPr marL="502920" indent="-457200" algn="l" rtl="0">
              <a:lnSpc>
                <a:spcPct val="200000"/>
              </a:lnSpc>
              <a:buFont typeface="+mj-lt"/>
              <a:buAutoNum type="arabicParenR"/>
            </a:pPr>
            <a:r>
              <a:rPr lang="en-US" dirty="0" smtClean="0"/>
              <a:t>I-Flights Version 2.0 </a:t>
            </a:r>
          </a:p>
          <a:p>
            <a:pPr marL="502920" indent="-457200" algn="l" rtl="0">
              <a:lnSpc>
                <a:spcPct val="200000"/>
              </a:lnSpc>
              <a:buFont typeface="+mj-lt"/>
              <a:buAutoNum type="arabicParenR"/>
            </a:pPr>
            <a:r>
              <a:rPr lang="en-US" dirty="0" smtClean="0"/>
              <a:t>Thanks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ar-EG" dirty="0" smtClean="0"/>
          </a:p>
          <a:p>
            <a:pPr marL="45720" indent="0" algn="l">
              <a:buNone/>
            </a:pPr>
            <a:endParaRPr lang="ar-EG" dirty="0"/>
          </a:p>
          <a:p>
            <a:pPr marL="45720" indent="0" algn="l">
              <a:buNone/>
            </a:pP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355692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6512511" cy="1008112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Flight time limitation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066800"/>
            <a:ext cx="8208912" cy="5257800"/>
          </a:xfrm>
        </p:spPr>
        <p:txBody>
          <a:bodyPr>
            <a:normAutofit/>
          </a:bodyPr>
          <a:lstStyle/>
          <a:p>
            <a:pPr marL="45720" indent="0" algn="l" rtl="0">
              <a:buNone/>
            </a:pPr>
            <a:r>
              <a:rPr lang="en-US" dirty="0" smtClean="0"/>
              <a:t>* Extending </a:t>
            </a:r>
            <a:r>
              <a:rPr lang="en-US" dirty="0"/>
              <a:t>flying duty by (In-flight relief using (bunk - seat</a:t>
            </a:r>
            <a:r>
              <a:rPr lang="en-US" dirty="0" smtClean="0"/>
              <a:t>))</a:t>
            </a:r>
            <a:br>
              <a:rPr lang="en-US" dirty="0" smtClean="0"/>
            </a:br>
            <a:r>
              <a:rPr lang="en-US" sz="2400" dirty="0"/>
              <a:t>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(Implemented and in progress to be applied on live demo)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dirty="0" smtClean="0"/>
          </a:p>
          <a:p>
            <a:pPr marL="45720" indent="0" algn="l" rtl="0">
              <a:buNone/>
            </a:pPr>
            <a:endParaRPr lang="en-US" dirty="0" smtClean="0"/>
          </a:p>
          <a:p>
            <a:pPr marL="45720" indent="0" algn="l" rtl="0">
              <a:buNone/>
            </a:pPr>
            <a:endParaRPr lang="en-US" dirty="0"/>
          </a:p>
          <a:p>
            <a:pPr marL="45720" indent="0" algn="l" rtl="0">
              <a:buNone/>
            </a:pPr>
            <a:endParaRPr lang="en-US" dirty="0" smtClean="0"/>
          </a:p>
          <a:p>
            <a:pPr marL="45720" indent="0" algn="l" rtl="0">
              <a:buNone/>
            </a:pPr>
            <a:endParaRPr lang="en-US" dirty="0"/>
          </a:p>
          <a:p>
            <a:pPr marL="45720" indent="0" algn="l" rtl="0">
              <a:buNone/>
            </a:pPr>
            <a:r>
              <a:rPr lang="en-US" dirty="0" smtClean="0"/>
              <a:t>* Extending </a:t>
            </a:r>
            <a:r>
              <a:rPr lang="en-US" dirty="0"/>
              <a:t>flying duty by split </a:t>
            </a:r>
            <a:r>
              <a:rPr lang="en-US" dirty="0" smtClean="0"/>
              <a:t>duty</a:t>
            </a:r>
            <a:br>
              <a:rPr lang="en-US" dirty="0" smtClean="0"/>
            </a:br>
            <a:r>
              <a:rPr lang="en-US" sz="2400" dirty="0"/>
              <a:t>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(Implemented and in progress to be applied on live demo)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905000"/>
            <a:ext cx="7758711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49" y="4800600"/>
            <a:ext cx="779720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79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6512511" cy="1008112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Flight time limitation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219200"/>
            <a:ext cx="8208912" cy="4724400"/>
          </a:xfrm>
        </p:spPr>
        <p:txBody>
          <a:bodyPr>
            <a:normAutofit/>
          </a:bodyPr>
          <a:lstStyle/>
          <a:p>
            <a:pPr marL="45720" indent="0" algn="l" rtl="0">
              <a:buNone/>
            </a:pPr>
            <a:r>
              <a:rPr lang="en-US" dirty="0" smtClean="0"/>
              <a:t>* </a:t>
            </a:r>
            <a:r>
              <a:rPr lang="en-US" dirty="0"/>
              <a:t>Rest periods </a:t>
            </a:r>
            <a:r>
              <a:rPr lang="en-US" sz="2400" dirty="0"/>
              <a:t>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(Implemented and in progress to be applied on live demo)</a:t>
            </a:r>
            <a:endParaRPr lang="en-US" dirty="0"/>
          </a:p>
          <a:p>
            <a:pPr marL="45720" indent="0" algn="l" rtl="0">
              <a:buNone/>
            </a:pPr>
            <a:r>
              <a:rPr lang="en-US" dirty="0"/>
              <a:t>  a) Days </a:t>
            </a:r>
            <a:r>
              <a:rPr lang="en-US" dirty="0" smtClean="0"/>
              <a:t>off</a:t>
            </a:r>
            <a:br>
              <a:rPr lang="en-US" dirty="0" smtClean="0"/>
            </a:br>
            <a:r>
              <a:rPr lang="en-US" dirty="0" smtClean="0"/>
              <a:t>    (i.e. 1 day off each 7 working days)</a:t>
            </a:r>
            <a:endParaRPr lang="en-US" dirty="0"/>
          </a:p>
          <a:p>
            <a:pPr marL="45720" indent="0" algn="l" rtl="0">
              <a:buNone/>
            </a:pPr>
            <a:r>
              <a:rPr lang="en-US" dirty="0"/>
              <a:t>  b) Rest period outstation / at base</a:t>
            </a:r>
          </a:p>
          <a:p>
            <a:pPr marL="4572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7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514600"/>
            <a:ext cx="7010400" cy="1008112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5) System Users &amp; Rules </a:t>
            </a:r>
            <a:br>
              <a:rPr lang="en-US" dirty="0" smtClean="0"/>
            </a:br>
            <a:endParaRPr lang="ar-EG" dirty="0"/>
          </a:p>
        </p:txBody>
      </p:sp>
      <p:pic>
        <p:nvPicPr>
          <p:cNvPr id="3" name="Picture 2" descr="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657600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2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6512511" cy="864096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Users Accessibility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340768"/>
            <a:ext cx="8136904" cy="5256584"/>
          </a:xfrm>
        </p:spPr>
        <p:txBody>
          <a:bodyPr/>
          <a:lstStyle/>
          <a:p>
            <a:pPr marL="45720" indent="0" algn="l">
              <a:buNone/>
            </a:pPr>
            <a:r>
              <a:rPr lang="en-US" dirty="0" smtClean="0"/>
              <a:t>- System will be web based application, All users can access it from any where.</a:t>
            </a:r>
            <a:endParaRPr lang="ar-EG" dirty="0" smtClean="0"/>
          </a:p>
          <a:p>
            <a:pPr marL="45720" indent="0" algn="l">
              <a:buNone/>
            </a:pPr>
            <a:r>
              <a:rPr lang="en-US" dirty="0" smtClean="0"/>
              <a:t>- You will not be limited on machines or fixed hardware .</a:t>
            </a:r>
          </a:p>
          <a:p>
            <a:pPr marL="45720" indent="0" algn="l">
              <a:buNone/>
            </a:pPr>
            <a:r>
              <a:rPr lang="en-US" dirty="0" smtClean="0"/>
              <a:t>- All Company staff , Pilots, Cabin crew, dispatchers and Top Management will have their own Authentication and Authorization Levels . </a:t>
            </a:r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03" y="3501008"/>
            <a:ext cx="3242493" cy="3276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202625"/>
            <a:ext cx="2539683" cy="253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6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6512511" cy="1008112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System Usability 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67544" y="1052736"/>
            <a:ext cx="8136904" cy="5544616"/>
          </a:xfrm>
        </p:spPr>
        <p:txBody>
          <a:bodyPr/>
          <a:lstStyle/>
          <a:p>
            <a:pPr marL="45720" indent="0" algn="l">
              <a:buNone/>
            </a:pPr>
            <a:r>
              <a:rPr lang="en-US" dirty="0" smtClean="0"/>
              <a:t>- Users can access the system through different devices through the current connection: internet or intranet</a:t>
            </a:r>
            <a:endParaRPr lang="ar-EG" dirty="0" smtClean="0"/>
          </a:p>
          <a:p>
            <a:pPr marL="45720" indent="0" algn="l">
              <a:buNone/>
            </a:pPr>
            <a:endParaRPr lang="ar-EG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04864"/>
            <a:ext cx="7219371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3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09800"/>
            <a:ext cx="8534400" cy="10668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6) Business Intelligent Reports </a:t>
            </a:r>
            <a:endParaRPr lang="ar-EG" dirty="0"/>
          </a:p>
        </p:txBody>
      </p:sp>
      <p:pic>
        <p:nvPicPr>
          <p:cNvPr id="3" name="Picture 2" descr="Business Intelligen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200400"/>
            <a:ext cx="5181599" cy="344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2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6512511" cy="1008112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Reporting Services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219200"/>
            <a:ext cx="8208912" cy="4724400"/>
          </a:xfrm>
        </p:spPr>
        <p:txBody>
          <a:bodyPr>
            <a:normAutofit/>
          </a:bodyPr>
          <a:lstStyle/>
          <a:p>
            <a:pPr marL="45720" indent="0" algn="l">
              <a:buNone/>
            </a:pPr>
            <a:r>
              <a:rPr lang="en-US" dirty="0" smtClean="0"/>
              <a:t>Reports and Statistics are the most important way to take good decisions in your business </a:t>
            </a:r>
          </a:p>
          <a:p>
            <a:pPr marL="45720" indent="0" algn="l">
              <a:buNone/>
            </a:pPr>
            <a:endParaRPr lang="en-US" dirty="0" smtClean="0"/>
          </a:p>
          <a:p>
            <a:pPr marL="45720" indent="0" algn="l">
              <a:buNone/>
            </a:pPr>
            <a:r>
              <a:rPr lang="en-US" dirty="0" smtClean="0"/>
              <a:t>Also this part is customized part – you can ask I-Valley for any new types of Reports needed for your business and it will be developed for free of charge .</a:t>
            </a:r>
          </a:p>
          <a:p>
            <a:pPr marL="45720" indent="0" algn="l">
              <a:buNone/>
            </a:pPr>
            <a:endParaRPr lang="en-US" dirty="0" smtClean="0"/>
          </a:p>
          <a:p>
            <a:pPr marL="45720" indent="0" algn="l">
              <a:buNone/>
            </a:pPr>
            <a:r>
              <a:rPr lang="en-US" dirty="0" smtClean="0"/>
              <a:t>In our next version from I-Flights you will be able to design your own reports by your self in our tool </a:t>
            </a:r>
          </a:p>
          <a:p>
            <a:pPr marL="45720" indent="0" algn="l">
              <a:buNone/>
            </a:pPr>
            <a:r>
              <a:rPr lang="en-US" dirty="0" smtClean="0"/>
              <a:t> </a:t>
            </a:r>
          </a:p>
          <a:p>
            <a:pPr marL="45720" indent="0" algn="l">
              <a:buNone/>
            </a:pPr>
            <a:r>
              <a:rPr lang="en-US" dirty="0" smtClean="0"/>
              <a:t> </a:t>
            </a:r>
          </a:p>
          <a:p>
            <a:pPr marL="45720" indent="0" algn="l">
              <a:buNone/>
            </a:pPr>
            <a:endParaRPr lang="ar-EG" dirty="0" smtClean="0"/>
          </a:p>
          <a:p>
            <a:pPr marL="45720" indent="0" algn="l">
              <a:buNone/>
            </a:pPr>
            <a:endParaRPr lang="ar-EG" dirty="0"/>
          </a:p>
          <a:p>
            <a:pPr marL="45720" indent="0" algn="l">
              <a:buNone/>
            </a:pP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355692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219200"/>
            <a:ext cx="8208912" cy="4724400"/>
          </a:xfrm>
        </p:spPr>
        <p:txBody>
          <a:bodyPr>
            <a:normAutofit/>
          </a:bodyPr>
          <a:lstStyle/>
          <a:p>
            <a:pPr marL="45720" indent="0" algn="l">
              <a:buNone/>
            </a:pPr>
            <a:r>
              <a:rPr lang="en-US" dirty="0" smtClean="0"/>
              <a:t> </a:t>
            </a:r>
          </a:p>
          <a:p>
            <a:pPr marL="45720" indent="0" algn="l">
              <a:buNone/>
            </a:pPr>
            <a:r>
              <a:rPr lang="en-US" dirty="0" smtClean="0"/>
              <a:t> </a:t>
            </a:r>
          </a:p>
          <a:p>
            <a:pPr marL="45720" indent="0" algn="l">
              <a:buNone/>
            </a:pPr>
            <a:endParaRPr lang="ar-EG" dirty="0" smtClean="0"/>
          </a:p>
          <a:p>
            <a:pPr marL="45720" indent="0" algn="l">
              <a:buNone/>
            </a:pPr>
            <a:endParaRPr lang="ar-EG" dirty="0"/>
          </a:p>
          <a:p>
            <a:pPr marL="45720" indent="0" algn="l">
              <a:buNone/>
            </a:pPr>
            <a:endParaRPr lang="ar-E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^A9E73F536E4087F6095CADA4DCD8C6B0047012BFED94D12B31^pimgpsh_fullsize_dist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3740"/>
            <a:ext cx="9144000" cy="409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2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219200"/>
            <a:ext cx="8208912" cy="4724400"/>
          </a:xfrm>
        </p:spPr>
        <p:txBody>
          <a:bodyPr>
            <a:normAutofit/>
          </a:bodyPr>
          <a:lstStyle/>
          <a:p>
            <a:pPr marL="45720" indent="0" algn="l">
              <a:buNone/>
            </a:pPr>
            <a:r>
              <a:rPr lang="en-US" dirty="0" smtClean="0"/>
              <a:t> </a:t>
            </a:r>
          </a:p>
          <a:p>
            <a:pPr marL="45720" indent="0" algn="l">
              <a:buNone/>
            </a:pPr>
            <a:r>
              <a:rPr lang="en-US" dirty="0" smtClean="0"/>
              <a:t> </a:t>
            </a:r>
          </a:p>
          <a:p>
            <a:pPr marL="45720" indent="0" algn="l">
              <a:buNone/>
            </a:pPr>
            <a:endParaRPr lang="ar-EG" dirty="0" smtClean="0"/>
          </a:p>
          <a:p>
            <a:pPr marL="45720" indent="0" algn="l">
              <a:buNone/>
            </a:pPr>
            <a:endParaRPr lang="ar-EG" dirty="0"/>
          </a:p>
          <a:p>
            <a:pPr marL="45720" indent="0" algn="l">
              <a:buNone/>
            </a:pPr>
            <a:endParaRPr lang="ar-E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995362"/>
            <a:ext cx="91154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2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219200"/>
            <a:ext cx="8208912" cy="4724400"/>
          </a:xfrm>
        </p:spPr>
        <p:txBody>
          <a:bodyPr>
            <a:normAutofit/>
          </a:bodyPr>
          <a:lstStyle/>
          <a:p>
            <a:pPr marL="45720" indent="0" algn="l">
              <a:buNone/>
            </a:pPr>
            <a:r>
              <a:rPr lang="en-US" dirty="0" smtClean="0"/>
              <a:t> </a:t>
            </a:r>
          </a:p>
          <a:p>
            <a:pPr marL="45720" indent="0" algn="l">
              <a:buNone/>
            </a:pPr>
            <a:r>
              <a:rPr lang="en-US" dirty="0" smtClean="0"/>
              <a:t> </a:t>
            </a:r>
          </a:p>
          <a:p>
            <a:pPr marL="45720" indent="0" algn="l">
              <a:buNone/>
            </a:pPr>
            <a:endParaRPr lang="ar-EG" dirty="0" smtClean="0"/>
          </a:p>
          <a:p>
            <a:pPr marL="45720" indent="0" algn="l">
              <a:buNone/>
            </a:pPr>
            <a:endParaRPr lang="ar-EG" dirty="0"/>
          </a:p>
          <a:p>
            <a:pPr marL="45720" indent="0" algn="l">
              <a:buNone/>
            </a:pPr>
            <a:endParaRPr lang="ar-E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4923"/>
            <a:ext cx="9144000" cy="550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2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09800"/>
            <a:ext cx="6512511" cy="1008112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1) Why I-Valley …?</a:t>
            </a:r>
            <a:endParaRPr lang="ar-EG" dirty="0"/>
          </a:p>
        </p:txBody>
      </p:sp>
      <p:pic>
        <p:nvPicPr>
          <p:cNvPr id="8" name="Picture 7" descr="whyturkeytourstrave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73380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2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219200"/>
            <a:ext cx="8208912" cy="4724400"/>
          </a:xfrm>
        </p:spPr>
        <p:txBody>
          <a:bodyPr>
            <a:normAutofit/>
          </a:bodyPr>
          <a:lstStyle/>
          <a:p>
            <a:pPr marL="45720" indent="0" algn="l">
              <a:buNone/>
            </a:pPr>
            <a:r>
              <a:rPr lang="en-US" dirty="0" smtClean="0"/>
              <a:t> </a:t>
            </a:r>
          </a:p>
          <a:p>
            <a:pPr marL="45720" indent="0" algn="l">
              <a:buNone/>
            </a:pPr>
            <a:r>
              <a:rPr lang="en-US" dirty="0" smtClean="0"/>
              <a:t> </a:t>
            </a:r>
          </a:p>
          <a:p>
            <a:pPr marL="45720" indent="0" algn="l">
              <a:buNone/>
            </a:pPr>
            <a:endParaRPr lang="ar-EG" dirty="0" smtClean="0"/>
          </a:p>
          <a:p>
            <a:pPr marL="45720" indent="0" algn="l">
              <a:buNone/>
            </a:pPr>
            <a:endParaRPr lang="ar-EG" dirty="0"/>
          </a:p>
          <a:p>
            <a:pPr marL="45720" indent="0" algn="l">
              <a:buNone/>
            </a:pPr>
            <a:endParaRPr lang="ar-EG" b="1" dirty="0"/>
          </a:p>
        </p:txBody>
      </p:sp>
      <p:pic>
        <p:nvPicPr>
          <p:cNvPr id="5" name="Picture 4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90487"/>
            <a:ext cx="6181725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2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219200"/>
            <a:ext cx="8208912" cy="4724400"/>
          </a:xfrm>
        </p:spPr>
        <p:txBody>
          <a:bodyPr>
            <a:normAutofit/>
          </a:bodyPr>
          <a:lstStyle/>
          <a:p>
            <a:pPr marL="45720" indent="0" algn="l">
              <a:buNone/>
            </a:pPr>
            <a:r>
              <a:rPr lang="en-US" dirty="0" smtClean="0"/>
              <a:t> </a:t>
            </a:r>
          </a:p>
          <a:p>
            <a:pPr marL="45720" indent="0" algn="l">
              <a:buNone/>
            </a:pPr>
            <a:r>
              <a:rPr lang="en-US" dirty="0" smtClean="0"/>
              <a:t> </a:t>
            </a:r>
          </a:p>
          <a:p>
            <a:pPr marL="45720" indent="0" algn="l">
              <a:buNone/>
            </a:pPr>
            <a:endParaRPr lang="ar-EG" dirty="0" smtClean="0"/>
          </a:p>
          <a:p>
            <a:pPr marL="45720" indent="0" algn="l">
              <a:buNone/>
            </a:pPr>
            <a:endParaRPr lang="ar-EG" dirty="0"/>
          </a:p>
          <a:p>
            <a:pPr marL="45720" indent="0" algn="l">
              <a:buNone/>
            </a:pPr>
            <a:endParaRPr lang="ar-EG" b="1" dirty="0"/>
          </a:p>
        </p:txBody>
      </p:sp>
      <p:pic>
        <p:nvPicPr>
          <p:cNvPr id="4" name="Picture 3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019175"/>
            <a:ext cx="81629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2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219200"/>
            <a:ext cx="8208912" cy="4724400"/>
          </a:xfrm>
        </p:spPr>
        <p:txBody>
          <a:bodyPr>
            <a:normAutofit/>
          </a:bodyPr>
          <a:lstStyle/>
          <a:p>
            <a:pPr marL="45720" indent="0" algn="l">
              <a:buNone/>
            </a:pPr>
            <a:r>
              <a:rPr lang="en-US" dirty="0" smtClean="0"/>
              <a:t> </a:t>
            </a:r>
          </a:p>
          <a:p>
            <a:pPr marL="45720" indent="0" algn="l">
              <a:buNone/>
            </a:pPr>
            <a:r>
              <a:rPr lang="en-US" dirty="0" smtClean="0"/>
              <a:t> </a:t>
            </a:r>
          </a:p>
          <a:p>
            <a:pPr marL="45720" indent="0" algn="l">
              <a:buNone/>
            </a:pPr>
            <a:endParaRPr lang="ar-EG" dirty="0" smtClean="0"/>
          </a:p>
          <a:p>
            <a:pPr marL="45720" indent="0" algn="l">
              <a:buNone/>
            </a:pPr>
            <a:endParaRPr lang="ar-EG" dirty="0"/>
          </a:p>
          <a:p>
            <a:pPr marL="45720" indent="0" algn="l">
              <a:buNone/>
            </a:pPr>
            <a:endParaRPr lang="ar-EG" b="1" dirty="0"/>
          </a:p>
        </p:txBody>
      </p:sp>
      <p:pic>
        <p:nvPicPr>
          <p:cNvPr id="5" name="Picture 4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90487"/>
            <a:ext cx="6219825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2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219200"/>
            <a:ext cx="8208912" cy="4724400"/>
          </a:xfrm>
        </p:spPr>
        <p:txBody>
          <a:bodyPr>
            <a:normAutofit/>
          </a:bodyPr>
          <a:lstStyle/>
          <a:p>
            <a:pPr marL="45720" indent="0" algn="l">
              <a:buNone/>
            </a:pPr>
            <a:r>
              <a:rPr lang="en-US" dirty="0" smtClean="0"/>
              <a:t> </a:t>
            </a:r>
          </a:p>
          <a:p>
            <a:pPr marL="45720" indent="0" algn="l">
              <a:buNone/>
            </a:pPr>
            <a:r>
              <a:rPr lang="en-US" dirty="0" smtClean="0"/>
              <a:t> </a:t>
            </a:r>
          </a:p>
          <a:p>
            <a:pPr marL="45720" indent="0" algn="l">
              <a:buNone/>
            </a:pPr>
            <a:endParaRPr lang="ar-EG" dirty="0" smtClean="0"/>
          </a:p>
          <a:p>
            <a:pPr marL="45720" indent="0" algn="l">
              <a:buNone/>
            </a:pPr>
            <a:endParaRPr lang="ar-EG" dirty="0"/>
          </a:p>
          <a:p>
            <a:pPr marL="45720" indent="0" algn="l">
              <a:buNone/>
            </a:pPr>
            <a:endParaRPr lang="ar-EG" b="1" dirty="0"/>
          </a:p>
        </p:txBody>
      </p:sp>
      <p:pic>
        <p:nvPicPr>
          <p:cNvPr id="4" name="Picture 3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4800"/>
            <a:ext cx="7095460" cy="592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2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219200"/>
            <a:ext cx="8208912" cy="4724400"/>
          </a:xfrm>
        </p:spPr>
        <p:txBody>
          <a:bodyPr>
            <a:normAutofit/>
          </a:bodyPr>
          <a:lstStyle/>
          <a:p>
            <a:pPr marL="45720" indent="0" algn="l">
              <a:buNone/>
            </a:pPr>
            <a:r>
              <a:rPr lang="en-US" dirty="0" smtClean="0"/>
              <a:t> </a:t>
            </a:r>
          </a:p>
          <a:p>
            <a:pPr marL="45720" indent="0" algn="l">
              <a:buNone/>
            </a:pPr>
            <a:r>
              <a:rPr lang="en-US" dirty="0" smtClean="0"/>
              <a:t> </a:t>
            </a:r>
          </a:p>
          <a:p>
            <a:pPr marL="45720" indent="0" algn="l">
              <a:buNone/>
            </a:pPr>
            <a:endParaRPr lang="ar-EG" dirty="0" smtClean="0"/>
          </a:p>
          <a:p>
            <a:pPr marL="45720" indent="0" algn="l">
              <a:buNone/>
            </a:pPr>
            <a:endParaRPr lang="ar-EG" dirty="0"/>
          </a:p>
          <a:p>
            <a:pPr marL="45720" indent="0" algn="l">
              <a:buNone/>
            </a:pPr>
            <a:endParaRPr lang="ar-EG" b="1" dirty="0"/>
          </a:p>
        </p:txBody>
      </p:sp>
      <p:pic>
        <p:nvPicPr>
          <p:cNvPr id="5" name="Picture 4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23813"/>
            <a:ext cx="7839075" cy="652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2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219200"/>
            <a:ext cx="8208912" cy="4724400"/>
          </a:xfrm>
        </p:spPr>
        <p:txBody>
          <a:bodyPr>
            <a:normAutofit/>
          </a:bodyPr>
          <a:lstStyle/>
          <a:p>
            <a:pPr marL="45720" indent="0" algn="l">
              <a:buNone/>
            </a:pPr>
            <a:r>
              <a:rPr lang="en-US" dirty="0" smtClean="0"/>
              <a:t> </a:t>
            </a:r>
          </a:p>
          <a:p>
            <a:pPr marL="45720" indent="0" algn="l">
              <a:buNone/>
            </a:pPr>
            <a:r>
              <a:rPr lang="en-US" dirty="0" smtClean="0"/>
              <a:t> </a:t>
            </a:r>
          </a:p>
          <a:p>
            <a:pPr marL="45720" indent="0" algn="l">
              <a:buNone/>
            </a:pPr>
            <a:endParaRPr lang="ar-EG" dirty="0" smtClean="0"/>
          </a:p>
          <a:p>
            <a:pPr marL="45720" indent="0" algn="l">
              <a:buNone/>
            </a:pPr>
            <a:endParaRPr lang="ar-EG" dirty="0"/>
          </a:p>
          <a:p>
            <a:pPr marL="45720" indent="0" algn="l">
              <a:buNone/>
            </a:pPr>
            <a:endParaRPr lang="ar-EG" b="1" dirty="0"/>
          </a:p>
        </p:txBody>
      </p:sp>
      <p:pic>
        <p:nvPicPr>
          <p:cNvPr id="4" name="Picture 3" descr="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963"/>
            <a:ext cx="9144000" cy="434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2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09800"/>
            <a:ext cx="7772400" cy="1066800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7) I-Flights Upgrades and Next Version  </a:t>
            </a:r>
            <a:endParaRPr lang="ar-EG" sz="3200" dirty="0"/>
          </a:p>
        </p:txBody>
      </p:sp>
      <p:pic>
        <p:nvPicPr>
          <p:cNvPr id="4" name="Picture 3" descr="Software_Upgrad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505200"/>
            <a:ext cx="25717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2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6512511" cy="1008112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I-Flights Version 2.0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219200"/>
            <a:ext cx="8208912" cy="5334000"/>
          </a:xfrm>
        </p:spPr>
        <p:txBody>
          <a:bodyPr>
            <a:normAutofit fontScale="77500" lnSpcReduction="20000"/>
          </a:bodyPr>
          <a:lstStyle/>
          <a:p>
            <a:pPr marL="45720" indent="0" algn="l">
              <a:buNone/>
            </a:pPr>
            <a:r>
              <a:rPr lang="en-US" dirty="0" smtClean="0"/>
              <a:t>Desktop Software package </a:t>
            </a:r>
          </a:p>
          <a:p>
            <a:pPr marL="45720" indent="0" algn="l">
              <a:buNone/>
            </a:pPr>
            <a:endParaRPr lang="en-US" dirty="0" smtClean="0"/>
          </a:p>
          <a:p>
            <a:pPr marL="45720" indent="0" algn="l">
              <a:buNone/>
            </a:pPr>
            <a:r>
              <a:rPr lang="en-US" dirty="0" smtClean="0"/>
              <a:t>All Setting will be 100% configurable </a:t>
            </a:r>
          </a:p>
          <a:p>
            <a:pPr marL="45720" indent="0" algn="l">
              <a:buNone/>
            </a:pPr>
            <a:endParaRPr lang="en-US" dirty="0" smtClean="0"/>
          </a:p>
          <a:p>
            <a:pPr marL="45720" indent="0" algn="l">
              <a:buNone/>
            </a:pPr>
            <a:r>
              <a:rPr lang="en-US" dirty="0" smtClean="0"/>
              <a:t>Complete System logging and History </a:t>
            </a:r>
          </a:p>
          <a:p>
            <a:pPr marL="45720" indent="0" algn="l">
              <a:buNone/>
            </a:pPr>
            <a:endParaRPr lang="en-US" dirty="0" smtClean="0"/>
          </a:p>
          <a:p>
            <a:pPr marL="45720" indent="0" algn="l">
              <a:buNone/>
            </a:pPr>
            <a:r>
              <a:rPr lang="en-US" dirty="0" smtClean="0"/>
              <a:t>Professional Alerting and notifications module </a:t>
            </a:r>
          </a:p>
          <a:p>
            <a:pPr marL="45720" indent="0" algn="l">
              <a:buNone/>
            </a:pPr>
            <a:endParaRPr lang="en-US" dirty="0" smtClean="0"/>
          </a:p>
          <a:p>
            <a:pPr marL="45720" indent="0" algn="l">
              <a:buNone/>
            </a:pPr>
            <a:r>
              <a:rPr lang="en-US" dirty="0" smtClean="0"/>
              <a:t>Business Intelligent Layer ( Data mining – Cubing – Analysis services – Data Prediction – Reports Builder  )</a:t>
            </a:r>
          </a:p>
          <a:p>
            <a:pPr marL="45720" indent="0" algn="l">
              <a:buNone/>
            </a:pPr>
            <a:r>
              <a:rPr lang="en-US" dirty="0" smtClean="0"/>
              <a:t> </a:t>
            </a:r>
          </a:p>
          <a:p>
            <a:pPr marL="45720" indent="0" algn="l">
              <a:buNone/>
            </a:pPr>
            <a:r>
              <a:rPr lang="en-US" dirty="0" smtClean="0"/>
              <a:t>Mobile applications and E-Forms implementation </a:t>
            </a:r>
          </a:p>
          <a:p>
            <a:pPr marL="45720" indent="0" algn="l">
              <a:buNone/>
            </a:pPr>
            <a:endParaRPr lang="en-US" dirty="0" smtClean="0"/>
          </a:p>
          <a:p>
            <a:pPr marL="45720" indent="0" algn="l">
              <a:buNone/>
            </a:pPr>
            <a:r>
              <a:rPr lang="en-US" dirty="0" smtClean="0"/>
              <a:t>All Airlines modules will be completed  </a:t>
            </a:r>
          </a:p>
          <a:p>
            <a:pPr marL="45720" indent="0" algn="l">
              <a:buNone/>
            </a:pPr>
            <a:endParaRPr lang="en-US" dirty="0" smtClean="0"/>
          </a:p>
          <a:p>
            <a:pPr marL="45720" indent="0" algn="l">
              <a:buNone/>
            </a:pPr>
            <a:r>
              <a:rPr lang="en-US" dirty="0" smtClean="0"/>
              <a:t>Installing next version in your side will be totally free of charge – just upgrade fees .</a:t>
            </a:r>
          </a:p>
          <a:p>
            <a:pPr marL="45720" indent="0" algn="l">
              <a:buNone/>
            </a:pPr>
            <a:endParaRPr lang="en-US" dirty="0" smtClean="0"/>
          </a:p>
          <a:p>
            <a:pPr marL="45720" indent="0" algn="l">
              <a:buNone/>
            </a:pPr>
            <a:endParaRPr lang="en-US" dirty="0" smtClean="0"/>
          </a:p>
          <a:p>
            <a:pPr marL="45720" indent="0" algn="l">
              <a:buNone/>
            </a:pPr>
            <a:endParaRPr lang="en-US" dirty="0" smtClean="0"/>
          </a:p>
          <a:p>
            <a:pPr marL="45720" indent="0" algn="l">
              <a:buNone/>
            </a:pPr>
            <a:endParaRPr lang="ar-EG" dirty="0" smtClean="0"/>
          </a:p>
          <a:p>
            <a:pPr marL="45720" indent="0" algn="l">
              <a:buNone/>
            </a:pPr>
            <a:endParaRPr lang="ar-EG" dirty="0"/>
          </a:p>
          <a:p>
            <a:pPr marL="45720" indent="0" algn="l">
              <a:buNone/>
            </a:pP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355692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09800"/>
            <a:ext cx="7772400" cy="1066800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8) Thanks and now let’s Demo …</a:t>
            </a:r>
            <a:endParaRPr lang="ar-EG" sz="3200" dirty="0"/>
          </a:p>
        </p:txBody>
      </p:sp>
      <p:pic>
        <p:nvPicPr>
          <p:cNvPr id="5" name="Picture 4" descr="happy-fa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200400"/>
            <a:ext cx="3619500" cy="311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2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6512511" cy="1008112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Why I-Valley ?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08912" cy="5410200"/>
          </a:xfrm>
        </p:spPr>
        <p:txBody>
          <a:bodyPr>
            <a:normAutofit fontScale="70000" lnSpcReduction="20000"/>
          </a:bodyPr>
          <a:lstStyle/>
          <a:p>
            <a:pPr marL="45720" indent="0" algn="l">
              <a:buNone/>
            </a:pPr>
            <a:r>
              <a:rPr lang="en-US" dirty="0" smtClean="0"/>
              <a:t>I-valley is software house working in systems development and automation since 2009 with different application types</a:t>
            </a:r>
          </a:p>
          <a:p>
            <a:pPr marL="45720" indent="0" algn="l">
              <a:buNone/>
            </a:pPr>
            <a:endParaRPr lang="ar-EG" dirty="0" smtClean="0"/>
          </a:p>
          <a:p>
            <a:pPr marL="45720" indent="0" algn="l">
              <a:buNone/>
            </a:pPr>
            <a:r>
              <a:rPr lang="en-US" b="1" u="sng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You Must Trust that I-Valley is the best choice in Aviation </a:t>
            </a:r>
            <a:br>
              <a:rPr lang="en-US" b="1" u="sng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n-US" b="1" u="sng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Software – But why ?</a:t>
            </a:r>
          </a:p>
          <a:p>
            <a:pPr marL="45720" indent="0" algn="l">
              <a:buNone/>
            </a:pPr>
            <a:endParaRPr lang="en-US" b="1" u="sng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45720" indent="0" algn="l">
              <a:buNone/>
            </a:pPr>
            <a:r>
              <a:rPr lang="en-US" b="1" u="sng" dirty="0" smtClean="0">
                <a:solidFill>
                  <a:schemeClr val="accent5">
                    <a:lumMod val="75000"/>
                  </a:schemeClr>
                </a:solidFill>
              </a:rPr>
              <a:t>1- Software Technicality : 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sz="2000" dirty="0" smtClean="0"/>
              <a:t>Our staff are certified with more than  19 certificate from Microsoft Professional Developers network with very strong Software Engineering background </a:t>
            </a:r>
          </a:p>
          <a:p>
            <a:pPr marL="45720" indent="0" algn="l">
              <a:buNone/>
            </a:pPr>
            <a:endParaRPr lang="en-US" dirty="0" smtClean="0"/>
          </a:p>
          <a:p>
            <a:pPr marL="45720" indent="0" algn="l">
              <a:buNone/>
            </a:pPr>
            <a:r>
              <a:rPr lang="en-US" b="1" u="sng" dirty="0" smtClean="0">
                <a:solidFill>
                  <a:schemeClr val="accent5">
                    <a:lumMod val="75000"/>
                  </a:schemeClr>
                </a:solidFill>
              </a:rPr>
              <a:t>2- Analysis Ability: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dirty="0" smtClean="0"/>
              <a:t>Our system Architect had a Master degree in Software engineering and business analysis from University of Hull , UK</a:t>
            </a:r>
          </a:p>
          <a:p>
            <a:pPr marL="45720" indent="0" algn="l">
              <a:buNone/>
            </a:pPr>
            <a:endParaRPr lang="en-US" b="1" u="sng" dirty="0" smtClean="0"/>
          </a:p>
          <a:p>
            <a:pPr marL="45720" indent="0" algn="l">
              <a:buNone/>
            </a:pPr>
            <a:r>
              <a:rPr lang="en-US" b="1" u="sng" dirty="0" smtClean="0">
                <a:solidFill>
                  <a:schemeClr val="accent5">
                    <a:lumMod val="75000"/>
                  </a:schemeClr>
                </a:solidFill>
              </a:rPr>
              <a:t>3- We started from what others reach:</a:t>
            </a:r>
          </a:p>
          <a:p>
            <a:pPr marL="45720" indent="0" algn="l">
              <a:buFontTx/>
              <a:buChar char="-"/>
            </a:pPr>
            <a:r>
              <a:rPr lang="en-US" dirty="0" smtClean="0"/>
              <a:t>We already did good studies inside the most succeeded Aviation software all over the world like ( </a:t>
            </a:r>
            <a:r>
              <a:rPr lang="en-US" dirty="0" err="1" smtClean="0"/>
              <a:t>LuftHansa</a:t>
            </a:r>
            <a:r>
              <a:rPr lang="en-US" dirty="0" smtClean="0"/>
              <a:t> and Aims ) </a:t>
            </a:r>
            <a:endParaRPr lang="ar-EG" dirty="0" smtClean="0"/>
          </a:p>
          <a:p>
            <a:pPr marL="45720" indent="0" algn="l">
              <a:buFontTx/>
              <a:buChar char="-"/>
            </a:pPr>
            <a:r>
              <a:rPr lang="ar-EG" dirty="0" smtClean="0"/>
              <a:t> </a:t>
            </a:r>
            <a:r>
              <a:rPr lang="en-US" dirty="0" smtClean="0"/>
              <a:t>- We have 2 pilots working as Business Analyst in our  Aviation product.</a:t>
            </a:r>
          </a:p>
          <a:p>
            <a:pPr marL="45720" indent="0" algn="l">
              <a:buFontTx/>
              <a:buChar char="-"/>
            </a:pPr>
            <a:endParaRPr lang="en-US" dirty="0" smtClean="0"/>
          </a:p>
          <a:p>
            <a:pPr marL="45720" indent="0" algn="l">
              <a:buNone/>
            </a:pPr>
            <a:r>
              <a:rPr lang="en-US" b="1" u="sng" dirty="0" smtClean="0">
                <a:solidFill>
                  <a:schemeClr val="accent5">
                    <a:lumMod val="75000"/>
                  </a:schemeClr>
                </a:solidFill>
              </a:rPr>
              <a:t>4- We are the only provider In Middle East:</a:t>
            </a:r>
            <a:endParaRPr lang="en-US" dirty="0" smtClean="0"/>
          </a:p>
          <a:p>
            <a:pPr marL="45720" indent="0" algn="l">
              <a:buNone/>
            </a:pPr>
            <a:r>
              <a:rPr lang="en-US" dirty="0" smtClean="0"/>
              <a:t>- No software company provide this service in Middle east except I-Valley </a:t>
            </a:r>
          </a:p>
          <a:p>
            <a:pPr marL="45720" indent="0" algn="l">
              <a:buNone/>
            </a:pPr>
            <a:endParaRPr lang="ar-EG" dirty="0" smtClean="0"/>
          </a:p>
          <a:p>
            <a:pPr marL="45720" indent="0" algn="l">
              <a:buNone/>
            </a:pPr>
            <a:endParaRPr lang="ar-EG" dirty="0"/>
          </a:p>
          <a:p>
            <a:pPr marL="45720" indent="0" algn="l">
              <a:buNone/>
            </a:pP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355692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3" y="116632"/>
            <a:ext cx="4896544" cy="936104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I-Valley Portfolio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052736"/>
            <a:ext cx="7992888" cy="5472608"/>
          </a:xfrm>
        </p:spPr>
        <p:txBody>
          <a:bodyPr/>
          <a:lstStyle/>
          <a:p>
            <a:pPr marL="45720" indent="0" algn="l">
              <a:buNone/>
            </a:pPr>
            <a:r>
              <a:rPr lang="en-US" dirty="0" smtClean="0"/>
              <a:t>We did many success history with the following brands :</a:t>
            </a:r>
          </a:p>
          <a:p>
            <a:pPr marL="45720" indent="0" algn="l">
              <a:buNone/>
            </a:pPr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33694"/>
            <a:ext cx="2171700" cy="666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96" y="3118345"/>
            <a:ext cx="4212907" cy="3909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2929675"/>
            <a:ext cx="936104" cy="7560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787337"/>
            <a:ext cx="1809750" cy="83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43" y="4149080"/>
            <a:ext cx="4331760" cy="9021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060848"/>
            <a:ext cx="1047750" cy="428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41" y="1988840"/>
            <a:ext cx="1000125" cy="504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5686408"/>
            <a:ext cx="7431575" cy="685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68" y="5445224"/>
            <a:ext cx="2641270" cy="9269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722" y="5419708"/>
            <a:ext cx="2619375" cy="952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16" y="4289930"/>
            <a:ext cx="3073595" cy="6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6934200" cy="1008112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2) Airline Success Story</a:t>
            </a:r>
            <a:endParaRPr lang="ar-EG" dirty="0"/>
          </a:p>
        </p:txBody>
      </p:sp>
      <p:pic>
        <p:nvPicPr>
          <p:cNvPr id="3" name="Picture 2" descr="tourism-success-sto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52600"/>
            <a:ext cx="6934199" cy="467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2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7488832" cy="873968"/>
          </a:xfrm>
        </p:spPr>
        <p:txBody>
          <a:bodyPr/>
          <a:lstStyle/>
          <a:p>
            <a:pPr marL="0" indent="0" algn="l">
              <a:buNone/>
            </a:pPr>
            <a:r>
              <a:rPr lang="en-US" sz="4000" dirty="0" smtClean="0"/>
              <a:t>Midwest Airlines success story </a:t>
            </a:r>
            <a:endParaRPr lang="ar-E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1124744"/>
            <a:ext cx="8424936" cy="5328592"/>
          </a:xfrm>
        </p:spPr>
        <p:txBody>
          <a:bodyPr/>
          <a:lstStyle/>
          <a:p>
            <a:pPr marL="45720" indent="0" algn="l">
              <a:buNone/>
            </a:pPr>
            <a:r>
              <a:rPr lang="en-US" dirty="0" smtClean="0"/>
              <a:t>- We started our aviation product with Midwest in the end of 2012 .</a:t>
            </a:r>
          </a:p>
          <a:p>
            <a:pPr marL="45720" indent="0" algn="l">
              <a:buNone/>
            </a:pPr>
            <a:r>
              <a:rPr lang="en-US" dirty="0" smtClean="0"/>
              <a:t>- We were a replace for Indian system as the company stuff were failed to use the Indian software as it was so complex with many bugs </a:t>
            </a:r>
            <a:endParaRPr lang="ar-EG" dirty="0" smtClean="0"/>
          </a:p>
          <a:p>
            <a:pPr marL="45720" indent="0" algn="l">
              <a:buNone/>
            </a:pPr>
            <a:r>
              <a:rPr lang="en-US" dirty="0" smtClean="0"/>
              <a:t>- We succeeded in fully automate Operation / scheduling , Cabin crew departments and started Training Module.</a:t>
            </a:r>
          </a:p>
          <a:p>
            <a:pPr marL="45720" indent="0" algn="l">
              <a:buNone/>
            </a:pPr>
            <a:r>
              <a:rPr lang="en-US" dirty="0" smtClean="0"/>
              <a:t>- Reports comes up from our system were submitted monthly to the Ministry of Aviation ( Pilot hours – Cabin crew hours ). </a:t>
            </a:r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181600"/>
            <a:ext cx="4331760" cy="90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6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305800" cy="1008112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3) I-Flights Product Overview</a:t>
            </a:r>
            <a:br>
              <a:rPr lang="en-US" dirty="0" smtClean="0"/>
            </a:br>
            <a:endParaRPr lang="ar-EG" dirty="0"/>
          </a:p>
        </p:txBody>
      </p:sp>
      <p:pic>
        <p:nvPicPr>
          <p:cNvPr id="3" name="Picture 2" descr="img_productOverviewHea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657600"/>
            <a:ext cx="67532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2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6552728" cy="864096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Our product overview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1052736"/>
            <a:ext cx="8712967" cy="5616624"/>
          </a:xfrm>
        </p:spPr>
        <p:txBody>
          <a:bodyPr/>
          <a:lstStyle/>
          <a:p>
            <a:pPr marL="45720" indent="0" algn="l">
              <a:buNone/>
            </a:pPr>
            <a:endParaRPr lang="ar-EG" dirty="0"/>
          </a:p>
        </p:txBody>
      </p:sp>
      <p:sp>
        <p:nvSpPr>
          <p:cNvPr id="4" name="Rounded Rectangle 3"/>
          <p:cNvSpPr/>
          <p:nvPr/>
        </p:nvSpPr>
        <p:spPr>
          <a:xfrm>
            <a:off x="333082" y="2708920"/>
            <a:ext cx="1838325" cy="942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sz="2000" dirty="0" smtClean="0">
                <a:effectLst/>
                <a:ea typeface="Calibri"/>
                <a:cs typeface="Arial"/>
              </a:rPr>
              <a:t>Sales / Commercial</a:t>
            </a:r>
            <a:endParaRPr lang="en-US" sz="2000" dirty="0">
              <a:effectLst/>
              <a:ea typeface="Calibri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347864" y="1241602"/>
            <a:ext cx="1838325" cy="942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effectLst/>
                <a:ea typeface="Calibri"/>
                <a:cs typeface="Arial"/>
              </a:rPr>
              <a:t>Cabin </a:t>
            </a:r>
            <a:r>
              <a:rPr lang="en-US" sz="2000" b="1" dirty="0" smtClean="0">
                <a:effectLst/>
                <a:ea typeface="Calibri"/>
                <a:cs typeface="Arial"/>
              </a:rPr>
              <a:t>Crew</a:t>
            </a:r>
            <a:endParaRPr lang="en-US" sz="1600" dirty="0">
              <a:effectLst/>
              <a:ea typeface="Calibri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44525" y="1241603"/>
            <a:ext cx="1838325" cy="942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smtClean="0">
                <a:effectLst/>
                <a:ea typeface="Calibri"/>
                <a:cs typeface="Arial"/>
              </a:rPr>
              <a:t>Operation / Scheduling</a:t>
            </a:r>
            <a:endParaRPr lang="en-US" sz="1600" dirty="0">
              <a:effectLst/>
              <a:ea typeface="Calibri"/>
              <a:cs typeface="Arial"/>
            </a:endParaRPr>
          </a:p>
        </p:txBody>
      </p:sp>
      <p:cxnSp>
        <p:nvCxnSpPr>
          <p:cNvPr id="11" name="Straight Arrow Connector 10"/>
          <p:cNvCxnSpPr>
            <a:stCxn id="4" idx="3"/>
            <a:endCxn id="12" idx="2"/>
          </p:cNvCxnSpPr>
          <p:nvPr/>
        </p:nvCxnSpPr>
        <p:spPr>
          <a:xfrm>
            <a:off x="2171407" y="3180408"/>
            <a:ext cx="1104449" cy="287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275856" y="2734719"/>
            <a:ext cx="1512168" cy="146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Sector / Flight</a:t>
            </a:r>
            <a:endParaRPr lang="ar-EG" dirty="0"/>
          </a:p>
        </p:txBody>
      </p:sp>
      <p:sp>
        <p:nvSpPr>
          <p:cNvPr id="16" name="Rounded Rectangle 15"/>
          <p:cNvSpPr/>
          <p:nvPr/>
        </p:nvSpPr>
        <p:spPr>
          <a:xfrm>
            <a:off x="333082" y="3986614"/>
            <a:ext cx="1440159" cy="832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sz="1600" b="1" dirty="0" smtClean="0">
                <a:effectLst/>
                <a:ea typeface="Calibri"/>
                <a:cs typeface="Arial"/>
              </a:rPr>
              <a:t>Dispatch</a:t>
            </a:r>
            <a:endParaRPr lang="en-US" sz="900" dirty="0">
              <a:effectLst/>
              <a:ea typeface="Calibri"/>
              <a:cs typeface="Arial"/>
            </a:endParaRPr>
          </a:p>
        </p:txBody>
      </p:sp>
      <p:cxnSp>
        <p:nvCxnSpPr>
          <p:cNvPr id="18" name="Straight Arrow Connector 17"/>
          <p:cNvCxnSpPr>
            <a:stCxn id="16" idx="0"/>
            <a:endCxn id="12" idx="3"/>
          </p:cNvCxnSpPr>
          <p:nvPr/>
        </p:nvCxnSpPr>
        <p:spPr>
          <a:xfrm>
            <a:off x="1053162" y="3986614"/>
            <a:ext cx="24441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83568" y="5301208"/>
            <a:ext cx="1331989" cy="832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b="1" dirty="0" smtClean="0">
                <a:effectLst/>
                <a:ea typeface="Calibri"/>
                <a:cs typeface="Arial"/>
              </a:rPr>
              <a:t>Station</a:t>
            </a:r>
            <a:endParaRPr lang="en-US" sz="1000" dirty="0">
              <a:effectLst/>
              <a:ea typeface="Calibri"/>
              <a:cs typeface="Arial"/>
            </a:endParaRPr>
          </a:p>
        </p:txBody>
      </p:sp>
      <p:cxnSp>
        <p:nvCxnSpPr>
          <p:cNvPr id="20" name="Straight Arrow Connector 19"/>
          <p:cNvCxnSpPr>
            <a:stCxn id="19" idx="0"/>
            <a:endCxn id="12" idx="4"/>
          </p:cNvCxnSpPr>
          <p:nvPr/>
        </p:nvCxnSpPr>
        <p:spPr>
          <a:xfrm flipV="1">
            <a:off x="1349563" y="4201405"/>
            <a:ext cx="2682377" cy="1099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336257" y="5301208"/>
            <a:ext cx="1584176" cy="832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b="1" dirty="0" smtClean="0">
                <a:effectLst/>
                <a:ea typeface="Calibri"/>
                <a:cs typeface="Arial"/>
              </a:rPr>
              <a:t>Training </a:t>
            </a:r>
            <a:endParaRPr lang="en-US" sz="1000" dirty="0">
              <a:effectLst/>
              <a:ea typeface="Calibri"/>
              <a:cs typeface="Arial"/>
            </a:endParaRPr>
          </a:p>
        </p:txBody>
      </p:sp>
      <p:cxnSp>
        <p:nvCxnSpPr>
          <p:cNvPr id="22" name="Straight Arrow Connector 21"/>
          <p:cNvCxnSpPr>
            <a:endCxn id="12" idx="4"/>
          </p:cNvCxnSpPr>
          <p:nvPr/>
        </p:nvCxnSpPr>
        <p:spPr>
          <a:xfrm flipH="1" flipV="1">
            <a:off x="4031940" y="4201405"/>
            <a:ext cx="2921472" cy="1281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372200" y="3933056"/>
            <a:ext cx="1448953" cy="832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ea typeface="Calibri"/>
                <a:cs typeface="Arial"/>
              </a:rPr>
              <a:t>catering</a:t>
            </a:r>
            <a:endParaRPr lang="en-US" sz="1000" dirty="0">
              <a:effectLst/>
              <a:ea typeface="Calibri"/>
              <a:cs typeface="Arial"/>
            </a:endParaRPr>
          </a:p>
        </p:txBody>
      </p:sp>
      <p:cxnSp>
        <p:nvCxnSpPr>
          <p:cNvPr id="24" name="Straight Arrow Connector 23"/>
          <p:cNvCxnSpPr>
            <a:stCxn id="23" idx="1"/>
            <a:endCxn id="12" idx="5"/>
          </p:cNvCxnSpPr>
          <p:nvPr/>
        </p:nvCxnSpPr>
        <p:spPr>
          <a:xfrm flipH="1" flipV="1">
            <a:off x="4566572" y="3986614"/>
            <a:ext cx="1805628" cy="362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295045" y="2668652"/>
            <a:ext cx="1435702" cy="832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dirty="0" smtClean="0">
                <a:ea typeface="Calibri"/>
                <a:cs typeface="Arial"/>
              </a:rPr>
              <a:t>Engineering </a:t>
            </a:r>
            <a:endParaRPr lang="en-US" sz="800" dirty="0">
              <a:effectLst/>
              <a:ea typeface="Calibri"/>
              <a:cs typeface="Arial"/>
            </a:endParaRPr>
          </a:p>
        </p:txBody>
      </p:sp>
      <p:cxnSp>
        <p:nvCxnSpPr>
          <p:cNvPr id="26" name="Straight Arrow Connector 25"/>
          <p:cNvCxnSpPr>
            <a:stCxn id="25" idx="1"/>
            <a:endCxn id="12" idx="6"/>
          </p:cNvCxnSpPr>
          <p:nvPr/>
        </p:nvCxnSpPr>
        <p:spPr>
          <a:xfrm flipH="1">
            <a:off x="4788024" y="3084830"/>
            <a:ext cx="1507021" cy="383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228184" y="1412776"/>
            <a:ext cx="1450453" cy="906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dirty="0" smtClean="0">
                <a:ea typeface="Calibri"/>
                <a:cs typeface="Arial"/>
              </a:rPr>
              <a:t>Accounting </a:t>
            </a:r>
            <a:endParaRPr lang="en-US" sz="800" dirty="0">
              <a:effectLst/>
              <a:ea typeface="Calibri"/>
              <a:cs typeface="Arial"/>
            </a:endParaRPr>
          </a:p>
        </p:txBody>
      </p:sp>
      <p:cxnSp>
        <p:nvCxnSpPr>
          <p:cNvPr id="28" name="Straight Arrow Connector 27"/>
          <p:cNvCxnSpPr>
            <a:stCxn id="27" idx="1"/>
            <a:endCxn id="12" idx="7"/>
          </p:cNvCxnSpPr>
          <p:nvPr/>
        </p:nvCxnSpPr>
        <p:spPr>
          <a:xfrm flipH="1">
            <a:off x="4566572" y="1865796"/>
            <a:ext cx="1661612" cy="1083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12" idx="1"/>
          </p:cNvCxnSpPr>
          <p:nvPr/>
        </p:nvCxnSpPr>
        <p:spPr>
          <a:xfrm>
            <a:off x="1763688" y="2184578"/>
            <a:ext cx="1733620" cy="764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2" idx="0"/>
          </p:cNvCxnSpPr>
          <p:nvPr/>
        </p:nvCxnSpPr>
        <p:spPr>
          <a:xfrm flipH="1">
            <a:off x="4031940" y="2184578"/>
            <a:ext cx="587501" cy="550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2949699" y="5390095"/>
            <a:ext cx="2126357" cy="8323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b="1" dirty="0" smtClean="0">
                <a:effectLst/>
                <a:ea typeface="Calibri"/>
                <a:cs typeface="Arial"/>
              </a:rPr>
              <a:t>Reports</a:t>
            </a:r>
            <a:endParaRPr lang="en-US" sz="1000" dirty="0">
              <a:effectLst/>
              <a:ea typeface="Calibri"/>
              <a:cs typeface="Arial"/>
            </a:endParaRPr>
          </a:p>
        </p:txBody>
      </p:sp>
      <p:cxnSp>
        <p:nvCxnSpPr>
          <p:cNvPr id="75" name="Straight Arrow Connector 74"/>
          <p:cNvCxnSpPr>
            <a:stCxn id="12" idx="4"/>
            <a:endCxn id="73" idx="0"/>
          </p:cNvCxnSpPr>
          <p:nvPr/>
        </p:nvCxnSpPr>
        <p:spPr>
          <a:xfrm flipH="1">
            <a:off x="4012878" y="4201405"/>
            <a:ext cx="19062" cy="1188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50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2" grpId="0" animBg="1"/>
      <p:bldP spid="16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73" grpId="0" animBg="1"/>
    </p:bld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1320</TotalTime>
  <Words>919</Words>
  <Application>Microsoft Office PowerPoint</Application>
  <PresentationFormat>On-screen Show (4:3)</PresentationFormat>
  <Paragraphs>166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Slipstream</vt:lpstr>
      <vt:lpstr>I-Flights Software for Business Aviation </vt:lpstr>
      <vt:lpstr>Agenda</vt:lpstr>
      <vt:lpstr>1) Why I-Valley …?</vt:lpstr>
      <vt:lpstr>Why I-Valley ?</vt:lpstr>
      <vt:lpstr>I-Valley Portfolio </vt:lpstr>
      <vt:lpstr>2) Airline Success Story</vt:lpstr>
      <vt:lpstr>Midwest Airlines success story </vt:lpstr>
      <vt:lpstr>3) I-Flights Product Overview </vt:lpstr>
      <vt:lpstr>Our product overview</vt:lpstr>
      <vt:lpstr>System Architecture </vt:lpstr>
      <vt:lpstr>Hosting Model (1) </vt:lpstr>
      <vt:lpstr>Hosting Model (2) </vt:lpstr>
      <vt:lpstr>Data Security</vt:lpstr>
      <vt:lpstr>Backup and Maintenance </vt:lpstr>
      <vt:lpstr>Maintenance and support </vt:lpstr>
      <vt:lpstr>4) Flight Time Limitation Overview  </vt:lpstr>
      <vt:lpstr>Flight time limitation </vt:lpstr>
      <vt:lpstr>Flight time limitation </vt:lpstr>
      <vt:lpstr>Flight time limitation </vt:lpstr>
      <vt:lpstr>Flight time limitation </vt:lpstr>
      <vt:lpstr>Flight time limitation </vt:lpstr>
      <vt:lpstr>5) System Users &amp; Rules  </vt:lpstr>
      <vt:lpstr>Users Accessibility </vt:lpstr>
      <vt:lpstr>System Usability </vt:lpstr>
      <vt:lpstr>6) Business Intelligent Reports </vt:lpstr>
      <vt:lpstr>Reporting Services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7) I-Flights Upgrades and Next Version  </vt:lpstr>
      <vt:lpstr>I-Flights Version 2.0</vt:lpstr>
      <vt:lpstr>8) Thanks and now let’s Demo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matrix</dc:creator>
  <cp:lastModifiedBy>Mena S. Beshay</cp:lastModifiedBy>
  <cp:revision>77</cp:revision>
  <dcterms:created xsi:type="dcterms:W3CDTF">2014-10-05T13:26:49Z</dcterms:created>
  <dcterms:modified xsi:type="dcterms:W3CDTF">2015-04-06T09:39:56Z</dcterms:modified>
</cp:coreProperties>
</file>