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Bookman Old Style" panose="02050604050505020204" pitchFamily="18" charset="0"/>
      <p:regular r:id="rId43"/>
      <p:bold r:id="rId44"/>
      <p:italic r:id="rId45"/>
      <p:boldItalic r:id="rId46"/>
    </p:embeddedFont>
    <p:embeddedFont>
      <p:font typeface="Consolas" panose="020B0609020204030204" pitchFamily="49" charset="0"/>
      <p:regular r:id="rId47"/>
      <p:bold r:id="rId48"/>
      <p:italic r:id="rId49"/>
      <p:boldItalic r:id="rId50"/>
    </p:embeddedFont>
    <p:embeddedFont>
      <p:font typeface="Georgia" panose="02040502050405020303" pitchFamily="18" charset="0"/>
      <p:regular r:id="rId51"/>
      <p:bold r:id="rId52"/>
      <p:italic r:id="rId53"/>
      <p:boldItalic r:id="rId54"/>
    </p:embeddedFont>
    <p:embeddedFont>
      <p:font typeface="Roboto"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9" d="100"/>
          <a:sy n="159" d="100"/>
        </p:scale>
        <p:origin x="156" y="2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a7088625f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a7088625f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a7088625f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a7088625f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a7088625f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a7088625f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a7088625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a7088625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a7088625f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a7088625f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70ef2399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70ef2399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70ef2399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70ef2399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70ef2399b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70ef2399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70ef2399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70ef2399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70ef2399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70ef2399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314554219_0_1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314554219_0_1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70ef2399b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70ef2399b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70ef2399b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70ef2399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a7088625f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a7088625f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a7088625f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a7088625f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aa7088625f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aa7088625f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b70ef2399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b70ef2399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b70ef2399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b70ef2399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70ef2399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b70ef2399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70ef2399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70ef2399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70ef2399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70ef2399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a61a5428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a61a5428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b70ef2399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b70ef2399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b70ef2399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b70ef2399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b70ef2399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b70ef2399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b70ef2399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b70ef2399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3f70fb1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3f70fb1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b3f70fb17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b3f70fb17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b3f70fb1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b3f70fb1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b70ef2399b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b70ef2399b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a7088625f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a7088625f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b7a1b732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b7a1b732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a6bed3a1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a6bed3a1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7a1b732e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7a1b732e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a6bed3a1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a6bed3a1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a6bed3a19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a6bed3a1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a6bed3a19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aa6bed3a1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a7088625f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a7088625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a7088625f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a7088625f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1900">
                <a:latin typeface="Georgia"/>
                <a:ea typeface="Georgia"/>
                <a:cs typeface="Georgia"/>
                <a:sym typeface="Georgia"/>
              </a:defRPr>
            </a:lvl1pPr>
            <a:lvl2pPr marL="914400" lvl="1" indent="-317500">
              <a:spcBef>
                <a:spcPts val="1600"/>
              </a:spcBef>
              <a:spcAft>
                <a:spcPts val="0"/>
              </a:spcAft>
              <a:buSzPts val="1400"/>
              <a:buChar char="○"/>
              <a:defRPr sz="1900">
                <a:latin typeface="Consolas"/>
                <a:ea typeface="Consolas"/>
                <a:cs typeface="Consolas"/>
                <a:sym typeface="Consolas"/>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tags/ref_attributes.asp"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www.w3schools.com/tags/tryit.asp?filename=tryhtml5_global_styl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www.sfasu.edu/themes/custom/sfa/css/images/logo.png"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www.sfasu.edu/about-sfa"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whatis/tryit.asp?filename=trywhatis_html_headings" TargetMode="External"/><Relationship Id="rId7" Type="http://schemas.openxmlformats.org/officeDocument/2006/relationships/hyperlink" Target="https://www.w3schools.com/whatis/tryit.asp?filename=trywhatis_html_lists"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www.w3schools.com/whatis/tryit.asp?filename=trywhatis_html_img" TargetMode="External"/><Relationship Id="rId5" Type="http://schemas.openxmlformats.org/officeDocument/2006/relationships/hyperlink" Target="https://www.w3schools.com/whatis/tryit.asp?filename=trywhatis_html_link" TargetMode="External"/><Relationship Id="rId4" Type="http://schemas.openxmlformats.org/officeDocument/2006/relationships/hyperlink" Target="https://www.w3schools.com/whatis/tryit.asp?filename=trywhatis_html_paragraph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whatis/tryit.asp?filename=trywhatis_html_button"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s://www.w3schools.com/whatis/tryit.asp?filename=trywhatis_html_tabl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w3schools.com/html/tryit.asp?filename=tryhtml_block_div"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www.w3schools.com/html/tryit.asp?filename=tryhtml_inline_span"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www.w3schools.com/html/tryit.asp?filename=tryhtml_default"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hyperlink" Target="http://mysfa.sfasu.edu" TargetMode="External"/><Relationship Id="rId4" Type="http://schemas.openxmlformats.org/officeDocument/2006/relationships/hyperlink" Target="http://www.sfasu.edu/themes/custom/sfa/css/images/logo.png"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tag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209527"/>
            <a:ext cx="8222100" cy="140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Georgia"/>
                <a:ea typeface="Georgia"/>
                <a:cs typeface="Georgia"/>
                <a:sym typeface="Georgia"/>
              </a:rPr>
              <a:t>CSCI 3321 Client Server Web Programming</a:t>
            </a:r>
            <a:endParaRPr>
              <a:latin typeface="Georgia"/>
              <a:ea typeface="Georgia"/>
              <a:cs typeface="Georgia"/>
              <a:sym typeface="Georgia"/>
            </a:endParaRPr>
          </a:p>
        </p:txBody>
      </p:sp>
      <p:sp>
        <p:nvSpPr>
          <p:cNvPr id="86" name="Google Shape;86;p13"/>
          <p:cNvSpPr txBox="1">
            <a:spLocks noGrp="1"/>
          </p:cNvSpPr>
          <p:nvPr>
            <p:ph type="subTitle" idx="1"/>
          </p:nvPr>
        </p:nvSpPr>
        <p:spPr>
          <a:xfrm>
            <a:off x="598100" y="2761500"/>
            <a:ext cx="47748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Lesson 2.1 - HTML</a:t>
            </a:r>
            <a:endParaRPr>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HTML Document Structure</a:t>
            </a:r>
            <a:endParaRPr>
              <a:solidFill>
                <a:srgbClr val="FFFFFF"/>
              </a:solidFill>
              <a:latin typeface="Georgia"/>
              <a:ea typeface="Georgia"/>
              <a:cs typeface="Georgia"/>
              <a:sym typeface="Georgia"/>
            </a:endParaRPr>
          </a:p>
        </p:txBody>
      </p:sp>
      <p:sp>
        <p:nvSpPr>
          <p:cNvPr id="144" name="Google Shape;144;p22"/>
          <p:cNvSpPr txBox="1">
            <a:spLocks noGrp="1"/>
          </p:cNvSpPr>
          <p:nvPr>
            <p:ph type="body" idx="1"/>
          </p:nvPr>
        </p:nvSpPr>
        <p:spPr>
          <a:xfrm>
            <a:off x="311700" y="1062150"/>
            <a:ext cx="2423400" cy="3506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Bookman Old Style"/>
              <a:buChar char="●"/>
            </a:pPr>
            <a:r>
              <a:rPr lang="en" sz="1900">
                <a:solidFill>
                  <a:srgbClr val="FFFFFF"/>
                </a:solidFill>
                <a:latin typeface="Georgia"/>
                <a:ea typeface="Georgia"/>
                <a:cs typeface="Georgia"/>
                <a:sym typeface="Georgia"/>
              </a:rPr>
              <a:t>An HTML document is usually called an HTML page in a browser</a:t>
            </a:r>
            <a:endParaRPr sz="1900">
              <a:solidFill>
                <a:srgbClr val="FFFFFF"/>
              </a:solidFill>
              <a:latin typeface="Georgia"/>
              <a:ea typeface="Georgia"/>
              <a:cs typeface="Georgia"/>
              <a:sym typeface="Georgia"/>
            </a:endParaRPr>
          </a:p>
          <a:p>
            <a:pPr marL="457200" lvl="0" indent="-349250" algn="l" rtl="0">
              <a:spcBef>
                <a:spcPts val="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Here is a visualization of an HTML page</a:t>
            </a:r>
            <a:endParaRPr sz="1900">
              <a:solidFill>
                <a:srgbClr val="FFFFFF"/>
              </a:solidFill>
              <a:latin typeface="Georgia"/>
              <a:ea typeface="Georgia"/>
              <a:cs typeface="Georgia"/>
              <a:sym typeface="Georgia"/>
            </a:endParaRPr>
          </a:p>
        </p:txBody>
      </p:sp>
      <p:pic>
        <p:nvPicPr>
          <p:cNvPr id="145" name="Google Shape;145;p22"/>
          <p:cNvPicPr preferRelativeResize="0"/>
          <p:nvPr/>
        </p:nvPicPr>
        <p:blipFill>
          <a:blip r:embed="rId3">
            <a:alphaModFix/>
          </a:blip>
          <a:stretch>
            <a:fillRect/>
          </a:stretch>
        </p:blipFill>
        <p:spPr>
          <a:xfrm>
            <a:off x="2787900" y="1208025"/>
            <a:ext cx="6153249" cy="3418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animEffect transition="in" filter="fade">
                                      <p:cBhvr>
                                        <p:cTn id="7" dur="1000"/>
                                        <p:tgtEl>
                                          <p:spTgt spid="1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4">
                                            <p:txEl>
                                              <p:pRg st="1" end="1"/>
                                            </p:txEl>
                                          </p:spTgt>
                                        </p:tgtEl>
                                        <p:attrNameLst>
                                          <p:attrName>style.visibility</p:attrName>
                                        </p:attrNameLst>
                                      </p:cBhvr>
                                      <p:to>
                                        <p:strVal val="visible"/>
                                      </p:to>
                                    </p:set>
                                    <p:animEffect transition="in" filter="fade">
                                      <p:cBhvr>
                                        <p:cTn id="12" dur="1000"/>
                                        <p:tgtEl>
                                          <p:spTgt spid="144">
                                            <p:txEl>
                                              <p:pRg st="1" end="1"/>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45"/>
                                        </p:tgtEl>
                                        <p:attrNameLst>
                                          <p:attrName>style.visibility</p:attrName>
                                        </p:attrNameLst>
                                      </p:cBhvr>
                                      <p:to>
                                        <p:strVal val="visible"/>
                                      </p:to>
                                    </p:set>
                                    <p:animEffect transition="in" filter="fade">
                                      <p:cBhvr>
                                        <p:cTn id="16"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HTML Document Structure</a:t>
            </a:r>
            <a:endParaRPr>
              <a:solidFill>
                <a:srgbClr val="FFFFFF"/>
              </a:solidFill>
              <a:latin typeface="Georgia"/>
              <a:ea typeface="Georgia"/>
              <a:cs typeface="Georgia"/>
              <a:sym typeface="Georgia"/>
            </a:endParaRPr>
          </a:p>
        </p:txBody>
      </p:sp>
      <p:sp>
        <p:nvSpPr>
          <p:cNvPr id="151" name="Google Shape;151;p23"/>
          <p:cNvSpPr txBox="1">
            <a:spLocks noGrp="1"/>
          </p:cNvSpPr>
          <p:nvPr>
            <p:ph type="body" idx="1"/>
          </p:nvPr>
        </p:nvSpPr>
        <p:spPr>
          <a:xfrm>
            <a:off x="311700" y="1087250"/>
            <a:ext cx="8520600" cy="3481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Bookman Old Style"/>
              <a:buChar char="●"/>
            </a:pPr>
            <a:r>
              <a:rPr lang="en" sz="1900">
                <a:solidFill>
                  <a:srgbClr val="FFFFFF"/>
                </a:solidFill>
                <a:latin typeface="Georgia"/>
                <a:ea typeface="Georgia"/>
                <a:cs typeface="Georgia"/>
                <a:sym typeface="Georgia"/>
              </a:rPr>
              <a:t>Example</a:t>
            </a:r>
            <a:endParaRPr>
              <a:solidFill>
                <a:srgbClr val="FF0000"/>
              </a:solidFill>
              <a:latin typeface="Bookman Old Style"/>
              <a:ea typeface="Bookman Old Style"/>
              <a:cs typeface="Bookman Old Style"/>
              <a:sym typeface="Bookman Old Style"/>
            </a:endParaRPr>
          </a:p>
        </p:txBody>
      </p:sp>
      <p:pic>
        <p:nvPicPr>
          <p:cNvPr id="152" name="Google Shape;152;p23"/>
          <p:cNvPicPr preferRelativeResize="0"/>
          <p:nvPr/>
        </p:nvPicPr>
        <p:blipFill>
          <a:blip r:embed="rId3">
            <a:alphaModFix/>
          </a:blip>
          <a:stretch>
            <a:fillRect/>
          </a:stretch>
        </p:blipFill>
        <p:spPr>
          <a:xfrm>
            <a:off x="613988" y="1580838"/>
            <a:ext cx="7686675" cy="3000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fade">
                                      <p:cBhvr>
                                        <p:cTn id="7" dur="1000"/>
                                        <p:tgtEl>
                                          <p:spTgt spid="151">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52"/>
                                        </p:tgtEl>
                                        <p:attrNameLst>
                                          <p:attrName>style.visibility</p:attrName>
                                        </p:attrNameLst>
                                      </p:cBhvr>
                                      <p:to>
                                        <p:strVal val="visible"/>
                                      </p:to>
                                    </p:set>
                                    <p:animEffect transition="in" filter="fade">
                                      <p:cBhvr>
                                        <p:cTn id="11" dur="10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HTML Document Structure</a:t>
            </a:r>
            <a:endParaRPr>
              <a:solidFill>
                <a:srgbClr val="FFFFFF"/>
              </a:solidFill>
              <a:latin typeface="Georgia"/>
              <a:ea typeface="Georgia"/>
              <a:cs typeface="Georgia"/>
              <a:sym typeface="Georgia"/>
            </a:endParaRPr>
          </a:p>
        </p:txBody>
      </p:sp>
      <p:sp>
        <p:nvSpPr>
          <p:cNvPr id="158" name="Google Shape;158;p24"/>
          <p:cNvSpPr txBox="1">
            <a:spLocks noGrp="1"/>
          </p:cNvSpPr>
          <p:nvPr>
            <p:ph type="body" idx="1"/>
          </p:nvPr>
        </p:nvSpPr>
        <p:spPr>
          <a:xfrm>
            <a:off x="311700" y="1078875"/>
            <a:ext cx="8520600" cy="348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Bookman Old Style"/>
              <a:buChar char="●"/>
            </a:pPr>
            <a:r>
              <a:rPr lang="en" sz="1900">
                <a:solidFill>
                  <a:srgbClr val="FFFFFF"/>
                </a:solidFill>
                <a:latin typeface="Georgia"/>
                <a:ea typeface="Georgia"/>
                <a:cs typeface="Georgia"/>
                <a:sym typeface="Georgia"/>
              </a:rPr>
              <a:t>Example</a:t>
            </a:r>
            <a:endParaRPr>
              <a:solidFill>
                <a:srgbClr val="FF0000"/>
              </a:solidFill>
              <a:latin typeface="Bookman Old Style"/>
              <a:ea typeface="Bookman Old Style"/>
              <a:cs typeface="Bookman Old Style"/>
              <a:sym typeface="Bookman Old Style"/>
            </a:endParaRPr>
          </a:p>
        </p:txBody>
      </p:sp>
      <p:pic>
        <p:nvPicPr>
          <p:cNvPr id="159" name="Google Shape;159;p24"/>
          <p:cNvPicPr preferRelativeResize="0"/>
          <p:nvPr/>
        </p:nvPicPr>
        <p:blipFill>
          <a:blip r:embed="rId3">
            <a:alphaModFix/>
          </a:blip>
          <a:stretch>
            <a:fillRect/>
          </a:stretch>
        </p:blipFill>
        <p:spPr>
          <a:xfrm>
            <a:off x="792500" y="1694300"/>
            <a:ext cx="7094200" cy="3102850"/>
          </a:xfrm>
          <a:prstGeom prst="rect">
            <a:avLst/>
          </a:prstGeom>
          <a:noFill/>
          <a:ln>
            <a:noFill/>
          </a:ln>
        </p:spPr>
      </p:pic>
      <p:sp>
        <p:nvSpPr>
          <p:cNvPr id="160" name="Google Shape;160;p24"/>
          <p:cNvSpPr/>
          <p:nvPr/>
        </p:nvSpPr>
        <p:spPr>
          <a:xfrm>
            <a:off x="1103975" y="1814850"/>
            <a:ext cx="1129200" cy="225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p:nvPr/>
        </p:nvSpPr>
        <p:spPr>
          <a:xfrm>
            <a:off x="869800" y="2550850"/>
            <a:ext cx="6765900" cy="435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a:off x="878150" y="3094475"/>
            <a:ext cx="3693900" cy="493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24"/>
          <p:cNvCxnSpPr/>
          <p:nvPr/>
        </p:nvCxnSpPr>
        <p:spPr>
          <a:xfrm flipH="1">
            <a:off x="2366725" y="1513775"/>
            <a:ext cx="920100" cy="351300"/>
          </a:xfrm>
          <a:prstGeom prst="straightConnector1">
            <a:avLst/>
          </a:prstGeom>
          <a:noFill/>
          <a:ln w="9525" cap="flat" cmpd="sng">
            <a:solidFill>
              <a:srgbClr val="FF0000"/>
            </a:solidFill>
            <a:prstDash val="solid"/>
            <a:round/>
            <a:headEnd type="none" w="med" len="med"/>
            <a:tailEnd type="triangle" w="med" len="med"/>
          </a:ln>
        </p:spPr>
      </p:cxnSp>
      <p:cxnSp>
        <p:nvCxnSpPr>
          <p:cNvPr id="164" name="Google Shape;164;p24"/>
          <p:cNvCxnSpPr/>
          <p:nvPr/>
        </p:nvCxnSpPr>
        <p:spPr>
          <a:xfrm rot="10800000">
            <a:off x="6732550" y="3052750"/>
            <a:ext cx="0" cy="593700"/>
          </a:xfrm>
          <a:prstGeom prst="straightConnector1">
            <a:avLst/>
          </a:prstGeom>
          <a:noFill/>
          <a:ln w="9525" cap="flat" cmpd="sng">
            <a:solidFill>
              <a:srgbClr val="FF0000"/>
            </a:solidFill>
            <a:prstDash val="solid"/>
            <a:round/>
            <a:headEnd type="none" w="med" len="med"/>
            <a:tailEnd type="triangle" w="med" len="med"/>
          </a:ln>
        </p:spPr>
      </p:cxnSp>
      <p:cxnSp>
        <p:nvCxnSpPr>
          <p:cNvPr id="165" name="Google Shape;165;p24"/>
          <p:cNvCxnSpPr/>
          <p:nvPr/>
        </p:nvCxnSpPr>
        <p:spPr>
          <a:xfrm rot="10800000">
            <a:off x="2450475" y="3680000"/>
            <a:ext cx="0" cy="317700"/>
          </a:xfrm>
          <a:prstGeom prst="straightConnector1">
            <a:avLst/>
          </a:prstGeom>
          <a:noFill/>
          <a:ln w="9525" cap="flat" cmpd="sng">
            <a:solidFill>
              <a:srgbClr val="FF0000"/>
            </a:solidFill>
            <a:prstDash val="solid"/>
            <a:round/>
            <a:headEnd type="none" w="med" len="med"/>
            <a:tailEnd type="triangle" w="med" len="med"/>
          </a:ln>
        </p:spPr>
      </p:cxnSp>
      <p:sp>
        <p:nvSpPr>
          <p:cNvPr id="166" name="Google Shape;166;p24"/>
          <p:cNvSpPr txBox="1"/>
          <p:nvPr/>
        </p:nvSpPr>
        <p:spPr>
          <a:xfrm>
            <a:off x="3286825" y="1278675"/>
            <a:ext cx="786300" cy="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FF0000"/>
                </a:solidFill>
                <a:latin typeface="Roboto"/>
                <a:ea typeface="Roboto"/>
                <a:cs typeface="Roboto"/>
                <a:sym typeface="Roboto"/>
              </a:rPr>
              <a:t>&lt;title&gt;</a:t>
            </a:r>
            <a:endParaRPr sz="1300">
              <a:solidFill>
                <a:srgbClr val="FF0000"/>
              </a:solidFill>
              <a:latin typeface="Roboto"/>
              <a:ea typeface="Roboto"/>
              <a:cs typeface="Roboto"/>
              <a:sym typeface="Roboto"/>
            </a:endParaRPr>
          </a:p>
        </p:txBody>
      </p:sp>
      <p:sp>
        <p:nvSpPr>
          <p:cNvPr id="167" name="Google Shape;167;p24"/>
          <p:cNvSpPr txBox="1"/>
          <p:nvPr/>
        </p:nvSpPr>
        <p:spPr>
          <a:xfrm>
            <a:off x="6431475" y="3663175"/>
            <a:ext cx="6105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Roboto"/>
                <a:ea typeface="Roboto"/>
                <a:cs typeface="Roboto"/>
                <a:sym typeface="Roboto"/>
              </a:rPr>
              <a:t>&lt;h1&gt;</a:t>
            </a:r>
            <a:endParaRPr>
              <a:solidFill>
                <a:srgbClr val="FF0000"/>
              </a:solidFill>
              <a:latin typeface="Roboto"/>
              <a:ea typeface="Roboto"/>
              <a:cs typeface="Roboto"/>
              <a:sym typeface="Roboto"/>
            </a:endParaRPr>
          </a:p>
        </p:txBody>
      </p:sp>
      <p:sp>
        <p:nvSpPr>
          <p:cNvPr id="168" name="Google Shape;168;p24"/>
          <p:cNvSpPr txBox="1"/>
          <p:nvPr/>
        </p:nvSpPr>
        <p:spPr>
          <a:xfrm>
            <a:off x="2233950" y="3937325"/>
            <a:ext cx="5772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Roboto"/>
                <a:ea typeface="Roboto"/>
                <a:cs typeface="Roboto"/>
                <a:sym typeface="Roboto"/>
              </a:rPr>
              <a:t>&lt;p&gt;</a:t>
            </a:r>
            <a:endParaRPr>
              <a:solidFill>
                <a:srgbClr val="FF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1000"/>
                                        <p:tgtEl>
                                          <p:spTgt spid="15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59"/>
                                        </p:tgtEl>
                                        <p:attrNameLst>
                                          <p:attrName>style.visibility</p:attrName>
                                        </p:attrNameLst>
                                      </p:cBhvr>
                                      <p:to>
                                        <p:strVal val="visible"/>
                                      </p:to>
                                    </p:set>
                                    <p:animEffect transition="in" filter="fade">
                                      <p:cBhvr>
                                        <p:cTn id="11" dur="1000"/>
                                        <p:tgtEl>
                                          <p:spTgt spid="15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0"/>
                                        </p:tgtEl>
                                        <p:attrNameLst>
                                          <p:attrName>style.visibility</p:attrName>
                                        </p:attrNameLst>
                                      </p:cBhvr>
                                      <p:to>
                                        <p:strVal val="visible"/>
                                      </p:to>
                                    </p:set>
                                    <p:animEffect transition="in" filter="fade">
                                      <p:cBhvr>
                                        <p:cTn id="16" dur="1000"/>
                                        <p:tgtEl>
                                          <p:spTgt spid="160"/>
                                        </p:tgtEl>
                                      </p:cBhvr>
                                    </p:animEffect>
                                  </p:childTnLst>
                                </p:cTn>
                              </p:par>
                              <p:par>
                                <p:cTn id="17" presetID="10" presetClass="entr" presetSubtype="0" fill="hold" nodeType="withEffect">
                                  <p:stCondLst>
                                    <p:cond delay="0"/>
                                  </p:stCondLst>
                                  <p:childTnLst>
                                    <p:set>
                                      <p:cBhvr>
                                        <p:cTn id="18" dur="1" fill="hold">
                                          <p:stCondLst>
                                            <p:cond delay="0"/>
                                          </p:stCondLst>
                                        </p:cTn>
                                        <p:tgtEl>
                                          <p:spTgt spid="163"/>
                                        </p:tgtEl>
                                        <p:attrNameLst>
                                          <p:attrName>style.visibility</p:attrName>
                                        </p:attrNameLst>
                                      </p:cBhvr>
                                      <p:to>
                                        <p:strVal val="visible"/>
                                      </p:to>
                                    </p:set>
                                    <p:animEffect transition="in" filter="fade">
                                      <p:cBhvr>
                                        <p:cTn id="19" dur="1000"/>
                                        <p:tgtEl>
                                          <p:spTgt spid="163"/>
                                        </p:tgtEl>
                                      </p:cBhvr>
                                    </p:animEffect>
                                  </p:childTnLst>
                                </p:cTn>
                              </p:par>
                              <p:par>
                                <p:cTn id="20" presetID="10" presetClass="entr" presetSubtype="0" fill="hold" nodeType="withEffect">
                                  <p:stCondLst>
                                    <p:cond delay="0"/>
                                  </p:stCondLst>
                                  <p:childTnLst>
                                    <p:set>
                                      <p:cBhvr>
                                        <p:cTn id="21" dur="1" fill="hold">
                                          <p:stCondLst>
                                            <p:cond delay="0"/>
                                          </p:stCondLst>
                                        </p:cTn>
                                        <p:tgtEl>
                                          <p:spTgt spid="166"/>
                                        </p:tgtEl>
                                        <p:attrNameLst>
                                          <p:attrName>style.visibility</p:attrName>
                                        </p:attrNameLst>
                                      </p:cBhvr>
                                      <p:to>
                                        <p:strVal val="visible"/>
                                      </p:to>
                                    </p:set>
                                    <p:animEffect transition="in" filter="fade">
                                      <p:cBhvr>
                                        <p:cTn id="22" dur="1000"/>
                                        <p:tgtEl>
                                          <p:spTgt spid="16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1"/>
                                        </p:tgtEl>
                                        <p:attrNameLst>
                                          <p:attrName>style.visibility</p:attrName>
                                        </p:attrNameLst>
                                      </p:cBhvr>
                                      <p:to>
                                        <p:strVal val="visible"/>
                                      </p:to>
                                    </p:set>
                                    <p:animEffect transition="in" filter="fade">
                                      <p:cBhvr>
                                        <p:cTn id="27" dur="1000"/>
                                        <p:tgtEl>
                                          <p:spTgt spid="161"/>
                                        </p:tgtEl>
                                      </p:cBhvr>
                                    </p:animEffect>
                                  </p:childTnLst>
                                </p:cTn>
                              </p:par>
                              <p:par>
                                <p:cTn id="28" presetID="10" presetClass="entr" presetSubtype="0" fill="hold" nodeType="withEffect">
                                  <p:stCondLst>
                                    <p:cond delay="0"/>
                                  </p:stCondLst>
                                  <p:childTnLst>
                                    <p:set>
                                      <p:cBhvr>
                                        <p:cTn id="29" dur="1" fill="hold">
                                          <p:stCondLst>
                                            <p:cond delay="0"/>
                                          </p:stCondLst>
                                        </p:cTn>
                                        <p:tgtEl>
                                          <p:spTgt spid="164"/>
                                        </p:tgtEl>
                                        <p:attrNameLst>
                                          <p:attrName>style.visibility</p:attrName>
                                        </p:attrNameLst>
                                      </p:cBhvr>
                                      <p:to>
                                        <p:strVal val="visible"/>
                                      </p:to>
                                    </p:set>
                                    <p:animEffect transition="in" filter="fade">
                                      <p:cBhvr>
                                        <p:cTn id="30" dur="1000"/>
                                        <p:tgtEl>
                                          <p:spTgt spid="164"/>
                                        </p:tgtEl>
                                      </p:cBhvr>
                                    </p:animEffect>
                                  </p:childTnLst>
                                </p:cTn>
                              </p:par>
                              <p:par>
                                <p:cTn id="31" presetID="10" presetClass="entr" presetSubtype="0" fill="hold" nodeType="withEffect">
                                  <p:stCondLst>
                                    <p:cond delay="0"/>
                                  </p:stCondLst>
                                  <p:childTnLst>
                                    <p:set>
                                      <p:cBhvr>
                                        <p:cTn id="32" dur="1" fill="hold">
                                          <p:stCondLst>
                                            <p:cond delay="0"/>
                                          </p:stCondLst>
                                        </p:cTn>
                                        <p:tgtEl>
                                          <p:spTgt spid="167"/>
                                        </p:tgtEl>
                                        <p:attrNameLst>
                                          <p:attrName>style.visibility</p:attrName>
                                        </p:attrNameLst>
                                      </p:cBhvr>
                                      <p:to>
                                        <p:strVal val="visible"/>
                                      </p:to>
                                    </p:set>
                                    <p:animEffect transition="in" filter="fade">
                                      <p:cBhvr>
                                        <p:cTn id="33" dur="1000"/>
                                        <p:tgtEl>
                                          <p:spTgt spid="16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2"/>
                                        </p:tgtEl>
                                        <p:attrNameLst>
                                          <p:attrName>style.visibility</p:attrName>
                                        </p:attrNameLst>
                                      </p:cBhvr>
                                      <p:to>
                                        <p:strVal val="visible"/>
                                      </p:to>
                                    </p:set>
                                    <p:animEffect transition="in" filter="fade">
                                      <p:cBhvr>
                                        <p:cTn id="38" dur="1000"/>
                                        <p:tgtEl>
                                          <p:spTgt spid="162"/>
                                        </p:tgtEl>
                                      </p:cBhvr>
                                    </p:animEffect>
                                  </p:childTnLst>
                                </p:cTn>
                              </p:par>
                              <p:par>
                                <p:cTn id="39" presetID="10" presetClass="entr" presetSubtype="0" fill="hold" nodeType="withEffect">
                                  <p:stCondLst>
                                    <p:cond delay="0"/>
                                  </p:stCondLst>
                                  <p:childTnLst>
                                    <p:set>
                                      <p:cBhvr>
                                        <p:cTn id="40" dur="1" fill="hold">
                                          <p:stCondLst>
                                            <p:cond delay="0"/>
                                          </p:stCondLst>
                                        </p:cTn>
                                        <p:tgtEl>
                                          <p:spTgt spid="168"/>
                                        </p:tgtEl>
                                        <p:attrNameLst>
                                          <p:attrName>style.visibility</p:attrName>
                                        </p:attrNameLst>
                                      </p:cBhvr>
                                      <p:to>
                                        <p:strVal val="visible"/>
                                      </p:to>
                                    </p:set>
                                    <p:animEffect transition="in" filter="fade">
                                      <p:cBhvr>
                                        <p:cTn id="41" dur="1000"/>
                                        <p:tgtEl>
                                          <p:spTgt spid="168"/>
                                        </p:tgtEl>
                                      </p:cBhvr>
                                    </p:animEffect>
                                  </p:childTnLst>
                                </p:cTn>
                              </p:par>
                              <p:par>
                                <p:cTn id="42" presetID="10" presetClass="entr" presetSubtype="0" fill="hold" nodeType="withEffect">
                                  <p:stCondLst>
                                    <p:cond delay="0"/>
                                  </p:stCondLst>
                                  <p:childTnLst>
                                    <p:set>
                                      <p:cBhvr>
                                        <p:cTn id="43" dur="1" fill="hold">
                                          <p:stCondLst>
                                            <p:cond delay="0"/>
                                          </p:stCondLst>
                                        </p:cTn>
                                        <p:tgtEl>
                                          <p:spTgt spid="165"/>
                                        </p:tgtEl>
                                        <p:attrNameLst>
                                          <p:attrName>style.visibility</p:attrName>
                                        </p:attrNameLst>
                                      </p:cBhvr>
                                      <p:to>
                                        <p:strVal val="visible"/>
                                      </p:to>
                                    </p:set>
                                    <p:animEffect transition="in" filter="fade">
                                      <p:cBhvr>
                                        <p:cTn id="44"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HTML Document Structure</a:t>
            </a:r>
            <a:endParaRPr>
              <a:solidFill>
                <a:srgbClr val="FFFFFF"/>
              </a:solidFill>
              <a:latin typeface="Georgia"/>
              <a:ea typeface="Georgia"/>
              <a:cs typeface="Georgia"/>
              <a:sym typeface="Georgia"/>
            </a:endParaRPr>
          </a:p>
        </p:txBody>
      </p:sp>
      <p:sp>
        <p:nvSpPr>
          <p:cNvPr id="174" name="Google Shape;174;p25"/>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Bookman Old Style"/>
              <a:buChar char="●"/>
            </a:pPr>
            <a:r>
              <a:rPr lang="en" sz="1900">
                <a:solidFill>
                  <a:srgbClr val="FFFFFF"/>
                </a:solidFill>
                <a:latin typeface="Georgia"/>
                <a:ea typeface="Georgia"/>
                <a:cs typeface="Georgia"/>
                <a:sym typeface="Georgia"/>
              </a:rPr>
              <a:t>Example Explained</a:t>
            </a:r>
            <a:endParaRPr sz="1900">
              <a:solidFill>
                <a:srgbClr val="FFFFFF"/>
              </a:solidFill>
              <a:latin typeface="Georgia"/>
              <a:ea typeface="Georgia"/>
              <a:cs typeface="Georgia"/>
              <a:sym typeface="Georgia"/>
            </a:endParaRPr>
          </a:p>
          <a:p>
            <a:pPr marL="914400" lvl="1" indent="-342900" algn="l" rtl="0">
              <a:lnSpc>
                <a:spcPct val="100000"/>
              </a:lnSpc>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The </a:t>
            </a:r>
            <a:r>
              <a:rPr lang="en" sz="1800">
                <a:solidFill>
                  <a:srgbClr val="FF0000"/>
                </a:solidFill>
                <a:latin typeface="Consolas"/>
                <a:ea typeface="Consolas"/>
                <a:cs typeface="Consolas"/>
                <a:sym typeface="Consolas"/>
              </a:rPr>
              <a:t>&lt;!DOCTYPE html&gt;</a:t>
            </a:r>
            <a:r>
              <a:rPr lang="en" sz="1800">
                <a:solidFill>
                  <a:srgbClr val="FFFFFF"/>
                </a:solidFill>
                <a:latin typeface="Georgia"/>
                <a:ea typeface="Georgia"/>
                <a:cs typeface="Georgia"/>
                <a:sym typeface="Georgia"/>
              </a:rPr>
              <a:t> declaration defines this document to be HTML5</a:t>
            </a:r>
            <a:endParaRPr sz="1800">
              <a:solidFill>
                <a:srgbClr val="FFFFFF"/>
              </a:solidFill>
              <a:latin typeface="Georgia"/>
              <a:ea typeface="Georgia"/>
              <a:cs typeface="Georgia"/>
              <a:sym typeface="Georgia"/>
            </a:endParaRPr>
          </a:p>
          <a:p>
            <a:pPr marL="914400" lvl="1" indent="-342900" algn="l" rtl="0">
              <a:lnSpc>
                <a:spcPct val="100000"/>
              </a:lnSpc>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The </a:t>
            </a:r>
            <a:r>
              <a:rPr lang="en" sz="1800">
                <a:solidFill>
                  <a:srgbClr val="FF0000"/>
                </a:solidFill>
                <a:latin typeface="Consolas"/>
                <a:ea typeface="Consolas"/>
                <a:cs typeface="Consolas"/>
                <a:sym typeface="Consolas"/>
              </a:rPr>
              <a:t>&lt;html&gt;</a:t>
            </a:r>
            <a:r>
              <a:rPr lang="en" sz="1800">
                <a:solidFill>
                  <a:srgbClr val="FFFFFF"/>
                </a:solidFill>
                <a:latin typeface="Georgia"/>
                <a:ea typeface="Georgia"/>
                <a:cs typeface="Georgia"/>
                <a:sym typeface="Georgia"/>
              </a:rPr>
              <a:t> element is the root element of an HTML page</a:t>
            </a:r>
            <a:endParaRPr sz="1800">
              <a:solidFill>
                <a:srgbClr val="FFFFFF"/>
              </a:solidFill>
              <a:latin typeface="Georgia"/>
              <a:ea typeface="Georgia"/>
              <a:cs typeface="Georgia"/>
              <a:sym typeface="Georgia"/>
            </a:endParaRPr>
          </a:p>
          <a:p>
            <a:pPr marL="914400" lvl="1" indent="-342900" algn="l" rtl="0">
              <a:lnSpc>
                <a:spcPct val="100000"/>
              </a:lnSpc>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The </a:t>
            </a:r>
            <a:r>
              <a:rPr lang="en" sz="1800">
                <a:solidFill>
                  <a:srgbClr val="FF0000"/>
                </a:solidFill>
                <a:latin typeface="Consolas"/>
                <a:ea typeface="Consolas"/>
                <a:cs typeface="Consolas"/>
                <a:sym typeface="Consolas"/>
              </a:rPr>
              <a:t>lang</a:t>
            </a:r>
            <a:r>
              <a:rPr lang="en" sz="1800">
                <a:solidFill>
                  <a:srgbClr val="FFFFFF"/>
                </a:solidFill>
                <a:latin typeface="Georgia"/>
                <a:ea typeface="Georgia"/>
                <a:cs typeface="Georgia"/>
                <a:sym typeface="Georgia"/>
              </a:rPr>
              <a:t> attribute  defines the language of the document</a:t>
            </a:r>
            <a:endParaRPr sz="1800">
              <a:solidFill>
                <a:srgbClr val="FFFFFF"/>
              </a:solidFill>
              <a:latin typeface="Georgia"/>
              <a:ea typeface="Georgia"/>
              <a:cs typeface="Georgia"/>
              <a:sym typeface="Georgia"/>
            </a:endParaRPr>
          </a:p>
          <a:p>
            <a:pPr marL="914400" lvl="1" indent="-342900" algn="l" rtl="0">
              <a:lnSpc>
                <a:spcPct val="100000"/>
              </a:lnSpc>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The </a:t>
            </a:r>
            <a:r>
              <a:rPr lang="en" sz="1800">
                <a:solidFill>
                  <a:srgbClr val="FF0000"/>
                </a:solidFill>
                <a:latin typeface="Consolas"/>
                <a:ea typeface="Consolas"/>
                <a:cs typeface="Consolas"/>
                <a:sym typeface="Consolas"/>
              </a:rPr>
              <a:t>&lt;meta&gt;</a:t>
            </a:r>
            <a:r>
              <a:rPr lang="en" sz="1800">
                <a:solidFill>
                  <a:srgbClr val="FFFFFF"/>
                </a:solidFill>
                <a:latin typeface="Georgia"/>
                <a:ea typeface="Georgia"/>
                <a:cs typeface="Georgia"/>
                <a:sym typeface="Georgia"/>
              </a:rPr>
              <a:t> element contains meta information about the document</a:t>
            </a:r>
            <a:endParaRPr sz="1800">
              <a:solidFill>
                <a:srgbClr val="FFFFFF"/>
              </a:solidFill>
              <a:latin typeface="Georgia"/>
              <a:ea typeface="Georgia"/>
              <a:cs typeface="Georgia"/>
              <a:sym typeface="Georgia"/>
            </a:endParaRPr>
          </a:p>
          <a:p>
            <a:pPr marL="914400" lvl="1" indent="-342900" algn="l" rtl="0">
              <a:lnSpc>
                <a:spcPct val="100000"/>
              </a:lnSpc>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The </a:t>
            </a:r>
            <a:r>
              <a:rPr lang="en" sz="1800">
                <a:solidFill>
                  <a:srgbClr val="FF0000"/>
                </a:solidFill>
                <a:latin typeface="Consolas"/>
                <a:ea typeface="Consolas"/>
                <a:cs typeface="Consolas"/>
                <a:sym typeface="Consolas"/>
              </a:rPr>
              <a:t>charset</a:t>
            </a:r>
            <a:r>
              <a:rPr lang="en" sz="1800">
                <a:solidFill>
                  <a:srgbClr val="FFFFFF"/>
                </a:solidFill>
                <a:latin typeface="Georgia"/>
                <a:ea typeface="Georgia"/>
                <a:cs typeface="Georgia"/>
                <a:sym typeface="Georgia"/>
              </a:rPr>
              <a:t> attribute defines the character set used in the document</a:t>
            </a:r>
            <a:endParaRPr sz="1800">
              <a:solidFill>
                <a:srgbClr val="FFFFFF"/>
              </a:solidFill>
              <a:latin typeface="Georgia"/>
              <a:ea typeface="Georgia"/>
              <a:cs typeface="Georgia"/>
              <a:sym typeface="Georgia"/>
            </a:endParaRPr>
          </a:p>
          <a:p>
            <a:pPr marL="914400" lvl="1" indent="-342900" algn="l" rtl="0">
              <a:lnSpc>
                <a:spcPct val="100000"/>
              </a:lnSpc>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The </a:t>
            </a:r>
            <a:r>
              <a:rPr lang="en" sz="1800">
                <a:solidFill>
                  <a:srgbClr val="FF0000"/>
                </a:solidFill>
                <a:latin typeface="Consolas"/>
                <a:ea typeface="Consolas"/>
                <a:cs typeface="Consolas"/>
                <a:sym typeface="Consolas"/>
              </a:rPr>
              <a:t>&lt;title&gt;</a:t>
            </a:r>
            <a:r>
              <a:rPr lang="en" sz="1800">
                <a:solidFill>
                  <a:srgbClr val="FFFFFF"/>
                </a:solidFill>
                <a:latin typeface="Georgia"/>
                <a:ea typeface="Georgia"/>
                <a:cs typeface="Georgia"/>
                <a:sym typeface="Georgia"/>
              </a:rPr>
              <a:t> element specifies a title for the document</a:t>
            </a:r>
            <a:endParaRPr sz="1800">
              <a:solidFill>
                <a:srgbClr val="FFFFFF"/>
              </a:solidFill>
              <a:latin typeface="Georgia"/>
              <a:ea typeface="Georgia"/>
              <a:cs typeface="Georgia"/>
              <a:sym typeface="Georgia"/>
            </a:endParaRPr>
          </a:p>
          <a:p>
            <a:pPr marL="914400" lvl="1" indent="-342900" algn="l" rtl="0">
              <a:lnSpc>
                <a:spcPct val="100000"/>
              </a:lnSpc>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The </a:t>
            </a:r>
            <a:r>
              <a:rPr lang="en" sz="1800">
                <a:solidFill>
                  <a:srgbClr val="FF0000"/>
                </a:solidFill>
                <a:latin typeface="Consolas"/>
                <a:ea typeface="Consolas"/>
                <a:cs typeface="Consolas"/>
                <a:sym typeface="Consolas"/>
              </a:rPr>
              <a:t>&lt;body&gt;</a:t>
            </a:r>
            <a:r>
              <a:rPr lang="en" sz="1800">
                <a:solidFill>
                  <a:srgbClr val="FFFFFF"/>
                </a:solidFill>
                <a:latin typeface="Georgia"/>
                <a:ea typeface="Georgia"/>
                <a:cs typeface="Georgia"/>
                <a:sym typeface="Georgia"/>
              </a:rPr>
              <a:t> element contains the visible page content</a:t>
            </a:r>
            <a:endParaRPr sz="1800">
              <a:solidFill>
                <a:srgbClr val="FFFFFF"/>
              </a:solidFill>
              <a:latin typeface="Georgia"/>
              <a:ea typeface="Georgia"/>
              <a:cs typeface="Georgia"/>
              <a:sym typeface="Georgia"/>
            </a:endParaRPr>
          </a:p>
          <a:p>
            <a:pPr marL="914400" lvl="1" indent="-342900" algn="l" rtl="0">
              <a:lnSpc>
                <a:spcPct val="100000"/>
              </a:lnSpc>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The </a:t>
            </a:r>
            <a:r>
              <a:rPr lang="en" sz="1800">
                <a:solidFill>
                  <a:srgbClr val="FF0000"/>
                </a:solidFill>
                <a:latin typeface="Consolas"/>
                <a:ea typeface="Consolas"/>
                <a:cs typeface="Consolas"/>
                <a:sym typeface="Consolas"/>
              </a:rPr>
              <a:t>&lt;h1&gt;</a:t>
            </a:r>
            <a:r>
              <a:rPr lang="en" sz="1800">
                <a:solidFill>
                  <a:srgbClr val="FFFFFF"/>
                </a:solidFill>
                <a:latin typeface="Georgia"/>
                <a:ea typeface="Georgia"/>
                <a:cs typeface="Georgia"/>
                <a:sym typeface="Georgia"/>
              </a:rPr>
              <a:t> element defines a large heading</a:t>
            </a:r>
            <a:endParaRPr sz="1800">
              <a:solidFill>
                <a:srgbClr val="FFFFFF"/>
              </a:solidFill>
              <a:latin typeface="Georgia"/>
              <a:ea typeface="Georgia"/>
              <a:cs typeface="Georgia"/>
              <a:sym typeface="Georgia"/>
            </a:endParaRPr>
          </a:p>
          <a:p>
            <a:pPr marL="914400" lvl="1" indent="-342900" algn="l" rtl="0">
              <a:lnSpc>
                <a:spcPct val="100000"/>
              </a:lnSpc>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The </a:t>
            </a:r>
            <a:r>
              <a:rPr lang="en" sz="1800">
                <a:solidFill>
                  <a:srgbClr val="FF0000"/>
                </a:solidFill>
                <a:latin typeface="Consolas"/>
                <a:ea typeface="Consolas"/>
                <a:cs typeface="Consolas"/>
                <a:sym typeface="Consolas"/>
              </a:rPr>
              <a:t>&lt;p&gt;</a:t>
            </a:r>
            <a:r>
              <a:rPr lang="en" sz="1800">
                <a:solidFill>
                  <a:srgbClr val="FFFFFF"/>
                </a:solidFill>
                <a:latin typeface="Georgia"/>
                <a:ea typeface="Georgia"/>
                <a:cs typeface="Georgia"/>
                <a:sym typeface="Georgia"/>
              </a:rPr>
              <a:t> element defines a paragraph</a:t>
            </a:r>
            <a:endParaRPr sz="1800">
              <a:solidFill>
                <a:srgbClr val="FFFFFF"/>
              </a:solidFill>
              <a:latin typeface="Georgia"/>
              <a:ea typeface="Georgia"/>
              <a:cs typeface="Georgia"/>
              <a:sym typeface="Georgia"/>
            </a:endParaRPr>
          </a:p>
          <a:p>
            <a:pPr marL="0" lvl="0" indent="0" algn="l" rtl="0">
              <a:lnSpc>
                <a:spcPct val="100000"/>
              </a:lnSpc>
              <a:spcBef>
                <a:spcPts val="1600"/>
              </a:spcBef>
              <a:spcAft>
                <a:spcPts val="0"/>
              </a:spcAft>
              <a:buNone/>
            </a:pPr>
            <a:r>
              <a:rPr lang="en">
                <a:solidFill>
                  <a:srgbClr val="FFFFFF"/>
                </a:solidFill>
                <a:latin typeface="Georgia"/>
                <a:ea typeface="Georgia"/>
                <a:cs typeface="Georgia"/>
                <a:sym typeface="Georgia"/>
              </a:rPr>
              <a:t>Only the content inside the </a:t>
            </a:r>
            <a:r>
              <a:rPr lang="en">
                <a:solidFill>
                  <a:srgbClr val="FF0000"/>
                </a:solidFill>
                <a:latin typeface="Consolas"/>
                <a:ea typeface="Consolas"/>
                <a:cs typeface="Consolas"/>
                <a:sym typeface="Consolas"/>
              </a:rPr>
              <a:t>&lt;body&gt;</a:t>
            </a:r>
            <a:r>
              <a:rPr lang="en">
                <a:solidFill>
                  <a:srgbClr val="FFFFFF"/>
                </a:solidFill>
                <a:latin typeface="Georgia"/>
                <a:ea typeface="Georgia"/>
                <a:cs typeface="Georgia"/>
                <a:sym typeface="Georgia"/>
              </a:rPr>
              <a:t> section</a:t>
            </a:r>
            <a:r>
              <a:rPr lang="en">
                <a:solidFill>
                  <a:srgbClr val="FFFFFF"/>
                </a:solidFill>
              </a:rPr>
              <a:t> </a:t>
            </a:r>
            <a:r>
              <a:rPr lang="en">
                <a:solidFill>
                  <a:srgbClr val="FFFFFF"/>
                </a:solidFill>
                <a:latin typeface="Georgia"/>
                <a:ea typeface="Georgia"/>
                <a:cs typeface="Georgia"/>
                <a:sym typeface="Georgia"/>
              </a:rPr>
              <a:t>is displayed in a browser.</a:t>
            </a:r>
            <a:endParaRPr sz="1800">
              <a:solidFill>
                <a:srgbClr val="FFFFFF"/>
              </a:solidFill>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1000"/>
                                        <p:tgtEl>
                                          <p:spTgt spid="1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xEl>
                                              <p:pRg st="1" end="1"/>
                                            </p:txEl>
                                          </p:spTgt>
                                        </p:tgtEl>
                                        <p:attrNameLst>
                                          <p:attrName>style.visibility</p:attrName>
                                        </p:attrNameLst>
                                      </p:cBhvr>
                                      <p:to>
                                        <p:strVal val="visible"/>
                                      </p:to>
                                    </p:set>
                                    <p:animEffect transition="in" filter="fade">
                                      <p:cBhvr>
                                        <p:cTn id="12" dur="1000"/>
                                        <p:tgtEl>
                                          <p:spTgt spid="1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
                                            <p:txEl>
                                              <p:pRg st="2" end="2"/>
                                            </p:txEl>
                                          </p:spTgt>
                                        </p:tgtEl>
                                        <p:attrNameLst>
                                          <p:attrName>style.visibility</p:attrName>
                                        </p:attrNameLst>
                                      </p:cBhvr>
                                      <p:to>
                                        <p:strVal val="visible"/>
                                      </p:to>
                                    </p:set>
                                    <p:animEffect transition="in" filter="fade">
                                      <p:cBhvr>
                                        <p:cTn id="17" dur="1000"/>
                                        <p:tgtEl>
                                          <p:spTgt spid="1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4">
                                            <p:txEl>
                                              <p:pRg st="3" end="3"/>
                                            </p:txEl>
                                          </p:spTgt>
                                        </p:tgtEl>
                                        <p:attrNameLst>
                                          <p:attrName>style.visibility</p:attrName>
                                        </p:attrNameLst>
                                      </p:cBhvr>
                                      <p:to>
                                        <p:strVal val="visible"/>
                                      </p:to>
                                    </p:set>
                                    <p:animEffect transition="in" filter="fade">
                                      <p:cBhvr>
                                        <p:cTn id="22" dur="1000"/>
                                        <p:tgtEl>
                                          <p:spTgt spid="1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4">
                                            <p:txEl>
                                              <p:pRg st="4" end="4"/>
                                            </p:txEl>
                                          </p:spTgt>
                                        </p:tgtEl>
                                        <p:attrNameLst>
                                          <p:attrName>style.visibility</p:attrName>
                                        </p:attrNameLst>
                                      </p:cBhvr>
                                      <p:to>
                                        <p:strVal val="visible"/>
                                      </p:to>
                                    </p:set>
                                    <p:animEffect transition="in" filter="fade">
                                      <p:cBhvr>
                                        <p:cTn id="27" dur="1000"/>
                                        <p:tgtEl>
                                          <p:spTgt spid="1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
                                            <p:txEl>
                                              <p:pRg st="5" end="5"/>
                                            </p:txEl>
                                          </p:spTgt>
                                        </p:tgtEl>
                                        <p:attrNameLst>
                                          <p:attrName>style.visibility</p:attrName>
                                        </p:attrNameLst>
                                      </p:cBhvr>
                                      <p:to>
                                        <p:strVal val="visible"/>
                                      </p:to>
                                    </p:set>
                                    <p:animEffect transition="in" filter="fade">
                                      <p:cBhvr>
                                        <p:cTn id="32" dur="1000"/>
                                        <p:tgtEl>
                                          <p:spTgt spid="1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4">
                                            <p:txEl>
                                              <p:pRg st="6" end="6"/>
                                            </p:txEl>
                                          </p:spTgt>
                                        </p:tgtEl>
                                        <p:attrNameLst>
                                          <p:attrName>style.visibility</p:attrName>
                                        </p:attrNameLst>
                                      </p:cBhvr>
                                      <p:to>
                                        <p:strVal val="visible"/>
                                      </p:to>
                                    </p:set>
                                    <p:animEffect transition="in" filter="fade">
                                      <p:cBhvr>
                                        <p:cTn id="37" dur="1000"/>
                                        <p:tgtEl>
                                          <p:spTgt spid="1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4">
                                            <p:txEl>
                                              <p:pRg st="7" end="7"/>
                                            </p:txEl>
                                          </p:spTgt>
                                        </p:tgtEl>
                                        <p:attrNameLst>
                                          <p:attrName>style.visibility</p:attrName>
                                        </p:attrNameLst>
                                      </p:cBhvr>
                                      <p:to>
                                        <p:strVal val="visible"/>
                                      </p:to>
                                    </p:set>
                                    <p:animEffect transition="in" filter="fade">
                                      <p:cBhvr>
                                        <p:cTn id="42" dur="1000"/>
                                        <p:tgtEl>
                                          <p:spTgt spid="17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4">
                                            <p:txEl>
                                              <p:pRg st="8" end="8"/>
                                            </p:txEl>
                                          </p:spTgt>
                                        </p:tgtEl>
                                        <p:attrNameLst>
                                          <p:attrName>style.visibility</p:attrName>
                                        </p:attrNameLst>
                                      </p:cBhvr>
                                      <p:to>
                                        <p:strVal val="visible"/>
                                      </p:to>
                                    </p:set>
                                    <p:animEffect transition="in" filter="fade">
                                      <p:cBhvr>
                                        <p:cTn id="47" dur="1000"/>
                                        <p:tgtEl>
                                          <p:spTgt spid="17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4">
                                            <p:txEl>
                                              <p:pRg st="9" end="9"/>
                                            </p:txEl>
                                          </p:spTgt>
                                        </p:tgtEl>
                                        <p:attrNameLst>
                                          <p:attrName>style.visibility</p:attrName>
                                        </p:attrNameLst>
                                      </p:cBhvr>
                                      <p:to>
                                        <p:strVal val="visible"/>
                                      </p:to>
                                    </p:set>
                                    <p:animEffect transition="in" filter="fade">
                                      <p:cBhvr>
                                        <p:cTn id="52" dur="1000"/>
                                        <p:tgtEl>
                                          <p:spTgt spid="17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4">
                                            <p:txEl>
                                              <p:pRg st="10" end="10"/>
                                            </p:txEl>
                                          </p:spTgt>
                                        </p:tgtEl>
                                        <p:attrNameLst>
                                          <p:attrName>style.visibility</p:attrName>
                                        </p:attrNameLst>
                                      </p:cBhvr>
                                      <p:to>
                                        <p:strVal val="visible"/>
                                      </p:to>
                                    </p:set>
                                    <p:animEffect transition="in" filter="fade">
                                      <p:cBhvr>
                                        <p:cTn id="57" dur="1000"/>
                                        <p:tgtEl>
                                          <p:spTgt spid="17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HTML Element Attributes - Revisited</a:t>
            </a:r>
            <a:endParaRPr>
              <a:solidFill>
                <a:srgbClr val="FFFFFF"/>
              </a:solidFill>
              <a:latin typeface="Georgia"/>
              <a:ea typeface="Georgia"/>
              <a:cs typeface="Georgia"/>
              <a:sym typeface="Georgia"/>
            </a:endParaRPr>
          </a:p>
        </p:txBody>
      </p:sp>
      <p:sp>
        <p:nvSpPr>
          <p:cNvPr id="180" name="Google Shape;180;p26"/>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Bookman Old Style"/>
              <a:buChar char="●"/>
            </a:pPr>
            <a:r>
              <a:rPr lang="en">
                <a:solidFill>
                  <a:srgbClr val="FFFFFF"/>
                </a:solidFill>
              </a:rPr>
              <a:t>Each element can have attributes</a:t>
            </a:r>
            <a:endParaRPr>
              <a:solidFill>
                <a:srgbClr val="FFFFFF"/>
              </a:solidFill>
            </a:endParaRPr>
          </a:p>
          <a:p>
            <a:pPr marL="457200" lvl="0" indent="-349250" algn="l" rtl="0">
              <a:spcBef>
                <a:spcPts val="0"/>
              </a:spcBef>
              <a:spcAft>
                <a:spcPts val="0"/>
              </a:spcAft>
              <a:buClr>
                <a:srgbClr val="FFFFFF"/>
              </a:buClr>
              <a:buSzPts val="1900"/>
              <a:buFont typeface="Georgia"/>
              <a:buChar char="●"/>
            </a:pPr>
            <a:r>
              <a:rPr lang="en">
                <a:solidFill>
                  <a:srgbClr val="FFFFFF"/>
                </a:solidFill>
              </a:rPr>
              <a:t>For this class, you need to know the following attributes:</a:t>
            </a:r>
            <a:endParaRPr>
              <a:solidFill>
                <a:srgbClr val="FFFFFF"/>
              </a:solidFill>
            </a:endParaRPr>
          </a:p>
          <a:p>
            <a:pPr marL="914400" lvl="1" indent="-349250" algn="l" rtl="0">
              <a:lnSpc>
                <a:spcPct val="100000"/>
              </a:lnSpc>
              <a:spcBef>
                <a:spcPts val="0"/>
              </a:spcBef>
              <a:spcAft>
                <a:spcPts val="0"/>
              </a:spcAft>
              <a:buClr>
                <a:srgbClr val="FFFFFF"/>
              </a:buClr>
              <a:buSzPts val="1900"/>
              <a:buFont typeface="Consolas"/>
              <a:buChar char="○"/>
            </a:pPr>
            <a:r>
              <a:rPr lang="en" sz="1700">
                <a:solidFill>
                  <a:srgbClr val="FFFFFF"/>
                </a:solidFill>
              </a:rPr>
              <a:t>id</a:t>
            </a:r>
            <a:endParaRPr>
              <a:solidFill>
                <a:srgbClr val="FFFFFF"/>
              </a:solidFill>
            </a:endParaRPr>
          </a:p>
          <a:p>
            <a:pPr marL="914400" lvl="1" indent="-349250" algn="l" rtl="0">
              <a:lnSpc>
                <a:spcPct val="100000"/>
              </a:lnSpc>
              <a:spcBef>
                <a:spcPts val="0"/>
              </a:spcBef>
              <a:spcAft>
                <a:spcPts val="0"/>
              </a:spcAft>
              <a:buClr>
                <a:srgbClr val="FFFFFF"/>
              </a:buClr>
              <a:buSzPts val="1900"/>
              <a:buFont typeface="Consolas"/>
              <a:buChar char="○"/>
            </a:pPr>
            <a:r>
              <a:rPr lang="en" sz="1700">
                <a:solidFill>
                  <a:srgbClr val="FFFFFF"/>
                </a:solidFill>
              </a:rPr>
              <a:t>class</a:t>
            </a:r>
            <a:endParaRPr sz="1700">
              <a:solidFill>
                <a:srgbClr val="FFFFFF"/>
              </a:solidFill>
            </a:endParaRPr>
          </a:p>
          <a:p>
            <a:pPr marL="914400" lvl="1" indent="-349250" algn="l" rtl="0">
              <a:lnSpc>
                <a:spcPct val="100000"/>
              </a:lnSpc>
              <a:spcBef>
                <a:spcPts val="0"/>
              </a:spcBef>
              <a:spcAft>
                <a:spcPts val="0"/>
              </a:spcAft>
              <a:buClr>
                <a:srgbClr val="FFFFFF"/>
              </a:buClr>
              <a:buSzPts val="1900"/>
              <a:buFont typeface="Consolas"/>
              <a:buChar char="○"/>
            </a:pPr>
            <a:r>
              <a:rPr lang="en" sz="1700">
                <a:solidFill>
                  <a:srgbClr val="FFFFFF"/>
                </a:solidFill>
              </a:rPr>
              <a:t>style</a:t>
            </a:r>
            <a:endParaRPr sz="1700">
              <a:solidFill>
                <a:srgbClr val="FFFFFF"/>
              </a:solidFill>
            </a:endParaRPr>
          </a:p>
          <a:p>
            <a:pPr marL="914400" lvl="1" indent="-336550" algn="l" rtl="0">
              <a:lnSpc>
                <a:spcPct val="100000"/>
              </a:lnSpc>
              <a:spcBef>
                <a:spcPts val="0"/>
              </a:spcBef>
              <a:spcAft>
                <a:spcPts val="0"/>
              </a:spcAft>
              <a:buClr>
                <a:srgbClr val="FFFFFF"/>
              </a:buClr>
              <a:buSzPts val="1700"/>
              <a:buChar char="○"/>
            </a:pPr>
            <a:r>
              <a:rPr lang="en" sz="1700">
                <a:solidFill>
                  <a:srgbClr val="FFFFFF"/>
                </a:solidFill>
              </a:rPr>
              <a:t>src, alt, width, height</a:t>
            </a:r>
            <a:endParaRPr sz="1700">
              <a:solidFill>
                <a:srgbClr val="FFFFFF"/>
              </a:solidFill>
            </a:endParaRPr>
          </a:p>
          <a:p>
            <a:pPr marL="914400" lvl="1" indent="-336550" algn="l" rtl="0">
              <a:lnSpc>
                <a:spcPct val="100000"/>
              </a:lnSpc>
              <a:spcBef>
                <a:spcPts val="0"/>
              </a:spcBef>
              <a:spcAft>
                <a:spcPts val="0"/>
              </a:spcAft>
              <a:buClr>
                <a:srgbClr val="FFFFFF"/>
              </a:buClr>
              <a:buSzPts val="1700"/>
              <a:buChar char="○"/>
            </a:pPr>
            <a:r>
              <a:rPr lang="en" sz="1700">
                <a:solidFill>
                  <a:srgbClr val="FFFFFF"/>
                </a:solidFill>
              </a:rPr>
              <a:t>href</a:t>
            </a:r>
            <a:endParaRPr sz="1700">
              <a:solidFill>
                <a:srgbClr val="FFFFFF"/>
              </a:solidFill>
            </a:endParaRPr>
          </a:p>
          <a:p>
            <a:pPr marL="914400" lvl="1" indent="-336550" algn="l" rtl="0">
              <a:lnSpc>
                <a:spcPct val="100000"/>
              </a:lnSpc>
              <a:spcBef>
                <a:spcPts val="0"/>
              </a:spcBef>
              <a:spcAft>
                <a:spcPts val="0"/>
              </a:spcAft>
              <a:buClr>
                <a:srgbClr val="FFFFFF"/>
              </a:buClr>
              <a:buSzPts val="1700"/>
              <a:buChar char="○"/>
            </a:pPr>
            <a:r>
              <a:rPr lang="en" sz="1700">
                <a:solidFill>
                  <a:srgbClr val="FFFFFF"/>
                </a:solidFill>
              </a:rPr>
              <a:t>title</a:t>
            </a:r>
            <a:endParaRPr sz="1700">
              <a:solidFill>
                <a:srgbClr val="FFFFFF"/>
              </a:solidFill>
            </a:endParaRPr>
          </a:p>
          <a:p>
            <a:pPr marL="914400" marR="0" lvl="1" indent="-349250" algn="l" rtl="0">
              <a:lnSpc>
                <a:spcPct val="100000"/>
              </a:lnSpc>
              <a:spcBef>
                <a:spcPts val="0"/>
              </a:spcBef>
              <a:spcAft>
                <a:spcPts val="0"/>
              </a:spcAft>
              <a:buClr>
                <a:srgbClr val="FFFFFF"/>
              </a:buClr>
              <a:buSzPts val="1900"/>
              <a:buFont typeface="Consolas"/>
              <a:buChar char="○"/>
            </a:pPr>
            <a:r>
              <a:rPr lang="en" sz="1700">
                <a:solidFill>
                  <a:srgbClr val="FFFFFF"/>
                </a:solidFill>
              </a:rPr>
              <a:t>onclick</a:t>
            </a:r>
            <a:endParaRPr sz="1700">
              <a:solidFill>
                <a:srgbClr val="FFFFFF"/>
              </a:solidFill>
            </a:endParaRPr>
          </a:p>
          <a:p>
            <a:pPr marL="914400" marR="0" lvl="1" indent="-349250" algn="l" rtl="0">
              <a:lnSpc>
                <a:spcPct val="100000"/>
              </a:lnSpc>
              <a:spcBef>
                <a:spcPts val="0"/>
              </a:spcBef>
              <a:spcAft>
                <a:spcPts val="0"/>
              </a:spcAft>
              <a:buClr>
                <a:srgbClr val="FFFFFF"/>
              </a:buClr>
              <a:buSzPts val="1900"/>
              <a:buFont typeface="Consolas"/>
              <a:buChar char="○"/>
            </a:pPr>
            <a:r>
              <a:rPr lang="en" sz="1700">
                <a:solidFill>
                  <a:srgbClr val="FFFFFF"/>
                </a:solidFill>
              </a:rPr>
              <a:t>onmouseover</a:t>
            </a:r>
            <a:endParaRPr sz="1500">
              <a:solidFill>
                <a:srgbClr val="FFFFFF"/>
              </a:solidFill>
            </a:endParaRPr>
          </a:p>
        </p:txBody>
      </p:sp>
      <p:sp>
        <p:nvSpPr>
          <p:cNvPr id="181" name="Google Shape;181;p26"/>
          <p:cNvSpPr txBox="1"/>
          <p:nvPr/>
        </p:nvSpPr>
        <p:spPr>
          <a:xfrm>
            <a:off x="778775" y="4098000"/>
            <a:ext cx="657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https://www.w3schools.com/tags/ref_attributes.asp</a:t>
            </a:r>
            <a:r>
              <a:rPr lang="en">
                <a:solidFill>
                  <a:srgbClr val="FFFFFF"/>
                </a:solidFill>
              </a:rPr>
              <a:t> </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animEffect transition="in" filter="fade">
                                      <p:cBhvr>
                                        <p:cTn id="7" dur="1000"/>
                                        <p:tgtEl>
                                          <p:spTgt spid="1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0">
                                            <p:txEl>
                                              <p:pRg st="1" end="1"/>
                                            </p:txEl>
                                          </p:spTgt>
                                        </p:tgtEl>
                                        <p:attrNameLst>
                                          <p:attrName>style.visibility</p:attrName>
                                        </p:attrNameLst>
                                      </p:cBhvr>
                                      <p:to>
                                        <p:strVal val="visible"/>
                                      </p:to>
                                    </p:set>
                                    <p:animEffect transition="in" filter="fade">
                                      <p:cBhvr>
                                        <p:cTn id="12" dur="1000"/>
                                        <p:tgtEl>
                                          <p:spTgt spid="1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0">
                                            <p:txEl>
                                              <p:pRg st="2" end="2"/>
                                            </p:txEl>
                                          </p:spTgt>
                                        </p:tgtEl>
                                        <p:attrNameLst>
                                          <p:attrName>style.visibility</p:attrName>
                                        </p:attrNameLst>
                                      </p:cBhvr>
                                      <p:to>
                                        <p:strVal val="visible"/>
                                      </p:to>
                                    </p:set>
                                    <p:animEffect transition="in" filter="fade">
                                      <p:cBhvr>
                                        <p:cTn id="17" dur="1000"/>
                                        <p:tgtEl>
                                          <p:spTgt spid="1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0">
                                            <p:txEl>
                                              <p:pRg st="3" end="3"/>
                                            </p:txEl>
                                          </p:spTgt>
                                        </p:tgtEl>
                                        <p:attrNameLst>
                                          <p:attrName>style.visibility</p:attrName>
                                        </p:attrNameLst>
                                      </p:cBhvr>
                                      <p:to>
                                        <p:strVal val="visible"/>
                                      </p:to>
                                    </p:set>
                                    <p:animEffect transition="in" filter="fade">
                                      <p:cBhvr>
                                        <p:cTn id="22" dur="1000"/>
                                        <p:tgtEl>
                                          <p:spTgt spid="1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0">
                                            <p:txEl>
                                              <p:pRg st="4" end="4"/>
                                            </p:txEl>
                                          </p:spTgt>
                                        </p:tgtEl>
                                        <p:attrNameLst>
                                          <p:attrName>style.visibility</p:attrName>
                                        </p:attrNameLst>
                                      </p:cBhvr>
                                      <p:to>
                                        <p:strVal val="visible"/>
                                      </p:to>
                                    </p:set>
                                    <p:animEffect transition="in" filter="fade">
                                      <p:cBhvr>
                                        <p:cTn id="27" dur="1000"/>
                                        <p:tgtEl>
                                          <p:spTgt spid="18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0">
                                            <p:txEl>
                                              <p:pRg st="5" end="5"/>
                                            </p:txEl>
                                          </p:spTgt>
                                        </p:tgtEl>
                                        <p:attrNameLst>
                                          <p:attrName>style.visibility</p:attrName>
                                        </p:attrNameLst>
                                      </p:cBhvr>
                                      <p:to>
                                        <p:strVal val="visible"/>
                                      </p:to>
                                    </p:set>
                                    <p:animEffect transition="in" filter="fade">
                                      <p:cBhvr>
                                        <p:cTn id="32" dur="1000"/>
                                        <p:tgtEl>
                                          <p:spTgt spid="18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0">
                                            <p:txEl>
                                              <p:pRg st="6" end="6"/>
                                            </p:txEl>
                                          </p:spTgt>
                                        </p:tgtEl>
                                        <p:attrNameLst>
                                          <p:attrName>style.visibility</p:attrName>
                                        </p:attrNameLst>
                                      </p:cBhvr>
                                      <p:to>
                                        <p:strVal val="visible"/>
                                      </p:to>
                                    </p:set>
                                    <p:animEffect transition="in" filter="fade">
                                      <p:cBhvr>
                                        <p:cTn id="37" dur="1000"/>
                                        <p:tgtEl>
                                          <p:spTgt spid="18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0">
                                            <p:txEl>
                                              <p:pRg st="7" end="7"/>
                                            </p:txEl>
                                          </p:spTgt>
                                        </p:tgtEl>
                                        <p:attrNameLst>
                                          <p:attrName>style.visibility</p:attrName>
                                        </p:attrNameLst>
                                      </p:cBhvr>
                                      <p:to>
                                        <p:strVal val="visible"/>
                                      </p:to>
                                    </p:set>
                                    <p:animEffect transition="in" filter="fade">
                                      <p:cBhvr>
                                        <p:cTn id="42" dur="1000"/>
                                        <p:tgtEl>
                                          <p:spTgt spid="18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0">
                                            <p:txEl>
                                              <p:pRg st="8" end="8"/>
                                            </p:txEl>
                                          </p:spTgt>
                                        </p:tgtEl>
                                        <p:attrNameLst>
                                          <p:attrName>style.visibility</p:attrName>
                                        </p:attrNameLst>
                                      </p:cBhvr>
                                      <p:to>
                                        <p:strVal val="visible"/>
                                      </p:to>
                                    </p:set>
                                    <p:animEffect transition="in" filter="fade">
                                      <p:cBhvr>
                                        <p:cTn id="47" dur="1000"/>
                                        <p:tgtEl>
                                          <p:spTgt spid="18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0">
                                            <p:txEl>
                                              <p:pRg st="9" end="9"/>
                                            </p:txEl>
                                          </p:spTgt>
                                        </p:tgtEl>
                                        <p:attrNameLst>
                                          <p:attrName>style.visibility</p:attrName>
                                        </p:attrNameLst>
                                      </p:cBhvr>
                                      <p:to>
                                        <p:strVal val="visible"/>
                                      </p:to>
                                    </p:set>
                                    <p:animEffect transition="in" filter="fade">
                                      <p:cBhvr>
                                        <p:cTn id="52" dur="1000"/>
                                        <p:tgtEl>
                                          <p:spTgt spid="18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1"/>
                                        </p:tgtEl>
                                        <p:attrNameLst>
                                          <p:attrName>style.visibility</p:attrName>
                                        </p:attrNameLst>
                                      </p:cBhvr>
                                      <p:to>
                                        <p:strVal val="visible"/>
                                      </p:to>
                                    </p:set>
                                    <p:animEffect transition="in" filter="fade">
                                      <p:cBhvr>
                                        <p:cTn id="57" dur="10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The </a:t>
            </a:r>
            <a:r>
              <a:rPr lang="en">
                <a:solidFill>
                  <a:srgbClr val="FF0000"/>
                </a:solidFill>
                <a:latin typeface="Georgia"/>
                <a:ea typeface="Georgia"/>
                <a:cs typeface="Georgia"/>
                <a:sym typeface="Georgia"/>
              </a:rPr>
              <a:t>id</a:t>
            </a:r>
            <a:r>
              <a:rPr lang="en">
                <a:solidFill>
                  <a:srgbClr val="FFFFFF"/>
                </a:solidFill>
                <a:latin typeface="Georgia"/>
                <a:ea typeface="Georgia"/>
                <a:cs typeface="Georgia"/>
                <a:sym typeface="Georgia"/>
              </a:rPr>
              <a:t> Attribute</a:t>
            </a:r>
            <a:endParaRPr>
              <a:solidFill>
                <a:srgbClr val="FFFFFF"/>
              </a:solidFill>
              <a:latin typeface="Georgia"/>
              <a:ea typeface="Georgia"/>
              <a:cs typeface="Georgia"/>
              <a:sym typeface="Georgia"/>
            </a:endParaRPr>
          </a:p>
        </p:txBody>
      </p:sp>
      <p:sp>
        <p:nvSpPr>
          <p:cNvPr id="187" name="Google Shape;187;p27"/>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Bookman Old Style"/>
              <a:buChar char="●"/>
            </a:pPr>
            <a:r>
              <a:rPr lang="en">
                <a:solidFill>
                  <a:srgbClr val="FFFFFF"/>
                </a:solidFill>
              </a:rPr>
              <a:t>Specify a unique id for an HTML element</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The value of the id attribute must be unique within the HTML document</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The id attribute is used to point to a specific style declaration in a style sheet</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It is also used by JavaScript to access and manipulate the element with the specific id</a:t>
            </a:r>
            <a:endParaRPr>
              <a:solidFill>
                <a:srgbClr val="FFFFFF"/>
              </a:solidFill>
            </a:endParaRPr>
          </a:p>
        </p:txBody>
      </p:sp>
      <p:pic>
        <p:nvPicPr>
          <p:cNvPr id="188" name="Google Shape;188;p27"/>
          <p:cNvPicPr preferRelativeResize="0"/>
          <p:nvPr/>
        </p:nvPicPr>
        <p:blipFill>
          <a:blip r:embed="rId3">
            <a:alphaModFix/>
          </a:blip>
          <a:stretch>
            <a:fillRect/>
          </a:stretch>
        </p:blipFill>
        <p:spPr>
          <a:xfrm>
            <a:off x="843050" y="3258503"/>
            <a:ext cx="4339300" cy="711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Effect transition="in" filter="fade">
                                      <p:cBhvr>
                                        <p:cTn id="7" dur="1000"/>
                                        <p:tgtEl>
                                          <p:spTgt spid="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7">
                                            <p:txEl>
                                              <p:pRg st="1" end="1"/>
                                            </p:txEl>
                                          </p:spTgt>
                                        </p:tgtEl>
                                        <p:attrNameLst>
                                          <p:attrName>style.visibility</p:attrName>
                                        </p:attrNameLst>
                                      </p:cBhvr>
                                      <p:to>
                                        <p:strVal val="visible"/>
                                      </p:to>
                                    </p:set>
                                    <p:animEffect transition="in" filter="fade">
                                      <p:cBhvr>
                                        <p:cTn id="12" dur="1000"/>
                                        <p:tgtEl>
                                          <p:spTgt spid="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7">
                                            <p:txEl>
                                              <p:pRg st="2" end="2"/>
                                            </p:txEl>
                                          </p:spTgt>
                                        </p:tgtEl>
                                        <p:attrNameLst>
                                          <p:attrName>style.visibility</p:attrName>
                                        </p:attrNameLst>
                                      </p:cBhvr>
                                      <p:to>
                                        <p:strVal val="visible"/>
                                      </p:to>
                                    </p:set>
                                    <p:animEffect transition="in" filter="fade">
                                      <p:cBhvr>
                                        <p:cTn id="17" dur="1000"/>
                                        <p:tgtEl>
                                          <p:spTgt spid="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7">
                                            <p:txEl>
                                              <p:pRg st="3" end="3"/>
                                            </p:txEl>
                                          </p:spTgt>
                                        </p:tgtEl>
                                        <p:attrNameLst>
                                          <p:attrName>style.visibility</p:attrName>
                                        </p:attrNameLst>
                                      </p:cBhvr>
                                      <p:to>
                                        <p:strVal val="visible"/>
                                      </p:to>
                                    </p:set>
                                    <p:animEffect transition="in" filter="fade">
                                      <p:cBhvr>
                                        <p:cTn id="22" dur="1000"/>
                                        <p:tgtEl>
                                          <p:spTgt spid="1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8"/>
                                        </p:tgtEl>
                                        <p:attrNameLst>
                                          <p:attrName>style.visibility</p:attrName>
                                        </p:attrNameLst>
                                      </p:cBhvr>
                                      <p:to>
                                        <p:strVal val="visible"/>
                                      </p:to>
                                    </p:set>
                                    <p:animEffect transition="in" filter="fade">
                                      <p:cBhvr>
                                        <p:cTn id="27" dur="10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The </a:t>
            </a:r>
            <a:r>
              <a:rPr lang="en">
                <a:solidFill>
                  <a:srgbClr val="FF0000"/>
                </a:solidFill>
                <a:latin typeface="Georgia"/>
                <a:ea typeface="Georgia"/>
                <a:cs typeface="Georgia"/>
                <a:sym typeface="Georgia"/>
              </a:rPr>
              <a:t>class</a:t>
            </a:r>
            <a:r>
              <a:rPr lang="en">
                <a:solidFill>
                  <a:srgbClr val="FFFFFF"/>
                </a:solidFill>
                <a:latin typeface="Georgia"/>
                <a:ea typeface="Georgia"/>
                <a:cs typeface="Georgia"/>
                <a:sym typeface="Georgia"/>
              </a:rPr>
              <a:t> Attribute</a:t>
            </a:r>
            <a:endParaRPr>
              <a:solidFill>
                <a:srgbClr val="FFFFFF"/>
              </a:solidFill>
              <a:latin typeface="Georgia"/>
              <a:ea typeface="Georgia"/>
              <a:cs typeface="Georgia"/>
              <a:sym typeface="Georgia"/>
            </a:endParaRPr>
          </a:p>
        </p:txBody>
      </p:sp>
      <p:sp>
        <p:nvSpPr>
          <p:cNvPr id="194" name="Google Shape;194;p28"/>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Specifies one or more classnames for an element</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Is used to point to a class in a style sheet</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Is used by a JavaScript (via the HTML DOM) to make changes to HTML elements with a specified class</a:t>
            </a:r>
            <a:endParaRPr>
              <a:solidFill>
                <a:srgbClr val="FFFFFF"/>
              </a:solidFill>
            </a:endParaRPr>
          </a:p>
        </p:txBody>
      </p:sp>
      <p:pic>
        <p:nvPicPr>
          <p:cNvPr id="195" name="Google Shape;195;p28"/>
          <p:cNvPicPr preferRelativeResize="0"/>
          <p:nvPr/>
        </p:nvPicPr>
        <p:blipFill>
          <a:blip r:embed="rId3">
            <a:alphaModFix/>
          </a:blip>
          <a:stretch>
            <a:fillRect/>
          </a:stretch>
        </p:blipFill>
        <p:spPr>
          <a:xfrm>
            <a:off x="895925" y="2659500"/>
            <a:ext cx="3619500" cy="476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animEffect transition="in" filter="fade">
                                      <p:cBhvr>
                                        <p:cTn id="7" dur="1000"/>
                                        <p:tgtEl>
                                          <p:spTgt spid="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xEl>
                                              <p:pRg st="1" end="1"/>
                                            </p:txEl>
                                          </p:spTgt>
                                        </p:tgtEl>
                                        <p:attrNameLst>
                                          <p:attrName>style.visibility</p:attrName>
                                        </p:attrNameLst>
                                      </p:cBhvr>
                                      <p:to>
                                        <p:strVal val="visible"/>
                                      </p:to>
                                    </p:set>
                                    <p:animEffect transition="in" filter="fade">
                                      <p:cBhvr>
                                        <p:cTn id="12" dur="1000"/>
                                        <p:tgtEl>
                                          <p:spTgt spid="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
                                            <p:txEl>
                                              <p:pRg st="2" end="2"/>
                                            </p:txEl>
                                          </p:spTgt>
                                        </p:tgtEl>
                                        <p:attrNameLst>
                                          <p:attrName>style.visibility</p:attrName>
                                        </p:attrNameLst>
                                      </p:cBhvr>
                                      <p:to>
                                        <p:strVal val="visible"/>
                                      </p:to>
                                    </p:set>
                                    <p:animEffect transition="in" filter="fade">
                                      <p:cBhvr>
                                        <p:cTn id="17" dur="1000"/>
                                        <p:tgtEl>
                                          <p:spTgt spid="1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5"/>
                                        </p:tgtEl>
                                        <p:attrNameLst>
                                          <p:attrName>style.visibility</p:attrName>
                                        </p:attrNameLst>
                                      </p:cBhvr>
                                      <p:to>
                                        <p:strVal val="visible"/>
                                      </p:to>
                                    </p:set>
                                    <p:animEffect transition="in" filter="fade">
                                      <p:cBhvr>
                                        <p:cTn id="22"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The </a:t>
            </a:r>
            <a:r>
              <a:rPr lang="en">
                <a:solidFill>
                  <a:srgbClr val="FF0000"/>
                </a:solidFill>
                <a:latin typeface="Georgia"/>
                <a:ea typeface="Georgia"/>
                <a:cs typeface="Georgia"/>
                <a:sym typeface="Georgia"/>
              </a:rPr>
              <a:t>style</a:t>
            </a:r>
            <a:r>
              <a:rPr lang="en">
                <a:solidFill>
                  <a:srgbClr val="FFFFFF"/>
                </a:solidFill>
                <a:latin typeface="Georgia"/>
                <a:ea typeface="Georgia"/>
                <a:cs typeface="Georgia"/>
                <a:sym typeface="Georgia"/>
              </a:rPr>
              <a:t> Attribute</a:t>
            </a:r>
            <a:endParaRPr>
              <a:solidFill>
                <a:srgbClr val="FFFFFF"/>
              </a:solidFill>
              <a:latin typeface="Georgia"/>
              <a:ea typeface="Georgia"/>
              <a:cs typeface="Georgia"/>
              <a:sym typeface="Georgia"/>
            </a:endParaRPr>
          </a:p>
        </p:txBody>
      </p:sp>
      <p:sp>
        <p:nvSpPr>
          <p:cNvPr id="201" name="Google Shape;201;p29"/>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The style attribute specifies an inline style for an element</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The style attribute will override any style set globally, e.g. styles specified in the &lt;style&gt; tag or in an external style sheet.</a:t>
            </a:r>
            <a:endParaRPr>
              <a:solidFill>
                <a:srgbClr val="FFFFFF"/>
              </a:solidFill>
            </a:endParaRPr>
          </a:p>
        </p:txBody>
      </p:sp>
      <p:pic>
        <p:nvPicPr>
          <p:cNvPr id="202" name="Google Shape;202;p29"/>
          <p:cNvPicPr preferRelativeResize="0"/>
          <p:nvPr/>
        </p:nvPicPr>
        <p:blipFill>
          <a:blip r:embed="rId3">
            <a:alphaModFix/>
          </a:blip>
          <a:stretch>
            <a:fillRect/>
          </a:stretch>
        </p:blipFill>
        <p:spPr>
          <a:xfrm>
            <a:off x="909638" y="2352675"/>
            <a:ext cx="6257925" cy="438150"/>
          </a:xfrm>
          <a:prstGeom prst="rect">
            <a:avLst/>
          </a:prstGeom>
          <a:noFill/>
          <a:ln>
            <a:noFill/>
          </a:ln>
        </p:spPr>
      </p:pic>
      <p:sp>
        <p:nvSpPr>
          <p:cNvPr id="203" name="Google Shape;203;p29"/>
          <p:cNvSpPr txBox="1"/>
          <p:nvPr/>
        </p:nvSpPr>
        <p:spPr>
          <a:xfrm>
            <a:off x="483875" y="3782025"/>
            <a:ext cx="649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https://www.w3schools.com/tags/tryit.asp?filename=tryhtml5_global_style</a:t>
            </a:r>
            <a:r>
              <a:rPr lang="en">
                <a:solidFill>
                  <a:srgbClr val="FFFFFF"/>
                </a:solidFill>
              </a:rPr>
              <a:t> </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animEffect transition="in" filter="fade">
                                      <p:cBhvr>
                                        <p:cTn id="7" dur="1000"/>
                                        <p:tgtEl>
                                          <p:spTgt spid="2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1">
                                            <p:txEl>
                                              <p:pRg st="1" end="1"/>
                                            </p:txEl>
                                          </p:spTgt>
                                        </p:tgtEl>
                                        <p:attrNameLst>
                                          <p:attrName>style.visibility</p:attrName>
                                        </p:attrNameLst>
                                      </p:cBhvr>
                                      <p:to>
                                        <p:strVal val="visible"/>
                                      </p:to>
                                    </p:set>
                                    <p:animEffect transition="in" filter="fade">
                                      <p:cBhvr>
                                        <p:cTn id="12" dur="1000"/>
                                        <p:tgtEl>
                                          <p:spTgt spid="2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gtEl>
                                        <p:attrNameLst>
                                          <p:attrName>style.visibility</p:attrName>
                                        </p:attrNameLst>
                                      </p:cBhvr>
                                      <p:to>
                                        <p:strVal val="visible"/>
                                      </p:to>
                                    </p:set>
                                    <p:animEffect transition="in" filter="fade">
                                      <p:cBhvr>
                                        <p:cTn id="17" dur="1000"/>
                                        <p:tgtEl>
                                          <p:spTgt spid="2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3"/>
                                        </p:tgtEl>
                                        <p:attrNameLst>
                                          <p:attrName>style.visibility</p:attrName>
                                        </p:attrNameLst>
                                      </p:cBhvr>
                                      <p:to>
                                        <p:strVal val="visible"/>
                                      </p:to>
                                    </p:set>
                                    <p:animEffect transition="in" filter="fade">
                                      <p:cBhvr>
                                        <p:cTn id="22" dur="10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The </a:t>
            </a:r>
            <a:r>
              <a:rPr lang="en">
                <a:solidFill>
                  <a:srgbClr val="FF0000"/>
                </a:solidFill>
                <a:latin typeface="Georgia"/>
                <a:ea typeface="Georgia"/>
                <a:cs typeface="Georgia"/>
                <a:sym typeface="Georgia"/>
              </a:rPr>
              <a:t>src, alt, width, height </a:t>
            </a:r>
            <a:r>
              <a:rPr lang="en">
                <a:solidFill>
                  <a:srgbClr val="FFFFFF"/>
                </a:solidFill>
                <a:latin typeface="Georgia"/>
                <a:ea typeface="Georgia"/>
                <a:cs typeface="Georgia"/>
                <a:sym typeface="Georgia"/>
              </a:rPr>
              <a:t>Attribute</a:t>
            </a:r>
            <a:endParaRPr>
              <a:solidFill>
                <a:srgbClr val="FFFFFF"/>
              </a:solidFill>
              <a:latin typeface="Georgia"/>
              <a:ea typeface="Georgia"/>
              <a:cs typeface="Georgia"/>
              <a:sym typeface="Georgia"/>
            </a:endParaRPr>
          </a:p>
        </p:txBody>
      </p:sp>
      <p:sp>
        <p:nvSpPr>
          <p:cNvPr id="209" name="Google Shape;209;p30"/>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For &lt;img&gt; elements</a:t>
            </a:r>
            <a:endParaRPr>
              <a:solidFill>
                <a:srgbClr val="FFFFFF"/>
              </a:solidFill>
            </a:endParaRPr>
          </a:p>
          <a:p>
            <a:pPr marL="914400" lvl="1" indent="-311150" algn="l" rtl="0">
              <a:spcBef>
                <a:spcPts val="0"/>
              </a:spcBef>
              <a:spcAft>
                <a:spcPts val="0"/>
              </a:spcAft>
              <a:buClr>
                <a:srgbClr val="FFFFFF"/>
              </a:buClr>
              <a:buSzPts val="1300"/>
              <a:buFont typeface="Georgia"/>
              <a:buChar char="○"/>
            </a:pPr>
            <a:r>
              <a:rPr lang="en" sz="1800">
                <a:solidFill>
                  <a:srgbClr val="FFFFFF"/>
                </a:solidFill>
                <a:latin typeface="Georgia"/>
                <a:ea typeface="Georgia"/>
                <a:cs typeface="Georgia"/>
                <a:sym typeface="Georgia"/>
              </a:rPr>
              <a:t>src: the location of the image</a:t>
            </a:r>
            <a:endParaRPr sz="1800">
              <a:solidFill>
                <a:srgbClr val="FFFFFF"/>
              </a:solidFill>
              <a:latin typeface="Georgia"/>
              <a:ea typeface="Georgia"/>
              <a:cs typeface="Georgia"/>
              <a:sym typeface="Georgia"/>
            </a:endParaRPr>
          </a:p>
          <a:p>
            <a:pPr marL="914400" lvl="1" indent="-311150" algn="l" rtl="0">
              <a:spcBef>
                <a:spcPts val="0"/>
              </a:spcBef>
              <a:spcAft>
                <a:spcPts val="0"/>
              </a:spcAft>
              <a:buClr>
                <a:srgbClr val="FFFFFF"/>
              </a:buClr>
              <a:buSzPts val="1300"/>
              <a:buFont typeface="Georgia"/>
              <a:buChar char="○"/>
            </a:pPr>
            <a:r>
              <a:rPr lang="en" sz="1800">
                <a:solidFill>
                  <a:srgbClr val="FFFFFF"/>
                </a:solidFill>
                <a:latin typeface="Georgia"/>
                <a:ea typeface="Georgia"/>
                <a:cs typeface="Georgia"/>
                <a:sym typeface="Georgia"/>
              </a:rPr>
              <a:t>alt: provides alternative information for an image if a user for some reason cannot view it (because of slow connection, an error in the src attribute, or if the user uses a screen reader). Required for the &lt;img&gt; element</a:t>
            </a:r>
            <a:endParaRPr sz="1800">
              <a:solidFill>
                <a:srgbClr val="FFFFFF"/>
              </a:solidFill>
              <a:latin typeface="Georgia"/>
              <a:ea typeface="Georgia"/>
              <a:cs typeface="Georgia"/>
              <a:sym typeface="Georgia"/>
            </a:endParaRPr>
          </a:p>
          <a:p>
            <a:pPr marL="914400" lvl="1" indent="-342900" algn="l" rtl="0">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width: the width of the image in pixels</a:t>
            </a:r>
            <a:endParaRPr sz="1800">
              <a:solidFill>
                <a:srgbClr val="FFFFFF"/>
              </a:solidFill>
              <a:latin typeface="Georgia"/>
              <a:ea typeface="Georgia"/>
              <a:cs typeface="Georgia"/>
              <a:sym typeface="Georgia"/>
            </a:endParaRPr>
          </a:p>
          <a:p>
            <a:pPr marL="914400" lvl="1" indent="-342900" algn="l" rtl="0">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height: the height of the image in pixels</a:t>
            </a:r>
            <a:endParaRPr sz="1800">
              <a:solidFill>
                <a:srgbClr val="FFFFFF"/>
              </a:solidFill>
              <a:latin typeface="Georgia"/>
              <a:ea typeface="Georgia"/>
              <a:cs typeface="Georgia"/>
              <a:sym typeface="Georgia"/>
            </a:endParaRPr>
          </a:p>
        </p:txBody>
      </p:sp>
      <p:pic>
        <p:nvPicPr>
          <p:cNvPr id="210" name="Google Shape;210;p30"/>
          <p:cNvPicPr preferRelativeResize="0"/>
          <p:nvPr/>
        </p:nvPicPr>
        <p:blipFill>
          <a:blip r:embed="rId3">
            <a:alphaModFix/>
          </a:blip>
          <a:stretch>
            <a:fillRect/>
          </a:stretch>
        </p:blipFill>
        <p:spPr>
          <a:xfrm>
            <a:off x="1130000" y="3877975"/>
            <a:ext cx="6643576" cy="410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animEffect transition="in" filter="fade">
                                      <p:cBhvr>
                                        <p:cTn id="7" dur="1000"/>
                                        <p:tgtEl>
                                          <p:spTgt spid="2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xEl>
                                              <p:pRg st="1" end="1"/>
                                            </p:txEl>
                                          </p:spTgt>
                                        </p:tgtEl>
                                        <p:attrNameLst>
                                          <p:attrName>style.visibility</p:attrName>
                                        </p:attrNameLst>
                                      </p:cBhvr>
                                      <p:to>
                                        <p:strVal val="visible"/>
                                      </p:to>
                                    </p:set>
                                    <p:animEffect transition="in" filter="fade">
                                      <p:cBhvr>
                                        <p:cTn id="12" dur="1000"/>
                                        <p:tgtEl>
                                          <p:spTgt spid="2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
                                            <p:txEl>
                                              <p:pRg st="2" end="2"/>
                                            </p:txEl>
                                          </p:spTgt>
                                        </p:tgtEl>
                                        <p:attrNameLst>
                                          <p:attrName>style.visibility</p:attrName>
                                        </p:attrNameLst>
                                      </p:cBhvr>
                                      <p:to>
                                        <p:strVal val="visible"/>
                                      </p:to>
                                    </p:set>
                                    <p:animEffect transition="in" filter="fade">
                                      <p:cBhvr>
                                        <p:cTn id="17" dur="1000"/>
                                        <p:tgtEl>
                                          <p:spTgt spid="2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9">
                                            <p:txEl>
                                              <p:pRg st="3" end="3"/>
                                            </p:txEl>
                                          </p:spTgt>
                                        </p:tgtEl>
                                        <p:attrNameLst>
                                          <p:attrName>style.visibility</p:attrName>
                                        </p:attrNameLst>
                                      </p:cBhvr>
                                      <p:to>
                                        <p:strVal val="visible"/>
                                      </p:to>
                                    </p:set>
                                    <p:animEffect transition="in" filter="fade">
                                      <p:cBhvr>
                                        <p:cTn id="22" dur="1000"/>
                                        <p:tgtEl>
                                          <p:spTgt spid="2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9">
                                            <p:txEl>
                                              <p:pRg st="4" end="4"/>
                                            </p:txEl>
                                          </p:spTgt>
                                        </p:tgtEl>
                                        <p:attrNameLst>
                                          <p:attrName>style.visibility</p:attrName>
                                        </p:attrNameLst>
                                      </p:cBhvr>
                                      <p:to>
                                        <p:strVal val="visible"/>
                                      </p:to>
                                    </p:set>
                                    <p:animEffect transition="in" filter="fade">
                                      <p:cBhvr>
                                        <p:cTn id="27" dur="1000"/>
                                        <p:tgtEl>
                                          <p:spTgt spid="20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0"/>
                                        </p:tgtEl>
                                        <p:attrNameLst>
                                          <p:attrName>style.visibility</p:attrName>
                                        </p:attrNameLst>
                                      </p:cBhvr>
                                      <p:to>
                                        <p:strVal val="visible"/>
                                      </p:to>
                                    </p:set>
                                    <p:animEffect transition="in" filter="fade">
                                      <p:cBhvr>
                                        <p:cTn id="32" dur="1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The </a:t>
            </a:r>
            <a:r>
              <a:rPr lang="en">
                <a:solidFill>
                  <a:srgbClr val="FF0000"/>
                </a:solidFill>
                <a:latin typeface="Georgia"/>
                <a:ea typeface="Georgia"/>
                <a:cs typeface="Georgia"/>
                <a:sym typeface="Georgia"/>
              </a:rPr>
              <a:t>href </a:t>
            </a:r>
            <a:r>
              <a:rPr lang="en">
                <a:solidFill>
                  <a:srgbClr val="FFFFFF"/>
                </a:solidFill>
                <a:latin typeface="Georgia"/>
                <a:ea typeface="Georgia"/>
                <a:cs typeface="Georgia"/>
                <a:sym typeface="Georgia"/>
              </a:rPr>
              <a:t>Attribute</a:t>
            </a:r>
            <a:endParaRPr>
              <a:solidFill>
                <a:srgbClr val="FFFFFF"/>
              </a:solidFill>
              <a:latin typeface="Georgia"/>
              <a:ea typeface="Georgia"/>
              <a:cs typeface="Georgia"/>
              <a:sym typeface="Georgia"/>
            </a:endParaRPr>
          </a:p>
        </p:txBody>
      </p:sp>
      <p:sp>
        <p:nvSpPr>
          <p:cNvPr id="216" name="Google Shape;216;p31"/>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For &lt;a&gt; elements</a:t>
            </a:r>
            <a:endParaRPr>
              <a:solidFill>
                <a:srgbClr val="FFFFFF"/>
              </a:solidFill>
            </a:endParaRPr>
          </a:p>
          <a:p>
            <a:pPr marL="914400" lvl="1" indent="-342900" algn="l" rtl="0">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The URL of the page the link goes to</a:t>
            </a:r>
            <a:endParaRPr sz="1800">
              <a:solidFill>
                <a:srgbClr val="FFFFFF"/>
              </a:solidFill>
              <a:latin typeface="Georgia"/>
              <a:ea typeface="Georgia"/>
              <a:cs typeface="Georgia"/>
              <a:sym typeface="Georgia"/>
            </a:endParaRPr>
          </a:p>
          <a:p>
            <a:pPr marL="457200" lvl="0" indent="-342900" algn="l" rtl="0">
              <a:spcBef>
                <a:spcPts val="0"/>
              </a:spcBef>
              <a:spcAft>
                <a:spcPts val="0"/>
              </a:spcAft>
              <a:buClr>
                <a:srgbClr val="FFFFFF"/>
              </a:buClr>
              <a:buSzPts val="1800"/>
              <a:buFont typeface="Georgia"/>
              <a:buChar char="●"/>
            </a:pPr>
            <a:r>
              <a:rPr lang="en" sz="1800">
                <a:solidFill>
                  <a:srgbClr val="FFFFFF"/>
                </a:solidFill>
              </a:rPr>
              <a:t>For &lt;link&gt; elements</a:t>
            </a:r>
            <a:endParaRPr sz="1800">
              <a:solidFill>
                <a:srgbClr val="FFFFFF"/>
              </a:solidFill>
            </a:endParaRPr>
          </a:p>
          <a:p>
            <a:pPr marL="914400" lvl="1" indent="-342900" algn="l" rtl="0">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The location (URL) of the external resource (most often a style sheet file)</a:t>
            </a:r>
            <a:endParaRPr sz="1800">
              <a:solidFill>
                <a:srgbClr val="FFFFFF"/>
              </a:solidFill>
              <a:latin typeface="Georgia"/>
              <a:ea typeface="Georgia"/>
              <a:cs typeface="Georgia"/>
              <a:sym typeface="Georgia"/>
            </a:endParaRPr>
          </a:p>
          <a:p>
            <a:pPr marL="457200" lvl="0" indent="-342900" algn="l" rtl="0">
              <a:spcBef>
                <a:spcPts val="0"/>
              </a:spcBef>
              <a:spcAft>
                <a:spcPts val="0"/>
              </a:spcAft>
              <a:buClr>
                <a:srgbClr val="FFFFFF"/>
              </a:buClr>
              <a:buSzPts val="1800"/>
              <a:buFont typeface="Georgia"/>
              <a:buChar char="●"/>
            </a:pPr>
            <a:r>
              <a:rPr lang="en" sz="1800">
                <a:solidFill>
                  <a:srgbClr val="FFFFFF"/>
                </a:solidFill>
              </a:rPr>
              <a:t>Can be an absolute URL or an relative URL</a:t>
            </a:r>
            <a:endParaRPr sz="1800">
              <a:solidFill>
                <a:srgbClr val="FFFFFF"/>
              </a:solidFill>
              <a:latin typeface="Georgia"/>
              <a:ea typeface="Georgia"/>
              <a:cs typeface="Georgia"/>
              <a:sym typeface="Georgia"/>
            </a:endParaRPr>
          </a:p>
        </p:txBody>
      </p:sp>
      <p:pic>
        <p:nvPicPr>
          <p:cNvPr id="217" name="Google Shape;217;p31"/>
          <p:cNvPicPr preferRelativeResize="0"/>
          <p:nvPr/>
        </p:nvPicPr>
        <p:blipFill>
          <a:blip r:embed="rId3">
            <a:alphaModFix/>
          </a:blip>
          <a:stretch>
            <a:fillRect/>
          </a:stretch>
        </p:blipFill>
        <p:spPr>
          <a:xfrm>
            <a:off x="874313" y="2952713"/>
            <a:ext cx="5400675" cy="581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Effect transition="in" filter="fade">
                                      <p:cBhvr>
                                        <p:cTn id="7" dur="1000"/>
                                        <p:tgtEl>
                                          <p:spTgt spid="2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6">
                                            <p:txEl>
                                              <p:pRg st="1" end="1"/>
                                            </p:txEl>
                                          </p:spTgt>
                                        </p:tgtEl>
                                        <p:attrNameLst>
                                          <p:attrName>style.visibility</p:attrName>
                                        </p:attrNameLst>
                                      </p:cBhvr>
                                      <p:to>
                                        <p:strVal val="visible"/>
                                      </p:to>
                                    </p:set>
                                    <p:animEffect transition="in" filter="fade">
                                      <p:cBhvr>
                                        <p:cTn id="12" dur="1000"/>
                                        <p:tgtEl>
                                          <p:spTgt spid="2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6">
                                            <p:txEl>
                                              <p:pRg st="2" end="2"/>
                                            </p:txEl>
                                          </p:spTgt>
                                        </p:tgtEl>
                                        <p:attrNameLst>
                                          <p:attrName>style.visibility</p:attrName>
                                        </p:attrNameLst>
                                      </p:cBhvr>
                                      <p:to>
                                        <p:strVal val="visible"/>
                                      </p:to>
                                    </p:set>
                                    <p:animEffect transition="in" filter="fade">
                                      <p:cBhvr>
                                        <p:cTn id="17" dur="1000"/>
                                        <p:tgtEl>
                                          <p:spTgt spid="2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6">
                                            <p:txEl>
                                              <p:pRg st="3" end="3"/>
                                            </p:txEl>
                                          </p:spTgt>
                                        </p:tgtEl>
                                        <p:attrNameLst>
                                          <p:attrName>style.visibility</p:attrName>
                                        </p:attrNameLst>
                                      </p:cBhvr>
                                      <p:to>
                                        <p:strVal val="visible"/>
                                      </p:to>
                                    </p:set>
                                    <p:animEffect transition="in" filter="fade">
                                      <p:cBhvr>
                                        <p:cTn id="22" dur="1000"/>
                                        <p:tgtEl>
                                          <p:spTgt spid="2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6">
                                            <p:txEl>
                                              <p:pRg st="4" end="4"/>
                                            </p:txEl>
                                          </p:spTgt>
                                        </p:tgtEl>
                                        <p:attrNameLst>
                                          <p:attrName>style.visibility</p:attrName>
                                        </p:attrNameLst>
                                      </p:cBhvr>
                                      <p:to>
                                        <p:strVal val="visible"/>
                                      </p:to>
                                    </p:set>
                                    <p:animEffect transition="in" filter="fade">
                                      <p:cBhvr>
                                        <p:cTn id="27" dur="1000"/>
                                        <p:tgtEl>
                                          <p:spTgt spid="2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7"/>
                                        </p:tgtEl>
                                        <p:attrNameLst>
                                          <p:attrName>style.visibility</p:attrName>
                                        </p:attrNameLst>
                                      </p:cBhvr>
                                      <p:to>
                                        <p:strVal val="visible"/>
                                      </p:to>
                                    </p:set>
                                    <p:animEffect transition="in" filter="fade">
                                      <p:cBhvr>
                                        <p:cTn id="32" dur="10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HTML Overview</a:t>
            </a:r>
            <a:endParaRPr>
              <a:solidFill>
                <a:srgbClr val="FFFFFF"/>
              </a:solidFill>
              <a:latin typeface="Georgia"/>
              <a:ea typeface="Georgia"/>
              <a:cs typeface="Georgia"/>
              <a:sym typeface="Georgia"/>
            </a:endParaRPr>
          </a:p>
        </p:txBody>
      </p:sp>
      <p:sp>
        <p:nvSpPr>
          <p:cNvPr id="92" name="Google Shape;92;p14"/>
          <p:cNvSpPr txBox="1">
            <a:spLocks noGrp="1"/>
          </p:cNvSpPr>
          <p:nvPr>
            <p:ph type="body" idx="1"/>
          </p:nvPr>
        </p:nvSpPr>
        <p:spPr>
          <a:xfrm>
            <a:off x="311700" y="1087250"/>
            <a:ext cx="8520600" cy="37122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HTML stands for </a:t>
            </a:r>
            <a:r>
              <a:rPr lang="en" sz="1900">
                <a:solidFill>
                  <a:srgbClr val="FF0000"/>
                </a:solidFill>
                <a:latin typeface="Georgia"/>
                <a:ea typeface="Georgia"/>
                <a:cs typeface="Georgia"/>
                <a:sym typeface="Georgia"/>
              </a:rPr>
              <a:t>H</a:t>
            </a:r>
            <a:r>
              <a:rPr lang="en" sz="1900">
                <a:solidFill>
                  <a:srgbClr val="FFFFFF"/>
                </a:solidFill>
                <a:latin typeface="Georgia"/>
                <a:ea typeface="Georgia"/>
                <a:cs typeface="Georgia"/>
                <a:sym typeface="Georgia"/>
              </a:rPr>
              <a:t>yper</a:t>
            </a:r>
            <a:r>
              <a:rPr lang="en" sz="1900">
                <a:solidFill>
                  <a:srgbClr val="FF0000"/>
                </a:solidFill>
                <a:latin typeface="Georgia"/>
                <a:ea typeface="Georgia"/>
                <a:cs typeface="Georgia"/>
                <a:sym typeface="Georgia"/>
              </a:rPr>
              <a:t>T</a:t>
            </a:r>
            <a:r>
              <a:rPr lang="en" sz="1900">
                <a:solidFill>
                  <a:srgbClr val="FFFFFF"/>
                </a:solidFill>
                <a:latin typeface="Georgia"/>
                <a:ea typeface="Georgia"/>
                <a:cs typeface="Georgia"/>
                <a:sym typeface="Georgia"/>
              </a:rPr>
              <a:t>ext </a:t>
            </a:r>
            <a:r>
              <a:rPr lang="en" sz="1900">
                <a:solidFill>
                  <a:srgbClr val="FF0000"/>
                </a:solidFill>
                <a:latin typeface="Georgia"/>
                <a:ea typeface="Georgia"/>
                <a:cs typeface="Georgia"/>
                <a:sym typeface="Georgia"/>
              </a:rPr>
              <a:t>M</a:t>
            </a:r>
            <a:r>
              <a:rPr lang="en" sz="1900">
                <a:solidFill>
                  <a:srgbClr val="FFFFFF"/>
                </a:solidFill>
                <a:latin typeface="Georgia"/>
                <a:ea typeface="Georgia"/>
                <a:cs typeface="Georgia"/>
                <a:sym typeface="Georgia"/>
              </a:rPr>
              <a:t>arkup </a:t>
            </a:r>
            <a:r>
              <a:rPr lang="en" sz="1900">
                <a:solidFill>
                  <a:srgbClr val="FF0000"/>
                </a:solidFill>
                <a:latin typeface="Georgia"/>
                <a:ea typeface="Georgia"/>
                <a:cs typeface="Georgia"/>
                <a:sym typeface="Georgia"/>
              </a:rPr>
              <a:t>L</a:t>
            </a:r>
            <a:r>
              <a:rPr lang="en" sz="1900">
                <a:solidFill>
                  <a:srgbClr val="FFFFFF"/>
                </a:solidFill>
                <a:latin typeface="Georgia"/>
                <a:ea typeface="Georgia"/>
                <a:cs typeface="Georgia"/>
                <a:sym typeface="Georgia"/>
              </a:rPr>
              <a:t>anguage</a:t>
            </a:r>
            <a:endParaRPr sz="1900">
              <a:solidFill>
                <a:srgbClr val="FFFFFF"/>
              </a:solidFill>
              <a:latin typeface="Georgia"/>
              <a:ea typeface="Georgia"/>
              <a:cs typeface="Georgia"/>
              <a:sym typeface="Georgia"/>
            </a:endParaRPr>
          </a:p>
          <a:p>
            <a:pPr marL="914400" lvl="1" indent="-342900" algn="l" rtl="0">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Hypertext refers to links that connect web pages to one another, either within a single website or between websites.</a:t>
            </a:r>
            <a:endParaRPr sz="1800">
              <a:solidFill>
                <a:srgbClr val="FFFFFF"/>
              </a:solidFill>
              <a:latin typeface="Georgia"/>
              <a:ea typeface="Georgia"/>
              <a:cs typeface="Georgia"/>
              <a:sym typeface="Georgia"/>
            </a:endParaRPr>
          </a:p>
          <a:p>
            <a:pPr marL="457200" lvl="0" indent="-349250" algn="l" rtl="0">
              <a:spcBef>
                <a:spcPts val="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HTML is the standard markup language for creating Web pages</a:t>
            </a:r>
            <a:endParaRPr sz="1900">
              <a:solidFill>
                <a:srgbClr val="FFFFFF"/>
              </a:solidFill>
              <a:latin typeface="Georgia"/>
              <a:ea typeface="Georgia"/>
              <a:cs typeface="Georgia"/>
              <a:sym typeface="Georgia"/>
            </a:endParaRPr>
          </a:p>
          <a:p>
            <a:pPr marL="914400" lvl="1" indent="-342900" algn="l" rtl="0">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It is not a programming language</a:t>
            </a:r>
            <a:endParaRPr sz="1800">
              <a:solidFill>
                <a:srgbClr val="FFFFFF"/>
              </a:solidFill>
              <a:latin typeface="Georgia"/>
              <a:ea typeface="Georgia"/>
              <a:cs typeface="Georgia"/>
              <a:sym typeface="Georgia"/>
            </a:endParaRPr>
          </a:p>
          <a:p>
            <a:pPr marL="914400" lvl="1" indent="-342900" algn="l" rtl="0">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It defines the meaning and structure of web content</a:t>
            </a:r>
            <a:endParaRPr sz="1800">
              <a:solidFill>
                <a:srgbClr val="FFFFFF"/>
              </a:solidFill>
              <a:latin typeface="Georgia"/>
              <a:ea typeface="Georgia"/>
              <a:cs typeface="Georgia"/>
              <a:sym typeface="Georgia"/>
            </a:endParaRPr>
          </a:p>
          <a:p>
            <a:pPr marL="914400" lvl="1" indent="-342900" algn="l" rtl="0">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It usually works with Cascading Style Sheets (CSS) and JavaScript</a:t>
            </a:r>
            <a:endParaRPr sz="1800">
              <a:solidFill>
                <a:srgbClr val="FFFFFF"/>
              </a:solidFill>
              <a:latin typeface="Georgia"/>
              <a:ea typeface="Georgia"/>
              <a:cs typeface="Georgia"/>
              <a:sym typeface="Georgia"/>
            </a:endParaRPr>
          </a:p>
          <a:p>
            <a:pPr marL="457200" lvl="0" indent="-342900" algn="l" rtl="0">
              <a:spcBef>
                <a:spcPts val="0"/>
              </a:spcBef>
              <a:spcAft>
                <a:spcPts val="0"/>
              </a:spcAft>
              <a:buClr>
                <a:srgbClr val="FFFFFF"/>
              </a:buClr>
              <a:buSzPts val="1800"/>
              <a:buFont typeface="Georgia"/>
              <a:buChar char="●"/>
            </a:pPr>
            <a:r>
              <a:rPr lang="en">
                <a:solidFill>
                  <a:srgbClr val="FFFFFF"/>
                </a:solidFill>
                <a:latin typeface="Georgia"/>
                <a:ea typeface="Georgia"/>
                <a:cs typeface="Georgia"/>
                <a:sym typeface="Georgia"/>
              </a:rPr>
              <a:t>The current version is HTML5</a:t>
            </a:r>
            <a:endParaRPr sz="1800">
              <a:solidFill>
                <a:srgbClr val="FFFFFF"/>
              </a:solidFill>
              <a:latin typeface="Georgia"/>
              <a:ea typeface="Georgia"/>
              <a:cs typeface="Georgia"/>
              <a:sym typeface="Georgia"/>
            </a:endParaRPr>
          </a:p>
        </p:txBody>
      </p:sp>
      <p:pic>
        <p:nvPicPr>
          <p:cNvPr id="93" name="Google Shape;93;p14"/>
          <p:cNvPicPr preferRelativeResize="0"/>
          <p:nvPr/>
        </p:nvPicPr>
        <p:blipFill>
          <a:blip r:embed="rId3">
            <a:alphaModFix/>
          </a:blip>
          <a:stretch>
            <a:fillRect/>
          </a:stretch>
        </p:blipFill>
        <p:spPr>
          <a:xfrm>
            <a:off x="4135325" y="3580775"/>
            <a:ext cx="1131700" cy="1131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Effect transition="in" filter="fade">
                                      <p:cBhvr>
                                        <p:cTn id="7" dur="1000"/>
                                        <p:tgtEl>
                                          <p:spTgt spid="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
                                            <p:txEl>
                                              <p:pRg st="1" end="1"/>
                                            </p:txEl>
                                          </p:spTgt>
                                        </p:tgtEl>
                                        <p:attrNameLst>
                                          <p:attrName>style.visibility</p:attrName>
                                        </p:attrNameLst>
                                      </p:cBhvr>
                                      <p:to>
                                        <p:strVal val="visible"/>
                                      </p:to>
                                    </p:set>
                                    <p:animEffect transition="in" filter="fade">
                                      <p:cBhvr>
                                        <p:cTn id="12" dur="1000"/>
                                        <p:tgtEl>
                                          <p:spTgt spid="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
                                            <p:txEl>
                                              <p:pRg st="2" end="2"/>
                                            </p:txEl>
                                          </p:spTgt>
                                        </p:tgtEl>
                                        <p:attrNameLst>
                                          <p:attrName>style.visibility</p:attrName>
                                        </p:attrNameLst>
                                      </p:cBhvr>
                                      <p:to>
                                        <p:strVal val="visible"/>
                                      </p:to>
                                    </p:set>
                                    <p:animEffect transition="in" filter="fade">
                                      <p:cBhvr>
                                        <p:cTn id="17" dur="1000"/>
                                        <p:tgtEl>
                                          <p:spTgt spid="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
                                            <p:txEl>
                                              <p:pRg st="3" end="3"/>
                                            </p:txEl>
                                          </p:spTgt>
                                        </p:tgtEl>
                                        <p:attrNameLst>
                                          <p:attrName>style.visibility</p:attrName>
                                        </p:attrNameLst>
                                      </p:cBhvr>
                                      <p:to>
                                        <p:strVal val="visible"/>
                                      </p:to>
                                    </p:set>
                                    <p:animEffect transition="in" filter="fade">
                                      <p:cBhvr>
                                        <p:cTn id="22" dur="1000"/>
                                        <p:tgtEl>
                                          <p:spTgt spid="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
                                            <p:txEl>
                                              <p:pRg st="4" end="4"/>
                                            </p:txEl>
                                          </p:spTgt>
                                        </p:tgtEl>
                                        <p:attrNameLst>
                                          <p:attrName>style.visibility</p:attrName>
                                        </p:attrNameLst>
                                      </p:cBhvr>
                                      <p:to>
                                        <p:strVal val="visible"/>
                                      </p:to>
                                    </p:set>
                                    <p:animEffect transition="in" filter="fade">
                                      <p:cBhvr>
                                        <p:cTn id="27" dur="1000"/>
                                        <p:tgtEl>
                                          <p:spTgt spid="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2">
                                            <p:txEl>
                                              <p:pRg st="5" end="5"/>
                                            </p:txEl>
                                          </p:spTgt>
                                        </p:tgtEl>
                                        <p:attrNameLst>
                                          <p:attrName>style.visibility</p:attrName>
                                        </p:attrNameLst>
                                      </p:cBhvr>
                                      <p:to>
                                        <p:strVal val="visible"/>
                                      </p:to>
                                    </p:set>
                                    <p:animEffect transition="in" filter="fade">
                                      <p:cBhvr>
                                        <p:cTn id="32" dur="1000"/>
                                        <p:tgtEl>
                                          <p:spTgt spid="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2">
                                            <p:txEl>
                                              <p:pRg st="6" end="6"/>
                                            </p:txEl>
                                          </p:spTgt>
                                        </p:tgtEl>
                                        <p:attrNameLst>
                                          <p:attrName>style.visibility</p:attrName>
                                        </p:attrNameLst>
                                      </p:cBhvr>
                                      <p:to>
                                        <p:strVal val="visible"/>
                                      </p:to>
                                    </p:set>
                                    <p:animEffect transition="in" filter="fade">
                                      <p:cBhvr>
                                        <p:cTn id="37" dur="1000"/>
                                        <p:tgtEl>
                                          <p:spTgt spid="92">
                                            <p:txEl>
                                              <p:pRg st="6" end="6"/>
                                            </p:txEl>
                                          </p:spTgt>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fade">
                                      <p:cBhvr>
                                        <p:cTn id="41"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The </a:t>
            </a:r>
            <a:r>
              <a:rPr lang="en">
                <a:solidFill>
                  <a:srgbClr val="FF0000"/>
                </a:solidFill>
                <a:latin typeface="Georgia"/>
                <a:ea typeface="Georgia"/>
                <a:cs typeface="Georgia"/>
                <a:sym typeface="Georgia"/>
              </a:rPr>
              <a:t>title </a:t>
            </a:r>
            <a:r>
              <a:rPr lang="en">
                <a:solidFill>
                  <a:srgbClr val="FFFFFF"/>
                </a:solidFill>
                <a:latin typeface="Georgia"/>
                <a:ea typeface="Georgia"/>
                <a:cs typeface="Georgia"/>
                <a:sym typeface="Georgia"/>
              </a:rPr>
              <a:t>Attribute</a:t>
            </a:r>
            <a:endParaRPr>
              <a:solidFill>
                <a:srgbClr val="FFFFFF"/>
              </a:solidFill>
              <a:latin typeface="Georgia"/>
              <a:ea typeface="Georgia"/>
              <a:cs typeface="Georgia"/>
              <a:sym typeface="Georgia"/>
            </a:endParaRPr>
          </a:p>
        </p:txBody>
      </p:sp>
      <p:sp>
        <p:nvSpPr>
          <p:cNvPr id="223" name="Google Shape;223;p32"/>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Georgia"/>
              <a:buChar char="●"/>
            </a:pPr>
            <a:r>
              <a:rPr lang="en">
                <a:solidFill>
                  <a:srgbClr val="FFFFFF"/>
                </a:solidFill>
              </a:rPr>
              <a:t>Specify extra information about an element</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The information is shown as a tooltip text when the mouse moves over the element</a:t>
            </a:r>
            <a:endParaRPr>
              <a:solidFill>
                <a:srgbClr val="FFFFFF"/>
              </a:solidFill>
            </a:endParaRPr>
          </a:p>
        </p:txBody>
      </p:sp>
      <p:pic>
        <p:nvPicPr>
          <p:cNvPr id="224" name="Google Shape;224;p32"/>
          <p:cNvPicPr preferRelativeResize="0"/>
          <p:nvPr/>
        </p:nvPicPr>
        <p:blipFill>
          <a:blip r:embed="rId3">
            <a:alphaModFix/>
          </a:blip>
          <a:stretch>
            <a:fillRect/>
          </a:stretch>
        </p:blipFill>
        <p:spPr>
          <a:xfrm>
            <a:off x="863375" y="2384075"/>
            <a:ext cx="6596775" cy="430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fade">
                                      <p:cBhvr>
                                        <p:cTn id="7" dur="1000"/>
                                        <p:tgtEl>
                                          <p:spTgt spid="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xEl>
                                              <p:pRg st="1" end="1"/>
                                            </p:txEl>
                                          </p:spTgt>
                                        </p:tgtEl>
                                        <p:attrNameLst>
                                          <p:attrName>style.visibility</p:attrName>
                                        </p:attrNameLst>
                                      </p:cBhvr>
                                      <p:to>
                                        <p:strVal val="visible"/>
                                      </p:to>
                                    </p:set>
                                    <p:animEffect transition="in" filter="fade">
                                      <p:cBhvr>
                                        <p:cTn id="12" dur="1000"/>
                                        <p:tgtEl>
                                          <p:spTgt spid="2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4"/>
                                        </p:tgtEl>
                                        <p:attrNameLst>
                                          <p:attrName>style.visibility</p:attrName>
                                        </p:attrNameLst>
                                      </p:cBhvr>
                                      <p:to>
                                        <p:strVal val="visible"/>
                                      </p:to>
                                    </p:set>
                                    <p:animEffect transition="in" filter="fade">
                                      <p:cBhvr>
                                        <p:cTn id="17" dur="10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228"/>
        <p:cNvGrpSpPr/>
        <p:nvPr/>
      </p:nvGrpSpPr>
      <p:grpSpPr>
        <a:xfrm>
          <a:off x="0" y="0"/>
          <a:ext cx="0" cy="0"/>
          <a:chOff x="0" y="0"/>
          <a:chExt cx="0" cy="0"/>
        </a:xfrm>
      </p:grpSpPr>
      <p:sp>
        <p:nvSpPr>
          <p:cNvPr id="229" name="Google Shape;229;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The </a:t>
            </a:r>
            <a:r>
              <a:rPr lang="en">
                <a:solidFill>
                  <a:srgbClr val="FF0000"/>
                </a:solidFill>
                <a:latin typeface="Georgia"/>
                <a:ea typeface="Georgia"/>
                <a:cs typeface="Georgia"/>
                <a:sym typeface="Georgia"/>
              </a:rPr>
              <a:t>onclick, onmouseover </a:t>
            </a:r>
            <a:r>
              <a:rPr lang="en">
                <a:solidFill>
                  <a:srgbClr val="FFFFFF"/>
                </a:solidFill>
                <a:latin typeface="Georgia"/>
                <a:ea typeface="Georgia"/>
                <a:cs typeface="Georgia"/>
                <a:sym typeface="Georgia"/>
              </a:rPr>
              <a:t>Attributes</a:t>
            </a:r>
            <a:endParaRPr>
              <a:solidFill>
                <a:srgbClr val="FFFFFF"/>
              </a:solidFill>
              <a:latin typeface="Georgia"/>
              <a:ea typeface="Georgia"/>
              <a:cs typeface="Georgia"/>
              <a:sym typeface="Georgia"/>
            </a:endParaRPr>
          </a:p>
        </p:txBody>
      </p:sp>
      <p:sp>
        <p:nvSpPr>
          <p:cNvPr id="230" name="Google Shape;230;p33"/>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The </a:t>
            </a:r>
            <a:r>
              <a:rPr lang="en">
                <a:solidFill>
                  <a:srgbClr val="FF0000"/>
                </a:solidFill>
              </a:rPr>
              <a:t>onclick</a:t>
            </a:r>
            <a:r>
              <a:rPr lang="en">
                <a:solidFill>
                  <a:srgbClr val="FFFFFF"/>
                </a:solidFill>
              </a:rPr>
              <a:t> attribute fires on a mouse click on the element</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The </a:t>
            </a:r>
            <a:r>
              <a:rPr lang="en">
                <a:solidFill>
                  <a:srgbClr val="FF0000"/>
                </a:solidFill>
              </a:rPr>
              <a:t>onmousemove</a:t>
            </a:r>
            <a:r>
              <a:rPr lang="en">
                <a:solidFill>
                  <a:srgbClr val="FFFFFF"/>
                </a:solidFill>
              </a:rPr>
              <a:t> attribute fires when the pointer is hovering over an element</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They belong to the Event attributes (we will cover “Event” in JavaScript lesson)</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animEffect transition="in" filter="fade">
                                      <p:cBhvr>
                                        <p:cTn id="7" dur="1000"/>
                                        <p:tgtEl>
                                          <p:spTgt spid="2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0">
                                            <p:txEl>
                                              <p:pRg st="1" end="1"/>
                                            </p:txEl>
                                          </p:spTgt>
                                        </p:tgtEl>
                                        <p:attrNameLst>
                                          <p:attrName>style.visibility</p:attrName>
                                        </p:attrNameLst>
                                      </p:cBhvr>
                                      <p:to>
                                        <p:strVal val="visible"/>
                                      </p:to>
                                    </p:set>
                                    <p:animEffect transition="in" filter="fade">
                                      <p:cBhvr>
                                        <p:cTn id="12" dur="1000"/>
                                        <p:tgtEl>
                                          <p:spTgt spid="2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0">
                                            <p:txEl>
                                              <p:pRg st="2" end="2"/>
                                            </p:txEl>
                                          </p:spTgt>
                                        </p:tgtEl>
                                        <p:attrNameLst>
                                          <p:attrName>style.visibility</p:attrName>
                                        </p:attrNameLst>
                                      </p:cBhvr>
                                      <p:to>
                                        <p:strVal val="visible"/>
                                      </p:to>
                                    </p:set>
                                    <p:animEffect transition="in" filter="fade">
                                      <p:cBhvr>
                                        <p:cTn id="17" dur="1000"/>
                                        <p:tgtEl>
                                          <p:spTgt spid="2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HTML Element Attributes - Revisited</a:t>
            </a:r>
            <a:endParaRPr>
              <a:solidFill>
                <a:srgbClr val="FFFFFF"/>
              </a:solidFill>
              <a:latin typeface="Georgia"/>
              <a:ea typeface="Georgia"/>
              <a:cs typeface="Georgia"/>
              <a:sym typeface="Georgia"/>
            </a:endParaRPr>
          </a:p>
        </p:txBody>
      </p:sp>
      <p:sp>
        <p:nvSpPr>
          <p:cNvPr id="236" name="Google Shape;236;p34"/>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FFFFFF"/>
              </a:buClr>
              <a:buSzPts val="1800"/>
              <a:buChar char="●"/>
            </a:pPr>
            <a:r>
              <a:rPr lang="en">
                <a:solidFill>
                  <a:srgbClr val="FFFFFF"/>
                </a:solidFill>
              </a:rPr>
              <a:t>Some elements must have certain attributes in order to work properly:</a:t>
            </a:r>
            <a:endParaRPr>
              <a:solidFill>
                <a:srgbClr val="FFFFFF"/>
              </a:solidFill>
            </a:endParaRPr>
          </a:p>
          <a:p>
            <a:pPr marL="914400" marR="0" lvl="1" indent="-323850" algn="l" rtl="0">
              <a:lnSpc>
                <a:spcPct val="115000"/>
              </a:lnSpc>
              <a:spcBef>
                <a:spcPts val="0"/>
              </a:spcBef>
              <a:spcAft>
                <a:spcPts val="0"/>
              </a:spcAft>
              <a:buClr>
                <a:srgbClr val="FFFFFF"/>
              </a:buClr>
              <a:buSzPts val="1500"/>
              <a:buChar char="○"/>
            </a:pPr>
            <a:r>
              <a:rPr lang="en" sz="1500">
                <a:solidFill>
                  <a:srgbClr val="FFFFFF"/>
                </a:solidFill>
              </a:rPr>
              <a:t>&lt;img src=“</a:t>
            </a:r>
            <a:r>
              <a:rPr lang="en" sz="1500" u="sng">
                <a:solidFill>
                  <a:schemeClr val="accent5"/>
                </a:solidFill>
                <a:hlinkClick r:id="rId3">
                  <a:extLst>
                    <a:ext uri="{A12FA001-AC4F-418D-AE19-62706E023703}">
                      <ahyp:hlinkClr xmlns:ahyp="http://schemas.microsoft.com/office/drawing/2018/hyperlinkcolor" val="tx"/>
                    </a:ext>
                  </a:extLst>
                </a:hlinkClick>
              </a:rPr>
              <a:t>http://www.sfasu.edu/themes/custom/sfa/css/images/logo.png</a:t>
            </a:r>
            <a:r>
              <a:rPr lang="en" sz="1500">
                <a:solidFill>
                  <a:srgbClr val="FFFFFF"/>
                </a:solidFill>
              </a:rPr>
              <a:t>”  alt=“SFA Logo”&gt;</a:t>
            </a:r>
            <a:endParaRPr sz="1500">
              <a:solidFill>
                <a:srgbClr val="FFFFFF"/>
              </a:solidFill>
            </a:endParaRPr>
          </a:p>
          <a:p>
            <a:pPr marL="914400" lvl="1" indent="-323850" algn="l" rtl="0">
              <a:lnSpc>
                <a:spcPct val="115000"/>
              </a:lnSpc>
              <a:spcBef>
                <a:spcPts val="0"/>
              </a:spcBef>
              <a:spcAft>
                <a:spcPts val="0"/>
              </a:spcAft>
              <a:buClr>
                <a:srgbClr val="FFFFFF"/>
              </a:buClr>
              <a:buSzPts val="1500"/>
              <a:buChar char="○"/>
            </a:pPr>
            <a:r>
              <a:rPr lang="en" sz="1500">
                <a:solidFill>
                  <a:srgbClr val="FFFFFF"/>
                </a:solidFill>
              </a:rPr>
              <a:t>&lt;a href=“</a:t>
            </a:r>
            <a:r>
              <a:rPr lang="en" sz="1500" u="sng">
                <a:solidFill>
                  <a:schemeClr val="hlink"/>
                </a:solidFill>
                <a:hlinkClick r:id="rId4"/>
              </a:rPr>
              <a:t>http://www.sfasu.edu/about-sfa</a:t>
            </a:r>
            <a:r>
              <a:rPr lang="en" sz="1500">
                <a:solidFill>
                  <a:srgbClr val="FFFFFF"/>
                </a:solidFill>
              </a:rPr>
              <a:t>”&gt;About SFA&lt;/a&gt;</a:t>
            </a:r>
            <a:endParaRPr sz="1500">
              <a:solidFill>
                <a:srgbClr val="FFFFFF"/>
              </a:solidFill>
            </a:endParaRPr>
          </a:p>
          <a:p>
            <a:pPr marL="457200" lvl="0" indent="-323850" algn="l" rtl="0">
              <a:lnSpc>
                <a:spcPct val="115000"/>
              </a:lnSpc>
              <a:spcBef>
                <a:spcPts val="0"/>
              </a:spcBef>
              <a:spcAft>
                <a:spcPts val="0"/>
              </a:spcAft>
              <a:buClr>
                <a:srgbClr val="FFFFFF"/>
              </a:buClr>
              <a:buSzPts val="1500"/>
              <a:buChar char="●"/>
            </a:pPr>
            <a:r>
              <a:rPr lang="en">
                <a:solidFill>
                  <a:srgbClr val="FFFFFF"/>
                </a:solidFill>
              </a:rPr>
              <a:t>Always use lowercase attribute names</a:t>
            </a:r>
            <a:endParaRPr>
              <a:solidFill>
                <a:srgbClr val="FFFFFF"/>
              </a:solidFill>
            </a:endParaRPr>
          </a:p>
          <a:p>
            <a:pPr marL="457200" lvl="0" indent="-342900" algn="l" rtl="0">
              <a:lnSpc>
                <a:spcPct val="115000"/>
              </a:lnSpc>
              <a:spcBef>
                <a:spcPts val="0"/>
              </a:spcBef>
              <a:spcAft>
                <a:spcPts val="0"/>
              </a:spcAft>
              <a:buClr>
                <a:srgbClr val="FFFFFF"/>
              </a:buClr>
              <a:buSzPts val="1800"/>
              <a:buChar char="●"/>
            </a:pPr>
            <a:r>
              <a:rPr lang="en">
                <a:solidFill>
                  <a:srgbClr val="FFFFFF"/>
                </a:solidFill>
              </a:rPr>
              <a:t>Always quote attribute values with single quotes or double quotes</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animEffect transition="in" filter="fade">
                                      <p:cBhvr>
                                        <p:cTn id="7" dur="1000"/>
                                        <p:tgtEl>
                                          <p:spTgt spid="2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6">
                                            <p:txEl>
                                              <p:pRg st="1" end="1"/>
                                            </p:txEl>
                                          </p:spTgt>
                                        </p:tgtEl>
                                        <p:attrNameLst>
                                          <p:attrName>style.visibility</p:attrName>
                                        </p:attrNameLst>
                                      </p:cBhvr>
                                      <p:to>
                                        <p:strVal val="visible"/>
                                      </p:to>
                                    </p:set>
                                    <p:animEffect transition="in" filter="fade">
                                      <p:cBhvr>
                                        <p:cTn id="12" dur="1000"/>
                                        <p:tgtEl>
                                          <p:spTgt spid="2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6">
                                            <p:txEl>
                                              <p:pRg st="2" end="2"/>
                                            </p:txEl>
                                          </p:spTgt>
                                        </p:tgtEl>
                                        <p:attrNameLst>
                                          <p:attrName>style.visibility</p:attrName>
                                        </p:attrNameLst>
                                      </p:cBhvr>
                                      <p:to>
                                        <p:strVal val="visible"/>
                                      </p:to>
                                    </p:set>
                                    <p:animEffect transition="in" filter="fade">
                                      <p:cBhvr>
                                        <p:cTn id="17" dur="1000"/>
                                        <p:tgtEl>
                                          <p:spTgt spid="2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6">
                                            <p:txEl>
                                              <p:pRg st="3" end="3"/>
                                            </p:txEl>
                                          </p:spTgt>
                                        </p:tgtEl>
                                        <p:attrNameLst>
                                          <p:attrName>style.visibility</p:attrName>
                                        </p:attrNameLst>
                                      </p:cBhvr>
                                      <p:to>
                                        <p:strVal val="visible"/>
                                      </p:to>
                                    </p:set>
                                    <p:animEffect transition="in" filter="fade">
                                      <p:cBhvr>
                                        <p:cTn id="22" dur="1000"/>
                                        <p:tgtEl>
                                          <p:spTgt spid="2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6">
                                            <p:txEl>
                                              <p:pRg st="4" end="4"/>
                                            </p:txEl>
                                          </p:spTgt>
                                        </p:tgtEl>
                                        <p:attrNameLst>
                                          <p:attrName>style.visibility</p:attrName>
                                        </p:attrNameLst>
                                      </p:cBhvr>
                                      <p:to>
                                        <p:strVal val="visible"/>
                                      </p:to>
                                    </p:set>
                                    <p:animEffect transition="in" filter="fade">
                                      <p:cBhvr>
                                        <p:cTn id="27" dur="1000"/>
                                        <p:tgtEl>
                                          <p:spTgt spid="2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240"/>
        <p:cNvGrpSpPr/>
        <p:nvPr/>
      </p:nvGrpSpPr>
      <p:grpSpPr>
        <a:xfrm>
          <a:off x="0" y="0"/>
          <a:ext cx="0" cy="0"/>
          <a:chOff x="0" y="0"/>
          <a:chExt cx="0" cy="0"/>
        </a:xfrm>
      </p:grpSpPr>
      <p:sp>
        <p:nvSpPr>
          <p:cNvPr id="241" name="Google Shape;241;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Basic HTML Elements for Marking up Text</a:t>
            </a:r>
            <a:endParaRPr>
              <a:solidFill>
                <a:srgbClr val="FFFFFF"/>
              </a:solidFill>
              <a:latin typeface="Georgia"/>
              <a:ea typeface="Georgia"/>
              <a:cs typeface="Georgia"/>
              <a:sym typeface="Georgia"/>
            </a:endParaRPr>
          </a:p>
        </p:txBody>
      </p:sp>
      <p:sp>
        <p:nvSpPr>
          <p:cNvPr id="242" name="Google Shape;242;p35"/>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FFFFFF"/>
              </a:buClr>
              <a:buSzPts val="1800"/>
              <a:buChar char="●"/>
            </a:pPr>
            <a:r>
              <a:rPr lang="en">
                <a:solidFill>
                  <a:srgbClr val="FFFFFF"/>
                </a:solidFill>
              </a:rPr>
              <a:t>HTML Heading</a:t>
            </a:r>
            <a:endParaRPr>
              <a:solidFill>
                <a:srgbClr val="FFFFFF"/>
              </a:solidFill>
            </a:endParaRPr>
          </a:p>
          <a:p>
            <a:pPr marL="914400" lvl="1" indent="-304800" algn="l" rtl="0">
              <a:lnSpc>
                <a:spcPct val="100000"/>
              </a:lnSpc>
              <a:spcBef>
                <a:spcPts val="0"/>
              </a:spcBef>
              <a:spcAft>
                <a:spcPts val="0"/>
              </a:spcAft>
              <a:buClr>
                <a:srgbClr val="FFFFFF"/>
              </a:buClr>
              <a:buSzPts val="1200"/>
              <a:buChar char="○"/>
            </a:pPr>
            <a:r>
              <a:rPr lang="en" sz="1700">
                <a:solidFill>
                  <a:srgbClr val="FFFFFF"/>
                </a:solidFill>
              </a:rPr>
              <a:t>&lt;h1&gt; to &lt;h6&gt; tags (click </a:t>
            </a:r>
            <a:r>
              <a:rPr lang="en" sz="1700" u="sng">
                <a:solidFill>
                  <a:schemeClr val="hlink"/>
                </a:solidFill>
                <a:hlinkClick r:id="rId3"/>
              </a:rPr>
              <a:t>here</a:t>
            </a:r>
            <a:r>
              <a:rPr lang="en" sz="1700">
                <a:solidFill>
                  <a:srgbClr val="FFFFFF"/>
                </a:solidFill>
              </a:rPr>
              <a:t> to try)</a:t>
            </a:r>
            <a:endParaRPr sz="1700">
              <a:solidFill>
                <a:srgbClr val="FFFFFF"/>
              </a:solidFill>
            </a:endParaRPr>
          </a:p>
          <a:p>
            <a:pPr marL="1371600" lvl="2" indent="-317500" algn="l" rtl="0">
              <a:lnSpc>
                <a:spcPct val="100000"/>
              </a:lnSpc>
              <a:spcBef>
                <a:spcPts val="0"/>
              </a:spcBef>
              <a:spcAft>
                <a:spcPts val="0"/>
              </a:spcAft>
              <a:buClr>
                <a:srgbClr val="FFFFFF"/>
              </a:buClr>
              <a:buSzPts val="1400"/>
              <a:buChar char="■"/>
            </a:pPr>
            <a:r>
              <a:rPr lang="en">
                <a:solidFill>
                  <a:srgbClr val="FFFFFF"/>
                </a:solidFill>
              </a:rPr>
              <a:t>&lt;h1&gt;: the most important heading</a:t>
            </a:r>
            <a:endParaRPr>
              <a:solidFill>
                <a:srgbClr val="FFFFFF"/>
              </a:solidFill>
            </a:endParaRPr>
          </a:p>
          <a:p>
            <a:pPr marL="1371600" lvl="2" indent="-317500" algn="l" rtl="0">
              <a:lnSpc>
                <a:spcPct val="100000"/>
              </a:lnSpc>
              <a:spcBef>
                <a:spcPts val="0"/>
              </a:spcBef>
              <a:spcAft>
                <a:spcPts val="0"/>
              </a:spcAft>
              <a:buClr>
                <a:srgbClr val="FFFFFF"/>
              </a:buClr>
              <a:buSzPts val="1400"/>
              <a:buChar char="■"/>
            </a:pPr>
            <a:r>
              <a:rPr lang="en">
                <a:solidFill>
                  <a:srgbClr val="FFFFFF"/>
                </a:solidFill>
              </a:rPr>
              <a:t>&lt;h6&gt;: the least important heading</a:t>
            </a:r>
            <a:endParaRPr>
              <a:solidFill>
                <a:srgbClr val="FFFFFF"/>
              </a:solidFill>
            </a:endParaRPr>
          </a:p>
          <a:p>
            <a:pPr marL="457200" lvl="0" indent="-342900" algn="l" rtl="0">
              <a:lnSpc>
                <a:spcPct val="100000"/>
              </a:lnSpc>
              <a:spcBef>
                <a:spcPts val="0"/>
              </a:spcBef>
              <a:spcAft>
                <a:spcPts val="0"/>
              </a:spcAft>
              <a:buClr>
                <a:srgbClr val="FFFFFF"/>
              </a:buClr>
              <a:buSzPts val="1800"/>
              <a:buChar char="●"/>
            </a:pPr>
            <a:r>
              <a:rPr lang="en">
                <a:solidFill>
                  <a:srgbClr val="FFFFFF"/>
                </a:solidFill>
              </a:rPr>
              <a:t>HTML Paragraphs</a:t>
            </a:r>
            <a:endParaRPr>
              <a:solidFill>
                <a:srgbClr val="FFFFFF"/>
              </a:solidFill>
            </a:endParaRPr>
          </a:p>
          <a:p>
            <a:pPr marL="914400" lvl="1" indent="-304800" algn="l" rtl="0">
              <a:lnSpc>
                <a:spcPct val="100000"/>
              </a:lnSpc>
              <a:spcBef>
                <a:spcPts val="0"/>
              </a:spcBef>
              <a:spcAft>
                <a:spcPts val="0"/>
              </a:spcAft>
              <a:buClr>
                <a:srgbClr val="FFFFFF"/>
              </a:buClr>
              <a:buSzPts val="1200"/>
              <a:buChar char="○"/>
            </a:pPr>
            <a:r>
              <a:rPr lang="en" sz="1700">
                <a:solidFill>
                  <a:srgbClr val="FFFFFF"/>
                </a:solidFill>
              </a:rPr>
              <a:t>&lt;p&gt; tags (click </a:t>
            </a:r>
            <a:r>
              <a:rPr lang="en" sz="1700" u="sng">
                <a:solidFill>
                  <a:schemeClr val="hlink"/>
                </a:solidFill>
                <a:hlinkClick r:id="rId4"/>
              </a:rPr>
              <a:t>here</a:t>
            </a:r>
            <a:r>
              <a:rPr lang="en" sz="1700">
                <a:solidFill>
                  <a:srgbClr val="FFFFFF"/>
                </a:solidFill>
              </a:rPr>
              <a:t> to try)</a:t>
            </a:r>
            <a:endParaRPr sz="1700">
              <a:solidFill>
                <a:srgbClr val="FFFFFF"/>
              </a:solidFill>
            </a:endParaRPr>
          </a:p>
          <a:p>
            <a:pPr marL="457200" lvl="0" indent="-342900" algn="l" rtl="0">
              <a:lnSpc>
                <a:spcPct val="100000"/>
              </a:lnSpc>
              <a:spcBef>
                <a:spcPts val="0"/>
              </a:spcBef>
              <a:spcAft>
                <a:spcPts val="0"/>
              </a:spcAft>
              <a:buClr>
                <a:srgbClr val="FFFFFF"/>
              </a:buClr>
              <a:buSzPts val="1800"/>
              <a:buChar char="●"/>
            </a:pPr>
            <a:r>
              <a:rPr lang="en">
                <a:solidFill>
                  <a:srgbClr val="FFFFFF"/>
                </a:solidFill>
              </a:rPr>
              <a:t>HTML Links</a:t>
            </a:r>
            <a:endParaRPr>
              <a:solidFill>
                <a:srgbClr val="FFFFFF"/>
              </a:solidFill>
            </a:endParaRPr>
          </a:p>
          <a:p>
            <a:pPr marL="914400" lvl="1" indent="-304800" algn="l" rtl="0">
              <a:lnSpc>
                <a:spcPct val="100000"/>
              </a:lnSpc>
              <a:spcBef>
                <a:spcPts val="0"/>
              </a:spcBef>
              <a:spcAft>
                <a:spcPts val="0"/>
              </a:spcAft>
              <a:buClr>
                <a:srgbClr val="FFFFFF"/>
              </a:buClr>
              <a:buSzPts val="1200"/>
              <a:buChar char="○"/>
            </a:pPr>
            <a:r>
              <a:rPr lang="en" sz="1700">
                <a:solidFill>
                  <a:srgbClr val="FFFFFF"/>
                </a:solidFill>
              </a:rPr>
              <a:t>&lt;a&gt; tags (click </a:t>
            </a:r>
            <a:r>
              <a:rPr lang="en" sz="1700" u="sng">
                <a:solidFill>
                  <a:schemeClr val="hlink"/>
                </a:solidFill>
                <a:hlinkClick r:id="rId5"/>
              </a:rPr>
              <a:t>here</a:t>
            </a:r>
            <a:r>
              <a:rPr lang="en" sz="1700">
                <a:solidFill>
                  <a:srgbClr val="FFFFFF"/>
                </a:solidFill>
              </a:rPr>
              <a:t> to try)</a:t>
            </a:r>
            <a:endParaRPr sz="1700">
              <a:solidFill>
                <a:srgbClr val="FFFFFF"/>
              </a:solidFill>
            </a:endParaRPr>
          </a:p>
          <a:p>
            <a:pPr marL="457200" lvl="0" indent="-342900" algn="l" rtl="0">
              <a:lnSpc>
                <a:spcPct val="100000"/>
              </a:lnSpc>
              <a:spcBef>
                <a:spcPts val="0"/>
              </a:spcBef>
              <a:spcAft>
                <a:spcPts val="0"/>
              </a:spcAft>
              <a:buClr>
                <a:srgbClr val="FFFFFF"/>
              </a:buClr>
              <a:buSzPts val="1800"/>
              <a:buChar char="●"/>
            </a:pPr>
            <a:r>
              <a:rPr lang="en">
                <a:solidFill>
                  <a:srgbClr val="FFFFFF"/>
                </a:solidFill>
              </a:rPr>
              <a:t>HTML Images</a:t>
            </a:r>
            <a:endParaRPr>
              <a:solidFill>
                <a:srgbClr val="FFFFFF"/>
              </a:solidFill>
            </a:endParaRPr>
          </a:p>
          <a:p>
            <a:pPr marL="914400" lvl="1" indent="-304800" algn="l" rtl="0">
              <a:lnSpc>
                <a:spcPct val="100000"/>
              </a:lnSpc>
              <a:spcBef>
                <a:spcPts val="0"/>
              </a:spcBef>
              <a:spcAft>
                <a:spcPts val="0"/>
              </a:spcAft>
              <a:buClr>
                <a:srgbClr val="FFFFFF"/>
              </a:buClr>
              <a:buSzPts val="1200"/>
              <a:buChar char="○"/>
            </a:pPr>
            <a:r>
              <a:rPr lang="en" sz="1700">
                <a:solidFill>
                  <a:srgbClr val="FFFFFF"/>
                </a:solidFill>
              </a:rPr>
              <a:t>&lt;img&gt; tags (click </a:t>
            </a:r>
            <a:r>
              <a:rPr lang="en" sz="1700" u="sng">
                <a:solidFill>
                  <a:schemeClr val="hlink"/>
                </a:solidFill>
                <a:hlinkClick r:id="rId6"/>
              </a:rPr>
              <a:t>here</a:t>
            </a:r>
            <a:r>
              <a:rPr lang="en" sz="1700">
                <a:solidFill>
                  <a:srgbClr val="FFFFFF"/>
                </a:solidFill>
              </a:rPr>
              <a:t> to try)</a:t>
            </a:r>
            <a:endParaRPr sz="1700">
              <a:solidFill>
                <a:srgbClr val="FFFFFF"/>
              </a:solidFill>
            </a:endParaRPr>
          </a:p>
          <a:p>
            <a:pPr marL="457200" lvl="0" indent="-342900" algn="l" rtl="0">
              <a:lnSpc>
                <a:spcPct val="100000"/>
              </a:lnSpc>
              <a:spcBef>
                <a:spcPts val="0"/>
              </a:spcBef>
              <a:spcAft>
                <a:spcPts val="0"/>
              </a:spcAft>
              <a:buClr>
                <a:srgbClr val="FFFFFF"/>
              </a:buClr>
              <a:buSzPts val="1800"/>
              <a:buChar char="●"/>
            </a:pPr>
            <a:r>
              <a:rPr lang="en">
                <a:solidFill>
                  <a:srgbClr val="FFFFFF"/>
                </a:solidFill>
              </a:rPr>
              <a:t>HTML Lists</a:t>
            </a:r>
            <a:endParaRPr>
              <a:solidFill>
                <a:srgbClr val="FFFFFF"/>
              </a:solidFill>
            </a:endParaRPr>
          </a:p>
          <a:p>
            <a:pPr marL="914400" lvl="1" indent="-304800" algn="l" rtl="0">
              <a:lnSpc>
                <a:spcPct val="100000"/>
              </a:lnSpc>
              <a:spcBef>
                <a:spcPts val="0"/>
              </a:spcBef>
              <a:spcAft>
                <a:spcPts val="0"/>
              </a:spcAft>
              <a:buClr>
                <a:srgbClr val="FFFFFF"/>
              </a:buClr>
              <a:buSzPts val="1200"/>
              <a:buChar char="○"/>
            </a:pPr>
            <a:r>
              <a:rPr lang="en" sz="1700">
                <a:solidFill>
                  <a:srgbClr val="FFFFFF"/>
                </a:solidFill>
              </a:rPr>
              <a:t>&lt;ul&gt; (unordered/bullet list) or &lt;ol&gt; (ordered/numbered list) tags, followed by &lt;li&gt; tags (list items) (click </a:t>
            </a:r>
            <a:r>
              <a:rPr lang="en" sz="1700" u="sng">
                <a:solidFill>
                  <a:srgbClr val="FFFFFF"/>
                </a:solidFill>
                <a:hlinkClick r:id="rId7">
                  <a:extLst>
                    <a:ext uri="{A12FA001-AC4F-418D-AE19-62706E023703}">
                      <ahyp:hlinkClr xmlns:ahyp="http://schemas.microsoft.com/office/drawing/2018/hyperlinkcolor" val="tx"/>
                    </a:ext>
                  </a:extLst>
                </a:hlinkClick>
              </a:rPr>
              <a:t>here</a:t>
            </a:r>
            <a:r>
              <a:rPr lang="en" sz="1700">
                <a:solidFill>
                  <a:srgbClr val="FFFFFF"/>
                </a:solidFill>
              </a:rPr>
              <a:t> to try)</a:t>
            </a:r>
            <a:endParaRPr sz="17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
                                            <p:txEl>
                                              <p:pRg st="0" end="0"/>
                                            </p:txEl>
                                          </p:spTgt>
                                        </p:tgtEl>
                                        <p:attrNameLst>
                                          <p:attrName>style.visibility</p:attrName>
                                        </p:attrNameLst>
                                      </p:cBhvr>
                                      <p:to>
                                        <p:strVal val="visible"/>
                                      </p:to>
                                    </p:set>
                                    <p:animEffect transition="in" filter="fade">
                                      <p:cBhvr>
                                        <p:cTn id="7" dur="1000"/>
                                        <p:tgtEl>
                                          <p:spTgt spid="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2">
                                            <p:txEl>
                                              <p:pRg st="1" end="1"/>
                                            </p:txEl>
                                          </p:spTgt>
                                        </p:tgtEl>
                                        <p:attrNameLst>
                                          <p:attrName>style.visibility</p:attrName>
                                        </p:attrNameLst>
                                      </p:cBhvr>
                                      <p:to>
                                        <p:strVal val="visible"/>
                                      </p:to>
                                    </p:set>
                                    <p:animEffect transition="in" filter="fade">
                                      <p:cBhvr>
                                        <p:cTn id="12" dur="1000"/>
                                        <p:tgtEl>
                                          <p:spTgt spid="2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2">
                                            <p:txEl>
                                              <p:pRg st="2" end="2"/>
                                            </p:txEl>
                                          </p:spTgt>
                                        </p:tgtEl>
                                        <p:attrNameLst>
                                          <p:attrName>style.visibility</p:attrName>
                                        </p:attrNameLst>
                                      </p:cBhvr>
                                      <p:to>
                                        <p:strVal val="visible"/>
                                      </p:to>
                                    </p:set>
                                    <p:animEffect transition="in" filter="fade">
                                      <p:cBhvr>
                                        <p:cTn id="17" dur="1000"/>
                                        <p:tgtEl>
                                          <p:spTgt spid="2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2">
                                            <p:txEl>
                                              <p:pRg st="3" end="3"/>
                                            </p:txEl>
                                          </p:spTgt>
                                        </p:tgtEl>
                                        <p:attrNameLst>
                                          <p:attrName>style.visibility</p:attrName>
                                        </p:attrNameLst>
                                      </p:cBhvr>
                                      <p:to>
                                        <p:strVal val="visible"/>
                                      </p:to>
                                    </p:set>
                                    <p:animEffect transition="in" filter="fade">
                                      <p:cBhvr>
                                        <p:cTn id="22" dur="1000"/>
                                        <p:tgtEl>
                                          <p:spTgt spid="2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2">
                                            <p:txEl>
                                              <p:pRg st="4" end="4"/>
                                            </p:txEl>
                                          </p:spTgt>
                                        </p:tgtEl>
                                        <p:attrNameLst>
                                          <p:attrName>style.visibility</p:attrName>
                                        </p:attrNameLst>
                                      </p:cBhvr>
                                      <p:to>
                                        <p:strVal val="visible"/>
                                      </p:to>
                                    </p:set>
                                    <p:animEffect transition="in" filter="fade">
                                      <p:cBhvr>
                                        <p:cTn id="27" dur="1000"/>
                                        <p:tgtEl>
                                          <p:spTgt spid="2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2">
                                            <p:txEl>
                                              <p:pRg st="5" end="5"/>
                                            </p:txEl>
                                          </p:spTgt>
                                        </p:tgtEl>
                                        <p:attrNameLst>
                                          <p:attrName>style.visibility</p:attrName>
                                        </p:attrNameLst>
                                      </p:cBhvr>
                                      <p:to>
                                        <p:strVal val="visible"/>
                                      </p:to>
                                    </p:set>
                                    <p:animEffect transition="in" filter="fade">
                                      <p:cBhvr>
                                        <p:cTn id="32" dur="1000"/>
                                        <p:tgtEl>
                                          <p:spTgt spid="24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2">
                                            <p:txEl>
                                              <p:pRg st="6" end="6"/>
                                            </p:txEl>
                                          </p:spTgt>
                                        </p:tgtEl>
                                        <p:attrNameLst>
                                          <p:attrName>style.visibility</p:attrName>
                                        </p:attrNameLst>
                                      </p:cBhvr>
                                      <p:to>
                                        <p:strVal val="visible"/>
                                      </p:to>
                                    </p:set>
                                    <p:animEffect transition="in" filter="fade">
                                      <p:cBhvr>
                                        <p:cTn id="37" dur="1000"/>
                                        <p:tgtEl>
                                          <p:spTgt spid="24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2">
                                            <p:txEl>
                                              <p:pRg st="7" end="7"/>
                                            </p:txEl>
                                          </p:spTgt>
                                        </p:tgtEl>
                                        <p:attrNameLst>
                                          <p:attrName>style.visibility</p:attrName>
                                        </p:attrNameLst>
                                      </p:cBhvr>
                                      <p:to>
                                        <p:strVal val="visible"/>
                                      </p:to>
                                    </p:set>
                                    <p:animEffect transition="in" filter="fade">
                                      <p:cBhvr>
                                        <p:cTn id="42" dur="1000"/>
                                        <p:tgtEl>
                                          <p:spTgt spid="24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2">
                                            <p:txEl>
                                              <p:pRg st="8" end="8"/>
                                            </p:txEl>
                                          </p:spTgt>
                                        </p:tgtEl>
                                        <p:attrNameLst>
                                          <p:attrName>style.visibility</p:attrName>
                                        </p:attrNameLst>
                                      </p:cBhvr>
                                      <p:to>
                                        <p:strVal val="visible"/>
                                      </p:to>
                                    </p:set>
                                    <p:animEffect transition="in" filter="fade">
                                      <p:cBhvr>
                                        <p:cTn id="47" dur="1000"/>
                                        <p:tgtEl>
                                          <p:spTgt spid="24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2">
                                            <p:txEl>
                                              <p:pRg st="9" end="9"/>
                                            </p:txEl>
                                          </p:spTgt>
                                        </p:tgtEl>
                                        <p:attrNameLst>
                                          <p:attrName>style.visibility</p:attrName>
                                        </p:attrNameLst>
                                      </p:cBhvr>
                                      <p:to>
                                        <p:strVal val="visible"/>
                                      </p:to>
                                    </p:set>
                                    <p:animEffect transition="in" filter="fade">
                                      <p:cBhvr>
                                        <p:cTn id="52" dur="1000"/>
                                        <p:tgtEl>
                                          <p:spTgt spid="24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2">
                                            <p:txEl>
                                              <p:pRg st="10" end="10"/>
                                            </p:txEl>
                                          </p:spTgt>
                                        </p:tgtEl>
                                        <p:attrNameLst>
                                          <p:attrName>style.visibility</p:attrName>
                                        </p:attrNameLst>
                                      </p:cBhvr>
                                      <p:to>
                                        <p:strVal val="visible"/>
                                      </p:to>
                                    </p:set>
                                    <p:animEffect transition="in" filter="fade">
                                      <p:cBhvr>
                                        <p:cTn id="57" dur="1000"/>
                                        <p:tgtEl>
                                          <p:spTgt spid="24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42">
                                            <p:txEl>
                                              <p:pRg st="11" end="11"/>
                                            </p:txEl>
                                          </p:spTgt>
                                        </p:tgtEl>
                                        <p:attrNameLst>
                                          <p:attrName>style.visibility</p:attrName>
                                        </p:attrNameLst>
                                      </p:cBhvr>
                                      <p:to>
                                        <p:strVal val="visible"/>
                                      </p:to>
                                    </p:set>
                                    <p:animEffect transition="in" filter="fade">
                                      <p:cBhvr>
                                        <p:cTn id="62" dur="1000"/>
                                        <p:tgtEl>
                                          <p:spTgt spid="24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Basic HTML Elements for Marking up Text</a:t>
            </a:r>
            <a:endParaRPr>
              <a:solidFill>
                <a:srgbClr val="FFFFFF"/>
              </a:solidFill>
              <a:latin typeface="Georgia"/>
              <a:ea typeface="Georgia"/>
              <a:cs typeface="Georgia"/>
              <a:sym typeface="Georgia"/>
            </a:endParaRPr>
          </a:p>
        </p:txBody>
      </p:sp>
      <p:sp>
        <p:nvSpPr>
          <p:cNvPr id="248" name="Google Shape;248;p36"/>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FFFFFF"/>
              </a:buClr>
              <a:buSzPts val="1800"/>
              <a:buChar char="●"/>
            </a:pPr>
            <a:r>
              <a:rPr lang="en">
                <a:solidFill>
                  <a:srgbClr val="FFFFFF"/>
                </a:solidFill>
              </a:rPr>
              <a:t>HTML Buttons</a:t>
            </a:r>
            <a:endParaRPr>
              <a:solidFill>
                <a:srgbClr val="FFFFFF"/>
              </a:solidFill>
            </a:endParaRPr>
          </a:p>
          <a:p>
            <a:pPr marL="914400" lvl="1" indent="-317500" algn="l" rtl="0">
              <a:lnSpc>
                <a:spcPct val="100000"/>
              </a:lnSpc>
              <a:spcBef>
                <a:spcPts val="0"/>
              </a:spcBef>
              <a:spcAft>
                <a:spcPts val="0"/>
              </a:spcAft>
              <a:buClr>
                <a:srgbClr val="FFFFFF"/>
              </a:buClr>
              <a:buSzPts val="1400"/>
              <a:buChar char="○"/>
            </a:pPr>
            <a:r>
              <a:rPr lang="en">
                <a:solidFill>
                  <a:srgbClr val="FFFFFF"/>
                </a:solidFill>
              </a:rPr>
              <a:t>&lt;button&gt; tags (click </a:t>
            </a:r>
            <a:r>
              <a:rPr lang="en" u="sng">
                <a:solidFill>
                  <a:schemeClr val="hlink"/>
                </a:solidFill>
                <a:hlinkClick r:id="rId3"/>
              </a:rPr>
              <a:t>here</a:t>
            </a:r>
            <a:r>
              <a:rPr lang="en">
                <a:solidFill>
                  <a:srgbClr val="FFFFFF"/>
                </a:solidFill>
              </a:rPr>
              <a:t> to try)</a:t>
            </a:r>
            <a:endParaRPr>
              <a:solidFill>
                <a:srgbClr val="FFFFFF"/>
              </a:solidFill>
            </a:endParaRPr>
          </a:p>
          <a:p>
            <a:pPr marL="914400" lvl="1" indent="-317500" algn="l" rtl="0">
              <a:lnSpc>
                <a:spcPct val="100000"/>
              </a:lnSpc>
              <a:spcBef>
                <a:spcPts val="0"/>
              </a:spcBef>
              <a:spcAft>
                <a:spcPts val="0"/>
              </a:spcAft>
              <a:buClr>
                <a:srgbClr val="FFFFFF"/>
              </a:buClr>
              <a:buSzPts val="1400"/>
              <a:buChar char="○"/>
            </a:pPr>
            <a:r>
              <a:rPr lang="en">
                <a:solidFill>
                  <a:srgbClr val="FFFFFF"/>
                </a:solidFill>
              </a:rPr>
              <a:t>Similar to &lt;input type=“button”&gt; tags (see later slide)</a:t>
            </a:r>
            <a:endParaRPr>
              <a:solidFill>
                <a:srgbClr val="FFFFFF"/>
              </a:solidFill>
            </a:endParaRPr>
          </a:p>
          <a:p>
            <a:pPr marL="457200" lvl="0" indent="-342900" algn="l" rtl="0">
              <a:lnSpc>
                <a:spcPct val="100000"/>
              </a:lnSpc>
              <a:spcBef>
                <a:spcPts val="0"/>
              </a:spcBef>
              <a:spcAft>
                <a:spcPts val="0"/>
              </a:spcAft>
              <a:buClr>
                <a:srgbClr val="FFFFFF"/>
              </a:buClr>
              <a:buSzPts val="1800"/>
              <a:buChar char="●"/>
            </a:pPr>
            <a:r>
              <a:rPr lang="en">
                <a:solidFill>
                  <a:srgbClr val="FFFFFF"/>
                </a:solidFill>
              </a:rPr>
              <a:t>HTML Tables</a:t>
            </a:r>
            <a:endParaRPr>
              <a:solidFill>
                <a:srgbClr val="FFFFFF"/>
              </a:solidFill>
            </a:endParaRPr>
          </a:p>
          <a:p>
            <a:pPr marL="914400" lvl="1" indent="-317500" algn="l" rtl="0">
              <a:lnSpc>
                <a:spcPct val="100000"/>
              </a:lnSpc>
              <a:spcBef>
                <a:spcPts val="0"/>
              </a:spcBef>
              <a:spcAft>
                <a:spcPts val="0"/>
              </a:spcAft>
              <a:buClr>
                <a:srgbClr val="FFFFFF"/>
              </a:buClr>
              <a:buSzPts val="1400"/>
              <a:buChar char="○"/>
            </a:pPr>
            <a:r>
              <a:rPr lang="en">
                <a:solidFill>
                  <a:srgbClr val="FFFFFF"/>
                </a:solidFill>
              </a:rPr>
              <a:t>An HTML table is defined with a &lt;table&gt; tag</a:t>
            </a:r>
            <a:endParaRPr>
              <a:solidFill>
                <a:srgbClr val="FFFFFF"/>
              </a:solidFill>
            </a:endParaRPr>
          </a:p>
          <a:p>
            <a:pPr marL="914400" lvl="1" indent="-317500" algn="l" rtl="0">
              <a:lnSpc>
                <a:spcPct val="100000"/>
              </a:lnSpc>
              <a:spcBef>
                <a:spcPts val="0"/>
              </a:spcBef>
              <a:spcAft>
                <a:spcPts val="0"/>
              </a:spcAft>
              <a:buClr>
                <a:srgbClr val="FFFFFF"/>
              </a:buClr>
              <a:buSzPts val="1400"/>
              <a:buChar char="○"/>
            </a:pPr>
            <a:r>
              <a:rPr lang="en">
                <a:solidFill>
                  <a:srgbClr val="FFFFFF"/>
                </a:solidFill>
              </a:rPr>
              <a:t>Table rows: &lt;tr&gt; tags</a:t>
            </a:r>
            <a:endParaRPr>
              <a:solidFill>
                <a:srgbClr val="FFFFFF"/>
              </a:solidFill>
            </a:endParaRPr>
          </a:p>
          <a:p>
            <a:pPr marL="914400" lvl="1" indent="-317500" algn="l" rtl="0">
              <a:lnSpc>
                <a:spcPct val="100000"/>
              </a:lnSpc>
              <a:spcBef>
                <a:spcPts val="0"/>
              </a:spcBef>
              <a:spcAft>
                <a:spcPts val="0"/>
              </a:spcAft>
              <a:buClr>
                <a:srgbClr val="FFFFFF"/>
              </a:buClr>
              <a:buSzPts val="1400"/>
              <a:buChar char="○"/>
            </a:pPr>
            <a:r>
              <a:rPr lang="en">
                <a:solidFill>
                  <a:srgbClr val="FFFFFF"/>
                </a:solidFill>
              </a:rPr>
              <a:t>Table headers: &lt;th&gt; tags</a:t>
            </a:r>
            <a:endParaRPr>
              <a:solidFill>
                <a:srgbClr val="FFFFFF"/>
              </a:solidFill>
            </a:endParaRPr>
          </a:p>
          <a:p>
            <a:pPr marL="914400" lvl="1" indent="-317500" algn="l" rtl="0">
              <a:lnSpc>
                <a:spcPct val="100000"/>
              </a:lnSpc>
              <a:spcBef>
                <a:spcPts val="0"/>
              </a:spcBef>
              <a:spcAft>
                <a:spcPts val="0"/>
              </a:spcAft>
              <a:buClr>
                <a:srgbClr val="FFFFFF"/>
              </a:buClr>
              <a:buSzPts val="1400"/>
              <a:buChar char="○"/>
            </a:pPr>
            <a:r>
              <a:rPr lang="en">
                <a:solidFill>
                  <a:srgbClr val="FFFFFF"/>
                </a:solidFill>
              </a:rPr>
              <a:t>Table cells (data): &lt;td&gt; tags</a:t>
            </a:r>
            <a:endParaRPr>
              <a:solidFill>
                <a:srgbClr val="FFFFFF"/>
              </a:solidFill>
            </a:endParaRPr>
          </a:p>
          <a:p>
            <a:pPr marL="914400" lvl="1" indent="-317500" algn="l" rtl="0">
              <a:lnSpc>
                <a:spcPct val="100000"/>
              </a:lnSpc>
              <a:spcBef>
                <a:spcPts val="0"/>
              </a:spcBef>
              <a:spcAft>
                <a:spcPts val="0"/>
              </a:spcAft>
              <a:buClr>
                <a:srgbClr val="FFFFFF"/>
              </a:buClr>
              <a:buSzPts val="1400"/>
              <a:buChar char="○"/>
            </a:pPr>
            <a:r>
              <a:rPr lang="en">
                <a:solidFill>
                  <a:srgbClr val="FFFFFF"/>
                </a:solidFill>
              </a:rPr>
              <a:t>Click </a:t>
            </a:r>
            <a:r>
              <a:rPr lang="en" u="sng">
                <a:solidFill>
                  <a:schemeClr val="hlink"/>
                </a:solidFill>
                <a:hlinkClick r:id="rId4"/>
              </a:rPr>
              <a:t>here</a:t>
            </a:r>
            <a:r>
              <a:rPr lang="en">
                <a:solidFill>
                  <a:srgbClr val="FFFFFF"/>
                </a:solidFill>
              </a:rPr>
              <a:t> to try</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animEffect transition="in" filter="fade">
                                      <p:cBhvr>
                                        <p:cTn id="7" dur="1000"/>
                                        <p:tgtEl>
                                          <p:spTgt spid="2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8">
                                            <p:txEl>
                                              <p:pRg st="1" end="1"/>
                                            </p:txEl>
                                          </p:spTgt>
                                        </p:tgtEl>
                                        <p:attrNameLst>
                                          <p:attrName>style.visibility</p:attrName>
                                        </p:attrNameLst>
                                      </p:cBhvr>
                                      <p:to>
                                        <p:strVal val="visible"/>
                                      </p:to>
                                    </p:set>
                                    <p:animEffect transition="in" filter="fade">
                                      <p:cBhvr>
                                        <p:cTn id="12" dur="1000"/>
                                        <p:tgtEl>
                                          <p:spTgt spid="2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8">
                                            <p:txEl>
                                              <p:pRg st="2" end="2"/>
                                            </p:txEl>
                                          </p:spTgt>
                                        </p:tgtEl>
                                        <p:attrNameLst>
                                          <p:attrName>style.visibility</p:attrName>
                                        </p:attrNameLst>
                                      </p:cBhvr>
                                      <p:to>
                                        <p:strVal val="visible"/>
                                      </p:to>
                                    </p:set>
                                    <p:animEffect transition="in" filter="fade">
                                      <p:cBhvr>
                                        <p:cTn id="17" dur="1000"/>
                                        <p:tgtEl>
                                          <p:spTgt spid="2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8">
                                            <p:txEl>
                                              <p:pRg st="3" end="3"/>
                                            </p:txEl>
                                          </p:spTgt>
                                        </p:tgtEl>
                                        <p:attrNameLst>
                                          <p:attrName>style.visibility</p:attrName>
                                        </p:attrNameLst>
                                      </p:cBhvr>
                                      <p:to>
                                        <p:strVal val="visible"/>
                                      </p:to>
                                    </p:set>
                                    <p:animEffect transition="in" filter="fade">
                                      <p:cBhvr>
                                        <p:cTn id="22" dur="1000"/>
                                        <p:tgtEl>
                                          <p:spTgt spid="2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8">
                                            <p:txEl>
                                              <p:pRg st="4" end="4"/>
                                            </p:txEl>
                                          </p:spTgt>
                                        </p:tgtEl>
                                        <p:attrNameLst>
                                          <p:attrName>style.visibility</p:attrName>
                                        </p:attrNameLst>
                                      </p:cBhvr>
                                      <p:to>
                                        <p:strVal val="visible"/>
                                      </p:to>
                                    </p:set>
                                    <p:animEffect transition="in" filter="fade">
                                      <p:cBhvr>
                                        <p:cTn id="27" dur="1000"/>
                                        <p:tgtEl>
                                          <p:spTgt spid="24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8">
                                            <p:txEl>
                                              <p:pRg st="5" end="5"/>
                                            </p:txEl>
                                          </p:spTgt>
                                        </p:tgtEl>
                                        <p:attrNameLst>
                                          <p:attrName>style.visibility</p:attrName>
                                        </p:attrNameLst>
                                      </p:cBhvr>
                                      <p:to>
                                        <p:strVal val="visible"/>
                                      </p:to>
                                    </p:set>
                                    <p:animEffect transition="in" filter="fade">
                                      <p:cBhvr>
                                        <p:cTn id="32" dur="1000"/>
                                        <p:tgtEl>
                                          <p:spTgt spid="24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8">
                                            <p:txEl>
                                              <p:pRg st="6" end="6"/>
                                            </p:txEl>
                                          </p:spTgt>
                                        </p:tgtEl>
                                        <p:attrNameLst>
                                          <p:attrName>style.visibility</p:attrName>
                                        </p:attrNameLst>
                                      </p:cBhvr>
                                      <p:to>
                                        <p:strVal val="visible"/>
                                      </p:to>
                                    </p:set>
                                    <p:animEffect transition="in" filter="fade">
                                      <p:cBhvr>
                                        <p:cTn id="37" dur="1000"/>
                                        <p:tgtEl>
                                          <p:spTgt spid="24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8">
                                            <p:txEl>
                                              <p:pRg st="7" end="7"/>
                                            </p:txEl>
                                          </p:spTgt>
                                        </p:tgtEl>
                                        <p:attrNameLst>
                                          <p:attrName>style.visibility</p:attrName>
                                        </p:attrNameLst>
                                      </p:cBhvr>
                                      <p:to>
                                        <p:strVal val="visible"/>
                                      </p:to>
                                    </p:set>
                                    <p:animEffect transition="in" filter="fade">
                                      <p:cBhvr>
                                        <p:cTn id="42" dur="1000"/>
                                        <p:tgtEl>
                                          <p:spTgt spid="24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8">
                                            <p:txEl>
                                              <p:pRg st="8" end="8"/>
                                            </p:txEl>
                                          </p:spTgt>
                                        </p:tgtEl>
                                        <p:attrNameLst>
                                          <p:attrName>style.visibility</p:attrName>
                                        </p:attrNameLst>
                                      </p:cBhvr>
                                      <p:to>
                                        <p:strVal val="visible"/>
                                      </p:to>
                                    </p:set>
                                    <p:animEffect transition="in" filter="fade">
                                      <p:cBhvr>
                                        <p:cTn id="47" dur="1000"/>
                                        <p:tgtEl>
                                          <p:spTgt spid="24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HTML Form</a:t>
            </a:r>
            <a:endParaRPr>
              <a:solidFill>
                <a:srgbClr val="FFFFFF"/>
              </a:solidFill>
              <a:latin typeface="Georgia"/>
              <a:ea typeface="Georgia"/>
              <a:cs typeface="Georgia"/>
              <a:sym typeface="Georgia"/>
            </a:endParaRPr>
          </a:p>
        </p:txBody>
      </p:sp>
      <p:sp>
        <p:nvSpPr>
          <p:cNvPr id="254" name="Google Shape;254;p37"/>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FFFFFF"/>
              </a:buClr>
              <a:buSzPts val="1800"/>
              <a:buChar char="●"/>
            </a:pPr>
            <a:r>
              <a:rPr lang="en">
                <a:solidFill>
                  <a:srgbClr val="FFFFFF"/>
                </a:solidFill>
              </a:rPr>
              <a:t>HTML Form</a:t>
            </a:r>
            <a:endParaRPr>
              <a:solidFill>
                <a:srgbClr val="FFFFFF"/>
              </a:solidFill>
            </a:endParaRPr>
          </a:p>
          <a:p>
            <a:pPr marL="914400" lvl="1" indent="-317500" algn="l" rtl="0">
              <a:lnSpc>
                <a:spcPct val="100000"/>
              </a:lnSpc>
              <a:spcBef>
                <a:spcPts val="0"/>
              </a:spcBef>
              <a:spcAft>
                <a:spcPts val="0"/>
              </a:spcAft>
              <a:buClr>
                <a:srgbClr val="FFFFFF"/>
              </a:buClr>
              <a:buSzPts val="1400"/>
              <a:buFont typeface="Georgia"/>
              <a:buChar char="○"/>
            </a:pPr>
            <a:r>
              <a:rPr lang="en">
                <a:solidFill>
                  <a:srgbClr val="FFFFFF"/>
                </a:solidFill>
                <a:latin typeface="Georgia"/>
                <a:ea typeface="Georgia"/>
                <a:cs typeface="Georgia"/>
                <a:sym typeface="Georgia"/>
              </a:rPr>
              <a:t>The HTML &lt;form&gt; element is used to create an HTML form for user input</a:t>
            </a:r>
            <a:endParaRPr>
              <a:solidFill>
                <a:srgbClr val="FFFFFF"/>
              </a:solidFill>
            </a:endParaRPr>
          </a:p>
          <a:p>
            <a:pPr marL="914400" marR="0" lvl="1" indent="-317500" algn="l" rtl="0">
              <a:lnSpc>
                <a:spcPct val="100000"/>
              </a:lnSpc>
              <a:spcBef>
                <a:spcPts val="0"/>
              </a:spcBef>
              <a:spcAft>
                <a:spcPts val="0"/>
              </a:spcAft>
              <a:buClr>
                <a:srgbClr val="FFFFFF"/>
              </a:buClr>
              <a:buSzPts val="1400"/>
              <a:buFont typeface="Georgia"/>
              <a:buChar char="○"/>
            </a:pPr>
            <a:r>
              <a:rPr lang="en">
                <a:solidFill>
                  <a:srgbClr val="FFFFFF"/>
                </a:solidFill>
                <a:latin typeface="Georgia"/>
                <a:ea typeface="Georgia"/>
                <a:cs typeface="Georgia"/>
                <a:sym typeface="Georgia"/>
              </a:rPr>
              <a:t>The &lt;form&gt; element is a container for different types of input elements, such as: text fields, checkboxes, radio buttons, submit buttons, etc.</a:t>
            </a:r>
            <a:endParaRPr>
              <a:solidFill>
                <a:srgbClr val="FFFFFF"/>
              </a:solidFill>
              <a:latin typeface="Georgia"/>
              <a:ea typeface="Georgia"/>
              <a:cs typeface="Georgia"/>
              <a:sym typeface="Georgia"/>
            </a:endParaRPr>
          </a:p>
          <a:p>
            <a:pPr marL="0" lvl="0" indent="0" algn="l" rtl="0">
              <a:lnSpc>
                <a:spcPct val="100000"/>
              </a:lnSpc>
              <a:spcBef>
                <a:spcPts val="0"/>
              </a:spcBef>
              <a:spcAft>
                <a:spcPts val="0"/>
              </a:spcAft>
              <a:buNone/>
            </a:pPr>
            <a:endParaRPr>
              <a:solidFill>
                <a:srgbClr val="FFFFFF"/>
              </a:solidFill>
            </a:endParaRPr>
          </a:p>
          <a:p>
            <a:pPr marL="0" lvl="0" indent="0" algn="l" rtl="0">
              <a:lnSpc>
                <a:spcPct val="100000"/>
              </a:lnSpc>
              <a:spcBef>
                <a:spcPts val="0"/>
              </a:spcBef>
              <a:spcAft>
                <a:spcPts val="0"/>
              </a:spcAft>
              <a:buNone/>
            </a:pPr>
            <a:endParaRPr>
              <a:solidFill>
                <a:srgbClr val="FFFFFF"/>
              </a:solidFill>
            </a:endParaRPr>
          </a:p>
        </p:txBody>
      </p:sp>
      <p:pic>
        <p:nvPicPr>
          <p:cNvPr id="255" name="Google Shape;255;p37"/>
          <p:cNvPicPr preferRelativeResize="0"/>
          <p:nvPr/>
        </p:nvPicPr>
        <p:blipFill>
          <a:blip r:embed="rId3">
            <a:alphaModFix/>
          </a:blip>
          <a:stretch>
            <a:fillRect/>
          </a:stretch>
        </p:blipFill>
        <p:spPr>
          <a:xfrm>
            <a:off x="1295400" y="3006875"/>
            <a:ext cx="3606425" cy="1614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animEffect transition="in" filter="fade">
                                      <p:cBhvr>
                                        <p:cTn id="7" dur="1000"/>
                                        <p:tgtEl>
                                          <p:spTgt spid="2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4">
                                            <p:txEl>
                                              <p:pRg st="1" end="1"/>
                                            </p:txEl>
                                          </p:spTgt>
                                        </p:tgtEl>
                                        <p:attrNameLst>
                                          <p:attrName>style.visibility</p:attrName>
                                        </p:attrNameLst>
                                      </p:cBhvr>
                                      <p:to>
                                        <p:strVal val="visible"/>
                                      </p:to>
                                    </p:set>
                                    <p:animEffect transition="in" filter="fade">
                                      <p:cBhvr>
                                        <p:cTn id="12" dur="1000"/>
                                        <p:tgtEl>
                                          <p:spTgt spid="2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4">
                                            <p:txEl>
                                              <p:pRg st="2" end="2"/>
                                            </p:txEl>
                                          </p:spTgt>
                                        </p:tgtEl>
                                        <p:attrNameLst>
                                          <p:attrName>style.visibility</p:attrName>
                                        </p:attrNameLst>
                                      </p:cBhvr>
                                      <p:to>
                                        <p:strVal val="visible"/>
                                      </p:to>
                                    </p:set>
                                    <p:animEffect transition="in" filter="fade">
                                      <p:cBhvr>
                                        <p:cTn id="17" dur="1000"/>
                                        <p:tgtEl>
                                          <p:spTgt spid="2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4">
                                            <p:txEl>
                                              <p:pRg st="3" end="3"/>
                                            </p:txEl>
                                          </p:spTgt>
                                        </p:tgtEl>
                                        <p:attrNameLst>
                                          <p:attrName>style.visibility</p:attrName>
                                        </p:attrNameLst>
                                      </p:cBhvr>
                                      <p:to>
                                        <p:strVal val="visible"/>
                                      </p:to>
                                    </p:set>
                                    <p:animEffect transition="in" filter="fade">
                                      <p:cBhvr>
                                        <p:cTn id="22" dur="1000"/>
                                        <p:tgtEl>
                                          <p:spTgt spid="25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4">
                                            <p:txEl>
                                              <p:pRg st="4" end="4"/>
                                            </p:txEl>
                                          </p:spTgt>
                                        </p:tgtEl>
                                        <p:attrNameLst>
                                          <p:attrName>style.visibility</p:attrName>
                                        </p:attrNameLst>
                                      </p:cBhvr>
                                      <p:to>
                                        <p:strVal val="visible"/>
                                      </p:to>
                                    </p:set>
                                    <p:animEffect transition="in" filter="fade">
                                      <p:cBhvr>
                                        <p:cTn id="27" dur="1000"/>
                                        <p:tgtEl>
                                          <p:spTgt spid="254">
                                            <p:txEl>
                                              <p:pRg st="4" end="4"/>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255"/>
                                        </p:tgtEl>
                                        <p:attrNameLst>
                                          <p:attrName>style.visibility</p:attrName>
                                        </p:attrNameLst>
                                      </p:cBhvr>
                                      <p:to>
                                        <p:strVal val="visible"/>
                                      </p:to>
                                    </p:set>
                                    <p:animEffect transition="in" filter="fade">
                                      <p:cBhvr>
                                        <p:cTn id="31" dur="10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259"/>
        <p:cNvGrpSpPr/>
        <p:nvPr/>
      </p:nvGrpSpPr>
      <p:grpSpPr>
        <a:xfrm>
          <a:off x="0" y="0"/>
          <a:ext cx="0" cy="0"/>
          <a:chOff x="0" y="0"/>
          <a:chExt cx="0" cy="0"/>
        </a:xfrm>
      </p:grpSpPr>
      <p:sp>
        <p:nvSpPr>
          <p:cNvPr id="260" name="Google Shape;260;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&lt;input&gt; Elements</a:t>
            </a:r>
            <a:endParaRPr>
              <a:solidFill>
                <a:srgbClr val="FFFFFF"/>
              </a:solidFill>
              <a:latin typeface="Georgia"/>
              <a:ea typeface="Georgia"/>
              <a:cs typeface="Georgia"/>
              <a:sym typeface="Georgia"/>
            </a:endParaRPr>
          </a:p>
        </p:txBody>
      </p:sp>
      <p:sp>
        <p:nvSpPr>
          <p:cNvPr id="261" name="Google Shape;261;p38"/>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solidFill>
                <a:srgbClr val="FFFFFF"/>
              </a:solidFill>
            </a:endParaRPr>
          </a:p>
          <a:p>
            <a:pPr marL="0" lvl="0" indent="0" algn="l" rtl="0">
              <a:lnSpc>
                <a:spcPct val="100000"/>
              </a:lnSpc>
              <a:spcBef>
                <a:spcPts val="0"/>
              </a:spcBef>
              <a:spcAft>
                <a:spcPts val="0"/>
              </a:spcAft>
              <a:buNone/>
            </a:pPr>
            <a:endParaRPr>
              <a:solidFill>
                <a:srgbClr val="FFFFFF"/>
              </a:solidFill>
            </a:endParaRPr>
          </a:p>
        </p:txBody>
      </p:sp>
      <p:pic>
        <p:nvPicPr>
          <p:cNvPr id="262" name="Google Shape;262;p38"/>
          <p:cNvPicPr preferRelativeResize="0"/>
          <p:nvPr/>
        </p:nvPicPr>
        <p:blipFill>
          <a:blip r:embed="rId3">
            <a:alphaModFix/>
          </a:blip>
          <a:stretch>
            <a:fillRect/>
          </a:stretch>
        </p:blipFill>
        <p:spPr>
          <a:xfrm>
            <a:off x="250900" y="1284201"/>
            <a:ext cx="8459875" cy="2575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2"/>
                                        </p:tgtEl>
                                        <p:attrNameLst>
                                          <p:attrName>style.visibility</p:attrName>
                                        </p:attrNameLst>
                                      </p:cBhvr>
                                      <p:to>
                                        <p:strVal val="visible"/>
                                      </p:to>
                                    </p:set>
                                    <p:animEffect transition="in" filter="fade">
                                      <p:cBhvr>
                                        <p:cTn id="7" dur="10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266"/>
        <p:cNvGrpSpPr/>
        <p:nvPr/>
      </p:nvGrpSpPr>
      <p:grpSpPr>
        <a:xfrm>
          <a:off x="0" y="0"/>
          <a:ext cx="0" cy="0"/>
          <a:chOff x="0" y="0"/>
          <a:chExt cx="0" cy="0"/>
        </a:xfrm>
      </p:grpSpPr>
      <p:sp>
        <p:nvSpPr>
          <p:cNvPr id="267" name="Google Shape;267;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Text Fields (textboxes)</a:t>
            </a:r>
            <a:endParaRPr>
              <a:solidFill>
                <a:srgbClr val="FFFFFF"/>
              </a:solidFill>
              <a:latin typeface="Georgia"/>
              <a:ea typeface="Georgia"/>
              <a:cs typeface="Georgia"/>
              <a:sym typeface="Georgia"/>
            </a:endParaRPr>
          </a:p>
        </p:txBody>
      </p:sp>
      <p:sp>
        <p:nvSpPr>
          <p:cNvPr id="268" name="Google Shape;268;p39"/>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The &lt;input type="text"&gt; defines a single-line input field for text input.</a:t>
            </a:r>
            <a:endParaRPr>
              <a:solidFill>
                <a:srgbClr val="FFFFFF"/>
              </a:solidFill>
            </a:endParaRPr>
          </a:p>
        </p:txBody>
      </p:sp>
      <p:pic>
        <p:nvPicPr>
          <p:cNvPr id="269" name="Google Shape;269;p39"/>
          <p:cNvPicPr preferRelativeResize="0"/>
          <p:nvPr/>
        </p:nvPicPr>
        <p:blipFill>
          <a:blip r:embed="rId3">
            <a:alphaModFix/>
          </a:blip>
          <a:stretch>
            <a:fillRect/>
          </a:stretch>
        </p:blipFill>
        <p:spPr>
          <a:xfrm>
            <a:off x="610525" y="1605800"/>
            <a:ext cx="3839783" cy="1466850"/>
          </a:xfrm>
          <a:prstGeom prst="rect">
            <a:avLst/>
          </a:prstGeom>
          <a:noFill/>
          <a:ln>
            <a:noFill/>
          </a:ln>
        </p:spPr>
      </p:pic>
      <p:pic>
        <p:nvPicPr>
          <p:cNvPr id="270" name="Google Shape;270;p39"/>
          <p:cNvPicPr preferRelativeResize="0"/>
          <p:nvPr/>
        </p:nvPicPr>
        <p:blipFill>
          <a:blip r:embed="rId4">
            <a:alphaModFix/>
          </a:blip>
          <a:stretch>
            <a:fillRect/>
          </a:stretch>
        </p:blipFill>
        <p:spPr>
          <a:xfrm>
            <a:off x="4571988" y="1583250"/>
            <a:ext cx="3667125" cy="1466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animEffect transition="in" filter="fade">
                                      <p:cBhvr>
                                        <p:cTn id="7" dur="1000"/>
                                        <p:tgtEl>
                                          <p:spTgt spid="2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9"/>
                                        </p:tgtEl>
                                        <p:attrNameLst>
                                          <p:attrName>style.visibility</p:attrName>
                                        </p:attrNameLst>
                                      </p:cBhvr>
                                      <p:to>
                                        <p:strVal val="visible"/>
                                      </p:to>
                                    </p:set>
                                    <p:animEffect transition="in" filter="fade">
                                      <p:cBhvr>
                                        <p:cTn id="12" dur="1000"/>
                                        <p:tgtEl>
                                          <p:spTgt spid="2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0"/>
                                        </p:tgtEl>
                                        <p:attrNameLst>
                                          <p:attrName>style.visibility</p:attrName>
                                        </p:attrNameLst>
                                      </p:cBhvr>
                                      <p:to>
                                        <p:strVal val="visible"/>
                                      </p:to>
                                    </p:set>
                                    <p:animEffect transition="in" filter="fade">
                                      <p:cBhvr>
                                        <p:cTn id="17" dur="10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274"/>
        <p:cNvGrpSpPr/>
        <p:nvPr/>
      </p:nvGrpSpPr>
      <p:grpSpPr>
        <a:xfrm>
          <a:off x="0" y="0"/>
          <a:ext cx="0" cy="0"/>
          <a:chOff x="0" y="0"/>
          <a:chExt cx="0" cy="0"/>
        </a:xfrm>
      </p:grpSpPr>
      <p:sp>
        <p:nvSpPr>
          <p:cNvPr id="275" name="Google Shape;275;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&lt;label&gt; Element</a:t>
            </a:r>
            <a:endParaRPr>
              <a:solidFill>
                <a:srgbClr val="FFFFFF"/>
              </a:solidFill>
              <a:latin typeface="Georgia"/>
              <a:ea typeface="Georgia"/>
              <a:cs typeface="Georgia"/>
              <a:sym typeface="Georgia"/>
            </a:endParaRPr>
          </a:p>
        </p:txBody>
      </p:sp>
      <p:sp>
        <p:nvSpPr>
          <p:cNvPr id="276" name="Google Shape;276;p40"/>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The &lt;label&gt; tag defines a label for many form elements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The &lt;label&gt; element is useful for screen-reader users, because the screen-reader will read out loud the label when the user focus on the input element - accessibility</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The </a:t>
            </a:r>
            <a:r>
              <a:rPr lang="en" b="1">
                <a:solidFill>
                  <a:srgbClr val="FF0000"/>
                </a:solidFill>
              </a:rPr>
              <a:t>for</a:t>
            </a:r>
            <a:r>
              <a:rPr lang="en">
                <a:solidFill>
                  <a:srgbClr val="FFFFFF"/>
                </a:solidFill>
              </a:rPr>
              <a:t> attribute of the &lt;label&gt; tag should be equal to the </a:t>
            </a:r>
            <a:r>
              <a:rPr lang="en" b="1">
                <a:solidFill>
                  <a:srgbClr val="FF0000"/>
                </a:solidFill>
              </a:rPr>
              <a:t>id</a:t>
            </a:r>
            <a:r>
              <a:rPr lang="en">
                <a:solidFill>
                  <a:srgbClr val="FFFFFF"/>
                </a:solidFill>
              </a:rPr>
              <a:t> attribute of the &lt;input&gt; element to bind them together</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animEffect transition="in" filter="fade">
                                      <p:cBhvr>
                                        <p:cTn id="7" dur="1000"/>
                                        <p:tgtEl>
                                          <p:spTgt spid="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
                                            <p:txEl>
                                              <p:pRg st="1" end="1"/>
                                            </p:txEl>
                                          </p:spTgt>
                                        </p:tgtEl>
                                        <p:attrNameLst>
                                          <p:attrName>style.visibility</p:attrName>
                                        </p:attrNameLst>
                                      </p:cBhvr>
                                      <p:to>
                                        <p:strVal val="visible"/>
                                      </p:to>
                                    </p:set>
                                    <p:animEffect transition="in" filter="fade">
                                      <p:cBhvr>
                                        <p:cTn id="12" dur="1000"/>
                                        <p:tgtEl>
                                          <p:spTgt spid="2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
                                            <p:txEl>
                                              <p:pRg st="2" end="2"/>
                                            </p:txEl>
                                          </p:spTgt>
                                        </p:tgtEl>
                                        <p:attrNameLst>
                                          <p:attrName>style.visibility</p:attrName>
                                        </p:attrNameLst>
                                      </p:cBhvr>
                                      <p:to>
                                        <p:strVal val="visible"/>
                                      </p:to>
                                    </p:set>
                                    <p:animEffect transition="in" filter="fade">
                                      <p:cBhvr>
                                        <p:cTn id="17" dur="1000"/>
                                        <p:tgtEl>
                                          <p:spTgt spid="2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Radio Buttons</a:t>
            </a:r>
            <a:endParaRPr>
              <a:solidFill>
                <a:srgbClr val="FFFFFF"/>
              </a:solidFill>
              <a:latin typeface="Georgia"/>
              <a:ea typeface="Georgia"/>
              <a:cs typeface="Georgia"/>
              <a:sym typeface="Georgia"/>
            </a:endParaRPr>
          </a:p>
        </p:txBody>
      </p:sp>
      <p:sp>
        <p:nvSpPr>
          <p:cNvPr id="282" name="Google Shape;282;p41"/>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The &lt;input type="radio"&gt; defines a radio button</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Let a user select </a:t>
            </a:r>
            <a:r>
              <a:rPr lang="en">
                <a:solidFill>
                  <a:srgbClr val="FF0000"/>
                </a:solidFill>
              </a:rPr>
              <a:t>ONE</a:t>
            </a:r>
            <a:r>
              <a:rPr lang="en">
                <a:solidFill>
                  <a:srgbClr val="FFFFFF"/>
                </a:solidFill>
              </a:rPr>
              <a:t> of a limited number of choices: single choice</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The </a:t>
            </a:r>
            <a:r>
              <a:rPr lang="en" b="1">
                <a:solidFill>
                  <a:srgbClr val="FF0000"/>
                </a:solidFill>
              </a:rPr>
              <a:t>name</a:t>
            </a:r>
            <a:r>
              <a:rPr lang="en">
                <a:solidFill>
                  <a:srgbClr val="FFFFFF"/>
                </a:solidFill>
              </a:rPr>
              <a:t> attribute groups radio buttons together</a:t>
            </a:r>
            <a:endParaRPr>
              <a:solidFill>
                <a:srgbClr val="FFFFFF"/>
              </a:solidFill>
            </a:endParaRPr>
          </a:p>
        </p:txBody>
      </p:sp>
      <p:pic>
        <p:nvPicPr>
          <p:cNvPr id="283" name="Google Shape;283;p41"/>
          <p:cNvPicPr preferRelativeResize="0"/>
          <p:nvPr/>
        </p:nvPicPr>
        <p:blipFill>
          <a:blip r:embed="rId3">
            <a:alphaModFix/>
          </a:blip>
          <a:stretch>
            <a:fillRect/>
          </a:stretch>
        </p:blipFill>
        <p:spPr>
          <a:xfrm>
            <a:off x="832221" y="2283825"/>
            <a:ext cx="4369949" cy="1537700"/>
          </a:xfrm>
          <a:prstGeom prst="rect">
            <a:avLst/>
          </a:prstGeom>
          <a:noFill/>
          <a:ln>
            <a:noFill/>
          </a:ln>
        </p:spPr>
      </p:pic>
      <p:pic>
        <p:nvPicPr>
          <p:cNvPr id="284" name="Google Shape;284;p41"/>
          <p:cNvPicPr preferRelativeResize="0"/>
          <p:nvPr/>
        </p:nvPicPr>
        <p:blipFill>
          <a:blip r:embed="rId4">
            <a:alphaModFix/>
          </a:blip>
          <a:stretch>
            <a:fillRect/>
          </a:stretch>
        </p:blipFill>
        <p:spPr>
          <a:xfrm>
            <a:off x="5422975" y="2329500"/>
            <a:ext cx="2029691" cy="1492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Effect transition="in" filter="fade">
                                      <p:cBhvr>
                                        <p:cTn id="7" dur="1000"/>
                                        <p:tgtEl>
                                          <p:spTgt spid="2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2">
                                            <p:txEl>
                                              <p:pRg st="1" end="1"/>
                                            </p:txEl>
                                          </p:spTgt>
                                        </p:tgtEl>
                                        <p:attrNameLst>
                                          <p:attrName>style.visibility</p:attrName>
                                        </p:attrNameLst>
                                      </p:cBhvr>
                                      <p:to>
                                        <p:strVal val="visible"/>
                                      </p:to>
                                    </p:set>
                                    <p:animEffect transition="in" filter="fade">
                                      <p:cBhvr>
                                        <p:cTn id="12" dur="1000"/>
                                        <p:tgtEl>
                                          <p:spTgt spid="2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2">
                                            <p:txEl>
                                              <p:pRg st="2" end="2"/>
                                            </p:txEl>
                                          </p:spTgt>
                                        </p:tgtEl>
                                        <p:attrNameLst>
                                          <p:attrName>style.visibility</p:attrName>
                                        </p:attrNameLst>
                                      </p:cBhvr>
                                      <p:to>
                                        <p:strVal val="visible"/>
                                      </p:to>
                                    </p:set>
                                    <p:animEffect transition="in" filter="fade">
                                      <p:cBhvr>
                                        <p:cTn id="17" dur="1000"/>
                                        <p:tgtEl>
                                          <p:spTgt spid="2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HTML Elements</a:t>
            </a:r>
            <a:endParaRPr>
              <a:solidFill>
                <a:srgbClr val="FFFFFF"/>
              </a:solidFill>
              <a:latin typeface="Georgia"/>
              <a:ea typeface="Georgia"/>
              <a:cs typeface="Georgia"/>
              <a:sym typeface="Georgia"/>
            </a:endParaRPr>
          </a:p>
        </p:txBody>
      </p:sp>
      <p:sp>
        <p:nvSpPr>
          <p:cNvPr id="99" name="Google Shape;99;p15"/>
          <p:cNvSpPr txBox="1">
            <a:spLocks noGrp="1"/>
          </p:cNvSpPr>
          <p:nvPr>
            <p:ph type="body" idx="1"/>
          </p:nvPr>
        </p:nvSpPr>
        <p:spPr>
          <a:xfrm>
            <a:off x="311700" y="1078875"/>
            <a:ext cx="8520600" cy="3489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HTML elements are </a:t>
            </a:r>
            <a:r>
              <a:rPr lang="en" sz="1900" b="1">
                <a:solidFill>
                  <a:srgbClr val="FF0000"/>
                </a:solidFill>
                <a:latin typeface="Georgia"/>
                <a:ea typeface="Georgia"/>
                <a:cs typeface="Georgia"/>
                <a:sym typeface="Georgia"/>
              </a:rPr>
              <a:t>the building blocks</a:t>
            </a:r>
            <a:r>
              <a:rPr lang="en" sz="1900">
                <a:solidFill>
                  <a:srgbClr val="FFFFFF"/>
                </a:solidFill>
                <a:latin typeface="Georgia"/>
                <a:ea typeface="Georgia"/>
                <a:cs typeface="Georgia"/>
                <a:sym typeface="Georgia"/>
              </a:rPr>
              <a:t> of HTML pages</a:t>
            </a:r>
            <a:endParaRPr sz="1900">
              <a:solidFill>
                <a:srgbClr val="FFFFFF"/>
              </a:solidFill>
              <a:latin typeface="Georgia"/>
              <a:ea typeface="Georgia"/>
              <a:cs typeface="Georgia"/>
              <a:sym typeface="Georgia"/>
            </a:endParaRPr>
          </a:p>
          <a:p>
            <a:pPr marL="457200" lvl="0" indent="-349250" algn="l" rtl="0">
              <a:spcBef>
                <a:spcPts val="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HTML elements are represented by &lt;&gt; tags</a:t>
            </a:r>
            <a:endParaRPr sz="1900">
              <a:solidFill>
                <a:srgbClr val="FFFFFF"/>
              </a:solidFill>
              <a:latin typeface="Georgia"/>
              <a:ea typeface="Georgia"/>
              <a:cs typeface="Georgia"/>
              <a:sym typeface="Georgia"/>
            </a:endParaRPr>
          </a:p>
          <a:p>
            <a:pPr marL="914400" lvl="1" indent="-349250" algn="l" rtl="0">
              <a:spcBef>
                <a:spcPts val="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An HTML element is a </a:t>
            </a:r>
            <a:r>
              <a:rPr lang="en" sz="1900">
                <a:solidFill>
                  <a:srgbClr val="FF0000"/>
                </a:solidFill>
                <a:latin typeface="Georgia"/>
                <a:ea typeface="Georgia"/>
                <a:cs typeface="Georgia"/>
                <a:sym typeface="Georgia"/>
              </a:rPr>
              <a:t>start</a:t>
            </a:r>
            <a:r>
              <a:rPr lang="en" sz="1900">
                <a:solidFill>
                  <a:srgbClr val="FFFFFF"/>
                </a:solidFill>
                <a:latin typeface="Georgia"/>
                <a:ea typeface="Georgia"/>
                <a:cs typeface="Georgia"/>
                <a:sym typeface="Georgia"/>
              </a:rPr>
              <a:t> tag and an </a:t>
            </a:r>
            <a:r>
              <a:rPr lang="en" sz="1900">
                <a:solidFill>
                  <a:srgbClr val="FF0000"/>
                </a:solidFill>
                <a:latin typeface="Georgia"/>
                <a:ea typeface="Georgia"/>
                <a:cs typeface="Georgia"/>
                <a:sym typeface="Georgia"/>
              </a:rPr>
              <a:t>end</a:t>
            </a:r>
            <a:r>
              <a:rPr lang="en" sz="1900">
                <a:solidFill>
                  <a:srgbClr val="FFFFFF"/>
                </a:solidFill>
                <a:latin typeface="Georgia"/>
                <a:ea typeface="Georgia"/>
                <a:cs typeface="Georgia"/>
                <a:sym typeface="Georgia"/>
              </a:rPr>
              <a:t> tag with content in between</a:t>
            </a:r>
            <a:endParaRPr sz="1900">
              <a:solidFill>
                <a:srgbClr val="FFFFFF"/>
              </a:solidFill>
              <a:latin typeface="Georgia"/>
              <a:ea typeface="Georgia"/>
              <a:cs typeface="Georgia"/>
              <a:sym typeface="Georgia"/>
            </a:endParaRPr>
          </a:p>
          <a:p>
            <a:pPr marL="914400" lvl="1" indent="-349250" algn="l" rtl="0">
              <a:spcBef>
                <a:spcPts val="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The name of an element inside a tag is case insensitive</a:t>
            </a:r>
            <a:endParaRPr sz="1900">
              <a:solidFill>
                <a:srgbClr val="FFFFFF"/>
              </a:solidFill>
              <a:latin typeface="Georgia"/>
              <a:ea typeface="Georgia"/>
              <a:cs typeface="Georgia"/>
              <a:sym typeface="Georgia"/>
            </a:endParaRPr>
          </a:p>
          <a:p>
            <a:pPr marL="914400" lvl="1" indent="-349250" algn="l" rtl="0">
              <a:spcBef>
                <a:spcPts val="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For example, the &lt;title&gt; tag can be written as &lt;Title&gt;, &lt;TITLE&gt;, or in any other way</a:t>
            </a:r>
            <a:endParaRPr sz="1900">
              <a:solidFill>
                <a:srgbClr val="FFFFFF"/>
              </a:solidFill>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xEl>
                                              <p:pRg st="1" end="1"/>
                                            </p:txEl>
                                          </p:spTgt>
                                        </p:tgtEl>
                                        <p:attrNameLst>
                                          <p:attrName>style.visibility</p:attrName>
                                        </p:attrNameLst>
                                      </p:cBhvr>
                                      <p:to>
                                        <p:strVal val="visible"/>
                                      </p:to>
                                    </p:set>
                                    <p:animEffect transition="in" filter="fade">
                                      <p:cBhvr>
                                        <p:cTn id="12" dur="1000"/>
                                        <p:tgtEl>
                                          <p:spTgt spid="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9">
                                            <p:txEl>
                                              <p:pRg st="2" end="2"/>
                                            </p:txEl>
                                          </p:spTgt>
                                        </p:tgtEl>
                                        <p:attrNameLst>
                                          <p:attrName>style.visibility</p:attrName>
                                        </p:attrNameLst>
                                      </p:cBhvr>
                                      <p:to>
                                        <p:strVal val="visible"/>
                                      </p:to>
                                    </p:set>
                                    <p:animEffect transition="in" filter="fade">
                                      <p:cBhvr>
                                        <p:cTn id="17" dur="1000"/>
                                        <p:tgtEl>
                                          <p:spTgt spid="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9">
                                            <p:txEl>
                                              <p:pRg st="3" end="3"/>
                                            </p:txEl>
                                          </p:spTgt>
                                        </p:tgtEl>
                                        <p:attrNameLst>
                                          <p:attrName>style.visibility</p:attrName>
                                        </p:attrNameLst>
                                      </p:cBhvr>
                                      <p:to>
                                        <p:strVal val="visible"/>
                                      </p:to>
                                    </p:set>
                                    <p:animEffect transition="in" filter="fade">
                                      <p:cBhvr>
                                        <p:cTn id="22" dur="1000"/>
                                        <p:tgtEl>
                                          <p:spTgt spid="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9">
                                            <p:txEl>
                                              <p:pRg st="4" end="4"/>
                                            </p:txEl>
                                          </p:spTgt>
                                        </p:tgtEl>
                                        <p:attrNameLst>
                                          <p:attrName>style.visibility</p:attrName>
                                        </p:attrNameLst>
                                      </p:cBhvr>
                                      <p:to>
                                        <p:strVal val="visible"/>
                                      </p:to>
                                    </p:set>
                                    <p:animEffect transition="in" filter="fade">
                                      <p:cBhvr>
                                        <p:cTn id="27" dur="1000"/>
                                        <p:tgtEl>
                                          <p:spTgt spid="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Checkboxes</a:t>
            </a:r>
            <a:endParaRPr>
              <a:solidFill>
                <a:srgbClr val="FFFFFF"/>
              </a:solidFill>
              <a:latin typeface="Georgia"/>
              <a:ea typeface="Georgia"/>
              <a:cs typeface="Georgia"/>
              <a:sym typeface="Georgia"/>
            </a:endParaRPr>
          </a:p>
        </p:txBody>
      </p:sp>
      <p:sp>
        <p:nvSpPr>
          <p:cNvPr id="290" name="Google Shape;290;p42"/>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The </a:t>
            </a:r>
            <a:r>
              <a:rPr lang="en">
                <a:solidFill>
                  <a:srgbClr val="FF0000"/>
                </a:solidFill>
              </a:rPr>
              <a:t>&lt;input type="checkbox"&gt;</a:t>
            </a:r>
            <a:r>
              <a:rPr lang="en">
                <a:solidFill>
                  <a:srgbClr val="FFFFFF"/>
                </a:solidFill>
              </a:rPr>
              <a:t> defines a checkbox</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Let a user select ZERO or MORE options of a limited number of choices</a:t>
            </a:r>
            <a:endParaRPr>
              <a:solidFill>
                <a:srgbClr val="FFFFFF"/>
              </a:solidFill>
            </a:endParaRPr>
          </a:p>
        </p:txBody>
      </p:sp>
      <p:pic>
        <p:nvPicPr>
          <p:cNvPr id="291" name="Google Shape;291;p42"/>
          <p:cNvPicPr preferRelativeResize="0"/>
          <p:nvPr/>
        </p:nvPicPr>
        <p:blipFill>
          <a:blip r:embed="rId3">
            <a:alphaModFix/>
          </a:blip>
          <a:stretch>
            <a:fillRect/>
          </a:stretch>
        </p:blipFill>
        <p:spPr>
          <a:xfrm>
            <a:off x="335150" y="1960225"/>
            <a:ext cx="4978125" cy="1574925"/>
          </a:xfrm>
          <a:prstGeom prst="rect">
            <a:avLst/>
          </a:prstGeom>
          <a:noFill/>
          <a:ln>
            <a:noFill/>
          </a:ln>
        </p:spPr>
      </p:pic>
      <p:pic>
        <p:nvPicPr>
          <p:cNvPr id="292" name="Google Shape;292;p42"/>
          <p:cNvPicPr preferRelativeResize="0"/>
          <p:nvPr/>
        </p:nvPicPr>
        <p:blipFill>
          <a:blip r:embed="rId4">
            <a:alphaModFix/>
          </a:blip>
          <a:stretch>
            <a:fillRect/>
          </a:stretch>
        </p:blipFill>
        <p:spPr>
          <a:xfrm>
            <a:off x="5483016" y="1960225"/>
            <a:ext cx="3412333" cy="1574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animEffect transition="in" filter="fade">
                                      <p:cBhvr>
                                        <p:cTn id="7" dur="1000"/>
                                        <p:tgtEl>
                                          <p:spTgt spid="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0">
                                            <p:txEl>
                                              <p:pRg st="1" end="1"/>
                                            </p:txEl>
                                          </p:spTgt>
                                        </p:tgtEl>
                                        <p:attrNameLst>
                                          <p:attrName>style.visibility</p:attrName>
                                        </p:attrNameLst>
                                      </p:cBhvr>
                                      <p:to>
                                        <p:strVal val="visible"/>
                                      </p:to>
                                    </p:set>
                                    <p:animEffect transition="in" filter="fade">
                                      <p:cBhvr>
                                        <p:cTn id="12" dur="1000"/>
                                        <p:tgtEl>
                                          <p:spTgt spid="2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Submit Button</a:t>
            </a:r>
            <a:endParaRPr>
              <a:solidFill>
                <a:srgbClr val="FFFFFF"/>
              </a:solidFill>
              <a:latin typeface="Georgia"/>
              <a:ea typeface="Georgia"/>
              <a:cs typeface="Georgia"/>
              <a:sym typeface="Georgia"/>
            </a:endParaRPr>
          </a:p>
        </p:txBody>
      </p:sp>
      <p:sp>
        <p:nvSpPr>
          <p:cNvPr id="298" name="Google Shape;298;p43"/>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The </a:t>
            </a:r>
            <a:r>
              <a:rPr lang="en">
                <a:solidFill>
                  <a:srgbClr val="FF0000"/>
                </a:solidFill>
              </a:rPr>
              <a:t>&lt;input type="submit"&gt;</a:t>
            </a:r>
            <a:r>
              <a:rPr lang="en">
                <a:solidFill>
                  <a:srgbClr val="FFFFFF"/>
                </a:solidFill>
              </a:rPr>
              <a:t> defines a button for submitting the form data to a form-handler</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The form-handler is typically a file on the server with a script for processing input data</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The form-handler is specified in the form's </a:t>
            </a:r>
            <a:r>
              <a:rPr lang="en">
                <a:solidFill>
                  <a:srgbClr val="FF0000"/>
                </a:solidFill>
              </a:rPr>
              <a:t>action</a:t>
            </a:r>
            <a:r>
              <a:rPr lang="en">
                <a:solidFill>
                  <a:srgbClr val="FFFFFF"/>
                </a:solidFill>
              </a:rPr>
              <a:t> attribute.</a:t>
            </a:r>
            <a:endParaRPr>
              <a:solidFill>
                <a:srgbClr val="FFFFFF"/>
              </a:solidFill>
            </a:endParaRPr>
          </a:p>
        </p:txBody>
      </p:sp>
      <p:pic>
        <p:nvPicPr>
          <p:cNvPr id="299" name="Google Shape;299;p43"/>
          <p:cNvPicPr preferRelativeResize="0"/>
          <p:nvPr/>
        </p:nvPicPr>
        <p:blipFill>
          <a:blip r:embed="rId3">
            <a:alphaModFix/>
          </a:blip>
          <a:stretch>
            <a:fillRect/>
          </a:stretch>
        </p:blipFill>
        <p:spPr>
          <a:xfrm>
            <a:off x="752650" y="2907675"/>
            <a:ext cx="5606674" cy="1657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
                                            <p:txEl>
                                              <p:pRg st="0" end="0"/>
                                            </p:txEl>
                                          </p:spTgt>
                                        </p:tgtEl>
                                        <p:attrNameLst>
                                          <p:attrName>style.visibility</p:attrName>
                                        </p:attrNameLst>
                                      </p:cBhvr>
                                      <p:to>
                                        <p:strVal val="visible"/>
                                      </p:to>
                                    </p:set>
                                    <p:animEffect transition="in" filter="fade">
                                      <p:cBhvr>
                                        <p:cTn id="7" dur="1000"/>
                                        <p:tgtEl>
                                          <p:spTgt spid="2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8">
                                            <p:txEl>
                                              <p:pRg st="1" end="1"/>
                                            </p:txEl>
                                          </p:spTgt>
                                        </p:tgtEl>
                                        <p:attrNameLst>
                                          <p:attrName>style.visibility</p:attrName>
                                        </p:attrNameLst>
                                      </p:cBhvr>
                                      <p:to>
                                        <p:strVal val="visible"/>
                                      </p:to>
                                    </p:set>
                                    <p:animEffect transition="in" filter="fade">
                                      <p:cBhvr>
                                        <p:cTn id="12" dur="1000"/>
                                        <p:tgtEl>
                                          <p:spTgt spid="2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8">
                                            <p:txEl>
                                              <p:pRg st="2" end="2"/>
                                            </p:txEl>
                                          </p:spTgt>
                                        </p:tgtEl>
                                        <p:attrNameLst>
                                          <p:attrName>style.visibility</p:attrName>
                                        </p:attrNameLst>
                                      </p:cBhvr>
                                      <p:to>
                                        <p:strVal val="visible"/>
                                      </p:to>
                                    </p:set>
                                    <p:animEffect transition="in" filter="fade">
                                      <p:cBhvr>
                                        <p:cTn id="17" dur="1000"/>
                                        <p:tgtEl>
                                          <p:spTgt spid="2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303"/>
        <p:cNvGrpSpPr/>
        <p:nvPr/>
      </p:nvGrpSpPr>
      <p:grpSpPr>
        <a:xfrm>
          <a:off x="0" y="0"/>
          <a:ext cx="0" cy="0"/>
          <a:chOff x="0" y="0"/>
          <a:chExt cx="0" cy="0"/>
        </a:xfrm>
      </p:grpSpPr>
      <p:sp>
        <p:nvSpPr>
          <p:cNvPr id="304" name="Google Shape;304;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&lt;button&gt; vs. &lt;input type=“submit”&gt;</a:t>
            </a:r>
            <a:endParaRPr>
              <a:solidFill>
                <a:srgbClr val="FFFFFF"/>
              </a:solidFill>
              <a:latin typeface="Georgia"/>
              <a:ea typeface="Georgia"/>
              <a:cs typeface="Georgia"/>
              <a:sym typeface="Georgia"/>
            </a:endParaRPr>
          </a:p>
        </p:txBody>
      </p:sp>
      <p:sp>
        <p:nvSpPr>
          <p:cNvPr id="305" name="Google Shape;305;p44"/>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Buttons created with the &lt;button&gt; element function just like buttons created with the &lt;input&gt; element, but they offer richer rendering possibilities: the &lt;button&gt; element may have content. For example, a &lt;button&gt; element that contains an image functions like and may resemble an &lt;input&gt; element whose type is set to “image”, but the &lt;button&gt;  element type allows content.</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&lt;button&gt; element inside a &lt;form&gt; element will implicitly submit the form when it is clicked</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xEl>
                                              <p:pRg st="0" end="0"/>
                                            </p:txEl>
                                          </p:spTgt>
                                        </p:tgtEl>
                                        <p:attrNameLst>
                                          <p:attrName>style.visibility</p:attrName>
                                        </p:attrNameLst>
                                      </p:cBhvr>
                                      <p:to>
                                        <p:strVal val="visible"/>
                                      </p:to>
                                    </p:set>
                                    <p:animEffect transition="in" filter="fade">
                                      <p:cBhvr>
                                        <p:cTn id="7" dur="1000"/>
                                        <p:tgtEl>
                                          <p:spTgt spid="3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5">
                                            <p:txEl>
                                              <p:pRg st="1" end="1"/>
                                            </p:txEl>
                                          </p:spTgt>
                                        </p:tgtEl>
                                        <p:attrNameLst>
                                          <p:attrName>style.visibility</p:attrName>
                                        </p:attrNameLst>
                                      </p:cBhvr>
                                      <p:to>
                                        <p:strVal val="visible"/>
                                      </p:to>
                                    </p:set>
                                    <p:animEffect transition="in" filter="fade">
                                      <p:cBhvr>
                                        <p:cTn id="12" dur="1000"/>
                                        <p:tgtEl>
                                          <p:spTgt spid="3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309"/>
        <p:cNvGrpSpPr/>
        <p:nvPr/>
      </p:nvGrpSpPr>
      <p:grpSpPr>
        <a:xfrm>
          <a:off x="0" y="0"/>
          <a:ext cx="0" cy="0"/>
          <a:chOff x="0" y="0"/>
          <a:chExt cx="0" cy="0"/>
        </a:xfrm>
      </p:grpSpPr>
      <p:sp>
        <p:nvSpPr>
          <p:cNvPr id="310" name="Google Shape;310;p45"/>
          <p:cNvSpPr txBox="1">
            <a:spLocks noGrp="1"/>
          </p:cNvSpPr>
          <p:nvPr>
            <p:ph type="title"/>
          </p:nvPr>
        </p:nvSpPr>
        <p:spPr>
          <a:xfrm>
            <a:off x="311700" y="17816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Georgia"/>
                <a:ea typeface="Georgia"/>
                <a:cs typeface="Georgia"/>
                <a:sym typeface="Georgia"/>
              </a:rPr>
              <a:t>HTML Block and Inline Elements</a:t>
            </a:r>
            <a:endParaRPr>
              <a:solidFill>
                <a:srgbClr val="FFFFFF"/>
              </a:solidFill>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314"/>
        <p:cNvGrpSpPr/>
        <p:nvPr/>
      </p:nvGrpSpPr>
      <p:grpSpPr>
        <a:xfrm>
          <a:off x="0" y="0"/>
          <a:ext cx="0" cy="0"/>
          <a:chOff x="0" y="0"/>
          <a:chExt cx="0" cy="0"/>
        </a:xfrm>
      </p:grpSpPr>
      <p:sp>
        <p:nvSpPr>
          <p:cNvPr id="315" name="Google Shape;315;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HTML Block and Inline Elements</a:t>
            </a:r>
            <a:endParaRPr>
              <a:solidFill>
                <a:srgbClr val="FFFFFF"/>
              </a:solidFill>
              <a:latin typeface="Georgia"/>
              <a:ea typeface="Georgia"/>
              <a:cs typeface="Georgia"/>
              <a:sym typeface="Georgia"/>
            </a:endParaRPr>
          </a:p>
        </p:txBody>
      </p:sp>
      <p:sp>
        <p:nvSpPr>
          <p:cNvPr id="316" name="Google Shape;316;p46"/>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HTML elements can be categorized into two types according to how the elements are displayed in a browser</a:t>
            </a:r>
            <a:endParaRPr>
              <a:solidFill>
                <a:srgbClr val="FFFFFF"/>
              </a:solidFill>
            </a:endParaRPr>
          </a:p>
          <a:p>
            <a:pPr marL="914400" lvl="1" indent="-317500" algn="l" rtl="0">
              <a:spcBef>
                <a:spcPts val="0"/>
              </a:spcBef>
              <a:spcAft>
                <a:spcPts val="0"/>
              </a:spcAft>
              <a:buClr>
                <a:srgbClr val="FFFFFF"/>
              </a:buClr>
              <a:buSzPts val="1400"/>
              <a:buFont typeface="Georgia"/>
              <a:buChar char="○"/>
            </a:pPr>
            <a:r>
              <a:rPr lang="en">
                <a:solidFill>
                  <a:srgbClr val="FFFFFF"/>
                </a:solidFill>
                <a:latin typeface="Georgia"/>
                <a:ea typeface="Georgia"/>
                <a:cs typeface="Georgia"/>
                <a:sym typeface="Georgia"/>
              </a:rPr>
              <a:t>Block elements</a:t>
            </a:r>
            <a:endParaRPr>
              <a:solidFill>
                <a:srgbClr val="FFFFFF"/>
              </a:solidFill>
              <a:latin typeface="Georgia"/>
              <a:ea typeface="Georgia"/>
              <a:cs typeface="Georgia"/>
              <a:sym typeface="Georgia"/>
            </a:endParaRPr>
          </a:p>
          <a:p>
            <a:pPr marL="914400" lvl="1" indent="-317500" algn="l" rtl="0">
              <a:spcBef>
                <a:spcPts val="0"/>
              </a:spcBef>
              <a:spcAft>
                <a:spcPts val="0"/>
              </a:spcAft>
              <a:buClr>
                <a:srgbClr val="FFFFFF"/>
              </a:buClr>
              <a:buSzPts val="1400"/>
              <a:buFont typeface="Georgia"/>
              <a:buChar char="○"/>
            </a:pPr>
            <a:r>
              <a:rPr lang="en">
                <a:solidFill>
                  <a:srgbClr val="FFFFFF"/>
                </a:solidFill>
                <a:latin typeface="Georgia"/>
                <a:ea typeface="Georgia"/>
                <a:cs typeface="Georgia"/>
                <a:sym typeface="Georgia"/>
              </a:rPr>
              <a:t>Inline elements</a:t>
            </a:r>
            <a:endParaRPr>
              <a:solidFill>
                <a:srgbClr val="FFFFFF"/>
              </a:solidFill>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animEffect transition="in" filter="fade">
                                      <p:cBhvr>
                                        <p:cTn id="7" dur="1000"/>
                                        <p:tgtEl>
                                          <p:spTgt spid="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6">
                                            <p:txEl>
                                              <p:pRg st="1" end="1"/>
                                            </p:txEl>
                                          </p:spTgt>
                                        </p:tgtEl>
                                        <p:attrNameLst>
                                          <p:attrName>style.visibility</p:attrName>
                                        </p:attrNameLst>
                                      </p:cBhvr>
                                      <p:to>
                                        <p:strVal val="visible"/>
                                      </p:to>
                                    </p:set>
                                    <p:animEffect transition="in" filter="fade">
                                      <p:cBhvr>
                                        <p:cTn id="12" dur="1000"/>
                                        <p:tgtEl>
                                          <p:spTgt spid="3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6">
                                            <p:txEl>
                                              <p:pRg st="2" end="2"/>
                                            </p:txEl>
                                          </p:spTgt>
                                        </p:tgtEl>
                                        <p:attrNameLst>
                                          <p:attrName>style.visibility</p:attrName>
                                        </p:attrNameLst>
                                      </p:cBhvr>
                                      <p:to>
                                        <p:strVal val="visible"/>
                                      </p:to>
                                    </p:set>
                                    <p:animEffect transition="in" filter="fade">
                                      <p:cBhvr>
                                        <p:cTn id="17" dur="1000"/>
                                        <p:tgtEl>
                                          <p:spTgt spid="3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320"/>
        <p:cNvGrpSpPr/>
        <p:nvPr/>
      </p:nvGrpSpPr>
      <p:grpSpPr>
        <a:xfrm>
          <a:off x="0" y="0"/>
          <a:ext cx="0" cy="0"/>
          <a:chOff x="0" y="0"/>
          <a:chExt cx="0" cy="0"/>
        </a:xfrm>
      </p:grpSpPr>
      <p:sp>
        <p:nvSpPr>
          <p:cNvPr id="321" name="Google Shape;321;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Block Elements</a:t>
            </a:r>
            <a:endParaRPr>
              <a:solidFill>
                <a:srgbClr val="FFFFFF"/>
              </a:solidFill>
              <a:latin typeface="Georgia"/>
              <a:ea typeface="Georgia"/>
              <a:cs typeface="Georgia"/>
              <a:sym typeface="Georgia"/>
            </a:endParaRPr>
          </a:p>
        </p:txBody>
      </p:sp>
      <p:sp>
        <p:nvSpPr>
          <p:cNvPr id="322" name="Google Shape;322;p47"/>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A block element always starts on a new line and takes up the full width available (stretches out to the left and right as far as it can).</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List of the block elements</a:t>
            </a:r>
            <a:endParaRPr>
              <a:solidFill>
                <a:srgbClr val="FFFFFF"/>
              </a:solidFill>
            </a:endParaRPr>
          </a:p>
          <a:p>
            <a:pPr marL="914400" lvl="1" indent="-298450" algn="l" rtl="0">
              <a:spcBef>
                <a:spcPts val="0"/>
              </a:spcBef>
              <a:spcAft>
                <a:spcPts val="0"/>
              </a:spcAft>
              <a:buClr>
                <a:srgbClr val="FF0000"/>
              </a:buClr>
              <a:buSzPts val="1100"/>
              <a:buFont typeface="Consolas"/>
              <a:buChar char="○"/>
            </a:pPr>
            <a:r>
              <a:rPr lang="en" sz="1600">
                <a:solidFill>
                  <a:srgbClr val="FF0000"/>
                </a:solidFill>
              </a:rPr>
              <a:t>&lt;address&gt;, &lt;article&gt;, &lt;aside&gt;, &lt;blockquote&gt;, &lt;div&gt;, &lt;footer&gt;, &lt;form&gt;, &lt;h1&gt;-&lt;h6&gt;, &lt;header&gt;, &lt;hr&gt;, &lt;li&gt;, &lt;main&gt;, &lt;nav&gt;, &lt;ol&gt;, &lt;p&gt;, &lt;section&gt;, &lt;table&gt;, &lt;ul&gt;</a:t>
            </a:r>
            <a:endParaRPr sz="1600">
              <a:solidFill>
                <a:srgbClr val="FF0000"/>
              </a:solidFill>
            </a:endParaRPr>
          </a:p>
        </p:txBody>
      </p:sp>
      <p:sp>
        <p:nvSpPr>
          <p:cNvPr id="323" name="Google Shape;323;p47"/>
          <p:cNvSpPr txBox="1"/>
          <p:nvPr/>
        </p:nvSpPr>
        <p:spPr>
          <a:xfrm>
            <a:off x="568725" y="3663175"/>
            <a:ext cx="60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https://www.w3schools.com/html/tryit.asp?filename=tryhtml_block_div</a:t>
            </a:r>
            <a:r>
              <a:rPr lang="en">
                <a:solidFill>
                  <a:srgbClr val="FFFFFF"/>
                </a:solidFill>
              </a:rPr>
              <a:t> </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2">
                                            <p:txEl>
                                              <p:pRg st="0" end="0"/>
                                            </p:txEl>
                                          </p:spTgt>
                                        </p:tgtEl>
                                        <p:attrNameLst>
                                          <p:attrName>style.visibility</p:attrName>
                                        </p:attrNameLst>
                                      </p:cBhvr>
                                      <p:to>
                                        <p:strVal val="visible"/>
                                      </p:to>
                                    </p:set>
                                    <p:animEffect transition="in" filter="fade">
                                      <p:cBhvr>
                                        <p:cTn id="7" dur="1000"/>
                                        <p:tgtEl>
                                          <p:spTgt spid="3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2">
                                            <p:txEl>
                                              <p:pRg st="1" end="1"/>
                                            </p:txEl>
                                          </p:spTgt>
                                        </p:tgtEl>
                                        <p:attrNameLst>
                                          <p:attrName>style.visibility</p:attrName>
                                        </p:attrNameLst>
                                      </p:cBhvr>
                                      <p:to>
                                        <p:strVal val="visible"/>
                                      </p:to>
                                    </p:set>
                                    <p:animEffect transition="in" filter="fade">
                                      <p:cBhvr>
                                        <p:cTn id="12" dur="1000"/>
                                        <p:tgtEl>
                                          <p:spTgt spid="3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2">
                                            <p:txEl>
                                              <p:pRg st="2" end="2"/>
                                            </p:txEl>
                                          </p:spTgt>
                                        </p:tgtEl>
                                        <p:attrNameLst>
                                          <p:attrName>style.visibility</p:attrName>
                                        </p:attrNameLst>
                                      </p:cBhvr>
                                      <p:to>
                                        <p:strVal val="visible"/>
                                      </p:to>
                                    </p:set>
                                    <p:animEffect transition="in" filter="fade">
                                      <p:cBhvr>
                                        <p:cTn id="17" dur="1000"/>
                                        <p:tgtEl>
                                          <p:spTgt spid="3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3"/>
                                        </p:tgtEl>
                                        <p:attrNameLst>
                                          <p:attrName>style.visibility</p:attrName>
                                        </p:attrNameLst>
                                      </p:cBhvr>
                                      <p:to>
                                        <p:strVal val="visible"/>
                                      </p:to>
                                    </p:set>
                                    <p:animEffect transition="in" filter="fade">
                                      <p:cBhvr>
                                        <p:cTn id="22" dur="10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327"/>
        <p:cNvGrpSpPr/>
        <p:nvPr/>
      </p:nvGrpSpPr>
      <p:grpSpPr>
        <a:xfrm>
          <a:off x="0" y="0"/>
          <a:ext cx="0" cy="0"/>
          <a:chOff x="0" y="0"/>
          <a:chExt cx="0" cy="0"/>
        </a:xfrm>
      </p:grpSpPr>
      <p:sp>
        <p:nvSpPr>
          <p:cNvPr id="328" name="Google Shape;328;p4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Inline Elements</a:t>
            </a:r>
            <a:endParaRPr>
              <a:solidFill>
                <a:srgbClr val="FFFFFF"/>
              </a:solidFill>
              <a:latin typeface="Georgia"/>
              <a:ea typeface="Georgia"/>
              <a:cs typeface="Georgia"/>
              <a:sym typeface="Georgia"/>
            </a:endParaRPr>
          </a:p>
        </p:txBody>
      </p:sp>
      <p:sp>
        <p:nvSpPr>
          <p:cNvPr id="329" name="Google Shape;329;p48"/>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An inline element does not start on a new line and it only takes up as much width as necessary.</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List of the inline elements</a:t>
            </a:r>
            <a:endParaRPr>
              <a:solidFill>
                <a:srgbClr val="FFFFFF"/>
              </a:solidFill>
            </a:endParaRPr>
          </a:p>
          <a:p>
            <a:pPr marL="914400" lvl="1" indent="-298450" algn="l" rtl="0">
              <a:spcBef>
                <a:spcPts val="0"/>
              </a:spcBef>
              <a:spcAft>
                <a:spcPts val="0"/>
              </a:spcAft>
              <a:buClr>
                <a:srgbClr val="FF0000"/>
              </a:buClr>
              <a:buSzPts val="1100"/>
              <a:buFont typeface="Consolas"/>
              <a:buChar char="○"/>
            </a:pPr>
            <a:r>
              <a:rPr lang="en" sz="1600">
                <a:solidFill>
                  <a:srgbClr val="FF0000"/>
                </a:solidFill>
              </a:rPr>
              <a:t>&lt;a&gt;, &lt;abbr&gt;, &lt;b&gt;, &lt;br&gt;, &lt;button&gt;, &lt;code&gt;, &lt;em&gt;, &lt;i&gt;, &lt;img&gt;, &lt;input&gt;, &lt;label&gt;, &lt;map&gt;, &lt;object&gt;, &lt;script&gt;, &lt;select&gt;, &lt;span&gt;, &lt;strong&gt;, &lt;sub&gt;, &lt;sup&gt;, &lt;textarea&gt;</a:t>
            </a:r>
            <a:endParaRPr sz="1600">
              <a:solidFill>
                <a:srgbClr val="FF0000"/>
              </a:solidFill>
            </a:endParaRPr>
          </a:p>
        </p:txBody>
      </p:sp>
      <p:sp>
        <p:nvSpPr>
          <p:cNvPr id="330" name="Google Shape;330;p48"/>
          <p:cNvSpPr txBox="1"/>
          <p:nvPr/>
        </p:nvSpPr>
        <p:spPr>
          <a:xfrm>
            <a:off x="454225" y="3446275"/>
            <a:ext cx="608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https://www.w3schools.com/html/tryit.asp?filename=tryhtml_inline_span</a:t>
            </a:r>
            <a:r>
              <a:rPr lang="en">
                <a:solidFill>
                  <a:srgbClr val="FFFFFF"/>
                </a:solidFill>
              </a:rPr>
              <a:t> </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xEl>
                                              <p:pRg st="0" end="0"/>
                                            </p:txEl>
                                          </p:spTgt>
                                        </p:tgtEl>
                                        <p:attrNameLst>
                                          <p:attrName>style.visibility</p:attrName>
                                        </p:attrNameLst>
                                      </p:cBhvr>
                                      <p:to>
                                        <p:strVal val="visible"/>
                                      </p:to>
                                    </p:set>
                                    <p:animEffect transition="in" filter="fade">
                                      <p:cBhvr>
                                        <p:cTn id="7" dur="1000"/>
                                        <p:tgtEl>
                                          <p:spTgt spid="3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9">
                                            <p:txEl>
                                              <p:pRg st="1" end="1"/>
                                            </p:txEl>
                                          </p:spTgt>
                                        </p:tgtEl>
                                        <p:attrNameLst>
                                          <p:attrName>style.visibility</p:attrName>
                                        </p:attrNameLst>
                                      </p:cBhvr>
                                      <p:to>
                                        <p:strVal val="visible"/>
                                      </p:to>
                                    </p:set>
                                    <p:animEffect transition="in" filter="fade">
                                      <p:cBhvr>
                                        <p:cTn id="12" dur="1000"/>
                                        <p:tgtEl>
                                          <p:spTgt spid="3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9">
                                            <p:txEl>
                                              <p:pRg st="2" end="2"/>
                                            </p:txEl>
                                          </p:spTgt>
                                        </p:tgtEl>
                                        <p:attrNameLst>
                                          <p:attrName>style.visibility</p:attrName>
                                        </p:attrNameLst>
                                      </p:cBhvr>
                                      <p:to>
                                        <p:strVal val="visible"/>
                                      </p:to>
                                    </p:set>
                                    <p:animEffect transition="in" filter="fade">
                                      <p:cBhvr>
                                        <p:cTn id="17" dur="1000"/>
                                        <p:tgtEl>
                                          <p:spTgt spid="3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0"/>
                                        </p:tgtEl>
                                        <p:attrNameLst>
                                          <p:attrName>style.visibility</p:attrName>
                                        </p:attrNameLst>
                                      </p:cBhvr>
                                      <p:to>
                                        <p:strVal val="visible"/>
                                      </p:to>
                                    </p:set>
                                    <p:animEffect transition="in" filter="fade">
                                      <p:cBhvr>
                                        <p:cTn id="22" dur="10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334"/>
        <p:cNvGrpSpPr/>
        <p:nvPr/>
      </p:nvGrpSpPr>
      <p:grpSpPr>
        <a:xfrm>
          <a:off x="0" y="0"/>
          <a:ext cx="0" cy="0"/>
          <a:chOff x="0" y="0"/>
          <a:chExt cx="0" cy="0"/>
        </a:xfrm>
      </p:grpSpPr>
      <p:sp>
        <p:nvSpPr>
          <p:cNvPr id="335" name="Google Shape;335;p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HTML Comments</a:t>
            </a:r>
            <a:endParaRPr>
              <a:solidFill>
                <a:srgbClr val="FFFFFF"/>
              </a:solidFill>
              <a:latin typeface="Georgia"/>
              <a:ea typeface="Georgia"/>
              <a:cs typeface="Georgia"/>
              <a:sym typeface="Georgia"/>
            </a:endParaRPr>
          </a:p>
        </p:txBody>
      </p:sp>
      <p:sp>
        <p:nvSpPr>
          <p:cNvPr id="336" name="Google Shape;336;p49"/>
          <p:cNvSpPr txBox="1">
            <a:spLocks noGrp="1"/>
          </p:cNvSpPr>
          <p:nvPr>
            <p:ph type="body" idx="1"/>
          </p:nvPr>
        </p:nvSpPr>
        <p:spPr>
          <a:xfrm>
            <a:off x="311700" y="1078875"/>
            <a:ext cx="8520600" cy="377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Do not show up in the browser</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Help document your HTML source code</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Syntax:</a:t>
            </a:r>
            <a:endParaRPr>
              <a:solidFill>
                <a:srgbClr val="FFFFFF"/>
              </a:solidFill>
            </a:endParaRPr>
          </a:p>
        </p:txBody>
      </p:sp>
      <p:pic>
        <p:nvPicPr>
          <p:cNvPr id="337" name="Google Shape;337;p49"/>
          <p:cNvPicPr preferRelativeResize="0"/>
          <p:nvPr/>
        </p:nvPicPr>
        <p:blipFill>
          <a:blip r:embed="rId3">
            <a:alphaModFix/>
          </a:blip>
          <a:stretch>
            <a:fillRect/>
          </a:stretch>
        </p:blipFill>
        <p:spPr>
          <a:xfrm>
            <a:off x="818538" y="2268913"/>
            <a:ext cx="3438525" cy="447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6">
                                            <p:txEl>
                                              <p:pRg st="0" end="0"/>
                                            </p:txEl>
                                          </p:spTgt>
                                        </p:tgtEl>
                                        <p:attrNameLst>
                                          <p:attrName>style.visibility</p:attrName>
                                        </p:attrNameLst>
                                      </p:cBhvr>
                                      <p:to>
                                        <p:strVal val="visible"/>
                                      </p:to>
                                    </p:set>
                                    <p:animEffect transition="in" filter="fade">
                                      <p:cBhvr>
                                        <p:cTn id="7" dur="1000"/>
                                        <p:tgtEl>
                                          <p:spTgt spid="3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6">
                                            <p:txEl>
                                              <p:pRg st="1" end="1"/>
                                            </p:txEl>
                                          </p:spTgt>
                                        </p:tgtEl>
                                        <p:attrNameLst>
                                          <p:attrName>style.visibility</p:attrName>
                                        </p:attrNameLst>
                                      </p:cBhvr>
                                      <p:to>
                                        <p:strVal val="visible"/>
                                      </p:to>
                                    </p:set>
                                    <p:animEffect transition="in" filter="fade">
                                      <p:cBhvr>
                                        <p:cTn id="12" dur="1000"/>
                                        <p:tgtEl>
                                          <p:spTgt spid="3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6">
                                            <p:txEl>
                                              <p:pRg st="2" end="2"/>
                                            </p:txEl>
                                          </p:spTgt>
                                        </p:tgtEl>
                                        <p:attrNameLst>
                                          <p:attrName>style.visibility</p:attrName>
                                        </p:attrNameLst>
                                      </p:cBhvr>
                                      <p:to>
                                        <p:strVal val="visible"/>
                                      </p:to>
                                    </p:set>
                                    <p:animEffect transition="in" filter="fade">
                                      <p:cBhvr>
                                        <p:cTn id="17" dur="1000"/>
                                        <p:tgtEl>
                                          <p:spTgt spid="336">
                                            <p:txEl>
                                              <p:pRg st="2" end="2"/>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37"/>
                                        </p:tgtEl>
                                        <p:attrNameLst>
                                          <p:attrName>style.visibility</p:attrName>
                                        </p:attrNameLst>
                                      </p:cBhvr>
                                      <p:to>
                                        <p:strVal val="visible"/>
                                      </p:to>
                                    </p:set>
                                    <p:animEffect transition="in" filter="fade">
                                      <p:cBhvr>
                                        <p:cTn id="21" dur="1000"/>
                                        <p:tgtEl>
                                          <p:spTgt spid="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341"/>
        <p:cNvGrpSpPr/>
        <p:nvPr/>
      </p:nvGrpSpPr>
      <p:grpSpPr>
        <a:xfrm>
          <a:off x="0" y="0"/>
          <a:ext cx="0" cy="0"/>
          <a:chOff x="0" y="0"/>
          <a:chExt cx="0" cy="0"/>
        </a:xfrm>
      </p:grpSpPr>
      <p:sp>
        <p:nvSpPr>
          <p:cNvPr id="342" name="Google Shape;342;p5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Project - your first web page</a:t>
            </a:r>
            <a:endParaRPr>
              <a:solidFill>
                <a:srgbClr val="FFFFFF"/>
              </a:solidFill>
              <a:latin typeface="Georgia"/>
              <a:ea typeface="Georgia"/>
              <a:cs typeface="Georgia"/>
              <a:sym typeface="Georgia"/>
            </a:endParaRPr>
          </a:p>
        </p:txBody>
      </p:sp>
      <p:sp>
        <p:nvSpPr>
          <p:cNvPr id="343" name="Google Shape;343;p50"/>
          <p:cNvSpPr txBox="1">
            <a:spLocks noGrp="1"/>
          </p:cNvSpPr>
          <p:nvPr>
            <p:ph type="body" idx="1"/>
          </p:nvPr>
        </p:nvSpPr>
        <p:spPr>
          <a:xfrm>
            <a:off x="311700" y="1078875"/>
            <a:ext cx="4260300" cy="3771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FFFFFF"/>
              </a:buClr>
              <a:buSzPts val="1800"/>
              <a:buChar char="●"/>
            </a:pPr>
            <a:r>
              <a:rPr lang="en">
                <a:solidFill>
                  <a:srgbClr val="FFFFFF"/>
                </a:solidFill>
              </a:rPr>
              <a:t>Go to </a:t>
            </a:r>
            <a:r>
              <a:rPr lang="en" sz="1700" u="sng">
                <a:solidFill>
                  <a:schemeClr val="hlink"/>
                </a:solidFill>
                <a:hlinkClick r:id="rId3"/>
              </a:rPr>
              <a:t>Tryit Editor v3.6</a:t>
            </a:r>
            <a:r>
              <a:rPr lang="en">
                <a:solidFill>
                  <a:srgbClr val="FFFFFF"/>
                </a:solidFill>
              </a:rPr>
              <a:t> </a:t>
            </a:r>
            <a:endParaRPr>
              <a:solidFill>
                <a:srgbClr val="FFFFFF"/>
              </a:solidFill>
            </a:endParaRPr>
          </a:p>
          <a:p>
            <a:pPr marL="457200" lvl="0" indent="-342900" algn="l" rtl="0">
              <a:lnSpc>
                <a:spcPct val="100000"/>
              </a:lnSpc>
              <a:spcBef>
                <a:spcPts val="0"/>
              </a:spcBef>
              <a:spcAft>
                <a:spcPts val="0"/>
              </a:spcAft>
              <a:buClr>
                <a:srgbClr val="FFFFFF"/>
              </a:buClr>
              <a:buSzPts val="1800"/>
              <a:buChar char="●"/>
            </a:pPr>
            <a:r>
              <a:rPr lang="en">
                <a:solidFill>
                  <a:srgbClr val="FFFFFF"/>
                </a:solidFill>
              </a:rPr>
              <a:t>Use the HTML elements you have learned so far to modify the page so that it will be like the one on the left (you must click RUN after you change anything)</a:t>
            </a:r>
            <a:endParaRPr>
              <a:solidFill>
                <a:srgbClr val="FFFFFF"/>
              </a:solidFill>
            </a:endParaRPr>
          </a:p>
          <a:p>
            <a:pPr marL="457200" lvl="0" indent="-342900" algn="l" rtl="0">
              <a:lnSpc>
                <a:spcPct val="100000"/>
              </a:lnSpc>
              <a:spcBef>
                <a:spcPts val="0"/>
              </a:spcBef>
              <a:spcAft>
                <a:spcPts val="0"/>
              </a:spcAft>
              <a:buClr>
                <a:srgbClr val="FFFFFF"/>
              </a:buClr>
              <a:buSzPts val="1800"/>
              <a:buChar char="●"/>
            </a:pPr>
            <a:r>
              <a:rPr lang="en">
                <a:solidFill>
                  <a:srgbClr val="FFFFFF"/>
                </a:solidFill>
              </a:rPr>
              <a:t>The link to the SFA logo is </a:t>
            </a:r>
            <a:r>
              <a:rPr lang="en" sz="1800" u="sng">
                <a:solidFill>
                  <a:schemeClr val="hlink"/>
                </a:solidFill>
                <a:hlinkClick r:id="rId4"/>
              </a:rPr>
              <a:t>http://www.sfasu.edu/themes/custom/sfa/css/images/logo.png</a:t>
            </a:r>
            <a:r>
              <a:rPr lang="en" sz="1800">
                <a:solidFill>
                  <a:srgbClr val="FFFFFF"/>
                </a:solidFill>
              </a:rPr>
              <a:t> </a:t>
            </a:r>
            <a:endParaRPr sz="1800">
              <a:solidFill>
                <a:srgbClr val="FFFFFF"/>
              </a:solidFill>
            </a:endParaRPr>
          </a:p>
          <a:p>
            <a:pPr marL="457200" lvl="0" indent="-342900" algn="l" rtl="0">
              <a:lnSpc>
                <a:spcPct val="100000"/>
              </a:lnSpc>
              <a:spcBef>
                <a:spcPts val="0"/>
              </a:spcBef>
              <a:spcAft>
                <a:spcPts val="0"/>
              </a:spcAft>
              <a:buClr>
                <a:srgbClr val="FFFFFF"/>
              </a:buClr>
              <a:buSzPts val="1800"/>
              <a:buChar char="●"/>
            </a:pPr>
            <a:r>
              <a:rPr lang="en" sz="1800">
                <a:solidFill>
                  <a:srgbClr val="FFFFFF"/>
                </a:solidFill>
              </a:rPr>
              <a:t>The link to D2L: </a:t>
            </a:r>
            <a:r>
              <a:rPr lang="en" sz="1800" u="sng">
                <a:solidFill>
                  <a:schemeClr val="hlink"/>
                </a:solidFill>
                <a:hlinkClick r:id="rId5"/>
              </a:rPr>
              <a:t>http://mysfa.sfasu.edu</a:t>
            </a:r>
            <a:r>
              <a:rPr lang="en">
                <a:solidFill>
                  <a:srgbClr val="FFFFFF"/>
                </a:solidFill>
              </a:rPr>
              <a:t> </a:t>
            </a:r>
            <a:endParaRPr>
              <a:solidFill>
                <a:srgbClr val="FFFFFF"/>
              </a:solidFill>
            </a:endParaRPr>
          </a:p>
        </p:txBody>
      </p:sp>
      <p:pic>
        <p:nvPicPr>
          <p:cNvPr id="344" name="Google Shape;344;p50"/>
          <p:cNvPicPr preferRelativeResize="0"/>
          <p:nvPr/>
        </p:nvPicPr>
        <p:blipFill>
          <a:blip r:embed="rId6">
            <a:alphaModFix/>
          </a:blip>
          <a:stretch>
            <a:fillRect/>
          </a:stretch>
        </p:blipFill>
        <p:spPr>
          <a:xfrm>
            <a:off x="4572000" y="1170200"/>
            <a:ext cx="4430825" cy="27032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animEffect transition="in" filter="fade">
                                      <p:cBhvr>
                                        <p:cTn id="7" dur="1000"/>
                                        <p:tgtEl>
                                          <p:spTgt spid="3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3">
                                            <p:txEl>
                                              <p:pRg st="1" end="1"/>
                                            </p:txEl>
                                          </p:spTgt>
                                        </p:tgtEl>
                                        <p:attrNameLst>
                                          <p:attrName>style.visibility</p:attrName>
                                        </p:attrNameLst>
                                      </p:cBhvr>
                                      <p:to>
                                        <p:strVal val="visible"/>
                                      </p:to>
                                    </p:set>
                                    <p:animEffect transition="in" filter="fade">
                                      <p:cBhvr>
                                        <p:cTn id="12" dur="1000"/>
                                        <p:tgtEl>
                                          <p:spTgt spid="3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3">
                                            <p:txEl>
                                              <p:pRg st="2" end="2"/>
                                            </p:txEl>
                                          </p:spTgt>
                                        </p:tgtEl>
                                        <p:attrNameLst>
                                          <p:attrName>style.visibility</p:attrName>
                                        </p:attrNameLst>
                                      </p:cBhvr>
                                      <p:to>
                                        <p:strVal val="visible"/>
                                      </p:to>
                                    </p:set>
                                    <p:animEffect transition="in" filter="fade">
                                      <p:cBhvr>
                                        <p:cTn id="17" dur="1000"/>
                                        <p:tgtEl>
                                          <p:spTgt spid="3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3">
                                            <p:txEl>
                                              <p:pRg st="3" end="3"/>
                                            </p:txEl>
                                          </p:spTgt>
                                        </p:tgtEl>
                                        <p:attrNameLst>
                                          <p:attrName>style.visibility</p:attrName>
                                        </p:attrNameLst>
                                      </p:cBhvr>
                                      <p:to>
                                        <p:strVal val="visible"/>
                                      </p:to>
                                    </p:set>
                                    <p:animEffect transition="in" filter="fade">
                                      <p:cBhvr>
                                        <p:cTn id="22" dur="1000"/>
                                        <p:tgtEl>
                                          <p:spTgt spid="3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348"/>
        <p:cNvGrpSpPr/>
        <p:nvPr/>
      </p:nvGrpSpPr>
      <p:grpSpPr>
        <a:xfrm>
          <a:off x="0" y="0"/>
          <a:ext cx="0" cy="0"/>
          <a:chOff x="0" y="0"/>
          <a:chExt cx="0" cy="0"/>
        </a:xfrm>
      </p:grpSpPr>
      <p:sp>
        <p:nvSpPr>
          <p:cNvPr id="349" name="Google Shape;349;p5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Project - your first web page</a:t>
            </a:r>
            <a:endParaRPr>
              <a:solidFill>
                <a:srgbClr val="FFFFFF"/>
              </a:solidFill>
              <a:latin typeface="Georgia"/>
              <a:ea typeface="Georgia"/>
              <a:cs typeface="Georgia"/>
              <a:sym typeface="Georgia"/>
            </a:endParaRPr>
          </a:p>
        </p:txBody>
      </p:sp>
      <p:sp>
        <p:nvSpPr>
          <p:cNvPr id="350" name="Google Shape;350;p51"/>
          <p:cNvSpPr txBox="1">
            <a:spLocks noGrp="1"/>
          </p:cNvSpPr>
          <p:nvPr>
            <p:ph type="body" idx="1"/>
          </p:nvPr>
        </p:nvSpPr>
        <p:spPr>
          <a:xfrm>
            <a:off x="311700" y="1078875"/>
            <a:ext cx="8213100" cy="3771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FFFFFF"/>
              </a:buClr>
              <a:buSzPts val="1800"/>
              <a:buChar char="●"/>
            </a:pPr>
            <a:r>
              <a:rPr lang="en" dirty="0">
                <a:solidFill>
                  <a:srgbClr val="FFFFFF"/>
                </a:solidFill>
              </a:rPr>
              <a:t>Tasks</a:t>
            </a:r>
            <a:endParaRPr dirty="0">
              <a:solidFill>
                <a:srgbClr val="FFFFFF"/>
              </a:solidFill>
            </a:endParaRPr>
          </a:p>
          <a:p>
            <a:pPr marL="914400" lvl="0" indent="-311150" algn="l" rtl="0">
              <a:lnSpc>
                <a:spcPct val="100000"/>
              </a:lnSpc>
              <a:spcBef>
                <a:spcPts val="0"/>
              </a:spcBef>
              <a:spcAft>
                <a:spcPts val="0"/>
              </a:spcAft>
              <a:buClr>
                <a:srgbClr val="FFFFFF"/>
              </a:buClr>
              <a:buSzPts val="1300"/>
              <a:buFont typeface="Consolas"/>
              <a:buChar char="●"/>
            </a:pPr>
            <a:r>
              <a:rPr lang="en" sz="1300" dirty="0">
                <a:solidFill>
                  <a:srgbClr val="FFFFFF"/>
                </a:solidFill>
                <a:latin typeface="Consolas"/>
                <a:ea typeface="Consolas"/>
                <a:cs typeface="Consolas"/>
                <a:sym typeface="Consolas"/>
              </a:rPr>
              <a:t>Change the background color of the page to SFA official color: #61249d</a:t>
            </a:r>
          </a:p>
          <a:p>
            <a:pPr marL="914400" lvl="0" indent="-311150" algn="l" rtl="0">
              <a:lnSpc>
                <a:spcPct val="100000"/>
              </a:lnSpc>
              <a:spcBef>
                <a:spcPts val="0"/>
              </a:spcBef>
              <a:spcAft>
                <a:spcPts val="0"/>
              </a:spcAft>
              <a:buClr>
                <a:srgbClr val="FFFFFF"/>
              </a:buClr>
              <a:buSzPts val="1300"/>
              <a:buFont typeface="Consolas"/>
              <a:buChar char="●"/>
            </a:pPr>
            <a:r>
              <a:rPr lang="en" sz="1300">
                <a:solidFill>
                  <a:srgbClr val="FFFFFF"/>
                </a:solidFill>
                <a:latin typeface="Consolas"/>
                <a:ea typeface="Consolas"/>
                <a:cs typeface="Consolas"/>
                <a:sym typeface="Consolas"/>
              </a:rPr>
              <a:t>Change the font color to white (#ffffff)</a:t>
            </a:r>
            <a:endParaRPr sz="1300">
              <a:solidFill>
                <a:srgbClr val="FFFFFF"/>
              </a:solidFill>
              <a:latin typeface="Consolas"/>
              <a:ea typeface="Consolas"/>
              <a:cs typeface="Consolas"/>
              <a:sym typeface="Consolas"/>
            </a:endParaRPr>
          </a:p>
          <a:p>
            <a:pPr marL="914400" lvl="0" indent="-311150" algn="l" rtl="0">
              <a:lnSpc>
                <a:spcPct val="100000"/>
              </a:lnSpc>
              <a:spcBef>
                <a:spcPts val="0"/>
              </a:spcBef>
              <a:spcAft>
                <a:spcPts val="0"/>
              </a:spcAft>
              <a:buClr>
                <a:srgbClr val="FFFFFF"/>
              </a:buClr>
              <a:buSzPts val="1300"/>
              <a:buFont typeface="Consolas"/>
              <a:buChar char="●"/>
            </a:pPr>
            <a:r>
              <a:rPr lang="en" sz="1300" dirty="0">
                <a:solidFill>
                  <a:srgbClr val="FFFFFF"/>
                </a:solidFill>
                <a:latin typeface="Consolas"/>
                <a:ea typeface="Consolas"/>
                <a:cs typeface="Consolas"/>
                <a:sym typeface="Consolas"/>
              </a:rPr>
              <a:t>Decrease the heading to the level 2</a:t>
            </a:r>
            <a:endParaRPr sz="1300" dirty="0">
              <a:solidFill>
                <a:srgbClr val="FFFFFF"/>
              </a:solidFill>
              <a:latin typeface="Consolas"/>
              <a:ea typeface="Consolas"/>
              <a:cs typeface="Consolas"/>
              <a:sym typeface="Consolas"/>
            </a:endParaRPr>
          </a:p>
          <a:p>
            <a:pPr marL="914400" lvl="0" indent="-311150" algn="l" rtl="0">
              <a:lnSpc>
                <a:spcPct val="100000"/>
              </a:lnSpc>
              <a:spcBef>
                <a:spcPts val="0"/>
              </a:spcBef>
              <a:spcAft>
                <a:spcPts val="0"/>
              </a:spcAft>
              <a:buClr>
                <a:srgbClr val="FFFFFF"/>
              </a:buClr>
              <a:buSzPts val="1300"/>
              <a:buFont typeface="Consolas"/>
              <a:buChar char="●"/>
            </a:pPr>
            <a:r>
              <a:rPr lang="en" sz="1300" dirty="0">
                <a:solidFill>
                  <a:srgbClr val="FFFFFF"/>
                </a:solidFill>
                <a:latin typeface="Consolas"/>
                <a:ea typeface="Consolas"/>
                <a:cs typeface="Consolas"/>
                <a:sym typeface="Consolas"/>
              </a:rPr>
              <a:t>Change the heading text to “Welcome to CSCI3321 Client Server Web Programing”</a:t>
            </a:r>
            <a:endParaRPr sz="1300" dirty="0">
              <a:solidFill>
                <a:srgbClr val="FFFFFF"/>
              </a:solidFill>
              <a:latin typeface="Consolas"/>
              <a:ea typeface="Consolas"/>
              <a:cs typeface="Consolas"/>
              <a:sym typeface="Consolas"/>
            </a:endParaRPr>
          </a:p>
          <a:p>
            <a:pPr marL="914400" lvl="0" indent="-311150" algn="l" rtl="0">
              <a:lnSpc>
                <a:spcPct val="100000"/>
              </a:lnSpc>
              <a:spcBef>
                <a:spcPts val="0"/>
              </a:spcBef>
              <a:spcAft>
                <a:spcPts val="0"/>
              </a:spcAft>
              <a:buClr>
                <a:srgbClr val="FFFFFF"/>
              </a:buClr>
              <a:buSzPts val="1300"/>
              <a:buFont typeface="Consolas"/>
              <a:buChar char="●"/>
            </a:pPr>
            <a:r>
              <a:rPr lang="en" sz="1300" dirty="0">
                <a:solidFill>
                  <a:srgbClr val="FFFFFF"/>
                </a:solidFill>
                <a:latin typeface="Consolas"/>
                <a:ea typeface="Consolas"/>
                <a:cs typeface="Consolas"/>
                <a:sym typeface="Consolas"/>
              </a:rPr>
              <a:t>Reduce the size of the SFA logo to be 100 pixels wide and 100 pixels high</a:t>
            </a:r>
            <a:endParaRPr sz="1300" dirty="0">
              <a:solidFill>
                <a:srgbClr val="FFFFFF"/>
              </a:solidFill>
              <a:latin typeface="Consolas"/>
              <a:ea typeface="Consolas"/>
              <a:cs typeface="Consolas"/>
              <a:sym typeface="Consolas"/>
            </a:endParaRPr>
          </a:p>
          <a:p>
            <a:pPr marL="914400" lvl="0" indent="-311150" algn="l" rtl="0">
              <a:lnSpc>
                <a:spcPct val="100000"/>
              </a:lnSpc>
              <a:spcBef>
                <a:spcPts val="0"/>
              </a:spcBef>
              <a:spcAft>
                <a:spcPts val="0"/>
              </a:spcAft>
              <a:buClr>
                <a:srgbClr val="FFFFFF"/>
              </a:buClr>
              <a:buSzPts val="1300"/>
              <a:buFont typeface="Consolas"/>
              <a:buChar char="●"/>
            </a:pPr>
            <a:r>
              <a:rPr lang="en" sz="1300" dirty="0">
                <a:solidFill>
                  <a:srgbClr val="FFFFFF"/>
                </a:solidFill>
                <a:latin typeface="Consolas"/>
                <a:ea typeface="Consolas"/>
                <a:cs typeface="Consolas"/>
                <a:sym typeface="Consolas"/>
              </a:rPr>
              <a:t>Add a new paragraph after the text “You can visit the class website…” to include the following information:</a:t>
            </a:r>
            <a:endParaRPr sz="1300" dirty="0">
              <a:solidFill>
                <a:srgbClr val="FFFFFF"/>
              </a:solidFill>
              <a:latin typeface="Consolas"/>
              <a:ea typeface="Consolas"/>
              <a:cs typeface="Consolas"/>
              <a:sym typeface="Consolas"/>
            </a:endParaRPr>
          </a:p>
          <a:p>
            <a:pPr marL="1828800" lvl="1" indent="-311150" algn="l" rtl="0">
              <a:lnSpc>
                <a:spcPct val="100000"/>
              </a:lnSpc>
              <a:spcBef>
                <a:spcPts val="0"/>
              </a:spcBef>
              <a:spcAft>
                <a:spcPts val="0"/>
              </a:spcAft>
              <a:buClr>
                <a:srgbClr val="FFFFFF"/>
              </a:buClr>
              <a:buSzPts val="1300"/>
              <a:buFont typeface="Consolas"/>
              <a:buChar char="○"/>
            </a:pPr>
            <a:r>
              <a:rPr lang="en" sz="1300" dirty="0">
                <a:solidFill>
                  <a:srgbClr val="FFFFFF"/>
                </a:solidFill>
              </a:rPr>
              <a:t>Your name</a:t>
            </a:r>
            <a:endParaRPr sz="1300" dirty="0">
              <a:solidFill>
                <a:srgbClr val="FFFFFF"/>
              </a:solidFill>
            </a:endParaRPr>
          </a:p>
          <a:p>
            <a:pPr marL="1828800" lvl="1" indent="-311150" algn="l" rtl="0">
              <a:lnSpc>
                <a:spcPct val="100000"/>
              </a:lnSpc>
              <a:spcBef>
                <a:spcPts val="0"/>
              </a:spcBef>
              <a:spcAft>
                <a:spcPts val="0"/>
              </a:spcAft>
              <a:buClr>
                <a:srgbClr val="FFFFFF"/>
              </a:buClr>
              <a:buSzPts val="1300"/>
              <a:buChar char="○"/>
            </a:pPr>
            <a:r>
              <a:rPr lang="en" sz="1300" dirty="0">
                <a:solidFill>
                  <a:srgbClr val="FFFFFF"/>
                </a:solidFill>
              </a:rPr>
              <a:t>Your classification</a:t>
            </a:r>
            <a:endParaRPr sz="1300" dirty="0">
              <a:solidFill>
                <a:srgbClr val="FFFFFF"/>
              </a:solidFill>
            </a:endParaRPr>
          </a:p>
          <a:p>
            <a:pPr marL="1828800" lvl="1" indent="-311150" algn="l" rtl="0">
              <a:lnSpc>
                <a:spcPct val="100000"/>
              </a:lnSpc>
              <a:spcBef>
                <a:spcPts val="0"/>
              </a:spcBef>
              <a:spcAft>
                <a:spcPts val="0"/>
              </a:spcAft>
              <a:buClr>
                <a:srgbClr val="FFFFFF"/>
              </a:buClr>
              <a:buSzPts val="1300"/>
              <a:buChar char="○"/>
            </a:pPr>
            <a:r>
              <a:rPr lang="en" sz="1300" dirty="0">
                <a:solidFill>
                  <a:srgbClr val="FFFFFF"/>
                </a:solidFill>
              </a:rPr>
              <a:t>Your college/department</a:t>
            </a:r>
            <a:endParaRPr sz="1300" dirty="0">
              <a:solidFill>
                <a:srgbClr val="FFFFFF"/>
              </a:solidFill>
            </a:endParaRPr>
          </a:p>
          <a:p>
            <a:pPr marL="914400" lvl="0" indent="-311150" algn="l" rtl="0">
              <a:lnSpc>
                <a:spcPct val="100000"/>
              </a:lnSpc>
              <a:spcBef>
                <a:spcPts val="0"/>
              </a:spcBef>
              <a:spcAft>
                <a:spcPts val="0"/>
              </a:spcAft>
              <a:buClr>
                <a:srgbClr val="FFFFFF"/>
              </a:buClr>
              <a:buSzPts val="1300"/>
              <a:buChar char="●"/>
            </a:pPr>
            <a:r>
              <a:rPr lang="en" sz="1300" dirty="0">
                <a:solidFill>
                  <a:srgbClr val="FFFFFF"/>
                </a:solidFill>
                <a:latin typeface="Consolas"/>
                <a:ea typeface="Consolas"/>
                <a:cs typeface="Consolas"/>
                <a:sym typeface="Consolas"/>
              </a:rPr>
              <a:t>Change the background color, font face, and font size of the two buttons to your own preference</a:t>
            </a:r>
            <a:endParaRPr sz="1300" dirty="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sz="1300" dirty="0">
              <a:solidFill>
                <a:srgbClr val="FFFFFF"/>
              </a:solidFill>
            </a:endParaRPr>
          </a:p>
          <a:p>
            <a:pPr marL="0" lvl="0" indent="0" algn="l" rtl="0">
              <a:lnSpc>
                <a:spcPct val="100000"/>
              </a:lnSpc>
              <a:spcBef>
                <a:spcPts val="0"/>
              </a:spcBef>
              <a:spcAft>
                <a:spcPts val="0"/>
              </a:spcAft>
              <a:buNone/>
            </a:pPr>
            <a:endParaRPr sz="13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animEffect transition="in" filter="fade">
                                      <p:cBhvr>
                                        <p:cTn id="7" dur="1000"/>
                                        <p:tgtEl>
                                          <p:spTgt spid="3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0">
                                            <p:txEl>
                                              <p:pRg st="1" end="1"/>
                                            </p:txEl>
                                          </p:spTgt>
                                        </p:tgtEl>
                                        <p:attrNameLst>
                                          <p:attrName>style.visibility</p:attrName>
                                        </p:attrNameLst>
                                      </p:cBhvr>
                                      <p:to>
                                        <p:strVal val="visible"/>
                                      </p:to>
                                    </p:set>
                                    <p:animEffect transition="in" filter="fade">
                                      <p:cBhvr>
                                        <p:cTn id="12" dur="1000"/>
                                        <p:tgtEl>
                                          <p:spTgt spid="3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0">
                                            <p:txEl>
                                              <p:pRg st="2" end="2"/>
                                            </p:txEl>
                                          </p:spTgt>
                                        </p:tgtEl>
                                        <p:attrNameLst>
                                          <p:attrName>style.visibility</p:attrName>
                                        </p:attrNameLst>
                                      </p:cBhvr>
                                      <p:to>
                                        <p:strVal val="visible"/>
                                      </p:to>
                                    </p:set>
                                    <p:animEffect transition="in" filter="fade">
                                      <p:cBhvr>
                                        <p:cTn id="17" dur="1000"/>
                                        <p:tgtEl>
                                          <p:spTgt spid="3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0">
                                            <p:txEl>
                                              <p:pRg st="3" end="3"/>
                                            </p:txEl>
                                          </p:spTgt>
                                        </p:tgtEl>
                                        <p:attrNameLst>
                                          <p:attrName>style.visibility</p:attrName>
                                        </p:attrNameLst>
                                      </p:cBhvr>
                                      <p:to>
                                        <p:strVal val="visible"/>
                                      </p:to>
                                    </p:set>
                                    <p:animEffect transition="in" filter="fade">
                                      <p:cBhvr>
                                        <p:cTn id="22" dur="1000"/>
                                        <p:tgtEl>
                                          <p:spTgt spid="3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0">
                                            <p:txEl>
                                              <p:pRg st="4" end="4"/>
                                            </p:txEl>
                                          </p:spTgt>
                                        </p:tgtEl>
                                        <p:attrNameLst>
                                          <p:attrName>style.visibility</p:attrName>
                                        </p:attrNameLst>
                                      </p:cBhvr>
                                      <p:to>
                                        <p:strVal val="visible"/>
                                      </p:to>
                                    </p:set>
                                    <p:animEffect transition="in" filter="fade">
                                      <p:cBhvr>
                                        <p:cTn id="27" dur="1000"/>
                                        <p:tgtEl>
                                          <p:spTgt spid="3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0">
                                            <p:txEl>
                                              <p:pRg st="5" end="5"/>
                                            </p:txEl>
                                          </p:spTgt>
                                        </p:tgtEl>
                                        <p:attrNameLst>
                                          <p:attrName>style.visibility</p:attrName>
                                        </p:attrNameLst>
                                      </p:cBhvr>
                                      <p:to>
                                        <p:strVal val="visible"/>
                                      </p:to>
                                    </p:set>
                                    <p:animEffect transition="in" filter="fade">
                                      <p:cBhvr>
                                        <p:cTn id="32" dur="1000"/>
                                        <p:tgtEl>
                                          <p:spTgt spid="3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0">
                                            <p:txEl>
                                              <p:pRg st="6" end="6"/>
                                            </p:txEl>
                                          </p:spTgt>
                                        </p:tgtEl>
                                        <p:attrNameLst>
                                          <p:attrName>style.visibility</p:attrName>
                                        </p:attrNameLst>
                                      </p:cBhvr>
                                      <p:to>
                                        <p:strVal val="visible"/>
                                      </p:to>
                                    </p:set>
                                    <p:animEffect transition="in" filter="fade">
                                      <p:cBhvr>
                                        <p:cTn id="37" dur="1000"/>
                                        <p:tgtEl>
                                          <p:spTgt spid="35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0">
                                            <p:txEl>
                                              <p:pRg st="7" end="7"/>
                                            </p:txEl>
                                          </p:spTgt>
                                        </p:tgtEl>
                                        <p:attrNameLst>
                                          <p:attrName>style.visibility</p:attrName>
                                        </p:attrNameLst>
                                      </p:cBhvr>
                                      <p:to>
                                        <p:strVal val="visible"/>
                                      </p:to>
                                    </p:set>
                                    <p:animEffect transition="in" filter="fade">
                                      <p:cBhvr>
                                        <p:cTn id="42" dur="1000"/>
                                        <p:tgtEl>
                                          <p:spTgt spid="35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50">
                                            <p:txEl>
                                              <p:pRg st="8" end="8"/>
                                            </p:txEl>
                                          </p:spTgt>
                                        </p:tgtEl>
                                        <p:attrNameLst>
                                          <p:attrName>style.visibility</p:attrName>
                                        </p:attrNameLst>
                                      </p:cBhvr>
                                      <p:to>
                                        <p:strVal val="visible"/>
                                      </p:to>
                                    </p:set>
                                    <p:animEffect transition="in" filter="fade">
                                      <p:cBhvr>
                                        <p:cTn id="47" dur="1000"/>
                                        <p:tgtEl>
                                          <p:spTgt spid="35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50">
                                            <p:txEl>
                                              <p:pRg st="9" end="9"/>
                                            </p:txEl>
                                          </p:spTgt>
                                        </p:tgtEl>
                                        <p:attrNameLst>
                                          <p:attrName>style.visibility</p:attrName>
                                        </p:attrNameLst>
                                      </p:cBhvr>
                                      <p:to>
                                        <p:strVal val="visible"/>
                                      </p:to>
                                    </p:set>
                                    <p:animEffect transition="in" filter="fade">
                                      <p:cBhvr>
                                        <p:cTn id="52" dur="1000"/>
                                        <p:tgtEl>
                                          <p:spTgt spid="35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50">
                                            <p:txEl>
                                              <p:pRg st="10" end="10"/>
                                            </p:txEl>
                                          </p:spTgt>
                                        </p:tgtEl>
                                        <p:attrNameLst>
                                          <p:attrName>style.visibility</p:attrName>
                                        </p:attrNameLst>
                                      </p:cBhvr>
                                      <p:to>
                                        <p:strVal val="visible"/>
                                      </p:to>
                                    </p:set>
                                    <p:animEffect transition="in" filter="fade">
                                      <p:cBhvr>
                                        <p:cTn id="57" dur="1000"/>
                                        <p:tgtEl>
                                          <p:spTgt spid="35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HTML Elements</a:t>
            </a:r>
            <a:endParaRPr>
              <a:solidFill>
                <a:srgbClr val="FFFFFF"/>
              </a:solidFill>
              <a:latin typeface="Georgia"/>
              <a:ea typeface="Georgia"/>
              <a:cs typeface="Georgia"/>
              <a:sym typeface="Georgia"/>
            </a:endParaRPr>
          </a:p>
        </p:txBody>
      </p:sp>
      <p:sp>
        <p:nvSpPr>
          <p:cNvPr id="105" name="Google Shape;105;p16"/>
          <p:cNvSpPr txBox="1">
            <a:spLocks noGrp="1"/>
          </p:cNvSpPr>
          <p:nvPr>
            <p:ph type="body" idx="1"/>
          </p:nvPr>
        </p:nvSpPr>
        <p:spPr>
          <a:xfrm>
            <a:off x="311700" y="3752400"/>
            <a:ext cx="8520600" cy="8166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FFFFFF"/>
              </a:buClr>
              <a:buSzPts val="1900"/>
              <a:buFont typeface="Georgia"/>
              <a:buChar char="●"/>
            </a:pPr>
            <a:r>
              <a:rPr lang="en" b="1">
                <a:solidFill>
                  <a:srgbClr val="FF0000"/>
                </a:solidFill>
              </a:rPr>
              <a:t>/</a:t>
            </a:r>
            <a:r>
              <a:rPr lang="en">
                <a:solidFill>
                  <a:srgbClr val="FFFFFF"/>
                </a:solidFill>
              </a:rPr>
              <a:t>  indicates a closing tag or an end tag</a:t>
            </a:r>
            <a:endParaRPr sz="1900">
              <a:solidFill>
                <a:srgbClr val="FFFFFF"/>
              </a:solidFill>
              <a:latin typeface="Georgia"/>
              <a:ea typeface="Georgia"/>
              <a:cs typeface="Georgia"/>
              <a:sym typeface="Georgia"/>
            </a:endParaRPr>
          </a:p>
        </p:txBody>
      </p:sp>
      <p:pic>
        <p:nvPicPr>
          <p:cNvPr id="106" name="Google Shape;106;p16"/>
          <p:cNvPicPr preferRelativeResize="0"/>
          <p:nvPr/>
        </p:nvPicPr>
        <p:blipFill>
          <a:blip r:embed="rId3">
            <a:alphaModFix/>
          </a:blip>
          <a:stretch>
            <a:fillRect/>
          </a:stretch>
        </p:blipFill>
        <p:spPr>
          <a:xfrm>
            <a:off x="448600" y="1018813"/>
            <a:ext cx="7820025" cy="2428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0" end="0"/>
                                            </p:txEl>
                                          </p:spTgt>
                                        </p:tgtEl>
                                        <p:attrNameLst>
                                          <p:attrName>style.visibility</p:attrName>
                                        </p:attrNameLst>
                                      </p:cBhvr>
                                      <p:to>
                                        <p:strVal val="visible"/>
                                      </p:to>
                                    </p:set>
                                    <p:animEffect transition="in" filter="fade">
                                      <p:cBhvr>
                                        <p:cTn id="12" dur="1000"/>
                                        <p:tgtEl>
                                          <p:spTgt spid="1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354"/>
        <p:cNvGrpSpPr/>
        <p:nvPr/>
      </p:nvGrpSpPr>
      <p:grpSpPr>
        <a:xfrm>
          <a:off x="0" y="0"/>
          <a:ext cx="0" cy="0"/>
          <a:chOff x="0" y="0"/>
          <a:chExt cx="0" cy="0"/>
        </a:xfrm>
      </p:grpSpPr>
      <p:sp>
        <p:nvSpPr>
          <p:cNvPr id="355" name="Google Shape;355;p5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Project - your first web page</a:t>
            </a:r>
            <a:endParaRPr>
              <a:solidFill>
                <a:srgbClr val="FFFFFF"/>
              </a:solidFill>
              <a:latin typeface="Georgia"/>
              <a:ea typeface="Georgia"/>
              <a:cs typeface="Georgia"/>
              <a:sym typeface="Georgia"/>
            </a:endParaRPr>
          </a:p>
        </p:txBody>
      </p:sp>
      <p:sp>
        <p:nvSpPr>
          <p:cNvPr id="356" name="Google Shape;356;p52"/>
          <p:cNvSpPr txBox="1">
            <a:spLocks noGrp="1"/>
          </p:cNvSpPr>
          <p:nvPr>
            <p:ph type="body" idx="1"/>
          </p:nvPr>
        </p:nvSpPr>
        <p:spPr>
          <a:xfrm>
            <a:off x="311700" y="1078875"/>
            <a:ext cx="8213100" cy="3771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FFFFFF"/>
              </a:buClr>
              <a:buSzPts val="1800"/>
              <a:buChar char="●"/>
            </a:pPr>
            <a:r>
              <a:rPr lang="en">
                <a:solidFill>
                  <a:srgbClr val="FFFFFF"/>
                </a:solidFill>
              </a:rPr>
              <a:t>Submit your project</a:t>
            </a:r>
            <a:endParaRPr>
              <a:solidFill>
                <a:srgbClr val="FFFFFF"/>
              </a:solidFill>
            </a:endParaRPr>
          </a:p>
          <a:p>
            <a:pPr marL="914400" lvl="1" indent="-311150" algn="l" rtl="0">
              <a:lnSpc>
                <a:spcPct val="100000"/>
              </a:lnSpc>
              <a:spcBef>
                <a:spcPts val="0"/>
              </a:spcBef>
              <a:spcAft>
                <a:spcPts val="0"/>
              </a:spcAft>
              <a:buClr>
                <a:srgbClr val="FFFFFF"/>
              </a:buClr>
              <a:buSzPts val="1300"/>
              <a:buFont typeface="Georgia"/>
              <a:buChar char="○"/>
            </a:pPr>
            <a:r>
              <a:rPr lang="en" sz="1800">
                <a:solidFill>
                  <a:srgbClr val="FFFFFF"/>
                </a:solidFill>
                <a:latin typeface="Georgia"/>
                <a:ea typeface="Georgia"/>
                <a:cs typeface="Georgia"/>
                <a:sym typeface="Georgia"/>
              </a:rPr>
              <a:t>launch Inspect in Chrome </a:t>
            </a:r>
            <a:endParaRPr sz="1800">
              <a:solidFill>
                <a:srgbClr val="FFFFFF"/>
              </a:solidFill>
              <a:latin typeface="Georgia"/>
              <a:ea typeface="Georgia"/>
              <a:cs typeface="Georgia"/>
              <a:sym typeface="Georgia"/>
            </a:endParaRPr>
          </a:p>
          <a:p>
            <a:pPr marL="914400" lvl="1" indent="-311150" algn="l" rtl="0">
              <a:lnSpc>
                <a:spcPct val="100000"/>
              </a:lnSpc>
              <a:spcBef>
                <a:spcPts val="0"/>
              </a:spcBef>
              <a:spcAft>
                <a:spcPts val="0"/>
              </a:spcAft>
              <a:buClr>
                <a:srgbClr val="FFFFFF"/>
              </a:buClr>
              <a:buSzPts val="1300"/>
              <a:buFont typeface="Georgia"/>
              <a:buChar char="○"/>
            </a:pPr>
            <a:r>
              <a:rPr lang="en" sz="1800">
                <a:solidFill>
                  <a:srgbClr val="FFFFFF"/>
                </a:solidFill>
                <a:latin typeface="Georgia"/>
                <a:ea typeface="Georgia"/>
                <a:cs typeface="Georgia"/>
                <a:sym typeface="Georgia"/>
              </a:rPr>
              <a:t>Resize the width of the Tryit Editor window by resizing the Inspect window. Make sure the width of the Tryit Editor is 550 pixels and the height is high enough to include all the web content</a:t>
            </a:r>
            <a:endParaRPr sz="1800">
              <a:solidFill>
                <a:srgbClr val="FFFFFF"/>
              </a:solidFill>
              <a:latin typeface="Georgia"/>
              <a:ea typeface="Georgia"/>
              <a:cs typeface="Georgia"/>
              <a:sym typeface="Georgia"/>
            </a:endParaRPr>
          </a:p>
          <a:p>
            <a:pPr marL="914400" lvl="1" indent="-311150" algn="l" rtl="0">
              <a:lnSpc>
                <a:spcPct val="100000"/>
              </a:lnSpc>
              <a:spcBef>
                <a:spcPts val="0"/>
              </a:spcBef>
              <a:spcAft>
                <a:spcPts val="0"/>
              </a:spcAft>
              <a:buClr>
                <a:srgbClr val="FFFFFF"/>
              </a:buClr>
              <a:buSzPts val="1300"/>
              <a:buFont typeface="Georgia"/>
              <a:buChar char="○"/>
            </a:pPr>
            <a:r>
              <a:rPr lang="en" sz="1800">
                <a:solidFill>
                  <a:srgbClr val="FFFFFF"/>
                </a:solidFill>
                <a:latin typeface="Georgia"/>
                <a:ea typeface="Georgia"/>
                <a:cs typeface="Georgia"/>
                <a:sym typeface="Georgia"/>
              </a:rPr>
              <a:t>Make a screenshot of the Tryit Editor that includes both the HTML panel and the actual web page panel</a:t>
            </a:r>
            <a:endParaRPr sz="1800">
              <a:solidFill>
                <a:srgbClr val="FFFFFF"/>
              </a:solidFill>
              <a:latin typeface="Georgia"/>
              <a:ea typeface="Georgia"/>
              <a:cs typeface="Georgia"/>
              <a:sym typeface="Georgia"/>
            </a:endParaRPr>
          </a:p>
          <a:p>
            <a:pPr marL="914400" lvl="1" indent="-311150" algn="l" rtl="0">
              <a:lnSpc>
                <a:spcPct val="100000"/>
              </a:lnSpc>
              <a:spcBef>
                <a:spcPts val="0"/>
              </a:spcBef>
              <a:spcAft>
                <a:spcPts val="0"/>
              </a:spcAft>
              <a:buClr>
                <a:srgbClr val="FFFFFF"/>
              </a:buClr>
              <a:buSzPts val="1300"/>
              <a:buFont typeface="Georgia"/>
              <a:buChar char="○"/>
            </a:pPr>
            <a:r>
              <a:rPr lang="en" sz="1800">
                <a:solidFill>
                  <a:srgbClr val="FFFFFF"/>
                </a:solidFill>
                <a:latin typeface="Georgia"/>
                <a:ea typeface="Georgia"/>
                <a:cs typeface="Georgia"/>
                <a:sym typeface="Georgia"/>
              </a:rPr>
              <a:t>Turn in the screenshot in D2L</a:t>
            </a:r>
            <a:endParaRPr sz="1800">
              <a:solidFill>
                <a:srgbClr val="FFFFFF"/>
              </a:solidFill>
              <a:latin typeface="Georgia"/>
              <a:ea typeface="Georgia"/>
              <a:cs typeface="Georgia"/>
              <a:sym typeface="Georgia"/>
            </a:endParaRPr>
          </a:p>
          <a:p>
            <a:pPr marL="0" lvl="0" indent="0" algn="l" rtl="0">
              <a:lnSpc>
                <a:spcPct val="100000"/>
              </a:lnSpc>
              <a:spcBef>
                <a:spcPts val="0"/>
              </a:spcBef>
              <a:spcAft>
                <a:spcPts val="0"/>
              </a:spcAft>
              <a:buNone/>
            </a:pPr>
            <a:endParaRPr>
              <a:solidFill>
                <a:srgbClr val="FFFFFF"/>
              </a:solidFill>
            </a:endParaRPr>
          </a:p>
          <a:p>
            <a:pPr marL="0" lvl="0" indent="0" algn="l" rtl="0">
              <a:lnSpc>
                <a:spcPct val="100000"/>
              </a:lnSpc>
              <a:spcBef>
                <a:spcPts val="0"/>
              </a:spcBef>
              <a:spcAft>
                <a:spcPts val="0"/>
              </a:spcAft>
              <a:buNone/>
            </a:pPr>
            <a:endParaRPr sz="13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animEffect transition="in" filter="fade">
                                      <p:cBhvr>
                                        <p:cTn id="7" dur="1000"/>
                                        <p:tgtEl>
                                          <p:spTgt spid="3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6">
                                            <p:txEl>
                                              <p:pRg st="1" end="1"/>
                                            </p:txEl>
                                          </p:spTgt>
                                        </p:tgtEl>
                                        <p:attrNameLst>
                                          <p:attrName>style.visibility</p:attrName>
                                        </p:attrNameLst>
                                      </p:cBhvr>
                                      <p:to>
                                        <p:strVal val="visible"/>
                                      </p:to>
                                    </p:set>
                                    <p:animEffect transition="in" filter="fade">
                                      <p:cBhvr>
                                        <p:cTn id="12" dur="1000"/>
                                        <p:tgtEl>
                                          <p:spTgt spid="3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6">
                                            <p:txEl>
                                              <p:pRg st="2" end="2"/>
                                            </p:txEl>
                                          </p:spTgt>
                                        </p:tgtEl>
                                        <p:attrNameLst>
                                          <p:attrName>style.visibility</p:attrName>
                                        </p:attrNameLst>
                                      </p:cBhvr>
                                      <p:to>
                                        <p:strVal val="visible"/>
                                      </p:to>
                                    </p:set>
                                    <p:animEffect transition="in" filter="fade">
                                      <p:cBhvr>
                                        <p:cTn id="17" dur="1000"/>
                                        <p:tgtEl>
                                          <p:spTgt spid="3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6">
                                            <p:txEl>
                                              <p:pRg st="3" end="3"/>
                                            </p:txEl>
                                          </p:spTgt>
                                        </p:tgtEl>
                                        <p:attrNameLst>
                                          <p:attrName>style.visibility</p:attrName>
                                        </p:attrNameLst>
                                      </p:cBhvr>
                                      <p:to>
                                        <p:strVal val="visible"/>
                                      </p:to>
                                    </p:set>
                                    <p:animEffect transition="in" filter="fade">
                                      <p:cBhvr>
                                        <p:cTn id="22" dur="1000"/>
                                        <p:tgtEl>
                                          <p:spTgt spid="3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6">
                                            <p:txEl>
                                              <p:pRg st="4" end="4"/>
                                            </p:txEl>
                                          </p:spTgt>
                                        </p:tgtEl>
                                        <p:attrNameLst>
                                          <p:attrName>style.visibility</p:attrName>
                                        </p:attrNameLst>
                                      </p:cBhvr>
                                      <p:to>
                                        <p:strVal val="visible"/>
                                      </p:to>
                                    </p:set>
                                    <p:animEffect transition="in" filter="fade">
                                      <p:cBhvr>
                                        <p:cTn id="27" dur="1000"/>
                                        <p:tgtEl>
                                          <p:spTgt spid="3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6">
                                            <p:txEl>
                                              <p:pRg st="5" end="5"/>
                                            </p:txEl>
                                          </p:spTgt>
                                        </p:tgtEl>
                                        <p:attrNameLst>
                                          <p:attrName>style.visibility</p:attrName>
                                        </p:attrNameLst>
                                      </p:cBhvr>
                                      <p:to>
                                        <p:strVal val="visible"/>
                                      </p:to>
                                    </p:set>
                                    <p:animEffect transition="in" filter="fade">
                                      <p:cBhvr>
                                        <p:cTn id="32" dur="1000"/>
                                        <p:tgtEl>
                                          <p:spTgt spid="3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6">
                                            <p:txEl>
                                              <p:pRg st="6" end="6"/>
                                            </p:txEl>
                                          </p:spTgt>
                                        </p:tgtEl>
                                        <p:attrNameLst>
                                          <p:attrName>style.visibility</p:attrName>
                                        </p:attrNameLst>
                                      </p:cBhvr>
                                      <p:to>
                                        <p:strVal val="visible"/>
                                      </p:to>
                                    </p:set>
                                    <p:animEffect transition="in" filter="fade">
                                      <p:cBhvr>
                                        <p:cTn id="37" dur="1000"/>
                                        <p:tgtEl>
                                          <p:spTgt spid="3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HTML Attributes</a:t>
            </a:r>
            <a:endParaRPr>
              <a:solidFill>
                <a:srgbClr val="FFFFFF"/>
              </a:solidFill>
              <a:latin typeface="Georgia"/>
              <a:ea typeface="Georgia"/>
              <a:cs typeface="Georgia"/>
              <a:sym typeface="Georgia"/>
            </a:endParaRPr>
          </a:p>
        </p:txBody>
      </p:sp>
      <p:sp>
        <p:nvSpPr>
          <p:cNvPr id="112" name="Google Shape;112;p17"/>
          <p:cNvSpPr txBox="1">
            <a:spLocks noGrp="1"/>
          </p:cNvSpPr>
          <p:nvPr>
            <p:ph type="body" idx="1"/>
          </p:nvPr>
        </p:nvSpPr>
        <p:spPr>
          <a:xfrm>
            <a:off x="311700" y="1062150"/>
            <a:ext cx="8520600" cy="35067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HTML elements can have </a:t>
            </a:r>
            <a:r>
              <a:rPr lang="en" sz="1900">
                <a:solidFill>
                  <a:srgbClr val="FF0000"/>
                </a:solidFill>
                <a:latin typeface="Georgia"/>
                <a:ea typeface="Georgia"/>
                <a:cs typeface="Georgia"/>
                <a:sym typeface="Georgia"/>
              </a:rPr>
              <a:t>attributes</a:t>
            </a:r>
            <a:endParaRPr sz="1900">
              <a:solidFill>
                <a:srgbClr val="FF0000"/>
              </a:solidFill>
              <a:latin typeface="Georgia"/>
              <a:ea typeface="Georgia"/>
              <a:cs typeface="Georgia"/>
              <a:sym typeface="Georgia"/>
            </a:endParaRPr>
          </a:p>
          <a:p>
            <a:pPr marL="457200" lvl="0" indent="-349250" algn="l" rtl="0">
              <a:lnSpc>
                <a:spcPct val="100000"/>
              </a:lnSpc>
              <a:spcBef>
                <a:spcPts val="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Attributes provide additional information about the element but you don’t want them to appear in the actual content</a:t>
            </a:r>
            <a:endParaRPr sz="1900">
              <a:solidFill>
                <a:srgbClr val="FFFFFF"/>
              </a:solidFill>
              <a:latin typeface="Georgia"/>
              <a:ea typeface="Georgia"/>
              <a:cs typeface="Georgia"/>
              <a:sym typeface="Georgia"/>
            </a:endParaRPr>
          </a:p>
          <a:p>
            <a:pPr marL="457200" lvl="0" indent="-349250" algn="l" rtl="0">
              <a:lnSpc>
                <a:spcPct val="100000"/>
              </a:lnSpc>
              <a:spcBef>
                <a:spcPts val="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Attributes come in name/value pairs</a:t>
            </a:r>
            <a:endParaRPr sz="1900">
              <a:solidFill>
                <a:srgbClr val="FFFFFF"/>
              </a:solidFill>
              <a:latin typeface="Georgia"/>
              <a:ea typeface="Georgia"/>
              <a:cs typeface="Georgia"/>
              <a:sym typeface="Georgia"/>
            </a:endParaRPr>
          </a:p>
          <a:p>
            <a:pPr marL="914400" lvl="1" indent="-342900" algn="l" rtl="0">
              <a:lnSpc>
                <a:spcPct val="100000"/>
              </a:lnSpc>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A space between it and the element name (or the previous attribute, if the element already has one or more attributes).</a:t>
            </a:r>
            <a:endParaRPr sz="1800">
              <a:solidFill>
                <a:srgbClr val="FFFFFF"/>
              </a:solidFill>
              <a:latin typeface="Georgia"/>
              <a:ea typeface="Georgia"/>
              <a:cs typeface="Georgia"/>
              <a:sym typeface="Georgia"/>
            </a:endParaRPr>
          </a:p>
          <a:p>
            <a:pPr marL="914400" lvl="1" indent="-342900" algn="l" rtl="0">
              <a:lnSpc>
                <a:spcPct val="100000"/>
              </a:lnSpc>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The attribute name followed by an equal sign.</a:t>
            </a:r>
            <a:endParaRPr sz="1800">
              <a:solidFill>
                <a:srgbClr val="FFFFFF"/>
              </a:solidFill>
              <a:latin typeface="Georgia"/>
              <a:ea typeface="Georgia"/>
              <a:cs typeface="Georgia"/>
              <a:sym typeface="Georgia"/>
            </a:endParaRPr>
          </a:p>
          <a:p>
            <a:pPr marL="914400" lvl="1" indent="-342900" algn="l" rtl="0">
              <a:lnSpc>
                <a:spcPct val="100000"/>
              </a:lnSpc>
              <a:spcBef>
                <a:spcPts val="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The attribute value wrapped by opening and closing quotation marks.</a:t>
            </a:r>
            <a:endParaRPr sz="1800">
              <a:solidFill>
                <a:srgbClr val="FFFFFF"/>
              </a:solidFill>
              <a:latin typeface="Georgia"/>
              <a:ea typeface="Georgia"/>
              <a:cs typeface="Georgia"/>
              <a:sym typeface="Georgia"/>
            </a:endParaRPr>
          </a:p>
        </p:txBody>
      </p:sp>
      <p:pic>
        <p:nvPicPr>
          <p:cNvPr id="113" name="Google Shape;113;p17"/>
          <p:cNvPicPr preferRelativeResize="0"/>
          <p:nvPr/>
        </p:nvPicPr>
        <p:blipFill>
          <a:blip r:embed="rId3">
            <a:alphaModFix/>
          </a:blip>
          <a:stretch>
            <a:fillRect/>
          </a:stretch>
        </p:blipFill>
        <p:spPr>
          <a:xfrm>
            <a:off x="1049875" y="3544377"/>
            <a:ext cx="6717799" cy="814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animEffect transition="in" filter="fade">
                                      <p:cBhvr>
                                        <p:cTn id="7" dur="1000"/>
                                        <p:tgtEl>
                                          <p:spTgt spid="1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xEl>
                                              <p:pRg st="1" end="1"/>
                                            </p:txEl>
                                          </p:spTgt>
                                        </p:tgtEl>
                                        <p:attrNameLst>
                                          <p:attrName>style.visibility</p:attrName>
                                        </p:attrNameLst>
                                      </p:cBhvr>
                                      <p:to>
                                        <p:strVal val="visible"/>
                                      </p:to>
                                    </p:set>
                                    <p:animEffect transition="in" filter="fade">
                                      <p:cBhvr>
                                        <p:cTn id="12" dur="1000"/>
                                        <p:tgtEl>
                                          <p:spTgt spid="1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xEl>
                                              <p:pRg st="2" end="2"/>
                                            </p:txEl>
                                          </p:spTgt>
                                        </p:tgtEl>
                                        <p:attrNameLst>
                                          <p:attrName>style.visibility</p:attrName>
                                        </p:attrNameLst>
                                      </p:cBhvr>
                                      <p:to>
                                        <p:strVal val="visible"/>
                                      </p:to>
                                    </p:set>
                                    <p:animEffect transition="in" filter="fade">
                                      <p:cBhvr>
                                        <p:cTn id="17" dur="1000"/>
                                        <p:tgtEl>
                                          <p:spTgt spid="1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2">
                                            <p:txEl>
                                              <p:pRg st="3" end="3"/>
                                            </p:txEl>
                                          </p:spTgt>
                                        </p:tgtEl>
                                        <p:attrNameLst>
                                          <p:attrName>style.visibility</p:attrName>
                                        </p:attrNameLst>
                                      </p:cBhvr>
                                      <p:to>
                                        <p:strVal val="visible"/>
                                      </p:to>
                                    </p:set>
                                    <p:animEffect transition="in" filter="fade">
                                      <p:cBhvr>
                                        <p:cTn id="22" dur="1000"/>
                                        <p:tgtEl>
                                          <p:spTgt spid="1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2">
                                            <p:txEl>
                                              <p:pRg st="4" end="4"/>
                                            </p:txEl>
                                          </p:spTgt>
                                        </p:tgtEl>
                                        <p:attrNameLst>
                                          <p:attrName>style.visibility</p:attrName>
                                        </p:attrNameLst>
                                      </p:cBhvr>
                                      <p:to>
                                        <p:strVal val="visible"/>
                                      </p:to>
                                    </p:set>
                                    <p:animEffect transition="in" filter="fade">
                                      <p:cBhvr>
                                        <p:cTn id="27" dur="1000"/>
                                        <p:tgtEl>
                                          <p:spTgt spid="1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2">
                                            <p:txEl>
                                              <p:pRg st="5" end="5"/>
                                            </p:txEl>
                                          </p:spTgt>
                                        </p:tgtEl>
                                        <p:attrNameLst>
                                          <p:attrName>style.visibility</p:attrName>
                                        </p:attrNameLst>
                                      </p:cBhvr>
                                      <p:to>
                                        <p:strVal val="visible"/>
                                      </p:to>
                                    </p:set>
                                    <p:animEffect transition="in" filter="fade">
                                      <p:cBhvr>
                                        <p:cTn id="32" dur="1000"/>
                                        <p:tgtEl>
                                          <p:spTgt spid="112">
                                            <p:txEl>
                                              <p:pRg st="5" end="5"/>
                                            </p:txEl>
                                          </p:spTgt>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113"/>
                                        </p:tgtEl>
                                        <p:attrNameLst>
                                          <p:attrName>style.visibility</p:attrName>
                                        </p:attrNameLst>
                                      </p:cBhvr>
                                      <p:to>
                                        <p:strVal val="visible"/>
                                      </p:to>
                                    </p:set>
                                    <p:animEffect transition="in" filter="fade">
                                      <p:cBhvr>
                                        <p:cTn id="36"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HTML Elements</a:t>
            </a:r>
            <a:endParaRPr>
              <a:solidFill>
                <a:srgbClr val="FFFFFF"/>
              </a:solidFill>
              <a:latin typeface="Georgia"/>
              <a:ea typeface="Georgia"/>
              <a:cs typeface="Georgia"/>
              <a:sym typeface="Georgia"/>
            </a:endParaRPr>
          </a:p>
        </p:txBody>
      </p:sp>
      <p:sp>
        <p:nvSpPr>
          <p:cNvPr id="119" name="Google Shape;119;p18"/>
          <p:cNvSpPr txBox="1">
            <a:spLocks noGrp="1"/>
          </p:cNvSpPr>
          <p:nvPr>
            <p:ph type="body" idx="1"/>
          </p:nvPr>
        </p:nvSpPr>
        <p:spPr>
          <a:xfrm>
            <a:off x="311700" y="1078875"/>
            <a:ext cx="8520600" cy="3489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Nesting Elements</a:t>
            </a:r>
            <a:endParaRPr sz="1900">
              <a:solidFill>
                <a:srgbClr val="FFFFFF"/>
              </a:solidFill>
              <a:latin typeface="Georgia"/>
              <a:ea typeface="Georgia"/>
              <a:cs typeface="Georgia"/>
              <a:sym typeface="Georgia"/>
            </a:endParaRPr>
          </a:p>
          <a:p>
            <a:pPr marL="914400" lvl="1" indent="-342900" algn="l" rtl="0">
              <a:lnSpc>
                <a:spcPct val="100000"/>
              </a:lnSpc>
              <a:spcBef>
                <a:spcPts val="1600"/>
              </a:spcBef>
              <a:spcAft>
                <a:spcPts val="0"/>
              </a:spcAft>
              <a:buClr>
                <a:srgbClr val="FFFFFF"/>
              </a:buClr>
              <a:buSzPts val="1800"/>
              <a:buFont typeface="Georgia"/>
              <a:buChar char="○"/>
            </a:pPr>
            <a:r>
              <a:rPr lang="en" sz="1800">
                <a:solidFill>
                  <a:srgbClr val="FFFFFF"/>
                </a:solidFill>
                <a:latin typeface="Georgia"/>
                <a:ea typeface="Georgia"/>
                <a:cs typeface="Georgia"/>
                <a:sym typeface="Georgia"/>
              </a:rPr>
              <a:t>Elements can be put inside other elements: nesting</a:t>
            </a:r>
            <a:endParaRPr sz="1800">
              <a:solidFill>
                <a:srgbClr val="FFFFFF"/>
              </a:solidFill>
              <a:latin typeface="Georgia"/>
              <a:ea typeface="Georgia"/>
              <a:cs typeface="Georgia"/>
              <a:sym typeface="Georgia"/>
            </a:endParaRPr>
          </a:p>
          <a:p>
            <a:pPr marL="0" lvl="0" indent="457200" algn="l" rtl="0">
              <a:lnSpc>
                <a:spcPct val="100000"/>
              </a:lnSpc>
              <a:spcBef>
                <a:spcPts val="1600"/>
              </a:spcBef>
              <a:spcAft>
                <a:spcPts val="0"/>
              </a:spcAft>
              <a:buNone/>
            </a:pPr>
            <a:r>
              <a:rPr lang="en">
                <a:solidFill>
                  <a:srgbClr val="FF0000"/>
                </a:solidFill>
                <a:highlight>
                  <a:srgbClr val="666666"/>
                </a:highlight>
                <a:latin typeface="Consolas"/>
                <a:ea typeface="Consolas"/>
                <a:cs typeface="Consolas"/>
                <a:sym typeface="Consolas"/>
              </a:rPr>
              <a:t>&lt;p&gt;</a:t>
            </a:r>
            <a:r>
              <a:rPr lang="en">
                <a:solidFill>
                  <a:srgbClr val="FFFFFF"/>
                </a:solidFill>
                <a:highlight>
                  <a:srgbClr val="666666"/>
                </a:highlight>
                <a:latin typeface="Consolas"/>
                <a:ea typeface="Consolas"/>
                <a:cs typeface="Consolas"/>
                <a:sym typeface="Consolas"/>
              </a:rPr>
              <a:t>My cat is </a:t>
            </a:r>
            <a:r>
              <a:rPr lang="en">
                <a:solidFill>
                  <a:srgbClr val="FF0000"/>
                </a:solidFill>
                <a:highlight>
                  <a:srgbClr val="666666"/>
                </a:highlight>
                <a:latin typeface="Consolas"/>
                <a:ea typeface="Consolas"/>
                <a:cs typeface="Consolas"/>
                <a:sym typeface="Consolas"/>
              </a:rPr>
              <a:t>&lt;strong&gt;</a:t>
            </a:r>
            <a:r>
              <a:rPr lang="en">
                <a:solidFill>
                  <a:srgbClr val="FFFFFF"/>
                </a:solidFill>
                <a:highlight>
                  <a:srgbClr val="666666"/>
                </a:highlight>
                <a:latin typeface="Consolas"/>
                <a:ea typeface="Consolas"/>
                <a:cs typeface="Consolas"/>
                <a:sym typeface="Consolas"/>
              </a:rPr>
              <a:t>very</a:t>
            </a:r>
            <a:r>
              <a:rPr lang="en">
                <a:solidFill>
                  <a:srgbClr val="FF0000"/>
                </a:solidFill>
                <a:highlight>
                  <a:srgbClr val="666666"/>
                </a:highlight>
                <a:latin typeface="Consolas"/>
                <a:ea typeface="Consolas"/>
                <a:cs typeface="Consolas"/>
                <a:sym typeface="Consolas"/>
              </a:rPr>
              <a:t>&lt;/strong&gt;</a:t>
            </a:r>
            <a:r>
              <a:rPr lang="en">
                <a:solidFill>
                  <a:srgbClr val="FFFFFF"/>
                </a:solidFill>
                <a:highlight>
                  <a:srgbClr val="666666"/>
                </a:highlight>
                <a:latin typeface="Consolas"/>
                <a:ea typeface="Consolas"/>
                <a:cs typeface="Consolas"/>
                <a:sym typeface="Consolas"/>
              </a:rPr>
              <a:t> grumpy.</a:t>
            </a:r>
            <a:r>
              <a:rPr lang="en">
                <a:solidFill>
                  <a:srgbClr val="FF0000"/>
                </a:solidFill>
                <a:highlight>
                  <a:srgbClr val="666666"/>
                </a:highlight>
                <a:latin typeface="Consolas"/>
                <a:ea typeface="Consolas"/>
                <a:cs typeface="Consolas"/>
                <a:sym typeface="Consolas"/>
              </a:rPr>
              <a:t>&lt;/p&gt;</a:t>
            </a:r>
            <a:endParaRPr>
              <a:solidFill>
                <a:srgbClr val="FF0000"/>
              </a:solidFill>
              <a:highlight>
                <a:srgbClr val="666666"/>
              </a:highlight>
              <a:latin typeface="Consolas"/>
              <a:ea typeface="Consolas"/>
              <a:cs typeface="Consolas"/>
              <a:sym typeface="Consolas"/>
            </a:endParaRPr>
          </a:p>
          <a:p>
            <a:pPr marL="457200" lvl="0" indent="-349250" algn="l" rtl="0">
              <a:spcBef>
                <a:spcPts val="160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Empty Elements</a:t>
            </a:r>
            <a:endParaRPr sz="1900">
              <a:solidFill>
                <a:srgbClr val="FFFFFF"/>
              </a:solidFill>
              <a:latin typeface="Georgia"/>
              <a:ea typeface="Georgia"/>
              <a:cs typeface="Georgia"/>
              <a:sym typeface="Georgia"/>
            </a:endParaRPr>
          </a:p>
          <a:p>
            <a:pPr marL="914400" lvl="1" indent="-349250" algn="l" rtl="0">
              <a:spcBef>
                <a:spcPts val="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Some elements have no content and are called empty elements.</a:t>
            </a:r>
            <a:endParaRPr sz="1900">
              <a:solidFill>
                <a:srgbClr val="FFFFFF"/>
              </a:solidFill>
              <a:latin typeface="Georgia"/>
              <a:ea typeface="Georgia"/>
              <a:cs typeface="Georgia"/>
              <a:sym typeface="Georgia"/>
            </a:endParaRPr>
          </a:p>
          <a:p>
            <a:pPr marL="457200" lvl="0" indent="0" algn="l" rtl="0">
              <a:spcBef>
                <a:spcPts val="1600"/>
              </a:spcBef>
              <a:spcAft>
                <a:spcPts val="1600"/>
              </a:spcAft>
              <a:buNone/>
            </a:pPr>
            <a:r>
              <a:rPr lang="en">
                <a:solidFill>
                  <a:srgbClr val="FF0000"/>
                </a:solidFill>
                <a:highlight>
                  <a:srgbClr val="666666"/>
                </a:highlight>
                <a:latin typeface="Consolas"/>
                <a:ea typeface="Consolas"/>
                <a:cs typeface="Consolas"/>
                <a:sym typeface="Consolas"/>
              </a:rPr>
              <a:t>&lt;img</a:t>
            </a:r>
            <a:r>
              <a:rPr lang="en">
                <a:solidFill>
                  <a:srgbClr val="FFFFFF"/>
                </a:solidFill>
                <a:highlight>
                  <a:srgbClr val="666666"/>
                </a:highlight>
                <a:latin typeface="Consolas"/>
                <a:ea typeface="Consolas"/>
                <a:cs typeface="Consolas"/>
                <a:sym typeface="Consolas"/>
              </a:rPr>
              <a:t> src="images/firefox-icon.png" alt="My test image"</a:t>
            </a:r>
            <a:r>
              <a:rPr lang="en">
                <a:solidFill>
                  <a:srgbClr val="FF0000"/>
                </a:solidFill>
                <a:highlight>
                  <a:srgbClr val="666666"/>
                </a:highlight>
                <a:latin typeface="Consolas"/>
                <a:ea typeface="Consolas"/>
                <a:cs typeface="Consolas"/>
                <a:sym typeface="Consolas"/>
              </a:rPr>
              <a:t>&gt;</a:t>
            </a:r>
            <a:endParaRPr>
              <a:solidFill>
                <a:srgbClr val="FF0000"/>
              </a:solidFill>
              <a:highlight>
                <a:srgbClr val="666666"/>
              </a:highlight>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Effect transition="in" filter="fade">
                                      <p:cBhvr>
                                        <p:cTn id="7" dur="1000"/>
                                        <p:tgtEl>
                                          <p:spTgt spid="1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xEl>
                                              <p:pRg st="1" end="1"/>
                                            </p:txEl>
                                          </p:spTgt>
                                        </p:tgtEl>
                                        <p:attrNameLst>
                                          <p:attrName>style.visibility</p:attrName>
                                        </p:attrNameLst>
                                      </p:cBhvr>
                                      <p:to>
                                        <p:strVal val="visible"/>
                                      </p:to>
                                    </p:set>
                                    <p:animEffect transition="in" filter="fade">
                                      <p:cBhvr>
                                        <p:cTn id="12" dur="1000"/>
                                        <p:tgtEl>
                                          <p:spTgt spid="1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
                                            <p:txEl>
                                              <p:pRg st="2" end="2"/>
                                            </p:txEl>
                                          </p:spTgt>
                                        </p:tgtEl>
                                        <p:attrNameLst>
                                          <p:attrName>style.visibility</p:attrName>
                                        </p:attrNameLst>
                                      </p:cBhvr>
                                      <p:to>
                                        <p:strVal val="visible"/>
                                      </p:to>
                                    </p:set>
                                    <p:animEffect transition="in" filter="fade">
                                      <p:cBhvr>
                                        <p:cTn id="17" dur="1000"/>
                                        <p:tgtEl>
                                          <p:spTgt spid="1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9">
                                            <p:txEl>
                                              <p:pRg st="3" end="3"/>
                                            </p:txEl>
                                          </p:spTgt>
                                        </p:tgtEl>
                                        <p:attrNameLst>
                                          <p:attrName>style.visibility</p:attrName>
                                        </p:attrNameLst>
                                      </p:cBhvr>
                                      <p:to>
                                        <p:strVal val="visible"/>
                                      </p:to>
                                    </p:set>
                                    <p:animEffect transition="in" filter="fade">
                                      <p:cBhvr>
                                        <p:cTn id="22" dur="1000"/>
                                        <p:tgtEl>
                                          <p:spTgt spid="1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9">
                                            <p:txEl>
                                              <p:pRg st="4" end="4"/>
                                            </p:txEl>
                                          </p:spTgt>
                                        </p:tgtEl>
                                        <p:attrNameLst>
                                          <p:attrName>style.visibility</p:attrName>
                                        </p:attrNameLst>
                                      </p:cBhvr>
                                      <p:to>
                                        <p:strVal val="visible"/>
                                      </p:to>
                                    </p:set>
                                    <p:animEffect transition="in" filter="fade">
                                      <p:cBhvr>
                                        <p:cTn id="27" dur="1000"/>
                                        <p:tgtEl>
                                          <p:spTgt spid="1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9">
                                            <p:txEl>
                                              <p:pRg st="5" end="5"/>
                                            </p:txEl>
                                          </p:spTgt>
                                        </p:tgtEl>
                                        <p:attrNameLst>
                                          <p:attrName>style.visibility</p:attrName>
                                        </p:attrNameLst>
                                      </p:cBhvr>
                                      <p:to>
                                        <p:strVal val="visible"/>
                                      </p:to>
                                    </p:set>
                                    <p:animEffect transition="in" filter="fade">
                                      <p:cBhvr>
                                        <p:cTn id="32" dur="1000"/>
                                        <p:tgtEl>
                                          <p:spTgt spid="1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HTML Elements</a:t>
            </a:r>
            <a:endParaRPr>
              <a:solidFill>
                <a:srgbClr val="FFFFFF"/>
              </a:solidFill>
              <a:latin typeface="Georgia"/>
              <a:ea typeface="Georgia"/>
              <a:cs typeface="Georgia"/>
              <a:sym typeface="Georgia"/>
            </a:endParaRPr>
          </a:p>
        </p:txBody>
      </p:sp>
      <p:sp>
        <p:nvSpPr>
          <p:cNvPr id="125" name="Google Shape;125;p19"/>
          <p:cNvSpPr txBox="1">
            <a:spLocks noGrp="1"/>
          </p:cNvSpPr>
          <p:nvPr>
            <p:ph type="body" idx="1"/>
          </p:nvPr>
        </p:nvSpPr>
        <p:spPr>
          <a:xfrm>
            <a:off x="311700" y="1062150"/>
            <a:ext cx="8520600" cy="35067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Commonly Used HTML Elements</a:t>
            </a:r>
            <a:endParaRPr sz="1900">
              <a:solidFill>
                <a:srgbClr val="FFFFFF"/>
              </a:solidFill>
              <a:latin typeface="Georgia"/>
              <a:ea typeface="Georgia"/>
              <a:cs typeface="Georgia"/>
              <a:sym typeface="Georgia"/>
            </a:endParaRPr>
          </a:p>
          <a:p>
            <a:pPr marL="914400" lvl="1" indent="-342900" algn="l" rtl="0">
              <a:spcBef>
                <a:spcPts val="0"/>
              </a:spcBef>
              <a:spcAft>
                <a:spcPts val="0"/>
              </a:spcAft>
              <a:buClr>
                <a:srgbClr val="FFFFFF"/>
              </a:buClr>
              <a:buSzPts val="1800"/>
              <a:buFont typeface="Consolas"/>
              <a:buChar char="○"/>
            </a:pPr>
            <a:r>
              <a:rPr lang="en" sz="1800">
                <a:solidFill>
                  <a:srgbClr val="FFFFFF"/>
                </a:solidFill>
                <a:latin typeface="Consolas"/>
                <a:ea typeface="Consolas"/>
                <a:cs typeface="Consolas"/>
                <a:sym typeface="Consolas"/>
              </a:rPr>
              <a:t>&lt;head&gt;, &lt;title&gt;, &lt;body&gt;, &lt;header&gt;, &lt;footer&gt;, &lt;article&gt;, &lt;section&gt;, &lt;p&gt;, &lt;a&gt;, &lt;div&gt;, &lt;span&gt;, &lt;img&gt;, &lt;aside&gt;, &lt;audio&gt;, &lt;canvas&gt;, &lt;datalist&gt;, &lt;details&gt;, &lt;embed&gt;, &lt;nav&gt;, &lt;output&gt;, &lt;progress&gt;, &lt;video&gt;, &lt;ul&gt;, &lt;ol&gt;, &lt;li&gt;, &lt;table&gt;</a:t>
            </a:r>
            <a:endParaRPr sz="1800">
              <a:solidFill>
                <a:srgbClr val="FFFFFF"/>
              </a:solidFill>
              <a:latin typeface="Consolas"/>
              <a:ea typeface="Consolas"/>
              <a:cs typeface="Consolas"/>
              <a:sym typeface="Consolas"/>
            </a:endParaRPr>
          </a:p>
          <a:p>
            <a:pPr marL="914400" lvl="1" indent="-342900" algn="l" rtl="0">
              <a:spcBef>
                <a:spcPts val="0"/>
              </a:spcBef>
              <a:spcAft>
                <a:spcPts val="0"/>
              </a:spcAft>
              <a:buClr>
                <a:srgbClr val="FFFFFF"/>
              </a:buClr>
              <a:buSzPts val="1800"/>
              <a:buFont typeface="Consolas"/>
              <a:buChar char="○"/>
            </a:pPr>
            <a:r>
              <a:rPr lang="en" sz="1800">
                <a:solidFill>
                  <a:srgbClr val="FFFFFF"/>
                </a:solidFill>
                <a:latin typeface="Bookman Old Style"/>
                <a:ea typeface="Bookman Old Style"/>
                <a:cs typeface="Bookman Old Style"/>
                <a:sym typeface="Bookman Old Style"/>
              </a:rPr>
              <a:t>Visit </a:t>
            </a:r>
            <a:r>
              <a:rPr lang="en" sz="1800" u="sng">
                <a:solidFill>
                  <a:schemeClr val="hlink"/>
                </a:solidFill>
                <a:latin typeface="Bookman Old Style"/>
                <a:ea typeface="Bookman Old Style"/>
                <a:cs typeface="Bookman Old Style"/>
                <a:sym typeface="Bookman Old Style"/>
                <a:hlinkClick r:id="rId3"/>
              </a:rPr>
              <a:t>https://www.w3schools.com/tags/</a:t>
            </a:r>
            <a:r>
              <a:rPr lang="en" sz="1800">
                <a:solidFill>
                  <a:srgbClr val="FFFFFF"/>
                </a:solidFill>
                <a:latin typeface="Bookman Old Style"/>
                <a:ea typeface="Bookman Old Style"/>
                <a:cs typeface="Bookman Old Style"/>
                <a:sym typeface="Bookman Old Style"/>
              </a:rPr>
              <a:t> to learn what each element means</a:t>
            </a:r>
            <a:endParaRPr sz="1800">
              <a:solidFill>
                <a:srgbClr val="FFFFFF"/>
              </a:solidFill>
              <a:latin typeface="Bookman Old Style"/>
              <a:ea typeface="Bookman Old Style"/>
              <a:cs typeface="Bookman Old Style"/>
              <a:sym typeface="Bookman Old Style"/>
            </a:endParaRPr>
          </a:p>
          <a:p>
            <a:pPr marL="914400" lvl="1" indent="-342900" algn="l" rtl="0">
              <a:spcBef>
                <a:spcPts val="0"/>
              </a:spcBef>
              <a:spcAft>
                <a:spcPts val="0"/>
              </a:spcAft>
              <a:buClr>
                <a:srgbClr val="FFFFFF"/>
              </a:buClr>
              <a:buSzPts val="1800"/>
              <a:buFont typeface="Bookman Old Style"/>
              <a:buChar char="○"/>
            </a:pPr>
            <a:r>
              <a:rPr lang="en" sz="1800">
                <a:solidFill>
                  <a:srgbClr val="FFFFFF"/>
                </a:solidFill>
                <a:latin typeface="Bookman Old Style"/>
                <a:ea typeface="Bookman Old Style"/>
                <a:cs typeface="Bookman Old Style"/>
                <a:sym typeface="Bookman Old Style"/>
              </a:rPr>
              <a:t>Most of the HTML elements are self-explanatory</a:t>
            </a:r>
            <a:endParaRPr sz="1800">
              <a:solidFill>
                <a:srgbClr val="FFFFFF"/>
              </a:solidFill>
              <a:latin typeface="Bookman Old Style"/>
              <a:ea typeface="Bookman Old Style"/>
              <a:cs typeface="Bookman Old Style"/>
              <a:sym typeface="Bookman Old Style"/>
            </a:endParaRPr>
          </a:p>
          <a:p>
            <a:pPr marL="0" lvl="0" indent="0" algn="l" rtl="0">
              <a:spcBef>
                <a:spcPts val="1600"/>
              </a:spcBef>
              <a:spcAft>
                <a:spcPts val="1600"/>
              </a:spcAft>
              <a:buNone/>
            </a:pPr>
            <a:endParaRPr sz="1800">
              <a:solidFill>
                <a:srgbClr val="FFFFFF"/>
              </a:solidFill>
              <a:latin typeface="Bookman Old Style"/>
              <a:ea typeface="Bookman Old Style"/>
              <a:cs typeface="Bookman Old Style"/>
              <a:sym typeface="Bookman Old Sty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fade">
                                      <p:cBhvr>
                                        <p:cTn id="7" dur="1000"/>
                                        <p:tgtEl>
                                          <p:spTgt spid="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xEl>
                                              <p:pRg st="1" end="1"/>
                                            </p:txEl>
                                          </p:spTgt>
                                        </p:tgtEl>
                                        <p:attrNameLst>
                                          <p:attrName>style.visibility</p:attrName>
                                        </p:attrNameLst>
                                      </p:cBhvr>
                                      <p:to>
                                        <p:strVal val="visible"/>
                                      </p:to>
                                    </p:set>
                                    <p:animEffect transition="in" filter="fade">
                                      <p:cBhvr>
                                        <p:cTn id="12" dur="1000"/>
                                        <p:tgtEl>
                                          <p:spTgt spid="1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
                                            <p:txEl>
                                              <p:pRg st="2" end="2"/>
                                            </p:txEl>
                                          </p:spTgt>
                                        </p:tgtEl>
                                        <p:attrNameLst>
                                          <p:attrName>style.visibility</p:attrName>
                                        </p:attrNameLst>
                                      </p:cBhvr>
                                      <p:to>
                                        <p:strVal val="visible"/>
                                      </p:to>
                                    </p:set>
                                    <p:animEffect transition="in" filter="fade">
                                      <p:cBhvr>
                                        <p:cTn id="17" dur="1000"/>
                                        <p:tgtEl>
                                          <p:spTgt spid="1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
                                            <p:txEl>
                                              <p:pRg st="3" end="3"/>
                                            </p:txEl>
                                          </p:spTgt>
                                        </p:tgtEl>
                                        <p:attrNameLst>
                                          <p:attrName>style.visibility</p:attrName>
                                        </p:attrNameLst>
                                      </p:cBhvr>
                                      <p:to>
                                        <p:strVal val="visible"/>
                                      </p:to>
                                    </p:set>
                                    <p:animEffect transition="in" filter="fade">
                                      <p:cBhvr>
                                        <p:cTn id="22" dur="1000"/>
                                        <p:tgtEl>
                                          <p:spTgt spid="1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5">
                                            <p:txEl>
                                              <p:pRg st="4" end="4"/>
                                            </p:txEl>
                                          </p:spTgt>
                                        </p:tgtEl>
                                        <p:attrNameLst>
                                          <p:attrName>style.visibility</p:attrName>
                                        </p:attrNameLst>
                                      </p:cBhvr>
                                      <p:to>
                                        <p:strVal val="visible"/>
                                      </p:to>
                                    </p:set>
                                    <p:animEffect transition="in" filter="fade">
                                      <p:cBhvr>
                                        <p:cTn id="27" dur="1000"/>
                                        <p:tgtEl>
                                          <p:spTgt spid="1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Semantic Elements</a:t>
            </a:r>
            <a:endParaRPr>
              <a:solidFill>
                <a:srgbClr val="FFFFFF"/>
              </a:solidFill>
              <a:latin typeface="Georgia"/>
              <a:ea typeface="Georgia"/>
              <a:cs typeface="Georgia"/>
              <a:sym typeface="Georgia"/>
            </a:endParaRPr>
          </a:p>
        </p:txBody>
      </p:sp>
      <p:sp>
        <p:nvSpPr>
          <p:cNvPr id="131" name="Google Shape;131;p20"/>
          <p:cNvSpPr txBox="1">
            <a:spLocks noGrp="1"/>
          </p:cNvSpPr>
          <p:nvPr>
            <p:ph type="body" idx="1"/>
          </p:nvPr>
        </p:nvSpPr>
        <p:spPr>
          <a:xfrm>
            <a:off x="311700" y="1062150"/>
            <a:ext cx="4915500" cy="35067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FFFFFF"/>
              </a:buClr>
              <a:buSzPts val="1900"/>
              <a:buFont typeface="Georgia"/>
              <a:buChar char="●"/>
            </a:pPr>
            <a:r>
              <a:rPr lang="en">
                <a:solidFill>
                  <a:srgbClr val="FFFFFF"/>
                </a:solidFill>
              </a:rPr>
              <a:t>A Semantic Element is one that clearly describes its meaning to both the browser and to the developer</a:t>
            </a:r>
            <a:endParaRPr>
              <a:solidFill>
                <a:srgbClr val="FFFFFF"/>
              </a:solidFill>
            </a:endParaRPr>
          </a:p>
          <a:p>
            <a:pPr marL="914400" lvl="1" indent="-317500" algn="l" rtl="0">
              <a:spcBef>
                <a:spcPts val="0"/>
              </a:spcBef>
              <a:spcAft>
                <a:spcPts val="0"/>
              </a:spcAft>
              <a:buClr>
                <a:srgbClr val="FFFFFF"/>
              </a:buClr>
              <a:buSzPts val="1400"/>
              <a:buChar char="○"/>
            </a:pPr>
            <a:r>
              <a:rPr lang="en" sz="1800">
                <a:solidFill>
                  <a:srgbClr val="FF0000"/>
                </a:solidFill>
              </a:rPr>
              <a:t>&lt;header&gt;, &lt;footer&gt;, &lt;article&gt;, &lt;section&gt;,</a:t>
            </a:r>
            <a:r>
              <a:rPr lang="en" sz="1800">
                <a:solidFill>
                  <a:schemeClr val="lt1"/>
                </a:solidFill>
              </a:rPr>
              <a:t> </a:t>
            </a:r>
            <a:r>
              <a:rPr lang="en" sz="1800">
                <a:solidFill>
                  <a:srgbClr val="FF0000"/>
                </a:solidFill>
              </a:rPr>
              <a:t>&lt;aside&gt;,</a:t>
            </a:r>
            <a:r>
              <a:rPr lang="en" sz="1800">
                <a:solidFill>
                  <a:schemeClr val="lt1"/>
                </a:solidFill>
              </a:rPr>
              <a:t> </a:t>
            </a:r>
            <a:r>
              <a:rPr lang="en" sz="1800">
                <a:solidFill>
                  <a:srgbClr val="FF0000"/>
                </a:solidFill>
              </a:rPr>
              <a:t>&lt;audio&gt;,</a:t>
            </a:r>
            <a:r>
              <a:rPr lang="en" sz="1800">
                <a:solidFill>
                  <a:schemeClr val="lt1"/>
                </a:solidFill>
              </a:rPr>
              <a:t> &lt;canvas&gt;, &lt;datalist&gt;, &lt;details&gt;, &lt;embed&gt;, </a:t>
            </a:r>
            <a:r>
              <a:rPr lang="en" sz="1800">
                <a:solidFill>
                  <a:srgbClr val="FF0000"/>
                </a:solidFill>
              </a:rPr>
              <a:t>&lt;nav&gt;,</a:t>
            </a:r>
            <a:r>
              <a:rPr lang="en" sz="1800">
                <a:solidFill>
                  <a:schemeClr val="lt1"/>
                </a:solidFill>
              </a:rPr>
              <a:t> </a:t>
            </a:r>
            <a:r>
              <a:rPr lang="en" sz="1800">
                <a:solidFill>
                  <a:srgbClr val="FF0000"/>
                </a:solidFill>
              </a:rPr>
              <a:t>&lt;video&gt;</a:t>
            </a:r>
            <a:endParaRPr>
              <a:solidFill>
                <a:srgbClr val="FF0000"/>
              </a:solidFill>
            </a:endParaRPr>
          </a:p>
          <a:p>
            <a:pPr marL="0" lvl="0" indent="0" algn="l" rtl="0">
              <a:spcBef>
                <a:spcPts val="1600"/>
              </a:spcBef>
              <a:spcAft>
                <a:spcPts val="1600"/>
              </a:spcAft>
              <a:buNone/>
            </a:pPr>
            <a:endParaRPr sz="1800">
              <a:solidFill>
                <a:srgbClr val="FFFFFF"/>
              </a:solidFill>
              <a:latin typeface="Bookman Old Style"/>
              <a:ea typeface="Bookman Old Style"/>
              <a:cs typeface="Bookman Old Style"/>
              <a:sym typeface="Bookman Old Style"/>
            </a:endParaRPr>
          </a:p>
        </p:txBody>
      </p:sp>
      <p:pic>
        <p:nvPicPr>
          <p:cNvPr id="132" name="Google Shape;132;p20"/>
          <p:cNvPicPr preferRelativeResize="0"/>
          <p:nvPr/>
        </p:nvPicPr>
        <p:blipFill>
          <a:blip r:embed="rId3">
            <a:alphaModFix/>
          </a:blip>
          <a:stretch>
            <a:fillRect/>
          </a:stretch>
        </p:blipFill>
        <p:spPr>
          <a:xfrm>
            <a:off x="5469354" y="1267750"/>
            <a:ext cx="2701700" cy="3182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animEffect transition="in" filter="fade">
                                      <p:cBhvr>
                                        <p:cTn id="7" dur="1000"/>
                                        <p:tgtEl>
                                          <p:spTgt spid="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xEl>
                                              <p:pRg st="1" end="1"/>
                                            </p:txEl>
                                          </p:spTgt>
                                        </p:tgtEl>
                                        <p:attrNameLst>
                                          <p:attrName>style.visibility</p:attrName>
                                        </p:attrNameLst>
                                      </p:cBhvr>
                                      <p:to>
                                        <p:strVal val="visible"/>
                                      </p:to>
                                    </p:set>
                                    <p:animEffect transition="in" filter="fade">
                                      <p:cBhvr>
                                        <p:cTn id="12" dur="1000"/>
                                        <p:tgtEl>
                                          <p:spTgt spid="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xEl>
                                              <p:pRg st="2" end="2"/>
                                            </p:txEl>
                                          </p:spTgt>
                                        </p:tgtEl>
                                        <p:attrNameLst>
                                          <p:attrName>style.visibility</p:attrName>
                                        </p:attrNameLst>
                                      </p:cBhvr>
                                      <p:to>
                                        <p:strVal val="visible"/>
                                      </p:to>
                                    </p:set>
                                    <p:animEffect transition="in" filter="fade">
                                      <p:cBhvr>
                                        <p:cTn id="17" dur="1000"/>
                                        <p:tgtEl>
                                          <p:spTgt spid="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fade">
                                      <p:cBhvr>
                                        <p:cTn id="22"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51C75"/>
        </a:solid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Georgia"/>
                <a:ea typeface="Georgia"/>
                <a:cs typeface="Georgia"/>
                <a:sym typeface="Georgia"/>
              </a:rPr>
              <a:t>HTML Document</a:t>
            </a:r>
            <a:endParaRPr>
              <a:solidFill>
                <a:srgbClr val="FFFFFF"/>
              </a:solidFill>
              <a:latin typeface="Georgia"/>
              <a:ea typeface="Georgia"/>
              <a:cs typeface="Georgia"/>
              <a:sym typeface="Georgia"/>
            </a:endParaRPr>
          </a:p>
        </p:txBody>
      </p:sp>
      <p:sp>
        <p:nvSpPr>
          <p:cNvPr id="138" name="Google Shape;138;p21"/>
          <p:cNvSpPr txBox="1">
            <a:spLocks noGrp="1"/>
          </p:cNvSpPr>
          <p:nvPr>
            <p:ph type="body" idx="1"/>
          </p:nvPr>
        </p:nvSpPr>
        <p:spPr>
          <a:xfrm>
            <a:off x="311700" y="1078875"/>
            <a:ext cx="8520600" cy="3489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A text file that contains HTML elements</a:t>
            </a:r>
            <a:endParaRPr sz="1900">
              <a:solidFill>
                <a:srgbClr val="FFFFFF"/>
              </a:solidFill>
              <a:latin typeface="Georgia"/>
              <a:ea typeface="Georgia"/>
              <a:cs typeface="Georgia"/>
              <a:sym typeface="Georgia"/>
            </a:endParaRPr>
          </a:p>
          <a:p>
            <a:pPr marL="457200" lvl="0" indent="-349250" algn="l" rtl="0">
              <a:spcBef>
                <a:spcPts val="0"/>
              </a:spcBef>
              <a:spcAft>
                <a:spcPts val="0"/>
              </a:spcAft>
              <a:buClr>
                <a:srgbClr val="FFFFFF"/>
              </a:buClr>
              <a:buSzPts val="1900"/>
              <a:buFont typeface="Georgia"/>
              <a:buChar char="●"/>
            </a:pPr>
            <a:r>
              <a:rPr lang="en" sz="1900">
                <a:solidFill>
                  <a:srgbClr val="FFFFFF"/>
                </a:solidFill>
                <a:latin typeface="Georgia"/>
                <a:ea typeface="Georgia"/>
                <a:cs typeface="Georgia"/>
                <a:sym typeface="Georgia"/>
              </a:rPr>
              <a:t>The file name usually has an extension of </a:t>
            </a:r>
            <a:r>
              <a:rPr lang="en" sz="1900">
                <a:solidFill>
                  <a:srgbClr val="FF0000"/>
                </a:solidFill>
                <a:latin typeface="Georgia"/>
                <a:ea typeface="Georgia"/>
                <a:cs typeface="Georgia"/>
                <a:sym typeface="Georgia"/>
              </a:rPr>
              <a:t>.html</a:t>
            </a:r>
            <a:r>
              <a:rPr lang="en" sz="1900">
                <a:solidFill>
                  <a:srgbClr val="FFFFFF"/>
                </a:solidFill>
                <a:latin typeface="Georgia"/>
                <a:ea typeface="Georgia"/>
                <a:cs typeface="Georgia"/>
                <a:sym typeface="Georgia"/>
              </a:rPr>
              <a:t> or </a:t>
            </a:r>
            <a:r>
              <a:rPr lang="en" sz="1900">
                <a:solidFill>
                  <a:srgbClr val="FF0000"/>
                </a:solidFill>
                <a:latin typeface="Georgia"/>
                <a:ea typeface="Georgia"/>
                <a:cs typeface="Georgia"/>
                <a:sym typeface="Georgia"/>
              </a:rPr>
              <a:t>.htm</a:t>
            </a:r>
            <a:endParaRPr sz="1900">
              <a:solidFill>
                <a:srgbClr val="FF0000"/>
              </a:solidFill>
              <a:latin typeface="Georgia"/>
              <a:ea typeface="Georgia"/>
              <a:cs typeface="Georgia"/>
              <a:sym typeface="Georgia"/>
            </a:endParaRPr>
          </a:p>
          <a:p>
            <a:pPr marL="457200" lvl="0" indent="-349250" algn="l" rtl="0">
              <a:spcBef>
                <a:spcPts val="0"/>
              </a:spcBef>
              <a:spcAft>
                <a:spcPts val="0"/>
              </a:spcAft>
              <a:buClr>
                <a:srgbClr val="FFFFFF"/>
              </a:buClr>
              <a:buSzPts val="1900"/>
              <a:buFont typeface="Georgia"/>
              <a:buChar char="●"/>
            </a:pPr>
            <a:r>
              <a:rPr lang="en">
                <a:solidFill>
                  <a:srgbClr val="FFFFFF"/>
                </a:solidFill>
                <a:latin typeface="Georgia"/>
                <a:ea typeface="Georgia"/>
                <a:cs typeface="Georgia"/>
                <a:sym typeface="Georgia"/>
              </a:rPr>
              <a:t>All HTML documents must start with a document type declaration:</a:t>
            </a:r>
            <a:r>
              <a:rPr lang="en">
                <a:solidFill>
                  <a:srgbClr val="FFFFFF"/>
                </a:solidFill>
                <a:latin typeface="Bookman Old Style"/>
                <a:ea typeface="Bookman Old Style"/>
                <a:cs typeface="Bookman Old Style"/>
                <a:sym typeface="Bookman Old Style"/>
              </a:rPr>
              <a:t> </a:t>
            </a:r>
            <a:r>
              <a:rPr lang="en">
                <a:solidFill>
                  <a:srgbClr val="FFFFFF"/>
                </a:solidFill>
                <a:latin typeface="Consolas"/>
                <a:ea typeface="Consolas"/>
                <a:cs typeface="Consolas"/>
                <a:sym typeface="Consolas"/>
              </a:rPr>
              <a:t>&lt;!DOCTYPE html&gt; </a:t>
            </a:r>
            <a:r>
              <a:rPr lang="en">
                <a:solidFill>
                  <a:srgbClr val="FFFFFF"/>
                </a:solidFill>
                <a:latin typeface="Georgia"/>
                <a:ea typeface="Georgia"/>
                <a:cs typeface="Georgia"/>
                <a:sym typeface="Georgia"/>
              </a:rPr>
              <a:t>on the very top of the document</a:t>
            </a:r>
            <a:endParaRPr>
              <a:solidFill>
                <a:srgbClr val="FFFFFF"/>
              </a:solidFill>
              <a:latin typeface="Georgia"/>
              <a:ea typeface="Georgia"/>
              <a:cs typeface="Georgia"/>
              <a:sym typeface="Georgia"/>
            </a:endParaRPr>
          </a:p>
          <a:p>
            <a:pPr marL="457200" lvl="0" indent="-342900" algn="l" rtl="0">
              <a:spcBef>
                <a:spcPts val="0"/>
              </a:spcBef>
              <a:spcAft>
                <a:spcPts val="0"/>
              </a:spcAft>
              <a:buClr>
                <a:srgbClr val="FFFFFF"/>
              </a:buClr>
              <a:buSzPts val="1800"/>
              <a:buFont typeface="Bookman Old Style"/>
              <a:buChar char="●"/>
            </a:pPr>
            <a:r>
              <a:rPr lang="en">
                <a:solidFill>
                  <a:srgbClr val="FFFFFF"/>
                </a:solidFill>
                <a:latin typeface="Georgia"/>
                <a:ea typeface="Georgia"/>
                <a:cs typeface="Georgia"/>
                <a:sym typeface="Georgia"/>
              </a:rPr>
              <a:t>After the document type declaration, the HTML document begins with</a:t>
            </a:r>
            <a:r>
              <a:rPr lang="en">
                <a:solidFill>
                  <a:srgbClr val="FFFFFF"/>
                </a:solidFill>
                <a:latin typeface="Bookman Old Style"/>
                <a:ea typeface="Bookman Old Style"/>
                <a:cs typeface="Bookman Old Style"/>
                <a:sym typeface="Bookman Old Style"/>
              </a:rPr>
              <a:t> </a:t>
            </a:r>
            <a:r>
              <a:rPr lang="en">
                <a:solidFill>
                  <a:srgbClr val="FF0000"/>
                </a:solidFill>
                <a:latin typeface="Consolas"/>
                <a:ea typeface="Consolas"/>
                <a:cs typeface="Consolas"/>
                <a:sym typeface="Consolas"/>
              </a:rPr>
              <a:t>&lt;html&gt;</a:t>
            </a:r>
            <a:r>
              <a:rPr lang="en">
                <a:solidFill>
                  <a:srgbClr val="FFFFFF"/>
                </a:solidFill>
                <a:latin typeface="Bookman Old Style"/>
                <a:ea typeface="Bookman Old Style"/>
                <a:cs typeface="Bookman Old Style"/>
                <a:sym typeface="Bookman Old Style"/>
              </a:rPr>
              <a:t> </a:t>
            </a:r>
            <a:r>
              <a:rPr lang="en">
                <a:solidFill>
                  <a:srgbClr val="FFFFFF"/>
                </a:solidFill>
                <a:latin typeface="Georgia"/>
                <a:ea typeface="Georgia"/>
                <a:cs typeface="Georgia"/>
                <a:sym typeface="Georgia"/>
              </a:rPr>
              <a:t>and ends with</a:t>
            </a:r>
            <a:r>
              <a:rPr lang="en">
                <a:solidFill>
                  <a:srgbClr val="FFFFFF"/>
                </a:solidFill>
                <a:latin typeface="Bookman Old Style"/>
                <a:ea typeface="Bookman Old Style"/>
                <a:cs typeface="Bookman Old Style"/>
                <a:sym typeface="Bookman Old Style"/>
              </a:rPr>
              <a:t> </a:t>
            </a:r>
            <a:r>
              <a:rPr lang="en">
                <a:solidFill>
                  <a:srgbClr val="FF0000"/>
                </a:solidFill>
                <a:latin typeface="Consolas"/>
                <a:ea typeface="Consolas"/>
                <a:cs typeface="Consolas"/>
                <a:sym typeface="Consolas"/>
              </a:rPr>
              <a:t>&lt;/html&gt;</a:t>
            </a:r>
            <a:endParaRPr>
              <a:solidFill>
                <a:srgbClr val="FF0000"/>
              </a:solidFill>
              <a:latin typeface="Consolas"/>
              <a:ea typeface="Consolas"/>
              <a:cs typeface="Consolas"/>
              <a:sym typeface="Consolas"/>
            </a:endParaRPr>
          </a:p>
          <a:p>
            <a:pPr marL="457200" lvl="0" indent="-342900" algn="l" rtl="0">
              <a:spcBef>
                <a:spcPts val="0"/>
              </a:spcBef>
              <a:spcAft>
                <a:spcPts val="0"/>
              </a:spcAft>
              <a:buClr>
                <a:srgbClr val="FFFFFF"/>
              </a:buClr>
              <a:buSzPts val="1800"/>
              <a:buFont typeface="Georgia"/>
              <a:buChar char="●"/>
            </a:pPr>
            <a:r>
              <a:rPr lang="en">
                <a:solidFill>
                  <a:srgbClr val="FFFFFF"/>
                </a:solidFill>
                <a:latin typeface="Georgia"/>
                <a:ea typeface="Georgia"/>
                <a:cs typeface="Georgia"/>
                <a:sym typeface="Georgia"/>
              </a:rPr>
              <a:t>All other elements will be put inside </a:t>
            </a:r>
            <a:r>
              <a:rPr lang="en">
                <a:solidFill>
                  <a:srgbClr val="FF0000"/>
                </a:solidFill>
                <a:latin typeface="Consolas"/>
                <a:ea typeface="Consolas"/>
                <a:cs typeface="Consolas"/>
                <a:sym typeface="Consolas"/>
              </a:rPr>
              <a:t>&lt;html&gt;</a:t>
            </a:r>
            <a:r>
              <a:rPr lang="en">
                <a:solidFill>
                  <a:srgbClr val="FFFFFF"/>
                </a:solidFill>
                <a:latin typeface="Georgia"/>
                <a:ea typeface="Georgia"/>
                <a:cs typeface="Georgia"/>
                <a:sym typeface="Georgia"/>
              </a:rPr>
              <a:t> and </a:t>
            </a:r>
            <a:r>
              <a:rPr lang="en">
                <a:solidFill>
                  <a:srgbClr val="FF0000"/>
                </a:solidFill>
                <a:latin typeface="Consolas"/>
                <a:ea typeface="Consolas"/>
                <a:cs typeface="Consolas"/>
                <a:sym typeface="Consolas"/>
              </a:rPr>
              <a:t>&lt;/html&gt;</a:t>
            </a:r>
            <a:endParaRPr>
              <a:solidFill>
                <a:srgbClr val="FF0000"/>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fade">
                                      <p:cBhvr>
                                        <p:cTn id="7" dur="1000"/>
                                        <p:tgtEl>
                                          <p:spTgt spid="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xEl>
                                              <p:pRg st="1" end="1"/>
                                            </p:txEl>
                                          </p:spTgt>
                                        </p:tgtEl>
                                        <p:attrNameLst>
                                          <p:attrName>style.visibility</p:attrName>
                                        </p:attrNameLst>
                                      </p:cBhvr>
                                      <p:to>
                                        <p:strVal val="visible"/>
                                      </p:to>
                                    </p:set>
                                    <p:animEffect transition="in" filter="fade">
                                      <p:cBhvr>
                                        <p:cTn id="12" dur="1000"/>
                                        <p:tgtEl>
                                          <p:spTgt spid="1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
                                            <p:txEl>
                                              <p:pRg st="2" end="2"/>
                                            </p:txEl>
                                          </p:spTgt>
                                        </p:tgtEl>
                                        <p:attrNameLst>
                                          <p:attrName>style.visibility</p:attrName>
                                        </p:attrNameLst>
                                      </p:cBhvr>
                                      <p:to>
                                        <p:strVal val="visible"/>
                                      </p:to>
                                    </p:set>
                                    <p:animEffect transition="in" filter="fade">
                                      <p:cBhvr>
                                        <p:cTn id="17" dur="1000"/>
                                        <p:tgtEl>
                                          <p:spTgt spid="1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8">
                                            <p:txEl>
                                              <p:pRg st="3" end="3"/>
                                            </p:txEl>
                                          </p:spTgt>
                                        </p:tgtEl>
                                        <p:attrNameLst>
                                          <p:attrName>style.visibility</p:attrName>
                                        </p:attrNameLst>
                                      </p:cBhvr>
                                      <p:to>
                                        <p:strVal val="visible"/>
                                      </p:to>
                                    </p:set>
                                    <p:animEffect transition="in" filter="fade">
                                      <p:cBhvr>
                                        <p:cTn id="22" dur="1000"/>
                                        <p:tgtEl>
                                          <p:spTgt spid="1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xEl>
                                              <p:pRg st="4" end="4"/>
                                            </p:txEl>
                                          </p:spTgt>
                                        </p:tgtEl>
                                        <p:attrNameLst>
                                          <p:attrName>style.visibility</p:attrName>
                                        </p:attrNameLst>
                                      </p:cBhvr>
                                      <p:to>
                                        <p:strVal val="visible"/>
                                      </p:to>
                                    </p:set>
                                    <p:animEffect transition="in" filter="fade">
                                      <p:cBhvr>
                                        <p:cTn id="27" dur="1000"/>
                                        <p:tgtEl>
                                          <p:spTgt spid="1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2278</Words>
  <Application>Microsoft Office PowerPoint</Application>
  <PresentationFormat>On-screen Show (16:9)</PresentationFormat>
  <Paragraphs>208</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Roboto</vt:lpstr>
      <vt:lpstr>Georgia</vt:lpstr>
      <vt:lpstr>Arial</vt:lpstr>
      <vt:lpstr>Bookman Old Style</vt:lpstr>
      <vt:lpstr>Consolas</vt:lpstr>
      <vt:lpstr>Geometric</vt:lpstr>
      <vt:lpstr>CSCI 3321 Client Server Web Programming</vt:lpstr>
      <vt:lpstr>HTML Overview</vt:lpstr>
      <vt:lpstr>HTML Elements</vt:lpstr>
      <vt:lpstr>HTML Elements</vt:lpstr>
      <vt:lpstr>HTML Attributes</vt:lpstr>
      <vt:lpstr>HTML Elements</vt:lpstr>
      <vt:lpstr>HTML Elements</vt:lpstr>
      <vt:lpstr>Semantic Elements</vt:lpstr>
      <vt:lpstr>HTML Document</vt:lpstr>
      <vt:lpstr>HTML Document Structure</vt:lpstr>
      <vt:lpstr>HTML Document Structure</vt:lpstr>
      <vt:lpstr>HTML Document Structure</vt:lpstr>
      <vt:lpstr>HTML Document Structure</vt:lpstr>
      <vt:lpstr>HTML Element Attributes - Revisited</vt:lpstr>
      <vt:lpstr>The id Attribute</vt:lpstr>
      <vt:lpstr>The class Attribute</vt:lpstr>
      <vt:lpstr>The style Attribute</vt:lpstr>
      <vt:lpstr>The src, alt, width, height Attribute</vt:lpstr>
      <vt:lpstr>The href Attribute</vt:lpstr>
      <vt:lpstr>The title Attribute</vt:lpstr>
      <vt:lpstr>The onclick, onmouseover Attributes</vt:lpstr>
      <vt:lpstr>HTML Element Attributes - Revisited</vt:lpstr>
      <vt:lpstr>Basic HTML Elements for Marking up Text</vt:lpstr>
      <vt:lpstr>Basic HTML Elements for Marking up Text</vt:lpstr>
      <vt:lpstr>HTML Form</vt:lpstr>
      <vt:lpstr>&lt;input&gt; Elements</vt:lpstr>
      <vt:lpstr>Text Fields (textboxes)</vt:lpstr>
      <vt:lpstr>&lt;label&gt; Element</vt:lpstr>
      <vt:lpstr>Radio Buttons</vt:lpstr>
      <vt:lpstr>Checkboxes</vt:lpstr>
      <vt:lpstr>Submit Button</vt:lpstr>
      <vt:lpstr>&lt;button&gt; vs. &lt;input type=“submit”&gt;</vt:lpstr>
      <vt:lpstr>HTML Block and Inline Elements</vt:lpstr>
      <vt:lpstr>HTML Block and Inline Elements</vt:lpstr>
      <vt:lpstr>Block Elements</vt:lpstr>
      <vt:lpstr>Inline Elements</vt:lpstr>
      <vt:lpstr>HTML Comments</vt:lpstr>
      <vt:lpstr>Project - your first web page</vt:lpstr>
      <vt:lpstr>Project - your first web page</vt:lpstr>
      <vt:lpstr>Project - your first web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3321 Client Server Web Programming</dc:title>
  <cp:lastModifiedBy>Jianjun Zheng</cp:lastModifiedBy>
  <cp:revision>1</cp:revision>
  <dcterms:modified xsi:type="dcterms:W3CDTF">2021-01-21T18:31:53Z</dcterms:modified>
</cp:coreProperties>
</file>