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embeddedFontLst>
    <p:embeddedFont>
      <p:font typeface="Roboto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Roboto-bold.fntdata"/><Relationship Id="rId96" Type="http://schemas.openxmlformats.org/officeDocument/2006/relationships/font" Target="fonts/Roboto-regular.fntdata"/><Relationship Id="rId11" Type="http://schemas.openxmlformats.org/officeDocument/2006/relationships/slide" Target="slides/slide6.xml"/><Relationship Id="rId99" Type="http://schemas.openxmlformats.org/officeDocument/2006/relationships/font" Target="fonts/Roboto-boldItalic.fntdata"/><Relationship Id="rId10" Type="http://schemas.openxmlformats.org/officeDocument/2006/relationships/slide" Target="slides/slide5.xml"/><Relationship Id="rId98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7be8deb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7be8deb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7be8deb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7be8deb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7be8deb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7be8deb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87d121f8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87d121f8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87d121f8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87d121f8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7d121f8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87d121f8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7d121f8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87d121f8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7d121f8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7d121f8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7be8deb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7be8deb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fb9de0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fb9de0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3db09d9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3db09d9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fb9de04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fb9de04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fb9de04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fb9de04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fb9de04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fb9de04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fb9de04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fb9de04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fb9de04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fb9de04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b9de049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b9de04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fb9de04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fb9de04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fb9de049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fb9de049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87d121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87d121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fb9de049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fb9de049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87d121f8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87d121f8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87d121f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87d121f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4660f3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4660f3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87d121f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87d121f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fb9de049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fb9de049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4aeed1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4aeed1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40fe82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40fe82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40fe82f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40fe82f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40fe82f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40fe82f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4660f39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4660f39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4660f39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4660f39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87d121f8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87d121f8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97bf8a7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97bf8a7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97bf8a7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97bf8a7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97bf8a7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97bf8a7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97bf8a79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97bf8a7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97bf8a79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97bf8a79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97bf8a7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97bf8a7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97bf8a79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97bf8a79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97bf8a79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97bf8a79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5adef79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5adef79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5adef79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5adef79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7d121f8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7d121f8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5adef79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5adef79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b5adef79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b5adef79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5adef79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b5adef79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9c4d629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9c4d629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b9c4d629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b9c4d629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9c4d629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b9c4d629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aa5f40f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aa5f40f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9c4d629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9c4d629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9c4d629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b9c4d629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9c4d629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9c4d629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7d121f8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7d121f8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b9c4d6293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b9c4d6293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9c40b315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9c40b315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9c40b31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9c40b31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9c4d6293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9c4d6293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9c40b31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9c40b31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9c40b31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9c40b31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c40b31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c40b31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9c40b31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9c40b31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9c40b315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9c40b315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b9c4d629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b9c4d629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70ef239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70ef239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aa5f40f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aa5f40f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c30f582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c30f582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c30f5829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c30f5829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c30f582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c30f582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c30f58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c30f58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aa5f40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aa5f40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adf7c78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badf7c78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baa5f40fc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baa5f40fc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adf7c789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adf7c78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badf7c78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badf7c78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db09d9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3db09d9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adf7c78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badf7c78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df7c78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adf7c78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a2f5751f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a2f5751f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a2f5751f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a2f5751f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ba2f5751f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ba2f5751f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a2f5751f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ba2f5751f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bc30f582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bc30f582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c30f5829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bc30f5829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bc30f5829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bc30f5829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c30f5829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c30f5829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7be8deb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7be8deb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bc30f5829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bc30f5829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078875"/>
            <a:ext cx="8520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900"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900"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61249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w3schools.com/html/tryit.asp?filename=tryhtml_defaul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1.png"/><Relationship Id="rId4" Type="http://schemas.openxmlformats.org/officeDocument/2006/relationships/hyperlink" Target="https://www.w3schools.com/css/tryit.asp?filename=trycss_inline-block_nav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www.w3schools.com/css/tryit.asp?filename=trycss_grid_grid-area_named3" TargetMode="External"/><Relationship Id="rId4" Type="http://schemas.openxmlformats.org/officeDocument/2006/relationships/image" Target="../media/image4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2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209527"/>
            <a:ext cx="8222100" cy="14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CSCI 3321 Client Server Web Programming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61500"/>
            <a:ext cx="4774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Lesson 2.2 - CSS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Syntax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078875"/>
            <a:ext cx="85206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Rules that describe how HTML elements are to be displayed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Each rule-set consists of a selector and a declaration block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1852613"/>
            <a:ext cx="54197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3035925"/>
            <a:ext cx="85206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FF0000"/>
                </a:solidFill>
              </a:rPr>
              <a:t>selector</a:t>
            </a:r>
            <a:r>
              <a:rPr lang="en">
                <a:solidFill>
                  <a:srgbClr val="FFFFFF"/>
                </a:solidFill>
              </a:rPr>
              <a:t> points to the HTML element that will be styled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FF0000"/>
                </a:solidFill>
              </a:rPr>
              <a:t>declaration</a:t>
            </a:r>
            <a:r>
              <a:rPr lang="en">
                <a:solidFill>
                  <a:srgbClr val="FFFFFF"/>
                </a:solidFill>
              </a:rPr>
              <a:t> block contains one or more declarations separated by semicolons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Each declaration includes a CSS </a:t>
            </a:r>
            <a:r>
              <a:rPr lang="en">
                <a:solidFill>
                  <a:srgbClr val="FF0000"/>
                </a:solidFill>
              </a:rPr>
              <a:t>property name</a:t>
            </a:r>
            <a:r>
              <a:rPr lang="en">
                <a:solidFill>
                  <a:srgbClr val="FFFFFF"/>
                </a:solidFill>
              </a:rPr>
              <a:t> and a </a:t>
            </a:r>
            <a:r>
              <a:rPr lang="en">
                <a:solidFill>
                  <a:srgbClr val="FF0000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, separated by a colon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 Simple CSS Example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078875"/>
            <a:ext cx="85206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Style all &lt;p&gt; elements to be: center-aligned with the SFA background color and 20-px font in white color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3219150"/>
            <a:ext cx="85206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800">
                <a:solidFill>
                  <a:srgbClr val="FF0000"/>
                </a:solidFill>
              </a:rPr>
              <a:t>p</a:t>
            </a:r>
            <a:r>
              <a:rPr lang="en" sz="1800">
                <a:solidFill>
                  <a:srgbClr val="FFFFFF"/>
                </a:solidFill>
              </a:rPr>
              <a:t> is a selector that points to all &lt;p&gt; elements in a page</a:t>
            </a:r>
            <a:endParaRPr sz="18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800">
                <a:solidFill>
                  <a:srgbClr val="FF0000"/>
                </a:solidFill>
              </a:rPr>
              <a:t>color</a:t>
            </a:r>
            <a:r>
              <a:rPr lang="en" sz="1800">
                <a:solidFill>
                  <a:srgbClr val="FFFFFF"/>
                </a:solidFill>
              </a:rPr>
              <a:t> is a CSS property, and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#ffffff</a:t>
            </a:r>
            <a:r>
              <a:rPr lang="en" sz="1800">
                <a:solidFill>
                  <a:srgbClr val="FFFFFF"/>
                </a:solidFill>
              </a:rPr>
              <a:t> is the property value</a:t>
            </a:r>
            <a:endParaRPr sz="18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800">
                <a:solidFill>
                  <a:srgbClr val="FF0000"/>
                </a:solidFill>
              </a:rPr>
              <a:t>t</a:t>
            </a:r>
            <a:r>
              <a:rPr lang="en" sz="1800">
                <a:solidFill>
                  <a:srgbClr val="FF0000"/>
                </a:solidFill>
              </a:rPr>
              <a:t>ext-align</a:t>
            </a:r>
            <a:r>
              <a:rPr lang="en" sz="1800">
                <a:solidFill>
                  <a:srgbClr val="FFFFFF"/>
                </a:solidFill>
              </a:rPr>
              <a:t> is a CSS property, and </a:t>
            </a:r>
            <a:r>
              <a:rPr lang="en" sz="1800">
                <a:solidFill>
                  <a:srgbClr val="FF0000"/>
                </a:solidFill>
              </a:rPr>
              <a:t>center</a:t>
            </a:r>
            <a:r>
              <a:rPr lang="en" sz="1800">
                <a:solidFill>
                  <a:srgbClr val="FFFFFF"/>
                </a:solidFill>
              </a:rPr>
              <a:t> is the property value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...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203" y="1834500"/>
            <a:ext cx="39368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1904175"/>
            <a:ext cx="85206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How To Add CSS To Web Pages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Two Ways to Insert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CSS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078875"/>
            <a:ext cx="8520600" cy="27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Internal CSS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External CSS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Internal CSS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8875"/>
            <a:ext cx="41337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 internal CSS is used on a single page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style is defined in the &lt;style&gt; element, inside the &lt;head&gt; section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Shortcomings: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Only work on one page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Make the HTML page long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Not flexible enough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25" y="1151775"/>
            <a:ext cx="3083018" cy="35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External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CSS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078875"/>
            <a:ext cx="44484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All styles are defined and written in a separate file with a .css extension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external .css file should not contain any HTML tags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Each HTML page must include a reference to the external CSS file inside the &lt;link&gt; element, inside the &lt;head&gt; section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look of an entire website can be changed by changing the external .css file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000" y="1317700"/>
            <a:ext cx="4079100" cy="196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1324400"/>
            <a:ext cx="8520600" cy="21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Eventually, we will use the external CSS to add styles, but at this moment, we will now focus on how to write CSS and use the internal CSS to demonstrate.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1781600"/>
            <a:ext cx="85206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Selectors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Give me the element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Simple Selectors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078875"/>
            <a:ext cx="8520600" cy="27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Select HTML elements to be styled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Select elements based on </a:t>
            </a:r>
            <a:r>
              <a:rPr b="1" lang="en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name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id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b="1" lang="en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class 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of the element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name (or element) Selector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078875"/>
            <a:ext cx="85206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Select HTML elements based on the element names</a:t>
            </a:r>
            <a:endParaRPr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>
                <a:solidFill>
                  <a:srgbClr val="FFFFFF"/>
                </a:solidFill>
              </a:rPr>
              <a:t>Style</a:t>
            </a:r>
            <a:r>
              <a:rPr lang="en">
                <a:solidFill>
                  <a:srgbClr val="FFFFFF"/>
                </a:solidFill>
              </a:rPr>
              <a:t> will be applied to all element with the matching name</a:t>
            </a:r>
            <a:endParaRPr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>
                <a:solidFill>
                  <a:srgbClr val="FFFFFF"/>
                </a:solidFill>
              </a:rPr>
              <a:t>Override browser’s default style for the element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00" y="2291700"/>
            <a:ext cx="3753175" cy="16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600" y="2257575"/>
            <a:ext cx="3491747" cy="16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010200"/>
            <a:ext cx="85206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Styling HTML Elements</a:t>
            </a:r>
            <a:endParaRPr sz="32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How to Make Your Web Page Appealing</a:t>
            </a:r>
            <a:endParaRPr sz="19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id Selector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078875"/>
            <a:ext cx="85206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Select a specific HTML element using the id attribute of the HTML element</a:t>
            </a:r>
            <a:endParaRPr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>
                <a:solidFill>
                  <a:srgbClr val="FFFFFF"/>
                </a:solidFill>
              </a:rPr>
              <a:t>Write a hash (</a:t>
            </a:r>
            <a:r>
              <a:rPr b="1" lang="en">
                <a:solidFill>
                  <a:srgbClr val="FFFF00"/>
                </a:solidFill>
              </a:rPr>
              <a:t>#</a:t>
            </a:r>
            <a:r>
              <a:rPr lang="en">
                <a:solidFill>
                  <a:srgbClr val="FFFFFF"/>
                </a:solidFill>
              </a:rPr>
              <a:t>) character, followed by the id of the element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181375"/>
            <a:ext cx="4845625" cy="8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400" y="2217498"/>
            <a:ext cx="3397637" cy="7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3150050"/>
            <a:ext cx="28765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/>
          <p:nvPr/>
        </p:nvSpPr>
        <p:spPr>
          <a:xfrm>
            <a:off x="5664025" y="2105425"/>
            <a:ext cx="936000" cy="44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2463625" y="2257825"/>
            <a:ext cx="1022400" cy="44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32"/>
          <p:cNvCxnSpPr/>
          <p:nvPr/>
        </p:nvCxnSpPr>
        <p:spPr>
          <a:xfrm rot="10800000">
            <a:off x="3276025" y="3561025"/>
            <a:ext cx="104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class Selector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078875"/>
            <a:ext cx="85206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Select HTML elements with a specific class attribute</a:t>
            </a:r>
            <a:endParaRPr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>
                <a:solidFill>
                  <a:srgbClr val="FFFFFF"/>
                </a:solidFill>
              </a:rPr>
              <a:t>Write a period (</a:t>
            </a:r>
            <a:r>
              <a:rPr b="1" lang="en">
                <a:solidFill>
                  <a:srgbClr val="FFFF00"/>
                </a:solidFill>
              </a:rPr>
              <a:t>.</a:t>
            </a:r>
            <a:r>
              <a:rPr lang="en">
                <a:solidFill>
                  <a:srgbClr val="FFFFFF"/>
                </a:solidFill>
              </a:rPr>
              <a:t>) character, followed by the class name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952775"/>
            <a:ext cx="6035625" cy="11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25" y="3162850"/>
            <a:ext cx="2432750" cy="164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3"/>
          <p:cNvCxnSpPr>
            <a:stCxn id="215" idx="3"/>
            <a:endCxn id="216" idx="3"/>
          </p:cNvCxnSpPr>
          <p:nvPr/>
        </p:nvCxnSpPr>
        <p:spPr>
          <a:xfrm flipH="1">
            <a:off x="3000225" y="2506700"/>
            <a:ext cx="3568800" cy="1479000"/>
          </a:xfrm>
          <a:prstGeom prst="curvedConnector3">
            <a:avLst>
              <a:gd fmla="val -6672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3"/>
          <p:cNvSpPr txBox="1"/>
          <p:nvPr/>
        </p:nvSpPr>
        <p:spPr>
          <a:xfrm>
            <a:off x="6939625" y="2844625"/>
            <a:ext cx="182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Without style</a:t>
            </a:r>
            <a:endParaRPr b="1" sz="17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class Selector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90775"/>
            <a:ext cx="6035625" cy="11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362825"/>
            <a:ext cx="3111250" cy="7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302350"/>
            <a:ext cx="2268325" cy="15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/>
          <p:nvPr/>
        </p:nvSpPr>
        <p:spPr>
          <a:xfrm>
            <a:off x="6576025" y="1680625"/>
            <a:ext cx="384000" cy="1200000"/>
          </a:xfrm>
          <a:prstGeom prst="rightBrace">
            <a:avLst>
              <a:gd fmla="val 50000" name="adj1"/>
              <a:gd fmla="val 53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34"/>
          <p:cNvCxnSpPr>
            <a:endCxn id="226" idx="3"/>
          </p:cNvCxnSpPr>
          <p:nvPr/>
        </p:nvCxnSpPr>
        <p:spPr>
          <a:xfrm flipH="1">
            <a:off x="2725525" y="2328613"/>
            <a:ext cx="4330500" cy="1724400"/>
          </a:xfrm>
          <a:prstGeom prst="curvedConnector3">
            <a:avLst>
              <a:gd fmla="val -4988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name.class Selector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078875"/>
            <a:ext cx="8520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>
                <a:solidFill>
                  <a:srgbClr val="FFFFFF"/>
                </a:solidFill>
              </a:rPr>
              <a:t>Sometimes we would like to apply a style only to HTML elements that have a specific class</a:t>
            </a:r>
            <a:endParaRPr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>
                <a:solidFill>
                  <a:srgbClr val="FFFFFF"/>
                </a:solidFill>
              </a:rPr>
              <a:t>The selector would be the element name, followed by a period (.) and the class name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400" y="2486350"/>
            <a:ext cx="6667500" cy="153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35"/>
          <p:cNvCxnSpPr/>
          <p:nvPr/>
        </p:nvCxnSpPr>
        <p:spPr>
          <a:xfrm rot="10800000">
            <a:off x="7380025" y="2520625"/>
            <a:ext cx="1176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5"/>
          <p:cNvCxnSpPr/>
          <p:nvPr/>
        </p:nvCxnSpPr>
        <p:spPr>
          <a:xfrm rot="10800000">
            <a:off x="3814825" y="3076713"/>
            <a:ext cx="1176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name.class Selector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011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08475"/>
            <a:ext cx="31813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Styles with multiple classes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078875"/>
            <a:ext cx="85206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Elements can be styled according to multiple classes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00" y="1611075"/>
            <a:ext cx="57245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582625"/>
            <a:ext cx="28956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Universal Selector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1078875"/>
            <a:ext cx="85206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>
                <a:solidFill>
                  <a:srgbClr val="FFFFFF"/>
                </a:solidFill>
              </a:rPr>
              <a:t>The universal selector (</a:t>
            </a:r>
            <a:r>
              <a:rPr b="1" lang="en">
                <a:solidFill>
                  <a:srgbClr val="FFFF00"/>
                </a:solidFill>
              </a:rPr>
              <a:t>*</a:t>
            </a:r>
            <a:r>
              <a:rPr lang="en">
                <a:solidFill>
                  <a:srgbClr val="FFFFFF"/>
                </a:solidFill>
              </a:rPr>
              <a:t>) selects all HTML elements on the page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be used to change the default style in the browser</a:t>
            </a:r>
            <a:endParaRPr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following CSS style will be applied to every HTML element on the page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00" y="2245750"/>
            <a:ext cx="3162400" cy="14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Grouping Selector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078875"/>
            <a:ext cx="85206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>
                <a:solidFill>
                  <a:srgbClr val="FFFFFF"/>
                </a:solidFill>
              </a:rPr>
              <a:t>Multiple selectors with the same style definition can be grouped together to minimize the code and to improve readability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group selectors, separate each selector with a comma (,)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172475"/>
            <a:ext cx="2665100" cy="7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200" y="2169550"/>
            <a:ext cx="2776205" cy="7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800" y="2175688"/>
            <a:ext cx="2665100" cy="79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1750" y="3216625"/>
            <a:ext cx="3791575" cy="11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1934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Pseudo-classes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What are Pseudo-classes?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1078875"/>
            <a:ext cx="85206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A pseudo-class defines a special state of an element, for example:</a:t>
            </a:r>
            <a:endParaRPr sz="18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erif"/>
              <a:buChar char="○"/>
            </a:pP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h</a:t>
            </a: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over - when a user mouses over an element</a:t>
            </a:r>
            <a:endParaRPr sz="18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erif"/>
              <a:buChar char="○"/>
            </a:pP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l</a:t>
            </a: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ink - unvisited hyperlink</a:t>
            </a:r>
            <a:endParaRPr sz="18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erif"/>
              <a:buChar char="○"/>
            </a:pP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v</a:t>
            </a: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isited - visited hyperlink</a:t>
            </a:r>
            <a:endParaRPr sz="18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erif"/>
              <a:buChar char="○"/>
            </a:pP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a</a:t>
            </a: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ctive - selected link</a:t>
            </a:r>
            <a:endParaRPr sz="18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erif"/>
              <a:buChar char="○"/>
            </a:pP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c</a:t>
            </a: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hecked - checkboxes and radiobuttons are toggled on</a:t>
            </a:r>
            <a:endParaRPr sz="18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erif"/>
              <a:buChar char="○"/>
            </a:pP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r</a:t>
            </a: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equired - a form element is required</a:t>
            </a:r>
            <a:endParaRPr sz="18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The syntax of pseudo-classes:</a:t>
            </a:r>
            <a:endParaRPr sz="18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75" y="3457450"/>
            <a:ext cx="31623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to Add Style to HTML Pages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078875"/>
            <a:ext cx="8520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Inline Style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Internal CSS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External CSS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Anchor Pseudo-classes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0200"/>
            <a:ext cx="256222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825" y="1170200"/>
            <a:ext cx="2461532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" y="2718950"/>
            <a:ext cx="2600325" cy="12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1825" y="2697050"/>
            <a:ext cx="2461525" cy="124559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 txBox="1"/>
          <p:nvPr/>
        </p:nvSpPr>
        <p:spPr>
          <a:xfrm>
            <a:off x="5891000" y="1229825"/>
            <a:ext cx="2797200" cy="240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anchor pseudo-classes must appear in the following orders to work properly: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:link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:visited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:hover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a:active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Lab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375425" y="1077425"/>
            <a:ext cx="8236500" cy="3509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Launch w3schools TryIt editor: </a:t>
            </a:r>
            <a:r>
              <a:rPr lang="en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https://www.w3schools.com/html/tryit.asp?filename=tryhtml_default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Create two hyperlinks that point to two websites that YOU NEVER VISITED.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You need to add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target=“_blank”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attribute for each hyperlink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Pay attention to the color of the hyperlink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Click each link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Check the color of the hyperlinks. Did the color change?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Use pseudo-classes to define the styles of the two hyperlinks as follows: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lphaL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hyperlink text should always be dark grey: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#999999;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even if the link was clicked. The font face should be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verdana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lphaL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But if the mouse is over the hyperlink, the text color should change to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#ffffff;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Cascading Styles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078875"/>
            <a:ext cx="85206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HTML pages allow styles to be defined from multiple sources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Conflicts happen when an element is styled by two or more CSS rules with conflicting property values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CSS Cascade is an algorithm that helps the browser to decide which property values to use for the style on the element when conflicts happen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This algorithm takes a unordered list of declared values of a given property on a given element, sorts them by their declaration’s </a:t>
            </a:r>
            <a:r>
              <a:rPr b="1" lang="en" sz="18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precedence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and output a single cascaded value - this is the cascading style, but we will not cover it in this course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When the conflicting selectors have the same precedence order, the specificity rule takes place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Specificity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078875"/>
            <a:ext cx="85206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If there are two or more conflicting CSS rules that point to the same element, the browser determines which one is more specific and therefore wins out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Like a score/rank that determines which style declarations are ultimately applied to an element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universal selector (</a:t>
            </a:r>
            <a:r>
              <a:rPr b="1" lang="en" sz="1800">
                <a:solidFill>
                  <a:srgbClr val="FFFF00"/>
                </a:solidFill>
              </a:rPr>
              <a:t>*</a:t>
            </a:r>
            <a:r>
              <a:rPr lang="en" sz="1800">
                <a:solidFill>
                  <a:srgbClr val="FFFFFF"/>
                </a:solidFill>
              </a:rPr>
              <a:t>) has low specificity, while ID selectors are highly specific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Specificity Hierarchy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311700" y="1078875"/>
            <a:ext cx="8520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Inline styles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ID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Classes, attributes and pseudo-classes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Elements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to Calculate Specificity?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311700" y="1078875"/>
            <a:ext cx="8520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Start at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FFFFF"/>
                </a:solidFill>
              </a:rPr>
              <a:t>, add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>
                <a:solidFill>
                  <a:srgbClr val="FFFFFF"/>
                </a:solidFill>
              </a:rPr>
              <a:t> for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FFFFFF"/>
                </a:solidFill>
              </a:rPr>
              <a:t> attribute, add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FFFFF"/>
                </a:solidFill>
              </a:rPr>
              <a:t> for each ID, add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FFFFF"/>
                </a:solidFill>
              </a:rPr>
              <a:t> for each attribute, class or pseudo-class, add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FFFFF"/>
                </a:solidFill>
              </a:rPr>
              <a:t> for each element name or pseudo-element.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declaration with the highest specificity wins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Memorize the algorithm (advanced CSS topic)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Specificity Rules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311700" y="10788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Equal specificity: the latest rule counts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8" name="Google Shape;3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125" y="1560075"/>
            <a:ext cx="31908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311700" y="2374275"/>
            <a:ext cx="85206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ID selectors have a higher specificity than attribute selectors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Contextual selectors are more specific than a single element selector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125" y="3233450"/>
            <a:ext cx="2502638" cy="16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Specificity Rules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p49"/>
          <p:cNvSpPr txBox="1"/>
          <p:nvPr>
            <p:ph idx="1" type="body"/>
          </p:nvPr>
        </p:nvSpPr>
        <p:spPr>
          <a:xfrm>
            <a:off x="311700" y="10788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 class selector beats any number of element selectors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54000" y="3539475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universal selector and inherited values have a specificity of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00" y="1515000"/>
            <a:ext cx="3106275" cy="18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675" y="1712475"/>
            <a:ext cx="44672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311700" y="1781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Box Model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Box Model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0" name="Google Shape;350;p51"/>
          <p:cNvSpPr txBox="1"/>
          <p:nvPr>
            <p:ph idx="1" type="body"/>
          </p:nvPr>
        </p:nvSpPr>
        <p:spPr>
          <a:xfrm>
            <a:off x="311700" y="926475"/>
            <a:ext cx="85206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Describe the design and layout of HTML elements in CSS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 box that wraps around every HTML element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Consists of: </a:t>
            </a:r>
            <a:endParaRPr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Georgia"/>
              <a:buChar char="○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Borders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Georgia"/>
              <a:buChar char="○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Margins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Georgia"/>
              <a:buChar char="○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Padding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Georgia"/>
              <a:buChar char="○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Content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1705400"/>
            <a:ext cx="852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Inline Style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Box Model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6" name="Google Shape;356;p52"/>
          <p:cNvSpPr txBox="1"/>
          <p:nvPr>
            <p:ph idx="1" type="body"/>
          </p:nvPr>
        </p:nvSpPr>
        <p:spPr>
          <a:xfrm>
            <a:off x="4264875" y="964175"/>
            <a:ext cx="47325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Content</a:t>
            </a:r>
            <a:r>
              <a:rPr lang="en">
                <a:solidFill>
                  <a:srgbClr val="FFFFFF"/>
                </a:solidFill>
              </a:rPr>
              <a:t>: the content of the box, where text, images, and etc. appear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Padding</a:t>
            </a:r>
            <a:r>
              <a:rPr lang="en">
                <a:solidFill>
                  <a:srgbClr val="FFFFFF"/>
                </a:solidFill>
              </a:rPr>
              <a:t>: clears an area around the content. The padding is transparent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Border</a:t>
            </a:r>
            <a:r>
              <a:rPr lang="en">
                <a:solidFill>
                  <a:srgbClr val="FFFFFF"/>
                </a:solidFill>
              </a:rPr>
              <a:t>: a border goes around the padding and content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Margin</a:t>
            </a:r>
            <a:r>
              <a:rPr lang="en">
                <a:solidFill>
                  <a:srgbClr val="FFFFFF"/>
                </a:solidFill>
              </a:rPr>
              <a:t>: clears an area outside the border. The margin is transparent.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7" name="Google Shape;3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" y="964175"/>
            <a:ext cx="3878675" cy="276493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2"/>
          <p:cNvSpPr txBox="1"/>
          <p:nvPr/>
        </p:nvSpPr>
        <p:spPr>
          <a:xfrm>
            <a:off x="446725" y="3910625"/>
            <a:ext cx="8445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box model allows us to add a border around elements, and to define space between elements.</a:t>
            </a:r>
            <a:endParaRPr b="1" sz="19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Box Model - Example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4" name="Google Shape;36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50" y="1017800"/>
            <a:ext cx="6135879" cy="3820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53"/>
          <p:cNvGrpSpPr/>
          <p:nvPr/>
        </p:nvGrpSpPr>
        <p:grpSpPr>
          <a:xfrm>
            <a:off x="2869425" y="1491450"/>
            <a:ext cx="2714000" cy="2526800"/>
            <a:chOff x="2869425" y="1491450"/>
            <a:chExt cx="2714000" cy="2526800"/>
          </a:xfrm>
        </p:grpSpPr>
        <p:sp>
          <p:nvSpPr>
            <p:cNvPr id="366" name="Google Shape;366;p53"/>
            <p:cNvSpPr/>
            <p:nvPr/>
          </p:nvSpPr>
          <p:spPr>
            <a:xfrm>
              <a:off x="5053625" y="1535625"/>
              <a:ext cx="76800" cy="1395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3"/>
            <p:cNvSpPr/>
            <p:nvPr/>
          </p:nvSpPr>
          <p:spPr>
            <a:xfrm rot="5400000">
              <a:off x="2954925" y="3669225"/>
              <a:ext cx="76800" cy="1395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3"/>
            <p:cNvSpPr txBox="1"/>
            <p:nvPr/>
          </p:nvSpPr>
          <p:spPr>
            <a:xfrm>
              <a:off x="2869425" y="3818150"/>
              <a:ext cx="529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Georgia"/>
                  <a:ea typeface="Georgia"/>
                  <a:cs typeface="Georgia"/>
                  <a:sym typeface="Georgia"/>
                </a:rPr>
                <a:t>20 px</a:t>
              </a:r>
              <a:endParaRPr sz="130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69" name="Google Shape;369;p53"/>
            <p:cNvSpPr txBox="1"/>
            <p:nvPr/>
          </p:nvSpPr>
          <p:spPr>
            <a:xfrm>
              <a:off x="5129825" y="1491450"/>
              <a:ext cx="4536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Georgia"/>
                  <a:ea typeface="Georgia"/>
                  <a:cs typeface="Georgia"/>
                  <a:sym typeface="Georgia"/>
                </a:rPr>
                <a:t>20 px</a:t>
              </a:r>
              <a:endParaRPr sz="13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70" name="Google Shape;370;p53"/>
          <p:cNvGrpSpPr/>
          <p:nvPr/>
        </p:nvGrpSpPr>
        <p:grpSpPr>
          <a:xfrm>
            <a:off x="5407850" y="1223850"/>
            <a:ext cx="453600" cy="535200"/>
            <a:chOff x="5407850" y="1223850"/>
            <a:chExt cx="453600" cy="535200"/>
          </a:xfrm>
        </p:grpSpPr>
        <p:cxnSp>
          <p:nvCxnSpPr>
            <p:cNvPr id="371" name="Google Shape;371;p53"/>
            <p:cNvCxnSpPr/>
            <p:nvPr/>
          </p:nvCxnSpPr>
          <p:spPr>
            <a:xfrm flipH="1">
              <a:off x="5584150" y="1423950"/>
              <a:ext cx="27900" cy="335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2" name="Google Shape;372;p53"/>
            <p:cNvSpPr txBox="1"/>
            <p:nvPr/>
          </p:nvSpPr>
          <p:spPr>
            <a:xfrm>
              <a:off x="5407850" y="1223850"/>
              <a:ext cx="4536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Georgia"/>
                  <a:ea typeface="Georgia"/>
                  <a:cs typeface="Georgia"/>
                  <a:sym typeface="Georgia"/>
                </a:rPr>
                <a:t>15 </a:t>
              </a:r>
              <a:r>
                <a:rPr lang="en" sz="1300">
                  <a:latin typeface="Georgia"/>
                  <a:ea typeface="Georgia"/>
                  <a:cs typeface="Georgia"/>
                  <a:sym typeface="Georgia"/>
                </a:rPr>
                <a:t>px</a:t>
              </a:r>
              <a:endParaRPr sz="13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73" name="Google Shape;373;p53"/>
          <p:cNvGrpSpPr/>
          <p:nvPr/>
        </p:nvGrpSpPr>
        <p:grpSpPr>
          <a:xfrm>
            <a:off x="3455175" y="2838025"/>
            <a:ext cx="1765950" cy="1332625"/>
            <a:chOff x="3455175" y="2838025"/>
            <a:chExt cx="1765950" cy="1332625"/>
          </a:xfrm>
        </p:grpSpPr>
        <p:cxnSp>
          <p:nvCxnSpPr>
            <p:cNvPr id="374" name="Google Shape;374;p53"/>
            <p:cNvCxnSpPr/>
            <p:nvPr/>
          </p:nvCxnSpPr>
          <p:spPr>
            <a:xfrm>
              <a:off x="3455175" y="2838025"/>
              <a:ext cx="6900" cy="1155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53"/>
            <p:cNvCxnSpPr/>
            <p:nvPr/>
          </p:nvCxnSpPr>
          <p:spPr>
            <a:xfrm>
              <a:off x="3475425" y="3918200"/>
              <a:ext cx="1745700" cy="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76" name="Google Shape;376;p53"/>
            <p:cNvSpPr txBox="1"/>
            <p:nvPr/>
          </p:nvSpPr>
          <p:spPr>
            <a:xfrm>
              <a:off x="4088625" y="3970550"/>
              <a:ext cx="529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Georgia"/>
                  <a:ea typeface="Georgia"/>
                  <a:cs typeface="Georgia"/>
                  <a:sym typeface="Georgia"/>
                </a:rPr>
                <a:t>30</a:t>
              </a:r>
              <a:r>
                <a:rPr lang="en" sz="1300">
                  <a:latin typeface="Georgia"/>
                  <a:ea typeface="Georgia"/>
                  <a:cs typeface="Georgia"/>
                  <a:sym typeface="Georgia"/>
                </a:rPr>
                <a:t>0 px</a:t>
              </a:r>
              <a:endParaRPr sz="1300"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377" name="Google Shape;377;p53"/>
            <p:cNvCxnSpPr/>
            <p:nvPr/>
          </p:nvCxnSpPr>
          <p:spPr>
            <a:xfrm>
              <a:off x="5207775" y="2838025"/>
              <a:ext cx="6900" cy="1155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8" name="Google Shape;378;p53"/>
          <p:cNvGrpSpPr/>
          <p:nvPr/>
        </p:nvGrpSpPr>
        <p:grpSpPr>
          <a:xfrm>
            <a:off x="3179800" y="1791000"/>
            <a:ext cx="2747575" cy="1813813"/>
            <a:chOff x="3179800" y="1791000"/>
            <a:chExt cx="2747575" cy="1813813"/>
          </a:xfrm>
        </p:grpSpPr>
        <p:sp>
          <p:nvSpPr>
            <p:cNvPr id="379" name="Google Shape;379;p53"/>
            <p:cNvSpPr/>
            <p:nvPr/>
          </p:nvSpPr>
          <p:spPr>
            <a:xfrm>
              <a:off x="3578500" y="1791000"/>
              <a:ext cx="118800" cy="300300"/>
            </a:xfrm>
            <a:prstGeom prst="rightBrace">
              <a:avLst>
                <a:gd fmla="val 50000" name="adj1"/>
                <a:gd fmla="val 55786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3"/>
            <p:cNvSpPr txBox="1"/>
            <p:nvPr/>
          </p:nvSpPr>
          <p:spPr>
            <a:xfrm>
              <a:off x="3733000" y="1841100"/>
              <a:ext cx="529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Georgia"/>
                  <a:ea typeface="Georgia"/>
                  <a:cs typeface="Georgia"/>
                  <a:sym typeface="Georgia"/>
                </a:rPr>
                <a:t>50</a:t>
              </a:r>
              <a:r>
                <a:rPr lang="en" sz="1300">
                  <a:latin typeface="Georgia"/>
                  <a:ea typeface="Georgia"/>
                  <a:cs typeface="Georgia"/>
                  <a:sym typeface="Georgia"/>
                </a:rPr>
                <a:t> px</a:t>
              </a:r>
              <a:endParaRPr sz="130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81" name="Google Shape;381;p53"/>
            <p:cNvSpPr/>
            <p:nvPr/>
          </p:nvSpPr>
          <p:spPr>
            <a:xfrm rot="-5400000">
              <a:off x="3273700" y="2172000"/>
              <a:ext cx="118800" cy="300300"/>
            </a:xfrm>
            <a:prstGeom prst="rightBrace">
              <a:avLst>
                <a:gd fmla="val 50000" name="adj1"/>
                <a:gd fmla="val 55786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3"/>
            <p:cNvSpPr txBox="1"/>
            <p:nvPr/>
          </p:nvSpPr>
          <p:spPr>
            <a:xfrm>
              <a:off x="3179800" y="2091300"/>
              <a:ext cx="4536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Georgia"/>
                  <a:ea typeface="Georgia"/>
                  <a:cs typeface="Georgia"/>
                  <a:sym typeface="Georgia"/>
                </a:rPr>
                <a:t>50 px</a:t>
              </a:r>
              <a:endParaRPr sz="110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83" name="Google Shape;383;p53"/>
            <p:cNvSpPr/>
            <p:nvPr/>
          </p:nvSpPr>
          <p:spPr>
            <a:xfrm rot="-5400000">
              <a:off x="5297225" y="2198113"/>
              <a:ext cx="118800" cy="300300"/>
            </a:xfrm>
            <a:prstGeom prst="rightBrace">
              <a:avLst>
                <a:gd fmla="val 50000" name="adj1"/>
                <a:gd fmla="val 55786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3"/>
            <p:cNvSpPr txBox="1"/>
            <p:nvPr/>
          </p:nvSpPr>
          <p:spPr>
            <a:xfrm>
              <a:off x="5244175" y="2119663"/>
              <a:ext cx="4536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Georgia"/>
                  <a:ea typeface="Georgia"/>
                  <a:cs typeface="Georgia"/>
                  <a:sym typeface="Georgia"/>
                </a:rPr>
                <a:t>50 px</a:t>
              </a:r>
              <a:endParaRPr sz="110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85" name="Google Shape;385;p53"/>
            <p:cNvSpPr/>
            <p:nvPr/>
          </p:nvSpPr>
          <p:spPr>
            <a:xfrm>
              <a:off x="5249950" y="3304513"/>
              <a:ext cx="118800" cy="300300"/>
            </a:xfrm>
            <a:prstGeom prst="rightBrace">
              <a:avLst>
                <a:gd fmla="val 50000" name="adj1"/>
                <a:gd fmla="val 55786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3"/>
            <p:cNvSpPr txBox="1"/>
            <p:nvPr/>
          </p:nvSpPr>
          <p:spPr>
            <a:xfrm>
              <a:off x="5397575" y="3354625"/>
              <a:ext cx="529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Georgia"/>
                  <a:ea typeface="Georgia"/>
                  <a:cs typeface="Georgia"/>
                  <a:sym typeface="Georgia"/>
                </a:rPr>
                <a:t>50 px</a:t>
              </a:r>
              <a:endParaRPr sz="13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387" name="Google Shape;387;p53"/>
          <p:cNvSpPr txBox="1"/>
          <p:nvPr/>
        </p:nvSpPr>
        <p:spPr>
          <a:xfrm>
            <a:off x="6470600" y="1067975"/>
            <a:ext cx="2463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total width of the &lt;div&gt; element: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Total width = width + left padding + right padding + left border + right border + left margin + right margin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300px + 50px + 50px + 15px + 15px + 20px + 20px = 500px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Total height = height + top padding + bottom padding + top border + bottom border + top margin + bottom margin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Box Model - Border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3" name="Google Shape;393;p54"/>
          <p:cNvSpPr txBox="1"/>
          <p:nvPr>
            <p:ph idx="1" type="body"/>
          </p:nvPr>
        </p:nvSpPr>
        <p:spPr>
          <a:xfrm>
            <a:off x="311700" y="9264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CSS </a:t>
            </a:r>
            <a:r>
              <a:rPr lang="en">
                <a:solidFill>
                  <a:srgbClr val="FFFF00"/>
                </a:solidFill>
              </a:rPr>
              <a:t>border</a:t>
            </a:r>
            <a:r>
              <a:rPr lang="en">
                <a:solidFill>
                  <a:srgbClr val="FFFFFF"/>
                </a:solidFill>
              </a:rPr>
              <a:t> property specifies the style, width, and the color of an element’s border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declaration can be defined in a shorthand format (single-line but order does NOT matter)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00"/>
                </a:solidFill>
              </a:rPr>
              <a:t>b</a:t>
            </a:r>
            <a:r>
              <a:rPr lang="en">
                <a:solidFill>
                  <a:srgbClr val="FFFF00"/>
                </a:solidFill>
              </a:rPr>
              <a:t>order</a:t>
            </a:r>
            <a:r>
              <a:rPr lang="en">
                <a:solidFill>
                  <a:srgbClr val="FFFFFF"/>
                </a:solidFill>
              </a:rPr>
              <a:t>: </a:t>
            </a:r>
            <a:r>
              <a:rPr lang="en">
                <a:solidFill>
                  <a:srgbClr val="FFFF00"/>
                </a:solidFill>
              </a:rPr>
              <a:t>border-width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00"/>
                </a:solidFill>
              </a:rPr>
              <a:t>border-color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00"/>
                </a:solidFill>
              </a:rPr>
              <a:t>border-style;</a:t>
            </a:r>
            <a:br>
              <a:rPr lang="en">
                <a:solidFill>
                  <a:srgbClr val="FFFF00"/>
                </a:solidFill>
              </a:rPr>
            </a:br>
            <a:r>
              <a:rPr lang="en">
                <a:solidFill>
                  <a:srgbClr val="FFFF00"/>
                </a:solidFill>
              </a:rPr>
              <a:t> </a:t>
            </a:r>
            <a:r>
              <a:rPr lang="en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border: 15px solid #61249d;</a:t>
            </a:r>
            <a:endParaRPr sz="17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be defined separately: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○"/>
            </a:pPr>
            <a:r>
              <a:rPr lang="en" sz="1700">
                <a:solidFill>
                  <a:srgbClr val="FFFF00"/>
                </a:solidFill>
              </a:rPr>
              <a:t>b</a:t>
            </a:r>
            <a:r>
              <a:rPr lang="en" sz="1700">
                <a:solidFill>
                  <a:srgbClr val="FFFF00"/>
                </a:solidFill>
              </a:rPr>
              <a:t>order-style: solid;</a:t>
            </a:r>
            <a:endParaRPr sz="1700">
              <a:solidFill>
                <a:srgbClr val="FF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○"/>
            </a:pPr>
            <a:r>
              <a:rPr lang="en" sz="1700">
                <a:solidFill>
                  <a:srgbClr val="FFFF00"/>
                </a:solidFill>
              </a:rPr>
              <a:t>b</a:t>
            </a:r>
            <a:r>
              <a:rPr lang="en" sz="1700">
                <a:solidFill>
                  <a:srgbClr val="FFFF00"/>
                </a:solidFill>
              </a:rPr>
              <a:t>order-width: 15px;</a:t>
            </a:r>
            <a:endParaRPr sz="1700">
              <a:solidFill>
                <a:srgbClr val="FF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○"/>
            </a:pPr>
            <a:r>
              <a:rPr lang="en" sz="1700">
                <a:solidFill>
                  <a:srgbClr val="FFFF00"/>
                </a:solidFill>
              </a:rPr>
              <a:t>b</a:t>
            </a:r>
            <a:r>
              <a:rPr lang="en" sz="1700">
                <a:solidFill>
                  <a:srgbClr val="FFFF00"/>
                </a:solidFill>
              </a:rPr>
              <a:t>order-color: #61249d;</a:t>
            </a:r>
            <a:endParaRPr sz="17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Box Model: border-width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9" name="Google Shape;399;p55"/>
          <p:cNvSpPr txBox="1"/>
          <p:nvPr>
            <p:ph idx="1" type="body"/>
          </p:nvPr>
        </p:nvSpPr>
        <p:spPr>
          <a:xfrm>
            <a:off x="311700" y="9264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width can be set as a specific size (</a:t>
            </a:r>
            <a:r>
              <a:rPr lang="en">
                <a:solidFill>
                  <a:srgbClr val="FFFF00"/>
                </a:solidFill>
              </a:rPr>
              <a:t>in, px, pt, cm, em,</a:t>
            </a:r>
            <a:r>
              <a:rPr lang="en">
                <a:solidFill>
                  <a:srgbClr val="FFFFFF"/>
                </a:solidFill>
              </a:rPr>
              <a:t> etc.)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width can also be set using one of the three pre-defined values: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○"/>
            </a:pPr>
            <a:r>
              <a:rPr lang="en" sz="1700">
                <a:solidFill>
                  <a:srgbClr val="FFFF00"/>
                </a:solidFill>
              </a:rPr>
              <a:t>t</a:t>
            </a:r>
            <a:r>
              <a:rPr lang="en" sz="1700">
                <a:solidFill>
                  <a:srgbClr val="FFFF00"/>
                </a:solidFill>
              </a:rPr>
              <a:t>hin</a:t>
            </a:r>
            <a:endParaRPr sz="1700">
              <a:solidFill>
                <a:srgbClr val="FF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○"/>
            </a:pPr>
            <a:r>
              <a:rPr lang="en" sz="1700">
                <a:solidFill>
                  <a:srgbClr val="FFFF00"/>
                </a:solidFill>
              </a:rPr>
              <a:t>m</a:t>
            </a:r>
            <a:r>
              <a:rPr lang="en" sz="1700">
                <a:solidFill>
                  <a:srgbClr val="FFFF00"/>
                </a:solidFill>
              </a:rPr>
              <a:t>edium</a:t>
            </a:r>
            <a:endParaRPr sz="1700">
              <a:solidFill>
                <a:srgbClr val="FF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○"/>
            </a:pPr>
            <a:r>
              <a:rPr lang="en" sz="1700">
                <a:solidFill>
                  <a:srgbClr val="FFFF00"/>
                </a:solidFill>
              </a:rPr>
              <a:t>t</a:t>
            </a:r>
            <a:r>
              <a:rPr lang="en" sz="1700">
                <a:solidFill>
                  <a:srgbClr val="FFFF00"/>
                </a:solidFill>
              </a:rPr>
              <a:t>hick</a:t>
            </a:r>
            <a:endParaRPr sz="17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FFFF00"/>
                </a:solidFill>
              </a:rPr>
              <a:t>border-width</a:t>
            </a:r>
            <a:r>
              <a:rPr lang="en">
                <a:solidFill>
                  <a:srgbClr val="FFFFFF"/>
                </a:solidFill>
              </a:rPr>
              <a:t> property can have from one to four values (for the top border, right border, bottom border, and the left border). It’s called shorthand format. Pay atten to the order</a:t>
            </a:r>
            <a:br>
              <a:rPr lang="en">
                <a:solidFill>
                  <a:srgbClr val="FFFFFF"/>
                </a:solidFill>
              </a:rPr>
            </a:br>
            <a:r>
              <a:rPr lang="en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order-width: 15px; (5px top, bottom, both sides)</a:t>
            </a:r>
            <a:br>
              <a:rPr lang="en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border-width: 5px 20px; (5px top and bottom, 20px on the sides)</a:t>
            </a:r>
            <a:br>
              <a:rPr lang="en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order-width: 25px 10px 4px 35px; (top, right, bottom, left)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Box Model: border-width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Google Shape;405;p56"/>
          <p:cNvSpPr txBox="1"/>
          <p:nvPr>
            <p:ph idx="1" type="body"/>
          </p:nvPr>
        </p:nvSpPr>
        <p:spPr>
          <a:xfrm>
            <a:off x="311700" y="9264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width of each side of the border can also be defined using </a:t>
            </a:r>
            <a:r>
              <a:rPr lang="en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border-top-width, border-bottom-width, border-left-width, border-right-width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order in the above style does NOT matter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Box Model: border-color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1" name="Google Shape;411;p57"/>
          <p:cNvSpPr txBox="1"/>
          <p:nvPr>
            <p:ph idx="1" type="body"/>
          </p:nvPr>
        </p:nvSpPr>
        <p:spPr>
          <a:xfrm>
            <a:off x="311700" y="9264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Set the color of the four borders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color can be set by: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ame: specify a color name, such as “purple”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HEX: specify a HEX value, like “#61249d”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RGB: specify a RGB value, like “rgb(255,0,0)”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HSL: specify a HSL value, like “hsl(0,100%,50%)”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ransparent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en">
                <a:solidFill>
                  <a:srgbClr val="FFFFFF"/>
                </a:solidFill>
              </a:rPr>
              <a:t> property is not set, it inherits the color of the element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Box Model: Margins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7" name="Google Shape;417;p58"/>
          <p:cNvSpPr txBox="1"/>
          <p:nvPr>
            <p:ph idx="1" type="body"/>
          </p:nvPr>
        </p:nvSpPr>
        <p:spPr>
          <a:xfrm>
            <a:off x="311700" y="9264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Create space around elements, outside of any defined borders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Similar to the border width, the margin property can be set using shorthand format (single-line and order matters)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</a:t>
            </a:r>
            <a:r>
              <a:rPr lang="en">
                <a:solidFill>
                  <a:srgbClr val="FFFFFF"/>
                </a:solidFill>
              </a:rPr>
              <a:t>argin: top right bottom left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 can also specify the margin for each side of an element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m</a:t>
            </a:r>
            <a:r>
              <a:rPr lang="en">
                <a:solidFill>
                  <a:srgbClr val="FFFF00"/>
                </a:solidFill>
              </a:rPr>
              <a:t>argin-top: 5px;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m</a:t>
            </a:r>
            <a:r>
              <a:rPr lang="en">
                <a:solidFill>
                  <a:srgbClr val="FFFF00"/>
                </a:solidFill>
              </a:rPr>
              <a:t>argin-bottom: 10px;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m</a:t>
            </a:r>
            <a:r>
              <a:rPr lang="en">
                <a:solidFill>
                  <a:srgbClr val="FFFF00"/>
                </a:solidFill>
              </a:rPr>
              <a:t>argin-left: 15px;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m</a:t>
            </a:r>
            <a:r>
              <a:rPr lang="en">
                <a:solidFill>
                  <a:srgbClr val="FFFF00"/>
                </a:solidFill>
              </a:rPr>
              <a:t>argin-right: 50px;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Negative values are allowed!!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Box Model: Padding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9264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Create space around element’s content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Similar to CSS margins, the padding property can be set using shorthand format (single-line and order matters)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padding: top right bottom left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 can also specify the margin for each side of an element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padding-top: 5px;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padding-bottom: 10px;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padding-left: 15px;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padding-right: 50px;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Negative values are NOT allowed!!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type="title"/>
          </p:nvPr>
        </p:nvSpPr>
        <p:spPr>
          <a:xfrm>
            <a:off x="311700" y="1857800"/>
            <a:ext cx="85206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Layout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display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Property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display Property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4" name="Google Shape;434;p61"/>
          <p:cNvSpPr txBox="1"/>
          <p:nvPr>
            <p:ph idx="1" type="body"/>
          </p:nvPr>
        </p:nvSpPr>
        <p:spPr>
          <a:xfrm>
            <a:off x="311700" y="10788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display property is the most important CSS property for controlling layout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It specifies if/how an element is displayed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Each HTML element has a default value for the display property depending on what type of element it is</a:t>
            </a:r>
            <a:endParaRPr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Georgia"/>
              <a:buChar char="○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Block elements (</a:t>
            </a:r>
            <a:r>
              <a:rPr lang="en" sz="1800">
                <a:solidFill>
                  <a:srgbClr val="FFFF00"/>
                </a:solidFill>
              </a:rPr>
              <a:t>display: block;</a:t>
            </a: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Georgia"/>
              <a:buChar char="○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Inline elements (</a:t>
            </a:r>
            <a:r>
              <a:rPr lang="en" sz="1800">
                <a:solidFill>
                  <a:srgbClr val="FFFF00"/>
                </a:solidFill>
              </a:rPr>
              <a:t>display: inline;</a:t>
            </a: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Inline Style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078875"/>
            <a:ext cx="8520600" cy="3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●"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An inline style is used to apply a unique style for a single element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●"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Inline styles are defined within the “style” attribute of the element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●"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We are very good at using the inline style at this moment!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●"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It is simple and easy to apply, but unfortunately, it comes with a price tag: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It Is NOT Flexible</a:t>
            </a:r>
            <a:endParaRPr b="1" sz="25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We need something simple and flexible so we can change the styles of web pages easily whenever we need to</a:t>
            </a:r>
            <a:endParaRPr sz="2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Block Element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Google Shape;440;p62"/>
          <p:cNvSpPr txBox="1"/>
          <p:nvPr>
            <p:ph idx="1" type="body"/>
          </p:nvPr>
        </p:nvSpPr>
        <p:spPr>
          <a:xfrm>
            <a:off x="311700" y="10788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 block-level element always starts on a new line and takes up the full width available (stretches out to the left and right as far as it can)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Examples</a:t>
            </a:r>
            <a:endParaRPr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800">
                <a:solidFill>
                  <a:srgbClr val="FFFFFF"/>
                </a:solidFill>
              </a:rPr>
              <a:t>&lt;div&gt;</a:t>
            </a:r>
            <a:endParaRPr sz="18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800">
                <a:solidFill>
                  <a:srgbClr val="FFFFFF"/>
                </a:solidFill>
              </a:rPr>
              <a:t>&lt;h1&gt; - &lt;h6&gt;</a:t>
            </a:r>
            <a:endParaRPr sz="18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800">
                <a:solidFill>
                  <a:srgbClr val="FFFFFF"/>
                </a:solidFill>
              </a:rPr>
              <a:t>&lt;p&gt;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&lt;li&gt;</a:t>
            </a:r>
            <a:endParaRPr sz="18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800">
                <a:solidFill>
                  <a:srgbClr val="FFFFFF"/>
                </a:solidFill>
              </a:rPr>
              <a:t>&lt;form&gt;</a:t>
            </a:r>
            <a:endParaRPr sz="18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800">
                <a:solidFill>
                  <a:srgbClr val="FFFFFF"/>
                </a:solidFill>
              </a:rPr>
              <a:t>&lt;header&gt;</a:t>
            </a:r>
            <a:endParaRPr sz="18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800">
                <a:solidFill>
                  <a:srgbClr val="FFFFFF"/>
                </a:solidFill>
              </a:rPr>
              <a:t>&lt;footer&gt;</a:t>
            </a:r>
            <a:endParaRPr sz="18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800">
                <a:solidFill>
                  <a:srgbClr val="FFFFFF"/>
                </a:solidFill>
              </a:rPr>
              <a:t>&lt;section&gt;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Inline 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Element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6" name="Google Shape;446;p63"/>
          <p:cNvSpPr txBox="1"/>
          <p:nvPr>
            <p:ph idx="1" type="body"/>
          </p:nvPr>
        </p:nvSpPr>
        <p:spPr>
          <a:xfrm>
            <a:off x="311700" y="10788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An inline element does not start on a new line and only takes up as much width as necessary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Examples: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&lt;span&gt;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&lt;a&gt;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&lt;img&gt;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Hide Elements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Google Shape;452;p64"/>
          <p:cNvSpPr txBox="1"/>
          <p:nvPr>
            <p:ph idx="1" type="body"/>
          </p:nvPr>
        </p:nvSpPr>
        <p:spPr>
          <a:xfrm>
            <a:off x="311700" y="1078875"/>
            <a:ext cx="85206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display: none;</a:t>
            </a:r>
            <a:r>
              <a:rPr lang="en">
                <a:solidFill>
                  <a:srgbClr val="FFFFFF"/>
                </a:solidFill>
              </a:rPr>
              <a:t> is commonly used with JavaScript to hide and show elements without deleting and recreating them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64"/>
          <p:cNvSpPr txBox="1"/>
          <p:nvPr/>
        </p:nvSpPr>
        <p:spPr>
          <a:xfrm>
            <a:off x="285750" y="2143425"/>
            <a:ext cx="2590200" cy="184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sz="12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font-family: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Georgia;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div.hidden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display: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2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64"/>
          <p:cNvSpPr txBox="1"/>
          <p:nvPr/>
        </p:nvSpPr>
        <p:spPr>
          <a:xfrm>
            <a:off x="3410575" y="2147725"/>
            <a:ext cx="4581300" cy="184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display: none;</a:t>
            </a:r>
            <a:r>
              <a:rPr lang="en" sz="12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sz="12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The following information is hidden.</a:t>
            </a:r>
            <a:r>
              <a:rPr lang="en" sz="12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"hidden"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&gt;Lorem ipsum dolor sit amet, consectetur adipiscing elit. Vestibulum consequat scelerisque elit sit amet consequat. Aliquam erat volutpat.  gravida nisl sit amet facilisis. Nullam cursus fermentum velit sed laoreet. </a:t>
            </a:r>
            <a:r>
              <a:rPr lang="en" sz="12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Override The Default </a:t>
            </a:r>
            <a:r>
              <a:rPr lang="en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display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Value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0" name="Google Shape;460;p65"/>
          <p:cNvSpPr txBox="1"/>
          <p:nvPr>
            <p:ph idx="1" type="body"/>
          </p:nvPr>
        </p:nvSpPr>
        <p:spPr>
          <a:xfrm>
            <a:off x="311700" y="1078875"/>
            <a:ext cx="85206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Changing an inline element to a block element, or vice versa, can be useful for making the page look a specific way, and still follow the web standards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Example: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horizontal menus using </a:t>
            </a:r>
            <a:r>
              <a:rPr lang="en">
                <a:solidFill>
                  <a:srgbClr val="FFFFFF"/>
                </a:solidFill>
              </a:rPr>
              <a:t>&lt;li&gt;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elements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vertical menus using </a:t>
            </a:r>
            <a:r>
              <a:rPr lang="en">
                <a:solidFill>
                  <a:srgbClr val="FFFFFF"/>
                </a:solidFill>
              </a:rPr>
              <a:t>&lt;a&gt;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elements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isplay: inline-block;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Google Shape;466;p66"/>
          <p:cNvSpPr txBox="1"/>
          <p:nvPr>
            <p:ph idx="1" type="body"/>
          </p:nvPr>
        </p:nvSpPr>
        <p:spPr>
          <a:xfrm>
            <a:off x="311700" y="1078875"/>
            <a:ext cx="85206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Compared to </a:t>
            </a:r>
            <a:r>
              <a:rPr lang="en">
                <a:solidFill>
                  <a:srgbClr val="FFFF00"/>
                </a:solidFill>
              </a:rPr>
              <a:t>display: inline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>
                <a:solidFill>
                  <a:srgbClr val="FFFFFF"/>
                </a:solidFill>
              </a:rPr>
              <a:t>the major difference is that </a:t>
            </a:r>
            <a:r>
              <a:rPr lang="en">
                <a:solidFill>
                  <a:srgbClr val="FFFF00"/>
                </a:solidFill>
              </a:rPr>
              <a:t>display: inline-block</a:t>
            </a:r>
            <a:r>
              <a:rPr lang="en">
                <a:solidFill>
                  <a:srgbClr val="FFFFFF"/>
                </a:solidFill>
              </a:rPr>
              <a:t> allows to set a width, height, margins, and padding on the element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Compared to </a:t>
            </a:r>
            <a:r>
              <a:rPr lang="en">
                <a:solidFill>
                  <a:srgbClr val="FFFF00"/>
                </a:solidFill>
              </a:rPr>
              <a:t>display: block</a:t>
            </a:r>
            <a:r>
              <a:rPr lang="en">
                <a:solidFill>
                  <a:srgbClr val="FFFFFF"/>
                </a:solidFill>
              </a:rPr>
              <a:t>, the major difference is that </a:t>
            </a:r>
            <a:r>
              <a:rPr lang="en">
                <a:solidFill>
                  <a:srgbClr val="FFFF00"/>
                </a:solidFill>
              </a:rPr>
              <a:t>display: inline-block</a:t>
            </a:r>
            <a:r>
              <a:rPr lang="en">
                <a:solidFill>
                  <a:srgbClr val="FFFFFF"/>
                </a:solidFill>
              </a:rPr>
              <a:t> does not add a line-break after the element, so the element can sit next to other elements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Example: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Navigation links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Navigation Links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2" name="Google Shape;472;p67"/>
          <p:cNvSpPr txBox="1"/>
          <p:nvPr>
            <p:ph idx="1" type="body"/>
          </p:nvPr>
        </p:nvSpPr>
        <p:spPr>
          <a:xfrm>
            <a:off x="311700" y="1078875"/>
            <a:ext cx="85206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One common use for </a:t>
            </a:r>
            <a:r>
              <a:rPr lang="en">
                <a:solidFill>
                  <a:srgbClr val="FFFF00"/>
                </a:solidFill>
              </a:rPr>
              <a:t>display: inline-block</a:t>
            </a:r>
            <a:r>
              <a:rPr lang="en">
                <a:solidFill>
                  <a:srgbClr val="FFFFFF"/>
                </a:solidFill>
              </a:rPr>
              <a:t> is to display list items horizontally instead of vertically. The following example creates horizontal navigation links: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3" name="Google Shape;47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25" y="2226500"/>
            <a:ext cx="2583718" cy="25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7"/>
          <p:cNvSpPr txBox="1"/>
          <p:nvPr/>
        </p:nvSpPr>
        <p:spPr>
          <a:xfrm>
            <a:off x="3659425" y="4286250"/>
            <a:ext cx="528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https://www.w3schools.com/css/tryit.asp?filename=trycss_inline-block_nav</a:t>
            </a: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8"/>
          <p:cNvSpPr txBox="1"/>
          <p:nvPr>
            <p:ph type="title"/>
          </p:nvPr>
        </p:nvSpPr>
        <p:spPr>
          <a:xfrm>
            <a:off x="311700" y="1857800"/>
            <a:ext cx="85206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Layout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Horizontal &amp; Vertical Align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Center Horizontally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5" name="Google Shape;485;p69"/>
          <p:cNvSpPr txBox="1"/>
          <p:nvPr>
            <p:ph idx="1" type="body"/>
          </p:nvPr>
        </p:nvSpPr>
        <p:spPr>
          <a:xfrm>
            <a:off x="311700" y="1078875"/>
            <a:ext cx="85206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Set the </a:t>
            </a:r>
            <a:r>
              <a:rPr lang="en">
                <a:solidFill>
                  <a:srgbClr val="FFFF00"/>
                </a:solidFill>
              </a:rPr>
              <a:t>width</a:t>
            </a:r>
            <a:r>
              <a:rPr lang="en">
                <a:solidFill>
                  <a:srgbClr val="FFFFFF"/>
                </a:solidFill>
              </a:rPr>
              <a:t> of the element (such as &lt;div&gt; element)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Then use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margin: auto;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element will then take up the specified width, and the remaining space will be split equally between the two margins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the width is not set or is set to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lang="en">
                <a:solidFill>
                  <a:srgbClr val="FFFFFF"/>
                </a:solidFill>
              </a:rPr>
              <a:t>, center aligning does not work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align text inside an element, use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text-align: center;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Center Image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1" name="Google Shape;491;p70"/>
          <p:cNvSpPr txBox="1"/>
          <p:nvPr>
            <p:ph idx="1" type="body"/>
          </p:nvPr>
        </p:nvSpPr>
        <p:spPr>
          <a:xfrm>
            <a:off x="311700" y="1078875"/>
            <a:ext cx="8520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Set left and right margin to </a:t>
            </a:r>
            <a:r>
              <a:rPr lang="en">
                <a:solidFill>
                  <a:srgbClr val="FFFF00"/>
                </a:solidFill>
              </a:rPr>
              <a:t>auto</a:t>
            </a:r>
            <a:r>
              <a:rPr lang="en">
                <a:solidFill>
                  <a:srgbClr val="FFFFFF"/>
                </a:solidFill>
              </a:rPr>
              <a:t> and make it into a </a:t>
            </a:r>
            <a:r>
              <a:rPr lang="en">
                <a:solidFill>
                  <a:srgbClr val="FFFF00"/>
                </a:solidFill>
              </a:rPr>
              <a:t>block</a:t>
            </a:r>
            <a:r>
              <a:rPr lang="en">
                <a:solidFill>
                  <a:srgbClr val="FFFFFF"/>
                </a:solidFill>
              </a:rPr>
              <a:t> element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2" name="Google Shape;49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25" y="1565750"/>
            <a:ext cx="27432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0"/>
          <p:cNvSpPr txBox="1"/>
          <p:nvPr>
            <p:ph idx="1" type="body"/>
          </p:nvPr>
        </p:nvSpPr>
        <p:spPr>
          <a:xfrm>
            <a:off x="311700" y="3364875"/>
            <a:ext cx="85206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style will center all images on the page. How do you change the style if you only want some images to be centered?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Center Vertically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9" name="Google Shape;499;p71"/>
          <p:cNvSpPr txBox="1"/>
          <p:nvPr>
            <p:ph idx="1" type="body"/>
          </p:nvPr>
        </p:nvSpPr>
        <p:spPr>
          <a:xfrm>
            <a:off x="311700" y="1078875"/>
            <a:ext cx="85206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 top and bottom padding -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padding: 70px 0;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 line-height -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 height: 200px; line-height: 200px; }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 Flexbox or Grid - will be covered in next section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1781600"/>
            <a:ext cx="8520600" cy="14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Cascading Style Sheets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Simple, Powerful, and Flexible Way to Style Web Pages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2"/>
          <p:cNvSpPr txBox="1"/>
          <p:nvPr>
            <p:ph type="title"/>
          </p:nvPr>
        </p:nvSpPr>
        <p:spPr>
          <a:xfrm>
            <a:off x="311700" y="1629200"/>
            <a:ext cx="85206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Layout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Flexbox &amp; Grid</a:t>
            </a:r>
            <a:endParaRPr sz="19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Layout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Google Shape;510;p73"/>
          <p:cNvSpPr txBox="1"/>
          <p:nvPr>
            <p:ph idx="1" type="body"/>
          </p:nvPr>
        </p:nvSpPr>
        <p:spPr>
          <a:xfrm>
            <a:off x="311700" y="1078875"/>
            <a:ext cx="85206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HTML elements follow the Normal Flow: elements stack below other another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can use different type of CSS tricks to change the flow, like position and float, but it is hard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CSS Flexbox and Grid come to the rescue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4"/>
          <p:cNvSpPr txBox="1"/>
          <p:nvPr>
            <p:ph type="title"/>
          </p:nvPr>
        </p:nvSpPr>
        <p:spPr>
          <a:xfrm>
            <a:off x="311700" y="1258050"/>
            <a:ext cx="8520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Flexbox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One-dimensional Layout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16" name="Google Shape;51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250" y="2480175"/>
            <a:ext cx="3696350" cy="23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Flexbox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2" name="Google Shape;522;p75"/>
          <p:cNvSpPr txBox="1"/>
          <p:nvPr>
            <p:ph idx="1" type="body"/>
          </p:nvPr>
        </p:nvSpPr>
        <p:spPr>
          <a:xfrm>
            <a:off x="311700" y="1078875"/>
            <a:ext cx="85206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CSS Flexbox makes it easier to design flexible responsive layout structure without having to use floats and positioning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CSS Flexbox is one </a:t>
            </a:r>
            <a:r>
              <a:rPr lang="en">
                <a:solidFill>
                  <a:srgbClr val="FFFFFF"/>
                </a:solidFill>
              </a:rPr>
              <a:t>dimensional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Flexbox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8" name="Google Shape;528;p76"/>
          <p:cNvSpPr txBox="1"/>
          <p:nvPr>
            <p:ph idx="1" type="body"/>
          </p:nvPr>
        </p:nvSpPr>
        <p:spPr>
          <a:xfrm>
            <a:off x="311700" y="1078875"/>
            <a:ext cx="85206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Define a flex container - </a:t>
            </a: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.class_name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 flex;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Define the flex container properties:</a:t>
            </a:r>
            <a:endParaRPr>
              <a:solidFill>
                <a:srgbClr val="FFFFFF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f</a:t>
            </a:r>
            <a:r>
              <a:rPr lang="en" sz="1400">
                <a:solidFill>
                  <a:srgbClr val="FFFFFF"/>
                </a:solidFill>
              </a:rPr>
              <a:t>lex-direction: column | row | column-reverse | row-reverse</a:t>
            </a:r>
            <a:endParaRPr sz="1400">
              <a:solidFill>
                <a:srgbClr val="FFFFFF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f</a:t>
            </a:r>
            <a:r>
              <a:rPr lang="en" sz="1400">
                <a:solidFill>
                  <a:srgbClr val="FFFFFF"/>
                </a:solidFill>
              </a:rPr>
              <a:t>lex-wrap: wrap (no wrap if not specified)</a:t>
            </a:r>
            <a:endParaRPr sz="1400">
              <a:solidFill>
                <a:srgbClr val="FFFFFF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j</a:t>
            </a:r>
            <a:r>
              <a:rPr lang="en" sz="1400">
                <a:solidFill>
                  <a:srgbClr val="FFFFFF"/>
                </a:solidFill>
              </a:rPr>
              <a:t>ustify-content: center | flex-start (default) | flex-end | space-around | space-between</a:t>
            </a:r>
            <a:endParaRPr sz="1400">
              <a:solidFill>
                <a:srgbClr val="FFFFFF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align-items: center | flex-start (default) | flex-end | stretch | baseline</a:t>
            </a:r>
            <a:endParaRPr sz="1400">
              <a:solidFill>
                <a:srgbClr val="FFFFFF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Add CSS Flex items to the flex container</a:t>
            </a:r>
            <a:endParaRPr>
              <a:solidFill>
                <a:srgbClr val="FFFFFF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Define flex items properties (if needed):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rder: must be a number, default value is 0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f</a:t>
            </a:r>
            <a:r>
              <a:rPr lang="en">
                <a:solidFill>
                  <a:srgbClr val="FFFFFF"/>
                </a:solidFill>
              </a:rPr>
              <a:t>lex: [flex-grow] [flex-shrink] [flex-basis]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7"/>
          <p:cNvSpPr txBox="1"/>
          <p:nvPr>
            <p:ph type="title"/>
          </p:nvPr>
        </p:nvSpPr>
        <p:spPr>
          <a:xfrm>
            <a:off x="311700" y="1105650"/>
            <a:ext cx="8520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Grid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Two</a:t>
            </a: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-dimensional Layout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4" name="Google Shape;53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388" y="2315175"/>
            <a:ext cx="3981224" cy="25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8"/>
          <p:cNvSpPr txBox="1"/>
          <p:nvPr>
            <p:ph idx="1" type="body"/>
          </p:nvPr>
        </p:nvSpPr>
        <p:spPr>
          <a:xfrm>
            <a:off x="311700" y="1078875"/>
            <a:ext cx="85206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CSS Grid offers a grid-based layout system, with rows and columns, making it easier to design web pages without having to use floats and positioning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0" name="Google Shape;540;p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Grid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41" name="Google Shape;54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475" y="2239975"/>
            <a:ext cx="2519750" cy="24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82700"/>
            <a:ext cx="3196550" cy="24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Grid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Google Shape;548;p79"/>
          <p:cNvSpPr txBox="1"/>
          <p:nvPr>
            <p:ph idx="1" type="body"/>
          </p:nvPr>
        </p:nvSpPr>
        <p:spPr>
          <a:xfrm>
            <a:off x="311700" y="1078875"/>
            <a:ext cx="85206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Define a grid container - </a:t>
            </a: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.class_name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 grid;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Define the grid container properties:</a:t>
            </a:r>
            <a:endParaRPr>
              <a:solidFill>
                <a:srgbClr val="FFFFFF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grid-template-columns: col1-width col2-width col3-width …</a:t>
            </a:r>
            <a:endParaRPr sz="1400">
              <a:solidFill>
                <a:srgbClr val="FFFFFF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grid-template-rows: row1-width row2-width row3-width row4-width …</a:t>
            </a:r>
            <a:endParaRPr sz="1400">
              <a:solidFill>
                <a:srgbClr val="FFFFFF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justify-content: start | end | center | space-around | space-between | space-evenly</a:t>
            </a:r>
            <a:endParaRPr sz="1400">
              <a:solidFill>
                <a:srgbClr val="FFFFFF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align-content: </a:t>
            </a:r>
            <a:r>
              <a:rPr lang="en" sz="1400">
                <a:solidFill>
                  <a:schemeClr val="lt1"/>
                </a:solidFill>
              </a:rPr>
              <a:t>start | end | center | space-around | space-between | space-evenly (Vertically align the items)</a:t>
            </a:r>
            <a:endParaRPr sz="1400">
              <a:solidFill>
                <a:schemeClr val="lt1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 sz="1400">
                <a:solidFill>
                  <a:schemeClr val="lt1"/>
                </a:solidFill>
              </a:rPr>
              <a:t>grid-template-areas: ‘area-name area-name area-name area-name ...’ </a:t>
            </a:r>
            <a:endParaRPr sz="1400">
              <a:solidFill>
                <a:schemeClr val="lt1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Define the grid item properties:</a:t>
            </a:r>
            <a:endParaRPr>
              <a:solidFill>
                <a:srgbClr val="FFFFFF"/>
              </a:solidFill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grid-column</a:t>
            </a:r>
            <a:endParaRPr sz="1400">
              <a:solidFill>
                <a:srgbClr val="FFFFFF"/>
              </a:solidFill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grid-row</a:t>
            </a:r>
            <a:endParaRPr sz="1400">
              <a:solidFill>
                <a:srgbClr val="FFFFFF"/>
              </a:solidFill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grid-area (I recommend this)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Lab - 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Grid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4" name="Google Shape;554;p80"/>
          <p:cNvSpPr txBox="1"/>
          <p:nvPr>
            <p:ph idx="1" type="body"/>
          </p:nvPr>
        </p:nvSpPr>
        <p:spPr>
          <a:xfrm>
            <a:off x="311700" y="1078875"/>
            <a:ext cx="85206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Go to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https://www.w3schools.com/css/tryit.asp?filename=trycss_grid_grid-area_named3</a:t>
            </a:r>
            <a:endParaRPr sz="1500">
              <a:solidFill>
                <a:srgbClr val="FFFFFF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Modify the HTML code and the style to make the final layout look like the one below - the width of “Aside” is 150px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5" name="Google Shape;55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00" y="2204975"/>
            <a:ext cx="5468650" cy="25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1"/>
          <p:cNvSpPr txBox="1"/>
          <p:nvPr>
            <p:ph type="title"/>
          </p:nvPr>
        </p:nvSpPr>
        <p:spPr>
          <a:xfrm>
            <a:off x="311700" y="1857800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Backgrounds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Cascading Style Sheets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078875"/>
            <a:ext cx="8520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 Bit of History: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HTML was invented for describing the meaning and structure of web content, NOT for visual display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 HTML element itself does not have the ability to define its layout or visual effect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Developers and browser vendors tried different ways to style HTML elements (such as the infamous &lt;font&gt; element)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Cascading Style Sheets (CSS) was proposed in 1994 to solve the problem and was accepted by W3C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current version is CSS3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525" y="3534450"/>
            <a:ext cx="737225" cy="10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Backgrounds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6" name="Google Shape;566;p82"/>
          <p:cNvSpPr txBox="1"/>
          <p:nvPr>
            <p:ph idx="1" type="body"/>
          </p:nvPr>
        </p:nvSpPr>
        <p:spPr>
          <a:xfrm>
            <a:off x="311700" y="1078875"/>
            <a:ext cx="85206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The CSS background properties are used to define the background effects for elements</a:t>
            </a:r>
            <a:endParaRPr>
              <a:solidFill>
                <a:srgbClr val="FFFFFF"/>
              </a:solidFill>
            </a:endParaRPr>
          </a:p>
          <a:p>
            <a:pPr indent="-3365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Five commonly-used backgrounds properties:</a:t>
            </a:r>
            <a:endParaRPr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b</a:t>
            </a:r>
            <a:r>
              <a:rPr lang="en" sz="1500">
                <a:solidFill>
                  <a:srgbClr val="FFFFFF"/>
                </a:solidFill>
              </a:rPr>
              <a:t>ackground-color &amp; opacity 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" sz="1100">
                <a:solidFill>
                  <a:srgbClr val="FFFFFF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E06666"/>
                </a:solidFill>
                <a:highlight>
                  <a:srgbClr val="FFFFFF"/>
                </a:highlight>
              </a:rPr>
              <a:t>background-color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: red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lang="en" sz="1100">
                <a:solidFill>
                  <a:srgbClr val="FFFFFF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E06666"/>
                </a:solidFill>
                <a:highlight>
                  <a:srgbClr val="FFFFFF"/>
                </a:highlight>
              </a:rPr>
              <a:t>opacity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: 0.3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;}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background-image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{ </a:t>
            </a:r>
            <a:r>
              <a:rPr lang="en" sz="1100">
                <a:solidFill>
                  <a:srgbClr val="E06666"/>
                </a:solidFill>
                <a:highlight>
                  <a:srgbClr val="FFFFFF"/>
                </a:highlight>
              </a:rPr>
              <a:t>background-image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: url(‘your_image.png’)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;}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background-repeat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{ </a:t>
            </a:r>
            <a:r>
              <a:rPr lang="en" sz="1100">
                <a:solidFill>
                  <a:srgbClr val="E06666"/>
                </a:solidFill>
                <a:highlight>
                  <a:srgbClr val="FFFFFF"/>
                </a:highlight>
              </a:rPr>
              <a:t>background-repeat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: repeat-x;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 }</a:t>
            </a:r>
            <a:r>
              <a:rPr lang="en" sz="1100">
                <a:solidFill>
                  <a:srgbClr val="FFFFFF"/>
                </a:solidFill>
              </a:rPr>
              <a:t> /* repeat-y | no-repeat, default is repeat-x and repeat-y */</a:t>
            </a:r>
            <a:endParaRPr sz="11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b</a:t>
            </a:r>
            <a:r>
              <a:rPr lang="en" sz="1500">
                <a:solidFill>
                  <a:srgbClr val="FFFFFF"/>
                </a:solidFill>
              </a:rPr>
              <a:t>ackground-attachment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{ </a:t>
            </a:r>
            <a:r>
              <a:rPr lang="en" sz="1100">
                <a:solidFill>
                  <a:srgbClr val="E06666"/>
                </a:solidFill>
                <a:highlight>
                  <a:srgbClr val="FFFFFF"/>
                </a:highlight>
              </a:rPr>
              <a:t>background-attachment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: fixed;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 }</a:t>
            </a:r>
            <a:r>
              <a:rPr lang="en" sz="1100">
                <a:solidFill>
                  <a:srgbClr val="FFFFFF"/>
                </a:solidFill>
              </a:rPr>
              <a:t> /* fixed | scroll, default is scroll</a:t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b</a:t>
            </a:r>
            <a:r>
              <a:rPr lang="en" sz="1500">
                <a:solidFill>
                  <a:srgbClr val="FFFFFF"/>
                </a:solidFill>
              </a:rPr>
              <a:t>ackground-position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{ </a:t>
            </a:r>
            <a:r>
              <a:rPr lang="en" sz="1100">
                <a:solidFill>
                  <a:srgbClr val="E06666"/>
                </a:solidFill>
                <a:highlight>
                  <a:srgbClr val="FFFFFF"/>
                </a:highlight>
              </a:rPr>
              <a:t>background-position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: right top;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 }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67" name="Google Shape;567;p82"/>
          <p:cNvSpPr txBox="1"/>
          <p:nvPr>
            <p:ph idx="1" type="body"/>
          </p:nvPr>
        </p:nvSpPr>
        <p:spPr>
          <a:xfrm>
            <a:off x="311700" y="4194300"/>
            <a:ext cx="87279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can use the background shorthand property to include all above properties: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100">
                <a:solidFill>
                  <a:srgbClr val="E0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red url(‘your_image.png’) no-repeat fixed right top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r>
              <a:rPr lang="en" sz="1100">
                <a:solidFill>
                  <a:srgbClr val="FFFFFF"/>
                </a:solidFill>
              </a:rPr>
              <a:t>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3"/>
          <p:cNvSpPr txBox="1"/>
          <p:nvPr>
            <p:ph type="title"/>
          </p:nvPr>
        </p:nvSpPr>
        <p:spPr>
          <a:xfrm>
            <a:off x="311700" y="1334250"/>
            <a:ext cx="8520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Units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Units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8" name="Google Shape;578;p84"/>
          <p:cNvSpPr txBox="1"/>
          <p:nvPr>
            <p:ph idx="1" type="body"/>
          </p:nvPr>
        </p:nvSpPr>
        <p:spPr>
          <a:xfrm>
            <a:off x="311700" y="1078875"/>
            <a:ext cx="85206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>
                <a:solidFill>
                  <a:srgbClr val="FFFFFF"/>
                </a:solidFill>
              </a:rPr>
              <a:t>There are two types of length units: absolute and relative</a:t>
            </a:r>
            <a:endParaRPr>
              <a:solidFill>
                <a:srgbClr val="FFFFFF"/>
              </a:solidFill>
            </a:endParaRPr>
          </a:p>
          <a:p>
            <a:pPr indent="-33655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>
                <a:solidFill>
                  <a:srgbClr val="FFFFFF"/>
                </a:solidFill>
              </a:rPr>
              <a:t>The absolute length units are fixed and a length expressed in any of these will appear as exactly that size</a:t>
            </a:r>
            <a:endParaRPr>
              <a:solidFill>
                <a:srgbClr val="FFFFFF"/>
              </a:solidFill>
            </a:endParaRPr>
          </a:p>
          <a:p>
            <a:pPr indent="-33655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>
                <a:solidFill>
                  <a:srgbClr val="FFFFFF"/>
                </a:solidFill>
              </a:rPr>
              <a:t>The relative length units specify a length relative to another length property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Units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4" name="Google Shape;584;p85"/>
          <p:cNvSpPr txBox="1"/>
          <p:nvPr>
            <p:ph idx="1" type="body"/>
          </p:nvPr>
        </p:nvSpPr>
        <p:spPr>
          <a:xfrm>
            <a:off x="311700" y="1078875"/>
            <a:ext cx="85206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>
                <a:solidFill>
                  <a:srgbClr val="FFFFFF"/>
                </a:solidFill>
              </a:rPr>
              <a:t>Commonly used absolute length units: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inches (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1in = 96px = 2.54cm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pixels (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1px = 1/96th of 1in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pt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points (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1pt = 1/72 of 1in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cm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centimeters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Units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0" name="Google Shape;590;p86"/>
          <p:cNvSpPr txBox="1"/>
          <p:nvPr>
            <p:ph idx="1" type="body"/>
          </p:nvPr>
        </p:nvSpPr>
        <p:spPr>
          <a:xfrm>
            <a:off x="311700" y="10788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>
                <a:solidFill>
                  <a:srgbClr val="FFFFFF"/>
                </a:solidFill>
              </a:rPr>
              <a:t>Commonly used relative length units: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%: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relative to the parent element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relative to the font-size of the element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relative to 1% of the width of the viewport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relative to 1% of the height of the viewport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Note: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Viewport = the browser window size.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the viewport is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500px</a:t>
            </a:r>
            <a:r>
              <a:rPr lang="en">
                <a:solidFill>
                  <a:srgbClr val="FFFFFF"/>
                </a:solidFill>
              </a:rPr>
              <a:t> wide,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1vw= 5px.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7"/>
          <p:cNvSpPr txBox="1"/>
          <p:nvPr>
            <p:ph type="title"/>
          </p:nvPr>
        </p:nvSpPr>
        <p:spPr>
          <a:xfrm>
            <a:off x="311700" y="1334250"/>
            <a:ext cx="8520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Advanced Topics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Beyond CSS Basics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8"/>
          <p:cNvSpPr txBox="1"/>
          <p:nvPr>
            <p:ph type="title"/>
          </p:nvPr>
        </p:nvSpPr>
        <p:spPr>
          <a:xfrm>
            <a:off x="311700" y="1334250"/>
            <a:ext cx="8520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Rounded Corners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Rounded Corners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6" name="Google Shape;606;p89"/>
          <p:cNvSpPr txBox="1"/>
          <p:nvPr>
            <p:ph idx="1" type="body"/>
          </p:nvPr>
        </p:nvSpPr>
        <p:spPr>
          <a:xfrm>
            <a:off x="311700" y="1078875"/>
            <a:ext cx="85206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The CSS </a:t>
            </a:r>
            <a:r>
              <a:rPr lang="en">
                <a:solidFill>
                  <a:srgbClr val="FFFF00"/>
                </a:solidFill>
              </a:rPr>
              <a:t>border-radius</a:t>
            </a:r>
            <a:r>
              <a:rPr lang="en">
                <a:solidFill>
                  <a:srgbClr val="FFFFFF"/>
                </a:solidFill>
              </a:rPr>
              <a:t> property will give any element rounded corners</a:t>
            </a:r>
            <a:endParaRPr>
              <a:solidFill>
                <a:srgbClr val="FFFFFF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It defines the radius of an element’s corners</a:t>
            </a:r>
            <a:endParaRPr>
              <a:solidFill>
                <a:srgbClr val="FFFFFF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FFFF00"/>
                </a:solidFill>
              </a:rPr>
              <a:t>border-radius</a:t>
            </a:r>
            <a:r>
              <a:rPr lang="en">
                <a:solidFill>
                  <a:srgbClr val="FFFFFF"/>
                </a:solidFill>
              </a:rPr>
              <a:t> property is a shorthand property for the </a:t>
            </a:r>
            <a:r>
              <a:rPr lang="en">
                <a:solidFill>
                  <a:srgbClr val="FFFF00"/>
                </a:solidFill>
              </a:rPr>
              <a:t>border-top-left-radius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>
                <a:solidFill>
                  <a:srgbClr val="FFFF00"/>
                </a:solidFill>
              </a:rPr>
              <a:t>border-top-right-radius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>
                <a:solidFill>
                  <a:srgbClr val="FFFF00"/>
                </a:solidFill>
              </a:rPr>
              <a:t>border-bottom-right-radius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FFFF00"/>
                </a:solidFill>
              </a:rPr>
              <a:t>border-bottom-left-radius</a:t>
            </a:r>
            <a:r>
              <a:rPr lang="en">
                <a:solidFill>
                  <a:srgbClr val="FFFFFF"/>
                </a:solidFill>
              </a:rPr>
              <a:t> properties.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07" name="Google Shape;60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13" y="2994475"/>
            <a:ext cx="19907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600" y="2994475"/>
            <a:ext cx="2033186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Rounded Corners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Google Shape;614;p90"/>
          <p:cNvSpPr txBox="1"/>
          <p:nvPr>
            <p:ph idx="1" type="body"/>
          </p:nvPr>
        </p:nvSpPr>
        <p:spPr>
          <a:xfrm>
            <a:off x="311700" y="1078875"/>
            <a:ext cx="85206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The shorthand </a:t>
            </a:r>
            <a:r>
              <a:rPr lang="en">
                <a:solidFill>
                  <a:srgbClr val="FFFF00"/>
                </a:solidFill>
              </a:rPr>
              <a:t>border-radius</a:t>
            </a:r>
            <a:r>
              <a:rPr lang="en">
                <a:solidFill>
                  <a:srgbClr val="FFFFFF"/>
                </a:solidFill>
              </a:rPr>
              <a:t> property can have from one to four values: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AutoNum type="alphaLcPeriod"/>
            </a:pP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Four values (</a:t>
            </a:r>
            <a:r>
              <a:rPr lang="en" sz="14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15px 12px 10px 5px;</a:t>
            </a: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) - the order is top-left corner, top-right corner, bottom-right corner, bottom-left corner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AutoNum type="alphaLcPeriod"/>
            </a:pP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Three values (</a:t>
            </a:r>
            <a:r>
              <a:rPr lang="en" sz="14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15px 12px 10px;</a:t>
            </a: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) - first value for top-left corner, second value for top-right corner and bottom-left corner, third value for bottom-right corner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AutoNum type="alphaLcPeriod"/>
            </a:pP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Two values (</a:t>
            </a:r>
            <a:r>
              <a:rPr lang="en" sz="14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15px 12px;</a:t>
            </a: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) - first value for top-left corner and bottom-right corner, second value for top-right corner and bottom-left corner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AutoNum type="alphaLcPeriod"/>
            </a:pP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One value (</a:t>
            </a:r>
            <a:r>
              <a:rPr lang="en" sz="14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15px;</a:t>
            </a: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) - the value applies to all four corners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1"/>
          <p:cNvSpPr txBox="1"/>
          <p:nvPr>
            <p:ph type="title"/>
          </p:nvPr>
        </p:nvSpPr>
        <p:spPr>
          <a:xfrm>
            <a:off x="311700" y="1334250"/>
            <a:ext cx="8520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2D Transform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Cascading Style Sheets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8875"/>
            <a:ext cx="8520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Cascading Style Sheets (</a:t>
            </a:r>
            <a:r>
              <a:rPr lang="en">
                <a:solidFill>
                  <a:srgbClr val="FFFFFF"/>
                </a:solidFill>
              </a:rPr>
              <a:t>CSS) uses rules to describe how HTML elements are to be displayed/styled on screen, paper, or in other media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It separate the structure of an HTML page from the layout of the page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It can control the layout of multiple web pages all at once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It provides consistent look-and-feel across different browsers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2D Transform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5" name="Google Shape;625;p92"/>
          <p:cNvSpPr txBox="1"/>
          <p:nvPr>
            <p:ph idx="1" type="body"/>
          </p:nvPr>
        </p:nvSpPr>
        <p:spPr>
          <a:xfrm>
            <a:off x="311700" y="1078875"/>
            <a:ext cx="85206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Move, rotate, scale, and skew elements, without having to use JavaScript as in the old days</a:t>
            </a:r>
            <a:endParaRPr>
              <a:solidFill>
                <a:srgbClr val="FFFFFF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All modern web browsers support it</a:t>
            </a:r>
            <a:endParaRPr>
              <a:solidFill>
                <a:srgbClr val="FFFFFF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AutoNum type="arabicPeriod"/>
            </a:pPr>
            <a:r>
              <a:rPr lang="en">
                <a:solidFill>
                  <a:srgbClr val="FFFFFF"/>
                </a:solidFill>
              </a:rPr>
              <a:t>Use 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>
                <a:solidFill>
                  <a:srgbClr val="FFFFFF"/>
                </a:solidFill>
              </a:rPr>
              <a:t> property on an element and the property values include: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AutoNum type="alphaLcPeriod"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translate()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AutoNum type="alphaLcPeriod"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rotate()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AutoNum type="alphaLcPeriod"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scaleX()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AutoNum type="alphaLcPeriod"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scaleY()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AutoNum type="alphaLcPeriod"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scale()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2D Transform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1" name="Google Shape;631;p93"/>
          <p:cNvSpPr txBox="1"/>
          <p:nvPr>
            <p:ph idx="1" type="body"/>
          </p:nvPr>
        </p:nvSpPr>
        <p:spPr>
          <a:xfrm>
            <a:off x="311700" y="1078875"/>
            <a:ext cx="8520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translate(x, y)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moves an element from its current position (according to the parameters given for the X-axis and the Y-axis).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2" name="Google Shape;63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2162175"/>
            <a:ext cx="37242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93"/>
          <p:cNvSpPr txBox="1"/>
          <p:nvPr>
            <p:ph idx="1" type="body"/>
          </p:nvPr>
        </p:nvSpPr>
        <p:spPr>
          <a:xfrm>
            <a:off x="311700" y="3122625"/>
            <a:ext cx="85206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translateX(x), translateY(y)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moves an element from its current position horizontally (according to the parameters given for the X-axis or the Y-axis)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If 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&gt; 0</a:t>
            </a: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, move to the right. If 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&lt; 0</a:t>
            </a: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, move to the left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If 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&gt; 0</a:t>
            </a: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, move up. If 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&lt; 0</a:t>
            </a: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, move down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2D Transform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9" name="Google Shape;639;p94"/>
          <p:cNvSpPr txBox="1"/>
          <p:nvPr>
            <p:ph idx="1" type="body"/>
          </p:nvPr>
        </p:nvSpPr>
        <p:spPr>
          <a:xfrm>
            <a:off x="311700" y="1078875"/>
            <a:ext cx="85206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rotate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rotates an element clockwise or counter-clockwise according to a given degree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Positive degree: clockwise rotation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degree: counter-clockwise rotation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“deg” must appear at the end of the parameter value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0" name="Google Shape;64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75" y="2760175"/>
            <a:ext cx="3547300" cy="11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2D Transform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6" name="Google Shape;646;p95"/>
          <p:cNvSpPr txBox="1"/>
          <p:nvPr>
            <p:ph idx="1" type="body"/>
          </p:nvPr>
        </p:nvSpPr>
        <p:spPr>
          <a:xfrm>
            <a:off x="311700" y="1078875"/>
            <a:ext cx="85206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increases or decreases the size of an element (according to the parameters given for the width and height)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If 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y</a:t>
            </a: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, then it can be written as </a:t>
            </a: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scale(x)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7" name="Google Shape;64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50" y="2368200"/>
            <a:ext cx="28670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300" y="2377725"/>
            <a:ext cx="30861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6"/>
          <p:cNvSpPr txBox="1"/>
          <p:nvPr>
            <p:ph type="title"/>
          </p:nvPr>
        </p:nvSpPr>
        <p:spPr>
          <a:xfrm>
            <a:off x="311700" y="1334250"/>
            <a:ext cx="8520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Transitions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Transitions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9" name="Google Shape;659;p97"/>
          <p:cNvSpPr txBox="1"/>
          <p:nvPr>
            <p:ph idx="1" type="body"/>
          </p:nvPr>
        </p:nvSpPr>
        <p:spPr>
          <a:xfrm>
            <a:off x="311700" y="1078875"/>
            <a:ext cx="85206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>
                <a:solidFill>
                  <a:srgbClr val="FFFFFF"/>
                </a:solidFill>
              </a:rPr>
              <a:t>CSS transitions allows you to change property values smoothly, over a given duration</a:t>
            </a:r>
            <a:endParaRPr>
              <a:solidFill>
                <a:srgbClr val="FFFFFF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>
                <a:solidFill>
                  <a:srgbClr val="FFFFFF"/>
                </a:solidFill>
              </a:rPr>
              <a:t>To create a transition effect, you must specify two things: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CSS property you want to add an effect to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duration of the effect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0" name="Google Shape;66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50" y="2866875"/>
            <a:ext cx="33242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97"/>
          <p:cNvSpPr txBox="1"/>
          <p:nvPr>
            <p:ph idx="1" type="body"/>
          </p:nvPr>
        </p:nvSpPr>
        <p:spPr>
          <a:xfrm>
            <a:off x="3917325" y="2783850"/>
            <a:ext cx="50364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700">
                <a:solidFill>
                  <a:srgbClr val="FFFFFF"/>
                </a:solidFill>
              </a:rPr>
              <a:t>In this example, a transition is defined on the property “width” of the &lt;div&gt; element</a:t>
            </a:r>
            <a:endParaRPr sz="1700">
              <a:solidFill>
                <a:srgbClr val="FFFFFF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FFFFFF"/>
                </a:solidFill>
              </a:rPr>
              <a:t>The transition effect will start when the property “width” changes value</a:t>
            </a:r>
            <a:endParaRPr sz="1700">
              <a:solidFill>
                <a:srgbClr val="FFFFFF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FFFFFF"/>
                </a:solidFill>
              </a:rPr>
              <a:t>How can we change the width??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Transitions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7" name="Google Shape;667;p98"/>
          <p:cNvSpPr txBox="1"/>
          <p:nvPr>
            <p:ph idx="1" type="body"/>
          </p:nvPr>
        </p:nvSpPr>
        <p:spPr>
          <a:xfrm>
            <a:off x="311700" y="1078875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>
                <a:solidFill>
                  <a:srgbClr val="FFFFFF"/>
                </a:solidFill>
              </a:rPr>
              <a:t>Specify the speed curve of the transition</a:t>
            </a:r>
            <a:endParaRPr>
              <a:solidFill>
                <a:srgbClr val="FFFFFF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transition-timing-function</a:t>
            </a:r>
            <a:r>
              <a:rPr lang="en">
                <a:solidFill>
                  <a:srgbClr val="FFFFFF"/>
                </a:solidFill>
              </a:rPr>
              <a:t> property specifies the speed curve of the transition effect:</a:t>
            </a:r>
            <a:endParaRPr>
              <a:solidFill>
                <a:srgbClr val="FFFFFF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ase: a slow start, then fast, then end slowly (default)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inear: same speed from start to end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ase-in: a slow start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ase-out: a slow end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Georgia"/>
              <a:buChar char="○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ase-in-out: a slow start and end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8" name="Google Shape;66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500" y="2968138"/>
            <a:ext cx="37338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Transitions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4" name="Google Shape;674;p99"/>
          <p:cNvSpPr txBox="1"/>
          <p:nvPr>
            <p:ph idx="1" type="body"/>
          </p:nvPr>
        </p:nvSpPr>
        <p:spPr>
          <a:xfrm>
            <a:off x="311700" y="1078875"/>
            <a:ext cx="85206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>
                <a:solidFill>
                  <a:srgbClr val="FFFFFF"/>
                </a:solidFill>
              </a:rPr>
              <a:t>Delay the Transition Effect</a:t>
            </a:r>
            <a:endParaRPr>
              <a:solidFill>
                <a:srgbClr val="FFFFFF"/>
              </a:solidFill>
            </a:endParaRPr>
          </a:p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transition-delay</a:t>
            </a:r>
            <a:r>
              <a:rPr lang="en">
                <a:solidFill>
                  <a:srgbClr val="FFFFFF"/>
                </a:solidFill>
              </a:rPr>
              <a:t> property specifies </a:t>
            </a:r>
            <a:r>
              <a:rPr lang="en">
                <a:solidFill>
                  <a:srgbClr val="FFFFFF"/>
                </a:solidFill>
              </a:rPr>
              <a:t>a delay (in seconds) for the transition effect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5" name="Google Shape;67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2426475"/>
            <a:ext cx="37719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Transition + Transform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1" name="Google Shape;681;p100"/>
          <p:cNvSpPr txBox="1"/>
          <p:nvPr>
            <p:ph idx="1" type="body"/>
          </p:nvPr>
        </p:nvSpPr>
        <p:spPr>
          <a:xfrm>
            <a:off x="311700" y="1078875"/>
            <a:ext cx="85206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000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Georgia"/>
              <a:buChar char="●"/>
            </a:pPr>
            <a:r>
              <a:rPr lang="en">
                <a:solidFill>
                  <a:srgbClr val="FFFFFF"/>
                </a:solidFill>
              </a:rPr>
              <a:t>The transition effect can be added to the transformation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2" name="Google Shape;68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50" y="1626125"/>
            <a:ext cx="49149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50" y="3198750"/>
            <a:ext cx="35528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01"/>
          <p:cNvSpPr txBox="1"/>
          <p:nvPr>
            <p:ph type="title"/>
          </p:nvPr>
        </p:nvSpPr>
        <p:spPr>
          <a:xfrm>
            <a:off x="311700" y="1334250"/>
            <a:ext cx="85206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Animation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9" name="Google Shape;689;p101"/>
          <p:cNvSpPr txBox="1"/>
          <p:nvPr/>
        </p:nvSpPr>
        <p:spPr>
          <a:xfrm>
            <a:off x="2205750" y="2065350"/>
            <a:ext cx="473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===Learn It On Your Own===</a:t>
            </a:r>
            <a:endParaRPr sz="17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1934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CSS Syntax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2"/>
          <p:cNvSpPr txBox="1"/>
          <p:nvPr>
            <p:ph type="title"/>
          </p:nvPr>
        </p:nvSpPr>
        <p:spPr>
          <a:xfrm>
            <a:off x="311700" y="1795450"/>
            <a:ext cx="85206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End Of CSS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