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Lst>
  <p:sldSz cy="5143500" cx="9144000"/>
  <p:notesSz cx="6858000" cy="9144000"/>
  <p:embeddedFontLst>
    <p:embeddedFont>
      <p:font typeface="Nunito"/>
      <p:regular r:id="rId82"/>
      <p:bold r:id="rId83"/>
      <p:italic r:id="rId84"/>
      <p:boldItalic r:id="rId85"/>
    </p:embeddedFont>
    <p:embeddedFont>
      <p:font typeface="Cutive Mono"/>
      <p:regular r:id="rId86"/>
    </p:embeddedFont>
    <p:embeddedFont>
      <p:font typeface="Cambria Math"/>
      <p:regular r:id="rId8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6EFD0BF-883F-4B0B-A9D3-B4E8C17B254E}">
  <a:tblStyle styleId="{86EFD0BF-883F-4B0B-A9D3-B4E8C17B254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Nunito-italic.fntdata"/><Relationship Id="rId83" Type="http://schemas.openxmlformats.org/officeDocument/2006/relationships/font" Target="fonts/Nunito-bold.fntdata"/><Relationship Id="rId42" Type="http://schemas.openxmlformats.org/officeDocument/2006/relationships/slide" Target="slides/slide36.xml"/><Relationship Id="rId86" Type="http://schemas.openxmlformats.org/officeDocument/2006/relationships/font" Target="fonts/CutiveMono-regular.fntdata"/><Relationship Id="rId41" Type="http://schemas.openxmlformats.org/officeDocument/2006/relationships/slide" Target="slides/slide35.xml"/><Relationship Id="rId85" Type="http://schemas.openxmlformats.org/officeDocument/2006/relationships/font" Target="fonts/Nunito-boldItalic.fntdata"/><Relationship Id="rId44" Type="http://schemas.openxmlformats.org/officeDocument/2006/relationships/slide" Target="slides/slide38.xml"/><Relationship Id="rId43" Type="http://schemas.openxmlformats.org/officeDocument/2006/relationships/slide" Target="slides/slide37.xml"/><Relationship Id="rId87" Type="http://schemas.openxmlformats.org/officeDocument/2006/relationships/font" Target="fonts/CambriaMath-regular.fntdata"/><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slide" Target="slides/slide74.xml"/><Relationship Id="rId82" Type="http://schemas.openxmlformats.org/officeDocument/2006/relationships/font" Target="fonts/Nunito-regular.fntdata"/><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d2f1e064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d2f1e064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d2f1e064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d2f1e064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bd2f1e064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bd2f1e064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d2f1e064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d2f1e064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bd2f1e064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bd2f1e064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bd2f1e064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bd2f1e064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d2f1e064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d2f1e064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d2f1e064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bd2f1e064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d2f1e064f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d2f1e064f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bd2f1e064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bd2f1e064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cf36ba3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cf36ba3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bd2f1e064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bd2f1e064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bd2f1e064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bd2f1e064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bd2f1e064f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bd2f1e064f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bd2f1e064f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bd2f1e064f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bd2f1e064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bd2f1e064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bd2f1e064f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bd2f1e064f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bcf36ba38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bcf36ba38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beaf80c1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beaf80c1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beaf80c19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beaf80c19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beaf80c19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beaf80c19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cf36ba38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cf36ba38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beaf80c19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beaf80c19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beaf80c19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beaf80c19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beaf80c19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beaf80c19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becb2d0d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becb2d0d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beaf80c19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beaf80c19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beaf80c19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beaf80c19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beaf80c19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beaf80c19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beaf80c19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beaf80c19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bd2f1e064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bd2f1e064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beaf80c19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beaf80c19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d2f1e064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d2f1e064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beaf80c19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beaf80c19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bd2f1e064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bd2f1e064f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bd2f1e064f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bd2f1e064f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bd2f1e064f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bd2f1e064f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bd2f1e064f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bd2f1e064f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be2af47e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be2af47e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be2af47e3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be2af47e3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be2af47e3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be2af47e3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be2af47e3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be2af47e3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bd35d7a4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bd35d7a4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a55772b19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a55772b19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beaf80c19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beaf80c19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beaf80c19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beaf80c19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beaf80c19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beaf80c19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bef196d45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bef196d45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beaf80c19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beaf80c19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beaf80c190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beaf80c19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beaf80c19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beaf80c19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bef196d45e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bef196d45e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bef196d45e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bef196d45e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bef196d45e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bef196d45e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e0695d1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e0695d1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bef196d45e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bef196d45e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bef196d45e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bef196d45e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be8e8b57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be8e8b57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bd2f1e064f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bd2f1e064f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be8e8b570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be8e8b570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be8e8b570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be8e8b570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be8e8b570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be8e8b570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be8e8b570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be8e8b570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be8e8b570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be8e8b570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be8e8b570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be8e8b570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d2f1e064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d2f1e064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be8e8b5700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be8e8b5700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be8e8b5700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be8e8b5700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be8e8b5700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be8e8b5700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be8e8b5700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be8e8b5700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be8e8b5700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be8e8b5700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bef196d45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bef196d45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d2f1e06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d2f1e06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d2f1e064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d2f1e06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rgbClr val="9900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 Id="rId3" Type="http://schemas.openxmlformats.org/officeDocument/2006/relationships/image" Target="../media/image1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 Id="rId3" Type="http://schemas.openxmlformats.org/officeDocument/2006/relationships/image" Target="../media/image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8.xml"/><Relationship Id="rId3" Type="http://schemas.openxmlformats.org/officeDocument/2006/relationships/image" Target="../media/image1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9.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1.xml"/><Relationship Id="rId3" Type="http://schemas.openxmlformats.org/officeDocument/2006/relationships/image" Target="../media/image3.png"/><Relationship Id="rId4" Type="http://schemas.openxmlformats.org/officeDocument/2006/relationships/image" Target="../media/image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2.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1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3.xml"/><Relationship Id="rId3" Type="http://schemas.openxmlformats.org/officeDocument/2006/relationships/image" Target="../media/image1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598100" y="1209527"/>
            <a:ext cx="8222100" cy="1404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Georgia"/>
                <a:ea typeface="Georgia"/>
                <a:cs typeface="Georgia"/>
                <a:sym typeface="Georgia"/>
              </a:rPr>
              <a:t>CSCI 3321 Client Server Web Programming</a:t>
            </a:r>
            <a:endParaRPr>
              <a:latin typeface="Georgia"/>
              <a:ea typeface="Georgia"/>
              <a:cs typeface="Georgia"/>
              <a:sym typeface="Georgia"/>
            </a:endParaRPr>
          </a:p>
        </p:txBody>
      </p:sp>
      <p:sp>
        <p:nvSpPr>
          <p:cNvPr id="129" name="Google Shape;129;p13"/>
          <p:cNvSpPr txBox="1"/>
          <p:nvPr>
            <p:ph idx="1" type="subTitle"/>
          </p:nvPr>
        </p:nvSpPr>
        <p:spPr>
          <a:xfrm>
            <a:off x="598100" y="2761500"/>
            <a:ext cx="4774800" cy="738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a:latin typeface="Georgia"/>
                <a:ea typeface="Georgia"/>
                <a:cs typeface="Georgia"/>
                <a:sym typeface="Georgia"/>
              </a:rPr>
              <a:t>Lesson 2.3 - JavaScript</a:t>
            </a:r>
            <a:endParaRPr sz="2000">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663225" y="585600"/>
            <a:ext cx="7838700" cy="6465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SzPts val="990"/>
              <a:buNone/>
            </a:pPr>
            <a:r>
              <a:rPr lang="en">
                <a:latin typeface="Cambria Math"/>
                <a:ea typeface="Cambria Math"/>
                <a:cs typeface="Cambria Math"/>
                <a:sym typeface="Cambria Math"/>
              </a:rPr>
              <a:t>Identifiers</a:t>
            </a:r>
            <a:endParaRPr>
              <a:latin typeface="Cambria Math"/>
              <a:ea typeface="Cambria Math"/>
              <a:cs typeface="Cambria Math"/>
              <a:sym typeface="Cambria Math"/>
            </a:endParaRPr>
          </a:p>
        </p:txBody>
      </p:sp>
      <p:sp>
        <p:nvSpPr>
          <p:cNvPr id="184" name="Google Shape;184;p22"/>
          <p:cNvSpPr txBox="1"/>
          <p:nvPr/>
        </p:nvSpPr>
        <p:spPr>
          <a:xfrm>
            <a:off x="571500" y="1159925"/>
            <a:ext cx="7505700" cy="28314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An identifier is a name</a:t>
            </a:r>
            <a:endParaRPr sz="1900">
              <a:latin typeface="Cambria Math"/>
              <a:ea typeface="Cambria Math"/>
              <a:cs typeface="Cambria Math"/>
              <a:sym typeface="Cambria Math"/>
            </a:endParaRPr>
          </a:p>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Identifiers are used to name constants, variables, properties, functions, and classes</a:t>
            </a:r>
            <a:endParaRPr sz="1900">
              <a:latin typeface="Cambria Math"/>
              <a:ea typeface="Cambria Math"/>
              <a:cs typeface="Cambria Math"/>
              <a:sym typeface="Cambria Math"/>
            </a:endParaRPr>
          </a:p>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A JavaScript identifier must begin with a letter, an underscore (_), or a dollar sign ($), and subsequent characters can be letters, digits, underscores, or dollar signs</a:t>
            </a:r>
            <a:endParaRPr sz="1900">
              <a:latin typeface="Cambria Math"/>
              <a:ea typeface="Cambria Math"/>
              <a:cs typeface="Cambria Math"/>
              <a:sym typeface="Cambria Math"/>
            </a:endParaRPr>
          </a:p>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Reserved words cannot be used as identifiers</a:t>
            </a:r>
            <a:endParaRPr sz="1900">
              <a:latin typeface="Cambria Math"/>
              <a:ea typeface="Cambria Math"/>
              <a:cs typeface="Cambria Math"/>
              <a:sym typeface="Cambria Math"/>
            </a:endParaRPr>
          </a:p>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REMEMBER: identifiers are case-sensitive</a:t>
            </a:r>
            <a:endParaRPr sz="1900">
              <a:latin typeface="Cambria Math"/>
              <a:ea typeface="Cambria Math"/>
              <a:cs typeface="Cambria Math"/>
              <a:sym typeface="Cambria Mat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0" st="0"/>
                                            </p:txEl>
                                          </p:spTgt>
                                        </p:tgtEl>
                                        <p:attrNameLst>
                                          <p:attrName>style.visibility</p:attrName>
                                        </p:attrNameLst>
                                      </p:cBhvr>
                                      <p:to>
                                        <p:strVal val="visible"/>
                                      </p:to>
                                    </p:set>
                                    <p:animEffect filter="fade" transition="in">
                                      <p:cBhvr>
                                        <p:cTn dur="1000"/>
                                        <p:tgtEl>
                                          <p:spTgt spid="1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1" st="1"/>
                                            </p:txEl>
                                          </p:spTgt>
                                        </p:tgtEl>
                                        <p:attrNameLst>
                                          <p:attrName>style.visibility</p:attrName>
                                        </p:attrNameLst>
                                      </p:cBhvr>
                                      <p:to>
                                        <p:strVal val="visible"/>
                                      </p:to>
                                    </p:set>
                                    <p:animEffect filter="fade" transition="in">
                                      <p:cBhvr>
                                        <p:cTn dur="1000"/>
                                        <p:tgtEl>
                                          <p:spTgt spid="1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2" st="2"/>
                                            </p:txEl>
                                          </p:spTgt>
                                        </p:tgtEl>
                                        <p:attrNameLst>
                                          <p:attrName>style.visibility</p:attrName>
                                        </p:attrNameLst>
                                      </p:cBhvr>
                                      <p:to>
                                        <p:strVal val="visible"/>
                                      </p:to>
                                    </p:set>
                                    <p:animEffect filter="fade" transition="in">
                                      <p:cBhvr>
                                        <p:cTn dur="1000"/>
                                        <p:tgtEl>
                                          <p:spTgt spid="1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3" st="3"/>
                                            </p:txEl>
                                          </p:spTgt>
                                        </p:tgtEl>
                                        <p:attrNameLst>
                                          <p:attrName>style.visibility</p:attrName>
                                        </p:attrNameLst>
                                      </p:cBhvr>
                                      <p:to>
                                        <p:strVal val="visible"/>
                                      </p:to>
                                    </p:set>
                                    <p:animEffect filter="fade" transition="in">
                                      <p:cBhvr>
                                        <p:cTn dur="1000"/>
                                        <p:tgtEl>
                                          <p:spTgt spid="18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4" st="4"/>
                                            </p:txEl>
                                          </p:spTgt>
                                        </p:tgtEl>
                                        <p:attrNameLst>
                                          <p:attrName>style.visibility</p:attrName>
                                        </p:attrNameLst>
                                      </p:cBhvr>
                                      <p:to>
                                        <p:strVal val="visible"/>
                                      </p:to>
                                    </p:set>
                                    <p:animEffect filter="fade" transition="in">
                                      <p:cBhvr>
                                        <p:cTn dur="1000"/>
                                        <p:tgtEl>
                                          <p:spTgt spid="18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663225" y="585600"/>
            <a:ext cx="7838700" cy="6465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SzPts val="990"/>
              <a:buNone/>
            </a:pPr>
            <a:r>
              <a:rPr lang="en">
                <a:latin typeface="Cambria Math"/>
                <a:ea typeface="Cambria Math"/>
                <a:cs typeface="Cambria Math"/>
                <a:sym typeface="Cambria Math"/>
              </a:rPr>
              <a:t>Reserved Words</a:t>
            </a:r>
            <a:endParaRPr>
              <a:latin typeface="Cambria Math"/>
              <a:ea typeface="Cambria Math"/>
              <a:cs typeface="Cambria Math"/>
              <a:sym typeface="Cambria Math"/>
            </a:endParaRPr>
          </a:p>
        </p:txBody>
      </p:sp>
      <p:sp>
        <p:nvSpPr>
          <p:cNvPr id="190" name="Google Shape;190;p23"/>
          <p:cNvSpPr txBox="1"/>
          <p:nvPr/>
        </p:nvSpPr>
        <p:spPr>
          <a:xfrm>
            <a:off x="571500" y="1159925"/>
            <a:ext cx="7505700" cy="31677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a.k.a Keywords</a:t>
            </a:r>
            <a:endParaRPr sz="1900">
              <a:latin typeface="Cambria Math"/>
              <a:ea typeface="Cambria Math"/>
              <a:cs typeface="Cambria Math"/>
              <a:sym typeface="Cambria Math"/>
            </a:endParaRPr>
          </a:p>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Part of the JavaScript language</a:t>
            </a:r>
            <a:endParaRPr sz="1900">
              <a:latin typeface="Cambria Math"/>
              <a:ea typeface="Cambria Math"/>
              <a:cs typeface="Cambria Math"/>
              <a:sym typeface="Cambria Math"/>
            </a:endParaRPr>
          </a:p>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Must not be used as identifiers (exceptions exist, but not recommended)</a:t>
            </a:r>
            <a:endParaRPr sz="1900">
              <a:latin typeface="Cambria Math"/>
              <a:ea typeface="Cambria Math"/>
              <a:cs typeface="Cambria Math"/>
              <a:sym typeface="Cambria Math"/>
            </a:endParaRPr>
          </a:p>
          <a:p>
            <a:pPr indent="-349250" lvl="0" marL="457200" rtl="0" algn="l">
              <a:lnSpc>
                <a:spcPct val="115000"/>
              </a:lnSpc>
              <a:spcBef>
                <a:spcPts val="0"/>
              </a:spcBef>
              <a:spcAft>
                <a:spcPts val="0"/>
              </a:spcAft>
              <a:buClr>
                <a:srgbClr val="0000FF"/>
              </a:buClr>
              <a:buSzPts val="1900"/>
              <a:buFont typeface="Cambria Math"/>
              <a:buChar char="●"/>
            </a:pPr>
            <a:r>
              <a:rPr lang="en" sz="1900">
                <a:solidFill>
                  <a:srgbClr val="0000FF"/>
                </a:solidFill>
                <a:latin typeface="Cambria Math"/>
                <a:ea typeface="Cambria Math"/>
                <a:cs typeface="Cambria Math"/>
                <a:sym typeface="Cambria Math"/>
              </a:rPr>
              <a:t>as  const  export  get  null  target  void  async  continue  extends  if  of  this  while  await  debugger  false  import  return  throw  with break  default  finally  in  set  true  yieldcase  delete  for  instanceof  static  trycatch  do  from  let  super  typeof  class  else  function  new  switch  var</a:t>
            </a:r>
            <a:endParaRPr sz="1900">
              <a:solidFill>
                <a:srgbClr val="0000FF"/>
              </a:solidFill>
              <a:latin typeface="Cambria Math"/>
              <a:ea typeface="Cambria Math"/>
              <a:cs typeface="Cambria Math"/>
              <a:sym typeface="Cambria Mat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0" st="0"/>
                                            </p:txEl>
                                          </p:spTgt>
                                        </p:tgtEl>
                                        <p:attrNameLst>
                                          <p:attrName>style.visibility</p:attrName>
                                        </p:attrNameLst>
                                      </p:cBhvr>
                                      <p:to>
                                        <p:strVal val="visible"/>
                                      </p:to>
                                    </p:set>
                                    <p:animEffect filter="fade" transition="in">
                                      <p:cBhvr>
                                        <p:cTn dur="1000"/>
                                        <p:tgtEl>
                                          <p:spTgt spid="1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1" st="1"/>
                                            </p:txEl>
                                          </p:spTgt>
                                        </p:tgtEl>
                                        <p:attrNameLst>
                                          <p:attrName>style.visibility</p:attrName>
                                        </p:attrNameLst>
                                      </p:cBhvr>
                                      <p:to>
                                        <p:strVal val="visible"/>
                                      </p:to>
                                    </p:set>
                                    <p:animEffect filter="fade" transition="in">
                                      <p:cBhvr>
                                        <p:cTn dur="1000"/>
                                        <p:tgtEl>
                                          <p:spTgt spid="1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2" st="2"/>
                                            </p:txEl>
                                          </p:spTgt>
                                        </p:tgtEl>
                                        <p:attrNameLst>
                                          <p:attrName>style.visibility</p:attrName>
                                        </p:attrNameLst>
                                      </p:cBhvr>
                                      <p:to>
                                        <p:strVal val="visible"/>
                                      </p:to>
                                    </p:set>
                                    <p:animEffect filter="fade" transition="in">
                                      <p:cBhvr>
                                        <p:cTn dur="1000"/>
                                        <p:tgtEl>
                                          <p:spTgt spid="1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3" st="3"/>
                                            </p:txEl>
                                          </p:spTgt>
                                        </p:tgtEl>
                                        <p:attrNameLst>
                                          <p:attrName>style.visibility</p:attrName>
                                        </p:attrNameLst>
                                      </p:cBhvr>
                                      <p:to>
                                        <p:strVal val="visible"/>
                                      </p:to>
                                    </p:set>
                                    <p:animEffect filter="fade" transition="in">
                                      <p:cBhvr>
                                        <p:cTn dur="1000"/>
                                        <p:tgtEl>
                                          <p:spTgt spid="19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663225" y="585600"/>
            <a:ext cx="7838700" cy="6465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SzPts val="990"/>
              <a:buNone/>
            </a:pPr>
            <a:r>
              <a:rPr lang="en">
                <a:latin typeface="Cambria Math"/>
                <a:ea typeface="Cambria Math"/>
                <a:cs typeface="Cambria Math"/>
                <a:sym typeface="Cambria Math"/>
              </a:rPr>
              <a:t>Literals</a:t>
            </a:r>
            <a:endParaRPr>
              <a:latin typeface="Cambria Math"/>
              <a:ea typeface="Cambria Math"/>
              <a:cs typeface="Cambria Math"/>
              <a:sym typeface="Cambria Math"/>
            </a:endParaRPr>
          </a:p>
        </p:txBody>
      </p:sp>
      <p:sp>
        <p:nvSpPr>
          <p:cNvPr id="196" name="Google Shape;196;p24"/>
          <p:cNvSpPr txBox="1"/>
          <p:nvPr/>
        </p:nvSpPr>
        <p:spPr>
          <a:xfrm>
            <a:off x="571500" y="1159925"/>
            <a:ext cx="7505700" cy="21234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A literal is a data value that appears directly in a program - a fixed value</a:t>
            </a:r>
            <a:endParaRPr sz="1900">
              <a:latin typeface="Cambria Math"/>
              <a:ea typeface="Cambria Math"/>
              <a:cs typeface="Cambria Math"/>
              <a:sym typeface="Cambria Math"/>
            </a:endParaRPr>
          </a:p>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Numbers: written with or without decimals</a:t>
            </a:r>
            <a:endParaRPr sz="1900">
              <a:latin typeface="Cambria Math"/>
              <a:ea typeface="Cambria Math"/>
              <a:cs typeface="Cambria Math"/>
              <a:sym typeface="Cambria Math"/>
            </a:endParaRPr>
          </a:p>
          <a:p>
            <a:pPr indent="-342900" lvl="1" marL="914400" rtl="0" algn="l">
              <a:lnSpc>
                <a:spcPct val="115000"/>
              </a:lnSpc>
              <a:spcBef>
                <a:spcPts val="0"/>
              </a:spcBef>
              <a:spcAft>
                <a:spcPts val="0"/>
              </a:spcAft>
              <a:buSzPts val="1800"/>
              <a:buFont typeface="Cambria Math"/>
              <a:buChar char="○"/>
            </a:pPr>
            <a:r>
              <a:rPr lang="en" sz="1800">
                <a:latin typeface="Cambria Math"/>
                <a:ea typeface="Cambria Math"/>
                <a:cs typeface="Cambria Math"/>
                <a:sym typeface="Cambria Math"/>
              </a:rPr>
              <a:t>10.5</a:t>
            </a:r>
            <a:endParaRPr sz="1800">
              <a:latin typeface="Cambria Math"/>
              <a:ea typeface="Cambria Math"/>
              <a:cs typeface="Cambria Math"/>
              <a:sym typeface="Cambria Math"/>
            </a:endParaRPr>
          </a:p>
          <a:p>
            <a:pPr indent="-342900" lvl="1" marL="914400" rtl="0" algn="l">
              <a:lnSpc>
                <a:spcPct val="115000"/>
              </a:lnSpc>
              <a:spcBef>
                <a:spcPts val="0"/>
              </a:spcBef>
              <a:spcAft>
                <a:spcPts val="0"/>
              </a:spcAft>
              <a:buSzPts val="1800"/>
              <a:buFont typeface="Cambria Math"/>
              <a:buChar char="○"/>
            </a:pPr>
            <a:r>
              <a:rPr lang="en" sz="1800">
                <a:latin typeface="Cambria Math"/>
                <a:ea typeface="Cambria Math"/>
                <a:cs typeface="Cambria Math"/>
                <a:sym typeface="Cambria Math"/>
              </a:rPr>
              <a:t>1005</a:t>
            </a:r>
            <a:endParaRPr sz="1800">
              <a:latin typeface="Cambria Math"/>
              <a:ea typeface="Cambria Math"/>
              <a:cs typeface="Cambria Math"/>
              <a:sym typeface="Cambria Math"/>
            </a:endParaRPr>
          </a:p>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Strings: text, written within double or single quotes</a:t>
            </a:r>
            <a:endParaRPr sz="1900">
              <a:latin typeface="Cambria Math"/>
              <a:ea typeface="Cambria Math"/>
              <a:cs typeface="Cambria Math"/>
              <a:sym typeface="Cambria Mat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0" st="0"/>
                                            </p:txEl>
                                          </p:spTgt>
                                        </p:tgtEl>
                                        <p:attrNameLst>
                                          <p:attrName>style.visibility</p:attrName>
                                        </p:attrNameLst>
                                      </p:cBhvr>
                                      <p:to>
                                        <p:strVal val="visible"/>
                                      </p:to>
                                    </p:set>
                                    <p:animEffect filter="fade" transition="in">
                                      <p:cBhvr>
                                        <p:cTn dur="1000"/>
                                        <p:tgtEl>
                                          <p:spTgt spid="1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1" st="1"/>
                                            </p:txEl>
                                          </p:spTgt>
                                        </p:tgtEl>
                                        <p:attrNameLst>
                                          <p:attrName>style.visibility</p:attrName>
                                        </p:attrNameLst>
                                      </p:cBhvr>
                                      <p:to>
                                        <p:strVal val="visible"/>
                                      </p:to>
                                    </p:set>
                                    <p:animEffect filter="fade" transition="in">
                                      <p:cBhvr>
                                        <p:cTn dur="1000"/>
                                        <p:tgtEl>
                                          <p:spTgt spid="19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2" st="2"/>
                                            </p:txEl>
                                          </p:spTgt>
                                        </p:tgtEl>
                                        <p:attrNameLst>
                                          <p:attrName>style.visibility</p:attrName>
                                        </p:attrNameLst>
                                      </p:cBhvr>
                                      <p:to>
                                        <p:strVal val="visible"/>
                                      </p:to>
                                    </p:set>
                                    <p:animEffect filter="fade" transition="in">
                                      <p:cBhvr>
                                        <p:cTn dur="1000"/>
                                        <p:tgtEl>
                                          <p:spTgt spid="19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3" st="3"/>
                                            </p:txEl>
                                          </p:spTgt>
                                        </p:tgtEl>
                                        <p:attrNameLst>
                                          <p:attrName>style.visibility</p:attrName>
                                        </p:attrNameLst>
                                      </p:cBhvr>
                                      <p:to>
                                        <p:strVal val="visible"/>
                                      </p:to>
                                    </p:set>
                                    <p:animEffect filter="fade" transition="in">
                                      <p:cBhvr>
                                        <p:cTn dur="1000"/>
                                        <p:tgtEl>
                                          <p:spTgt spid="19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4" st="4"/>
                                            </p:txEl>
                                          </p:spTgt>
                                        </p:tgtEl>
                                        <p:attrNameLst>
                                          <p:attrName>style.visibility</p:attrName>
                                        </p:attrNameLst>
                                      </p:cBhvr>
                                      <p:to>
                                        <p:strVal val="visible"/>
                                      </p:to>
                                    </p:set>
                                    <p:animEffect filter="fade" transition="in">
                                      <p:cBhvr>
                                        <p:cTn dur="1000"/>
                                        <p:tgtEl>
                                          <p:spTgt spid="19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663225" y="585600"/>
            <a:ext cx="7838700" cy="6465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SzPts val="990"/>
              <a:buNone/>
            </a:pPr>
            <a:r>
              <a:rPr lang="en">
                <a:latin typeface="Cambria Math"/>
                <a:ea typeface="Cambria Math"/>
                <a:cs typeface="Cambria Math"/>
                <a:sym typeface="Cambria Math"/>
              </a:rPr>
              <a:t>Comments</a:t>
            </a:r>
            <a:endParaRPr>
              <a:latin typeface="Cambria Math"/>
              <a:ea typeface="Cambria Math"/>
              <a:cs typeface="Cambria Math"/>
              <a:sym typeface="Cambria Math"/>
            </a:endParaRPr>
          </a:p>
        </p:txBody>
      </p:sp>
      <p:sp>
        <p:nvSpPr>
          <p:cNvPr id="202" name="Google Shape;202;p25"/>
          <p:cNvSpPr txBox="1"/>
          <p:nvPr/>
        </p:nvSpPr>
        <p:spPr>
          <a:xfrm>
            <a:off x="571500" y="1159925"/>
            <a:ext cx="7930500" cy="24444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Used to explain JavaScript code, and to make it more readable</a:t>
            </a:r>
            <a:endParaRPr sz="1900">
              <a:latin typeface="Cambria Math"/>
              <a:ea typeface="Cambria Math"/>
              <a:cs typeface="Cambria Math"/>
              <a:sym typeface="Cambria Math"/>
            </a:endParaRPr>
          </a:p>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Used to prevent execution, when testing alternative code</a:t>
            </a:r>
            <a:endParaRPr sz="1900">
              <a:latin typeface="Cambria Math"/>
              <a:ea typeface="Cambria Math"/>
              <a:cs typeface="Cambria Math"/>
              <a:sym typeface="Cambria Math"/>
            </a:endParaRPr>
          </a:p>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Single line comments start with </a:t>
            </a:r>
            <a:r>
              <a:rPr b="1" lang="en" sz="1900">
                <a:solidFill>
                  <a:srgbClr val="38761D"/>
                </a:solidFill>
                <a:latin typeface="Cambria Math"/>
                <a:ea typeface="Cambria Math"/>
                <a:cs typeface="Cambria Math"/>
                <a:sym typeface="Cambria Math"/>
              </a:rPr>
              <a:t>//</a:t>
            </a:r>
            <a:endParaRPr b="1" sz="1900">
              <a:solidFill>
                <a:srgbClr val="38761D"/>
              </a:solidFill>
              <a:latin typeface="Cambria Math"/>
              <a:ea typeface="Cambria Math"/>
              <a:cs typeface="Cambria Math"/>
              <a:sym typeface="Cambria Math"/>
            </a:endParaRPr>
          </a:p>
          <a:p>
            <a:pPr indent="-342900" lvl="1" marL="914400" rtl="0" algn="l">
              <a:lnSpc>
                <a:spcPct val="115000"/>
              </a:lnSpc>
              <a:spcBef>
                <a:spcPts val="0"/>
              </a:spcBef>
              <a:spcAft>
                <a:spcPts val="0"/>
              </a:spcAft>
              <a:buSzPts val="1800"/>
              <a:buFont typeface="Cambria Math"/>
              <a:buChar char="○"/>
            </a:pPr>
            <a:r>
              <a:rPr lang="en" sz="1800">
                <a:latin typeface="Cambria Math"/>
                <a:ea typeface="Cambria Math"/>
                <a:cs typeface="Cambria Math"/>
                <a:sym typeface="Cambria Math"/>
              </a:rPr>
              <a:t>Any text between </a:t>
            </a:r>
            <a:r>
              <a:rPr b="1" lang="en" sz="1800">
                <a:solidFill>
                  <a:srgbClr val="38761D"/>
                </a:solidFill>
                <a:latin typeface="Cambria Math"/>
                <a:ea typeface="Cambria Math"/>
                <a:cs typeface="Cambria Math"/>
                <a:sym typeface="Cambria Math"/>
              </a:rPr>
              <a:t>//</a:t>
            </a:r>
            <a:r>
              <a:rPr lang="en" sz="1800">
                <a:latin typeface="Cambria Math"/>
                <a:ea typeface="Cambria Math"/>
                <a:cs typeface="Cambria Math"/>
                <a:sym typeface="Cambria Math"/>
              </a:rPr>
              <a:t> and </a:t>
            </a:r>
            <a:r>
              <a:rPr b="1" lang="en" sz="1800">
                <a:latin typeface="Cambria Math"/>
                <a:ea typeface="Cambria Math"/>
                <a:cs typeface="Cambria Math"/>
                <a:sym typeface="Cambria Math"/>
              </a:rPr>
              <a:t>the end of the line</a:t>
            </a:r>
            <a:r>
              <a:rPr lang="en" sz="1800">
                <a:latin typeface="Cambria Math"/>
                <a:ea typeface="Cambria Math"/>
                <a:cs typeface="Cambria Math"/>
                <a:sym typeface="Cambria Math"/>
              </a:rPr>
              <a:t> will be ignored by JavaScript (will not be executed)</a:t>
            </a:r>
            <a:endParaRPr sz="1800">
              <a:latin typeface="Cambria Math"/>
              <a:ea typeface="Cambria Math"/>
              <a:cs typeface="Cambria Math"/>
              <a:sym typeface="Cambria Math"/>
            </a:endParaRPr>
          </a:p>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Multi-line comments start with </a:t>
            </a:r>
            <a:r>
              <a:rPr b="1" lang="en" sz="1900">
                <a:solidFill>
                  <a:srgbClr val="38761D"/>
                </a:solidFill>
                <a:latin typeface="Cambria Math"/>
                <a:ea typeface="Cambria Math"/>
                <a:cs typeface="Cambria Math"/>
                <a:sym typeface="Cambria Math"/>
              </a:rPr>
              <a:t>/*</a:t>
            </a:r>
            <a:r>
              <a:rPr lang="en" sz="1900">
                <a:latin typeface="Cambria Math"/>
                <a:ea typeface="Cambria Math"/>
                <a:cs typeface="Cambria Math"/>
                <a:sym typeface="Cambria Math"/>
              </a:rPr>
              <a:t> and end with </a:t>
            </a:r>
            <a:r>
              <a:rPr b="1" lang="en" sz="1900">
                <a:solidFill>
                  <a:srgbClr val="38761D"/>
                </a:solidFill>
                <a:latin typeface="Cambria Math"/>
                <a:ea typeface="Cambria Math"/>
                <a:cs typeface="Cambria Math"/>
                <a:sym typeface="Cambria Math"/>
              </a:rPr>
              <a:t>*/</a:t>
            </a:r>
            <a:endParaRPr b="1" sz="1900">
              <a:solidFill>
                <a:srgbClr val="38761D"/>
              </a:solidFill>
              <a:latin typeface="Cambria Math"/>
              <a:ea typeface="Cambria Math"/>
              <a:cs typeface="Cambria Math"/>
              <a:sym typeface="Cambria Math"/>
            </a:endParaRPr>
          </a:p>
          <a:p>
            <a:pPr indent="-342900" lvl="1" marL="914400" rtl="0" algn="l">
              <a:lnSpc>
                <a:spcPct val="115000"/>
              </a:lnSpc>
              <a:spcBef>
                <a:spcPts val="0"/>
              </a:spcBef>
              <a:spcAft>
                <a:spcPts val="0"/>
              </a:spcAft>
              <a:buSzPts val="1800"/>
              <a:buFont typeface="Cambria Math"/>
              <a:buChar char="○"/>
            </a:pPr>
            <a:r>
              <a:rPr lang="en" sz="1800">
                <a:latin typeface="Cambria Math"/>
                <a:ea typeface="Cambria Math"/>
                <a:cs typeface="Cambria Math"/>
                <a:sym typeface="Cambria Math"/>
              </a:rPr>
              <a:t>Any text between </a:t>
            </a:r>
            <a:r>
              <a:rPr lang="en" sz="1800">
                <a:solidFill>
                  <a:srgbClr val="38761D"/>
                </a:solidFill>
                <a:latin typeface="Cambria Math"/>
                <a:ea typeface="Cambria Math"/>
                <a:cs typeface="Cambria Math"/>
                <a:sym typeface="Cambria Math"/>
              </a:rPr>
              <a:t>/* and */</a:t>
            </a:r>
            <a:r>
              <a:rPr lang="en" sz="1800">
                <a:latin typeface="Cambria Math"/>
                <a:ea typeface="Cambria Math"/>
                <a:cs typeface="Cambria Math"/>
                <a:sym typeface="Cambria Math"/>
              </a:rPr>
              <a:t> will be ignored by JavaScript</a:t>
            </a:r>
            <a:endParaRPr sz="1800">
              <a:latin typeface="Cambria Math"/>
              <a:ea typeface="Cambria Math"/>
              <a:cs typeface="Cambria Math"/>
              <a:sym typeface="Cambria Mat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0" st="0"/>
                                            </p:txEl>
                                          </p:spTgt>
                                        </p:tgtEl>
                                        <p:attrNameLst>
                                          <p:attrName>style.visibility</p:attrName>
                                        </p:attrNameLst>
                                      </p:cBhvr>
                                      <p:to>
                                        <p:strVal val="visible"/>
                                      </p:to>
                                    </p:set>
                                    <p:animEffect filter="fade" transition="in">
                                      <p:cBhvr>
                                        <p:cTn dur="1000"/>
                                        <p:tgtEl>
                                          <p:spTgt spid="2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1" st="1"/>
                                            </p:txEl>
                                          </p:spTgt>
                                        </p:tgtEl>
                                        <p:attrNameLst>
                                          <p:attrName>style.visibility</p:attrName>
                                        </p:attrNameLst>
                                      </p:cBhvr>
                                      <p:to>
                                        <p:strVal val="visible"/>
                                      </p:to>
                                    </p:set>
                                    <p:animEffect filter="fade" transition="in">
                                      <p:cBhvr>
                                        <p:cTn dur="1000"/>
                                        <p:tgtEl>
                                          <p:spTgt spid="2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2" st="2"/>
                                            </p:txEl>
                                          </p:spTgt>
                                        </p:tgtEl>
                                        <p:attrNameLst>
                                          <p:attrName>style.visibility</p:attrName>
                                        </p:attrNameLst>
                                      </p:cBhvr>
                                      <p:to>
                                        <p:strVal val="visible"/>
                                      </p:to>
                                    </p:set>
                                    <p:animEffect filter="fade" transition="in">
                                      <p:cBhvr>
                                        <p:cTn dur="1000"/>
                                        <p:tgtEl>
                                          <p:spTgt spid="2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3" st="3"/>
                                            </p:txEl>
                                          </p:spTgt>
                                        </p:tgtEl>
                                        <p:attrNameLst>
                                          <p:attrName>style.visibility</p:attrName>
                                        </p:attrNameLst>
                                      </p:cBhvr>
                                      <p:to>
                                        <p:strVal val="visible"/>
                                      </p:to>
                                    </p:set>
                                    <p:animEffect filter="fade" transition="in">
                                      <p:cBhvr>
                                        <p:cTn dur="1000"/>
                                        <p:tgtEl>
                                          <p:spTgt spid="2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4" st="4"/>
                                            </p:txEl>
                                          </p:spTgt>
                                        </p:tgtEl>
                                        <p:attrNameLst>
                                          <p:attrName>style.visibility</p:attrName>
                                        </p:attrNameLst>
                                      </p:cBhvr>
                                      <p:to>
                                        <p:strVal val="visible"/>
                                      </p:to>
                                    </p:set>
                                    <p:animEffect filter="fade" transition="in">
                                      <p:cBhvr>
                                        <p:cTn dur="1000"/>
                                        <p:tgtEl>
                                          <p:spTgt spid="20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5" st="5"/>
                                            </p:txEl>
                                          </p:spTgt>
                                        </p:tgtEl>
                                        <p:attrNameLst>
                                          <p:attrName>style.visibility</p:attrName>
                                        </p:attrNameLst>
                                      </p:cBhvr>
                                      <p:to>
                                        <p:strVal val="visible"/>
                                      </p:to>
                                    </p:set>
                                    <p:animEffect filter="fade" transition="in">
                                      <p:cBhvr>
                                        <p:cTn dur="1000"/>
                                        <p:tgtEl>
                                          <p:spTgt spid="20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6"/>
          <p:cNvSpPr txBox="1"/>
          <p:nvPr>
            <p:ph type="title"/>
          </p:nvPr>
        </p:nvSpPr>
        <p:spPr>
          <a:xfrm>
            <a:off x="663225" y="585600"/>
            <a:ext cx="7838700" cy="6465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SzPts val="990"/>
              <a:buNone/>
            </a:pPr>
            <a:r>
              <a:rPr lang="en">
                <a:latin typeface="Cambria Math"/>
                <a:ea typeface="Cambria Math"/>
                <a:cs typeface="Cambria Math"/>
                <a:sym typeface="Cambria Math"/>
              </a:rPr>
              <a:t>Types</a:t>
            </a:r>
            <a:endParaRPr>
              <a:latin typeface="Cambria Math"/>
              <a:ea typeface="Cambria Math"/>
              <a:cs typeface="Cambria Math"/>
              <a:sym typeface="Cambria Math"/>
            </a:endParaRPr>
          </a:p>
        </p:txBody>
      </p:sp>
      <p:sp>
        <p:nvSpPr>
          <p:cNvPr id="208" name="Google Shape;208;p26"/>
          <p:cNvSpPr txBox="1"/>
          <p:nvPr/>
        </p:nvSpPr>
        <p:spPr>
          <a:xfrm>
            <a:off x="571500" y="1159925"/>
            <a:ext cx="7505700" cy="27276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Primitive Types</a:t>
            </a:r>
            <a:endParaRPr sz="1900">
              <a:latin typeface="Cambria Math"/>
              <a:ea typeface="Cambria Math"/>
              <a:cs typeface="Cambria Math"/>
              <a:sym typeface="Cambria Math"/>
            </a:endParaRPr>
          </a:p>
          <a:p>
            <a:pPr indent="-342900" lvl="1" marL="914400" rtl="0" algn="l">
              <a:lnSpc>
                <a:spcPct val="115000"/>
              </a:lnSpc>
              <a:spcBef>
                <a:spcPts val="0"/>
              </a:spcBef>
              <a:spcAft>
                <a:spcPts val="0"/>
              </a:spcAft>
              <a:buSzPts val="1800"/>
              <a:buFont typeface="Cambria Math"/>
              <a:buChar char="○"/>
            </a:pPr>
            <a:r>
              <a:rPr lang="en" sz="1800">
                <a:latin typeface="Cambria Math"/>
                <a:ea typeface="Cambria Math"/>
                <a:cs typeface="Cambria Math"/>
                <a:sym typeface="Cambria Math"/>
              </a:rPr>
              <a:t>numbers, strings, and booleans</a:t>
            </a:r>
            <a:endParaRPr sz="1800">
              <a:latin typeface="Cambria Math"/>
              <a:ea typeface="Cambria Math"/>
              <a:cs typeface="Cambria Math"/>
              <a:sym typeface="Cambria Math"/>
            </a:endParaRPr>
          </a:p>
          <a:p>
            <a:pPr indent="-342900" lvl="1" marL="914400" rtl="0" algn="l">
              <a:lnSpc>
                <a:spcPct val="115000"/>
              </a:lnSpc>
              <a:spcBef>
                <a:spcPts val="0"/>
              </a:spcBef>
              <a:spcAft>
                <a:spcPts val="0"/>
              </a:spcAft>
              <a:buSzPts val="1800"/>
              <a:buFont typeface="Cambria Math"/>
              <a:buChar char="○"/>
            </a:pPr>
            <a:r>
              <a:rPr lang="en" sz="1800">
                <a:latin typeface="Cambria Math"/>
                <a:ea typeface="Cambria Math"/>
                <a:cs typeface="Cambria Math"/>
                <a:sym typeface="Cambria Math"/>
              </a:rPr>
              <a:t>undefined, null, and symbol</a:t>
            </a:r>
            <a:endParaRPr sz="1800">
              <a:latin typeface="Cambria Math"/>
              <a:ea typeface="Cambria Math"/>
              <a:cs typeface="Cambria Math"/>
              <a:sym typeface="Cambria Math"/>
            </a:endParaRPr>
          </a:p>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Object Types</a:t>
            </a:r>
            <a:endParaRPr sz="1900">
              <a:latin typeface="Cambria Math"/>
              <a:ea typeface="Cambria Math"/>
              <a:cs typeface="Cambria Math"/>
              <a:sym typeface="Cambria Math"/>
            </a:endParaRPr>
          </a:p>
          <a:p>
            <a:pPr indent="-342900" lvl="1" marL="914400" rtl="0" algn="l">
              <a:lnSpc>
                <a:spcPct val="115000"/>
              </a:lnSpc>
              <a:spcBef>
                <a:spcPts val="0"/>
              </a:spcBef>
              <a:spcAft>
                <a:spcPts val="0"/>
              </a:spcAft>
              <a:buSzPts val="1800"/>
              <a:buFont typeface="Cambria Math"/>
              <a:buChar char="○"/>
            </a:pPr>
            <a:r>
              <a:rPr lang="en" sz="1800">
                <a:latin typeface="Cambria Math"/>
                <a:ea typeface="Cambria Math"/>
                <a:cs typeface="Cambria Math"/>
                <a:sym typeface="Cambria Math"/>
              </a:rPr>
              <a:t>An object is any value that is not a number, string, boolean, undefined, null, or symbol</a:t>
            </a:r>
            <a:endParaRPr sz="1800">
              <a:latin typeface="Cambria Math"/>
              <a:ea typeface="Cambria Math"/>
              <a:cs typeface="Cambria Math"/>
              <a:sym typeface="Cambria Math"/>
            </a:endParaRPr>
          </a:p>
          <a:p>
            <a:pPr indent="-342900" lvl="1" marL="914400" rtl="0" algn="l">
              <a:lnSpc>
                <a:spcPct val="115000"/>
              </a:lnSpc>
              <a:spcBef>
                <a:spcPts val="0"/>
              </a:spcBef>
              <a:spcAft>
                <a:spcPts val="0"/>
              </a:spcAft>
              <a:buSzPts val="1800"/>
              <a:buFont typeface="Cambria Math"/>
              <a:buChar char="○"/>
            </a:pPr>
            <a:r>
              <a:rPr lang="en" sz="1800">
                <a:latin typeface="Cambria Math"/>
                <a:ea typeface="Cambria Math"/>
                <a:cs typeface="Cambria Math"/>
                <a:sym typeface="Cambria Math"/>
              </a:rPr>
              <a:t>An object is </a:t>
            </a:r>
            <a:r>
              <a:rPr lang="en" sz="1800">
                <a:latin typeface="Cambria Math"/>
                <a:ea typeface="Cambria Math"/>
                <a:cs typeface="Cambria Math"/>
                <a:sym typeface="Cambria Math"/>
              </a:rPr>
              <a:t>a collection of properties where each property has a name and a value</a:t>
            </a:r>
            <a:endParaRPr sz="1800">
              <a:latin typeface="Cambria Math"/>
              <a:ea typeface="Cambria Math"/>
              <a:cs typeface="Cambria Math"/>
              <a:sym typeface="Cambria Math"/>
            </a:endParaRPr>
          </a:p>
        </p:txBody>
      </p:sp>
      <p:sp>
        <p:nvSpPr>
          <p:cNvPr id="209" name="Google Shape;209;p26"/>
          <p:cNvSpPr txBox="1"/>
          <p:nvPr/>
        </p:nvSpPr>
        <p:spPr>
          <a:xfrm>
            <a:off x="1465475" y="3762725"/>
            <a:ext cx="6678900" cy="3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50">
                <a:solidFill>
                  <a:srgbClr val="0000CD"/>
                </a:solidFill>
                <a:highlight>
                  <a:srgbClr val="FFFFFF"/>
                </a:highlight>
                <a:latin typeface="Cutive Mono"/>
                <a:ea typeface="Cutive Mono"/>
                <a:cs typeface="Cutive Mono"/>
                <a:sym typeface="Cutive Mono"/>
              </a:rPr>
              <a:t>var</a:t>
            </a:r>
            <a:r>
              <a:rPr b="1" lang="en" sz="1150">
                <a:highlight>
                  <a:srgbClr val="FFFFFF"/>
                </a:highlight>
                <a:latin typeface="Cutive Mono"/>
                <a:ea typeface="Cutive Mono"/>
                <a:cs typeface="Cutive Mono"/>
                <a:sym typeface="Cutive Mono"/>
              </a:rPr>
              <a:t> person = {firstName:</a:t>
            </a:r>
            <a:r>
              <a:rPr b="1" lang="en" sz="1150">
                <a:solidFill>
                  <a:srgbClr val="A52A2A"/>
                </a:solidFill>
                <a:highlight>
                  <a:srgbClr val="FFFFFF"/>
                </a:highlight>
                <a:latin typeface="Cutive Mono"/>
                <a:ea typeface="Cutive Mono"/>
                <a:cs typeface="Cutive Mono"/>
                <a:sym typeface="Cutive Mono"/>
              </a:rPr>
              <a:t>"John"</a:t>
            </a:r>
            <a:r>
              <a:rPr b="1" lang="en" sz="1150">
                <a:highlight>
                  <a:srgbClr val="FFFFFF"/>
                </a:highlight>
                <a:latin typeface="Cutive Mono"/>
                <a:ea typeface="Cutive Mono"/>
                <a:cs typeface="Cutive Mono"/>
                <a:sym typeface="Cutive Mono"/>
              </a:rPr>
              <a:t>, lastName:</a:t>
            </a:r>
            <a:r>
              <a:rPr b="1" lang="en" sz="1150">
                <a:solidFill>
                  <a:srgbClr val="A52A2A"/>
                </a:solidFill>
                <a:highlight>
                  <a:srgbClr val="FFFFFF"/>
                </a:highlight>
                <a:latin typeface="Cutive Mono"/>
                <a:ea typeface="Cutive Mono"/>
                <a:cs typeface="Cutive Mono"/>
                <a:sym typeface="Cutive Mono"/>
              </a:rPr>
              <a:t>"Doe"</a:t>
            </a:r>
            <a:r>
              <a:rPr b="1" lang="en" sz="1150">
                <a:highlight>
                  <a:srgbClr val="FFFFFF"/>
                </a:highlight>
                <a:latin typeface="Cutive Mono"/>
                <a:ea typeface="Cutive Mono"/>
                <a:cs typeface="Cutive Mono"/>
                <a:sym typeface="Cutive Mono"/>
              </a:rPr>
              <a:t>, age:</a:t>
            </a:r>
            <a:r>
              <a:rPr b="1" lang="en" sz="1150">
                <a:solidFill>
                  <a:srgbClr val="FF0000"/>
                </a:solidFill>
                <a:highlight>
                  <a:srgbClr val="FFFFFF"/>
                </a:highlight>
                <a:latin typeface="Cutive Mono"/>
                <a:ea typeface="Cutive Mono"/>
                <a:cs typeface="Cutive Mono"/>
                <a:sym typeface="Cutive Mono"/>
              </a:rPr>
              <a:t>50</a:t>
            </a:r>
            <a:r>
              <a:rPr b="1" lang="en" sz="1150">
                <a:highlight>
                  <a:srgbClr val="FFFFFF"/>
                </a:highlight>
                <a:latin typeface="Cutive Mono"/>
                <a:ea typeface="Cutive Mono"/>
                <a:cs typeface="Cutive Mono"/>
                <a:sym typeface="Cutive Mono"/>
              </a:rPr>
              <a:t>, eyeColor:</a:t>
            </a:r>
            <a:r>
              <a:rPr b="1" lang="en" sz="1150">
                <a:solidFill>
                  <a:srgbClr val="A52A2A"/>
                </a:solidFill>
                <a:highlight>
                  <a:srgbClr val="FFFFFF"/>
                </a:highlight>
                <a:latin typeface="Cutive Mono"/>
                <a:ea typeface="Cutive Mono"/>
                <a:cs typeface="Cutive Mono"/>
                <a:sym typeface="Cutive Mono"/>
              </a:rPr>
              <a:t>"blue"</a:t>
            </a:r>
            <a:r>
              <a:rPr b="1" lang="en" sz="1150">
                <a:highlight>
                  <a:srgbClr val="FFFFFF"/>
                </a:highlight>
                <a:latin typeface="Cutive Mono"/>
                <a:ea typeface="Cutive Mono"/>
                <a:cs typeface="Cutive Mono"/>
                <a:sym typeface="Cutive Mono"/>
              </a:rPr>
              <a:t>};</a:t>
            </a:r>
            <a:endParaRPr b="1">
              <a:latin typeface="Cutive Mono"/>
              <a:ea typeface="Cutive Mono"/>
              <a:cs typeface="Cutive Mono"/>
              <a:sym typeface="Cutive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0" st="0"/>
                                            </p:txEl>
                                          </p:spTgt>
                                        </p:tgtEl>
                                        <p:attrNameLst>
                                          <p:attrName>style.visibility</p:attrName>
                                        </p:attrNameLst>
                                      </p:cBhvr>
                                      <p:to>
                                        <p:strVal val="visible"/>
                                      </p:to>
                                    </p:set>
                                    <p:animEffect filter="fade" transition="in">
                                      <p:cBhvr>
                                        <p:cTn dur="1000"/>
                                        <p:tgtEl>
                                          <p:spTgt spid="2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1" st="1"/>
                                            </p:txEl>
                                          </p:spTgt>
                                        </p:tgtEl>
                                        <p:attrNameLst>
                                          <p:attrName>style.visibility</p:attrName>
                                        </p:attrNameLst>
                                      </p:cBhvr>
                                      <p:to>
                                        <p:strVal val="visible"/>
                                      </p:to>
                                    </p:set>
                                    <p:animEffect filter="fade" transition="in">
                                      <p:cBhvr>
                                        <p:cTn dur="1000"/>
                                        <p:tgtEl>
                                          <p:spTgt spid="2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2" st="2"/>
                                            </p:txEl>
                                          </p:spTgt>
                                        </p:tgtEl>
                                        <p:attrNameLst>
                                          <p:attrName>style.visibility</p:attrName>
                                        </p:attrNameLst>
                                      </p:cBhvr>
                                      <p:to>
                                        <p:strVal val="visible"/>
                                      </p:to>
                                    </p:set>
                                    <p:animEffect filter="fade" transition="in">
                                      <p:cBhvr>
                                        <p:cTn dur="1000"/>
                                        <p:tgtEl>
                                          <p:spTgt spid="2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3" st="3"/>
                                            </p:txEl>
                                          </p:spTgt>
                                        </p:tgtEl>
                                        <p:attrNameLst>
                                          <p:attrName>style.visibility</p:attrName>
                                        </p:attrNameLst>
                                      </p:cBhvr>
                                      <p:to>
                                        <p:strVal val="visible"/>
                                      </p:to>
                                    </p:set>
                                    <p:animEffect filter="fade" transition="in">
                                      <p:cBhvr>
                                        <p:cTn dur="1000"/>
                                        <p:tgtEl>
                                          <p:spTgt spid="2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4" st="4"/>
                                            </p:txEl>
                                          </p:spTgt>
                                        </p:tgtEl>
                                        <p:attrNameLst>
                                          <p:attrName>style.visibility</p:attrName>
                                        </p:attrNameLst>
                                      </p:cBhvr>
                                      <p:to>
                                        <p:strVal val="visible"/>
                                      </p:to>
                                    </p:set>
                                    <p:animEffect filter="fade" transition="in">
                                      <p:cBhvr>
                                        <p:cTn dur="1000"/>
                                        <p:tgtEl>
                                          <p:spTgt spid="2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5" st="5"/>
                                            </p:txEl>
                                          </p:spTgt>
                                        </p:tgtEl>
                                        <p:attrNameLst>
                                          <p:attrName>style.visibility</p:attrName>
                                        </p:attrNameLst>
                                      </p:cBhvr>
                                      <p:to>
                                        <p:strVal val="visible"/>
                                      </p:to>
                                    </p:set>
                                    <p:animEffect filter="fade" transition="in">
                                      <p:cBhvr>
                                        <p:cTn dur="1000"/>
                                        <p:tgtEl>
                                          <p:spTgt spid="20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7"/>
          <p:cNvSpPr txBox="1"/>
          <p:nvPr>
            <p:ph type="title"/>
          </p:nvPr>
        </p:nvSpPr>
        <p:spPr>
          <a:xfrm>
            <a:off x="663225" y="585600"/>
            <a:ext cx="7838700" cy="6465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SzPts val="990"/>
              <a:buNone/>
            </a:pPr>
            <a:r>
              <a:rPr lang="en">
                <a:latin typeface="Cambria Math"/>
                <a:ea typeface="Cambria Math"/>
                <a:cs typeface="Cambria Math"/>
                <a:sym typeface="Cambria Math"/>
              </a:rPr>
              <a:t>Special Objects</a:t>
            </a:r>
            <a:endParaRPr>
              <a:latin typeface="Cambria Math"/>
              <a:ea typeface="Cambria Math"/>
              <a:cs typeface="Cambria Math"/>
              <a:sym typeface="Cambria Math"/>
            </a:endParaRPr>
          </a:p>
        </p:txBody>
      </p:sp>
      <p:sp>
        <p:nvSpPr>
          <p:cNvPr id="215" name="Google Shape;215;p27"/>
          <p:cNvSpPr txBox="1"/>
          <p:nvPr/>
        </p:nvSpPr>
        <p:spPr>
          <a:xfrm>
            <a:off x="571500" y="1159925"/>
            <a:ext cx="7930500" cy="3294000"/>
          </a:xfrm>
          <a:prstGeom prst="rect">
            <a:avLst/>
          </a:prstGeom>
          <a:noFill/>
          <a:ln>
            <a:noFill/>
          </a:ln>
        </p:spPr>
        <p:txBody>
          <a:bodyPr anchorCtr="0" anchor="t" bIns="91425" lIns="91425" spcFirstLastPara="1" rIns="91425" wrap="square" tIns="91425">
            <a:spAutoFit/>
          </a:bodyPr>
          <a:lstStyle/>
          <a:p>
            <a:pPr indent="-349250" lvl="0" marL="457200" rtl="0" algn="l">
              <a:lnSpc>
                <a:spcPct val="100000"/>
              </a:lnSpc>
              <a:spcBef>
                <a:spcPts val="0"/>
              </a:spcBef>
              <a:spcAft>
                <a:spcPts val="0"/>
              </a:spcAft>
              <a:buSzPts val="1900"/>
              <a:buFont typeface="Cambria Math"/>
              <a:buChar char="●"/>
            </a:pPr>
            <a:r>
              <a:rPr lang="en" sz="1900">
                <a:latin typeface="Cambria Math"/>
                <a:ea typeface="Cambria Math"/>
                <a:cs typeface="Cambria Math"/>
                <a:sym typeface="Cambria Math"/>
              </a:rPr>
              <a:t>Array</a:t>
            </a:r>
            <a:endParaRPr sz="1900">
              <a:latin typeface="Cambria Math"/>
              <a:ea typeface="Cambria Math"/>
              <a:cs typeface="Cambria Math"/>
              <a:sym typeface="Cambria Math"/>
            </a:endParaRPr>
          </a:p>
          <a:p>
            <a:pPr indent="-342900" lvl="1" marL="914400" rtl="0" algn="l">
              <a:lnSpc>
                <a:spcPct val="100000"/>
              </a:lnSpc>
              <a:spcBef>
                <a:spcPts val="0"/>
              </a:spcBef>
              <a:spcAft>
                <a:spcPts val="0"/>
              </a:spcAft>
              <a:buSzPts val="1800"/>
              <a:buFont typeface="Cambria Math"/>
              <a:buChar char="○"/>
            </a:pPr>
            <a:r>
              <a:rPr lang="en" sz="1800">
                <a:latin typeface="Cambria Math"/>
                <a:ea typeface="Cambria Math"/>
                <a:cs typeface="Cambria Math"/>
                <a:sym typeface="Cambria Math"/>
              </a:rPr>
              <a:t>an ordered collection of numbered values</a:t>
            </a:r>
            <a:endParaRPr sz="1800">
              <a:latin typeface="Cambria Math"/>
              <a:ea typeface="Cambria Math"/>
              <a:cs typeface="Cambria Math"/>
              <a:sym typeface="Cambria Math"/>
            </a:endParaRPr>
          </a:p>
          <a:p>
            <a:pPr indent="-342900" lvl="1" marL="914400" rtl="0" algn="l">
              <a:lnSpc>
                <a:spcPct val="100000"/>
              </a:lnSpc>
              <a:spcBef>
                <a:spcPts val="0"/>
              </a:spcBef>
              <a:spcAft>
                <a:spcPts val="0"/>
              </a:spcAft>
              <a:buSzPts val="1800"/>
              <a:buFont typeface="Courier New"/>
              <a:buChar char="○"/>
            </a:pPr>
            <a:r>
              <a:rPr lang="en" sz="1800">
                <a:solidFill>
                  <a:srgbClr val="0000FF"/>
                </a:solidFill>
                <a:latin typeface="Courier New"/>
                <a:ea typeface="Courier New"/>
                <a:cs typeface="Courier New"/>
                <a:sym typeface="Courier New"/>
              </a:rPr>
              <a:t>var</a:t>
            </a:r>
            <a:r>
              <a:rPr lang="en" sz="1800">
                <a:latin typeface="Courier New"/>
                <a:ea typeface="Courier New"/>
                <a:cs typeface="Courier New"/>
                <a:sym typeface="Courier New"/>
              </a:rPr>
              <a:t> cars = [</a:t>
            </a:r>
            <a:r>
              <a:rPr lang="en" sz="1800">
                <a:solidFill>
                  <a:srgbClr val="CC4125"/>
                </a:solidFill>
                <a:latin typeface="Courier New"/>
                <a:ea typeface="Courier New"/>
                <a:cs typeface="Courier New"/>
                <a:sym typeface="Courier New"/>
              </a:rPr>
              <a:t>"Saab"</a:t>
            </a:r>
            <a:r>
              <a:rPr lang="en" sz="1800">
                <a:latin typeface="Courier New"/>
                <a:ea typeface="Courier New"/>
                <a:cs typeface="Courier New"/>
                <a:sym typeface="Courier New"/>
              </a:rPr>
              <a:t>, </a:t>
            </a:r>
            <a:r>
              <a:rPr lang="en" sz="1800">
                <a:solidFill>
                  <a:srgbClr val="CC4125"/>
                </a:solidFill>
                <a:latin typeface="Courier New"/>
                <a:ea typeface="Courier New"/>
                <a:cs typeface="Courier New"/>
                <a:sym typeface="Courier New"/>
              </a:rPr>
              <a:t>"Volvo"</a:t>
            </a:r>
            <a:r>
              <a:rPr lang="en" sz="1800">
                <a:latin typeface="Courier New"/>
                <a:ea typeface="Courier New"/>
                <a:cs typeface="Courier New"/>
                <a:sym typeface="Courier New"/>
              </a:rPr>
              <a:t>, </a:t>
            </a:r>
            <a:r>
              <a:rPr lang="en" sz="1800">
                <a:solidFill>
                  <a:srgbClr val="CC4125"/>
                </a:solidFill>
                <a:latin typeface="Courier New"/>
                <a:ea typeface="Courier New"/>
                <a:cs typeface="Courier New"/>
                <a:sym typeface="Courier New"/>
              </a:rPr>
              <a:t>"BMW"</a:t>
            </a:r>
            <a:r>
              <a:rPr lang="en" sz="1800">
                <a:latin typeface="Courier New"/>
                <a:ea typeface="Courier New"/>
                <a:cs typeface="Courier New"/>
                <a:sym typeface="Courier New"/>
              </a:rPr>
              <a:t>];</a:t>
            </a:r>
            <a:endParaRPr sz="1800">
              <a:latin typeface="Courier New"/>
              <a:ea typeface="Courier New"/>
              <a:cs typeface="Courier New"/>
              <a:sym typeface="Courier New"/>
            </a:endParaRPr>
          </a:p>
          <a:p>
            <a:pPr indent="-349250" lvl="0" marL="457200" rtl="0" algn="l">
              <a:lnSpc>
                <a:spcPct val="100000"/>
              </a:lnSpc>
              <a:spcBef>
                <a:spcPts val="0"/>
              </a:spcBef>
              <a:spcAft>
                <a:spcPts val="0"/>
              </a:spcAft>
              <a:buSzPts val="1900"/>
              <a:buFont typeface="Cambria Math"/>
              <a:buChar char="●"/>
            </a:pPr>
            <a:r>
              <a:rPr lang="en" sz="1900">
                <a:latin typeface="Cambria Math"/>
                <a:ea typeface="Cambria Math"/>
                <a:cs typeface="Cambria Math"/>
                <a:sym typeface="Cambria Math"/>
              </a:rPr>
              <a:t>Set</a:t>
            </a:r>
            <a:endParaRPr sz="1900">
              <a:latin typeface="Cambria Math"/>
              <a:ea typeface="Cambria Math"/>
              <a:cs typeface="Cambria Math"/>
              <a:sym typeface="Cambria Math"/>
            </a:endParaRPr>
          </a:p>
          <a:p>
            <a:pPr indent="-342900" lvl="1" marL="914400" rtl="0" algn="l">
              <a:lnSpc>
                <a:spcPct val="100000"/>
              </a:lnSpc>
              <a:spcBef>
                <a:spcPts val="0"/>
              </a:spcBef>
              <a:spcAft>
                <a:spcPts val="0"/>
              </a:spcAft>
              <a:buSzPts val="1800"/>
              <a:buFont typeface="Cambria Math"/>
              <a:buChar char="○"/>
            </a:pPr>
            <a:r>
              <a:rPr lang="en" sz="1800">
                <a:latin typeface="Cambria Math"/>
                <a:ea typeface="Cambria Math"/>
                <a:cs typeface="Cambria Math"/>
                <a:sym typeface="Cambria Math"/>
              </a:rPr>
              <a:t>a set of values and a value in the Set may </a:t>
            </a:r>
            <a:r>
              <a:rPr b="1" lang="en" sz="1800">
                <a:latin typeface="Cambria Math"/>
                <a:ea typeface="Cambria Math"/>
                <a:cs typeface="Cambria Math"/>
                <a:sym typeface="Cambria Math"/>
              </a:rPr>
              <a:t>only occur once</a:t>
            </a:r>
            <a:endParaRPr sz="1800">
              <a:latin typeface="Cambria Math"/>
              <a:ea typeface="Cambria Math"/>
              <a:cs typeface="Cambria Math"/>
              <a:sym typeface="Cambria Math"/>
            </a:endParaRPr>
          </a:p>
          <a:p>
            <a:pPr indent="-342900" lvl="1" marL="914400" rtl="0" algn="l">
              <a:lnSpc>
                <a:spcPct val="100000"/>
              </a:lnSpc>
              <a:spcBef>
                <a:spcPts val="0"/>
              </a:spcBef>
              <a:spcAft>
                <a:spcPts val="0"/>
              </a:spcAft>
              <a:buSzPts val="1800"/>
              <a:buFont typeface="Courier New"/>
              <a:buChar char="○"/>
            </a:pPr>
            <a:r>
              <a:rPr lang="en" sz="1800">
                <a:solidFill>
                  <a:srgbClr val="0000FF"/>
                </a:solidFill>
                <a:latin typeface="Courier New"/>
                <a:ea typeface="Courier New"/>
                <a:cs typeface="Courier New"/>
                <a:sym typeface="Courier New"/>
              </a:rPr>
              <a:t>var</a:t>
            </a:r>
            <a:r>
              <a:rPr lang="en" sz="1800">
                <a:latin typeface="Courier New"/>
                <a:ea typeface="Courier New"/>
                <a:cs typeface="Courier New"/>
                <a:sym typeface="Courier New"/>
              </a:rPr>
              <a:t> mySet1 = </a:t>
            </a:r>
            <a:r>
              <a:rPr lang="en" sz="1800">
                <a:solidFill>
                  <a:srgbClr val="0000FF"/>
                </a:solidFill>
                <a:latin typeface="Courier New"/>
                <a:ea typeface="Courier New"/>
                <a:cs typeface="Courier New"/>
                <a:sym typeface="Courier New"/>
              </a:rPr>
              <a:t>new</a:t>
            </a:r>
            <a:r>
              <a:rPr lang="en" sz="1800">
                <a:latin typeface="Courier New"/>
                <a:ea typeface="Courier New"/>
                <a:cs typeface="Courier New"/>
                <a:sym typeface="Courier New"/>
              </a:rPr>
              <a:t> </a:t>
            </a:r>
            <a:r>
              <a:rPr lang="en" sz="1800">
                <a:solidFill>
                  <a:srgbClr val="A61C00"/>
                </a:solidFill>
                <a:latin typeface="Courier New"/>
                <a:ea typeface="Courier New"/>
                <a:cs typeface="Courier New"/>
                <a:sym typeface="Courier New"/>
              </a:rPr>
              <a:t>Set</a:t>
            </a:r>
            <a:r>
              <a:rPr lang="en" sz="1800">
                <a:latin typeface="Courier New"/>
                <a:ea typeface="Courier New"/>
                <a:cs typeface="Courier New"/>
                <a:sym typeface="Courier New"/>
              </a:rPr>
              <a:t>();</a:t>
            </a:r>
            <a:endParaRPr sz="1800">
              <a:latin typeface="Courier New"/>
              <a:ea typeface="Courier New"/>
              <a:cs typeface="Courier New"/>
              <a:sym typeface="Courier New"/>
            </a:endParaRPr>
          </a:p>
          <a:p>
            <a:pPr indent="-349250" lvl="0" marL="457200" rtl="0" algn="l">
              <a:lnSpc>
                <a:spcPct val="100000"/>
              </a:lnSpc>
              <a:spcBef>
                <a:spcPts val="0"/>
              </a:spcBef>
              <a:spcAft>
                <a:spcPts val="0"/>
              </a:spcAft>
              <a:buSzPts val="1900"/>
              <a:buFont typeface="Cambria Math"/>
              <a:buChar char="●"/>
            </a:pPr>
            <a:r>
              <a:rPr lang="en" sz="1900">
                <a:latin typeface="Cambria Math"/>
                <a:ea typeface="Cambria Math"/>
                <a:cs typeface="Cambria Math"/>
                <a:sym typeface="Cambria Math"/>
              </a:rPr>
              <a:t>Map</a:t>
            </a:r>
            <a:endParaRPr sz="1900">
              <a:latin typeface="Cambria Math"/>
              <a:ea typeface="Cambria Math"/>
              <a:cs typeface="Cambria Math"/>
              <a:sym typeface="Cambria Math"/>
            </a:endParaRPr>
          </a:p>
          <a:p>
            <a:pPr indent="-342900" lvl="1" marL="914400" rtl="0" algn="l">
              <a:lnSpc>
                <a:spcPct val="100000"/>
              </a:lnSpc>
              <a:spcBef>
                <a:spcPts val="0"/>
              </a:spcBef>
              <a:spcAft>
                <a:spcPts val="0"/>
              </a:spcAft>
              <a:buSzPts val="1800"/>
              <a:buFont typeface="Cambria Math"/>
              <a:buChar char="○"/>
            </a:pPr>
            <a:r>
              <a:rPr lang="en" sz="1800">
                <a:latin typeface="Cambria Math"/>
                <a:ea typeface="Cambria Math"/>
                <a:cs typeface="Cambria Math"/>
                <a:sym typeface="Cambria Math"/>
              </a:rPr>
              <a:t>a mapping from keys to values</a:t>
            </a:r>
            <a:endParaRPr sz="1800">
              <a:latin typeface="Cambria Math"/>
              <a:ea typeface="Cambria Math"/>
              <a:cs typeface="Cambria Math"/>
              <a:sym typeface="Cambria Math"/>
            </a:endParaRPr>
          </a:p>
          <a:p>
            <a:pPr indent="-349250" lvl="0" marL="457200" rtl="0" algn="l">
              <a:lnSpc>
                <a:spcPct val="100000"/>
              </a:lnSpc>
              <a:spcBef>
                <a:spcPts val="0"/>
              </a:spcBef>
              <a:spcAft>
                <a:spcPts val="0"/>
              </a:spcAft>
              <a:buSzPts val="1900"/>
              <a:buFont typeface="Cambria Math"/>
              <a:buChar char="●"/>
            </a:pPr>
            <a:r>
              <a:rPr lang="en" sz="1900">
                <a:latin typeface="Cambria Math"/>
                <a:ea typeface="Cambria Math"/>
                <a:cs typeface="Cambria Math"/>
                <a:sym typeface="Cambria Math"/>
              </a:rPr>
              <a:t>Date</a:t>
            </a:r>
            <a:endParaRPr sz="1900">
              <a:latin typeface="Cambria Math"/>
              <a:ea typeface="Cambria Math"/>
              <a:cs typeface="Cambria Math"/>
              <a:sym typeface="Cambria Math"/>
            </a:endParaRPr>
          </a:p>
          <a:p>
            <a:pPr indent="-342900" lvl="1" marL="914400" rtl="0" algn="l">
              <a:lnSpc>
                <a:spcPct val="100000"/>
              </a:lnSpc>
              <a:spcBef>
                <a:spcPts val="0"/>
              </a:spcBef>
              <a:spcAft>
                <a:spcPts val="0"/>
              </a:spcAft>
              <a:buSzPts val="1800"/>
              <a:buFont typeface="Cambria Math"/>
              <a:buChar char="○"/>
            </a:pPr>
            <a:r>
              <a:rPr lang="en" sz="1800">
                <a:latin typeface="Cambria Math"/>
                <a:ea typeface="Cambria Math"/>
                <a:cs typeface="Cambria Math"/>
                <a:sym typeface="Cambria Math"/>
              </a:rPr>
              <a:t>represents dates and times and supports rudimentary date arithmetic</a:t>
            </a:r>
            <a:endParaRPr sz="1800">
              <a:latin typeface="Cambria Math"/>
              <a:ea typeface="Cambria Math"/>
              <a:cs typeface="Cambria Math"/>
              <a:sym typeface="Cambria Math"/>
            </a:endParaRPr>
          </a:p>
          <a:p>
            <a:pPr indent="-342900" lvl="1" marL="914400" rtl="0" algn="l">
              <a:lnSpc>
                <a:spcPct val="100000"/>
              </a:lnSpc>
              <a:spcBef>
                <a:spcPts val="0"/>
              </a:spcBef>
              <a:spcAft>
                <a:spcPts val="0"/>
              </a:spcAft>
              <a:buSzPts val="1800"/>
              <a:buFont typeface="Courier New"/>
              <a:buChar char="○"/>
            </a:pPr>
            <a:r>
              <a:rPr lang="en" sz="1800">
                <a:solidFill>
                  <a:srgbClr val="0000FF"/>
                </a:solidFill>
                <a:latin typeface="Courier New"/>
                <a:ea typeface="Courier New"/>
                <a:cs typeface="Courier New"/>
                <a:sym typeface="Courier New"/>
              </a:rPr>
              <a:t>var</a:t>
            </a:r>
            <a:r>
              <a:rPr lang="en" sz="1800">
                <a:latin typeface="Courier New"/>
                <a:ea typeface="Courier New"/>
                <a:cs typeface="Courier New"/>
                <a:sym typeface="Courier New"/>
              </a:rPr>
              <a:t> d = </a:t>
            </a:r>
            <a:r>
              <a:rPr lang="en" sz="1800">
                <a:solidFill>
                  <a:srgbClr val="0000FF"/>
                </a:solidFill>
                <a:latin typeface="Courier New"/>
                <a:ea typeface="Courier New"/>
                <a:cs typeface="Courier New"/>
                <a:sym typeface="Courier New"/>
              </a:rPr>
              <a:t>new</a:t>
            </a:r>
            <a:r>
              <a:rPr lang="en" sz="1800">
                <a:latin typeface="Courier New"/>
                <a:ea typeface="Courier New"/>
                <a:cs typeface="Courier New"/>
                <a:sym typeface="Courier New"/>
              </a:rPr>
              <a:t> </a:t>
            </a:r>
            <a:r>
              <a:rPr lang="en" sz="1800">
                <a:solidFill>
                  <a:srgbClr val="CC4125"/>
                </a:solidFill>
                <a:latin typeface="Courier New"/>
                <a:ea typeface="Courier New"/>
                <a:cs typeface="Courier New"/>
                <a:sym typeface="Courier New"/>
              </a:rPr>
              <a:t>Date</a:t>
            </a:r>
            <a:r>
              <a:rPr lang="en" sz="1800">
                <a:latin typeface="Courier New"/>
                <a:ea typeface="Courier New"/>
                <a:cs typeface="Courier New"/>
                <a:sym typeface="Courier New"/>
              </a:rPr>
              <a:t>();</a:t>
            </a:r>
            <a:endParaRPr sz="18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animEffect filter="fade" transition="in">
                                      <p:cBhvr>
                                        <p:cTn dur="1000"/>
                                        <p:tgtEl>
                                          <p:spTgt spid="2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1" st="1"/>
                                            </p:txEl>
                                          </p:spTgt>
                                        </p:tgtEl>
                                        <p:attrNameLst>
                                          <p:attrName>style.visibility</p:attrName>
                                        </p:attrNameLst>
                                      </p:cBhvr>
                                      <p:to>
                                        <p:strVal val="visible"/>
                                      </p:to>
                                    </p:set>
                                    <p:animEffect filter="fade" transition="in">
                                      <p:cBhvr>
                                        <p:cTn dur="1000"/>
                                        <p:tgtEl>
                                          <p:spTgt spid="2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2" st="2"/>
                                            </p:txEl>
                                          </p:spTgt>
                                        </p:tgtEl>
                                        <p:attrNameLst>
                                          <p:attrName>style.visibility</p:attrName>
                                        </p:attrNameLst>
                                      </p:cBhvr>
                                      <p:to>
                                        <p:strVal val="visible"/>
                                      </p:to>
                                    </p:set>
                                    <p:animEffect filter="fade" transition="in">
                                      <p:cBhvr>
                                        <p:cTn dur="1000"/>
                                        <p:tgtEl>
                                          <p:spTgt spid="2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3" st="3"/>
                                            </p:txEl>
                                          </p:spTgt>
                                        </p:tgtEl>
                                        <p:attrNameLst>
                                          <p:attrName>style.visibility</p:attrName>
                                        </p:attrNameLst>
                                      </p:cBhvr>
                                      <p:to>
                                        <p:strVal val="visible"/>
                                      </p:to>
                                    </p:set>
                                    <p:animEffect filter="fade" transition="in">
                                      <p:cBhvr>
                                        <p:cTn dur="1000"/>
                                        <p:tgtEl>
                                          <p:spTgt spid="2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4" st="4"/>
                                            </p:txEl>
                                          </p:spTgt>
                                        </p:tgtEl>
                                        <p:attrNameLst>
                                          <p:attrName>style.visibility</p:attrName>
                                        </p:attrNameLst>
                                      </p:cBhvr>
                                      <p:to>
                                        <p:strVal val="visible"/>
                                      </p:to>
                                    </p:set>
                                    <p:animEffect filter="fade" transition="in">
                                      <p:cBhvr>
                                        <p:cTn dur="1000"/>
                                        <p:tgtEl>
                                          <p:spTgt spid="21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5" st="5"/>
                                            </p:txEl>
                                          </p:spTgt>
                                        </p:tgtEl>
                                        <p:attrNameLst>
                                          <p:attrName>style.visibility</p:attrName>
                                        </p:attrNameLst>
                                      </p:cBhvr>
                                      <p:to>
                                        <p:strVal val="visible"/>
                                      </p:to>
                                    </p:set>
                                    <p:animEffect filter="fade" transition="in">
                                      <p:cBhvr>
                                        <p:cTn dur="1000"/>
                                        <p:tgtEl>
                                          <p:spTgt spid="21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6" st="6"/>
                                            </p:txEl>
                                          </p:spTgt>
                                        </p:tgtEl>
                                        <p:attrNameLst>
                                          <p:attrName>style.visibility</p:attrName>
                                        </p:attrNameLst>
                                      </p:cBhvr>
                                      <p:to>
                                        <p:strVal val="visible"/>
                                      </p:to>
                                    </p:set>
                                    <p:animEffect filter="fade" transition="in">
                                      <p:cBhvr>
                                        <p:cTn dur="1000"/>
                                        <p:tgtEl>
                                          <p:spTgt spid="21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7" st="7"/>
                                            </p:txEl>
                                          </p:spTgt>
                                        </p:tgtEl>
                                        <p:attrNameLst>
                                          <p:attrName>style.visibility</p:attrName>
                                        </p:attrNameLst>
                                      </p:cBhvr>
                                      <p:to>
                                        <p:strVal val="visible"/>
                                      </p:to>
                                    </p:set>
                                    <p:animEffect filter="fade" transition="in">
                                      <p:cBhvr>
                                        <p:cTn dur="1000"/>
                                        <p:tgtEl>
                                          <p:spTgt spid="21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8" st="8"/>
                                            </p:txEl>
                                          </p:spTgt>
                                        </p:tgtEl>
                                        <p:attrNameLst>
                                          <p:attrName>style.visibility</p:attrName>
                                        </p:attrNameLst>
                                      </p:cBhvr>
                                      <p:to>
                                        <p:strVal val="visible"/>
                                      </p:to>
                                    </p:set>
                                    <p:animEffect filter="fade" transition="in">
                                      <p:cBhvr>
                                        <p:cTn dur="1000"/>
                                        <p:tgtEl>
                                          <p:spTgt spid="21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9" st="9"/>
                                            </p:txEl>
                                          </p:spTgt>
                                        </p:tgtEl>
                                        <p:attrNameLst>
                                          <p:attrName>style.visibility</p:attrName>
                                        </p:attrNameLst>
                                      </p:cBhvr>
                                      <p:to>
                                        <p:strVal val="visible"/>
                                      </p:to>
                                    </p:set>
                                    <p:animEffect filter="fade" transition="in">
                                      <p:cBhvr>
                                        <p:cTn dur="1000"/>
                                        <p:tgtEl>
                                          <p:spTgt spid="21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10" st="10"/>
                                            </p:txEl>
                                          </p:spTgt>
                                        </p:tgtEl>
                                        <p:attrNameLst>
                                          <p:attrName>style.visibility</p:attrName>
                                        </p:attrNameLst>
                                      </p:cBhvr>
                                      <p:to>
                                        <p:strVal val="visible"/>
                                      </p:to>
                                    </p:set>
                                    <p:animEffect filter="fade" transition="in">
                                      <p:cBhvr>
                                        <p:cTn dur="1000"/>
                                        <p:tgtEl>
                                          <p:spTgt spid="215">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ph type="title"/>
          </p:nvPr>
        </p:nvSpPr>
        <p:spPr>
          <a:xfrm>
            <a:off x="663225" y="585600"/>
            <a:ext cx="7838700" cy="6465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SzPts val="990"/>
              <a:buNone/>
            </a:pPr>
            <a:r>
              <a:rPr lang="en">
                <a:latin typeface="Cambria Math"/>
                <a:ea typeface="Cambria Math"/>
                <a:cs typeface="Cambria Math"/>
                <a:sym typeface="Cambria Math"/>
              </a:rPr>
              <a:t>Special Objects</a:t>
            </a:r>
            <a:endParaRPr>
              <a:latin typeface="Cambria Math"/>
              <a:ea typeface="Cambria Math"/>
              <a:cs typeface="Cambria Math"/>
              <a:sym typeface="Cambria Math"/>
            </a:endParaRPr>
          </a:p>
        </p:txBody>
      </p:sp>
      <p:sp>
        <p:nvSpPr>
          <p:cNvPr id="221" name="Google Shape;221;p28"/>
          <p:cNvSpPr txBox="1"/>
          <p:nvPr/>
        </p:nvSpPr>
        <p:spPr>
          <a:xfrm>
            <a:off x="571500" y="1159925"/>
            <a:ext cx="7505700" cy="20727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Math</a:t>
            </a:r>
            <a:endParaRPr sz="1900">
              <a:latin typeface="Cambria Math"/>
              <a:ea typeface="Cambria Math"/>
              <a:cs typeface="Cambria Math"/>
              <a:sym typeface="Cambria Math"/>
            </a:endParaRPr>
          </a:p>
          <a:p>
            <a:pPr indent="-342900" lvl="1" marL="914400" rtl="0" algn="l">
              <a:lnSpc>
                <a:spcPct val="115000"/>
              </a:lnSpc>
              <a:spcBef>
                <a:spcPts val="0"/>
              </a:spcBef>
              <a:spcAft>
                <a:spcPts val="0"/>
              </a:spcAft>
              <a:buSzPts val="1800"/>
              <a:buFont typeface="Cambria Math"/>
              <a:buChar char="○"/>
            </a:pPr>
            <a:r>
              <a:rPr lang="en" sz="1800">
                <a:latin typeface="Cambria Math"/>
                <a:ea typeface="Cambria Math"/>
                <a:cs typeface="Cambria Math"/>
                <a:sym typeface="Cambria Math"/>
              </a:rPr>
              <a:t>do I really need to explain this?</a:t>
            </a:r>
            <a:endParaRPr sz="1800">
              <a:latin typeface="Cambria Math"/>
              <a:ea typeface="Cambria Math"/>
              <a:cs typeface="Cambria Math"/>
              <a:sym typeface="Cambria Math"/>
            </a:endParaRPr>
          </a:p>
          <a:p>
            <a:pPr indent="-342900" lvl="1" marL="914400" rtl="0" algn="l">
              <a:lnSpc>
                <a:spcPct val="115000"/>
              </a:lnSpc>
              <a:spcBef>
                <a:spcPts val="0"/>
              </a:spcBef>
              <a:spcAft>
                <a:spcPts val="0"/>
              </a:spcAft>
              <a:buSzPts val="1800"/>
              <a:buFont typeface="Cambria Math"/>
              <a:buChar char="○"/>
            </a:pPr>
            <a:r>
              <a:rPr lang="en" sz="1800">
                <a:latin typeface="Cambria Math"/>
                <a:ea typeface="Cambria Math"/>
                <a:cs typeface="Cambria Math"/>
                <a:sym typeface="Cambria Math"/>
              </a:rPr>
              <a:t>Static object. What does “static” mean?</a:t>
            </a:r>
            <a:endParaRPr sz="1800">
              <a:latin typeface="Cambria Math"/>
              <a:ea typeface="Cambria Math"/>
              <a:cs typeface="Cambria Math"/>
              <a:sym typeface="Cambria Math"/>
            </a:endParaRPr>
          </a:p>
          <a:p>
            <a:pPr indent="-342900" lvl="1" marL="914400" rtl="0" algn="l">
              <a:lnSpc>
                <a:spcPct val="115000"/>
              </a:lnSpc>
              <a:spcBef>
                <a:spcPts val="0"/>
              </a:spcBef>
              <a:spcAft>
                <a:spcPts val="0"/>
              </a:spcAft>
              <a:buSzPts val="1800"/>
              <a:buFont typeface="Courier New"/>
              <a:buChar char="○"/>
            </a:pPr>
            <a:r>
              <a:rPr lang="en" sz="1800">
                <a:latin typeface="Courier New"/>
                <a:ea typeface="Courier New"/>
                <a:cs typeface="Courier New"/>
                <a:sym typeface="Courier New"/>
              </a:rPr>
              <a:t>Math.pow(); Math.sqrt(); Math.abs(); Math.random(); Math.min(); Math.max(); Math.floor(Math.random() * 10);</a:t>
            </a:r>
            <a:endParaRPr sz="1800">
              <a:latin typeface="Cambria Math"/>
              <a:ea typeface="Cambria Math"/>
              <a:cs typeface="Cambria Math"/>
              <a:sym typeface="Cambria Mat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0" st="0"/>
                                            </p:txEl>
                                          </p:spTgt>
                                        </p:tgtEl>
                                        <p:attrNameLst>
                                          <p:attrName>style.visibility</p:attrName>
                                        </p:attrNameLst>
                                      </p:cBhvr>
                                      <p:to>
                                        <p:strVal val="visible"/>
                                      </p:to>
                                    </p:set>
                                    <p:animEffect filter="fade" transition="in">
                                      <p:cBhvr>
                                        <p:cTn dur="1000"/>
                                        <p:tgtEl>
                                          <p:spTgt spid="2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1" st="1"/>
                                            </p:txEl>
                                          </p:spTgt>
                                        </p:tgtEl>
                                        <p:attrNameLst>
                                          <p:attrName>style.visibility</p:attrName>
                                        </p:attrNameLst>
                                      </p:cBhvr>
                                      <p:to>
                                        <p:strVal val="visible"/>
                                      </p:to>
                                    </p:set>
                                    <p:animEffect filter="fade" transition="in">
                                      <p:cBhvr>
                                        <p:cTn dur="1000"/>
                                        <p:tgtEl>
                                          <p:spTgt spid="2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2" st="2"/>
                                            </p:txEl>
                                          </p:spTgt>
                                        </p:tgtEl>
                                        <p:attrNameLst>
                                          <p:attrName>style.visibility</p:attrName>
                                        </p:attrNameLst>
                                      </p:cBhvr>
                                      <p:to>
                                        <p:strVal val="visible"/>
                                      </p:to>
                                    </p:set>
                                    <p:animEffect filter="fade" transition="in">
                                      <p:cBhvr>
                                        <p:cTn dur="1000"/>
                                        <p:tgtEl>
                                          <p:spTgt spid="2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3" st="3"/>
                                            </p:txEl>
                                          </p:spTgt>
                                        </p:tgtEl>
                                        <p:attrNameLst>
                                          <p:attrName>style.visibility</p:attrName>
                                        </p:attrNameLst>
                                      </p:cBhvr>
                                      <p:to>
                                        <p:strVal val="visible"/>
                                      </p:to>
                                    </p:set>
                                    <p:animEffect filter="fade" transition="in">
                                      <p:cBhvr>
                                        <p:cTn dur="1000"/>
                                        <p:tgtEl>
                                          <p:spTgt spid="22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9"/>
          <p:cNvSpPr txBox="1"/>
          <p:nvPr>
            <p:ph type="title"/>
          </p:nvPr>
        </p:nvSpPr>
        <p:spPr>
          <a:xfrm>
            <a:off x="663225" y="585600"/>
            <a:ext cx="7838700" cy="6465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SzPts val="990"/>
              <a:buNone/>
            </a:pPr>
            <a:r>
              <a:rPr lang="en">
                <a:latin typeface="Cambria Math"/>
                <a:ea typeface="Cambria Math"/>
                <a:cs typeface="Cambria Math"/>
                <a:sym typeface="Cambria Math"/>
              </a:rPr>
              <a:t>let vs. var</a:t>
            </a:r>
            <a:endParaRPr>
              <a:latin typeface="Cambria Math"/>
              <a:ea typeface="Cambria Math"/>
              <a:cs typeface="Cambria Math"/>
              <a:sym typeface="Cambria Math"/>
            </a:endParaRPr>
          </a:p>
        </p:txBody>
      </p:sp>
      <p:sp>
        <p:nvSpPr>
          <p:cNvPr id="227" name="Google Shape;227;p29"/>
          <p:cNvSpPr txBox="1"/>
          <p:nvPr/>
        </p:nvSpPr>
        <p:spPr>
          <a:xfrm>
            <a:off x="571500" y="1159925"/>
            <a:ext cx="7505700" cy="14862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In JavaScript, </a:t>
            </a:r>
            <a:r>
              <a:rPr lang="en" sz="1900">
                <a:solidFill>
                  <a:srgbClr val="0000FF"/>
                </a:solidFill>
                <a:latin typeface="Cambria Math"/>
                <a:ea typeface="Cambria Math"/>
                <a:cs typeface="Cambria Math"/>
                <a:sym typeface="Cambria Math"/>
              </a:rPr>
              <a:t>var</a:t>
            </a:r>
            <a:r>
              <a:rPr lang="en" sz="1900">
                <a:latin typeface="Cambria Math"/>
                <a:ea typeface="Cambria Math"/>
                <a:cs typeface="Cambria Math"/>
                <a:sym typeface="Cambria Math"/>
              </a:rPr>
              <a:t> is used to declare a variable</a:t>
            </a:r>
            <a:endParaRPr sz="1900">
              <a:latin typeface="Cambria Math"/>
              <a:ea typeface="Cambria Math"/>
              <a:cs typeface="Cambria Math"/>
              <a:sym typeface="Cambria Math"/>
            </a:endParaRPr>
          </a:p>
          <a:p>
            <a:pPr indent="-349250" lvl="1" marL="914400" rtl="0" algn="l">
              <a:lnSpc>
                <a:spcPct val="115000"/>
              </a:lnSpc>
              <a:spcBef>
                <a:spcPts val="0"/>
              </a:spcBef>
              <a:spcAft>
                <a:spcPts val="0"/>
              </a:spcAft>
              <a:buSzPts val="1900"/>
              <a:buFont typeface="Cutive Mono"/>
              <a:buChar char="○"/>
            </a:pPr>
            <a:r>
              <a:rPr lang="en" sz="1900">
                <a:solidFill>
                  <a:srgbClr val="0000FF"/>
                </a:solidFill>
                <a:latin typeface="Cutive Mono"/>
                <a:ea typeface="Cutive Mono"/>
                <a:cs typeface="Cutive Mono"/>
                <a:sym typeface="Cutive Mono"/>
              </a:rPr>
              <a:t>var</a:t>
            </a:r>
            <a:r>
              <a:rPr lang="en" sz="1900">
                <a:latin typeface="Cutive Mono"/>
                <a:ea typeface="Cutive Mono"/>
                <a:cs typeface="Cutive Mono"/>
                <a:sym typeface="Cutive Mono"/>
              </a:rPr>
              <a:t> x = 5;</a:t>
            </a:r>
            <a:endParaRPr sz="1900">
              <a:latin typeface="Cutive Mono"/>
              <a:ea typeface="Cutive Mono"/>
              <a:cs typeface="Cutive Mono"/>
              <a:sym typeface="Cutive Mono"/>
            </a:endParaRPr>
          </a:p>
          <a:p>
            <a:pPr indent="-349250" lvl="1" marL="914400" rtl="0" algn="l">
              <a:lnSpc>
                <a:spcPct val="115000"/>
              </a:lnSpc>
              <a:spcBef>
                <a:spcPts val="0"/>
              </a:spcBef>
              <a:spcAft>
                <a:spcPts val="0"/>
              </a:spcAft>
              <a:buSzPts val="1900"/>
              <a:buFont typeface="Cutive Mono"/>
              <a:buChar char="○"/>
            </a:pPr>
            <a:r>
              <a:rPr lang="en" sz="1900">
                <a:solidFill>
                  <a:srgbClr val="0000FF"/>
                </a:solidFill>
                <a:latin typeface="Cutive Mono"/>
                <a:ea typeface="Cutive Mono"/>
                <a:cs typeface="Cutive Mono"/>
                <a:sym typeface="Cutive Mono"/>
              </a:rPr>
              <a:t>var</a:t>
            </a:r>
            <a:r>
              <a:rPr lang="en" sz="1900">
                <a:latin typeface="Cutive Mono"/>
                <a:ea typeface="Cutive Mono"/>
                <a:cs typeface="Cutive Mono"/>
                <a:sym typeface="Cutive Mono"/>
              </a:rPr>
              <a:t> classTitle = “CSCI 3321”;</a:t>
            </a:r>
            <a:endParaRPr sz="1900">
              <a:latin typeface="Cutive Mono"/>
              <a:ea typeface="Cutive Mono"/>
              <a:cs typeface="Cutive Mono"/>
              <a:sym typeface="Cutive Mono"/>
            </a:endParaRPr>
          </a:p>
          <a:p>
            <a:pPr indent="-349250" lvl="0" marL="457200" rtl="0" algn="l">
              <a:lnSpc>
                <a:spcPct val="115000"/>
              </a:lnSpc>
              <a:spcBef>
                <a:spcPts val="0"/>
              </a:spcBef>
              <a:spcAft>
                <a:spcPts val="0"/>
              </a:spcAft>
              <a:buSzPts val="1900"/>
              <a:buFont typeface="Cambria Math"/>
              <a:buChar char="●"/>
            </a:pPr>
            <a:r>
              <a:rPr lang="en" sz="1900">
                <a:solidFill>
                  <a:srgbClr val="0000FF"/>
                </a:solidFill>
                <a:latin typeface="Cambria Math"/>
                <a:ea typeface="Cambria Math"/>
                <a:cs typeface="Cambria Math"/>
                <a:sym typeface="Cambria Math"/>
              </a:rPr>
              <a:t>var</a:t>
            </a:r>
            <a:r>
              <a:rPr lang="en" sz="1900">
                <a:latin typeface="Cambria Math"/>
                <a:ea typeface="Cambria Math"/>
                <a:cs typeface="Cambria Math"/>
                <a:sym typeface="Cambria Math"/>
              </a:rPr>
              <a:t> may impose potential problems</a:t>
            </a:r>
            <a:endParaRPr sz="1900">
              <a:latin typeface="Cambria Math"/>
              <a:ea typeface="Cambria Math"/>
              <a:cs typeface="Cambria Math"/>
              <a:sym typeface="Cambria Math"/>
            </a:endParaRPr>
          </a:p>
        </p:txBody>
      </p:sp>
      <p:pic>
        <p:nvPicPr>
          <p:cNvPr id="228" name="Google Shape;228;p29"/>
          <p:cNvPicPr preferRelativeResize="0"/>
          <p:nvPr/>
        </p:nvPicPr>
        <p:blipFill>
          <a:blip r:embed="rId3">
            <a:alphaModFix/>
          </a:blip>
          <a:stretch>
            <a:fillRect/>
          </a:stretch>
        </p:blipFill>
        <p:spPr>
          <a:xfrm>
            <a:off x="663225" y="2737900"/>
            <a:ext cx="3914775" cy="1543050"/>
          </a:xfrm>
          <a:prstGeom prst="rect">
            <a:avLst/>
          </a:prstGeom>
          <a:noFill/>
          <a:ln cap="flat" cmpd="sng" w="9525">
            <a:solidFill>
              <a:srgbClr val="000000"/>
            </a:solidFill>
            <a:prstDash val="solid"/>
            <a:round/>
            <a:headEnd len="sm" w="sm" type="none"/>
            <a:tailEnd len="sm" w="sm" type="none"/>
          </a:ln>
        </p:spPr>
      </p:pic>
      <p:pic>
        <p:nvPicPr>
          <p:cNvPr id="229" name="Google Shape;229;p29"/>
          <p:cNvPicPr preferRelativeResize="0"/>
          <p:nvPr/>
        </p:nvPicPr>
        <p:blipFill>
          <a:blip r:embed="rId4">
            <a:alphaModFix/>
          </a:blip>
          <a:stretch>
            <a:fillRect/>
          </a:stretch>
        </p:blipFill>
        <p:spPr>
          <a:xfrm>
            <a:off x="4811250" y="2737900"/>
            <a:ext cx="3694234" cy="1543050"/>
          </a:xfrm>
          <a:prstGeom prst="rect">
            <a:avLst/>
          </a:prstGeom>
          <a:noFill/>
          <a:ln cap="flat" cmpd="sng" w="9525">
            <a:solidFill>
              <a:srgbClr val="000000"/>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0" st="0"/>
                                            </p:txEl>
                                          </p:spTgt>
                                        </p:tgtEl>
                                        <p:attrNameLst>
                                          <p:attrName>style.visibility</p:attrName>
                                        </p:attrNameLst>
                                      </p:cBhvr>
                                      <p:to>
                                        <p:strVal val="visible"/>
                                      </p:to>
                                    </p:set>
                                    <p:animEffect filter="fade" transition="in">
                                      <p:cBhvr>
                                        <p:cTn dur="1000"/>
                                        <p:tgtEl>
                                          <p:spTgt spid="2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1" st="1"/>
                                            </p:txEl>
                                          </p:spTgt>
                                        </p:tgtEl>
                                        <p:attrNameLst>
                                          <p:attrName>style.visibility</p:attrName>
                                        </p:attrNameLst>
                                      </p:cBhvr>
                                      <p:to>
                                        <p:strVal val="visible"/>
                                      </p:to>
                                    </p:set>
                                    <p:animEffect filter="fade" transition="in">
                                      <p:cBhvr>
                                        <p:cTn dur="1000"/>
                                        <p:tgtEl>
                                          <p:spTgt spid="2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2" st="2"/>
                                            </p:txEl>
                                          </p:spTgt>
                                        </p:tgtEl>
                                        <p:attrNameLst>
                                          <p:attrName>style.visibility</p:attrName>
                                        </p:attrNameLst>
                                      </p:cBhvr>
                                      <p:to>
                                        <p:strVal val="visible"/>
                                      </p:to>
                                    </p:set>
                                    <p:animEffect filter="fade" transition="in">
                                      <p:cBhvr>
                                        <p:cTn dur="1000"/>
                                        <p:tgtEl>
                                          <p:spTgt spid="2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3" st="3"/>
                                            </p:txEl>
                                          </p:spTgt>
                                        </p:tgtEl>
                                        <p:attrNameLst>
                                          <p:attrName>style.visibility</p:attrName>
                                        </p:attrNameLst>
                                      </p:cBhvr>
                                      <p:to>
                                        <p:strVal val="visible"/>
                                      </p:to>
                                    </p:set>
                                    <p:animEffect filter="fade" transition="in">
                                      <p:cBhvr>
                                        <p:cTn dur="1000"/>
                                        <p:tgtEl>
                                          <p:spTgt spid="22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663225" y="585600"/>
            <a:ext cx="7838700" cy="6465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SzPts val="990"/>
              <a:buNone/>
            </a:pPr>
            <a:r>
              <a:rPr lang="en">
                <a:latin typeface="Cambria Math"/>
                <a:ea typeface="Cambria Math"/>
                <a:cs typeface="Cambria Math"/>
                <a:sym typeface="Cambria Math"/>
              </a:rPr>
              <a:t>let vs. var</a:t>
            </a:r>
            <a:endParaRPr>
              <a:latin typeface="Cambria Math"/>
              <a:ea typeface="Cambria Math"/>
              <a:cs typeface="Cambria Math"/>
              <a:sym typeface="Cambria Math"/>
            </a:endParaRPr>
          </a:p>
        </p:txBody>
      </p:sp>
      <p:sp>
        <p:nvSpPr>
          <p:cNvPr id="235" name="Google Shape;235;p30"/>
          <p:cNvSpPr txBox="1"/>
          <p:nvPr/>
        </p:nvSpPr>
        <p:spPr>
          <a:xfrm>
            <a:off x="571500" y="1159925"/>
            <a:ext cx="7930500" cy="21588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ES6 introduced a new keyword “</a:t>
            </a:r>
            <a:r>
              <a:rPr lang="en" sz="1900">
                <a:solidFill>
                  <a:srgbClr val="CC4125"/>
                </a:solidFill>
                <a:latin typeface="Cambria Math"/>
                <a:ea typeface="Cambria Math"/>
                <a:cs typeface="Cambria Math"/>
                <a:sym typeface="Cambria Math"/>
              </a:rPr>
              <a:t>let</a:t>
            </a:r>
            <a:r>
              <a:rPr lang="en" sz="1900">
                <a:latin typeface="Cambria Math"/>
                <a:ea typeface="Cambria Math"/>
                <a:cs typeface="Cambria Math"/>
                <a:sym typeface="Cambria Math"/>
              </a:rPr>
              <a:t>” to declare </a:t>
            </a:r>
            <a:r>
              <a:rPr b="1" lang="en" sz="1900">
                <a:latin typeface="Cambria Math"/>
                <a:ea typeface="Cambria Math"/>
                <a:cs typeface="Cambria Math"/>
                <a:sym typeface="Cambria Math"/>
              </a:rPr>
              <a:t>Block Scope</a:t>
            </a:r>
            <a:r>
              <a:rPr lang="en" sz="1900">
                <a:latin typeface="Cambria Math"/>
                <a:ea typeface="Cambria Math"/>
                <a:cs typeface="Cambria Math"/>
                <a:sym typeface="Cambria Math"/>
              </a:rPr>
              <a:t> variables</a:t>
            </a:r>
            <a:endParaRPr sz="1900">
              <a:latin typeface="Cambria Math"/>
              <a:ea typeface="Cambria Math"/>
              <a:cs typeface="Cambria Math"/>
              <a:sym typeface="Cambria Math"/>
            </a:endParaRPr>
          </a:p>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The Block Scope refers to the scope inside a block </a:t>
            </a:r>
            <a:r>
              <a:rPr lang="en" sz="1900">
                <a:latin typeface="Cutive Mono"/>
                <a:ea typeface="Cutive Mono"/>
                <a:cs typeface="Cutive Mono"/>
                <a:sym typeface="Cutive Mono"/>
              </a:rPr>
              <a:t>{}</a:t>
            </a:r>
            <a:endParaRPr sz="1900">
              <a:latin typeface="Cutive Mono"/>
              <a:ea typeface="Cutive Mono"/>
              <a:cs typeface="Cutive Mono"/>
              <a:sym typeface="Cutive Mono"/>
            </a:endParaRPr>
          </a:p>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Variables declared with the </a:t>
            </a:r>
            <a:r>
              <a:rPr lang="en" sz="1900">
                <a:solidFill>
                  <a:srgbClr val="CC4125"/>
                </a:solidFill>
                <a:latin typeface="Cambria Math"/>
                <a:ea typeface="Cambria Math"/>
                <a:cs typeface="Cambria Math"/>
                <a:sym typeface="Cambria Math"/>
              </a:rPr>
              <a:t>let</a:t>
            </a:r>
            <a:r>
              <a:rPr lang="en" sz="1900">
                <a:latin typeface="Cambria Math"/>
                <a:ea typeface="Cambria Math"/>
                <a:cs typeface="Cambria Math"/>
                <a:sym typeface="Cambria Math"/>
              </a:rPr>
              <a:t> keyword can have Block Scope and cannot be accessed from outside the block</a:t>
            </a:r>
            <a:endParaRPr sz="1900">
              <a:latin typeface="Cambria Math"/>
              <a:ea typeface="Cambria Math"/>
              <a:cs typeface="Cambria Math"/>
              <a:sym typeface="Cambria Math"/>
            </a:endParaRPr>
          </a:p>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Use the keyword </a:t>
            </a:r>
            <a:r>
              <a:rPr lang="en" sz="1900">
                <a:solidFill>
                  <a:srgbClr val="CC4125"/>
                </a:solidFill>
                <a:latin typeface="Cambria Math"/>
                <a:ea typeface="Cambria Math"/>
                <a:cs typeface="Cambria Math"/>
                <a:sym typeface="Cambria Math"/>
              </a:rPr>
              <a:t>let</a:t>
            </a:r>
            <a:r>
              <a:rPr lang="en" sz="1900">
                <a:latin typeface="Cambria Math"/>
                <a:ea typeface="Cambria Math"/>
                <a:cs typeface="Cambria Math"/>
                <a:sym typeface="Cambria Math"/>
              </a:rPr>
              <a:t> to declare variables whenever possible to avoid confusion</a:t>
            </a:r>
            <a:endParaRPr sz="1900">
              <a:latin typeface="Cambria Math"/>
              <a:ea typeface="Cambria Math"/>
              <a:cs typeface="Cambria Math"/>
              <a:sym typeface="Cambria Math"/>
            </a:endParaRPr>
          </a:p>
        </p:txBody>
      </p:sp>
      <p:pic>
        <p:nvPicPr>
          <p:cNvPr id="236" name="Google Shape;236;p30"/>
          <p:cNvPicPr preferRelativeResize="0"/>
          <p:nvPr/>
        </p:nvPicPr>
        <p:blipFill>
          <a:blip r:embed="rId3">
            <a:alphaModFix/>
          </a:blip>
          <a:stretch>
            <a:fillRect/>
          </a:stretch>
        </p:blipFill>
        <p:spPr>
          <a:xfrm>
            <a:off x="4560616" y="3285225"/>
            <a:ext cx="3417258" cy="1427375"/>
          </a:xfrm>
          <a:prstGeom prst="rect">
            <a:avLst/>
          </a:prstGeom>
          <a:noFill/>
          <a:ln cap="flat" cmpd="sng" w="9525">
            <a:solidFill>
              <a:srgbClr val="000000"/>
            </a:solidFill>
            <a:prstDash val="solid"/>
            <a:round/>
            <a:headEnd len="sm" w="sm" type="none"/>
            <a:tailEnd len="sm" w="sm" type="none"/>
          </a:ln>
        </p:spPr>
      </p:pic>
      <p:pic>
        <p:nvPicPr>
          <p:cNvPr id="237" name="Google Shape;237;p30"/>
          <p:cNvPicPr preferRelativeResize="0"/>
          <p:nvPr/>
        </p:nvPicPr>
        <p:blipFill>
          <a:blip r:embed="rId4">
            <a:alphaModFix/>
          </a:blip>
          <a:stretch>
            <a:fillRect/>
          </a:stretch>
        </p:blipFill>
        <p:spPr>
          <a:xfrm>
            <a:off x="663225" y="3268863"/>
            <a:ext cx="3594900" cy="1427387"/>
          </a:xfrm>
          <a:prstGeom prst="rect">
            <a:avLst/>
          </a:prstGeom>
          <a:noFill/>
          <a:ln cap="flat" cmpd="sng" w="9525">
            <a:solidFill>
              <a:srgbClr val="000000"/>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0" st="0"/>
                                            </p:txEl>
                                          </p:spTgt>
                                        </p:tgtEl>
                                        <p:attrNameLst>
                                          <p:attrName>style.visibility</p:attrName>
                                        </p:attrNameLst>
                                      </p:cBhvr>
                                      <p:to>
                                        <p:strVal val="visible"/>
                                      </p:to>
                                    </p:set>
                                    <p:animEffect filter="fade" transition="in">
                                      <p:cBhvr>
                                        <p:cTn dur="1000"/>
                                        <p:tgtEl>
                                          <p:spTgt spid="2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1" st="1"/>
                                            </p:txEl>
                                          </p:spTgt>
                                        </p:tgtEl>
                                        <p:attrNameLst>
                                          <p:attrName>style.visibility</p:attrName>
                                        </p:attrNameLst>
                                      </p:cBhvr>
                                      <p:to>
                                        <p:strVal val="visible"/>
                                      </p:to>
                                    </p:set>
                                    <p:animEffect filter="fade" transition="in">
                                      <p:cBhvr>
                                        <p:cTn dur="1000"/>
                                        <p:tgtEl>
                                          <p:spTgt spid="2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2" st="2"/>
                                            </p:txEl>
                                          </p:spTgt>
                                        </p:tgtEl>
                                        <p:attrNameLst>
                                          <p:attrName>style.visibility</p:attrName>
                                        </p:attrNameLst>
                                      </p:cBhvr>
                                      <p:to>
                                        <p:strVal val="visible"/>
                                      </p:to>
                                    </p:set>
                                    <p:animEffect filter="fade" transition="in">
                                      <p:cBhvr>
                                        <p:cTn dur="1000"/>
                                        <p:tgtEl>
                                          <p:spTgt spid="2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3" st="3"/>
                                            </p:txEl>
                                          </p:spTgt>
                                        </p:tgtEl>
                                        <p:attrNameLst>
                                          <p:attrName>style.visibility</p:attrName>
                                        </p:attrNameLst>
                                      </p:cBhvr>
                                      <p:to>
                                        <p:strVal val="visible"/>
                                      </p:to>
                                    </p:set>
                                    <p:animEffect filter="fade" transition="in">
                                      <p:cBhvr>
                                        <p:cTn dur="1000"/>
                                        <p:tgtEl>
                                          <p:spTgt spid="2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663225" y="585600"/>
            <a:ext cx="7838700" cy="6465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SzPts val="990"/>
              <a:buNone/>
            </a:pPr>
            <a:r>
              <a:rPr lang="en">
                <a:latin typeface="Cambria Math"/>
                <a:ea typeface="Cambria Math"/>
                <a:cs typeface="Cambria Math"/>
                <a:sym typeface="Cambria Math"/>
              </a:rPr>
              <a:t>JavaScript Arithmetic</a:t>
            </a:r>
            <a:endParaRPr>
              <a:latin typeface="Cambria Math"/>
              <a:ea typeface="Cambria Math"/>
              <a:cs typeface="Cambria Math"/>
              <a:sym typeface="Cambria Math"/>
            </a:endParaRPr>
          </a:p>
        </p:txBody>
      </p:sp>
      <p:sp>
        <p:nvSpPr>
          <p:cNvPr id="243" name="Google Shape;243;p31"/>
          <p:cNvSpPr txBox="1"/>
          <p:nvPr/>
        </p:nvSpPr>
        <p:spPr>
          <a:xfrm>
            <a:off x="571500" y="1159925"/>
            <a:ext cx="7505700" cy="1939500"/>
          </a:xfrm>
          <a:prstGeom prst="rect">
            <a:avLst/>
          </a:prstGeom>
          <a:noFill/>
          <a:ln>
            <a:noFill/>
          </a:ln>
        </p:spPr>
        <p:txBody>
          <a:bodyPr anchorCtr="0" anchor="t" bIns="91425" lIns="91425" spcFirstLastPara="1" rIns="91425" wrap="square" tIns="91425">
            <a:spAutoFit/>
          </a:bodyPr>
          <a:lstStyle/>
          <a:p>
            <a:pPr indent="-349250" lvl="0" marL="457200" rtl="0" algn="l">
              <a:lnSpc>
                <a:spcPct val="100000"/>
              </a:lnSpc>
              <a:spcBef>
                <a:spcPts val="0"/>
              </a:spcBef>
              <a:spcAft>
                <a:spcPts val="0"/>
              </a:spcAft>
              <a:buSzPts val="1900"/>
              <a:buFont typeface="Cambria Math"/>
              <a:buChar char="●"/>
            </a:pPr>
            <a:r>
              <a:rPr lang="en" sz="1900">
                <a:latin typeface="Cambria Math"/>
                <a:ea typeface="Cambria Math"/>
                <a:cs typeface="Cambria Math"/>
                <a:sym typeface="Cambria Math"/>
              </a:rPr>
              <a:t>Increment (++)</a:t>
            </a:r>
            <a:endParaRPr sz="1900">
              <a:latin typeface="Cambria Math"/>
              <a:ea typeface="Cambria Math"/>
              <a:cs typeface="Cambria Math"/>
              <a:sym typeface="Cambria Math"/>
            </a:endParaRPr>
          </a:p>
          <a:p>
            <a:pPr indent="-349250" lvl="1" marL="914400" rtl="0" algn="l">
              <a:lnSpc>
                <a:spcPct val="100000"/>
              </a:lnSpc>
              <a:spcBef>
                <a:spcPts val="0"/>
              </a:spcBef>
              <a:spcAft>
                <a:spcPts val="0"/>
              </a:spcAft>
              <a:buSzPts val="1900"/>
              <a:buFont typeface="Cambria Math"/>
              <a:buChar char="○"/>
            </a:pPr>
            <a:r>
              <a:rPr lang="en" sz="1900">
                <a:latin typeface="Cambria Math"/>
                <a:ea typeface="Cambria Math"/>
                <a:cs typeface="Cambria Math"/>
                <a:sym typeface="Cambria Math"/>
              </a:rPr>
              <a:t>pre-increment: </a:t>
            </a:r>
            <a:r>
              <a:rPr lang="en" sz="1900">
                <a:latin typeface="Courier New"/>
                <a:ea typeface="Courier New"/>
                <a:cs typeface="Courier New"/>
                <a:sym typeface="Courier New"/>
              </a:rPr>
              <a:t>++x;</a:t>
            </a:r>
            <a:endParaRPr sz="1900">
              <a:latin typeface="Courier New"/>
              <a:ea typeface="Courier New"/>
              <a:cs typeface="Courier New"/>
              <a:sym typeface="Courier New"/>
            </a:endParaRPr>
          </a:p>
          <a:p>
            <a:pPr indent="-349250" lvl="1" marL="914400" rtl="0" algn="l">
              <a:lnSpc>
                <a:spcPct val="100000"/>
              </a:lnSpc>
              <a:spcBef>
                <a:spcPts val="0"/>
              </a:spcBef>
              <a:spcAft>
                <a:spcPts val="0"/>
              </a:spcAft>
              <a:buSzPts val="1900"/>
              <a:buFont typeface="Cambria Math"/>
              <a:buChar char="○"/>
            </a:pPr>
            <a:r>
              <a:rPr lang="en" sz="1900">
                <a:latin typeface="Cambria Math"/>
                <a:ea typeface="Cambria Math"/>
                <a:cs typeface="Cambria Math"/>
                <a:sym typeface="Cambria Math"/>
              </a:rPr>
              <a:t>post-increment: </a:t>
            </a:r>
            <a:r>
              <a:rPr lang="en" sz="1900">
                <a:latin typeface="Courier New"/>
                <a:ea typeface="Courier New"/>
                <a:cs typeface="Courier New"/>
                <a:sym typeface="Courier New"/>
              </a:rPr>
              <a:t>x++;</a:t>
            </a:r>
            <a:endParaRPr sz="1900">
              <a:latin typeface="Courier New"/>
              <a:ea typeface="Courier New"/>
              <a:cs typeface="Courier New"/>
              <a:sym typeface="Courier New"/>
            </a:endParaRPr>
          </a:p>
          <a:p>
            <a:pPr indent="-349250" lvl="0" marL="457200" rtl="0" algn="l">
              <a:lnSpc>
                <a:spcPct val="100000"/>
              </a:lnSpc>
              <a:spcBef>
                <a:spcPts val="0"/>
              </a:spcBef>
              <a:spcAft>
                <a:spcPts val="0"/>
              </a:spcAft>
              <a:buSzPts val="1900"/>
              <a:buFont typeface="Cambria Math"/>
              <a:buChar char="●"/>
            </a:pPr>
            <a:r>
              <a:rPr lang="en" sz="1900">
                <a:latin typeface="Cambria Math"/>
                <a:ea typeface="Cambria Math"/>
                <a:cs typeface="Cambria Math"/>
                <a:sym typeface="Cambria Math"/>
              </a:rPr>
              <a:t>Decrement(--)</a:t>
            </a:r>
            <a:endParaRPr sz="1900">
              <a:latin typeface="Cambria Math"/>
              <a:ea typeface="Cambria Math"/>
              <a:cs typeface="Cambria Math"/>
              <a:sym typeface="Cambria Math"/>
            </a:endParaRPr>
          </a:p>
          <a:p>
            <a:pPr indent="-349250" lvl="1" marL="914400" rtl="0" algn="l">
              <a:lnSpc>
                <a:spcPct val="100000"/>
              </a:lnSpc>
              <a:spcBef>
                <a:spcPts val="0"/>
              </a:spcBef>
              <a:spcAft>
                <a:spcPts val="0"/>
              </a:spcAft>
              <a:buSzPts val="1900"/>
              <a:buFont typeface="Cambria Math"/>
              <a:buChar char="○"/>
            </a:pPr>
            <a:r>
              <a:rPr lang="en" sz="1900">
                <a:latin typeface="Cambria Math"/>
                <a:ea typeface="Cambria Math"/>
                <a:cs typeface="Cambria Math"/>
                <a:sym typeface="Cambria Math"/>
              </a:rPr>
              <a:t>pre-decrement: </a:t>
            </a:r>
            <a:r>
              <a:rPr lang="en" sz="1900">
                <a:latin typeface="Courier New"/>
                <a:ea typeface="Courier New"/>
                <a:cs typeface="Courier New"/>
                <a:sym typeface="Courier New"/>
              </a:rPr>
              <a:t>--x;</a:t>
            </a:r>
            <a:endParaRPr sz="1900">
              <a:latin typeface="Courier New"/>
              <a:ea typeface="Courier New"/>
              <a:cs typeface="Courier New"/>
              <a:sym typeface="Courier New"/>
            </a:endParaRPr>
          </a:p>
          <a:p>
            <a:pPr indent="-349250" lvl="1" marL="914400" rtl="0" algn="l">
              <a:lnSpc>
                <a:spcPct val="100000"/>
              </a:lnSpc>
              <a:spcBef>
                <a:spcPts val="0"/>
              </a:spcBef>
              <a:spcAft>
                <a:spcPts val="0"/>
              </a:spcAft>
              <a:buSzPts val="1900"/>
              <a:buFont typeface="Cambria Math"/>
              <a:buChar char="○"/>
            </a:pPr>
            <a:r>
              <a:rPr lang="en" sz="1900">
                <a:latin typeface="Cambria Math"/>
                <a:ea typeface="Cambria Math"/>
                <a:cs typeface="Cambria Math"/>
                <a:sym typeface="Cambria Math"/>
              </a:rPr>
              <a:t>post-decrement: </a:t>
            </a:r>
            <a:r>
              <a:rPr lang="en" sz="1900">
                <a:latin typeface="Courier New"/>
                <a:ea typeface="Courier New"/>
                <a:cs typeface="Courier New"/>
                <a:sym typeface="Courier New"/>
              </a:rPr>
              <a:t>x--;</a:t>
            </a:r>
            <a:endParaRPr sz="1900">
              <a:latin typeface="Courier New"/>
              <a:ea typeface="Courier New"/>
              <a:cs typeface="Courier New"/>
              <a:sym typeface="Courier New"/>
            </a:endParaRPr>
          </a:p>
        </p:txBody>
      </p:sp>
      <p:sp>
        <p:nvSpPr>
          <p:cNvPr id="244" name="Google Shape;244;p31"/>
          <p:cNvSpPr txBox="1"/>
          <p:nvPr/>
        </p:nvSpPr>
        <p:spPr>
          <a:xfrm>
            <a:off x="663225" y="3153475"/>
            <a:ext cx="1904100" cy="1015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00FF"/>
                </a:solidFill>
                <a:latin typeface="Courier New"/>
                <a:ea typeface="Courier New"/>
                <a:cs typeface="Courier New"/>
                <a:sym typeface="Courier New"/>
              </a:rPr>
              <a:t>let</a:t>
            </a:r>
            <a:r>
              <a:rPr lang="en" sz="1800">
                <a:latin typeface="Courier New"/>
                <a:ea typeface="Courier New"/>
                <a:cs typeface="Courier New"/>
                <a:sym typeface="Courier New"/>
              </a:rPr>
              <a:t> x = </a:t>
            </a:r>
            <a:r>
              <a:rPr lang="en" sz="1800">
                <a:solidFill>
                  <a:srgbClr val="CC4125"/>
                </a:solidFill>
                <a:latin typeface="Courier New"/>
                <a:ea typeface="Courier New"/>
                <a:cs typeface="Courier New"/>
                <a:sym typeface="Courier New"/>
              </a:rPr>
              <a:t>2</a:t>
            </a:r>
            <a:r>
              <a:rPr lang="en" sz="1800">
                <a:latin typeface="Courier New"/>
                <a:ea typeface="Courier New"/>
                <a:cs typeface="Courier New"/>
                <a:sym typeface="Courier New"/>
              </a:rPr>
              <a:t>;</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y = ++x + x;</a:t>
            </a:r>
            <a:endParaRPr sz="1800">
              <a:latin typeface="Courier New"/>
              <a:ea typeface="Courier New"/>
              <a:cs typeface="Courier New"/>
              <a:sym typeface="Courier New"/>
            </a:endParaRPr>
          </a:p>
          <a:p>
            <a:pPr indent="0" lvl="0" marL="0" rtl="0" algn="l">
              <a:spcBef>
                <a:spcPts val="0"/>
              </a:spcBef>
              <a:spcAft>
                <a:spcPts val="0"/>
              </a:spcAft>
              <a:buNone/>
            </a:pPr>
            <a:r>
              <a:rPr lang="en" sz="1800">
                <a:solidFill>
                  <a:srgbClr val="38761D"/>
                </a:solidFill>
                <a:latin typeface="Courier New"/>
                <a:ea typeface="Courier New"/>
                <a:cs typeface="Courier New"/>
                <a:sym typeface="Courier New"/>
              </a:rPr>
              <a:t>// y = 6</a:t>
            </a:r>
            <a:r>
              <a:rPr lang="en" sz="1800">
                <a:latin typeface="Courier New"/>
                <a:ea typeface="Courier New"/>
                <a:cs typeface="Courier New"/>
                <a:sym typeface="Courier New"/>
              </a:rPr>
              <a:t> </a:t>
            </a:r>
            <a:endParaRPr sz="1800">
              <a:latin typeface="Courier New"/>
              <a:ea typeface="Courier New"/>
              <a:cs typeface="Courier New"/>
              <a:sym typeface="Courier New"/>
            </a:endParaRPr>
          </a:p>
        </p:txBody>
      </p:sp>
      <p:sp>
        <p:nvSpPr>
          <p:cNvPr id="245" name="Google Shape;245;p31"/>
          <p:cNvSpPr txBox="1"/>
          <p:nvPr/>
        </p:nvSpPr>
        <p:spPr>
          <a:xfrm>
            <a:off x="2732025" y="3153475"/>
            <a:ext cx="1839900" cy="1015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00FF"/>
                </a:solidFill>
                <a:latin typeface="Courier New"/>
                <a:ea typeface="Courier New"/>
                <a:cs typeface="Courier New"/>
                <a:sym typeface="Courier New"/>
              </a:rPr>
              <a:t>let</a:t>
            </a:r>
            <a:r>
              <a:rPr lang="en" sz="1800">
                <a:latin typeface="Courier New"/>
                <a:ea typeface="Courier New"/>
                <a:cs typeface="Courier New"/>
                <a:sym typeface="Courier New"/>
              </a:rPr>
              <a:t> x = </a:t>
            </a:r>
            <a:r>
              <a:rPr lang="en" sz="1800">
                <a:solidFill>
                  <a:srgbClr val="CC4125"/>
                </a:solidFill>
                <a:latin typeface="Courier New"/>
                <a:ea typeface="Courier New"/>
                <a:cs typeface="Courier New"/>
                <a:sym typeface="Courier New"/>
              </a:rPr>
              <a:t>2</a:t>
            </a:r>
            <a:r>
              <a:rPr lang="en" sz="1800">
                <a:latin typeface="Courier New"/>
                <a:ea typeface="Courier New"/>
                <a:cs typeface="Courier New"/>
                <a:sym typeface="Courier New"/>
              </a:rPr>
              <a:t>;</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y = x++ + x;</a:t>
            </a:r>
            <a:endParaRPr sz="1800">
              <a:latin typeface="Courier New"/>
              <a:ea typeface="Courier New"/>
              <a:cs typeface="Courier New"/>
              <a:sym typeface="Courier New"/>
            </a:endParaRPr>
          </a:p>
          <a:p>
            <a:pPr indent="0" lvl="0" marL="0" rtl="0" algn="l">
              <a:spcBef>
                <a:spcPts val="0"/>
              </a:spcBef>
              <a:spcAft>
                <a:spcPts val="0"/>
              </a:spcAft>
              <a:buNone/>
            </a:pPr>
            <a:r>
              <a:rPr lang="en" sz="1800">
                <a:solidFill>
                  <a:srgbClr val="38761D"/>
                </a:solidFill>
                <a:latin typeface="Courier New"/>
                <a:ea typeface="Courier New"/>
                <a:cs typeface="Courier New"/>
                <a:sym typeface="Courier New"/>
              </a:rPr>
              <a:t>// y = 5</a:t>
            </a:r>
            <a:r>
              <a:rPr lang="en" sz="1800">
                <a:latin typeface="Courier New"/>
                <a:ea typeface="Courier New"/>
                <a:cs typeface="Courier New"/>
                <a:sym typeface="Courier New"/>
              </a:rPr>
              <a:t> </a:t>
            </a:r>
            <a:endParaRPr sz="1800">
              <a:latin typeface="Courier New"/>
              <a:ea typeface="Courier New"/>
              <a:cs typeface="Courier New"/>
              <a:sym typeface="Courier New"/>
            </a:endParaRPr>
          </a:p>
        </p:txBody>
      </p:sp>
      <p:sp>
        <p:nvSpPr>
          <p:cNvPr id="246" name="Google Shape;246;p31"/>
          <p:cNvSpPr txBox="1"/>
          <p:nvPr/>
        </p:nvSpPr>
        <p:spPr>
          <a:xfrm>
            <a:off x="4712325" y="3153475"/>
            <a:ext cx="1904100" cy="1015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00FF"/>
                </a:solidFill>
                <a:latin typeface="Courier New"/>
                <a:ea typeface="Courier New"/>
                <a:cs typeface="Courier New"/>
                <a:sym typeface="Courier New"/>
              </a:rPr>
              <a:t>let</a:t>
            </a:r>
            <a:r>
              <a:rPr lang="en" sz="1800">
                <a:latin typeface="Courier New"/>
                <a:ea typeface="Courier New"/>
                <a:cs typeface="Courier New"/>
                <a:sym typeface="Courier New"/>
              </a:rPr>
              <a:t> x = </a:t>
            </a:r>
            <a:r>
              <a:rPr lang="en" sz="1800">
                <a:solidFill>
                  <a:srgbClr val="CC4125"/>
                </a:solidFill>
                <a:latin typeface="Courier New"/>
                <a:ea typeface="Courier New"/>
                <a:cs typeface="Courier New"/>
                <a:sym typeface="Courier New"/>
              </a:rPr>
              <a:t>8</a:t>
            </a:r>
            <a:r>
              <a:rPr lang="en" sz="1800">
                <a:latin typeface="Courier New"/>
                <a:ea typeface="Courier New"/>
                <a:cs typeface="Courier New"/>
                <a:sym typeface="Courier New"/>
              </a:rPr>
              <a:t>;</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y = --x + x;</a:t>
            </a:r>
            <a:endParaRPr sz="1800">
              <a:latin typeface="Courier New"/>
              <a:ea typeface="Courier New"/>
              <a:cs typeface="Courier New"/>
              <a:sym typeface="Courier New"/>
            </a:endParaRPr>
          </a:p>
          <a:p>
            <a:pPr indent="0" lvl="0" marL="0" rtl="0" algn="l">
              <a:spcBef>
                <a:spcPts val="0"/>
              </a:spcBef>
              <a:spcAft>
                <a:spcPts val="0"/>
              </a:spcAft>
              <a:buNone/>
            </a:pPr>
            <a:r>
              <a:rPr lang="en" sz="1800">
                <a:solidFill>
                  <a:srgbClr val="38761D"/>
                </a:solidFill>
                <a:latin typeface="Courier New"/>
                <a:ea typeface="Courier New"/>
                <a:cs typeface="Courier New"/>
                <a:sym typeface="Courier New"/>
              </a:rPr>
              <a:t>// y = 14</a:t>
            </a:r>
            <a:r>
              <a:rPr lang="en" sz="1800">
                <a:latin typeface="Courier New"/>
                <a:ea typeface="Courier New"/>
                <a:cs typeface="Courier New"/>
                <a:sym typeface="Courier New"/>
              </a:rPr>
              <a:t> </a:t>
            </a:r>
            <a:endParaRPr sz="1800">
              <a:latin typeface="Courier New"/>
              <a:ea typeface="Courier New"/>
              <a:cs typeface="Courier New"/>
              <a:sym typeface="Courier New"/>
            </a:endParaRPr>
          </a:p>
        </p:txBody>
      </p:sp>
      <p:sp>
        <p:nvSpPr>
          <p:cNvPr id="247" name="Google Shape;247;p31"/>
          <p:cNvSpPr txBox="1"/>
          <p:nvPr/>
        </p:nvSpPr>
        <p:spPr>
          <a:xfrm>
            <a:off x="6756825" y="3153475"/>
            <a:ext cx="1904100" cy="1015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00FF"/>
                </a:solidFill>
                <a:latin typeface="Courier New"/>
                <a:ea typeface="Courier New"/>
                <a:cs typeface="Courier New"/>
                <a:sym typeface="Courier New"/>
              </a:rPr>
              <a:t>let</a:t>
            </a:r>
            <a:r>
              <a:rPr lang="en" sz="1800">
                <a:latin typeface="Courier New"/>
                <a:ea typeface="Courier New"/>
                <a:cs typeface="Courier New"/>
                <a:sym typeface="Courier New"/>
              </a:rPr>
              <a:t> x = </a:t>
            </a:r>
            <a:r>
              <a:rPr lang="en" sz="1800">
                <a:solidFill>
                  <a:srgbClr val="CC4125"/>
                </a:solidFill>
                <a:latin typeface="Courier New"/>
                <a:ea typeface="Courier New"/>
                <a:cs typeface="Courier New"/>
                <a:sym typeface="Courier New"/>
              </a:rPr>
              <a:t>8</a:t>
            </a:r>
            <a:r>
              <a:rPr lang="en" sz="1800">
                <a:latin typeface="Courier New"/>
                <a:ea typeface="Courier New"/>
                <a:cs typeface="Courier New"/>
                <a:sym typeface="Courier New"/>
              </a:rPr>
              <a:t>;</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y = x-- + x;</a:t>
            </a:r>
            <a:endParaRPr sz="1800">
              <a:latin typeface="Courier New"/>
              <a:ea typeface="Courier New"/>
              <a:cs typeface="Courier New"/>
              <a:sym typeface="Courier New"/>
            </a:endParaRPr>
          </a:p>
          <a:p>
            <a:pPr indent="0" lvl="0" marL="0" rtl="0" algn="l">
              <a:spcBef>
                <a:spcPts val="0"/>
              </a:spcBef>
              <a:spcAft>
                <a:spcPts val="0"/>
              </a:spcAft>
              <a:buNone/>
            </a:pPr>
            <a:r>
              <a:rPr lang="en" sz="1800">
                <a:solidFill>
                  <a:srgbClr val="38761D"/>
                </a:solidFill>
                <a:latin typeface="Courier New"/>
                <a:ea typeface="Courier New"/>
                <a:cs typeface="Courier New"/>
                <a:sym typeface="Courier New"/>
              </a:rPr>
              <a:t>// y = 15</a:t>
            </a:r>
            <a:r>
              <a:rPr lang="en" sz="1800">
                <a:latin typeface="Courier New"/>
                <a:ea typeface="Courier New"/>
                <a:cs typeface="Courier New"/>
                <a:sym typeface="Courier New"/>
              </a:rPr>
              <a:t> </a:t>
            </a:r>
            <a:endParaRPr sz="18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0" st="0"/>
                                            </p:txEl>
                                          </p:spTgt>
                                        </p:tgtEl>
                                        <p:attrNameLst>
                                          <p:attrName>style.visibility</p:attrName>
                                        </p:attrNameLst>
                                      </p:cBhvr>
                                      <p:to>
                                        <p:strVal val="visible"/>
                                      </p:to>
                                    </p:set>
                                    <p:animEffect filter="fade" transition="in">
                                      <p:cBhvr>
                                        <p:cTn dur="1000"/>
                                        <p:tgtEl>
                                          <p:spTgt spid="2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1" st="1"/>
                                            </p:txEl>
                                          </p:spTgt>
                                        </p:tgtEl>
                                        <p:attrNameLst>
                                          <p:attrName>style.visibility</p:attrName>
                                        </p:attrNameLst>
                                      </p:cBhvr>
                                      <p:to>
                                        <p:strVal val="visible"/>
                                      </p:to>
                                    </p:set>
                                    <p:animEffect filter="fade" transition="in">
                                      <p:cBhvr>
                                        <p:cTn dur="1000"/>
                                        <p:tgtEl>
                                          <p:spTgt spid="2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2" st="2"/>
                                            </p:txEl>
                                          </p:spTgt>
                                        </p:tgtEl>
                                        <p:attrNameLst>
                                          <p:attrName>style.visibility</p:attrName>
                                        </p:attrNameLst>
                                      </p:cBhvr>
                                      <p:to>
                                        <p:strVal val="visible"/>
                                      </p:to>
                                    </p:set>
                                    <p:animEffect filter="fade" transition="in">
                                      <p:cBhvr>
                                        <p:cTn dur="1000"/>
                                        <p:tgtEl>
                                          <p:spTgt spid="2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3" st="3"/>
                                            </p:txEl>
                                          </p:spTgt>
                                        </p:tgtEl>
                                        <p:attrNameLst>
                                          <p:attrName>style.visibility</p:attrName>
                                        </p:attrNameLst>
                                      </p:cBhvr>
                                      <p:to>
                                        <p:strVal val="visible"/>
                                      </p:to>
                                    </p:set>
                                    <p:animEffect filter="fade" transition="in">
                                      <p:cBhvr>
                                        <p:cTn dur="1000"/>
                                        <p:tgtEl>
                                          <p:spTgt spid="24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4" st="4"/>
                                            </p:txEl>
                                          </p:spTgt>
                                        </p:tgtEl>
                                        <p:attrNameLst>
                                          <p:attrName>style.visibility</p:attrName>
                                        </p:attrNameLst>
                                      </p:cBhvr>
                                      <p:to>
                                        <p:strVal val="visible"/>
                                      </p:to>
                                    </p:set>
                                    <p:animEffect filter="fade" transition="in">
                                      <p:cBhvr>
                                        <p:cTn dur="1000"/>
                                        <p:tgtEl>
                                          <p:spTgt spid="24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5" st="5"/>
                                            </p:txEl>
                                          </p:spTgt>
                                        </p:tgtEl>
                                        <p:attrNameLst>
                                          <p:attrName>style.visibility</p:attrName>
                                        </p:attrNameLst>
                                      </p:cBhvr>
                                      <p:to>
                                        <p:strVal val="visible"/>
                                      </p:to>
                                    </p:set>
                                    <p:animEffect filter="fade" transition="in">
                                      <p:cBhvr>
                                        <p:cTn dur="1000"/>
                                        <p:tgtEl>
                                          <p:spTgt spid="24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663225" y="585600"/>
            <a:ext cx="7838700" cy="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Cambria Math"/>
                <a:ea typeface="Cambria Math"/>
                <a:cs typeface="Cambria Math"/>
                <a:sym typeface="Cambria Math"/>
              </a:rPr>
              <a:t>Introduction</a:t>
            </a:r>
            <a:endParaRPr>
              <a:latin typeface="Cambria Math"/>
              <a:ea typeface="Cambria Math"/>
              <a:cs typeface="Cambria Math"/>
              <a:sym typeface="Cambria Math"/>
            </a:endParaRPr>
          </a:p>
        </p:txBody>
      </p:sp>
      <p:sp>
        <p:nvSpPr>
          <p:cNvPr id="135" name="Google Shape;135;p14"/>
          <p:cNvSpPr txBox="1"/>
          <p:nvPr/>
        </p:nvSpPr>
        <p:spPr>
          <a:xfrm>
            <a:off x="800100" y="1312325"/>
            <a:ext cx="7505700" cy="18225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JavaScript is not Java and is a totally different programming language from Java</a:t>
            </a:r>
            <a:endParaRPr sz="1900">
              <a:latin typeface="Cambria Math"/>
              <a:ea typeface="Cambria Math"/>
              <a:cs typeface="Cambria Math"/>
              <a:sym typeface="Cambria Math"/>
            </a:endParaRPr>
          </a:p>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Why this name then?</a:t>
            </a:r>
            <a:endParaRPr sz="1900">
              <a:latin typeface="Cambria Math"/>
              <a:ea typeface="Cambria Math"/>
              <a:cs typeface="Cambria Math"/>
              <a:sym typeface="Cambria Math"/>
            </a:endParaRPr>
          </a:p>
          <a:p>
            <a:pPr indent="-349250" lvl="1" marL="9144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Marketing, marketing, and marketing</a:t>
            </a:r>
            <a:endParaRPr sz="1900">
              <a:latin typeface="Cambria Math"/>
              <a:ea typeface="Cambria Math"/>
              <a:cs typeface="Cambria Math"/>
              <a:sym typeface="Cambria Math"/>
            </a:endParaRPr>
          </a:p>
          <a:p>
            <a:pPr indent="-349250" lvl="1" marL="9144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Use “Java” in the name to attract developers to adopt it</a:t>
            </a:r>
            <a:endParaRPr sz="1900">
              <a:latin typeface="Cambria Math"/>
              <a:ea typeface="Cambria Math"/>
              <a:cs typeface="Cambria Math"/>
              <a:sym typeface="Cambria Mat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animEffect filter="fade" transition="in">
                                      <p:cBhvr>
                                        <p:cTn dur="1000"/>
                                        <p:tgtEl>
                                          <p:spTgt spid="1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1" st="1"/>
                                            </p:txEl>
                                          </p:spTgt>
                                        </p:tgtEl>
                                        <p:attrNameLst>
                                          <p:attrName>style.visibility</p:attrName>
                                        </p:attrNameLst>
                                      </p:cBhvr>
                                      <p:to>
                                        <p:strVal val="visible"/>
                                      </p:to>
                                    </p:set>
                                    <p:animEffect filter="fade" transition="in">
                                      <p:cBhvr>
                                        <p:cTn dur="1000"/>
                                        <p:tgtEl>
                                          <p:spTgt spid="1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2" st="2"/>
                                            </p:txEl>
                                          </p:spTgt>
                                        </p:tgtEl>
                                        <p:attrNameLst>
                                          <p:attrName>style.visibility</p:attrName>
                                        </p:attrNameLst>
                                      </p:cBhvr>
                                      <p:to>
                                        <p:strVal val="visible"/>
                                      </p:to>
                                    </p:set>
                                    <p:animEffect filter="fade" transition="in">
                                      <p:cBhvr>
                                        <p:cTn dur="1000"/>
                                        <p:tgtEl>
                                          <p:spTgt spid="1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3" st="3"/>
                                            </p:txEl>
                                          </p:spTgt>
                                        </p:tgtEl>
                                        <p:attrNameLst>
                                          <p:attrName>style.visibility</p:attrName>
                                        </p:attrNameLst>
                                      </p:cBhvr>
                                      <p:to>
                                        <p:strVal val="visible"/>
                                      </p:to>
                                    </p:set>
                                    <p:animEffect filter="fade" transition="in">
                                      <p:cBhvr>
                                        <p:cTn dur="1000"/>
                                        <p:tgtEl>
                                          <p:spTgt spid="13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2"/>
          <p:cNvSpPr txBox="1"/>
          <p:nvPr>
            <p:ph type="title"/>
          </p:nvPr>
        </p:nvSpPr>
        <p:spPr>
          <a:xfrm>
            <a:off x="663225" y="585600"/>
            <a:ext cx="7838700" cy="6465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SzPts val="990"/>
              <a:buNone/>
            </a:pPr>
            <a:r>
              <a:rPr lang="en">
                <a:latin typeface="Cambria Math"/>
                <a:ea typeface="Cambria Math"/>
                <a:cs typeface="Cambria Math"/>
                <a:sym typeface="Cambria Math"/>
              </a:rPr>
              <a:t>JavaScript Augmented Operators</a:t>
            </a:r>
            <a:endParaRPr>
              <a:latin typeface="Cambria Math"/>
              <a:ea typeface="Cambria Math"/>
              <a:cs typeface="Cambria Math"/>
              <a:sym typeface="Cambria Math"/>
            </a:endParaRPr>
          </a:p>
        </p:txBody>
      </p:sp>
      <p:sp>
        <p:nvSpPr>
          <p:cNvPr id="253" name="Google Shape;253;p32"/>
          <p:cNvSpPr txBox="1"/>
          <p:nvPr/>
        </p:nvSpPr>
        <p:spPr>
          <a:xfrm>
            <a:off x="571500" y="1159925"/>
            <a:ext cx="7505700" cy="3032400"/>
          </a:xfrm>
          <a:prstGeom prst="rect">
            <a:avLst/>
          </a:prstGeom>
          <a:noFill/>
          <a:ln>
            <a:noFill/>
          </a:ln>
        </p:spPr>
        <p:txBody>
          <a:bodyPr anchorCtr="0" anchor="t" bIns="91425" lIns="91425" spcFirstLastPara="1" rIns="91425" wrap="square" tIns="91425">
            <a:spAutoFit/>
          </a:bodyPr>
          <a:lstStyle/>
          <a:p>
            <a:pPr indent="-349250" lvl="0" marL="457200" rtl="0" algn="l">
              <a:lnSpc>
                <a:spcPct val="100000"/>
              </a:lnSpc>
              <a:spcBef>
                <a:spcPts val="0"/>
              </a:spcBef>
              <a:spcAft>
                <a:spcPts val="0"/>
              </a:spcAft>
              <a:buSzPts val="1900"/>
              <a:buFont typeface="Courier New"/>
              <a:buChar char="●"/>
            </a:pPr>
            <a:r>
              <a:rPr b="1" lang="en" sz="1900">
                <a:latin typeface="Courier New"/>
                <a:ea typeface="Courier New"/>
                <a:cs typeface="Courier New"/>
                <a:sym typeface="Courier New"/>
              </a:rPr>
              <a:t>+=</a:t>
            </a:r>
            <a:endParaRPr b="1" sz="1900">
              <a:latin typeface="Courier New"/>
              <a:ea typeface="Courier New"/>
              <a:cs typeface="Courier New"/>
              <a:sym typeface="Courier New"/>
            </a:endParaRPr>
          </a:p>
          <a:p>
            <a:pPr indent="-342900" lvl="1" marL="914400" rtl="0" algn="l">
              <a:lnSpc>
                <a:spcPct val="100000"/>
              </a:lnSpc>
              <a:spcBef>
                <a:spcPts val="0"/>
              </a:spcBef>
              <a:spcAft>
                <a:spcPts val="0"/>
              </a:spcAft>
              <a:buSzPts val="1800"/>
              <a:buFont typeface="Courier New"/>
              <a:buChar char="○"/>
            </a:pPr>
            <a:r>
              <a:rPr lang="en" sz="1800">
                <a:latin typeface="Courier New"/>
                <a:ea typeface="Courier New"/>
                <a:cs typeface="Courier New"/>
                <a:sym typeface="Courier New"/>
              </a:rPr>
              <a:t>x += y ⇒ x = x + y</a:t>
            </a:r>
            <a:endParaRPr sz="1800">
              <a:latin typeface="Courier New"/>
              <a:ea typeface="Courier New"/>
              <a:cs typeface="Courier New"/>
              <a:sym typeface="Courier New"/>
            </a:endParaRPr>
          </a:p>
          <a:p>
            <a:pPr indent="-349250" lvl="0" marL="457200" rtl="0" algn="l">
              <a:lnSpc>
                <a:spcPct val="100000"/>
              </a:lnSpc>
              <a:spcBef>
                <a:spcPts val="0"/>
              </a:spcBef>
              <a:spcAft>
                <a:spcPts val="0"/>
              </a:spcAft>
              <a:buSzPts val="1900"/>
              <a:buFont typeface="Courier New"/>
              <a:buChar char="●"/>
            </a:pPr>
            <a:r>
              <a:rPr b="1" lang="en" sz="1900">
                <a:latin typeface="Courier New"/>
                <a:ea typeface="Courier New"/>
                <a:cs typeface="Courier New"/>
                <a:sym typeface="Courier New"/>
              </a:rPr>
              <a:t>-=</a:t>
            </a:r>
            <a:endParaRPr b="1" sz="1900">
              <a:latin typeface="Courier New"/>
              <a:ea typeface="Courier New"/>
              <a:cs typeface="Courier New"/>
              <a:sym typeface="Courier New"/>
            </a:endParaRPr>
          </a:p>
          <a:p>
            <a:pPr indent="-342900" lvl="1" marL="914400" rtl="0" algn="l">
              <a:lnSpc>
                <a:spcPct val="100000"/>
              </a:lnSpc>
              <a:spcBef>
                <a:spcPts val="0"/>
              </a:spcBef>
              <a:spcAft>
                <a:spcPts val="0"/>
              </a:spcAft>
              <a:buSzPts val="1800"/>
              <a:buFont typeface="Courier New"/>
              <a:buChar char="○"/>
            </a:pPr>
            <a:r>
              <a:rPr lang="en" sz="1800">
                <a:latin typeface="Courier New"/>
                <a:ea typeface="Courier New"/>
                <a:cs typeface="Courier New"/>
                <a:sym typeface="Courier New"/>
              </a:rPr>
              <a:t>x -= y ⇒ x = x - y</a:t>
            </a:r>
            <a:endParaRPr sz="1800">
              <a:latin typeface="Courier New"/>
              <a:ea typeface="Courier New"/>
              <a:cs typeface="Courier New"/>
              <a:sym typeface="Courier New"/>
            </a:endParaRPr>
          </a:p>
          <a:p>
            <a:pPr indent="-349250" lvl="0" marL="457200" rtl="0" algn="l">
              <a:lnSpc>
                <a:spcPct val="100000"/>
              </a:lnSpc>
              <a:spcBef>
                <a:spcPts val="0"/>
              </a:spcBef>
              <a:spcAft>
                <a:spcPts val="0"/>
              </a:spcAft>
              <a:buSzPts val="1900"/>
              <a:buFont typeface="Courier New"/>
              <a:buChar char="●"/>
            </a:pPr>
            <a:r>
              <a:rPr b="1" lang="en" sz="1900">
                <a:latin typeface="Courier New"/>
                <a:ea typeface="Courier New"/>
                <a:cs typeface="Courier New"/>
                <a:sym typeface="Courier New"/>
              </a:rPr>
              <a:t>*=</a:t>
            </a:r>
            <a:endParaRPr b="1" sz="1900">
              <a:latin typeface="Courier New"/>
              <a:ea typeface="Courier New"/>
              <a:cs typeface="Courier New"/>
              <a:sym typeface="Courier New"/>
            </a:endParaRPr>
          </a:p>
          <a:p>
            <a:pPr indent="-342900" lvl="1" marL="914400" rtl="0" algn="l">
              <a:lnSpc>
                <a:spcPct val="100000"/>
              </a:lnSpc>
              <a:spcBef>
                <a:spcPts val="0"/>
              </a:spcBef>
              <a:spcAft>
                <a:spcPts val="0"/>
              </a:spcAft>
              <a:buSzPts val="1800"/>
              <a:buFont typeface="Courier New"/>
              <a:buChar char="○"/>
            </a:pPr>
            <a:r>
              <a:rPr lang="en" sz="1800">
                <a:latin typeface="Courier New"/>
                <a:ea typeface="Courier New"/>
                <a:cs typeface="Courier New"/>
                <a:sym typeface="Courier New"/>
              </a:rPr>
              <a:t>x *= y ⇒ x = x * y</a:t>
            </a:r>
            <a:endParaRPr sz="1800">
              <a:latin typeface="Courier New"/>
              <a:ea typeface="Courier New"/>
              <a:cs typeface="Courier New"/>
              <a:sym typeface="Courier New"/>
            </a:endParaRPr>
          </a:p>
          <a:p>
            <a:pPr indent="-349250" lvl="0" marL="457200" rtl="0" algn="l">
              <a:lnSpc>
                <a:spcPct val="100000"/>
              </a:lnSpc>
              <a:spcBef>
                <a:spcPts val="0"/>
              </a:spcBef>
              <a:spcAft>
                <a:spcPts val="0"/>
              </a:spcAft>
              <a:buSzPts val="1900"/>
              <a:buFont typeface="Courier New"/>
              <a:buChar char="●"/>
            </a:pPr>
            <a:r>
              <a:rPr b="1" lang="en" sz="1900">
                <a:latin typeface="Courier New"/>
                <a:ea typeface="Courier New"/>
                <a:cs typeface="Courier New"/>
                <a:sym typeface="Courier New"/>
              </a:rPr>
              <a:t>/=</a:t>
            </a:r>
            <a:endParaRPr b="1" sz="1900">
              <a:latin typeface="Courier New"/>
              <a:ea typeface="Courier New"/>
              <a:cs typeface="Courier New"/>
              <a:sym typeface="Courier New"/>
            </a:endParaRPr>
          </a:p>
          <a:p>
            <a:pPr indent="-342900" lvl="1" marL="914400" rtl="0" algn="l">
              <a:lnSpc>
                <a:spcPct val="100000"/>
              </a:lnSpc>
              <a:spcBef>
                <a:spcPts val="0"/>
              </a:spcBef>
              <a:spcAft>
                <a:spcPts val="0"/>
              </a:spcAft>
              <a:buSzPts val="1800"/>
              <a:buFont typeface="Courier New"/>
              <a:buChar char="○"/>
            </a:pPr>
            <a:r>
              <a:rPr lang="en" sz="1800">
                <a:latin typeface="Courier New"/>
                <a:ea typeface="Courier New"/>
                <a:cs typeface="Courier New"/>
                <a:sym typeface="Courier New"/>
              </a:rPr>
              <a:t>x /= y ⇒ x = x / y</a:t>
            </a:r>
            <a:endParaRPr sz="1800">
              <a:latin typeface="Courier New"/>
              <a:ea typeface="Courier New"/>
              <a:cs typeface="Courier New"/>
              <a:sym typeface="Courier New"/>
            </a:endParaRPr>
          </a:p>
          <a:p>
            <a:pPr indent="-349250" lvl="0" marL="457200" rtl="0" algn="l">
              <a:lnSpc>
                <a:spcPct val="100000"/>
              </a:lnSpc>
              <a:spcBef>
                <a:spcPts val="0"/>
              </a:spcBef>
              <a:spcAft>
                <a:spcPts val="0"/>
              </a:spcAft>
              <a:buSzPts val="1900"/>
              <a:buFont typeface="Courier New"/>
              <a:buChar char="●"/>
            </a:pPr>
            <a:r>
              <a:rPr b="1" lang="en" sz="1900">
                <a:latin typeface="Courier New"/>
                <a:ea typeface="Courier New"/>
                <a:cs typeface="Courier New"/>
                <a:sym typeface="Courier New"/>
              </a:rPr>
              <a:t>**=</a:t>
            </a:r>
            <a:endParaRPr b="1" sz="1900">
              <a:latin typeface="Courier New"/>
              <a:ea typeface="Courier New"/>
              <a:cs typeface="Courier New"/>
              <a:sym typeface="Courier New"/>
            </a:endParaRPr>
          </a:p>
          <a:p>
            <a:pPr indent="-342900" lvl="1" marL="914400" rtl="0" algn="l">
              <a:lnSpc>
                <a:spcPct val="100000"/>
              </a:lnSpc>
              <a:spcBef>
                <a:spcPts val="0"/>
              </a:spcBef>
              <a:spcAft>
                <a:spcPts val="0"/>
              </a:spcAft>
              <a:buSzPts val="1800"/>
              <a:buFont typeface="Courier New"/>
              <a:buChar char="○"/>
            </a:pPr>
            <a:r>
              <a:rPr lang="en" sz="1800">
                <a:latin typeface="Courier New"/>
                <a:ea typeface="Courier New"/>
                <a:cs typeface="Courier New"/>
                <a:sym typeface="Courier New"/>
              </a:rPr>
              <a:t>x **= y ⇒ x = x ** y</a:t>
            </a:r>
            <a:endParaRPr sz="18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0" st="0"/>
                                            </p:txEl>
                                          </p:spTgt>
                                        </p:tgtEl>
                                        <p:attrNameLst>
                                          <p:attrName>style.visibility</p:attrName>
                                        </p:attrNameLst>
                                      </p:cBhvr>
                                      <p:to>
                                        <p:strVal val="visible"/>
                                      </p:to>
                                    </p:set>
                                    <p:animEffect filter="fade" transition="in">
                                      <p:cBhvr>
                                        <p:cTn dur="1000"/>
                                        <p:tgtEl>
                                          <p:spTgt spid="2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1" st="1"/>
                                            </p:txEl>
                                          </p:spTgt>
                                        </p:tgtEl>
                                        <p:attrNameLst>
                                          <p:attrName>style.visibility</p:attrName>
                                        </p:attrNameLst>
                                      </p:cBhvr>
                                      <p:to>
                                        <p:strVal val="visible"/>
                                      </p:to>
                                    </p:set>
                                    <p:animEffect filter="fade" transition="in">
                                      <p:cBhvr>
                                        <p:cTn dur="1000"/>
                                        <p:tgtEl>
                                          <p:spTgt spid="2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2" st="2"/>
                                            </p:txEl>
                                          </p:spTgt>
                                        </p:tgtEl>
                                        <p:attrNameLst>
                                          <p:attrName>style.visibility</p:attrName>
                                        </p:attrNameLst>
                                      </p:cBhvr>
                                      <p:to>
                                        <p:strVal val="visible"/>
                                      </p:to>
                                    </p:set>
                                    <p:animEffect filter="fade" transition="in">
                                      <p:cBhvr>
                                        <p:cTn dur="1000"/>
                                        <p:tgtEl>
                                          <p:spTgt spid="2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3" st="3"/>
                                            </p:txEl>
                                          </p:spTgt>
                                        </p:tgtEl>
                                        <p:attrNameLst>
                                          <p:attrName>style.visibility</p:attrName>
                                        </p:attrNameLst>
                                      </p:cBhvr>
                                      <p:to>
                                        <p:strVal val="visible"/>
                                      </p:to>
                                    </p:set>
                                    <p:animEffect filter="fade" transition="in">
                                      <p:cBhvr>
                                        <p:cTn dur="1000"/>
                                        <p:tgtEl>
                                          <p:spTgt spid="25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4" st="4"/>
                                            </p:txEl>
                                          </p:spTgt>
                                        </p:tgtEl>
                                        <p:attrNameLst>
                                          <p:attrName>style.visibility</p:attrName>
                                        </p:attrNameLst>
                                      </p:cBhvr>
                                      <p:to>
                                        <p:strVal val="visible"/>
                                      </p:to>
                                    </p:set>
                                    <p:animEffect filter="fade" transition="in">
                                      <p:cBhvr>
                                        <p:cTn dur="1000"/>
                                        <p:tgtEl>
                                          <p:spTgt spid="25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5" st="5"/>
                                            </p:txEl>
                                          </p:spTgt>
                                        </p:tgtEl>
                                        <p:attrNameLst>
                                          <p:attrName>style.visibility</p:attrName>
                                        </p:attrNameLst>
                                      </p:cBhvr>
                                      <p:to>
                                        <p:strVal val="visible"/>
                                      </p:to>
                                    </p:set>
                                    <p:animEffect filter="fade" transition="in">
                                      <p:cBhvr>
                                        <p:cTn dur="1000"/>
                                        <p:tgtEl>
                                          <p:spTgt spid="25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6" st="6"/>
                                            </p:txEl>
                                          </p:spTgt>
                                        </p:tgtEl>
                                        <p:attrNameLst>
                                          <p:attrName>style.visibility</p:attrName>
                                        </p:attrNameLst>
                                      </p:cBhvr>
                                      <p:to>
                                        <p:strVal val="visible"/>
                                      </p:to>
                                    </p:set>
                                    <p:animEffect filter="fade" transition="in">
                                      <p:cBhvr>
                                        <p:cTn dur="1000"/>
                                        <p:tgtEl>
                                          <p:spTgt spid="25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7" st="7"/>
                                            </p:txEl>
                                          </p:spTgt>
                                        </p:tgtEl>
                                        <p:attrNameLst>
                                          <p:attrName>style.visibility</p:attrName>
                                        </p:attrNameLst>
                                      </p:cBhvr>
                                      <p:to>
                                        <p:strVal val="visible"/>
                                      </p:to>
                                    </p:set>
                                    <p:animEffect filter="fade" transition="in">
                                      <p:cBhvr>
                                        <p:cTn dur="1000"/>
                                        <p:tgtEl>
                                          <p:spTgt spid="25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8" st="8"/>
                                            </p:txEl>
                                          </p:spTgt>
                                        </p:tgtEl>
                                        <p:attrNameLst>
                                          <p:attrName>style.visibility</p:attrName>
                                        </p:attrNameLst>
                                      </p:cBhvr>
                                      <p:to>
                                        <p:strVal val="visible"/>
                                      </p:to>
                                    </p:set>
                                    <p:animEffect filter="fade" transition="in">
                                      <p:cBhvr>
                                        <p:cTn dur="1000"/>
                                        <p:tgtEl>
                                          <p:spTgt spid="25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9" st="9"/>
                                            </p:txEl>
                                          </p:spTgt>
                                        </p:tgtEl>
                                        <p:attrNameLst>
                                          <p:attrName>style.visibility</p:attrName>
                                        </p:attrNameLst>
                                      </p:cBhvr>
                                      <p:to>
                                        <p:strVal val="visible"/>
                                      </p:to>
                                    </p:set>
                                    <p:animEffect filter="fade" transition="in">
                                      <p:cBhvr>
                                        <p:cTn dur="1000"/>
                                        <p:tgtEl>
                                          <p:spTgt spid="253">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type="title"/>
          </p:nvPr>
        </p:nvSpPr>
        <p:spPr>
          <a:xfrm>
            <a:off x="663225" y="585600"/>
            <a:ext cx="7838700" cy="6465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SzPts val="990"/>
              <a:buNone/>
            </a:pPr>
            <a:r>
              <a:rPr lang="en">
                <a:latin typeface="Cambria Math"/>
                <a:ea typeface="Cambria Math"/>
                <a:cs typeface="Cambria Math"/>
                <a:sym typeface="Cambria Math"/>
              </a:rPr>
              <a:t>JavaScript Comparison Operators</a:t>
            </a:r>
            <a:endParaRPr>
              <a:latin typeface="Cambria Math"/>
              <a:ea typeface="Cambria Math"/>
              <a:cs typeface="Cambria Math"/>
              <a:sym typeface="Cambria Math"/>
            </a:endParaRPr>
          </a:p>
        </p:txBody>
      </p:sp>
      <p:sp>
        <p:nvSpPr>
          <p:cNvPr id="259" name="Google Shape;259;p33"/>
          <p:cNvSpPr txBox="1"/>
          <p:nvPr/>
        </p:nvSpPr>
        <p:spPr>
          <a:xfrm>
            <a:off x="571500" y="1159925"/>
            <a:ext cx="7505700" cy="1062000"/>
          </a:xfrm>
          <a:prstGeom prst="rect">
            <a:avLst/>
          </a:prstGeom>
          <a:noFill/>
          <a:ln>
            <a:noFill/>
          </a:ln>
        </p:spPr>
        <p:txBody>
          <a:bodyPr anchorCtr="0" anchor="t" bIns="91425" lIns="91425" spcFirstLastPara="1" rIns="91425" wrap="square" tIns="91425">
            <a:spAutoFit/>
          </a:bodyPr>
          <a:lstStyle/>
          <a:p>
            <a:pPr indent="-349250" lvl="0" marL="457200" rtl="0" algn="l">
              <a:lnSpc>
                <a:spcPct val="100000"/>
              </a:lnSpc>
              <a:spcBef>
                <a:spcPts val="0"/>
              </a:spcBef>
              <a:spcAft>
                <a:spcPts val="0"/>
              </a:spcAft>
              <a:buSzPts val="1900"/>
              <a:buFont typeface="Cambria Math"/>
              <a:buChar char="●"/>
            </a:pPr>
            <a:r>
              <a:rPr lang="en" sz="1900">
                <a:latin typeface="Cambria Math"/>
                <a:ea typeface="Cambria Math"/>
                <a:cs typeface="Cambria Math"/>
                <a:sym typeface="Cambria Math"/>
              </a:rPr>
              <a:t>JavaScript has dynamic data types</a:t>
            </a:r>
            <a:endParaRPr sz="1900">
              <a:latin typeface="Cambria Math"/>
              <a:ea typeface="Cambria Math"/>
              <a:cs typeface="Cambria Math"/>
              <a:sym typeface="Cambria Math"/>
            </a:endParaRPr>
          </a:p>
          <a:p>
            <a:pPr indent="-349250" lvl="0" marL="457200" rtl="0" algn="l">
              <a:lnSpc>
                <a:spcPct val="100000"/>
              </a:lnSpc>
              <a:spcBef>
                <a:spcPts val="0"/>
              </a:spcBef>
              <a:spcAft>
                <a:spcPts val="0"/>
              </a:spcAft>
              <a:buSzPts val="1900"/>
              <a:buFont typeface="Cambria Math"/>
              <a:buChar char="●"/>
            </a:pPr>
            <a:r>
              <a:rPr lang="en" sz="1900">
                <a:latin typeface="Cambria Math"/>
                <a:ea typeface="Cambria Math"/>
                <a:cs typeface="Cambria Math"/>
                <a:sym typeface="Cambria Math"/>
              </a:rPr>
              <a:t>A variable can be used to hold different data types</a:t>
            </a:r>
            <a:endParaRPr sz="1900">
              <a:latin typeface="Cambria Math"/>
              <a:ea typeface="Cambria Math"/>
              <a:cs typeface="Cambria Math"/>
              <a:sym typeface="Cambria Math"/>
            </a:endParaRPr>
          </a:p>
          <a:p>
            <a:pPr indent="-349250" lvl="0" marL="457200" rtl="0" algn="l">
              <a:lnSpc>
                <a:spcPct val="100000"/>
              </a:lnSpc>
              <a:spcBef>
                <a:spcPts val="0"/>
              </a:spcBef>
              <a:spcAft>
                <a:spcPts val="0"/>
              </a:spcAft>
              <a:buSzPts val="1900"/>
              <a:buFont typeface="Cambria Math"/>
              <a:buChar char="●"/>
            </a:pPr>
            <a:r>
              <a:rPr lang="en" sz="1900">
                <a:latin typeface="Cambria Math"/>
                <a:ea typeface="Cambria Math"/>
                <a:cs typeface="Cambria Math"/>
                <a:sym typeface="Cambria Math"/>
              </a:rPr>
              <a:t>Equality/Inequality test JavaScript is tricky</a:t>
            </a:r>
            <a:endParaRPr sz="1900">
              <a:latin typeface="Cambria Math"/>
              <a:ea typeface="Cambria Math"/>
              <a:cs typeface="Cambria Math"/>
              <a:sym typeface="Cambria Math"/>
            </a:endParaRPr>
          </a:p>
        </p:txBody>
      </p:sp>
      <p:graphicFrame>
        <p:nvGraphicFramePr>
          <p:cNvPr id="260" name="Google Shape;260;p33"/>
          <p:cNvGraphicFramePr/>
          <p:nvPr/>
        </p:nvGraphicFramePr>
        <p:xfrm>
          <a:off x="952500" y="2327600"/>
          <a:ext cx="3000000" cy="3000000"/>
        </p:xfrm>
        <a:graphic>
          <a:graphicData uri="http://schemas.openxmlformats.org/drawingml/2006/table">
            <a:tbl>
              <a:tblPr>
                <a:noFill/>
                <a:tableStyleId>{86EFD0BF-883F-4B0B-A9D3-B4E8C17B254E}</a:tableStyleId>
              </a:tblPr>
              <a:tblGrid>
                <a:gridCol w="1809750"/>
                <a:gridCol w="1809750"/>
                <a:gridCol w="1809750"/>
                <a:gridCol w="1809750"/>
              </a:tblGrid>
              <a:tr h="381000">
                <a:tc gridSpan="4">
                  <a:txBody>
                    <a:bodyPr/>
                    <a:lstStyle/>
                    <a:p>
                      <a:pPr indent="0" lvl="0" marL="0" rtl="0" algn="l">
                        <a:spcBef>
                          <a:spcPts val="0"/>
                        </a:spcBef>
                        <a:spcAft>
                          <a:spcPts val="0"/>
                        </a:spcAft>
                        <a:buNone/>
                      </a:pPr>
                      <a:r>
                        <a:rPr lang="en">
                          <a:latin typeface="Cambria Math"/>
                          <a:ea typeface="Cambria Math"/>
                          <a:cs typeface="Cambria Math"/>
                          <a:sym typeface="Cambria Math"/>
                        </a:rPr>
                        <a:t>Given x = 6</a:t>
                      </a:r>
                      <a:endParaRPr>
                        <a:latin typeface="Cambria Math"/>
                        <a:ea typeface="Cambria Math"/>
                        <a:cs typeface="Cambria Math"/>
                        <a:sym typeface="Cambria Math"/>
                      </a:endParaRPr>
                    </a:p>
                  </a:txBody>
                  <a:tcPr marT="91425" marB="91425" marR="91425" marL="91425"/>
                </a:tc>
                <a:tc hMerge="1"/>
                <a:tc hMerge="1"/>
                <a:tc hMerge="1"/>
              </a:tr>
              <a:tr h="381000">
                <a:tc>
                  <a:txBody>
                    <a:bodyPr/>
                    <a:lstStyle/>
                    <a:p>
                      <a:pPr indent="0" lvl="0" marL="0" rtl="0" algn="l">
                        <a:spcBef>
                          <a:spcPts val="0"/>
                        </a:spcBef>
                        <a:spcAft>
                          <a:spcPts val="0"/>
                        </a:spcAft>
                        <a:buNone/>
                      </a:pPr>
                      <a:r>
                        <a:rPr b="1" lang="en">
                          <a:latin typeface="Cambria Math"/>
                          <a:ea typeface="Cambria Math"/>
                          <a:cs typeface="Cambria Math"/>
                          <a:sym typeface="Cambria Math"/>
                        </a:rPr>
                        <a:t>Operator</a:t>
                      </a:r>
                      <a:endParaRPr b="1">
                        <a:latin typeface="Cambria Math"/>
                        <a:ea typeface="Cambria Math"/>
                        <a:cs typeface="Cambria Math"/>
                        <a:sym typeface="Cambria Math"/>
                      </a:endParaRPr>
                    </a:p>
                  </a:txBody>
                  <a:tcPr marT="91425" marB="91425" marR="91425" marL="91425"/>
                </a:tc>
                <a:tc>
                  <a:txBody>
                    <a:bodyPr/>
                    <a:lstStyle/>
                    <a:p>
                      <a:pPr indent="0" lvl="0" marL="0" rtl="0" algn="l">
                        <a:spcBef>
                          <a:spcPts val="0"/>
                        </a:spcBef>
                        <a:spcAft>
                          <a:spcPts val="0"/>
                        </a:spcAft>
                        <a:buNone/>
                      </a:pPr>
                      <a:r>
                        <a:rPr b="1" lang="en">
                          <a:latin typeface="Cambria Math"/>
                          <a:ea typeface="Cambria Math"/>
                          <a:cs typeface="Cambria Math"/>
                          <a:sym typeface="Cambria Math"/>
                        </a:rPr>
                        <a:t>Meaning</a:t>
                      </a:r>
                      <a:endParaRPr b="1">
                        <a:latin typeface="Cambria Math"/>
                        <a:ea typeface="Cambria Math"/>
                        <a:cs typeface="Cambria Math"/>
                        <a:sym typeface="Cambria Math"/>
                      </a:endParaRPr>
                    </a:p>
                  </a:txBody>
                  <a:tcPr marT="91425" marB="91425" marR="91425" marL="91425"/>
                </a:tc>
                <a:tc>
                  <a:txBody>
                    <a:bodyPr/>
                    <a:lstStyle/>
                    <a:p>
                      <a:pPr indent="0" lvl="0" marL="0" rtl="0" algn="l">
                        <a:spcBef>
                          <a:spcPts val="0"/>
                        </a:spcBef>
                        <a:spcAft>
                          <a:spcPts val="0"/>
                        </a:spcAft>
                        <a:buNone/>
                      </a:pPr>
                      <a:r>
                        <a:rPr b="1" lang="en">
                          <a:latin typeface="Cambria Math"/>
                          <a:ea typeface="Cambria Math"/>
                          <a:cs typeface="Cambria Math"/>
                          <a:sym typeface="Cambria Math"/>
                        </a:rPr>
                        <a:t>Comparing</a:t>
                      </a:r>
                      <a:endParaRPr b="1">
                        <a:latin typeface="Cambria Math"/>
                        <a:ea typeface="Cambria Math"/>
                        <a:cs typeface="Cambria Math"/>
                        <a:sym typeface="Cambria Math"/>
                      </a:endParaRPr>
                    </a:p>
                  </a:txBody>
                  <a:tcPr marT="91425" marB="91425" marR="91425" marL="91425"/>
                </a:tc>
                <a:tc>
                  <a:txBody>
                    <a:bodyPr/>
                    <a:lstStyle/>
                    <a:p>
                      <a:pPr indent="0" lvl="0" marL="0" rtl="0" algn="l">
                        <a:spcBef>
                          <a:spcPts val="0"/>
                        </a:spcBef>
                        <a:spcAft>
                          <a:spcPts val="0"/>
                        </a:spcAft>
                        <a:buNone/>
                      </a:pPr>
                      <a:r>
                        <a:rPr b="1" lang="en">
                          <a:latin typeface="Cambria Math"/>
                          <a:ea typeface="Cambria Math"/>
                          <a:cs typeface="Cambria Math"/>
                          <a:sym typeface="Cambria Math"/>
                        </a:rPr>
                        <a:t>Returns</a:t>
                      </a:r>
                      <a:endParaRPr b="1">
                        <a:latin typeface="Cambria Math"/>
                        <a:ea typeface="Cambria Math"/>
                        <a:cs typeface="Cambria Math"/>
                        <a:sym typeface="Cambria Math"/>
                      </a:endParaRPr>
                    </a:p>
                  </a:txBody>
                  <a:tcPr marT="91425" marB="91425" marR="91425" marL="91425"/>
                </a:tc>
              </a:tr>
              <a:tr h="381000">
                <a:tc rowSpan="3">
                  <a:txBody>
                    <a:bodyPr/>
                    <a:lstStyle/>
                    <a:p>
                      <a:pPr indent="0" lvl="0" marL="0" rtl="0" algn="l">
                        <a:spcBef>
                          <a:spcPts val="0"/>
                        </a:spcBef>
                        <a:spcAft>
                          <a:spcPts val="0"/>
                        </a:spcAft>
                        <a:buNone/>
                      </a:pPr>
                      <a:r>
                        <a:rPr lang="en">
                          <a:latin typeface="Cambria Math"/>
                          <a:ea typeface="Cambria Math"/>
                          <a:cs typeface="Cambria Math"/>
                          <a:sym typeface="Cambria Math"/>
                        </a:rPr>
                        <a:t>==</a:t>
                      </a:r>
                      <a:endParaRPr>
                        <a:latin typeface="Cambria Math"/>
                        <a:ea typeface="Cambria Math"/>
                        <a:cs typeface="Cambria Math"/>
                        <a:sym typeface="Cambria Math"/>
                      </a:endParaRPr>
                    </a:p>
                  </a:txBody>
                  <a:tcPr marT="91425" marB="91425" marR="91425" marL="91425"/>
                </a:tc>
                <a:tc rowSpan="3">
                  <a:txBody>
                    <a:bodyPr/>
                    <a:lstStyle/>
                    <a:p>
                      <a:pPr indent="0" lvl="0" marL="0" rtl="0" algn="l">
                        <a:spcBef>
                          <a:spcPts val="0"/>
                        </a:spcBef>
                        <a:spcAft>
                          <a:spcPts val="0"/>
                        </a:spcAft>
                        <a:buNone/>
                      </a:pPr>
                      <a:r>
                        <a:rPr lang="en">
                          <a:latin typeface="Cambria Math"/>
                          <a:ea typeface="Cambria Math"/>
                          <a:cs typeface="Cambria Math"/>
                          <a:sym typeface="Cambria Math"/>
                        </a:rPr>
                        <a:t>equal to</a:t>
                      </a:r>
                      <a:endParaRPr>
                        <a:latin typeface="Cambria Math"/>
                        <a:ea typeface="Cambria Math"/>
                        <a:cs typeface="Cambria Math"/>
                        <a:sym typeface="Cambria Math"/>
                      </a:endParaRPr>
                    </a:p>
                  </a:txBody>
                  <a:tcPr marT="91425" marB="91425" marR="91425" marL="91425"/>
                </a:tc>
                <a:tc>
                  <a:txBody>
                    <a:bodyPr/>
                    <a:lstStyle/>
                    <a:p>
                      <a:pPr indent="0" lvl="0" marL="0" rtl="0" algn="l">
                        <a:spcBef>
                          <a:spcPts val="0"/>
                        </a:spcBef>
                        <a:spcAft>
                          <a:spcPts val="0"/>
                        </a:spcAft>
                        <a:buNone/>
                      </a:pPr>
                      <a:r>
                        <a:rPr lang="en">
                          <a:latin typeface="Cambria Math"/>
                          <a:ea typeface="Cambria Math"/>
                          <a:cs typeface="Cambria Math"/>
                          <a:sym typeface="Cambria Math"/>
                        </a:rPr>
                        <a:t>x == 6</a:t>
                      </a:r>
                      <a:endParaRPr>
                        <a:latin typeface="Cambria Math"/>
                        <a:ea typeface="Cambria Math"/>
                        <a:cs typeface="Cambria Math"/>
                        <a:sym typeface="Cambria Math"/>
                      </a:endParaRPr>
                    </a:p>
                  </a:txBody>
                  <a:tcPr marT="91425" marB="91425" marR="91425" marL="91425"/>
                </a:tc>
                <a:tc>
                  <a:txBody>
                    <a:bodyPr/>
                    <a:lstStyle/>
                    <a:p>
                      <a:pPr indent="0" lvl="0" marL="0" rtl="0" algn="l">
                        <a:spcBef>
                          <a:spcPts val="0"/>
                        </a:spcBef>
                        <a:spcAft>
                          <a:spcPts val="0"/>
                        </a:spcAft>
                        <a:buNone/>
                      </a:pPr>
                      <a:r>
                        <a:rPr lang="en">
                          <a:latin typeface="Cambria Math"/>
                          <a:ea typeface="Cambria Math"/>
                          <a:cs typeface="Cambria Math"/>
                          <a:sym typeface="Cambria Math"/>
                        </a:rPr>
                        <a:t>true</a:t>
                      </a:r>
                      <a:endParaRPr>
                        <a:latin typeface="Cambria Math"/>
                        <a:ea typeface="Cambria Math"/>
                        <a:cs typeface="Cambria Math"/>
                        <a:sym typeface="Cambria Math"/>
                      </a:endParaRPr>
                    </a:p>
                  </a:txBody>
                  <a:tcPr marT="91425" marB="91425" marR="91425" marL="91425"/>
                </a:tc>
              </a:tr>
              <a:tr h="381000">
                <a:tc vMerge="1"/>
                <a:tc vMerge="1"/>
                <a:tc>
                  <a:txBody>
                    <a:bodyPr/>
                    <a:lstStyle/>
                    <a:p>
                      <a:pPr indent="0" lvl="0" marL="0" rtl="0" algn="l">
                        <a:spcBef>
                          <a:spcPts val="0"/>
                        </a:spcBef>
                        <a:spcAft>
                          <a:spcPts val="0"/>
                        </a:spcAft>
                        <a:buNone/>
                      </a:pPr>
                      <a:r>
                        <a:rPr lang="en">
                          <a:latin typeface="Cambria Math"/>
                          <a:ea typeface="Cambria Math"/>
                          <a:cs typeface="Cambria Math"/>
                          <a:sym typeface="Cambria Math"/>
                        </a:rPr>
                        <a:t>x == 8</a:t>
                      </a:r>
                      <a:endParaRPr>
                        <a:latin typeface="Cambria Math"/>
                        <a:ea typeface="Cambria Math"/>
                        <a:cs typeface="Cambria Math"/>
                        <a:sym typeface="Cambria Math"/>
                      </a:endParaRPr>
                    </a:p>
                  </a:txBody>
                  <a:tcPr marT="91425" marB="91425" marR="91425" marL="91425"/>
                </a:tc>
                <a:tc>
                  <a:txBody>
                    <a:bodyPr/>
                    <a:lstStyle/>
                    <a:p>
                      <a:pPr indent="0" lvl="0" marL="0" rtl="0" algn="l">
                        <a:spcBef>
                          <a:spcPts val="0"/>
                        </a:spcBef>
                        <a:spcAft>
                          <a:spcPts val="0"/>
                        </a:spcAft>
                        <a:buNone/>
                      </a:pPr>
                      <a:r>
                        <a:rPr lang="en">
                          <a:latin typeface="Cambria Math"/>
                          <a:ea typeface="Cambria Math"/>
                          <a:cs typeface="Cambria Math"/>
                          <a:sym typeface="Cambria Math"/>
                        </a:rPr>
                        <a:t>false</a:t>
                      </a:r>
                      <a:endParaRPr>
                        <a:latin typeface="Cambria Math"/>
                        <a:ea typeface="Cambria Math"/>
                        <a:cs typeface="Cambria Math"/>
                        <a:sym typeface="Cambria Math"/>
                      </a:endParaRPr>
                    </a:p>
                  </a:txBody>
                  <a:tcPr marT="91425" marB="91425" marR="91425" marL="91425"/>
                </a:tc>
              </a:tr>
              <a:tr h="381000">
                <a:tc vMerge="1"/>
                <a:tc vMerge="1"/>
                <a:tc>
                  <a:txBody>
                    <a:bodyPr/>
                    <a:lstStyle/>
                    <a:p>
                      <a:pPr indent="0" lvl="0" marL="0" rtl="0" algn="l">
                        <a:spcBef>
                          <a:spcPts val="0"/>
                        </a:spcBef>
                        <a:spcAft>
                          <a:spcPts val="0"/>
                        </a:spcAft>
                        <a:buNone/>
                      </a:pPr>
                      <a:r>
                        <a:rPr b="1" lang="en">
                          <a:latin typeface="Cambria Math"/>
                          <a:ea typeface="Cambria Math"/>
                          <a:cs typeface="Cambria Math"/>
                          <a:sym typeface="Cambria Math"/>
                        </a:rPr>
                        <a:t>x == “6”</a:t>
                      </a:r>
                      <a:endParaRPr b="1">
                        <a:latin typeface="Cambria Math"/>
                        <a:ea typeface="Cambria Math"/>
                        <a:cs typeface="Cambria Math"/>
                        <a:sym typeface="Cambria Math"/>
                      </a:endParaRPr>
                    </a:p>
                  </a:txBody>
                  <a:tcPr marT="91425" marB="91425" marR="91425" marL="91425"/>
                </a:tc>
                <a:tc>
                  <a:txBody>
                    <a:bodyPr/>
                    <a:lstStyle/>
                    <a:p>
                      <a:pPr indent="0" lvl="0" marL="0" rtl="0" algn="l">
                        <a:spcBef>
                          <a:spcPts val="0"/>
                        </a:spcBef>
                        <a:spcAft>
                          <a:spcPts val="0"/>
                        </a:spcAft>
                        <a:buNone/>
                      </a:pPr>
                      <a:r>
                        <a:rPr b="1" lang="en">
                          <a:latin typeface="Cambria Math"/>
                          <a:ea typeface="Cambria Math"/>
                          <a:cs typeface="Cambria Math"/>
                          <a:sym typeface="Cambria Math"/>
                        </a:rPr>
                        <a:t>true</a:t>
                      </a:r>
                      <a:endParaRPr b="1">
                        <a:latin typeface="Cambria Math"/>
                        <a:ea typeface="Cambria Math"/>
                        <a:cs typeface="Cambria Math"/>
                        <a:sym typeface="Cambria Math"/>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0" st="0"/>
                                            </p:txEl>
                                          </p:spTgt>
                                        </p:tgtEl>
                                        <p:attrNameLst>
                                          <p:attrName>style.visibility</p:attrName>
                                        </p:attrNameLst>
                                      </p:cBhvr>
                                      <p:to>
                                        <p:strVal val="visible"/>
                                      </p:to>
                                    </p:set>
                                    <p:animEffect filter="fade" transition="in">
                                      <p:cBhvr>
                                        <p:cTn dur="1000"/>
                                        <p:tgtEl>
                                          <p:spTgt spid="2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1" st="1"/>
                                            </p:txEl>
                                          </p:spTgt>
                                        </p:tgtEl>
                                        <p:attrNameLst>
                                          <p:attrName>style.visibility</p:attrName>
                                        </p:attrNameLst>
                                      </p:cBhvr>
                                      <p:to>
                                        <p:strVal val="visible"/>
                                      </p:to>
                                    </p:set>
                                    <p:animEffect filter="fade" transition="in">
                                      <p:cBhvr>
                                        <p:cTn dur="1000"/>
                                        <p:tgtEl>
                                          <p:spTgt spid="2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2" st="2"/>
                                            </p:txEl>
                                          </p:spTgt>
                                        </p:tgtEl>
                                        <p:attrNameLst>
                                          <p:attrName>style.visibility</p:attrName>
                                        </p:attrNameLst>
                                      </p:cBhvr>
                                      <p:to>
                                        <p:strVal val="visible"/>
                                      </p:to>
                                    </p:set>
                                    <p:animEffect filter="fade" transition="in">
                                      <p:cBhvr>
                                        <p:cTn dur="1000"/>
                                        <p:tgtEl>
                                          <p:spTgt spid="2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4"/>
          <p:cNvSpPr txBox="1"/>
          <p:nvPr>
            <p:ph type="title"/>
          </p:nvPr>
        </p:nvSpPr>
        <p:spPr>
          <a:xfrm>
            <a:off x="663225" y="585600"/>
            <a:ext cx="7838700" cy="6465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SzPts val="990"/>
              <a:buNone/>
            </a:pPr>
            <a:r>
              <a:rPr lang="en">
                <a:latin typeface="Cambria Math"/>
                <a:ea typeface="Cambria Math"/>
                <a:cs typeface="Cambria Math"/>
                <a:sym typeface="Cambria Math"/>
              </a:rPr>
              <a:t>JavaScript Comparison Operators</a:t>
            </a:r>
            <a:endParaRPr>
              <a:latin typeface="Cambria Math"/>
              <a:ea typeface="Cambria Math"/>
              <a:cs typeface="Cambria Math"/>
              <a:sym typeface="Cambria Math"/>
            </a:endParaRPr>
          </a:p>
        </p:txBody>
      </p:sp>
      <p:graphicFrame>
        <p:nvGraphicFramePr>
          <p:cNvPr id="266" name="Google Shape;266;p34"/>
          <p:cNvGraphicFramePr/>
          <p:nvPr/>
        </p:nvGraphicFramePr>
        <p:xfrm>
          <a:off x="952500" y="1337000"/>
          <a:ext cx="3000000" cy="3000000"/>
        </p:xfrm>
        <a:graphic>
          <a:graphicData uri="http://schemas.openxmlformats.org/drawingml/2006/table">
            <a:tbl>
              <a:tblPr>
                <a:noFill/>
                <a:tableStyleId>{86EFD0BF-883F-4B0B-A9D3-B4E8C17B254E}</a:tableStyleId>
              </a:tblPr>
              <a:tblGrid>
                <a:gridCol w="1809750"/>
                <a:gridCol w="1809750"/>
                <a:gridCol w="1809750"/>
                <a:gridCol w="1809750"/>
              </a:tblGrid>
              <a:tr h="381000">
                <a:tc gridSpan="4">
                  <a:txBody>
                    <a:bodyPr/>
                    <a:lstStyle/>
                    <a:p>
                      <a:pPr indent="0" lvl="0" marL="0" rtl="0" algn="l">
                        <a:spcBef>
                          <a:spcPts val="0"/>
                        </a:spcBef>
                        <a:spcAft>
                          <a:spcPts val="0"/>
                        </a:spcAft>
                        <a:buNone/>
                      </a:pPr>
                      <a:r>
                        <a:rPr lang="en">
                          <a:latin typeface="Cambria Math"/>
                          <a:ea typeface="Cambria Math"/>
                          <a:cs typeface="Cambria Math"/>
                          <a:sym typeface="Cambria Math"/>
                        </a:rPr>
                        <a:t>Given x = 6</a:t>
                      </a:r>
                      <a:endParaRPr>
                        <a:latin typeface="Cambria Math"/>
                        <a:ea typeface="Cambria Math"/>
                        <a:cs typeface="Cambria Math"/>
                        <a:sym typeface="Cambria Math"/>
                      </a:endParaRPr>
                    </a:p>
                  </a:txBody>
                  <a:tcPr marT="91425" marB="91425" marR="91425" marL="91425"/>
                </a:tc>
                <a:tc hMerge="1"/>
                <a:tc hMerge="1"/>
                <a:tc hMerge="1"/>
              </a:tr>
              <a:tr h="381000">
                <a:tc>
                  <a:txBody>
                    <a:bodyPr/>
                    <a:lstStyle/>
                    <a:p>
                      <a:pPr indent="0" lvl="0" marL="0" rtl="0" algn="l">
                        <a:spcBef>
                          <a:spcPts val="0"/>
                        </a:spcBef>
                        <a:spcAft>
                          <a:spcPts val="0"/>
                        </a:spcAft>
                        <a:buNone/>
                      </a:pPr>
                      <a:r>
                        <a:rPr b="1" lang="en">
                          <a:latin typeface="Cambria Math"/>
                          <a:ea typeface="Cambria Math"/>
                          <a:cs typeface="Cambria Math"/>
                          <a:sym typeface="Cambria Math"/>
                        </a:rPr>
                        <a:t>Operator</a:t>
                      </a:r>
                      <a:endParaRPr b="1">
                        <a:latin typeface="Cambria Math"/>
                        <a:ea typeface="Cambria Math"/>
                        <a:cs typeface="Cambria Math"/>
                        <a:sym typeface="Cambria Math"/>
                      </a:endParaRPr>
                    </a:p>
                  </a:txBody>
                  <a:tcPr marT="91425" marB="91425" marR="91425" marL="91425"/>
                </a:tc>
                <a:tc>
                  <a:txBody>
                    <a:bodyPr/>
                    <a:lstStyle/>
                    <a:p>
                      <a:pPr indent="0" lvl="0" marL="0" rtl="0" algn="l">
                        <a:spcBef>
                          <a:spcPts val="0"/>
                        </a:spcBef>
                        <a:spcAft>
                          <a:spcPts val="0"/>
                        </a:spcAft>
                        <a:buNone/>
                      </a:pPr>
                      <a:r>
                        <a:rPr b="1" lang="en">
                          <a:latin typeface="Cambria Math"/>
                          <a:ea typeface="Cambria Math"/>
                          <a:cs typeface="Cambria Math"/>
                          <a:sym typeface="Cambria Math"/>
                        </a:rPr>
                        <a:t>Meaning</a:t>
                      </a:r>
                      <a:endParaRPr b="1">
                        <a:latin typeface="Cambria Math"/>
                        <a:ea typeface="Cambria Math"/>
                        <a:cs typeface="Cambria Math"/>
                        <a:sym typeface="Cambria Math"/>
                      </a:endParaRPr>
                    </a:p>
                  </a:txBody>
                  <a:tcPr marT="91425" marB="91425" marR="91425" marL="91425"/>
                </a:tc>
                <a:tc>
                  <a:txBody>
                    <a:bodyPr/>
                    <a:lstStyle/>
                    <a:p>
                      <a:pPr indent="0" lvl="0" marL="0" rtl="0" algn="l">
                        <a:spcBef>
                          <a:spcPts val="0"/>
                        </a:spcBef>
                        <a:spcAft>
                          <a:spcPts val="0"/>
                        </a:spcAft>
                        <a:buNone/>
                      </a:pPr>
                      <a:r>
                        <a:rPr b="1" lang="en">
                          <a:latin typeface="Cambria Math"/>
                          <a:ea typeface="Cambria Math"/>
                          <a:cs typeface="Cambria Math"/>
                          <a:sym typeface="Cambria Math"/>
                        </a:rPr>
                        <a:t>Comparing</a:t>
                      </a:r>
                      <a:endParaRPr b="1">
                        <a:latin typeface="Cambria Math"/>
                        <a:ea typeface="Cambria Math"/>
                        <a:cs typeface="Cambria Math"/>
                        <a:sym typeface="Cambria Math"/>
                      </a:endParaRPr>
                    </a:p>
                  </a:txBody>
                  <a:tcPr marT="91425" marB="91425" marR="91425" marL="91425"/>
                </a:tc>
                <a:tc>
                  <a:txBody>
                    <a:bodyPr/>
                    <a:lstStyle/>
                    <a:p>
                      <a:pPr indent="0" lvl="0" marL="0" rtl="0" algn="l">
                        <a:spcBef>
                          <a:spcPts val="0"/>
                        </a:spcBef>
                        <a:spcAft>
                          <a:spcPts val="0"/>
                        </a:spcAft>
                        <a:buNone/>
                      </a:pPr>
                      <a:r>
                        <a:rPr b="1" lang="en">
                          <a:latin typeface="Cambria Math"/>
                          <a:ea typeface="Cambria Math"/>
                          <a:cs typeface="Cambria Math"/>
                          <a:sym typeface="Cambria Math"/>
                        </a:rPr>
                        <a:t>Returns</a:t>
                      </a:r>
                      <a:endParaRPr b="1">
                        <a:latin typeface="Cambria Math"/>
                        <a:ea typeface="Cambria Math"/>
                        <a:cs typeface="Cambria Math"/>
                        <a:sym typeface="Cambria Math"/>
                      </a:endParaRPr>
                    </a:p>
                  </a:txBody>
                  <a:tcPr marT="91425" marB="91425" marR="91425" marL="91425"/>
                </a:tc>
              </a:tr>
              <a:tr h="381000">
                <a:tc rowSpan="3">
                  <a:txBody>
                    <a:bodyPr/>
                    <a:lstStyle/>
                    <a:p>
                      <a:pPr indent="0" lvl="0" marL="0" rtl="0" algn="l">
                        <a:spcBef>
                          <a:spcPts val="0"/>
                        </a:spcBef>
                        <a:spcAft>
                          <a:spcPts val="0"/>
                        </a:spcAft>
                        <a:buNone/>
                      </a:pPr>
                      <a:r>
                        <a:rPr lang="en">
                          <a:latin typeface="Cambria Math"/>
                          <a:ea typeface="Cambria Math"/>
                          <a:cs typeface="Cambria Math"/>
                          <a:sym typeface="Cambria Math"/>
                        </a:rPr>
                        <a:t>===</a:t>
                      </a:r>
                      <a:endParaRPr>
                        <a:latin typeface="Cambria Math"/>
                        <a:ea typeface="Cambria Math"/>
                        <a:cs typeface="Cambria Math"/>
                        <a:sym typeface="Cambria Math"/>
                      </a:endParaRPr>
                    </a:p>
                  </a:txBody>
                  <a:tcPr marT="91425" marB="91425" marR="91425" marL="91425"/>
                </a:tc>
                <a:tc rowSpan="3">
                  <a:txBody>
                    <a:bodyPr/>
                    <a:lstStyle/>
                    <a:p>
                      <a:pPr indent="0" lvl="0" marL="0" rtl="0" algn="l">
                        <a:spcBef>
                          <a:spcPts val="0"/>
                        </a:spcBef>
                        <a:spcAft>
                          <a:spcPts val="0"/>
                        </a:spcAft>
                        <a:buNone/>
                      </a:pPr>
                      <a:r>
                        <a:rPr lang="en">
                          <a:latin typeface="Cambria Math"/>
                          <a:ea typeface="Cambria Math"/>
                          <a:cs typeface="Cambria Math"/>
                          <a:sym typeface="Cambria Math"/>
                        </a:rPr>
                        <a:t>equal value and equal type</a:t>
                      </a:r>
                      <a:endParaRPr>
                        <a:latin typeface="Cambria Math"/>
                        <a:ea typeface="Cambria Math"/>
                        <a:cs typeface="Cambria Math"/>
                        <a:sym typeface="Cambria Math"/>
                      </a:endParaRPr>
                    </a:p>
                  </a:txBody>
                  <a:tcPr marT="91425" marB="91425" marR="91425" marL="91425"/>
                </a:tc>
                <a:tc>
                  <a:txBody>
                    <a:bodyPr/>
                    <a:lstStyle/>
                    <a:p>
                      <a:pPr indent="0" lvl="0" marL="0" rtl="0" algn="l">
                        <a:spcBef>
                          <a:spcPts val="0"/>
                        </a:spcBef>
                        <a:spcAft>
                          <a:spcPts val="0"/>
                        </a:spcAft>
                        <a:buNone/>
                      </a:pPr>
                      <a:r>
                        <a:rPr lang="en">
                          <a:latin typeface="Cambria Math"/>
                          <a:ea typeface="Cambria Math"/>
                          <a:cs typeface="Cambria Math"/>
                          <a:sym typeface="Cambria Math"/>
                        </a:rPr>
                        <a:t>x === 6</a:t>
                      </a:r>
                      <a:endParaRPr>
                        <a:latin typeface="Cambria Math"/>
                        <a:ea typeface="Cambria Math"/>
                        <a:cs typeface="Cambria Math"/>
                        <a:sym typeface="Cambria Math"/>
                      </a:endParaRPr>
                    </a:p>
                  </a:txBody>
                  <a:tcPr marT="91425" marB="91425" marR="91425" marL="91425"/>
                </a:tc>
                <a:tc>
                  <a:txBody>
                    <a:bodyPr/>
                    <a:lstStyle/>
                    <a:p>
                      <a:pPr indent="0" lvl="0" marL="0" rtl="0" algn="l">
                        <a:spcBef>
                          <a:spcPts val="0"/>
                        </a:spcBef>
                        <a:spcAft>
                          <a:spcPts val="0"/>
                        </a:spcAft>
                        <a:buNone/>
                      </a:pPr>
                      <a:r>
                        <a:rPr lang="en">
                          <a:latin typeface="Cambria Math"/>
                          <a:ea typeface="Cambria Math"/>
                          <a:cs typeface="Cambria Math"/>
                          <a:sym typeface="Cambria Math"/>
                        </a:rPr>
                        <a:t>true</a:t>
                      </a:r>
                      <a:endParaRPr>
                        <a:latin typeface="Cambria Math"/>
                        <a:ea typeface="Cambria Math"/>
                        <a:cs typeface="Cambria Math"/>
                        <a:sym typeface="Cambria Math"/>
                      </a:endParaRPr>
                    </a:p>
                  </a:txBody>
                  <a:tcPr marT="91425" marB="91425" marR="91425" marL="91425"/>
                </a:tc>
              </a:tr>
              <a:tr h="381000">
                <a:tc vMerge="1"/>
                <a:tc vMerge="1"/>
                <a:tc>
                  <a:txBody>
                    <a:bodyPr/>
                    <a:lstStyle/>
                    <a:p>
                      <a:pPr indent="0" lvl="0" marL="0" rtl="0" algn="l">
                        <a:spcBef>
                          <a:spcPts val="0"/>
                        </a:spcBef>
                        <a:spcAft>
                          <a:spcPts val="0"/>
                        </a:spcAft>
                        <a:buNone/>
                      </a:pPr>
                      <a:r>
                        <a:rPr lang="en">
                          <a:latin typeface="Cambria Math"/>
                          <a:ea typeface="Cambria Math"/>
                          <a:cs typeface="Cambria Math"/>
                          <a:sym typeface="Cambria Math"/>
                        </a:rPr>
                        <a:t>x === 8</a:t>
                      </a:r>
                      <a:endParaRPr>
                        <a:latin typeface="Cambria Math"/>
                        <a:ea typeface="Cambria Math"/>
                        <a:cs typeface="Cambria Math"/>
                        <a:sym typeface="Cambria Math"/>
                      </a:endParaRPr>
                    </a:p>
                  </a:txBody>
                  <a:tcPr marT="91425" marB="91425" marR="91425" marL="91425"/>
                </a:tc>
                <a:tc>
                  <a:txBody>
                    <a:bodyPr/>
                    <a:lstStyle/>
                    <a:p>
                      <a:pPr indent="0" lvl="0" marL="0" rtl="0" algn="l">
                        <a:spcBef>
                          <a:spcPts val="0"/>
                        </a:spcBef>
                        <a:spcAft>
                          <a:spcPts val="0"/>
                        </a:spcAft>
                        <a:buNone/>
                      </a:pPr>
                      <a:r>
                        <a:rPr lang="en">
                          <a:latin typeface="Cambria Math"/>
                          <a:ea typeface="Cambria Math"/>
                          <a:cs typeface="Cambria Math"/>
                          <a:sym typeface="Cambria Math"/>
                        </a:rPr>
                        <a:t>false</a:t>
                      </a:r>
                      <a:endParaRPr>
                        <a:latin typeface="Cambria Math"/>
                        <a:ea typeface="Cambria Math"/>
                        <a:cs typeface="Cambria Math"/>
                        <a:sym typeface="Cambria Math"/>
                      </a:endParaRPr>
                    </a:p>
                  </a:txBody>
                  <a:tcPr marT="91425" marB="91425" marR="91425" marL="91425"/>
                </a:tc>
              </a:tr>
              <a:tr h="381000">
                <a:tc vMerge="1"/>
                <a:tc vMerge="1"/>
                <a:tc>
                  <a:txBody>
                    <a:bodyPr/>
                    <a:lstStyle/>
                    <a:p>
                      <a:pPr indent="0" lvl="0" marL="0" rtl="0" algn="l">
                        <a:spcBef>
                          <a:spcPts val="0"/>
                        </a:spcBef>
                        <a:spcAft>
                          <a:spcPts val="0"/>
                        </a:spcAft>
                        <a:buNone/>
                      </a:pPr>
                      <a:r>
                        <a:rPr b="1" lang="en">
                          <a:latin typeface="Cambria Math"/>
                          <a:ea typeface="Cambria Math"/>
                          <a:cs typeface="Cambria Math"/>
                          <a:sym typeface="Cambria Math"/>
                        </a:rPr>
                        <a:t>x === “6”</a:t>
                      </a:r>
                      <a:endParaRPr b="1">
                        <a:latin typeface="Cambria Math"/>
                        <a:ea typeface="Cambria Math"/>
                        <a:cs typeface="Cambria Math"/>
                        <a:sym typeface="Cambria Math"/>
                      </a:endParaRPr>
                    </a:p>
                  </a:txBody>
                  <a:tcPr marT="91425" marB="91425" marR="91425" marL="91425"/>
                </a:tc>
                <a:tc>
                  <a:txBody>
                    <a:bodyPr/>
                    <a:lstStyle/>
                    <a:p>
                      <a:pPr indent="0" lvl="0" marL="0" rtl="0" algn="l">
                        <a:spcBef>
                          <a:spcPts val="0"/>
                        </a:spcBef>
                        <a:spcAft>
                          <a:spcPts val="0"/>
                        </a:spcAft>
                        <a:buNone/>
                      </a:pPr>
                      <a:r>
                        <a:rPr b="1" lang="en">
                          <a:latin typeface="Cambria Math"/>
                          <a:ea typeface="Cambria Math"/>
                          <a:cs typeface="Cambria Math"/>
                          <a:sym typeface="Cambria Math"/>
                        </a:rPr>
                        <a:t>false</a:t>
                      </a:r>
                      <a:endParaRPr b="1">
                        <a:latin typeface="Cambria Math"/>
                        <a:ea typeface="Cambria Math"/>
                        <a:cs typeface="Cambria Math"/>
                        <a:sym typeface="Cambria Math"/>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5"/>
          <p:cNvSpPr txBox="1"/>
          <p:nvPr>
            <p:ph type="title"/>
          </p:nvPr>
        </p:nvSpPr>
        <p:spPr>
          <a:xfrm>
            <a:off x="663225" y="585600"/>
            <a:ext cx="7838700" cy="6465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SzPts val="990"/>
              <a:buNone/>
            </a:pPr>
            <a:r>
              <a:rPr lang="en">
                <a:latin typeface="Cambria Math"/>
                <a:ea typeface="Cambria Math"/>
                <a:cs typeface="Cambria Math"/>
                <a:sym typeface="Cambria Math"/>
              </a:rPr>
              <a:t>JavaScript Comparison Operators</a:t>
            </a:r>
            <a:endParaRPr>
              <a:latin typeface="Cambria Math"/>
              <a:ea typeface="Cambria Math"/>
              <a:cs typeface="Cambria Math"/>
              <a:sym typeface="Cambria Math"/>
            </a:endParaRPr>
          </a:p>
        </p:txBody>
      </p:sp>
      <p:graphicFrame>
        <p:nvGraphicFramePr>
          <p:cNvPr id="272" name="Google Shape;272;p35"/>
          <p:cNvGraphicFramePr/>
          <p:nvPr/>
        </p:nvGraphicFramePr>
        <p:xfrm>
          <a:off x="952500" y="1337000"/>
          <a:ext cx="3000000" cy="3000000"/>
        </p:xfrm>
        <a:graphic>
          <a:graphicData uri="http://schemas.openxmlformats.org/drawingml/2006/table">
            <a:tbl>
              <a:tblPr>
                <a:noFill/>
                <a:tableStyleId>{86EFD0BF-883F-4B0B-A9D3-B4E8C17B254E}</a:tableStyleId>
              </a:tblPr>
              <a:tblGrid>
                <a:gridCol w="1809750"/>
                <a:gridCol w="1809750"/>
                <a:gridCol w="1809750"/>
                <a:gridCol w="1809750"/>
              </a:tblGrid>
              <a:tr h="381000">
                <a:tc gridSpan="4">
                  <a:txBody>
                    <a:bodyPr/>
                    <a:lstStyle/>
                    <a:p>
                      <a:pPr indent="0" lvl="0" marL="0" rtl="0" algn="l">
                        <a:spcBef>
                          <a:spcPts val="0"/>
                        </a:spcBef>
                        <a:spcAft>
                          <a:spcPts val="0"/>
                        </a:spcAft>
                        <a:buNone/>
                      </a:pPr>
                      <a:r>
                        <a:rPr lang="en">
                          <a:latin typeface="Cambria Math"/>
                          <a:ea typeface="Cambria Math"/>
                          <a:cs typeface="Cambria Math"/>
                          <a:sym typeface="Cambria Math"/>
                        </a:rPr>
                        <a:t>Given x = 6</a:t>
                      </a:r>
                      <a:endParaRPr>
                        <a:latin typeface="Cambria Math"/>
                        <a:ea typeface="Cambria Math"/>
                        <a:cs typeface="Cambria Math"/>
                        <a:sym typeface="Cambria Math"/>
                      </a:endParaRPr>
                    </a:p>
                  </a:txBody>
                  <a:tcPr marT="91425" marB="91425" marR="91425" marL="91425"/>
                </a:tc>
                <a:tc hMerge="1"/>
                <a:tc hMerge="1"/>
                <a:tc hMerge="1"/>
              </a:tr>
              <a:tr h="381000">
                <a:tc>
                  <a:txBody>
                    <a:bodyPr/>
                    <a:lstStyle/>
                    <a:p>
                      <a:pPr indent="0" lvl="0" marL="0" rtl="0" algn="l">
                        <a:spcBef>
                          <a:spcPts val="0"/>
                        </a:spcBef>
                        <a:spcAft>
                          <a:spcPts val="0"/>
                        </a:spcAft>
                        <a:buNone/>
                      </a:pPr>
                      <a:r>
                        <a:rPr b="1" lang="en">
                          <a:latin typeface="Cambria Math"/>
                          <a:ea typeface="Cambria Math"/>
                          <a:cs typeface="Cambria Math"/>
                          <a:sym typeface="Cambria Math"/>
                        </a:rPr>
                        <a:t>Operator</a:t>
                      </a:r>
                      <a:endParaRPr b="1">
                        <a:latin typeface="Cambria Math"/>
                        <a:ea typeface="Cambria Math"/>
                        <a:cs typeface="Cambria Math"/>
                        <a:sym typeface="Cambria Math"/>
                      </a:endParaRPr>
                    </a:p>
                  </a:txBody>
                  <a:tcPr marT="91425" marB="91425" marR="91425" marL="91425"/>
                </a:tc>
                <a:tc>
                  <a:txBody>
                    <a:bodyPr/>
                    <a:lstStyle/>
                    <a:p>
                      <a:pPr indent="0" lvl="0" marL="0" rtl="0" algn="l">
                        <a:spcBef>
                          <a:spcPts val="0"/>
                        </a:spcBef>
                        <a:spcAft>
                          <a:spcPts val="0"/>
                        </a:spcAft>
                        <a:buNone/>
                      </a:pPr>
                      <a:r>
                        <a:rPr b="1" lang="en">
                          <a:latin typeface="Cambria Math"/>
                          <a:ea typeface="Cambria Math"/>
                          <a:cs typeface="Cambria Math"/>
                          <a:sym typeface="Cambria Math"/>
                        </a:rPr>
                        <a:t>Meaning</a:t>
                      </a:r>
                      <a:endParaRPr b="1">
                        <a:latin typeface="Cambria Math"/>
                        <a:ea typeface="Cambria Math"/>
                        <a:cs typeface="Cambria Math"/>
                        <a:sym typeface="Cambria Math"/>
                      </a:endParaRPr>
                    </a:p>
                  </a:txBody>
                  <a:tcPr marT="91425" marB="91425" marR="91425" marL="91425"/>
                </a:tc>
                <a:tc>
                  <a:txBody>
                    <a:bodyPr/>
                    <a:lstStyle/>
                    <a:p>
                      <a:pPr indent="0" lvl="0" marL="0" rtl="0" algn="l">
                        <a:spcBef>
                          <a:spcPts val="0"/>
                        </a:spcBef>
                        <a:spcAft>
                          <a:spcPts val="0"/>
                        </a:spcAft>
                        <a:buNone/>
                      </a:pPr>
                      <a:r>
                        <a:rPr b="1" lang="en">
                          <a:latin typeface="Cambria Math"/>
                          <a:ea typeface="Cambria Math"/>
                          <a:cs typeface="Cambria Math"/>
                          <a:sym typeface="Cambria Math"/>
                        </a:rPr>
                        <a:t>Comparing</a:t>
                      </a:r>
                      <a:endParaRPr b="1">
                        <a:latin typeface="Cambria Math"/>
                        <a:ea typeface="Cambria Math"/>
                        <a:cs typeface="Cambria Math"/>
                        <a:sym typeface="Cambria Math"/>
                      </a:endParaRPr>
                    </a:p>
                  </a:txBody>
                  <a:tcPr marT="91425" marB="91425" marR="91425" marL="91425"/>
                </a:tc>
                <a:tc>
                  <a:txBody>
                    <a:bodyPr/>
                    <a:lstStyle/>
                    <a:p>
                      <a:pPr indent="0" lvl="0" marL="0" rtl="0" algn="l">
                        <a:spcBef>
                          <a:spcPts val="0"/>
                        </a:spcBef>
                        <a:spcAft>
                          <a:spcPts val="0"/>
                        </a:spcAft>
                        <a:buNone/>
                      </a:pPr>
                      <a:r>
                        <a:rPr b="1" lang="en">
                          <a:latin typeface="Cambria Math"/>
                          <a:ea typeface="Cambria Math"/>
                          <a:cs typeface="Cambria Math"/>
                          <a:sym typeface="Cambria Math"/>
                        </a:rPr>
                        <a:t>Returns</a:t>
                      </a:r>
                      <a:endParaRPr b="1">
                        <a:latin typeface="Cambria Math"/>
                        <a:ea typeface="Cambria Math"/>
                        <a:cs typeface="Cambria Math"/>
                        <a:sym typeface="Cambria Math"/>
                      </a:endParaRPr>
                    </a:p>
                  </a:txBody>
                  <a:tcPr marT="91425" marB="91425" marR="91425" marL="91425"/>
                </a:tc>
              </a:tr>
              <a:tr h="381000">
                <a:tc rowSpan="3">
                  <a:txBody>
                    <a:bodyPr/>
                    <a:lstStyle/>
                    <a:p>
                      <a:pPr indent="0" lvl="0" marL="0" rtl="0" algn="l">
                        <a:spcBef>
                          <a:spcPts val="0"/>
                        </a:spcBef>
                        <a:spcAft>
                          <a:spcPts val="0"/>
                        </a:spcAft>
                        <a:buNone/>
                      </a:pPr>
                      <a:r>
                        <a:rPr lang="en">
                          <a:latin typeface="Cambria Math"/>
                          <a:ea typeface="Cambria Math"/>
                          <a:cs typeface="Cambria Math"/>
                          <a:sym typeface="Cambria Math"/>
                        </a:rPr>
                        <a:t>!=</a:t>
                      </a:r>
                      <a:endParaRPr>
                        <a:latin typeface="Cambria Math"/>
                        <a:ea typeface="Cambria Math"/>
                        <a:cs typeface="Cambria Math"/>
                        <a:sym typeface="Cambria Math"/>
                      </a:endParaRPr>
                    </a:p>
                  </a:txBody>
                  <a:tcPr marT="91425" marB="91425" marR="91425" marL="91425"/>
                </a:tc>
                <a:tc rowSpan="3">
                  <a:txBody>
                    <a:bodyPr/>
                    <a:lstStyle/>
                    <a:p>
                      <a:pPr indent="0" lvl="0" marL="0" rtl="0" algn="l">
                        <a:spcBef>
                          <a:spcPts val="0"/>
                        </a:spcBef>
                        <a:spcAft>
                          <a:spcPts val="0"/>
                        </a:spcAft>
                        <a:buNone/>
                      </a:pPr>
                      <a:r>
                        <a:rPr lang="en">
                          <a:latin typeface="Cambria Math"/>
                          <a:ea typeface="Cambria Math"/>
                          <a:cs typeface="Cambria Math"/>
                          <a:sym typeface="Cambria Math"/>
                        </a:rPr>
                        <a:t>not equal to</a:t>
                      </a:r>
                      <a:endParaRPr>
                        <a:latin typeface="Cambria Math"/>
                        <a:ea typeface="Cambria Math"/>
                        <a:cs typeface="Cambria Math"/>
                        <a:sym typeface="Cambria Math"/>
                      </a:endParaRPr>
                    </a:p>
                  </a:txBody>
                  <a:tcPr marT="91425" marB="91425" marR="91425" marL="91425"/>
                </a:tc>
                <a:tc>
                  <a:txBody>
                    <a:bodyPr/>
                    <a:lstStyle/>
                    <a:p>
                      <a:pPr indent="0" lvl="0" marL="0" rtl="0" algn="l">
                        <a:spcBef>
                          <a:spcPts val="0"/>
                        </a:spcBef>
                        <a:spcAft>
                          <a:spcPts val="0"/>
                        </a:spcAft>
                        <a:buNone/>
                      </a:pPr>
                      <a:r>
                        <a:rPr lang="en">
                          <a:latin typeface="Cambria Math"/>
                          <a:ea typeface="Cambria Math"/>
                          <a:cs typeface="Cambria Math"/>
                          <a:sym typeface="Cambria Math"/>
                        </a:rPr>
                        <a:t>x != 8</a:t>
                      </a:r>
                      <a:endParaRPr>
                        <a:latin typeface="Cambria Math"/>
                        <a:ea typeface="Cambria Math"/>
                        <a:cs typeface="Cambria Math"/>
                        <a:sym typeface="Cambria Math"/>
                      </a:endParaRPr>
                    </a:p>
                  </a:txBody>
                  <a:tcPr marT="91425" marB="91425" marR="91425" marL="91425"/>
                </a:tc>
                <a:tc>
                  <a:txBody>
                    <a:bodyPr/>
                    <a:lstStyle/>
                    <a:p>
                      <a:pPr indent="0" lvl="0" marL="0" rtl="0" algn="l">
                        <a:spcBef>
                          <a:spcPts val="0"/>
                        </a:spcBef>
                        <a:spcAft>
                          <a:spcPts val="0"/>
                        </a:spcAft>
                        <a:buNone/>
                      </a:pPr>
                      <a:r>
                        <a:rPr lang="en">
                          <a:latin typeface="Cambria Math"/>
                          <a:ea typeface="Cambria Math"/>
                          <a:cs typeface="Cambria Math"/>
                          <a:sym typeface="Cambria Math"/>
                        </a:rPr>
                        <a:t>true</a:t>
                      </a:r>
                      <a:endParaRPr>
                        <a:latin typeface="Cambria Math"/>
                        <a:ea typeface="Cambria Math"/>
                        <a:cs typeface="Cambria Math"/>
                        <a:sym typeface="Cambria Math"/>
                      </a:endParaRPr>
                    </a:p>
                  </a:txBody>
                  <a:tcPr marT="91425" marB="91425" marR="91425" marL="91425"/>
                </a:tc>
              </a:tr>
              <a:tr h="381000">
                <a:tc vMerge="1"/>
                <a:tc vMerge="1"/>
                <a:tc>
                  <a:txBody>
                    <a:bodyPr/>
                    <a:lstStyle/>
                    <a:p>
                      <a:pPr indent="0" lvl="0" marL="0" rtl="0" algn="l">
                        <a:spcBef>
                          <a:spcPts val="0"/>
                        </a:spcBef>
                        <a:spcAft>
                          <a:spcPts val="0"/>
                        </a:spcAft>
                        <a:buNone/>
                      </a:pPr>
                      <a:r>
                        <a:rPr lang="en">
                          <a:latin typeface="Cambria Math"/>
                          <a:ea typeface="Cambria Math"/>
                          <a:cs typeface="Cambria Math"/>
                          <a:sym typeface="Cambria Math"/>
                        </a:rPr>
                        <a:t>x != 6</a:t>
                      </a:r>
                      <a:endParaRPr>
                        <a:latin typeface="Cambria Math"/>
                        <a:ea typeface="Cambria Math"/>
                        <a:cs typeface="Cambria Math"/>
                        <a:sym typeface="Cambria Math"/>
                      </a:endParaRPr>
                    </a:p>
                  </a:txBody>
                  <a:tcPr marT="91425" marB="91425" marR="91425" marL="91425"/>
                </a:tc>
                <a:tc>
                  <a:txBody>
                    <a:bodyPr/>
                    <a:lstStyle/>
                    <a:p>
                      <a:pPr indent="0" lvl="0" marL="0" rtl="0" algn="l">
                        <a:spcBef>
                          <a:spcPts val="0"/>
                        </a:spcBef>
                        <a:spcAft>
                          <a:spcPts val="0"/>
                        </a:spcAft>
                        <a:buNone/>
                      </a:pPr>
                      <a:r>
                        <a:rPr lang="en">
                          <a:latin typeface="Cambria Math"/>
                          <a:ea typeface="Cambria Math"/>
                          <a:cs typeface="Cambria Math"/>
                          <a:sym typeface="Cambria Math"/>
                        </a:rPr>
                        <a:t>false</a:t>
                      </a:r>
                      <a:endParaRPr>
                        <a:latin typeface="Cambria Math"/>
                        <a:ea typeface="Cambria Math"/>
                        <a:cs typeface="Cambria Math"/>
                        <a:sym typeface="Cambria Math"/>
                      </a:endParaRPr>
                    </a:p>
                  </a:txBody>
                  <a:tcPr marT="91425" marB="91425" marR="91425" marL="91425"/>
                </a:tc>
              </a:tr>
              <a:tr h="381000">
                <a:tc vMerge="1"/>
                <a:tc vMerge="1"/>
                <a:tc>
                  <a:txBody>
                    <a:bodyPr/>
                    <a:lstStyle/>
                    <a:p>
                      <a:pPr indent="0" lvl="0" marL="0" rtl="0" algn="l">
                        <a:spcBef>
                          <a:spcPts val="0"/>
                        </a:spcBef>
                        <a:spcAft>
                          <a:spcPts val="0"/>
                        </a:spcAft>
                        <a:buNone/>
                      </a:pPr>
                      <a:r>
                        <a:rPr b="1" lang="en">
                          <a:latin typeface="Cambria Math"/>
                          <a:ea typeface="Cambria Math"/>
                          <a:cs typeface="Cambria Math"/>
                          <a:sym typeface="Cambria Math"/>
                        </a:rPr>
                        <a:t>x != “6”</a:t>
                      </a:r>
                      <a:endParaRPr b="1">
                        <a:latin typeface="Cambria Math"/>
                        <a:ea typeface="Cambria Math"/>
                        <a:cs typeface="Cambria Math"/>
                        <a:sym typeface="Cambria Math"/>
                      </a:endParaRPr>
                    </a:p>
                  </a:txBody>
                  <a:tcPr marT="91425" marB="91425" marR="91425" marL="91425"/>
                </a:tc>
                <a:tc>
                  <a:txBody>
                    <a:bodyPr/>
                    <a:lstStyle/>
                    <a:p>
                      <a:pPr indent="0" lvl="0" marL="0" rtl="0" algn="l">
                        <a:spcBef>
                          <a:spcPts val="0"/>
                        </a:spcBef>
                        <a:spcAft>
                          <a:spcPts val="0"/>
                        </a:spcAft>
                        <a:buNone/>
                      </a:pPr>
                      <a:r>
                        <a:rPr b="1" lang="en">
                          <a:latin typeface="Cambria Math"/>
                          <a:ea typeface="Cambria Math"/>
                          <a:cs typeface="Cambria Math"/>
                          <a:sym typeface="Cambria Math"/>
                        </a:rPr>
                        <a:t>false</a:t>
                      </a:r>
                      <a:endParaRPr b="1">
                        <a:latin typeface="Cambria Math"/>
                        <a:ea typeface="Cambria Math"/>
                        <a:cs typeface="Cambria Math"/>
                        <a:sym typeface="Cambria Math"/>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6"/>
          <p:cNvSpPr txBox="1"/>
          <p:nvPr>
            <p:ph type="title"/>
          </p:nvPr>
        </p:nvSpPr>
        <p:spPr>
          <a:xfrm>
            <a:off x="663225" y="585600"/>
            <a:ext cx="7838700" cy="6465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SzPts val="990"/>
              <a:buNone/>
            </a:pPr>
            <a:r>
              <a:rPr lang="en">
                <a:latin typeface="Cambria Math"/>
                <a:ea typeface="Cambria Math"/>
                <a:cs typeface="Cambria Math"/>
                <a:sym typeface="Cambria Math"/>
              </a:rPr>
              <a:t>JavaScript Comparison Operators</a:t>
            </a:r>
            <a:endParaRPr>
              <a:latin typeface="Cambria Math"/>
              <a:ea typeface="Cambria Math"/>
              <a:cs typeface="Cambria Math"/>
              <a:sym typeface="Cambria Math"/>
            </a:endParaRPr>
          </a:p>
        </p:txBody>
      </p:sp>
      <p:graphicFrame>
        <p:nvGraphicFramePr>
          <p:cNvPr id="278" name="Google Shape;278;p36"/>
          <p:cNvGraphicFramePr/>
          <p:nvPr/>
        </p:nvGraphicFramePr>
        <p:xfrm>
          <a:off x="952500" y="1337000"/>
          <a:ext cx="3000000" cy="3000000"/>
        </p:xfrm>
        <a:graphic>
          <a:graphicData uri="http://schemas.openxmlformats.org/drawingml/2006/table">
            <a:tbl>
              <a:tblPr>
                <a:noFill/>
                <a:tableStyleId>{86EFD0BF-883F-4B0B-A9D3-B4E8C17B254E}</a:tableStyleId>
              </a:tblPr>
              <a:tblGrid>
                <a:gridCol w="1809750"/>
                <a:gridCol w="1809750"/>
                <a:gridCol w="1809750"/>
                <a:gridCol w="1809750"/>
              </a:tblGrid>
              <a:tr h="381000">
                <a:tc gridSpan="4">
                  <a:txBody>
                    <a:bodyPr/>
                    <a:lstStyle/>
                    <a:p>
                      <a:pPr indent="0" lvl="0" marL="0" rtl="0" algn="l">
                        <a:spcBef>
                          <a:spcPts val="0"/>
                        </a:spcBef>
                        <a:spcAft>
                          <a:spcPts val="0"/>
                        </a:spcAft>
                        <a:buNone/>
                      </a:pPr>
                      <a:r>
                        <a:rPr lang="en">
                          <a:latin typeface="Cambria Math"/>
                          <a:ea typeface="Cambria Math"/>
                          <a:cs typeface="Cambria Math"/>
                          <a:sym typeface="Cambria Math"/>
                        </a:rPr>
                        <a:t>Given x = 6</a:t>
                      </a:r>
                      <a:endParaRPr>
                        <a:latin typeface="Cambria Math"/>
                        <a:ea typeface="Cambria Math"/>
                        <a:cs typeface="Cambria Math"/>
                        <a:sym typeface="Cambria Math"/>
                      </a:endParaRPr>
                    </a:p>
                  </a:txBody>
                  <a:tcPr marT="91425" marB="91425" marR="91425" marL="91425"/>
                </a:tc>
                <a:tc hMerge="1"/>
                <a:tc hMerge="1"/>
                <a:tc hMerge="1"/>
              </a:tr>
              <a:tr h="381000">
                <a:tc>
                  <a:txBody>
                    <a:bodyPr/>
                    <a:lstStyle/>
                    <a:p>
                      <a:pPr indent="0" lvl="0" marL="0" rtl="0" algn="l">
                        <a:spcBef>
                          <a:spcPts val="0"/>
                        </a:spcBef>
                        <a:spcAft>
                          <a:spcPts val="0"/>
                        </a:spcAft>
                        <a:buNone/>
                      </a:pPr>
                      <a:r>
                        <a:rPr b="1" lang="en">
                          <a:latin typeface="Cambria Math"/>
                          <a:ea typeface="Cambria Math"/>
                          <a:cs typeface="Cambria Math"/>
                          <a:sym typeface="Cambria Math"/>
                        </a:rPr>
                        <a:t>Operator</a:t>
                      </a:r>
                      <a:endParaRPr b="1">
                        <a:latin typeface="Cambria Math"/>
                        <a:ea typeface="Cambria Math"/>
                        <a:cs typeface="Cambria Math"/>
                        <a:sym typeface="Cambria Math"/>
                      </a:endParaRPr>
                    </a:p>
                  </a:txBody>
                  <a:tcPr marT="91425" marB="91425" marR="91425" marL="91425"/>
                </a:tc>
                <a:tc>
                  <a:txBody>
                    <a:bodyPr/>
                    <a:lstStyle/>
                    <a:p>
                      <a:pPr indent="0" lvl="0" marL="0" rtl="0" algn="l">
                        <a:spcBef>
                          <a:spcPts val="0"/>
                        </a:spcBef>
                        <a:spcAft>
                          <a:spcPts val="0"/>
                        </a:spcAft>
                        <a:buNone/>
                      </a:pPr>
                      <a:r>
                        <a:rPr b="1" lang="en">
                          <a:latin typeface="Cambria Math"/>
                          <a:ea typeface="Cambria Math"/>
                          <a:cs typeface="Cambria Math"/>
                          <a:sym typeface="Cambria Math"/>
                        </a:rPr>
                        <a:t>Meaning</a:t>
                      </a:r>
                      <a:endParaRPr b="1">
                        <a:latin typeface="Cambria Math"/>
                        <a:ea typeface="Cambria Math"/>
                        <a:cs typeface="Cambria Math"/>
                        <a:sym typeface="Cambria Math"/>
                      </a:endParaRPr>
                    </a:p>
                  </a:txBody>
                  <a:tcPr marT="91425" marB="91425" marR="91425" marL="91425"/>
                </a:tc>
                <a:tc>
                  <a:txBody>
                    <a:bodyPr/>
                    <a:lstStyle/>
                    <a:p>
                      <a:pPr indent="0" lvl="0" marL="0" rtl="0" algn="l">
                        <a:spcBef>
                          <a:spcPts val="0"/>
                        </a:spcBef>
                        <a:spcAft>
                          <a:spcPts val="0"/>
                        </a:spcAft>
                        <a:buNone/>
                      </a:pPr>
                      <a:r>
                        <a:rPr b="1" lang="en">
                          <a:latin typeface="Cambria Math"/>
                          <a:ea typeface="Cambria Math"/>
                          <a:cs typeface="Cambria Math"/>
                          <a:sym typeface="Cambria Math"/>
                        </a:rPr>
                        <a:t>Comparing</a:t>
                      </a:r>
                      <a:endParaRPr b="1">
                        <a:latin typeface="Cambria Math"/>
                        <a:ea typeface="Cambria Math"/>
                        <a:cs typeface="Cambria Math"/>
                        <a:sym typeface="Cambria Math"/>
                      </a:endParaRPr>
                    </a:p>
                  </a:txBody>
                  <a:tcPr marT="91425" marB="91425" marR="91425" marL="91425"/>
                </a:tc>
                <a:tc>
                  <a:txBody>
                    <a:bodyPr/>
                    <a:lstStyle/>
                    <a:p>
                      <a:pPr indent="0" lvl="0" marL="0" rtl="0" algn="l">
                        <a:spcBef>
                          <a:spcPts val="0"/>
                        </a:spcBef>
                        <a:spcAft>
                          <a:spcPts val="0"/>
                        </a:spcAft>
                        <a:buNone/>
                      </a:pPr>
                      <a:r>
                        <a:rPr b="1" lang="en">
                          <a:latin typeface="Cambria Math"/>
                          <a:ea typeface="Cambria Math"/>
                          <a:cs typeface="Cambria Math"/>
                          <a:sym typeface="Cambria Math"/>
                        </a:rPr>
                        <a:t>Returns</a:t>
                      </a:r>
                      <a:endParaRPr b="1">
                        <a:latin typeface="Cambria Math"/>
                        <a:ea typeface="Cambria Math"/>
                        <a:cs typeface="Cambria Math"/>
                        <a:sym typeface="Cambria Math"/>
                      </a:endParaRPr>
                    </a:p>
                  </a:txBody>
                  <a:tcPr marT="91425" marB="91425" marR="91425" marL="91425"/>
                </a:tc>
              </a:tr>
              <a:tr h="381000">
                <a:tc rowSpan="3">
                  <a:txBody>
                    <a:bodyPr/>
                    <a:lstStyle/>
                    <a:p>
                      <a:pPr indent="0" lvl="0" marL="0" rtl="0" algn="l">
                        <a:spcBef>
                          <a:spcPts val="0"/>
                        </a:spcBef>
                        <a:spcAft>
                          <a:spcPts val="0"/>
                        </a:spcAft>
                        <a:buNone/>
                      </a:pPr>
                      <a:r>
                        <a:rPr lang="en">
                          <a:latin typeface="Cambria Math"/>
                          <a:ea typeface="Cambria Math"/>
                          <a:cs typeface="Cambria Math"/>
                          <a:sym typeface="Cambria Math"/>
                        </a:rPr>
                        <a:t>!==</a:t>
                      </a:r>
                      <a:endParaRPr>
                        <a:latin typeface="Cambria Math"/>
                        <a:ea typeface="Cambria Math"/>
                        <a:cs typeface="Cambria Math"/>
                        <a:sym typeface="Cambria Math"/>
                      </a:endParaRPr>
                    </a:p>
                  </a:txBody>
                  <a:tcPr marT="91425" marB="91425" marR="91425" marL="91425"/>
                </a:tc>
                <a:tc rowSpan="3">
                  <a:txBody>
                    <a:bodyPr/>
                    <a:lstStyle/>
                    <a:p>
                      <a:pPr indent="0" lvl="0" marL="0" rtl="0" algn="l">
                        <a:spcBef>
                          <a:spcPts val="0"/>
                        </a:spcBef>
                        <a:spcAft>
                          <a:spcPts val="0"/>
                        </a:spcAft>
                        <a:buNone/>
                      </a:pPr>
                      <a:r>
                        <a:rPr lang="en">
                          <a:latin typeface="Cambria Math"/>
                          <a:ea typeface="Cambria Math"/>
                          <a:cs typeface="Cambria Math"/>
                          <a:sym typeface="Cambria Math"/>
                        </a:rPr>
                        <a:t>not equal value and not equal type</a:t>
                      </a:r>
                      <a:endParaRPr>
                        <a:latin typeface="Cambria Math"/>
                        <a:ea typeface="Cambria Math"/>
                        <a:cs typeface="Cambria Math"/>
                        <a:sym typeface="Cambria Math"/>
                      </a:endParaRPr>
                    </a:p>
                  </a:txBody>
                  <a:tcPr marT="91425" marB="91425" marR="91425" marL="91425"/>
                </a:tc>
                <a:tc>
                  <a:txBody>
                    <a:bodyPr/>
                    <a:lstStyle/>
                    <a:p>
                      <a:pPr indent="0" lvl="0" marL="0" rtl="0" algn="l">
                        <a:spcBef>
                          <a:spcPts val="0"/>
                        </a:spcBef>
                        <a:spcAft>
                          <a:spcPts val="0"/>
                        </a:spcAft>
                        <a:buNone/>
                      </a:pPr>
                      <a:r>
                        <a:rPr lang="en">
                          <a:latin typeface="Cambria Math"/>
                          <a:ea typeface="Cambria Math"/>
                          <a:cs typeface="Cambria Math"/>
                          <a:sym typeface="Cambria Math"/>
                        </a:rPr>
                        <a:t>x !== 8</a:t>
                      </a:r>
                      <a:endParaRPr>
                        <a:latin typeface="Cambria Math"/>
                        <a:ea typeface="Cambria Math"/>
                        <a:cs typeface="Cambria Math"/>
                        <a:sym typeface="Cambria Math"/>
                      </a:endParaRPr>
                    </a:p>
                  </a:txBody>
                  <a:tcPr marT="91425" marB="91425" marR="91425" marL="91425"/>
                </a:tc>
                <a:tc>
                  <a:txBody>
                    <a:bodyPr/>
                    <a:lstStyle/>
                    <a:p>
                      <a:pPr indent="0" lvl="0" marL="0" rtl="0" algn="l">
                        <a:spcBef>
                          <a:spcPts val="0"/>
                        </a:spcBef>
                        <a:spcAft>
                          <a:spcPts val="0"/>
                        </a:spcAft>
                        <a:buNone/>
                      </a:pPr>
                      <a:r>
                        <a:rPr lang="en">
                          <a:latin typeface="Cambria Math"/>
                          <a:ea typeface="Cambria Math"/>
                          <a:cs typeface="Cambria Math"/>
                          <a:sym typeface="Cambria Math"/>
                        </a:rPr>
                        <a:t>true</a:t>
                      </a:r>
                      <a:endParaRPr>
                        <a:latin typeface="Cambria Math"/>
                        <a:ea typeface="Cambria Math"/>
                        <a:cs typeface="Cambria Math"/>
                        <a:sym typeface="Cambria Math"/>
                      </a:endParaRPr>
                    </a:p>
                  </a:txBody>
                  <a:tcPr marT="91425" marB="91425" marR="91425" marL="91425"/>
                </a:tc>
              </a:tr>
              <a:tr h="381000">
                <a:tc vMerge="1"/>
                <a:tc vMerge="1"/>
                <a:tc>
                  <a:txBody>
                    <a:bodyPr/>
                    <a:lstStyle/>
                    <a:p>
                      <a:pPr indent="0" lvl="0" marL="0" rtl="0" algn="l">
                        <a:spcBef>
                          <a:spcPts val="0"/>
                        </a:spcBef>
                        <a:spcAft>
                          <a:spcPts val="0"/>
                        </a:spcAft>
                        <a:buNone/>
                      </a:pPr>
                      <a:r>
                        <a:rPr lang="en">
                          <a:latin typeface="Cambria Math"/>
                          <a:ea typeface="Cambria Math"/>
                          <a:cs typeface="Cambria Math"/>
                          <a:sym typeface="Cambria Math"/>
                        </a:rPr>
                        <a:t>x !== 6</a:t>
                      </a:r>
                      <a:endParaRPr>
                        <a:latin typeface="Cambria Math"/>
                        <a:ea typeface="Cambria Math"/>
                        <a:cs typeface="Cambria Math"/>
                        <a:sym typeface="Cambria Math"/>
                      </a:endParaRPr>
                    </a:p>
                  </a:txBody>
                  <a:tcPr marT="91425" marB="91425" marR="91425" marL="91425"/>
                </a:tc>
                <a:tc>
                  <a:txBody>
                    <a:bodyPr/>
                    <a:lstStyle/>
                    <a:p>
                      <a:pPr indent="0" lvl="0" marL="0" rtl="0" algn="l">
                        <a:spcBef>
                          <a:spcPts val="0"/>
                        </a:spcBef>
                        <a:spcAft>
                          <a:spcPts val="0"/>
                        </a:spcAft>
                        <a:buNone/>
                      </a:pPr>
                      <a:r>
                        <a:rPr lang="en">
                          <a:latin typeface="Cambria Math"/>
                          <a:ea typeface="Cambria Math"/>
                          <a:cs typeface="Cambria Math"/>
                          <a:sym typeface="Cambria Math"/>
                        </a:rPr>
                        <a:t>false</a:t>
                      </a:r>
                      <a:endParaRPr>
                        <a:latin typeface="Cambria Math"/>
                        <a:ea typeface="Cambria Math"/>
                        <a:cs typeface="Cambria Math"/>
                        <a:sym typeface="Cambria Math"/>
                      </a:endParaRPr>
                    </a:p>
                  </a:txBody>
                  <a:tcPr marT="91425" marB="91425" marR="91425" marL="91425"/>
                </a:tc>
              </a:tr>
              <a:tr h="381000">
                <a:tc vMerge="1"/>
                <a:tc vMerge="1"/>
                <a:tc>
                  <a:txBody>
                    <a:bodyPr/>
                    <a:lstStyle/>
                    <a:p>
                      <a:pPr indent="0" lvl="0" marL="0" rtl="0" algn="l">
                        <a:spcBef>
                          <a:spcPts val="0"/>
                        </a:spcBef>
                        <a:spcAft>
                          <a:spcPts val="0"/>
                        </a:spcAft>
                        <a:buNone/>
                      </a:pPr>
                      <a:r>
                        <a:rPr b="1" lang="en">
                          <a:latin typeface="Cambria Math"/>
                          <a:ea typeface="Cambria Math"/>
                          <a:cs typeface="Cambria Math"/>
                          <a:sym typeface="Cambria Math"/>
                        </a:rPr>
                        <a:t>x !== “6”</a:t>
                      </a:r>
                      <a:endParaRPr b="1">
                        <a:latin typeface="Cambria Math"/>
                        <a:ea typeface="Cambria Math"/>
                        <a:cs typeface="Cambria Math"/>
                        <a:sym typeface="Cambria Math"/>
                      </a:endParaRPr>
                    </a:p>
                  </a:txBody>
                  <a:tcPr marT="91425" marB="91425" marR="91425" marL="91425"/>
                </a:tc>
                <a:tc>
                  <a:txBody>
                    <a:bodyPr/>
                    <a:lstStyle/>
                    <a:p>
                      <a:pPr indent="0" lvl="0" marL="0" rtl="0" algn="l">
                        <a:spcBef>
                          <a:spcPts val="0"/>
                        </a:spcBef>
                        <a:spcAft>
                          <a:spcPts val="0"/>
                        </a:spcAft>
                        <a:buNone/>
                      </a:pPr>
                      <a:r>
                        <a:rPr b="1" lang="en">
                          <a:latin typeface="Cambria Math"/>
                          <a:ea typeface="Cambria Math"/>
                          <a:cs typeface="Cambria Math"/>
                          <a:sym typeface="Cambria Math"/>
                        </a:rPr>
                        <a:t>true</a:t>
                      </a:r>
                      <a:endParaRPr b="1">
                        <a:latin typeface="Cambria Math"/>
                        <a:ea typeface="Cambria Math"/>
                        <a:cs typeface="Cambria Math"/>
                        <a:sym typeface="Cambria Math"/>
                      </a:endParaRPr>
                    </a:p>
                  </a:txBody>
                  <a:tcPr marT="91425" marB="91425" marR="91425" marL="91425"/>
                </a:tc>
              </a:tr>
            </a:tbl>
          </a:graphicData>
        </a:graphic>
      </p:graphicFrame>
      <p:sp>
        <p:nvSpPr>
          <p:cNvPr id="279" name="Google Shape;279;p36"/>
          <p:cNvSpPr txBox="1"/>
          <p:nvPr/>
        </p:nvSpPr>
        <p:spPr>
          <a:xfrm>
            <a:off x="949350" y="3510950"/>
            <a:ext cx="72453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rgbClr val="FF0000"/>
                </a:solidFill>
                <a:latin typeface="Cambria Math"/>
                <a:ea typeface="Cambria Math"/>
                <a:cs typeface="Cambria Math"/>
                <a:sym typeface="Cambria Math"/>
              </a:rPr>
              <a:t>It is recommended to use </a:t>
            </a:r>
            <a:r>
              <a:rPr lang="en" sz="1900">
                <a:solidFill>
                  <a:srgbClr val="FF0000"/>
                </a:solidFill>
                <a:latin typeface="Courier New"/>
                <a:ea typeface="Courier New"/>
                <a:cs typeface="Courier New"/>
                <a:sym typeface="Courier New"/>
              </a:rPr>
              <a:t>===</a:t>
            </a:r>
            <a:r>
              <a:rPr lang="en" sz="1900">
                <a:solidFill>
                  <a:srgbClr val="FF0000"/>
                </a:solidFill>
                <a:latin typeface="Cambria Math"/>
                <a:ea typeface="Cambria Math"/>
                <a:cs typeface="Cambria Math"/>
                <a:sym typeface="Cambria Math"/>
              </a:rPr>
              <a:t> and </a:t>
            </a:r>
            <a:r>
              <a:rPr lang="en" sz="1900">
                <a:solidFill>
                  <a:srgbClr val="FF0000"/>
                </a:solidFill>
                <a:latin typeface="Courier New"/>
                <a:ea typeface="Courier New"/>
                <a:cs typeface="Courier New"/>
                <a:sym typeface="Courier New"/>
              </a:rPr>
              <a:t>!==</a:t>
            </a:r>
            <a:r>
              <a:rPr lang="en" sz="1900">
                <a:solidFill>
                  <a:srgbClr val="FF0000"/>
                </a:solidFill>
                <a:latin typeface="Cambria Math"/>
                <a:ea typeface="Cambria Math"/>
                <a:cs typeface="Cambria Math"/>
                <a:sym typeface="Cambria Math"/>
              </a:rPr>
              <a:t>, instead of </a:t>
            </a:r>
            <a:r>
              <a:rPr lang="en" sz="1900">
                <a:solidFill>
                  <a:srgbClr val="FF0000"/>
                </a:solidFill>
                <a:latin typeface="Courier New"/>
                <a:ea typeface="Courier New"/>
                <a:cs typeface="Courier New"/>
                <a:sym typeface="Courier New"/>
              </a:rPr>
              <a:t>==</a:t>
            </a:r>
            <a:r>
              <a:rPr lang="en" sz="1900">
                <a:solidFill>
                  <a:srgbClr val="FF0000"/>
                </a:solidFill>
                <a:latin typeface="Cambria Math"/>
                <a:ea typeface="Cambria Math"/>
                <a:cs typeface="Cambria Math"/>
                <a:sym typeface="Cambria Math"/>
              </a:rPr>
              <a:t> and </a:t>
            </a:r>
            <a:r>
              <a:rPr lang="en" sz="1900">
                <a:solidFill>
                  <a:srgbClr val="FF0000"/>
                </a:solidFill>
                <a:latin typeface="Courier New"/>
                <a:ea typeface="Courier New"/>
                <a:cs typeface="Courier New"/>
                <a:sym typeface="Courier New"/>
              </a:rPr>
              <a:t>!=</a:t>
            </a:r>
            <a:r>
              <a:rPr lang="en" sz="1900">
                <a:solidFill>
                  <a:srgbClr val="FF0000"/>
                </a:solidFill>
                <a:latin typeface="Cambria Math"/>
                <a:ea typeface="Cambria Math"/>
                <a:cs typeface="Cambria Math"/>
                <a:sym typeface="Cambria Math"/>
              </a:rPr>
              <a:t>, to avoid confusion or potential errors</a:t>
            </a:r>
            <a:endParaRPr sz="1900">
              <a:solidFill>
                <a:srgbClr val="FF0000"/>
              </a:solidFill>
              <a:latin typeface="Cambria Math"/>
              <a:ea typeface="Cambria Math"/>
              <a:cs typeface="Cambria Math"/>
              <a:sym typeface="Cambria Mat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7"/>
          <p:cNvSpPr txBox="1"/>
          <p:nvPr>
            <p:ph type="title"/>
          </p:nvPr>
        </p:nvSpPr>
        <p:spPr>
          <a:xfrm>
            <a:off x="663225" y="1957200"/>
            <a:ext cx="7838700" cy="8004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SzPts val="990"/>
              <a:buNone/>
            </a:pPr>
            <a:r>
              <a:rPr lang="en" sz="4000">
                <a:latin typeface="Cambria Math"/>
                <a:ea typeface="Cambria Math"/>
                <a:cs typeface="Cambria Math"/>
                <a:sym typeface="Cambria Math"/>
              </a:rPr>
              <a:t>JavaScript Array, String, and Date</a:t>
            </a:r>
            <a:endParaRPr sz="4000">
              <a:latin typeface="Cambria Math"/>
              <a:ea typeface="Cambria Math"/>
              <a:cs typeface="Cambria Math"/>
              <a:sym typeface="Cambria Math"/>
            </a:endParaRPr>
          </a:p>
        </p:txBody>
      </p:sp>
      <p:sp>
        <p:nvSpPr>
          <p:cNvPr id="285" name="Google Shape;285;p37"/>
          <p:cNvSpPr txBox="1"/>
          <p:nvPr/>
        </p:nvSpPr>
        <p:spPr>
          <a:xfrm>
            <a:off x="622025" y="2701375"/>
            <a:ext cx="7505700" cy="477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900">
                <a:latin typeface="Cambria Math"/>
                <a:ea typeface="Cambria Math"/>
                <a:cs typeface="Cambria Math"/>
                <a:sym typeface="Cambria Math"/>
              </a:rPr>
              <a:t>Most commonly-used data types </a:t>
            </a:r>
            <a:endParaRPr sz="1900">
              <a:latin typeface="Cambria Math"/>
              <a:ea typeface="Cambria Math"/>
              <a:cs typeface="Cambria Math"/>
              <a:sym typeface="Cambria Math"/>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8"/>
          <p:cNvSpPr txBox="1"/>
          <p:nvPr>
            <p:ph type="title"/>
          </p:nvPr>
        </p:nvSpPr>
        <p:spPr>
          <a:xfrm>
            <a:off x="663225" y="585600"/>
            <a:ext cx="7838700" cy="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Cambria Math"/>
                <a:ea typeface="Cambria Math"/>
                <a:cs typeface="Cambria Math"/>
                <a:sym typeface="Cambria Math"/>
              </a:rPr>
              <a:t>JavaScript Array</a:t>
            </a:r>
            <a:endParaRPr>
              <a:latin typeface="Cambria Math"/>
              <a:ea typeface="Cambria Math"/>
              <a:cs typeface="Cambria Math"/>
              <a:sym typeface="Cambria Math"/>
            </a:endParaRPr>
          </a:p>
        </p:txBody>
      </p:sp>
      <p:sp>
        <p:nvSpPr>
          <p:cNvPr id="291" name="Google Shape;291;p38"/>
          <p:cNvSpPr txBox="1"/>
          <p:nvPr/>
        </p:nvSpPr>
        <p:spPr>
          <a:xfrm>
            <a:off x="571500" y="1159925"/>
            <a:ext cx="8018100" cy="3417000"/>
          </a:xfrm>
          <a:prstGeom prst="rect">
            <a:avLst/>
          </a:prstGeom>
          <a:noFill/>
          <a:ln>
            <a:noFill/>
          </a:ln>
        </p:spPr>
        <p:txBody>
          <a:bodyPr anchorCtr="0" anchor="t" bIns="91425" lIns="91425" spcFirstLastPara="1" rIns="91425" wrap="square" tIns="91425">
            <a:spAutoFit/>
          </a:bodyPr>
          <a:lstStyle/>
          <a:p>
            <a:pPr indent="-349250" lvl="0" marL="457200" rtl="0" algn="l">
              <a:lnSpc>
                <a:spcPct val="100000"/>
              </a:lnSpc>
              <a:spcBef>
                <a:spcPts val="0"/>
              </a:spcBef>
              <a:spcAft>
                <a:spcPts val="0"/>
              </a:spcAft>
              <a:buSzPts val="1900"/>
              <a:buFont typeface="Cambria Math"/>
              <a:buChar char="●"/>
            </a:pPr>
            <a:r>
              <a:rPr lang="en" sz="1900">
                <a:latin typeface="Cambria Math"/>
                <a:ea typeface="Cambria Math"/>
                <a:cs typeface="Cambria Math"/>
                <a:sym typeface="Cambria Math"/>
              </a:rPr>
              <a:t>An ordered collection of numbered values</a:t>
            </a:r>
            <a:endParaRPr sz="1900">
              <a:latin typeface="Cambria Math"/>
              <a:ea typeface="Cambria Math"/>
              <a:cs typeface="Cambria Math"/>
              <a:sym typeface="Cambria Math"/>
            </a:endParaRPr>
          </a:p>
          <a:p>
            <a:pPr indent="-349250" lvl="0" marL="457200" rtl="0" algn="l">
              <a:lnSpc>
                <a:spcPct val="100000"/>
              </a:lnSpc>
              <a:spcBef>
                <a:spcPts val="0"/>
              </a:spcBef>
              <a:spcAft>
                <a:spcPts val="0"/>
              </a:spcAft>
              <a:buSzPts val="1900"/>
              <a:buFont typeface="Cambria Math"/>
              <a:buChar char="●"/>
            </a:pPr>
            <a:r>
              <a:rPr lang="en" sz="1900">
                <a:latin typeface="Cambria Math"/>
                <a:ea typeface="Cambria Math"/>
                <a:cs typeface="Cambria Math"/>
                <a:sym typeface="Cambria Math"/>
              </a:rPr>
              <a:t>Stores multiple values in a single variable</a:t>
            </a:r>
            <a:endParaRPr sz="1900">
              <a:latin typeface="Cambria Math"/>
              <a:ea typeface="Cambria Math"/>
              <a:cs typeface="Cambria Math"/>
              <a:sym typeface="Cambria Math"/>
            </a:endParaRPr>
          </a:p>
          <a:p>
            <a:pPr indent="-349250" lvl="0" marL="457200" rtl="0" algn="l">
              <a:lnSpc>
                <a:spcPct val="100000"/>
              </a:lnSpc>
              <a:spcBef>
                <a:spcPts val="0"/>
              </a:spcBef>
              <a:spcAft>
                <a:spcPts val="0"/>
              </a:spcAft>
              <a:buSzPts val="1900"/>
              <a:buFont typeface="Cambria Math"/>
              <a:buChar char="●"/>
            </a:pPr>
            <a:r>
              <a:rPr lang="en" sz="1900">
                <a:latin typeface="Cambria Math"/>
                <a:ea typeface="Cambria Math"/>
                <a:cs typeface="Cambria Math"/>
                <a:sym typeface="Cambria Math"/>
              </a:rPr>
              <a:t>How to create an array:</a:t>
            </a:r>
            <a:endParaRPr sz="1900">
              <a:latin typeface="Cambria Math"/>
              <a:ea typeface="Cambria Math"/>
              <a:cs typeface="Cambria Math"/>
              <a:sym typeface="Cambria Math"/>
            </a:endParaRPr>
          </a:p>
          <a:p>
            <a:pPr indent="-330200" lvl="1" marL="914400" rtl="0" algn="l">
              <a:lnSpc>
                <a:spcPct val="100000"/>
              </a:lnSpc>
              <a:spcBef>
                <a:spcPts val="0"/>
              </a:spcBef>
              <a:spcAft>
                <a:spcPts val="0"/>
              </a:spcAft>
              <a:buSzPts val="1600"/>
              <a:buFont typeface="Cutive Mono"/>
              <a:buChar char="○"/>
            </a:pPr>
            <a:r>
              <a:rPr lang="en" sz="1600">
                <a:latin typeface="Cutive Mono"/>
                <a:ea typeface="Cutive Mono"/>
                <a:cs typeface="Cutive Mono"/>
                <a:sym typeface="Cutive Mono"/>
              </a:rPr>
              <a:t>var array_name = [item1, item2, ...];</a:t>
            </a:r>
            <a:endParaRPr sz="1600">
              <a:latin typeface="Cutive Mono"/>
              <a:ea typeface="Cutive Mono"/>
              <a:cs typeface="Cutive Mono"/>
              <a:sym typeface="Cutive Mono"/>
            </a:endParaRPr>
          </a:p>
          <a:p>
            <a:pPr indent="-330200" lvl="1" marL="914400" rtl="0" algn="l">
              <a:lnSpc>
                <a:spcPct val="100000"/>
              </a:lnSpc>
              <a:spcBef>
                <a:spcPts val="0"/>
              </a:spcBef>
              <a:spcAft>
                <a:spcPts val="0"/>
              </a:spcAft>
              <a:buSzPts val="1600"/>
              <a:buFont typeface="Cutive Mono"/>
              <a:buChar char="○"/>
            </a:pPr>
            <a:r>
              <a:rPr lang="en" sz="1600">
                <a:latin typeface="Cutive Mono"/>
                <a:ea typeface="Cutive Mono"/>
                <a:cs typeface="Cutive Mono"/>
                <a:sym typeface="Cutive Mono"/>
              </a:rPr>
              <a:t>var array_name = new Array(item1, item2, …);</a:t>
            </a:r>
            <a:endParaRPr sz="1600">
              <a:latin typeface="Cutive Mono"/>
              <a:ea typeface="Cutive Mono"/>
              <a:cs typeface="Cutive Mono"/>
              <a:sym typeface="Cutive Mono"/>
            </a:endParaRPr>
          </a:p>
          <a:p>
            <a:pPr indent="-349250" lvl="0" marL="457200" rtl="0" algn="l">
              <a:lnSpc>
                <a:spcPct val="100000"/>
              </a:lnSpc>
              <a:spcBef>
                <a:spcPts val="0"/>
              </a:spcBef>
              <a:spcAft>
                <a:spcPts val="0"/>
              </a:spcAft>
              <a:buSzPts val="1900"/>
              <a:buFont typeface="Cambria Math"/>
              <a:buChar char="●"/>
            </a:pPr>
            <a:r>
              <a:rPr lang="en" sz="1900">
                <a:latin typeface="Cambria Math"/>
                <a:ea typeface="Cambria Math"/>
                <a:cs typeface="Cambria Math"/>
                <a:sym typeface="Cambria Math"/>
              </a:rPr>
              <a:t>Array elements are accessed using their index number</a:t>
            </a:r>
            <a:endParaRPr sz="1900">
              <a:latin typeface="Cambria Math"/>
              <a:ea typeface="Cambria Math"/>
              <a:cs typeface="Cambria Math"/>
              <a:sym typeface="Cambria Math"/>
            </a:endParaRPr>
          </a:p>
          <a:p>
            <a:pPr indent="-349250" lvl="0" marL="457200" rtl="0" algn="l">
              <a:lnSpc>
                <a:spcPct val="100000"/>
              </a:lnSpc>
              <a:spcBef>
                <a:spcPts val="0"/>
              </a:spcBef>
              <a:spcAft>
                <a:spcPts val="0"/>
              </a:spcAft>
              <a:buSzPts val="1900"/>
              <a:buFont typeface="Cambria Math"/>
              <a:buChar char="●"/>
            </a:pPr>
            <a:r>
              <a:rPr lang="en" sz="1900">
                <a:latin typeface="Cambria Math"/>
                <a:ea typeface="Cambria Math"/>
                <a:cs typeface="Cambria Math"/>
                <a:sym typeface="Cambria Math"/>
              </a:rPr>
              <a:t>Array indexes start with 0. [0] is the first array element, [1] is the second, [2] is the third …</a:t>
            </a:r>
            <a:endParaRPr sz="1900">
              <a:latin typeface="Cambria Math"/>
              <a:ea typeface="Cambria Math"/>
              <a:cs typeface="Cambria Math"/>
              <a:sym typeface="Cambria Math"/>
            </a:endParaRPr>
          </a:p>
          <a:p>
            <a:pPr indent="0" lvl="0" marL="457200" rtl="0" algn="l">
              <a:lnSpc>
                <a:spcPct val="100000"/>
              </a:lnSpc>
              <a:spcBef>
                <a:spcPts val="0"/>
              </a:spcBef>
              <a:spcAft>
                <a:spcPts val="0"/>
              </a:spcAft>
              <a:buNone/>
            </a:pPr>
            <a:r>
              <a:rPr lang="en" sz="1600">
                <a:latin typeface="Cutive Mono"/>
                <a:ea typeface="Cutive Mono"/>
                <a:cs typeface="Cutive Mono"/>
                <a:sym typeface="Cutive Mono"/>
              </a:rPr>
              <a:t>var fruits = ["Banana", "Orange", "Apple", "Mango"];</a:t>
            </a:r>
            <a:endParaRPr sz="1600">
              <a:latin typeface="Cutive Mono"/>
              <a:ea typeface="Cutive Mono"/>
              <a:cs typeface="Cutive Mono"/>
              <a:sym typeface="Cutive Mono"/>
            </a:endParaRPr>
          </a:p>
          <a:p>
            <a:pPr indent="0" lvl="0" marL="457200" rtl="0" algn="l">
              <a:lnSpc>
                <a:spcPct val="100000"/>
              </a:lnSpc>
              <a:spcBef>
                <a:spcPts val="0"/>
              </a:spcBef>
              <a:spcAft>
                <a:spcPts val="0"/>
              </a:spcAft>
              <a:buNone/>
            </a:pPr>
            <a:r>
              <a:rPr lang="en" sz="1600">
                <a:latin typeface="Cutive Mono"/>
                <a:ea typeface="Cutive Mono"/>
                <a:cs typeface="Cutive Mono"/>
                <a:sym typeface="Cutive Mono"/>
              </a:rPr>
              <a:t>var x = fruits[0]; </a:t>
            </a:r>
            <a:r>
              <a:rPr lang="en" sz="1600">
                <a:solidFill>
                  <a:srgbClr val="38761D"/>
                </a:solidFill>
                <a:latin typeface="Cutive Mono"/>
                <a:ea typeface="Cutive Mono"/>
                <a:cs typeface="Cutive Mono"/>
                <a:sym typeface="Cutive Mono"/>
              </a:rPr>
              <a:t>// the value of x is Banana</a:t>
            </a:r>
            <a:endParaRPr sz="1600">
              <a:solidFill>
                <a:srgbClr val="38761D"/>
              </a:solidFill>
              <a:latin typeface="Cutive Mono"/>
              <a:ea typeface="Cutive Mono"/>
              <a:cs typeface="Cutive Mono"/>
              <a:sym typeface="Cutive Mono"/>
            </a:endParaRPr>
          </a:p>
          <a:p>
            <a:pPr indent="0" lvl="0" marL="457200" rtl="0" algn="l">
              <a:lnSpc>
                <a:spcPct val="100000"/>
              </a:lnSpc>
              <a:spcBef>
                <a:spcPts val="0"/>
              </a:spcBef>
              <a:spcAft>
                <a:spcPts val="0"/>
              </a:spcAft>
              <a:buNone/>
            </a:pPr>
            <a:r>
              <a:rPr lang="en" sz="1600">
                <a:latin typeface="Cutive Mono"/>
                <a:ea typeface="Cutive Mono"/>
                <a:cs typeface="Cutive Mono"/>
                <a:sym typeface="Cutive Mono"/>
              </a:rPr>
              <a:t>fruits[1] = "Kiwi"; </a:t>
            </a:r>
            <a:r>
              <a:rPr lang="en" sz="1600">
                <a:solidFill>
                  <a:srgbClr val="38761D"/>
                </a:solidFill>
                <a:latin typeface="Cutive Mono"/>
                <a:ea typeface="Cutive Mono"/>
                <a:cs typeface="Cutive Mono"/>
                <a:sym typeface="Cutive Mono"/>
              </a:rPr>
              <a:t>// Changes the first element of fruits to "Kiwi"</a:t>
            </a:r>
            <a:endParaRPr sz="1600">
              <a:solidFill>
                <a:srgbClr val="38761D"/>
              </a:solidFill>
              <a:latin typeface="Cutive Mono"/>
              <a:ea typeface="Cutive Mono"/>
              <a:cs typeface="Cutive Mono"/>
              <a:sym typeface="Cutive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0" st="0"/>
                                            </p:txEl>
                                          </p:spTgt>
                                        </p:tgtEl>
                                        <p:attrNameLst>
                                          <p:attrName>style.visibility</p:attrName>
                                        </p:attrNameLst>
                                      </p:cBhvr>
                                      <p:to>
                                        <p:strVal val="visible"/>
                                      </p:to>
                                    </p:set>
                                    <p:animEffect filter="fade" transition="in">
                                      <p:cBhvr>
                                        <p:cTn dur="1000"/>
                                        <p:tgtEl>
                                          <p:spTgt spid="2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1" st="1"/>
                                            </p:txEl>
                                          </p:spTgt>
                                        </p:tgtEl>
                                        <p:attrNameLst>
                                          <p:attrName>style.visibility</p:attrName>
                                        </p:attrNameLst>
                                      </p:cBhvr>
                                      <p:to>
                                        <p:strVal val="visible"/>
                                      </p:to>
                                    </p:set>
                                    <p:animEffect filter="fade" transition="in">
                                      <p:cBhvr>
                                        <p:cTn dur="1000"/>
                                        <p:tgtEl>
                                          <p:spTgt spid="2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2" st="2"/>
                                            </p:txEl>
                                          </p:spTgt>
                                        </p:tgtEl>
                                        <p:attrNameLst>
                                          <p:attrName>style.visibility</p:attrName>
                                        </p:attrNameLst>
                                      </p:cBhvr>
                                      <p:to>
                                        <p:strVal val="visible"/>
                                      </p:to>
                                    </p:set>
                                    <p:animEffect filter="fade" transition="in">
                                      <p:cBhvr>
                                        <p:cTn dur="1000"/>
                                        <p:tgtEl>
                                          <p:spTgt spid="2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3" st="3"/>
                                            </p:txEl>
                                          </p:spTgt>
                                        </p:tgtEl>
                                        <p:attrNameLst>
                                          <p:attrName>style.visibility</p:attrName>
                                        </p:attrNameLst>
                                      </p:cBhvr>
                                      <p:to>
                                        <p:strVal val="visible"/>
                                      </p:to>
                                    </p:set>
                                    <p:animEffect filter="fade" transition="in">
                                      <p:cBhvr>
                                        <p:cTn dur="1000"/>
                                        <p:tgtEl>
                                          <p:spTgt spid="2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4" st="4"/>
                                            </p:txEl>
                                          </p:spTgt>
                                        </p:tgtEl>
                                        <p:attrNameLst>
                                          <p:attrName>style.visibility</p:attrName>
                                        </p:attrNameLst>
                                      </p:cBhvr>
                                      <p:to>
                                        <p:strVal val="visible"/>
                                      </p:to>
                                    </p:set>
                                    <p:animEffect filter="fade" transition="in">
                                      <p:cBhvr>
                                        <p:cTn dur="1000"/>
                                        <p:tgtEl>
                                          <p:spTgt spid="29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5" st="5"/>
                                            </p:txEl>
                                          </p:spTgt>
                                        </p:tgtEl>
                                        <p:attrNameLst>
                                          <p:attrName>style.visibility</p:attrName>
                                        </p:attrNameLst>
                                      </p:cBhvr>
                                      <p:to>
                                        <p:strVal val="visible"/>
                                      </p:to>
                                    </p:set>
                                    <p:animEffect filter="fade" transition="in">
                                      <p:cBhvr>
                                        <p:cTn dur="1000"/>
                                        <p:tgtEl>
                                          <p:spTgt spid="29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6" st="6"/>
                                            </p:txEl>
                                          </p:spTgt>
                                        </p:tgtEl>
                                        <p:attrNameLst>
                                          <p:attrName>style.visibility</p:attrName>
                                        </p:attrNameLst>
                                      </p:cBhvr>
                                      <p:to>
                                        <p:strVal val="visible"/>
                                      </p:to>
                                    </p:set>
                                    <p:animEffect filter="fade" transition="in">
                                      <p:cBhvr>
                                        <p:cTn dur="1000"/>
                                        <p:tgtEl>
                                          <p:spTgt spid="29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7" st="7"/>
                                            </p:txEl>
                                          </p:spTgt>
                                        </p:tgtEl>
                                        <p:attrNameLst>
                                          <p:attrName>style.visibility</p:attrName>
                                        </p:attrNameLst>
                                      </p:cBhvr>
                                      <p:to>
                                        <p:strVal val="visible"/>
                                      </p:to>
                                    </p:set>
                                    <p:animEffect filter="fade" transition="in">
                                      <p:cBhvr>
                                        <p:cTn dur="1000"/>
                                        <p:tgtEl>
                                          <p:spTgt spid="29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8" st="8"/>
                                            </p:txEl>
                                          </p:spTgt>
                                        </p:tgtEl>
                                        <p:attrNameLst>
                                          <p:attrName>style.visibility</p:attrName>
                                        </p:attrNameLst>
                                      </p:cBhvr>
                                      <p:to>
                                        <p:strVal val="visible"/>
                                      </p:to>
                                    </p:set>
                                    <p:animEffect filter="fade" transition="in">
                                      <p:cBhvr>
                                        <p:cTn dur="1000"/>
                                        <p:tgtEl>
                                          <p:spTgt spid="29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9" st="9"/>
                                            </p:txEl>
                                          </p:spTgt>
                                        </p:tgtEl>
                                        <p:attrNameLst>
                                          <p:attrName>style.visibility</p:attrName>
                                        </p:attrNameLst>
                                      </p:cBhvr>
                                      <p:to>
                                        <p:strVal val="visible"/>
                                      </p:to>
                                    </p:set>
                                    <p:animEffect filter="fade" transition="in">
                                      <p:cBhvr>
                                        <p:cTn dur="1000"/>
                                        <p:tgtEl>
                                          <p:spTgt spid="291">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9"/>
          <p:cNvSpPr txBox="1"/>
          <p:nvPr>
            <p:ph type="title"/>
          </p:nvPr>
        </p:nvSpPr>
        <p:spPr>
          <a:xfrm>
            <a:off x="663225" y="585600"/>
            <a:ext cx="7838700" cy="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Cambria Math"/>
                <a:ea typeface="Cambria Math"/>
                <a:cs typeface="Cambria Math"/>
                <a:sym typeface="Cambria Math"/>
              </a:rPr>
              <a:t>JavaScript Array Methods and Properties</a:t>
            </a:r>
            <a:endParaRPr>
              <a:latin typeface="Cambria Math"/>
              <a:ea typeface="Cambria Math"/>
              <a:cs typeface="Cambria Math"/>
              <a:sym typeface="Cambria Math"/>
            </a:endParaRPr>
          </a:p>
        </p:txBody>
      </p:sp>
      <p:sp>
        <p:nvSpPr>
          <p:cNvPr id="297" name="Google Shape;297;p39"/>
          <p:cNvSpPr txBox="1"/>
          <p:nvPr/>
        </p:nvSpPr>
        <p:spPr>
          <a:xfrm>
            <a:off x="571500" y="1159925"/>
            <a:ext cx="8018100" cy="17517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Cambria Math"/>
              <a:buChar char="●"/>
            </a:pPr>
            <a:r>
              <a:rPr lang="en" sz="1900">
                <a:latin typeface="Cutive Mono"/>
                <a:ea typeface="Cutive Mono"/>
                <a:cs typeface="Cutive Mono"/>
                <a:sym typeface="Cutive Mono"/>
              </a:rPr>
              <a:t>length</a:t>
            </a:r>
            <a:r>
              <a:rPr lang="en" sz="1900">
                <a:latin typeface="Cambria Math"/>
                <a:ea typeface="Cambria Math"/>
                <a:cs typeface="Cambria Math"/>
                <a:sym typeface="Cambria Math"/>
              </a:rPr>
              <a:t>: this property returns the number of elements in an array</a:t>
            </a:r>
            <a:endParaRPr sz="1900">
              <a:latin typeface="Cambria Math"/>
              <a:ea typeface="Cambria Math"/>
              <a:cs typeface="Cambria Math"/>
              <a:sym typeface="Cambria Math"/>
            </a:endParaRPr>
          </a:p>
          <a:p>
            <a:pPr indent="0" lvl="0" marL="457200" rtl="0" algn="l">
              <a:lnSpc>
                <a:spcPct val="115000"/>
              </a:lnSpc>
              <a:spcBef>
                <a:spcPts val="0"/>
              </a:spcBef>
              <a:spcAft>
                <a:spcPts val="0"/>
              </a:spcAft>
              <a:buNone/>
            </a:pPr>
            <a:r>
              <a:rPr lang="en" sz="1700">
                <a:latin typeface="Cutive Mono"/>
                <a:ea typeface="Cutive Mono"/>
                <a:cs typeface="Cutive Mono"/>
                <a:sym typeface="Cutive Mono"/>
              </a:rPr>
              <a:t>var fruits = ["Banana", "Orange", "Apple", "Mango"];</a:t>
            </a:r>
            <a:endParaRPr sz="1700">
              <a:latin typeface="Cutive Mono"/>
              <a:ea typeface="Cutive Mono"/>
              <a:cs typeface="Cutive Mono"/>
              <a:sym typeface="Cutive Mono"/>
            </a:endParaRPr>
          </a:p>
          <a:p>
            <a:pPr indent="0" lvl="0" marL="457200" rtl="0" algn="l">
              <a:lnSpc>
                <a:spcPct val="115000"/>
              </a:lnSpc>
              <a:spcBef>
                <a:spcPts val="0"/>
              </a:spcBef>
              <a:spcAft>
                <a:spcPts val="0"/>
              </a:spcAft>
              <a:buNone/>
            </a:pPr>
            <a:r>
              <a:rPr lang="en" sz="1700">
                <a:latin typeface="Cutive Mono"/>
                <a:ea typeface="Cutive Mono"/>
                <a:cs typeface="Cutive Mono"/>
                <a:sym typeface="Cutive Mono"/>
              </a:rPr>
              <a:t>var len = fruits.length;</a:t>
            </a:r>
            <a:r>
              <a:rPr lang="en" sz="1600">
                <a:latin typeface="Cutive Mono"/>
                <a:ea typeface="Cutive Mono"/>
                <a:cs typeface="Cutive Mono"/>
                <a:sym typeface="Cutive Mono"/>
              </a:rPr>
              <a:t> </a:t>
            </a:r>
            <a:endParaRPr sz="1600">
              <a:latin typeface="Cutive Mono"/>
              <a:ea typeface="Cutive Mono"/>
              <a:cs typeface="Cutive Mono"/>
              <a:sym typeface="Cutive Mono"/>
            </a:endParaRPr>
          </a:p>
          <a:p>
            <a:pPr indent="0" lvl="0" marL="0" rtl="0" algn="l">
              <a:lnSpc>
                <a:spcPct val="115000"/>
              </a:lnSpc>
              <a:spcBef>
                <a:spcPts val="0"/>
              </a:spcBef>
              <a:spcAft>
                <a:spcPts val="0"/>
              </a:spcAft>
              <a:buNone/>
            </a:pPr>
            <a:r>
              <a:rPr lang="en" sz="1900">
                <a:latin typeface="Cambria Math"/>
                <a:ea typeface="Cambria Math"/>
                <a:cs typeface="Cambria Math"/>
                <a:sym typeface="Cambria Math"/>
              </a:rPr>
              <a:t>Results:</a:t>
            </a:r>
            <a:endParaRPr sz="1900">
              <a:latin typeface="Cambria Math"/>
              <a:ea typeface="Cambria Math"/>
              <a:cs typeface="Cambria Math"/>
              <a:sym typeface="Cambria Math"/>
            </a:endParaRPr>
          </a:p>
          <a:p>
            <a:pPr indent="0" lvl="0" marL="457200" rtl="0" algn="l">
              <a:lnSpc>
                <a:spcPct val="115000"/>
              </a:lnSpc>
              <a:spcBef>
                <a:spcPts val="0"/>
              </a:spcBef>
              <a:spcAft>
                <a:spcPts val="0"/>
              </a:spcAft>
              <a:buNone/>
            </a:pPr>
            <a:r>
              <a:rPr lang="en" sz="1900">
                <a:latin typeface="Cutive Mono"/>
                <a:ea typeface="Cutive Mono"/>
                <a:cs typeface="Cutive Mono"/>
                <a:sym typeface="Cutive Mono"/>
              </a:rPr>
              <a:t>The value of len is 4</a:t>
            </a:r>
            <a:endParaRPr sz="1900">
              <a:latin typeface="Cutive Mono"/>
              <a:ea typeface="Cutive Mono"/>
              <a:cs typeface="Cutive Mono"/>
              <a:sym typeface="Cutive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0" st="0"/>
                                            </p:txEl>
                                          </p:spTgt>
                                        </p:tgtEl>
                                        <p:attrNameLst>
                                          <p:attrName>style.visibility</p:attrName>
                                        </p:attrNameLst>
                                      </p:cBhvr>
                                      <p:to>
                                        <p:strVal val="visible"/>
                                      </p:to>
                                    </p:set>
                                    <p:animEffect filter="fade" transition="in">
                                      <p:cBhvr>
                                        <p:cTn dur="1000"/>
                                        <p:tgtEl>
                                          <p:spTgt spid="2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1" st="1"/>
                                            </p:txEl>
                                          </p:spTgt>
                                        </p:tgtEl>
                                        <p:attrNameLst>
                                          <p:attrName>style.visibility</p:attrName>
                                        </p:attrNameLst>
                                      </p:cBhvr>
                                      <p:to>
                                        <p:strVal val="visible"/>
                                      </p:to>
                                    </p:set>
                                    <p:animEffect filter="fade" transition="in">
                                      <p:cBhvr>
                                        <p:cTn dur="1000"/>
                                        <p:tgtEl>
                                          <p:spTgt spid="2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2" st="2"/>
                                            </p:txEl>
                                          </p:spTgt>
                                        </p:tgtEl>
                                        <p:attrNameLst>
                                          <p:attrName>style.visibility</p:attrName>
                                        </p:attrNameLst>
                                      </p:cBhvr>
                                      <p:to>
                                        <p:strVal val="visible"/>
                                      </p:to>
                                    </p:set>
                                    <p:animEffect filter="fade" transition="in">
                                      <p:cBhvr>
                                        <p:cTn dur="1000"/>
                                        <p:tgtEl>
                                          <p:spTgt spid="2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3" st="3"/>
                                            </p:txEl>
                                          </p:spTgt>
                                        </p:tgtEl>
                                        <p:attrNameLst>
                                          <p:attrName>style.visibility</p:attrName>
                                        </p:attrNameLst>
                                      </p:cBhvr>
                                      <p:to>
                                        <p:strVal val="visible"/>
                                      </p:to>
                                    </p:set>
                                    <p:animEffect filter="fade" transition="in">
                                      <p:cBhvr>
                                        <p:cTn dur="1000"/>
                                        <p:tgtEl>
                                          <p:spTgt spid="2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4" st="4"/>
                                            </p:txEl>
                                          </p:spTgt>
                                        </p:tgtEl>
                                        <p:attrNameLst>
                                          <p:attrName>style.visibility</p:attrName>
                                        </p:attrNameLst>
                                      </p:cBhvr>
                                      <p:to>
                                        <p:strVal val="visible"/>
                                      </p:to>
                                    </p:set>
                                    <p:animEffect filter="fade" transition="in">
                                      <p:cBhvr>
                                        <p:cTn dur="1000"/>
                                        <p:tgtEl>
                                          <p:spTgt spid="29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0"/>
          <p:cNvSpPr txBox="1"/>
          <p:nvPr>
            <p:ph type="title"/>
          </p:nvPr>
        </p:nvSpPr>
        <p:spPr>
          <a:xfrm>
            <a:off x="663225" y="585600"/>
            <a:ext cx="7838700" cy="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Cambria Math"/>
                <a:ea typeface="Cambria Math"/>
                <a:cs typeface="Cambria Math"/>
                <a:sym typeface="Cambria Math"/>
              </a:rPr>
              <a:t>JavaScript Array Methods and Properties</a:t>
            </a:r>
            <a:endParaRPr>
              <a:latin typeface="Cambria Math"/>
              <a:ea typeface="Cambria Math"/>
              <a:cs typeface="Cambria Math"/>
              <a:sym typeface="Cambria Math"/>
            </a:endParaRPr>
          </a:p>
        </p:txBody>
      </p:sp>
      <p:sp>
        <p:nvSpPr>
          <p:cNvPr id="303" name="Google Shape;303;p40"/>
          <p:cNvSpPr txBox="1"/>
          <p:nvPr/>
        </p:nvSpPr>
        <p:spPr>
          <a:xfrm>
            <a:off x="571500" y="1159925"/>
            <a:ext cx="8018100" cy="20880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Cambria Math"/>
              <a:buChar char="●"/>
            </a:pPr>
            <a:r>
              <a:rPr lang="en" sz="1900">
                <a:latin typeface="Cutive Mono"/>
                <a:ea typeface="Cutive Mono"/>
                <a:cs typeface="Cutive Mono"/>
                <a:sym typeface="Cutive Mono"/>
              </a:rPr>
              <a:t>toString()</a:t>
            </a:r>
            <a:r>
              <a:rPr lang="en" sz="1900">
                <a:latin typeface="Cambria Math"/>
                <a:ea typeface="Cambria Math"/>
                <a:cs typeface="Cambria Math"/>
                <a:sym typeface="Cambria Math"/>
              </a:rPr>
              <a:t>: converts an array to a string of (comma separated) array values</a:t>
            </a:r>
            <a:endParaRPr sz="1900">
              <a:latin typeface="Cambria Math"/>
              <a:ea typeface="Cambria Math"/>
              <a:cs typeface="Cambria Math"/>
              <a:sym typeface="Cambria Math"/>
            </a:endParaRPr>
          </a:p>
          <a:p>
            <a:pPr indent="0" lvl="0" marL="457200" rtl="0" algn="l">
              <a:lnSpc>
                <a:spcPct val="115000"/>
              </a:lnSpc>
              <a:spcBef>
                <a:spcPts val="0"/>
              </a:spcBef>
              <a:spcAft>
                <a:spcPts val="0"/>
              </a:spcAft>
              <a:buNone/>
            </a:pPr>
            <a:r>
              <a:rPr lang="en" sz="1700">
                <a:latin typeface="Cutive Mono"/>
                <a:ea typeface="Cutive Mono"/>
                <a:cs typeface="Cutive Mono"/>
                <a:sym typeface="Cutive Mono"/>
              </a:rPr>
              <a:t>var fruits = ["Banana", "Orange", "Apple", "Mango"];</a:t>
            </a:r>
            <a:endParaRPr sz="1700">
              <a:latin typeface="Cutive Mono"/>
              <a:ea typeface="Cutive Mono"/>
              <a:cs typeface="Cutive Mono"/>
              <a:sym typeface="Cutive Mono"/>
            </a:endParaRPr>
          </a:p>
          <a:p>
            <a:pPr indent="0" lvl="0" marL="457200" rtl="0" algn="l">
              <a:lnSpc>
                <a:spcPct val="115000"/>
              </a:lnSpc>
              <a:spcBef>
                <a:spcPts val="0"/>
              </a:spcBef>
              <a:spcAft>
                <a:spcPts val="0"/>
              </a:spcAft>
              <a:buNone/>
            </a:pPr>
            <a:r>
              <a:rPr lang="en" sz="1700">
                <a:latin typeface="Cutive Mono"/>
                <a:ea typeface="Cutive Mono"/>
                <a:cs typeface="Cutive Mono"/>
                <a:sym typeface="Cutive Mono"/>
              </a:rPr>
              <a:t>fruits.toString();</a:t>
            </a:r>
            <a:r>
              <a:rPr lang="en" sz="1600">
                <a:latin typeface="Cutive Mono"/>
                <a:ea typeface="Cutive Mono"/>
                <a:cs typeface="Cutive Mono"/>
                <a:sym typeface="Cutive Mono"/>
              </a:rPr>
              <a:t> </a:t>
            </a:r>
            <a:endParaRPr sz="1600">
              <a:latin typeface="Cutive Mono"/>
              <a:ea typeface="Cutive Mono"/>
              <a:cs typeface="Cutive Mono"/>
              <a:sym typeface="Cutive Mono"/>
            </a:endParaRPr>
          </a:p>
          <a:p>
            <a:pPr indent="0" lvl="0" marL="0" rtl="0" algn="l">
              <a:lnSpc>
                <a:spcPct val="115000"/>
              </a:lnSpc>
              <a:spcBef>
                <a:spcPts val="0"/>
              </a:spcBef>
              <a:spcAft>
                <a:spcPts val="0"/>
              </a:spcAft>
              <a:buNone/>
            </a:pPr>
            <a:r>
              <a:rPr lang="en" sz="1900">
                <a:latin typeface="Cambria Math"/>
                <a:ea typeface="Cambria Math"/>
                <a:cs typeface="Cambria Math"/>
                <a:sym typeface="Cambria Math"/>
              </a:rPr>
              <a:t>Results:</a:t>
            </a:r>
            <a:endParaRPr sz="1900">
              <a:latin typeface="Cambria Math"/>
              <a:ea typeface="Cambria Math"/>
              <a:cs typeface="Cambria Math"/>
              <a:sym typeface="Cambria Math"/>
            </a:endParaRPr>
          </a:p>
          <a:p>
            <a:pPr indent="0" lvl="0" marL="457200" rtl="0" algn="l">
              <a:lnSpc>
                <a:spcPct val="115000"/>
              </a:lnSpc>
              <a:spcBef>
                <a:spcPts val="0"/>
              </a:spcBef>
              <a:spcAft>
                <a:spcPts val="0"/>
              </a:spcAft>
              <a:buNone/>
            </a:pPr>
            <a:r>
              <a:rPr lang="en" sz="1900">
                <a:latin typeface="Cutive Mono"/>
                <a:ea typeface="Cutive Mono"/>
                <a:cs typeface="Cutive Mono"/>
                <a:sym typeface="Cutive Mono"/>
              </a:rPr>
              <a:t>Banana,Orange,Apple,Mango</a:t>
            </a:r>
            <a:endParaRPr sz="1900">
              <a:latin typeface="Cutive Mono"/>
              <a:ea typeface="Cutive Mono"/>
              <a:cs typeface="Cutive Mono"/>
              <a:sym typeface="Cutive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0" st="0"/>
                                            </p:txEl>
                                          </p:spTgt>
                                        </p:tgtEl>
                                        <p:attrNameLst>
                                          <p:attrName>style.visibility</p:attrName>
                                        </p:attrNameLst>
                                      </p:cBhvr>
                                      <p:to>
                                        <p:strVal val="visible"/>
                                      </p:to>
                                    </p:set>
                                    <p:animEffect filter="fade" transition="in">
                                      <p:cBhvr>
                                        <p:cTn dur="1000"/>
                                        <p:tgtEl>
                                          <p:spTgt spid="3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1" st="1"/>
                                            </p:txEl>
                                          </p:spTgt>
                                        </p:tgtEl>
                                        <p:attrNameLst>
                                          <p:attrName>style.visibility</p:attrName>
                                        </p:attrNameLst>
                                      </p:cBhvr>
                                      <p:to>
                                        <p:strVal val="visible"/>
                                      </p:to>
                                    </p:set>
                                    <p:animEffect filter="fade" transition="in">
                                      <p:cBhvr>
                                        <p:cTn dur="1000"/>
                                        <p:tgtEl>
                                          <p:spTgt spid="3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2" st="2"/>
                                            </p:txEl>
                                          </p:spTgt>
                                        </p:tgtEl>
                                        <p:attrNameLst>
                                          <p:attrName>style.visibility</p:attrName>
                                        </p:attrNameLst>
                                      </p:cBhvr>
                                      <p:to>
                                        <p:strVal val="visible"/>
                                      </p:to>
                                    </p:set>
                                    <p:animEffect filter="fade" transition="in">
                                      <p:cBhvr>
                                        <p:cTn dur="1000"/>
                                        <p:tgtEl>
                                          <p:spTgt spid="3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3" st="3"/>
                                            </p:txEl>
                                          </p:spTgt>
                                        </p:tgtEl>
                                        <p:attrNameLst>
                                          <p:attrName>style.visibility</p:attrName>
                                        </p:attrNameLst>
                                      </p:cBhvr>
                                      <p:to>
                                        <p:strVal val="visible"/>
                                      </p:to>
                                    </p:set>
                                    <p:animEffect filter="fade" transition="in">
                                      <p:cBhvr>
                                        <p:cTn dur="1000"/>
                                        <p:tgtEl>
                                          <p:spTgt spid="3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4" st="4"/>
                                            </p:txEl>
                                          </p:spTgt>
                                        </p:tgtEl>
                                        <p:attrNameLst>
                                          <p:attrName>style.visibility</p:attrName>
                                        </p:attrNameLst>
                                      </p:cBhvr>
                                      <p:to>
                                        <p:strVal val="visible"/>
                                      </p:to>
                                    </p:set>
                                    <p:animEffect filter="fade" transition="in">
                                      <p:cBhvr>
                                        <p:cTn dur="1000"/>
                                        <p:tgtEl>
                                          <p:spTgt spid="30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1"/>
          <p:cNvSpPr txBox="1"/>
          <p:nvPr>
            <p:ph type="title"/>
          </p:nvPr>
        </p:nvSpPr>
        <p:spPr>
          <a:xfrm>
            <a:off x="663225" y="585600"/>
            <a:ext cx="7838700" cy="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Cambria Math"/>
                <a:ea typeface="Cambria Math"/>
                <a:cs typeface="Cambria Math"/>
                <a:sym typeface="Cambria Math"/>
              </a:rPr>
              <a:t>JavaScript Array Methods and Properties</a:t>
            </a:r>
            <a:endParaRPr>
              <a:latin typeface="Cambria Math"/>
              <a:ea typeface="Cambria Math"/>
              <a:cs typeface="Cambria Math"/>
              <a:sym typeface="Cambria Math"/>
            </a:endParaRPr>
          </a:p>
        </p:txBody>
      </p:sp>
      <p:sp>
        <p:nvSpPr>
          <p:cNvPr id="309" name="Google Shape;309;p41"/>
          <p:cNvSpPr txBox="1"/>
          <p:nvPr/>
        </p:nvSpPr>
        <p:spPr>
          <a:xfrm>
            <a:off x="571500" y="1159925"/>
            <a:ext cx="8018100" cy="20880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Cambria Math"/>
              <a:buChar char="●"/>
            </a:pPr>
            <a:r>
              <a:rPr lang="en" sz="1900">
                <a:latin typeface="Cutive Mono"/>
                <a:ea typeface="Cutive Mono"/>
                <a:cs typeface="Cutive Mono"/>
                <a:sym typeface="Cutive Mono"/>
              </a:rPr>
              <a:t>join</a:t>
            </a:r>
            <a:r>
              <a:rPr lang="en" sz="1900">
                <a:latin typeface="Cutive Mono"/>
                <a:ea typeface="Cutive Mono"/>
                <a:cs typeface="Cutive Mono"/>
                <a:sym typeface="Cutive Mono"/>
              </a:rPr>
              <a:t>()</a:t>
            </a:r>
            <a:r>
              <a:rPr lang="en" sz="1900">
                <a:latin typeface="Cambria Math"/>
                <a:ea typeface="Cambria Math"/>
                <a:cs typeface="Cambria Math"/>
                <a:sym typeface="Cambria Math"/>
              </a:rPr>
              <a:t>: </a:t>
            </a:r>
            <a:r>
              <a:rPr lang="en" sz="1900">
                <a:latin typeface="Cambria Math"/>
                <a:ea typeface="Cambria Math"/>
                <a:cs typeface="Cambria Math"/>
                <a:sym typeface="Cambria Math"/>
              </a:rPr>
              <a:t>behaves just like </a:t>
            </a:r>
            <a:r>
              <a:rPr lang="en" sz="1900">
                <a:latin typeface="Cutive Mono"/>
                <a:ea typeface="Cutive Mono"/>
                <a:cs typeface="Cutive Mono"/>
                <a:sym typeface="Cutive Mono"/>
              </a:rPr>
              <a:t>toString()</a:t>
            </a:r>
            <a:r>
              <a:rPr lang="en" sz="1900">
                <a:latin typeface="Cambria Math"/>
                <a:ea typeface="Cambria Math"/>
                <a:cs typeface="Cambria Math"/>
                <a:sym typeface="Cambria Math"/>
              </a:rPr>
              <a:t>, but in addition you can specify the separator</a:t>
            </a:r>
            <a:endParaRPr sz="1900">
              <a:latin typeface="Cambria Math"/>
              <a:ea typeface="Cambria Math"/>
              <a:cs typeface="Cambria Math"/>
              <a:sym typeface="Cambria Math"/>
            </a:endParaRPr>
          </a:p>
          <a:p>
            <a:pPr indent="0" lvl="0" marL="457200" rtl="0" algn="l">
              <a:lnSpc>
                <a:spcPct val="115000"/>
              </a:lnSpc>
              <a:spcBef>
                <a:spcPts val="0"/>
              </a:spcBef>
              <a:spcAft>
                <a:spcPts val="0"/>
              </a:spcAft>
              <a:buNone/>
            </a:pPr>
            <a:r>
              <a:rPr lang="en" sz="1700">
                <a:latin typeface="Cutive Mono"/>
                <a:ea typeface="Cutive Mono"/>
                <a:cs typeface="Cutive Mono"/>
                <a:sym typeface="Cutive Mono"/>
              </a:rPr>
              <a:t>var fruits = ["Banana", "Orange", "Apple", "Mango"];</a:t>
            </a:r>
            <a:endParaRPr sz="1700">
              <a:latin typeface="Cutive Mono"/>
              <a:ea typeface="Cutive Mono"/>
              <a:cs typeface="Cutive Mono"/>
              <a:sym typeface="Cutive Mono"/>
            </a:endParaRPr>
          </a:p>
          <a:p>
            <a:pPr indent="0" lvl="0" marL="457200" rtl="0" algn="l">
              <a:lnSpc>
                <a:spcPct val="115000"/>
              </a:lnSpc>
              <a:spcBef>
                <a:spcPts val="0"/>
              </a:spcBef>
              <a:spcAft>
                <a:spcPts val="0"/>
              </a:spcAft>
              <a:buNone/>
            </a:pPr>
            <a:r>
              <a:rPr lang="en" sz="1700">
                <a:latin typeface="Cutive Mono"/>
                <a:ea typeface="Cutive Mono"/>
                <a:cs typeface="Cutive Mono"/>
                <a:sym typeface="Cutive Mono"/>
              </a:rPr>
              <a:t>fruits.join(" * ");</a:t>
            </a:r>
            <a:r>
              <a:rPr lang="en" sz="1600">
                <a:latin typeface="Cutive Mono"/>
                <a:ea typeface="Cutive Mono"/>
                <a:cs typeface="Cutive Mono"/>
                <a:sym typeface="Cutive Mono"/>
              </a:rPr>
              <a:t> </a:t>
            </a:r>
            <a:endParaRPr sz="1600">
              <a:latin typeface="Cutive Mono"/>
              <a:ea typeface="Cutive Mono"/>
              <a:cs typeface="Cutive Mono"/>
              <a:sym typeface="Cutive Mono"/>
            </a:endParaRPr>
          </a:p>
          <a:p>
            <a:pPr indent="0" lvl="0" marL="0" rtl="0" algn="l">
              <a:lnSpc>
                <a:spcPct val="115000"/>
              </a:lnSpc>
              <a:spcBef>
                <a:spcPts val="0"/>
              </a:spcBef>
              <a:spcAft>
                <a:spcPts val="0"/>
              </a:spcAft>
              <a:buNone/>
            </a:pPr>
            <a:r>
              <a:rPr lang="en" sz="1900">
                <a:latin typeface="Cambria Math"/>
                <a:ea typeface="Cambria Math"/>
                <a:cs typeface="Cambria Math"/>
                <a:sym typeface="Cambria Math"/>
              </a:rPr>
              <a:t>Results:</a:t>
            </a:r>
            <a:endParaRPr sz="1900">
              <a:latin typeface="Cambria Math"/>
              <a:ea typeface="Cambria Math"/>
              <a:cs typeface="Cambria Math"/>
              <a:sym typeface="Cambria Math"/>
            </a:endParaRPr>
          </a:p>
          <a:p>
            <a:pPr indent="0" lvl="0" marL="457200" rtl="0" algn="l">
              <a:lnSpc>
                <a:spcPct val="115000"/>
              </a:lnSpc>
              <a:spcBef>
                <a:spcPts val="0"/>
              </a:spcBef>
              <a:spcAft>
                <a:spcPts val="0"/>
              </a:spcAft>
              <a:buNone/>
            </a:pPr>
            <a:r>
              <a:rPr lang="en" sz="1900">
                <a:latin typeface="Cutive Mono"/>
                <a:ea typeface="Cutive Mono"/>
                <a:cs typeface="Cutive Mono"/>
                <a:sym typeface="Cutive Mono"/>
              </a:rPr>
              <a:t>Banana * Orange * Apple * Mango</a:t>
            </a:r>
            <a:endParaRPr sz="1900">
              <a:latin typeface="Cutive Mono"/>
              <a:ea typeface="Cutive Mono"/>
              <a:cs typeface="Cutive Mono"/>
              <a:sym typeface="Cutive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0" st="0"/>
                                            </p:txEl>
                                          </p:spTgt>
                                        </p:tgtEl>
                                        <p:attrNameLst>
                                          <p:attrName>style.visibility</p:attrName>
                                        </p:attrNameLst>
                                      </p:cBhvr>
                                      <p:to>
                                        <p:strVal val="visible"/>
                                      </p:to>
                                    </p:set>
                                    <p:animEffect filter="fade" transition="in">
                                      <p:cBhvr>
                                        <p:cTn dur="1000"/>
                                        <p:tgtEl>
                                          <p:spTgt spid="3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1" st="1"/>
                                            </p:txEl>
                                          </p:spTgt>
                                        </p:tgtEl>
                                        <p:attrNameLst>
                                          <p:attrName>style.visibility</p:attrName>
                                        </p:attrNameLst>
                                      </p:cBhvr>
                                      <p:to>
                                        <p:strVal val="visible"/>
                                      </p:to>
                                    </p:set>
                                    <p:animEffect filter="fade" transition="in">
                                      <p:cBhvr>
                                        <p:cTn dur="1000"/>
                                        <p:tgtEl>
                                          <p:spTgt spid="3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2" st="2"/>
                                            </p:txEl>
                                          </p:spTgt>
                                        </p:tgtEl>
                                        <p:attrNameLst>
                                          <p:attrName>style.visibility</p:attrName>
                                        </p:attrNameLst>
                                      </p:cBhvr>
                                      <p:to>
                                        <p:strVal val="visible"/>
                                      </p:to>
                                    </p:set>
                                    <p:animEffect filter="fade" transition="in">
                                      <p:cBhvr>
                                        <p:cTn dur="1000"/>
                                        <p:tgtEl>
                                          <p:spTgt spid="3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3" st="3"/>
                                            </p:txEl>
                                          </p:spTgt>
                                        </p:tgtEl>
                                        <p:attrNameLst>
                                          <p:attrName>style.visibility</p:attrName>
                                        </p:attrNameLst>
                                      </p:cBhvr>
                                      <p:to>
                                        <p:strVal val="visible"/>
                                      </p:to>
                                    </p:set>
                                    <p:animEffect filter="fade" transition="in">
                                      <p:cBhvr>
                                        <p:cTn dur="1000"/>
                                        <p:tgtEl>
                                          <p:spTgt spid="3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4" st="4"/>
                                            </p:txEl>
                                          </p:spTgt>
                                        </p:tgtEl>
                                        <p:attrNameLst>
                                          <p:attrName>style.visibility</p:attrName>
                                        </p:attrNameLst>
                                      </p:cBhvr>
                                      <p:to>
                                        <p:strVal val="visible"/>
                                      </p:to>
                                    </p:set>
                                    <p:animEffect filter="fade" transition="in">
                                      <p:cBhvr>
                                        <p:cTn dur="1000"/>
                                        <p:tgtEl>
                                          <p:spTgt spid="30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663225" y="585600"/>
            <a:ext cx="7838700" cy="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Cambria Math"/>
                <a:ea typeface="Cambria Math"/>
                <a:cs typeface="Cambria Math"/>
                <a:sym typeface="Cambria Math"/>
              </a:rPr>
              <a:t>Introduction</a:t>
            </a:r>
            <a:endParaRPr>
              <a:latin typeface="Cambria Math"/>
              <a:ea typeface="Cambria Math"/>
              <a:cs typeface="Cambria Math"/>
              <a:sym typeface="Cambria Math"/>
            </a:endParaRPr>
          </a:p>
        </p:txBody>
      </p:sp>
      <p:sp>
        <p:nvSpPr>
          <p:cNvPr id="141" name="Google Shape;141;p15"/>
          <p:cNvSpPr txBox="1"/>
          <p:nvPr/>
        </p:nvSpPr>
        <p:spPr>
          <a:xfrm>
            <a:off x="800100" y="1312325"/>
            <a:ext cx="7505700" cy="35040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JavaScript was invented by Brendan Eich in 1995, and became an ECMA standard in 1997</a:t>
            </a:r>
            <a:endParaRPr sz="1900">
              <a:latin typeface="Cambria Math"/>
              <a:ea typeface="Cambria Math"/>
              <a:cs typeface="Cambria Math"/>
              <a:sym typeface="Cambria Math"/>
            </a:endParaRPr>
          </a:p>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JavaScript was developed to add more interaction with HTML elements after they are rendered in the browser</a:t>
            </a:r>
            <a:endParaRPr sz="1900">
              <a:latin typeface="Cambria Math"/>
              <a:ea typeface="Cambria Math"/>
              <a:cs typeface="Cambria Math"/>
              <a:sym typeface="Cambria Math"/>
            </a:endParaRPr>
          </a:p>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ECMAScript is the official name of the language</a:t>
            </a:r>
            <a:endParaRPr sz="1900">
              <a:latin typeface="Cambria Math"/>
              <a:ea typeface="Cambria Math"/>
              <a:cs typeface="Cambria Math"/>
              <a:sym typeface="Cambria Math"/>
            </a:endParaRPr>
          </a:p>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ECMAScript versions have been abbreviated to ES1, ES2, ES3, ES5, and ES6</a:t>
            </a:r>
            <a:endParaRPr sz="1900">
              <a:latin typeface="Cambria Math"/>
              <a:ea typeface="Cambria Math"/>
              <a:cs typeface="Cambria Math"/>
              <a:sym typeface="Cambria Math"/>
            </a:endParaRPr>
          </a:p>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Since 2016 new versions are named by year (ECMAScript 2016 / 2017 / 2018)</a:t>
            </a:r>
            <a:endParaRPr sz="1900">
              <a:latin typeface="Cambria Math"/>
              <a:ea typeface="Cambria Math"/>
              <a:cs typeface="Cambria Math"/>
              <a:sym typeface="Cambria Math"/>
            </a:endParaRPr>
          </a:p>
          <a:p>
            <a:pPr indent="0" lvl="0" marL="457200" rtl="0" algn="l">
              <a:spcBef>
                <a:spcPts val="0"/>
              </a:spcBef>
              <a:spcAft>
                <a:spcPts val="0"/>
              </a:spcAft>
              <a:buNone/>
            </a:pPr>
            <a:r>
              <a:t/>
            </a:r>
            <a:endParaRPr sz="1900">
              <a:latin typeface="Cambria Math"/>
              <a:ea typeface="Cambria Math"/>
              <a:cs typeface="Cambria Math"/>
              <a:sym typeface="Cambria Mat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animEffect filter="fade" transition="in">
                                      <p:cBhvr>
                                        <p:cTn dur="1000"/>
                                        <p:tgtEl>
                                          <p:spTgt spid="1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animEffect filter="fade" transition="in">
                                      <p:cBhvr>
                                        <p:cTn dur="1000"/>
                                        <p:tgtEl>
                                          <p:spTgt spid="1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animEffect filter="fade" transition="in">
                                      <p:cBhvr>
                                        <p:cTn dur="1000"/>
                                        <p:tgtEl>
                                          <p:spTgt spid="1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3" st="3"/>
                                            </p:txEl>
                                          </p:spTgt>
                                        </p:tgtEl>
                                        <p:attrNameLst>
                                          <p:attrName>style.visibility</p:attrName>
                                        </p:attrNameLst>
                                      </p:cBhvr>
                                      <p:to>
                                        <p:strVal val="visible"/>
                                      </p:to>
                                    </p:set>
                                    <p:animEffect filter="fade" transition="in">
                                      <p:cBhvr>
                                        <p:cTn dur="1000"/>
                                        <p:tgtEl>
                                          <p:spTgt spid="14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4" st="4"/>
                                            </p:txEl>
                                          </p:spTgt>
                                        </p:tgtEl>
                                        <p:attrNameLst>
                                          <p:attrName>style.visibility</p:attrName>
                                        </p:attrNameLst>
                                      </p:cBhvr>
                                      <p:to>
                                        <p:strVal val="visible"/>
                                      </p:to>
                                    </p:set>
                                    <p:animEffect filter="fade" transition="in">
                                      <p:cBhvr>
                                        <p:cTn dur="1000"/>
                                        <p:tgtEl>
                                          <p:spTgt spid="14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5" st="5"/>
                                            </p:txEl>
                                          </p:spTgt>
                                        </p:tgtEl>
                                        <p:attrNameLst>
                                          <p:attrName>style.visibility</p:attrName>
                                        </p:attrNameLst>
                                      </p:cBhvr>
                                      <p:to>
                                        <p:strVal val="visible"/>
                                      </p:to>
                                    </p:set>
                                    <p:animEffect filter="fade" transition="in">
                                      <p:cBhvr>
                                        <p:cTn dur="1000"/>
                                        <p:tgtEl>
                                          <p:spTgt spid="14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2"/>
          <p:cNvSpPr txBox="1"/>
          <p:nvPr>
            <p:ph type="title"/>
          </p:nvPr>
        </p:nvSpPr>
        <p:spPr>
          <a:xfrm>
            <a:off x="663225" y="585600"/>
            <a:ext cx="7838700" cy="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Cambria Math"/>
                <a:ea typeface="Cambria Math"/>
                <a:cs typeface="Cambria Math"/>
                <a:sym typeface="Cambria Math"/>
              </a:rPr>
              <a:t>JavaScript Array Methods and Properties</a:t>
            </a:r>
            <a:endParaRPr>
              <a:latin typeface="Cambria Math"/>
              <a:ea typeface="Cambria Math"/>
              <a:cs typeface="Cambria Math"/>
              <a:sym typeface="Cambria Math"/>
            </a:endParaRPr>
          </a:p>
        </p:txBody>
      </p:sp>
      <p:sp>
        <p:nvSpPr>
          <p:cNvPr id="315" name="Google Shape;315;p42"/>
          <p:cNvSpPr txBox="1"/>
          <p:nvPr/>
        </p:nvSpPr>
        <p:spPr>
          <a:xfrm>
            <a:off x="571500" y="1159925"/>
            <a:ext cx="8018100" cy="17517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Cambria Math"/>
              <a:buChar char="●"/>
            </a:pPr>
            <a:r>
              <a:rPr lang="en" sz="1900">
                <a:latin typeface="Cutive Mono"/>
                <a:ea typeface="Cutive Mono"/>
                <a:cs typeface="Cutive Mono"/>
                <a:sym typeface="Cutive Mono"/>
              </a:rPr>
              <a:t>pop</a:t>
            </a:r>
            <a:r>
              <a:rPr lang="en" sz="1900">
                <a:latin typeface="Cutive Mono"/>
                <a:ea typeface="Cutive Mono"/>
                <a:cs typeface="Cutive Mono"/>
                <a:sym typeface="Cutive Mono"/>
              </a:rPr>
              <a:t>()</a:t>
            </a:r>
            <a:r>
              <a:rPr lang="en" sz="1900">
                <a:latin typeface="Cambria Math"/>
                <a:ea typeface="Cambria Math"/>
                <a:cs typeface="Cambria Math"/>
                <a:sym typeface="Cambria Math"/>
              </a:rPr>
              <a:t>: </a:t>
            </a:r>
            <a:r>
              <a:rPr lang="en" sz="1900">
                <a:latin typeface="Cambria Math"/>
                <a:ea typeface="Cambria Math"/>
                <a:cs typeface="Cambria Math"/>
                <a:sym typeface="Cambria Math"/>
              </a:rPr>
              <a:t>removes the last element from an array</a:t>
            </a:r>
            <a:endParaRPr sz="1900">
              <a:latin typeface="Cambria Math"/>
              <a:ea typeface="Cambria Math"/>
              <a:cs typeface="Cambria Math"/>
              <a:sym typeface="Cambria Math"/>
            </a:endParaRPr>
          </a:p>
          <a:p>
            <a:pPr indent="0" lvl="0" marL="457200" rtl="0" algn="l">
              <a:lnSpc>
                <a:spcPct val="115000"/>
              </a:lnSpc>
              <a:spcBef>
                <a:spcPts val="0"/>
              </a:spcBef>
              <a:spcAft>
                <a:spcPts val="0"/>
              </a:spcAft>
              <a:buNone/>
            </a:pPr>
            <a:r>
              <a:rPr lang="en" sz="1700">
                <a:latin typeface="Cutive Mono"/>
                <a:ea typeface="Cutive Mono"/>
                <a:cs typeface="Cutive Mono"/>
                <a:sym typeface="Cutive Mono"/>
              </a:rPr>
              <a:t>var fruits = ["Banana", "Orange", "Apple", "Mango"];</a:t>
            </a:r>
            <a:endParaRPr sz="1700">
              <a:latin typeface="Cutive Mono"/>
              <a:ea typeface="Cutive Mono"/>
              <a:cs typeface="Cutive Mono"/>
              <a:sym typeface="Cutive Mono"/>
            </a:endParaRPr>
          </a:p>
          <a:p>
            <a:pPr indent="0" lvl="0" marL="457200" rtl="0" algn="l">
              <a:lnSpc>
                <a:spcPct val="115000"/>
              </a:lnSpc>
              <a:spcBef>
                <a:spcPts val="0"/>
              </a:spcBef>
              <a:spcAft>
                <a:spcPts val="0"/>
              </a:spcAft>
              <a:buNone/>
            </a:pPr>
            <a:r>
              <a:rPr lang="en" sz="1700">
                <a:latin typeface="Cutive Mono"/>
                <a:ea typeface="Cutive Mono"/>
                <a:cs typeface="Cutive Mono"/>
                <a:sym typeface="Cutive Mono"/>
              </a:rPr>
              <a:t>var x = fruits.pop();</a:t>
            </a:r>
            <a:r>
              <a:rPr lang="en" sz="1600">
                <a:latin typeface="Cutive Mono"/>
                <a:ea typeface="Cutive Mono"/>
                <a:cs typeface="Cutive Mono"/>
                <a:sym typeface="Cutive Mono"/>
              </a:rPr>
              <a:t> </a:t>
            </a:r>
            <a:endParaRPr sz="1600">
              <a:latin typeface="Cutive Mono"/>
              <a:ea typeface="Cutive Mono"/>
              <a:cs typeface="Cutive Mono"/>
              <a:sym typeface="Cutive Mono"/>
            </a:endParaRPr>
          </a:p>
          <a:p>
            <a:pPr indent="0" lvl="0" marL="0" rtl="0" algn="l">
              <a:lnSpc>
                <a:spcPct val="115000"/>
              </a:lnSpc>
              <a:spcBef>
                <a:spcPts val="0"/>
              </a:spcBef>
              <a:spcAft>
                <a:spcPts val="0"/>
              </a:spcAft>
              <a:buNone/>
            </a:pPr>
            <a:r>
              <a:rPr lang="en" sz="1900">
                <a:latin typeface="Cambria Math"/>
                <a:ea typeface="Cambria Math"/>
                <a:cs typeface="Cambria Math"/>
                <a:sym typeface="Cambria Math"/>
              </a:rPr>
              <a:t>Results:</a:t>
            </a:r>
            <a:endParaRPr sz="1900">
              <a:latin typeface="Cambria Math"/>
              <a:ea typeface="Cambria Math"/>
              <a:cs typeface="Cambria Math"/>
              <a:sym typeface="Cambria Math"/>
            </a:endParaRPr>
          </a:p>
          <a:p>
            <a:pPr indent="0" lvl="0" marL="457200" rtl="0" algn="l">
              <a:lnSpc>
                <a:spcPct val="115000"/>
              </a:lnSpc>
              <a:spcBef>
                <a:spcPts val="0"/>
              </a:spcBef>
              <a:spcAft>
                <a:spcPts val="0"/>
              </a:spcAft>
              <a:buNone/>
            </a:pPr>
            <a:r>
              <a:rPr lang="en" sz="1900">
                <a:latin typeface="Cutive Mono"/>
                <a:ea typeface="Cutive Mono"/>
                <a:cs typeface="Cutive Mono"/>
                <a:sym typeface="Cutive Mono"/>
              </a:rPr>
              <a:t>The value of x is </a:t>
            </a:r>
            <a:r>
              <a:rPr lang="en" sz="1900">
                <a:latin typeface="Cutive Mono"/>
                <a:ea typeface="Cutive Mono"/>
                <a:cs typeface="Cutive Mono"/>
                <a:sym typeface="Cutive Mono"/>
              </a:rPr>
              <a:t>Mango</a:t>
            </a:r>
            <a:endParaRPr sz="1900">
              <a:latin typeface="Cutive Mono"/>
              <a:ea typeface="Cutive Mono"/>
              <a:cs typeface="Cutive Mono"/>
              <a:sym typeface="Cutive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0" st="0"/>
                                            </p:txEl>
                                          </p:spTgt>
                                        </p:tgtEl>
                                        <p:attrNameLst>
                                          <p:attrName>style.visibility</p:attrName>
                                        </p:attrNameLst>
                                      </p:cBhvr>
                                      <p:to>
                                        <p:strVal val="visible"/>
                                      </p:to>
                                    </p:set>
                                    <p:animEffect filter="fade" transition="in">
                                      <p:cBhvr>
                                        <p:cTn dur="1000"/>
                                        <p:tgtEl>
                                          <p:spTgt spid="3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1" st="1"/>
                                            </p:txEl>
                                          </p:spTgt>
                                        </p:tgtEl>
                                        <p:attrNameLst>
                                          <p:attrName>style.visibility</p:attrName>
                                        </p:attrNameLst>
                                      </p:cBhvr>
                                      <p:to>
                                        <p:strVal val="visible"/>
                                      </p:to>
                                    </p:set>
                                    <p:animEffect filter="fade" transition="in">
                                      <p:cBhvr>
                                        <p:cTn dur="1000"/>
                                        <p:tgtEl>
                                          <p:spTgt spid="3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2" st="2"/>
                                            </p:txEl>
                                          </p:spTgt>
                                        </p:tgtEl>
                                        <p:attrNameLst>
                                          <p:attrName>style.visibility</p:attrName>
                                        </p:attrNameLst>
                                      </p:cBhvr>
                                      <p:to>
                                        <p:strVal val="visible"/>
                                      </p:to>
                                    </p:set>
                                    <p:animEffect filter="fade" transition="in">
                                      <p:cBhvr>
                                        <p:cTn dur="1000"/>
                                        <p:tgtEl>
                                          <p:spTgt spid="3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3" st="3"/>
                                            </p:txEl>
                                          </p:spTgt>
                                        </p:tgtEl>
                                        <p:attrNameLst>
                                          <p:attrName>style.visibility</p:attrName>
                                        </p:attrNameLst>
                                      </p:cBhvr>
                                      <p:to>
                                        <p:strVal val="visible"/>
                                      </p:to>
                                    </p:set>
                                    <p:animEffect filter="fade" transition="in">
                                      <p:cBhvr>
                                        <p:cTn dur="1000"/>
                                        <p:tgtEl>
                                          <p:spTgt spid="3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4" st="4"/>
                                            </p:txEl>
                                          </p:spTgt>
                                        </p:tgtEl>
                                        <p:attrNameLst>
                                          <p:attrName>style.visibility</p:attrName>
                                        </p:attrNameLst>
                                      </p:cBhvr>
                                      <p:to>
                                        <p:strVal val="visible"/>
                                      </p:to>
                                    </p:set>
                                    <p:animEffect filter="fade" transition="in">
                                      <p:cBhvr>
                                        <p:cTn dur="1000"/>
                                        <p:tgtEl>
                                          <p:spTgt spid="31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3"/>
          <p:cNvSpPr txBox="1"/>
          <p:nvPr>
            <p:ph type="title"/>
          </p:nvPr>
        </p:nvSpPr>
        <p:spPr>
          <a:xfrm>
            <a:off x="663225" y="585600"/>
            <a:ext cx="7838700" cy="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Cambria Math"/>
                <a:ea typeface="Cambria Math"/>
                <a:cs typeface="Cambria Math"/>
                <a:sym typeface="Cambria Math"/>
              </a:rPr>
              <a:t>JavaScript Array Methods and Properties</a:t>
            </a:r>
            <a:endParaRPr>
              <a:latin typeface="Cambria Math"/>
              <a:ea typeface="Cambria Math"/>
              <a:cs typeface="Cambria Math"/>
              <a:sym typeface="Cambria Math"/>
            </a:endParaRPr>
          </a:p>
        </p:txBody>
      </p:sp>
      <p:sp>
        <p:nvSpPr>
          <p:cNvPr id="321" name="Google Shape;321;p43"/>
          <p:cNvSpPr txBox="1"/>
          <p:nvPr/>
        </p:nvSpPr>
        <p:spPr>
          <a:xfrm>
            <a:off x="571500" y="1312325"/>
            <a:ext cx="8018100" cy="27606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Cambria Math"/>
              <a:buChar char="●"/>
            </a:pPr>
            <a:r>
              <a:rPr lang="en" sz="1900">
                <a:latin typeface="Cutive Mono"/>
                <a:ea typeface="Cutive Mono"/>
                <a:cs typeface="Cutive Mono"/>
                <a:sym typeface="Cutive Mono"/>
              </a:rPr>
              <a:t>push()</a:t>
            </a:r>
            <a:r>
              <a:rPr lang="en" sz="1900">
                <a:latin typeface="Cambria Math"/>
                <a:ea typeface="Cambria Math"/>
                <a:cs typeface="Cambria Math"/>
                <a:sym typeface="Cambria Math"/>
              </a:rPr>
              <a:t>: adds a new element to an array (at the end)</a:t>
            </a:r>
            <a:endParaRPr sz="1900">
              <a:latin typeface="Cambria Math"/>
              <a:ea typeface="Cambria Math"/>
              <a:cs typeface="Cambria Math"/>
              <a:sym typeface="Cambria Math"/>
            </a:endParaRPr>
          </a:p>
          <a:p>
            <a:pPr indent="0" lvl="0" marL="457200" rtl="0" algn="l">
              <a:lnSpc>
                <a:spcPct val="115000"/>
              </a:lnSpc>
              <a:spcBef>
                <a:spcPts val="0"/>
              </a:spcBef>
              <a:spcAft>
                <a:spcPts val="0"/>
              </a:spcAft>
              <a:buNone/>
            </a:pPr>
            <a:r>
              <a:rPr lang="en" sz="1700">
                <a:latin typeface="Cutive Mono"/>
                <a:ea typeface="Cutive Mono"/>
                <a:cs typeface="Cutive Mono"/>
                <a:sym typeface="Cutive Mono"/>
              </a:rPr>
              <a:t>var fruits = ["Banana", "Orange", "Apple", "Mango"];</a:t>
            </a:r>
            <a:endParaRPr sz="1700">
              <a:latin typeface="Cutive Mono"/>
              <a:ea typeface="Cutive Mono"/>
              <a:cs typeface="Cutive Mono"/>
              <a:sym typeface="Cutive Mono"/>
            </a:endParaRPr>
          </a:p>
          <a:p>
            <a:pPr indent="0" lvl="0" marL="457200" rtl="0" algn="l">
              <a:lnSpc>
                <a:spcPct val="115000"/>
              </a:lnSpc>
              <a:spcBef>
                <a:spcPts val="0"/>
              </a:spcBef>
              <a:spcAft>
                <a:spcPts val="0"/>
              </a:spcAft>
              <a:buNone/>
            </a:pPr>
            <a:r>
              <a:rPr lang="en" sz="1700">
                <a:latin typeface="Cutive Mono"/>
                <a:ea typeface="Cutive Mono"/>
                <a:cs typeface="Cutive Mono"/>
                <a:sym typeface="Cutive Mono"/>
              </a:rPr>
              <a:t>var x = fruits.push("Kiwi");</a:t>
            </a:r>
            <a:r>
              <a:rPr lang="en" sz="1600">
                <a:latin typeface="Cutive Mono"/>
                <a:ea typeface="Cutive Mono"/>
                <a:cs typeface="Cutive Mono"/>
                <a:sym typeface="Cutive Mono"/>
              </a:rPr>
              <a:t> </a:t>
            </a:r>
            <a:endParaRPr sz="1600">
              <a:latin typeface="Cutive Mono"/>
              <a:ea typeface="Cutive Mono"/>
              <a:cs typeface="Cutive Mono"/>
              <a:sym typeface="Cutive Mono"/>
            </a:endParaRPr>
          </a:p>
          <a:p>
            <a:pPr indent="0" lvl="0" marL="0" rtl="0" algn="l">
              <a:lnSpc>
                <a:spcPct val="115000"/>
              </a:lnSpc>
              <a:spcBef>
                <a:spcPts val="0"/>
              </a:spcBef>
              <a:spcAft>
                <a:spcPts val="0"/>
              </a:spcAft>
              <a:buNone/>
            </a:pPr>
            <a:r>
              <a:rPr lang="en" sz="1900">
                <a:latin typeface="Cambria Math"/>
                <a:ea typeface="Cambria Math"/>
                <a:cs typeface="Cambria Math"/>
                <a:sym typeface="Cambria Math"/>
              </a:rPr>
              <a:t>Results:</a:t>
            </a:r>
            <a:endParaRPr sz="1900">
              <a:latin typeface="Cambria Math"/>
              <a:ea typeface="Cambria Math"/>
              <a:cs typeface="Cambria Math"/>
              <a:sym typeface="Cambria Math"/>
            </a:endParaRPr>
          </a:p>
          <a:p>
            <a:pPr indent="0" lvl="0" marL="457200" rtl="0" algn="l">
              <a:lnSpc>
                <a:spcPct val="115000"/>
              </a:lnSpc>
              <a:spcBef>
                <a:spcPts val="0"/>
              </a:spcBef>
              <a:spcAft>
                <a:spcPts val="0"/>
              </a:spcAft>
              <a:buNone/>
            </a:pPr>
            <a:r>
              <a:rPr lang="en" sz="1900">
                <a:latin typeface="Cutive Mono"/>
                <a:ea typeface="Cutive Mono"/>
                <a:cs typeface="Cutive Mono"/>
                <a:sym typeface="Cutive Mono"/>
              </a:rPr>
              <a:t>Adds a new element ("Kiwi") to fruits</a:t>
            </a:r>
            <a:endParaRPr sz="1900">
              <a:latin typeface="Cutive Mono"/>
              <a:ea typeface="Cutive Mono"/>
              <a:cs typeface="Cutive Mono"/>
              <a:sym typeface="Cutive Mono"/>
            </a:endParaRPr>
          </a:p>
          <a:p>
            <a:pPr indent="0" lvl="0" marL="0" rtl="0" algn="l">
              <a:lnSpc>
                <a:spcPct val="115000"/>
              </a:lnSpc>
              <a:spcBef>
                <a:spcPts val="0"/>
              </a:spcBef>
              <a:spcAft>
                <a:spcPts val="0"/>
              </a:spcAft>
              <a:buNone/>
            </a:pPr>
            <a:r>
              <a:rPr lang="en" sz="1900">
                <a:latin typeface="Cambria Math"/>
                <a:ea typeface="Cambria Math"/>
                <a:cs typeface="Cambria Math"/>
                <a:sym typeface="Cambria Math"/>
              </a:rPr>
              <a:t>Note:</a:t>
            </a:r>
            <a:endParaRPr sz="1900">
              <a:latin typeface="Cambria Math"/>
              <a:ea typeface="Cambria Math"/>
              <a:cs typeface="Cambria Math"/>
              <a:sym typeface="Cambria Math"/>
            </a:endParaRPr>
          </a:p>
          <a:p>
            <a:pPr indent="0" lvl="0" marL="0" rtl="0" algn="l">
              <a:lnSpc>
                <a:spcPct val="115000"/>
              </a:lnSpc>
              <a:spcBef>
                <a:spcPts val="0"/>
              </a:spcBef>
              <a:spcAft>
                <a:spcPts val="0"/>
              </a:spcAft>
              <a:buNone/>
            </a:pPr>
            <a:r>
              <a:rPr lang="en" sz="1900">
                <a:latin typeface="Cutive Mono"/>
                <a:ea typeface="Cutive Mono"/>
                <a:cs typeface="Cutive Mono"/>
                <a:sym typeface="Cutive Mono"/>
              </a:rPr>
              <a:t>	push() returns the new array length, therefore, the value of x is 5</a:t>
            </a:r>
            <a:endParaRPr sz="1900">
              <a:latin typeface="Cutive Mono"/>
              <a:ea typeface="Cutive Mono"/>
              <a:cs typeface="Cutive Mono"/>
              <a:sym typeface="Cutive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0" st="0"/>
                                            </p:txEl>
                                          </p:spTgt>
                                        </p:tgtEl>
                                        <p:attrNameLst>
                                          <p:attrName>style.visibility</p:attrName>
                                        </p:attrNameLst>
                                      </p:cBhvr>
                                      <p:to>
                                        <p:strVal val="visible"/>
                                      </p:to>
                                    </p:set>
                                    <p:animEffect filter="fade" transition="in">
                                      <p:cBhvr>
                                        <p:cTn dur="1000"/>
                                        <p:tgtEl>
                                          <p:spTgt spid="3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1" st="1"/>
                                            </p:txEl>
                                          </p:spTgt>
                                        </p:tgtEl>
                                        <p:attrNameLst>
                                          <p:attrName>style.visibility</p:attrName>
                                        </p:attrNameLst>
                                      </p:cBhvr>
                                      <p:to>
                                        <p:strVal val="visible"/>
                                      </p:to>
                                    </p:set>
                                    <p:animEffect filter="fade" transition="in">
                                      <p:cBhvr>
                                        <p:cTn dur="1000"/>
                                        <p:tgtEl>
                                          <p:spTgt spid="3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2" st="2"/>
                                            </p:txEl>
                                          </p:spTgt>
                                        </p:tgtEl>
                                        <p:attrNameLst>
                                          <p:attrName>style.visibility</p:attrName>
                                        </p:attrNameLst>
                                      </p:cBhvr>
                                      <p:to>
                                        <p:strVal val="visible"/>
                                      </p:to>
                                    </p:set>
                                    <p:animEffect filter="fade" transition="in">
                                      <p:cBhvr>
                                        <p:cTn dur="1000"/>
                                        <p:tgtEl>
                                          <p:spTgt spid="3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3" st="3"/>
                                            </p:txEl>
                                          </p:spTgt>
                                        </p:tgtEl>
                                        <p:attrNameLst>
                                          <p:attrName>style.visibility</p:attrName>
                                        </p:attrNameLst>
                                      </p:cBhvr>
                                      <p:to>
                                        <p:strVal val="visible"/>
                                      </p:to>
                                    </p:set>
                                    <p:animEffect filter="fade" transition="in">
                                      <p:cBhvr>
                                        <p:cTn dur="1000"/>
                                        <p:tgtEl>
                                          <p:spTgt spid="32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4" st="4"/>
                                            </p:txEl>
                                          </p:spTgt>
                                        </p:tgtEl>
                                        <p:attrNameLst>
                                          <p:attrName>style.visibility</p:attrName>
                                        </p:attrNameLst>
                                      </p:cBhvr>
                                      <p:to>
                                        <p:strVal val="visible"/>
                                      </p:to>
                                    </p:set>
                                    <p:animEffect filter="fade" transition="in">
                                      <p:cBhvr>
                                        <p:cTn dur="1000"/>
                                        <p:tgtEl>
                                          <p:spTgt spid="32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5" st="5"/>
                                            </p:txEl>
                                          </p:spTgt>
                                        </p:tgtEl>
                                        <p:attrNameLst>
                                          <p:attrName>style.visibility</p:attrName>
                                        </p:attrNameLst>
                                      </p:cBhvr>
                                      <p:to>
                                        <p:strVal val="visible"/>
                                      </p:to>
                                    </p:set>
                                    <p:animEffect filter="fade" transition="in">
                                      <p:cBhvr>
                                        <p:cTn dur="1000"/>
                                        <p:tgtEl>
                                          <p:spTgt spid="32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6" st="6"/>
                                            </p:txEl>
                                          </p:spTgt>
                                        </p:tgtEl>
                                        <p:attrNameLst>
                                          <p:attrName>style.visibility</p:attrName>
                                        </p:attrNameLst>
                                      </p:cBhvr>
                                      <p:to>
                                        <p:strVal val="visible"/>
                                      </p:to>
                                    </p:set>
                                    <p:animEffect filter="fade" transition="in">
                                      <p:cBhvr>
                                        <p:cTn dur="1000"/>
                                        <p:tgtEl>
                                          <p:spTgt spid="32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4"/>
          <p:cNvSpPr txBox="1"/>
          <p:nvPr>
            <p:ph type="title"/>
          </p:nvPr>
        </p:nvSpPr>
        <p:spPr>
          <a:xfrm>
            <a:off x="663225" y="585600"/>
            <a:ext cx="7838700" cy="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Cambria Math"/>
                <a:ea typeface="Cambria Math"/>
                <a:cs typeface="Cambria Math"/>
                <a:sym typeface="Cambria Math"/>
              </a:rPr>
              <a:t>JavaScript Array Methods and Properties</a:t>
            </a:r>
            <a:endParaRPr>
              <a:latin typeface="Cambria Math"/>
              <a:ea typeface="Cambria Math"/>
              <a:cs typeface="Cambria Math"/>
              <a:sym typeface="Cambria Math"/>
            </a:endParaRPr>
          </a:p>
        </p:txBody>
      </p:sp>
      <p:sp>
        <p:nvSpPr>
          <p:cNvPr id="327" name="Google Shape;327;p44"/>
          <p:cNvSpPr txBox="1"/>
          <p:nvPr/>
        </p:nvSpPr>
        <p:spPr>
          <a:xfrm>
            <a:off x="571500" y="1312325"/>
            <a:ext cx="7930500" cy="31923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Cambria Math"/>
              <a:buChar char="●"/>
            </a:pPr>
            <a:r>
              <a:rPr lang="en" sz="1900">
                <a:latin typeface="Cutive Mono"/>
                <a:ea typeface="Cutive Mono"/>
                <a:cs typeface="Cutive Mono"/>
                <a:sym typeface="Cutive Mono"/>
              </a:rPr>
              <a:t>splice</a:t>
            </a:r>
            <a:r>
              <a:rPr lang="en" sz="1900">
                <a:latin typeface="Cutive Mono"/>
                <a:ea typeface="Cutive Mono"/>
                <a:cs typeface="Cutive Mono"/>
                <a:sym typeface="Cutive Mono"/>
              </a:rPr>
              <a:t>()</a:t>
            </a:r>
            <a:r>
              <a:rPr lang="en" sz="1900">
                <a:latin typeface="Cambria Math"/>
                <a:ea typeface="Cambria Math"/>
                <a:cs typeface="Cambria Math"/>
                <a:sym typeface="Cambria Math"/>
              </a:rPr>
              <a:t>: adds new elements to an array </a:t>
            </a:r>
            <a:endParaRPr sz="1900">
              <a:latin typeface="Cambria Math"/>
              <a:ea typeface="Cambria Math"/>
              <a:cs typeface="Cambria Math"/>
              <a:sym typeface="Cambria Math"/>
            </a:endParaRPr>
          </a:p>
          <a:p>
            <a:pPr indent="0" lvl="0" marL="457200" rtl="0" algn="l">
              <a:lnSpc>
                <a:spcPct val="115000"/>
              </a:lnSpc>
              <a:spcBef>
                <a:spcPts val="0"/>
              </a:spcBef>
              <a:spcAft>
                <a:spcPts val="0"/>
              </a:spcAft>
              <a:buNone/>
            </a:pPr>
            <a:r>
              <a:rPr lang="en" sz="1600">
                <a:latin typeface="Cutive Mono"/>
                <a:ea typeface="Cutive Mono"/>
                <a:cs typeface="Cutive Mono"/>
                <a:sym typeface="Cutive Mono"/>
              </a:rPr>
              <a:t>var fruits = ["Banana", "Orange", "Apple", "Mango"];</a:t>
            </a:r>
            <a:endParaRPr sz="1600">
              <a:latin typeface="Cutive Mono"/>
              <a:ea typeface="Cutive Mono"/>
              <a:cs typeface="Cutive Mono"/>
              <a:sym typeface="Cutive Mono"/>
            </a:endParaRPr>
          </a:p>
          <a:p>
            <a:pPr indent="0" lvl="0" marL="457200" rtl="0" algn="l">
              <a:lnSpc>
                <a:spcPct val="115000"/>
              </a:lnSpc>
              <a:spcBef>
                <a:spcPts val="0"/>
              </a:spcBef>
              <a:spcAft>
                <a:spcPts val="0"/>
              </a:spcAft>
              <a:buNone/>
            </a:pPr>
            <a:r>
              <a:rPr lang="en" sz="1600">
                <a:latin typeface="Cutive Mono"/>
                <a:ea typeface="Cutive Mono"/>
                <a:cs typeface="Cutive Mono"/>
                <a:sym typeface="Cutive Mono"/>
              </a:rPr>
              <a:t>fruits.splice(2, 0, "Lemon", "Kiwi");</a:t>
            </a:r>
            <a:r>
              <a:rPr lang="en" sz="1600">
                <a:latin typeface="Cutive Mono"/>
                <a:ea typeface="Cutive Mono"/>
                <a:cs typeface="Cutive Mono"/>
                <a:sym typeface="Cutive Mono"/>
              </a:rPr>
              <a:t> </a:t>
            </a:r>
            <a:endParaRPr sz="1600">
              <a:latin typeface="Cutive Mono"/>
              <a:ea typeface="Cutive Mono"/>
              <a:cs typeface="Cutive Mono"/>
              <a:sym typeface="Cutive Mono"/>
            </a:endParaRPr>
          </a:p>
          <a:p>
            <a:pPr indent="0" lvl="0" marL="0" rtl="0" algn="l">
              <a:lnSpc>
                <a:spcPct val="115000"/>
              </a:lnSpc>
              <a:spcBef>
                <a:spcPts val="0"/>
              </a:spcBef>
              <a:spcAft>
                <a:spcPts val="0"/>
              </a:spcAft>
              <a:buNone/>
            </a:pPr>
            <a:r>
              <a:rPr lang="en" sz="1900">
                <a:latin typeface="Cambria Math"/>
                <a:ea typeface="Cambria Math"/>
                <a:cs typeface="Cambria Math"/>
                <a:sym typeface="Cambria Math"/>
              </a:rPr>
              <a:t>Results:</a:t>
            </a:r>
            <a:endParaRPr sz="1900">
              <a:latin typeface="Cambria Math"/>
              <a:ea typeface="Cambria Math"/>
              <a:cs typeface="Cambria Math"/>
              <a:sym typeface="Cambria Math"/>
            </a:endParaRPr>
          </a:p>
          <a:p>
            <a:pPr indent="0" lvl="0" marL="457200" rtl="0" algn="l">
              <a:lnSpc>
                <a:spcPct val="115000"/>
              </a:lnSpc>
              <a:spcBef>
                <a:spcPts val="0"/>
              </a:spcBef>
              <a:spcAft>
                <a:spcPts val="0"/>
              </a:spcAft>
              <a:buNone/>
            </a:pPr>
            <a:r>
              <a:rPr lang="en" sz="1600">
                <a:latin typeface="Cutive Mono"/>
                <a:ea typeface="Cutive Mono"/>
                <a:cs typeface="Cutive Mono"/>
                <a:sym typeface="Cutive Mono"/>
              </a:rPr>
              <a:t>["Banana", "Orange", "Lemon", "Kiwi", "Apple", "Mango"]</a:t>
            </a:r>
            <a:r>
              <a:rPr lang="en" sz="1900">
                <a:latin typeface="Cutive Mono"/>
                <a:ea typeface="Cutive Mono"/>
                <a:cs typeface="Cutive Mono"/>
                <a:sym typeface="Cutive Mono"/>
              </a:rPr>
              <a:t> </a:t>
            </a:r>
            <a:endParaRPr sz="1900">
              <a:latin typeface="Cutive Mono"/>
              <a:ea typeface="Cutive Mono"/>
              <a:cs typeface="Cutive Mono"/>
              <a:sym typeface="Cutive Mono"/>
            </a:endParaRPr>
          </a:p>
          <a:p>
            <a:pPr indent="0" lvl="0" marL="0" rtl="0" algn="l">
              <a:lnSpc>
                <a:spcPct val="115000"/>
              </a:lnSpc>
              <a:spcBef>
                <a:spcPts val="0"/>
              </a:spcBef>
              <a:spcAft>
                <a:spcPts val="0"/>
              </a:spcAft>
              <a:buNone/>
            </a:pPr>
            <a:r>
              <a:rPr lang="en" sz="1900">
                <a:latin typeface="Cambria Math"/>
                <a:ea typeface="Cambria Math"/>
                <a:cs typeface="Cambria Math"/>
                <a:sym typeface="Cambria Math"/>
              </a:rPr>
              <a:t>Note:</a:t>
            </a:r>
            <a:endParaRPr sz="1900">
              <a:latin typeface="Cambria Math"/>
              <a:ea typeface="Cambria Math"/>
              <a:cs typeface="Cambria Math"/>
              <a:sym typeface="Cambria Math"/>
            </a:endParaRPr>
          </a:p>
          <a:p>
            <a:pPr indent="-330200" lvl="0" marL="457200" rtl="0" algn="l">
              <a:lnSpc>
                <a:spcPct val="115000"/>
              </a:lnSpc>
              <a:spcBef>
                <a:spcPts val="0"/>
              </a:spcBef>
              <a:spcAft>
                <a:spcPts val="0"/>
              </a:spcAft>
              <a:buSzPts val="1600"/>
              <a:buFont typeface="Cambria Math"/>
              <a:buChar char="●"/>
            </a:pPr>
            <a:r>
              <a:rPr lang="en" sz="1600">
                <a:latin typeface="Cambria Math"/>
                <a:ea typeface="Cambria Math"/>
                <a:cs typeface="Cambria Math"/>
                <a:sym typeface="Cambria Math"/>
              </a:rPr>
              <a:t>The first parameter (2) defines the position where new elements should be added (spliced in)</a:t>
            </a:r>
            <a:endParaRPr sz="1600">
              <a:latin typeface="Cambria Math"/>
              <a:ea typeface="Cambria Math"/>
              <a:cs typeface="Cambria Math"/>
              <a:sym typeface="Cambria Math"/>
            </a:endParaRPr>
          </a:p>
          <a:p>
            <a:pPr indent="-330200" lvl="0" marL="457200" rtl="0" algn="l">
              <a:lnSpc>
                <a:spcPct val="115000"/>
              </a:lnSpc>
              <a:spcBef>
                <a:spcPts val="0"/>
              </a:spcBef>
              <a:spcAft>
                <a:spcPts val="0"/>
              </a:spcAft>
              <a:buSzPts val="1600"/>
              <a:buFont typeface="Cambria Math"/>
              <a:buChar char="●"/>
            </a:pPr>
            <a:r>
              <a:rPr lang="en" sz="1600">
                <a:latin typeface="Cambria Math"/>
                <a:ea typeface="Cambria Math"/>
                <a:cs typeface="Cambria Math"/>
                <a:sym typeface="Cambria Math"/>
              </a:rPr>
              <a:t>The second parameter (0) defines how many elements should be removed</a:t>
            </a:r>
            <a:endParaRPr sz="1600">
              <a:latin typeface="Cambria Math"/>
              <a:ea typeface="Cambria Math"/>
              <a:cs typeface="Cambria Math"/>
              <a:sym typeface="Cambria Math"/>
            </a:endParaRPr>
          </a:p>
          <a:p>
            <a:pPr indent="-330200" lvl="0" marL="457200" rtl="0" algn="l">
              <a:lnSpc>
                <a:spcPct val="115000"/>
              </a:lnSpc>
              <a:spcBef>
                <a:spcPts val="0"/>
              </a:spcBef>
              <a:spcAft>
                <a:spcPts val="0"/>
              </a:spcAft>
              <a:buSzPts val="1600"/>
              <a:buFont typeface="Cambria Math"/>
              <a:buChar char="●"/>
            </a:pPr>
            <a:r>
              <a:rPr lang="en" sz="1600">
                <a:latin typeface="Cambria Math"/>
                <a:ea typeface="Cambria Math"/>
                <a:cs typeface="Cambria Math"/>
                <a:sym typeface="Cambria Math"/>
              </a:rPr>
              <a:t>The rest of the parameters ("Lemon" , "Kiwi") define the new elements to be added</a:t>
            </a:r>
            <a:endParaRPr sz="1600">
              <a:latin typeface="Cambria Math"/>
              <a:ea typeface="Cambria Math"/>
              <a:cs typeface="Cambria Math"/>
              <a:sym typeface="Cambria Mat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xEl>
                                              <p:pRg end="0" st="0"/>
                                            </p:txEl>
                                          </p:spTgt>
                                        </p:tgtEl>
                                        <p:attrNameLst>
                                          <p:attrName>style.visibility</p:attrName>
                                        </p:attrNameLst>
                                      </p:cBhvr>
                                      <p:to>
                                        <p:strVal val="visible"/>
                                      </p:to>
                                    </p:set>
                                    <p:animEffect filter="fade" transition="in">
                                      <p:cBhvr>
                                        <p:cTn dur="1000"/>
                                        <p:tgtEl>
                                          <p:spTgt spid="3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xEl>
                                              <p:pRg end="1" st="1"/>
                                            </p:txEl>
                                          </p:spTgt>
                                        </p:tgtEl>
                                        <p:attrNameLst>
                                          <p:attrName>style.visibility</p:attrName>
                                        </p:attrNameLst>
                                      </p:cBhvr>
                                      <p:to>
                                        <p:strVal val="visible"/>
                                      </p:to>
                                    </p:set>
                                    <p:animEffect filter="fade" transition="in">
                                      <p:cBhvr>
                                        <p:cTn dur="1000"/>
                                        <p:tgtEl>
                                          <p:spTgt spid="3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xEl>
                                              <p:pRg end="2" st="2"/>
                                            </p:txEl>
                                          </p:spTgt>
                                        </p:tgtEl>
                                        <p:attrNameLst>
                                          <p:attrName>style.visibility</p:attrName>
                                        </p:attrNameLst>
                                      </p:cBhvr>
                                      <p:to>
                                        <p:strVal val="visible"/>
                                      </p:to>
                                    </p:set>
                                    <p:animEffect filter="fade" transition="in">
                                      <p:cBhvr>
                                        <p:cTn dur="1000"/>
                                        <p:tgtEl>
                                          <p:spTgt spid="3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xEl>
                                              <p:pRg end="3" st="3"/>
                                            </p:txEl>
                                          </p:spTgt>
                                        </p:tgtEl>
                                        <p:attrNameLst>
                                          <p:attrName>style.visibility</p:attrName>
                                        </p:attrNameLst>
                                      </p:cBhvr>
                                      <p:to>
                                        <p:strVal val="visible"/>
                                      </p:to>
                                    </p:set>
                                    <p:animEffect filter="fade" transition="in">
                                      <p:cBhvr>
                                        <p:cTn dur="1000"/>
                                        <p:tgtEl>
                                          <p:spTgt spid="32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xEl>
                                              <p:pRg end="4" st="4"/>
                                            </p:txEl>
                                          </p:spTgt>
                                        </p:tgtEl>
                                        <p:attrNameLst>
                                          <p:attrName>style.visibility</p:attrName>
                                        </p:attrNameLst>
                                      </p:cBhvr>
                                      <p:to>
                                        <p:strVal val="visible"/>
                                      </p:to>
                                    </p:set>
                                    <p:animEffect filter="fade" transition="in">
                                      <p:cBhvr>
                                        <p:cTn dur="1000"/>
                                        <p:tgtEl>
                                          <p:spTgt spid="32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xEl>
                                              <p:pRg end="5" st="5"/>
                                            </p:txEl>
                                          </p:spTgt>
                                        </p:tgtEl>
                                        <p:attrNameLst>
                                          <p:attrName>style.visibility</p:attrName>
                                        </p:attrNameLst>
                                      </p:cBhvr>
                                      <p:to>
                                        <p:strVal val="visible"/>
                                      </p:to>
                                    </p:set>
                                    <p:animEffect filter="fade" transition="in">
                                      <p:cBhvr>
                                        <p:cTn dur="1000"/>
                                        <p:tgtEl>
                                          <p:spTgt spid="32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xEl>
                                              <p:pRg end="6" st="6"/>
                                            </p:txEl>
                                          </p:spTgt>
                                        </p:tgtEl>
                                        <p:attrNameLst>
                                          <p:attrName>style.visibility</p:attrName>
                                        </p:attrNameLst>
                                      </p:cBhvr>
                                      <p:to>
                                        <p:strVal val="visible"/>
                                      </p:to>
                                    </p:set>
                                    <p:animEffect filter="fade" transition="in">
                                      <p:cBhvr>
                                        <p:cTn dur="1000"/>
                                        <p:tgtEl>
                                          <p:spTgt spid="32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xEl>
                                              <p:pRg end="7" st="7"/>
                                            </p:txEl>
                                          </p:spTgt>
                                        </p:tgtEl>
                                        <p:attrNameLst>
                                          <p:attrName>style.visibility</p:attrName>
                                        </p:attrNameLst>
                                      </p:cBhvr>
                                      <p:to>
                                        <p:strVal val="visible"/>
                                      </p:to>
                                    </p:set>
                                    <p:animEffect filter="fade" transition="in">
                                      <p:cBhvr>
                                        <p:cTn dur="1000"/>
                                        <p:tgtEl>
                                          <p:spTgt spid="32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xEl>
                                              <p:pRg end="8" st="8"/>
                                            </p:txEl>
                                          </p:spTgt>
                                        </p:tgtEl>
                                        <p:attrNameLst>
                                          <p:attrName>style.visibility</p:attrName>
                                        </p:attrNameLst>
                                      </p:cBhvr>
                                      <p:to>
                                        <p:strVal val="visible"/>
                                      </p:to>
                                    </p:set>
                                    <p:animEffect filter="fade" transition="in">
                                      <p:cBhvr>
                                        <p:cTn dur="1000"/>
                                        <p:tgtEl>
                                          <p:spTgt spid="32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5"/>
          <p:cNvSpPr txBox="1"/>
          <p:nvPr>
            <p:ph type="title"/>
          </p:nvPr>
        </p:nvSpPr>
        <p:spPr>
          <a:xfrm>
            <a:off x="663225" y="585600"/>
            <a:ext cx="7838700" cy="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Cambria Math"/>
                <a:ea typeface="Cambria Math"/>
                <a:cs typeface="Cambria Math"/>
                <a:sym typeface="Cambria Math"/>
              </a:rPr>
              <a:t>JavaScript Array Methods and Properties</a:t>
            </a:r>
            <a:endParaRPr>
              <a:latin typeface="Cambria Math"/>
              <a:ea typeface="Cambria Math"/>
              <a:cs typeface="Cambria Math"/>
              <a:sym typeface="Cambria Math"/>
            </a:endParaRPr>
          </a:p>
        </p:txBody>
      </p:sp>
      <p:sp>
        <p:nvSpPr>
          <p:cNvPr id="333" name="Google Shape;333;p45"/>
          <p:cNvSpPr txBox="1"/>
          <p:nvPr/>
        </p:nvSpPr>
        <p:spPr>
          <a:xfrm>
            <a:off x="571500" y="1312325"/>
            <a:ext cx="7930500" cy="31923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Cambria Math"/>
              <a:buChar char="●"/>
            </a:pPr>
            <a:r>
              <a:rPr lang="en" sz="1900">
                <a:latin typeface="Cutive Mono"/>
                <a:ea typeface="Cutive Mono"/>
                <a:cs typeface="Cutive Mono"/>
                <a:sym typeface="Cutive Mono"/>
              </a:rPr>
              <a:t>splice()</a:t>
            </a:r>
            <a:r>
              <a:rPr lang="en" sz="1900">
                <a:latin typeface="Cambria Math"/>
                <a:ea typeface="Cambria Math"/>
                <a:cs typeface="Cambria Math"/>
                <a:sym typeface="Cambria Math"/>
              </a:rPr>
              <a:t>: can be used to remove elements from an array </a:t>
            </a:r>
            <a:endParaRPr sz="1900">
              <a:latin typeface="Cambria Math"/>
              <a:ea typeface="Cambria Math"/>
              <a:cs typeface="Cambria Math"/>
              <a:sym typeface="Cambria Math"/>
            </a:endParaRPr>
          </a:p>
          <a:p>
            <a:pPr indent="0" lvl="0" marL="457200" rtl="0" algn="l">
              <a:lnSpc>
                <a:spcPct val="115000"/>
              </a:lnSpc>
              <a:spcBef>
                <a:spcPts val="0"/>
              </a:spcBef>
              <a:spcAft>
                <a:spcPts val="0"/>
              </a:spcAft>
              <a:buNone/>
            </a:pPr>
            <a:r>
              <a:rPr lang="en" sz="1600">
                <a:latin typeface="Cutive Mono"/>
                <a:ea typeface="Cutive Mono"/>
                <a:cs typeface="Cutive Mono"/>
                <a:sym typeface="Cutive Mono"/>
              </a:rPr>
              <a:t>var fruits = ["Banana", "Orange", "Apple", "Mango"];</a:t>
            </a:r>
            <a:endParaRPr sz="1600">
              <a:latin typeface="Cutive Mono"/>
              <a:ea typeface="Cutive Mono"/>
              <a:cs typeface="Cutive Mono"/>
              <a:sym typeface="Cutive Mono"/>
            </a:endParaRPr>
          </a:p>
          <a:p>
            <a:pPr indent="0" lvl="0" marL="457200" rtl="0" algn="l">
              <a:lnSpc>
                <a:spcPct val="115000"/>
              </a:lnSpc>
              <a:spcBef>
                <a:spcPts val="0"/>
              </a:spcBef>
              <a:spcAft>
                <a:spcPts val="0"/>
              </a:spcAft>
              <a:buNone/>
            </a:pPr>
            <a:r>
              <a:rPr lang="en" sz="1600">
                <a:latin typeface="Cutive Mono"/>
                <a:ea typeface="Cutive Mono"/>
                <a:cs typeface="Cutive Mono"/>
                <a:sym typeface="Cutive Mono"/>
              </a:rPr>
              <a:t>fruits.splice(2, 2); </a:t>
            </a:r>
            <a:endParaRPr sz="1600">
              <a:latin typeface="Cutive Mono"/>
              <a:ea typeface="Cutive Mono"/>
              <a:cs typeface="Cutive Mono"/>
              <a:sym typeface="Cutive Mono"/>
            </a:endParaRPr>
          </a:p>
          <a:p>
            <a:pPr indent="0" lvl="0" marL="0" rtl="0" algn="l">
              <a:lnSpc>
                <a:spcPct val="115000"/>
              </a:lnSpc>
              <a:spcBef>
                <a:spcPts val="0"/>
              </a:spcBef>
              <a:spcAft>
                <a:spcPts val="0"/>
              </a:spcAft>
              <a:buNone/>
            </a:pPr>
            <a:r>
              <a:rPr lang="en" sz="1900">
                <a:latin typeface="Cambria Math"/>
                <a:ea typeface="Cambria Math"/>
                <a:cs typeface="Cambria Math"/>
                <a:sym typeface="Cambria Math"/>
              </a:rPr>
              <a:t>Results:</a:t>
            </a:r>
            <a:endParaRPr sz="1900">
              <a:latin typeface="Cambria Math"/>
              <a:ea typeface="Cambria Math"/>
              <a:cs typeface="Cambria Math"/>
              <a:sym typeface="Cambria Math"/>
            </a:endParaRPr>
          </a:p>
          <a:p>
            <a:pPr indent="0" lvl="0" marL="457200" rtl="0" algn="l">
              <a:lnSpc>
                <a:spcPct val="115000"/>
              </a:lnSpc>
              <a:spcBef>
                <a:spcPts val="0"/>
              </a:spcBef>
              <a:spcAft>
                <a:spcPts val="0"/>
              </a:spcAft>
              <a:buNone/>
            </a:pPr>
            <a:r>
              <a:rPr lang="en" sz="1600">
                <a:latin typeface="Cutive Mono"/>
                <a:ea typeface="Cutive Mono"/>
                <a:cs typeface="Cutive Mono"/>
                <a:sym typeface="Cutive Mono"/>
              </a:rPr>
              <a:t>["Banana", "Orange"]</a:t>
            </a:r>
            <a:r>
              <a:rPr lang="en" sz="1900">
                <a:latin typeface="Cutive Mono"/>
                <a:ea typeface="Cutive Mono"/>
                <a:cs typeface="Cutive Mono"/>
                <a:sym typeface="Cutive Mono"/>
              </a:rPr>
              <a:t> </a:t>
            </a:r>
            <a:endParaRPr sz="1900">
              <a:latin typeface="Cutive Mono"/>
              <a:ea typeface="Cutive Mono"/>
              <a:cs typeface="Cutive Mono"/>
              <a:sym typeface="Cutive Mono"/>
            </a:endParaRPr>
          </a:p>
          <a:p>
            <a:pPr indent="0" lvl="0" marL="0" rtl="0" algn="l">
              <a:lnSpc>
                <a:spcPct val="115000"/>
              </a:lnSpc>
              <a:spcBef>
                <a:spcPts val="0"/>
              </a:spcBef>
              <a:spcAft>
                <a:spcPts val="0"/>
              </a:spcAft>
              <a:buNone/>
            </a:pPr>
            <a:r>
              <a:rPr lang="en" sz="1900">
                <a:latin typeface="Cambria Math"/>
                <a:ea typeface="Cambria Math"/>
                <a:cs typeface="Cambria Math"/>
                <a:sym typeface="Cambria Math"/>
              </a:rPr>
              <a:t>Note:</a:t>
            </a:r>
            <a:endParaRPr sz="1900">
              <a:latin typeface="Cambria Math"/>
              <a:ea typeface="Cambria Math"/>
              <a:cs typeface="Cambria Math"/>
              <a:sym typeface="Cambria Math"/>
            </a:endParaRPr>
          </a:p>
          <a:p>
            <a:pPr indent="-330200" lvl="0" marL="457200" rtl="0" algn="l">
              <a:lnSpc>
                <a:spcPct val="115000"/>
              </a:lnSpc>
              <a:spcBef>
                <a:spcPts val="0"/>
              </a:spcBef>
              <a:spcAft>
                <a:spcPts val="0"/>
              </a:spcAft>
              <a:buSzPts val="1600"/>
              <a:buFont typeface="Cambria Math"/>
              <a:buChar char="●"/>
            </a:pPr>
            <a:r>
              <a:rPr lang="en" sz="1600">
                <a:latin typeface="Cambria Math"/>
                <a:ea typeface="Cambria Math"/>
                <a:cs typeface="Cambria Math"/>
                <a:sym typeface="Cambria Math"/>
              </a:rPr>
              <a:t>The first parameter (2) defines the position where new elements should be added (spliced in)</a:t>
            </a:r>
            <a:endParaRPr sz="1600">
              <a:latin typeface="Cambria Math"/>
              <a:ea typeface="Cambria Math"/>
              <a:cs typeface="Cambria Math"/>
              <a:sym typeface="Cambria Math"/>
            </a:endParaRPr>
          </a:p>
          <a:p>
            <a:pPr indent="-330200" lvl="0" marL="457200" rtl="0" algn="l">
              <a:lnSpc>
                <a:spcPct val="115000"/>
              </a:lnSpc>
              <a:spcBef>
                <a:spcPts val="0"/>
              </a:spcBef>
              <a:spcAft>
                <a:spcPts val="0"/>
              </a:spcAft>
              <a:buSzPts val="1600"/>
              <a:buFont typeface="Cambria Math"/>
              <a:buChar char="●"/>
            </a:pPr>
            <a:r>
              <a:rPr lang="en" sz="1600">
                <a:latin typeface="Cambria Math"/>
                <a:ea typeface="Cambria Math"/>
                <a:cs typeface="Cambria Math"/>
                <a:sym typeface="Cambria Math"/>
              </a:rPr>
              <a:t>The second parameter (2) defines how many elements should be removed</a:t>
            </a:r>
            <a:endParaRPr sz="1600">
              <a:latin typeface="Cambria Math"/>
              <a:ea typeface="Cambria Math"/>
              <a:cs typeface="Cambria Math"/>
              <a:sym typeface="Cambria Math"/>
            </a:endParaRPr>
          </a:p>
          <a:p>
            <a:pPr indent="-330200" lvl="0" marL="457200" rtl="0" algn="l">
              <a:lnSpc>
                <a:spcPct val="115000"/>
              </a:lnSpc>
              <a:spcBef>
                <a:spcPts val="0"/>
              </a:spcBef>
              <a:spcAft>
                <a:spcPts val="0"/>
              </a:spcAft>
              <a:buSzPts val="1600"/>
              <a:buFont typeface="Cambria Math"/>
              <a:buChar char="●"/>
            </a:pPr>
            <a:r>
              <a:rPr lang="en" sz="1600">
                <a:latin typeface="Cambria Math"/>
                <a:ea typeface="Cambria Math"/>
                <a:cs typeface="Cambria Math"/>
                <a:sym typeface="Cambria Math"/>
              </a:rPr>
              <a:t>The rest of the parameters are not provided, so no elements to be added</a:t>
            </a:r>
            <a:endParaRPr sz="1600">
              <a:latin typeface="Cambria Math"/>
              <a:ea typeface="Cambria Math"/>
              <a:cs typeface="Cambria Math"/>
              <a:sym typeface="Cambria Mat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0" st="0"/>
                                            </p:txEl>
                                          </p:spTgt>
                                        </p:tgtEl>
                                        <p:attrNameLst>
                                          <p:attrName>style.visibility</p:attrName>
                                        </p:attrNameLst>
                                      </p:cBhvr>
                                      <p:to>
                                        <p:strVal val="visible"/>
                                      </p:to>
                                    </p:set>
                                    <p:animEffect filter="fade" transition="in">
                                      <p:cBhvr>
                                        <p:cTn dur="1000"/>
                                        <p:tgtEl>
                                          <p:spTgt spid="3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1" st="1"/>
                                            </p:txEl>
                                          </p:spTgt>
                                        </p:tgtEl>
                                        <p:attrNameLst>
                                          <p:attrName>style.visibility</p:attrName>
                                        </p:attrNameLst>
                                      </p:cBhvr>
                                      <p:to>
                                        <p:strVal val="visible"/>
                                      </p:to>
                                    </p:set>
                                    <p:animEffect filter="fade" transition="in">
                                      <p:cBhvr>
                                        <p:cTn dur="1000"/>
                                        <p:tgtEl>
                                          <p:spTgt spid="3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2" st="2"/>
                                            </p:txEl>
                                          </p:spTgt>
                                        </p:tgtEl>
                                        <p:attrNameLst>
                                          <p:attrName>style.visibility</p:attrName>
                                        </p:attrNameLst>
                                      </p:cBhvr>
                                      <p:to>
                                        <p:strVal val="visible"/>
                                      </p:to>
                                    </p:set>
                                    <p:animEffect filter="fade" transition="in">
                                      <p:cBhvr>
                                        <p:cTn dur="1000"/>
                                        <p:tgtEl>
                                          <p:spTgt spid="3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3" st="3"/>
                                            </p:txEl>
                                          </p:spTgt>
                                        </p:tgtEl>
                                        <p:attrNameLst>
                                          <p:attrName>style.visibility</p:attrName>
                                        </p:attrNameLst>
                                      </p:cBhvr>
                                      <p:to>
                                        <p:strVal val="visible"/>
                                      </p:to>
                                    </p:set>
                                    <p:animEffect filter="fade" transition="in">
                                      <p:cBhvr>
                                        <p:cTn dur="1000"/>
                                        <p:tgtEl>
                                          <p:spTgt spid="33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4" st="4"/>
                                            </p:txEl>
                                          </p:spTgt>
                                        </p:tgtEl>
                                        <p:attrNameLst>
                                          <p:attrName>style.visibility</p:attrName>
                                        </p:attrNameLst>
                                      </p:cBhvr>
                                      <p:to>
                                        <p:strVal val="visible"/>
                                      </p:to>
                                    </p:set>
                                    <p:animEffect filter="fade" transition="in">
                                      <p:cBhvr>
                                        <p:cTn dur="1000"/>
                                        <p:tgtEl>
                                          <p:spTgt spid="33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5" st="5"/>
                                            </p:txEl>
                                          </p:spTgt>
                                        </p:tgtEl>
                                        <p:attrNameLst>
                                          <p:attrName>style.visibility</p:attrName>
                                        </p:attrNameLst>
                                      </p:cBhvr>
                                      <p:to>
                                        <p:strVal val="visible"/>
                                      </p:to>
                                    </p:set>
                                    <p:animEffect filter="fade" transition="in">
                                      <p:cBhvr>
                                        <p:cTn dur="1000"/>
                                        <p:tgtEl>
                                          <p:spTgt spid="33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6" st="6"/>
                                            </p:txEl>
                                          </p:spTgt>
                                        </p:tgtEl>
                                        <p:attrNameLst>
                                          <p:attrName>style.visibility</p:attrName>
                                        </p:attrNameLst>
                                      </p:cBhvr>
                                      <p:to>
                                        <p:strVal val="visible"/>
                                      </p:to>
                                    </p:set>
                                    <p:animEffect filter="fade" transition="in">
                                      <p:cBhvr>
                                        <p:cTn dur="1000"/>
                                        <p:tgtEl>
                                          <p:spTgt spid="33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7" st="7"/>
                                            </p:txEl>
                                          </p:spTgt>
                                        </p:tgtEl>
                                        <p:attrNameLst>
                                          <p:attrName>style.visibility</p:attrName>
                                        </p:attrNameLst>
                                      </p:cBhvr>
                                      <p:to>
                                        <p:strVal val="visible"/>
                                      </p:to>
                                    </p:set>
                                    <p:animEffect filter="fade" transition="in">
                                      <p:cBhvr>
                                        <p:cTn dur="1000"/>
                                        <p:tgtEl>
                                          <p:spTgt spid="33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8" st="8"/>
                                            </p:txEl>
                                          </p:spTgt>
                                        </p:tgtEl>
                                        <p:attrNameLst>
                                          <p:attrName>style.visibility</p:attrName>
                                        </p:attrNameLst>
                                      </p:cBhvr>
                                      <p:to>
                                        <p:strVal val="visible"/>
                                      </p:to>
                                    </p:set>
                                    <p:animEffect filter="fade" transition="in">
                                      <p:cBhvr>
                                        <p:cTn dur="1000"/>
                                        <p:tgtEl>
                                          <p:spTgt spid="333">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6"/>
          <p:cNvSpPr txBox="1"/>
          <p:nvPr>
            <p:ph type="title"/>
          </p:nvPr>
        </p:nvSpPr>
        <p:spPr>
          <a:xfrm>
            <a:off x="663225" y="585600"/>
            <a:ext cx="7838700" cy="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Cambria Math"/>
                <a:ea typeface="Cambria Math"/>
                <a:cs typeface="Cambria Math"/>
                <a:sym typeface="Cambria Math"/>
              </a:rPr>
              <a:t>JavaScript Array Methods and Properties</a:t>
            </a:r>
            <a:endParaRPr>
              <a:latin typeface="Cambria Math"/>
              <a:ea typeface="Cambria Math"/>
              <a:cs typeface="Cambria Math"/>
              <a:sym typeface="Cambria Math"/>
            </a:endParaRPr>
          </a:p>
        </p:txBody>
      </p:sp>
      <p:sp>
        <p:nvSpPr>
          <p:cNvPr id="339" name="Google Shape;339;p46"/>
          <p:cNvSpPr txBox="1"/>
          <p:nvPr/>
        </p:nvSpPr>
        <p:spPr>
          <a:xfrm>
            <a:off x="571500" y="1312325"/>
            <a:ext cx="7930500" cy="25728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Cambria Math"/>
              <a:buChar char="●"/>
            </a:pPr>
            <a:r>
              <a:rPr lang="en" sz="1900">
                <a:latin typeface="Cutive Mono"/>
                <a:ea typeface="Cutive Mono"/>
                <a:cs typeface="Cutive Mono"/>
                <a:sym typeface="Cutive Mono"/>
              </a:rPr>
              <a:t>concat</a:t>
            </a:r>
            <a:r>
              <a:rPr lang="en" sz="1900">
                <a:latin typeface="Cutive Mono"/>
                <a:ea typeface="Cutive Mono"/>
                <a:cs typeface="Cutive Mono"/>
                <a:sym typeface="Cutive Mono"/>
              </a:rPr>
              <a:t>()</a:t>
            </a:r>
            <a:r>
              <a:rPr lang="en" sz="1900">
                <a:latin typeface="Cambria Math"/>
                <a:ea typeface="Cambria Math"/>
                <a:cs typeface="Cambria Math"/>
                <a:sym typeface="Cambria Math"/>
              </a:rPr>
              <a:t>: </a:t>
            </a:r>
            <a:r>
              <a:rPr lang="en" sz="1900">
                <a:latin typeface="Cambria Math"/>
                <a:ea typeface="Cambria Math"/>
                <a:cs typeface="Cambria Math"/>
                <a:sym typeface="Cambria Math"/>
              </a:rPr>
              <a:t>creates a new array by merging (concatenating) existing arrays</a:t>
            </a:r>
            <a:r>
              <a:rPr lang="en" sz="1900">
                <a:latin typeface="Cambria Math"/>
                <a:ea typeface="Cambria Math"/>
                <a:cs typeface="Cambria Math"/>
                <a:sym typeface="Cambria Math"/>
              </a:rPr>
              <a:t> </a:t>
            </a:r>
            <a:endParaRPr sz="1900">
              <a:latin typeface="Cambria Math"/>
              <a:ea typeface="Cambria Math"/>
              <a:cs typeface="Cambria Math"/>
              <a:sym typeface="Cambria Math"/>
            </a:endParaRPr>
          </a:p>
          <a:p>
            <a:pPr indent="0" lvl="0" marL="457200" rtl="0" algn="l">
              <a:lnSpc>
                <a:spcPct val="115000"/>
              </a:lnSpc>
              <a:spcBef>
                <a:spcPts val="0"/>
              </a:spcBef>
              <a:spcAft>
                <a:spcPts val="0"/>
              </a:spcAft>
              <a:buNone/>
            </a:pPr>
            <a:r>
              <a:rPr lang="en" sz="1600">
                <a:latin typeface="Cutive Mono"/>
                <a:ea typeface="Cutive Mono"/>
                <a:cs typeface="Cutive Mono"/>
                <a:sym typeface="Cutive Mono"/>
              </a:rPr>
              <a:t>var girlsName = ["Cecilie", "Lily"];</a:t>
            </a:r>
            <a:endParaRPr sz="1600">
              <a:latin typeface="Cutive Mono"/>
              <a:ea typeface="Cutive Mono"/>
              <a:cs typeface="Cutive Mono"/>
              <a:sym typeface="Cutive Mono"/>
            </a:endParaRPr>
          </a:p>
          <a:p>
            <a:pPr indent="0" lvl="0" marL="457200" rtl="0" algn="l">
              <a:lnSpc>
                <a:spcPct val="115000"/>
              </a:lnSpc>
              <a:spcBef>
                <a:spcPts val="0"/>
              </a:spcBef>
              <a:spcAft>
                <a:spcPts val="0"/>
              </a:spcAft>
              <a:buNone/>
            </a:pPr>
            <a:r>
              <a:rPr lang="en" sz="1600">
                <a:latin typeface="Cutive Mono"/>
                <a:ea typeface="Cutive Mono"/>
                <a:cs typeface="Cutive Mono"/>
                <a:sym typeface="Cutive Mono"/>
              </a:rPr>
              <a:t>var boysName = ["Jason", "Tobias", "Linus"];</a:t>
            </a:r>
            <a:endParaRPr sz="1600">
              <a:latin typeface="Cutive Mono"/>
              <a:ea typeface="Cutive Mono"/>
              <a:cs typeface="Cutive Mono"/>
              <a:sym typeface="Cutive Mono"/>
            </a:endParaRPr>
          </a:p>
          <a:p>
            <a:pPr indent="0" lvl="0" marL="457200" rtl="0" algn="l">
              <a:lnSpc>
                <a:spcPct val="115000"/>
              </a:lnSpc>
              <a:spcBef>
                <a:spcPts val="0"/>
              </a:spcBef>
              <a:spcAft>
                <a:spcPts val="0"/>
              </a:spcAft>
              <a:buNone/>
            </a:pPr>
            <a:r>
              <a:rPr lang="en" sz="1600">
                <a:latin typeface="Cutive Mono"/>
                <a:ea typeface="Cutive Mono"/>
                <a:cs typeface="Cutive Mono"/>
                <a:sym typeface="Cutive Mono"/>
              </a:rPr>
              <a:t>var kidsName = girlsName.concat(boysName);</a:t>
            </a:r>
            <a:r>
              <a:rPr lang="en" sz="1600">
                <a:latin typeface="Cutive Mono"/>
                <a:ea typeface="Cutive Mono"/>
                <a:cs typeface="Cutive Mono"/>
                <a:sym typeface="Cutive Mono"/>
              </a:rPr>
              <a:t> </a:t>
            </a:r>
            <a:endParaRPr sz="1900">
              <a:latin typeface="Cutive Mono"/>
              <a:ea typeface="Cutive Mono"/>
              <a:cs typeface="Cutive Mono"/>
              <a:sym typeface="Cutive Mono"/>
            </a:endParaRPr>
          </a:p>
          <a:p>
            <a:pPr indent="0" lvl="0" marL="0" rtl="0" algn="l">
              <a:lnSpc>
                <a:spcPct val="115000"/>
              </a:lnSpc>
              <a:spcBef>
                <a:spcPts val="0"/>
              </a:spcBef>
              <a:spcAft>
                <a:spcPts val="0"/>
              </a:spcAft>
              <a:buNone/>
            </a:pPr>
            <a:r>
              <a:rPr lang="en" sz="1900">
                <a:latin typeface="Cambria Math"/>
                <a:ea typeface="Cambria Math"/>
                <a:cs typeface="Cambria Math"/>
                <a:sym typeface="Cambria Math"/>
              </a:rPr>
              <a:t>Note:</a:t>
            </a:r>
            <a:endParaRPr sz="1900">
              <a:latin typeface="Cambria Math"/>
              <a:ea typeface="Cambria Math"/>
              <a:cs typeface="Cambria Math"/>
              <a:sym typeface="Cambria Math"/>
            </a:endParaRPr>
          </a:p>
          <a:p>
            <a:pPr indent="-330200" lvl="0" marL="457200" rtl="0" algn="l">
              <a:lnSpc>
                <a:spcPct val="115000"/>
              </a:lnSpc>
              <a:spcBef>
                <a:spcPts val="0"/>
              </a:spcBef>
              <a:spcAft>
                <a:spcPts val="0"/>
              </a:spcAft>
              <a:buSzPts val="1600"/>
              <a:buFont typeface="Cambria Math"/>
              <a:buChar char="●"/>
            </a:pPr>
            <a:r>
              <a:rPr lang="en" sz="1600">
                <a:latin typeface="Cambria Math"/>
                <a:ea typeface="Cambria Math"/>
                <a:cs typeface="Cambria Math"/>
                <a:sym typeface="Cambria Math"/>
              </a:rPr>
              <a:t>The concat() method does not change the existing arrays. It always returns a new array.</a:t>
            </a:r>
            <a:endParaRPr sz="1600">
              <a:latin typeface="Cambria Math"/>
              <a:ea typeface="Cambria Math"/>
              <a:cs typeface="Cambria Math"/>
              <a:sym typeface="Cambria Mat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0" st="0"/>
                                            </p:txEl>
                                          </p:spTgt>
                                        </p:tgtEl>
                                        <p:attrNameLst>
                                          <p:attrName>style.visibility</p:attrName>
                                        </p:attrNameLst>
                                      </p:cBhvr>
                                      <p:to>
                                        <p:strVal val="visible"/>
                                      </p:to>
                                    </p:set>
                                    <p:animEffect filter="fade" transition="in">
                                      <p:cBhvr>
                                        <p:cTn dur="1000"/>
                                        <p:tgtEl>
                                          <p:spTgt spid="3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1" st="1"/>
                                            </p:txEl>
                                          </p:spTgt>
                                        </p:tgtEl>
                                        <p:attrNameLst>
                                          <p:attrName>style.visibility</p:attrName>
                                        </p:attrNameLst>
                                      </p:cBhvr>
                                      <p:to>
                                        <p:strVal val="visible"/>
                                      </p:to>
                                    </p:set>
                                    <p:animEffect filter="fade" transition="in">
                                      <p:cBhvr>
                                        <p:cTn dur="1000"/>
                                        <p:tgtEl>
                                          <p:spTgt spid="3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2" st="2"/>
                                            </p:txEl>
                                          </p:spTgt>
                                        </p:tgtEl>
                                        <p:attrNameLst>
                                          <p:attrName>style.visibility</p:attrName>
                                        </p:attrNameLst>
                                      </p:cBhvr>
                                      <p:to>
                                        <p:strVal val="visible"/>
                                      </p:to>
                                    </p:set>
                                    <p:animEffect filter="fade" transition="in">
                                      <p:cBhvr>
                                        <p:cTn dur="1000"/>
                                        <p:tgtEl>
                                          <p:spTgt spid="3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3" st="3"/>
                                            </p:txEl>
                                          </p:spTgt>
                                        </p:tgtEl>
                                        <p:attrNameLst>
                                          <p:attrName>style.visibility</p:attrName>
                                        </p:attrNameLst>
                                      </p:cBhvr>
                                      <p:to>
                                        <p:strVal val="visible"/>
                                      </p:to>
                                    </p:set>
                                    <p:animEffect filter="fade" transition="in">
                                      <p:cBhvr>
                                        <p:cTn dur="1000"/>
                                        <p:tgtEl>
                                          <p:spTgt spid="3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4" st="4"/>
                                            </p:txEl>
                                          </p:spTgt>
                                        </p:tgtEl>
                                        <p:attrNameLst>
                                          <p:attrName>style.visibility</p:attrName>
                                        </p:attrNameLst>
                                      </p:cBhvr>
                                      <p:to>
                                        <p:strVal val="visible"/>
                                      </p:to>
                                    </p:set>
                                    <p:animEffect filter="fade" transition="in">
                                      <p:cBhvr>
                                        <p:cTn dur="1000"/>
                                        <p:tgtEl>
                                          <p:spTgt spid="33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5" st="5"/>
                                            </p:txEl>
                                          </p:spTgt>
                                        </p:tgtEl>
                                        <p:attrNameLst>
                                          <p:attrName>style.visibility</p:attrName>
                                        </p:attrNameLst>
                                      </p:cBhvr>
                                      <p:to>
                                        <p:strVal val="visible"/>
                                      </p:to>
                                    </p:set>
                                    <p:animEffect filter="fade" transition="in">
                                      <p:cBhvr>
                                        <p:cTn dur="1000"/>
                                        <p:tgtEl>
                                          <p:spTgt spid="33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7"/>
          <p:cNvSpPr txBox="1"/>
          <p:nvPr>
            <p:ph type="title"/>
          </p:nvPr>
        </p:nvSpPr>
        <p:spPr>
          <a:xfrm>
            <a:off x="663225" y="585600"/>
            <a:ext cx="7838700" cy="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Cambria Math"/>
                <a:ea typeface="Cambria Math"/>
                <a:cs typeface="Cambria Math"/>
                <a:sym typeface="Cambria Math"/>
              </a:rPr>
              <a:t>JavaScript Array Methods and Properties</a:t>
            </a:r>
            <a:endParaRPr>
              <a:latin typeface="Cambria Math"/>
              <a:ea typeface="Cambria Math"/>
              <a:cs typeface="Cambria Math"/>
              <a:sym typeface="Cambria Math"/>
            </a:endParaRPr>
          </a:p>
        </p:txBody>
      </p:sp>
      <p:sp>
        <p:nvSpPr>
          <p:cNvPr id="345" name="Google Shape;345;p47"/>
          <p:cNvSpPr txBox="1"/>
          <p:nvPr/>
        </p:nvSpPr>
        <p:spPr>
          <a:xfrm>
            <a:off x="571500" y="1312325"/>
            <a:ext cx="8260500" cy="26259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Cambria Math"/>
              <a:buChar char="●"/>
            </a:pPr>
            <a:r>
              <a:rPr lang="en" sz="1900">
                <a:latin typeface="Cutive Mono"/>
                <a:ea typeface="Cutive Mono"/>
                <a:cs typeface="Cutive Mono"/>
                <a:sym typeface="Cutive Mono"/>
              </a:rPr>
              <a:t>slice</a:t>
            </a:r>
            <a:r>
              <a:rPr lang="en" sz="1900">
                <a:latin typeface="Cutive Mono"/>
                <a:ea typeface="Cutive Mono"/>
                <a:cs typeface="Cutive Mono"/>
                <a:sym typeface="Cutive Mono"/>
              </a:rPr>
              <a:t>()</a:t>
            </a:r>
            <a:r>
              <a:rPr lang="en" sz="1900">
                <a:latin typeface="Cambria Math"/>
                <a:ea typeface="Cambria Math"/>
                <a:cs typeface="Cambria Math"/>
                <a:sym typeface="Cambria Math"/>
              </a:rPr>
              <a:t>: </a:t>
            </a:r>
            <a:r>
              <a:rPr lang="en" sz="1900">
                <a:latin typeface="Cambria Math"/>
                <a:ea typeface="Cambria Math"/>
                <a:cs typeface="Cambria Math"/>
                <a:sym typeface="Cambria Math"/>
              </a:rPr>
              <a:t>slices out a piece of an array into a new array</a:t>
            </a:r>
            <a:endParaRPr sz="1900">
              <a:latin typeface="Cambria Math"/>
              <a:ea typeface="Cambria Math"/>
              <a:cs typeface="Cambria Math"/>
              <a:sym typeface="Cambria Math"/>
            </a:endParaRPr>
          </a:p>
          <a:p>
            <a:pPr indent="0" lvl="0" marL="457200" rtl="0" algn="l">
              <a:lnSpc>
                <a:spcPct val="115000"/>
              </a:lnSpc>
              <a:spcBef>
                <a:spcPts val="0"/>
              </a:spcBef>
              <a:spcAft>
                <a:spcPts val="0"/>
              </a:spcAft>
              <a:buNone/>
            </a:pPr>
            <a:r>
              <a:rPr lang="en" sz="1600">
                <a:latin typeface="Cutive Mono"/>
                <a:ea typeface="Cutive Mono"/>
                <a:cs typeface="Cutive Mono"/>
                <a:sym typeface="Cutive Mono"/>
              </a:rPr>
              <a:t>var fruits = ["Banana", "Orange", "Lemon", "Apple", "Mango"];</a:t>
            </a:r>
            <a:endParaRPr sz="1600">
              <a:latin typeface="Cutive Mono"/>
              <a:ea typeface="Cutive Mono"/>
              <a:cs typeface="Cutive Mono"/>
              <a:sym typeface="Cutive Mono"/>
            </a:endParaRPr>
          </a:p>
          <a:p>
            <a:pPr indent="0" lvl="0" marL="457200" rtl="0" algn="l">
              <a:lnSpc>
                <a:spcPct val="115000"/>
              </a:lnSpc>
              <a:spcBef>
                <a:spcPts val="0"/>
              </a:spcBef>
              <a:spcAft>
                <a:spcPts val="0"/>
              </a:spcAft>
              <a:buNone/>
            </a:pPr>
            <a:r>
              <a:rPr lang="en" sz="1600">
                <a:latin typeface="Cutive Mono"/>
                <a:ea typeface="Cutive Mono"/>
                <a:cs typeface="Cutive Mono"/>
                <a:sym typeface="Cutive Mono"/>
              </a:rPr>
              <a:t>var citrus = fruits.slice(1);</a:t>
            </a:r>
            <a:r>
              <a:rPr lang="en" sz="1600">
                <a:latin typeface="Cutive Mono"/>
                <a:ea typeface="Cutive Mono"/>
                <a:cs typeface="Cutive Mono"/>
                <a:sym typeface="Cutive Mono"/>
              </a:rPr>
              <a:t> </a:t>
            </a:r>
            <a:endParaRPr sz="1900">
              <a:latin typeface="Cutive Mono"/>
              <a:ea typeface="Cutive Mono"/>
              <a:cs typeface="Cutive Mono"/>
              <a:sym typeface="Cutive Mono"/>
            </a:endParaRPr>
          </a:p>
          <a:p>
            <a:pPr indent="0" lvl="0" marL="0" rtl="0" algn="l">
              <a:lnSpc>
                <a:spcPct val="115000"/>
              </a:lnSpc>
              <a:spcBef>
                <a:spcPts val="0"/>
              </a:spcBef>
              <a:spcAft>
                <a:spcPts val="0"/>
              </a:spcAft>
              <a:buNone/>
            </a:pPr>
            <a:r>
              <a:rPr lang="en" sz="1900">
                <a:latin typeface="Cambria Math"/>
                <a:ea typeface="Cambria Math"/>
                <a:cs typeface="Cambria Math"/>
                <a:sym typeface="Cambria Math"/>
              </a:rPr>
              <a:t>Results:</a:t>
            </a:r>
            <a:endParaRPr sz="1900">
              <a:latin typeface="Cambria Math"/>
              <a:ea typeface="Cambria Math"/>
              <a:cs typeface="Cambria Math"/>
              <a:sym typeface="Cambria Math"/>
            </a:endParaRPr>
          </a:p>
          <a:p>
            <a:pPr indent="0" lvl="0" marL="0" rtl="0" algn="l">
              <a:lnSpc>
                <a:spcPct val="115000"/>
              </a:lnSpc>
              <a:spcBef>
                <a:spcPts val="0"/>
              </a:spcBef>
              <a:spcAft>
                <a:spcPts val="0"/>
              </a:spcAft>
              <a:buNone/>
            </a:pPr>
            <a:r>
              <a:rPr lang="en" sz="1900">
                <a:latin typeface="Cambria Math"/>
                <a:ea typeface="Cambria Math"/>
                <a:cs typeface="Cambria Math"/>
                <a:sym typeface="Cambria Math"/>
              </a:rPr>
              <a:t>	</a:t>
            </a:r>
            <a:r>
              <a:rPr lang="en" sz="1600">
                <a:latin typeface="Cambria Math"/>
                <a:ea typeface="Cambria Math"/>
                <a:cs typeface="Cambria Math"/>
                <a:sym typeface="Cambria Math"/>
              </a:rPr>
              <a:t>slices out a part of an array starting from array element 1 ("Orange")</a:t>
            </a:r>
            <a:endParaRPr sz="1600">
              <a:latin typeface="Cambria Math"/>
              <a:ea typeface="Cambria Math"/>
              <a:cs typeface="Cambria Math"/>
              <a:sym typeface="Cambria Math"/>
            </a:endParaRPr>
          </a:p>
          <a:p>
            <a:pPr indent="0" lvl="0" marL="0" rtl="0" algn="l">
              <a:lnSpc>
                <a:spcPct val="115000"/>
              </a:lnSpc>
              <a:spcBef>
                <a:spcPts val="0"/>
              </a:spcBef>
              <a:spcAft>
                <a:spcPts val="0"/>
              </a:spcAft>
              <a:buNone/>
            </a:pPr>
            <a:r>
              <a:rPr lang="en" sz="1900">
                <a:latin typeface="Cambria Math"/>
                <a:ea typeface="Cambria Math"/>
                <a:cs typeface="Cambria Math"/>
                <a:sym typeface="Cambria Math"/>
              </a:rPr>
              <a:t>Note:</a:t>
            </a:r>
            <a:endParaRPr sz="1900">
              <a:latin typeface="Cambria Math"/>
              <a:ea typeface="Cambria Math"/>
              <a:cs typeface="Cambria Math"/>
              <a:sym typeface="Cambria Math"/>
            </a:endParaRPr>
          </a:p>
          <a:p>
            <a:pPr indent="-330200" lvl="0" marL="457200" rtl="0" algn="l">
              <a:lnSpc>
                <a:spcPct val="115000"/>
              </a:lnSpc>
              <a:spcBef>
                <a:spcPts val="0"/>
              </a:spcBef>
              <a:spcAft>
                <a:spcPts val="0"/>
              </a:spcAft>
              <a:buSzPts val="1600"/>
              <a:buFont typeface="Cambria Math"/>
              <a:buChar char="●"/>
            </a:pPr>
            <a:r>
              <a:rPr lang="en" sz="1600">
                <a:latin typeface="Cambria Math"/>
                <a:ea typeface="Cambria Math"/>
                <a:cs typeface="Cambria Math"/>
                <a:sym typeface="Cambria Math"/>
              </a:rPr>
              <a:t>The slice() method creates a new array. It does not remove any elements from the source array</a:t>
            </a:r>
            <a:endParaRPr sz="1600">
              <a:latin typeface="Cambria Math"/>
              <a:ea typeface="Cambria Math"/>
              <a:cs typeface="Cambria Math"/>
              <a:sym typeface="Cambria Mat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0" st="0"/>
                                            </p:txEl>
                                          </p:spTgt>
                                        </p:tgtEl>
                                        <p:attrNameLst>
                                          <p:attrName>style.visibility</p:attrName>
                                        </p:attrNameLst>
                                      </p:cBhvr>
                                      <p:to>
                                        <p:strVal val="visible"/>
                                      </p:to>
                                    </p:set>
                                    <p:animEffect filter="fade" transition="in">
                                      <p:cBhvr>
                                        <p:cTn dur="1000"/>
                                        <p:tgtEl>
                                          <p:spTgt spid="3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1" st="1"/>
                                            </p:txEl>
                                          </p:spTgt>
                                        </p:tgtEl>
                                        <p:attrNameLst>
                                          <p:attrName>style.visibility</p:attrName>
                                        </p:attrNameLst>
                                      </p:cBhvr>
                                      <p:to>
                                        <p:strVal val="visible"/>
                                      </p:to>
                                    </p:set>
                                    <p:animEffect filter="fade" transition="in">
                                      <p:cBhvr>
                                        <p:cTn dur="1000"/>
                                        <p:tgtEl>
                                          <p:spTgt spid="3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2" st="2"/>
                                            </p:txEl>
                                          </p:spTgt>
                                        </p:tgtEl>
                                        <p:attrNameLst>
                                          <p:attrName>style.visibility</p:attrName>
                                        </p:attrNameLst>
                                      </p:cBhvr>
                                      <p:to>
                                        <p:strVal val="visible"/>
                                      </p:to>
                                    </p:set>
                                    <p:animEffect filter="fade" transition="in">
                                      <p:cBhvr>
                                        <p:cTn dur="1000"/>
                                        <p:tgtEl>
                                          <p:spTgt spid="3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3" st="3"/>
                                            </p:txEl>
                                          </p:spTgt>
                                        </p:tgtEl>
                                        <p:attrNameLst>
                                          <p:attrName>style.visibility</p:attrName>
                                        </p:attrNameLst>
                                      </p:cBhvr>
                                      <p:to>
                                        <p:strVal val="visible"/>
                                      </p:to>
                                    </p:set>
                                    <p:animEffect filter="fade" transition="in">
                                      <p:cBhvr>
                                        <p:cTn dur="1000"/>
                                        <p:tgtEl>
                                          <p:spTgt spid="34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4" st="4"/>
                                            </p:txEl>
                                          </p:spTgt>
                                        </p:tgtEl>
                                        <p:attrNameLst>
                                          <p:attrName>style.visibility</p:attrName>
                                        </p:attrNameLst>
                                      </p:cBhvr>
                                      <p:to>
                                        <p:strVal val="visible"/>
                                      </p:to>
                                    </p:set>
                                    <p:animEffect filter="fade" transition="in">
                                      <p:cBhvr>
                                        <p:cTn dur="1000"/>
                                        <p:tgtEl>
                                          <p:spTgt spid="34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5" st="5"/>
                                            </p:txEl>
                                          </p:spTgt>
                                        </p:tgtEl>
                                        <p:attrNameLst>
                                          <p:attrName>style.visibility</p:attrName>
                                        </p:attrNameLst>
                                      </p:cBhvr>
                                      <p:to>
                                        <p:strVal val="visible"/>
                                      </p:to>
                                    </p:set>
                                    <p:animEffect filter="fade" transition="in">
                                      <p:cBhvr>
                                        <p:cTn dur="1000"/>
                                        <p:tgtEl>
                                          <p:spTgt spid="34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6" st="6"/>
                                            </p:txEl>
                                          </p:spTgt>
                                        </p:tgtEl>
                                        <p:attrNameLst>
                                          <p:attrName>style.visibility</p:attrName>
                                        </p:attrNameLst>
                                      </p:cBhvr>
                                      <p:to>
                                        <p:strVal val="visible"/>
                                      </p:to>
                                    </p:set>
                                    <p:animEffect filter="fade" transition="in">
                                      <p:cBhvr>
                                        <p:cTn dur="1000"/>
                                        <p:tgtEl>
                                          <p:spTgt spid="34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8"/>
          <p:cNvSpPr txBox="1"/>
          <p:nvPr>
            <p:ph type="title"/>
          </p:nvPr>
        </p:nvSpPr>
        <p:spPr>
          <a:xfrm>
            <a:off x="663225" y="585600"/>
            <a:ext cx="7838700" cy="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Cambria Math"/>
                <a:ea typeface="Cambria Math"/>
                <a:cs typeface="Cambria Math"/>
                <a:sym typeface="Cambria Math"/>
              </a:rPr>
              <a:t>JavaScript Array Methods and Properties</a:t>
            </a:r>
            <a:endParaRPr>
              <a:latin typeface="Cambria Math"/>
              <a:ea typeface="Cambria Math"/>
              <a:cs typeface="Cambria Math"/>
              <a:sym typeface="Cambria Math"/>
            </a:endParaRPr>
          </a:p>
        </p:txBody>
      </p:sp>
      <p:sp>
        <p:nvSpPr>
          <p:cNvPr id="351" name="Google Shape;351;p48"/>
          <p:cNvSpPr txBox="1"/>
          <p:nvPr/>
        </p:nvSpPr>
        <p:spPr>
          <a:xfrm>
            <a:off x="571500" y="1312325"/>
            <a:ext cx="8260500" cy="29622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Cambria Math"/>
              <a:buChar char="●"/>
            </a:pPr>
            <a:r>
              <a:rPr lang="en" sz="1900">
                <a:latin typeface="Cutive Mono"/>
                <a:ea typeface="Cutive Mono"/>
                <a:cs typeface="Cutive Mono"/>
                <a:sym typeface="Cutive Mono"/>
              </a:rPr>
              <a:t>indexOf</a:t>
            </a:r>
            <a:r>
              <a:rPr lang="en" sz="1900">
                <a:latin typeface="Cutive Mono"/>
                <a:ea typeface="Cutive Mono"/>
                <a:cs typeface="Cutive Mono"/>
                <a:sym typeface="Cutive Mono"/>
              </a:rPr>
              <a:t>()</a:t>
            </a:r>
            <a:r>
              <a:rPr lang="en" sz="1900">
                <a:latin typeface="Cambria Math"/>
                <a:ea typeface="Cambria Math"/>
                <a:cs typeface="Cambria Math"/>
                <a:sym typeface="Cambria Math"/>
              </a:rPr>
              <a:t>: </a:t>
            </a:r>
            <a:r>
              <a:rPr lang="en" sz="1900">
                <a:latin typeface="Cambria Math"/>
                <a:ea typeface="Cambria Math"/>
                <a:cs typeface="Cambria Math"/>
                <a:sym typeface="Cambria Math"/>
              </a:rPr>
              <a:t>searches an array for an element value and returns its position</a:t>
            </a:r>
            <a:endParaRPr sz="1900">
              <a:latin typeface="Cambria Math"/>
              <a:ea typeface="Cambria Math"/>
              <a:cs typeface="Cambria Math"/>
              <a:sym typeface="Cambria Math"/>
            </a:endParaRPr>
          </a:p>
          <a:p>
            <a:pPr indent="0" lvl="0" marL="457200" rtl="0" algn="l">
              <a:lnSpc>
                <a:spcPct val="115000"/>
              </a:lnSpc>
              <a:spcBef>
                <a:spcPts val="0"/>
              </a:spcBef>
              <a:spcAft>
                <a:spcPts val="0"/>
              </a:spcAft>
              <a:buNone/>
            </a:pPr>
            <a:r>
              <a:rPr lang="en" sz="1600">
                <a:latin typeface="Cutive Mono"/>
                <a:ea typeface="Cutive Mono"/>
                <a:cs typeface="Cutive Mono"/>
                <a:sym typeface="Cutive Mono"/>
              </a:rPr>
              <a:t>var fruits = ["Apple", "Orange", "Lemon", "Apple", "Mango"];</a:t>
            </a:r>
            <a:endParaRPr sz="1600">
              <a:latin typeface="Cutive Mono"/>
              <a:ea typeface="Cutive Mono"/>
              <a:cs typeface="Cutive Mono"/>
              <a:sym typeface="Cutive Mono"/>
            </a:endParaRPr>
          </a:p>
          <a:p>
            <a:pPr indent="0" lvl="0" marL="457200" rtl="0" algn="l">
              <a:lnSpc>
                <a:spcPct val="115000"/>
              </a:lnSpc>
              <a:spcBef>
                <a:spcPts val="0"/>
              </a:spcBef>
              <a:spcAft>
                <a:spcPts val="0"/>
              </a:spcAft>
              <a:buNone/>
            </a:pPr>
            <a:r>
              <a:rPr lang="en" sz="1600">
                <a:latin typeface="Cutive Mono"/>
                <a:ea typeface="Cutive Mono"/>
                <a:cs typeface="Cutive Mono"/>
                <a:sym typeface="Cutive Mono"/>
              </a:rPr>
              <a:t>var pos = fruits.indexOf("Apple");</a:t>
            </a:r>
            <a:endParaRPr sz="1600">
              <a:latin typeface="Cutive Mono"/>
              <a:ea typeface="Cutive Mono"/>
              <a:cs typeface="Cutive Mono"/>
              <a:sym typeface="Cutive Mono"/>
            </a:endParaRPr>
          </a:p>
          <a:p>
            <a:pPr indent="0" lvl="0" marL="0" rtl="0" algn="l">
              <a:lnSpc>
                <a:spcPct val="115000"/>
              </a:lnSpc>
              <a:spcBef>
                <a:spcPts val="0"/>
              </a:spcBef>
              <a:spcAft>
                <a:spcPts val="0"/>
              </a:spcAft>
              <a:buNone/>
            </a:pPr>
            <a:r>
              <a:rPr lang="en" sz="1900">
                <a:latin typeface="Cambria Math"/>
                <a:ea typeface="Cambria Math"/>
                <a:cs typeface="Cambria Math"/>
                <a:sym typeface="Cambria Math"/>
              </a:rPr>
              <a:t>Results:</a:t>
            </a:r>
            <a:endParaRPr sz="1900">
              <a:latin typeface="Cambria Math"/>
              <a:ea typeface="Cambria Math"/>
              <a:cs typeface="Cambria Math"/>
              <a:sym typeface="Cambria Math"/>
            </a:endParaRPr>
          </a:p>
          <a:p>
            <a:pPr indent="0" lvl="0" marL="0" rtl="0" algn="l">
              <a:lnSpc>
                <a:spcPct val="115000"/>
              </a:lnSpc>
              <a:spcBef>
                <a:spcPts val="0"/>
              </a:spcBef>
              <a:spcAft>
                <a:spcPts val="0"/>
              </a:spcAft>
              <a:buNone/>
            </a:pPr>
            <a:r>
              <a:rPr lang="en" sz="1900">
                <a:latin typeface="Cambria Math"/>
                <a:ea typeface="Cambria Math"/>
                <a:cs typeface="Cambria Math"/>
                <a:sym typeface="Cambria Math"/>
              </a:rPr>
              <a:t>	</a:t>
            </a:r>
            <a:r>
              <a:rPr lang="en" sz="1600">
                <a:latin typeface="Cambria Math"/>
                <a:ea typeface="Cambria Math"/>
                <a:cs typeface="Cambria Math"/>
                <a:sym typeface="Cambria Math"/>
              </a:rPr>
              <a:t>the value of pos is 0</a:t>
            </a:r>
            <a:endParaRPr sz="1600">
              <a:latin typeface="Cambria Math"/>
              <a:ea typeface="Cambria Math"/>
              <a:cs typeface="Cambria Math"/>
              <a:sym typeface="Cambria Math"/>
            </a:endParaRPr>
          </a:p>
          <a:p>
            <a:pPr indent="0" lvl="0" marL="0" rtl="0" algn="l">
              <a:lnSpc>
                <a:spcPct val="115000"/>
              </a:lnSpc>
              <a:spcBef>
                <a:spcPts val="0"/>
              </a:spcBef>
              <a:spcAft>
                <a:spcPts val="0"/>
              </a:spcAft>
              <a:buNone/>
            </a:pPr>
            <a:r>
              <a:rPr lang="en" sz="1900">
                <a:latin typeface="Cambria Math"/>
                <a:ea typeface="Cambria Math"/>
                <a:cs typeface="Cambria Math"/>
                <a:sym typeface="Cambria Math"/>
              </a:rPr>
              <a:t>Note:</a:t>
            </a:r>
            <a:endParaRPr sz="1900">
              <a:latin typeface="Cambria Math"/>
              <a:ea typeface="Cambria Math"/>
              <a:cs typeface="Cambria Math"/>
              <a:sym typeface="Cambria Math"/>
            </a:endParaRPr>
          </a:p>
          <a:p>
            <a:pPr indent="-330200" lvl="0" marL="457200" rtl="0" algn="l">
              <a:lnSpc>
                <a:spcPct val="115000"/>
              </a:lnSpc>
              <a:spcBef>
                <a:spcPts val="0"/>
              </a:spcBef>
              <a:spcAft>
                <a:spcPts val="0"/>
              </a:spcAft>
              <a:buSzPts val="1600"/>
              <a:buFont typeface="Cambria Math"/>
              <a:buChar char="●"/>
            </a:pPr>
            <a:r>
              <a:rPr lang="en" sz="1600">
                <a:latin typeface="Cambria Math"/>
                <a:ea typeface="Cambria Math"/>
                <a:cs typeface="Cambria Math"/>
                <a:sym typeface="Cambria Math"/>
              </a:rPr>
              <a:t>Array.indexOf() returns -1 if the item is not found</a:t>
            </a:r>
            <a:endParaRPr sz="1600">
              <a:latin typeface="Cambria Math"/>
              <a:ea typeface="Cambria Math"/>
              <a:cs typeface="Cambria Math"/>
              <a:sym typeface="Cambria Math"/>
            </a:endParaRPr>
          </a:p>
          <a:p>
            <a:pPr indent="-330200" lvl="0" marL="457200" rtl="0" algn="l">
              <a:lnSpc>
                <a:spcPct val="115000"/>
              </a:lnSpc>
              <a:spcBef>
                <a:spcPts val="0"/>
              </a:spcBef>
              <a:spcAft>
                <a:spcPts val="0"/>
              </a:spcAft>
              <a:buSzPts val="1600"/>
              <a:buFont typeface="Cambria Math"/>
              <a:buChar char="●"/>
            </a:pPr>
            <a:r>
              <a:rPr lang="en" sz="1600">
                <a:latin typeface="Cambria Math"/>
                <a:ea typeface="Cambria Math"/>
                <a:cs typeface="Cambria Math"/>
                <a:sym typeface="Cambria Math"/>
              </a:rPr>
              <a:t>If the item is present more than once, it returns the position of the first occurrence.</a:t>
            </a:r>
            <a:endParaRPr sz="1600">
              <a:latin typeface="Cambria Math"/>
              <a:ea typeface="Cambria Math"/>
              <a:cs typeface="Cambria Math"/>
              <a:sym typeface="Cambria Mat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xEl>
                                              <p:pRg end="0" st="0"/>
                                            </p:txEl>
                                          </p:spTgt>
                                        </p:tgtEl>
                                        <p:attrNameLst>
                                          <p:attrName>style.visibility</p:attrName>
                                        </p:attrNameLst>
                                      </p:cBhvr>
                                      <p:to>
                                        <p:strVal val="visible"/>
                                      </p:to>
                                    </p:set>
                                    <p:animEffect filter="fade" transition="in">
                                      <p:cBhvr>
                                        <p:cTn dur="1000"/>
                                        <p:tgtEl>
                                          <p:spTgt spid="3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xEl>
                                              <p:pRg end="1" st="1"/>
                                            </p:txEl>
                                          </p:spTgt>
                                        </p:tgtEl>
                                        <p:attrNameLst>
                                          <p:attrName>style.visibility</p:attrName>
                                        </p:attrNameLst>
                                      </p:cBhvr>
                                      <p:to>
                                        <p:strVal val="visible"/>
                                      </p:to>
                                    </p:set>
                                    <p:animEffect filter="fade" transition="in">
                                      <p:cBhvr>
                                        <p:cTn dur="1000"/>
                                        <p:tgtEl>
                                          <p:spTgt spid="3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xEl>
                                              <p:pRg end="2" st="2"/>
                                            </p:txEl>
                                          </p:spTgt>
                                        </p:tgtEl>
                                        <p:attrNameLst>
                                          <p:attrName>style.visibility</p:attrName>
                                        </p:attrNameLst>
                                      </p:cBhvr>
                                      <p:to>
                                        <p:strVal val="visible"/>
                                      </p:to>
                                    </p:set>
                                    <p:animEffect filter="fade" transition="in">
                                      <p:cBhvr>
                                        <p:cTn dur="1000"/>
                                        <p:tgtEl>
                                          <p:spTgt spid="3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xEl>
                                              <p:pRg end="3" st="3"/>
                                            </p:txEl>
                                          </p:spTgt>
                                        </p:tgtEl>
                                        <p:attrNameLst>
                                          <p:attrName>style.visibility</p:attrName>
                                        </p:attrNameLst>
                                      </p:cBhvr>
                                      <p:to>
                                        <p:strVal val="visible"/>
                                      </p:to>
                                    </p:set>
                                    <p:animEffect filter="fade" transition="in">
                                      <p:cBhvr>
                                        <p:cTn dur="1000"/>
                                        <p:tgtEl>
                                          <p:spTgt spid="3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xEl>
                                              <p:pRg end="4" st="4"/>
                                            </p:txEl>
                                          </p:spTgt>
                                        </p:tgtEl>
                                        <p:attrNameLst>
                                          <p:attrName>style.visibility</p:attrName>
                                        </p:attrNameLst>
                                      </p:cBhvr>
                                      <p:to>
                                        <p:strVal val="visible"/>
                                      </p:to>
                                    </p:set>
                                    <p:animEffect filter="fade" transition="in">
                                      <p:cBhvr>
                                        <p:cTn dur="1000"/>
                                        <p:tgtEl>
                                          <p:spTgt spid="35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xEl>
                                              <p:pRg end="5" st="5"/>
                                            </p:txEl>
                                          </p:spTgt>
                                        </p:tgtEl>
                                        <p:attrNameLst>
                                          <p:attrName>style.visibility</p:attrName>
                                        </p:attrNameLst>
                                      </p:cBhvr>
                                      <p:to>
                                        <p:strVal val="visible"/>
                                      </p:to>
                                    </p:set>
                                    <p:animEffect filter="fade" transition="in">
                                      <p:cBhvr>
                                        <p:cTn dur="1000"/>
                                        <p:tgtEl>
                                          <p:spTgt spid="35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xEl>
                                              <p:pRg end="6" st="6"/>
                                            </p:txEl>
                                          </p:spTgt>
                                        </p:tgtEl>
                                        <p:attrNameLst>
                                          <p:attrName>style.visibility</p:attrName>
                                        </p:attrNameLst>
                                      </p:cBhvr>
                                      <p:to>
                                        <p:strVal val="visible"/>
                                      </p:to>
                                    </p:set>
                                    <p:animEffect filter="fade" transition="in">
                                      <p:cBhvr>
                                        <p:cTn dur="1000"/>
                                        <p:tgtEl>
                                          <p:spTgt spid="35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xEl>
                                              <p:pRg end="7" st="7"/>
                                            </p:txEl>
                                          </p:spTgt>
                                        </p:tgtEl>
                                        <p:attrNameLst>
                                          <p:attrName>style.visibility</p:attrName>
                                        </p:attrNameLst>
                                      </p:cBhvr>
                                      <p:to>
                                        <p:strVal val="visible"/>
                                      </p:to>
                                    </p:set>
                                    <p:animEffect filter="fade" transition="in">
                                      <p:cBhvr>
                                        <p:cTn dur="1000"/>
                                        <p:tgtEl>
                                          <p:spTgt spid="35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9"/>
          <p:cNvSpPr txBox="1"/>
          <p:nvPr>
            <p:ph type="title"/>
          </p:nvPr>
        </p:nvSpPr>
        <p:spPr>
          <a:xfrm>
            <a:off x="663225" y="585600"/>
            <a:ext cx="7838700" cy="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Cambria Math"/>
                <a:ea typeface="Cambria Math"/>
                <a:cs typeface="Cambria Math"/>
                <a:sym typeface="Cambria Math"/>
              </a:rPr>
              <a:t>JavaScript Array Methods and Properties</a:t>
            </a:r>
            <a:endParaRPr>
              <a:latin typeface="Cambria Math"/>
              <a:ea typeface="Cambria Math"/>
              <a:cs typeface="Cambria Math"/>
              <a:sym typeface="Cambria Math"/>
            </a:endParaRPr>
          </a:p>
        </p:txBody>
      </p:sp>
      <p:sp>
        <p:nvSpPr>
          <p:cNvPr id="357" name="Google Shape;357;p49"/>
          <p:cNvSpPr txBox="1"/>
          <p:nvPr/>
        </p:nvSpPr>
        <p:spPr>
          <a:xfrm>
            <a:off x="571500" y="1312325"/>
            <a:ext cx="8260500" cy="26790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Cambria Math"/>
              <a:buChar char="●"/>
            </a:pPr>
            <a:r>
              <a:rPr lang="en" sz="1900">
                <a:latin typeface="Cutive Mono"/>
                <a:ea typeface="Cutive Mono"/>
                <a:cs typeface="Cutive Mono"/>
                <a:sym typeface="Cutive Mono"/>
              </a:rPr>
              <a:t>lastI</a:t>
            </a:r>
            <a:r>
              <a:rPr lang="en" sz="1900">
                <a:latin typeface="Cutive Mono"/>
                <a:ea typeface="Cutive Mono"/>
                <a:cs typeface="Cutive Mono"/>
                <a:sym typeface="Cutive Mono"/>
              </a:rPr>
              <a:t>ndexOf()</a:t>
            </a:r>
            <a:r>
              <a:rPr lang="en" sz="1900">
                <a:latin typeface="Cambria Math"/>
                <a:ea typeface="Cambria Math"/>
                <a:cs typeface="Cambria Math"/>
                <a:sym typeface="Cambria Math"/>
              </a:rPr>
              <a:t>: </a:t>
            </a:r>
            <a:r>
              <a:rPr lang="en" sz="1900">
                <a:latin typeface="Cambria Math"/>
                <a:ea typeface="Cambria Math"/>
                <a:cs typeface="Cambria Math"/>
                <a:sym typeface="Cambria Math"/>
              </a:rPr>
              <a:t>is the same as </a:t>
            </a:r>
            <a:r>
              <a:rPr lang="en" sz="1900">
                <a:latin typeface="Cutive Mono"/>
                <a:ea typeface="Cutive Mono"/>
                <a:cs typeface="Cutive Mono"/>
                <a:sym typeface="Cutive Mono"/>
              </a:rPr>
              <a:t>Array.indexOf()</a:t>
            </a:r>
            <a:r>
              <a:rPr lang="en" sz="1900">
                <a:latin typeface="Cambria Math"/>
                <a:ea typeface="Cambria Math"/>
                <a:cs typeface="Cambria Math"/>
                <a:sym typeface="Cambria Math"/>
              </a:rPr>
              <a:t>, but returns the position of the last occurrence of the specified element</a:t>
            </a:r>
            <a:endParaRPr sz="1900">
              <a:latin typeface="Cambria Math"/>
              <a:ea typeface="Cambria Math"/>
              <a:cs typeface="Cambria Math"/>
              <a:sym typeface="Cambria Math"/>
            </a:endParaRPr>
          </a:p>
          <a:p>
            <a:pPr indent="0" lvl="0" marL="457200" rtl="0" algn="l">
              <a:lnSpc>
                <a:spcPct val="115000"/>
              </a:lnSpc>
              <a:spcBef>
                <a:spcPts val="0"/>
              </a:spcBef>
              <a:spcAft>
                <a:spcPts val="0"/>
              </a:spcAft>
              <a:buNone/>
            </a:pPr>
            <a:r>
              <a:rPr lang="en" sz="1600">
                <a:latin typeface="Cutive Mono"/>
                <a:ea typeface="Cutive Mono"/>
                <a:cs typeface="Cutive Mono"/>
                <a:sym typeface="Cutive Mono"/>
              </a:rPr>
              <a:t>var fruits = ["Apple", "Orange", "Lemon", "Apple", "Mango"];</a:t>
            </a:r>
            <a:endParaRPr sz="1600">
              <a:latin typeface="Cutive Mono"/>
              <a:ea typeface="Cutive Mono"/>
              <a:cs typeface="Cutive Mono"/>
              <a:sym typeface="Cutive Mono"/>
            </a:endParaRPr>
          </a:p>
          <a:p>
            <a:pPr indent="0" lvl="0" marL="457200" rtl="0" algn="l">
              <a:lnSpc>
                <a:spcPct val="115000"/>
              </a:lnSpc>
              <a:spcBef>
                <a:spcPts val="0"/>
              </a:spcBef>
              <a:spcAft>
                <a:spcPts val="0"/>
              </a:spcAft>
              <a:buNone/>
            </a:pPr>
            <a:r>
              <a:rPr lang="en" sz="1600">
                <a:latin typeface="Cutive Mono"/>
                <a:ea typeface="Cutive Mono"/>
                <a:cs typeface="Cutive Mono"/>
                <a:sym typeface="Cutive Mono"/>
              </a:rPr>
              <a:t>var pos = fruits.lastIndexOf("Apple");</a:t>
            </a:r>
            <a:endParaRPr sz="1600">
              <a:latin typeface="Cutive Mono"/>
              <a:ea typeface="Cutive Mono"/>
              <a:cs typeface="Cutive Mono"/>
              <a:sym typeface="Cutive Mono"/>
            </a:endParaRPr>
          </a:p>
          <a:p>
            <a:pPr indent="0" lvl="0" marL="0" rtl="0" algn="l">
              <a:lnSpc>
                <a:spcPct val="115000"/>
              </a:lnSpc>
              <a:spcBef>
                <a:spcPts val="0"/>
              </a:spcBef>
              <a:spcAft>
                <a:spcPts val="0"/>
              </a:spcAft>
              <a:buNone/>
            </a:pPr>
            <a:r>
              <a:rPr lang="en" sz="1900">
                <a:latin typeface="Cambria Math"/>
                <a:ea typeface="Cambria Math"/>
                <a:cs typeface="Cambria Math"/>
                <a:sym typeface="Cambria Math"/>
              </a:rPr>
              <a:t>Results:</a:t>
            </a:r>
            <a:endParaRPr sz="1900">
              <a:latin typeface="Cambria Math"/>
              <a:ea typeface="Cambria Math"/>
              <a:cs typeface="Cambria Math"/>
              <a:sym typeface="Cambria Math"/>
            </a:endParaRPr>
          </a:p>
          <a:p>
            <a:pPr indent="0" lvl="0" marL="0" rtl="0" algn="l">
              <a:lnSpc>
                <a:spcPct val="115000"/>
              </a:lnSpc>
              <a:spcBef>
                <a:spcPts val="0"/>
              </a:spcBef>
              <a:spcAft>
                <a:spcPts val="0"/>
              </a:spcAft>
              <a:buNone/>
            </a:pPr>
            <a:r>
              <a:rPr lang="en" sz="1900">
                <a:latin typeface="Cambria Math"/>
                <a:ea typeface="Cambria Math"/>
                <a:cs typeface="Cambria Math"/>
                <a:sym typeface="Cambria Math"/>
              </a:rPr>
              <a:t>	</a:t>
            </a:r>
            <a:r>
              <a:rPr lang="en" sz="1600">
                <a:latin typeface="Cambria Math"/>
                <a:ea typeface="Cambria Math"/>
                <a:cs typeface="Cambria Math"/>
                <a:sym typeface="Cambria Math"/>
              </a:rPr>
              <a:t>the value of pos is 3</a:t>
            </a:r>
            <a:endParaRPr sz="1600">
              <a:latin typeface="Cambria Math"/>
              <a:ea typeface="Cambria Math"/>
              <a:cs typeface="Cambria Math"/>
              <a:sym typeface="Cambria Math"/>
            </a:endParaRPr>
          </a:p>
          <a:p>
            <a:pPr indent="0" lvl="0" marL="0" rtl="0" algn="l">
              <a:lnSpc>
                <a:spcPct val="115000"/>
              </a:lnSpc>
              <a:spcBef>
                <a:spcPts val="0"/>
              </a:spcBef>
              <a:spcAft>
                <a:spcPts val="0"/>
              </a:spcAft>
              <a:buNone/>
            </a:pPr>
            <a:r>
              <a:rPr lang="en" sz="1900">
                <a:latin typeface="Cambria Math"/>
                <a:ea typeface="Cambria Math"/>
                <a:cs typeface="Cambria Math"/>
                <a:sym typeface="Cambria Math"/>
              </a:rPr>
              <a:t>Note:</a:t>
            </a:r>
            <a:endParaRPr sz="1900">
              <a:latin typeface="Cambria Math"/>
              <a:ea typeface="Cambria Math"/>
              <a:cs typeface="Cambria Math"/>
              <a:sym typeface="Cambria Math"/>
            </a:endParaRPr>
          </a:p>
          <a:p>
            <a:pPr indent="-330200" lvl="0" marL="457200" rtl="0" algn="l">
              <a:lnSpc>
                <a:spcPct val="115000"/>
              </a:lnSpc>
              <a:spcBef>
                <a:spcPts val="0"/>
              </a:spcBef>
              <a:spcAft>
                <a:spcPts val="0"/>
              </a:spcAft>
              <a:buSzPts val="1600"/>
              <a:buFont typeface="Cambria Math"/>
              <a:buChar char="●"/>
            </a:pPr>
            <a:r>
              <a:rPr lang="en" sz="1600">
                <a:latin typeface="Cambria Math"/>
                <a:ea typeface="Cambria Math"/>
                <a:cs typeface="Cambria Math"/>
                <a:sym typeface="Cambria Math"/>
              </a:rPr>
              <a:t>Array.lastIndexOf() returns -1 if the item is not found</a:t>
            </a:r>
            <a:endParaRPr sz="1600">
              <a:latin typeface="Cambria Math"/>
              <a:ea typeface="Cambria Math"/>
              <a:cs typeface="Cambria Math"/>
              <a:sym typeface="Cambria Mat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0" st="0"/>
                                            </p:txEl>
                                          </p:spTgt>
                                        </p:tgtEl>
                                        <p:attrNameLst>
                                          <p:attrName>style.visibility</p:attrName>
                                        </p:attrNameLst>
                                      </p:cBhvr>
                                      <p:to>
                                        <p:strVal val="visible"/>
                                      </p:to>
                                    </p:set>
                                    <p:animEffect filter="fade" transition="in">
                                      <p:cBhvr>
                                        <p:cTn dur="1000"/>
                                        <p:tgtEl>
                                          <p:spTgt spid="3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1" st="1"/>
                                            </p:txEl>
                                          </p:spTgt>
                                        </p:tgtEl>
                                        <p:attrNameLst>
                                          <p:attrName>style.visibility</p:attrName>
                                        </p:attrNameLst>
                                      </p:cBhvr>
                                      <p:to>
                                        <p:strVal val="visible"/>
                                      </p:to>
                                    </p:set>
                                    <p:animEffect filter="fade" transition="in">
                                      <p:cBhvr>
                                        <p:cTn dur="1000"/>
                                        <p:tgtEl>
                                          <p:spTgt spid="3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2" st="2"/>
                                            </p:txEl>
                                          </p:spTgt>
                                        </p:tgtEl>
                                        <p:attrNameLst>
                                          <p:attrName>style.visibility</p:attrName>
                                        </p:attrNameLst>
                                      </p:cBhvr>
                                      <p:to>
                                        <p:strVal val="visible"/>
                                      </p:to>
                                    </p:set>
                                    <p:animEffect filter="fade" transition="in">
                                      <p:cBhvr>
                                        <p:cTn dur="1000"/>
                                        <p:tgtEl>
                                          <p:spTgt spid="3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3" st="3"/>
                                            </p:txEl>
                                          </p:spTgt>
                                        </p:tgtEl>
                                        <p:attrNameLst>
                                          <p:attrName>style.visibility</p:attrName>
                                        </p:attrNameLst>
                                      </p:cBhvr>
                                      <p:to>
                                        <p:strVal val="visible"/>
                                      </p:to>
                                    </p:set>
                                    <p:animEffect filter="fade" transition="in">
                                      <p:cBhvr>
                                        <p:cTn dur="1000"/>
                                        <p:tgtEl>
                                          <p:spTgt spid="3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4" st="4"/>
                                            </p:txEl>
                                          </p:spTgt>
                                        </p:tgtEl>
                                        <p:attrNameLst>
                                          <p:attrName>style.visibility</p:attrName>
                                        </p:attrNameLst>
                                      </p:cBhvr>
                                      <p:to>
                                        <p:strVal val="visible"/>
                                      </p:to>
                                    </p:set>
                                    <p:animEffect filter="fade" transition="in">
                                      <p:cBhvr>
                                        <p:cTn dur="1000"/>
                                        <p:tgtEl>
                                          <p:spTgt spid="35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5" st="5"/>
                                            </p:txEl>
                                          </p:spTgt>
                                        </p:tgtEl>
                                        <p:attrNameLst>
                                          <p:attrName>style.visibility</p:attrName>
                                        </p:attrNameLst>
                                      </p:cBhvr>
                                      <p:to>
                                        <p:strVal val="visible"/>
                                      </p:to>
                                    </p:set>
                                    <p:animEffect filter="fade" transition="in">
                                      <p:cBhvr>
                                        <p:cTn dur="1000"/>
                                        <p:tgtEl>
                                          <p:spTgt spid="35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6" st="6"/>
                                            </p:txEl>
                                          </p:spTgt>
                                        </p:tgtEl>
                                        <p:attrNameLst>
                                          <p:attrName>style.visibility</p:attrName>
                                        </p:attrNameLst>
                                      </p:cBhvr>
                                      <p:to>
                                        <p:strVal val="visible"/>
                                      </p:to>
                                    </p:set>
                                    <p:animEffect filter="fade" transition="in">
                                      <p:cBhvr>
                                        <p:cTn dur="1000"/>
                                        <p:tgtEl>
                                          <p:spTgt spid="35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0"/>
          <p:cNvSpPr txBox="1"/>
          <p:nvPr>
            <p:ph type="title"/>
          </p:nvPr>
        </p:nvSpPr>
        <p:spPr>
          <a:xfrm>
            <a:off x="663225" y="2185800"/>
            <a:ext cx="7838700" cy="8004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SzPts val="990"/>
              <a:buNone/>
            </a:pPr>
            <a:r>
              <a:rPr lang="en" sz="4000">
                <a:latin typeface="Cambria Math"/>
                <a:ea typeface="Cambria Math"/>
                <a:cs typeface="Cambria Math"/>
                <a:sym typeface="Cambria Math"/>
              </a:rPr>
              <a:t>JavaScript String</a:t>
            </a:r>
            <a:endParaRPr sz="4000">
              <a:latin typeface="Cambria Math"/>
              <a:ea typeface="Cambria Math"/>
              <a:cs typeface="Cambria Math"/>
              <a:sym typeface="Cambria Math"/>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1"/>
          <p:cNvSpPr txBox="1"/>
          <p:nvPr>
            <p:ph type="title"/>
          </p:nvPr>
        </p:nvSpPr>
        <p:spPr>
          <a:xfrm>
            <a:off x="663225" y="585600"/>
            <a:ext cx="7838700" cy="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Cambria Math"/>
                <a:ea typeface="Cambria Math"/>
                <a:cs typeface="Cambria Math"/>
                <a:sym typeface="Cambria Math"/>
              </a:rPr>
              <a:t>JavaScript String Methods and Properties</a:t>
            </a:r>
            <a:endParaRPr>
              <a:latin typeface="Cambria Math"/>
              <a:ea typeface="Cambria Math"/>
              <a:cs typeface="Cambria Math"/>
              <a:sym typeface="Cambria Math"/>
            </a:endParaRPr>
          </a:p>
        </p:txBody>
      </p:sp>
      <p:sp>
        <p:nvSpPr>
          <p:cNvPr id="368" name="Google Shape;368;p51"/>
          <p:cNvSpPr txBox="1"/>
          <p:nvPr/>
        </p:nvSpPr>
        <p:spPr>
          <a:xfrm>
            <a:off x="571500" y="1159925"/>
            <a:ext cx="8018100" cy="24951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Cambria Math"/>
              <a:buChar char="●"/>
            </a:pPr>
            <a:r>
              <a:rPr b="1" lang="en" sz="1900">
                <a:latin typeface="Cambria Math"/>
                <a:ea typeface="Cambria Math"/>
                <a:cs typeface="Cambria Math"/>
                <a:sym typeface="Cambria Math"/>
              </a:rPr>
              <a:t>Finding a String in a String</a:t>
            </a:r>
            <a:r>
              <a:rPr lang="en" sz="1900">
                <a:latin typeface="Cambria Math"/>
                <a:ea typeface="Cambria Math"/>
                <a:cs typeface="Cambria Math"/>
                <a:sym typeface="Cambria Math"/>
              </a:rPr>
              <a:t>: </a:t>
            </a:r>
            <a:endParaRPr sz="1900">
              <a:latin typeface="Cambria Math"/>
              <a:ea typeface="Cambria Math"/>
              <a:cs typeface="Cambria Math"/>
              <a:sym typeface="Cambria Math"/>
            </a:endParaRPr>
          </a:p>
          <a:p>
            <a:pPr indent="-349250" lvl="1" marL="9144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the </a:t>
            </a:r>
            <a:r>
              <a:rPr lang="en" sz="1900">
                <a:latin typeface="Courier New"/>
                <a:ea typeface="Courier New"/>
                <a:cs typeface="Courier New"/>
                <a:sym typeface="Courier New"/>
              </a:rPr>
              <a:t>indexOf()</a:t>
            </a:r>
            <a:r>
              <a:rPr lang="en" sz="1900">
                <a:latin typeface="Cambria Math"/>
                <a:ea typeface="Cambria Math"/>
                <a:cs typeface="Cambria Math"/>
                <a:sym typeface="Cambria Math"/>
              </a:rPr>
              <a:t> method returns the index of (the position of) the first occurrence of a specified text in a string</a:t>
            </a:r>
            <a:endParaRPr sz="1900">
              <a:latin typeface="Cambria Math"/>
              <a:ea typeface="Cambria Math"/>
              <a:cs typeface="Cambria Math"/>
              <a:sym typeface="Cambria Math"/>
            </a:endParaRPr>
          </a:p>
          <a:p>
            <a:pPr indent="-349250" lvl="2" marL="1371600" rtl="0" algn="l">
              <a:lnSpc>
                <a:spcPct val="115000"/>
              </a:lnSpc>
              <a:spcBef>
                <a:spcPts val="0"/>
              </a:spcBef>
              <a:spcAft>
                <a:spcPts val="0"/>
              </a:spcAft>
              <a:buSzPts val="1900"/>
              <a:buFont typeface="Cutive Mono"/>
              <a:buChar char="■"/>
            </a:pPr>
            <a:r>
              <a:rPr lang="en" sz="1900">
                <a:solidFill>
                  <a:srgbClr val="0000FF"/>
                </a:solidFill>
                <a:latin typeface="Cutive Mono"/>
                <a:ea typeface="Cutive Mono"/>
                <a:cs typeface="Cutive Mono"/>
                <a:sym typeface="Cutive Mono"/>
              </a:rPr>
              <a:t>let</a:t>
            </a:r>
            <a:r>
              <a:rPr lang="en" sz="1900">
                <a:latin typeface="Cutive Mono"/>
                <a:ea typeface="Cutive Mono"/>
                <a:cs typeface="Cutive Mono"/>
                <a:sym typeface="Cutive Mono"/>
              </a:rPr>
              <a:t> txt = </a:t>
            </a:r>
            <a:r>
              <a:rPr lang="en" sz="1900">
                <a:solidFill>
                  <a:srgbClr val="CC4125"/>
                </a:solidFill>
                <a:latin typeface="Cutive Mono"/>
                <a:ea typeface="Cutive Mono"/>
                <a:cs typeface="Cutive Mono"/>
                <a:sym typeface="Cutive Mono"/>
              </a:rPr>
              <a:t>“There are two exams and a final exam in CSCI3321”</a:t>
            </a:r>
            <a:r>
              <a:rPr lang="en" sz="1900">
                <a:latin typeface="Cutive Mono"/>
                <a:ea typeface="Cutive Mono"/>
                <a:cs typeface="Cutive Mono"/>
                <a:sym typeface="Cutive Mono"/>
              </a:rPr>
              <a:t>;</a:t>
            </a:r>
            <a:br>
              <a:rPr lang="en" sz="1900">
                <a:latin typeface="Cutive Mono"/>
                <a:ea typeface="Cutive Mono"/>
                <a:cs typeface="Cutive Mono"/>
                <a:sym typeface="Cutive Mono"/>
              </a:rPr>
            </a:br>
            <a:r>
              <a:rPr lang="en" sz="1900">
                <a:solidFill>
                  <a:srgbClr val="0000FF"/>
                </a:solidFill>
                <a:latin typeface="Cutive Mono"/>
                <a:ea typeface="Cutive Mono"/>
                <a:cs typeface="Cutive Mono"/>
                <a:sym typeface="Cutive Mono"/>
              </a:rPr>
              <a:t>let</a:t>
            </a:r>
            <a:r>
              <a:rPr lang="en" sz="1900">
                <a:latin typeface="Cutive Mono"/>
                <a:ea typeface="Cutive Mono"/>
                <a:cs typeface="Cutive Mono"/>
                <a:sym typeface="Cutive Mono"/>
              </a:rPr>
              <a:t> pos = txt.indexOf(</a:t>
            </a:r>
            <a:r>
              <a:rPr lang="en" sz="1900">
                <a:solidFill>
                  <a:srgbClr val="CC4125"/>
                </a:solidFill>
                <a:latin typeface="Cutive Mono"/>
                <a:ea typeface="Cutive Mono"/>
                <a:cs typeface="Cutive Mono"/>
                <a:sym typeface="Cutive Mono"/>
              </a:rPr>
              <a:t>“exam”</a:t>
            </a:r>
            <a:r>
              <a:rPr lang="en" sz="1900">
                <a:latin typeface="Cutive Mono"/>
                <a:ea typeface="Cutive Mono"/>
                <a:cs typeface="Cutive Mono"/>
                <a:sym typeface="Cutive Mono"/>
              </a:rPr>
              <a:t>);</a:t>
            </a:r>
            <a:br>
              <a:rPr lang="en" sz="1900">
                <a:latin typeface="Cutive Mono"/>
                <a:ea typeface="Cutive Mono"/>
                <a:cs typeface="Cutive Mono"/>
                <a:sym typeface="Cutive Mono"/>
              </a:rPr>
            </a:br>
            <a:r>
              <a:rPr lang="en" sz="1900">
                <a:solidFill>
                  <a:srgbClr val="38761D"/>
                </a:solidFill>
                <a:latin typeface="Cutive Mono"/>
                <a:ea typeface="Cutive Mono"/>
                <a:cs typeface="Cutive Mono"/>
                <a:sym typeface="Cutive Mono"/>
              </a:rPr>
              <a:t>// pos = 14</a:t>
            </a:r>
            <a:endParaRPr sz="1900">
              <a:solidFill>
                <a:srgbClr val="38761D"/>
              </a:solidFill>
              <a:latin typeface="Cutive Mono"/>
              <a:ea typeface="Cutive Mono"/>
              <a:cs typeface="Cutive Mono"/>
              <a:sym typeface="Cutive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xEl>
                                              <p:pRg end="0" st="0"/>
                                            </p:txEl>
                                          </p:spTgt>
                                        </p:tgtEl>
                                        <p:attrNameLst>
                                          <p:attrName>style.visibility</p:attrName>
                                        </p:attrNameLst>
                                      </p:cBhvr>
                                      <p:to>
                                        <p:strVal val="visible"/>
                                      </p:to>
                                    </p:set>
                                    <p:animEffect filter="fade" transition="in">
                                      <p:cBhvr>
                                        <p:cTn dur="1000"/>
                                        <p:tgtEl>
                                          <p:spTgt spid="3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xEl>
                                              <p:pRg end="1" st="1"/>
                                            </p:txEl>
                                          </p:spTgt>
                                        </p:tgtEl>
                                        <p:attrNameLst>
                                          <p:attrName>style.visibility</p:attrName>
                                        </p:attrNameLst>
                                      </p:cBhvr>
                                      <p:to>
                                        <p:strVal val="visible"/>
                                      </p:to>
                                    </p:set>
                                    <p:animEffect filter="fade" transition="in">
                                      <p:cBhvr>
                                        <p:cTn dur="1000"/>
                                        <p:tgtEl>
                                          <p:spTgt spid="3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xEl>
                                              <p:pRg end="2" st="2"/>
                                            </p:txEl>
                                          </p:spTgt>
                                        </p:tgtEl>
                                        <p:attrNameLst>
                                          <p:attrName>style.visibility</p:attrName>
                                        </p:attrNameLst>
                                      </p:cBhvr>
                                      <p:to>
                                        <p:strVal val="visible"/>
                                      </p:to>
                                    </p:set>
                                    <p:animEffect filter="fade" transition="in">
                                      <p:cBhvr>
                                        <p:cTn dur="1000"/>
                                        <p:tgtEl>
                                          <p:spTgt spid="36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663225" y="585600"/>
            <a:ext cx="7838700" cy="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Cambria Math"/>
                <a:ea typeface="Cambria Math"/>
                <a:cs typeface="Cambria Math"/>
                <a:sym typeface="Cambria Math"/>
              </a:rPr>
              <a:t>Introduction</a:t>
            </a:r>
            <a:endParaRPr>
              <a:latin typeface="Cambria Math"/>
              <a:ea typeface="Cambria Math"/>
              <a:cs typeface="Cambria Math"/>
              <a:sym typeface="Cambria Math"/>
            </a:endParaRPr>
          </a:p>
        </p:txBody>
      </p:sp>
      <p:sp>
        <p:nvSpPr>
          <p:cNvPr id="147" name="Google Shape;147;p16"/>
          <p:cNvSpPr txBox="1"/>
          <p:nvPr/>
        </p:nvSpPr>
        <p:spPr>
          <a:xfrm>
            <a:off x="800100" y="1312325"/>
            <a:ext cx="7505700" cy="18225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JavaScript has become the most popular programming language</a:t>
            </a:r>
            <a:endParaRPr sz="1900">
              <a:latin typeface="Cambria Math"/>
              <a:ea typeface="Cambria Math"/>
              <a:cs typeface="Cambria Math"/>
              <a:sym typeface="Cambria Math"/>
            </a:endParaRPr>
          </a:p>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JavaScript is the language of the modern Web</a:t>
            </a:r>
            <a:endParaRPr sz="1900">
              <a:latin typeface="Cambria Math"/>
              <a:ea typeface="Cambria Math"/>
              <a:cs typeface="Cambria Math"/>
              <a:sym typeface="Cambria Math"/>
            </a:endParaRPr>
          </a:p>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JavaScript is an interpreted language</a:t>
            </a:r>
            <a:endParaRPr sz="1900">
              <a:latin typeface="Cambria Math"/>
              <a:ea typeface="Cambria Math"/>
              <a:cs typeface="Cambria Math"/>
              <a:sym typeface="Cambria Math"/>
            </a:endParaRPr>
          </a:p>
          <a:p>
            <a:pPr indent="-349250" lvl="1" marL="9144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All browsers include a JavaScript interpreter</a:t>
            </a:r>
            <a:endParaRPr sz="1900">
              <a:latin typeface="Cambria Math"/>
              <a:ea typeface="Cambria Math"/>
              <a:cs typeface="Cambria Math"/>
              <a:sym typeface="Cambria Math"/>
            </a:endParaRPr>
          </a:p>
          <a:p>
            <a:pPr indent="0" lvl="0" marL="457200" rtl="0" algn="l">
              <a:spcBef>
                <a:spcPts val="0"/>
              </a:spcBef>
              <a:spcAft>
                <a:spcPts val="0"/>
              </a:spcAft>
              <a:buNone/>
            </a:pPr>
            <a:r>
              <a:t/>
            </a:r>
            <a:endParaRPr sz="1900">
              <a:latin typeface="Cambria Math"/>
              <a:ea typeface="Cambria Math"/>
              <a:cs typeface="Cambria Math"/>
              <a:sym typeface="Cambria Mat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animEffect filter="fade" transition="in">
                                      <p:cBhvr>
                                        <p:cTn dur="1000"/>
                                        <p:tgtEl>
                                          <p:spTgt spid="1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animEffect filter="fade" transition="in">
                                      <p:cBhvr>
                                        <p:cTn dur="1000"/>
                                        <p:tgtEl>
                                          <p:spTgt spid="1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animEffect filter="fade" transition="in">
                                      <p:cBhvr>
                                        <p:cTn dur="1000"/>
                                        <p:tgtEl>
                                          <p:spTgt spid="1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3" st="3"/>
                                            </p:txEl>
                                          </p:spTgt>
                                        </p:tgtEl>
                                        <p:attrNameLst>
                                          <p:attrName>style.visibility</p:attrName>
                                        </p:attrNameLst>
                                      </p:cBhvr>
                                      <p:to>
                                        <p:strVal val="visible"/>
                                      </p:to>
                                    </p:set>
                                    <p:animEffect filter="fade" transition="in">
                                      <p:cBhvr>
                                        <p:cTn dur="1000"/>
                                        <p:tgtEl>
                                          <p:spTgt spid="14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4" st="4"/>
                                            </p:txEl>
                                          </p:spTgt>
                                        </p:tgtEl>
                                        <p:attrNameLst>
                                          <p:attrName>style.visibility</p:attrName>
                                        </p:attrNameLst>
                                      </p:cBhvr>
                                      <p:to>
                                        <p:strVal val="visible"/>
                                      </p:to>
                                    </p:set>
                                    <p:animEffect filter="fade" transition="in">
                                      <p:cBhvr>
                                        <p:cTn dur="1000"/>
                                        <p:tgtEl>
                                          <p:spTgt spid="14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2"/>
          <p:cNvSpPr txBox="1"/>
          <p:nvPr>
            <p:ph type="title"/>
          </p:nvPr>
        </p:nvSpPr>
        <p:spPr>
          <a:xfrm>
            <a:off x="663225" y="585600"/>
            <a:ext cx="7838700" cy="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Cambria Math"/>
                <a:ea typeface="Cambria Math"/>
                <a:cs typeface="Cambria Math"/>
                <a:sym typeface="Cambria Math"/>
              </a:rPr>
              <a:t>JavaScript String Methods and Properties</a:t>
            </a:r>
            <a:endParaRPr>
              <a:latin typeface="Cambria Math"/>
              <a:ea typeface="Cambria Math"/>
              <a:cs typeface="Cambria Math"/>
              <a:sym typeface="Cambria Math"/>
            </a:endParaRPr>
          </a:p>
        </p:txBody>
      </p:sp>
      <p:sp>
        <p:nvSpPr>
          <p:cNvPr id="374" name="Google Shape;374;p52"/>
          <p:cNvSpPr txBox="1"/>
          <p:nvPr/>
        </p:nvSpPr>
        <p:spPr>
          <a:xfrm>
            <a:off x="571500" y="1159925"/>
            <a:ext cx="8018100" cy="24951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Cambria Math"/>
              <a:buChar char="●"/>
            </a:pPr>
            <a:r>
              <a:rPr b="1" lang="en" sz="1900">
                <a:latin typeface="Cambria Math"/>
                <a:ea typeface="Cambria Math"/>
                <a:cs typeface="Cambria Math"/>
                <a:sym typeface="Cambria Math"/>
              </a:rPr>
              <a:t>Finding a String in a String - Cont’d</a:t>
            </a:r>
            <a:r>
              <a:rPr lang="en" sz="1900">
                <a:latin typeface="Cambria Math"/>
                <a:ea typeface="Cambria Math"/>
                <a:cs typeface="Cambria Math"/>
                <a:sym typeface="Cambria Math"/>
              </a:rPr>
              <a:t>: </a:t>
            </a:r>
            <a:endParaRPr sz="1900">
              <a:latin typeface="Cambria Math"/>
              <a:ea typeface="Cambria Math"/>
              <a:cs typeface="Cambria Math"/>
              <a:sym typeface="Cambria Math"/>
            </a:endParaRPr>
          </a:p>
          <a:p>
            <a:pPr indent="-349250" lvl="1" marL="9144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the </a:t>
            </a:r>
            <a:r>
              <a:rPr lang="en" sz="1900">
                <a:latin typeface="Courier New"/>
                <a:ea typeface="Courier New"/>
                <a:cs typeface="Courier New"/>
                <a:sym typeface="Courier New"/>
              </a:rPr>
              <a:t>lastIndexOf()</a:t>
            </a:r>
            <a:r>
              <a:rPr lang="en" sz="1900">
                <a:latin typeface="Cambria Math"/>
                <a:ea typeface="Cambria Math"/>
                <a:cs typeface="Cambria Math"/>
                <a:sym typeface="Cambria Math"/>
              </a:rPr>
              <a:t> method returns the index of (the position of) the </a:t>
            </a:r>
            <a:r>
              <a:rPr lang="en" sz="1900">
                <a:solidFill>
                  <a:srgbClr val="FF00FF"/>
                </a:solidFill>
                <a:latin typeface="Cambria Math"/>
                <a:ea typeface="Cambria Math"/>
                <a:cs typeface="Cambria Math"/>
                <a:sym typeface="Cambria Math"/>
              </a:rPr>
              <a:t>last</a:t>
            </a:r>
            <a:r>
              <a:rPr lang="en" sz="1900">
                <a:latin typeface="Cambria Math"/>
                <a:ea typeface="Cambria Math"/>
                <a:cs typeface="Cambria Math"/>
                <a:sym typeface="Cambria Math"/>
              </a:rPr>
              <a:t> occurrence of a specified text in a string</a:t>
            </a:r>
            <a:endParaRPr sz="1900">
              <a:latin typeface="Cambria Math"/>
              <a:ea typeface="Cambria Math"/>
              <a:cs typeface="Cambria Math"/>
              <a:sym typeface="Cambria Math"/>
            </a:endParaRPr>
          </a:p>
          <a:p>
            <a:pPr indent="-349250" lvl="2" marL="1371600" rtl="0" algn="l">
              <a:lnSpc>
                <a:spcPct val="115000"/>
              </a:lnSpc>
              <a:spcBef>
                <a:spcPts val="0"/>
              </a:spcBef>
              <a:spcAft>
                <a:spcPts val="0"/>
              </a:spcAft>
              <a:buSzPts val="1900"/>
              <a:buFont typeface="Cutive Mono"/>
              <a:buChar char="■"/>
            </a:pPr>
            <a:r>
              <a:rPr lang="en" sz="1900">
                <a:solidFill>
                  <a:srgbClr val="0000FF"/>
                </a:solidFill>
                <a:latin typeface="Cutive Mono"/>
                <a:ea typeface="Cutive Mono"/>
                <a:cs typeface="Cutive Mono"/>
                <a:sym typeface="Cutive Mono"/>
              </a:rPr>
              <a:t>let</a:t>
            </a:r>
            <a:r>
              <a:rPr lang="en" sz="1900">
                <a:latin typeface="Cutive Mono"/>
                <a:ea typeface="Cutive Mono"/>
                <a:cs typeface="Cutive Mono"/>
                <a:sym typeface="Cutive Mono"/>
              </a:rPr>
              <a:t> txt = </a:t>
            </a:r>
            <a:r>
              <a:rPr lang="en" sz="1900">
                <a:solidFill>
                  <a:srgbClr val="CC4125"/>
                </a:solidFill>
                <a:latin typeface="Cutive Mono"/>
                <a:ea typeface="Cutive Mono"/>
                <a:cs typeface="Cutive Mono"/>
                <a:sym typeface="Cutive Mono"/>
              </a:rPr>
              <a:t>“There are two exams and a final exam in CSCI3321”</a:t>
            </a:r>
            <a:r>
              <a:rPr lang="en" sz="1900">
                <a:latin typeface="Cutive Mono"/>
                <a:ea typeface="Cutive Mono"/>
                <a:cs typeface="Cutive Mono"/>
                <a:sym typeface="Cutive Mono"/>
              </a:rPr>
              <a:t>;</a:t>
            </a:r>
            <a:br>
              <a:rPr lang="en" sz="1900">
                <a:latin typeface="Cutive Mono"/>
                <a:ea typeface="Cutive Mono"/>
                <a:cs typeface="Cutive Mono"/>
                <a:sym typeface="Cutive Mono"/>
              </a:rPr>
            </a:br>
            <a:r>
              <a:rPr lang="en" sz="1900">
                <a:solidFill>
                  <a:srgbClr val="0000FF"/>
                </a:solidFill>
                <a:latin typeface="Cutive Mono"/>
                <a:ea typeface="Cutive Mono"/>
                <a:cs typeface="Cutive Mono"/>
                <a:sym typeface="Cutive Mono"/>
              </a:rPr>
              <a:t>let</a:t>
            </a:r>
            <a:r>
              <a:rPr lang="en" sz="1900">
                <a:latin typeface="Cutive Mono"/>
                <a:ea typeface="Cutive Mono"/>
                <a:cs typeface="Cutive Mono"/>
                <a:sym typeface="Cutive Mono"/>
              </a:rPr>
              <a:t> pos = txt.indexOf(</a:t>
            </a:r>
            <a:r>
              <a:rPr lang="en" sz="1900">
                <a:solidFill>
                  <a:srgbClr val="CC4125"/>
                </a:solidFill>
                <a:latin typeface="Cutive Mono"/>
                <a:ea typeface="Cutive Mono"/>
                <a:cs typeface="Cutive Mono"/>
                <a:sym typeface="Cutive Mono"/>
              </a:rPr>
              <a:t>“exam”</a:t>
            </a:r>
            <a:r>
              <a:rPr lang="en" sz="1900">
                <a:latin typeface="Cutive Mono"/>
                <a:ea typeface="Cutive Mono"/>
                <a:cs typeface="Cutive Mono"/>
                <a:sym typeface="Cutive Mono"/>
              </a:rPr>
              <a:t>);</a:t>
            </a:r>
            <a:br>
              <a:rPr lang="en" sz="1900">
                <a:latin typeface="Cutive Mono"/>
                <a:ea typeface="Cutive Mono"/>
                <a:cs typeface="Cutive Mono"/>
                <a:sym typeface="Cutive Mono"/>
              </a:rPr>
            </a:br>
            <a:r>
              <a:rPr lang="en" sz="1900">
                <a:solidFill>
                  <a:srgbClr val="38761D"/>
                </a:solidFill>
                <a:latin typeface="Cutive Mono"/>
                <a:ea typeface="Cutive Mono"/>
                <a:cs typeface="Cutive Mono"/>
                <a:sym typeface="Cutive Mono"/>
              </a:rPr>
              <a:t>// pos = 32</a:t>
            </a:r>
            <a:endParaRPr sz="1900">
              <a:solidFill>
                <a:srgbClr val="38761D"/>
              </a:solidFill>
              <a:latin typeface="Cutive Mono"/>
              <a:ea typeface="Cutive Mono"/>
              <a:cs typeface="Cutive Mono"/>
              <a:sym typeface="Cutive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xEl>
                                              <p:pRg end="0" st="0"/>
                                            </p:txEl>
                                          </p:spTgt>
                                        </p:tgtEl>
                                        <p:attrNameLst>
                                          <p:attrName>style.visibility</p:attrName>
                                        </p:attrNameLst>
                                      </p:cBhvr>
                                      <p:to>
                                        <p:strVal val="visible"/>
                                      </p:to>
                                    </p:set>
                                    <p:animEffect filter="fade" transition="in">
                                      <p:cBhvr>
                                        <p:cTn dur="1000"/>
                                        <p:tgtEl>
                                          <p:spTgt spid="3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xEl>
                                              <p:pRg end="1" st="1"/>
                                            </p:txEl>
                                          </p:spTgt>
                                        </p:tgtEl>
                                        <p:attrNameLst>
                                          <p:attrName>style.visibility</p:attrName>
                                        </p:attrNameLst>
                                      </p:cBhvr>
                                      <p:to>
                                        <p:strVal val="visible"/>
                                      </p:to>
                                    </p:set>
                                    <p:animEffect filter="fade" transition="in">
                                      <p:cBhvr>
                                        <p:cTn dur="1000"/>
                                        <p:tgtEl>
                                          <p:spTgt spid="3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xEl>
                                              <p:pRg end="2" st="2"/>
                                            </p:txEl>
                                          </p:spTgt>
                                        </p:tgtEl>
                                        <p:attrNameLst>
                                          <p:attrName>style.visibility</p:attrName>
                                        </p:attrNameLst>
                                      </p:cBhvr>
                                      <p:to>
                                        <p:strVal val="visible"/>
                                      </p:to>
                                    </p:set>
                                    <p:animEffect filter="fade" transition="in">
                                      <p:cBhvr>
                                        <p:cTn dur="1000"/>
                                        <p:tgtEl>
                                          <p:spTgt spid="37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3"/>
          <p:cNvSpPr txBox="1"/>
          <p:nvPr>
            <p:ph type="title"/>
          </p:nvPr>
        </p:nvSpPr>
        <p:spPr>
          <a:xfrm>
            <a:off x="663225" y="585600"/>
            <a:ext cx="7838700" cy="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Cambria Math"/>
                <a:ea typeface="Cambria Math"/>
                <a:cs typeface="Cambria Math"/>
                <a:sym typeface="Cambria Math"/>
              </a:rPr>
              <a:t>JavaScript String Methods and Properties</a:t>
            </a:r>
            <a:endParaRPr>
              <a:latin typeface="Cambria Math"/>
              <a:ea typeface="Cambria Math"/>
              <a:cs typeface="Cambria Math"/>
              <a:sym typeface="Cambria Math"/>
            </a:endParaRPr>
          </a:p>
        </p:txBody>
      </p:sp>
      <p:sp>
        <p:nvSpPr>
          <p:cNvPr id="380" name="Google Shape;380;p53"/>
          <p:cNvSpPr txBox="1"/>
          <p:nvPr/>
        </p:nvSpPr>
        <p:spPr>
          <a:xfrm>
            <a:off x="571500" y="1159925"/>
            <a:ext cx="8018100" cy="31677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Cambria Math"/>
              <a:buChar char="●"/>
            </a:pPr>
            <a:r>
              <a:rPr b="1" lang="en" sz="1900">
                <a:latin typeface="Cambria Math"/>
                <a:ea typeface="Cambria Math"/>
                <a:cs typeface="Cambria Math"/>
                <a:sym typeface="Cambria Math"/>
              </a:rPr>
              <a:t>Searching for a String in a String</a:t>
            </a:r>
            <a:r>
              <a:rPr lang="en" sz="1900">
                <a:latin typeface="Cambria Math"/>
                <a:ea typeface="Cambria Math"/>
                <a:cs typeface="Cambria Math"/>
                <a:sym typeface="Cambria Math"/>
              </a:rPr>
              <a:t>: </a:t>
            </a:r>
            <a:endParaRPr sz="1900">
              <a:latin typeface="Cambria Math"/>
              <a:ea typeface="Cambria Math"/>
              <a:cs typeface="Cambria Math"/>
              <a:sym typeface="Cambria Math"/>
            </a:endParaRPr>
          </a:p>
          <a:p>
            <a:pPr indent="-349250" lvl="1" marL="9144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the </a:t>
            </a:r>
            <a:r>
              <a:rPr lang="en" sz="1900">
                <a:latin typeface="Courier New"/>
                <a:ea typeface="Courier New"/>
                <a:cs typeface="Courier New"/>
                <a:sym typeface="Courier New"/>
              </a:rPr>
              <a:t>search</a:t>
            </a:r>
            <a:r>
              <a:rPr lang="en" sz="1900">
                <a:latin typeface="Courier New"/>
                <a:ea typeface="Courier New"/>
                <a:cs typeface="Courier New"/>
                <a:sym typeface="Courier New"/>
              </a:rPr>
              <a:t>()</a:t>
            </a:r>
            <a:r>
              <a:rPr lang="en" sz="1900">
                <a:latin typeface="Cambria Math"/>
                <a:ea typeface="Cambria Math"/>
                <a:cs typeface="Cambria Math"/>
                <a:sym typeface="Cambria Math"/>
              </a:rPr>
              <a:t> method </a:t>
            </a:r>
            <a:r>
              <a:rPr lang="en" sz="1900">
                <a:latin typeface="Cambria Math"/>
                <a:ea typeface="Cambria Math"/>
                <a:cs typeface="Cambria Math"/>
                <a:sym typeface="Cambria Math"/>
              </a:rPr>
              <a:t>searches a string for a specified value and returns the position of the match</a:t>
            </a:r>
            <a:endParaRPr sz="1900">
              <a:latin typeface="Cambria Math"/>
              <a:ea typeface="Cambria Math"/>
              <a:cs typeface="Cambria Math"/>
              <a:sym typeface="Cambria Math"/>
            </a:endParaRPr>
          </a:p>
          <a:p>
            <a:pPr indent="-349250" lvl="2" marL="1371600" rtl="0" algn="l">
              <a:lnSpc>
                <a:spcPct val="115000"/>
              </a:lnSpc>
              <a:spcBef>
                <a:spcPts val="0"/>
              </a:spcBef>
              <a:spcAft>
                <a:spcPts val="0"/>
              </a:spcAft>
              <a:buSzPts val="1900"/>
              <a:buFont typeface="Cutive Mono"/>
              <a:buChar char="■"/>
            </a:pPr>
            <a:r>
              <a:rPr lang="en" sz="1900">
                <a:solidFill>
                  <a:srgbClr val="0000FF"/>
                </a:solidFill>
                <a:latin typeface="Cutive Mono"/>
                <a:ea typeface="Cutive Mono"/>
                <a:cs typeface="Cutive Mono"/>
                <a:sym typeface="Cutive Mono"/>
              </a:rPr>
              <a:t>let</a:t>
            </a:r>
            <a:r>
              <a:rPr lang="en" sz="1900">
                <a:latin typeface="Cutive Mono"/>
                <a:ea typeface="Cutive Mono"/>
                <a:cs typeface="Cutive Mono"/>
                <a:sym typeface="Cutive Mono"/>
              </a:rPr>
              <a:t> txt = </a:t>
            </a:r>
            <a:r>
              <a:rPr lang="en" sz="1900">
                <a:solidFill>
                  <a:srgbClr val="CC4125"/>
                </a:solidFill>
                <a:latin typeface="Cutive Mono"/>
                <a:ea typeface="Cutive Mono"/>
                <a:cs typeface="Cutive Mono"/>
                <a:sym typeface="Cutive Mono"/>
              </a:rPr>
              <a:t>“There are two exams and a final exam in CSCI3321”</a:t>
            </a:r>
            <a:r>
              <a:rPr lang="en" sz="1900">
                <a:latin typeface="Cutive Mono"/>
                <a:ea typeface="Cutive Mono"/>
                <a:cs typeface="Cutive Mono"/>
                <a:sym typeface="Cutive Mono"/>
              </a:rPr>
              <a:t>;</a:t>
            </a:r>
            <a:br>
              <a:rPr lang="en" sz="1900">
                <a:latin typeface="Cutive Mono"/>
                <a:ea typeface="Cutive Mono"/>
                <a:cs typeface="Cutive Mono"/>
                <a:sym typeface="Cutive Mono"/>
              </a:rPr>
            </a:br>
            <a:r>
              <a:rPr lang="en" sz="1900">
                <a:solidFill>
                  <a:srgbClr val="0000FF"/>
                </a:solidFill>
                <a:latin typeface="Cutive Mono"/>
                <a:ea typeface="Cutive Mono"/>
                <a:cs typeface="Cutive Mono"/>
                <a:sym typeface="Cutive Mono"/>
              </a:rPr>
              <a:t>let</a:t>
            </a:r>
            <a:r>
              <a:rPr lang="en" sz="1900">
                <a:latin typeface="Cutive Mono"/>
                <a:ea typeface="Cutive Mono"/>
                <a:cs typeface="Cutive Mono"/>
                <a:sym typeface="Cutive Mono"/>
              </a:rPr>
              <a:t> pos = txt.search(</a:t>
            </a:r>
            <a:r>
              <a:rPr lang="en" sz="1900">
                <a:solidFill>
                  <a:srgbClr val="CC4125"/>
                </a:solidFill>
                <a:latin typeface="Cutive Mono"/>
                <a:ea typeface="Cutive Mono"/>
                <a:cs typeface="Cutive Mono"/>
                <a:sym typeface="Cutive Mono"/>
              </a:rPr>
              <a:t>“exam”</a:t>
            </a:r>
            <a:r>
              <a:rPr lang="en" sz="1900">
                <a:latin typeface="Cutive Mono"/>
                <a:ea typeface="Cutive Mono"/>
                <a:cs typeface="Cutive Mono"/>
                <a:sym typeface="Cutive Mono"/>
              </a:rPr>
              <a:t>);</a:t>
            </a:r>
            <a:br>
              <a:rPr lang="en" sz="1900">
                <a:latin typeface="Cutive Mono"/>
                <a:ea typeface="Cutive Mono"/>
                <a:cs typeface="Cutive Mono"/>
                <a:sym typeface="Cutive Mono"/>
              </a:rPr>
            </a:br>
            <a:r>
              <a:rPr lang="en" sz="1900">
                <a:solidFill>
                  <a:srgbClr val="38761D"/>
                </a:solidFill>
                <a:latin typeface="Cutive Mono"/>
                <a:ea typeface="Cutive Mono"/>
                <a:cs typeface="Cutive Mono"/>
                <a:sym typeface="Cutive Mono"/>
              </a:rPr>
              <a:t>// pos = 14</a:t>
            </a:r>
            <a:endParaRPr sz="1900">
              <a:solidFill>
                <a:srgbClr val="38761D"/>
              </a:solidFill>
              <a:latin typeface="Cutive Mono"/>
              <a:ea typeface="Cutive Mono"/>
              <a:cs typeface="Cutive Mono"/>
              <a:sym typeface="Cutive Mono"/>
            </a:endParaRPr>
          </a:p>
          <a:p>
            <a:pPr indent="-349250" lvl="1" marL="914400" marR="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it is different from </a:t>
            </a:r>
            <a:r>
              <a:rPr lang="en" sz="1900">
                <a:solidFill>
                  <a:srgbClr val="0000FF"/>
                </a:solidFill>
                <a:latin typeface="Cutive Mono"/>
                <a:ea typeface="Cutive Mono"/>
                <a:cs typeface="Cutive Mono"/>
                <a:sym typeface="Cutive Mono"/>
              </a:rPr>
              <a:t>indexOf</a:t>
            </a:r>
            <a:r>
              <a:rPr lang="en" sz="1900">
                <a:latin typeface="Cutive Mono"/>
                <a:ea typeface="Cutive Mono"/>
                <a:cs typeface="Cutive Mono"/>
                <a:sym typeface="Cutive Mono"/>
              </a:rPr>
              <a:t>()</a:t>
            </a:r>
            <a:r>
              <a:rPr lang="en" sz="1900">
                <a:latin typeface="Cambria Math"/>
                <a:ea typeface="Cambria Math"/>
                <a:cs typeface="Cambria Math"/>
                <a:sym typeface="Cambria Math"/>
              </a:rPr>
              <a:t> method because it supports regular expression</a:t>
            </a:r>
            <a:endParaRPr sz="1900">
              <a:latin typeface="Cambria Math"/>
              <a:ea typeface="Cambria Math"/>
              <a:cs typeface="Cambria Math"/>
              <a:sym typeface="Cambria Mat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xEl>
                                              <p:pRg end="0" st="0"/>
                                            </p:txEl>
                                          </p:spTgt>
                                        </p:tgtEl>
                                        <p:attrNameLst>
                                          <p:attrName>style.visibility</p:attrName>
                                        </p:attrNameLst>
                                      </p:cBhvr>
                                      <p:to>
                                        <p:strVal val="visible"/>
                                      </p:to>
                                    </p:set>
                                    <p:animEffect filter="fade" transition="in">
                                      <p:cBhvr>
                                        <p:cTn dur="1000"/>
                                        <p:tgtEl>
                                          <p:spTgt spid="3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xEl>
                                              <p:pRg end="1" st="1"/>
                                            </p:txEl>
                                          </p:spTgt>
                                        </p:tgtEl>
                                        <p:attrNameLst>
                                          <p:attrName>style.visibility</p:attrName>
                                        </p:attrNameLst>
                                      </p:cBhvr>
                                      <p:to>
                                        <p:strVal val="visible"/>
                                      </p:to>
                                    </p:set>
                                    <p:animEffect filter="fade" transition="in">
                                      <p:cBhvr>
                                        <p:cTn dur="1000"/>
                                        <p:tgtEl>
                                          <p:spTgt spid="3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xEl>
                                              <p:pRg end="2" st="2"/>
                                            </p:txEl>
                                          </p:spTgt>
                                        </p:tgtEl>
                                        <p:attrNameLst>
                                          <p:attrName>style.visibility</p:attrName>
                                        </p:attrNameLst>
                                      </p:cBhvr>
                                      <p:to>
                                        <p:strVal val="visible"/>
                                      </p:to>
                                    </p:set>
                                    <p:animEffect filter="fade" transition="in">
                                      <p:cBhvr>
                                        <p:cTn dur="1000"/>
                                        <p:tgtEl>
                                          <p:spTgt spid="3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xEl>
                                              <p:pRg end="3" st="3"/>
                                            </p:txEl>
                                          </p:spTgt>
                                        </p:tgtEl>
                                        <p:attrNameLst>
                                          <p:attrName>style.visibility</p:attrName>
                                        </p:attrNameLst>
                                      </p:cBhvr>
                                      <p:to>
                                        <p:strVal val="visible"/>
                                      </p:to>
                                    </p:set>
                                    <p:animEffect filter="fade" transition="in">
                                      <p:cBhvr>
                                        <p:cTn dur="1000"/>
                                        <p:tgtEl>
                                          <p:spTgt spid="38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4"/>
          <p:cNvSpPr txBox="1"/>
          <p:nvPr>
            <p:ph type="title"/>
          </p:nvPr>
        </p:nvSpPr>
        <p:spPr>
          <a:xfrm>
            <a:off x="663225" y="585600"/>
            <a:ext cx="7838700" cy="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Cambria Math"/>
                <a:ea typeface="Cambria Math"/>
                <a:cs typeface="Cambria Math"/>
                <a:sym typeface="Cambria Math"/>
              </a:rPr>
              <a:t>JavaScript String Methods and Properties</a:t>
            </a:r>
            <a:endParaRPr>
              <a:latin typeface="Cambria Math"/>
              <a:ea typeface="Cambria Math"/>
              <a:cs typeface="Cambria Math"/>
              <a:sym typeface="Cambria Math"/>
            </a:endParaRPr>
          </a:p>
        </p:txBody>
      </p:sp>
      <p:sp>
        <p:nvSpPr>
          <p:cNvPr id="386" name="Google Shape;386;p54"/>
          <p:cNvSpPr txBox="1"/>
          <p:nvPr/>
        </p:nvSpPr>
        <p:spPr>
          <a:xfrm>
            <a:off x="571500" y="1159925"/>
            <a:ext cx="8018100" cy="27276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Cambria Math"/>
              <a:buChar char="●"/>
            </a:pPr>
            <a:r>
              <a:rPr b="1" lang="en" sz="1900">
                <a:latin typeface="Cambria Math"/>
                <a:ea typeface="Cambria Math"/>
                <a:cs typeface="Cambria Math"/>
                <a:sym typeface="Cambria Math"/>
              </a:rPr>
              <a:t>Extracting String Parts</a:t>
            </a:r>
            <a:r>
              <a:rPr lang="en" sz="1900">
                <a:latin typeface="Cambria Math"/>
                <a:ea typeface="Cambria Math"/>
                <a:cs typeface="Cambria Math"/>
                <a:sym typeface="Cambria Math"/>
              </a:rPr>
              <a:t>: </a:t>
            </a:r>
            <a:endParaRPr sz="1900">
              <a:latin typeface="Cambria Math"/>
              <a:ea typeface="Cambria Math"/>
              <a:cs typeface="Cambria Math"/>
              <a:sym typeface="Cambria Math"/>
            </a:endParaRPr>
          </a:p>
          <a:p>
            <a:pPr indent="-349250" lvl="1" marL="914400" marR="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The </a:t>
            </a:r>
            <a:r>
              <a:rPr lang="en" sz="1900">
                <a:latin typeface="Cutive Mono"/>
                <a:ea typeface="Cutive Mono"/>
                <a:cs typeface="Cutive Mono"/>
                <a:sym typeface="Cutive Mono"/>
              </a:rPr>
              <a:t>slice()</a:t>
            </a:r>
            <a:r>
              <a:rPr lang="en" sz="1900">
                <a:latin typeface="Cambria Math"/>
                <a:ea typeface="Cambria Math"/>
                <a:cs typeface="Cambria Math"/>
                <a:sym typeface="Cambria Math"/>
              </a:rPr>
              <a:t> Method</a:t>
            </a:r>
            <a:endParaRPr sz="1900">
              <a:latin typeface="Cambria Math"/>
              <a:ea typeface="Cambria Math"/>
              <a:cs typeface="Cambria Math"/>
              <a:sym typeface="Cambria Math"/>
            </a:endParaRPr>
          </a:p>
          <a:p>
            <a:pPr indent="-342900" lvl="2" marL="1371600" marR="0" rtl="0" algn="l">
              <a:lnSpc>
                <a:spcPct val="115000"/>
              </a:lnSpc>
              <a:spcBef>
                <a:spcPts val="0"/>
              </a:spcBef>
              <a:spcAft>
                <a:spcPts val="0"/>
              </a:spcAft>
              <a:buSzPts val="1800"/>
              <a:buFont typeface="Cambria Math"/>
              <a:buChar char="■"/>
            </a:pPr>
            <a:r>
              <a:rPr lang="en" sz="1800">
                <a:latin typeface="Cambria Math"/>
                <a:ea typeface="Cambria Math"/>
                <a:cs typeface="Cambria Math"/>
                <a:sym typeface="Cambria Math"/>
              </a:rPr>
              <a:t>Extracts a part of a string and returns the extracted part in a new string</a:t>
            </a:r>
            <a:endParaRPr sz="1800">
              <a:latin typeface="Cambria Math"/>
              <a:ea typeface="Cambria Math"/>
              <a:cs typeface="Cambria Math"/>
              <a:sym typeface="Cambria Math"/>
            </a:endParaRPr>
          </a:p>
          <a:p>
            <a:pPr indent="-342900" lvl="2" marL="1371600" marR="0" rtl="0" algn="l">
              <a:lnSpc>
                <a:spcPct val="115000"/>
              </a:lnSpc>
              <a:spcBef>
                <a:spcPts val="0"/>
              </a:spcBef>
              <a:spcAft>
                <a:spcPts val="0"/>
              </a:spcAft>
              <a:buSzPts val="1800"/>
              <a:buFont typeface="Cambria Math"/>
              <a:buChar char="■"/>
            </a:pPr>
            <a:r>
              <a:rPr lang="en" sz="1800">
                <a:latin typeface="Cambria Math"/>
                <a:ea typeface="Cambria Math"/>
                <a:cs typeface="Cambria Math"/>
                <a:sym typeface="Cambria Math"/>
              </a:rPr>
              <a:t>The method takes 2 parameters: the start position, and the end position (end not included)</a:t>
            </a:r>
            <a:endParaRPr sz="1800">
              <a:latin typeface="Cambria Math"/>
              <a:ea typeface="Cambria Math"/>
              <a:cs typeface="Cambria Math"/>
              <a:sym typeface="Cambria Math"/>
            </a:endParaRPr>
          </a:p>
          <a:p>
            <a:pPr indent="-342900" lvl="2" marL="1371600" marR="0" rtl="0" algn="l">
              <a:lnSpc>
                <a:spcPct val="115000"/>
              </a:lnSpc>
              <a:spcBef>
                <a:spcPts val="0"/>
              </a:spcBef>
              <a:spcAft>
                <a:spcPts val="0"/>
              </a:spcAft>
              <a:buSzPts val="1800"/>
              <a:buFont typeface="Cambria Math"/>
              <a:buChar char="■"/>
            </a:pPr>
            <a:r>
              <a:rPr lang="en" sz="1800">
                <a:latin typeface="Cambria Math"/>
                <a:ea typeface="Cambria Math"/>
                <a:cs typeface="Cambria Math"/>
                <a:sym typeface="Cambria Math"/>
              </a:rPr>
              <a:t>If the second parameter is omitted, the method will slice out the rest of the string</a:t>
            </a:r>
            <a:endParaRPr sz="1800">
              <a:latin typeface="Cambria Math"/>
              <a:ea typeface="Cambria Math"/>
              <a:cs typeface="Cambria Math"/>
              <a:sym typeface="Cambria Math"/>
            </a:endParaRPr>
          </a:p>
        </p:txBody>
      </p:sp>
      <p:sp>
        <p:nvSpPr>
          <p:cNvPr id="387" name="Google Shape;387;p54"/>
          <p:cNvSpPr txBox="1"/>
          <p:nvPr/>
        </p:nvSpPr>
        <p:spPr>
          <a:xfrm>
            <a:off x="1303550" y="3930850"/>
            <a:ext cx="3000000" cy="715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rgbClr val="0000CD"/>
                </a:solidFill>
                <a:highlight>
                  <a:srgbClr val="FFFFFF"/>
                </a:highlight>
                <a:latin typeface="Consolas"/>
                <a:ea typeface="Consolas"/>
                <a:cs typeface="Consolas"/>
                <a:sym typeface="Consolas"/>
              </a:rPr>
              <a:t>let</a:t>
            </a:r>
            <a:r>
              <a:rPr lang="en" sz="1150">
                <a:highlight>
                  <a:srgbClr val="FFFFFF"/>
                </a:highlight>
                <a:latin typeface="Consolas"/>
                <a:ea typeface="Consolas"/>
                <a:cs typeface="Consolas"/>
                <a:sym typeface="Consolas"/>
              </a:rPr>
              <a:t> str = </a:t>
            </a:r>
            <a:r>
              <a:rPr lang="en" sz="1150">
                <a:solidFill>
                  <a:srgbClr val="A52A2A"/>
                </a:solidFill>
                <a:highlight>
                  <a:srgbClr val="FFFFFF"/>
                </a:highlight>
                <a:latin typeface="Consolas"/>
                <a:ea typeface="Consolas"/>
                <a:cs typeface="Consolas"/>
                <a:sym typeface="Consolas"/>
              </a:rPr>
              <a:t>"Apple, Banana, Kiwi"</a:t>
            </a:r>
            <a:r>
              <a:rPr lang="en" sz="1150">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en" sz="1150">
                <a:solidFill>
                  <a:srgbClr val="0000CD"/>
                </a:solidFill>
                <a:highlight>
                  <a:srgbClr val="FFFFFF"/>
                </a:highlight>
                <a:latin typeface="Consolas"/>
                <a:ea typeface="Consolas"/>
                <a:cs typeface="Consolas"/>
                <a:sym typeface="Consolas"/>
              </a:rPr>
              <a:t>let</a:t>
            </a:r>
            <a:r>
              <a:rPr lang="en" sz="1150">
                <a:highlight>
                  <a:srgbClr val="FFFFFF"/>
                </a:highlight>
                <a:latin typeface="Consolas"/>
                <a:ea typeface="Consolas"/>
                <a:cs typeface="Consolas"/>
                <a:sym typeface="Consolas"/>
              </a:rPr>
              <a:t> res = str.slice(</a:t>
            </a:r>
            <a:r>
              <a:rPr lang="en" sz="1150">
                <a:solidFill>
                  <a:srgbClr val="FF0000"/>
                </a:solidFill>
                <a:highlight>
                  <a:srgbClr val="FFFFFF"/>
                </a:highlight>
                <a:latin typeface="Consolas"/>
                <a:ea typeface="Consolas"/>
                <a:cs typeface="Consolas"/>
                <a:sym typeface="Consolas"/>
              </a:rPr>
              <a:t>7</a:t>
            </a:r>
            <a:r>
              <a:rPr lang="en" sz="1150">
                <a:highlight>
                  <a:srgbClr val="FFFFFF"/>
                </a:highlight>
                <a:latin typeface="Consolas"/>
                <a:ea typeface="Consolas"/>
                <a:cs typeface="Consolas"/>
                <a:sym typeface="Consolas"/>
              </a:rPr>
              <a:t>, </a:t>
            </a:r>
            <a:r>
              <a:rPr lang="en" sz="1150">
                <a:solidFill>
                  <a:srgbClr val="FF0000"/>
                </a:solidFill>
                <a:highlight>
                  <a:srgbClr val="FFFFFF"/>
                </a:highlight>
                <a:latin typeface="Consolas"/>
                <a:ea typeface="Consolas"/>
                <a:cs typeface="Consolas"/>
                <a:sym typeface="Consolas"/>
              </a:rPr>
              <a:t>13</a:t>
            </a:r>
            <a:r>
              <a:rPr lang="en" sz="1150">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en" sz="1150">
                <a:solidFill>
                  <a:srgbClr val="38761D"/>
                </a:solidFill>
                <a:highlight>
                  <a:srgbClr val="FFFFFF"/>
                </a:highlight>
                <a:latin typeface="Consolas"/>
                <a:ea typeface="Consolas"/>
                <a:cs typeface="Consolas"/>
                <a:sym typeface="Consolas"/>
              </a:rPr>
              <a:t>// res = “Banana”</a:t>
            </a:r>
            <a:endParaRPr sz="1150">
              <a:solidFill>
                <a:srgbClr val="38761D"/>
              </a:solidFill>
              <a:highlight>
                <a:srgbClr val="FFFFFF"/>
              </a:highlight>
              <a:latin typeface="Consolas"/>
              <a:ea typeface="Consolas"/>
              <a:cs typeface="Consolas"/>
              <a:sym typeface="Consolas"/>
            </a:endParaRPr>
          </a:p>
        </p:txBody>
      </p:sp>
      <p:sp>
        <p:nvSpPr>
          <p:cNvPr id="388" name="Google Shape;388;p54"/>
          <p:cNvSpPr txBox="1"/>
          <p:nvPr/>
        </p:nvSpPr>
        <p:spPr>
          <a:xfrm>
            <a:off x="4447075" y="3925750"/>
            <a:ext cx="3000000" cy="715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rgbClr val="0000CD"/>
                </a:solidFill>
                <a:highlight>
                  <a:srgbClr val="FFFFFF"/>
                </a:highlight>
                <a:latin typeface="Consolas"/>
                <a:ea typeface="Consolas"/>
                <a:cs typeface="Consolas"/>
                <a:sym typeface="Consolas"/>
              </a:rPr>
              <a:t>let</a:t>
            </a:r>
            <a:r>
              <a:rPr lang="en" sz="1150">
                <a:highlight>
                  <a:srgbClr val="FFFFFF"/>
                </a:highlight>
                <a:latin typeface="Consolas"/>
                <a:ea typeface="Consolas"/>
                <a:cs typeface="Consolas"/>
                <a:sym typeface="Consolas"/>
              </a:rPr>
              <a:t> str = </a:t>
            </a:r>
            <a:r>
              <a:rPr lang="en" sz="1150">
                <a:solidFill>
                  <a:srgbClr val="A52A2A"/>
                </a:solidFill>
                <a:highlight>
                  <a:srgbClr val="FFFFFF"/>
                </a:highlight>
                <a:latin typeface="Consolas"/>
                <a:ea typeface="Consolas"/>
                <a:cs typeface="Consolas"/>
                <a:sym typeface="Consolas"/>
              </a:rPr>
              <a:t>"Apple, Banana, Kiwi"</a:t>
            </a:r>
            <a:r>
              <a:rPr lang="en" sz="1150">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en" sz="1150">
                <a:solidFill>
                  <a:srgbClr val="0000CD"/>
                </a:solidFill>
                <a:highlight>
                  <a:srgbClr val="FFFFFF"/>
                </a:highlight>
                <a:latin typeface="Consolas"/>
                <a:ea typeface="Consolas"/>
                <a:cs typeface="Consolas"/>
                <a:sym typeface="Consolas"/>
              </a:rPr>
              <a:t>let</a:t>
            </a:r>
            <a:r>
              <a:rPr lang="en" sz="1150">
                <a:highlight>
                  <a:srgbClr val="FFFFFF"/>
                </a:highlight>
                <a:latin typeface="Consolas"/>
                <a:ea typeface="Consolas"/>
                <a:cs typeface="Consolas"/>
                <a:sym typeface="Consolas"/>
              </a:rPr>
              <a:t> res = str.slice(</a:t>
            </a:r>
            <a:r>
              <a:rPr lang="en" sz="1150">
                <a:solidFill>
                  <a:srgbClr val="FF0000"/>
                </a:solidFill>
                <a:highlight>
                  <a:srgbClr val="FFFFFF"/>
                </a:highlight>
                <a:latin typeface="Consolas"/>
                <a:ea typeface="Consolas"/>
                <a:cs typeface="Consolas"/>
                <a:sym typeface="Consolas"/>
              </a:rPr>
              <a:t>7</a:t>
            </a:r>
            <a:r>
              <a:rPr lang="en" sz="1150">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en" sz="1150">
                <a:solidFill>
                  <a:srgbClr val="38761D"/>
                </a:solidFill>
                <a:highlight>
                  <a:srgbClr val="FFFFFF"/>
                </a:highlight>
                <a:latin typeface="Consolas"/>
                <a:ea typeface="Consolas"/>
                <a:cs typeface="Consolas"/>
                <a:sym typeface="Consolas"/>
              </a:rPr>
              <a:t>// res = “Banana, Kiwi”</a:t>
            </a:r>
            <a:endParaRPr sz="1150">
              <a:solidFill>
                <a:srgbClr val="38761D"/>
              </a:solidFill>
              <a:highlight>
                <a:srgbClr val="FFFFFF"/>
              </a:highlight>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xEl>
                                              <p:pRg end="0" st="0"/>
                                            </p:txEl>
                                          </p:spTgt>
                                        </p:tgtEl>
                                        <p:attrNameLst>
                                          <p:attrName>style.visibility</p:attrName>
                                        </p:attrNameLst>
                                      </p:cBhvr>
                                      <p:to>
                                        <p:strVal val="visible"/>
                                      </p:to>
                                    </p:set>
                                    <p:animEffect filter="fade" transition="in">
                                      <p:cBhvr>
                                        <p:cTn dur="1000"/>
                                        <p:tgtEl>
                                          <p:spTgt spid="3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xEl>
                                              <p:pRg end="1" st="1"/>
                                            </p:txEl>
                                          </p:spTgt>
                                        </p:tgtEl>
                                        <p:attrNameLst>
                                          <p:attrName>style.visibility</p:attrName>
                                        </p:attrNameLst>
                                      </p:cBhvr>
                                      <p:to>
                                        <p:strVal val="visible"/>
                                      </p:to>
                                    </p:set>
                                    <p:animEffect filter="fade" transition="in">
                                      <p:cBhvr>
                                        <p:cTn dur="1000"/>
                                        <p:tgtEl>
                                          <p:spTgt spid="3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xEl>
                                              <p:pRg end="2" st="2"/>
                                            </p:txEl>
                                          </p:spTgt>
                                        </p:tgtEl>
                                        <p:attrNameLst>
                                          <p:attrName>style.visibility</p:attrName>
                                        </p:attrNameLst>
                                      </p:cBhvr>
                                      <p:to>
                                        <p:strVal val="visible"/>
                                      </p:to>
                                    </p:set>
                                    <p:animEffect filter="fade" transition="in">
                                      <p:cBhvr>
                                        <p:cTn dur="1000"/>
                                        <p:tgtEl>
                                          <p:spTgt spid="3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xEl>
                                              <p:pRg end="3" st="3"/>
                                            </p:txEl>
                                          </p:spTgt>
                                        </p:tgtEl>
                                        <p:attrNameLst>
                                          <p:attrName>style.visibility</p:attrName>
                                        </p:attrNameLst>
                                      </p:cBhvr>
                                      <p:to>
                                        <p:strVal val="visible"/>
                                      </p:to>
                                    </p:set>
                                    <p:animEffect filter="fade" transition="in">
                                      <p:cBhvr>
                                        <p:cTn dur="1000"/>
                                        <p:tgtEl>
                                          <p:spTgt spid="38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xEl>
                                              <p:pRg end="4" st="4"/>
                                            </p:txEl>
                                          </p:spTgt>
                                        </p:tgtEl>
                                        <p:attrNameLst>
                                          <p:attrName>style.visibility</p:attrName>
                                        </p:attrNameLst>
                                      </p:cBhvr>
                                      <p:to>
                                        <p:strVal val="visible"/>
                                      </p:to>
                                    </p:set>
                                    <p:animEffect filter="fade" transition="in">
                                      <p:cBhvr>
                                        <p:cTn dur="1000"/>
                                        <p:tgtEl>
                                          <p:spTgt spid="38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5"/>
          <p:cNvSpPr txBox="1"/>
          <p:nvPr>
            <p:ph type="title"/>
          </p:nvPr>
        </p:nvSpPr>
        <p:spPr>
          <a:xfrm>
            <a:off x="663225" y="585600"/>
            <a:ext cx="7838700" cy="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Cambria Math"/>
                <a:ea typeface="Cambria Math"/>
                <a:cs typeface="Cambria Math"/>
                <a:sym typeface="Cambria Math"/>
              </a:rPr>
              <a:t>JavaScript String Methods and Properties</a:t>
            </a:r>
            <a:endParaRPr>
              <a:latin typeface="Cambria Math"/>
              <a:ea typeface="Cambria Math"/>
              <a:cs typeface="Cambria Math"/>
              <a:sym typeface="Cambria Math"/>
            </a:endParaRPr>
          </a:p>
        </p:txBody>
      </p:sp>
      <p:sp>
        <p:nvSpPr>
          <p:cNvPr id="394" name="Google Shape;394;p55"/>
          <p:cNvSpPr txBox="1"/>
          <p:nvPr/>
        </p:nvSpPr>
        <p:spPr>
          <a:xfrm>
            <a:off x="571500" y="1159925"/>
            <a:ext cx="8018100" cy="17715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Cambria Math"/>
              <a:buChar char="●"/>
            </a:pPr>
            <a:r>
              <a:rPr b="1" lang="en" sz="1900">
                <a:latin typeface="Cambria Math"/>
                <a:ea typeface="Cambria Math"/>
                <a:cs typeface="Cambria Math"/>
                <a:sym typeface="Cambria Math"/>
              </a:rPr>
              <a:t>Extracting String Parts</a:t>
            </a:r>
            <a:r>
              <a:rPr lang="en" sz="1900">
                <a:latin typeface="Cambria Math"/>
                <a:ea typeface="Cambria Math"/>
                <a:cs typeface="Cambria Math"/>
                <a:sym typeface="Cambria Math"/>
              </a:rPr>
              <a:t>: </a:t>
            </a:r>
            <a:endParaRPr sz="1900">
              <a:latin typeface="Cambria Math"/>
              <a:ea typeface="Cambria Math"/>
              <a:cs typeface="Cambria Math"/>
              <a:sym typeface="Cambria Math"/>
            </a:endParaRPr>
          </a:p>
          <a:p>
            <a:pPr indent="-349250" lvl="1" marL="914400" marR="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The </a:t>
            </a:r>
            <a:r>
              <a:rPr lang="en" sz="1900">
                <a:latin typeface="Cutive Mono"/>
                <a:ea typeface="Cutive Mono"/>
                <a:cs typeface="Cutive Mono"/>
                <a:sym typeface="Cutive Mono"/>
              </a:rPr>
              <a:t>substring()</a:t>
            </a:r>
            <a:r>
              <a:rPr lang="en" sz="1900">
                <a:latin typeface="Cambria Math"/>
                <a:ea typeface="Cambria Math"/>
                <a:cs typeface="Cambria Math"/>
                <a:sym typeface="Cambria Math"/>
              </a:rPr>
              <a:t> Method</a:t>
            </a:r>
            <a:endParaRPr sz="1900">
              <a:latin typeface="Cambria Math"/>
              <a:ea typeface="Cambria Math"/>
              <a:cs typeface="Cambria Math"/>
              <a:sym typeface="Cambria Math"/>
            </a:endParaRPr>
          </a:p>
          <a:p>
            <a:pPr indent="-342900" lvl="2" marL="1371600" marR="0" rtl="0" algn="l">
              <a:lnSpc>
                <a:spcPct val="115000"/>
              </a:lnSpc>
              <a:spcBef>
                <a:spcPts val="0"/>
              </a:spcBef>
              <a:spcAft>
                <a:spcPts val="0"/>
              </a:spcAft>
              <a:buSzPts val="1800"/>
              <a:buFont typeface="Cambria Math"/>
              <a:buChar char="■"/>
            </a:pPr>
            <a:r>
              <a:rPr lang="en" sz="1800">
                <a:latin typeface="Cutive Mono"/>
                <a:ea typeface="Cutive Mono"/>
                <a:cs typeface="Cutive Mono"/>
                <a:sym typeface="Cutive Mono"/>
              </a:rPr>
              <a:t>substring()</a:t>
            </a:r>
            <a:r>
              <a:rPr lang="en" sz="1800">
                <a:latin typeface="Cambria Math"/>
                <a:ea typeface="Cambria Math"/>
                <a:cs typeface="Cambria Math"/>
                <a:sym typeface="Cambria Math"/>
              </a:rPr>
              <a:t> is similar to </a:t>
            </a:r>
            <a:r>
              <a:rPr lang="en" sz="1800">
                <a:latin typeface="Cutive Mono"/>
                <a:ea typeface="Cutive Mono"/>
                <a:cs typeface="Cutive Mono"/>
                <a:sym typeface="Cutive Mono"/>
              </a:rPr>
              <a:t>slice()</a:t>
            </a:r>
            <a:endParaRPr sz="1800">
              <a:latin typeface="Cutive Mono"/>
              <a:ea typeface="Cutive Mono"/>
              <a:cs typeface="Cutive Mono"/>
              <a:sym typeface="Cutive Mono"/>
            </a:endParaRPr>
          </a:p>
          <a:p>
            <a:pPr indent="-342900" lvl="2" marL="1371600" marR="0" rtl="0" algn="l">
              <a:lnSpc>
                <a:spcPct val="115000"/>
              </a:lnSpc>
              <a:spcBef>
                <a:spcPts val="0"/>
              </a:spcBef>
              <a:spcAft>
                <a:spcPts val="0"/>
              </a:spcAft>
              <a:buSzPts val="1800"/>
              <a:buFont typeface="Cambria Math"/>
              <a:buChar char="■"/>
            </a:pPr>
            <a:r>
              <a:rPr lang="en" sz="1800">
                <a:latin typeface="Cambria Math"/>
                <a:ea typeface="Cambria Math"/>
                <a:cs typeface="Cambria Math"/>
                <a:sym typeface="Cambria Math"/>
              </a:rPr>
              <a:t>The difference is that </a:t>
            </a:r>
            <a:r>
              <a:rPr lang="en" sz="1800">
                <a:latin typeface="Cutive Mono"/>
                <a:ea typeface="Cutive Mono"/>
                <a:cs typeface="Cutive Mono"/>
                <a:sym typeface="Cutive Mono"/>
              </a:rPr>
              <a:t>substring()</a:t>
            </a:r>
            <a:r>
              <a:rPr lang="en" sz="1800">
                <a:latin typeface="Cambria Math"/>
                <a:ea typeface="Cambria Math"/>
                <a:cs typeface="Cambria Math"/>
                <a:sym typeface="Cambria Math"/>
              </a:rPr>
              <a:t> cannot accept negative indexes.</a:t>
            </a:r>
            <a:endParaRPr sz="1800">
              <a:latin typeface="Cambria Math"/>
              <a:ea typeface="Cambria Math"/>
              <a:cs typeface="Cambria Math"/>
              <a:sym typeface="Cambria Math"/>
            </a:endParaRPr>
          </a:p>
        </p:txBody>
      </p:sp>
      <p:sp>
        <p:nvSpPr>
          <p:cNvPr id="395" name="Google Shape;395;p55"/>
          <p:cNvSpPr txBox="1"/>
          <p:nvPr/>
        </p:nvSpPr>
        <p:spPr>
          <a:xfrm>
            <a:off x="1303550" y="3016450"/>
            <a:ext cx="3000000" cy="715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rgbClr val="0000CD"/>
                </a:solidFill>
                <a:highlight>
                  <a:srgbClr val="FFFFFF"/>
                </a:highlight>
                <a:latin typeface="Consolas"/>
                <a:ea typeface="Consolas"/>
                <a:cs typeface="Consolas"/>
                <a:sym typeface="Consolas"/>
              </a:rPr>
              <a:t>let</a:t>
            </a:r>
            <a:r>
              <a:rPr lang="en" sz="1150">
                <a:highlight>
                  <a:srgbClr val="FFFFFF"/>
                </a:highlight>
                <a:latin typeface="Consolas"/>
                <a:ea typeface="Consolas"/>
                <a:cs typeface="Consolas"/>
                <a:sym typeface="Consolas"/>
              </a:rPr>
              <a:t> str = </a:t>
            </a:r>
            <a:r>
              <a:rPr lang="en" sz="1150">
                <a:solidFill>
                  <a:srgbClr val="A52A2A"/>
                </a:solidFill>
                <a:highlight>
                  <a:srgbClr val="FFFFFF"/>
                </a:highlight>
                <a:latin typeface="Consolas"/>
                <a:ea typeface="Consolas"/>
                <a:cs typeface="Consolas"/>
                <a:sym typeface="Consolas"/>
              </a:rPr>
              <a:t>"Apple, Banana, Kiwi"</a:t>
            </a:r>
            <a:r>
              <a:rPr lang="en" sz="1150">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en" sz="1150">
                <a:solidFill>
                  <a:srgbClr val="0000CD"/>
                </a:solidFill>
                <a:highlight>
                  <a:srgbClr val="FFFFFF"/>
                </a:highlight>
                <a:latin typeface="Consolas"/>
                <a:ea typeface="Consolas"/>
                <a:cs typeface="Consolas"/>
                <a:sym typeface="Consolas"/>
              </a:rPr>
              <a:t>let</a:t>
            </a:r>
            <a:r>
              <a:rPr lang="en" sz="1150">
                <a:highlight>
                  <a:srgbClr val="FFFFFF"/>
                </a:highlight>
                <a:latin typeface="Consolas"/>
                <a:ea typeface="Consolas"/>
                <a:cs typeface="Consolas"/>
                <a:sym typeface="Consolas"/>
              </a:rPr>
              <a:t> res = str.substring(</a:t>
            </a:r>
            <a:r>
              <a:rPr lang="en" sz="1150">
                <a:solidFill>
                  <a:srgbClr val="FF0000"/>
                </a:solidFill>
                <a:highlight>
                  <a:srgbClr val="FFFFFF"/>
                </a:highlight>
                <a:latin typeface="Consolas"/>
                <a:ea typeface="Consolas"/>
                <a:cs typeface="Consolas"/>
                <a:sym typeface="Consolas"/>
              </a:rPr>
              <a:t>7</a:t>
            </a:r>
            <a:r>
              <a:rPr lang="en" sz="1150">
                <a:highlight>
                  <a:srgbClr val="FFFFFF"/>
                </a:highlight>
                <a:latin typeface="Consolas"/>
                <a:ea typeface="Consolas"/>
                <a:cs typeface="Consolas"/>
                <a:sym typeface="Consolas"/>
              </a:rPr>
              <a:t>, </a:t>
            </a:r>
            <a:r>
              <a:rPr lang="en" sz="1150">
                <a:solidFill>
                  <a:srgbClr val="FF0000"/>
                </a:solidFill>
                <a:highlight>
                  <a:srgbClr val="FFFFFF"/>
                </a:highlight>
                <a:latin typeface="Consolas"/>
                <a:ea typeface="Consolas"/>
                <a:cs typeface="Consolas"/>
                <a:sym typeface="Consolas"/>
              </a:rPr>
              <a:t>13</a:t>
            </a:r>
            <a:r>
              <a:rPr lang="en" sz="1150">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en" sz="1150">
                <a:solidFill>
                  <a:srgbClr val="38761D"/>
                </a:solidFill>
                <a:highlight>
                  <a:srgbClr val="FFFFFF"/>
                </a:highlight>
                <a:latin typeface="Consolas"/>
                <a:ea typeface="Consolas"/>
                <a:cs typeface="Consolas"/>
                <a:sym typeface="Consolas"/>
              </a:rPr>
              <a:t>// res = “Banana”</a:t>
            </a:r>
            <a:endParaRPr sz="1150">
              <a:solidFill>
                <a:srgbClr val="38761D"/>
              </a:solidFill>
              <a:highlight>
                <a:srgbClr val="FFFFFF"/>
              </a:highlight>
              <a:latin typeface="Consolas"/>
              <a:ea typeface="Consolas"/>
              <a:cs typeface="Consolas"/>
              <a:sym typeface="Consolas"/>
            </a:endParaRPr>
          </a:p>
        </p:txBody>
      </p:sp>
      <p:sp>
        <p:nvSpPr>
          <p:cNvPr id="396" name="Google Shape;396;p55"/>
          <p:cNvSpPr txBox="1"/>
          <p:nvPr/>
        </p:nvSpPr>
        <p:spPr>
          <a:xfrm>
            <a:off x="4447075" y="3011350"/>
            <a:ext cx="3000000" cy="715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rgbClr val="0000CD"/>
                </a:solidFill>
                <a:highlight>
                  <a:srgbClr val="FFFFFF"/>
                </a:highlight>
                <a:latin typeface="Consolas"/>
                <a:ea typeface="Consolas"/>
                <a:cs typeface="Consolas"/>
                <a:sym typeface="Consolas"/>
              </a:rPr>
              <a:t>let</a:t>
            </a:r>
            <a:r>
              <a:rPr lang="en" sz="1150">
                <a:highlight>
                  <a:srgbClr val="FFFFFF"/>
                </a:highlight>
                <a:latin typeface="Consolas"/>
                <a:ea typeface="Consolas"/>
                <a:cs typeface="Consolas"/>
                <a:sym typeface="Consolas"/>
              </a:rPr>
              <a:t> str = </a:t>
            </a:r>
            <a:r>
              <a:rPr lang="en" sz="1150">
                <a:solidFill>
                  <a:srgbClr val="A52A2A"/>
                </a:solidFill>
                <a:highlight>
                  <a:srgbClr val="FFFFFF"/>
                </a:highlight>
                <a:latin typeface="Consolas"/>
                <a:ea typeface="Consolas"/>
                <a:cs typeface="Consolas"/>
                <a:sym typeface="Consolas"/>
              </a:rPr>
              <a:t>"Apple, Banana, Kiwi"</a:t>
            </a:r>
            <a:r>
              <a:rPr lang="en" sz="1150">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en" sz="1150">
                <a:solidFill>
                  <a:srgbClr val="0000CD"/>
                </a:solidFill>
                <a:highlight>
                  <a:srgbClr val="FFFFFF"/>
                </a:highlight>
                <a:latin typeface="Consolas"/>
                <a:ea typeface="Consolas"/>
                <a:cs typeface="Consolas"/>
                <a:sym typeface="Consolas"/>
              </a:rPr>
              <a:t>let</a:t>
            </a:r>
            <a:r>
              <a:rPr lang="en" sz="1150">
                <a:highlight>
                  <a:srgbClr val="FFFFFF"/>
                </a:highlight>
                <a:latin typeface="Consolas"/>
                <a:ea typeface="Consolas"/>
                <a:cs typeface="Consolas"/>
                <a:sym typeface="Consolas"/>
              </a:rPr>
              <a:t> res = str.substring(</a:t>
            </a:r>
            <a:r>
              <a:rPr lang="en" sz="1150">
                <a:solidFill>
                  <a:srgbClr val="FF0000"/>
                </a:solidFill>
                <a:highlight>
                  <a:srgbClr val="FFFFFF"/>
                </a:highlight>
                <a:latin typeface="Consolas"/>
                <a:ea typeface="Consolas"/>
                <a:cs typeface="Consolas"/>
                <a:sym typeface="Consolas"/>
              </a:rPr>
              <a:t>7</a:t>
            </a:r>
            <a:r>
              <a:rPr lang="en" sz="1150">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en" sz="1150">
                <a:solidFill>
                  <a:srgbClr val="38761D"/>
                </a:solidFill>
                <a:highlight>
                  <a:srgbClr val="FFFFFF"/>
                </a:highlight>
                <a:latin typeface="Consolas"/>
                <a:ea typeface="Consolas"/>
                <a:cs typeface="Consolas"/>
                <a:sym typeface="Consolas"/>
              </a:rPr>
              <a:t>// res = “Banana, Kiwi”</a:t>
            </a:r>
            <a:endParaRPr sz="1150">
              <a:solidFill>
                <a:srgbClr val="38761D"/>
              </a:solidFill>
              <a:highlight>
                <a:srgbClr val="FFFFFF"/>
              </a:highlight>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xEl>
                                              <p:pRg end="0" st="0"/>
                                            </p:txEl>
                                          </p:spTgt>
                                        </p:tgtEl>
                                        <p:attrNameLst>
                                          <p:attrName>style.visibility</p:attrName>
                                        </p:attrNameLst>
                                      </p:cBhvr>
                                      <p:to>
                                        <p:strVal val="visible"/>
                                      </p:to>
                                    </p:set>
                                    <p:animEffect filter="fade" transition="in">
                                      <p:cBhvr>
                                        <p:cTn dur="1000"/>
                                        <p:tgtEl>
                                          <p:spTgt spid="3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xEl>
                                              <p:pRg end="1" st="1"/>
                                            </p:txEl>
                                          </p:spTgt>
                                        </p:tgtEl>
                                        <p:attrNameLst>
                                          <p:attrName>style.visibility</p:attrName>
                                        </p:attrNameLst>
                                      </p:cBhvr>
                                      <p:to>
                                        <p:strVal val="visible"/>
                                      </p:to>
                                    </p:set>
                                    <p:animEffect filter="fade" transition="in">
                                      <p:cBhvr>
                                        <p:cTn dur="1000"/>
                                        <p:tgtEl>
                                          <p:spTgt spid="3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xEl>
                                              <p:pRg end="2" st="2"/>
                                            </p:txEl>
                                          </p:spTgt>
                                        </p:tgtEl>
                                        <p:attrNameLst>
                                          <p:attrName>style.visibility</p:attrName>
                                        </p:attrNameLst>
                                      </p:cBhvr>
                                      <p:to>
                                        <p:strVal val="visible"/>
                                      </p:to>
                                    </p:set>
                                    <p:animEffect filter="fade" transition="in">
                                      <p:cBhvr>
                                        <p:cTn dur="1000"/>
                                        <p:tgtEl>
                                          <p:spTgt spid="3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xEl>
                                              <p:pRg end="3" st="3"/>
                                            </p:txEl>
                                          </p:spTgt>
                                        </p:tgtEl>
                                        <p:attrNameLst>
                                          <p:attrName>style.visibility</p:attrName>
                                        </p:attrNameLst>
                                      </p:cBhvr>
                                      <p:to>
                                        <p:strVal val="visible"/>
                                      </p:to>
                                    </p:set>
                                    <p:animEffect filter="fade" transition="in">
                                      <p:cBhvr>
                                        <p:cTn dur="1000"/>
                                        <p:tgtEl>
                                          <p:spTgt spid="39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6"/>
          <p:cNvSpPr txBox="1"/>
          <p:nvPr>
            <p:ph type="title"/>
          </p:nvPr>
        </p:nvSpPr>
        <p:spPr>
          <a:xfrm>
            <a:off x="663225" y="585600"/>
            <a:ext cx="7838700" cy="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Cambria Math"/>
                <a:ea typeface="Cambria Math"/>
                <a:cs typeface="Cambria Math"/>
                <a:sym typeface="Cambria Math"/>
              </a:rPr>
              <a:t>JavaScript String Methods and Properties</a:t>
            </a:r>
            <a:endParaRPr>
              <a:latin typeface="Cambria Math"/>
              <a:ea typeface="Cambria Math"/>
              <a:cs typeface="Cambria Math"/>
              <a:sym typeface="Cambria Math"/>
            </a:endParaRPr>
          </a:p>
        </p:txBody>
      </p:sp>
      <p:sp>
        <p:nvSpPr>
          <p:cNvPr id="402" name="Google Shape;402;p56"/>
          <p:cNvSpPr txBox="1"/>
          <p:nvPr/>
        </p:nvSpPr>
        <p:spPr>
          <a:xfrm>
            <a:off x="571500" y="1159925"/>
            <a:ext cx="8018100" cy="17715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Cambria Math"/>
              <a:buChar char="●"/>
            </a:pPr>
            <a:r>
              <a:rPr b="1" lang="en" sz="1900">
                <a:latin typeface="Cambria Math"/>
                <a:ea typeface="Cambria Math"/>
                <a:cs typeface="Cambria Math"/>
                <a:sym typeface="Cambria Math"/>
              </a:rPr>
              <a:t>Extracting String Parts</a:t>
            </a:r>
            <a:r>
              <a:rPr lang="en" sz="1900">
                <a:latin typeface="Cambria Math"/>
                <a:ea typeface="Cambria Math"/>
                <a:cs typeface="Cambria Math"/>
                <a:sym typeface="Cambria Math"/>
              </a:rPr>
              <a:t>: </a:t>
            </a:r>
            <a:endParaRPr sz="1900">
              <a:latin typeface="Cambria Math"/>
              <a:ea typeface="Cambria Math"/>
              <a:cs typeface="Cambria Math"/>
              <a:sym typeface="Cambria Math"/>
            </a:endParaRPr>
          </a:p>
          <a:p>
            <a:pPr indent="-349250" lvl="1" marL="914400" marR="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The </a:t>
            </a:r>
            <a:r>
              <a:rPr lang="en" sz="1900">
                <a:latin typeface="Cutive Mono"/>
                <a:ea typeface="Cutive Mono"/>
                <a:cs typeface="Cutive Mono"/>
                <a:sym typeface="Cutive Mono"/>
              </a:rPr>
              <a:t>substr()</a:t>
            </a:r>
            <a:r>
              <a:rPr lang="en" sz="1900">
                <a:latin typeface="Cambria Math"/>
                <a:ea typeface="Cambria Math"/>
                <a:cs typeface="Cambria Math"/>
                <a:sym typeface="Cambria Math"/>
              </a:rPr>
              <a:t> Method</a:t>
            </a:r>
            <a:endParaRPr sz="1900">
              <a:latin typeface="Cambria Math"/>
              <a:ea typeface="Cambria Math"/>
              <a:cs typeface="Cambria Math"/>
              <a:sym typeface="Cambria Math"/>
            </a:endParaRPr>
          </a:p>
          <a:p>
            <a:pPr indent="-342900" lvl="2" marL="1371600" marR="0" rtl="0" algn="l">
              <a:lnSpc>
                <a:spcPct val="115000"/>
              </a:lnSpc>
              <a:spcBef>
                <a:spcPts val="0"/>
              </a:spcBef>
              <a:spcAft>
                <a:spcPts val="0"/>
              </a:spcAft>
              <a:buSzPts val="1800"/>
              <a:buFont typeface="Cambria Math"/>
              <a:buChar char="■"/>
            </a:pPr>
            <a:r>
              <a:rPr lang="en" sz="1800">
                <a:latin typeface="Cutive Mono"/>
                <a:ea typeface="Cutive Mono"/>
                <a:cs typeface="Cutive Mono"/>
                <a:sym typeface="Cutive Mono"/>
              </a:rPr>
              <a:t>substr()</a:t>
            </a:r>
            <a:r>
              <a:rPr lang="en" sz="1800">
                <a:latin typeface="Cambria Math"/>
                <a:ea typeface="Cambria Math"/>
                <a:cs typeface="Cambria Math"/>
                <a:sym typeface="Cambria Math"/>
              </a:rPr>
              <a:t> is similar to </a:t>
            </a:r>
            <a:r>
              <a:rPr lang="en" sz="1800">
                <a:latin typeface="Cutive Mono"/>
                <a:ea typeface="Cutive Mono"/>
                <a:cs typeface="Cutive Mono"/>
                <a:sym typeface="Cutive Mono"/>
              </a:rPr>
              <a:t>slice()</a:t>
            </a:r>
            <a:endParaRPr sz="1800">
              <a:latin typeface="Cutive Mono"/>
              <a:ea typeface="Cutive Mono"/>
              <a:cs typeface="Cutive Mono"/>
              <a:sym typeface="Cutive Mono"/>
            </a:endParaRPr>
          </a:p>
          <a:p>
            <a:pPr indent="-342900" lvl="2" marL="1371600" marR="0" rtl="0" algn="l">
              <a:lnSpc>
                <a:spcPct val="115000"/>
              </a:lnSpc>
              <a:spcBef>
                <a:spcPts val="0"/>
              </a:spcBef>
              <a:spcAft>
                <a:spcPts val="0"/>
              </a:spcAft>
              <a:buSzPts val="1800"/>
              <a:buFont typeface="Cambria Math"/>
              <a:buChar char="■"/>
            </a:pPr>
            <a:r>
              <a:rPr lang="en" sz="1800">
                <a:latin typeface="Cambria Math"/>
                <a:ea typeface="Cambria Math"/>
                <a:cs typeface="Cambria Math"/>
                <a:sym typeface="Cambria Math"/>
              </a:rPr>
              <a:t>The difference is that the second parameter specifies the length of the extracted part</a:t>
            </a:r>
            <a:endParaRPr sz="1800">
              <a:latin typeface="Cambria Math"/>
              <a:ea typeface="Cambria Math"/>
              <a:cs typeface="Cambria Math"/>
              <a:sym typeface="Cambria Math"/>
            </a:endParaRPr>
          </a:p>
        </p:txBody>
      </p:sp>
      <p:sp>
        <p:nvSpPr>
          <p:cNvPr id="403" name="Google Shape;403;p56"/>
          <p:cNvSpPr txBox="1"/>
          <p:nvPr/>
        </p:nvSpPr>
        <p:spPr>
          <a:xfrm>
            <a:off x="1303550" y="3016450"/>
            <a:ext cx="3000000" cy="715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rgbClr val="0000CD"/>
                </a:solidFill>
                <a:highlight>
                  <a:srgbClr val="FFFFFF"/>
                </a:highlight>
                <a:latin typeface="Consolas"/>
                <a:ea typeface="Consolas"/>
                <a:cs typeface="Consolas"/>
                <a:sym typeface="Consolas"/>
              </a:rPr>
              <a:t>let</a:t>
            </a:r>
            <a:r>
              <a:rPr lang="en" sz="1150">
                <a:highlight>
                  <a:srgbClr val="FFFFFF"/>
                </a:highlight>
                <a:latin typeface="Consolas"/>
                <a:ea typeface="Consolas"/>
                <a:cs typeface="Consolas"/>
                <a:sym typeface="Consolas"/>
              </a:rPr>
              <a:t> str = </a:t>
            </a:r>
            <a:r>
              <a:rPr lang="en" sz="1150">
                <a:solidFill>
                  <a:srgbClr val="A52A2A"/>
                </a:solidFill>
                <a:highlight>
                  <a:srgbClr val="FFFFFF"/>
                </a:highlight>
                <a:latin typeface="Consolas"/>
                <a:ea typeface="Consolas"/>
                <a:cs typeface="Consolas"/>
                <a:sym typeface="Consolas"/>
              </a:rPr>
              <a:t>"Apple, Banana, Kiwi"</a:t>
            </a:r>
            <a:r>
              <a:rPr lang="en" sz="1150">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en" sz="1150">
                <a:solidFill>
                  <a:srgbClr val="0000CD"/>
                </a:solidFill>
                <a:highlight>
                  <a:srgbClr val="FFFFFF"/>
                </a:highlight>
                <a:latin typeface="Consolas"/>
                <a:ea typeface="Consolas"/>
                <a:cs typeface="Consolas"/>
                <a:sym typeface="Consolas"/>
              </a:rPr>
              <a:t>let</a:t>
            </a:r>
            <a:r>
              <a:rPr lang="en" sz="1150">
                <a:highlight>
                  <a:srgbClr val="FFFFFF"/>
                </a:highlight>
                <a:latin typeface="Consolas"/>
                <a:ea typeface="Consolas"/>
                <a:cs typeface="Consolas"/>
                <a:sym typeface="Consolas"/>
              </a:rPr>
              <a:t> res = str.substr(</a:t>
            </a:r>
            <a:r>
              <a:rPr lang="en" sz="1150">
                <a:solidFill>
                  <a:srgbClr val="FF0000"/>
                </a:solidFill>
                <a:highlight>
                  <a:srgbClr val="FFFFFF"/>
                </a:highlight>
                <a:latin typeface="Consolas"/>
                <a:ea typeface="Consolas"/>
                <a:cs typeface="Consolas"/>
                <a:sym typeface="Consolas"/>
              </a:rPr>
              <a:t>7</a:t>
            </a:r>
            <a:r>
              <a:rPr lang="en" sz="1150">
                <a:highlight>
                  <a:srgbClr val="FFFFFF"/>
                </a:highlight>
                <a:latin typeface="Consolas"/>
                <a:ea typeface="Consolas"/>
                <a:cs typeface="Consolas"/>
                <a:sym typeface="Consolas"/>
              </a:rPr>
              <a:t>, </a:t>
            </a:r>
            <a:r>
              <a:rPr lang="en" sz="1150">
                <a:solidFill>
                  <a:srgbClr val="FF0000"/>
                </a:solidFill>
                <a:highlight>
                  <a:srgbClr val="FFFFFF"/>
                </a:highlight>
                <a:latin typeface="Consolas"/>
                <a:ea typeface="Consolas"/>
                <a:cs typeface="Consolas"/>
                <a:sym typeface="Consolas"/>
              </a:rPr>
              <a:t>6</a:t>
            </a:r>
            <a:r>
              <a:rPr lang="en" sz="1150">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en" sz="1150">
                <a:solidFill>
                  <a:srgbClr val="38761D"/>
                </a:solidFill>
                <a:highlight>
                  <a:srgbClr val="FFFFFF"/>
                </a:highlight>
                <a:latin typeface="Consolas"/>
                <a:ea typeface="Consolas"/>
                <a:cs typeface="Consolas"/>
                <a:sym typeface="Consolas"/>
              </a:rPr>
              <a:t>// res = “Banana”</a:t>
            </a:r>
            <a:endParaRPr sz="1150">
              <a:solidFill>
                <a:srgbClr val="38761D"/>
              </a:solidFill>
              <a:highlight>
                <a:srgbClr val="FFFFFF"/>
              </a:highlight>
              <a:latin typeface="Consolas"/>
              <a:ea typeface="Consolas"/>
              <a:cs typeface="Consolas"/>
              <a:sym typeface="Consolas"/>
            </a:endParaRPr>
          </a:p>
        </p:txBody>
      </p:sp>
      <p:sp>
        <p:nvSpPr>
          <p:cNvPr id="404" name="Google Shape;404;p56"/>
          <p:cNvSpPr txBox="1"/>
          <p:nvPr/>
        </p:nvSpPr>
        <p:spPr>
          <a:xfrm>
            <a:off x="4447075" y="3011350"/>
            <a:ext cx="3000000" cy="715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rgbClr val="0000CD"/>
                </a:solidFill>
                <a:highlight>
                  <a:srgbClr val="FFFFFF"/>
                </a:highlight>
                <a:latin typeface="Consolas"/>
                <a:ea typeface="Consolas"/>
                <a:cs typeface="Consolas"/>
                <a:sym typeface="Consolas"/>
              </a:rPr>
              <a:t>let</a:t>
            </a:r>
            <a:r>
              <a:rPr lang="en" sz="1150">
                <a:highlight>
                  <a:srgbClr val="FFFFFF"/>
                </a:highlight>
                <a:latin typeface="Consolas"/>
                <a:ea typeface="Consolas"/>
                <a:cs typeface="Consolas"/>
                <a:sym typeface="Consolas"/>
              </a:rPr>
              <a:t> str = </a:t>
            </a:r>
            <a:r>
              <a:rPr lang="en" sz="1150">
                <a:solidFill>
                  <a:srgbClr val="A52A2A"/>
                </a:solidFill>
                <a:highlight>
                  <a:srgbClr val="FFFFFF"/>
                </a:highlight>
                <a:latin typeface="Consolas"/>
                <a:ea typeface="Consolas"/>
                <a:cs typeface="Consolas"/>
                <a:sym typeface="Consolas"/>
              </a:rPr>
              <a:t>"Apple, Banana, Kiwi"</a:t>
            </a:r>
            <a:r>
              <a:rPr lang="en" sz="1150">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en" sz="1150">
                <a:solidFill>
                  <a:srgbClr val="0000CD"/>
                </a:solidFill>
                <a:highlight>
                  <a:srgbClr val="FFFFFF"/>
                </a:highlight>
                <a:latin typeface="Consolas"/>
                <a:ea typeface="Consolas"/>
                <a:cs typeface="Consolas"/>
                <a:sym typeface="Consolas"/>
              </a:rPr>
              <a:t>let</a:t>
            </a:r>
            <a:r>
              <a:rPr lang="en" sz="1150">
                <a:highlight>
                  <a:srgbClr val="FFFFFF"/>
                </a:highlight>
                <a:latin typeface="Consolas"/>
                <a:ea typeface="Consolas"/>
                <a:cs typeface="Consolas"/>
                <a:sym typeface="Consolas"/>
              </a:rPr>
              <a:t> res = str.substr(</a:t>
            </a:r>
            <a:r>
              <a:rPr lang="en" sz="1150">
                <a:solidFill>
                  <a:srgbClr val="FF0000"/>
                </a:solidFill>
                <a:highlight>
                  <a:srgbClr val="FFFFFF"/>
                </a:highlight>
                <a:latin typeface="Consolas"/>
                <a:ea typeface="Consolas"/>
                <a:cs typeface="Consolas"/>
                <a:sym typeface="Consolas"/>
              </a:rPr>
              <a:t>7</a:t>
            </a:r>
            <a:r>
              <a:rPr lang="en" sz="1150">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en" sz="1150">
                <a:solidFill>
                  <a:srgbClr val="38761D"/>
                </a:solidFill>
                <a:highlight>
                  <a:srgbClr val="FFFFFF"/>
                </a:highlight>
                <a:latin typeface="Consolas"/>
                <a:ea typeface="Consolas"/>
                <a:cs typeface="Consolas"/>
                <a:sym typeface="Consolas"/>
              </a:rPr>
              <a:t>// res = “Banana, Kiwi”</a:t>
            </a:r>
            <a:endParaRPr sz="1150">
              <a:solidFill>
                <a:srgbClr val="38761D"/>
              </a:solidFill>
              <a:highlight>
                <a:srgbClr val="FFFFFF"/>
              </a:highlight>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xEl>
                                              <p:pRg end="0" st="0"/>
                                            </p:txEl>
                                          </p:spTgt>
                                        </p:tgtEl>
                                        <p:attrNameLst>
                                          <p:attrName>style.visibility</p:attrName>
                                        </p:attrNameLst>
                                      </p:cBhvr>
                                      <p:to>
                                        <p:strVal val="visible"/>
                                      </p:to>
                                    </p:set>
                                    <p:animEffect filter="fade" transition="in">
                                      <p:cBhvr>
                                        <p:cTn dur="1000"/>
                                        <p:tgtEl>
                                          <p:spTgt spid="4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xEl>
                                              <p:pRg end="1" st="1"/>
                                            </p:txEl>
                                          </p:spTgt>
                                        </p:tgtEl>
                                        <p:attrNameLst>
                                          <p:attrName>style.visibility</p:attrName>
                                        </p:attrNameLst>
                                      </p:cBhvr>
                                      <p:to>
                                        <p:strVal val="visible"/>
                                      </p:to>
                                    </p:set>
                                    <p:animEffect filter="fade" transition="in">
                                      <p:cBhvr>
                                        <p:cTn dur="1000"/>
                                        <p:tgtEl>
                                          <p:spTgt spid="4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xEl>
                                              <p:pRg end="2" st="2"/>
                                            </p:txEl>
                                          </p:spTgt>
                                        </p:tgtEl>
                                        <p:attrNameLst>
                                          <p:attrName>style.visibility</p:attrName>
                                        </p:attrNameLst>
                                      </p:cBhvr>
                                      <p:to>
                                        <p:strVal val="visible"/>
                                      </p:to>
                                    </p:set>
                                    <p:animEffect filter="fade" transition="in">
                                      <p:cBhvr>
                                        <p:cTn dur="1000"/>
                                        <p:tgtEl>
                                          <p:spTgt spid="4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xEl>
                                              <p:pRg end="3" st="3"/>
                                            </p:txEl>
                                          </p:spTgt>
                                        </p:tgtEl>
                                        <p:attrNameLst>
                                          <p:attrName>style.visibility</p:attrName>
                                        </p:attrNameLst>
                                      </p:cBhvr>
                                      <p:to>
                                        <p:strVal val="visible"/>
                                      </p:to>
                                    </p:set>
                                    <p:animEffect filter="fade" transition="in">
                                      <p:cBhvr>
                                        <p:cTn dur="1000"/>
                                        <p:tgtEl>
                                          <p:spTgt spid="4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000"/>
                                        <p:tgtEl>
                                          <p:spTgt spid="4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7"/>
          <p:cNvSpPr txBox="1"/>
          <p:nvPr>
            <p:ph type="title"/>
          </p:nvPr>
        </p:nvSpPr>
        <p:spPr>
          <a:xfrm>
            <a:off x="663225" y="585600"/>
            <a:ext cx="7838700" cy="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Cambria Math"/>
                <a:ea typeface="Cambria Math"/>
                <a:cs typeface="Cambria Math"/>
                <a:sym typeface="Cambria Math"/>
              </a:rPr>
              <a:t>JavaScript String Methods and Properties</a:t>
            </a:r>
            <a:endParaRPr>
              <a:latin typeface="Cambria Math"/>
              <a:ea typeface="Cambria Math"/>
              <a:cs typeface="Cambria Math"/>
              <a:sym typeface="Cambria Math"/>
            </a:endParaRPr>
          </a:p>
        </p:txBody>
      </p:sp>
      <p:sp>
        <p:nvSpPr>
          <p:cNvPr id="410" name="Google Shape;410;p57"/>
          <p:cNvSpPr txBox="1"/>
          <p:nvPr/>
        </p:nvSpPr>
        <p:spPr>
          <a:xfrm>
            <a:off x="571500" y="1159925"/>
            <a:ext cx="8018100" cy="20904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Cambria Math"/>
              <a:buChar char="●"/>
            </a:pPr>
            <a:r>
              <a:rPr b="1" lang="en" sz="1900">
                <a:latin typeface="Cambria Math"/>
                <a:ea typeface="Cambria Math"/>
                <a:cs typeface="Cambria Math"/>
                <a:sym typeface="Cambria Math"/>
              </a:rPr>
              <a:t>Replacing String Content</a:t>
            </a:r>
            <a:r>
              <a:rPr lang="en" sz="1900">
                <a:latin typeface="Cambria Math"/>
                <a:ea typeface="Cambria Math"/>
                <a:cs typeface="Cambria Math"/>
                <a:sym typeface="Cambria Math"/>
              </a:rPr>
              <a:t>: </a:t>
            </a:r>
            <a:endParaRPr sz="1900">
              <a:latin typeface="Cambria Math"/>
              <a:ea typeface="Cambria Math"/>
              <a:cs typeface="Cambria Math"/>
              <a:sym typeface="Cambria Math"/>
            </a:endParaRPr>
          </a:p>
          <a:p>
            <a:pPr indent="-349250" lvl="1" marL="914400" marR="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The </a:t>
            </a:r>
            <a:r>
              <a:rPr lang="en" sz="1900">
                <a:latin typeface="Cutive Mono"/>
                <a:ea typeface="Cutive Mono"/>
                <a:cs typeface="Cutive Mono"/>
                <a:sym typeface="Cutive Mono"/>
              </a:rPr>
              <a:t>replace()</a:t>
            </a:r>
            <a:r>
              <a:rPr lang="en" sz="1900">
                <a:latin typeface="Cambria Math"/>
                <a:ea typeface="Cambria Math"/>
                <a:cs typeface="Cambria Math"/>
                <a:sym typeface="Cambria Math"/>
              </a:rPr>
              <a:t> Method</a:t>
            </a:r>
            <a:endParaRPr sz="1900">
              <a:latin typeface="Cambria Math"/>
              <a:ea typeface="Cambria Math"/>
              <a:cs typeface="Cambria Math"/>
              <a:sym typeface="Cambria Math"/>
            </a:endParaRPr>
          </a:p>
          <a:p>
            <a:pPr indent="-342900" lvl="2" marL="1371600" marR="0" rtl="0" algn="l">
              <a:lnSpc>
                <a:spcPct val="115000"/>
              </a:lnSpc>
              <a:spcBef>
                <a:spcPts val="0"/>
              </a:spcBef>
              <a:spcAft>
                <a:spcPts val="0"/>
              </a:spcAft>
              <a:buSzPts val="1800"/>
              <a:buFont typeface="Cambria Math"/>
              <a:buChar char="■"/>
            </a:pPr>
            <a:r>
              <a:rPr lang="en" sz="1800">
                <a:latin typeface="Cambria Math"/>
                <a:ea typeface="Cambria Math"/>
                <a:cs typeface="Cambria Math"/>
                <a:sym typeface="Cambria Math"/>
              </a:rPr>
              <a:t>replaces a specified value with another value in a string</a:t>
            </a:r>
            <a:endParaRPr sz="1800">
              <a:latin typeface="Cambria Math"/>
              <a:ea typeface="Cambria Math"/>
              <a:cs typeface="Cambria Math"/>
              <a:sym typeface="Cambria Math"/>
            </a:endParaRPr>
          </a:p>
          <a:p>
            <a:pPr indent="-342900" lvl="2" marL="1371600" marR="0" rtl="0" algn="l">
              <a:lnSpc>
                <a:spcPct val="115000"/>
              </a:lnSpc>
              <a:spcBef>
                <a:spcPts val="0"/>
              </a:spcBef>
              <a:spcAft>
                <a:spcPts val="0"/>
              </a:spcAft>
              <a:buSzPts val="1800"/>
              <a:buFont typeface="Cambria Math"/>
              <a:buChar char="■"/>
            </a:pPr>
            <a:r>
              <a:rPr lang="en" sz="1800">
                <a:latin typeface="Cambria Math"/>
                <a:ea typeface="Cambria Math"/>
                <a:cs typeface="Cambria Math"/>
                <a:sym typeface="Cambria Math"/>
              </a:rPr>
              <a:t>does not change the string it is called on. It returns a new string</a:t>
            </a:r>
            <a:endParaRPr sz="1800">
              <a:latin typeface="Cambria Math"/>
              <a:ea typeface="Cambria Math"/>
              <a:cs typeface="Cambria Math"/>
              <a:sym typeface="Cambria Math"/>
            </a:endParaRPr>
          </a:p>
          <a:p>
            <a:pPr indent="-342900" lvl="2" marL="1371600" marR="0" rtl="0" algn="l">
              <a:lnSpc>
                <a:spcPct val="115000"/>
              </a:lnSpc>
              <a:spcBef>
                <a:spcPts val="0"/>
              </a:spcBef>
              <a:spcAft>
                <a:spcPts val="0"/>
              </a:spcAft>
              <a:buSzPts val="1800"/>
              <a:buFont typeface="Cambria Math"/>
              <a:buChar char="■"/>
            </a:pPr>
            <a:r>
              <a:rPr lang="en" sz="1800">
                <a:latin typeface="Cambria Math"/>
                <a:ea typeface="Cambria Math"/>
                <a:cs typeface="Cambria Math"/>
                <a:sym typeface="Cambria Math"/>
              </a:rPr>
              <a:t>is case-sensitive and replaces only the first match by default</a:t>
            </a:r>
            <a:endParaRPr sz="1800">
              <a:latin typeface="Cambria Math"/>
              <a:ea typeface="Cambria Math"/>
              <a:cs typeface="Cambria Math"/>
              <a:sym typeface="Cambria Math"/>
            </a:endParaRPr>
          </a:p>
          <a:p>
            <a:pPr indent="-342900" lvl="2" marL="1371600" marR="0" rtl="0" algn="l">
              <a:lnSpc>
                <a:spcPct val="115000"/>
              </a:lnSpc>
              <a:spcBef>
                <a:spcPts val="0"/>
              </a:spcBef>
              <a:spcAft>
                <a:spcPts val="0"/>
              </a:spcAft>
              <a:buSzPts val="1800"/>
              <a:buFont typeface="Cambria Math"/>
              <a:buChar char="■"/>
            </a:pPr>
            <a:r>
              <a:rPr lang="en" sz="1800">
                <a:latin typeface="Cambria Math"/>
                <a:ea typeface="Cambria Math"/>
                <a:cs typeface="Cambria Math"/>
                <a:sym typeface="Cambria Math"/>
              </a:rPr>
              <a:t>supports regular expression (advanced topic)</a:t>
            </a:r>
            <a:endParaRPr sz="1800">
              <a:latin typeface="Cambria Math"/>
              <a:ea typeface="Cambria Math"/>
              <a:cs typeface="Cambria Math"/>
              <a:sym typeface="Cambria Math"/>
            </a:endParaRPr>
          </a:p>
        </p:txBody>
      </p:sp>
      <p:sp>
        <p:nvSpPr>
          <p:cNvPr id="411" name="Google Shape;411;p57"/>
          <p:cNvSpPr txBox="1"/>
          <p:nvPr/>
        </p:nvSpPr>
        <p:spPr>
          <a:xfrm>
            <a:off x="1465250" y="3288550"/>
            <a:ext cx="4901100" cy="923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0000FF"/>
                </a:solidFill>
                <a:highlight>
                  <a:srgbClr val="FFFFFF"/>
                </a:highlight>
                <a:latin typeface="Consolas"/>
                <a:ea typeface="Consolas"/>
                <a:cs typeface="Consolas"/>
                <a:sym typeface="Consolas"/>
              </a:rPr>
              <a:t>let</a:t>
            </a:r>
            <a:r>
              <a:rPr lang="en" sz="1200">
                <a:highlight>
                  <a:srgbClr val="FFFFFF"/>
                </a:highlight>
                <a:latin typeface="Consolas"/>
                <a:ea typeface="Consolas"/>
                <a:cs typeface="Consolas"/>
                <a:sym typeface="Consolas"/>
              </a:rPr>
              <a:t> </a:t>
            </a:r>
            <a:r>
              <a:rPr lang="en" sz="1200">
                <a:highlight>
                  <a:srgbClr val="FFFFFF"/>
                </a:highlight>
                <a:latin typeface="Consolas"/>
                <a:ea typeface="Consolas"/>
                <a:cs typeface="Consolas"/>
                <a:sym typeface="Consolas"/>
              </a:rPr>
              <a:t>str = </a:t>
            </a:r>
            <a:r>
              <a:rPr lang="en" sz="1200">
                <a:solidFill>
                  <a:srgbClr val="A52A2A"/>
                </a:solidFill>
                <a:highlight>
                  <a:srgbClr val="FFFFFF"/>
                </a:highlight>
                <a:latin typeface="Consolas"/>
                <a:ea typeface="Consolas"/>
                <a:cs typeface="Consolas"/>
                <a:sym typeface="Consolas"/>
              </a:rPr>
              <a:t>"Welcome to CSCI1302!"</a:t>
            </a:r>
            <a:r>
              <a:rPr lang="en" sz="1200">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spcBef>
                <a:spcPts val="0"/>
              </a:spcBef>
              <a:spcAft>
                <a:spcPts val="0"/>
              </a:spcAft>
              <a:buNone/>
            </a:pPr>
            <a:r>
              <a:rPr lang="en" sz="1200">
                <a:solidFill>
                  <a:srgbClr val="0000CD"/>
                </a:solidFill>
                <a:highlight>
                  <a:srgbClr val="FFFFFF"/>
                </a:highlight>
                <a:latin typeface="Consolas"/>
                <a:ea typeface="Consolas"/>
                <a:cs typeface="Consolas"/>
                <a:sym typeface="Consolas"/>
              </a:rPr>
              <a:t>var</a:t>
            </a:r>
            <a:r>
              <a:rPr lang="en" sz="1200">
                <a:highlight>
                  <a:srgbClr val="FFFFFF"/>
                </a:highlight>
                <a:latin typeface="Consolas"/>
                <a:ea typeface="Consolas"/>
                <a:cs typeface="Consolas"/>
                <a:sym typeface="Consolas"/>
              </a:rPr>
              <a:t> newStr = str.replace(</a:t>
            </a:r>
            <a:r>
              <a:rPr lang="en" sz="1200">
                <a:solidFill>
                  <a:srgbClr val="A52A2A"/>
                </a:solidFill>
                <a:highlight>
                  <a:srgbClr val="FFFFFF"/>
                </a:highlight>
                <a:latin typeface="Consolas"/>
                <a:ea typeface="Consolas"/>
                <a:cs typeface="Consolas"/>
                <a:sym typeface="Consolas"/>
              </a:rPr>
              <a:t>"CSCI1302"</a:t>
            </a:r>
            <a:r>
              <a:rPr lang="en" sz="1200">
                <a:highlight>
                  <a:srgbClr val="FFFFFF"/>
                </a:highlight>
                <a:latin typeface="Consolas"/>
                <a:ea typeface="Consolas"/>
                <a:cs typeface="Consolas"/>
                <a:sym typeface="Consolas"/>
              </a:rPr>
              <a:t>, </a:t>
            </a:r>
            <a:r>
              <a:rPr lang="en" sz="1200">
                <a:solidFill>
                  <a:srgbClr val="A52A2A"/>
                </a:solidFill>
                <a:highlight>
                  <a:srgbClr val="FFFFFF"/>
                </a:highlight>
                <a:latin typeface="Consolas"/>
                <a:ea typeface="Consolas"/>
                <a:cs typeface="Consolas"/>
                <a:sym typeface="Consolas"/>
              </a:rPr>
              <a:t>"CSCI3321"</a:t>
            </a:r>
            <a:r>
              <a:rPr lang="en" sz="1200">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0" lvl="0" marL="0" rtl="0" algn="l">
              <a:spcBef>
                <a:spcPts val="0"/>
              </a:spcBef>
              <a:spcAft>
                <a:spcPts val="0"/>
              </a:spcAft>
              <a:buNone/>
            </a:pPr>
            <a:r>
              <a:t/>
            </a:r>
            <a:endParaRPr sz="1200">
              <a:highlight>
                <a:srgbClr val="FFFFFF"/>
              </a:highlight>
              <a:latin typeface="Consolas"/>
              <a:ea typeface="Consolas"/>
              <a:cs typeface="Consolas"/>
              <a:sym typeface="Consolas"/>
            </a:endParaRPr>
          </a:p>
          <a:p>
            <a:pPr indent="0" lvl="0" marL="0" rtl="0" algn="l">
              <a:spcBef>
                <a:spcPts val="0"/>
              </a:spcBef>
              <a:spcAft>
                <a:spcPts val="0"/>
              </a:spcAft>
              <a:buNone/>
            </a:pPr>
            <a:r>
              <a:rPr lang="en" sz="1200">
                <a:solidFill>
                  <a:srgbClr val="38761D"/>
                </a:solidFill>
                <a:highlight>
                  <a:srgbClr val="FFFFFF"/>
                </a:highlight>
                <a:latin typeface="Consolas"/>
                <a:ea typeface="Consolas"/>
                <a:cs typeface="Consolas"/>
                <a:sym typeface="Consolas"/>
              </a:rPr>
              <a:t>// newStr = "Welcome to CSCI3321!"</a:t>
            </a:r>
            <a:endParaRPr sz="1200">
              <a:solidFill>
                <a:srgbClr val="38761D"/>
              </a:solidFill>
              <a:highlight>
                <a:srgbClr val="FFFFFF"/>
              </a:highlight>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0" st="0"/>
                                            </p:txEl>
                                          </p:spTgt>
                                        </p:tgtEl>
                                        <p:attrNameLst>
                                          <p:attrName>style.visibility</p:attrName>
                                        </p:attrNameLst>
                                      </p:cBhvr>
                                      <p:to>
                                        <p:strVal val="visible"/>
                                      </p:to>
                                    </p:set>
                                    <p:animEffect filter="fade" transition="in">
                                      <p:cBhvr>
                                        <p:cTn dur="1000"/>
                                        <p:tgtEl>
                                          <p:spTgt spid="4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1" st="1"/>
                                            </p:txEl>
                                          </p:spTgt>
                                        </p:tgtEl>
                                        <p:attrNameLst>
                                          <p:attrName>style.visibility</p:attrName>
                                        </p:attrNameLst>
                                      </p:cBhvr>
                                      <p:to>
                                        <p:strVal val="visible"/>
                                      </p:to>
                                    </p:set>
                                    <p:animEffect filter="fade" transition="in">
                                      <p:cBhvr>
                                        <p:cTn dur="1000"/>
                                        <p:tgtEl>
                                          <p:spTgt spid="4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2" st="2"/>
                                            </p:txEl>
                                          </p:spTgt>
                                        </p:tgtEl>
                                        <p:attrNameLst>
                                          <p:attrName>style.visibility</p:attrName>
                                        </p:attrNameLst>
                                      </p:cBhvr>
                                      <p:to>
                                        <p:strVal val="visible"/>
                                      </p:to>
                                    </p:set>
                                    <p:animEffect filter="fade" transition="in">
                                      <p:cBhvr>
                                        <p:cTn dur="1000"/>
                                        <p:tgtEl>
                                          <p:spTgt spid="4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3" st="3"/>
                                            </p:txEl>
                                          </p:spTgt>
                                        </p:tgtEl>
                                        <p:attrNameLst>
                                          <p:attrName>style.visibility</p:attrName>
                                        </p:attrNameLst>
                                      </p:cBhvr>
                                      <p:to>
                                        <p:strVal val="visible"/>
                                      </p:to>
                                    </p:set>
                                    <p:animEffect filter="fade" transition="in">
                                      <p:cBhvr>
                                        <p:cTn dur="1000"/>
                                        <p:tgtEl>
                                          <p:spTgt spid="41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4" st="4"/>
                                            </p:txEl>
                                          </p:spTgt>
                                        </p:tgtEl>
                                        <p:attrNameLst>
                                          <p:attrName>style.visibility</p:attrName>
                                        </p:attrNameLst>
                                      </p:cBhvr>
                                      <p:to>
                                        <p:strVal val="visible"/>
                                      </p:to>
                                    </p:set>
                                    <p:animEffect filter="fade" transition="in">
                                      <p:cBhvr>
                                        <p:cTn dur="1000"/>
                                        <p:tgtEl>
                                          <p:spTgt spid="41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5" st="5"/>
                                            </p:txEl>
                                          </p:spTgt>
                                        </p:tgtEl>
                                        <p:attrNameLst>
                                          <p:attrName>style.visibility</p:attrName>
                                        </p:attrNameLst>
                                      </p:cBhvr>
                                      <p:to>
                                        <p:strVal val="visible"/>
                                      </p:to>
                                    </p:set>
                                    <p:animEffect filter="fade" transition="in">
                                      <p:cBhvr>
                                        <p:cTn dur="1000"/>
                                        <p:tgtEl>
                                          <p:spTgt spid="41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8"/>
          <p:cNvSpPr txBox="1"/>
          <p:nvPr>
            <p:ph type="title"/>
          </p:nvPr>
        </p:nvSpPr>
        <p:spPr>
          <a:xfrm>
            <a:off x="663225" y="585600"/>
            <a:ext cx="7838700" cy="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Cambria Math"/>
                <a:ea typeface="Cambria Math"/>
                <a:cs typeface="Cambria Math"/>
                <a:sym typeface="Cambria Math"/>
              </a:rPr>
              <a:t>JavaScript String Methods and Properties</a:t>
            </a:r>
            <a:endParaRPr>
              <a:latin typeface="Cambria Math"/>
              <a:ea typeface="Cambria Math"/>
              <a:cs typeface="Cambria Math"/>
              <a:sym typeface="Cambria Math"/>
            </a:endParaRPr>
          </a:p>
        </p:txBody>
      </p:sp>
      <p:sp>
        <p:nvSpPr>
          <p:cNvPr id="417" name="Google Shape;417;p58"/>
          <p:cNvSpPr txBox="1"/>
          <p:nvPr/>
        </p:nvSpPr>
        <p:spPr>
          <a:xfrm>
            <a:off x="571500" y="1159925"/>
            <a:ext cx="8018100" cy="11499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Cambria Math"/>
              <a:buChar char="●"/>
            </a:pPr>
            <a:r>
              <a:rPr b="1" lang="en" sz="1900">
                <a:latin typeface="Cambria Math"/>
                <a:ea typeface="Cambria Math"/>
                <a:cs typeface="Cambria Math"/>
                <a:sym typeface="Cambria Math"/>
              </a:rPr>
              <a:t>Converting to Upper and Lower Case</a:t>
            </a:r>
            <a:r>
              <a:rPr lang="en" sz="1900">
                <a:latin typeface="Cambria Math"/>
                <a:ea typeface="Cambria Math"/>
                <a:cs typeface="Cambria Math"/>
                <a:sym typeface="Cambria Math"/>
              </a:rPr>
              <a:t>: </a:t>
            </a:r>
            <a:endParaRPr sz="1900">
              <a:latin typeface="Cambria Math"/>
              <a:ea typeface="Cambria Math"/>
              <a:cs typeface="Cambria Math"/>
              <a:sym typeface="Cambria Math"/>
            </a:endParaRPr>
          </a:p>
          <a:p>
            <a:pPr indent="-349250" lvl="1" marL="914400" marR="0" rtl="0" algn="l">
              <a:lnSpc>
                <a:spcPct val="115000"/>
              </a:lnSpc>
              <a:spcBef>
                <a:spcPts val="0"/>
              </a:spcBef>
              <a:spcAft>
                <a:spcPts val="0"/>
              </a:spcAft>
              <a:buSzPts val="1900"/>
              <a:buFont typeface="Cambria Math"/>
              <a:buChar char="○"/>
            </a:pPr>
            <a:r>
              <a:rPr lang="en" sz="1900">
                <a:latin typeface="Cutive Mono"/>
                <a:ea typeface="Cutive Mono"/>
                <a:cs typeface="Cutive Mono"/>
                <a:sym typeface="Cutive Mono"/>
              </a:rPr>
              <a:t>toUpperCase()</a:t>
            </a:r>
            <a:r>
              <a:rPr lang="en" sz="1900">
                <a:latin typeface="Cambria Math"/>
                <a:ea typeface="Cambria Math"/>
                <a:cs typeface="Cambria Math"/>
                <a:sym typeface="Cambria Math"/>
              </a:rPr>
              <a:t> Method</a:t>
            </a:r>
            <a:endParaRPr sz="1900">
              <a:latin typeface="Cambria Math"/>
              <a:ea typeface="Cambria Math"/>
              <a:cs typeface="Cambria Math"/>
              <a:sym typeface="Cambria Math"/>
            </a:endParaRPr>
          </a:p>
          <a:p>
            <a:pPr indent="-349250" lvl="1" marL="914400" marR="0" rtl="0" algn="l">
              <a:lnSpc>
                <a:spcPct val="115000"/>
              </a:lnSpc>
              <a:spcBef>
                <a:spcPts val="0"/>
              </a:spcBef>
              <a:spcAft>
                <a:spcPts val="0"/>
              </a:spcAft>
              <a:buSzPts val="1900"/>
              <a:buFont typeface="Cambria Math"/>
              <a:buChar char="○"/>
            </a:pPr>
            <a:r>
              <a:rPr lang="en" sz="1900">
                <a:latin typeface="Cutive Mono"/>
                <a:ea typeface="Cutive Mono"/>
                <a:cs typeface="Cutive Mono"/>
                <a:sym typeface="Cutive Mono"/>
              </a:rPr>
              <a:t>toLowerCase()</a:t>
            </a:r>
            <a:r>
              <a:rPr lang="en" sz="1900">
                <a:latin typeface="Cambria Math"/>
                <a:ea typeface="Cambria Math"/>
                <a:cs typeface="Cambria Math"/>
                <a:sym typeface="Cambria Math"/>
              </a:rPr>
              <a:t> Method</a:t>
            </a:r>
            <a:endParaRPr sz="1800">
              <a:latin typeface="Cambria Math"/>
              <a:ea typeface="Cambria Math"/>
              <a:cs typeface="Cambria Math"/>
              <a:sym typeface="Cambria Mat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0" st="0"/>
                                            </p:txEl>
                                          </p:spTgt>
                                        </p:tgtEl>
                                        <p:attrNameLst>
                                          <p:attrName>style.visibility</p:attrName>
                                        </p:attrNameLst>
                                      </p:cBhvr>
                                      <p:to>
                                        <p:strVal val="visible"/>
                                      </p:to>
                                    </p:set>
                                    <p:animEffect filter="fade" transition="in">
                                      <p:cBhvr>
                                        <p:cTn dur="1000"/>
                                        <p:tgtEl>
                                          <p:spTgt spid="4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1" st="1"/>
                                            </p:txEl>
                                          </p:spTgt>
                                        </p:tgtEl>
                                        <p:attrNameLst>
                                          <p:attrName>style.visibility</p:attrName>
                                        </p:attrNameLst>
                                      </p:cBhvr>
                                      <p:to>
                                        <p:strVal val="visible"/>
                                      </p:to>
                                    </p:set>
                                    <p:animEffect filter="fade" transition="in">
                                      <p:cBhvr>
                                        <p:cTn dur="1000"/>
                                        <p:tgtEl>
                                          <p:spTgt spid="4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2" st="2"/>
                                            </p:txEl>
                                          </p:spTgt>
                                        </p:tgtEl>
                                        <p:attrNameLst>
                                          <p:attrName>style.visibility</p:attrName>
                                        </p:attrNameLst>
                                      </p:cBhvr>
                                      <p:to>
                                        <p:strVal val="visible"/>
                                      </p:to>
                                    </p:set>
                                    <p:animEffect filter="fade" transition="in">
                                      <p:cBhvr>
                                        <p:cTn dur="1000"/>
                                        <p:tgtEl>
                                          <p:spTgt spid="41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9"/>
          <p:cNvSpPr txBox="1"/>
          <p:nvPr>
            <p:ph type="title"/>
          </p:nvPr>
        </p:nvSpPr>
        <p:spPr>
          <a:xfrm>
            <a:off x="663225" y="585600"/>
            <a:ext cx="7838700" cy="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Cambria Math"/>
                <a:ea typeface="Cambria Math"/>
                <a:cs typeface="Cambria Math"/>
                <a:sym typeface="Cambria Math"/>
              </a:rPr>
              <a:t>JavaScript String Methods and Properties</a:t>
            </a:r>
            <a:endParaRPr>
              <a:latin typeface="Cambria Math"/>
              <a:ea typeface="Cambria Math"/>
              <a:cs typeface="Cambria Math"/>
              <a:sym typeface="Cambria Math"/>
            </a:endParaRPr>
          </a:p>
        </p:txBody>
      </p:sp>
      <p:sp>
        <p:nvSpPr>
          <p:cNvPr id="423" name="Google Shape;423;p59"/>
          <p:cNvSpPr txBox="1"/>
          <p:nvPr/>
        </p:nvSpPr>
        <p:spPr>
          <a:xfrm>
            <a:off x="571500" y="1159925"/>
            <a:ext cx="8018100" cy="28314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Cambria Math"/>
              <a:buChar char="●"/>
            </a:pPr>
            <a:r>
              <a:rPr b="1" lang="en" sz="1900">
                <a:latin typeface="Cambria Math"/>
                <a:ea typeface="Cambria Math"/>
                <a:cs typeface="Cambria Math"/>
                <a:sym typeface="Cambria Math"/>
              </a:rPr>
              <a:t>Converting a String to an Array</a:t>
            </a:r>
            <a:r>
              <a:rPr lang="en" sz="1900">
                <a:latin typeface="Cambria Math"/>
                <a:ea typeface="Cambria Math"/>
                <a:cs typeface="Cambria Math"/>
                <a:sym typeface="Cambria Math"/>
              </a:rPr>
              <a:t>: </a:t>
            </a:r>
            <a:endParaRPr sz="1900">
              <a:latin typeface="Cambria Math"/>
              <a:ea typeface="Cambria Math"/>
              <a:cs typeface="Cambria Math"/>
              <a:sym typeface="Cambria Math"/>
            </a:endParaRPr>
          </a:p>
          <a:p>
            <a:pPr indent="-349250" lvl="1" marL="914400" marR="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The </a:t>
            </a:r>
            <a:r>
              <a:rPr lang="en" sz="1900">
                <a:latin typeface="Cutive Mono"/>
                <a:ea typeface="Cutive Mono"/>
                <a:cs typeface="Cutive Mono"/>
                <a:sym typeface="Cutive Mono"/>
              </a:rPr>
              <a:t>split(</a:t>
            </a:r>
            <a:r>
              <a:rPr i="1" lang="en" sz="1900">
                <a:latin typeface="Cutive Mono"/>
                <a:ea typeface="Cutive Mono"/>
                <a:cs typeface="Cutive Mono"/>
                <a:sym typeface="Cutive Mono"/>
              </a:rPr>
              <a:t>separator</a:t>
            </a:r>
            <a:r>
              <a:rPr lang="en" sz="1900">
                <a:latin typeface="Cutive Mono"/>
                <a:ea typeface="Cutive Mono"/>
                <a:cs typeface="Cutive Mono"/>
                <a:sym typeface="Cutive Mono"/>
              </a:rPr>
              <a:t>)</a:t>
            </a:r>
            <a:r>
              <a:rPr lang="en" sz="1900">
                <a:latin typeface="Cambria Math"/>
                <a:ea typeface="Cambria Math"/>
                <a:cs typeface="Cambria Math"/>
                <a:sym typeface="Cambria Math"/>
              </a:rPr>
              <a:t> Method</a:t>
            </a:r>
            <a:endParaRPr sz="1900">
              <a:latin typeface="Cambria Math"/>
              <a:ea typeface="Cambria Math"/>
              <a:cs typeface="Cambria Math"/>
              <a:sym typeface="Cambria Math"/>
            </a:endParaRPr>
          </a:p>
          <a:p>
            <a:pPr indent="-349250" lvl="2" marL="1371600" marR="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uses a separator to split a string into an array of substrings, and returns the new array</a:t>
            </a:r>
            <a:endParaRPr sz="1900">
              <a:latin typeface="Cambria Math"/>
              <a:ea typeface="Cambria Math"/>
              <a:cs typeface="Cambria Math"/>
              <a:sym typeface="Cambria Math"/>
            </a:endParaRPr>
          </a:p>
          <a:p>
            <a:pPr indent="-349250" lvl="2" marL="1371600" marR="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if the separator is "", he returned array will be an array of single characters</a:t>
            </a:r>
            <a:endParaRPr sz="1900">
              <a:latin typeface="Cambria Math"/>
              <a:ea typeface="Cambria Math"/>
              <a:cs typeface="Cambria Math"/>
              <a:sym typeface="Cambria Math"/>
            </a:endParaRPr>
          </a:p>
          <a:p>
            <a:pPr indent="-349250" lvl="2" marL="1371600" marR="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a useful method for splitting a paragraph of text into an array of words</a:t>
            </a:r>
            <a:endParaRPr sz="1900">
              <a:latin typeface="Cambria Math"/>
              <a:ea typeface="Cambria Math"/>
              <a:cs typeface="Cambria Math"/>
              <a:sym typeface="Cambria Math"/>
            </a:endParaRPr>
          </a:p>
        </p:txBody>
      </p:sp>
      <p:sp>
        <p:nvSpPr>
          <p:cNvPr id="424" name="Google Shape;424;p59"/>
          <p:cNvSpPr txBox="1"/>
          <p:nvPr/>
        </p:nvSpPr>
        <p:spPr>
          <a:xfrm>
            <a:off x="3203550" y="3639075"/>
            <a:ext cx="5244300" cy="892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rgbClr val="0000CD"/>
                </a:solidFill>
                <a:highlight>
                  <a:srgbClr val="FFFFFF"/>
                </a:highlight>
                <a:latin typeface="Consolas"/>
                <a:ea typeface="Consolas"/>
                <a:cs typeface="Consolas"/>
                <a:sym typeface="Consolas"/>
              </a:rPr>
              <a:t>let</a:t>
            </a:r>
            <a:r>
              <a:rPr lang="en" sz="1150">
                <a:highlight>
                  <a:srgbClr val="FFFFFF"/>
                </a:highlight>
                <a:latin typeface="Consolas"/>
                <a:ea typeface="Consolas"/>
                <a:cs typeface="Consolas"/>
                <a:sym typeface="Consolas"/>
              </a:rPr>
              <a:t> txt = </a:t>
            </a:r>
            <a:r>
              <a:rPr lang="en" sz="1150">
                <a:solidFill>
                  <a:srgbClr val="A52A2A"/>
                </a:solidFill>
                <a:highlight>
                  <a:srgbClr val="FFFFFF"/>
                </a:highlight>
                <a:latin typeface="Consolas"/>
                <a:ea typeface="Consolas"/>
                <a:cs typeface="Consolas"/>
                <a:sym typeface="Consolas"/>
              </a:rPr>
              <a:t>"a,b,c,d,e"</a:t>
            </a:r>
            <a:r>
              <a:rPr lang="en" sz="1150">
                <a:highlight>
                  <a:srgbClr val="FFFFFF"/>
                </a:highlight>
                <a:latin typeface="Consolas"/>
                <a:ea typeface="Consolas"/>
                <a:cs typeface="Consolas"/>
                <a:sym typeface="Consolas"/>
              </a:rPr>
              <a:t>;    </a:t>
            </a:r>
            <a:r>
              <a:rPr lang="en" sz="1150">
                <a:solidFill>
                  <a:srgbClr val="008000"/>
                </a:solidFill>
                <a:highlight>
                  <a:srgbClr val="FFFFFF"/>
                </a:highlight>
                <a:latin typeface="Consolas"/>
                <a:ea typeface="Consolas"/>
                <a:cs typeface="Consolas"/>
                <a:sym typeface="Consolas"/>
              </a:rPr>
              <a:t>// String</a:t>
            </a:r>
            <a:endParaRPr sz="1150">
              <a:solidFill>
                <a:srgbClr val="008000"/>
              </a:solidFill>
              <a:highlight>
                <a:srgbClr val="FFFFFF"/>
              </a:highlight>
              <a:latin typeface="Consolas"/>
              <a:ea typeface="Consolas"/>
              <a:cs typeface="Consolas"/>
              <a:sym typeface="Consolas"/>
            </a:endParaRPr>
          </a:p>
          <a:p>
            <a:pPr indent="0" lvl="0" marL="0" rtl="0" algn="l">
              <a:spcBef>
                <a:spcPts val="0"/>
              </a:spcBef>
              <a:spcAft>
                <a:spcPts val="0"/>
              </a:spcAft>
              <a:buNone/>
            </a:pPr>
            <a:r>
              <a:rPr lang="en" sz="1150">
                <a:solidFill>
                  <a:srgbClr val="0000FF"/>
                </a:solidFill>
                <a:highlight>
                  <a:srgbClr val="FFFFFF"/>
                </a:highlight>
                <a:latin typeface="Consolas"/>
                <a:ea typeface="Consolas"/>
                <a:cs typeface="Consolas"/>
                <a:sym typeface="Consolas"/>
              </a:rPr>
              <a:t>let</a:t>
            </a:r>
            <a:r>
              <a:rPr lang="en" sz="1150">
                <a:highlight>
                  <a:srgbClr val="FFFFFF"/>
                </a:highlight>
                <a:latin typeface="Consolas"/>
                <a:ea typeface="Consolas"/>
                <a:cs typeface="Consolas"/>
                <a:sym typeface="Consolas"/>
              </a:rPr>
              <a:t> cArray = </a:t>
            </a:r>
            <a:r>
              <a:rPr lang="en" sz="1150">
                <a:highlight>
                  <a:srgbClr val="FFFFFF"/>
                </a:highlight>
                <a:latin typeface="Consolas"/>
                <a:ea typeface="Consolas"/>
                <a:cs typeface="Consolas"/>
                <a:sym typeface="Consolas"/>
              </a:rPr>
              <a:t>txt.split(</a:t>
            </a:r>
            <a:r>
              <a:rPr lang="en" sz="1150">
                <a:solidFill>
                  <a:srgbClr val="A52A2A"/>
                </a:solidFill>
                <a:highlight>
                  <a:srgbClr val="FFFFFF"/>
                </a:highlight>
                <a:latin typeface="Consolas"/>
                <a:ea typeface="Consolas"/>
                <a:cs typeface="Consolas"/>
                <a:sym typeface="Consolas"/>
              </a:rPr>
              <a:t>","</a:t>
            </a:r>
            <a:r>
              <a:rPr lang="en" sz="1150">
                <a:highlight>
                  <a:srgbClr val="FFFFFF"/>
                </a:highlight>
                <a:latin typeface="Consolas"/>
                <a:ea typeface="Consolas"/>
                <a:cs typeface="Consolas"/>
                <a:sym typeface="Consolas"/>
              </a:rPr>
              <a:t>);  	    	   </a:t>
            </a:r>
            <a:r>
              <a:rPr lang="en" sz="1150">
                <a:solidFill>
                  <a:srgbClr val="008000"/>
                </a:solidFill>
                <a:highlight>
                  <a:srgbClr val="FFFFFF"/>
                </a:highlight>
                <a:latin typeface="Consolas"/>
                <a:ea typeface="Consolas"/>
                <a:cs typeface="Consolas"/>
                <a:sym typeface="Consolas"/>
              </a:rPr>
              <a:t>// Split on commas</a:t>
            </a:r>
            <a:endParaRPr sz="1150">
              <a:solidFill>
                <a:srgbClr val="008000"/>
              </a:solidFill>
              <a:highlight>
                <a:srgbClr val="FFFFFF"/>
              </a:highlight>
              <a:latin typeface="Consolas"/>
              <a:ea typeface="Consolas"/>
              <a:cs typeface="Consolas"/>
              <a:sym typeface="Consolas"/>
            </a:endParaRPr>
          </a:p>
          <a:p>
            <a:pPr indent="0" lvl="0" marL="0" rtl="0" algn="l">
              <a:spcBef>
                <a:spcPts val="0"/>
              </a:spcBef>
              <a:spcAft>
                <a:spcPts val="0"/>
              </a:spcAft>
              <a:buNone/>
            </a:pPr>
            <a:r>
              <a:rPr lang="en" sz="1150">
                <a:solidFill>
                  <a:srgbClr val="0000FF"/>
                </a:solidFill>
                <a:highlight>
                  <a:srgbClr val="FFFFFF"/>
                </a:highlight>
                <a:latin typeface="Consolas"/>
                <a:ea typeface="Consolas"/>
                <a:cs typeface="Consolas"/>
                <a:sym typeface="Consolas"/>
              </a:rPr>
              <a:t>let</a:t>
            </a:r>
            <a:r>
              <a:rPr lang="en" sz="1150">
                <a:highlight>
                  <a:srgbClr val="FFFFFF"/>
                </a:highlight>
                <a:latin typeface="Consolas"/>
                <a:ea typeface="Consolas"/>
                <a:cs typeface="Consolas"/>
                <a:sym typeface="Consolas"/>
              </a:rPr>
              <a:t> sArray = </a:t>
            </a:r>
            <a:r>
              <a:rPr lang="en" sz="1150">
                <a:highlight>
                  <a:srgbClr val="FFFFFF"/>
                </a:highlight>
                <a:latin typeface="Consolas"/>
                <a:ea typeface="Consolas"/>
                <a:cs typeface="Consolas"/>
                <a:sym typeface="Consolas"/>
              </a:rPr>
              <a:t>txt.split(</a:t>
            </a:r>
            <a:r>
              <a:rPr lang="en" sz="1150">
                <a:solidFill>
                  <a:srgbClr val="A52A2A"/>
                </a:solidFill>
                <a:highlight>
                  <a:srgbClr val="FFFFFF"/>
                </a:highlight>
                <a:latin typeface="Consolas"/>
                <a:ea typeface="Consolas"/>
                <a:cs typeface="Consolas"/>
                <a:sym typeface="Consolas"/>
              </a:rPr>
              <a:t>" "</a:t>
            </a:r>
            <a:r>
              <a:rPr lang="en" sz="1150">
                <a:highlight>
                  <a:srgbClr val="FFFFFF"/>
                </a:highlight>
                <a:latin typeface="Consolas"/>
                <a:ea typeface="Consolas"/>
                <a:cs typeface="Consolas"/>
                <a:sym typeface="Consolas"/>
              </a:rPr>
              <a:t>);          </a:t>
            </a:r>
            <a:r>
              <a:rPr lang="en" sz="1150">
                <a:solidFill>
                  <a:srgbClr val="008000"/>
                </a:solidFill>
                <a:highlight>
                  <a:srgbClr val="FFFFFF"/>
                </a:highlight>
                <a:latin typeface="Consolas"/>
                <a:ea typeface="Consolas"/>
                <a:cs typeface="Consolas"/>
                <a:sym typeface="Consolas"/>
              </a:rPr>
              <a:t>// Split on spaces</a:t>
            </a:r>
            <a:endParaRPr sz="1150">
              <a:solidFill>
                <a:srgbClr val="008000"/>
              </a:solidFill>
              <a:highlight>
                <a:srgbClr val="FFFFFF"/>
              </a:highlight>
              <a:latin typeface="Consolas"/>
              <a:ea typeface="Consolas"/>
              <a:cs typeface="Consolas"/>
              <a:sym typeface="Consolas"/>
            </a:endParaRPr>
          </a:p>
          <a:p>
            <a:pPr indent="0" lvl="0" marL="0" rtl="0" algn="l">
              <a:spcBef>
                <a:spcPts val="0"/>
              </a:spcBef>
              <a:spcAft>
                <a:spcPts val="0"/>
              </a:spcAft>
              <a:buNone/>
            </a:pPr>
            <a:r>
              <a:rPr lang="en" sz="1150">
                <a:solidFill>
                  <a:srgbClr val="0000FF"/>
                </a:solidFill>
                <a:highlight>
                  <a:srgbClr val="FFFFFF"/>
                </a:highlight>
                <a:latin typeface="Consolas"/>
                <a:ea typeface="Consolas"/>
                <a:cs typeface="Consolas"/>
                <a:sym typeface="Consolas"/>
              </a:rPr>
              <a:t>let</a:t>
            </a:r>
            <a:r>
              <a:rPr lang="en" sz="1150">
                <a:highlight>
                  <a:srgbClr val="FFFFFF"/>
                </a:highlight>
                <a:latin typeface="Consolas"/>
                <a:ea typeface="Consolas"/>
                <a:cs typeface="Consolas"/>
                <a:sym typeface="Consolas"/>
              </a:rPr>
              <a:t> pArray = </a:t>
            </a:r>
            <a:r>
              <a:rPr lang="en" sz="1150">
                <a:highlight>
                  <a:srgbClr val="FFFFFF"/>
                </a:highlight>
                <a:latin typeface="Consolas"/>
                <a:ea typeface="Consolas"/>
                <a:cs typeface="Consolas"/>
                <a:sym typeface="Consolas"/>
              </a:rPr>
              <a:t>txt.split(</a:t>
            </a:r>
            <a:r>
              <a:rPr lang="en" sz="1150">
                <a:solidFill>
                  <a:srgbClr val="A52A2A"/>
                </a:solidFill>
                <a:highlight>
                  <a:srgbClr val="FFFFFF"/>
                </a:highlight>
                <a:latin typeface="Consolas"/>
                <a:ea typeface="Consolas"/>
                <a:cs typeface="Consolas"/>
                <a:sym typeface="Consolas"/>
              </a:rPr>
              <a:t>"|"</a:t>
            </a:r>
            <a:r>
              <a:rPr lang="en" sz="1150">
                <a:highlight>
                  <a:srgbClr val="FFFFFF"/>
                </a:highlight>
                <a:latin typeface="Consolas"/>
                <a:ea typeface="Consolas"/>
                <a:cs typeface="Consolas"/>
                <a:sym typeface="Consolas"/>
              </a:rPr>
              <a:t>);          </a:t>
            </a:r>
            <a:r>
              <a:rPr lang="en" sz="1150">
                <a:solidFill>
                  <a:srgbClr val="008000"/>
                </a:solidFill>
                <a:highlight>
                  <a:srgbClr val="FFFFFF"/>
                </a:highlight>
                <a:latin typeface="Consolas"/>
                <a:ea typeface="Consolas"/>
                <a:cs typeface="Consolas"/>
                <a:sym typeface="Consolas"/>
              </a:rPr>
              <a:t>// Split on pipe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0" st="0"/>
                                            </p:txEl>
                                          </p:spTgt>
                                        </p:tgtEl>
                                        <p:attrNameLst>
                                          <p:attrName>style.visibility</p:attrName>
                                        </p:attrNameLst>
                                      </p:cBhvr>
                                      <p:to>
                                        <p:strVal val="visible"/>
                                      </p:to>
                                    </p:set>
                                    <p:animEffect filter="fade" transition="in">
                                      <p:cBhvr>
                                        <p:cTn dur="1000"/>
                                        <p:tgtEl>
                                          <p:spTgt spid="4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1" st="1"/>
                                            </p:txEl>
                                          </p:spTgt>
                                        </p:tgtEl>
                                        <p:attrNameLst>
                                          <p:attrName>style.visibility</p:attrName>
                                        </p:attrNameLst>
                                      </p:cBhvr>
                                      <p:to>
                                        <p:strVal val="visible"/>
                                      </p:to>
                                    </p:set>
                                    <p:animEffect filter="fade" transition="in">
                                      <p:cBhvr>
                                        <p:cTn dur="1000"/>
                                        <p:tgtEl>
                                          <p:spTgt spid="4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2" st="2"/>
                                            </p:txEl>
                                          </p:spTgt>
                                        </p:tgtEl>
                                        <p:attrNameLst>
                                          <p:attrName>style.visibility</p:attrName>
                                        </p:attrNameLst>
                                      </p:cBhvr>
                                      <p:to>
                                        <p:strVal val="visible"/>
                                      </p:to>
                                    </p:set>
                                    <p:animEffect filter="fade" transition="in">
                                      <p:cBhvr>
                                        <p:cTn dur="1000"/>
                                        <p:tgtEl>
                                          <p:spTgt spid="4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3" st="3"/>
                                            </p:txEl>
                                          </p:spTgt>
                                        </p:tgtEl>
                                        <p:attrNameLst>
                                          <p:attrName>style.visibility</p:attrName>
                                        </p:attrNameLst>
                                      </p:cBhvr>
                                      <p:to>
                                        <p:strVal val="visible"/>
                                      </p:to>
                                    </p:set>
                                    <p:animEffect filter="fade" transition="in">
                                      <p:cBhvr>
                                        <p:cTn dur="1000"/>
                                        <p:tgtEl>
                                          <p:spTgt spid="4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4" st="4"/>
                                            </p:txEl>
                                          </p:spTgt>
                                        </p:tgtEl>
                                        <p:attrNameLst>
                                          <p:attrName>style.visibility</p:attrName>
                                        </p:attrNameLst>
                                      </p:cBhvr>
                                      <p:to>
                                        <p:strVal val="visible"/>
                                      </p:to>
                                    </p:set>
                                    <p:animEffect filter="fade" transition="in">
                                      <p:cBhvr>
                                        <p:cTn dur="1000"/>
                                        <p:tgtEl>
                                          <p:spTgt spid="4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1000"/>
                                        <p:tgtEl>
                                          <p:spTgt spid="4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0"/>
          <p:cNvSpPr txBox="1"/>
          <p:nvPr>
            <p:ph type="title"/>
          </p:nvPr>
        </p:nvSpPr>
        <p:spPr>
          <a:xfrm>
            <a:off x="663225" y="585600"/>
            <a:ext cx="7838700" cy="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Cambria Math"/>
                <a:ea typeface="Cambria Math"/>
                <a:cs typeface="Cambria Math"/>
                <a:sym typeface="Cambria Math"/>
              </a:rPr>
              <a:t>JavaScript String Methods and Properties</a:t>
            </a:r>
            <a:endParaRPr>
              <a:latin typeface="Cambria Math"/>
              <a:ea typeface="Cambria Math"/>
              <a:cs typeface="Cambria Math"/>
              <a:sym typeface="Cambria Math"/>
            </a:endParaRPr>
          </a:p>
        </p:txBody>
      </p:sp>
      <p:sp>
        <p:nvSpPr>
          <p:cNvPr id="430" name="Google Shape;430;p60"/>
          <p:cNvSpPr txBox="1"/>
          <p:nvPr/>
        </p:nvSpPr>
        <p:spPr>
          <a:xfrm>
            <a:off x="571500" y="1159925"/>
            <a:ext cx="8018100" cy="35040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Cambria Math"/>
              <a:buChar char="●"/>
            </a:pPr>
            <a:r>
              <a:rPr b="1" lang="en" sz="1900">
                <a:latin typeface="Cambria Math"/>
                <a:ea typeface="Cambria Math"/>
                <a:cs typeface="Cambria Math"/>
                <a:sym typeface="Cambria Math"/>
              </a:rPr>
              <a:t>Other String Methods</a:t>
            </a:r>
            <a:r>
              <a:rPr lang="en" sz="1900">
                <a:latin typeface="Cambria Math"/>
                <a:ea typeface="Cambria Math"/>
                <a:cs typeface="Cambria Math"/>
                <a:sym typeface="Cambria Math"/>
              </a:rPr>
              <a:t>: </a:t>
            </a:r>
            <a:endParaRPr sz="1900">
              <a:latin typeface="Cambria Math"/>
              <a:ea typeface="Cambria Math"/>
              <a:cs typeface="Cambria Math"/>
              <a:sym typeface="Cambria Math"/>
            </a:endParaRPr>
          </a:p>
          <a:p>
            <a:pPr indent="-349250" lvl="1" marL="857250" marR="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The </a:t>
            </a:r>
            <a:r>
              <a:rPr lang="en" sz="1900">
                <a:latin typeface="Cutive Mono"/>
                <a:ea typeface="Cutive Mono"/>
                <a:cs typeface="Cutive Mono"/>
                <a:sym typeface="Cutive Mono"/>
              </a:rPr>
              <a:t>concat()</a:t>
            </a:r>
            <a:r>
              <a:rPr lang="en" sz="1900">
                <a:latin typeface="Cambria Math"/>
                <a:ea typeface="Cambria Math"/>
                <a:cs typeface="Cambria Math"/>
                <a:sym typeface="Cambria Math"/>
              </a:rPr>
              <a:t> Method: joins two or more strings</a:t>
            </a:r>
            <a:endParaRPr sz="1900">
              <a:latin typeface="Cambria Math"/>
              <a:ea typeface="Cambria Math"/>
              <a:cs typeface="Cambria Math"/>
              <a:sym typeface="Cambria Math"/>
            </a:endParaRPr>
          </a:p>
          <a:p>
            <a:pPr indent="-349250" lvl="2" marL="1257300" marR="0" rtl="0" algn="l">
              <a:lnSpc>
                <a:spcPct val="115000"/>
              </a:lnSpc>
              <a:spcBef>
                <a:spcPts val="0"/>
              </a:spcBef>
              <a:spcAft>
                <a:spcPts val="0"/>
              </a:spcAft>
              <a:buSzPts val="1900"/>
              <a:buFont typeface="Cutive Mono"/>
              <a:buChar char="■"/>
            </a:pPr>
            <a:r>
              <a:rPr lang="en" sz="1900">
                <a:solidFill>
                  <a:srgbClr val="0000FF"/>
                </a:solidFill>
                <a:latin typeface="Cutive Mono"/>
                <a:ea typeface="Cutive Mono"/>
                <a:cs typeface="Cutive Mono"/>
                <a:sym typeface="Cutive Mono"/>
              </a:rPr>
              <a:t>let</a:t>
            </a:r>
            <a:r>
              <a:rPr lang="en" sz="1900">
                <a:latin typeface="Cutive Mono"/>
                <a:ea typeface="Cutive Mono"/>
                <a:cs typeface="Cutive Mono"/>
                <a:sym typeface="Cutive Mono"/>
              </a:rPr>
              <a:t> str = str1.concat(</a:t>
            </a:r>
            <a:r>
              <a:rPr lang="en" sz="1900">
                <a:solidFill>
                  <a:srgbClr val="CC4125"/>
                </a:solidFill>
                <a:latin typeface="Cutive Mono"/>
                <a:ea typeface="Cutive Mono"/>
                <a:cs typeface="Cutive Mono"/>
                <a:sym typeface="Cutive Mono"/>
              </a:rPr>
              <a:t>" "</a:t>
            </a:r>
            <a:r>
              <a:rPr lang="en" sz="1900">
                <a:latin typeface="Cutive Mono"/>
                <a:ea typeface="Cutive Mono"/>
                <a:cs typeface="Cutive Mono"/>
                <a:sym typeface="Cutive Mono"/>
              </a:rPr>
              <a:t>, str2);</a:t>
            </a:r>
            <a:endParaRPr sz="1900">
              <a:latin typeface="Cutive Mono"/>
              <a:ea typeface="Cutive Mono"/>
              <a:cs typeface="Cutive Mono"/>
              <a:sym typeface="Cutive Mono"/>
            </a:endParaRPr>
          </a:p>
          <a:p>
            <a:pPr indent="-349250" lvl="1" marL="857250" marR="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The </a:t>
            </a:r>
            <a:r>
              <a:rPr lang="en" sz="1900">
                <a:latin typeface="Cutive Mono"/>
                <a:ea typeface="Cutive Mono"/>
                <a:cs typeface="Cutive Mono"/>
                <a:sym typeface="Cutive Mono"/>
              </a:rPr>
              <a:t>trim()</a:t>
            </a:r>
            <a:r>
              <a:rPr lang="en" sz="1900">
                <a:latin typeface="Cambria Math"/>
                <a:ea typeface="Cambria Math"/>
                <a:cs typeface="Cambria Math"/>
                <a:sym typeface="Cambria Math"/>
              </a:rPr>
              <a:t> Method: removes whitespace from both sides of a string but does not change the original string</a:t>
            </a:r>
            <a:endParaRPr sz="1900">
              <a:latin typeface="Cambria Math"/>
              <a:ea typeface="Cambria Math"/>
              <a:cs typeface="Cambria Math"/>
              <a:sym typeface="Cambria Math"/>
            </a:endParaRPr>
          </a:p>
          <a:p>
            <a:pPr indent="-349250" lvl="2" marL="1257300" marR="0" rtl="0" algn="l">
              <a:lnSpc>
                <a:spcPct val="115000"/>
              </a:lnSpc>
              <a:spcBef>
                <a:spcPts val="0"/>
              </a:spcBef>
              <a:spcAft>
                <a:spcPts val="0"/>
              </a:spcAft>
              <a:buSzPts val="1900"/>
              <a:buFont typeface="Cutive Mono"/>
              <a:buChar char="■"/>
            </a:pPr>
            <a:r>
              <a:rPr lang="en" sz="1900">
                <a:solidFill>
                  <a:srgbClr val="0000FF"/>
                </a:solidFill>
                <a:latin typeface="Cutive Mono"/>
                <a:ea typeface="Cutive Mono"/>
                <a:cs typeface="Cutive Mono"/>
                <a:sym typeface="Cutive Mono"/>
              </a:rPr>
              <a:t>let</a:t>
            </a:r>
            <a:r>
              <a:rPr lang="en" sz="1900">
                <a:latin typeface="Cutive Mono"/>
                <a:ea typeface="Cutive Mono"/>
                <a:cs typeface="Cutive Mono"/>
                <a:sym typeface="Cutive Mono"/>
              </a:rPr>
              <a:t> trimmedString = oldString.trim();</a:t>
            </a:r>
            <a:endParaRPr sz="1900">
              <a:latin typeface="Cutive Mono"/>
              <a:ea typeface="Cutive Mono"/>
              <a:cs typeface="Cutive Mono"/>
              <a:sym typeface="Cutive Mono"/>
            </a:endParaRPr>
          </a:p>
          <a:p>
            <a:pPr indent="-349250" lvl="1" marL="857250" marR="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The </a:t>
            </a:r>
            <a:r>
              <a:rPr lang="en" sz="1900">
                <a:latin typeface="Cutive Mono"/>
                <a:ea typeface="Cutive Mono"/>
                <a:cs typeface="Cutive Mono"/>
                <a:sym typeface="Cutive Mono"/>
              </a:rPr>
              <a:t>charAt()</a:t>
            </a:r>
            <a:r>
              <a:rPr lang="en" sz="1900">
                <a:latin typeface="Cambria Math"/>
                <a:ea typeface="Cambria Math"/>
                <a:cs typeface="Cambria Math"/>
                <a:sym typeface="Cambria Math"/>
              </a:rPr>
              <a:t> Method: returns the character at a specified index (position) in a string</a:t>
            </a:r>
            <a:endParaRPr sz="1900">
              <a:latin typeface="Cambria Math"/>
              <a:ea typeface="Cambria Math"/>
              <a:cs typeface="Cambria Math"/>
              <a:sym typeface="Cambria Math"/>
            </a:endParaRPr>
          </a:p>
          <a:p>
            <a:pPr indent="-349250" lvl="2" marL="1257300" marR="0" rtl="0" algn="l">
              <a:lnSpc>
                <a:spcPct val="115000"/>
              </a:lnSpc>
              <a:spcBef>
                <a:spcPts val="0"/>
              </a:spcBef>
              <a:spcAft>
                <a:spcPts val="0"/>
              </a:spcAft>
              <a:buSzPts val="1900"/>
              <a:buFont typeface="Cutive Mono"/>
              <a:buChar char="■"/>
            </a:pPr>
            <a:r>
              <a:rPr lang="en" sz="1900">
                <a:solidFill>
                  <a:srgbClr val="0000FF"/>
                </a:solidFill>
                <a:latin typeface="Cutive Mono"/>
                <a:ea typeface="Cutive Mono"/>
                <a:cs typeface="Cutive Mono"/>
                <a:sym typeface="Cutive Mono"/>
              </a:rPr>
              <a:t>var</a:t>
            </a:r>
            <a:r>
              <a:rPr lang="en" sz="1900">
                <a:latin typeface="Cutive Mono"/>
                <a:ea typeface="Cutive Mono"/>
                <a:cs typeface="Cutive Mono"/>
                <a:sym typeface="Cutive Mono"/>
              </a:rPr>
              <a:t> str = </a:t>
            </a:r>
            <a:r>
              <a:rPr lang="en" sz="1900">
                <a:solidFill>
                  <a:srgbClr val="CC4125"/>
                </a:solidFill>
                <a:latin typeface="Cutive Mono"/>
                <a:ea typeface="Cutive Mono"/>
                <a:cs typeface="Cutive Mono"/>
                <a:sym typeface="Cutive Mono"/>
              </a:rPr>
              <a:t>"HELLO WORLD"</a:t>
            </a:r>
            <a:r>
              <a:rPr lang="en" sz="1900">
                <a:latin typeface="Cutive Mono"/>
                <a:ea typeface="Cutive Mono"/>
                <a:cs typeface="Cutive Mono"/>
                <a:sym typeface="Cutive Mono"/>
              </a:rPr>
              <a:t>;</a:t>
            </a:r>
            <a:br>
              <a:rPr lang="en" sz="1900">
                <a:latin typeface="Cutive Mono"/>
                <a:ea typeface="Cutive Mono"/>
                <a:cs typeface="Cutive Mono"/>
                <a:sym typeface="Cutive Mono"/>
              </a:rPr>
            </a:br>
            <a:r>
              <a:rPr lang="en" sz="1900">
                <a:solidFill>
                  <a:srgbClr val="0000FF"/>
                </a:solidFill>
                <a:latin typeface="Cutive Mono"/>
                <a:ea typeface="Cutive Mono"/>
                <a:cs typeface="Cutive Mono"/>
                <a:sym typeface="Cutive Mono"/>
              </a:rPr>
              <a:t>var</a:t>
            </a:r>
            <a:r>
              <a:rPr lang="en" sz="1900">
                <a:latin typeface="Cutive Mono"/>
                <a:ea typeface="Cutive Mono"/>
                <a:cs typeface="Cutive Mono"/>
                <a:sym typeface="Cutive Mono"/>
              </a:rPr>
              <a:t> res = str.charAt(0); </a:t>
            </a:r>
            <a:r>
              <a:rPr lang="en" sz="1900">
                <a:solidFill>
                  <a:srgbClr val="38761D"/>
                </a:solidFill>
                <a:latin typeface="Cutive Mono"/>
                <a:ea typeface="Cutive Mono"/>
                <a:cs typeface="Cutive Mono"/>
                <a:sym typeface="Cutive Mono"/>
              </a:rPr>
              <a:t>// res = ‘H’</a:t>
            </a:r>
            <a:endParaRPr sz="1900">
              <a:solidFill>
                <a:srgbClr val="38761D"/>
              </a:solidFill>
              <a:latin typeface="Cutive Mono"/>
              <a:ea typeface="Cutive Mono"/>
              <a:cs typeface="Cutive Mono"/>
              <a:sym typeface="Cutive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xEl>
                                              <p:pRg end="0" st="0"/>
                                            </p:txEl>
                                          </p:spTgt>
                                        </p:tgtEl>
                                        <p:attrNameLst>
                                          <p:attrName>style.visibility</p:attrName>
                                        </p:attrNameLst>
                                      </p:cBhvr>
                                      <p:to>
                                        <p:strVal val="visible"/>
                                      </p:to>
                                    </p:set>
                                    <p:animEffect filter="fade" transition="in">
                                      <p:cBhvr>
                                        <p:cTn dur="1000"/>
                                        <p:tgtEl>
                                          <p:spTgt spid="4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xEl>
                                              <p:pRg end="1" st="1"/>
                                            </p:txEl>
                                          </p:spTgt>
                                        </p:tgtEl>
                                        <p:attrNameLst>
                                          <p:attrName>style.visibility</p:attrName>
                                        </p:attrNameLst>
                                      </p:cBhvr>
                                      <p:to>
                                        <p:strVal val="visible"/>
                                      </p:to>
                                    </p:set>
                                    <p:animEffect filter="fade" transition="in">
                                      <p:cBhvr>
                                        <p:cTn dur="1000"/>
                                        <p:tgtEl>
                                          <p:spTgt spid="4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xEl>
                                              <p:pRg end="2" st="2"/>
                                            </p:txEl>
                                          </p:spTgt>
                                        </p:tgtEl>
                                        <p:attrNameLst>
                                          <p:attrName>style.visibility</p:attrName>
                                        </p:attrNameLst>
                                      </p:cBhvr>
                                      <p:to>
                                        <p:strVal val="visible"/>
                                      </p:to>
                                    </p:set>
                                    <p:animEffect filter="fade" transition="in">
                                      <p:cBhvr>
                                        <p:cTn dur="1000"/>
                                        <p:tgtEl>
                                          <p:spTgt spid="4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xEl>
                                              <p:pRg end="3" st="3"/>
                                            </p:txEl>
                                          </p:spTgt>
                                        </p:tgtEl>
                                        <p:attrNameLst>
                                          <p:attrName>style.visibility</p:attrName>
                                        </p:attrNameLst>
                                      </p:cBhvr>
                                      <p:to>
                                        <p:strVal val="visible"/>
                                      </p:to>
                                    </p:set>
                                    <p:animEffect filter="fade" transition="in">
                                      <p:cBhvr>
                                        <p:cTn dur="1000"/>
                                        <p:tgtEl>
                                          <p:spTgt spid="4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xEl>
                                              <p:pRg end="4" st="4"/>
                                            </p:txEl>
                                          </p:spTgt>
                                        </p:tgtEl>
                                        <p:attrNameLst>
                                          <p:attrName>style.visibility</p:attrName>
                                        </p:attrNameLst>
                                      </p:cBhvr>
                                      <p:to>
                                        <p:strVal val="visible"/>
                                      </p:to>
                                    </p:set>
                                    <p:animEffect filter="fade" transition="in">
                                      <p:cBhvr>
                                        <p:cTn dur="1000"/>
                                        <p:tgtEl>
                                          <p:spTgt spid="4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xEl>
                                              <p:pRg end="5" st="5"/>
                                            </p:txEl>
                                          </p:spTgt>
                                        </p:tgtEl>
                                        <p:attrNameLst>
                                          <p:attrName>style.visibility</p:attrName>
                                        </p:attrNameLst>
                                      </p:cBhvr>
                                      <p:to>
                                        <p:strVal val="visible"/>
                                      </p:to>
                                    </p:set>
                                    <p:animEffect filter="fade" transition="in">
                                      <p:cBhvr>
                                        <p:cTn dur="1000"/>
                                        <p:tgtEl>
                                          <p:spTgt spid="4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xEl>
                                              <p:pRg end="6" st="6"/>
                                            </p:txEl>
                                          </p:spTgt>
                                        </p:tgtEl>
                                        <p:attrNameLst>
                                          <p:attrName>style.visibility</p:attrName>
                                        </p:attrNameLst>
                                      </p:cBhvr>
                                      <p:to>
                                        <p:strVal val="visible"/>
                                      </p:to>
                                    </p:set>
                                    <p:animEffect filter="fade" transition="in">
                                      <p:cBhvr>
                                        <p:cTn dur="1000"/>
                                        <p:tgtEl>
                                          <p:spTgt spid="43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1"/>
          <p:cNvSpPr txBox="1"/>
          <p:nvPr>
            <p:ph type="title"/>
          </p:nvPr>
        </p:nvSpPr>
        <p:spPr>
          <a:xfrm>
            <a:off x="663225" y="585600"/>
            <a:ext cx="7838700" cy="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Cambria Math"/>
                <a:ea typeface="Cambria Math"/>
                <a:cs typeface="Cambria Math"/>
                <a:sym typeface="Cambria Math"/>
              </a:rPr>
              <a:t>JavaScript String Methods and Properties</a:t>
            </a:r>
            <a:endParaRPr>
              <a:latin typeface="Cambria Math"/>
              <a:ea typeface="Cambria Math"/>
              <a:cs typeface="Cambria Math"/>
              <a:sym typeface="Cambria Math"/>
            </a:endParaRPr>
          </a:p>
        </p:txBody>
      </p:sp>
      <p:sp>
        <p:nvSpPr>
          <p:cNvPr id="436" name="Google Shape;436;p61"/>
          <p:cNvSpPr txBox="1"/>
          <p:nvPr/>
        </p:nvSpPr>
        <p:spPr>
          <a:xfrm>
            <a:off x="571500" y="1159925"/>
            <a:ext cx="8018100" cy="28314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Cambria Math"/>
              <a:buChar char="●"/>
            </a:pPr>
            <a:r>
              <a:rPr b="1" lang="en" sz="1900">
                <a:latin typeface="Cambria Math"/>
                <a:ea typeface="Cambria Math"/>
                <a:cs typeface="Cambria Math"/>
                <a:sym typeface="Cambria Math"/>
              </a:rPr>
              <a:t>Other String Methods</a:t>
            </a:r>
            <a:r>
              <a:rPr lang="en" sz="1900">
                <a:latin typeface="Cambria Math"/>
                <a:ea typeface="Cambria Math"/>
                <a:cs typeface="Cambria Math"/>
                <a:sym typeface="Cambria Math"/>
              </a:rPr>
              <a:t>: </a:t>
            </a:r>
            <a:endParaRPr sz="1900">
              <a:latin typeface="Cambria Math"/>
              <a:ea typeface="Cambria Math"/>
              <a:cs typeface="Cambria Math"/>
              <a:sym typeface="Cambria Math"/>
            </a:endParaRPr>
          </a:p>
          <a:p>
            <a:pPr indent="-349250" lvl="1" marL="628650" marR="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The </a:t>
            </a:r>
            <a:r>
              <a:rPr lang="en" sz="1900">
                <a:latin typeface="Cutive Mono"/>
                <a:ea typeface="Cutive Mono"/>
                <a:cs typeface="Cutive Mono"/>
                <a:sym typeface="Cutive Mono"/>
              </a:rPr>
              <a:t>startWith</a:t>
            </a:r>
            <a:r>
              <a:rPr lang="en" sz="1900">
                <a:latin typeface="Cutive Mono"/>
                <a:ea typeface="Cutive Mono"/>
                <a:cs typeface="Cutive Mono"/>
                <a:sym typeface="Cutive Mono"/>
              </a:rPr>
              <a:t>()</a:t>
            </a:r>
            <a:r>
              <a:rPr lang="en" sz="1900">
                <a:latin typeface="Cambria Math"/>
                <a:ea typeface="Cambria Math"/>
                <a:cs typeface="Cambria Math"/>
                <a:sym typeface="Cambria Math"/>
              </a:rPr>
              <a:t> Method: </a:t>
            </a:r>
            <a:r>
              <a:rPr lang="en" sz="1900">
                <a:latin typeface="Cambria Math"/>
                <a:ea typeface="Cambria Math"/>
                <a:cs typeface="Cambria Math"/>
                <a:sym typeface="Cambria Math"/>
              </a:rPr>
              <a:t>determines whether a string begins with the characters of a specified string. It returns </a:t>
            </a:r>
            <a:r>
              <a:rPr lang="en" sz="1900">
                <a:solidFill>
                  <a:srgbClr val="0000FF"/>
                </a:solidFill>
                <a:latin typeface="Cambria Math"/>
                <a:ea typeface="Cambria Math"/>
                <a:cs typeface="Cambria Math"/>
                <a:sym typeface="Cambria Math"/>
              </a:rPr>
              <a:t>true</a:t>
            </a:r>
            <a:r>
              <a:rPr lang="en" sz="1900">
                <a:latin typeface="Cambria Math"/>
                <a:ea typeface="Cambria Math"/>
                <a:cs typeface="Cambria Math"/>
                <a:sym typeface="Cambria Math"/>
              </a:rPr>
              <a:t> if yes, and  </a:t>
            </a:r>
            <a:r>
              <a:rPr lang="en" sz="1900">
                <a:solidFill>
                  <a:srgbClr val="0000FF"/>
                </a:solidFill>
                <a:latin typeface="Cambria Math"/>
                <a:ea typeface="Cambria Math"/>
                <a:cs typeface="Cambria Math"/>
                <a:sym typeface="Cambria Math"/>
              </a:rPr>
              <a:t>false</a:t>
            </a:r>
            <a:r>
              <a:rPr lang="en" sz="1900">
                <a:latin typeface="Cambria Math"/>
                <a:ea typeface="Cambria Math"/>
                <a:cs typeface="Cambria Math"/>
                <a:sym typeface="Cambria Math"/>
              </a:rPr>
              <a:t> if not.</a:t>
            </a:r>
            <a:endParaRPr sz="1900">
              <a:latin typeface="Cambria Math"/>
              <a:ea typeface="Cambria Math"/>
              <a:cs typeface="Cambria Math"/>
              <a:sym typeface="Cambria Math"/>
            </a:endParaRPr>
          </a:p>
          <a:p>
            <a:pPr indent="-349250" lvl="1" marL="628650" marR="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The </a:t>
            </a:r>
            <a:r>
              <a:rPr lang="en" sz="1900">
                <a:latin typeface="Cutive Mono"/>
                <a:ea typeface="Cutive Mono"/>
                <a:cs typeface="Cutive Mono"/>
                <a:sym typeface="Cutive Mono"/>
              </a:rPr>
              <a:t>endWith</a:t>
            </a:r>
            <a:r>
              <a:rPr lang="en" sz="1900">
                <a:latin typeface="Cutive Mono"/>
                <a:ea typeface="Cutive Mono"/>
                <a:cs typeface="Cutive Mono"/>
                <a:sym typeface="Cutive Mono"/>
              </a:rPr>
              <a:t>()</a:t>
            </a:r>
            <a:r>
              <a:rPr lang="en" sz="1900">
                <a:latin typeface="Cambria Math"/>
                <a:ea typeface="Cambria Math"/>
                <a:cs typeface="Cambria Math"/>
                <a:sym typeface="Cambria Math"/>
              </a:rPr>
              <a:t> Method: </a:t>
            </a:r>
            <a:r>
              <a:rPr lang="en" sz="1900">
                <a:latin typeface="Cambria Math"/>
                <a:ea typeface="Cambria Math"/>
                <a:cs typeface="Cambria Math"/>
                <a:sym typeface="Cambria Math"/>
              </a:rPr>
              <a:t>determines whether a string ends with the characters of a specified string. It returns </a:t>
            </a:r>
            <a:r>
              <a:rPr lang="en" sz="1900">
                <a:solidFill>
                  <a:srgbClr val="0000FF"/>
                </a:solidFill>
                <a:latin typeface="Cambria Math"/>
                <a:ea typeface="Cambria Math"/>
                <a:cs typeface="Cambria Math"/>
                <a:sym typeface="Cambria Math"/>
              </a:rPr>
              <a:t>true</a:t>
            </a:r>
            <a:r>
              <a:rPr lang="en" sz="1900">
                <a:latin typeface="Cambria Math"/>
                <a:ea typeface="Cambria Math"/>
                <a:cs typeface="Cambria Math"/>
                <a:sym typeface="Cambria Math"/>
              </a:rPr>
              <a:t> if yes, and </a:t>
            </a:r>
            <a:r>
              <a:rPr lang="en" sz="1900">
                <a:solidFill>
                  <a:srgbClr val="0000FF"/>
                </a:solidFill>
                <a:latin typeface="Cambria Math"/>
                <a:ea typeface="Cambria Math"/>
                <a:cs typeface="Cambria Math"/>
                <a:sym typeface="Cambria Math"/>
              </a:rPr>
              <a:t>false</a:t>
            </a:r>
            <a:r>
              <a:rPr lang="en" sz="1900">
                <a:latin typeface="Cambria Math"/>
                <a:ea typeface="Cambria Math"/>
                <a:cs typeface="Cambria Math"/>
                <a:sym typeface="Cambria Math"/>
              </a:rPr>
              <a:t> if not</a:t>
            </a:r>
            <a:endParaRPr sz="1900">
              <a:latin typeface="Cutive Mono"/>
              <a:ea typeface="Cutive Mono"/>
              <a:cs typeface="Cutive Mono"/>
              <a:sym typeface="Cutive Mono"/>
            </a:endParaRPr>
          </a:p>
          <a:p>
            <a:pPr indent="-349250" lvl="1" marL="628650" marR="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The </a:t>
            </a:r>
            <a:r>
              <a:rPr lang="en" sz="1900">
                <a:latin typeface="Cutive Mono"/>
                <a:ea typeface="Cutive Mono"/>
                <a:cs typeface="Cutive Mono"/>
                <a:sym typeface="Cutive Mono"/>
              </a:rPr>
              <a:t>inclues</a:t>
            </a:r>
            <a:r>
              <a:rPr lang="en" sz="1900">
                <a:latin typeface="Cutive Mono"/>
                <a:ea typeface="Cutive Mono"/>
                <a:cs typeface="Cutive Mono"/>
                <a:sym typeface="Cutive Mono"/>
              </a:rPr>
              <a:t>()</a:t>
            </a:r>
            <a:r>
              <a:rPr lang="en" sz="1900">
                <a:latin typeface="Cambria Math"/>
                <a:ea typeface="Cambria Math"/>
                <a:cs typeface="Cambria Math"/>
                <a:sym typeface="Cambria Math"/>
              </a:rPr>
              <a:t> Method: </a:t>
            </a:r>
            <a:r>
              <a:rPr lang="en" sz="1900">
                <a:latin typeface="Cambria Math"/>
                <a:ea typeface="Cambria Math"/>
                <a:cs typeface="Cambria Math"/>
                <a:sym typeface="Cambria Math"/>
              </a:rPr>
              <a:t>determines whether a string contains the characters of a specified string. It returns </a:t>
            </a:r>
            <a:r>
              <a:rPr lang="en" sz="1900">
                <a:solidFill>
                  <a:srgbClr val="0000FF"/>
                </a:solidFill>
                <a:latin typeface="Cambria Math"/>
                <a:ea typeface="Cambria Math"/>
                <a:cs typeface="Cambria Math"/>
                <a:sym typeface="Cambria Math"/>
              </a:rPr>
              <a:t>true</a:t>
            </a:r>
            <a:r>
              <a:rPr lang="en" sz="1900">
                <a:latin typeface="Cambria Math"/>
                <a:ea typeface="Cambria Math"/>
                <a:cs typeface="Cambria Math"/>
                <a:sym typeface="Cambria Math"/>
              </a:rPr>
              <a:t> if yes, and </a:t>
            </a:r>
            <a:r>
              <a:rPr lang="en" sz="1900">
                <a:solidFill>
                  <a:srgbClr val="0000FF"/>
                </a:solidFill>
                <a:latin typeface="Cambria Math"/>
                <a:ea typeface="Cambria Math"/>
                <a:cs typeface="Cambria Math"/>
                <a:sym typeface="Cambria Math"/>
              </a:rPr>
              <a:t>false</a:t>
            </a:r>
            <a:r>
              <a:rPr lang="en" sz="1900">
                <a:latin typeface="Cambria Math"/>
                <a:ea typeface="Cambria Math"/>
                <a:cs typeface="Cambria Math"/>
                <a:sym typeface="Cambria Math"/>
              </a:rPr>
              <a:t> if not</a:t>
            </a:r>
            <a:endParaRPr sz="1900">
              <a:solidFill>
                <a:srgbClr val="38761D"/>
              </a:solidFill>
              <a:latin typeface="Cutive Mono"/>
              <a:ea typeface="Cutive Mono"/>
              <a:cs typeface="Cutive Mono"/>
              <a:sym typeface="Cutive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xEl>
                                              <p:pRg end="0" st="0"/>
                                            </p:txEl>
                                          </p:spTgt>
                                        </p:tgtEl>
                                        <p:attrNameLst>
                                          <p:attrName>style.visibility</p:attrName>
                                        </p:attrNameLst>
                                      </p:cBhvr>
                                      <p:to>
                                        <p:strVal val="visible"/>
                                      </p:to>
                                    </p:set>
                                    <p:animEffect filter="fade" transition="in">
                                      <p:cBhvr>
                                        <p:cTn dur="1000"/>
                                        <p:tgtEl>
                                          <p:spTgt spid="4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xEl>
                                              <p:pRg end="1" st="1"/>
                                            </p:txEl>
                                          </p:spTgt>
                                        </p:tgtEl>
                                        <p:attrNameLst>
                                          <p:attrName>style.visibility</p:attrName>
                                        </p:attrNameLst>
                                      </p:cBhvr>
                                      <p:to>
                                        <p:strVal val="visible"/>
                                      </p:to>
                                    </p:set>
                                    <p:animEffect filter="fade" transition="in">
                                      <p:cBhvr>
                                        <p:cTn dur="1000"/>
                                        <p:tgtEl>
                                          <p:spTgt spid="4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xEl>
                                              <p:pRg end="2" st="2"/>
                                            </p:txEl>
                                          </p:spTgt>
                                        </p:tgtEl>
                                        <p:attrNameLst>
                                          <p:attrName>style.visibility</p:attrName>
                                        </p:attrNameLst>
                                      </p:cBhvr>
                                      <p:to>
                                        <p:strVal val="visible"/>
                                      </p:to>
                                    </p:set>
                                    <p:animEffect filter="fade" transition="in">
                                      <p:cBhvr>
                                        <p:cTn dur="1000"/>
                                        <p:tgtEl>
                                          <p:spTgt spid="4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xEl>
                                              <p:pRg end="3" st="3"/>
                                            </p:txEl>
                                          </p:spTgt>
                                        </p:tgtEl>
                                        <p:attrNameLst>
                                          <p:attrName>style.visibility</p:attrName>
                                        </p:attrNameLst>
                                      </p:cBhvr>
                                      <p:to>
                                        <p:strVal val="visible"/>
                                      </p:to>
                                    </p:set>
                                    <p:animEffect filter="fade" transition="in">
                                      <p:cBhvr>
                                        <p:cTn dur="1000"/>
                                        <p:tgtEl>
                                          <p:spTgt spid="43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663225" y="585600"/>
            <a:ext cx="7838700" cy="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Cambria Math"/>
                <a:ea typeface="Cambria Math"/>
                <a:cs typeface="Cambria Math"/>
                <a:sym typeface="Cambria Math"/>
              </a:rPr>
              <a:t>Introduction</a:t>
            </a:r>
            <a:endParaRPr>
              <a:latin typeface="Cambria Math"/>
              <a:ea typeface="Cambria Math"/>
              <a:cs typeface="Cambria Math"/>
              <a:sym typeface="Cambria Math"/>
            </a:endParaRPr>
          </a:p>
        </p:txBody>
      </p:sp>
      <p:pic>
        <p:nvPicPr>
          <p:cNvPr id="153" name="Google Shape;153;p17"/>
          <p:cNvPicPr preferRelativeResize="0"/>
          <p:nvPr/>
        </p:nvPicPr>
        <p:blipFill>
          <a:blip r:embed="rId3">
            <a:alphaModFix/>
          </a:blip>
          <a:stretch>
            <a:fillRect/>
          </a:stretch>
        </p:blipFill>
        <p:spPr>
          <a:xfrm>
            <a:off x="1122475" y="1121700"/>
            <a:ext cx="6381597" cy="3717001"/>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2"/>
          <p:cNvSpPr txBox="1"/>
          <p:nvPr>
            <p:ph type="title"/>
          </p:nvPr>
        </p:nvSpPr>
        <p:spPr>
          <a:xfrm>
            <a:off x="663225" y="2185800"/>
            <a:ext cx="7838700" cy="8004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SzPts val="990"/>
              <a:buNone/>
            </a:pPr>
            <a:r>
              <a:rPr lang="en" sz="4000">
                <a:latin typeface="Cambria Math"/>
                <a:ea typeface="Cambria Math"/>
                <a:cs typeface="Cambria Math"/>
                <a:sym typeface="Cambria Math"/>
              </a:rPr>
              <a:t>JavaScript Date</a:t>
            </a:r>
            <a:endParaRPr sz="4000">
              <a:latin typeface="Cambria Math"/>
              <a:ea typeface="Cambria Math"/>
              <a:cs typeface="Cambria Math"/>
              <a:sym typeface="Cambria Math"/>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3"/>
          <p:cNvSpPr txBox="1"/>
          <p:nvPr>
            <p:ph type="title"/>
          </p:nvPr>
        </p:nvSpPr>
        <p:spPr>
          <a:xfrm>
            <a:off x="663225" y="585600"/>
            <a:ext cx="7838700" cy="646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SzPts val="990"/>
              <a:buNone/>
            </a:pPr>
            <a:r>
              <a:rPr lang="en">
                <a:latin typeface="Cambria Math"/>
                <a:ea typeface="Cambria Math"/>
                <a:cs typeface="Cambria Math"/>
                <a:sym typeface="Cambria Math"/>
              </a:rPr>
              <a:t>JavaScript Date Methods and Properties</a:t>
            </a:r>
            <a:endParaRPr>
              <a:latin typeface="Cambria Math"/>
              <a:ea typeface="Cambria Math"/>
              <a:cs typeface="Cambria Math"/>
              <a:sym typeface="Cambria Math"/>
            </a:endParaRPr>
          </a:p>
        </p:txBody>
      </p:sp>
      <p:sp>
        <p:nvSpPr>
          <p:cNvPr id="447" name="Google Shape;447;p63"/>
          <p:cNvSpPr txBox="1"/>
          <p:nvPr/>
        </p:nvSpPr>
        <p:spPr>
          <a:xfrm>
            <a:off x="571500" y="1236125"/>
            <a:ext cx="8016600" cy="25728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By default, JavaScript will use the browser's time zone and display a date as a full text string</a:t>
            </a:r>
            <a:endParaRPr sz="1900">
              <a:latin typeface="Cambria Math"/>
              <a:ea typeface="Cambria Math"/>
              <a:cs typeface="Cambria Math"/>
              <a:sym typeface="Cambria Math"/>
            </a:endParaRPr>
          </a:p>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Date objects are created with the </a:t>
            </a:r>
            <a:r>
              <a:rPr lang="en" sz="1900">
                <a:latin typeface="Cutive Mono"/>
                <a:ea typeface="Cutive Mono"/>
                <a:cs typeface="Cutive Mono"/>
                <a:sym typeface="Cutive Mono"/>
              </a:rPr>
              <a:t>new Date()</a:t>
            </a:r>
            <a:r>
              <a:rPr lang="en" sz="1900">
                <a:latin typeface="Cambria Math"/>
                <a:ea typeface="Cambria Math"/>
                <a:cs typeface="Cambria Math"/>
                <a:sym typeface="Cambria Math"/>
              </a:rPr>
              <a:t> constructor:</a:t>
            </a:r>
            <a:endParaRPr sz="1900">
              <a:latin typeface="Cambria Math"/>
              <a:ea typeface="Cambria Math"/>
              <a:cs typeface="Cambria Math"/>
              <a:sym typeface="Cambria Math"/>
            </a:endParaRPr>
          </a:p>
          <a:p>
            <a:pPr indent="-330200" lvl="1" marL="685800" rtl="0" algn="l">
              <a:lnSpc>
                <a:spcPct val="115000"/>
              </a:lnSpc>
              <a:spcBef>
                <a:spcPts val="0"/>
              </a:spcBef>
              <a:spcAft>
                <a:spcPts val="0"/>
              </a:spcAft>
              <a:buSzPts val="1600"/>
              <a:buFont typeface="Cutive Mono"/>
              <a:buChar char="○"/>
            </a:pPr>
            <a:r>
              <a:rPr lang="en" sz="1600">
                <a:latin typeface="Cutive Mono"/>
                <a:ea typeface="Cutive Mono"/>
                <a:cs typeface="Cutive Mono"/>
                <a:sym typeface="Cutive Mono"/>
              </a:rPr>
              <a:t>new Date()</a:t>
            </a:r>
            <a:endParaRPr sz="1600">
              <a:latin typeface="Cutive Mono"/>
              <a:ea typeface="Cutive Mono"/>
              <a:cs typeface="Cutive Mono"/>
              <a:sym typeface="Cutive Mono"/>
            </a:endParaRPr>
          </a:p>
          <a:p>
            <a:pPr indent="-330200" lvl="1" marL="685800" rtl="0" algn="l">
              <a:lnSpc>
                <a:spcPct val="115000"/>
              </a:lnSpc>
              <a:spcBef>
                <a:spcPts val="0"/>
              </a:spcBef>
              <a:spcAft>
                <a:spcPts val="0"/>
              </a:spcAft>
              <a:buSzPts val="1600"/>
              <a:buFont typeface="Cutive Mono"/>
              <a:buChar char="○"/>
            </a:pPr>
            <a:r>
              <a:rPr lang="en" sz="1600">
                <a:latin typeface="Cutive Mono"/>
                <a:ea typeface="Cutive Mono"/>
                <a:cs typeface="Cutive Mono"/>
                <a:sym typeface="Cutive Mono"/>
              </a:rPr>
              <a:t>new Date(year, month, day, hours, minutes, seconds, milliseconds)</a:t>
            </a:r>
            <a:endParaRPr sz="1600">
              <a:latin typeface="Cutive Mono"/>
              <a:ea typeface="Cutive Mono"/>
              <a:cs typeface="Cutive Mono"/>
              <a:sym typeface="Cutive Mono"/>
            </a:endParaRPr>
          </a:p>
          <a:p>
            <a:pPr indent="-330200" lvl="1" marL="685800" rtl="0" algn="l">
              <a:lnSpc>
                <a:spcPct val="115000"/>
              </a:lnSpc>
              <a:spcBef>
                <a:spcPts val="0"/>
              </a:spcBef>
              <a:spcAft>
                <a:spcPts val="0"/>
              </a:spcAft>
              <a:buSzPts val="1600"/>
              <a:buFont typeface="Cutive Mono"/>
              <a:buChar char="○"/>
            </a:pPr>
            <a:r>
              <a:rPr lang="en" sz="1600">
                <a:latin typeface="Cutive Mono"/>
                <a:ea typeface="Cutive Mono"/>
                <a:cs typeface="Cutive Mono"/>
                <a:sym typeface="Cutive Mono"/>
              </a:rPr>
              <a:t>new Date(milliseconds)</a:t>
            </a:r>
            <a:endParaRPr sz="1600">
              <a:latin typeface="Cutive Mono"/>
              <a:ea typeface="Cutive Mono"/>
              <a:cs typeface="Cutive Mono"/>
              <a:sym typeface="Cutive Mono"/>
            </a:endParaRPr>
          </a:p>
          <a:p>
            <a:pPr indent="-330200" lvl="1" marL="685800" rtl="0" algn="l">
              <a:lnSpc>
                <a:spcPct val="115000"/>
              </a:lnSpc>
              <a:spcBef>
                <a:spcPts val="0"/>
              </a:spcBef>
              <a:spcAft>
                <a:spcPts val="0"/>
              </a:spcAft>
              <a:buSzPts val="1600"/>
              <a:buFont typeface="Cutive Mono"/>
              <a:buChar char="○"/>
            </a:pPr>
            <a:r>
              <a:rPr lang="en" sz="1600">
                <a:latin typeface="Cutive Mono"/>
                <a:ea typeface="Cutive Mono"/>
                <a:cs typeface="Cutive Mono"/>
                <a:sym typeface="Cutive Mono"/>
              </a:rPr>
              <a:t>new Date(date string)</a:t>
            </a:r>
            <a:endParaRPr sz="1600">
              <a:latin typeface="Cutive Mono"/>
              <a:ea typeface="Cutive Mono"/>
              <a:cs typeface="Cutive Mono"/>
              <a:sym typeface="Cutive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xEl>
                                              <p:pRg end="0" st="0"/>
                                            </p:txEl>
                                          </p:spTgt>
                                        </p:tgtEl>
                                        <p:attrNameLst>
                                          <p:attrName>style.visibility</p:attrName>
                                        </p:attrNameLst>
                                      </p:cBhvr>
                                      <p:to>
                                        <p:strVal val="visible"/>
                                      </p:to>
                                    </p:set>
                                    <p:animEffect filter="fade" transition="in">
                                      <p:cBhvr>
                                        <p:cTn dur="1000"/>
                                        <p:tgtEl>
                                          <p:spTgt spid="4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xEl>
                                              <p:pRg end="1" st="1"/>
                                            </p:txEl>
                                          </p:spTgt>
                                        </p:tgtEl>
                                        <p:attrNameLst>
                                          <p:attrName>style.visibility</p:attrName>
                                        </p:attrNameLst>
                                      </p:cBhvr>
                                      <p:to>
                                        <p:strVal val="visible"/>
                                      </p:to>
                                    </p:set>
                                    <p:animEffect filter="fade" transition="in">
                                      <p:cBhvr>
                                        <p:cTn dur="1000"/>
                                        <p:tgtEl>
                                          <p:spTgt spid="4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xEl>
                                              <p:pRg end="2" st="2"/>
                                            </p:txEl>
                                          </p:spTgt>
                                        </p:tgtEl>
                                        <p:attrNameLst>
                                          <p:attrName>style.visibility</p:attrName>
                                        </p:attrNameLst>
                                      </p:cBhvr>
                                      <p:to>
                                        <p:strVal val="visible"/>
                                      </p:to>
                                    </p:set>
                                    <p:animEffect filter="fade" transition="in">
                                      <p:cBhvr>
                                        <p:cTn dur="1000"/>
                                        <p:tgtEl>
                                          <p:spTgt spid="4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xEl>
                                              <p:pRg end="3" st="3"/>
                                            </p:txEl>
                                          </p:spTgt>
                                        </p:tgtEl>
                                        <p:attrNameLst>
                                          <p:attrName>style.visibility</p:attrName>
                                        </p:attrNameLst>
                                      </p:cBhvr>
                                      <p:to>
                                        <p:strVal val="visible"/>
                                      </p:to>
                                    </p:set>
                                    <p:animEffect filter="fade" transition="in">
                                      <p:cBhvr>
                                        <p:cTn dur="1000"/>
                                        <p:tgtEl>
                                          <p:spTgt spid="44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xEl>
                                              <p:pRg end="4" st="4"/>
                                            </p:txEl>
                                          </p:spTgt>
                                        </p:tgtEl>
                                        <p:attrNameLst>
                                          <p:attrName>style.visibility</p:attrName>
                                        </p:attrNameLst>
                                      </p:cBhvr>
                                      <p:to>
                                        <p:strVal val="visible"/>
                                      </p:to>
                                    </p:set>
                                    <p:animEffect filter="fade" transition="in">
                                      <p:cBhvr>
                                        <p:cTn dur="1000"/>
                                        <p:tgtEl>
                                          <p:spTgt spid="44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xEl>
                                              <p:pRg end="5" st="5"/>
                                            </p:txEl>
                                          </p:spTgt>
                                        </p:tgtEl>
                                        <p:attrNameLst>
                                          <p:attrName>style.visibility</p:attrName>
                                        </p:attrNameLst>
                                      </p:cBhvr>
                                      <p:to>
                                        <p:strVal val="visible"/>
                                      </p:to>
                                    </p:set>
                                    <p:animEffect filter="fade" transition="in">
                                      <p:cBhvr>
                                        <p:cTn dur="1000"/>
                                        <p:tgtEl>
                                          <p:spTgt spid="44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4"/>
          <p:cNvSpPr txBox="1"/>
          <p:nvPr>
            <p:ph type="title"/>
          </p:nvPr>
        </p:nvSpPr>
        <p:spPr>
          <a:xfrm>
            <a:off x="663225" y="585600"/>
            <a:ext cx="7838700" cy="646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SzPts val="990"/>
              <a:buNone/>
            </a:pPr>
            <a:r>
              <a:rPr lang="en">
                <a:latin typeface="Cambria Math"/>
                <a:ea typeface="Cambria Math"/>
                <a:cs typeface="Cambria Math"/>
                <a:sym typeface="Cambria Math"/>
              </a:rPr>
              <a:t>JavaScript Date Methods and Properties</a:t>
            </a:r>
            <a:endParaRPr>
              <a:latin typeface="Cambria Math"/>
              <a:ea typeface="Cambria Math"/>
              <a:cs typeface="Cambria Math"/>
              <a:sym typeface="Cambria Math"/>
            </a:endParaRPr>
          </a:p>
        </p:txBody>
      </p:sp>
      <p:sp>
        <p:nvSpPr>
          <p:cNvPr id="453" name="Google Shape;453;p64"/>
          <p:cNvSpPr txBox="1"/>
          <p:nvPr/>
        </p:nvSpPr>
        <p:spPr>
          <a:xfrm>
            <a:off x="571500" y="1236125"/>
            <a:ext cx="80166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Font typeface="Cambria Math"/>
              <a:buChar char="●"/>
            </a:pPr>
            <a:r>
              <a:rPr lang="en" sz="1600">
                <a:latin typeface="Cutive Mono"/>
                <a:ea typeface="Cutive Mono"/>
                <a:cs typeface="Cutive Mono"/>
                <a:sym typeface="Cutive Mono"/>
              </a:rPr>
              <a:t>var d = new Date();</a:t>
            </a:r>
            <a:endParaRPr sz="1600">
              <a:latin typeface="Cutive Mono"/>
              <a:ea typeface="Cutive Mono"/>
              <a:cs typeface="Cutive Mono"/>
              <a:sym typeface="Cutive Mono"/>
            </a:endParaRPr>
          </a:p>
          <a:p>
            <a:pPr indent="-330200" lvl="0" marL="457200" rtl="0" algn="l">
              <a:lnSpc>
                <a:spcPct val="115000"/>
              </a:lnSpc>
              <a:spcBef>
                <a:spcPts val="0"/>
              </a:spcBef>
              <a:spcAft>
                <a:spcPts val="0"/>
              </a:spcAft>
              <a:buSzPts val="1600"/>
              <a:buFont typeface="Cutive Mono"/>
              <a:buChar char="●"/>
            </a:pPr>
            <a:r>
              <a:rPr lang="en" sz="1600">
                <a:latin typeface="Cutive Mono"/>
                <a:ea typeface="Cutive Mono"/>
                <a:cs typeface="Cutive Mono"/>
                <a:sym typeface="Cutive Mono"/>
              </a:rPr>
              <a:t>var d = new Date(2018, 11, 24, 10, 33, 30, 0);</a:t>
            </a:r>
            <a:endParaRPr sz="1600">
              <a:latin typeface="Cutive Mono"/>
              <a:ea typeface="Cutive Mono"/>
              <a:cs typeface="Cutive Mono"/>
              <a:sym typeface="Cutive Mono"/>
            </a:endParaRPr>
          </a:p>
          <a:p>
            <a:pPr indent="-330200" lvl="0" marL="457200" rtl="0" algn="l">
              <a:lnSpc>
                <a:spcPct val="115000"/>
              </a:lnSpc>
              <a:spcBef>
                <a:spcPts val="0"/>
              </a:spcBef>
              <a:spcAft>
                <a:spcPts val="0"/>
              </a:spcAft>
              <a:buSzPts val="1600"/>
              <a:buFont typeface="Cutive Mono"/>
              <a:buChar char="●"/>
            </a:pPr>
            <a:r>
              <a:rPr lang="en" sz="1600">
                <a:latin typeface="Cutive Mono"/>
                <a:ea typeface="Cutive Mono"/>
                <a:cs typeface="Cutive Mono"/>
                <a:sym typeface="Cutive Mono"/>
              </a:rPr>
              <a:t>var d = new Date(2018); // not year 2018</a:t>
            </a:r>
            <a:endParaRPr sz="1600">
              <a:latin typeface="Cutive Mono"/>
              <a:ea typeface="Cutive Mono"/>
              <a:cs typeface="Cutive Mono"/>
              <a:sym typeface="Cutive Mono"/>
            </a:endParaRPr>
          </a:p>
          <a:p>
            <a:pPr indent="-330200" lvl="0" marL="457200" rtl="0" algn="l">
              <a:lnSpc>
                <a:spcPct val="115000"/>
              </a:lnSpc>
              <a:spcBef>
                <a:spcPts val="0"/>
              </a:spcBef>
              <a:spcAft>
                <a:spcPts val="0"/>
              </a:spcAft>
              <a:buSzPts val="1600"/>
              <a:buFont typeface="Cutive Mono"/>
              <a:buChar char="●"/>
            </a:pPr>
            <a:r>
              <a:rPr lang="en" sz="1600">
                <a:latin typeface="Cutive Mono"/>
                <a:ea typeface="Cutive Mono"/>
                <a:cs typeface="Cutive Mono"/>
                <a:sym typeface="Cutive Mono"/>
              </a:rPr>
              <a:t>var d = new Date("October 13, 2014 11:13:00");</a:t>
            </a:r>
            <a:endParaRPr sz="1600">
              <a:latin typeface="Cutive Mono"/>
              <a:ea typeface="Cutive Mono"/>
              <a:cs typeface="Cutive Mono"/>
              <a:sym typeface="Cutive Mono"/>
            </a:endParaRPr>
          </a:p>
        </p:txBody>
      </p:sp>
      <p:sp>
        <p:nvSpPr>
          <p:cNvPr id="454" name="Google Shape;454;p64"/>
          <p:cNvSpPr txBox="1"/>
          <p:nvPr/>
        </p:nvSpPr>
        <p:spPr>
          <a:xfrm>
            <a:off x="571500" y="2607725"/>
            <a:ext cx="8016600" cy="14862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JavaScript stores dates as the number of milliseconds since January 01, 1970, 00:00:00 UTC (Universal Time Coordinated)</a:t>
            </a:r>
            <a:endParaRPr sz="1900">
              <a:latin typeface="Cambria Math"/>
              <a:ea typeface="Cambria Math"/>
              <a:cs typeface="Cambria Math"/>
              <a:sym typeface="Cambria Math"/>
            </a:endParaRPr>
          </a:p>
          <a:p>
            <a:pPr indent="-349250" lvl="0" marL="457200" rtl="0" algn="l">
              <a:lnSpc>
                <a:spcPct val="115000"/>
              </a:lnSpc>
              <a:spcBef>
                <a:spcPts val="0"/>
              </a:spcBef>
              <a:spcAft>
                <a:spcPts val="0"/>
              </a:spcAft>
              <a:buSzPts val="1900"/>
              <a:buFont typeface="Cambria Math"/>
              <a:buChar char="●"/>
            </a:pPr>
            <a:r>
              <a:rPr lang="en" sz="1900">
                <a:latin typeface="Cutive Mono"/>
                <a:ea typeface="Cutive Mono"/>
                <a:cs typeface="Cutive Mono"/>
                <a:sym typeface="Cutive Mono"/>
              </a:rPr>
              <a:t>var d = new Date(100000000000)</a:t>
            </a:r>
            <a:r>
              <a:rPr lang="en" sz="1900">
                <a:latin typeface="Cambria Math"/>
                <a:ea typeface="Cambria Math"/>
                <a:cs typeface="Cambria Math"/>
                <a:sym typeface="Cambria Math"/>
              </a:rPr>
              <a:t>: 01 January 1970 plus 100 000 000 000 milliseconds is approximately 03 March 1973</a:t>
            </a:r>
            <a:endParaRPr sz="1900">
              <a:latin typeface="Cambria Math"/>
              <a:ea typeface="Cambria Math"/>
              <a:cs typeface="Cambria Math"/>
              <a:sym typeface="Cambria Mat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xEl>
                                              <p:pRg end="0" st="0"/>
                                            </p:txEl>
                                          </p:spTgt>
                                        </p:tgtEl>
                                        <p:attrNameLst>
                                          <p:attrName>style.visibility</p:attrName>
                                        </p:attrNameLst>
                                      </p:cBhvr>
                                      <p:to>
                                        <p:strVal val="visible"/>
                                      </p:to>
                                    </p:set>
                                    <p:animEffect filter="fade" transition="in">
                                      <p:cBhvr>
                                        <p:cTn dur="1000"/>
                                        <p:tgtEl>
                                          <p:spTgt spid="4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xEl>
                                              <p:pRg end="1" st="1"/>
                                            </p:txEl>
                                          </p:spTgt>
                                        </p:tgtEl>
                                        <p:attrNameLst>
                                          <p:attrName>style.visibility</p:attrName>
                                        </p:attrNameLst>
                                      </p:cBhvr>
                                      <p:to>
                                        <p:strVal val="visible"/>
                                      </p:to>
                                    </p:set>
                                    <p:animEffect filter="fade" transition="in">
                                      <p:cBhvr>
                                        <p:cTn dur="1000"/>
                                        <p:tgtEl>
                                          <p:spTgt spid="4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xEl>
                                              <p:pRg end="2" st="2"/>
                                            </p:txEl>
                                          </p:spTgt>
                                        </p:tgtEl>
                                        <p:attrNameLst>
                                          <p:attrName>style.visibility</p:attrName>
                                        </p:attrNameLst>
                                      </p:cBhvr>
                                      <p:to>
                                        <p:strVal val="visible"/>
                                      </p:to>
                                    </p:set>
                                    <p:animEffect filter="fade" transition="in">
                                      <p:cBhvr>
                                        <p:cTn dur="1000"/>
                                        <p:tgtEl>
                                          <p:spTgt spid="4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xEl>
                                              <p:pRg end="3" st="3"/>
                                            </p:txEl>
                                          </p:spTgt>
                                        </p:tgtEl>
                                        <p:attrNameLst>
                                          <p:attrName>style.visibility</p:attrName>
                                        </p:attrNameLst>
                                      </p:cBhvr>
                                      <p:to>
                                        <p:strVal val="visible"/>
                                      </p:to>
                                    </p:set>
                                    <p:animEffect filter="fade" transition="in">
                                      <p:cBhvr>
                                        <p:cTn dur="1000"/>
                                        <p:tgtEl>
                                          <p:spTgt spid="45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5"/>
          <p:cNvSpPr txBox="1"/>
          <p:nvPr>
            <p:ph type="title"/>
          </p:nvPr>
        </p:nvSpPr>
        <p:spPr>
          <a:xfrm>
            <a:off x="663225" y="585600"/>
            <a:ext cx="7838700" cy="646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SzPts val="990"/>
              <a:buNone/>
            </a:pPr>
            <a:r>
              <a:rPr lang="en">
                <a:latin typeface="Cambria Math"/>
                <a:ea typeface="Cambria Math"/>
                <a:cs typeface="Cambria Math"/>
                <a:sym typeface="Cambria Math"/>
              </a:rPr>
              <a:t>JavaScript Date Methods and Properties</a:t>
            </a:r>
            <a:endParaRPr>
              <a:latin typeface="Cambria Math"/>
              <a:ea typeface="Cambria Math"/>
              <a:cs typeface="Cambria Math"/>
              <a:sym typeface="Cambria Math"/>
            </a:endParaRPr>
          </a:p>
        </p:txBody>
      </p:sp>
      <p:sp>
        <p:nvSpPr>
          <p:cNvPr id="460" name="Google Shape;460;p65"/>
          <p:cNvSpPr txBox="1"/>
          <p:nvPr/>
        </p:nvSpPr>
        <p:spPr>
          <a:xfrm>
            <a:off x="571500" y="1236125"/>
            <a:ext cx="8016600" cy="4770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Cutive Mono"/>
              <a:buChar char="●"/>
            </a:pPr>
            <a:r>
              <a:rPr lang="en" sz="1900">
                <a:latin typeface="Cutive Mono"/>
                <a:ea typeface="Cutive Mono"/>
                <a:cs typeface="Cutive Mono"/>
                <a:sym typeface="Cutive Mono"/>
              </a:rPr>
              <a:t>var d = new Date(date string);</a:t>
            </a:r>
            <a:endParaRPr sz="1900">
              <a:latin typeface="Cutive Mono"/>
              <a:ea typeface="Cutive Mono"/>
              <a:cs typeface="Cutive Mono"/>
              <a:sym typeface="Cutive Mono"/>
            </a:endParaRPr>
          </a:p>
        </p:txBody>
      </p:sp>
      <p:sp>
        <p:nvSpPr>
          <p:cNvPr id="461" name="Google Shape;461;p65"/>
          <p:cNvSpPr txBox="1"/>
          <p:nvPr/>
        </p:nvSpPr>
        <p:spPr>
          <a:xfrm>
            <a:off x="571500" y="1586350"/>
            <a:ext cx="8016600" cy="2924400"/>
          </a:xfrm>
          <a:prstGeom prst="rect">
            <a:avLst/>
          </a:prstGeom>
          <a:noFill/>
          <a:ln>
            <a:noFill/>
          </a:ln>
        </p:spPr>
        <p:txBody>
          <a:bodyPr anchorCtr="0" anchor="t" bIns="91425" lIns="91425" spcFirstLastPara="1" rIns="91425" wrap="square" tIns="91425">
            <a:spAutoFit/>
          </a:bodyPr>
          <a:lstStyle/>
          <a:p>
            <a:pPr indent="-349250" lvl="0" marL="457200" rtl="0" algn="l">
              <a:lnSpc>
                <a:spcPct val="100000"/>
              </a:lnSpc>
              <a:spcBef>
                <a:spcPts val="0"/>
              </a:spcBef>
              <a:spcAft>
                <a:spcPts val="0"/>
              </a:spcAft>
              <a:buSzPts val="1900"/>
              <a:buFont typeface="Cambria Math"/>
              <a:buChar char="●"/>
            </a:pPr>
            <a:r>
              <a:rPr lang="en" sz="1900">
                <a:latin typeface="Cambria Math"/>
                <a:ea typeface="Cambria Math"/>
                <a:cs typeface="Cambria Math"/>
                <a:sym typeface="Cambria Math"/>
              </a:rPr>
              <a:t>The above constructor accepts three types of date string:</a:t>
            </a:r>
            <a:endParaRPr sz="1900">
              <a:latin typeface="Cambria Math"/>
              <a:ea typeface="Cambria Math"/>
              <a:cs typeface="Cambria Math"/>
              <a:sym typeface="Cambria Math"/>
            </a:endParaRPr>
          </a:p>
          <a:p>
            <a:pPr indent="-336550" lvl="1" marL="914400" rtl="0" algn="l">
              <a:lnSpc>
                <a:spcPct val="100000"/>
              </a:lnSpc>
              <a:spcBef>
                <a:spcPts val="0"/>
              </a:spcBef>
              <a:spcAft>
                <a:spcPts val="0"/>
              </a:spcAft>
              <a:buSzPts val="1700"/>
              <a:buFont typeface="Cambria Math"/>
              <a:buChar char="○"/>
            </a:pPr>
            <a:r>
              <a:rPr lang="en" sz="1700">
                <a:latin typeface="Cambria Math"/>
                <a:ea typeface="Cambria Math"/>
                <a:cs typeface="Cambria Math"/>
                <a:sym typeface="Cambria Math"/>
              </a:rPr>
              <a:t>ISO date: "2021-02-26"</a:t>
            </a:r>
            <a:br>
              <a:rPr lang="en" sz="1700">
                <a:latin typeface="Cambria Math"/>
                <a:ea typeface="Cambria Math"/>
                <a:cs typeface="Cambria Math"/>
                <a:sym typeface="Cambria Math"/>
              </a:rPr>
            </a:br>
            <a:r>
              <a:rPr lang="en" sz="1700">
                <a:latin typeface="Cutive Mono"/>
                <a:ea typeface="Cutive Mono"/>
                <a:cs typeface="Cutive Mono"/>
                <a:sym typeface="Cutive Mono"/>
              </a:rPr>
              <a:t>var d = new Date("2021-02-06");</a:t>
            </a:r>
            <a:endParaRPr sz="1700">
              <a:latin typeface="Cutive Mono"/>
              <a:ea typeface="Cutive Mono"/>
              <a:cs typeface="Cutive Mono"/>
              <a:sym typeface="Cutive Mono"/>
            </a:endParaRPr>
          </a:p>
          <a:p>
            <a:pPr indent="-336550" lvl="1" marL="914400" rtl="0" algn="l">
              <a:lnSpc>
                <a:spcPct val="100000"/>
              </a:lnSpc>
              <a:spcBef>
                <a:spcPts val="0"/>
              </a:spcBef>
              <a:spcAft>
                <a:spcPts val="0"/>
              </a:spcAft>
              <a:buSzPts val="1700"/>
              <a:buFont typeface="Cambria Math"/>
              <a:buChar char="○"/>
            </a:pPr>
            <a:r>
              <a:rPr lang="en" sz="1700">
                <a:latin typeface="Cambria Math"/>
                <a:ea typeface="Cambria Math"/>
                <a:cs typeface="Cambria Math"/>
                <a:sym typeface="Cambria Math"/>
              </a:rPr>
              <a:t>Short date: "02/26/2021"</a:t>
            </a:r>
            <a:br>
              <a:rPr lang="en" sz="1700">
                <a:latin typeface="Cambria Math"/>
                <a:ea typeface="Cambria Math"/>
                <a:cs typeface="Cambria Math"/>
                <a:sym typeface="Cambria Math"/>
              </a:rPr>
            </a:br>
            <a:r>
              <a:rPr lang="en" sz="1700">
                <a:latin typeface="Cutive Mono"/>
                <a:ea typeface="Cutive Mono"/>
                <a:cs typeface="Cutive Mono"/>
                <a:sym typeface="Cutive Mono"/>
              </a:rPr>
              <a:t>var d = new Date("02/26/2021");</a:t>
            </a:r>
            <a:endParaRPr sz="1700">
              <a:latin typeface="Cutive Mono"/>
              <a:ea typeface="Cutive Mono"/>
              <a:cs typeface="Cutive Mono"/>
              <a:sym typeface="Cutive Mono"/>
            </a:endParaRPr>
          </a:p>
          <a:p>
            <a:pPr indent="-336550" lvl="1" marL="914400" rtl="0" algn="l">
              <a:lnSpc>
                <a:spcPct val="100000"/>
              </a:lnSpc>
              <a:spcBef>
                <a:spcPts val="0"/>
              </a:spcBef>
              <a:spcAft>
                <a:spcPts val="0"/>
              </a:spcAft>
              <a:buSzPts val="1700"/>
              <a:buFont typeface="Cambria Math"/>
              <a:buChar char="○"/>
            </a:pPr>
            <a:r>
              <a:rPr lang="en" sz="1700">
                <a:latin typeface="Cambria Math"/>
                <a:ea typeface="Cambria Math"/>
                <a:cs typeface="Cambria Math"/>
                <a:sym typeface="Cambria Math"/>
              </a:rPr>
              <a:t>Long date: "February 26, 2021" or "Feb 26, 2021" or "26 Feb, 2021"</a:t>
            </a:r>
            <a:br>
              <a:rPr lang="en" sz="1700">
                <a:latin typeface="Cambria Math"/>
                <a:ea typeface="Cambria Math"/>
                <a:cs typeface="Cambria Math"/>
                <a:sym typeface="Cambria Math"/>
              </a:rPr>
            </a:br>
            <a:r>
              <a:rPr lang="en" sz="1700">
                <a:latin typeface="Cutive Mono"/>
                <a:ea typeface="Cutive Mono"/>
                <a:cs typeface="Cutive Mono"/>
                <a:sym typeface="Cutive Mono"/>
              </a:rPr>
              <a:t>var d = new Date("Feb 26, 2021");</a:t>
            </a:r>
            <a:endParaRPr sz="1700">
              <a:latin typeface="Cutive Mono"/>
              <a:ea typeface="Cutive Mono"/>
              <a:cs typeface="Cutive Mono"/>
              <a:sym typeface="Cutive Mono"/>
            </a:endParaRPr>
          </a:p>
          <a:p>
            <a:pPr indent="-349250" lvl="0" marL="457200" rtl="0" algn="l">
              <a:lnSpc>
                <a:spcPct val="100000"/>
              </a:lnSpc>
              <a:spcBef>
                <a:spcPts val="0"/>
              </a:spcBef>
              <a:spcAft>
                <a:spcPts val="0"/>
              </a:spcAft>
              <a:buSzPts val="1900"/>
              <a:buFont typeface="Cambria Math"/>
              <a:buChar char="●"/>
            </a:pPr>
            <a:r>
              <a:rPr lang="en" sz="1900">
                <a:latin typeface="Cambria Math"/>
                <a:ea typeface="Cambria Math"/>
                <a:cs typeface="Cambria Math"/>
                <a:sym typeface="Cambria Math"/>
              </a:rPr>
              <a:t>When the ISO date is used, the computed date will be relative to your time zone. Therefore, the above result of the first example may vary between Feb 25 and Feb 26.</a:t>
            </a:r>
            <a:endParaRPr sz="1900">
              <a:latin typeface="Cambria Math"/>
              <a:ea typeface="Cambria Math"/>
              <a:cs typeface="Cambria Math"/>
              <a:sym typeface="Cambria Mat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0">
                                            <p:txEl>
                                              <p:pRg end="0" st="0"/>
                                            </p:txEl>
                                          </p:spTgt>
                                        </p:tgtEl>
                                        <p:attrNameLst>
                                          <p:attrName>style.visibility</p:attrName>
                                        </p:attrNameLst>
                                      </p:cBhvr>
                                      <p:to>
                                        <p:strVal val="visible"/>
                                      </p:to>
                                    </p:set>
                                    <p:animEffect filter="fade" transition="in">
                                      <p:cBhvr>
                                        <p:cTn dur="1000"/>
                                        <p:tgtEl>
                                          <p:spTgt spid="46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6"/>
          <p:cNvSpPr txBox="1"/>
          <p:nvPr>
            <p:ph type="title"/>
          </p:nvPr>
        </p:nvSpPr>
        <p:spPr>
          <a:xfrm>
            <a:off x="663225" y="585600"/>
            <a:ext cx="7838700" cy="646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SzPts val="990"/>
              <a:buNone/>
            </a:pPr>
            <a:r>
              <a:rPr lang="en">
                <a:latin typeface="Cambria Math"/>
                <a:ea typeface="Cambria Math"/>
                <a:cs typeface="Cambria Math"/>
                <a:sym typeface="Cambria Math"/>
              </a:rPr>
              <a:t>JavaScript Date Methods and Properties</a:t>
            </a:r>
            <a:endParaRPr>
              <a:latin typeface="Cambria Math"/>
              <a:ea typeface="Cambria Math"/>
              <a:cs typeface="Cambria Math"/>
              <a:sym typeface="Cambria Math"/>
            </a:endParaRPr>
          </a:p>
        </p:txBody>
      </p:sp>
      <p:sp>
        <p:nvSpPr>
          <p:cNvPr id="467" name="Google Shape;467;p66"/>
          <p:cNvSpPr txBox="1"/>
          <p:nvPr/>
        </p:nvSpPr>
        <p:spPr>
          <a:xfrm>
            <a:off x="571500" y="1312325"/>
            <a:ext cx="8016600" cy="3401700"/>
          </a:xfrm>
          <a:prstGeom prst="rect">
            <a:avLst/>
          </a:prstGeom>
          <a:noFill/>
          <a:ln>
            <a:noFill/>
          </a:ln>
        </p:spPr>
        <p:txBody>
          <a:bodyPr anchorCtr="0" anchor="t" bIns="91425" lIns="91425" spcFirstLastPara="1" rIns="91425" wrap="square" tIns="91425">
            <a:spAutoFit/>
          </a:bodyPr>
          <a:lstStyle/>
          <a:p>
            <a:pPr indent="-349250" lvl="0" marL="457200" rtl="0" algn="l">
              <a:lnSpc>
                <a:spcPct val="100000"/>
              </a:lnSpc>
              <a:spcBef>
                <a:spcPts val="0"/>
              </a:spcBef>
              <a:spcAft>
                <a:spcPts val="0"/>
              </a:spcAft>
              <a:buSzPts val="1900"/>
              <a:buFont typeface="Cambria Math"/>
              <a:buChar char="●"/>
            </a:pPr>
            <a:r>
              <a:rPr lang="en" sz="1900">
                <a:latin typeface="Cambria Math"/>
                <a:ea typeface="Cambria Math"/>
                <a:cs typeface="Cambria Math"/>
                <a:sym typeface="Cambria Math"/>
              </a:rPr>
              <a:t>JavaScript will (by default) output dates in full text string format: </a:t>
            </a:r>
            <a:br>
              <a:rPr lang="en" sz="1900">
                <a:latin typeface="Cambria Math"/>
                <a:ea typeface="Cambria Math"/>
                <a:cs typeface="Cambria Math"/>
                <a:sym typeface="Cambria Math"/>
              </a:rPr>
            </a:br>
            <a:r>
              <a:rPr lang="en" sz="1900">
                <a:latin typeface="Cutive Mono"/>
                <a:ea typeface="Cutive Mono"/>
                <a:cs typeface="Cutive Mono"/>
                <a:sym typeface="Cutive Mono"/>
              </a:rPr>
              <a:t>Tue Mar 24 2015 19:00:00 GMT-0500 (Central Daylight Time)</a:t>
            </a:r>
            <a:endParaRPr sz="1900">
              <a:latin typeface="Cutive Mono"/>
              <a:ea typeface="Cutive Mono"/>
              <a:cs typeface="Cutive Mono"/>
              <a:sym typeface="Cutive Mono"/>
            </a:endParaRPr>
          </a:p>
          <a:p>
            <a:pPr indent="-349250" lvl="0" marL="457200" rtl="0" algn="l">
              <a:lnSpc>
                <a:spcPct val="100000"/>
              </a:lnSpc>
              <a:spcBef>
                <a:spcPts val="0"/>
              </a:spcBef>
              <a:spcAft>
                <a:spcPts val="0"/>
              </a:spcAft>
              <a:buSzPts val="1900"/>
              <a:buFont typeface="Cambria Math"/>
              <a:buChar char="●"/>
            </a:pPr>
            <a:r>
              <a:rPr lang="en" sz="1900">
                <a:latin typeface="Cutive Mono"/>
                <a:ea typeface="Cutive Mono"/>
                <a:cs typeface="Cutive Mono"/>
                <a:sym typeface="Cutive Mono"/>
              </a:rPr>
              <a:t>toUTCString()</a:t>
            </a:r>
            <a:r>
              <a:rPr lang="en" sz="1900">
                <a:latin typeface="Cambria Math"/>
                <a:ea typeface="Cambria Math"/>
                <a:cs typeface="Cambria Math"/>
                <a:sym typeface="Cambria Math"/>
              </a:rPr>
              <a:t>: converts a date to a UTC string (a date display standard), </a:t>
            </a:r>
            <a:br>
              <a:rPr lang="en" sz="1900">
                <a:latin typeface="Cambria Math"/>
                <a:ea typeface="Cambria Math"/>
                <a:cs typeface="Cambria Math"/>
                <a:sym typeface="Cambria Math"/>
              </a:rPr>
            </a:br>
            <a:r>
              <a:rPr lang="en" sz="1900">
                <a:latin typeface="Cutive Mono"/>
                <a:ea typeface="Cutive Mono"/>
                <a:cs typeface="Cutive Mono"/>
                <a:sym typeface="Cutive Mono"/>
              </a:rPr>
              <a:t>Sat, 20 Feb 2021 23:05:03 GMT</a:t>
            </a:r>
            <a:endParaRPr sz="1900">
              <a:latin typeface="Cutive Mono"/>
              <a:ea typeface="Cutive Mono"/>
              <a:cs typeface="Cutive Mono"/>
              <a:sym typeface="Cutive Mono"/>
            </a:endParaRPr>
          </a:p>
          <a:p>
            <a:pPr indent="-349250" lvl="0" marL="457200" rtl="0" algn="l">
              <a:lnSpc>
                <a:spcPct val="100000"/>
              </a:lnSpc>
              <a:spcBef>
                <a:spcPts val="0"/>
              </a:spcBef>
              <a:spcAft>
                <a:spcPts val="0"/>
              </a:spcAft>
              <a:buSzPts val="1900"/>
              <a:buFont typeface="Cambria Math"/>
              <a:buChar char="●"/>
            </a:pPr>
            <a:r>
              <a:rPr lang="en" sz="1900">
                <a:latin typeface="Cutive Mono"/>
                <a:ea typeface="Cutive Mono"/>
                <a:cs typeface="Cutive Mono"/>
                <a:sym typeface="Cutive Mono"/>
              </a:rPr>
              <a:t>toDateString()</a:t>
            </a:r>
            <a:r>
              <a:rPr lang="en" sz="1900">
                <a:latin typeface="Cambria Math"/>
                <a:ea typeface="Cambria Math"/>
                <a:cs typeface="Cambria Math"/>
                <a:sym typeface="Cambria Math"/>
              </a:rPr>
              <a:t>: converts a date to a more readable format </a:t>
            </a:r>
            <a:br>
              <a:rPr lang="en" sz="1900">
                <a:latin typeface="Cambria Math"/>
                <a:ea typeface="Cambria Math"/>
                <a:cs typeface="Cambria Math"/>
                <a:sym typeface="Cambria Math"/>
              </a:rPr>
            </a:br>
            <a:r>
              <a:rPr lang="en" sz="1900">
                <a:latin typeface="Cutive Mono"/>
                <a:ea typeface="Cutive Mono"/>
                <a:cs typeface="Cutive Mono"/>
                <a:sym typeface="Cutive Mono"/>
              </a:rPr>
              <a:t>Sat Feb 20 2021</a:t>
            </a:r>
            <a:endParaRPr sz="1900">
              <a:latin typeface="Cutive Mono"/>
              <a:ea typeface="Cutive Mono"/>
              <a:cs typeface="Cutive Mono"/>
              <a:sym typeface="Cutive Mono"/>
            </a:endParaRPr>
          </a:p>
          <a:p>
            <a:pPr indent="-349250" lvl="0" marL="457200" rtl="0" algn="l">
              <a:lnSpc>
                <a:spcPct val="100000"/>
              </a:lnSpc>
              <a:spcBef>
                <a:spcPts val="0"/>
              </a:spcBef>
              <a:spcAft>
                <a:spcPts val="0"/>
              </a:spcAft>
              <a:buSzPts val="1900"/>
              <a:buFont typeface="Cambria Math"/>
              <a:buChar char="●"/>
            </a:pPr>
            <a:r>
              <a:rPr lang="en" sz="1900">
                <a:latin typeface="Cutive Mono"/>
                <a:ea typeface="Cutive Mono"/>
                <a:cs typeface="Cutive Mono"/>
                <a:sym typeface="Cutive Mono"/>
              </a:rPr>
              <a:t>toISOString()</a:t>
            </a:r>
            <a:r>
              <a:rPr lang="en" sz="1900">
                <a:latin typeface="Cambria Math"/>
                <a:ea typeface="Cambria Math"/>
                <a:cs typeface="Cambria Math"/>
                <a:sym typeface="Cambria Math"/>
              </a:rPr>
              <a:t>: converts a date to a string, using the ISO standard format </a:t>
            </a:r>
            <a:br>
              <a:rPr lang="en" sz="1900">
                <a:latin typeface="Cambria Math"/>
                <a:ea typeface="Cambria Math"/>
                <a:cs typeface="Cambria Math"/>
                <a:sym typeface="Cambria Math"/>
              </a:rPr>
            </a:br>
            <a:r>
              <a:rPr lang="en" sz="1900">
                <a:latin typeface="Cutive Mono"/>
                <a:ea typeface="Cutive Mono"/>
                <a:cs typeface="Cutive Mono"/>
                <a:sym typeface="Cutive Mono"/>
              </a:rPr>
              <a:t>2021-02-20T23:08:18.359Z</a:t>
            </a:r>
            <a:r>
              <a:rPr lang="en" sz="1900">
                <a:latin typeface="Cambria Math"/>
                <a:ea typeface="Cambria Math"/>
                <a:cs typeface="Cambria Math"/>
                <a:sym typeface="Cambria Math"/>
              </a:rPr>
              <a:t> </a:t>
            </a:r>
            <a:endParaRPr sz="1900">
              <a:latin typeface="Cambria Math"/>
              <a:ea typeface="Cambria Math"/>
              <a:cs typeface="Cambria Math"/>
              <a:sym typeface="Cambria Mat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xEl>
                                              <p:pRg end="0" st="0"/>
                                            </p:txEl>
                                          </p:spTgt>
                                        </p:tgtEl>
                                        <p:attrNameLst>
                                          <p:attrName>style.visibility</p:attrName>
                                        </p:attrNameLst>
                                      </p:cBhvr>
                                      <p:to>
                                        <p:strVal val="visible"/>
                                      </p:to>
                                    </p:set>
                                    <p:animEffect filter="fade" transition="in">
                                      <p:cBhvr>
                                        <p:cTn dur="1000"/>
                                        <p:tgtEl>
                                          <p:spTgt spid="4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xEl>
                                              <p:pRg end="1" st="1"/>
                                            </p:txEl>
                                          </p:spTgt>
                                        </p:tgtEl>
                                        <p:attrNameLst>
                                          <p:attrName>style.visibility</p:attrName>
                                        </p:attrNameLst>
                                      </p:cBhvr>
                                      <p:to>
                                        <p:strVal val="visible"/>
                                      </p:to>
                                    </p:set>
                                    <p:animEffect filter="fade" transition="in">
                                      <p:cBhvr>
                                        <p:cTn dur="1000"/>
                                        <p:tgtEl>
                                          <p:spTgt spid="4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xEl>
                                              <p:pRg end="2" st="2"/>
                                            </p:txEl>
                                          </p:spTgt>
                                        </p:tgtEl>
                                        <p:attrNameLst>
                                          <p:attrName>style.visibility</p:attrName>
                                        </p:attrNameLst>
                                      </p:cBhvr>
                                      <p:to>
                                        <p:strVal val="visible"/>
                                      </p:to>
                                    </p:set>
                                    <p:animEffect filter="fade" transition="in">
                                      <p:cBhvr>
                                        <p:cTn dur="1000"/>
                                        <p:tgtEl>
                                          <p:spTgt spid="4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xEl>
                                              <p:pRg end="3" st="3"/>
                                            </p:txEl>
                                          </p:spTgt>
                                        </p:tgtEl>
                                        <p:attrNameLst>
                                          <p:attrName>style.visibility</p:attrName>
                                        </p:attrNameLst>
                                      </p:cBhvr>
                                      <p:to>
                                        <p:strVal val="visible"/>
                                      </p:to>
                                    </p:set>
                                    <p:animEffect filter="fade" transition="in">
                                      <p:cBhvr>
                                        <p:cTn dur="1000"/>
                                        <p:tgtEl>
                                          <p:spTgt spid="46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7"/>
          <p:cNvSpPr txBox="1"/>
          <p:nvPr>
            <p:ph type="title"/>
          </p:nvPr>
        </p:nvSpPr>
        <p:spPr>
          <a:xfrm>
            <a:off x="663225" y="585600"/>
            <a:ext cx="7838700" cy="646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SzPts val="990"/>
              <a:buNone/>
            </a:pPr>
            <a:r>
              <a:rPr lang="en">
                <a:latin typeface="Cambria Math"/>
                <a:ea typeface="Cambria Math"/>
                <a:cs typeface="Cambria Math"/>
                <a:sym typeface="Cambria Math"/>
              </a:rPr>
              <a:t>JavaScript Date Get Methods</a:t>
            </a:r>
            <a:endParaRPr>
              <a:latin typeface="Cambria Math"/>
              <a:ea typeface="Cambria Math"/>
              <a:cs typeface="Cambria Math"/>
              <a:sym typeface="Cambria Math"/>
            </a:endParaRPr>
          </a:p>
        </p:txBody>
      </p:sp>
      <p:pic>
        <p:nvPicPr>
          <p:cNvPr id="473" name="Google Shape;473;p67"/>
          <p:cNvPicPr preferRelativeResize="0"/>
          <p:nvPr/>
        </p:nvPicPr>
        <p:blipFill>
          <a:blip r:embed="rId3">
            <a:alphaModFix/>
          </a:blip>
          <a:stretch>
            <a:fillRect/>
          </a:stretch>
        </p:blipFill>
        <p:spPr>
          <a:xfrm>
            <a:off x="778900" y="1232100"/>
            <a:ext cx="5900800" cy="35510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8"/>
          <p:cNvSpPr txBox="1"/>
          <p:nvPr>
            <p:ph type="title"/>
          </p:nvPr>
        </p:nvSpPr>
        <p:spPr>
          <a:xfrm>
            <a:off x="663225" y="585600"/>
            <a:ext cx="7838700" cy="646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SzPts val="990"/>
              <a:buNone/>
            </a:pPr>
            <a:r>
              <a:rPr lang="en">
                <a:latin typeface="Cambria Math"/>
                <a:ea typeface="Cambria Math"/>
                <a:cs typeface="Cambria Math"/>
                <a:sym typeface="Cambria Math"/>
              </a:rPr>
              <a:t>JavaScript Date Set Methods</a:t>
            </a:r>
            <a:endParaRPr>
              <a:latin typeface="Cambria Math"/>
              <a:ea typeface="Cambria Math"/>
              <a:cs typeface="Cambria Math"/>
              <a:sym typeface="Cambria Math"/>
            </a:endParaRPr>
          </a:p>
        </p:txBody>
      </p:sp>
      <p:pic>
        <p:nvPicPr>
          <p:cNvPr id="479" name="Google Shape;479;p68"/>
          <p:cNvPicPr preferRelativeResize="0"/>
          <p:nvPr/>
        </p:nvPicPr>
        <p:blipFill>
          <a:blip r:embed="rId3">
            <a:alphaModFix/>
          </a:blip>
          <a:stretch>
            <a:fillRect/>
          </a:stretch>
        </p:blipFill>
        <p:spPr>
          <a:xfrm>
            <a:off x="663225" y="1273350"/>
            <a:ext cx="6471226" cy="35092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69"/>
          <p:cNvSpPr txBox="1"/>
          <p:nvPr>
            <p:ph type="title"/>
          </p:nvPr>
        </p:nvSpPr>
        <p:spPr>
          <a:xfrm>
            <a:off x="663225" y="2033400"/>
            <a:ext cx="7838700" cy="6465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SzPts val="990"/>
              <a:buNone/>
            </a:pPr>
            <a:r>
              <a:rPr lang="en">
                <a:latin typeface="Cambria Math"/>
                <a:ea typeface="Cambria Math"/>
                <a:cs typeface="Cambria Math"/>
                <a:sym typeface="Cambria Math"/>
              </a:rPr>
              <a:t>JavaScript Conditional Statements</a:t>
            </a:r>
            <a:endParaRPr>
              <a:latin typeface="Cambria Math"/>
              <a:ea typeface="Cambria Math"/>
              <a:cs typeface="Cambria Math"/>
              <a:sym typeface="Cambria Math"/>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70"/>
          <p:cNvSpPr txBox="1"/>
          <p:nvPr>
            <p:ph type="title"/>
          </p:nvPr>
        </p:nvSpPr>
        <p:spPr>
          <a:xfrm>
            <a:off x="663225" y="585600"/>
            <a:ext cx="7838700" cy="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Cambria Math"/>
                <a:ea typeface="Cambria Math"/>
                <a:cs typeface="Cambria Math"/>
                <a:sym typeface="Cambria Math"/>
              </a:rPr>
              <a:t>JavaScript IF Statements</a:t>
            </a:r>
            <a:endParaRPr>
              <a:latin typeface="Cambria Math"/>
              <a:ea typeface="Cambria Math"/>
              <a:cs typeface="Cambria Math"/>
              <a:sym typeface="Cambria Math"/>
            </a:endParaRPr>
          </a:p>
        </p:txBody>
      </p:sp>
      <p:sp>
        <p:nvSpPr>
          <p:cNvPr id="490" name="Google Shape;490;p70"/>
          <p:cNvSpPr txBox="1"/>
          <p:nvPr/>
        </p:nvSpPr>
        <p:spPr>
          <a:xfrm>
            <a:off x="571500" y="1159925"/>
            <a:ext cx="7930500" cy="11499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The </a:t>
            </a:r>
            <a:r>
              <a:rPr lang="en" sz="1900">
                <a:latin typeface="Cutive Mono"/>
                <a:ea typeface="Cutive Mono"/>
                <a:cs typeface="Cutive Mono"/>
                <a:sym typeface="Cutive Mono"/>
              </a:rPr>
              <a:t>if</a:t>
            </a:r>
            <a:r>
              <a:rPr lang="en" sz="1900">
                <a:latin typeface="Cambria Math"/>
                <a:ea typeface="Cambria Math"/>
                <a:cs typeface="Cambria Math"/>
                <a:sym typeface="Cambria Math"/>
              </a:rPr>
              <a:t> statements, </a:t>
            </a:r>
            <a:endParaRPr sz="1900">
              <a:latin typeface="Cambria Math"/>
              <a:ea typeface="Cambria Math"/>
              <a:cs typeface="Cambria Math"/>
              <a:sym typeface="Cambria Math"/>
            </a:endParaRPr>
          </a:p>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The </a:t>
            </a:r>
            <a:r>
              <a:rPr lang="en" sz="1900">
                <a:latin typeface="Cutive Mono"/>
                <a:ea typeface="Cutive Mono"/>
                <a:cs typeface="Cutive Mono"/>
                <a:sym typeface="Cutive Mono"/>
              </a:rPr>
              <a:t>if-else</a:t>
            </a:r>
            <a:r>
              <a:rPr lang="en" sz="1900">
                <a:latin typeface="Cambria Math"/>
                <a:ea typeface="Cambria Math"/>
                <a:cs typeface="Cambria Math"/>
                <a:sym typeface="Cambria Math"/>
              </a:rPr>
              <a:t> statements</a:t>
            </a:r>
            <a:endParaRPr sz="1900">
              <a:latin typeface="Cambria Math"/>
              <a:ea typeface="Cambria Math"/>
              <a:cs typeface="Cambria Math"/>
              <a:sym typeface="Cambria Math"/>
            </a:endParaRPr>
          </a:p>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The </a:t>
            </a:r>
            <a:r>
              <a:rPr lang="en" sz="1900">
                <a:latin typeface="Cutive Mono"/>
                <a:ea typeface="Cutive Mono"/>
                <a:cs typeface="Cutive Mono"/>
                <a:sym typeface="Cutive Mono"/>
              </a:rPr>
              <a:t>if-else if</a:t>
            </a:r>
            <a:r>
              <a:rPr lang="en" sz="1900">
                <a:latin typeface="Cambria Math"/>
                <a:ea typeface="Cambria Math"/>
                <a:cs typeface="Cambria Math"/>
                <a:sym typeface="Cambria Math"/>
              </a:rPr>
              <a:t> statements</a:t>
            </a:r>
            <a:endParaRPr sz="1900">
              <a:latin typeface="Cambria Math"/>
              <a:ea typeface="Cambria Math"/>
              <a:cs typeface="Cambria Math"/>
              <a:sym typeface="Cambria Math"/>
            </a:endParaRPr>
          </a:p>
        </p:txBody>
      </p:sp>
      <p:pic>
        <p:nvPicPr>
          <p:cNvPr id="491" name="Google Shape;491;p70"/>
          <p:cNvPicPr preferRelativeResize="0"/>
          <p:nvPr/>
        </p:nvPicPr>
        <p:blipFill>
          <a:blip r:embed="rId3">
            <a:alphaModFix/>
          </a:blip>
          <a:stretch>
            <a:fillRect/>
          </a:stretch>
        </p:blipFill>
        <p:spPr>
          <a:xfrm>
            <a:off x="778900" y="2309825"/>
            <a:ext cx="3793100" cy="2041718"/>
          </a:xfrm>
          <a:prstGeom prst="rect">
            <a:avLst/>
          </a:prstGeom>
          <a:noFill/>
          <a:ln>
            <a:noFill/>
          </a:ln>
        </p:spPr>
      </p:pic>
      <p:sp>
        <p:nvSpPr>
          <p:cNvPr id="492" name="Google Shape;492;p70"/>
          <p:cNvSpPr txBox="1"/>
          <p:nvPr/>
        </p:nvSpPr>
        <p:spPr>
          <a:xfrm>
            <a:off x="4779950" y="2688625"/>
            <a:ext cx="3941100" cy="1409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3700">
                <a:latin typeface="Cambria Math"/>
                <a:ea typeface="Cambria Math"/>
                <a:cs typeface="Cambria Math"/>
                <a:sym typeface="Cambria Math"/>
              </a:rPr>
              <a:t>They look familiar, aren't they?</a:t>
            </a:r>
            <a:endParaRPr sz="3700">
              <a:latin typeface="Cambria Math"/>
              <a:ea typeface="Cambria Math"/>
              <a:cs typeface="Cambria Math"/>
              <a:sym typeface="Cambria Mat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0">
                                            <p:txEl>
                                              <p:pRg end="0" st="0"/>
                                            </p:txEl>
                                          </p:spTgt>
                                        </p:tgtEl>
                                        <p:attrNameLst>
                                          <p:attrName>style.visibility</p:attrName>
                                        </p:attrNameLst>
                                      </p:cBhvr>
                                      <p:to>
                                        <p:strVal val="visible"/>
                                      </p:to>
                                    </p:set>
                                    <p:animEffect filter="fade" transition="in">
                                      <p:cBhvr>
                                        <p:cTn dur="1000"/>
                                        <p:tgtEl>
                                          <p:spTgt spid="4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0">
                                            <p:txEl>
                                              <p:pRg end="1" st="1"/>
                                            </p:txEl>
                                          </p:spTgt>
                                        </p:tgtEl>
                                        <p:attrNameLst>
                                          <p:attrName>style.visibility</p:attrName>
                                        </p:attrNameLst>
                                      </p:cBhvr>
                                      <p:to>
                                        <p:strVal val="visible"/>
                                      </p:to>
                                    </p:set>
                                    <p:animEffect filter="fade" transition="in">
                                      <p:cBhvr>
                                        <p:cTn dur="1000"/>
                                        <p:tgtEl>
                                          <p:spTgt spid="4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0">
                                            <p:txEl>
                                              <p:pRg end="2" st="2"/>
                                            </p:txEl>
                                          </p:spTgt>
                                        </p:tgtEl>
                                        <p:attrNameLst>
                                          <p:attrName>style.visibility</p:attrName>
                                        </p:attrNameLst>
                                      </p:cBhvr>
                                      <p:to>
                                        <p:strVal val="visible"/>
                                      </p:to>
                                    </p:set>
                                    <p:animEffect filter="fade" transition="in">
                                      <p:cBhvr>
                                        <p:cTn dur="1000"/>
                                        <p:tgtEl>
                                          <p:spTgt spid="4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000"/>
                                        <p:tgtEl>
                                          <p:spTgt spid="4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000"/>
                                        <p:tgtEl>
                                          <p:spTgt spid="4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71"/>
          <p:cNvSpPr txBox="1"/>
          <p:nvPr>
            <p:ph type="title"/>
          </p:nvPr>
        </p:nvSpPr>
        <p:spPr>
          <a:xfrm>
            <a:off x="663225" y="585600"/>
            <a:ext cx="7838700" cy="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Cambria Math"/>
                <a:ea typeface="Cambria Math"/>
                <a:cs typeface="Cambria Math"/>
                <a:sym typeface="Cambria Math"/>
              </a:rPr>
              <a:t>JavaScript SWITCH Statement</a:t>
            </a:r>
            <a:endParaRPr>
              <a:latin typeface="Cambria Math"/>
              <a:ea typeface="Cambria Math"/>
              <a:cs typeface="Cambria Math"/>
              <a:sym typeface="Cambria Math"/>
            </a:endParaRPr>
          </a:p>
        </p:txBody>
      </p:sp>
      <p:sp>
        <p:nvSpPr>
          <p:cNvPr id="498" name="Google Shape;498;p71"/>
          <p:cNvSpPr txBox="1"/>
          <p:nvPr/>
        </p:nvSpPr>
        <p:spPr>
          <a:xfrm>
            <a:off x="571500" y="1159925"/>
            <a:ext cx="7930500" cy="14862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The </a:t>
            </a:r>
            <a:r>
              <a:rPr lang="en" sz="1900">
                <a:latin typeface="Cutive Mono"/>
                <a:ea typeface="Cutive Mono"/>
                <a:cs typeface="Cutive Mono"/>
                <a:sym typeface="Cutive Mono"/>
              </a:rPr>
              <a:t>switch</a:t>
            </a:r>
            <a:r>
              <a:rPr lang="en" sz="1900">
                <a:latin typeface="Cambria Math"/>
                <a:ea typeface="Cambria Math"/>
                <a:cs typeface="Cambria Math"/>
                <a:sym typeface="Cambria Math"/>
              </a:rPr>
              <a:t> expression is evaluated once.</a:t>
            </a:r>
            <a:endParaRPr sz="1900">
              <a:latin typeface="Cambria Math"/>
              <a:ea typeface="Cambria Math"/>
              <a:cs typeface="Cambria Math"/>
              <a:sym typeface="Cambria Math"/>
            </a:endParaRPr>
          </a:p>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The value of the expression is compared with the values of each </a:t>
            </a:r>
            <a:r>
              <a:rPr lang="en" sz="1900">
                <a:latin typeface="Cutive Mono"/>
                <a:ea typeface="Cutive Mono"/>
                <a:cs typeface="Cutive Mono"/>
                <a:sym typeface="Cutive Mono"/>
              </a:rPr>
              <a:t>case</a:t>
            </a:r>
            <a:r>
              <a:rPr lang="en" sz="1900">
                <a:latin typeface="Cambria Math"/>
                <a:ea typeface="Cambria Math"/>
                <a:cs typeface="Cambria Math"/>
                <a:sym typeface="Cambria Math"/>
              </a:rPr>
              <a:t>.</a:t>
            </a:r>
            <a:endParaRPr sz="1900">
              <a:latin typeface="Cambria Math"/>
              <a:ea typeface="Cambria Math"/>
              <a:cs typeface="Cambria Math"/>
              <a:sym typeface="Cambria Math"/>
            </a:endParaRPr>
          </a:p>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If there is a match, the associated block of code is executed.</a:t>
            </a:r>
            <a:endParaRPr sz="1900">
              <a:latin typeface="Cambria Math"/>
              <a:ea typeface="Cambria Math"/>
              <a:cs typeface="Cambria Math"/>
              <a:sym typeface="Cambria Math"/>
            </a:endParaRPr>
          </a:p>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If there is no match, the </a:t>
            </a:r>
            <a:r>
              <a:rPr lang="en" sz="1900">
                <a:latin typeface="Cutive Mono"/>
                <a:ea typeface="Cutive Mono"/>
                <a:cs typeface="Cutive Mono"/>
                <a:sym typeface="Cutive Mono"/>
              </a:rPr>
              <a:t>default</a:t>
            </a:r>
            <a:r>
              <a:rPr lang="en" sz="1900">
                <a:latin typeface="Cambria Math"/>
                <a:ea typeface="Cambria Math"/>
                <a:cs typeface="Cambria Math"/>
                <a:sym typeface="Cambria Math"/>
              </a:rPr>
              <a:t> code block is executed.</a:t>
            </a:r>
            <a:endParaRPr sz="1900">
              <a:latin typeface="Cambria Math"/>
              <a:ea typeface="Cambria Math"/>
              <a:cs typeface="Cambria Math"/>
              <a:sym typeface="Cambria Math"/>
            </a:endParaRPr>
          </a:p>
        </p:txBody>
      </p:sp>
      <p:sp>
        <p:nvSpPr>
          <p:cNvPr id="499" name="Google Shape;499;p71"/>
          <p:cNvSpPr txBox="1"/>
          <p:nvPr/>
        </p:nvSpPr>
        <p:spPr>
          <a:xfrm>
            <a:off x="4572000" y="2688625"/>
            <a:ext cx="4149000" cy="1409100"/>
          </a:xfrm>
          <a:prstGeom prst="rect">
            <a:avLst/>
          </a:prstGeom>
          <a:noFill/>
          <a:ln>
            <a:noFill/>
          </a:ln>
        </p:spPr>
        <p:txBody>
          <a:bodyPr anchorCtr="0" anchor="t" bIns="91425" lIns="0" spcFirstLastPara="1" rIns="0" wrap="square" tIns="91425">
            <a:spAutoFit/>
          </a:bodyPr>
          <a:lstStyle/>
          <a:p>
            <a:pPr indent="0" lvl="0" marL="0" rtl="0" algn="l">
              <a:lnSpc>
                <a:spcPct val="115000"/>
              </a:lnSpc>
              <a:spcBef>
                <a:spcPts val="0"/>
              </a:spcBef>
              <a:spcAft>
                <a:spcPts val="0"/>
              </a:spcAft>
              <a:buNone/>
            </a:pPr>
            <a:r>
              <a:rPr lang="en" sz="3700">
                <a:latin typeface="Cambria Math"/>
                <a:ea typeface="Cambria Math"/>
                <a:cs typeface="Cambria Math"/>
                <a:sym typeface="Cambria Math"/>
              </a:rPr>
              <a:t>They also look familiar, aren't they?</a:t>
            </a:r>
            <a:endParaRPr sz="3700">
              <a:latin typeface="Cambria Math"/>
              <a:ea typeface="Cambria Math"/>
              <a:cs typeface="Cambria Math"/>
              <a:sym typeface="Cambria Math"/>
            </a:endParaRPr>
          </a:p>
        </p:txBody>
      </p:sp>
      <p:pic>
        <p:nvPicPr>
          <p:cNvPr id="500" name="Google Shape;500;p71"/>
          <p:cNvPicPr preferRelativeResize="0"/>
          <p:nvPr/>
        </p:nvPicPr>
        <p:blipFill>
          <a:blip r:embed="rId3">
            <a:alphaModFix/>
          </a:blip>
          <a:stretch>
            <a:fillRect/>
          </a:stretch>
        </p:blipFill>
        <p:spPr>
          <a:xfrm>
            <a:off x="784375" y="2722325"/>
            <a:ext cx="3641901" cy="1959975"/>
          </a:xfrm>
          <a:prstGeom prst="rect">
            <a:avLst/>
          </a:prstGeom>
          <a:noFill/>
          <a:ln cap="flat" cmpd="sng" w="9525">
            <a:solidFill>
              <a:srgbClr val="000000"/>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8">
                                            <p:txEl>
                                              <p:pRg end="0" st="0"/>
                                            </p:txEl>
                                          </p:spTgt>
                                        </p:tgtEl>
                                        <p:attrNameLst>
                                          <p:attrName>style.visibility</p:attrName>
                                        </p:attrNameLst>
                                      </p:cBhvr>
                                      <p:to>
                                        <p:strVal val="visible"/>
                                      </p:to>
                                    </p:set>
                                    <p:animEffect filter="fade" transition="in">
                                      <p:cBhvr>
                                        <p:cTn dur="1000"/>
                                        <p:tgtEl>
                                          <p:spTgt spid="4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8">
                                            <p:txEl>
                                              <p:pRg end="1" st="1"/>
                                            </p:txEl>
                                          </p:spTgt>
                                        </p:tgtEl>
                                        <p:attrNameLst>
                                          <p:attrName>style.visibility</p:attrName>
                                        </p:attrNameLst>
                                      </p:cBhvr>
                                      <p:to>
                                        <p:strVal val="visible"/>
                                      </p:to>
                                    </p:set>
                                    <p:animEffect filter="fade" transition="in">
                                      <p:cBhvr>
                                        <p:cTn dur="1000"/>
                                        <p:tgtEl>
                                          <p:spTgt spid="4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8">
                                            <p:txEl>
                                              <p:pRg end="2" st="2"/>
                                            </p:txEl>
                                          </p:spTgt>
                                        </p:tgtEl>
                                        <p:attrNameLst>
                                          <p:attrName>style.visibility</p:attrName>
                                        </p:attrNameLst>
                                      </p:cBhvr>
                                      <p:to>
                                        <p:strVal val="visible"/>
                                      </p:to>
                                    </p:set>
                                    <p:animEffect filter="fade" transition="in">
                                      <p:cBhvr>
                                        <p:cTn dur="1000"/>
                                        <p:tgtEl>
                                          <p:spTgt spid="4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8">
                                            <p:txEl>
                                              <p:pRg end="3" st="3"/>
                                            </p:txEl>
                                          </p:spTgt>
                                        </p:tgtEl>
                                        <p:attrNameLst>
                                          <p:attrName>style.visibility</p:attrName>
                                        </p:attrNameLst>
                                      </p:cBhvr>
                                      <p:to>
                                        <p:strVal val="visible"/>
                                      </p:to>
                                    </p:set>
                                    <p:animEffect filter="fade" transition="in">
                                      <p:cBhvr>
                                        <p:cTn dur="1000"/>
                                        <p:tgtEl>
                                          <p:spTgt spid="4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0"/>
                                        </p:tgtEl>
                                        <p:attrNameLst>
                                          <p:attrName>style.visibility</p:attrName>
                                        </p:attrNameLst>
                                      </p:cBhvr>
                                      <p:to>
                                        <p:strVal val="visible"/>
                                      </p:to>
                                    </p:set>
                                    <p:animEffect filter="fade" transition="in">
                                      <p:cBhvr>
                                        <p:cTn dur="1000"/>
                                        <p:tgtEl>
                                          <p:spTgt spid="5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1000"/>
                                        <p:tgtEl>
                                          <p:spTgt spid="4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663225" y="585600"/>
            <a:ext cx="7838700" cy="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Cambria Math"/>
                <a:ea typeface="Cambria Math"/>
                <a:cs typeface="Cambria Math"/>
                <a:sym typeface="Cambria Math"/>
              </a:rPr>
              <a:t>Introduction</a:t>
            </a:r>
            <a:endParaRPr>
              <a:latin typeface="Cambria Math"/>
              <a:ea typeface="Cambria Math"/>
              <a:cs typeface="Cambria Math"/>
              <a:sym typeface="Cambria Math"/>
            </a:endParaRPr>
          </a:p>
        </p:txBody>
      </p:sp>
      <p:sp>
        <p:nvSpPr>
          <p:cNvPr id="159" name="Google Shape;159;p18"/>
          <p:cNvSpPr txBox="1"/>
          <p:nvPr/>
        </p:nvSpPr>
        <p:spPr>
          <a:xfrm>
            <a:off x="571500" y="1159925"/>
            <a:ext cx="7505700" cy="4770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HTML + CSS + JavaScript</a:t>
            </a:r>
            <a:endParaRPr sz="1900">
              <a:latin typeface="Cambria Math"/>
              <a:ea typeface="Cambria Math"/>
              <a:cs typeface="Cambria Math"/>
              <a:sym typeface="Cambria Math"/>
            </a:endParaRPr>
          </a:p>
        </p:txBody>
      </p:sp>
      <p:sp>
        <p:nvSpPr>
          <p:cNvPr id="160" name="Google Shape;160;p18"/>
          <p:cNvSpPr txBox="1"/>
          <p:nvPr/>
        </p:nvSpPr>
        <p:spPr>
          <a:xfrm>
            <a:off x="571500" y="1586100"/>
            <a:ext cx="4466100" cy="3070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Font typeface="Cambria Math"/>
              <a:buChar char="●"/>
            </a:pPr>
            <a:r>
              <a:rPr lang="en" sz="1500">
                <a:latin typeface="Cambria Math"/>
                <a:ea typeface="Cambria Math"/>
                <a:cs typeface="Cambria Math"/>
                <a:sym typeface="Cambria Math"/>
              </a:rPr>
              <a:t>HTML and CSS are combined when they are loaded in the browser</a:t>
            </a:r>
            <a:endParaRPr sz="1500">
              <a:latin typeface="Cambria Math"/>
              <a:ea typeface="Cambria Math"/>
              <a:cs typeface="Cambria Math"/>
              <a:sym typeface="Cambria Math"/>
            </a:endParaRPr>
          </a:p>
          <a:p>
            <a:pPr indent="-323850" lvl="0" marL="457200" rtl="0" algn="l">
              <a:lnSpc>
                <a:spcPct val="115000"/>
              </a:lnSpc>
              <a:spcBef>
                <a:spcPts val="0"/>
              </a:spcBef>
              <a:spcAft>
                <a:spcPts val="0"/>
              </a:spcAft>
              <a:buSzPts val="1500"/>
              <a:buFont typeface="Cambria Math"/>
              <a:buChar char="●"/>
            </a:pPr>
            <a:r>
              <a:rPr lang="en" sz="1500">
                <a:latin typeface="Cambria Math"/>
                <a:ea typeface="Cambria Math"/>
                <a:cs typeface="Cambria Math"/>
                <a:sym typeface="Cambria Math"/>
              </a:rPr>
              <a:t>HTML defines the structure of the document</a:t>
            </a:r>
            <a:endParaRPr sz="1500">
              <a:latin typeface="Cambria Math"/>
              <a:ea typeface="Cambria Math"/>
              <a:cs typeface="Cambria Math"/>
              <a:sym typeface="Cambria Math"/>
            </a:endParaRPr>
          </a:p>
          <a:p>
            <a:pPr indent="-323850" lvl="0" marL="457200" rtl="0" algn="l">
              <a:lnSpc>
                <a:spcPct val="115000"/>
              </a:lnSpc>
              <a:spcBef>
                <a:spcPts val="0"/>
              </a:spcBef>
              <a:spcAft>
                <a:spcPts val="0"/>
              </a:spcAft>
              <a:buSzPts val="1500"/>
              <a:buFont typeface="Cambria Math"/>
              <a:buChar char="●"/>
            </a:pPr>
            <a:r>
              <a:rPr lang="en" sz="1500">
                <a:latin typeface="Cambria Math"/>
                <a:ea typeface="Cambria Math"/>
                <a:cs typeface="Cambria Math"/>
                <a:sym typeface="Cambria Math"/>
              </a:rPr>
              <a:t>CSS defines the layout of the document and the look-n-feel of the elements in the document</a:t>
            </a:r>
            <a:endParaRPr sz="1500">
              <a:latin typeface="Cambria Math"/>
              <a:ea typeface="Cambria Math"/>
              <a:cs typeface="Cambria Math"/>
              <a:sym typeface="Cambria Math"/>
            </a:endParaRPr>
          </a:p>
          <a:p>
            <a:pPr indent="-323850" lvl="0" marL="457200" rtl="0" algn="l">
              <a:lnSpc>
                <a:spcPct val="115000"/>
              </a:lnSpc>
              <a:spcBef>
                <a:spcPts val="0"/>
              </a:spcBef>
              <a:spcAft>
                <a:spcPts val="0"/>
              </a:spcAft>
              <a:buSzPts val="1500"/>
              <a:buFont typeface="Cambria Math"/>
              <a:buChar char="●"/>
            </a:pPr>
            <a:r>
              <a:rPr lang="en" sz="1500">
                <a:latin typeface="Cambria Math"/>
                <a:ea typeface="Cambria Math"/>
                <a:cs typeface="Cambria Math"/>
                <a:sym typeface="Cambria Math"/>
              </a:rPr>
              <a:t>After the document is loaded in the browser, little can be done to the elements of the document</a:t>
            </a:r>
            <a:endParaRPr sz="1500">
              <a:latin typeface="Cambria Math"/>
              <a:ea typeface="Cambria Math"/>
              <a:cs typeface="Cambria Math"/>
              <a:sym typeface="Cambria Math"/>
            </a:endParaRPr>
          </a:p>
          <a:p>
            <a:pPr indent="-323850" lvl="0" marL="457200" rtl="0" algn="l">
              <a:lnSpc>
                <a:spcPct val="115000"/>
              </a:lnSpc>
              <a:spcBef>
                <a:spcPts val="0"/>
              </a:spcBef>
              <a:spcAft>
                <a:spcPts val="0"/>
              </a:spcAft>
              <a:buSzPts val="1500"/>
              <a:buFont typeface="Cambria Math"/>
              <a:buChar char="●"/>
            </a:pPr>
            <a:r>
              <a:rPr lang="en" sz="1500">
                <a:latin typeface="Cambria Math"/>
                <a:ea typeface="Cambria Math"/>
                <a:cs typeface="Cambria Math"/>
                <a:sym typeface="Cambria Math"/>
              </a:rPr>
              <a:t>Besides, user interaction with the document and the web server are also required</a:t>
            </a:r>
            <a:endParaRPr sz="1500">
              <a:latin typeface="Cambria Math"/>
              <a:ea typeface="Cambria Math"/>
              <a:cs typeface="Cambria Math"/>
              <a:sym typeface="Cambria Math"/>
            </a:endParaRPr>
          </a:p>
          <a:p>
            <a:pPr indent="-323850" lvl="0" marL="457200" rtl="0" algn="l">
              <a:lnSpc>
                <a:spcPct val="115000"/>
              </a:lnSpc>
              <a:spcBef>
                <a:spcPts val="0"/>
              </a:spcBef>
              <a:spcAft>
                <a:spcPts val="0"/>
              </a:spcAft>
              <a:buSzPts val="1500"/>
              <a:buFont typeface="Cambria Math"/>
              <a:buChar char="●"/>
            </a:pPr>
            <a:r>
              <a:rPr lang="en" sz="1500">
                <a:latin typeface="Cambria Math"/>
                <a:ea typeface="Cambria Math"/>
                <a:cs typeface="Cambria Math"/>
                <a:sym typeface="Cambria Math"/>
              </a:rPr>
              <a:t>JavaScript comes to fill in the blanks</a:t>
            </a:r>
            <a:endParaRPr sz="1500">
              <a:latin typeface="Cambria Math"/>
              <a:ea typeface="Cambria Math"/>
              <a:cs typeface="Cambria Math"/>
              <a:sym typeface="Cambria Math"/>
            </a:endParaRPr>
          </a:p>
        </p:txBody>
      </p:sp>
      <p:pic>
        <p:nvPicPr>
          <p:cNvPr id="161" name="Google Shape;161;p18"/>
          <p:cNvPicPr preferRelativeResize="0"/>
          <p:nvPr/>
        </p:nvPicPr>
        <p:blipFill>
          <a:blip r:embed="rId3">
            <a:alphaModFix/>
          </a:blip>
          <a:stretch>
            <a:fillRect/>
          </a:stretch>
        </p:blipFill>
        <p:spPr>
          <a:xfrm>
            <a:off x="4993351" y="1332925"/>
            <a:ext cx="3801599" cy="313674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animEffect filter="fade" transition="in">
                                      <p:cBhvr>
                                        <p:cTn dur="1000"/>
                                        <p:tgtEl>
                                          <p:spTgt spid="1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animEffect filter="fade" transition="in">
                                      <p:cBhvr>
                                        <p:cTn dur="1000"/>
                                        <p:tgtEl>
                                          <p:spTgt spid="1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animEffect filter="fade" transition="in">
                                      <p:cBhvr>
                                        <p:cTn dur="1000"/>
                                        <p:tgtEl>
                                          <p:spTgt spid="1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animEffect filter="fade" transition="in">
                                      <p:cBhvr>
                                        <p:cTn dur="1000"/>
                                        <p:tgtEl>
                                          <p:spTgt spid="16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3" st="3"/>
                                            </p:txEl>
                                          </p:spTgt>
                                        </p:tgtEl>
                                        <p:attrNameLst>
                                          <p:attrName>style.visibility</p:attrName>
                                        </p:attrNameLst>
                                      </p:cBhvr>
                                      <p:to>
                                        <p:strVal val="visible"/>
                                      </p:to>
                                    </p:set>
                                    <p:animEffect filter="fade" transition="in">
                                      <p:cBhvr>
                                        <p:cTn dur="1000"/>
                                        <p:tgtEl>
                                          <p:spTgt spid="16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4" st="4"/>
                                            </p:txEl>
                                          </p:spTgt>
                                        </p:tgtEl>
                                        <p:attrNameLst>
                                          <p:attrName>style.visibility</p:attrName>
                                        </p:attrNameLst>
                                      </p:cBhvr>
                                      <p:to>
                                        <p:strVal val="visible"/>
                                      </p:to>
                                    </p:set>
                                    <p:animEffect filter="fade" transition="in">
                                      <p:cBhvr>
                                        <p:cTn dur="1000"/>
                                        <p:tgtEl>
                                          <p:spTgt spid="16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5" st="5"/>
                                            </p:txEl>
                                          </p:spTgt>
                                        </p:tgtEl>
                                        <p:attrNameLst>
                                          <p:attrName>style.visibility</p:attrName>
                                        </p:attrNameLst>
                                      </p:cBhvr>
                                      <p:to>
                                        <p:strVal val="visible"/>
                                      </p:to>
                                    </p:set>
                                    <p:animEffect filter="fade" transition="in">
                                      <p:cBhvr>
                                        <p:cTn dur="1000"/>
                                        <p:tgtEl>
                                          <p:spTgt spid="16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72"/>
          <p:cNvSpPr txBox="1"/>
          <p:nvPr>
            <p:ph type="title"/>
          </p:nvPr>
        </p:nvSpPr>
        <p:spPr>
          <a:xfrm>
            <a:off x="663225" y="2109600"/>
            <a:ext cx="7838700" cy="53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a:latin typeface="Cambria Math"/>
                <a:ea typeface="Cambria Math"/>
                <a:cs typeface="Cambria Math"/>
                <a:sym typeface="Cambria Math"/>
              </a:rPr>
              <a:t>JavaScript LOOPS</a:t>
            </a:r>
            <a:endParaRPr>
              <a:latin typeface="Cambria Math"/>
              <a:ea typeface="Cambria Math"/>
              <a:cs typeface="Cambria Math"/>
              <a:sym typeface="Cambria Math"/>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73"/>
          <p:cNvSpPr txBox="1"/>
          <p:nvPr>
            <p:ph type="title"/>
          </p:nvPr>
        </p:nvSpPr>
        <p:spPr>
          <a:xfrm>
            <a:off x="663225" y="585600"/>
            <a:ext cx="7838700" cy="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Cambria Math"/>
                <a:ea typeface="Cambria Math"/>
                <a:cs typeface="Cambria Math"/>
                <a:sym typeface="Cambria Math"/>
              </a:rPr>
              <a:t>JavaScript LOOPS</a:t>
            </a:r>
            <a:endParaRPr>
              <a:latin typeface="Cambria Math"/>
              <a:ea typeface="Cambria Math"/>
              <a:cs typeface="Cambria Math"/>
              <a:sym typeface="Cambria Math"/>
            </a:endParaRPr>
          </a:p>
        </p:txBody>
      </p:sp>
      <p:sp>
        <p:nvSpPr>
          <p:cNvPr id="511" name="Google Shape;511;p73"/>
          <p:cNvSpPr txBox="1"/>
          <p:nvPr/>
        </p:nvSpPr>
        <p:spPr>
          <a:xfrm>
            <a:off x="571500" y="1159925"/>
            <a:ext cx="8260500" cy="11499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The </a:t>
            </a:r>
            <a:r>
              <a:rPr lang="en" sz="1900">
                <a:latin typeface="Cutive Mono"/>
                <a:ea typeface="Cutive Mono"/>
                <a:cs typeface="Cutive Mono"/>
                <a:sym typeface="Cutive Mono"/>
              </a:rPr>
              <a:t>for</a:t>
            </a:r>
            <a:r>
              <a:rPr lang="en" sz="1900">
                <a:latin typeface="Cambria Math"/>
                <a:ea typeface="Cambria Math"/>
                <a:cs typeface="Cambria Math"/>
                <a:sym typeface="Cambria Math"/>
              </a:rPr>
              <a:t> loop</a:t>
            </a:r>
            <a:endParaRPr sz="1900">
              <a:latin typeface="Cambria Math"/>
              <a:ea typeface="Cambria Math"/>
              <a:cs typeface="Cambria Math"/>
              <a:sym typeface="Cambria Math"/>
            </a:endParaRPr>
          </a:p>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The </a:t>
            </a:r>
            <a:r>
              <a:rPr lang="en" sz="1900">
                <a:latin typeface="Cutive Mono"/>
                <a:ea typeface="Cutive Mono"/>
                <a:cs typeface="Cutive Mono"/>
                <a:sym typeface="Cutive Mono"/>
              </a:rPr>
              <a:t>while</a:t>
            </a:r>
            <a:r>
              <a:rPr lang="en" sz="1900">
                <a:latin typeface="Cambria Math"/>
                <a:ea typeface="Cambria Math"/>
                <a:cs typeface="Cambria Math"/>
                <a:sym typeface="Cambria Math"/>
              </a:rPr>
              <a:t> loop</a:t>
            </a:r>
            <a:endParaRPr sz="1900">
              <a:latin typeface="Cambria Math"/>
              <a:ea typeface="Cambria Math"/>
              <a:cs typeface="Cambria Math"/>
              <a:sym typeface="Cambria Math"/>
            </a:endParaRPr>
          </a:p>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They all have the same syntax as in Java (remember CSCI 1302 or CS302?)</a:t>
            </a:r>
            <a:endParaRPr sz="1900">
              <a:latin typeface="Cambria Math"/>
              <a:ea typeface="Cambria Math"/>
              <a:cs typeface="Cambria Math"/>
              <a:sym typeface="Cambria Math"/>
            </a:endParaRPr>
          </a:p>
        </p:txBody>
      </p:sp>
      <p:pic>
        <p:nvPicPr>
          <p:cNvPr id="512" name="Google Shape;512;p73"/>
          <p:cNvPicPr preferRelativeResize="0"/>
          <p:nvPr/>
        </p:nvPicPr>
        <p:blipFill>
          <a:blip r:embed="rId3">
            <a:alphaModFix/>
          </a:blip>
          <a:stretch>
            <a:fillRect/>
          </a:stretch>
        </p:blipFill>
        <p:spPr>
          <a:xfrm>
            <a:off x="1117175" y="2348050"/>
            <a:ext cx="4991100" cy="1085850"/>
          </a:xfrm>
          <a:prstGeom prst="rect">
            <a:avLst/>
          </a:prstGeom>
          <a:noFill/>
          <a:ln cap="flat" cmpd="sng" w="9525">
            <a:solidFill>
              <a:srgbClr val="000000"/>
            </a:solidFill>
            <a:prstDash val="solid"/>
            <a:round/>
            <a:headEnd len="sm" w="sm" type="none"/>
            <a:tailEnd len="sm" w="sm" type="none"/>
          </a:ln>
        </p:spPr>
      </p:pic>
      <p:pic>
        <p:nvPicPr>
          <p:cNvPr id="513" name="Google Shape;513;p73"/>
          <p:cNvPicPr preferRelativeResize="0"/>
          <p:nvPr/>
        </p:nvPicPr>
        <p:blipFill>
          <a:blip r:embed="rId4">
            <a:alphaModFix/>
          </a:blip>
          <a:stretch>
            <a:fillRect/>
          </a:stretch>
        </p:blipFill>
        <p:spPr>
          <a:xfrm>
            <a:off x="1117175" y="3510100"/>
            <a:ext cx="4191000" cy="1257300"/>
          </a:xfrm>
          <a:prstGeom prst="rect">
            <a:avLst/>
          </a:prstGeom>
          <a:noFill/>
          <a:ln cap="flat" cmpd="sng" w="9525">
            <a:solidFill>
              <a:srgbClr val="000000"/>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xEl>
                                              <p:pRg end="0" st="0"/>
                                            </p:txEl>
                                          </p:spTgt>
                                        </p:tgtEl>
                                        <p:attrNameLst>
                                          <p:attrName>style.visibility</p:attrName>
                                        </p:attrNameLst>
                                      </p:cBhvr>
                                      <p:to>
                                        <p:strVal val="visible"/>
                                      </p:to>
                                    </p:set>
                                    <p:animEffect filter="fade" transition="in">
                                      <p:cBhvr>
                                        <p:cTn dur="1000"/>
                                        <p:tgtEl>
                                          <p:spTgt spid="5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xEl>
                                              <p:pRg end="1" st="1"/>
                                            </p:txEl>
                                          </p:spTgt>
                                        </p:tgtEl>
                                        <p:attrNameLst>
                                          <p:attrName>style.visibility</p:attrName>
                                        </p:attrNameLst>
                                      </p:cBhvr>
                                      <p:to>
                                        <p:strVal val="visible"/>
                                      </p:to>
                                    </p:set>
                                    <p:animEffect filter="fade" transition="in">
                                      <p:cBhvr>
                                        <p:cTn dur="1000"/>
                                        <p:tgtEl>
                                          <p:spTgt spid="5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xEl>
                                              <p:pRg end="2" st="2"/>
                                            </p:txEl>
                                          </p:spTgt>
                                        </p:tgtEl>
                                        <p:attrNameLst>
                                          <p:attrName>style.visibility</p:attrName>
                                        </p:attrNameLst>
                                      </p:cBhvr>
                                      <p:to>
                                        <p:strVal val="visible"/>
                                      </p:to>
                                    </p:set>
                                    <p:animEffect filter="fade" transition="in">
                                      <p:cBhvr>
                                        <p:cTn dur="1000"/>
                                        <p:tgtEl>
                                          <p:spTgt spid="5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1000"/>
                                        <p:tgtEl>
                                          <p:spTgt spid="5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3"/>
                                        </p:tgtEl>
                                        <p:attrNameLst>
                                          <p:attrName>style.visibility</p:attrName>
                                        </p:attrNameLst>
                                      </p:cBhvr>
                                      <p:to>
                                        <p:strVal val="visible"/>
                                      </p:to>
                                    </p:set>
                                    <p:animEffect filter="fade" transition="in">
                                      <p:cBhvr>
                                        <p:cTn dur="1000"/>
                                        <p:tgtEl>
                                          <p:spTgt spid="5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74"/>
          <p:cNvSpPr txBox="1"/>
          <p:nvPr>
            <p:ph type="title"/>
          </p:nvPr>
        </p:nvSpPr>
        <p:spPr>
          <a:xfrm>
            <a:off x="663225" y="585600"/>
            <a:ext cx="7838700" cy="646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SzPts val="990"/>
              <a:buNone/>
            </a:pPr>
            <a:r>
              <a:rPr lang="en">
                <a:latin typeface="Cambria Math"/>
                <a:ea typeface="Cambria Math"/>
                <a:cs typeface="Cambria Math"/>
                <a:sym typeface="Cambria Math"/>
              </a:rPr>
              <a:t>How JavaScript access an HTML document?</a:t>
            </a:r>
            <a:endParaRPr>
              <a:latin typeface="Cambria Math"/>
              <a:ea typeface="Cambria Math"/>
              <a:cs typeface="Cambria Math"/>
              <a:sym typeface="Cambria Math"/>
            </a:endParaRPr>
          </a:p>
        </p:txBody>
      </p:sp>
      <p:pic>
        <p:nvPicPr>
          <p:cNvPr id="519" name="Google Shape;519;p74"/>
          <p:cNvPicPr preferRelativeResize="0"/>
          <p:nvPr/>
        </p:nvPicPr>
        <p:blipFill>
          <a:blip r:embed="rId3">
            <a:alphaModFix/>
          </a:blip>
          <a:stretch>
            <a:fillRect/>
          </a:stretch>
        </p:blipFill>
        <p:spPr>
          <a:xfrm>
            <a:off x="719300" y="2342762"/>
            <a:ext cx="1654179" cy="1825302"/>
          </a:xfrm>
          <a:prstGeom prst="rect">
            <a:avLst/>
          </a:prstGeom>
          <a:noFill/>
          <a:ln>
            <a:noFill/>
          </a:ln>
        </p:spPr>
      </p:pic>
      <p:pic>
        <p:nvPicPr>
          <p:cNvPr id="520" name="Google Shape;520;p74"/>
          <p:cNvPicPr preferRelativeResize="0"/>
          <p:nvPr/>
        </p:nvPicPr>
        <p:blipFill>
          <a:blip r:embed="rId4">
            <a:alphaModFix/>
          </a:blip>
          <a:stretch>
            <a:fillRect/>
          </a:stretch>
        </p:blipFill>
        <p:spPr>
          <a:xfrm>
            <a:off x="6702275" y="2387941"/>
            <a:ext cx="1699775" cy="1734943"/>
          </a:xfrm>
          <a:prstGeom prst="rect">
            <a:avLst/>
          </a:prstGeom>
          <a:noFill/>
          <a:ln>
            <a:noFill/>
          </a:ln>
        </p:spPr>
      </p:pic>
      <p:cxnSp>
        <p:nvCxnSpPr>
          <p:cNvPr id="521" name="Google Shape;521;p74"/>
          <p:cNvCxnSpPr>
            <a:stCxn id="519" idx="3"/>
          </p:cNvCxnSpPr>
          <p:nvPr/>
        </p:nvCxnSpPr>
        <p:spPr>
          <a:xfrm>
            <a:off x="2373479" y="3255413"/>
            <a:ext cx="718200" cy="0"/>
          </a:xfrm>
          <a:prstGeom prst="straightConnector1">
            <a:avLst/>
          </a:prstGeom>
          <a:noFill/>
          <a:ln cap="flat" cmpd="sng" w="28575">
            <a:solidFill>
              <a:schemeClr val="dk2"/>
            </a:solidFill>
            <a:prstDash val="solid"/>
            <a:round/>
            <a:headEnd len="med" w="med" type="none"/>
            <a:tailEnd len="med" w="med" type="triangle"/>
          </a:ln>
        </p:spPr>
      </p:cxnSp>
      <p:cxnSp>
        <p:nvCxnSpPr>
          <p:cNvPr id="522" name="Google Shape;522;p74"/>
          <p:cNvCxnSpPr>
            <a:endCxn id="520" idx="1"/>
          </p:cNvCxnSpPr>
          <p:nvPr/>
        </p:nvCxnSpPr>
        <p:spPr>
          <a:xfrm>
            <a:off x="6039875" y="3246413"/>
            <a:ext cx="662400" cy="9000"/>
          </a:xfrm>
          <a:prstGeom prst="straightConnector1">
            <a:avLst/>
          </a:prstGeom>
          <a:noFill/>
          <a:ln cap="flat" cmpd="sng" w="28575">
            <a:solidFill>
              <a:schemeClr val="dk2"/>
            </a:solidFill>
            <a:prstDash val="solid"/>
            <a:round/>
            <a:headEnd len="med" w="med" type="none"/>
            <a:tailEnd len="med" w="med" type="triangle"/>
          </a:ln>
        </p:spPr>
      </p:cxnSp>
      <p:pic>
        <p:nvPicPr>
          <p:cNvPr id="523" name="Google Shape;523;p74"/>
          <p:cNvPicPr preferRelativeResize="0"/>
          <p:nvPr/>
        </p:nvPicPr>
        <p:blipFill>
          <a:blip r:embed="rId5">
            <a:alphaModFix/>
          </a:blip>
          <a:stretch>
            <a:fillRect/>
          </a:stretch>
        </p:blipFill>
        <p:spPr>
          <a:xfrm>
            <a:off x="3145235" y="1691000"/>
            <a:ext cx="2841045" cy="3001324"/>
          </a:xfrm>
          <a:prstGeom prst="rect">
            <a:avLst/>
          </a:prstGeom>
          <a:noFill/>
          <a:ln cap="flat" cmpd="sng" w="9525">
            <a:solidFill>
              <a:srgbClr val="0000FF"/>
            </a:solidFill>
            <a:prstDash val="dot"/>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9"/>
                                        </p:tgtEl>
                                        <p:attrNameLst>
                                          <p:attrName>style.visibility</p:attrName>
                                        </p:attrNameLst>
                                      </p:cBhvr>
                                      <p:to>
                                        <p:strVal val="visible"/>
                                      </p:to>
                                    </p:set>
                                    <p:animEffect filter="fade" transition="in">
                                      <p:cBhvr>
                                        <p:cTn dur="1000"/>
                                        <p:tgtEl>
                                          <p:spTgt spid="5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1000"/>
                                        <p:tgtEl>
                                          <p:spTgt spid="52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1500"/>
                                        <p:tgtEl>
                                          <p:spTgt spid="5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3"/>
                                        </p:tgtEl>
                                        <p:attrNameLst>
                                          <p:attrName>style.visibility</p:attrName>
                                        </p:attrNameLst>
                                      </p:cBhvr>
                                      <p:to>
                                        <p:strVal val="visible"/>
                                      </p:to>
                                    </p:set>
                                    <p:animEffect filter="fade" transition="in">
                                      <p:cBhvr>
                                        <p:cTn dur="1000"/>
                                        <p:tgtEl>
                                          <p:spTgt spid="52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22"/>
                                        </p:tgtEl>
                                        <p:attrNameLst>
                                          <p:attrName>style.visibility</p:attrName>
                                        </p:attrNameLst>
                                      </p:cBhvr>
                                      <p:to>
                                        <p:strVal val="visible"/>
                                      </p:to>
                                    </p:set>
                                    <p:animEffect filter="fade" transition="in">
                                      <p:cBhvr>
                                        <p:cTn dur="2000"/>
                                        <p:tgtEl>
                                          <p:spTgt spid="5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pic>
        <p:nvPicPr>
          <p:cNvPr id="528" name="Google Shape;528;p75"/>
          <p:cNvPicPr preferRelativeResize="0"/>
          <p:nvPr/>
        </p:nvPicPr>
        <p:blipFill>
          <a:blip r:embed="rId3">
            <a:alphaModFix/>
          </a:blip>
          <a:stretch>
            <a:fillRect/>
          </a:stretch>
        </p:blipFill>
        <p:spPr>
          <a:xfrm>
            <a:off x="4646975" y="1284050"/>
            <a:ext cx="4216726" cy="2425675"/>
          </a:xfrm>
          <a:prstGeom prst="rect">
            <a:avLst/>
          </a:prstGeom>
          <a:noFill/>
          <a:ln>
            <a:noFill/>
          </a:ln>
        </p:spPr>
      </p:pic>
      <p:sp>
        <p:nvSpPr>
          <p:cNvPr id="529" name="Google Shape;529;p75"/>
          <p:cNvSpPr txBox="1"/>
          <p:nvPr>
            <p:ph type="title"/>
          </p:nvPr>
        </p:nvSpPr>
        <p:spPr>
          <a:xfrm>
            <a:off x="663225" y="585600"/>
            <a:ext cx="7838700" cy="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Cambria Math"/>
                <a:ea typeface="Cambria Math"/>
                <a:cs typeface="Cambria Math"/>
                <a:sym typeface="Cambria Math"/>
              </a:rPr>
              <a:t>HTML </a:t>
            </a:r>
            <a:r>
              <a:rPr lang="en">
                <a:latin typeface="Cambria Math"/>
                <a:ea typeface="Cambria Math"/>
                <a:cs typeface="Cambria Math"/>
                <a:sym typeface="Cambria Math"/>
              </a:rPr>
              <a:t>DOM</a:t>
            </a:r>
            <a:endParaRPr>
              <a:latin typeface="Cambria Math"/>
              <a:ea typeface="Cambria Math"/>
              <a:cs typeface="Cambria Math"/>
              <a:sym typeface="Cambria Math"/>
            </a:endParaRPr>
          </a:p>
        </p:txBody>
      </p:sp>
      <p:sp>
        <p:nvSpPr>
          <p:cNvPr id="530" name="Google Shape;530;p75"/>
          <p:cNvSpPr txBox="1"/>
          <p:nvPr/>
        </p:nvSpPr>
        <p:spPr>
          <a:xfrm>
            <a:off x="571500" y="1159925"/>
            <a:ext cx="4131000" cy="3167700"/>
          </a:xfrm>
          <a:prstGeom prst="rect">
            <a:avLst/>
          </a:prstGeom>
          <a:noFill/>
          <a:ln>
            <a:noFill/>
          </a:ln>
        </p:spPr>
        <p:txBody>
          <a:bodyPr anchorCtr="0" anchor="t" bIns="91425" lIns="91425" spcFirstLastPara="1" rIns="91425" wrap="square" tIns="91425">
            <a:spAutoFit/>
          </a:bodyPr>
          <a:lstStyle/>
          <a:p>
            <a:pPr indent="-349250" lvl="0" marL="400050" rtl="0" algn="l">
              <a:lnSpc>
                <a:spcPct val="115000"/>
              </a:lnSpc>
              <a:spcBef>
                <a:spcPts val="0"/>
              </a:spcBef>
              <a:spcAft>
                <a:spcPts val="0"/>
              </a:spcAft>
              <a:buSzPts val="1900"/>
              <a:buFont typeface="Cambria Math"/>
              <a:buChar char="●"/>
            </a:pPr>
            <a:r>
              <a:rPr b="1" lang="en" sz="1900">
                <a:latin typeface="Cambria Math"/>
                <a:ea typeface="Cambria Math"/>
                <a:cs typeface="Cambria Math"/>
                <a:sym typeface="Cambria Math"/>
              </a:rPr>
              <a:t>D</a:t>
            </a:r>
            <a:r>
              <a:rPr lang="en" sz="1900">
                <a:latin typeface="Cambria Math"/>
                <a:ea typeface="Cambria Math"/>
                <a:cs typeface="Cambria Math"/>
                <a:sym typeface="Cambria Math"/>
              </a:rPr>
              <a:t>ocument </a:t>
            </a:r>
            <a:r>
              <a:rPr b="1" lang="en" sz="1900">
                <a:latin typeface="Cambria Math"/>
                <a:ea typeface="Cambria Math"/>
                <a:cs typeface="Cambria Math"/>
                <a:sym typeface="Cambria Math"/>
              </a:rPr>
              <a:t>O</a:t>
            </a:r>
            <a:r>
              <a:rPr lang="en" sz="1900">
                <a:latin typeface="Cambria Math"/>
                <a:ea typeface="Cambria Math"/>
                <a:cs typeface="Cambria Math"/>
                <a:sym typeface="Cambria Math"/>
              </a:rPr>
              <a:t>bject </a:t>
            </a:r>
            <a:r>
              <a:rPr b="1" lang="en" sz="1900">
                <a:latin typeface="Cambria Math"/>
                <a:ea typeface="Cambria Math"/>
                <a:cs typeface="Cambria Math"/>
                <a:sym typeface="Cambria Math"/>
              </a:rPr>
              <a:t>M</a:t>
            </a:r>
            <a:r>
              <a:rPr lang="en" sz="1900">
                <a:latin typeface="Cambria Math"/>
                <a:ea typeface="Cambria Math"/>
                <a:cs typeface="Cambria Math"/>
                <a:sym typeface="Cambria Math"/>
              </a:rPr>
              <a:t>odel for HTML</a:t>
            </a:r>
            <a:endParaRPr sz="1900">
              <a:latin typeface="Cambria Math"/>
              <a:ea typeface="Cambria Math"/>
              <a:cs typeface="Cambria Math"/>
              <a:sym typeface="Cambria Math"/>
            </a:endParaRPr>
          </a:p>
          <a:p>
            <a:pPr indent="-349250" lvl="0" marL="40005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Created when an HTML document is loaded in the browser</a:t>
            </a:r>
            <a:endParaRPr sz="1900">
              <a:latin typeface="Cambria Math"/>
              <a:ea typeface="Cambria Math"/>
              <a:cs typeface="Cambria Math"/>
              <a:sym typeface="Cambria Math"/>
            </a:endParaRPr>
          </a:p>
          <a:p>
            <a:pPr indent="-349250" lvl="0" marL="40005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Representation of the structure of the document</a:t>
            </a:r>
            <a:endParaRPr sz="1900">
              <a:latin typeface="Cambria Math"/>
              <a:ea typeface="Cambria Math"/>
              <a:cs typeface="Cambria Math"/>
              <a:sym typeface="Cambria Math"/>
            </a:endParaRPr>
          </a:p>
          <a:p>
            <a:pPr indent="-349250" lvl="0" marL="40005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Constructed as a tree of Objects</a:t>
            </a:r>
            <a:endParaRPr sz="1900">
              <a:latin typeface="Cambria Math"/>
              <a:ea typeface="Cambria Math"/>
              <a:cs typeface="Cambria Math"/>
              <a:sym typeface="Cambria Math"/>
            </a:endParaRPr>
          </a:p>
          <a:p>
            <a:pPr indent="-349250" lvl="0" marL="40005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The HTML DOM is a standard for how to get, change, add, or delete HTML elements</a:t>
            </a:r>
            <a:endParaRPr sz="1900">
              <a:latin typeface="Cambria Math"/>
              <a:ea typeface="Cambria Math"/>
              <a:cs typeface="Cambria Math"/>
              <a:sym typeface="Cambria Mat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0">
                                            <p:txEl>
                                              <p:pRg end="0" st="0"/>
                                            </p:txEl>
                                          </p:spTgt>
                                        </p:tgtEl>
                                        <p:attrNameLst>
                                          <p:attrName>style.visibility</p:attrName>
                                        </p:attrNameLst>
                                      </p:cBhvr>
                                      <p:to>
                                        <p:strVal val="visible"/>
                                      </p:to>
                                    </p:set>
                                    <p:animEffect filter="fade" transition="in">
                                      <p:cBhvr>
                                        <p:cTn dur="1000"/>
                                        <p:tgtEl>
                                          <p:spTgt spid="5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0">
                                            <p:txEl>
                                              <p:pRg end="1" st="1"/>
                                            </p:txEl>
                                          </p:spTgt>
                                        </p:tgtEl>
                                        <p:attrNameLst>
                                          <p:attrName>style.visibility</p:attrName>
                                        </p:attrNameLst>
                                      </p:cBhvr>
                                      <p:to>
                                        <p:strVal val="visible"/>
                                      </p:to>
                                    </p:set>
                                    <p:animEffect filter="fade" transition="in">
                                      <p:cBhvr>
                                        <p:cTn dur="1000"/>
                                        <p:tgtEl>
                                          <p:spTgt spid="5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0">
                                            <p:txEl>
                                              <p:pRg end="2" st="2"/>
                                            </p:txEl>
                                          </p:spTgt>
                                        </p:tgtEl>
                                        <p:attrNameLst>
                                          <p:attrName>style.visibility</p:attrName>
                                        </p:attrNameLst>
                                      </p:cBhvr>
                                      <p:to>
                                        <p:strVal val="visible"/>
                                      </p:to>
                                    </p:set>
                                    <p:animEffect filter="fade" transition="in">
                                      <p:cBhvr>
                                        <p:cTn dur="1000"/>
                                        <p:tgtEl>
                                          <p:spTgt spid="5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0">
                                            <p:txEl>
                                              <p:pRg end="3" st="3"/>
                                            </p:txEl>
                                          </p:spTgt>
                                        </p:tgtEl>
                                        <p:attrNameLst>
                                          <p:attrName>style.visibility</p:attrName>
                                        </p:attrNameLst>
                                      </p:cBhvr>
                                      <p:to>
                                        <p:strVal val="visible"/>
                                      </p:to>
                                    </p:set>
                                    <p:animEffect filter="fade" transition="in">
                                      <p:cBhvr>
                                        <p:cTn dur="1000"/>
                                        <p:tgtEl>
                                          <p:spTgt spid="5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0">
                                            <p:txEl>
                                              <p:pRg end="4" st="4"/>
                                            </p:txEl>
                                          </p:spTgt>
                                        </p:tgtEl>
                                        <p:attrNameLst>
                                          <p:attrName>style.visibility</p:attrName>
                                        </p:attrNameLst>
                                      </p:cBhvr>
                                      <p:to>
                                        <p:strVal val="visible"/>
                                      </p:to>
                                    </p:set>
                                    <p:animEffect filter="fade" transition="in">
                                      <p:cBhvr>
                                        <p:cTn dur="1000"/>
                                        <p:tgtEl>
                                          <p:spTgt spid="53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76"/>
          <p:cNvSpPr txBox="1"/>
          <p:nvPr>
            <p:ph type="title"/>
          </p:nvPr>
        </p:nvSpPr>
        <p:spPr>
          <a:xfrm>
            <a:off x="663225" y="585600"/>
            <a:ext cx="7838700" cy="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Cambria Math"/>
                <a:ea typeface="Cambria Math"/>
                <a:cs typeface="Cambria Math"/>
                <a:sym typeface="Cambria Math"/>
              </a:rPr>
              <a:t>DOM Opens a door for JavaScript</a:t>
            </a:r>
            <a:endParaRPr>
              <a:latin typeface="Cambria Math"/>
              <a:ea typeface="Cambria Math"/>
              <a:cs typeface="Cambria Math"/>
              <a:sym typeface="Cambria Math"/>
            </a:endParaRPr>
          </a:p>
        </p:txBody>
      </p:sp>
      <p:sp>
        <p:nvSpPr>
          <p:cNvPr id="536" name="Google Shape;536;p76"/>
          <p:cNvSpPr txBox="1"/>
          <p:nvPr/>
        </p:nvSpPr>
        <p:spPr>
          <a:xfrm>
            <a:off x="571500" y="1159925"/>
            <a:ext cx="7930500" cy="2812200"/>
          </a:xfrm>
          <a:prstGeom prst="rect">
            <a:avLst/>
          </a:prstGeom>
          <a:noFill/>
          <a:ln>
            <a:noFill/>
          </a:ln>
        </p:spPr>
        <p:txBody>
          <a:bodyPr anchorCtr="0" anchor="t" bIns="91425" lIns="91425" spcFirstLastPara="1" rIns="91425" wrap="square" tIns="91425">
            <a:spAutoFit/>
          </a:bodyPr>
          <a:lstStyle/>
          <a:p>
            <a:pPr indent="-349250" lvl="0" marL="457200" rtl="0" algn="l">
              <a:lnSpc>
                <a:spcPct val="150000"/>
              </a:lnSpc>
              <a:spcBef>
                <a:spcPts val="0"/>
              </a:spcBef>
              <a:spcAft>
                <a:spcPts val="0"/>
              </a:spcAft>
              <a:buSzPts val="1900"/>
              <a:buFont typeface="Cambria Math"/>
              <a:buChar char="●"/>
            </a:pPr>
            <a:r>
              <a:rPr lang="en" sz="1900">
                <a:latin typeface="Cambria Math"/>
                <a:ea typeface="Cambria Math"/>
                <a:cs typeface="Cambria Math"/>
                <a:sym typeface="Cambria Math"/>
              </a:rPr>
              <a:t>With DOM:</a:t>
            </a:r>
            <a:endParaRPr sz="1900">
              <a:latin typeface="Cambria Math"/>
              <a:ea typeface="Cambria Math"/>
              <a:cs typeface="Cambria Math"/>
              <a:sym typeface="Cambria Math"/>
            </a:endParaRPr>
          </a:p>
          <a:p>
            <a:pPr indent="-342900" lvl="1" marL="914400" rtl="0" algn="l">
              <a:lnSpc>
                <a:spcPct val="115000"/>
              </a:lnSpc>
              <a:spcBef>
                <a:spcPts val="0"/>
              </a:spcBef>
              <a:spcAft>
                <a:spcPts val="0"/>
              </a:spcAft>
              <a:buSzPts val="1800"/>
              <a:buFont typeface="Cambria Math"/>
              <a:buChar char="○"/>
            </a:pPr>
            <a:r>
              <a:rPr lang="en" sz="1800">
                <a:latin typeface="Cambria Math"/>
                <a:ea typeface="Cambria Math"/>
                <a:cs typeface="Cambria Math"/>
                <a:sym typeface="Cambria Math"/>
              </a:rPr>
              <a:t>JavaScript can change all the HTML elements in the page</a:t>
            </a:r>
            <a:endParaRPr sz="1800">
              <a:latin typeface="Cambria Math"/>
              <a:ea typeface="Cambria Math"/>
              <a:cs typeface="Cambria Math"/>
              <a:sym typeface="Cambria Math"/>
            </a:endParaRPr>
          </a:p>
          <a:p>
            <a:pPr indent="-342900" lvl="1" marL="914400" rtl="0" algn="l">
              <a:lnSpc>
                <a:spcPct val="115000"/>
              </a:lnSpc>
              <a:spcBef>
                <a:spcPts val="0"/>
              </a:spcBef>
              <a:spcAft>
                <a:spcPts val="0"/>
              </a:spcAft>
              <a:buSzPts val="1800"/>
              <a:buFont typeface="Cambria Math"/>
              <a:buChar char="○"/>
            </a:pPr>
            <a:r>
              <a:rPr lang="en" sz="1800">
                <a:latin typeface="Cambria Math"/>
                <a:ea typeface="Cambria Math"/>
                <a:cs typeface="Cambria Math"/>
                <a:sym typeface="Cambria Math"/>
              </a:rPr>
              <a:t>JavaScript can change all the HTML attributes in the page</a:t>
            </a:r>
            <a:endParaRPr sz="1800">
              <a:latin typeface="Cambria Math"/>
              <a:ea typeface="Cambria Math"/>
              <a:cs typeface="Cambria Math"/>
              <a:sym typeface="Cambria Math"/>
            </a:endParaRPr>
          </a:p>
          <a:p>
            <a:pPr indent="-342900" lvl="1" marL="914400" rtl="0" algn="l">
              <a:lnSpc>
                <a:spcPct val="115000"/>
              </a:lnSpc>
              <a:spcBef>
                <a:spcPts val="0"/>
              </a:spcBef>
              <a:spcAft>
                <a:spcPts val="0"/>
              </a:spcAft>
              <a:buSzPts val="1800"/>
              <a:buFont typeface="Cambria Math"/>
              <a:buChar char="○"/>
            </a:pPr>
            <a:r>
              <a:rPr lang="en" sz="1800">
                <a:latin typeface="Cambria Math"/>
                <a:ea typeface="Cambria Math"/>
                <a:cs typeface="Cambria Math"/>
                <a:sym typeface="Cambria Math"/>
              </a:rPr>
              <a:t>JavaScript can change all the CSS styles in the page</a:t>
            </a:r>
            <a:endParaRPr sz="1800">
              <a:latin typeface="Cambria Math"/>
              <a:ea typeface="Cambria Math"/>
              <a:cs typeface="Cambria Math"/>
              <a:sym typeface="Cambria Math"/>
            </a:endParaRPr>
          </a:p>
          <a:p>
            <a:pPr indent="-342900" lvl="1" marL="914400" rtl="0" algn="l">
              <a:lnSpc>
                <a:spcPct val="115000"/>
              </a:lnSpc>
              <a:spcBef>
                <a:spcPts val="0"/>
              </a:spcBef>
              <a:spcAft>
                <a:spcPts val="0"/>
              </a:spcAft>
              <a:buSzPts val="1800"/>
              <a:buFont typeface="Cambria Math"/>
              <a:buChar char="○"/>
            </a:pPr>
            <a:r>
              <a:rPr lang="en" sz="1800">
                <a:latin typeface="Cambria Math"/>
                <a:ea typeface="Cambria Math"/>
                <a:cs typeface="Cambria Math"/>
                <a:sym typeface="Cambria Math"/>
              </a:rPr>
              <a:t>JavaScript can remove existing HTML elements and attributes</a:t>
            </a:r>
            <a:endParaRPr sz="1800">
              <a:latin typeface="Cambria Math"/>
              <a:ea typeface="Cambria Math"/>
              <a:cs typeface="Cambria Math"/>
              <a:sym typeface="Cambria Math"/>
            </a:endParaRPr>
          </a:p>
          <a:p>
            <a:pPr indent="-342900" lvl="1" marL="914400" rtl="0" algn="l">
              <a:lnSpc>
                <a:spcPct val="115000"/>
              </a:lnSpc>
              <a:spcBef>
                <a:spcPts val="0"/>
              </a:spcBef>
              <a:spcAft>
                <a:spcPts val="0"/>
              </a:spcAft>
              <a:buSzPts val="1800"/>
              <a:buFont typeface="Cambria Math"/>
              <a:buChar char="○"/>
            </a:pPr>
            <a:r>
              <a:rPr lang="en" sz="1800">
                <a:latin typeface="Cambria Math"/>
                <a:ea typeface="Cambria Math"/>
                <a:cs typeface="Cambria Math"/>
                <a:sym typeface="Cambria Math"/>
              </a:rPr>
              <a:t>JavaScript can add new HTML elements and attributes</a:t>
            </a:r>
            <a:endParaRPr sz="1800">
              <a:latin typeface="Cambria Math"/>
              <a:ea typeface="Cambria Math"/>
              <a:cs typeface="Cambria Math"/>
              <a:sym typeface="Cambria Math"/>
            </a:endParaRPr>
          </a:p>
          <a:p>
            <a:pPr indent="-342900" lvl="1" marL="914400" rtl="0" algn="l">
              <a:lnSpc>
                <a:spcPct val="115000"/>
              </a:lnSpc>
              <a:spcBef>
                <a:spcPts val="0"/>
              </a:spcBef>
              <a:spcAft>
                <a:spcPts val="0"/>
              </a:spcAft>
              <a:buSzPts val="1800"/>
              <a:buFont typeface="Cambria Math"/>
              <a:buChar char="○"/>
            </a:pPr>
            <a:r>
              <a:rPr lang="en" sz="1800">
                <a:latin typeface="Cambria Math"/>
                <a:ea typeface="Cambria Math"/>
                <a:cs typeface="Cambria Math"/>
                <a:sym typeface="Cambria Math"/>
              </a:rPr>
              <a:t>JavaScript can react to all existing HTML events in the page</a:t>
            </a:r>
            <a:endParaRPr sz="1800">
              <a:latin typeface="Cambria Math"/>
              <a:ea typeface="Cambria Math"/>
              <a:cs typeface="Cambria Math"/>
              <a:sym typeface="Cambria Math"/>
            </a:endParaRPr>
          </a:p>
          <a:p>
            <a:pPr indent="-342900" lvl="1" marL="914400" rtl="0" algn="l">
              <a:lnSpc>
                <a:spcPct val="115000"/>
              </a:lnSpc>
              <a:spcBef>
                <a:spcPts val="0"/>
              </a:spcBef>
              <a:spcAft>
                <a:spcPts val="0"/>
              </a:spcAft>
              <a:buSzPts val="1800"/>
              <a:buFont typeface="Cambria Math"/>
              <a:buChar char="○"/>
            </a:pPr>
            <a:r>
              <a:rPr lang="en" sz="1800">
                <a:latin typeface="Cambria Math"/>
                <a:ea typeface="Cambria Math"/>
                <a:cs typeface="Cambria Math"/>
                <a:sym typeface="Cambria Math"/>
              </a:rPr>
              <a:t>JavaScript can create new HTML events in the page</a:t>
            </a:r>
            <a:endParaRPr sz="1800">
              <a:latin typeface="Cambria Math"/>
              <a:ea typeface="Cambria Math"/>
              <a:cs typeface="Cambria Math"/>
              <a:sym typeface="Cambria Mat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6">
                                            <p:txEl>
                                              <p:pRg end="0" st="0"/>
                                            </p:txEl>
                                          </p:spTgt>
                                        </p:tgtEl>
                                        <p:attrNameLst>
                                          <p:attrName>style.visibility</p:attrName>
                                        </p:attrNameLst>
                                      </p:cBhvr>
                                      <p:to>
                                        <p:strVal val="visible"/>
                                      </p:to>
                                    </p:set>
                                    <p:animEffect filter="fade" transition="in">
                                      <p:cBhvr>
                                        <p:cTn dur="1000"/>
                                        <p:tgtEl>
                                          <p:spTgt spid="5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6">
                                            <p:txEl>
                                              <p:pRg end="1" st="1"/>
                                            </p:txEl>
                                          </p:spTgt>
                                        </p:tgtEl>
                                        <p:attrNameLst>
                                          <p:attrName>style.visibility</p:attrName>
                                        </p:attrNameLst>
                                      </p:cBhvr>
                                      <p:to>
                                        <p:strVal val="visible"/>
                                      </p:to>
                                    </p:set>
                                    <p:animEffect filter="fade" transition="in">
                                      <p:cBhvr>
                                        <p:cTn dur="1000"/>
                                        <p:tgtEl>
                                          <p:spTgt spid="5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6">
                                            <p:txEl>
                                              <p:pRg end="2" st="2"/>
                                            </p:txEl>
                                          </p:spTgt>
                                        </p:tgtEl>
                                        <p:attrNameLst>
                                          <p:attrName>style.visibility</p:attrName>
                                        </p:attrNameLst>
                                      </p:cBhvr>
                                      <p:to>
                                        <p:strVal val="visible"/>
                                      </p:to>
                                    </p:set>
                                    <p:animEffect filter="fade" transition="in">
                                      <p:cBhvr>
                                        <p:cTn dur="1000"/>
                                        <p:tgtEl>
                                          <p:spTgt spid="5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6">
                                            <p:txEl>
                                              <p:pRg end="3" st="3"/>
                                            </p:txEl>
                                          </p:spTgt>
                                        </p:tgtEl>
                                        <p:attrNameLst>
                                          <p:attrName>style.visibility</p:attrName>
                                        </p:attrNameLst>
                                      </p:cBhvr>
                                      <p:to>
                                        <p:strVal val="visible"/>
                                      </p:to>
                                    </p:set>
                                    <p:animEffect filter="fade" transition="in">
                                      <p:cBhvr>
                                        <p:cTn dur="1000"/>
                                        <p:tgtEl>
                                          <p:spTgt spid="53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6">
                                            <p:txEl>
                                              <p:pRg end="4" st="4"/>
                                            </p:txEl>
                                          </p:spTgt>
                                        </p:tgtEl>
                                        <p:attrNameLst>
                                          <p:attrName>style.visibility</p:attrName>
                                        </p:attrNameLst>
                                      </p:cBhvr>
                                      <p:to>
                                        <p:strVal val="visible"/>
                                      </p:to>
                                    </p:set>
                                    <p:animEffect filter="fade" transition="in">
                                      <p:cBhvr>
                                        <p:cTn dur="1000"/>
                                        <p:tgtEl>
                                          <p:spTgt spid="53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6">
                                            <p:txEl>
                                              <p:pRg end="5" st="5"/>
                                            </p:txEl>
                                          </p:spTgt>
                                        </p:tgtEl>
                                        <p:attrNameLst>
                                          <p:attrName>style.visibility</p:attrName>
                                        </p:attrNameLst>
                                      </p:cBhvr>
                                      <p:to>
                                        <p:strVal val="visible"/>
                                      </p:to>
                                    </p:set>
                                    <p:animEffect filter="fade" transition="in">
                                      <p:cBhvr>
                                        <p:cTn dur="1000"/>
                                        <p:tgtEl>
                                          <p:spTgt spid="53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6">
                                            <p:txEl>
                                              <p:pRg end="6" st="6"/>
                                            </p:txEl>
                                          </p:spTgt>
                                        </p:tgtEl>
                                        <p:attrNameLst>
                                          <p:attrName>style.visibility</p:attrName>
                                        </p:attrNameLst>
                                      </p:cBhvr>
                                      <p:to>
                                        <p:strVal val="visible"/>
                                      </p:to>
                                    </p:set>
                                    <p:animEffect filter="fade" transition="in">
                                      <p:cBhvr>
                                        <p:cTn dur="1000"/>
                                        <p:tgtEl>
                                          <p:spTgt spid="53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6">
                                            <p:txEl>
                                              <p:pRg end="7" st="7"/>
                                            </p:txEl>
                                          </p:spTgt>
                                        </p:tgtEl>
                                        <p:attrNameLst>
                                          <p:attrName>style.visibility</p:attrName>
                                        </p:attrNameLst>
                                      </p:cBhvr>
                                      <p:to>
                                        <p:strVal val="visible"/>
                                      </p:to>
                                    </p:set>
                                    <p:animEffect filter="fade" transition="in">
                                      <p:cBhvr>
                                        <p:cTn dur="1000"/>
                                        <p:tgtEl>
                                          <p:spTgt spid="53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77"/>
          <p:cNvSpPr txBox="1"/>
          <p:nvPr>
            <p:ph type="title"/>
          </p:nvPr>
        </p:nvSpPr>
        <p:spPr>
          <a:xfrm>
            <a:off x="663225" y="585600"/>
            <a:ext cx="7838700" cy="53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latin typeface="Cambria Math"/>
                <a:ea typeface="Cambria Math"/>
                <a:cs typeface="Cambria Math"/>
                <a:sym typeface="Cambria Math"/>
              </a:rPr>
              <a:t>DOM "Document" Object</a:t>
            </a:r>
            <a:endParaRPr>
              <a:latin typeface="Cambria Math"/>
              <a:ea typeface="Cambria Math"/>
              <a:cs typeface="Cambria Math"/>
              <a:sym typeface="Cambria Math"/>
            </a:endParaRPr>
          </a:p>
        </p:txBody>
      </p:sp>
      <p:sp>
        <p:nvSpPr>
          <p:cNvPr id="542" name="Google Shape;542;p77"/>
          <p:cNvSpPr txBox="1"/>
          <p:nvPr/>
        </p:nvSpPr>
        <p:spPr>
          <a:xfrm>
            <a:off x="571500" y="1159925"/>
            <a:ext cx="7930500" cy="1793100"/>
          </a:xfrm>
          <a:prstGeom prst="rect">
            <a:avLst/>
          </a:prstGeom>
          <a:noFill/>
          <a:ln>
            <a:noFill/>
          </a:ln>
        </p:spPr>
        <p:txBody>
          <a:bodyPr anchorCtr="0" anchor="t" bIns="91425" lIns="91425" spcFirstLastPara="1" rIns="91425" wrap="square" tIns="91425">
            <a:spAutoFit/>
          </a:bodyPr>
          <a:lstStyle/>
          <a:p>
            <a:pPr indent="-349250" lvl="0" marL="457200" rtl="0" algn="l">
              <a:lnSpc>
                <a:spcPct val="150000"/>
              </a:lnSpc>
              <a:spcBef>
                <a:spcPts val="0"/>
              </a:spcBef>
              <a:spcAft>
                <a:spcPts val="0"/>
              </a:spcAft>
              <a:buSzPts val="1900"/>
              <a:buFont typeface="Cambria Math"/>
              <a:buChar char="●"/>
            </a:pPr>
            <a:r>
              <a:rPr lang="en" sz="1900">
                <a:latin typeface="Cambria Math"/>
                <a:ea typeface="Cambria Math"/>
                <a:cs typeface="Cambria Math"/>
                <a:sym typeface="Cambria Math"/>
              </a:rPr>
              <a:t>In HTML DOM, the </a:t>
            </a:r>
            <a:r>
              <a:rPr i="1" lang="en" sz="1900">
                <a:latin typeface="Cambria Math"/>
                <a:ea typeface="Cambria Math"/>
                <a:cs typeface="Cambria Math"/>
                <a:sym typeface="Cambria Math"/>
              </a:rPr>
              <a:t>document</a:t>
            </a:r>
            <a:r>
              <a:rPr lang="en" sz="1900">
                <a:latin typeface="Cambria Math"/>
                <a:ea typeface="Cambria Math"/>
                <a:cs typeface="Cambria Math"/>
                <a:sym typeface="Cambria Math"/>
              </a:rPr>
              <a:t> object represents your web page</a:t>
            </a:r>
            <a:endParaRPr sz="1900">
              <a:latin typeface="Cambria Math"/>
              <a:ea typeface="Cambria Math"/>
              <a:cs typeface="Cambria Math"/>
              <a:sym typeface="Cambria Math"/>
            </a:endParaRPr>
          </a:p>
          <a:p>
            <a:pPr indent="-349250" lvl="0" marL="457200" rtl="0" algn="l">
              <a:lnSpc>
                <a:spcPct val="150000"/>
              </a:lnSpc>
              <a:spcBef>
                <a:spcPts val="0"/>
              </a:spcBef>
              <a:spcAft>
                <a:spcPts val="0"/>
              </a:spcAft>
              <a:buSzPts val="1900"/>
              <a:buFont typeface="Cambria Math"/>
              <a:buChar char="●"/>
            </a:pPr>
            <a:r>
              <a:rPr lang="en" sz="1900">
                <a:latin typeface="Cambria Math"/>
                <a:ea typeface="Cambria Math"/>
                <a:cs typeface="Cambria Math"/>
                <a:sym typeface="Cambria Math"/>
              </a:rPr>
              <a:t>It</a:t>
            </a:r>
            <a:r>
              <a:rPr lang="en" sz="1900">
                <a:latin typeface="Cambria Math"/>
                <a:ea typeface="Cambria Math"/>
                <a:cs typeface="Cambria Math"/>
                <a:sym typeface="Cambria Math"/>
              </a:rPr>
              <a:t> is the owner of all other objects in a web page (the root object)</a:t>
            </a:r>
            <a:endParaRPr sz="1900">
              <a:latin typeface="Cambria Math"/>
              <a:ea typeface="Cambria Math"/>
              <a:cs typeface="Cambria Math"/>
              <a:sym typeface="Cambria Math"/>
            </a:endParaRPr>
          </a:p>
          <a:p>
            <a:pPr indent="-349250" lvl="0" marL="457200" rtl="0" algn="l">
              <a:lnSpc>
                <a:spcPct val="150000"/>
              </a:lnSpc>
              <a:spcBef>
                <a:spcPts val="0"/>
              </a:spcBef>
              <a:spcAft>
                <a:spcPts val="0"/>
              </a:spcAft>
              <a:buSzPts val="1900"/>
              <a:buFont typeface="Cambria Math"/>
              <a:buChar char="●"/>
            </a:pPr>
            <a:r>
              <a:rPr lang="en" sz="1900">
                <a:latin typeface="Cambria Math"/>
                <a:ea typeface="Cambria Math"/>
                <a:cs typeface="Cambria Math"/>
                <a:sym typeface="Cambria Math"/>
              </a:rPr>
              <a:t>To find any HTML element (object) in a web page, you always start with accessing the document object using Dot Notation</a:t>
            </a:r>
            <a:endParaRPr sz="1700">
              <a:latin typeface="Cambria Math"/>
              <a:ea typeface="Cambria Math"/>
              <a:cs typeface="Cambria Math"/>
              <a:sym typeface="Cambria Mat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2">
                                            <p:txEl>
                                              <p:pRg end="0" st="0"/>
                                            </p:txEl>
                                          </p:spTgt>
                                        </p:tgtEl>
                                        <p:attrNameLst>
                                          <p:attrName>style.visibility</p:attrName>
                                        </p:attrNameLst>
                                      </p:cBhvr>
                                      <p:to>
                                        <p:strVal val="visible"/>
                                      </p:to>
                                    </p:set>
                                    <p:animEffect filter="fade" transition="in">
                                      <p:cBhvr>
                                        <p:cTn dur="1000"/>
                                        <p:tgtEl>
                                          <p:spTgt spid="5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2">
                                            <p:txEl>
                                              <p:pRg end="1" st="1"/>
                                            </p:txEl>
                                          </p:spTgt>
                                        </p:tgtEl>
                                        <p:attrNameLst>
                                          <p:attrName>style.visibility</p:attrName>
                                        </p:attrNameLst>
                                      </p:cBhvr>
                                      <p:to>
                                        <p:strVal val="visible"/>
                                      </p:to>
                                    </p:set>
                                    <p:animEffect filter="fade" transition="in">
                                      <p:cBhvr>
                                        <p:cTn dur="1000"/>
                                        <p:tgtEl>
                                          <p:spTgt spid="5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2">
                                            <p:txEl>
                                              <p:pRg end="2" st="2"/>
                                            </p:txEl>
                                          </p:spTgt>
                                        </p:tgtEl>
                                        <p:attrNameLst>
                                          <p:attrName>style.visibility</p:attrName>
                                        </p:attrNameLst>
                                      </p:cBhvr>
                                      <p:to>
                                        <p:strVal val="visible"/>
                                      </p:to>
                                    </p:set>
                                    <p:animEffect filter="fade" transition="in">
                                      <p:cBhvr>
                                        <p:cTn dur="1000"/>
                                        <p:tgtEl>
                                          <p:spTgt spid="54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78"/>
          <p:cNvSpPr txBox="1"/>
          <p:nvPr>
            <p:ph type="title"/>
          </p:nvPr>
        </p:nvSpPr>
        <p:spPr>
          <a:xfrm>
            <a:off x="663225" y="585600"/>
            <a:ext cx="7838700" cy="53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latin typeface="Cambria Math"/>
                <a:ea typeface="Cambria Math"/>
                <a:cs typeface="Cambria Math"/>
                <a:sym typeface="Cambria Math"/>
              </a:rPr>
              <a:t>Dot Notation</a:t>
            </a:r>
            <a:endParaRPr>
              <a:latin typeface="Cambria Math"/>
              <a:ea typeface="Cambria Math"/>
              <a:cs typeface="Cambria Math"/>
              <a:sym typeface="Cambria Math"/>
            </a:endParaRPr>
          </a:p>
        </p:txBody>
      </p:sp>
      <p:sp>
        <p:nvSpPr>
          <p:cNvPr id="548" name="Google Shape;548;p78"/>
          <p:cNvSpPr txBox="1"/>
          <p:nvPr/>
        </p:nvSpPr>
        <p:spPr>
          <a:xfrm>
            <a:off x="571500" y="1159925"/>
            <a:ext cx="7930500" cy="1862400"/>
          </a:xfrm>
          <a:prstGeom prst="rect">
            <a:avLst/>
          </a:prstGeom>
          <a:noFill/>
          <a:ln>
            <a:noFill/>
          </a:ln>
        </p:spPr>
        <p:txBody>
          <a:bodyPr anchorCtr="0" anchor="t" bIns="91425" lIns="91425" spcFirstLastPara="1" rIns="91425" wrap="square" tIns="91425">
            <a:spAutoFit/>
          </a:bodyPr>
          <a:lstStyle/>
          <a:p>
            <a:pPr indent="-368300" lvl="0" marL="457200" rtl="0" algn="l">
              <a:lnSpc>
                <a:spcPct val="150000"/>
              </a:lnSpc>
              <a:spcBef>
                <a:spcPts val="0"/>
              </a:spcBef>
              <a:spcAft>
                <a:spcPts val="0"/>
              </a:spcAft>
              <a:buSzPts val="2200"/>
              <a:buFont typeface="Cambria Math"/>
              <a:buChar char="●"/>
            </a:pPr>
            <a:r>
              <a:rPr lang="en" sz="1900">
                <a:latin typeface="Cambria Math"/>
                <a:ea typeface="Cambria Math"/>
                <a:cs typeface="Cambria Math"/>
                <a:sym typeface="Cambria Math"/>
              </a:rPr>
              <a:t>Dot Notation is a programming convention for accessing methods and properties of an object:</a:t>
            </a:r>
            <a:endParaRPr sz="1900">
              <a:latin typeface="Cambria Math"/>
              <a:ea typeface="Cambria Math"/>
              <a:cs typeface="Cambria Math"/>
              <a:sym typeface="Cambria Math"/>
            </a:endParaRPr>
          </a:p>
          <a:p>
            <a:pPr indent="-349250" lvl="1" marL="914400" rtl="0" algn="l">
              <a:lnSpc>
                <a:spcPct val="150000"/>
              </a:lnSpc>
              <a:spcBef>
                <a:spcPts val="0"/>
              </a:spcBef>
              <a:spcAft>
                <a:spcPts val="0"/>
              </a:spcAft>
              <a:buSzPts val="1900"/>
              <a:buFont typeface="Cambria Math"/>
              <a:buChar char="○"/>
            </a:pPr>
            <a:r>
              <a:rPr lang="en" sz="1900">
                <a:latin typeface="Cambria Math"/>
                <a:ea typeface="Cambria Math"/>
                <a:cs typeface="Cambria Math"/>
                <a:sym typeface="Cambria Math"/>
              </a:rPr>
              <a:t>object.methodName()</a:t>
            </a:r>
            <a:endParaRPr sz="1900">
              <a:latin typeface="Cambria Math"/>
              <a:ea typeface="Cambria Math"/>
              <a:cs typeface="Cambria Math"/>
              <a:sym typeface="Cambria Math"/>
            </a:endParaRPr>
          </a:p>
          <a:p>
            <a:pPr indent="-349250" lvl="1" marL="914400" rtl="0" algn="l">
              <a:lnSpc>
                <a:spcPct val="150000"/>
              </a:lnSpc>
              <a:spcBef>
                <a:spcPts val="0"/>
              </a:spcBef>
              <a:spcAft>
                <a:spcPts val="0"/>
              </a:spcAft>
              <a:buSzPts val="1900"/>
              <a:buFont typeface="Cambria Math"/>
              <a:buChar char="○"/>
            </a:pPr>
            <a:r>
              <a:rPr lang="en" sz="1900">
                <a:latin typeface="Cambria Math"/>
                <a:ea typeface="Cambria Math"/>
                <a:cs typeface="Cambria Math"/>
                <a:sym typeface="Cambria Math"/>
              </a:rPr>
              <a:t>object.property</a:t>
            </a:r>
            <a:endParaRPr sz="1900">
              <a:latin typeface="Cambria Math"/>
              <a:ea typeface="Cambria Math"/>
              <a:cs typeface="Cambria Math"/>
              <a:sym typeface="Cambria Mat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xEl>
                                              <p:pRg end="0" st="0"/>
                                            </p:txEl>
                                          </p:spTgt>
                                        </p:tgtEl>
                                        <p:attrNameLst>
                                          <p:attrName>style.visibility</p:attrName>
                                        </p:attrNameLst>
                                      </p:cBhvr>
                                      <p:to>
                                        <p:strVal val="visible"/>
                                      </p:to>
                                    </p:set>
                                    <p:animEffect filter="fade" transition="in">
                                      <p:cBhvr>
                                        <p:cTn dur="1000"/>
                                        <p:tgtEl>
                                          <p:spTgt spid="5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xEl>
                                              <p:pRg end="1" st="1"/>
                                            </p:txEl>
                                          </p:spTgt>
                                        </p:tgtEl>
                                        <p:attrNameLst>
                                          <p:attrName>style.visibility</p:attrName>
                                        </p:attrNameLst>
                                      </p:cBhvr>
                                      <p:to>
                                        <p:strVal val="visible"/>
                                      </p:to>
                                    </p:set>
                                    <p:animEffect filter="fade" transition="in">
                                      <p:cBhvr>
                                        <p:cTn dur="1000"/>
                                        <p:tgtEl>
                                          <p:spTgt spid="5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xEl>
                                              <p:pRg end="2" st="2"/>
                                            </p:txEl>
                                          </p:spTgt>
                                        </p:tgtEl>
                                        <p:attrNameLst>
                                          <p:attrName>style.visibility</p:attrName>
                                        </p:attrNameLst>
                                      </p:cBhvr>
                                      <p:to>
                                        <p:strVal val="visible"/>
                                      </p:to>
                                    </p:set>
                                    <p:animEffect filter="fade" transition="in">
                                      <p:cBhvr>
                                        <p:cTn dur="1000"/>
                                        <p:tgtEl>
                                          <p:spTgt spid="54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79"/>
          <p:cNvSpPr txBox="1"/>
          <p:nvPr>
            <p:ph type="title"/>
          </p:nvPr>
        </p:nvSpPr>
        <p:spPr>
          <a:xfrm>
            <a:off x="663225" y="585600"/>
            <a:ext cx="7838700" cy="53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latin typeface="Cambria Math"/>
                <a:ea typeface="Cambria Math"/>
                <a:cs typeface="Cambria Math"/>
                <a:sym typeface="Cambria Math"/>
              </a:rPr>
              <a:t>DOM Methods and Properties</a:t>
            </a:r>
            <a:endParaRPr>
              <a:latin typeface="Cambria Math"/>
              <a:ea typeface="Cambria Math"/>
              <a:cs typeface="Cambria Math"/>
              <a:sym typeface="Cambria Math"/>
            </a:endParaRPr>
          </a:p>
        </p:txBody>
      </p:sp>
      <p:sp>
        <p:nvSpPr>
          <p:cNvPr id="554" name="Google Shape;554;p79"/>
          <p:cNvSpPr txBox="1"/>
          <p:nvPr/>
        </p:nvSpPr>
        <p:spPr>
          <a:xfrm>
            <a:off x="571500" y="1159925"/>
            <a:ext cx="7930500" cy="3109200"/>
          </a:xfrm>
          <a:prstGeom prst="rect">
            <a:avLst/>
          </a:prstGeom>
          <a:noFill/>
          <a:ln>
            <a:noFill/>
          </a:ln>
        </p:spPr>
        <p:txBody>
          <a:bodyPr anchorCtr="0" anchor="t" bIns="91425" lIns="91425" spcFirstLastPara="1" rIns="91425" wrap="square" tIns="91425">
            <a:spAutoFit/>
          </a:bodyPr>
          <a:lstStyle/>
          <a:p>
            <a:pPr indent="-349250" lvl="0" marL="457200" rtl="0" algn="l">
              <a:lnSpc>
                <a:spcPct val="150000"/>
              </a:lnSpc>
              <a:spcBef>
                <a:spcPts val="0"/>
              </a:spcBef>
              <a:spcAft>
                <a:spcPts val="0"/>
              </a:spcAft>
              <a:buSzPts val="1900"/>
              <a:buFont typeface="Cambria Math"/>
              <a:buChar char="●"/>
            </a:pPr>
            <a:r>
              <a:rPr lang="en" sz="1900">
                <a:latin typeface="Cambria Math"/>
                <a:ea typeface="Cambria Math"/>
                <a:cs typeface="Cambria Math"/>
                <a:sym typeface="Cambria Math"/>
              </a:rPr>
              <a:t>In HTML DOM, each HTML element is an object</a:t>
            </a:r>
            <a:endParaRPr sz="1900">
              <a:latin typeface="Cambria Math"/>
              <a:ea typeface="Cambria Math"/>
              <a:cs typeface="Cambria Math"/>
              <a:sym typeface="Cambria Math"/>
            </a:endParaRPr>
          </a:p>
          <a:p>
            <a:pPr indent="-349250" lvl="0" marL="457200" rtl="0" algn="l">
              <a:lnSpc>
                <a:spcPct val="150000"/>
              </a:lnSpc>
              <a:spcBef>
                <a:spcPts val="0"/>
              </a:spcBef>
              <a:spcAft>
                <a:spcPts val="0"/>
              </a:spcAft>
              <a:buSzPts val="1900"/>
              <a:buFont typeface="Cambria Math"/>
              <a:buChar char="●"/>
            </a:pPr>
            <a:r>
              <a:rPr lang="en" sz="1900">
                <a:latin typeface="Cambria Math"/>
                <a:ea typeface="Cambria Math"/>
                <a:cs typeface="Cambria Math"/>
                <a:sym typeface="Cambria Math"/>
              </a:rPr>
              <a:t>DOM methods are actions that can be performed on objects</a:t>
            </a:r>
            <a:endParaRPr sz="1900">
              <a:latin typeface="Cambria Math"/>
              <a:ea typeface="Cambria Math"/>
              <a:cs typeface="Cambria Math"/>
              <a:sym typeface="Cambria Math"/>
            </a:endParaRPr>
          </a:p>
          <a:p>
            <a:pPr indent="-349250" lvl="1" marL="914400" rtl="0" algn="l">
              <a:lnSpc>
                <a:spcPct val="150000"/>
              </a:lnSpc>
              <a:spcBef>
                <a:spcPts val="0"/>
              </a:spcBef>
              <a:spcAft>
                <a:spcPts val="0"/>
              </a:spcAft>
              <a:buSzPts val="1900"/>
              <a:buFont typeface="Cambria Math"/>
              <a:buChar char="○"/>
            </a:pPr>
            <a:r>
              <a:rPr lang="en" sz="1900">
                <a:latin typeface="Cambria Math"/>
                <a:ea typeface="Cambria Math"/>
                <a:cs typeface="Cambria Math"/>
                <a:sym typeface="Cambria Math"/>
              </a:rPr>
              <a:t>method name follows lower Camel Case style: </a:t>
            </a:r>
            <a:r>
              <a:rPr i="1" lang="en" sz="1900">
                <a:latin typeface="Cambria Math"/>
                <a:ea typeface="Cambria Math"/>
                <a:cs typeface="Cambria Math"/>
                <a:sym typeface="Cambria Math"/>
              </a:rPr>
              <a:t>getElementById</a:t>
            </a:r>
            <a:endParaRPr i="1" sz="1900">
              <a:latin typeface="Cambria Math"/>
              <a:ea typeface="Cambria Math"/>
              <a:cs typeface="Cambria Math"/>
              <a:sym typeface="Cambria Math"/>
            </a:endParaRPr>
          </a:p>
          <a:p>
            <a:pPr indent="-349250" lvl="0" marL="457200" rtl="0" algn="l">
              <a:lnSpc>
                <a:spcPct val="150000"/>
              </a:lnSpc>
              <a:spcBef>
                <a:spcPts val="0"/>
              </a:spcBef>
              <a:spcAft>
                <a:spcPts val="0"/>
              </a:spcAft>
              <a:buSzPts val="1900"/>
              <a:buFont typeface="Cambria Math"/>
              <a:buChar char="●"/>
            </a:pPr>
            <a:r>
              <a:rPr lang="en" sz="1900">
                <a:latin typeface="Cambria Math"/>
                <a:ea typeface="Cambria Math"/>
                <a:cs typeface="Cambria Math"/>
                <a:sym typeface="Cambria Math"/>
              </a:rPr>
              <a:t>DOM properties are values of objects that can be set or changed</a:t>
            </a:r>
            <a:endParaRPr sz="1900">
              <a:latin typeface="Cambria Math"/>
              <a:ea typeface="Cambria Math"/>
              <a:cs typeface="Cambria Math"/>
              <a:sym typeface="Cambria Math"/>
            </a:endParaRPr>
          </a:p>
          <a:p>
            <a:pPr indent="-349250" lvl="1" marL="914400" rtl="0" algn="l">
              <a:lnSpc>
                <a:spcPct val="150000"/>
              </a:lnSpc>
              <a:spcBef>
                <a:spcPts val="0"/>
              </a:spcBef>
              <a:spcAft>
                <a:spcPts val="0"/>
              </a:spcAft>
              <a:buSzPts val="1900"/>
              <a:buFont typeface="Cambria Math"/>
              <a:buChar char="○"/>
            </a:pPr>
            <a:r>
              <a:rPr lang="en" sz="1900">
                <a:latin typeface="Cambria Math"/>
                <a:ea typeface="Cambria Math"/>
                <a:cs typeface="Cambria Math"/>
                <a:sym typeface="Cambria Math"/>
              </a:rPr>
              <a:t>property name follows lower Camel Case style</a:t>
            </a:r>
            <a:endParaRPr sz="1900">
              <a:latin typeface="Cambria Math"/>
              <a:ea typeface="Cambria Math"/>
              <a:cs typeface="Cambria Math"/>
              <a:sym typeface="Cambria Math"/>
            </a:endParaRPr>
          </a:p>
          <a:p>
            <a:pPr indent="-349250" lvl="1" marL="914400" rtl="0" algn="l">
              <a:lnSpc>
                <a:spcPct val="150000"/>
              </a:lnSpc>
              <a:spcBef>
                <a:spcPts val="0"/>
              </a:spcBef>
              <a:spcAft>
                <a:spcPts val="0"/>
              </a:spcAft>
              <a:buSzPts val="1900"/>
              <a:buFont typeface="Cambria Math"/>
              <a:buChar char="○"/>
            </a:pPr>
            <a:r>
              <a:rPr lang="en" sz="1900">
                <a:latin typeface="Cambria Math"/>
                <a:ea typeface="Cambria Math"/>
                <a:cs typeface="Cambria Math"/>
                <a:sym typeface="Cambria Math"/>
              </a:rPr>
              <a:t>property name does not contains "-" (as in CSS) or spaces</a:t>
            </a:r>
            <a:endParaRPr sz="1900">
              <a:latin typeface="Cambria Math"/>
              <a:ea typeface="Cambria Math"/>
              <a:cs typeface="Cambria Math"/>
              <a:sym typeface="Cambria Math"/>
            </a:endParaRPr>
          </a:p>
          <a:p>
            <a:pPr indent="-349250" lvl="0" marL="457200" rtl="0" algn="l">
              <a:lnSpc>
                <a:spcPct val="150000"/>
              </a:lnSpc>
              <a:spcBef>
                <a:spcPts val="0"/>
              </a:spcBef>
              <a:spcAft>
                <a:spcPts val="0"/>
              </a:spcAft>
              <a:buSzPts val="1900"/>
              <a:buFont typeface="Cambria Math"/>
              <a:buChar char="●"/>
            </a:pPr>
            <a:r>
              <a:rPr lang="en" sz="1900">
                <a:latin typeface="Cambria Math"/>
                <a:ea typeface="Cambria Math"/>
                <a:cs typeface="Cambria Math"/>
                <a:sym typeface="Cambria Math"/>
              </a:rPr>
              <a:t>DOM methods and properties can be accessed using Dot Notation</a:t>
            </a:r>
            <a:endParaRPr sz="1600">
              <a:latin typeface="Cambria Math"/>
              <a:ea typeface="Cambria Math"/>
              <a:cs typeface="Cambria Math"/>
              <a:sym typeface="Cambria Mat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4">
                                            <p:txEl>
                                              <p:pRg end="0" st="0"/>
                                            </p:txEl>
                                          </p:spTgt>
                                        </p:tgtEl>
                                        <p:attrNameLst>
                                          <p:attrName>style.visibility</p:attrName>
                                        </p:attrNameLst>
                                      </p:cBhvr>
                                      <p:to>
                                        <p:strVal val="visible"/>
                                      </p:to>
                                    </p:set>
                                    <p:animEffect filter="fade" transition="in">
                                      <p:cBhvr>
                                        <p:cTn dur="1000"/>
                                        <p:tgtEl>
                                          <p:spTgt spid="5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4">
                                            <p:txEl>
                                              <p:pRg end="1" st="1"/>
                                            </p:txEl>
                                          </p:spTgt>
                                        </p:tgtEl>
                                        <p:attrNameLst>
                                          <p:attrName>style.visibility</p:attrName>
                                        </p:attrNameLst>
                                      </p:cBhvr>
                                      <p:to>
                                        <p:strVal val="visible"/>
                                      </p:to>
                                    </p:set>
                                    <p:animEffect filter="fade" transition="in">
                                      <p:cBhvr>
                                        <p:cTn dur="1000"/>
                                        <p:tgtEl>
                                          <p:spTgt spid="5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4">
                                            <p:txEl>
                                              <p:pRg end="2" st="2"/>
                                            </p:txEl>
                                          </p:spTgt>
                                        </p:tgtEl>
                                        <p:attrNameLst>
                                          <p:attrName>style.visibility</p:attrName>
                                        </p:attrNameLst>
                                      </p:cBhvr>
                                      <p:to>
                                        <p:strVal val="visible"/>
                                      </p:to>
                                    </p:set>
                                    <p:animEffect filter="fade" transition="in">
                                      <p:cBhvr>
                                        <p:cTn dur="1000"/>
                                        <p:tgtEl>
                                          <p:spTgt spid="5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4">
                                            <p:txEl>
                                              <p:pRg end="3" st="3"/>
                                            </p:txEl>
                                          </p:spTgt>
                                        </p:tgtEl>
                                        <p:attrNameLst>
                                          <p:attrName>style.visibility</p:attrName>
                                        </p:attrNameLst>
                                      </p:cBhvr>
                                      <p:to>
                                        <p:strVal val="visible"/>
                                      </p:to>
                                    </p:set>
                                    <p:animEffect filter="fade" transition="in">
                                      <p:cBhvr>
                                        <p:cTn dur="1000"/>
                                        <p:tgtEl>
                                          <p:spTgt spid="55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4">
                                            <p:txEl>
                                              <p:pRg end="4" st="4"/>
                                            </p:txEl>
                                          </p:spTgt>
                                        </p:tgtEl>
                                        <p:attrNameLst>
                                          <p:attrName>style.visibility</p:attrName>
                                        </p:attrNameLst>
                                      </p:cBhvr>
                                      <p:to>
                                        <p:strVal val="visible"/>
                                      </p:to>
                                    </p:set>
                                    <p:animEffect filter="fade" transition="in">
                                      <p:cBhvr>
                                        <p:cTn dur="1000"/>
                                        <p:tgtEl>
                                          <p:spTgt spid="55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4">
                                            <p:txEl>
                                              <p:pRg end="5" st="5"/>
                                            </p:txEl>
                                          </p:spTgt>
                                        </p:tgtEl>
                                        <p:attrNameLst>
                                          <p:attrName>style.visibility</p:attrName>
                                        </p:attrNameLst>
                                      </p:cBhvr>
                                      <p:to>
                                        <p:strVal val="visible"/>
                                      </p:to>
                                    </p:set>
                                    <p:animEffect filter="fade" transition="in">
                                      <p:cBhvr>
                                        <p:cTn dur="1000"/>
                                        <p:tgtEl>
                                          <p:spTgt spid="55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4">
                                            <p:txEl>
                                              <p:pRg end="6" st="6"/>
                                            </p:txEl>
                                          </p:spTgt>
                                        </p:tgtEl>
                                        <p:attrNameLst>
                                          <p:attrName>style.visibility</p:attrName>
                                        </p:attrNameLst>
                                      </p:cBhvr>
                                      <p:to>
                                        <p:strVal val="visible"/>
                                      </p:to>
                                    </p:set>
                                    <p:animEffect filter="fade" transition="in">
                                      <p:cBhvr>
                                        <p:cTn dur="1000"/>
                                        <p:tgtEl>
                                          <p:spTgt spid="55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80"/>
          <p:cNvSpPr txBox="1"/>
          <p:nvPr>
            <p:ph type="title"/>
          </p:nvPr>
        </p:nvSpPr>
        <p:spPr>
          <a:xfrm>
            <a:off x="663225" y="585600"/>
            <a:ext cx="7838700" cy="53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latin typeface="Cambria Math"/>
                <a:ea typeface="Cambria Math"/>
                <a:cs typeface="Cambria Math"/>
                <a:sym typeface="Cambria Math"/>
              </a:rPr>
              <a:t>Example</a:t>
            </a:r>
            <a:endParaRPr>
              <a:latin typeface="Cambria Math"/>
              <a:ea typeface="Cambria Math"/>
              <a:cs typeface="Cambria Math"/>
              <a:sym typeface="Cambria Math"/>
            </a:endParaRPr>
          </a:p>
        </p:txBody>
      </p:sp>
      <p:sp>
        <p:nvSpPr>
          <p:cNvPr id="560" name="Google Shape;560;p80"/>
          <p:cNvSpPr txBox="1"/>
          <p:nvPr/>
        </p:nvSpPr>
        <p:spPr>
          <a:xfrm>
            <a:off x="571500" y="1159925"/>
            <a:ext cx="7930500" cy="3081600"/>
          </a:xfrm>
          <a:prstGeom prst="rect">
            <a:avLst/>
          </a:prstGeom>
          <a:noFill/>
          <a:ln>
            <a:noFill/>
          </a:ln>
        </p:spPr>
        <p:txBody>
          <a:bodyPr anchorCtr="0" anchor="t" bIns="91425" lIns="91425" spcFirstLastPara="1" rIns="91425" wrap="square" tIns="91425">
            <a:spAutoFit/>
          </a:bodyPr>
          <a:lstStyle/>
          <a:p>
            <a:pPr indent="-349250" lvl="0" marL="457200" rtl="0" algn="l">
              <a:lnSpc>
                <a:spcPct val="150000"/>
              </a:lnSpc>
              <a:spcBef>
                <a:spcPts val="0"/>
              </a:spcBef>
              <a:spcAft>
                <a:spcPts val="0"/>
              </a:spcAft>
              <a:buSzPts val="1900"/>
              <a:buFont typeface="Cambria Math"/>
              <a:buChar char="●"/>
            </a:pPr>
            <a:r>
              <a:rPr lang="en" sz="1900">
                <a:latin typeface="Cambria Math"/>
                <a:ea typeface="Cambria Math"/>
                <a:cs typeface="Cambria Math"/>
                <a:sym typeface="Cambria Math"/>
              </a:rPr>
              <a:t>As mentioned earlier, i</a:t>
            </a:r>
            <a:r>
              <a:rPr lang="en" sz="1900">
                <a:latin typeface="Cambria Math"/>
                <a:ea typeface="Cambria Math"/>
                <a:cs typeface="Cambria Math"/>
                <a:sym typeface="Cambria Math"/>
              </a:rPr>
              <a:t>n HTML DOM, the root object is "document"</a:t>
            </a:r>
            <a:endParaRPr sz="1900">
              <a:latin typeface="Cambria Math"/>
              <a:ea typeface="Cambria Math"/>
              <a:cs typeface="Cambria Math"/>
              <a:sym typeface="Cambria Math"/>
            </a:endParaRPr>
          </a:p>
          <a:p>
            <a:pPr indent="-349250" lvl="0" marL="457200" rtl="0" algn="l">
              <a:lnSpc>
                <a:spcPct val="150000"/>
              </a:lnSpc>
              <a:spcBef>
                <a:spcPts val="0"/>
              </a:spcBef>
              <a:spcAft>
                <a:spcPts val="0"/>
              </a:spcAft>
              <a:buSzPts val="1900"/>
              <a:buFont typeface="Cambria Math"/>
              <a:buChar char="●"/>
            </a:pPr>
            <a:r>
              <a:rPr lang="en" sz="1900">
                <a:latin typeface="Cambria Math"/>
                <a:ea typeface="Cambria Math"/>
                <a:cs typeface="Cambria Math"/>
                <a:sym typeface="Cambria Math"/>
              </a:rPr>
              <a:t>To find an HTML element by its id, use "getElementById" method:</a:t>
            </a:r>
            <a:endParaRPr sz="1900">
              <a:latin typeface="Cambria Math"/>
              <a:ea typeface="Cambria Math"/>
              <a:cs typeface="Cambria Math"/>
              <a:sym typeface="Cambria Math"/>
            </a:endParaRPr>
          </a:p>
          <a:p>
            <a:pPr indent="-330200" lvl="1" marL="914400" rtl="0" algn="l">
              <a:lnSpc>
                <a:spcPct val="115000"/>
              </a:lnSpc>
              <a:spcBef>
                <a:spcPts val="0"/>
              </a:spcBef>
              <a:spcAft>
                <a:spcPts val="0"/>
              </a:spcAft>
              <a:buSzPts val="1600"/>
              <a:buFont typeface="Cambria Math"/>
              <a:buChar char="○"/>
            </a:pPr>
            <a:r>
              <a:rPr lang="en" sz="1600">
                <a:latin typeface="Cambria Math"/>
                <a:ea typeface="Cambria Math"/>
                <a:cs typeface="Cambria Math"/>
                <a:sym typeface="Cambria Math"/>
              </a:rPr>
              <a:t>&lt;p id="demo"&gt;This is a demo paragraph&lt;/p&gt;</a:t>
            </a:r>
            <a:endParaRPr sz="1600">
              <a:latin typeface="Cambria Math"/>
              <a:ea typeface="Cambria Math"/>
              <a:cs typeface="Cambria Math"/>
              <a:sym typeface="Cambria Math"/>
            </a:endParaRPr>
          </a:p>
          <a:p>
            <a:pPr indent="-330200" lvl="1" marL="914400" rtl="0" algn="l">
              <a:lnSpc>
                <a:spcPct val="115000"/>
              </a:lnSpc>
              <a:spcBef>
                <a:spcPts val="0"/>
              </a:spcBef>
              <a:spcAft>
                <a:spcPts val="0"/>
              </a:spcAft>
              <a:buSzPts val="1600"/>
              <a:buFont typeface="Cambria Math"/>
              <a:buChar char="○"/>
            </a:pPr>
            <a:r>
              <a:rPr lang="en" sz="1600">
                <a:latin typeface="Cambria Math"/>
                <a:ea typeface="Cambria Math"/>
                <a:cs typeface="Cambria Math"/>
                <a:sym typeface="Cambria Math"/>
              </a:rPr>
              <a:t>document.getElementById("demo") will return an object that represents the &lt;p&gt; element</a:t>
            </a:r>
            <a:endParaRPr sz="1600">
              <a:latin typeface="Cambria Math"/>
              <a:ea typeface="Cambria Math"/>
              <a:cs typeface="Cambria Math"/>
              <a:sym typeface="Cambria Math"/>
            </a:endParaRPr>
          </a:p>
          <a:p>
            <a:pPr indent="-349250" lvl="0" marL="457200" rtl="0" algn="l">
              <a:lnSpc>
                <a:spcPct val="150000"/>
              </a:lnSpc>
              <a:spcBef>
                <a:spcPts val="0"/>
              </a:spcBef>
              <a:spcAft>
                <a:spcPts val="0"/>
              </a:spcAft>
              <a:buSzPts val="1900"/>
              <a:buFont typeface="Cambria Math"/>
              <a:buChar char="●"/>
            </a:pPr>
            <a:r>
              <a:rPr lang="en" sz="1900">
                <a:latin typeface="Cambria Math"/>
                <a:ea typeface="Cambria Math"/>
                <a:cs typeface="Cambria Math"/>
                <a:sym typeface="Cambria Math"/>
              </a:rPr>
              <a:t>The properties of the returned object can be changed, for example we can change the "innerHTML" property of the &lt;p&gt; element:</a:t>
            </a:r>
            <a:endParaRPr sz="1900">
              <a:latin typeface="Cambria Math"/>
              <a:ea typeface="Cambria Math"/>
              <a:cs typeface="Cambria Math"/>
              <a:sym typeface="Cambria Math"/>
            </a:endParaRPr>
          </a:p>
          <a:p>
            <a:pPr indent="-349250" lvl="1" marL="914400" rtl="0" algn="l">
              <a:lnSpc>
                <a:spcPct val="150000"/>
              </a:lnSpc>
              <a:spcBef>
                <a:spcPts val="0"/>
              </a:spcBef>
              <a:spcAft>
                <a:spcPts val="0"/>
              </a:spcAft>
              <a:buSzPts val="1900"/>
              <a:buFont typeface="Cambria Math"/>
              <a:buChar char="○"/>
            </a:pPr>
            <a:r>
              <a:rPr lang="en" sz="1600">
                <a:latin typeface="Cambria Math"/>
                <a:ea typeface="Cambria Math"/>
                <a:cs typeface="Cambria Math"/>
                <a:sym typeface="Cambria Math"/>
              </a:rPr>
              <a:t>document.getElementById("demo").innerHTML = "New text";</a:t>
            </a:r>
            <a:r>
              <a:rPr lang="en" sz="1900">
                <a:latin typeface="Cambria Math"/>
                <a:ea typeface="Cambria Math"/>
                <a:cs typeface="Cambria Math"/>
                <a:sym typeface="Cambria Math"/>
              </a:rPr>
              <a:t> </a:t>
            </a:r>
            <a:endParaRPr sz="1900">
              <a:latin typeface="Cambria Math"/>
              <a:ea typeface="Cambria Math"/>
              <a:cs typeface="Cambria Math"/>
              <a:sym typeface="Cambria Mat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0">
                                            <p:txEl>
                                              <p:pRg end="0" st="0"/>
                                            </p:txEl>
                                          </p:spTgt>
                                        </p:tgtEl>
                                        <p:attrNameLst>
                                          <p:attrName>style.visibility</p:attrName>
                                        </p:attrNameLst>
                                      </p:cBhvr>
                                      <p:to>
                                        <p:strVal val="visible"/>
                                      </p:to>
                                    </p:set>
                                    <p:animEffect filter="fade" transition="in">
                                      <p:cBhvr>
                                        <p:cTn dur="1000"/>
                                        <p:tgtEl>
                                          <p:spTgt spid="5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0">
                                            <p:txEl>
                                              <p:pRg end="1" st="1"/>
                                            </p:txEl>
                                          </p:spTgt>
                                        </p:tgtEl>
                                        <p:attrNameLst>
                                          <p:attrName>style.visibility</p:attrName>
                                        </p:attrNameLst>
                                      </p:cBhvr>
                                      <p:to>
                                        <p:strVal val="visible"/>
                                      </p:to>
                                    </p:set>
                                    <p:animEffect filter="fade" transition="in">
                                      <p:cBhvr>
                                        <p:cTn dur="1000"/>
                                        <p:tgtEl>
                                          <p:spTgt spid="5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0">
                                            <p:txEl>
                                              <p:pRg end="2" st="2"/>
                                            </p:txEl>
                                          </p:spTgt>
                                        </p:tgtEl>
                                        <p:attrNameLst>
                                          <p:attrName>style.visibility</p:attrName>
                                        </p:attrNameLst>
                                      </p:cBhvr>
                                      <p:to>
                                        <p:strVal val="visible"/>
                                      </p:to>
                                    </p:set>
                                    <p:animEffect filter="fade" transition="in">
                                      <p:cBhvr>
                                        <p:cTn dur="1000"/>
                                        <p:tgtEl>
                                          <p:spTgt spid="56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0">
                                            <p:txEl>
                                              <p:pRg end="3" st="3"/>
                                            </p:txEl>
                                          </p:spTgt>
                                        </p:tgtEl>
                                        <p:attrNameLst>
                                          <p:attrName>style.visibility</p:attrName>
                                        </p:attrNameLst>
                                      </p:cBhvr>
                                      <p:to>
                                        <p:strVal val="visible"/>
                                      </p:to>
                                    </p:set>
                                    <p:animEffect filter="fade" transition="in">
                                      <p:cBhvr>
                                        <p:cTn dur="1000"/>
                                        <p:tgtEl>
                                          <p:spTgt spid="56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0">
                                            <p:txEl>
                                              <p:pRg end="4" st="4"/>
                                            </p:txEl>
                                          </p:spTgt>
                                        </p:tgtEl>
                                        <p:attrNameLst>
                                          <p:attrName>style.visibility</p:attrName>
                                        </p:attrNameLst>
                                      </p:cBhvr>
                                      <p:to>
                                        <p:strVal val="visible"/>
                                      </p:to>
                                    </p:set>
                                    <p:animEffect filter="fade" transition="in">
                                      <p:cBhvr>
                                        <p:cTn dur="1000"/>
                                        <p:tgtEl>
                                          <p:spTgt spid="56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0">
                                            <p:txEl>
                                              <p:pRg end="5" st="5"/>
                                            </p:txEl>
                                          </p:spTgt>
                                        </p:tgtEl>
                                        <p:attrNameLst>
                                          <p:attrName>style.visibility</p:attrName>
                                        </p:attrNameLst>
                                      </p:cBhvr>
                                      <p:to>
                                        <p:strVal val="visible"/>
                                      </p:to>
                                    </p:set>
                                    <p:animEffect filter="fade" transition="in">
                                      <p:cBhvr>
                                        <p:cTn dur="1000"/>
                                        <p:tgtEl>
                                          <p:spTgt spid="56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81"/>
          <p:cNvSpPr txBox="1"/>
          <p:nvPr>
            <p:ph type="title"/>
          </p:nvPr>
        </p:nvSpPr>
        <p:spPr>
          <a:xfrm>
            <a:off x="663225" y="585600"/>
            <a:ext cx="7838700" cy="53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latin typeface="Cambria Math"/>
                <a:ea typeface="Cambria Math"/>
                <a:cs typeface="Cambria Math"/>
                <a:sym typeface="Cambria Math"/>
              </a:rPr>
              <a:t>Finding Elements in DOM</a:t>
            </a:r>
            <a:endParaRPr>
              <a:latin typeface="Cambria Math"/>
              <a:ea typeface="Cambria Math"/>
              <a:cs typeface="Cambria Math"/>
              <a:sym typeface="Cambria Math"/>
            </a:endParaRPr>
          </a:p>
        </p:txBody>
      </p:sp>
      <p:sp>
        <p:nvSpPr>
          <p:cNvPr id="566" name="Google Shape;566;p81"/>
          <p:cNvSpPr txBox="1"/>
          <p:nvPr/>
        </p:nvSpPr>
        <p:spPr>
          <a:xfrm>
            <a:off x="571500" y="1159925"/>
            <a:ext cx="7930500" cy="1793100"/>
          </a:xfrm>
          <a:prstGeom prst="rect">
            <a:avLst/>
          </a:prstGeom>
          <a:noFill/>
          <a:ln>
            <a:noFill/>
          </a:ln>
        </p:spPr>
        <p:txBody>
          <a:bodyPr anchorCtr="0" anchor="t" bIns="91425" lIns="91425" spcFirstLastPara="1" rIns="91425" wrap="square" tIns="91425">
            <a:spAutoFit/>
          </a:bodyPr>
          <a:lstStyle/>
          <a:p>
            <a:pPr indent="-349250" lvl="0" marL="457200" rtl="0" algn="l">
              <a:lnSpc>
                <a:spcPct val="150000"/>
              </a:lnSpc>
              <a:spcBef>
                <a:spcPts val="0"/>
              </a:spcBef>
              <a:spcAft>
                <a:spcPts val="0"/>
              </a:spcAft>
              <a:buSzPts val="1900"/>
              <a:buFont typeface="Cambria Math"/>
              <a:buChar char="●"/>
            </a:pPr>
            <a:r>
              <a:rPr lang="en" sz="1900">
                <a:latin typeface="Cambria Math"/>
                <a:ea typeface="Cambria Math"/>
                <a:cs typeface="Cambria Math"/>
                <a:sym typeface="Cambria Math"/>
              </a:rPr>
              <a:t>Finding HTML element by id</a:t>
            </a:r>
            <a:endParaRPr sz="1900">
              <a:latin typeface="Cambria Math"/>
              <a:ea typeface="Cambria Math"/>
              <a:cs typeface="Cambria Math"/>
              <a:sym typeface="Cambria Math"/>
            </a:endParaRPr>
          </a:p>
          <a:p>
            <a:pPr indent="-349250" lvl="0" marL="457200" rtl="0" algn="l">
              <a:lnSpc>
                <a:spcPct val="150000"/>
              </a:lnSpc>
              <a:spcBef>
                <a:spcPts val="0"/>
              </a:spcBef>
              <a:spcAft>
                <a:spcPts val="0"/>
              </a:spcAft>
              <a:buSzPts val="1900"/>
              <a:buFont typeface="Cambria Math"/>
              <a:buChar char="●"/>
            </a:pPr>
            <a:r>
              <a:rPr lang="en" sz="1900">
                <a:latin typeface="Cambria Math"/>
                <a:ea typeface="Cambria Math"/>
                <a:cs typeface="Cambria Math"/>
                <a:sym typeface="Cambria Math"/>
              </a:rPr>
              <a:t>Finding HTML elements by tag name</a:t>
            </a:r>
            <a:endParaRPr sz="1900">
              <a:latin typeface="Cambria Math"/>
              <a:ea typeface="Cambria Math"/>
              <a:cs typeface="Cambria Math"/>
              <a:sym typeface="Cambria Math"/>
            </a:endParaRPr>
          </a:p>
          <a:p>
            <a:pPr indent="-349250" lvl="0" marL="457200" rtl="0" algn="l">
              <a:lnSpc>
                <a:spcPct val="150000"/>
              </a:lnSpc>
              <a:spcBef>
                <a:spcPts val="0"/>
              </a:spcBef>
              <a:spcAft>
                <a:spcPts val="0"/>
              </a:spcAft>
              <a:buSzPts val="1900"/>
              <a:buFont typeface="Cambria Math"/>
              <a:buChar char="●"/>
            </a:pPr>
            <a:r>
              <a:rPr lang="en" sz="1900">
                <a:latin typeface="Cambria Math"/>
                <a:ea typeface="Cambria Math"/>
                <a:cs typeface="Cambria Math"/>
                <a:sym typeface="Cambria Math"/>
              </a:rPr>
              <a:t>Finding HTML elements by class name</a:t>
            </a:r>
            <a:endParaRPr sz="1900">
              <a:latin typeface="Cambria Math"/>
              <a:ea typeface="Cambria Math"/>
              <a:cs typeface="Cambria Math"/>
              <a:sym typeface="Cambria Math"/>
            </a:endParaRPr>
          </a:p>
          <a:p>
            <a:pPr indent="-349250" lvl="0" marL="457200" rtl="0" algn="l">
              <a:lnSpc>
                <a:spcPct val="150000"/>
              </a:lnSpc>
              <a:spcBef>
                <a:spcPts val="0"/>
              </a:spcBef>
              <a:spcAft>
                <a:spcPts val="0"/>
              </a:spcAft>
              <a:buSzPts val="1900"/>
              <a:buFont typeface="Cambria Math"/>
              <a:buChar char="●"/>
            </a:pPr>
            <a:r>
              <a:rPr lang="en" sz="1900">
                <a:latin typeface="Cambria Math"/>
                <a:ea typeface="Cambria Math"/>
                <a:cs typeface="Cambria Math"/>
                <a:sym typeface="Cambria Math"/>
              </a:rPr>
              <a:t>Finding HTML elements by CSS selectors</a:t>
            </a:r>
            <a:endParaRPr sz="1900">
              <a:latin typeface="Cambria Math"/>
              <a:ea typeface="Cambria Math"/>
              <a:cs typeface="Cambria Math"/>
              <a:sym typeface="Cambria Mat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6">
                                            <p:txEl>
                                              <p:pRg end="0" st="0"/>
                                            </p:txEl>
                                          </p:spTgt>
                                        </p:tgtEl>
                                        <p:attrNameLst>
                                          <p:attrName>style.visibility</p:attrName>
                                        </p:attrNameLst>
                                      </p:cBhvr>
                                      <p:to>
                                        <p:strVal val="visible"/>
                                      </p:to>
                                    </p:set>
                                    <p:animEffect filter="fade" transition="in">
                                      <p:cBhvr>
                                        <p:cTn dur="1000"/>
                                        <p:tgtEl>
                                          <p:spTgt spid="5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6">
                                            <p:txEl>
                                              <p:pRg end="1" st="1"/>
                                            </p:txEl>
                                          </p:spTgt>
                                        </p:tgtEl>
                                        <p:attrNameLst>
                                          <p:attrName>style.visibility</p:attrName>
                                        </p:attrNameLst>
                                      </p:cBhvr>
                                      <p:to>
                                        <p:strVal val="visible"/>
                                      </p:to>
                                    </p:set>
                                    <p:animEffect filter="fade" transition="in">
                                      <p:cBhvr>
                                        <p:cTn dur="1000"/>
                                        <p:tgtEl>
                                          <p:spTgt spid="5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6">
                                            <p:txEl>
                                              <p:pRg end="2" st="2"/>
                                            </p:txEl>
                                          </p:spTgt>
                                        </p:tgtEl>
                                        <p:attrNameLst>
                                          <p:attrName>style.visibility</p:attrName>
                                        </p:attrNameLst>
                                      </p:cBhvr>
                                      <p:to>
                                        <p:strVal val="visible"/>
                                      </p:to>
                                    </p:set>
                                    <p:animEffect filter="fade" transition="in">
                                      <p:cBhvr>
                                        <p:cTn dur="1000"/>
                                        <p:tgtEl>
                                          <p:spTgt spid="5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6">
                                            <p:txEl>
                                              <p:pRg end="3" st="3"/>
                                            </p:txEl>
                                          </p:spTgt>
                                        </p:tgtEl>
                                        <p:attrNameLst>
                                          <p:attrName>style.visibility</p:attrName>
                                        </p:attrNameLst>
                                      </p:cBhvr>
                                      <p:to>
                                        <p:strVal val="visible"/>
                                      </p:to>
                                    </p:set>
                                    <p:animEffect filter="fade" transition="in">
                                      <p:cBhvr>
                                        <p:cTn dur="1000"/>
                                        <p:tgtEl>
                                          <p:spTgt spid="56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663225" y="2033400"/>
            <a:ext cx="7838700" cy="53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891"/>
              <a:buNone/>
            </a:pPr>
            <a:r>
              <a:rPr lang="en" sz="4040">
                <a:latin typeface="Cambria Math"/>
                <a:ea typeface="Cambria Math"/>
                <a:cs typeface="Cambria Math"/>
                <a:sym typeface="Cambria Math"/>
              </a:rPr>
              <a:t>JavaScript 101</a:t>
            </a:r>
            <a:endParaRPr sz="4040">
              <a:latin typeface="Cambria Math"/>
              <a:ea typeface="Cambria Math"/>
              <a:cs typeface="Cambria Math"/>
              <a:sym typeface="Cambria Math"/>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82"/>
          <p:cNvSpPr txBox="1"/>
          <p:nvPr>
            <p:ph type="title"/>
          </p:nvPr>
        </p:nvSpPr>
        <p:spPr>
          <a:xfrm>
            <a:off x="663225" y="585600"/>
            <a:ext cx="7838700" cy="53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latin typeface="Cambria Math"/>
                <a:ea typeface="Cambria Math"/>
                <a:cs typeface="Cambria Math"/>
                <a:sym typeface="Cambria Math"/>
              </a:rPr>
              <a:t>Finding Element By Id: getElementById()</a:t>
            </a:r>
            <a:endParaRPr>
              <a:latin typeface="Cambria Math"/>
              <a:ea typeface="Cambria Math"/>
              <a:cs typeface="Cambria Math"/>
              <a:sym typeface="Cambria Math"/>
            </a:endParaRPr>
          </a:p>
        </p:txBody>
      </p:sp>
      <p:sp>
        <p:nvSpPr>
          <p:cNvPr id="572" name="Google Shape;572;p82"/>
          <p:cNvSpPr txBox="1"/>
          <p:nvPr/>
        </p:nvSpPr>
        <p:spPr>
          <a:xfrm>
            <a:off x="571500" y="1159925"/>
            <a:ext cx="7930500" cy="2162700"/>
          </a:xfrm>
          <a:prstGeom prst="rect">
            <a:avLst/>
          </a:prstGeom>
          <a:noFill/>
          <a:ln>
            <a:noFill/>
          </a:ln>
        </p:spPr>
        <p:txBody>
          <a:bodyPr anchorCtr="0" anchor="t" bIns="91425" lIns="91425" spcFirstLastPara="1" rIns="91425" wrap="square" tIns="91425">
            <a:spAutoFit/>
          </a:bodyPr>
          <a:lstStyle/>
          <a:p>
            <a:pPr indent="-349250" lvl="0" marL="457200" rtl="0" algn="l">
              <a:lnSpc>
                <a:spcPct val="150000"/>
              </a:lnSpc>
              <a:spcBef>
                <a:spcPts val="0"/>
              </a:spcBef>
              <a:spcAft>
                <a:spcPts val="0"/>
              </a:spcAft>
              <a:buSzPts val="1900"/>
              <a:buFont typeface="Cambria Math"/>
              <a:buChar char="●"/>
            </a:pPr>
            <a:r>
              <a:rPr lang="en" sz="1900">
                <a:latin typeface="Cambria Math"/>
                <a:ea typeface="Cambria Math"/>
                <a:cs typeface="Cambria Math"/>
                <a:sym typeface="Cambria Math"/>
              </a:rPr>
              <a:t>It is the easiest way to find an HTML element</a:t>
            </a:r>
            <a:endParaRPr sz="1900">
              <a:latin typeface="Cambria Math"/>
              <a:ea typeface="Cambria Math"/>
              <a:cs typeface="Cambria Math"/>
              <a:sym typeface="Cambria Math"/>
            </a:endParaRPr>
          </a:p>
          <a:p>
            <a:pPr indent="-330200" lvl="1" marL="914400" rtl="0" algn="l">
              <a:lnSpc>
                <a:spcPct val="150000"/>
              </a:lnSpc>
              <a:spcBef>
                <a:spcPts val="0"/>
              </a:spcBef>
              <a:spcAft>
                <a:spcPts val="0"/>
              </a:spcAft>
              <a:buSzPts val="1600"/>
              <a:buFont typeface="Cutive Mono"/>
              <a:buChar char="○"/>
            </a:pPr>
            <a:r>
              <a:rPr lang="en" sz="1600">
                <a:solidFill>
                  <a:srgbClr val="0000FF"/>
                </a:solidFill>
                <a:latin typeface="Cutive Mono"/>
                <a:ea typeface="Cutive Mono"/>
                <a:cs typeface="Cutive Mono"/>
                <a:sym typeface="Cutive Mono"/>
              </a:rPr>
              <a:t>var</a:t>
            </a:r>
            <a:r>
              <a:rPr lang="en" sz="1600">
                <a:latin typeface="Cutive Mono"/>
                <a:ea typeface="Cutive Mono"/>
                <a:cs typeface="Cutive Mono"/>
                <a:sym typeface="Cutive Mono"/>
              </a:rPr>
              <a:t> myElement = document.getElementById(</a:t>
            </a:r>
            <a:r>
              <a:rPr lang="en" sz="1600">
                <a:solidFill>
                  <a:srgbClr val="CC4125"/>
                </a:solidFill>
                <a:latin typeface="Cutive Mono"/>
                <a:ea typeface="Cutive Mono"/>
                <a:cs typeface="Cutive Mono"/>
                <a:sym typeface="Cutive Mono"/>
              </a:rPr>
              <a:t>"intro"</a:t>
            </a:r>
            <a:r>
              <a:rPr lang="en" sz="1600">
                <a:latin typeface="Cutive Mono"/>
                <a:ea typeface="Cutive Mono"/>
                <a:cs typeface="Cutive Mono"/>
                <a:sym typeface="Cutive Mono"/>
              </a:rPr>
              <a:t>);</a:t>
            </a:r>
            <a:endParaRPr sz="1600">
              <a:latin typeface="Cutive Mono"/>
              <a:ea typeface="Cutive Mono"/>
              <a:cs typeface="Cutive Mono"/>
              <a:sym typeface="Cutive Mono"/>
            </a:endParaRPr>
          </a:p>
          <a:p>
            <a:pPr indent="-349250" lvl="0" marL="457200" rtl="0" algn="l">
              <a:lnSpc>
                <a:spcPct val="150000"/>
              </a:lnSpc>
              <a:spcBef>
                <a:spcPts val="0"/>
              </a:spcBef>
              <a:spcAft>
                <a:spcPts val="0"/>
              </a:spcAft>
              <a:buSzPts val="1900"/>
              <a:buFont typeface="Cambria Math"/>
              <a:buChar char="●"/>
            </a:pPr>
            <a:r>
              <a:rPr lang="en" sz="1900">
                <a:latin typeface="Cambria Math"/>
                <a:ea typeface="Cambria Math"/>
                <a:cs typeface="Cambria Math"/>
                <a:sym typeface="Cambria Math"/>
              </a:rPr>
              <a:t>If the element is found, the method will return the element as an object (in </a:t>
            </a:r>
            <a:r>
              <a:rPr lang="en" sz="1900">
                <a:latin typeface="Cutive Mono"/>
                <a:ea typeface="Cutive Mono"/>
                <a:cs typeface="Cutive Mono"/>
                <a:sym typeface="Cutive Mono"/>
              </a:rPr>
              <a:t>myElement</a:t>
            </a:r>
            <a:r>
              <a:rPr lang="en" sz="1900">
                <a:latin typeface="Cambria Math"/>
                <a:ea typeface="Cambria Math"/>
                <a:cs typeface="Cambria Math"/>
                <a:sym typeface="Cambria Math"/>
              </a:rPr>
              <a:t>)</a:t>
            </a:r>
            <a:endParaRPr sz="1900">
              <a:latin typeface="Cambria Math"/>
              <a:ea typeface="Cambria Math"/>
              <a:cs typeface="Cambria Math"/>
              <a:sym typeface="Cambria Math"/>
            </a:endParaRPr>
          </a:p>
          <a:p>
            <a:pPr indent="-349250" lvl="0" marL="457200" rtl="0" algn="l">
              <a:lnSpc>
                <a:spcPct val="150000"/>
              </a:lnSpc>
              <a:spcBef>
                <a:spcPts val="0"/>
              </a:spcBef>
              <a:spcAft>
                <a:spcPts val="0"/>
              </a:spcAft>
              <a:buSzPts val="1900"/>
              <a:buFont typeface="Cambria Math"/>
              <a:buChar char="●"/>
            </a:pPr>
            <a:r>
              <a:rPr lang="en" sz="1900">
                <a:latin typeface="Cambria Math"/>
                <a:ea typeface="Cambria Math"/>
                <a:cs typeface="Cambria Math"/>
                <a:sym typeface="Cambria Math"/>
              </a:rPr>
              <a:t>If the element is not found, myElement will contain null</a:t>
            </a:r>
            <a:endParaRPr sz="1900">
              <a:latin typeface="Cambria Math"/>
              <a:ea typeface="Cambria Math"/>
              <a:cs typeface="Cambria Math"/>
              <a:sym typeface="Cambria Mat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
                                            <p:txEl>
                                              <p:pRg end="0" st="0"/>
                                            </p:txEl>
                                          </p:spTgt>
                                        </p:tgtEl>
                                        <p:attrNameLst>
                                          <p:attrName>style.visibility</p:attrName>
                                        </p:attrNameLst>
                                      </p:cBhvr>
                                      <p:to>
                                        <p:strVal val="visible"/>
                                      </p:to>
                                    </p:set>
                                    <p:animEffect filter="fade" transition="in">
                                      <p:cBhvr>
                                        <p:cTn dur="1000"/>
                                        <p:tgtEl>
                                          <p:spTgt spid="5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
                                            <p:txEl>
                                              <p:pRg end="1" st="1"/>
                                            </p:txEl>
                                          </p:spTgt>
                                        </p:tgtEl>
                                        <p:attrNameLst>
                                          <p:attrName>style.visibility</p:attrName>
                                        </p:attrNameLst>
                                      </p:cBhvr>
                                      <p:to>
                                        <p:strVal val="visible"/>
                                      </p:to>
                                    </p:set>
                                    <p:animEffect filter="fade" transition="in">
                                      <p:cBhvr>
                                        <p:cTn dur="1000"/>
                                        <p:tgtEl>
                                          <p:spTgt spid="5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
                                            <p:txEl>
                                              <p:pRg end="2" st="2"/>
                                            </p:txEl>
                                          </p:spTgt>
                                        </p:tgtEl>
                                        <p:attrNameLst>
                                          <p:attrName>style.visibility</p:attrName>
                                        </p:attrNameLst>
                                      </p:cBhvr>
                                      <p:to>
                                        <p:strVal val="visible"/>
                                      </p:to>
                                    </p:set>
                                    <p:animEffect filter="fade" transition="in">
                                      <p:cBhvr>
                                        <p:cTn dur="1000"/>
                                        <p:tgtEl>
                                          <p:spTgt spid="5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
                                            <p:txEl>
                                              <p:pRg end="3" st="3"/>
                                            </p:txEl>
                                          </p:spTgt>
                                        </p:tgtEl>
                                        <p:attrNameLst>
                                          <p:attrName>style.visibility</p:attrName>
                                        </p:attrNameLst>
                                      </p:cBhvr>
                                      <p:to>
                                        <p:strVal val="visible"/>
                                      </p:to>
                                    </p:set>
                                    <p:animEffect filter="fade" transition="in">
                                      <p:cBhvr>
                                        <p:cTn dur="1000"/>
                                        <p:tgtEl>
                                          <p:spTgt spid="57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83"/>
          <p:cNvSpPr txBox="1"/>
          <p:nvPr>
            <p:ph type="title"/>
          </p:nvPr>
        </p:nvSpPr>
        <p:spPr>
          <a:xfrm>
            <a:off x="663225" y="433200"/>
            <a:ext cx="7838700" cy="11082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SzPts val="990"/>
              <a:buNone/>
            </a:pPr>
            <a:r>
              <a:rPr lang="en">
                <a:latin typeface="Cambria Math"/>
                <a:ea typeface="Cambria Math"/>
                <a:cs typeface="Cambria Math"/>
                <a:sym typeface="Cambria Math"/>
              </a:rPr>
              <a:t>Finding Elements By Tag Name: getElementsByTagName()</a:t>
            </a:r>
            <a:endParaRPr>
              <a:latin typeface="Cambria Math"/>
              <a:ea typeface="Cambria Math"/>
              <a:cs typeface="Cambria Math"/>
              <a:sym typeface="Cambria Math"/>
            </a:endParaRPr>
          </a:p>
        </p:txBody>
      </p:sp>
      <p:sp>
        <p:nvSpPr>
          <p:cNvPr id="578" name="Google Shape;578;p83"/>
          <p:cNvSpPr txBox="1"/>
          <p:nvPr/>
        </p:nvSpPr>
        <p:spPr>
          <a:xfrm>
            <a:off x="571500" y="1540925"/>
            <a:ext cx="8010300" cy="3011400"/>
          </a:xfrm>
          <a:prstGeom prst="rect">
            <a:avLst/>
          </a:prstGeom>
          <a:noFill/>
          <a:ln>
            <a:noFill/>
          </a:ln>
        </p:spPr>
        <p:txBody>
          <a:bodyPr anchorCtr="0" anchor="t" bIns="91425" lIns="91425" spcFirstLastPara="1" rIns="91425" wrap="square" tIns="91425">
            <a:spAutoFit/>
          </a:bodyPr>
          <a:lstStyle/>
          <a:p>
            <a:pPr indent="-349250" lvl="0" marL="457200" rtl="0" algn="l">
              <a:lnSpc>
                <a:spcPct val="150000"/>
              </a:lnSpc>
              <a:spcBef>
                <a:spcPts val="0"/>
              </a:spcBef>
              <a:spcAft>
                <a:spcPts val="0"/>
              </a:spcAft>
              <a:buSzPts val="1900"/>
              <a:buFont typeface="Cambria Math"/>
              <a:buChar char="●"/>
            </a:pPr>
            <a:r>
              <a:rPr lang="en" sz="1900">
                <a:latin typeface="Cambria Math"/>
                <a:ea typeface="Cambria Math"/>
                <a:cs typeface="Cambria Math"/>
                <a:sym typeface="Cambria Math"/>
              </a:rPr>
              <a:t>It returns a list of all elements with the specific tag name:</a:t>
            </a:r>
            <a:endParaRPr sz="1900">
              <a:latin typeface="Cambria Math"/>
              <a:ea typeface="Cambria Math"/>
              <a:cs typeface="Cambria Math"/>
              <a:sym typeface="Cambria Math"/>
            </a:endParaRPr>
          </a:p>
          <a:p>
            <a:pPr indent="-330200" lvl="1" marL="914400" rtl="0" algn="l">
              <a:lnSpc>
                <a:spcPct val="115000"/>
              </a:lnSpc>
              <a:spcBef>
                <a:spcPts val="0"/>
              </a:spcBef>
              <a:spcAft>
                <a:spcPts val="0"/>
              </a:spcAft>
              <a:buSzPts val="1600"/>
              <a:buFont typeface="Cambria Math"/>
              <a:buChar char="○"/>
            </a:pPr>
            <a:r>
              <a:rPr lang="en" sz="1600">
                <a:latin typeface="Cutive Mono"/>
                <a:ea typeface="Cutive Mono"/>
                <a:cs typeface="Cutive Mono"/>
                <a:sym typeface="Cutive Mono"/>
              </a:rPr>
              <a:t>document.getElementsByTagName("p")</a:t>
            </a:r>
            <a:r>
              <a:rPr lang="en" sz="1600">
                <a:latin typeface="Cambria Math"/>
                <a:ea typeface="Cambria Math"/>
                <a:cs typeface="Cambria Math"/>
                <a:sym typeface="Cambria Math"/>
              </a:rPr>
              <a:t>: finds all &lt;p&gt; elements</a:t>
            </a:r>
            <a:endParaRPr sz="1600">
              <a:latin typeface="Cambria Math"/>
              <a:ea typeface="Cambria Math"/>
              <a:cs typeface="Cambria Math"/>
              <a:sym typeface="Cambria Math"/>
            </a:endParaRPr>
          </a:p>
          <a:p>
            <a:pPr indent="-330200" lvl="1" marL="914400" rtl="0" algn="l">
              <a:lnSpc>
                <a:spcPct val="115000"/>
              </a:lnSpc>
              <a:spcBef>
                <a:spcPts val="0"/>
              </a:spcBef>
              <a:spcAft>
                <a:spcPts val="0"/>
              </a:spcAft>
              <a:buSzPts val="1600"/>
              <a:buFont typeface="Cambria Math"/>
              <a:buChar char="○"/>
            </a:pPr>
            <a:r>
              <a:rPr lang="en" sz="1600">
                <a:latin typeface="Cutive Mono"/>
                <a:ea typeface="Cutive Mono"/>
                <a:cs typeface="Cutive Mono"/>
                <a:sym typeface="Cutive Mono"/>
              </a:rPr>
              <a:t>document.</a:t>
            </a:r>
            <a:r>
              <a:rPr lang="en" sz="1600">
                <a:latin typeface="Cutive Mono"/>
                <a:ea typeface="Cutive Mono"/>
                <a:cs typeface="Cutive Mono"/>
                <a:sym typeface="Cutive Mono"/>
              </a:rPr>
              <a:t>getElementsByTagName("div")</a:t>
            </a:r>
            <a:r>
              <a:rPr lang="en" sz="1600">
                <a:latin typeface="Cambria Math"/>
                <a:ea typeface="Cambria Math"/>
                <a:cs typeface="Cambria Math"/>
                <a:sym typeface="Cambria Math"/>
              </a:rPr>
              <a:t>: finds all &lt;div&gt; elements</a:t>
            </a:r>
            <a:endParaRPr sz="1600">
              <a:latin typeface="Cambria Math"/>
              <a:ea typeface="Cambria Math"/>
              <a:cs typeface="Cambria Math"/>
              <a:sym typeface="Cambria Math"/>
            </a:endParaRPr>
          </a:p>
          <a:p>
            <a:pPr indent="-330200" lvl="1" marL="914400" rtl="0" algn="l">
              <a:lnSpc>
                <a:spcPct val="115000"/>
              </a:lnSpc>
              <a:spcBef>
                <a:spcPts val="0"/>
              </a:spcBef>
              <a:spcAft>
                <a:spcPts val="0"/>
              </a:spcAft>
              <a:buSzPts val="1600"/>
              <a:buFont typeface="Cambria Math"/>
              <a:buChar char="○"/>
            </a:pPr>
            <a:r>
              <a:rPr lang="en" sz="1600">
                <a:latin typeface="Cutive Mono"/>
                <a:ea typeface="Cutive Mono"/>
                <a:cs typeface="Cutive Mono"/>
                <a:sym typeface="Cutive Mono"/>
              </a:rPr>
              <a:t>document.getElementsByTagName("a")</a:t>
            </a:r>
            <a:r>
              <a:rPr lang="en" sz="1600">
                <a:latin typeface="Cambria Math"/>
                <a:ea typeface="Cambria Math"/>
                <a:cs typeface="Cambria Math"/>
                <a:sym typeface="Cambria Math"/>
              </a:rPr>
              <a:t>: finds all &lt;a&gt; elements</a:t>
            </a:r>
            <a:endParaRPr sz="1600">
              <a:latin typeface="Cambria Math"/>
              <a:ea typeface="Cambria Math"/>
              <a:cs typeface="Cambria Math"/>
              <a:sym typeface="Cambria Math"/>
            </a:endParaRPr>
          </a:p>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It can be used on objects other than "document". The following code finds the element with id="intro", then finds all &lt;p&gt; element inside "intro":</a:t>
            </a:r>
            <a:endParaRPr sz="1900">
              <a:latin typeface="Cambria Math"/>
              <a:ea typeface="Cambria Math"/>
              <a:cs typeface="Cambria Math"/>
              <a:sym typeface="Cambria Math"/>
            </a:endParaRPr>
          </a:p>
          <a:p>
            <a:pPr indent="-330200" lvl="1" marL="914400" rtl="0" algn="l">
              <a:lnSpc>
                <a:spcPct val="115000"/>
              </a:lnSpc>
              <a:spcBef>
                <a:spcPts val="0"/>
              </a:spcBef>
              <a:spcAft>
                <a:spcPts val="0"/>
              </a:spcAft>
              <a:buSzPts val="1600"/>
              <a:buFont typeface="Cutive Mono"/>
              <a:buChar char="○"/>
            </a:pPr>
            <a:r>
              <a:rPr lang="en" sz="1600">
                <a:latin typeface="Cutive Mono"/>
                <a:ea typeface="Cutive Mono"/>
                <a:cs typeface="Cutive Mono"/>
                <a:sym typeface="Cutive Mono"/>
              </a:rPr>
              <a:t>var intro = document.getElementById("intro");</a:t>
            </a:r>
            <a:br>
              <a:rPr lang="en" sz="1600">
                <a:latin typeface="Cutive Mono"/>
                <a:ea typeface="Cutive Mono"/>
                <a:cs typeface="Cutive Mono"/>
                <a:sym typeface="Cutive Mono"/>
              </a:rPr>
            </a:br>
            <a:r>
              <a:rPr lang="en" sz="1600">
                <a:latin typeface="Cutive Mono"/>
                <a:ea typeface="Cutive Mono"/>
                <a:cs typeface="Cutive Mono"/>
                <a:sym typeface="Cutive Mono"/>
              </a:rPr>
              <a:t>var para = intro.getElementsByTagName("p");</a:t>
            </a:r>
            <a:endParaRPr sz="1600">
              <a:latin typeface="Cutive Mono"/>
              <a:ea typeface="Cutive Mono"/>
              <a:cs typeface="Cutive Mono"/>
              <a:sym typeface="Cutive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8">
                                            <p:txEl>
                                              <p:pRg end="0" st="0"/>
                                            </p:txEl>
                                          </p:spTgt>
                                        </p:tgtEl>
                                        <p:attrNameLst>
                                          <p:attrName>style.visibility</p:attrName>
                                        </p:attrNameLst>
                                      </p:cBhvr>
                                      <p:to>
                                        <p:strVal val="visible"/>
                                      </p:to>
                                    </p:set>
                                    <p:animEffect filter="fade" transition="in">
                                      <p:cBhvr>
                                        <p:cTn dur="1000"/>
                                        <p:tgtEl>
                                          <p:spTgt spid="5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8">
                                            <p:txEl>
                                              <p:pRg end="1" st="1"/>
                                            </p:txEl>
                                          </p:spTgt>
                                        </p:tgtEl>
                                        <p:attrNameLst>
                                          <p:attrName>style.visibility</p:attrName>
                                        </p:attrNameLst>
                                      </p:cBhvr>
                                      <p:to>
                                        <p:strVal val="visible"/>
                                      </p:to>
                                    </p:set>
                                    <p:animEffect filter="fade" transition="in">
                                      <p:cBhvr>
                                        <p:cTn dur="1000"/>
                                        <p:tgtEl>
                                          <p:spTgt spid="5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8">
                                            <p:txEl>
                                              <p:pRg end="2" st="2"/>
                                            </p:txEl>
                                          </p:spTgt>
                                        </p:tgtEl>
                                        <p:attrNameLst>
                                          <p:attrName>style.visibility</p:attrName>
                                        </p:attrNameLst>
                                      </p:cBhvr>
                                      <p:to>
                                        <p:strVal val="visible"/>
                                      </p:to>
                                    </p:set>
                                    <p:animEffect filter="fade" transition="in">
                                      <p:cBhvr>
                                        <p:cTn dur="1000"/>
                                        <p:tgtEl>
                                          <p:spTgt spid="5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8">
                                            <p:txEl>
                                              <p:pRg end="3" st="3"/>
                                            </p:txEl>
                                          </p:spTgt>
                                        </p:tgtEl>
                                        <p:attrNameLst>
                                          <p:attrName>style.visibility</p:attrName>
                                        </p:attrNameLst>
                                      </p:cBhvr>
                                      <p:to>
                                        <p:strVal val="visible"/>
                                      </p:to>
                                    </p:set>
                                    <p:animEffect filter="fade" transition="in">
                                      <p:cBhvr>
                                        <p:cTn dur="1000"/>
                                        <p:tgtEl>
                                          <p:spTgt spid="57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8">
                                            <p:txEl>
                                              <p:pRg end="4" st="4"/>
                                            </p:txEl>
                                          </p:spTgt>
                                        </p:tgtEl>
                                        <p:attrNameLst>
                                          <p:attrName>style.visibility</p:attrName>
                                        </p:attrNameLst>
                                      </p:cBhvr>
                                      <p:to>
                                        <p:strVal val="visible"/>
                                      </p:to>
                                    </p:set>
                                    <p:animEffect filter="fade" transition="in">
                                      <p:cBhvr>
                                        <p:cTn dur="1000"/>
                                        <p:tgtEl>
                                          <p:spTgt spid="57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8">
                                            <p:txEl>
                                              <p:pRg end="5" st="5"/>
                                            </p:txEl>
                                          </p:spTgt>
                                        </p:tgtEl>
                                        <p:attrNameLst>
                                          <p:attrName>style.visibility</p:attrName>
                                        </p:attrNameLst>
                                      </p:cBhvr>
                                      <p:to>
                                        <p:strVal val="visible"/>
                                      </p:to>
                                    </p:set>
                                    <p:animEffect filter="fade" transition="in">
                                      <p:cBhvr>
                                        <p:cTn dur="1000"/>
                                        <p:tgtEl>
                                          <p:spTgt spid="57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84"/>
          <p:cNvSpPr txBox="1"/>
          <p:nvPr>
            <p:ph type="title"/>
          </p:nvPr>
        </p:nvSpPr>
        <p:spPr>
          <a:xfrm>
            <a:off x="663225" y="433200"/>
            <a:ext cx="7838700" cy="11082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SzPts val="990"/>
              <a:buNone/>
            </a:pPr>
            <a:r>
              <a:rPr lang="en">
                <a:latin typeface="Cambria Math"/>
                <a:ea typeface="Cambria Math"/>
                <a:cs typeface="Cambria Math"/>
                <a:sym typeface="Cambria Math"/>
              </a:rPr>
              <a:t>Finding Elements By Class Name: getElementsByClassName()</a:t>
            </a:r>
            <a:endParaRPr>
              <a:latin typeface="Cambria Math"/>
              <a:ea typeface="Cambria Math"/>
              <a:cs typeface="Cambria Math"/>
              <a:sym typeface="Cambria Math"/>
            </a:endParaRPr>
          </a:p>
        </p:txBody>
      </p:sp>
      <p:sp>
        <p:nvSpPr>
          <p:cNvPr id="584" name="Google Shape;584;p84"/>
          <p:cNvSpPr txBox="1"/>
          <p:nvPr/>
        </p:nvSpPr>
        <p:spPr>
          <a:xfrm>
            <a:off x="571500" y="1540925"/>
            <a:ext cx="8010300" cy="1719300"/>
          </a:xfrm>
          <a:prstGeom prst="rect">
            <a:avLst/>
          </a:prstGeom>
          <a:noFill/>
          <a:ln>
            <a:noFill/>
          </a:ln>
        </p:spPr>
        <p:txBody>
          <a:bodyPr anchorCtr="0" anchor="t" bIns="91425" lIns="91425" spcFirstLastPara="1" rIns="91425" wrap="square" tIns="91425">
            <a:spAutoFit/>
          </a:bodyPr>
          <a:lstStyle/>
          <a:p>
            <a:pPr indent="-349250" lvl="0" marL="457200" rtl="0" algn="l">
              <a:lnSpc>
                <a:spcPct val="150000"/>
              </a:lnSpc>
              <a:spcBef>
                <a:spcPts val="0"/>
              </a:spcBef>
              <a:spcAft>
                <a:spcPts val="0"/>
              </a:spcAft>
              <a:buSzPts val="1900"/>
              <a:buFont typeface="Cambria Math"/>
              <a:buChar char="●"/>
            </a:pPr>
            <a:r>
              <a:rPr lang="en" sz="1900">
                <a:latin typeface="Cambria Math"/>
                <a:ea typeface="Cambria Math"/>
                <a:cs typeface="Cambria Math"/>
                <a:sym typeface="Cambria Math"/>
              </a:rPr>
              <a:t>It returns a list all elements with the specific class name:</a:t>
            </a:r>
            <a:endParaRPr sz="1900">
              <a:latin typeface="Cambria Math"/>
              <a:ea typeface="Cambria Math"/>
              <a:cs typeface="Cambria Math"/>
              <a:sym typeface="Cambria Math"/>
            </a:endParaRPr>
          </a:p>
          <a:p>
            <a:pPr indent="-330200" lvl="1" marL="914400" rtl="0" algn="l">
              <a:lnSpc>
                <a:spcPct val="115000"/>
              </a:lnSpc>
              <a:spcBef>
                <a:spcPts val="0"/>
              </a:spcBef>
              <a:spcAft>
                <a:spcPts val="0"/>
              </a:spcAft>
              <a:buSzPts val="1600"/>
              <a:buFont typeface="Cambria Math"/>
              <a:buChar char="○"/>
            </a:pPr>
            <a:r>
              <a:rPr lang="en" sz="1600">
                <a:latin typeface="Cutive Mono"/>
                <a:ea typeface="Cutive Mono"/>
                <a:cs typeface="Cutive Mono"/>
                <a:sym typeface="Cutive Mono"/>
              </a:rPr>
              <a:t>document.getElementsByClassName("even")</a:t>
            </a:r>
            <a:r>
              <a:rPr lang="en" sz="1600">
                <a:latin typeface="Cambria Math"/>
                <a:ea typeface="Cambria Math"/>
                <a:cs typeface="Cambria Math"/>
                <a:sym typeface="Cambria Math"/>
              </a:rPr>
              <a:t>: finds all elements with class = "even"</a:t>
            </a:r>
            <a:endParaRPr sz="1600">
              <a:latin typeface="Cambria Math"/>
              <a:ea typeface="Cambria Math"/>
              <a:cs typeface="Cambria Math"/>
              <a:sym typeface="Cambria Math"/>
            </a:endParaRPr>
          </a:p>
          <a:p>
            <a:pPr indent="-330200" lvl="1" marL="914400" rtl="0" algn="l">
              <a:lnSpc>
                <a:spcPct val="115000"/>
              </a:lnSpc>
              <a:spcBef>
                <a:spcPts val="0"/>
              </a:spcBef>
              <a:spcAft>
                <a:spcPts val="0"/>
              </a:spcAft>
              <a:buSzPts val="1600"/>
              <a:buFont typeface="Cambria Math"/>
              <a:buChar char="○"/>
            </a:pPr>
            <a:r>
              <a:rPr lang="en" sz="1600">
                <a:latin typeface="Cutive Mono"/>
                <a:ea typeface="Cutive Mono"/>
                <a:cs typeface="Cutive Mono"/>
                <a:sym typeface="Cutive Mono"/>
              </a:rPr>
              <a:t>document.getElementsByClassName("odd")</a:t>
            </a:r>
            <a:r>
              <a:rPr lang="en" sz="1600">
                <a:latin typeface="Cambria Math"/>
                <a:ea typeface="Cambria Math"/>
                <a:cs typeface="Cambria Math"/>
                <a:sym typeface="Cambria Math"/>
              </a:rPr>
              <a:t>: finds all elements with class = "odd"</a:t>
            </a:r>
            <a:endParaRPr sz="1600">
              <a:latin typeface="Cutive Mono"/>
              <a:ea typeface="Cutive Mono"/>
              <a:cs typeface="Cutive Mono"/>
              <a:sym typeface="Cutive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4">
                                            <p:txEl>
                                              <p:pRg end="0" st="0"/>
                                            </p:txEl>
                                          </p:spTgt>
                                        </p:tgtEl>
                                        <p:attrNameLst>
                                          <p:attrName>style.visibility</p:attrName>
                                        </p:attrNameLst>
                                      </p:cBhvr>
                                      <p:to>
                                        <p:strVal val="visible"/>
                                      </p:to>
                                    </p:set>
                                    <p:animEffect filter="fade" transition="in">
                                      <p:cBhvr>
                                        <p:cTn dur="1000"/>
                                        <p:tgtEl>
                                          <p:spTgt spid="5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4">
                                            <p:txEl>
                                              <p:pRg end="1" st="1"/>
                                            </p:txEl>
                                          </p:spTgt>
                                        </p:tgtEl>
                                        <p:attrNameLst>
                                          <p:attrName>style.visibility</p:attrName>
                                        </p:attrNameLst>
                                      </p:cBhvr>
                                      <p:to>
                                        <p:strVal val="visible"/>
                                      </p:to>
                                    </p:set>
                                    <p:animEffect filter="fade" transition="in">
                                      <p:cBhvr>
                                        <p:cTn dur="1000"/>
                                        <p:tgtEl>
                                          <p:spTgt spid="5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4">
                                            <p:txEl>
                                              <p:pRg end="2" st="2"/>
                                            </p:txEl>
                                          </p:spTgt>
                                        </p:tgtEl>
                                        <p:attrNameLst>
                                          <p:attrName>style.visibility</p:attrName>
                                        </p:attrNameLst>
                                      </p:cBhvr>
                                      <p:to>
                                        <p:strVal val="visible"/>
                                      </p:to>
                                    </p:set>
                                    <p:animEffect filter="fade" transition="in">
                                      <p:cBhvr>
                                        <p:cTn dur="1000"/>
                                        <p:tgtEl>
                                          <p:spTgt spid="58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85"/>
          <p:cNvSpPr txBox="1"/>
          <p:nvPr>
            <p:ph type="title"/>
          </p:nvPr>
        </p:nvSpPr>
        <p:spPr>
          <a:xfrm>
            <a:off x="663225" y="433200"/>
            <a:ext cx="7838700" cy="11082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SzPts val="990"/>
              <a:buNone/>
            </a:pPr>
            <a:r>
              <a:rPr lang="en">
                <a:latin typeface="Cambria Math"/>
                <a:ea typeface="Cambria Math"/>
                <a:cs typeface="Cambria Math"/>
                <a:sym typeface="Cambria Math"/>
              </a:rPr>
              <a:t>Finding Elements By </a:t>
            </a:r>
            <a:r>
              <a:rPr lang="en">
                <a:latin typeface="Cambria Math"/>
                <a:ea typeface="Cambria Math"/>
                <a:cs typeface="Cambria Math"/>
                <a:sym typeface="Cambria Math"/>
              </a:rPr>
              <a:t>CSS Selectors</a:t>
            </a:r>
            <a:r>
              <a:rPr lang="en">
                <a:latin typeface="Cambria Math"/>
                <a:ea typeface="Cambria Math"/>
                <a:cs typeface="Cambria Math"/>
                <a:sym typeface="Cambria Math"/>
              </a:rPr>
              <a:t>: </a:t>
            </a:r>
            <a:r>
              <a:rPr lang="en">
                <a:latin typeface="Cambria Math"/>
                <a:ea typeface="Cambria Math"/>
                <a:cs typeface="Cambria Math"/>
                <a:sym typeface="Cambria Math"/>
              </a:rPr>
              <a:t>querySelectorAll</a:t>
            </a:r>
            <a:r>
              <a:rPr lang="en">
                <a:latin typeface="Cambria Math"/>
                <a:ea typeface="Cambria Math"/>
                <a:cs typeface="Cambria Math"/>
                <a:sym typeface="Cambria Math"/>
              </a:rPr>
              <a:t>()</a:t>
            </a:r>
            <a:endParaRPr>
              <a:latin typeface="Cambria Math"/>
              <a:ea typeface="Cambria Math"/>
              <a:cs typeface="Cambria Math"/>
              <a:sym typeface="Cambria Math"/>
            </a:endParaRPr>
          </a:p>
        </p:txBody>
      </p:sp>
      <p:sp>
        <p:nvSpPr>
          <p:cNvPr id="590" name="Google Shape;590;p85"/>
          <p:cNvSpPr txBox="1"/>
          <p:nvPr/>
        </p:nvSpPr>
        <p:spPr>
          <a:xfrm>
            <a:off x="571500" y="1540925"/>
            <a:ext cx="8010300" cy="1152900"/>
          </a:xfrm>
          <a:prstGeom prst="rect">
            <a:avLst/>
          </a:prstGeom>
          <a:noFill/>
          <a:ln>
            <a:noFill/>
          </a:ln>
        </p:spPr>
        <p:txBody>
          <a:bodyPr anchorCtr="0" anchor="t" bIns="91425" lIns="91425" spcFirstLastPara="1" rIns="91425" wrap="square" tIns="91425">
            <a:spAutoFit/>
          </a:bodyPr>
          <a:lstStyle/>
          <a:p>
            <a:pPr indent="-349250" lvl="0" marL="457200" rtl="0" algn="l">
              <a:lnSpc>
                <a:spcPct val="150000"/>
              </a:lnSpc>
              <a:spcBef>
                <a:spcPts val="0"/>
              </a:spcBef>
              <a:spcAft>
                <a:spcPts val="0"/>
              </a:spcAft>
              <a:buSzPts val="1900"/>
              <a:buFont typeface="Cambria Math"/>
              <a:buChar char="●"/>
            </a:pPr>
            <a:r>
              <a:rPr lang="en" sz="1900">
                <a:latin typeface="Cambria Math"/>
                <a:ea typeface="Cambria Math"/>
                <a:cs typeface="Cambria Math"/>
                <a:sym typeface="Cambria Math"/>
              </a:rPr>
              <a:t>It </a:t>
            </a:r>
            <a:r>
              <a:rPr lang="en" sz="1900">
                <a:latin typeface="Cambria Math"/>
                <a:ea typeface="Cambria Math"/>
                <a:cs typeface="Cambria Math"/>
                <a:sym typeface="Cambria Math"/>
              </a:rPr>
              <a:t>finds all HTML elements that match a specified CSS selector</a:t>
            </a:r>
            <a:r>
              <a:rPr lang="en" sz="1900">
                <a:latin typeface="Cambria Math"/>
                <a:ea typeface="Cambria Math"/>
                <a:cs typeface="Cambria Math"/>
                <a:sym typeface="Cambria Math"/>
              </a:rPr>
              <a:t>:</a:t>
            </a:r>
            <a:endParaRPr sz="1900">
              <a:latin typeface="Cambria Math"/>
              <a:ea typeface="Cambria Math"/>
              <a:cs typeface="Cambria Math"/>
              <a:sym typeface="Cambria Math"/>
            </a:endParaRPr>
          </a:p>
          <a:p>
            <a:pPr indent="-330200" lvl="1" marL="914400" rtl="0" algn="l">
              <a:lnSpc>
                <a:spcPct val="115000"/>
              </a:lnSpc>
              <a:spcBef>
                <a:spcPts val="0"/>
              </a:spcBef>
              <a:spcAft>
                <a:spcPts val="0"/>
              </a:spcAft>
              <a:buSzPts val="1600"/>
              <a:buFont typeface="Cambria Math"/>
              <a:buChar char="○"/>
            </a:pPr>
            <a:r>
              <a:rPr lang="en" sz="1600">
                <a:latin typeface="Cutive Mono"/>
                <a:ea typeface="Cutive Mono"/>
                <a:cs typeface="Cutive Mono"/>
                <a:sym typeface="Cutive Mono"/>
              </a:rPr>
              <a:t>document.querySelectorAll("p.intro")</a:t>
            </a:r>
            <a:r>
              <a:rPr lang="en" sz="1600">
                <a:latin typeface="Cambria Math"/>
                <a:ea typeface="Cambria Math"/>
                <a:cs typeface="Cambria Math"/>
                <a:sym typeface="Cambria Math"/>
              </a:rPr>
              <a:t>: finds </a:t>
            </a:r>
            <a:r>
              <a:rPr lang="en" sz="1600">
                <a:latin typeface="Cambria Math"/>
                <a:ea typeface="Cambria Math"/>
                <a:cs typeface="Cambria Math"/>
                <a:sym typeface="Cambria Math"/>
              </a:rPr>
              <a:t>list of all &lt;p&gt; elements with class="intro"</a:t>
            </a:r>
            <a:endParaRPr sz="1600">
              <a:latin typeface="Cutive Mono"/>
              <a:ea typeface="Cutive Mono"/>
              <a:cs typeface="Cutive Mono"/>
              <a:sym typeface="Cutive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0">
                                            <p:txEl>
                                              <p:pRg end="0" st="0"/>
                                            </p:txEl>
                                          </p:spTgt>
                                        </p:tgtEl>
                                        <p:attrNameLst>
                                          <p:attrName>style.visibility</p:attrName>
                                        </p:attrNameLst>
                                      </p:cBhvr>
                                      <p:to>
                                        <p:strVal val="visible"/>
                                      </p:to>
                                    </p:set>
                                    <p:animEffect filter="fade" transition="in">
                                      <p:cBhvr>
                                        <p:cTn dur="1000"/>
                                        <p:tgtEl>
                                          <p:spTgt spid="5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0">
                                            <p:txEl>
                                              <p:pRg end="1" st="1"/>
                                            </p:txEl>
                                          </p:spTgt>
                                        </p:tgtEl>
                                        <p:attrNameLst>
                                          <p:attrName>style.visibility</p:attrName>
                                        </p:attrNameLst>
                                      </p:cBhvr>
                                      <p:to>
                                        <p:strVal val="visible"/>
                                      </p:to>
                                    </p:set>
                                    <p:animEffect filter="fade" transition="in">
                                      <p:cBhvr>
                                        <p:cTn dur="1000"/>
                                        <p:tgtEl>
                                          <p:spTgt spid="59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86"/>
          <p:cNvSpPr txBox="1"/>
          <p:nvPr>
            <p:ph type="title"/>
          </p:nvPr>
        </p:nvSpPr>
        <p:spPr>
          <a:xfrm>
            <a:off x="663225" y="433200"/>
            <a:ext cx="7838700" cy="6465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SzPts val="990"/>
              <a:buNone/>
            </a:pPr>
            <a:r>
              <a:rPr lang="en">
                <a:latin typeface="Cambria Math"/>
                <a:ea typeface="Cambria Math"/>
                <a:cs typeface="Cambria Math"/>
                <a:sym typeface="Cambria Math"/>
              </a:rPr>
              <a:t>Changing HTML Content</a:t>
            </a:r>
            <a:endParaRPr>
              <a:latin typeface="Cambria Math"/>
              <a:ea typeface="Cambria Math"/>
              <a:cs typeface="Cambria Math"/>
              <a:sym typeface="Cambria Math"/>
            </a:endParaRPr>
          </a:p>
        </p:txBody>
      </p:sp>
      <p:sp>
        <p:nvSpPr>
          <p:cNvPr id="596" name="Google Shape;596;p86"/>
          <p:cNvSpPr txBox="1"/>
          <p:nvPr/>
        </p:nvSpPr>
        <p:spPr>
          <a:xfrm>
            <a:off x="571500" y="1159925"/>
            <a:ext cx="8010300" cy="1719300"/>
          </a:xfrm>
          <a:prstGeom prst="rect">
            <a:avLst/>
          </a:prstGeom>
          <a:noFill/>
          <a:ln>
            <a:noFill/>
          </a:ln>
        </p:spPr>
        <p:txBody>
          <a:bodyPr anchorCtr="0" anchor="t" bIns="91425" lIns="91425" spcFirstLastPara="1" rIns="91425" wrap="square" tIns="91425">
            <a:spAutoFit/>
          </a:bodyPr>
          <a:lstStyle/>
          <a:p>
            <a:pPr indent="-349250" lvl="0" marL="457200" rtl="0" algn="l">
              <a:lnSpc>
                <a:spcPct val="150000"/>
              </a:lnSpc>
              <a:spcBef>
                <a:spcPts val="0"/>
              </a:spcBef>
              <a:spcAft>
                <a:spcPts val="0"/>
              </a:spcAft>
              <a:buSzPts val="1900"/>
              <a:buFont typeface="Cambria Math"/>
              <a:buChar char="●"/>
            </a:pPr>
            <a:r>
              <a:rPr lang="en" sz="1900">
                <a:latin typeface="Cambria Math"/>
                <a:ea typeface="Cambria Math"/>
                <a:cs typeface="Cambria Math"/>
                <a:sym typeface="Cambria Math"/>
              </a:rPr>
              <a:t>At the document level</a:t>
            </a:r>
            <a:endParaRPr sz="1900">
              <a:latin typeface="Cambria Math"/>
              <a:ea typeface="Cambria Math"/>
              <a:cs typeface="Cambria Math"/>
              <a:sym typeface="Cambria Math"/>
            </a:endParaRPr>
          </a:p>
          <a:p>
            <a:pPr indent="-330200" lvl="1" marL="914400" rtl="0" algn="l">
              <a:lnSpc>
                <a:spcPct val="115000"/>
              </a:lnSpc>
              <a:spcBef>
                <a:spcPts val="0"/>
              </a:spcBef>
              <a:spcAft>
                <a:spcPts val="0"/>
              </a:spcAft>
              <a:buSzPts val="1600"/>
              <a:buFont typeface="Cambria Math"/>
              <a:buChar char="○"/>
            </a:pPr>
            <a:r>
              <a:rPr lang="en" sz="1600">
                <a:latin typeface="Cutive Mono"/>
                <a:ea typeface="Cutive Mono"/>
                <a:cs typeface="Cutive Mono"/>
                <a:sym typeface="Cutive Mono"/>
              </a:rPr>
              <a:t>document.write()</a:t>
            </a:r>
            <a:r>
              <a:rPr lang="en" sz="1600">
                <a:latin typeface="Cambria Math"/>
                <a:ea typeface="Cambria Math"/>
                <a:cs typeface="Cambria Math"/>
                <a:sym typeface="Cambria Math"/>
              </a:rPr>
              <a:t> can be used in JavaScript to create dynamic HTML content</a:t>
            </a:r>
            <a:endParaRPr sz="1600">
              <a:latin typeface="Cambria Math"/>
              <a:ea typeface="Cambria Math"/>
              <a:cs typeface="Cambria Math"/>
              <a:sym typeface="Cambria Math"/>
            </a:endParaRPr>
          </a:p>
          <a:p>
            <a:pPr indent="-330200" lvl="1" marL="914400" rtl="0" algn="l">
              <a:lnSpc>
                <a:spcPct val="115000"/>
              </a:lnSpc>
              <a:spcBef>
                <a:spcPts val="0"/>
              </a:spcBef>
              <a:spcAft>
                <a:spcPts val="0"/>
              </a:spcAft>
              <a:buSzPts val="1600"/>
              <a:buFont typeface="Cambria Math"/>
              <a:buChar char="○"/>
            </a:pPr>
            <a:r>
              <a:rPr lang="en" sz="1600">
                <a:latin typeface="Cambria Math"/>
                <a:ea typeface="Cambria Math"/>
                <a:cs typeface="Cambria Math"/>
                <a:sym typeface="Cambria Math"/>
              </a:rPr>
              <a:t>Never use </a:t>
            </a:r>
            <a:r>
              <a:rPr lang="en" sz="1600">
                <a:latin typeface="Cutive Mono"/>
                <a:ea typeface="Cutive Mono"/>
                <a:cs typeface="Cutive Mono"/>
                <a:sym typeface="Cutive Mono"/>
              </a:rPr>
              <a:t>document.write()</a:t>
            </a:r>
            <a:r>
              <a:rPr lang="en" sz="1600">
                <a:latin typeface="Cambria Math"/>
                <a:ea typeface="Cambria Math"/>
                <a:cs typeface="Cambria Math"/>
                <a:sym typeface="Cambria Math"/>
              </a:rPr>
              <a:t> after the document is loaded. It will overwrite the document</a:t>
            </a:r>
            <a:endParaRPr sz="1600">
              <a:latin typeface="Cambria Math"/>
              <a:ea typeface="Cambria Math"/>
              <a:cs typeface="Cambria Math"/>
              <a:sym typeface="Cambria Mat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6">
                                            <p:txEl>
                                              <p:pRg end="0" st="0"/>
                                            </p:txEl>
                                          </p:spTgt>
                                        </p:tgtEl>
                                        <p:attrNameLst>
                                          <p:attrName>style.visibility</p:attrName>
                                        </p:attrNameLst>
                                      </p:cBhvr>
                                      <p:to>
                                        <p:strVal val="visible"/>
                                      </p:to>
                                    </p:set>
                                    <p:animEffect filter="fade" transition="in">
                                      <p:cBhvr>
                                        <p:cTn dur="1000"/>
                                        <p:tgtEl>
                                          <p:spTgt spid="5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6">
                                            <p:txEl>
                                              <p:pRg end="1" st="1"/>
                                            </p:txEl>
                                          </p:spTgt>
                                        </p:tgtEl>
                                        <p:attrNameLst>
                                          <p:attrName>style.visibility</p:attrName>
                                        </p:attrNameLst>
                                      </p:cBhvr>
                                      <p:to>
                                        <p:strVal val="visible"/>
                                      </p:to>
                                    </p:set>
                                    <p:animEffect filter="fade" transition="in">
                                      <p:cBhvr>
                                        <p:cTn dur="1000"/>
                                        <p:tgtEl>
                                          <p:spTgt spid="59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6">
                                            <p:txEl>
                                              <p:pRg end="2" st="2"/>
                                            </p:txEl>
                                          </p:spTgt>
                                        </p:tgtEl>
                                        <p:attrNameLst>
                                          <p:attrName>style.visibility</p:attrName>
                                        </p:attrNameLst>
                                      </p:cBhvr>
                                      <p:to>
                                        <p:strVal val="visible"/>
                                      </p:to>
                                    </p:set>
                                    <p:animEffect filter="fade" transition="in">
                                      <p:cBhvr>
                                        <p:cTn dur="1000"/>
                                        <p:tgtEl>
                                          <p:spTgt spid="59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87"/>
          <p:cNvSpPr txBox="1"/>
          <p:nvPr>
            <p:ph type="title"/>
          </p:nvPr>
        </p:nvSpPr>
        <p:spPr>
          <a:xfrm>
            <a:off x="663225" y="433200"/>
            <a:ext cx="7838700" cy="6465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SzPts val="990"/>
              <a:buNone/>
            </a:pPr>
            <a:r>
              <a:rPr lang="en">
                <a:latin typeface="Cambria Math"/>
                <a:ea typeface="Cambria Math"/>
                <a:cs typeface="Cambria Math"/>
                <a:sym typeface="Cambria Math"/>
              </a:rPr>
              <a:t>Changing HTML Content</a:t>
            </a:r>
            <a:endParaRPr>
              <a:latin typeface="Cambria Math"/>
              <a:ea typeface="Cambria Math"/>
              <a:cs typeface="Cambria Math"/>
              <a:sym typeface="Cambria Math"/>
            </a:endParaRPr>
          </a:p>
        </p:txBody>
      </p:sp>
      <p:sp>
        <p:nvSpPr>
          <p:cNvPr id="602" name="Google Shape;602;p87"/>
          <p:cNvSpPr txBox="1"/>
          <p:nvPr/>
        </p:nvSpPr>
        <p:spPr>
          <a:xfrm>
            <a:off x="571500" y="1159925"/>
            <a:ext cx="8010300" cy="2002500"/>
          </a:xfrm>
          <a:prstGeom prst="rect">
            <a:avLst/>
          </a:prstGeom>
          <a:noFill/>
          <a:ln>
            <a:noFill/>
          </a:ln>
        </p:spPr>
        <p:txBody>
          <a:bodyPr anchorCtr="0" anchor="t" bIns="91425" lIns="91425" spcFirstLastPara="1" rIns="91425" wrap="square" tIns="91425">
            <a:spAutoFit/>
          </a:bodyPr>
          <a:lstStyle/>
          <a:p>
            <a:pPr indent="-349250" lvl="0" marL="457200" rtl="0" algn="l">
              <a:lnSpc>
                <a:spcPct val="150000"/>
              </a:lnSpc>
              <a:spcBef>
                <a:spcPts val="0"/>
              </a:spcBef>
              <a:spcAft>
                <a:spcPts val="0"/>
              </a:spcAft>
              <a:buSzPts val="1900"/>
              <a:buFont typeface="Cambria Math"/>
              <a:buChar char="●"/>
            </a:pPr>
            <a:r>
              <a:rPr lang="en" sz="1900">
                <a:latin typeface="Cambria Math"/>
                <a:ea typeface="Cambria Math"/>
                <a:cs typeface="Cambria Math"/>
                <a:sym typeface="Cambria Math"/>
              </a:rPr>
              <a:t>At the element level</a:t>
            </a:r>
            <a:endParaRPr sz="1900">
              <a:latin typeface="Cambria Math"/>
              <a:ea typeface="Cambria Math"/>
              <a:cs typeface="Cambria Math"/>
              <a:sym typeface="Cambria Math"/>
            </a:endParaRPr>
          </a:p>
          <a:p>
            <a:pPr indent="-330200" lvl="1" marL="914400" rtl="0" algn="l">
              <a:lnSpc>
                <a:spcPct val="115000"/>
              </a:lnSpc>
              <a:spcBef>
                <a:spcPts val="0"/>
              </a:spcBef>
              <a:spcAft>
                <a:spcPts val="0"/>
              </a:spcAft>
              <a:buSzPts val="1600"/>
              <a:buFont typeface="Cambria Math"/>
              <a:buChar char="○"/>
            </a:pPr>
            <a:r>
              <a:rPr lang="en" sz="1600">
                <a:latin typeface="Cambria Math"/>
                <a:ea typeface="Cambria Math"/>
                <a:cs typeface="Cambria Math"/>
                <a:sym typeface="Cambria Math"/>
              </a:rPr>
              <a:t>For any non-empty HTML element, its content is represented by the property innerHTML. Therefore, to change the content of the element in DOM, we need to change the value of the innerHTML property</a:t>
            </a:r>
            <a:endParaRPr sz="1600">
              <a:latin typeface="Cambria Math"/>
              <a:ea typeface="Cambria Math"/>
              <a:cs typeface="Cambria Math"/>
              <a:sym typeface="Cambria Math"/>
            </a:endParaRPr>
          </a:p>
          <a:p>
            <a:pPr indent="-330200" lvl="1" marL="914400" rtl="0" algn="l">
              <a:lnSpc>
                <a:spcPct val="115000"/>
              </a:lnSpc>
              <a:spcBef>
                <a:spcPts val="0"/>
              </a:spcBef>
              <a:spcAft>
                <a:spcPts val="0"/>
              </a:spcAft>
              <a:buSzPts val="1600"/>
              <a:buFont typeface="Cambria Math"/>
              <a:buChar char="○"/>
            </a:pPr>
            <a:r>
              <a:rPr lang="en" sz="1600">
                <a:latin typeface="Cambria Math"/>
                <a:ea typeface="Cambria Math"/>
                <a:cs typeface="Cambria Math"/>
                <a:sym typeface="Cambria Math"/>
              </a:rPr>
              <a:t>The following code will change the content of the &lt;p&gt; element with id="intro" to "Welcome to CSCI3321"</a:t>
            </a:r>
            <a:endParaRPr sz="1600">
              <a:latin typeface="Cambria Math"/>
              <a:ea typeface="Cambria Math"/>
              <a:cs typeface="Cambria Math"/>
              <a:sym typeface="Cambria Math"/>
            </a:endParaRPr>
          </a:p>
        </p:txBody>
      </p:sp>
      <p:sp>
        <p:nvSpPr>
          <p:cNvPr id="603" name="Google Shape;603;p87"/>
          <p:cNvSpPr txBox="1"/>
          <p:nvPr/>
        </p:nvSpPr>
        <p:spPr>
          <a:xfrm>
            <a:off x="571500" y="3188575"/>
            <a:ext cx="8068500" cy="415500"/>
          </a:xfrm>
          <a:prstGeom prst="rect">
            <a:avLst/>
          </a:prstGeom>
          <a:noFill/>
          <a:ln>
            <a:noFill/>
          </a:ln>
        </p:spPr>
        <p:txBody>
          <a:bodyPr anchorCtr="0" anchor="t" bIns="91425" lIns="91425" spcFirstLastPara="1" rIns="91425" wrap="square" tIns="91425">
            <a:spAutoFit/>
          </a:bodyPr>
          <a:lstStyle/>
          <a:p>
            <a:pPr indent="0" lvl="0" marL="57150" rtl="0" algn="l">
              <a:lnSpc>
                <a:spcPct val="150000"/>
              </a:lnSpc>
              <a:spcBef>
                <a:spcPts val="0"/>
              </a:spcBef>
              <a:spcAft>
                <a:spcPts val="0"/>
              </a:spcAft>
              <a:buNone/>
            </a:pPr>
            <a:r>
              <a:rPr lang="en" sz="1500">
                <a:latin typeface="Cutive Mono"/>
                <a:ea typeface="Cutive Mono"/>
                <a:cs typeface="Cutive Mono"/>
                <a:sym typeface="Cutive Mono"/>
              </a:rPr>
              <a:t>document.getElementById(</a:t>
            </a:r>
            <a:r>
              <a:rPr lang="en" sz="1500">
                <a:solidFill>
                  <a:srgbClr val="CC4125"/>
                </a:solidFill>
                <a:latin typeface="Cutive Mono"/>
                <a:ea typeface="Cutive Mono"/>
                <a:cs typeface="Cutive Mono"/>
                <a:sym typeface="Cutive Mono"/>
              </a:rPr>
              <a:t>"intro"</a:t>
            </a:r>
            <a:r>
              <a:rPr lang="en" sz="1500">
                <a:latin typeface="Cutive Mono"/>
                <a:ea typeface="Cutive Mono"/>
                <a:cs typeface="Cutive Mono"/>
                <a:sym typeface="Cutive Mono"/>
              </a:rPr>
              <a:t>).innerHTML = </a:t>
            </a:r>
            <a:r>
              <a:rPr lang="en" sz="1500">
                <a:solidFill>
                  <a:srgbClr val="A61C00"/>
                </a:solidFill>
                <a:latin typeface="Cutive Mono"/>
                <a:ea typeface="Cutive Mono"/>
                <a:cs typeface="Cutive Mono"/>
                <a:sym typeface="Cutive Mono"/>
              </a:rPr>
              <a:t>"Welcome to CSCI3321"</a:t>
            </a:r>
            <a:r>
              <a:rPr lang="en" sz="1500">
                <a:latin typeface="Cutive Mono"/>
                <a:ea typeface="Cutive Mono"/>
                <a:cs typeface="Cutive Mono"/>
                <a:sym typeface="Cutive Mono"/>
              </a:rPr>
              <a:t>;</a:t>
            </a:r>
            <a:endParaRPr sz="1500"/>
          </a:p>
        </p:txBody>
      </p:sp>
      <p:sp>
        <p:nvSpPr>
          <p:cNvPr id="604" name="Google Shape;604;p87"/>
          <p:cNvSpPr txBox="1"/>
          <p:nvPr/>
        </p:nvSpPr>
        <p:spPr>
          <a:xfrm>
            <a:off x="571500" y="3626900"/>
            <a:ext cx="8160300" cy="762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57150" rtl="0" algn="l">
              <a:lnSpc>
                <a:spcPct val="150000"/>
              </a:lnSpc>
              <a:spcBef>
                <a:spcPts val="0"/>
              </a:spcBef>
              <a:spcAft>
                <a:spcPts val="0"/>
              </a:spcAft>
              <a:buNone/>
            </a:pPr>
            <a:r>
              <a:rPr lang="en" sz="1500">
                <a:solidFill>
                  <a:srgbClr val="0000FF"/>
                </a:solidFill>
                <a:latin typeface="Cutive Mono"/>
                <a:ea typeface="Cutive Mono"/>
                <a:cs typeface="Cutive Mono"/>
                <a:sym typeface="Cutive Mono"/>
              </a:rPr>
              <a:t>let</a:t>
            </a:r>
            <a:r>
              <a:rPr lang="en" sz="1500">
                <a:latin typeface="Cutive Mono"/>
                <a:ea typeface="Cutive Mono"/>
                <a:cs typeface="Cutive Mono"/>
                <a:sym typeface="Cutive Mono"/>
              </a:rPr>
              <a:t> para = </a:t>
            </a:r>
            <a:r>
              <a:rPr lang="en" sz="1500">
                <a:latin typeface="Cutive Mono"/>
                <a:ea typeface="Cutive Mono"/>
                <a:cs typeface="Cutive Mono"/>
                <a:sym typeface="Cutive Mono"/>
              </a:rPr>
              <a:t>document.getElementById(</a:t>
            </a:r>
            <a:r>
              <a:rPr lang="en" sz="1500">
                <a:solidFill>
                  <a:srgbClr val="CC4125"/>
                </a:solidFill>
                <a:latin typeface="Cutive Mono"/>
                <a:ea typeface="Cutive Mono"/>
                <a:cs typeface="Cutive Mono"/>
                <a:sym typeface="Cutive Mono"/>
              </a:rPr>
              <a:t>"intro"</a:t>
            </a:r>
            <a:r>
              <a:rPr lang="en" sz="1500">
                <a:latin typeface="Cutive Mono"/>
                <a:ea typeface="Cutive Mono"/>
                <a:cs typeface="Cutive Mono"/>
                <a:sym typeface="Cutive Mono"/>
              </a:rPr>
              <a:t>);</a:t>
            </a:r>
            <a:endParaRPr sz="1500">
              <a:latin typeface="Cutive Mono"/>
              <a:ea typeface="Cutive Mono"/>
              <a:cs typeface="Cutive Mono"/>
              <a:sym typeface="Cutive Mono"/>
            </a:endParaRPr>
          </a:p>
          <a:p>
            <a:pPr indent="0" lvl="0" marL="57150" rtl="0" algn="l">
              <a:lnSpc>
                <a:spcPct val="150000"/>
              </a:lnSpc>
              <a:spcBef>
                <a:spcPts val="0"/>
              </a:spcBef>
              <a:spcAft>
                <a:spcPts val="0"/>
              </a:spcAft>
              <a:buNone/>
            </a:pPr>
            <a:r>
              <a:rPr lang="en" sz="1500">
                <a:latin typeface="Cutive Mono"/>
                <a:ea typeface="Cutive Mono"/>
                <a:cs typeface="Cutive Mono"/>
                <a:sym typeface="Cutive Mono"/>
              </a:rPr>
              <a:t>para.innerHTML = </a:t>
            </a:r>
            <a:r>
              <a:rPr lang="en" sz="1500">
                <a:solidFill>
                  <a:srgbClr val="A61C00"/>
                </a:solidFill>
                <a:latin typeface="Cutive Mono"/>
                <a:ea typeface="Cutive Mono"/>
                <a:cs typeface="Cutive Mono"/>
                <a:sym typeface="Cutive Mono"/>
              </a:rPr>
              <a:t>"Welcome to CSCI3321"</a:t>
            </a:r>
            <a:r>
              <a:rPr lang="en" sz="1500">
                <a:latin typeface="Cutive Mono"/>
                <a:ea typeface="Cutive Mono"/>
                <a:cs typeface="Cutive Mono"/>
                <a:sym typeface="Cutive Mono"/>
              </a:rPr>
              <a:t>;  </a:t>
            </a:r>
            <a:r>
              <a:rPr lang="en" sz="1500">
                <a:solidFill>
                  <a:srgbClr val="38761D"/>
                </a:solidFill>
                <a:latin typeface="Cutive Mono"/>
                <a:ea typeface="Cutive Mono"/>
                <a:cs typeface="Cutive Mono"/>
                <a:sym typeface="Cutive Mono"/>
              </a:rPr>
              <a:t>// same as the code above</a:t>
            </a:r>
            <a:endParaRPr sz="1500">
              <a:solidFill>
                <a:srgbClr val="38761D"/>
              </a:solidFill>
              <a:latin typeface="Cutive Mono"/>
              <a:ea typeface="Cutive Mono"/>
              <a:cs typeface="Cutive Mono"/>
              <a:sym typeface="Cutive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2">
                                            <p:txEl>
                                              <p:pRg end="0" st="0"/>
                                            </p:txEl>
                                          </p:spTgt>
                                        </p:tgtEl>
                                        <p:attrNameLst>
                                          <p:attrName>style.visibility</p:attrName>
                                        </p:attrNameLst>
                                      </p:cBhvr>
                                      <p:to>
                                        <p:strVal val="visible"/>
                                      </p:to>
                                    </p:set>
                                    <p:animEffect filter="fade" transition="in">
                                      <p:cBhvr>
                                        <p:cTn dur="1000"/>
                                        <p:tgtEl>
                                          <p:spTgt spid="6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2">
                                            <p:txEl>
                                              <p:pRg end="1" st="1"/>
                                            </p:txEl>
                                          </p:spTgt>
                                        </p:tgtEl>
                                        <p:attrNameLst>
                                          <p:attrName>style.visibility</p:attrName>
                                        </p:attrNameLst>
                                      </p:cBhvr>
                                      <p:to>
                                        <p:strVal val="visible"/>
                                      </p:to>
                                    </p:set>
                                    <p:animEffect filter="fade" transition="in">
                                      <p:cBhvr>
                                        <p:cTn dur="1000"/>
                                        <p:tgtEl>
                                          <p:spTgt spid="6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2">
                                            <p:txEl>
                                              <p:pRg end="2" st="2"/>
                                            </p:txEl>
                                          </p:spTgt>
                                        </p:tgtEl>
                                        <p:attrNameLst>
                                          <p:attrName>style.visibility</p:attrName>
                                        </p:attrNameLst>
                                      </p:cBhvr>
                                      <p:to>
                                        <p:strVal val="visible"/>
                                      </p:to>
                                    </p:set>
                                    <p:animEffect filter="fade" transition="in">
                                      <p:cBhvr>
                                        <p:cTn dur="1000"/>
                                        <p:tgtEl>
                                          <p:spTgt spid="6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gtEl>
                                        <p:attrNameLst>
                                          <p:attrName>style.visibility</p:attrName>
                                        </p:attrNameLst>
                                      </p:cBhvr>
                                      <p:to>
                                        <p:strVal val="visible"/>
                                      </p:to>
                                    </p:set>
                                    <p:animEffect filter="fade" transition="in">
                                      <p:cBhvr>
                                        <p:cTn dur="1000"/>
                                        <p:tgtEl>
                                          <p:spTgt spid="6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gtEl>
                                        <p:attrNameLst>
                                          <p:attrName>style.visibility</p:attrName>
                                        </p:attrNameLst>
                                      </p:cBhvr>
                                      <p:to>
                                        <p:strVal val="visible"/>
                                      </p:to>
                                    </p:set>
                                    <p:animEffect filter="fade" transition="in">
                                      <p:cBhvr>
                                        <p:cTn dur="1000"/>
                                        <p:tgtEl>
                                          <p:spTgt spid="6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663225" y="585600"/>
            <a:ext cx="7838700" cy="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Cambria Math"/>
                <a:ea typeface="Cambria Math"/>
                <a:cs typeface="Cambria Math"/>
                <a:sym typeface="Cambria Math"/>
              </a:rPr>
              <a:t>JavaScript 101 - Syntax</a:t>
            </a:r>
            <a:endParaRPr>
              <a:latin typeface="Cambria Math"/>
              <a:ea typeface="Cambria Math"/>
              <a:cs typeface="Cambria Math"/>
              <a:sym typeface="Cambria Math"/>
            </a:endParaRPr>
          </a:p>
        </p:txBody>
      </p:sp>
      <p:sp>
        <p:nvSpPr>
          <p:cNvPr id="172" name="Google Shape;172;p20"/>
          <p:cNvSpPr txBox="1"/>
          <p:nvPr/>
        </p:nvSpPr>
        <p:spPr>
          <a:xfrm>
            <a:off x="571500" y="1159925"/>
            <a:ext cx="7505700" cy="24951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Case sensitivity</a:t>
            </a:r>
            <a:endParaRPr sz="1900">
              <a:latin typeface="Cambria Math"/>
              <a:ea typeface="Cambria Math"/>
              <a:cs typeface="Cambria Math"/>
              <a:sym typeface="Cambria Math"/>
            </a:endParaRPr>
          </a:p>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Identifiers and reserved words</a:t>
            </a:r>
            <a:endParaRPr sz="1900">
              <a:latin typeface="Cambria Math"/>
              <a:ea typeface="Cambria Math"/>
              <a:cs typeface="Cambria Math"/>
              <a:sym typeface="Cambria Math"/>
            </a:endParaRPr>
          </a:p>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Literals</a:t>
            </a:r>
            <a:endParaRPr sz="1900">
              <a:latin typeface="Cambria Math"/>
              <a:ea typeface="Cambria Math"/>
              <a:cs typeface="Cambria Math"/>
              <a:sym typeface="Cambria Math"/>
            </a:endParaRPr>
          </a:p>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Comments</a:t>
            </a:r>
            <a:endParaRPr sz="1900">
              <a:latin typeface="Cambria Math"/>
              <a:ea typeface="Cambria Math"/>
              <a:cs typeface="Cambria Math"/>
              <a:sym typeface="Cambria Math"/>
            </a:endParaRPr>
          </a:p>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Types</a:t>
            </a:r>
            <a:endParaRPr sz="1900">
              <a:latin typeface="Cambria Math"/>
              <a:ea typeface="Cambria Math"/>
              <a:cs typeface="Cambria Math"/>
              <a:sym typeface="Cambria Math"/>
            </a:endParaRPr>
          </a:p>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Values</a:t>
            </a:r>
            <a:endParaRPr sz="1900">
              <a:latin typeface="Cambria Math"/>
              <a:ea typeface="Cambria Math"/>
              <a:cs typeface="Cambria Math"/>
              <a:sym typeface="Cambria Math"/>
            </a:endParaRPr>
          </a:p>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Variables</a:t>
            </a:r>
            <a:endParaRPr sz="1900">
              <a:latin typeface="Cambria Math"/>
              <a:ea typeface="Cambria Math"/>
              <a:cs typeface="Cambria Math"/>
              <a:sym typeface="Cambria Mat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animEffect filter="fade" transition="in">
                                      <p:cBhvr>
                                        <p:cTn dur="1000"/>
                                        <p:tgtEl>
                                          <p:spTgt spid="1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1" st="1"/>
                                            </p:txEl>
                                          </p:spTgt>
                                        </p:tgtEl>
                                        <p:attrNameLst>
                                          <p:attrName>style.visibility</p:attrName>
                                        </p:attrNameLst>
                                      </p:cBhvr>
                                      <p:to>
                                        <p:strVal val="visible"/>
                                      </p:to>
                                    </p:set>
                                    <p:animEffect filter="fade" transition="in">
                                      <p:cBhvr>
                                        <p:cTn dur="1000"/>
                                        <p:tgtEl>
                                          <p:spTgt spid="1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2" st="2"/>
                                            </p:txEl>
                                          </p:spTgt>
                                        </p:tgtEl>
                                        <p:attrNameLst>
                                          <p:attrName>style.visibility</p:attrName>
                                        </p:attrNameLst>
                                      </p:cBhvr>
                                      <p:to>
                                        <p:strVal val="visible"/>
                                      </p:to>
                                    </p:set>
                                    <p:animEffect filter="fade" transition="in">
                                      <p:cBhvr>
                                        <p:cTn dur="1000"/>
                                        <p:tgtEl>
                                          <p:spTgt spid="1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3" st="3"/>
                                            </p:txEl>
                                          </p:spTgt>
                                        </p:tgtEl>
                                        <p:attrNameLst>
                                          <p:attrName>style.visibility</p:attrName>
                                        </p:attrNameLst>
                                      </p:cBhvr>
                                      <p:to>
                                        <p:strVal val="visible"/>
                                      </p:to>
                                    </p:set>
                                    <p:animEffect filter="fade" transition="in">
                                      <p:cBhvr>
                                        <p:cTn dur="1000"/>
                                        <p:tgtEl>
                                          <p:spTgt spid="1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4" st="4"/>
                                            </p:txEl>
                                          </p:spTgt>
                                        </p:tgtEl>
                                        <p:attrNameLst>
                                          <p:attrName>style.visibility</p:attrName>
                                        </p:attrNameLst>
                                      </p:cBhvr>
                                      <p:to>
                                        <p:strVal val="visible"/>
                                      </p:to>
                                    </p:set>
                                    <p:animEffect filter="fade" transition="in">
                                      <p:cBhvr>
                                        <p:cTn dur="1000"/>
                                        <p:tgtEl>
                                          <p:spTgt spid="17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5" st="5"/>
                                            </p:txEl>
                                          </p:spTgt>
                                        </p:tgtEl>
                                        <p:attrNameLst>
                                          <p:attrName>style.visibility</p:attrName>
                                        </p:attrNameLst>
                                      </p:cBhvr>
                                      <p:to>
                                        <p:strVal val="visible"/>
                                      </p:to>
                                    </p:set>
                                    <p:animEffect filter="fade" transition="in">
                                      <p:cBhvr>
                                        <p:cTn dur="1000"/>
                                        <p:tgtEl>
                                          <p:spTgt spid="17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6" st="6"/>
                                            </p:txEl>
                                          </p:spTgt>
                                        </p:tgtEl>
                                        <p:attrNameLst>
                                          <p:attrName>style.visibility</p:attrName>
                                        </p:attrNameLst>
                                      </p:cBhvr>
                                      <p:to>
                                        <p:strVal val="visible"/>
                                      </p:to>
                                    </p:set>
                                    <p:animEffect filter="fade" transition="in">
                                      <p:cBhvr>
                                        <p:cTn dur="1000"/>
                                        <p:tgtEl>
                                          <p:spTgt spid="17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663225" y="585600"/>
            <a:ext cx="7838700" cy="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Cambria Math"/>
                <a:ea typeface="Cambria Math"/>
                <a:cs typeface="Cambria Math"/>
                <a:sym typeface="Cambria Math"/>
              </a:rPr>
              <a:t>Case Sensitivity</a:t>
            </a:r>
            <a:endParaRPr>
              <a:latin typeface="Cambria Math"/>
              <a:ea typeface="Cambria Math"/>
              <a:cs typeface="Cambria Math"/>
              <a:sym typeface="Cambria Math"/>
            </a:endParaRPr>
          </a:p>
        </p:txBody>
      </p:sp>
      <p:sp>
        <p:nvSpPr>
          <p:cNvPr id="178" name="Google Shape;178;p21"/>
          <p:cNvSpPr txBox="1"/>
          <p:nvPr/>
        </p:nvSpPr>
        <p:spPr>
          <a:xfrm>
            <a:off x="571500" y="1159925"/>
            <a:ext cx="7505700" cy="29775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Cambria Math"/>
              <a:buChar char="●"/>
            </a:pPr>
            <a:r>
              <a:rPr lang="en" sz="1900">
                <a:latin typeface="Cambria Math"/>
                <a:ea typeface="Cambria Math"/>
                <a:cs typeface="Cambria Math"/>
                <a:sym typeface="Cambria Math"/>
              </a:rPr>
              <a:t>JavaScript is case-sensitive</a:t>
            </a:r>
            <a:endParaRPr sz="1900">
              <a:latin typeface="Cambria Math"/>
              <a:ea typeface="Cambria Math"/>
              <a:cs typeface="Cambria Math"/>
              <a:sym typeface="Cambria Math"/>
            </a:endParaRPr>
          </a:p>
          <a:p>
            <a:pPr indent="-342900" lvl="1" marL="914400" rtl="0" algn="l">
              <a:lnSpc>
                <a:spcPct val="115000"/>
              </a:lnSpc>
              <a:spcBef>
                <a:spcPts val="0"/>
              </a:spcBef>
              <a:spcAft>
                <a:spcPts val="0"/>
              </a:spcAft>
              <a:buSzPts val="1800"/>
              <a:buFont typeface="Cambria Math"/>
              <a:buChar char="○"/>
            </a:pPr>
            <a:r>
              <a:rPr lang="en" sz="1800">
                <a:latin typeface="Cambria Math"/>
                <a:ea typeface="Cambria Math"/>
                <a:cs typeface="Cambria Math"/>
                <a:sym typeface="Cambria Math"/>
              </a:rPr>
              <a:t>A variable named CSCI3321 is different from csci3321, Csci3321, CsCi3321, etc</a:t>
            </a:r>
            <a:endParaRPr sz="1800">
              <a:latin typeface="Cambria Math"/>
              <a:ea typeface="Cambria Math"/>
              <a:cs typeface="Cambria Math"/>
              <a:sym typeface="Cambria Math"/>
            </a:endParaRPr>
          </a:p>
          <a:p>
            <a:pPr indent="-342900" lvl="1" marL="914400" rtl="0" algn="l">
              <a:lnSpc>
                <a:spcPct val="115000"/>
              </a:lnSpc>
              <a:spcBef>
                <a:spcPts val="0"/>
              </a:spcBef>
              <a:spcAft>
                <a:spcPts val="0"/>
              </a:spcAft>
              <a:buSzPts val="1800"/>
              <a:buFont typeface="Cambria Math"/>
              <a:buChar char="○"/>
            </a:pPr>
            <a:r>
              <a:rPr lang="en" sz="1800">
                <a:latin typeface="Cambria Math"/>
                <a:ea typeface="Cambria Math"/>
                <a:cs typeface="Cambria Math"/>
                <a:sym typeface="Cambria Math"/>
              </a:rPr>
              <a:t>A method named calculateTotal() is different from calculatetotal()</a:t>
            </a:r>
            <a:endParaRPr sz="1800">
              <a:latin typeface="Cambria Math"/>
              <a:ea typeface="Cambria Math"/>
              <a:cs typeface="Cambria Math"/>
              <a:sym typeface="Cambria Math"/>
            </a:endParaRPr>
          </a:p>
          <a:p>
            <a:pPr indent="-342900" lvl="1" marL="914400" rtl="0" algn="l">
              <a:lnSpc>
                <a:spcPct val="115000"/>
              </a:lnSpc>
              <a:spcBef>
                <a:spcPts val="0"/>
              </a:spcBef>
              <a:spcAft>
                <a:spcPts val="0"/>
              </a:spcAft>
              <a:buSzPts val="1800"/>
              <a:buFont typeface="Cambria Math"/>
              <a:buChar char="○"/>
            </a:pPr>
            <a:r>
              <a:rPr lang="en" sz="1800">
                <a:latin typeface="Cambria Math"/>
                <a:ea typeface="Cambria Math"/>
                <a:cs typeface="Cambria Math"/>
                <a:sym typeface="Cambria Math"/>
              </a:rPr>
              <a:t>JavaScript follows the lower Camel Case style to name methods</a:t>
            </a:r>
            <a:endParaRPr sz="1800">
              <a:latin typeface="Cambria Math"/>
              <a:ea typeface="Cambria Math"/>
              <a:cs typeface="Cambria Math"/>
              <a:sym typeface="Cambria Math"/>
            </a:endParaRPr>
          </a:p>
          <a:p>
            <a:pPr indent="-336550" lvl="2" marL="1371600" rtl="0" algn="l">
              <a:lnSpc>
                <a:spcPct val="115000"/>
              </a:lnSpc>
              <a:spcBef>
                <a:spcPts val="0"/>
              </a:spcBef>
              <a:spcAft>
                <a:spcPts val="0"/>
              </a:spcAft>
              <a:buSzPts val="1700"/>
              <a:buFont typeface="Cambria Math"/>
              <a:buChar char="■"/>
            </a:pPr>
            <a:r>
              <a:rPr lang="en" sz="1700">
                <a:latin typeface="Cambria Math"/>
                <a:ea typeface="Cambria Math"/>
                <a:cs typeface="Cambria Math"/>
                <a:sym typeface="Cambria Math"/>
              </a:rPr>
              <a:t>getElementById()</a:t>
            </a:r>
            <a:endParaRPr sz="1700">
              <a:latin typeface="Cambria Math"/>
              <a:ea typeface="Cambria Math"/>
              <a:cs typeface="Cambria Math"/>
              <a:sym typeface="Cambria Math"/>
            </a:endParaRPr>
          </a:p>
          <a:p>
            <a:pPr indent="-336550" lvl="2" marL="1371600" rtl="0" algn="l">
              <a:lnSpc>
                <a:spcPct val="115000"/>
              </a:lnSpc>
              <a:spcBef>
                <a:spcPts val="0"/>
              </a:spcBef>
              <a:spcAft>
                <a:spcPts val="0"/>
              </a:spcAft>
              <a:buSzPts val="1700"/>
              <a:buFont typeface="Cambria Math"/>
              <a:buChar char="■"/>
            </a:pPr>
            <a:r>
              <a:rPr lang="en" sz="1700">
                <a:latin typeface="Cambria Math"/>
                <a:ea typeface="Cambria Math"/>
                <a:cs typeface="Cambria Math"/>
                <a:sym typeface="Cambria Math"/>
              </a:rPr>
              <a:t>indexOf()</a:t>
            </a:r>
            <a:endParaRPr sz="1700">
              <a:latin typeface="Cambria Math"/>
              <a:ea typeface="Cambria Math"/>
              <a:cs typeface="Cambria Math"/>
              <a:sym typeface="Cambria Math"/>
            </a:endParaRPr>
          </a:p>
          <a:p>
            <a:pPr indent="-336550" lvl="2" marL="1371600" rtl="0" algn="l">
              <a:lnSpc>
                <a:spcPct val="115000"/>
              </a:lnSpc>
              <a:spcBef>
                <a:spcPts val="0"/>
              </a:spcBef>
              <a:spcAft>
                <a:spcPts val="0"/>
              </a:spcAft>
              <a:buSzPts val="1700"/>
              <a:buFont typeface="Cambria Math"/>
              <a:buChar char="■"/>
            </a:pPr>
            <a:r>
              <a:rPr lang="en" sz="1700">
                <a:latin typeface="Cambria Math"/>
                <a:ea typeface="Cambria Math"/>
                <a:cs typeface="Cambria Math"/>
                <a:sym typeface="Cambria Math"/>
              </a:rPr>
              <a:t>startWith()</a:t>
            </a:r>
            <a:endParaRPr sz="1700">
              <a:latin typeface="Cambria Math"/>
              <a:ea typeface="Cambria Math"/>
              <a:cs typeface="Cambria Math"/>
              <a:sym typeface="Cambria Mat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0" st="0"/>
                                            </p:txEl>
                                          </p:spTgt>
                                        </p:tgtEl>
                                        <p:attrNameLst>
                                          <p:attrName>style.visibility</p:attrName>
                                        </p:attrNameLst>
                                      </p:cBhvr>
                                      <p:to>
                                        <p:strVal val="visible"/>
                                      </p:to>
                                    </p:set>
                                    <p:animEffect filter="fade" transition="in">
                                      <p:cBhvr>
                                        <p:cTn dur="1000"/>
                                        <p:tgtEl>
                                          <p:spTgt spid="1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1" st="1"/>
                                            </p:txEl>
                                          </p:spTgt>
                                        </p:tgtEl>
                                        <p:attrNameLst>
                                          <p:attrName>style.visibility</p:attrName>
                                        </p:attrNameLst>
                                      </p:cBhvr>
                                      <p:to>
                                        <p:strVal val="visible"/>
                                      </p:to>
                                    </p:set>
                                    <p:animEffect filter="fade" transition="in">
                                      <p:cBhvr>
                                        <p:cTn dur="1000"/>
                                        <p:tgtEl>
                                          <p:spTgt spid="1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2" st="2"/>
                                            </p:txEl>
                                          </p:spTgt>
                                        </p:tgtEl>
                                        <p:attrNameLst>
                                          <p:attrName>style.visibility</p:attrName>
                                        </p:attrNameLst>
                                      </p:cBhvr>
                                      <p:to>
                                        <p:strVal val="visible"/>
                                      </p:to>
                                    </p:set>
                                    <p:animEffect filter="fade" transition="in">
                                      <p:cBhvr>
                                        <p:cTn dur="1000"/>
                                        <p:tgtEl>
                                          <p:spTgt spid="1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3" st="3"/>
                                            </p:txEl>
                                          </p:spTgt>
                                        </p:tgtEl>
                                        <p:attrNameLst>
                                          <p:attrName>style.visibility</p:attrName>
                                        </p:attrNameLst>
                                      </p:cBhvr>
                                      <p:to>
                                        <p:strVal val="visible"/>
                                      </p:to>
                                    </p:set>
                                    <p:animEffect filter="fade" transition="in">
                                      <p:cBhvr>
                                        <p:cTn dur="1000"/>
                                        <p:tgtEl>
                                          <p:spTgt spid="17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4" st="4"/>
                                            </p:txEl>
                                          </p:spTgt>
                                        </p:tgtEl>
                                        <p:attrNameLst>
                                          <p:attrName>style.visibility</p:attrName>
                                        </p:attrNameLst>
                                      </p:cBhvr>
                                      <p:to>
                                        <p:strVal val="visible"/>
                                      </p:to>
                                    </p:set>
                                    <p:animEffect filter="fade" transition="in">
                                      <p:cBhvr>
                                        <p:cTn dur="1000"/>
                                        <p:tgtEl>
                                          <p:spTgt spid="17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5" st="5"/>
                                            </p:txEl>
                                          </p:spTgt>
                                        </p:tgtEl>
                                        <p:attrNameLst>
                                          <p:attrName>style.visibility</p:attrName>
                                        </p:attrNameLst>
                                      </p:cBhvr>
                                      <p:to>
                                        <p:strVal val="visible"/>
                                      </p:to>
                                    </p:set>
                                    <p:animEffect filter="fade" transition="in">
                                      <p:cBhvr>
                                        <p:cTn dur="1000"/>
                                        <p:tgtEl>
                                          <p:spTgt spid="17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6" st="6"/>
                                            </p:txEl>
                                          </p:spTgt>
                                        </p:tgtEl>
                                        <p:attrNameLst>
                                          <p:attrName>style.visibility</p:attrName>
                                        </p:attrNameLst>
                                      </p:cBhvr>
                                      <p:to>
                                        <p:strVal val="visible"/>
                                      </p:to>
                                    </p:set>
                                    <p:animEffect filter="fade" transition="in">
                                      <p:cBhvr>
                                        <p:cTn dur="1000"/>
                                        <p:tgtEl>
                                          <p:spTgt spid="17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