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69"/>
  </p:notesMasterIdLst>
  <p:sldIdLst>
    <p:sldId id="256" r:id="rId2"/>
    <p:sldId id="327" r:id="rId3"/>
    <p:sldId id="261" r:id="rId4"/>
    <p:sldId id="287" r:id="rId5"/>
    <p:sldId id="282" r:id="rId6"/>
    <p:sldId id="262" r:id="rId7"/>
    <p:sldId id="273" r:id="rId8"/>
    <p:sldId id="276" r:id="rId9"/>
    <p:sldId id="338" r:id="rId10"/>
    <p:sldId id="303" r:id="rId11"/>
    <p:sldId id="390" r:id="rId12"/>
    <p:sldId id="306" r:id="rId13"/>
    <p:sldId id="299" r:id="rId14"/>
    <p:sldId id="300" r:id="rId15"/>
    <p:sldId id="301" r:id="rId16"/>
    <p:sldId id="333" r:id="rId17"/>
    <p:sldId id="339" r:id="rId18"/>
    <p:sldId id="340" r:id="rId19"/>
    <p:sldId id="341" r:id="rId20"/>
    <p:sldId id="295" r:id="rId21"/>
    <p:sldId id="348" r:id="rId22"/>
    <p:sldId id="336" r:id="rId23"/>
    <p:sldId id="349" r:id="rId24"/>
    <p:sldId id="353" r:id="rId25"/>
    <p:sldId id="350" r:id="rId26"/>
    <p:sldId id="346" r:id="rId27"/>
    <p:sldId id="344" r:id="rId28"/>
    <p:sldId id="314" r:id="rId29"/>
    <p:sldId id="370" r:id="rId30"/>
    <p:sldId id="371" r:id="rId31"/>
    <p:sldId id="373" r:id="rId32"/>
    <p:sldId id="372" r:id="rId33"/>
    <p:sldId id="347" r:id="rId34"/>
    <p:sldId id="271" r:id="rId35"/>
    <p:sldId id="391" r:id="rId36"/>
    <p:sldId id="355" r:id="rId37"/>
    <p:sldId id="356" r:id="rId38"/>
    <p:sldId id="298" r:id="rId39"/>
    <p:sldId id="358" r:id="rId40"/>
    <p:sldId id="389" r:id="rId41"/>
    <p:sldId id="374" r:id="rId42"/>
    <p:sldId id="375" r:id="rId43"/>
    <p:sldId id="385" r:id="rId44"/>
    <p:sldId id="387" r:id="rId45"/>
    <p:sldId id="386" r:id="rId46"/>
    <p:sldId id="388" r:id="rId47"/>
    <p:sldId id="259" r:id="rId48"/>
    <p:sldId id="377" r:id="rId49"/>
    <p:sldId id="381" r:id="rId50"/>
    <p:sldId id="380" r:id="rId51"/>
    <p:sldId id="383" r:id="rId52"/>
    <p:sldId id="376" r:id="rId53"/>
    <p:sldId id="379" r:id="rId54"/>
    <p:sldId id="384" r:id="rId55"/>
    <p:sldId id="320" r:id="rId56"/>
    <p:sldId id="260" r:id="rId57"/>
    <p:sldId id="280" r:id="rId58"/>
    <p:sldId id="293" r:id="rId59"/>
    <p:sldId id="268" r:id="rId60"/>
    <p:sldId id="312" r:id="rId61"/>
    <p:sldId id="281" r:id="rId62"/>
    <p:sldId id="269" r:id="rId63"/>
    <p:sldId id="296" r:id="rId64"/>
    <p:sldId id="322" r:id="rId65"/>
    <p:sldId id="323" r:id="rId66"/>
    <p:sldId id="321" r:id="rId67"/>
    <p:sldId id="288" r:id="rId68"/>
  </p:sldIdLst>
  <p:sldSz cx="12192000" cy="6858000"/>
  <p:notesSz cx="6858000" cy="9144000"/>
  <p:embeddedFontLst>
    <p:embeddedFont>
      <p:font typeface="Montserrat" panose="00000500000000000000" pitchFamily="2" charset="0"/>
      <p:regular r:id="rId70"/>
      <p:bold r:id="rId71"/>
      <p:italic r:id="rId72"/>
      <p:boldItalic r:id="rId73"/>
    </p:embeddedFont>
    <p:embeddedFont>
      <p:font typeface="Montserrat SemiBold" panose="00000700000000000000" pitchFamily="2" charset="0"/>
      <p:regular r:id="rId74"/>
      <p:bold r:id="rId75"/>
      <p:italic r:id="rId76"/>
      <p:boldItalic r:id="rId7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F360B9-8E56-496A-804B-8C5B9D207B4E}" v="692" dt="2025-01-24T17:00:19.9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37" autoAdjust="0"/>
    <p:restoredTop sz="96247" autoAdjust="0"/>
  </p:normalViewPr>
  <p:slideViewPr>
    <p:cSldViewPr snapToGrid="0">
      <p:cViewPr>
        <p:scale>
          <a:sx n="50" d="100"/>
          <a:sy n="50" d="100"/>
        </p:scale>
        <p:origin x="3324" y="139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5.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77"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3.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1.fntdata"/><Relationship Id="rId75" Type="http://schemas.openxmlformats.org/officeDocument/2006/relationships/font" Target="fonts/font6.fntdata"/><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4.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font" Target="fonts/font2.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ncken Davidson" userId="36dc9c2871fe8357" providerId="LiveId" clId="{74F360B9-8E56-496A-804B-8C5B9D207B4E}"/>
    <pc:docChg chg="undo redo custSel addSld modSld">
      <pc:chgData name="Mencken Davidson" userId="36dc9c2871fe8357" providerId="LiveId" clId="{74F360B9-8E56-496A-804B-8C5B9D207B4E}" dt="2025-01-26T03:34:33.838" v="8883" actId="1036"/>
      <pc:docMkLst>
        <pc:docMk/>
      </pc:docMkLst>
      <pc:sldChg chg="modSp mod">
        <pc:chgData name="Mencken Davidson" userId="36dc9c2871fe8357" providerId="LiveId" clId="{74F360B9-8E56-496A-804B-8C5B9D207B4E}" dt="2025-01-26T03:34:33.838" v="8883" actId="1036"/>
        <pc:sldMkLst>
          <pc:docMk/>
          <pc:sldMk cId="0" sldId="256"/>
        </pc:sldMkLst>
        <pc:spChg chg="mod">
          <ac:chgData name="Mencken Davidson" userId="36dc9c2871fe8357" providerId="LiveId" clId="{74F360B9-8E56-496A-804B-8C5B9D207B4E}" dt="2025-01-26T03:34:33.838" v="8883" actId="1036"/>
          <ac:spMkLst>
            <pc:docMk/>
            <pc:sldMk cId="0" sldId="256"/>
            <ac:spMk id="64" creationId="{00000000-0000-0000-0000-000000000000}"/>
          </ac:spMkLst>
        </pc:spChg>
        <pc:spChg chg="mod">
          <ac:chgData name="Mencken Davidson" userId="36dc9c2871fe8357" providerId="LiveId" clId="{74F360B9-8E56-496A-804B-8C5B9D207B4E}" dt="2025-01-26T03:34:33.838" v="8883" actId="1036"/>
          <ac:spMkLst>
            <pc:docMk/>
            <pc:sldMk cId="0" sldId="256"/>
            <ac:spMk id="65" creationId="{00000000-0000-0000-0000-000000000000}"/>
          </ac:spMkLst>
        </pc:spChg>
      </pc:sldChg>
      <pc:sldChg chg="modSp mod modNotesTx">
        <pc:chgData name="Mencken Davidson" userId="36dc9c2871fe8357" providerId="LiveId" clId="{74F360B9-8E56-496A-804B-8C5B9D207B4E}" dt="2025-01-24T17:13:54.186" v="8841" actId="20577"/>
        <pc:sldMkLst>
          <pc:docMk/>
          <pc:sldMk cId="3942473065" sldId="271"/>
        </pc:sldMkLst>
        <pc:spChg chg="mod">
          <ac:chgData name="Mencken Davidson" userId="36dc9c2871fe8357" providerId="LiveId" clId="{74F360B9-8E56-496A-804B-8C5B9D207B4E}" dt="2025-01-24T17:13:23.616" v="8832" actId="20577"/>
          <ac:spMkLst>
            <pc:docMk/>
            <pc:sldMk cId="3942473065" sldId="271"/>
            <ac:spMk id="2" creationId="{33936C16-5F7A-5FA6-11BB-7F73E0495E8E}"/>
          </ac:spMkLst>
        </pc:spChg>
      </pc:sldChg>
      <pc:sldChg chg="modSp mod">
        <pc:chgData name="Mencken Davidson" userId="36dc9c2871fe8357" providerId="LiveId" clId="{74F360B9-8E56-496A-804B-8C5B9D207B4E}" dt="2025-01-24T17:14:53.410" v="8882" actId="6549"/>
        <pc:sldMkLst>
          <pc:docMk/>
          <pc:sldMk cId="2590841170" sldId="355"/>
        </pc:sldMkLst>
        <pc:spChg chg="mod">
          <ac:chgData name="Mencken Davidson" userId="36dc9c2871fe8357" providerId="LiveId" clId="{74F360B9-8E56-496A-804B-8C5B9D207B4E}" dt="2025-01-24T17:14:53.410" v="8882" actId="6549"/>
          <ac:spMkLst>
            <pc:docMk/>
            <pc:sldMk cId="2590841170" sldId="355"/>
            <ac:spMk id="2" creationId="{B9CC83CD-6390-CC57-8CCB-535F1533D78B}"/>
          </ac:spMkLst>
        </pc:spChg>
      </pc:sldChg>
      <pc:sldChg chg="addSp delSp modSp add mod addAnim delAnim modAnim modNotesTx">
        <pc:chgData name="Mencken Davidson" userId="36dc9c2871fe8357" providerId="LiveId" clId="{74F360B9-8E56-496A-804B-8C5B9D207B4E}" dt="2025-01-24T17:12:40.321" v="8829" actId="20577"/>
        <pc:sldMkLst>
          <pc:docMk/>
          <pc:sldMk cId="1586229418" sldId="391"/>
        </pc:sldMkLst>
        <pc:spChg chg="mod">
          <ac:chgData name="Mencken Davidson" userId="36dc9c2871fe8357" providerId="LiveId" clId="{74F360B9-8E56-496A-804B-8C5B9D207B4E}" dt="2025-01-24T01:22:46.267" v="203" actId="14100"/>
          <ac:spMkLst>
            <pc:docMk/>
            <pc:sldMk cId="1586229418" sldId="391"/>
            <ac:spMk id="3" creationId="{7BE4E068-7D23-444D-34A6-ECD8CFE3AA5F}"/>
          </ac:spMkLst>
        </pc:spChg>
        <pc:spChg chg="add del mod">
          <ac:chgData name="Mencken Davidson" userId="36dc9c2871fe8357" providerId="LiveId" clId="{74F360B9-8E56-496A-804B-8C5B9D207B4E}" dt="2025-01-24T16:50:13.135" v="7083" actId="1037"/>
          <ac:spMkLst>
            <pc:docMk/>
            <pc:sldMk cId="1586229418" sldId="391"/>
            <ac:spMk id="7" creationId="{2EE2F75E-D61B-95B7-1B5F-60D20B507BE7}"/>
          </ac:spMkLst>
        </pc:spChg>
        <pc:spChg chg="add mod">
          <ac:chgData name="Mencken Davidson" userId="36dc9c2871fe8357" providerId="LiveId" clId="{74F360B9-8E56-496A-804B-8C5B9D207B4E}" dt="2025-01-24T16:59:36.305" v="7510" actId="14100"/>
          <ac:spMkLst>
            <pc:docMk/>
            <pc:sldMk cId="1586229418" sldId="391"/>
            <ac:spMk id="14" creationId="{89293116-ABA9-78CB-F8C3-F6C53DFFB68B}"/>
          </ac:spMkLst>
        </pc:spChg>
        <pc:spChg chg="add mod">
          <ac:chgData name="Mencken Davidson" userId="36dc9c2871fe8357" providerId="LiveId" clId="{74F360B9-8E56-496A-804B-8C5B9D207B4E}" dt="2025-01-24T17:01:13.059" v="7571" actId="14100"/>
          <ac:spMkLst>
            <pc:docMk/>
            <pc:sldMk cId="1586229418" sldId="391"/>
            <ac:spMk id="44" creationId="{2DF608F6-7799-A097-0223-335685CA4F8D}"/>
          </ac:spMkLst>
        </pc:spChg>
        <pc:spChg chg="add mod">
          <ac:chgData name="Mencken Davidson" userId="36dc9c2871fe8357" providerId="LiveId" clId="{74F360B9-8E56-496A-804B-8C5B9D207B4E}" dt="2025-01-24T16:59:00.549" v="7501" actId="1037"/>
          <ac:spMkLst>
            <pc:docMk/>
            <pc:sldMk cId="1586229418" sldId="391"/>
            <ac:spMk id="50" creationId="{9ACF2DC5-5DEF-7472-C3DC-DE7313244F94}"/>
          </ac:spMkLst>
        </pc:spChg>
        <pc:spChg chg="add mod">
          <ac:chgData name="Mencken Davidson" userId="36dc9c2871fe8357" providerId="LiveId" clId="{74F360B9-8E56-496A-804B-8C5B9D207B4E}" dt="2025-01-24T16:58:04.575" v="7446" actId="1037"/>
          <ac:spMkLst>
            <pc:docMk/>
            <pc:sldMk cId="1586229418" sldId="391"/>
            <ac:spMk id="52" creationId="{7B3D826E-B964-0662-5CDF-FA003813997A}"/>
          </ac:spMkLst>
        </pc:spChg>
        <pc:spChg chg="add mod">
          <ac:chgData name="Mencken Davidson" userId="36dc9c2871fe8357" providerId="LiveId" clId="{74F360B9-8E56-496A-804B-8C5B9D207B4E}" dt="2025-01-24T16:53:36.225" v="7195" actId="1035"/>
          <ac:spMkLst>
            <pc:docMk/>
            <pc:sldMk cId="1586229418" sldId="391"/>
            <ac:spMk id="53" creationId="{7FFFAB8C-AD32-CC5A-8B19-6D0CDD6CE8F4}"/>
          </ac:spMkLst>
        </pc:spChg>
        <pc:spChg chg="add mod">
          <ac:chgData name="Mencken Davidson" userId="36dc9c2871fe8357" providerId="LiveId" clId="{74F360B9-8E56-496A-804B-8C5B9D207B4E}" dt="2025-01-24T16:53:36.225" v="7195" actId="1035"/>
          <ac:spMkLst>
            <pc:docMk/>
            <pc:sldMk cId="1586229418" sldId="391"/>
            <ac:spMk id="64" creationId="{EF716C23-33B9-3398-FB9F-E89D1604FA13}"/>
          </ac:spMkLst>
        </pc:spChg>
        <pc:spChg chg="add mod">
          <ac:chgData name="Mencken Davidson" userId="36dc9c2871fe8357" providerId="LiveId" clId="{74F360B9-8E56-496A-804B-8C5B9D207B4E}" dt="2025-01-24T16:51:37.038" v="7105" actId="14100"/>
          <ac:spMkLst>
            <pc:docMk/>
            <pc:sldMk cId="1586229418" sldId="391"/>
            <ac:spMk id="65" creationId="{5A2DC034-B21C-26A0-9124-767E5FB873CA}"/>
          </ac:spMkLst>
        </pc:spChg>
        <pc:spChg chg="add mod">
          <ac:chgData name="Mencken Davidson" userId="36dc9c2871fe8357" providerId="LiveId" clId="{74F360B9-8E56-496A-804B-8C5B9D207B4E}" dt="2025-01-24T16:53:36.225" v="7195" actId="1035"/>
          <ac:spMkLst>
            <pc:docMk/>
            <pc:sldMk cId="1586229418" sldId="391"/>
            <ac:spMk id="73" creationId="{F0684E8B-C7A6-6AD9-02A3-5412CB2DC860}"/>
          </ac:spMkLst>
        </pc:spChg>
        <pc:spChg chg="add mod">
          <ac:chgData name="Mencken Davidson" userId="36dc9c2871fe8357" providerId="LiveId" clId="{74F360B9-8E56-496A-804B-8C5B9D207B4E}" dt="2025-01-24T17:01:56.154" v="7616" actId="14100"/>
          <ac:spMkLst>
            <pc:docMk/>
            <pc:sldMk cId="1586229418" sldId="391"/>
            <ac:spMk id="76" creationId="{DFF2DED1-9B8F-4D86-1D2C-14918C15FAA4}"/>
          </ac:spMkLst>
        </pc:spChg>
        <pc:spChg chg="add mod">
          <ac:chgData name="Mencken Davidson" userId="36dc9c2871fe8357" providerId="LiveId" clId="{74F360B9-8E56-496A-804B-8C5B9D207B4E}" dt="2025-01-24T17:01:22.700" v="7585" actId="1037"/>
          <ac:spMkLst>
            <pc:docMk/>
            <pc:sldMk cId="1586229418" sldId="391"/>
            <ac:spMk id="77" creationId="{593B604C-82C4-5C90-8824-E707BD576BE2}"/>
          </ac:spMkLst>
        </pc:spChg>
        <pc:spChg chg="add mod">
          <ac:chgData name="Mencken Davidson" userId="36dc9c2871fe8357" providerId="LiveId" clId="{74F360B9-8E56-496A-804B-8C5B9D207B4E}" dt="2025-01-24T17:00:49.294" v="7568" actId="1037"/>
          <ac:spMkLst>
            <pc:docMk/>
            <pc:sldMk cId="1586229418" sldId="391"/>
            <ac:spMk id="78" creationId="{D9366783-A930-440A-B3AD-360C1DF03A4E}"/>
          </ac:spMkLst>
        </pc:spChg>
        <pc:spChg chg="add mod ord">
          <ac:chgData name="Mencken Davidson" userId="36dc9c2871fe8357" providerId="LiveId" clId="{74F360B9-8E56-496A-804B-8C5B9D207B4E}" dt="2025-01-24T17:01:29.067" v="7612" actId="1037"/>
          <ac:spMkLst>
            <pc:docMk/>
            <pc:sldMk cId="1586229418" sldId="391"/>
            <ac:spMk id="79" creationId="{5B3473ED-14E1-6DAD-FF71-D44332BF0D0C}"/>
          </ac:spMkLst>
        </pc:spChg>
        <pc:spChg chg="add mod">
          <ac:chgData name="Mencken Davidson" userId="36dc9c2871fe8357" providerId="LiveId" clId="{74F360B9-8E56-496A-804B-8C5B9D207B4E}" dt="2025-01-24T16:59:31.431" v="7509" actId="20577"/>
          <ac:spMkLst>
            <pc:docMk/>
            <pc:sldMk cId="1586229418" sldId="391"/>
            <ac:spMk id="91" creationId="{C323C902-294F-53AD-91F2-E2D26C188BC2}"/>
          </ac:spMkLst>
        </pc:spChg>
        <pc:spChg chg="add mod ord">
          <ac:chgData name="Mencken Davidson" userId="36dc9c2871fe8357" providerId="LiveId" clId="{74F360B9-8E56-496A-804B-8C5B9D207B4E}" dt="2025-01-24T16:58:52.730" v="7474" actId="1037"/>
          <ac:spMkLst>
            <pc:docMk/>
            <pc:sldMk cId="1586229418" sldId="391"/>
            <ac:spMk id="94" creationId="{C4A74D5E-F4BD-207A-0376-BD90B0C314B0}"/>
          </ac:spMkLst>
        </pc:spChg>
        <pc:spChg chg="add mod">
          <ac:chgData name="Mencken Davidson" userId="36dc9c2871fe8357" providerId="LiveId" clId="{74F360B9-8E56-496A-804B-8C5B9D207B4E}" dt="2025-01-24T16:58:04.575" v="7446" actId="1037"/>
          <ac:spMkLst>
            <pc:docMk/>
            <pc:sldMk cId="1586229418" sldId="391"/>
            <ac:spMk id="104" creationId="{0168247C-D264-33D4-256B-CAF83A50CB20}"/>
          </ac:spMkLst>
        </pc:spChg>
        <pc:spChg chg="add mod ord">
          <ac:chgData name="Mencken Davidson" userId="36dc9c2871fe8357" providerId="LiveId" clId="{74F360B9-8E56-496A-804B-8C5B9D207B4E}" dt="2025-01-24T16:57:20.899" v="7405" actId="1035"/>
          <ac:spMkLst>
            <pc:docMk/>
            <pc:sldMk cId="1586229418" sldId="391"/>
            <ac:spMk id="105" creationId="{95D848AE-8AFE-3919-C4B9-EF6AA3213591}"/>
          </ac:spMkLst>
        </pc:spChg>
        <pc:spChg chg="add mod">
          <ac:chgData name="Mencken Davidson" userId="36dc9c2871fe8357" providerId="LiveId" clId="{74F360B9-8E56-496A-804B-8C5B9D207B4E}" dt="2025-01-24T16:50:13.135" v="7083" actId="1037"/>
          <ac:spMkLst>
            <pc:docMk/>
            <pc:sldMk cId="1586229418" sldId="391"/>
            <ac:spMk id="110" creationId="{04A094C8-1A89-4CA4-5FBC-7657044E096D}"/>
          </ac:spMkLst>
        </pc:spChg>
        <pc:spChg chg="add mod">
          <ac:chgData name="Mencken Davidson" userId="36dc9c2871fe8357" providerId="LiveId" clId="{74F360B9-8E56-496A-804B-8C5B9D207B4E}" dt="2025-01-24T16:53:43.570" v="7196" actId="14100"/>
          <ac:spMkLst>
            <pc:docMk/>
            <pc:sldMk cId="1586229418" sldId="391"/>
            <ac:spMk id="113" creationId="{441FD8A0-08B8-FE9C-9F28-6A5917942638}"/>
          </ac:spMkLst>
        </pc:spChg>
        <pc:cxnChg chg="add mod">
          <ac:chgData name="Mencken Davidson" userId="36dc9c2871fe8357" providerId="LiveId" clId="{74F360B9-8E56-496A-804B-8C5B9D207B4E}" dt="2025-01-24T16:59:36.305" v="7510" actId="14100"/>
          <ac:cxnSpMkLst>
            <pc:docMk/>
            <pc:sldMk cId="1586229418" sldId="391"/>
            <ac:cxnSpMk id="2" creationId="{C0B665E9-163D-15F4-5035-9832009FFA35}"/>
          </ac:cxnSpMkLst>
        </pc:cxnChg>
        <pc:cxnChg chg="add mod">
          <ac:chgData name="Mencken Davidson" userId="36dc9c2871fe8357" providerId="LiveId" clId="{74F360B9-8E56-496A-804B-8C5B9D207B4E}" dt="2025-01-24T16:59:36.305" v="7510" actId="14100"/>
          <ac:cxnSpMkLst>
            <pc:docMk/>
            <pc:sldMk cId="1586229418" sldId="391"/>
            <ac:cxnSpMk id="4" creationId="{12DA8122-1E41-3D36-2B23-1ECC0BFB6FD3}"/>
          </ac:cxnSpMkLst>
        </pc:cxnChg>
        <pc:cxnChg chg="add mod">
          <ac:chgData name="Mencken Davidson" userId="36dc9c2871fe8357" providerId="LiveId" clId="{74F360B9-8E56-496A-804B-8C5B9D207B4E}" dt="2025-01-24T17:01:13.059" v="7571" actId="14100"/>
          <ac:cxnSpMkLst>
            <pc:docMk/>
            <pc:sldMk cId="1586229418" sldId="391"/>
            <ac:cxnSpMk id="42" creationId="{15C2C394-F2BC-D2ED-8A16-5E041ADBCC24}"/>
          </ac:cxnSpMkLst>
        </pc:cxnChg>
        <pc:cxnChg chg="add mod">
          <ac:chgData name="Mencken Davidson" userId="36dc9c2871fe8357" providerId="LiveId" clId="{74F360B9-8E56-496A-804B-8C5B9D207B4E}" dt="2025-01-24T17:01:13.059" v="7571" actId="14100"/>
          <ac:cxnSpMkLst>
            <pc:docMk/>
            <pc:sldMk cId="1586229418" sldId="391"/>
            <ac:cxnSpMk id="43" creationId="{7B775C80-FB8A-576A-327F-D8C3B9FEA200}"/>
          </ac:cxnSpMkLst>
        </pc:cxnChg>
        <pc:cxnChg chg="add mod">
          <ac:chgData name="Mencken Davidson" userId="36dc9c2871fe8357" providerId="LiveId" clId="{74F360B9-8E56-496A-804B-8C5B9D207B4E}" dt="2025-01-24T17:01:56.154" v="7616" actId="14100"/>
          <ac:cxnSpMkLst>
            <pc:docMk/>
            <pc:sldMk cId="1586229418" sldId="391"/>
            <ac:cxnSpMk id="74" creationId="{77F0CB21-B303-6DDE-0FE7-A4E147608901}"/>
          </ac:cxnSpMkLst>
        </pc:cxnChg>
        <pc:cxnChg chg="add mod">
          <ac:chgData name="Mencken Davidson" userId="36dc9c2871fe8357" providerId="LiveId" clId="{74F360B9-8E56-496A-804B-8C5B9D207B4E}" dt="2025-01-24T17:01:56.154" v="7616" actId="14100"/>
          <ac:cxnSpMkLst>
            <pc:docMk/>
            <pc:sldMk cId="1586229418" sldId="391"/>
            <ac:cxnSpMk id="75" creationId="{6E5663B8-3F08-4943-910F-031C31B9BA01}"/>
          </ac:cxnSpMkLst>
        </pc:cxnChg>
        <pc:cxnChg chg="add mod">
          <ac:chgData name="Mencken Davidson" userId="36dc9c2871fe8357" providerId="LiveId" clId="{74F360B9-8E56-496A-804B-8C5B9D207B4E}" dt="2025-01-24T16:54:09.291" v="7199" actId="14100"/>
          <ac:cxnSpMkLst>
            <pc:docMk/>
            <pc:sldMk cId="1586229418" sldId="391"/>
            <ac:cxnSpMk id="111" creationId="{3266FEAC-A4F1-EB8C-2919-2F804985FB8C}"/>
          </ac:cxnSpMkLst>
        </pc:cxnChg>
        <pc:cxnChg chg="add mod">
          <ac:chgData name="Mencken Davidson" userId="36dc9c2871fe8357" providerId="LiveId" clId="{74F360B9-8E56-496A-804B-8C5B9D207B4E}" dt="2025-01-24T16:54:15.173" v="7200" actId="14100"/>
          <ac:cxnSpMkLst>
            <pc:docMk/>
            <pc:sldMk cId="1586229418" sldId="391"/>
            <ac:cxnSpMk id="112" creationId="{93FA1496-4070-6FDB-1896-7A84A76426D6}"/>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datatracker.ietf.org/doc/draft-saum-nvo3-mtu-propagation-over-evpn-overlays/"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f7921dee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f7921de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4975C-E564-F59A-80C3-23DC497984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C56DE8-54E0-8CBB-B1A3-63E36E3ADA2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D093F48-E67E-77C1-6B62-5B3957DCBFDB}"/>
              </a:ext>
            </a:extLst>
          </p:cNvPr>
          <p:cNvSpPr>
            <a:spLocks noGrp="1"/>
          </p:cNvSpPr>
          <p:nvPr>
            <p:ph type="body" idx="1"/>
          </p:nvPr>
        </p:nvSpPr>
        <p:spPr/>
        <p:txBody>
          <a:bodyPr/>
          <a:lstStyle/>
          <a:p>
            <a:r>
              <a:rPr lang="en-US" dirty="0"/>
              <a:t>I’m going to spend a lot of time today focused on </a:t>
            </a:r>
            <a:r>
              <a:rPr lang="en-US" i="1" dirty="0"/>
              <a:t>vertical</a:t>
            </a:r>
            <a:r>
              <a:rPr lang="en-US" i="0" dirty="0"/>
              <a:t> interfaces between layers of the network stack.</a:t>
            </a:r>
            <a:endParaRPr lang="en-US" dirty="0"/>
          </a:p>
          <a:p>
            <a:endParaRPr lang="en-US" dirty="0"/>
          </a:p>
        </p:txBody>
      </p:sp>
    </p:spTree>
    <p:extLst>
      <p:ext uri="{BB962C8B-B14F-4D97-AF65-F5344CB8AC3E}">
        <p14:creationId xmlns:p14="http://schemas.microsoft.com/office/powerpoint/2010/main" val="2802600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E45AD-6610-D509-F940-5F3E3A14DA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8AF033-6D3A-1F3F-4DE1-AA3CE568C3C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1140951-7924-1DB3-341F-FC3BCF0194FC}"/>
              </a:ext>
            </a:extLst>
          </p:cNvPr>
          <p:cNvSpPr>
            <a:spLocks noGrp="1"/>
          </p:cNvSpPr>
          <p:nvPr>
            <p:ph type="body" idx="1"/>
          </p:nvPr>
        </p:nvSpPr>
        <p:spPr/>
        <p:txBody>
          <a:bodyPr/>
          <a:lstStyle/>
          <a:p>
            <a:r>
              <a:rPr lang="en-US" dirty="0"/>
              <a:t>I’m also going to spend a lot of time on Tunnel, overlay, and tunnel interfaces.</a:t>
            </a:r>
          </a:p>
          <a:p>
            <a:r>
              <a:rPr lang="en-US" dirty="0"/>
              <a:t>I’ll be discussing them exclusively in regards to the in-network-tunneling use-case</a:t>
            </a:r>
          </a:p>
          <a:p>
            <a:pPr lvl="1"/>
            <a:r>
              <a:rPr lang="en-US" dirty="0"/>
              <a:t>I won’t explicitly address the host-VPN-client use-case</a:t>
            </a:r>
          </a:p>
          <a:p>
            <a:endParaRPr lang="en-US" dirty="0"/>
          </a:p>
        </p:txBody>
      </p:sp>
    </p:spTree>
    <p:extLst>
      <p:ext uri="{BB962C8B-B14F-4D97-AF65-F5344CB8AC3E}">
        <p14:creationId xmlns:p14="http://schemas.microsoft.com/office/powerpoint/2010/main" val="1100647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D1C92-3368-E493-9A8F-393B3BDEAB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4D4970-D690-D107-1E7F-636869EF7CE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56DC3A7-1562-ABA1-2651-DAD9B11CD407}"/>
              </a:ext>
            </a:extLst>
          </p:cNvPr>
          <p:cNvSpPr>
            <a:spLocks noGrp="1"/>
          </p:cNvSpPr>
          <p:nvPr>
            <p:ph type="body" idx="1"/>
          </p:nvPr>
        </p:nvSpPr>
        <p:spPr/>
        <p:txBody>
          <a:bodyPr/>
          <a:lstStyle/>
          <a:p>
            <a:r>
              <a:rPr lang="en-US" dirty="0"/>
              <a:t>I’m going to generalize the MTU concept from IP and apply it to message-oriented protocols in general</a:t>
            </a:r>
          </a:p>
          <a:p>
            <a:r>
              <a:rPr lang="en-US" dirty="0"/>
              <a:t>Since I’m already taking liberties, I’m also going to add a 3</a:t>
            </a:r>
            <a:r>
              <a:rPr lang="en-US" baseline="30000" dirty="0"/>
              <a:t>rd</a:t>
            </a:r>
            <a:r>
              <a:rPr lang="en-US" dirty="0"/>
              <a:t> differentiated type of MTU</a:t>
            </a:r>
          </a:p>
          <a:p>
            <a:endParaRPr lang="en-US" dirty="0"/>
          </a:p>
        </p:txBody>
      </p:sp>
    </p:spTree>
    <p:extLst>
      <p:ext uri="{BB962C8B-B14F-4D97-AF65-F5344CB8AC3E}">
        <p14:creationId xmlns:p14="http://schemas.microsoft.com/office/powerpoint/2010/main" val="3471088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E2530-2255-8B11-1C00-B9A5CC275C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06AB24-8CED-8D7A-44D9-0835D2280E1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2E4A71D-AB75-3D68-0AF3-4B3B92D41B11}"/>
              </a:ext>
            </a:extLst>
          </p:cNvPr>
          <p:cNvSpPr>
            <a:spLocks noGrp="1"/>
          </p:cNvSpPr>
          <p:nvPr>
            <p:ph type="body" idx="1"/>
          </p:nvPr>
        </p:nvSpPr>
        <p:spPr/>
        <p:txBody>
          <a:bodyPr/>
          <a:lstStyle/>
          <a:p>
            <a:r>
              <a:rPr lang="en-US" dirty="0"/>
              <a:t>“Maximum Payload Unit”</a:t>
            </a:r>
          </a:p>
          <a:p>
            <a:pPr lvl="1"/>
            <a:r>
              <a:rPr lang="en-US" sz="2800" dirty="0"/>
              <a:t>The maximum size payload that a message-oriented protocol interface can receive from an up-stack protocol instance and successfully transmit in a single message</a:t>
            </a:r>
          </a:p>
          <a:p>
            <a:pPr lvl="1"/>
            <a:r>
              <a:rPr lang="en-US" sz="2800" dirty="0"/>
              <a:t>Intuitively, the optimal configuration state is for a Layer-(</a:t>
            </a:r>
            <a:r>
              <a:rPr lang="en-US" sz="2800" i="1" dirty="0"/>
              <a:t>n</a:t>
            </a:r>
            <a:r>
              <a:rPr lang="en-US" sz="2800" dirty="0"/>
              <a:t>) interface’s M</a:t>
            </a:r>
            <a:r>
              <a:rPr lang="en-US" sz="2800" i="1" dirty="0"/>
              <a:t>P</a:t>
            </a:r>
            <a:r>
              <a:rPr lang="en-US" sz="2800" dirty="0"/>
              <a:t>U to be equivalent to the Layer-(</a:t>
            </a:r>
            <a:r>
              <a:rPr lang="en-US" sz="2800" i="1" dirty="0"/>
              <a:t>n+1</a:t>
            </a:r>
            <a:r>
              <a:rPr lang="en-US" sz="2800" dirty="0"/>
              <a:t>) interface’s MTU</a:t>
            </a:r>
          </a:p>
          <a:p>
            <a:r>
              <a:rPr lang="en-US" dirty="0"/>
              <a:t>Why give a name at all?</a:t>
            </a:r>
          </a:p>
          <a:p>
            <a:pPr lvl="1"/>
            <a:r>
              <a:rPr lang="en-US" sz="2800" dirty="0"/>
              <a:t>Only the Layer-</a:t>
            </a:r>
            <a:r>
              <a:rPr lang="en-US" sz="2800" i="1" dirty="0"/>
              <a:t>n</a:t>
            </a:r>
            <a:r>
              <a:rPr lang="en-US" sz="2800" dirty="0"/>
              <a:t> interface </a:t>
            </a:r>
            <a:r>
              <a:rPr lang="en-US" sz="2800" i="1" dirty="0"/>
              <a:t>knows</a:t>
            </a:r>
            <a:r>
              <a:rPr lang="en-US" sz="2800" dirty="0"/>
              <a:t> exactly what its MPU is</a:t>
            </a:r>
          </a:p>
          <a:p>
            <a:pPr lvl="1"/>
            <a:endParaRPr lang="en-US" sz="2800" b="0" i="0" dirty="0">
              <a:solidFill>
                <a:srgbClr val="000000"/>
              </a:solidFill>
              <a:effectLst/>
              <a:latin typeface="Arial"/>
            </a:endParaRPr>
          </a:p>
        </p:txBody>
      </p:sp>
    </p:spTree>
    <p:extLst>
      <p:ext uri="{BB962C8B-B14F-4D97-AF65-F5344CB8AC3E}">
        <p14:creationId xmlns:p14="http://schemas.microsoft.com/office/powerpoint/2010/main" val="827618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78022-444F-1900-B301-A2DA6C7232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96B73A-FC5B-1EE8-E853-8B09D603966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F1BAEFD-1E82-E853-58DC-E870BF9884ED}"/>
              </a:ext>
            </a:extLst>
          </p:cNvPr>
          <p:cNvSpPr>
            <a:spLocks noGrp="1"/>
          </p:cNvSpPr>
          <p:nvPr>
            <p:ph type="body" idx="1"/>
          </p:nvPr>
        </p:nvSpPr>
        <p:spPr/>
        <p:txBody>
          <a:bodyPr/>
          <a:lstStyle/>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t>MRU isn’t part of the IP or Ethernet standards, it’s an </a:t>
            </a:r>
            <a:r>
              <a:rPr lang="en-US" i="1" dirty="0"/>
              <a:t>observed property</a:t>
            </a:r>
            <a:r>
              <a:rPr lang="en-US" dirty="0"/>
              <a:t> of network interfaces</a:t>
            </a:r>
          </a:p>
          <a:p>
            <a:pPr lvl="1" algn="l">
              <a:spcBef>
                <a:spcPts val="1200"/>
              </a:spcBef>
            </a:pPr>
            <a:r>
              <a:rPr lang="en-US" b="0" i="0" dirty="0">
                <a:solidFill>
                  <a:srgbClr val="F5F5F5"/>
                </a:solidFill>
                <a:effectLst/>
                <a:latin typeface="system-ui"/>
              </a:rPr>
              <a:t>It </a:t>
            </a:r>
            <a:r>
              <a:rPr lang="en-US" b="0" i="1" dirty="0">
                <a:solidFill>
                  <a:srgbClr val="F5F5F5"/>
                </a:solidFill>
                <a:effectLst/>
                <a:latin typeface="system-ui"/>
              </a:rPr>
              <a:t>is</a:t>
            </a:r>
            <a:r>
              <a:rPr lang="en-US" b="0" i="0" dirty="0">
                <a:solidFill>
                  <a:srgbClr val="F5F5F5"/>
                </a:solidFill>
                <a:effectLst/>
                <a:latin typeface="system-ui"/>
              </a:rPr>
              <a:t> an element of the point-to-point protocol (RFC1661)</a:t>
            </a:r>
          </a:p>
          <a:p>
            <a:pPr lvl="0" algn="l">
              <a:spcBef>
                <a:spcPts val="1200"/>
              </a:spcBef>
            </a:pPr>
            <a:r>
              <a:rPr lang="en-US" b="0" i="0" dirty="0">
                <a:solidFill>
                  <a:srgbClr val="F5F5F5"/>
                </a:solidFill>
                <a:effectLst/>
                <a:latin typeface="system-ui"/>
              </a:rPr>
              <a:t>The “maximum receive unit” (aka “MRU”) is the inverse of the “MTU.” </a:t>
            </a:r>
          </a:p>
          <a:p>
            <a:pPr lvl="1" algn="l">
              <a:spcBef>
                <a:spcPts val="1200"/>
              </a:spcBef>
            </a:pPr>
            <a:r>
              <a:rPr lang="en-US" b="0" i="0" dirty="0">
                <a:solidFill>
                  <a:srgbClr val="F5F5F5"/>
                </a:solidFill>
                <a:effectLst/>
                <a:latin typeface="system-ui"/>
              </a:rPr>
              <a:t>Why?  For no other reason than I said so…</a:t>
            </a:r>
          </a:p>
          <a:p>
            <a:pPr lvl="1" algn="l">
              <a:spcBef>
                <a:spcPts val="1200"/>
              </a:spcBef>
            </a:pPr>
            <a:r>
              <a:rPr lang="en-US" b="0" i="0" dirty="0">
                <a:solidFill>
                  <a:srgbClr val="F5F5F5"/>
                </a:solidFill>
                <a:effectLst/>
                <a:latin typeface="system-ui"/>
              </a:rPr>
              <a:t>It refers to the maximum size message that can be </a:t>
            </a:r>
            <a:r>
              <a:rPr lang="en-US" b="0" i="1" dirty="0">
                <a:solidFill>
                  <a:srgbClr val="F5F5F5"/>
                </a:solidFill>
                <a:effectLst/>
                <a:latin typeface="system-ui"/>
              </a:rPr>
              <a:t>received</a:t>
            </a:r>
            <a:r>
              <a:rPr lang="en-US" b="0" i="0" dirty="0">
                <a:solidFill>
                  <a:srgbClr val="F5F5F5"/>
                </a:solidFill>
                <a:effectLst/>
                <a:latin typeface="system-ui"/>
              </a:rPr>
              <a:t> from a </a:t>
            </a:r>
            <a:r>
              <a:rPr lang="en-US" b="0" i="0" dirty="0" err="1">
                <a:solidFill>
                  <a:srgbClr val="F5F5F5"/>
                </a:solidFill>
                <a:effectLst/>
                <a:latin typeface="system-ui"/>
              </a:rPr>
              <a:t>downstack</a:t>
            </a:r>
            <a:r>
              <a:rPr lang="en-US" b="0" i="0" dirty="0">
                <a:solidFill>
                  <a:srgbClr val="F5F5F5"/>
                </a:solidFill>
                <a:effectLst/>
                <a:latin typeface="system-ui"/>
              </a:rPr>
              <a:t>-adjacent interface</a:t>
            </a:r>
          </a:p>
          <a:p>
            <a:pPr lvl="1" algn="l">
              <a:spcBef>
                <a:spcPts val="1200"/>
              </a:spcBef>
            </a:pPr>
            <a:r>
              <a:rPr lang="en-US" b="0" i="0" dirty="0">
                <a:solidFill>
                  <a:srgbClr val="F5F5F5"/>
                </a:solidFill>
                <a:effectLst/>
                <a:latin typeface="system-ui"/>
              </a:rPr>
              <a:t>Many networking equipment vendors allow for explicit configuration of MRU values on Layer-2 interfaces</a:t>
            </a:r>
          </a:p>
          <a:p>
            <a:pPr lvl="1" algn="l">
              <a:spcBef>
                <a:spcPts val="1200"/>
              </a:spcBef>
            </a:pPr>
            <a:r>
              <a:rPr lang="en-US" b="0" i="0" dirty="0">
                <a:solidFill>
                  <a:srgbClr val="F5F5F5"/>
                </a:solidFill>
                <a:effectLst/>
                <a:latin typeface="system-ui"/>
              </a:rPr>
              <a:t>While many operating-system network drivers will implement an implicit MRU that is equivalent to the explicitly configured M</a:t>
            </a:r>
            <a:r>
              <a:rPr lang="en-US" b="1" i="0" dirty="0">
                <a:solidFill>
                  <a:srgbClr val="F5F5F5"/>
                </a:solidFill>
                <a:effectLst/>
                <a:latin typeface="system-ui"/>
              </a:rPr>
              <a:t>T</a:t>
            </a:r>
            <a:r>
              <a:rPr lang="en-US" b="0" i="0" dirty="0">
                <a:solidFill>
                  <a:srgbClr val="F5F5F5"/>
                </a:solidFill>
                <a:effectLst/>
                <a:latin typeface="system-ui"/>
              </a:rPr>
              <a:t>U. </a:t>
            </a:r>
          </a:p>
          <a:p>
            <a:pPr lvl="1" algn="l">
              <a:spcBef>
                <a:spcPts val="1200"/>
              </a:spcBef>
            </a:pPr>
            <a:r>
              <a:rPr lang="en-US" b="0" i="0" dirty="0">
                <a:solidFill>
                  <a:srgbClr val="F5F5F5"/>
                </a:solidFill>
                <a:effectLst/>
                <a:latin typeface="system-ui"/>
              </a:rPr>
              <a:t>Still others will have “invisible” MRUs that may be larger than the interface’s configured MTU, and can only be ascertained through trial and error.</a:t>
            </a:r>
          </a:p>
          <a:p>
            <a:pPr lvl="1"/>
            <a:r>
              <a:rPr lang="en-US" dirty="0"/>
              <a:t>Not “…the message </a:t>
            </a:r>
            <a:r>
              <a:rPr lang="en-US" i="1" dirty="0"/>
              <a:t>must</a:t>
            </a:r>
            <a:r>
              <a:rPr lang="en-US" dirty="0"/>
              <a:t> be discarded”, in a </a:t>
            </a:r>
            <a:r>
              <a:rPr lang="en-US" i="1" dirty="0"/>
              <a:t>prescriptive</a:t>
            </a:r>
            <a:r>
              <a:rPr lang="en-US" dirty="0"/>
              <a:t> sense</a:t>
            </a:r>
          </a:p>
          <a:p>
            <a:pPr lvl="2"/>
            <a:r>
              <a:rPr lang="en-US" dirty="0"/>
              <a:t>But “</a:t>
            </a:r>
            <a:r>
              <a:rPr lang="en-US" i="1" dirty="0"/>
              <a:t>is</a:t>
            </a:r>
            <a:r>
              <a:rPr lang="en-US" dirty="0"/>
              <a:t> discarded”, in a </a:t>
            </a:r>
            <a:r>
              <a:rPr lang="en-US" i="1" dirty="0"/>
              <a:t>descriptive</a:t>
            </a:r>
            <a:r>
              <a:rPr lang="en-US" dirty="0"/>
              <a:t> sense</a:t>
            </a:r>
          </a:p>
          <a:p>
            <a:pPr lvl="0"/>
            <a:endParaRPr lang="en-US" b="0" i="0" dirty="0">
              <a:solidFill>
                <a:srgbClr val="F5F5F5"/>
              </a:solidFill>
              <a:effectLst/>
              <a:latin typeface="system-ui"/>
            </a:endParaRPr>
          </a:p>
        </p:txBody>
      </p:sp>
    </p:spTree>
    <p:extLst>
      <p:ext uri="{BB962C8B-B14F-4D97-AF65-F5344CB8AC3E}">
        <p14:creationId xmlns:p14="http://schemas.microsoft.com/office/powerpoint/2010/main" val="1115677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76921-0408-0397-98AE-447DC8A2E3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823535-5A3B-4A72-EBF9-A7B392D6398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4827D4D-0ACD-6004-7645-A2B876D3B79D}"/>
              </a:ext>
            </a:extLst>
          </p:cNvPr>
          <p:cNvSpPr>
            <a:spLocks noGrp="1"/>
          </p:cNvSpPr>
          <p:nvPr>
            <p:ph type="body" idx="1"/>
          </p:nvPr>
        </p:nvSpPr>
        <p:spPr/>
        <p:txBody>
          <a:bodyPr/>
          <a:lstStyle/>
          <a:p>
            <a:r>
              <a:rPr lang="en-US" dirty="0"/>
              <a:t>My first grievance is a </a:t>
            </a:r>
            <a:r>
              <a:rPr lang="en-US" i="1" dirty="0"/>
              <a:t>foundational</a:t>
            </a:r>
            <a:r>
              <a:rPr lang="en-US" dirty="0"/>
              <a:t> one</a:t>
            </a:r>
          </a:p>
        </p:txBody>
      </p:sp>
    </p:spTree>
    <p:extLst>
      <p:ext uri="{BB962C8B-B14F-4D97-AF65-F5344CB8AC3E}">
        <p14:creationId xmlns:p14="http://schemas.microsoft.com/office/powerpoint/2010/main" val="4162601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8EBB3-24F3-6F60-381E-E2F69CBE9D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E659AF-E0B7-38F0-D2E2-D1756A11A7A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E202C80-A1E0-EC2F-E23C-C65AB27E7A3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0827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95CDB-F43D-FC61-2134-EDDFFD2E4A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B49C59-FE9A-F1B5-9048-12BC6099B5E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E2E48E7-C720-81FD-9DAE-9BBF1A984584}"/>
              </a:ext>
            </a:extLst>
          </p:cNvPr>
          <p:cNvSpPr>
            <a:spLocks noGrp="1"/>
          </p:cNvSpPr>
          <p:nvPr>
            <p:ph type="body" idx="1"/>
          </p:nvPr>
        </p:nvSpPr>
        <p:spPr/>
        <p:txBody>
          <a:bodyPr/>
          <a:lstStyle/>
          <a:p>
            <a:r>
              <a:rPr lang="en-US" dirty="0"/>
              <a:t>It’s a mad, mad, mad, mad (network) world</a:t>
            </a:r>
          </a:p>
          <a:p>
            <a:pPr lvl="1"/>
            <a:r>
              <a:rPr lang="en-US" dirty="0"/>
              <a:t>Prevailing norms re. MTU in the enterprise network pre-date several features of contemporary enterprise networks</a:t>
            </a:r>
          </a:p>
          <a:p>
            <a:pPr lvl="2"/>
            <a:r>
              <a:rPr lang="en-US" dirty="0"/>
              <a:t>Norms</a:t>
            </a:r>
          </a:p>
          <a:p>
            <a:pPr lvl="3"/>
            <a:r>
              <a:rPr lang="en-US" dirty="0"/>
              <a:t>Enable “jumbo frames” and ~9K L3 MTU on all of your data-center switches</a:t>
            </a:r>
          </a:p>
          <a:p>
            <a:pPr lvl="3"/>
            <a:r>
              <a:rPr lang="en-US" dirty="0"/>
              <a:t>Enable large-MTU on a per-host basis based on anticipated benefit at the application layer</a:t>
            </a:r>
          </a:p>
          <a:p>
            <a:pPr lvl="2"/>
            <a:r>
              <a:rPr lang="en-US" dirty="0"/>
              <a:t>Contemporary design elements</a:t>
            </a:r>
          </a:p>
          <a:p>
            <a:pPr lvl="3"/>
            <a:r>
              <a:rPr lang="en-US" dirty="0"/>
              <a:t>Hybrid/multi-cloud footprints</a:t>
            </a:r>
          </a:p>
          <a:p>
            <a:pPr lvl="3"/>
            <a:r>
              <a:rPr lang="en-US" dirty="0"/>
              <a:t>Overlay networks nested n-layers deep</a:t>
            </a:r>
          </a:p>
          <a:p>
            <a:pPr lvl="3"/>
            <a:r>
              <a:rPr lang="en-US" dirty="0"/>
              <a:t>SDN/VNF functions that wouldn’t </a:t>
            </a:r>
            <a:r>
              <a:rPr lang="en-US" i="1" dirty="0"/>
              <a:t>know</a:t>
            </a:r>
            <a:r>
              <a:rPr lang="en-US" dirty="0"/>
              <a:t> (let alone </a:t>
            </a:r>
            <a:r>
              <a:rPr lang="en-US" i="1" dirty="0"/>
              <a:t>generate) </a:t>
            </a:r>
            <a:r>
              <a:rPr lang="en-US" dirty="0"/>
              <a:t>a packet-too-big message if it bit them on the I/O bus</a:t>
            </a:r>
          </a:p>
          <a:p>
            <a:pPr lvl="1"/>
            <a:r>
              <a:rPr lang="en-US" dirty="0"/>
              <a:t>This can directly result in PMTUD blackholes and other “invisible” packet-loss</a:t>
            </a:r>
          </a:p>
          <a:p>
            <a:pPr lvl="0"/>
            <a:r>
              <a:rPr lang="en-US" dirty="0"/>
              <a:t>Applications pay the price</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1" dirty="0"/>
              <a:t>Nothing</a:t>
            </a:r>
            <a:r>
              <a:rPr lang="en-US" dirty="0"/>
              <a:t> is ever instrumented as well as it “should” be </a:t>
            </a:r>
          </a:p>
          <a:p>
            <a:pPr lvl="1"/>
            <a:r>
              <a:rPr lang="en-US" dirty="0"/>
              <a:t>Even </a:t>
            </a:r>
            <a:r>
              <a:rPr lang="en-US" i="1" dirty="0"/>
              <a:t>detecting</a:t>
            </a:r>
            <a:r>
              <a:rPr lang="en-US" dirty="0"/>
              <a:t> MTU-related packet loss can be a weeks-long odyssey</a:t>
            </a:r>
          </a:p>
          <a:p>
            <a:pPr lvl="2"/>
            <a:r>
              <a:rPr lang="en-US" dirty="0"/>
              <a:t>Spent over a month once figuring out that an application was failing because the container image in a K8s pod “believed” it had a 1515-byte L2 MRU on its network interface</a:t>
            </a:r>
          </a:p>
          <a:p>
            <a:pPr lvl="2"/>
            <a:r>
              <a:rPr lang="en-US" dirty="0"/>
              <a:t>And the same again realizing that the K8s orchestrator (who shall remain nameless) SDN controller had a logic-error in how it was populating flow-rules in the worker-node’s vswitch</a:t>
            </a:r>
          </a:p>
          <a:p>
            <a:pPr lvl="1"/>
            <a:r>
              <a:rPr lang="en-US" dirty="0"/>
              <a:t>Nobody </a:t>
            </a:r>
            <a:r>
              <a:rPr lang="en-US" i="1" dirty="0"/>
              <a:t>wants</a:t>
            </a:r>
            <a:r>
              <a:rPr lang="en-US" i="0" dirty="0"/>
              <a:t> the overhead of state maintenance or guaranteed lossless performance</a:t>
            </a:r>
          </a:p>
          <a:p>
            <a:pPr lvl="1"/>
            <a:r>
              <a:rPr lang="en-US" i="0" dirty="0"/>
              <a:t>Applications are “not UN-likely” to assume that “the network” will provide both</a:t>
            </a:r>
          </a:p>
          <a:p>
            <a:pPr lvl="1"/>
            <a:r>
              <a:rPr lang="en-US" i="0" dirty="0"/>
              <a:t>The variety and prevalence of scenarios in which sub-optimal MTU configuration can result in the un-anticipated discarding of packets should give any enterprise network operators significant pause</a:t>
            </a:r>
            <a:endParaRPr lang="en-US" dirty="0"/>
          </a:p>
        </p:txBody>
      </p:sp>
    </p:spTree>
    <p:extLst>
      <p:ext uri="{BB962C8B-B14F-4D97-AF65-F5344CB8AC3E}">
        <p14:creationId xmlns:p14="http://schemas.microsoft.com/office/powerpoint/2010/main" val="3300742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7BDBB-9B40-597D-8BFC-D0C16AAC44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0E6C50-0391-A194-A513-BE9EDF1647D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F8EF353-C517-0CB6-0048-87F62EAEDD4E}"/>
              </a:ext>
            </a:extLst>
          </p:cNvPr>
          <p:cNvSpPr>
            <a:spLocks noGrp="1"/>
          </p:cNvSpPr>
          <p:nvPr>
            <p:ph type="body" idx="1"/>
          </p:nvPr>
        </p:nvSpPr>
        <p:spPr/>
        <p:txBody>
          <a:bodyPr/>
          <a:lstStyle/>
          <a:p>
            <a:r>
              <a:rPr lang="en-US" sz="2800" i="0" dirty="0"/>
              <a:t>This is </a:t>
            </a:r>
            <a:r>
              <a:rPr lang="en-US" sz="2800" i="1" dirty="0"/>
              <a:t>not</a:t>
            </a:r>
            <a:r>
              <a:rPr lang="en-US" sz="2800" i="0" dirty="0"/>
              <a:t> working out </a:t>
            </a:r>
            <a:r>
              <a:rPr lang="en-US" sz="2800" b="1" i="0" dirty="0"/>
              <a:t>well</a:t>
            </a:r>
            <a:r>
              <a:rPr lang="en-US" sz="2800" i="0" dirty="0"/>
              <a:t> for us</a:t>
            </a:r>
          </a:p>
          <a:p>
            <a:r>
              <a:rPr lang="en-US" sz="2800" i="0" dirty="0"/>
              <a:t>If the IP interface could </a:t>
            </a:r>
            <a:r>
              <a:rPr lang="en-US" sz="2800" i="1" dirty="0"/>
              <a:t>see</a:t>
            </a:r>
            <a:r>
              <a:rPr lang="en-US" sz="2800" i="0" dirty="0"/>
              <a:t> that its </a:t>
            </a:r>
            <a:r>
              <a:rPr lang="en-US" sz="2800" i="0" dirty="0" err="1"/>
              <a:t>downstack</a:t>
            </a:r>
            <a:r>
              <a:rPr lang="en-US" sz="2800" i="0" dirty="0"/>
              <a:t>-adjacent Ethernet interface had an MPU of 1500 bytes, it could safely infer an MTU of 1500 bytes.</a:t>
            </a:r>
          </a:p>
          <a:p>
            <a:pPr lvl="1"/>
            <a:r>
              <a:rPr lang="en-US" sz="2800" i="0" dirty="0"/>
              <a:t>Or at least make that inference available to the switch operator</a:t>
            </a:r>
          </a:p>
        </p:txBody>
      </p:sp>
    </p:spTree>
    <p:extLst>
      <p:ext uri="{BB962C8B-B14F-4D97-AF65-F5344CB8AC3E}">
        <p14:creationId xmlns:p14="http://schemas.microsoft.com/office/powerpoint/2010/main" val="1707570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9318A0-B15B-BF94-F3D2-1112C9BDDC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0C2C98-E823-A034-BA9D-E9831CB99C6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0327659-4F08-2E28-825D-98A9EC5BA3B1}"/>
              </a:ext>
            </a:extLst>
          </p:cNvPr>
          <p:cNvSpPr>
            <a:spLocks noGrp="1"/>
          </p:cNvSpPr>
          <p:nvPr>
            <p:ph type="body" idx="1"/>
          </p:nvPr>
        </p:nvSpPr>
        <p:spPr/>
        <p:txBody>
          <a:bodyPr/>
          <a:lstStyle/>
          <a:p>
            <a:r>
              <a:rPr lang="en-US" dirty="0"/>
              <a:t>GENEVE is my favorite (OK, only) go-to example.</a:t>
            </a:r>
          </a:p>
          <a:p>
            <a:r>
              <a:rPr lang="en-US" dirty="0"/>
              <a:t>Bottom line, using protocols with variable encapsulation overhead makes the “Layer 8” call that much more labor intensive.</a:t>
            </a:r>
          </a:p>
          <a:p>
            <a:pPr marL="158750" indent="0">
              <a:buNone/>
            </a:pPr>
            <a:endParaRPr lang="en-US" dirty="0"/>
          </a:p>
        </p:txBody>
      </p:sp>
    </p:spTree>
    <p:extLst>
      <p:ext uri="{BB962C8B-B14F-4D97-AF65-F5344CB8AC3E}">
        <p14:creationId xmlns:p14="http://schemas.microsoft.com/office/powerpoint/2010/main" val="4035518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C042F5-2569-4AFD-C1DB-909B0FA96C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D23455-1CD9-3227-FAA7-45E0C00CB43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3D2201E-B203-70A7-1E5A-8737A4B53AB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882632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4A653-FEA9-9824-3CA7-329CE1ACE5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898D19-4BBA-9373-D37E-B396E5EAB3A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0B720FF-58C3-5580-6E25-B486366FB782}"/>
              </a:ext>
            </a:extLst>
          </p:cNvPr>
          <p:cNvSpPr>
            <a:spLocks noGrp="1"/>
          </p:cNvSpPr>
          <p:nvPr>
            <p:ph type="body" idx="1"/>
          </p:nvPr>
        </p:nvSpPr>
        <p:spPr/>
        <p:txBody>
          <a:bodyPr/>
          <a:lstStyle/>
          <a:p>
            <a:r>
              <a:rPr lang="en-US" dirty="0"/>
              <a:t>Example</a:t>
            </a:r>
          </a:p>
          <a:p>
            <a:pPr lvl="1"/>
            <a:r>
              <a:rPr lang="en-US" dirty="0"/>
              <a:t>You have a VLAN on which</a:t>
            </a:r>
          </a:p>
          <a:p>
            <a:pPr lvl="2"/>
            <a:r>
              <a:rPr lang="en-US" i="1" dirty="0"/>
              <a:t>Some</a:t>
            </a:r>
            <a:r>
              <a:rPr lang="en-US" i="0" dirty="0"/>
              <a:t> workload needs a large-sized MTU  (say, 8600-bytes)</a:t>
            </a:r>
          </a:p>
          <a:p>
            <a:pPr lvl="2"/>
            <a:r>
              <a:rPr lang="en-US" i="0" dirty="0"/>
              <a:t>Other workload can’t/won’t allow you to configure anything above a 1500-byte MTU</a:t>
            </a:r>
          </a:p>
          <a:p>
            <a:pPr lvl="2"/>
            <a:r>
              <a:rPr lang="en-US" i="0" dirty="0"/>
              <a:t>Is this SAFE?</a:t>
            </a:r>
          </a:p>
          <a:p>
            <a:pPr lvl="3"/>
            <a:r>
              <a:rPr lang="en-US" i="0" dirty="0"/>
              <a:t>The only way to KNOW the answer to that, is to know the IP MRU of all those hosts with 1500-byte MTUs</a:t>
            </a:r>
          </a:p>
          <a:p>
            <a:pPr lvl="4"/>
            <a:r>
              <a:rPr lang="en-US" i="0" dirty="0"/>
              <a:t>Do their NICs “support” jumbo frames?  Will they pass an 8600-byte IP datagram </a:t>
            </a:r>
            <a:r>
              <a:rPr lang="en-US" i="0" dirty="0" err="1"/>
              <a:t>upstack</a:t>
            </a:r>
            <a:r>
              <a:rPr lang="en-US" i="0" dirty="0"/>
              <a:t> to the IP interface if one is received?</a:t>
            </a:r>
          </a:p>
          <a:p>
            <a:pPr lvl="5"/>
            <a:r>
              <a:rPr lang="en-US" i="0" dirty="0"/>
              <a:t>If yes, will the IP interface </a:t>
            </a:r>
            <a:r>
              <a:rPr lang="en-US" i="1" dirty="0"/>
              <a:t>accept</a:t>
            </a:r>
            <a:r>
              <a:rPr lang="en-US" i="0" dirty="0"/>
              <a:t> that packet, or will it discard it?</a:t>
            </a:r>
          </a:p>
          <a:p>
            <a:pPr lvl="4"/>
            <a:r>
              <a:rPr lang="en-US" i="0" dirty="0"/>
              <a:t>I’ve seen </a:t>
            </a:r>
            <a:r>
              <a:rPr lang="en-US" i="1" dirty="0"/>
              <a:t>inconsistent</a:t>
            </a:r>
            <a:r>
              <a:rPr lang="en-US" i="0" dirty="0"/>
              <a:t> behavior in the wild; you pretty-much have to manually test with crafted packets.</a:t>
            </a:r>
          </a:p>
          <a:p>
            <a:pPr lvl="3"/>
            <a:endParaRPr lang="en-US" dirty="0"/>
          </a:p>
        </p:txBody>
      </p:sp>
    </p:spTree>
    <p:extLst>
      <p:ext uri="{BB962C8B-B14F-4D97-AF65-F5344CB8AC3E}">
        <p14:creationId xmlns:p14="http://schemas.microsoft.com/office/powerpoint/2010/main" val="1286764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8A0DD-57F5-4C34-3995-CF776D7B18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39D1F0-5DDD-6F6C-237F-13E44AF4191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992B077-4013-7166-F643-4B99A7D9E9D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9723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A82E9-D507-1148-0E62-58759AE170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F3D49F-48A7-FF04-4346-982A96A5FEE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AC80E7C-8A14-1C8F-46BC-247075941E31}"/>
              </a:ext>
            </a:extLst>
          </p:cNvPr>
          <p:cNvSpPr>
            <a:spLocks noGrp="1"/>
          </p:cNvSpPr>
          <p:nvPr>
            <p:ph type="body" idx="1"/>
          </p:nvPr>
        </p:nvSpPr>
        <p:spPr/>
        <p:txBody>
          <a:bodyPr/>
          <a:lstStyle/>
          <a:p>
            <a:r>
              <a:rPr lang="en-US" dirty="0"/>
              <a:t>It’s a mad, mad, mad, mad (network) world</a:t>
            </a:r>
          </a:p>
          <a:p>
            <a:pPr lvl="1"/>
            <a:r>
              <a:rPr lang="en-US" dirty="0"/>
              <a:t>Prevailing norms re. MTU in the enterprise network pre-date several features of contemporary enterprise networks</a:t>
            </a:r>
          </a:p>
          <a:p>
            <a:pPr lvl="2"/>
            <a:r>
              <a:rPr lang="en-US" dirty="0"/>
              <a:t>Norms</a:t>
            </a:r>
          </a:p>
          <a:p>
            <a:pPr lvl="3"/>
            <a:r>
              <a:rPr lang="en-US" dirty="0"/>
              <a:t>Enable “jumbo frames” and ~9K L3 MTU on all of your data-center switches</a:t>
            </a:r>
          </a:p>
          <a:p>
            <a:pPr lvl="3"/>
            <a:r>
              <a:rPr lang="en-US" dirty="0"/>
              <a:t>Enable large-MTU on a per-host basis based on anticipated benefit at the application layer</a:t>
            </a:r>
          </a:p>
          <a:p>
            <a:pPr lvl="2"/>
            <a:r>
              <a:rPr lang="en-US" dirty="0"/>
              <a:t>Contemporary design elements</a:t>
            </a:r>
          </a:p>
          <a:p>
            <a:pPr lvl="3"/>
            <a:r>
              <a:rPr lang="en-US" dirty="0"/>
              <a:t>Hybrid/multi-cloud footprints</a:t>
            </a:r>
          </a:p>
          <a:p>
            <a:pPr lvl="3"/>
            <a:r>
              <a:rPr lang="en-US" dirty="0"/>
              <a:t>Overlay networks nested n-layers deep</a:t>
            </a:r>
          </a:p>
          <a:p>
            <a:pPr lvl="3"/>
            <a:r>
              <a:rPr lang="en-US" dirty="0"/>
              <a:t>SDN/VNF functions that wouldn’t </a:t>
            </a:r>
            <a:r>
              <a:rPr lang="en-US" i="1" dirty="0"/>
              <a:t>know</a:t>
            </a:r>
            <a:r>
              <a:rPr lang="en-US" dirty="0"/>
              <a:t> (let alone </a:t>
            </a:r>
            <a:r>
              <a:rPr lang="en-US" i="1" dirty="0"/>
              <a:t>generate) </a:t>
            </a:r>
            <a:r>
              <a:rPr lang="en-US" dirty="0"/>
              <a:t>a packet-too-big message if it bit them on the I/O bus</a:t>
            </a:r>
          </a:p>
          <a:p>
            <a:pPr lvl="1"/>
            <a:r>
              <a:rPr lang="en-US" dirty="0"/>
              <a:t>This can directly result in PMTUD blackholes and other “invisible” packet-loss</a:t>
            </a:r>
          </a:p>
          <a:p>
            <a:pPr lvl="0"/>
            <a:r>
              <a:rPr lang="en-US" dirty="0"/>
              <a:t>Applications pay the price</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1" dirty="0"/>
              <a:t>Nothing</a:t>
            </a:r>
            <a:r>
              <a:rPr lang="en-US" dirty="0"/>
              <a:t> is ever instrumented as well as it “should” be </a:t>
            </a:r>
          </a:p>
          <a:p>
            <a:pPr lvl="1"/>
            <a:r>
              <a:rPr lang="en-US" dirty="0"/>
              <a:t>Even </a:t>
            </a:r>
            <a:r>
              <a:rPr lang="en-US" i="1" dirty="0"/>
              <a:t>detecting</a:t>
            </a:r>
            <a:r>
              <a:rPr lang="en-US" dirty="0"/>
              <a:t> MTU-related packet loss can be a weeks-long odyssey</a:t>
            </a:r>
          </a:p>
          <a:p>
            <a:pPr lvl="2"/>
            <a:r>
              <a:rPr lang="en-US" dirty="0"/>
              <a:t>Spent over a month once figuring out that an application was failing because the container image in a K8s pod “believed” it had a 1515-byte L2 MRU on its network interface</a:t>
            </a:r>
          </a:p>
          <a:p>
            <a:pPr lvl="2"/>
            <a:r>
              <a:rPr lang="en-US" dirty="0"/>
              <a:t>And the same again realizing that the K8s orchestrator (who shall remain nameless) SDN controller had a logic-error in how it was populating flow-rules in the worker-node’s vswitch</a:t>
            </a:r>
          </a:p>
          <a:p>
            <a:pPr lvl="1"/>
            <a:r>
              <a:rPr lang="en-US" dirty="0"/>
              <a:t>Nobody </a:t>
            </a:r>
            <a:r>
              <a:rPr lang="en-US" i="1" dirty="0"/>
              <a:t>wants</a:t>
            </a:r>
            <a:r>
              <a:rPr lang="en-US" i="0" dirty="0"/>
              <a:t> the overhead of state maintenance or guaranteed lossless performance</a:t>
            </a:r>
          </a:p>
          <a:p>
            <a:pPr lvl="1"/>
            <a:r>
              <a:rPr lang="en-US" i="0" dirty="0"/>
              <a:t>Applications are “not UN-likely” to assume that “the network” will provide both</a:t>
            </a:r>
          </a:p>
          <a:p>
            <a:pPr lvl="1"/>
            <a:r>
              <a:rPr lang="en-US" i="0" dirty="0"/>
              <a:t>The variety and prevalence of scenarios in which sub-optimal MTU configuration can result in the un-anticipated discarding of packets should give any enterprise network operators significant pause</a:t>
            </a:r>
            <a:endParaRPr lang="en-US" dirty="0"/>
          </a:p>
        </p:txBody>
      </p:sp>
    </p:spTree>
    <p:extLst>
      <p:ext uri="{BB962C8B-B14F-4D97-AF65-F5344CB8AC3E}">
        <p14:creationId xmlns:p14="http://schemas.microsoft.com/office/powerpoint/2010/main" val="14698854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31F6A-83FA-6212-ADBC-9D4FB99CAB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4C8795-A797-B754-F883-5579B192644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9243FAC-D1AA-EB28-4B09-B955DFCC3BA8}"/>
              </a:ext>
            </a:extLst>
          </p:cNvPr>
          <p:cNvSpPr>
            <a:spLocks noGrp="1"/>
          </p:cNvSpPr>
          <p:nvPr>
            <p:ph type="body" idx="1"/>
          </p:nvPr>
        </p:nvSpPr>
        <p:spPr/>
        <p:txBody>
          <a:bodyPr/>
          <a:lstStyle/>
          <a:p>
            <a:r>
              <a:rPr lang="en-US" dirty="0"/>
              <a:t>This struck me as a </a:t>
            </a:r>
            <a:r>
              <a:rPr lang="en-US" i="1" dirty="0"/>
              <a:t>bold</a:t>
            </a:r>
            <a:r>
              <a:rPr lang="en-US" dirty="0"/>
              <a:t> statement (at first.)</a:t>
            </a:r>
          </a:p>
          <a:p>
            <a:r>
              <a:rPr lang="en-US" dirty="0"/>
              <a:t>“Surely”, I thought to myself, “</a:t>
            </a:r>
            <a:r>
              <a:rPr lang="en-US" i="1" dirty="0"/>
              <a:t>someone</a:t>
            </a:r>
            <a:r>
              <a:rPr lang="en-US" dirty="0"/>
              <a:t> would have pointed this out to me when I was cutting my teeth in the field!”</a:t>
            </a:r>
          </a:p>
          <a:p>
            <a:endParaRPr lang="en-US" dirty="0"/>
          </a:p>
        </p:txBody>
      </p:sp>
    </p:spTree>
    <p:extLst>
      <p:ext uri="{BB962C8B-B14F-4D97-AF65-F5344CB8AC3E}">
        <p14:creationId xmlns:p14="http://schemas.microsoft.com/office/powerpoint/2010/main" val="38956982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576AC1-3A97-0A41-C72E-08ABA0F6AE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31D0EF-6093-F071-7A80-06903FEC778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754FA49-23CB-9B10-D957-43FF71798F66}"/>
              </a:ext>
            </a:extLst>
          </p:cNvPr>
          <p:cNvSpPr>
            <a:spLocks noGrp="1"/>
          </p:cNvSpPr>
          <p:nvPr>
            <p:ph type="body" idx="1"/>
          </p:nvPr>
        </p:nvSpPr>
        <p:spPr/>
        <p:txBody>
          <a:bodyPr/>
          <a:lstStyle/>
          <a:p>
            <a:pPr marL="158750" lvl="0" indent="0">
              <a:buNone/>
            </a:pPr>
            <a:r>
              <a:rPr lang="en-US" b="0" dirty="0"/>
              <a:t>I scrapped a few slides on the various flavors of PMTU discovery (they’re in an appendix to this deck), but what I’m talking about here is the “original” Path MTU Discovery defined in RFC 1191.</a:t>
            </a:r>
          </a:p>
          <a:p>
            <a:pPr marL="158750" lvl="0" indent="0">
              <a:buNone/>
            </a:pPr>
            <a:endParaRPr lang="en-US" b="0" dirty="0"/>
          </a:p>
          <a:p>
            <a:pPr marL="158750" lvl="0" indent="0">
              <a:buNone/>
            </a:pPr>
            <a:r>
              <a:rPr lang="en-US" b="0" dirty="0"/>
              <a:t>So, in PMTUD…</a:t>
            </a:r>
          </a:p>
          <a:p>
            <a:pPr marL="158750" lvl="0" indent="0">
              <a:buNone/>
            </a:pPr>
            <a:endParaRPr lang="en-US" b="1" dirty="0"/>
          </a:p>
        </p:txBody>
      </p:sp>
    </p:spTree>
    <p:extLst>
      <p:ext uri="{BB962C8B-B14F-4D97-AF65-F5344CB8AC3E}">
        <p14:creationId xmlns:p14="http://schemas.microsoft.com/office/powerpoint/2010/main" val="25842012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CB6CDC-F637-142C-4F04-8B62D76808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C00F8F-2C15-7CAF-5BAC-A5B64DF4D48E}"/>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F261B43-7D77-8741-F63B-24A743F5BC2B}"/>
              </a:ext>
            </a:extLst>
          </p:cNvPr>
          <p:cNvSpPr>
            <a:spLocks noGrp="1"/>
          </p:cNvSpPr>
          <p:nvPr>
            <p:ph type="body" idx="1"/>
          </p:nvPr>
        </p:nvSpPr>
        <p:spPr/>
        <p:txBody>
          <a:bodyPr/>
          <a:lstStyle/>
          <a:p>
            <a:pPr marL="158750" lvl="0" indent="0">
              <a:buNone/>
            </a:pPr>
            <a:r>
              <a:rPr lang="en-US" b="0" dirty="0"/>
              <a:t>So, here’s an unfortunately squashed picture of a router doing in-network tunneling.  It has an overlay interface (Eth-a), an underlay interface (Eth-b), and a tunnel interface (Tu-a).  There’s also an overlay host (h1).</a:t>
            </a:r>
          </a:p>
          <a:p>
            <a:pPr marL="158750" lvl="0" indent="0">
              <a:buNone/>
            </a:pPr>
            <a:endParaRPr lang="en-US" b="1" dirty="0"/>
          </a:p>
          <a:p>
            <a:pPr marL="158750" lvl="0" indent="0">
              <a:buNone/>
            </a:pPr>
            <a:r>
              <a:rPr lang="en-US" b="0" dirty="0"/>
              <a:t>So, if “h1” sends a 1500-byte packet that is destined “somewhere else”</a:t>
            </a:r>
          </a:p>
          <a:p>
            <a:pPr marL="158750" lvl="0" indent="0">
              <a:buNone/>
            </a:pPr>
            <a:r>
              <a:rPr lang="en-US" b="0" dirty="0"/>
              <a:t>It is received on Eth-a, which then…</a:t>
            </a:r>
          </a:p>
          <a:p>
            <a:pPr marL="158750" lvl="0" indent="0">
              <a:buNone/>
            </a:pPr>
            <a:r>
              <a:rPr lang="en-US" b="0" dirty="0"/>
              <a:t>	Has to </a:t>
            </a:r>
            <a:r>
              <a:rPr lang="en-US" b="0" i="1" dirty="0"/>
              <a:t>route</a:t>
            </a:r>
            <a:r>
              <a:rPr lang="en-US" b="0" i="0" dirty="0"/>
              <a:t> it to Tu-a if the Eth-a/Tu-a a</a:t>
            </a:r>
            <a:endParaRPr lang="en-US" b="0" dirty="0"/>
          </a:p>
        </p:txBody>
      </p:sp>
    </p:spTree>
    <p:extLst>
      <p:ext uri="{BB962C8B-B14F-4D97-AF65-F5344CB8AC3E}">
        <p14:creationId xmlns:p14="http://schemas.microsoft.com/office/powerpoint/2010/main" val="35817541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531AA-2005-5954-9C2D-65FB5B18E5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25CF5F-6624-0258-2864-F9B4D33C8C2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DE605F4-48F7-E129-0F1E-359D6A8B06F1}"/>
              </a:ext>
            </a:extLst>
          </p:cNvPr>
          <p:cNvSpPr>
            <a:spLocks noGrp="1"/>
          </p:cNvSpPr>
          <p:nvPr>
            <p:ph type="body" idx="1"/>
          </p:nvPr>
        </p:nvSpPr>
        <p:spPr/>
        <p:txBody>
          <a:bodyPr/>
          <a:lstStyle/>
          <a:p>
            <a:pPr marL="457200" lvl="0" indent="-298450"/>
            <a:r>
              <a:rPr lang="en-US" b="0" i="0" dirty="0"/>
              <a:t>Tu-a </a:t>
            </a:r>
            <a:r>
              <a:rPr lang="en-US" b="0" i="1" dirty="0"/>
              <a:t>looks like</a:t>
            </a:r>
            <a:r>
              <a:rPr lang="en-US" b="0" i="0" dirty="0"/>
              <a:t> an interface from the management-plane, but it’s obviously much more than that.</a:t>
            </a:r>
          </a:p>
          <a:p>
            <a:pPr marL="914400" lvl="1" indent="-298450"/>
            <a:r>
              <a:rPr lang="en-US" b="0" i="0" dirty="0"/>
              <a:t>It’s doing IP-in-IP encapsulation using </a:t>
            </a:r>
            <a:r>
              <a:rPr lang="en-US" b="0" i="1" dirty="0"/>
              <a:t>some</a:t>
            </a:r>
            <a:r>
              <a:rPr lang="en-US" b="0" i="0" dirty="0"/>
              <a:t> tunneling protocol (VXLAN, let’s say.)</a:t>
            </a:r>
          </a:p>
          <a:p>
            <a:pPr marL="914400" lvl="1" indent="-298450"/>
            <a:r>
              <a:rPr lang="en-US" b="0" i="0" dirty="0"/>
              <a:t>It’s </a:t>
            </a:r>
            <a:r>
              <a:rPr lang="en-US" b="0" i="1" dirty="0"/>
              <a:t>probably</a:t>
            </a:r>
            <a:r>
              <a:rPr lang="en-US" b="0" i="0" dirty="0"/>
              <a:t> not being handled by the same branch in the packet processing pipeline as other routed-interface traffic</a:t>
            </a:r>
          </a:p>
          <a:p>
            <a:pPr marL="457200" lvl="0" indent="-298450"/>
            <a:r>
              <a:rPr lang="en-US" b="0" i="0" dirty="0"/>
              <a:t>If it </a:t>
            </a:r>
            <a:r>
              <a:rPr lang="en-US" b="0" i="1" dirty="0"/>
              <a:t>is</a:t>
            </a:r>
            <a:r>
              <a:rPr lang="en-US" b="0" i="0" dirty="0"/>
              <a:t> an </a:t>
            </a:r>
            <a:r>
              <a:rPr lang="en-US" b="0" i="1" dirty="0"/>
              <a:t>interface on a router</a:t>
            </a:r>
            <a:r>
              <a:rPr lang="en-US" b="0" i="0" dirty="0"/>
              <a:t> though, router </a:t>
            </a:r>
            <a:r>
              <a:rPr lang="en-US" b="1" i="1" dirty="0"/>
              <a:t>p</a:t>
            </a:r>
            <a:r>
              <a:rPr lang="en-US" b="0" i="0" dirty="0"/>
              <a:t>’s only PMTUD responsibilities are to</a:t>
            </a:r>
          </a:p>
          <a:p>
            <a:pPr marL="914400" lvl="1" indent="-298450"/>
            <a:r>
              <a:rPr lang="en-US" b="0" i="1" dirty="0"/>
              <a:t>Have</a:t>
            </a:r>
            <a:r>
              <a:rPr lang="en-US" b="0" i="0" dirty="0"/>
              <a:t> an interface MTU to Tu-a</a:t>
            </a:r>
          </a:p>
          <a:p>
            <a:pPr marL="914400" lvl="1" indent="-298450"/>
            <a:r>
              <a:rPr lang="en-US" b="0" i="1" dirty="0"/>
              <a:t>Don’t send packets out</a:t>
            </a:r>
            <a:r>
              <a:rPr lang="en-US" b="0" i="0" dirty="0"/>
              <a:t> Tu-a that are &gt; Tu-a’s MTU</a:t>
            </a:r>
          </a:p>
          <a:p>
            <a:pPr marL="914400" lvl="1" indent="-298450"/>
            <a:r>
              <a:rPr lang="en-US" b="0" i="0" dirty="0"/>
              <a:t>Generate PTBs if it receives a packet with the DF-bit set that is bigger than Tu-a’s MTU</a:t>
            </a:r>
          </a:p>
          <a:p>
            <a:pPr marL="914400" lvl="1" indent="-298450"/>
            <a:r>
              <a:rPr lang="en-US" b="0" i="0" dirty="0"/>
              <a:t>NOTHING about</a:t>
            </a:r>
          </a:p>
          <a:p>
            <a:pPr marL="1371600" lvl="2" indent="-298450"/>
            <a:r>
              <a:rPr lang="en-US" b="0" i="0" dirty="0"/>
              <a:t>Translating any PTBs it receives from the underlay into the overlay</a:t>
            </a:r>
          </a:p>
          <a:p>
            <a:pPr marL="1371600" lvl="2" indent="-298450"/>
            <a:r>
              <a:rPr lang="en-US" b="0" i="0" dirty="0"/>
              <a:t>Maintaining its own </a:t>
            </a:r>
            <a:r>
              <a:rPr lang="en-US" b="0" i="1" dirty="0"/>
              <a:t>path</a:t>
            </a:r>
            <a:r>
              <a:rPr lang="en-US" b="0" i="0" dirty="0"/>
              <a:t> MTU</a:t>
            </a:r>
            <a:r>
              <a:rPr lang="en-US" b="0" i="1" dirty="0"/>
              <a:t> </a:t>
            </a:r>
            <a:r>
              <a:rPr lang="en-US" b="0" i="0" dirty="0"/>
              <a:t>for Tu-a</a:t>
            </a:r>
            <a:endParaRPr lang="en-US" b="0" i="1" dirty="0"/>
          </a:p>
          <a:p>
            <a:pPr marL="158750" lvl="0" indent="0">
              <a:buNone/>
            </a:pPr>
            <a:r>
              <a:rPr lang="en-US" b="1" dirty="0"/>
              <a:t>So…</a:t>
            </a:r>
          </a:p>
        </p:txBody>
      </p:sp>
    </p:spTree>
    <p:extLst>
      <p:ext uri="{BB962C8B-B14F-4D97-AF65-F5344CB8AC3E}">
        <p14:creationId xmlns:p14="http://schemas.microsoft.com/office/powerpoint/2010/main" val="1089934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06D29-BEA3-0327-9CF6-6EFF9C6A81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2ECA89-6753-B6E1-8E7A-A72A8273BE8E}"/>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872C1EC-84A9-C1AE-68A3-4E2864B9D3A0}"/>
              </a:ext>
            </a:extLst>
          </p:cNvPr>
          <p:cNvSpPr>
            <a:spLocks noGrp="1"/>
          </p:cNvSpPr>
          <p:nvPr>
            <p:ph type="body" idx="1"/>
          </p:nvPr>
        </p:nvSpPr>
        <p:spPr/>
        <p:txBody>
          <a:bodyPr/>
          <a:lstStyle/>
          <a:p>
            <a:pPr marL="158750" lvl="0" indent="0">
              <a:buNone/>
            </a:pPr>
            <a:endParaRPr lang="en-US" dirty="0"/>
          </a:p>
        </p:txBody>
      </p:sp>
    </p:spTree>
    <p:extLst>
      <p:ext uri="{BB962C8B-B14F-4D97-AF65-F5344CB8AC3E}">
        <p14:creationId xmlns:p14="http://schemas.microsoft.com/office/powerpoint/2010/main" val="12400813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CE524-8705-DB89-46FA-F44D07AE5A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7826B8-2D0F-AC15-A370-FC8AC692C23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26C3C8E-320F-4B57-456F-1CC92238E506}"/>
              </a:ext>
            </a:extLst>
          </p:cNvPr>
          <p:cNvSpPr>
            <a:spLocks noGrp="1"/>
          </p:cNvSpPr>
          <p:nvPr>
            <p:ph type="body" idx="1"/>
          </p:nvPr>
        </p:nvSpPr>
        <p:spPr/>
        <p:txBody>
          <a:bodyPr/>
          <a:lstStyle/>
          <a:p>
            <a:r>
              <a:rPr lang="en-US" dirty="0"/>
              <a:t>*Are they “just” interfaces on a router?   Or do they constitute a </a:t>
            </a:r>
            <a:r>
              <a:rPr lang="en-US" i="1" dirty="0"/>
              <a:t>host</a:t>
            </a:r>
            <a:r>
              <a:rPr lang="en-US" i="0" dirty="0"/>
              <a:t> in their own right? (WRT PMTUD.)</a:t>
            </a:r>
          </a:p>
          <a:p>
            <a:r>
              <a:rPr lang="en-US" i="0" dirty="0"/>
              <a:t>Are they vertical, or horizontal neighbors in the network stack?</a:t>
            </a:r>
            <a:endParaRPr lang="en-US" dirty="0"/>
          </a:p>
        </p:txBody>
      </p:sp>
    </p:spTree>
    <p:extLst>
      <p:ext uri="{BB962C8B-B14F-4D97-AF65-F5344CB8AC3E}">
        <p14:creationId xmlns:p14="http://schemas.microsoft.com/office/powerpoint/2010/main" val="2996839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070AF-5681-2E23-C16E-8D8EEA7A24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577A14-5109-7788-6C99-A289B70D87E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3D35245-DA05-B202-0E45-4C1357EBDAA0}"/>
              </a:ext>
            </a:extLst>
          </p:cNvPr>
          <p:cNvSpPr>
            <a:spLocks noGrp="1"/>
          </p:cNvSpPr>
          <p:nvPr>
            <p:ph type="body" idx="1"/>
          </p:nvPr>
        </p:nvSpPr>
        <p:spPr/>
        <p:txBody>
          <a:bodyPr/>
          <a:lstStyle/>
          <a:p>
            <a:pPr algn="l">
              <a:spcBef>
                <a:spcPts val="1200"/>
              </a:spcBef>
            </a:pPr>
            <a:r>
              <a:rPr lang="en-US" dirty="0">
                <a:effectLst/>
                <a:latin typeface="var(--bs-body-font-family)"/>
              </a:rPr>
              <a:t>Now, there’s nothing inherently </a:t>
            </a:r>
            <a:r>
              <a:rPr lang="en-US" i="1" dirty="0">
                <a:effectLst/>
                <a:latin typeface="var(--bs-body-font-family)"/>
              </a:rPr>
              <a:t>wrong</a:t>
            </a:r>
            <a:r>
              <a:rPr lang="en-US" i="0" dirty="0">
                <a:effectLst/>
                <a:latin typeface="var(--bs-body-font-family)"/>
              </a:rPr>
              <a:t> with nested overlays, but given the fragility of PMTUD and the opacity of MPU and MRU it magnifies the risks</a:t>
            </a:r>
            <a:endParaRPr lang="en-US" dirty="0">
              <a:effectLst/>
              <a:latin typeface="var(--bs-body-font-family)"/>
            </a:endParaRPr>
          </a:p>
          <a:p>
            <a:pPr marL="158750" marR="0" lvl="0" indent="0" algn="l" defTabSz="914400" rtl="0" eaLnBrk="1" fontAlgn="auto" latinLnBrk="0" hangingPunct="1">
              <a:lnSpc>
                <a:spcPct val="100000"/>
              </a:lnSpc>
              <a:spcBef>
                <a:spcPts val="1200"/>
              </a:spcBef>
              <a:spcAft>
                <a:spcPts val="0"/>
              </a:spcAft>
              <a:buClr>
                <a:srgbClr val="000000"/>
              </a:buClr>
              <a:buSzPts val="1100"/>
              <a:buFont typeface="Arial"/>
              <a:buNone/>
              <a:tabLst/>
              <a:defRPr/>
            </a:pPr>
            <a:endParaRPr lang="en-US" dirty="0">
              <a:effectLst/>
              <a:latin typeface="var(--bs-body-font-family)"/>
            </a:endParaRP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Let’s start at the bottom here.</a:t>
            </a: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We have a VXLAN overlay using UDP encapsulation on an IP underlay on an Ethernet layer-2 network</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Let’s assume an Ethernet maximum frame-size of 9214 bytes.</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To get the maximum payload size it can accommodate we’ll subtract:</a:t>
            </a:r>
          </a:p>
          <a:p>
            <a:pPr marL="1828800" marR="0" lvl="3"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26 bytes of Ethernet headers (14 bytes required; 4 for .1q; another 4 in case some smarty-pants opts for q-in-q</a:t>
            </a:r>
          </a:p>
          <a:p>
            <a:pPr marL="1828800" marR="0" lvl="3"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And the four-byte CRC)</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And get a 9184 byte MPU</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Now we subtract 60 bytes for IP headers</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MPU is down to 9124 bytes</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Minus another 8 bytes of UDP headers</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9116 bytes of MPU</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Minus the VXLAN header (another 8 bytes)</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9008 byte MPU </a:t>
            </a: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But the bottom VXLAN overlay is carrying the GENEVE overlay, which should set it’s MTU to 9008 bytes to match the MPU of the VXLAN overlay</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To get the GENEVE overlay’s MTU, we need to subtract </a:t>
            </a:r>
            <a:r>
              <a:rPr lang="en-US" b="1" i="1" dirty="0">
                <a:effectLst/>
                <a:latin typeface="var(--bs-body-font-family)"/>
              </a:rPr>
              <a:t>its</a:t>
            </a:r>
            <a:r>
              <a:rPr lang="en-US" b="0" i="0" dirty="0">
                <a:effectLst/>
                <a:latin typeface="var(--bs-body-font-family)"/>
              </a:rPr>
              <a:t> encapsulation overhead</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b="0" i="0" dirty="0">
                <a:effectLst/>
                <a:latin typeface="var(--bs-body-font-family)"/>
              </a:rPr>
              <a:t>14 bytes of required Ethernet headers</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b="0" i="0" dirty="0">
                <a:effectLst/>
                <a:latin typeface="var(--bs-body-font-family)"/>
              </a:rPr>
              <a:t>8 bytes for .1q and maybe q-in-q</a:t>
            </a:r>
          </a:p>
          <a:p>
            <a:pPr marL="1828800" marR="0" lvl="3"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b="0" i="0" dirty="0">
                <a:effectLst/>
                <a:latin typeface="var(--bs-body-font-family)"/>
              </a:rPr>
              <a:t>But, at least we don’t need to include the Ethernet CRC (which GENEVE and VXLAN do *not* pull in while encapsulating the inner frame</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60 bytes for IP headers</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8 bytes for UDP headers</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260 bytes for worst-case GENEVE header-length</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The GENEVE overlay’s MPU is 8658 bytes</a:t>
            </a: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But the GENEVE overlay is providing transport for yet another VXLAN overlay</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so we have to subtract </a:t>
            </a:r>
            <a:r>
              <a:rPr lang="en-US" i="1" dirty="0">
                <a:effectLst/>
                <a:latin typeface="var(--bs-body-font-family)"/>
              </a:rPr>
              <a:t>it’s</a:t>
            </a:r>
            <a:r>
              <a:rPr lang="en-US" i="0" dirty="0">
                <a:effectLst/>
                <a:latin typeface="var(--bs-body-font-family)"/>
              </a:rPr>
              <a:t> encapsulation overhead</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14 bytes of required Ethernet headers</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err="1">
                <a:effectLst/>
                <a:latin typeface="var(--bs-body-font-family)"/>
              </a:rPr>
              <a:t>We’lll</a:t>
            </a:r>
            <a:r>
              <a:rPr lang="en-US" i="0" dirty="0">
                <a:effectLst/>
                <a:latin typeface="var(--bs-body-font-family)"/>
              </a:rPr>
              <a:t> be generous and assume that our </a:t>
            </a:r>
            <a:r>
              <a:rPr lang="en-US" i="0" dirty="0" err="1">
                <a:effectLst/>
                <a:latin typeface="var(--bs-body-font-family)"/>
              </a:rPr>
              <a:t>Kubernets</a:t>
            </a:r>
            <a:r>
              <a:rPr lang="en-US" i="0" dirty="0">
                <a:effectLst/>
                <a:latin typeface="var(--bs-body-font-family)"/>
              </a:rPr>
              <a:t> cluster isn’t using .1q or </a:t>
            </a:r>
            <a:r>
              <a:rPr lang="en-US" i="0" dirty="0" err="1">
                <a:effectLst/>
                <a:latin typeface="var(--bs-body-font-family)"/>
              </a:rPr>
              <a:t>qinq</a:t>
            </a:r>
            <a:r>
              <a:rPr lang="en-US" i="0" dirty="0">
                <a:effectLst/>
                <a:latin typeface="var(--bs-body-font-family)"/>
              </a:rPr>
              <a:t> on its Linux </a:t>
            </a:r>
            <a:r>
              <a:rPr lang="en-US" i="0" dirty="0" err="1">
                <a:effectLst/>
                <a:latin typeface="var(--bs-body-font-family)"/>
              </a:rPr>
              <a:t>vswitch</a:t>
            </a:r>
            <a:r>
              <a:rPr lang="en-US" i="0" dirty="0">
                <a:effectLst/>
                <a:latin typeface="var(--bs-body-font-family)"/>
              </a:rPr>
              <a:t> for the CNI networks</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We’ll also not include the CRC, since VXLAN doesn’t encapsulate it</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60 bytes for IP headers</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8 bytes for UDP headers</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8 bytes for VXLAN headers</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Top VXLAN overlay’s MPU is down to 8568</a:t>
            </a: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Upwards, onwards --- to our top Ethernet layer</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It sits on top of a VXLAN overlay that has an MPU of 8568 </a:t>
            </a:r>
            <a:r>
              <a:rPr lang="en-US" i="0" dirty="0" err="1">
                <a:effectLst/>
                <a:latin typeface="var(--bs-body-font-family)"/>
              </a:rPr>
              <a:t>mytes</a:t>
            </a:r>
            <a:endParaRPr lang="en-US" i="0" dirty="0">
              <a:effectLst/>
              <a:latin typeface="var(--bs-body-font-family)"/>
            </a:endParaRP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It has its own headers of 14 bytes  (let’s assume again that the Ethernet segments in the K8s CNI aren’t bothering with .1q)</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And the 14-byte CRC trailer is ignored by the </a:t>
            </a:r>
            <a:r>
              <a:rPr lang="en-US" i="0" dirty="0" err="1">
                <a:effectLst/>
                <a:latin typeface="var(--bs-body-font-family)"/>
              </a:rPr>
              <a:t>downstack</a:t>
            </a:r>
            <a:r>
              <a:rPr lang="en-US" i="0" dirty="0">
                <a:effectLst/>
                <a:latin typeface="var(--bs-body-font-family)"/>
              </a:rPr>
              <a:t> VXLAN encapsulation</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So, it has an 8554 byte MPU</a:t>
            </a: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Which leaves us at the top of the stack, where our IP layer should have an MTU of no higher than 8554 bytes</a:t>
            </a:r>
          </a:p>
        </p:txBody>
      </p:sp>
    </p:spTree>
    <p:extLst>
      <p:ext uri="{BB962C8B-B14F-4D97-AF65-F5344CB8AC3E}">
        <p14:creationId xmlns:p14="http://schemas.microsoft.com/office/powerpoint/2010/main" val="273968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48749-5E96-06E3-C90B-164ACFA0F9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2DAF88-E1B7-A574-6BC0-140A1C2A69A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7484EE6-1948-B60D-24FE-EB1428644B3B}"/>
              </a:ext>
            </a:extLst>
          </p:cNvPr>
          <p:cNvSpPr>
            <a:spLocks noGrp="1"/>
          </p:cNvSpPr>
          <p:nvPr>
            <p:ph type="body" idx="1"/>
          </p:nvPr>
        </p:nvSpPr>
        <p:spPr/>
        <p:txBody>
          <a:bodyPr/>
          <a:lstStyle/>
          <a:p>
            <a:r>
              <a:rPr lang="en-US" dirty="0"/>
              <a:t>HELLO, NANOG </a:t>
            </a:r>
            <a:r>
              <a:rPr lang="en-US"/>
              <a:t>93!!!</a:t>
            </a:r>
            <a:endParaRPr lang="en-US" dirty="0"/>
          </a:p>
        </p:txBody>
      </p:sp>
    </p:spTree>
    <p:extLst>
      <p:ext uri="{BB962C8B-B14F-4D97-AF65-F5344CB8AC3E}">
        <p14:creationId xmlns:p14="http://schemas.microsoft.com/office/powerpoint/2010/main" val="40416793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A411F-5254-BDA6-71BA-14628D54B0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C2D397-7367-8CAF-BB65-B687682369F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DD73E60-3386-6267-EAF8-8DCE865EDE29}"/>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1200"/>
              </a:spcBef>
              <a:spcAft>
                <a:spcPts val="0"/>
              </a:spcAft>
              <a:buClr>
                <a:srgbClr val="000000"/>
              </a:buClr>
              <a:buSzPts val="1100"/>
              <a:buFont typeface="Arial"/>
              <a:buNone/>
              <a:tabLst/>
              <a:defRPr/>
            </a:pPr>
            <a:endParaRPr lang="en-US" dirty="0">
              <a:effectLst/>
              <a:latin typeface="var(--bs-body-font-family)"/>
            </a:endParaRP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Let’s start at the bottom here.</a:t>
            </a: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We have a VXLAN overlay using UDP encapsulation on an IP underlay on an Ethernet layer-2 network</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Let’s assume an Ethernet maximum frame-size of 9214 bytes.</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To get the maximum payload size it can accommodate we’ll subtract:</a:t>
            </a:r>
          </a:p>
          <a:p>
            <a:pPr marL="1828800" marR="0" lvl="3"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26 bytes of Ethernet headers (14 bytes required; 4 for .1q; another 4 in case some smarty-pants opts for q-in-q</a:t>
            </a:r>
          </a:p>
          <a:p>
            <a:pPr marL="1828800" marR="0" lvl="3"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And the four-byte CRC)</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And get a 9184 byte MPU</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Now we subtract 60 bytes for IP headers</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MPU is down to 9124 bytes</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Minus another 8 bytes of UDP headers</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9116 bytes of MPU</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Minus the VXLAN header (another 8 bytes)</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9008 byte MPU </a:t>
            </a: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But the bottom VXLAN overlay is carrying the GENEVE overlay, which should set it’s MTU to 9008 bytes to match the MPU of the VXLAN overlay</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To get the GENEVE overlay’s MTU, we need to subtract </a:t>
            </a:r>
            <a:r>
              <a:rPr lang="en-US" b="1" i="1" dirty="0">
                <a:effectLst/>
                <a:latin typeface="var(--bs-body-font-family)"/>
              </a:rPr>
              <a:t>its</a:t>
            </a:r>
            <a:r>
              <a:rPr lang="en-US" b="0" i="0" dirty="0">
                <a:effectLst/>
                <a:latin typeface="var(--bs-body-font-family)"/>
              </a:rPr>
              <a:t> encapsulation overhead</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b="0" i="0" dirty="0">
                <a:effectLst/>
                <a:latin typeface="var(--bs-body-font-family)"/>
              </a:rPr>
              <a:t>14 bytes of required Ethernet headers</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b="0" i="0" dirty="0">
                <a:effectLst/>
                <a:latin typeface="var(--bs-body-font-family)"/>
              </a:rPr>
              <a:t>8 bytes for .1q and maybe q-in-q</a:t>
            </a:r>
          </a:p>
          <a:p>
            <a:pPr marL="1828800" marR="0" lvl="3"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b="0" i="0" dirty="0">
                <a:effectLst/>
                <a:latin typeface="var(--bs-body-font-family)"/>
              </a:rPr>
              <a:t>But, at least we don’t need to include the Ethernet CRC (which GENEVE and VXLAN do *not* pull in while encapsulating the inner frame</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60 bytes for IP headers</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8 bytes for UDP headers</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260 bytes for worst-case GENEVE header-length</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The GENEVE overlay’s MPU is 8658 bytes</a:t>
            </a: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But the GENEVE overlay is providing transport for yet another VXLAN overlay</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so we have to subtract </a:t>
            </a:r>
            <a:r>
              <a:rPr lang="en-US" i="1" dirty="0">
                <a:effectLst/>
                <a:latin typeface="var(--bs-body-font-family)"/>
              </a:rPr>
              <a:t>it’s</a:t>
            </a:r>
            <a:r>
              <a:rPr lang="en-US" i="0" dirty="0">
                <a:effectLst/>
                <a:latin typeface="var(--bs-body-font-family)"/>
              </a:rPr>
              <a:t> encapsulation overhead</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14 bytes of required Ethernet headers</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err="1">
                <a:effectLst/>
                <a:latin typeface="var(--bs-body-font-family)"/>
              </a:rPr>
              <a:t>We’lll</a:t>
            </a:r>
            <a:r>
              <a:rPr lang="en-US" i="0" dirty="0">
                <a:effectLst/>
                <a:latin typeface="var(--bs-body-font-family)"/>
              </a:rPr>
              <a:t> be generous and assume that our </a:t>
            </a:r>
            <a:r>
              <a:rPr lang="en-US" i="0" dirty="0" err="1">
                <a:effectLst/>
                <a:latin typeface="var(--bs-body-font-family)"/>
              </a:rPr>
              <a:t>Kubernets</a:t>
            </a:r>
            <a:r>
              <a:rPr lang="en-US" i="0" dirty="0">
                <a:effectLst/>
                <a:latin typeface="var(--bs-body-font-family)"/>
              </a:rPr>
              <a:t> cluster isn’t using .1q or </a:t>
            </a:r>
            <a:r>
              <a:rPr lang="en-US" i="0" dirty="0" err="1">
                <a:effectLst/>
                <a:latin typeface="var(--bs-body-font-family)"/>
              </a:rPr>
              <a:t>qinq</a:t>
            </a:r>
            <a:r>
              <a:rPr lang="en-US" i="0" dirty="0">
                <a:effectLst/>
                <a:latin typeface="var(--bs-body-font-family)"/>
              </a:rPr>
              <a:t> on its Linux </a:t>
            </a:r>
            <a:r>
              <a:rPr lang="en-US" i="0" dirty="0" err="1">
                <a:effectLst/>
                <a:latin typeface="var(--bs-body-font-family)"/>
              </a:rPr>
              <a:t>vswitch</a:t>
            </a:r>
            <a:r>
              <a:rPr lang="en-US" i="0" dirty="0">
                <a:effectLst/>
                <a:latin typeface="var(--bs-body-font-family)"/>
              </a:rPr>
              <a:t> for the CNI networks</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We’ll also not include the CRC, since VXLAN doesn’t encapsulate it</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60 bytes for IP headers</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8 bytes for UDP headers</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8 bytes for VXLAN headers</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Top VXLAN overlay’s MPU is down to 8568</a:t>
            </a: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Upwards, onwards --- to our top Ethernet layer</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It sits on top of a VXLAN overlay that has an MPU of 8568 </a:t>
            </a:r>
            <a:r>
              <a:rPr lang="en-US" i="0" dirty="0" err="1">
                <a:effectLst/>
                <a:latin typeface="var(--bs-body-font-family)"/>
              </a:rPr>
              <a:t>mytes</a:t>
            </a:r>
            <a:endParaRPr lang="en-US" i="0" dirty="0">
              <a:effectLst/>
              <a:latin typeface="var(--bs-body-font-family)"/>
            </a:endParaRP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It has its own headers of 14 bytes  (let’s assume again that the Ethernet segments in the K8s CNI aren’t bothering with .1q)</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And the 14-byte CRC trailer is ignored by the </a:t>
            </a:r>
            <a:r>
              <a:rPr lang="en-US" i="0" dirty="0" err="1">
                <a:effectLst/>
                <a:latin typeface="var(--bs-body-font-family)"/>
              </a:rPr>
              <a:t>downstack</a:t>
            </a:r>
            <a:r>
              <a:rPr lang="en-US" i="0" dirty="0">
                <a:effectLst/>
                <a:latin typeface="var(--bs-body-font-family)"/>
              </a:rPr>
              <a:t> VXLAN encapsulation</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So, it has an 8554 byte MPU</a:t>
            </a: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Which leaves us at the top of the stack, where our IP layer should have an MTU of no higher than 8554 bytes</a:t>
            </a: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endParaRPr lang="en-US" i="0" dirty="0">
              <a:effectLst/>
              <a:latin typeface="var(--bs-body-font-family)"/>
            </a:endParaRP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endParaRPr lang="en-US" i="0" dirty="0">
              <a:effectLst/>
              <a:latin typeface="var(--bs-body-font-family)"/>
            </a:endParaRP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So; at the very bottom of our stack, we have a maximum Ethernet frame size of 9214 bytes.</a:t>
            </a: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And at the very top of our stack, we have an IP interface MTU of 8554 bytes.</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That’s 660 bytes of encapsulation overhead, just within two adjacent cabinets in the same data center!</a:t>
            </a: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endParaRPr lang="en-US" i="0" dirty="0">
              <a:effectLst/>
              <a:latin typeface="var(--bs-body-font-family)"/>
            </a:endParaRP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Do you </a:t>
            </a:r>
            <a:r>
              <a:rPr lang="en-US" b="1" i="1" dirty="0">
                <a:effectLst/>
                <a:latin typeface="var(--bs-body-font-family)"/>
              </a:rPr>
              <a:t>trust</a:t>
            </a:r>
            <a:r>
              <a:rPr lang="en-US" b="0" i="0" dirty="0">
                <a:effectLst/>
                <a:latin typeface="var(--bs-body-font-family)"/>
              </a:rPr>
              <a:t> your two different VXLAN tunnel-endpoint platforms to </a:t>
            </a:r>
            <a:r>
              <a:rPr lang="en-US" b="0" i="1" dirty="0">
                <a:effectLst/>
                <a:latin typeface="var(--bs-body-font-family)"/>
              </a:rPr>
              <a:t>not</a:t>
            </a:r>
            <a:r>
              <a:rPr lang="en-US" b="0" i="0" dirty="0">
                <a:effectLst/>
                <a:latin typeface="var(--bs-body-font-family)"/>
              </a:rPr>
              <a:t> break PMTUD?  How ‘bout the GENEVE TEPs?</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b="0" i="0" dirty="0">
                <a:effectLst/>
                <a:latin typeface="var(--bs-body-font-family)"/>
              </a:rPr>
              <a:t>Of course not.</a:t>
            </a: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b="0" i="0" dirty="0">
                <a:effectLst/>
                <a:latin typeface="var(--bs-body-font-family)"/>
              </a:rPr>
              <a:t>So, now you have to make 8554 the maximum IP interface MTU across the entire network, to account for instances where top-layer hosts are talking to bottom-layer hosts.</a:t>
            </a: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b="0" i="0" dirty="0">
                <a:effectLst/>
                <a:latin typeface="var(--bs-body-font-family)"/>
              </a:rPr>
              <a:t>If you’re running a hyper-converged compute cluster, maybe you have iSCSI running on some VLANs/subnets.</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b="0" i="0" dirty="0">
                <a:effectLst/>
                <a:latin typeface="var(--bs-body-font-family)"/>
              </a:rPr>
              <a:t>Lucky for you, you’re still over that 8400-byte “magic number” for NFS?</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b="0" i="0" dirty="0">
                <a:effectLst/>
                <a:latin typeface="var(--bs-body-font-family)"/>
              </a:rPr>
              <a:t>But, what if the K8s CNI was using GENEVE instead of VXLAN?  That would reduce MTU by an additional 252 bytes!</a:t>
            </a:r>
            <a:endParaRPr lang="en-US" b="1" i="0" dirty="0">
              <a:effectLst/>
              <a:latin typeface="var(--bs-body-font-family)"/>
            </a:endParaRP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b="1" i="0" dirty="0">
                <a:effectLst/>
                <a:latin typeface="var(--bs-body-font-family)"/>
              </a:rPr>
              <a:t>Ruh-</a:t>
            </a:r>
            <a:r>
              <a:rPr lang="en-US" b="1" i="0" dirty="0" err="1">
                <a:effectLst/>
                <a:latin typeface="var(--bs-body-font-family)"/>
              </a:rPr>
              <a:t>roh</a:t>
            </a:r>
            <a:r>
              <a:rPr lang="en-US" b="1" i="0" dirty="0">
                <a:effectLst/>
                <a:latin typeface="var(--bs-body-font-family)"/>
              </a:rPr>
              <a:t>!</a:t>
            </a:r>
          </a:p>
        </p:txBody>
      </p:sp>
    </p:spTree>
    <p:extLst>
      <p:ext uri="{BB962C8B-B14F-4D97-AF65-F5344CB8AC3E}">
        <p14:creationId xmlns:p14="http://schemas.microsoft.com/office/powerpoint/2010/main" val="24929562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99059C-A980-4C3A-0B58-CB403B709E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E5B310-076F-D0F2-5BFC-E90CE202252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B4E5A43-E7FC-7772-7A38-D0D9729C67FA}"/>
              </a:ext>
            </a:extLst>
          </p:cNvPr>
          <p:cNvSpPr>
            <a:spLocks noGrp="1"/>
          </p:cNvSpPr>
          <p:nvPr>
            <p:ph type="body" idx="1"/>
          </p:nvPr>
        </p:nvSpPr>
        <p:spPr/>
        <p:txBody>
          <a:bodyPr/>
          <a:lstStyle/>
          <a:p>
            <a:pPr algn="l">
              <a:spcBef>
                <a:spcPts val="1200"/>
              </a:spcBef>
            </a:pPr>
            <a:endParaRPr lang="en-US" dirty="0">
              <a:effectLst/>
              <a:latin typeface="var(--bs-body-font-family)"/>
            </a:endParaRPr>
          </a:p>
        </p:txBody>
      </p:sp>
    </p:spTree>
    <p:extLst>
      <p:ext uri="{BB962C8B-B14F-4D97-AF65-F5344CB8AC3E}">
        <p14:creationId xmlns:p14="http://schemas.microsoft.com/office/powerpoint/2010/main" val="1338832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DCEB4-38CE-45BE-4E94-6CAFBC7C42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C78C23-08A5-3594-57CF-451702C1E28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340C46E-F893-A6D0-EA66-7C2FE0D48588}"/>
              </a:ext>
            </a:extLst>
          </p:cNvPr>
          <p:cNvSpPr>
            <a:spLocks noGrp="1"/>
          </p:cNvSpPr>
          <p:nvPr>
            <p:ph type="body" idx="1"/>
          </p:nvPr>
        </p:nvSpPr>
        <p:spPr/>
        <p:txBody>
          <a:bodyPr/>
          <a:lstStyle/>
          <a:p>
            <a:pPr algn="l">
              <a:spcBef>
                <a:spcPts val="1200"/>
              </a:spcBef>
            </a:pPr>
            <a:endParaRPr lang="en-US" dirty="0">
              <a:effectLst/>
              <a:latin typeface="var(--bs-body-font-family)"/>
            </a:endParaRPr>
          </a:p>
        </p:txBody>
      </p:sp>
    </p:spTree>
    <p:extLst>
      <p:ext uri="{BB962C8B-B14F-4D97-AF65-F5344CB8AC3E}">
        <p14:creationId xmlns:p14="http://schemas.microsoft.com/office/powerpoint/2010/main" val="26350584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FB250-F143-ABDD-A819-FE1D1D534B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E809E7-B58C-3E32-66EC-FF1DFFFDEF2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41A7E58-9BA6-7D20-1886-C269B19C995C}"/>
              </a:ext>
            </a:extLst>
          </p:cNvPr>
          <p:cNvSpPr>
            <a:spLocks noGrp="1"/>
          </p:cNvSpPr>
          <p:nvPr>
            <p:ph type="body" idx="1"/>
          </p:nvPr>
        </p:nvSpPr>
        <p:spPr/>
        <p:txBody>
          <a:bodyPr/>
          <a:lstStyle/>
          <a:p>
            <a:pPr algn="l">
              <a:spcBef>
                <a:spcPts val="1200"/>
              </a:spcBef>
            </a:pPr>
            <a:r>
              <a:rPr lang="en-US" dirty="0">
                <a:effectLst/>
                <a:latin typeface="var(--bs-body-font-family)"/>
              </a:rPr>
              <a:t>I’m not saying that there </a:t>
            </a:r>
            <a:r>
              <a:rPr lang="en-US" i="1" dirty="0">
                <a:effectLst/>
                <a:latin typeface="var(--bs-body-font-family)"/>
              </a:rPr>
              <a:t>has</a:t>
            </a:r>
            <a:r>
              <a:rPr lang="en-US" dirty="0">
                <a:effectLst/>
                <a:latin typeface="var(--bs-body-font-family)"/>
              </a:rPr>
              <a:t> to be a single explicitly defined maximum frame size, but it would surely make things easier if there </a:t>
            </a:r>
            <a:r>
              <a:rPr lang="en-US" i="1" dirty="0">
                <a:effectLst/>
                <a:latin typeface="var(--bs-body-font-family)"/>
              </a:rPr>
              <a:t>were</a:t>
            </a:r>
            <a:r>
              <a:rPr lang="en-US" dirty="0">
                <a:effectLst/>
                <a:latin typeface="var(--bs-body-font-family)"/>
              </a:rPr>
              <a:t>.</a:t>
            </a:r>
          </a:p>
          <a:p>
            <a:pPr algn="l">
              <a:spcBef>
                <a:spcPts val="1200"/>
              </a:spcBef>
            </a:pPr>
            <a:r>
              <a:rPr lang="en-US" dirty="0">
                <a:effectLst/>
                <a:latin typeface="var(--bs-body-font-family)"/>
              </a:rPr>
              <a:t>And it would help avoid a lot of integration headaches if there were </a:t>
            </a:r>
            <a:r>
              <a:rPr lang="en-US" i="1" dirty="0">
                <a:effectLst/>
                <a:latin typeface="var(--bs-body-font-family)"/>
              </a:rPr>
              <a:t>universally expected</a:t>
            </a:r>
            <a:r>
              <a:rPr lang="en-US" i="0" dirty="0">
                <a:effectLst/>
                <a:latin typeface="var(--bs-body-font-family)"/>
              </a:rPr>
              <a:t> behavior with regards to L2 MTU and MRU.</a:t>
            </a:r>
          </a:p>
          <a:p>
            <a:pPr lvl="1" algn="l">
              <a:spcBef>
                <a:spcPts val="1200"/>
              </a:spcBef>
            </a:pPr>
            <a:r>
              <a:rPr lang="en-US" i="0" dirty="0">
                <a:effectLst/>
                <a:latin typeface="var(--bs-body-font-family)"/>
              </a:rPr>
              <a:t>Like, what a jumbo-frame-capable switch is supposed to do if it receives a jumbo frame on an L2 broadcast domain without jumbo frames explicitly </a:t>
            </a:r>
            <a:r>
              <a:rPr lang="en-US" i="1" dirty="0">
                <a:effectLst/>
                <a:latin typeface="var(--bs-body-font-family)"/>
              </a:rPr>
              <a:t>enabled</a:t>
            </a:r>
            <a:endParaRPr lang="en-US" i="0" dirty="0">
              <a:effectLst/>
              <a:latin typeface="var(--bs-body-font-family)"/>
            </a:endParaRPr>
          </a:p>
          <a:p>
            <a:pPr lvl="2" algn="l">
              <a:spcBef>
                <a:spcPts val="1200"/>
              </a:spcBef>
            </a:pPr>
            <a:r>
              <a:rPr lang="en-US" i="0" dirty="0">
                <a:effectLst/>
                <a:latin typeface="var(--bs-body-font-family)"/>
              </a:rPr>
              <a:t>Does it </a:t>
            </a:r>
            <a:r>
              <a:rPr lang="en-US" i="1" dirty="0">
                <a:effectLst/>
                <a:latin typeface="var(--bs-body-font-family)"/>
              </a:rPr>
              <a:t>accept</a:t>
            </a:r>
            <a:r>
              <a:rPr lang="en-US" i="0" dirty="0">
                <a:effectLst/>
                <a:latin typeface="var(--bs-body-font-family)"/>
              </a:rPr>
              <a:t> the frame, if the switch itself is the destination?</a:t>
            </a:r>
          </a:p>
          <a:p>
            <a:pPr lvl="2" algn="l">
              <a:spcBef>
                <a:spcPts val="1200"/>
              </a:spcBef>
            </a:pPr>
            <a:endParaRPr lang="en-US" i="0" dirty="0">
              <a:effectLst/>
              <a:latin typeface="var(--bs-body-font-family)"/>
            </a:endParaRPr>
          </a:p>
          <a:p>
            <a:pPr lvl="0" algn="l">
              <a:spcBef>
                <a:spcPts val="1200"/>
              </a:spcBef>
            </a:pPr>
            <a:r>
              <a:rPr lang="en-US" i="0" dirty="0">
                <a:effectLst/>
                <a:latin typeface="var(--bs-body-font-family)"/>
              </a:rPr>
              <a:t>And, what </a:t>
            </a:r>
            <a:r>
              <a:rPr lang="en-US" b="1" i="1" dirty="0">
                <a:effectLst/>
                <a:latin typeface="var(--bs-body-font-family)"/>
              </a:rPr>
              <a:t>is</a:t>
            </a:r>
            <a:r>
              <a:rPr lang="en-US" b="0" i="0" dirty="0">
                <a:effectLst/>
                <a:latin typeface="var(--bs-body-font-family)"/>
              </a:rPr>
              <a:t> the expected behavior if an IP host receives an 8400-byte IP datagram, and its interface MTU is set to 1500-bytes? Is it </a:t>
            </a:r>
            <a:r>
              <a:rPr lang="en-US" b="0" i="1" dirty="0">
                <a:effectLst/>
                <a:latin typeface="var(--bs-body-font-family)"/>
              </a:rPr>
              <a:t>required</a:t>
            </a:r>
            <a:r>
              <a:rPr lang="en-US" b="0" i="0" dirty="0">
                <a:effectLst/>
                <a:latin typeface="var(--bs-body-font-family)"/>
              </a:rPr>
              <a:t> to accept and process the datagram?  Is that just </a:t>
            </a:r>
            <a:endParaRPr lang="en-US" dirty="0">
              <a:effectLst/>
              <a:latin typeface="var(--bs-body-font-family)"/>
            </a:endParaRPr>
          </a:p>
        </p:txBody>
      </p:sp>
    </p:spTree>
    <p:extLst>
      <p:ext uri="{BB962C8B-B14F-4D97-AF65-F5344CB8AC3E}">
        <p14:creationId xmlns:p14="http://schemas.microsoft.com/office/powerpoint/2010/main" val="8160668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D3F1C-8BAF-EB0E-7BE3-FD5EFDE0A3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5D7673-DBB3-1275-C29C-D73479D0807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E2EB96D-99F7-33DF-E42A-1ADE13391FC9}"/>
              </a:ext>
            </a:extLst>
          </p:cNvPr>
          <p:cNvSpPr>
            <a:spLocks noGrp="1"/>
          </p:cNvSpPr>
          <p:nvPr>
            <p:ph type="body" idx="1"/>
          </p:nvPr>
        </p:nvSpPr>
        <p:spPr/>
        <p:txBody>
          <a:bodyPr/>
          <a:lstStyle/>
          <a:p>
            <a:pPr algn="l">
              <a:spcBef>
                <a:spcPts val="1200"/>
              </a:spcBef>
            </a:pPr>
            <a:r>
              <a:rPr lang="en-US" dirty="0">
                <a:effectLst/>
                <a:latin typeface="var(--bs-body-font-family)"/>
              </a:rPr>
              <a:t>Explicitly expose MTU, MRU, and MPU in the management plane</a:t>
            </a:r>
          </a:p>
          <a:p>
            <a:pPr algn="l">
              <a:spcBef>
                <a:spcPts val="1200"/>
              </a:spcBef>
            </a:pPr>
            <a:endParaRPr lang="en-US" dirty="0">
              <a:effectLst/>
              <a:latin typeface="var(--bs-body-font-family)"/>
            </a:endParaRPr>
          </a:p>
        </p:txBody>
      </p:sp>
    </p:spTree>
    <p:extLst>
      <p:ext uri="{BB962C8B-B14F-4D97-AF65-F5344CB8AC3E}">
        <p14:creationId xmlns:p14="http://schemas.microsoft.com/office/powerpoint/2010/main" val="40999548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4B8C2A-A1C1-60F2-73DB-F70B6FC6A6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C68D7-FCFE-95F0-5167-C33497769D8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22BE57C-6A99-037A-DC30-16C2ED1449C7}"/>
              </a:ext>
            </a:extLst>
          </p:cNvPr>
          <p:cNvSpPr>
            <a:spLocks noGrp="1"/>
          </p:cNvSpPr>
          <p:nvPr>
            <p:ph type="body" idx="1"/>
          </p:nvPr>
        </p:nvSpPr>
        <p:spPr/>
        <p:txBody>
          <a:bodyPr/>
          <a:lstStyle/>
          <a:p>
            <a:pPr algn="l">
              <a:spcBef>
                <a:spcPts val="1200"/>
              </a:spcBef>
            </a:pPr>
            <a:r>
              <a:rPr lang="en-US" dirty="0">
                <a:effectLst/>
                <a:latin typeface="var(--bs-body-font-family)"/>
              </a:rPr>
              <a:t>While we’re waiting for a magical end-to-end elixir…</a:t>
            </a:r>
          </a:p>
          <a:p>
            <a:pPr algn="l">
              <a:spcBef>
                <a:spcPts val="1200"/>
              </a:spcBef>
            </a:pPr>
            <a:endParaRPr lang="en-US" dirty="0">
              <a:effectLst/>
              <a:latin typeface="var(--bs-body-font-family)"/>
            </a:endParaRPr>
          </a:p>
          <a:p>
            <a:pPr algn="l">
              <a:spcBef>
                <a:spcPts val="1200"/>
              </a:spcBef>
            </a:pPr>
            <a:endParaRPr lang="en-US" dirty="0">
              <a:effectLst/>
              <a:latin typeface="var(--bs-body-font-family)"/>
            </a:endParaRPr>
          </a:p>
        </p:txBody>
      </p:sp>
    </p:spTree>
    <p:extLst>
      <p:ext uri="{BB962C8B-B14F-4D97-AF65-F5344CB8AC3E}">
        <p14:creationId xmlns:p14="http://schemas.microsoft.com/office/powerpoint/2010/main" val="28851452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04605-FA0C-50EF-C6D8-5A7BC2039B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3D4EC1-E473-C9AA-0C05-2DD7EB7F2F9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6A56754-C037-C69E-A65D-D7BC4C95AA0A}"/>
              </a:ext>
            </a:extLst>
          </p:cNvPr>
          <p:cNvSpPr>
            <a:spLocks noGrp="1"/>
          </p:cNvSpPr>
          <p:nvPr>
            <p:ph type="body" idx="1"/>
          </p:nvPr>
        </p:nvSpPr>
        <p:spPr/>
        <p:txBody>
          <a:bodyPr/>
          <a:lstStyle/>
          <a:p>
            <a:pPr>
              <a:lnSpc>
                <a:spcPct val="70000"/>
              </a:lnSpc>
            </a:pPr>
            <a:endParaRPr lang="en-US" sz="3200" dirty="0"/>
          </a:p>
        </p:txBody>
      </p:sp>
    </p:spTree>
    <p:extLst>
      <p:ext uri="{BB962C8B-B14F-4D97-AF65-F5344CB8AC3E}">
        <p14:creationId xmlns:p14="http://schemas.microsoft.com/office/powerpoint/2010/main" val="7039604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9770A-225D-FABB-C6BC-6FAA5AFF2E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17E51B-84A1-4CC1-601B-BF3B8ECC66F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DC1A095-BFF4-1091-C84C-859FD7A7B3C7}"/>
              </a:ext>
            </a:extLst>
          </p:cNvPr>
          <p:cNvSpPr>
            <a:spLocks noGrp="1"/>
          </p:cNvSpPr>
          <p:nvPr>
            <p:ph type="body" idx="1"/>
          </p:nvPr>
        </p:nvSpPr>
        <p:spPr/>
        <p:txBody>
          <a:bodyPr/>
          <a:lstStyle/>
          <a:p>
            <a:pPr>
              <a:lnSpc>
                <a:spcPct val="70000"/>
              </a:lnSpc>
            </a:pPr>
            <a:r>
              <a:rPr lang="en-US" sz="3200" dirty="0"/>
              <a:t>Always prefer the </a:t>
            </a:r>
            <a:r>
              <a:rPr lang="en-US" sz="3200" i="1" dirty="0"/>
              <a:t>minimum</a:t>
            </a:r>
            <a:r>
              <a:rPr lang="en-US" sz="3200" dirty="0"/>
              <a:t> required number of stacked overlays</a:t>
            </a:r>
          </a:p>
          <a:p>
            <a:pPr lvl="1">
              <a:lnSpc>
                <a:spcPct val="70000"/>
              </a:lnSpc>
            </a:pPr>
            <a:r>
              <a:rPr lang="en-US" sz="2800" dirty="0"/>
              <a:t>0 overlays is best</a:t>
            </a:r>
          </a:p>
          <a:p>
            <a:pPr lvl="1">
              <a:lnSpc>
                <a:spcPct val="70000"/>
              </a:lnSpc>
            </a:pPr>
            <a:r>
              <a:rPr lang="en-US" sz="2800" dirty="0"/>
              <a:t>1 overlay is 2</a:t>
            </a:r>
            <a:r>
              <a:rPr lang="en-US" sz="2800" baseline="30000" dirty="0"/>
              <a:t>nd</a:t>
            </a:r>
            <a:r>
              <a:rPr lang="en-US" sz="2800" dirty="0"/>
              <a:t> best</a:t>
            </a:r>
          </a:p>
          <a:p>
            <a:pPr lvl="1">
              <a:lnSpc>
                <a:spcPct val="70000"/>
              </a:lnSpc>
            </a:pPr>
            <a:r>
              <a:rPr lang="en-US" sz="2800" dirty="0"/>
              <a:t>2 stacked overlay is 3</a:t>
            </a:r>
            <a:r>
              <a:rPr lang="en-US" sz="2800" baseline="30000" dirty="0"/>
              <a:t>rd</a:t>
            </a:r>
            <a:r>
              <a:rPr lang="en-US" sz="2800" dirty="0"/>
              <a:t> best</a:t>
            </a:r>
            <a:endParaRPr lang="en-US" sz="3200" dirty="0"/>
          </a:p>
          <a:p>
            <a:pPr>
              <a:lnSpc>
                <a:spcPct val="70000"/>
              </a:lnSpc>
            </a:pPr>
            <a:r>
              <a:rPr lang="en-US" sz="3200" dirty="0"/>
              <a:t>If you can’t be sure of the underlay MTU, you can’t be sure of the overlay MTU.</a:t>
            </a:r>
          </a:p>
          <a:p>
            <a:pPr>
              <a:lnSpc>
                <a:spcPct val="70000"/>
              </a:lnSpc>
            </a:pPr>
            <a:endParaRPr lang="en-US" sz="3200" dirty="0"/>
          </a:p>
          <a:p>
            <a:pPr>
              <a:lnSpc>
                <a:spcPct val="70000"/>
              </a:lnSpc>
            </a:pPr>
            <a:r>
              <a:rPr lang="en-US" sz="3200" dirty="0"/>
              <a:t>Avoid in-network IP-on-IP overlays when you </a:t>
            </a:r>
            <a:r>
              <a:rPr lang="en-US" sz="3200" i="1" dirty="0"/>
              <a:t>can</a:t>
            </a:r>
          </a:p>
          <a:p>
            <a:pPr lvl="1">
              <a:lnSpc>
                <a:spcPct val="70000"/>
              </a:lnSpc>
            </a:pPr>
            <a:r>
              <a:rPr lang="en-US" sz="3200" dirty="0"/>
              <a:t>Provide MTU “cushion” in the underlay when you can’t avoid overlays</a:t>
            </a:r>
          </a:p>
          <a:p>
            <a:pPr>
              <a:lnSpc>
                <a:spcPct val="70000"/>
              </a:lnSpc>
            </a:pPr>
            <a:endParaRPr lang="en-US" sz="3200" dirty="0"/>
          </a:p>
          <a:p>
            <a:pPr>
              <a:lnSpc>
                <a:spcPct val="70000"/>
              </a:lnSpc>
            </a:pPr>
            <a:endParaRPr lang="en-US" sz="3200" dirty="0"/>
          </a:p>
          <a:p>
            <a:pPr>
              <a:lnSpc>
                <a:spcPct val="70000"/>
              </a:lnSpc>
            </a:pPr>
            <a:endParaRPr lang="en-US" sz="3200" dirty="0"/>
          </a:p>
          <a:p>
            <a:pPr>
              <a:lnSpc>
                <a:spcPct val="70000"/>
              </a:lnSpc>
            </a:pPr>
            <a:r>
              <a:rPr lang="en-US" sz="3200" dirty="0"/>
              <a:t>Enable PLPMTUD </a:t>
            </a:r>
            <a:r>
              <a:rPr lang="en-US" sz="3200" i="1" dirty="0"/>
              <a:t>everywhere you can</a:t>
            </a:r>
          </a:p>
          <a:p>
            <a:pPr>
              <a:lnSpc>
                <a:spcPct val="70000"/>
              </a:lnSpc>
            </a:pPr>
            <a:r>
              <a:rPr lang="en-US" sz="3200" dirty="0"/>
              <a:t>Avoid encapsulation protocols with variable header-</a:t>
            </a:r>
            <a:r>
              <a:rPr lang="en-US" sz="3200" dirty="0" err="1"/>
              <a:t>lengtss</a:t>
            </a:r>
            <a:endParaRPr lang="en-US" sz="3200" dirty="0"/>
          </a:p>
          <a:p>
            <a:pPr algn="l">
              <a:spcBef>
                <a:spcPts val="1200"/>
              </a:spcBef>
            </a:pPr>
            <a:endParaRPr lang="en-US" dirty="0">
              <a:effectLst/>
              <a:latin typeface="var(--bs-body-font-family)"/>
            </a:endParaRPr>
          </a:p>
          <a:p>
            <a:pPr algn="l">
              <a:spcBef>
                <a:spcPts val="1200"/>
              </a:spcBef>
            </a:pPr>
            <a:endParaRPr lang="en-US" dirty="0">
              <a:effectLst/>
              <a:latin typeface="var(--bs-body-font-family)"/>
            </a:endParaRPr>
          </a:p>
        </p:txBody>
      </p:sp>
    </p:spTree>
    <p:extLst>
      <p:ext uri="{BB962C8B-B14F-4D97-AF65-F5344CB8AC3E}">
        <p14:creationId xmlns:p14="http://schemas.microsoft.com/office/powerpoint/2010/main" val="16194788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45E42-DC4B-C650-34F6-6599E40F9E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8C55F9-24AD-FF5E-CDB0-61753E0D054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5AC7C89-B7C6-C3D9-0140-FD193A385E0C}"/>
              </a:ext>
            </a:extLst>
          </p:cNvPr>
          <p:cNvSpPr>
            <a:spLocks noGrp="1"/>
          </p:cNvSpPr>
          <p:nvPr>
            <p:ph type="body" idx="1"/>
          </p:nvPr>
        </p:nvSpPr>
        <p:spPr/>
        <p:txBody>
          <a:bodyPr/>
          <a:lstStyle/>
          <a:p>
            <a:pPr algn="l">
              <a:spcBef>
                <a:spcPts val="1200"/>
              </a:spcBef>
            </a:pPr>
            <a:endParaRPr lang="en-US" dirty="0">
              <a:effectLst/>
              <a:latin typeface="var(--bs-body-font-family)"/>
            </a:endParaRPr>
          </a:p>
          <a:p>
            <a:pPr algn="l">
              <a:spcBef>
                <a:spcPts val="1200"/>
              </a:spcBef>
            </a:pPr>
            <a:endParaRPr lang="en-US" dirty="0">
              <a:effectLst/>
              <a:latin typeface="var(--bs-body-font-family)"/>
            </a:endParaRPr>
          </a:p>
        </p:txBody>
      </p:sp>
    </p:spTree>
    <p:extLst>
      <p:ext uri="{BB962C8B-B14F-4D97-AF65-F5344CB8AC3E}">
        <p14:creationId xmlns:p14="http://schemas.microsoft.com/office/powerpoint/2010/main" val="11942331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18B90-34E0-CFB8-B38A-8DCBB49EEC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6AB8EA-AB08-7A80-9E27-5739B20F36B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E5AAEBD-3C6F-F4C0-3011-4A4C47AF1F36}"/>
              </a:ext>
            </a:extLst>
          </p:cNvPr>
          <p:cNvSpPr>
            <a:spLocks noGrp="1"/>
          </p:cNvSpPr>
          <p:nvPr>
            <p:ph type="body" idx="1"/>
          </p:nvPr>
        </p:nvSpPr>
        <p:spPr/>
        <p:txBody>
          <a:bodyPr/>
          <a:lstStyle/>
          <a:p>
            <a:pPr marL="158750" lvl="0" indent="0">
              <a:lnSpc>
                <a:spcPct val="70000"/>
              </a:lnSpc>
              <a:buNone/>
            </a:pPr>
            <a:r>
              <a:rPr lang="en-US" sz="3200" dirty="0"/>
              <a:t>If you have eight different workload types that prefer to consume jumbo-frame Ethernet and use it for IP traffic, use the </a:t>
            </a:r>
            <a:r>
              <a:rPr lang="en-US" sz="3200" i="1" dirty="0"/>
              <a:t>lowest</a:t>
            </a:r>
            <a:r>
              <a:rPr lang="en-US" sz="3200" dirty="0"/>
              <a:t> of those 8 platforms’ “maximum MTU” as your organization’s “large MTU” value </a:t>
            </a:r>
          </a:p>
          <a:p>
            <a:pPr algn="l">
              <a:spcBef>
                <a:spcPts val="1200"/>
              </a:spcBef>
            </a:pPr>
            <a:endParaRPr lang="en-US" dirty="0">
              <a:effectLst/>
              <a:latin typeface="var(--bs-body-font-family)"/>
            </a:endParaRPr>
          </a:p>
        </p:txBody>
      </p:sp>
    </p:spTree>
    <p:extLst>
      <p:ext uri="{BB962C8B-B14F-4D97-AF65-F5344CB8AC3E}">
        <p14:creationId xmlns:p14="http://schemas.microsoft.com/office/powerpoint/2010/main" val="1002740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077EA2-1479-6F24-82A4-481F3BEE4D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1DF209-EF32-BF0E-6FDA-D7E373386DD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A996ED4-C118-8D5C-00A4-F8CB5766A275}"/>
              </a:ext>
            </a:extLst>
          </p:cNvPr>
          <p:cNvSpPr>
            <a:spLocks noGrp="1"/>
          </p:cNvSpPr>
          <p:nvPr>
            <p:ph type="body" idx="1"/>
          </p:nvPr>
        </p:nvSpPr>
        <p:spPr/>
        <p:txBody>
          <a:bodyPr/>
          <a:lstStyle/>
          <a:p>
            <a:r>
              <a:rPr lang="en-US" dirty="0"/>
              <a:t>It’s a mad, mad, mad, mad (network) world</a:t>
            </a:r>
          </a:p>
          <a:p>
            <a:pPr lvl="1"/>
            <a:r>
              <a:rPr lang="en-US" dirty="0"/>
              <a:t>Prevailing norms re. MTU in the enterprise network pre-date several features of contemporary enterprise networks</a:t>
            </a:r>
          </a:p>
          <a:p>
            <a:pPr lvl="2"/>
            <a:r>
              <a:rPr lang="en-US" dirty="0"/>
              <a:t>Norms</a:t>
            </a:r>
          </a:p>
          <a:p>
            <a:pPr lvl="3"/>
            <a:r>
              <a:rPr lang="en-US" dirty="0"/>
              <a:t>Enable “jumbo frames” and ~9K L3 MTU on all of your data-center switches</a:t>
            </a:r>
          </a:p>
          <a:p>
            <a:pPr lvl="3"/>
            <a:r>
              <a:rPr lang="en-US" dirty="0"/>
              <a:t>Enable large-MTU on a per-host basis based on anticipated benefit at the application layer</a:t>
            </a:r>
          </a:p>
          <a:p>
            <a:pPr lvl="2"/>
            <a:r>
              <a:rPr lang="en-US" dirty="0"/>
              <a:t>Contemporary design elements</a:t>
            </a:r>
          </a:p>
          <a:p>
            <a:pPr lvl="3"/>
            <a:r>
              <a:rPr lang="en-US" dirty="0"/>
              <a:t>Hybrid/multi-cloud footprints</a:t>
            </a:r>
          </a:p>
          <a:p>
            <a:pPr lvl="3"/>
            <a:r>
              <a:rPr lang="en-US" dirty="0"/>
              <a:t>Overlay networks nested n-layers deep</a:t>
            </a:r>
          </a:p>
          <a:p>
            <a:pPr lvl="3"/>
            <a:r>
              <a:rPr lang="en-US" dirty="0"/>
              <a:t>SDN/VNF functions that wouldn’t </a:t>
            </a:r>
            <a:r>
              <a:rPr lang="en-US" i="1" dirty="0"/>
              <a:t>know</a:t>
            </a:r>
            <a:r>
              <a:rPr lang="en-US" dirty="0"/>
              <a:t> (let alone </a:t>
            </a:r>
            <a:r>
              <a:rPr lang="en-US" i="1" dirty="0"/>
              <a:t>generate) </a:t>
            </a:r>
            <a:r>
              <a:rPr lang="en-US" dirty="0"/>
              <a:t>a packet-too-big message if it bit them on the I/O bus</a:t>
            </a:r>
          </a:p>
          <a:p>
            <a:pPr lvl="1"/>
            <a:r>
              <a:rPr lang="en-US" dirty="0"/>
              <a:t>This can directly result in PMTUD blackholes and other “invisible” packet-loss</a:t>
            </a:r>
          </a:p>
          <a:p>
            <a:pPr lvl="0"/>
            <a:r>
              <a:rPr lang="en-US" dirty="0"/>
              <a:t>Applications pay the price</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i="1" dirty="0"/>
              <a:t>Nothing</a:t>
            </a:r>
            <a:r>
              <a:rPr lang="en-US" dirty="0"/>
              <a:t> is ever instrumented as well as it “should” be </a:t>
            </a:r>
          </a:p>
          <a:p>
            <a:pPr lvl="1"/>
            <a:r>
              <a:rPr lang="en-US" dirty="0"/>
              <a:t>Even </a:t>
            </a:r>
            <a:r>
              <a:rPr lang="en-US" i="1" dirty="0"/>
              <a:t>detecting</a:t>
            </a:r>
            <a:r>
              <a:rPr lang="en-US" dirty="0"/>
              <a:t> MTU-related packet loss can be a weeks-long odyssey</a:t>
            </a:r>
          </a:p>
          <a:p>
            <a:pPr lvl="2"/>
            <a:r>
              <a:rPr lang="en-US" dirty="0"/>
              <a:t>Spent over a month once figuring out that an application was failing because the container image in a K8s pod “believed” it had a 1515-byte L2 MRU on its network interface</a:t>
            </a:r>
          </a:p>
          <a:p>
            <a:pPr lvl="2"/>
            <a:r>
              <a:rPr lang="en-US" dirty="0"/>
              <a:t>And the same again realizing that the K8s orchestrator (who shall remain nameless) SDN controller had a logic-error in how it was populating flow-rules in the worker-node’s vswitch</a:t>
            </a:r>
          </a:p>
          <a:p>
            <a:pPr lvl="1"/>
            <a:r>
              <a:rPr lang="en-US" dirty="0"/>
              <a:t>Nobody </a:t>
            </a:r>
            <a:r>
              <a:rPr lang="en-US" i="1" dirty="0"/>
              <a:t>wants</a:t>
            </a:r>
            <a:r>
              <a:rPr lang="en-US" i="0" dirty="0"/>
              <a:t> the overhead of state maintenance or guaranteed lossless performance</a:t>
            </a:r>
          </a:p>
          <a:p>
            <a:pPr lvl="1"/>
            <a:r>
              <a:rPr lang="en-US" i="0" dirty="0"/>
              <a:t>Applications are “not UN-likely” to assume that “the network” will provide both</a:t>
            </a:r>
          </a:p>
          <a:p>
            <a:pPr lvl="1"/>
            <a:r>
              <a:rPr lang="en-US" i="0" dirty="0"/>
              <a:t>The variety and prevalence of scenarios in which sub-optimal MTU configuration can result in the un-anticipated discarding of packets should give any enterprise network operators significant pause</a:t>
            </a:r>
            <a:endParaRPr lang="en-US" dirty="0"/>
          </a:p>
        </p:txBody>
      </p:sp>
    </p:spTree>
    <p:extLst>
      <p:ext uri="{BB962C8B-B14F-4D97-AF65-F5344CB8AC3E}">
        <p14:creationId xmlns:p14="http://schemas.microsoft.com/office/powerpoint/2010/main" val="28546239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BB7E91-23E5-6C71-96FD-88E5D5A0B8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665136-6FB6-B889-9E2A-4B51FF91DCB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4065C0B-64B8-C619-4B88-411DA1ECFF8C}"/>
              </a:ext>
            </a:extLst>
          </p:cNvPr>
          <p:cNvSpPr>
            <a:spLocks noGrp="1"/>
          </p:cNvSpPr>
          <p:nvPr>
            <p:ph type="body" idx="1"/>
          </p:nvPr>
        </p:nvSpPr>
        <p:spPr/>
        <p:txBody>
          <a:bodyPr/>
          <a:lstStyle/>
          <a:p>
            <a:r>
              <a:rPr lang="en-US" sz="4000" dirty="0"/>
              <a:t>draft-ietf-idr-bgp-ls-link-mtu-07 proposes a new BGP-LS sub-TLV to do exactly that</a:t>
            </a:r>
          </a:p>
          <a:p>
            <a:pPr lvl="1"/>
            <a:r>
              <a:rPr lang="en-US" sz="4000" dirty="0"/>
              <a:t>Though, only for MTUs up to 65535</a:t>
            </a:r>
          </a:p>
          <a:p>
            <a:r>
              <a:rPr lang="en-US" sz="4000" dirty="0"/>
              <a:t>In the mean-time, large community attributes are a perfectly viable alternative</a:t>
            </a:r>
          </a:p>
          <a:p>
            <a:pPr>
              <a:lnSpc>
                <a:spcPct val="70000"/>
              </a:lnSpc>
            </a:pPr>
            <a:endParaRPr lang="en-US" sz="3200" dirty="0"/>
          </a:p>
        </p:txBody>
      </p:sp>
    </p:spTree>
    <p:extLst>
      <p:ext uri="{BB962C8B-B14F-4D97-AF65-F5344CB8AC3E}">
        <p14:creationId xmlns:p14="http://schemas.microsoft.com/office/powerpoint/2010/main" val="3433866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50CA30-F1FC-7300-ABE8-432FE61645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11D9F3-A010-5859-ABD7-5144C69E443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C65C0E1-B31B-B3F5-F716-A4C224F38078}"/>
              </a:ext>
            </a:extLst>
          </p:cNvPr>
          <p:cNvSpPr>
            <a:spLocks noGrp="1"/>
          </p:cNvSpPr>
          <p:nvPr>
            <p:ph type="body" idx="1"/>
          </p:nvPr>
        </p:nvSpPr>
        <p:spPr/>
        <p:txBody>
          <a:bodyPr/>
          <a:lstStyle/>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sz="1100" dirty="0">
                <a:hlinkClick r:id="rId3"/>
              </a:rPr>
              <a:t>https://datatracker.ietf.org/doc/draft-saum-nvo3-mtu-propagation-over-evpn-overlays/</a:t>
            </a:r>
            <a:endParaRPr lang="en-US" sz="1100" dirty="0"/>
          </a:p>
          <a:p>
            <a:pPr algn="l">
              <a:spcBef>
                <a:spcPts val="1200"/>
              </a:spcBef>
            </a:pPr>
            <a:r>
              <a:rPr lang="en-US" dirty="0">
                <a:effectLst/>
                <a:latin typeface="var(--bs-body-font-family)"/>
              </a:rPr>
              <a:t>IETF Draft, expired February 1</a:t>
            </a:r>
            <a:r>
              <a:rPr lang="en-US" baseline="30000" dirty="0">
                <a:effectLst/>
                <a:latin typeface="var(--bs-body-font-family)"/>
              </a:rPr>
              <a:t>st</a:t>
            </a:r>
            <a:r>
              <a:rPr lang="en-US" dirty="0">
                <a:effectLst/>
                <a:latin typeface="var(--bs-body-font-family)"/>
              </a:rPr>
              <a:t>.</a:t>
            </a:r>
          </a:p>
          <a:p>
            <a:pPr algn="l">
              <a:spcBef>
                <a:spcPts val="1200"/>
              </a:spcBef>
            </a:pPr>
            <a:r>
              <a:rPr lang="en-US" dirty="0">
                <a:effectLst/>
                <a:latin typeface="var(--bs-body-font-family)"/>
              </a:rPr>
              <a:t>I contacted the authors, and they did not have any future plans other than to renew the IETF draft</a:t>
            </a:r>
          </a:p>
          <a:p>
            <a:pPr algn="l">
              <a:spcBef>
                <a:spcPts val="1200"/>
              </a:spcBef>
            </a:pPr>
            <a:endParaRPr lang="en-US" dirty="0">
              <a:effectLst/>
              <a:latin typeface="var(--bs-body-font-family)"/>
            </a:endParaRPr>
          </a:p>
          <a:p>
            <a:pPr algn="l">
              <a:spcBef>
                <a:spcPts val="1200"/>
              </a:spcBef>
            </a:pPr>
            <a:r>
              <a:rPr lang="en-US" dirty="0">
                <a:effectLst/>
                <a:latin typeface="var(--bs-body-font-family)"/>
              </a:rPr>
              <a:t>Alternate schema?</a:t>
            </a:r>
          </a:p>
          <a:p>
            <a:pPr lvl="1"/>
            <a:r>
              <a:rPr lang="en-US" sz="1100" dirty="0"/>
              <a:t>Use IP “identifier” header to tag underlay packets and correlate them to an overlay src/dst IP addr. Pair</a:t>
            </a:r>
          </a:p>
          <a:p>
            <a:pPr lvl="1"/>
            <a:r>
              <a:rPr lang="en-US" sz="1100" dirty="0"/>
              <a:t>When a PTB is received on an underlay interface, check the “identifier” value of the original packet to assist in xlating the PTP into overlay network</a:t>
            </a:r>
          </a:p>
          <a:p>
            <a:pPr lvl="1" algn="l">
              <a:spcBef>
                <a:spcPts val="1200"/>
              </a:spcBef>
            </a:pPr>
            <a:r>
              <a:rPr lang="en-US" dirty="0">
                <a:effectLst/>
                <a:latin typeface="var(--bs-body-font-family)"/>
              </a:rPr>
              <a:t>Seems like a dead-end, since the “identifier field” seems to be headed towards “fragmented-packets-only” tasking</a:t>
            </a:r>
          </a:p>
          <a:p>
            <a:pPr lvl="1" algn="l">
              <a:spcBef>
                <a:spcPts val="1200"/>
              </a:spcBef>
            </a:pPr>
            <a:endParaRPr lang="en-US" dirty="0">
              <a:effectLst/>
              <a:latin typeface="var(--bs-body-font-family)"/>
            </a:endParaRPr>
          </a:p>
          <a:p>
            <a:pPr algn="l">
              <a:spcBef>
                <a:spcPts val="1200"/>
              </a:spcBef>
            </a:pPr>
            <a:endParaRPr lang="en-US" dirty="0">
              <a:effectLst/>
              <a:latin typeface="var(--bs-body-font-family)"/>
            </a:endParaRPr>
          </a:p>
        </p:txBody>
      </p:sp>
    </p:spTree>
    <p:extLst>
      <p:ext uri="{BB962C8B-B14F-4D97-AF65-F5344CB8AC3E}">
        <p14:creationId xmlns:p14="http://schemas.microsoft.com/office/powerpoint/2010/main" val="35016605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7E14D-AF2D-BD82-EBEA-D7F4E81D1F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3E0363-BF51-C0BD-6BAA-0ECA1EAB913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D52D46B-6A99-A24F-5CD4-E65308642A02}"/>
              </a:ext>
            </a:extLst>
          </p:cNvPr>
          <p:cNvSpPr>
            <a:spLocks noGrp="1"/>
          </p:cNvSpPr>
          <p:nvPr>
            <p:ph type="body" idx="1"/>
          </p:nvPr>
        </p:nvSpPr>
        <p:spPr/>
        <p:txBody>
          <a:bodyPr/>
          <a:lstStyle/>
          <a:p>
            <a:pPr algn="l">
              <a:spcBef>
                <a:spcPts val="1200"/>
              </a:spcBef>
            </a:pPr>
            <a:r>
              <a:rPr lang="en-US" dirty="0">
                <a:effectLst/>
                <a:latin typeface="var(--bs-body-font-family)"/>
              </a:rPr>
              <a:t>PMTUD is </a:t>
            </a:r>
            <a:r>
              <a:rPr lang="en-US" i="1" dirty="0">
                <a:effectLst/>
                <a:latin typeface="var(--bs-body-font-family)"/>
              </a:rPr>
              <a:t>best</a:t>
            </a:r>
            <a:r>
              <a:rPr lang="en-US" i="0" dirty="0">
                <a:effectLst/>
                <a:latin typeface="var(--bs-body-font-family)"/>
              </a:rPr>
              <a:t>, is because it works for </a:t>
            </a:r>
            <a:r>
              <a:rPr lang="en-US" b="1" i="1" dirty="0">
                <a:effectLst/>
                <a:latin typeface="var(--bs-body-font-family)"/>
              </a:rPr>
              <a:t>all</a:t>
            </a:r>
            <a:r>
              <a:rPr lang="en-US" b="0" i="0" dirty="0">
                <a:effectLst/>
                <a:latin typeface="var(--bs-body-font-family)"/>
              </a:rPr>
              <a:t> IP traffic.</a:t>
            </a:r>
          </a:p>
          <a:p>
            <a:pPr lvl="1" algn="l">
              <a:spcBef>
                <a:spcPts val="1200"/>
              </a:spcBef>
            </a:pPr>
            <a:r>
              <a:rPr lang="en-US" b="0" i="0" dirty="0">
                <a:effectLst/>
                <a:latin typeface="var(--bs-body-font-family)"/>
              </a:rPr>
              <a:t>Implemented at the IP/ICMP layer</a:t>
            </a:r>
          </a:p>
          <a:p>
            <a:pPr algn="l">
              <a:spcBef>
                <a:spcPts val="1200"/>
              </a:spcBef>
            </a:pPr>
            <a:r>
              <a:rPr lang="en-US" b="0" i="0" dirty="0">
                <a:effectLst/>
                <a:latin typeface="var(--bs-body-font-family)"/>
              </a:rPr>
              <a:t>PMTUD is </a:t>
            </a:r>
            <a:r>
              <a:rPr lang="en-US" b="0" i="1" dirty="0">
                <a:effectLst/>
                <a:latin typeface="var(--bs-body-font-family)"/>
              </a:rPr>
              <a:t>worst</a:t>
            </a:r>
            <a:r>
              <a:rPr lang="en-US" b="0" i="0" dirty="0">
                <a:effectLst/>
                <a:latin typeface="var(--bs-body-font-family)"/>
              </a:rPr>
              <a:t> is because it requires active participation by every single hop between endpoints</a:t>
            </a:r>
          </a:p>
          <a:p>
            <a:pPr lvl="1" algn="l">
              <a:spcBef>
                <a:spcPts val="1200"/>
              </a:spcBef>
            </a:pPr>
            <a:r>
              <a:rPr lang="en-US" b="0" i="0" dirty="0">
                <a:effectLst/>
                <a:latin typeface="var(--bs-body-font-family)"/>
              </a:rPr>
              <a:t>Because the </a:t>
            </a:r>
            <a:r>
              <a:rPr lang="en-US" b="0" i="1" dirty="0">
                <a:effectLst/>
                <a:latin typeface="var(--bs-body-font-family)"/>
              </a:rPr>
              <a:t>detection</a:t>
            </a:r>
            <a:r>
              <a:rPr lang="en-US" b="0" i="0" dirty="0">
                <a:effectLst/>
                <a:latin typeface="var(--bs-body-font-family)"/>
              </a:rPr>
              <a:t> mechanism is an explicit notification</a:t>
            </a:r>
          </a:p>
          <a:p>
            <a:pPr algn="l">
              <a:spcBef>
                <a:spcPts val="1200"/>
              </a:spcBef>
            </a:pPr>
            <a:r>
              <a:rPr lang="en-US" b="0" i="0" dirty="0">
                <a:effectLst/>
                <a:latin typeface="var(--bs-body-font-family)"/>
              </a:rPr>
              <a:t>PLPMTUD is </a:t>
            </a:r>
            <a:r>
              <a:rPr lang="en-US" b="0" i="1" dirty="0">
                <a:effectLst/>
                <a:latin typeface="var(--bs-body-font-family)"/>
              </a:rPr>
              <a:t>best</a:t>
            </a:r>
            <a:r>
              <a:rPr lang="en-US" b="0" i="0" dirty="0">
                <a:effectLst/>
                <a:latin typeface="var(--bs-body-font-family)"/>
              </a:rPr>
              <a:t> because it </a:t>
            </a:r>
            <a:r>
              <a:rPr lang="en-US" b="0" i="1" dirty="0">
                <a:effectLst/>
                <a:latin typeface="var(--bs-body-font-family)"/>
              </a:rPr>
              <a:t>only</a:t>
            </a:r>
            <a:r>
              <a:rPr lang="en-US" b="0" i="0" dirty="0">
                <a:effectLst/>
                <a:latin typeface="var(--bs-body-font-family)"/>
              </a:rPr>
              <a:t> requires participation by the endpoints</a:t>
            </a:r>
          </a:p>
          <a:p>
            <a:pPr lvl="1" algn="l">
              <a:spcBef>
                <a:spcPts val="1200"/>
              </a:spcBef>
            </a:pPr>
            <a:r>
              <a:rPr lang="en-US" b="0" i="0" dirty="0">
                <a:effectLst/>
                <a:latin typeface="var(--bs-body-font-family)"/>
              </a:rPr>
              <a:t>Because the </a:t>
            </a:r>
            <a:r>
              <a:rPr lang="en-US" b="0" i="1" dirty="0">
                <a:effectLst/>
                <a:latin typeface="var(--bs-body-font-family)"/>
              </a:rPr>
              <a:t>detection</a:t>
            </a:r>
            <a:r>
              <a:rPr lang="en-US" b="0" i="0" dirty="0">
                <a:effectLst/>
                <a:latin typeface="var(--bs-body-font-family)"/>
              </a:rPr>
              <a:t> mechanism is an inference</a:t>
            </a:r>
          </a:p>
          <a:p>
            <a:pPr lvl="2" algn="l">
              <a:spcBef>
                <a:spcPts val="1200"/>
              </a:spcBef>
            </a:pPr>
            <a:r>
              <a:rPr lang="en-US" b="0" i="0" dirty="0">
                <a:effectLst/>
                <a:latin typeface="var(--bs-body-font-family)"/>
              </a:rPr>
              <a:t>Based on strong correlation between lack-of-acknowledgement and packet size</a:t>
            </a:r>
          </a:p>
          <a:p>
            <a:pPr algn="l">
              <a:spcBef>
                <a:spcPts val="1200"/>
              </a:spcBef>
            </a:pPr>
            <a:r>
              <a:rPr lang="en-US" b="0" i="0" dirty="0">
                <a:effectLst/>
                <a:latin typeface="var(--bs-body-font-family)"/>
              </a:rPr>
              <a:t>PLPMTUD is </a:t>
            </a:r>
            <a:r>
              <a:rPr lang="en-US" b="0" i="1" dirty="0">
                <a:effectLst/>
                <a:latin typeface="var(--bs-body-font-family)"/>
              </a:rPr>
              <a:t>not-the-best</a:t>
            </a:r>
            <a:r>
              <a:rPr lang="en-US" b="0" i="0" dirty="0">
                <a:effectLst/>
                <a:latin typeface="var(--bs-body-font-family)"/>
              </a:rPr>
              <a:t> because it “only” protects the packetization layer (TCP, practically speaking) from PMTUD blackholes</a:t>
            </a:r>
          </a:p>
          <a:p>
            <a:pPr algn="l">
              <a:spcBef>
                <a:spcPts val="1200"/>
              </a:spcBef>
            </a:pPr>
            <a:r>
              <a:rPr lang="en-US" b="0" i="0" dirty="0">
                <a:effectLst/>
                <a:latin typeface="var(--bs-body-font-family)"/>
              </a:rPr>
              <a:t>Why can’t we use the same basic logic of PLPMTUD at the IP layer?  (Infer blackholes from strong correlation between packet-size and non-ACKed packets(?)</a:t>
            </a:r>
          </a:p>
          <a:p>
            <a:pPr lvl="1" algn="l">
              <a:spcBef>
                <a:spcPts val="1200"/>
              </a:spcBef>
            </a:pPr>
            <a:r>
              <a:rPr lang="en-US" dirty="0">
                <a:effectLst/>
                <a:latin typeface="var(--bs-body-font-family)"/>
              </a:rPr>
              <a:t>Because IP is stateless and has no acknowledgement mechanism</a:t>
            </a:r>
          </a:p>
          <a:p>
            <a:pPr lvl="1" algn="l">
              <a:spcBef>
                <a:spcPts val="1200"/>
              </a:spcBef>
            </a:pPr>
            <a:r>
              <a:rPr lang="en-US" dirty="0">
                <a:effectLst/>
                <a:latin typeface="var(--bs-body-font-family)"/>
              </a:rPr>
              <a:t>But… ICMP has echo-request/echo-response   (we’ve all used the “ping –m…” test to zero in on a path MTU</a:t>
            </a:r>
          </a:p>
          <a:p>
            <a:pPr lvl="1" algn="l">
              <a:spcBef>
                <a:spcPts val="1200"/>
              </a:spcBef>
            </a:pPr>
            <a:r>
              <a:rPr lang="en-US" dirty="0">
                <a:effectLst/>
                <a:latin typeface="var(--bs-body-font-family)"/>
              </a:rPr>
              <a:t>We </a:t>
            </a:r>
            <a:r>
              <a:rPr lang="en-US" i="1" dirty="0">
                <a:effectLst/>
                <a:latin typeface="var(--bs-body-font-family)"/>
              </a:rPr>
              <a:t>could</a:t>
            </a:r>
            <a:r>
              <a:rPr lang="en-US" i="0" dirty="0">
                <a:effectLst/>
                <a:latin typeface="var(--bs-body-font-family)"/>
              </a:rPr>
              <a:t> bake that mechanism into an IP interface as part of PMTUD logic.</a:t>
            </a:r>
          </a:p>
          <a:p>
            <a:pPr lvl="0" algn="l">
              <a:spcBef>
                <a:spcPts val="1200"/>
              </a:spcBef>
            </a:pPr>
            <a:r>
              <a:rPr lang="en-US" dirty="0">
                <a:effectLst/>
                <a:latin typeface="var(--bs-body-font-family)"/>
              </a:rPr>
              <a:t>How would it work?</a:t>
            </a:r>
          </a:p>
          <a:p>
            <a:pPr lvl="1" algn="l">
              <a:spcBef>
                <a:spcPts val="1200"/>
              </a:spcBef>
            </a:pPr>
            <a:r>
              <a:rPr lang="en-US" dirty="0">
                <a:effectLst/>
                <a:latin typeface="var(--bs-body-font-family)"/>
              </a:rPr>
              <a:t>Highly analogous to how PLPMTUD integrates with PMTUD.</a:t>
            </a:r>
          </a:p>
          <a:p>
            <a:pPr lvl="2" algn="l">
              <a:spcBef>
                <a:spcPts val="1200"/>
              </a:spcBef>
            </a:pPr>
            <a:r>
              <a:rPr lang="en-US" dirty="0">
                <a:effectLst/>
                <a:latin typeface="var(--bs-body-font-family)"/>
              </a:rPr>
              <a:t>Would provide </a:t>
            </a:r>
            <a:r>
              <a:rPr lang="en-US" i="1" dirty="0">
                <a:effectLst/>
                <a:latin typeface="var(--bs-body-font-family)"/>
              </a:rPr>
              <a:t>potential augmentation</a:t>
            </a:r>
            <a:r>
              <a:rPr lang="en-US" i="0" dirty="0">
                <a:effectLst/>
                <a:latin typeface="var(--bs-body-font-family)"/>
              </a:rPr>
              <a:t> of PMTUD visibility</a:t>
            </a:r>
          </a:p>
          <a:p>
            <a:pPr lvl="1" algn="l">
              <a:spcBef>
                <a:spcPts val="1200"/>
              </a:spcBef>
            </a:pPr>
            <a:endParaRPr lang="en-US" dirty="0">
              <a:effectLst/>
              <a:latin typeface="var(--bs-body-font-family)"/>
            </a:endParaRPr>
          </a:p>
        </p:txBody>
      </p:sp>
    </p:spTree>
    <p:extLst>
      <p:ext uri="{BB962C8B-B14F-4D97-AF65-F5344CB8AC3E}">
        <p14:creationId xmlns:p14="http://schemas.microsoft.com/office/powerpoint/2010/main" val="4667759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B75F8-A4B5-58FC-A4DC-51DB933647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A789AF-D638-E837-392E-E2B25E5B392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0D8F7FA-6F27-1B67-657B-ACBB829B0C50}"/>
              </a:ext>
            </a:extLst>
          </p:cNvPr>
          <p:cNvSpPr>
            <a:spLocks noGrp="1"/>
          </p:cNvSpPr>
          <p:nvPr>
            <p:ph type="body" idx="1"/>
          </p:nvPr>
        </p:nvSpPr>
        <p:spPr/>
        <p:txBody>
          <a:bodyPr/>
          <a:lstStyle/>
          <a:p>
            <a:pPr algn="l">
              <a:spcBef>
                <a:spcPts val="1200"/>
              </a:spcBef>
            </a:pPr>
            <a:r>
              <a:rPr lang="en-US" dirty="0">
                <a:effectLst/>
                <a:latin typeface="var(--bs-body-font-family)"/>
              </a:rPr>
              <a:t>I’m still thinking this through.</a:t>
            </a:r>
          </a:p>
          <a:p>
            <a:pPr algn="l">
              <a:spcBef>
                <a:spcPts val="1200"/>
              </a:spcBef>
            </a:pPr>
            <a:r>
              <a:rPr lang="en-US" i="0" dirty="0">
                <a:effectLst/>
                <a:latin typeface="var(--bs-body-font-family)"/>
              </a:rPr>
              <a:t>I’m pretty sure that as long as it’s only done for </a:t>
            </a:r>
            <a:r>
              <a:rPr lang="en-US" i="1" dirty="0">
                <a:effectLst/>
                <a:latin typeface="var(--bs-body-font-family)"/>
              </a:rPr>
              <a:t>path</a:t>
            </a:r>
            <a:r>
              <a:rPr lang="en-US" i="0" dirty="0">
                <a:effectLst/>
                <a:latin typeface="var(--bs-body-font-family)"/>
              </a:rPr>
              <a:t>-MTU values, there’s no harm.</a:t>
            </a:r>
          </a:p>
          <a:p>
            <a:pPr algn="l">
              <a:spcBef>
                <a:spcPts val="1200"/>
              </a:spcBef>
            </a:pPr>
            <a:r>
              <a:rPr lang="en-US" i="0" dirty="0">
                <a:effectLst/>
                <a:latin typeface="var(--bs-body-font-family)"/>
              </a:rPr>
              <a:t>I don’t think that TCP would be able to take advantage of this, but anything trusting the IP interface’s path-MTU </a:t>
            </a:r>
            <a:r>
              <a:rPr lang="en-US" i="0">
                <a:effectLst/>
                <a:latin typeface="var(--bs-body-font-family)"/>
              </a:rPr>
              <a:t>could benefit</a:t>
            </a:r>
          </a:p>
          <a:p>
            <a:pPr algn="l">
              <a:spcBef>
                <a:spcPts val="1200"/>
              </a:spcBef>
            </a:pPr>
            <a:endParaRPr lang="en-US" i="0" dirty="0">
              <a:effectLst/>
              <a:latin typeface="var(--bs-body-font-family)"/>
            </a:endParaRPr>
          </a:p>
          <a:p>
            <a:pPr lvl="1" algn="l">
              <a:spcBef>
                <a:spcPts val="1200"/>
              </a:spcBef>
            </a:pPr>
            <a:endParaRPr lang="en-US" dirty="0">
              <a:effectLst/>
              <a:latin typeface="var(--bs-body-font-family)"/>
            </a:endParaRPr>
          </a:p>
        </p:txBody>
      </p:sp>
    </p:spTree>
    <p:extLst>
      <p:ext uri="{BB962C8B-B14F-4D97-AF65-F5344CB8AC3E}">
        <p14:creationId xmlns:p14="http://schemas.microsoft.com/office/powerpoint/2010/main" val="3592748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3C2FB-1A2E-E490-0BAD-C7CFCECB5B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A85528-FE45-F289-EE0E-2D9E106C528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8BFA858-F997-C39B-0DBF-E99D3631596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33787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1200"/>
              </a:spcBef>
              <a:spcAft>
                <a:spcPts val="0"/>
              </a:spcAft>
              <a:buClr>
                <a:srgbClr val="000000"/>
              </a:buClr>
              <a:buSzPts val="1100"/>
              <a:buFont typeface="Arial"/>
              <a:buNone/>
              <a:tabLst/>
              <a:defRPr/>
            </a:pPr>
            <a:r>
              <a:rPr lang="en-US" dirty="0">
                <a:effectLst/>
                <a:latin typeface="var(--bs-body-font-family)"/>
              </a:rPr>
              <a:t>Now ---once again, I’m recognizing the look on a lot of the faces in the room, and that look is telling me that we’re going to just skip straight to the END of this slide…. </a:t>
            </a:r>
            <a:endParaRPr lang="en-US" i="0" dirty="0">
              <a:effectLst/>
              <a:latin typeface="var(--bs-body-font-family)"/>
            </a:endParaRPr>
          </a:p>
          <a:p>
            <a:pPr marL="158750" marR="0" lvl="0" indent="0" algn="l" defTabSz="914400" rtl="0" eaLnBrk="1" fontAlgn="auto" latinLnBrk="0" hangingPunct="1">
              <a:lnSpc>
                <a:spcPct val="100000"/>
              </a:lnSpc>
              <a:spcBef>
                <a:spcPts val="1200"/>
              </a:spcBef>
              <a:spcAft>
                <a:spcPts val="0"/>
              </a:spcAft>
              <a:buClr>
                <a:srgbClr val="000000"/>
              </a:buClr>
              <a:buSzPts val="1100"/>
              <a:buFont typeface="Arial"/>
              <a:buNone/>
              <a:tabLst/>
              <a:defRPr/>
            </a:pPr>
            <a:endParaRPr lang="en-US" i="0" dirty="0">
              <a:effectLst/>
              <a:latin typeface="var(--bs-body-font-family)"/>
            </a:endParaRPr>
          </a:p>
          <a:p>
            <a:pPr marL="158750" marR="0" lvl="0" indent="0" algn="l" defTabSz="914400" rtl="0" eaLnBrk="1" fontAlgn="auto" latinLnBrk="0" hangingPunct="1">
              <a:lnSpc>
                <a:spcPct val="100000"/>
              </a:lnSpc>
              <a:spcBef>
                <a:spcPts val="1200"/>
              </a:spcBef>
              <a:spcAft>
                <a:spcPts val="0"/>
              </a:spcAft>
              <a:buClr>
                <a:srgbClr val="000000"/>
              </a:buClr>
              <a:buSzPts val="1100"/>
              <a:buFont typeface="Arial"/>
              <a:buNone/>
              <a:tabLst/>
              <a:defRPr/>
            </a:pPr>
            <a:endParaRPr lang="en-US" i="0" dirty="0">
              <a:effectLst/>
              <a:latin typeface="var(--bs-body-font-family)"/>
            </a:endParaRPr>
          </a:p>
          <a:p>
            <a:pPr marL="158750" marR="0" lvl="0" indent="0" algn="l" defTabSz="914400" rtl="0" eaLnBrk="1" fontAlgn="auto" latinLnBrk="0" hangingPunct="1">
              <a:lnSpc>
                <a:spcPct val="100000"/>
              </a:lnSpc>
              <a:spcBef>
                <a:spcPts val="1200"/>
              </a:spcBef>
              <a:spcAft>
                <a:spcPts val="0"/>
              </a:spcAft>
              <a:buClr>
                <a:srgbClr val="000000"/>
              </a:buClr>
              <a:buSzPts val="1100"/>
              <a:buFont typeface="Arial"/>
              <a:buNone/>
              <a:tabLst/>
              <a:defRPr/>
            </a:pPr>
            <a:r>
              <a:rPr lang="en-US" i="0" dirty="0">
                <a:effectLst/>
                <a:latin typeface="var(--bs-body-font-family)"/>
              </a:rPr>
              <a:t>How do we cram something that </a:t>
            </a:r>
            <a:r>
              <a:rPr lang="en-US" i="1" dirty="0">
                <a:effectLst/>
                <a:latin typeface="var(--bs-body-font-family)"/>
              </a:rPr>
              <a:t>could</a:t>
            </a:r>
            <a:r>
              <a:rPr lang="en-US" i="0" dirty="0">
                <a:effectLst/>
                <a:latin typeface="var(--bs-body-font-family)"/>
              </a:rPr>
              <a:t> by 65 </a:t>
            </a:r>
            <a:r>
              <a:rPr lang="en-US" i="1" dirty="0">
                <a:effectLst/>
                <a:latin typeface="var(--bs-body-font-family)"/>
              </a:rPr>
              <a:t>thousand</a:t>
            </a:r>
            <a:r>
              <a:rPr lang="en-US" i="0" dirty="0">
                <a:effectLst/>
                <a:latin typeface="var(--bs-body-font-family)"/>
              </a:rPr>
              <a:t> bytes long into something that </a:t>
            </a:r>
            <a:r>
              <a:rPr lang="en-US" i="1" dirty="0">
                <a:effectLst/>
                <a:latin typeface="var(--bs-body-font-family)"/>
              </a:rPr>
              <a:t>can’t</a:t>
            </a:r>
            <a:r>
              <a:rPr lang="en-US" i="0" dirty="0">
                <a:effectLst/>
                <a:latin typeface="var(--bs-body-font-family)"/>
              </a:rPr>
              <a:t> be more than 1522 byes long?</a:t>
            </a:r>
          </a:p>
          <a:p>
            <a:pPr marL="158750" marR="0" lvl="0" indent="0" algn="l" defTabSz="914400" rtl="0" eaLnBrk="1" fontAlgn="auto" latinLnBrk="0" hangingPunct="1">
              <a:lnSpc>
                <a:spcPct val="100000"/>
              </a:lnSpc>
              <a:spcBef>
                <a:spcPts val="1200"/>
              </a:spcBef>
              <a:spcAft>
                <a:spcPts val="0"/>
              </a:spcAft>
              <a:buClr>
                <a:srgbClr val="000000"/>
              </a:buClr>
              <a:buSzPts val="1100"/>
              <a:buFont typeface="Arial"/>
              <a:buNone/>
              <a:tabLst/>
              <a:defRPr/>
            </a:pPr>
            <a:endParaRPr lang="en-US" i="0" dirty="0">
              <a:effectLst/>
              <a:latin typeface="var(--bs-body-font-family)"/>
            </a:endParaRPr>
          </a:p>
          <a:p>
            <a:pPr marL="158750" marR="0" lvl="0" indent="0" algn="l" defTabSz="914400" rtl="0" eaLnBrk="1" fontAlgn="auto" latinLnBrk="0" hangingPunct="1">
              <a:lnSpc>
                <a:spcPct val="100000"/>
              </a:lnSpc>
              <a:spcBef>
                <a:spcPts val="1200"/>
              </a:spcBef>
              <a:spcAft>
                <a:spcPts val="0"/>
              </a:spcAft>
              <a:buClr>
                <a:srgbClr val="000000"/>
              </a:buClr>
              <a:buSzPts val="1100"/>
              <a:buFont typeface="Arial"/>
              <a:buNone/>
              <a:tabLst/>
              <a:defRPr/>
            </a:pPr>
            <a:r>
              <a:rPr lang="en-US" i="0" dirty="0">
                <a:effectLst/>
                <a:latin typeface="var(--bs-body-font-family)"/>
              </a:rPr>
              <a:t>The original authors of the TCP/IP protocol suite were, by all accounts, “pretty smart”, so they:</a:t>
            </a:r>
          </a:p>
          <a:p>
            <a:pPr marL="158750" marR="0" lvl="0" indent="0" algn="l" defTabSz="914400" rtl="0" eaLnBrk="1" fontAlgn="auto" latinLnBrk="0" hangingPunct="1">
              <a:lnSpc>
                <a:spcPct val="100000"/>
              </a:lnSpc>
              <a:spcBef>
                <a:spcPts val="1200"/>
              </a:spcBef>
              <a:spcAft>
                <a:spcPts val="0"/>
              </a:spcAft>
              <a:buClr>
                <a:srgbClr val="000000"/>
              </a:buClr>
              <a:buSzPts val="1100"/>
              <a:buFont typeface="Arial"/>
              <a:buNone/>
              <a:tabLst/>
              <a:defRPr/>
            </a:pPr>
            <a:r>
              <a:rPr lang="en-US" i="0" dirty="0">
                <a:effectLst/>
                <a:latin typeface="var(--bs-body-font-family)"/>
              </a:rPr>
              <a:t>	Incorporated the concept of Maximum Transmission Unit (MTU) directly into the Internet Protocol</a:t>
            </a:r>
          </a:p>
          <a:p>
            <a:pPr marL="158750" marR="0" lvl="0" indent="0" algn="l" defTabSz="914400" rtl="0" eaLnBrk="1" fontAlgn="auto" latinLnBrk="0" hangingPunct="1">
              <a:lnSpc>
                <a:spcPct val="100000"/>
              </a:lnSpc>
              <a:spcBef>
                <a:spcPts val="1200"/>
              </a:spcBef>
              <a:spcAft>
                <a:spcPts val="0"/>
              </a:spcAft>
              <a:buClr>
                <a:srgbClr val="000000"/>
              </a:buClr>
              <a:buSzPts val="1100"/>
              <a:buFont typeface="Arial"/>
              <a:buNone/>
              <a:tabLst/>
              <a:defRPr/>
            </a:pPr>
            <a:r>
              <a:rPr lang="en-US" i="0" dirty="0">
                <a:effectLst/>
                <a:latin typeface="var(--bs-body-font-family)"/>
              </a:rPr>
              <a:t>	I like to </a:t>
            </a:r>
            <a:r>
              <a:rPr lang="en-US" i="1" dirty="0">
                <a:effectLst/>
                <a:latin typeface="var(--bs-body-font-family)"/>
              </a:rPr>
              <a:t>think</a:t>
            </a:r>
            <a:r>
              <a:rPr lang="en-US" i="0" dirty="0">
                <a:effectLst/>
                <a:latin typeface="var(--bs-body-font-family)"/>
              </a:rPr>
              <a:t> that this was only </a:t>
            </a:r>
            <a:r>
              <a:rPr lang="en-US" i="1" dirty="0">
                <a:effectLst/>
                <a:latin typeface="var(--bs-body-font-family)"/>
              </a:rPr>
              <a:t>after</a:t>
            </a:r>
            <a:r>
              <a:rPr lang="en-US" i="0" dirty="0">
                <a:effectLst/>
                <a:latin typeface="var(--bs-body-font-family)"/>
              </a:rPr>
              <a:t> multiple failed attempts to license  “timelord TARDIS technology” from Dr. Who</a:t>
            </a:r>
          </a:p>
          <a:p>
            <a:pPr marL="158750" marR="0" lvl="0" indent="0" algn="l" defTabSz="914400" rtl="0" eaLnBrk="1" fontAlgn="auto" latinLnBrk="0" hangingPunct="1">
              <a:lnSpc>
                <a:spcPct val="100000"/>
              </a:lnSpc>
              <a:spcBef>
                <a:spcPts val="1200"/>
              </a:spcBef>
              <a:spcAft>
                <a:spcPts val="0"/>
              </a:spcAft>
              <a:buClr>
                <a:srgbClr val="000000"/>
              </a:buClr>
              <a:buSzPts val="1100"/>
              <a:buFont typeface="Arial"/>
              <a:buNone/>
              <a:tabLst/>
              <a:defRPr/>
            </a:pPr>
            <a:endParaRPr lang="en-US" dirty="0">
              <a:effectLst/>
              <a:latin typeface="var(--bs-body-font-family)"/>
            </a:endParaRP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endParaRPr lang="en-US" dirty="0">
              <a:effectLst/>
              <a:latin typeface="var(--bs-body-font-family)"/>
            </a:endParaRP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endParaRPr lang="en-US" dirty="0">
              <a:effectLst/>
              <a:latin typeface="var(--bs-body-font-family)"/>
            </a:endParaRP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endParaRPr lang="en-US" dirty="0">
              <a:effectLst/>
              <a:latin typeface="var(--bs-body-font-family)"/>
            </a:endParaRP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endParaRPr lang="en-US" dirty="0">
              <a:effectLst/>
              <a:latin typeface="var(--bs-body-font-family)"/>
            </a:endParaRP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Data communications network technologies are generally conceptualized using a “multi layer” model in which “upper” (or “inner”, if you prefer) layer services are hosted-on/transported-by/encapsulated on “lower” (or “outer”, if you prefer) layer services.  Most of our “formal education” in the field is centered in the OSI 7-layer model, but much of our practical experience deals with the four-layer model of the Internet Protocol Suite, and the menagerie of layers introduced above (and more than occasionally) </a:t>
            </a:r>
            <a:r>
              <a:rPr lang="en-US" i="1" dirty="0">
                <a:effectLst/>
                <a:latin typeface="var(--bs-body-font-family)"/>
              </a:rPr>
              <a:t>between</a:t>
            </a:r>
            <a:r>
              <a:rPr lang="en-US" i="0" dirty="0">
                <a:effectLst/>
                <a:latin typeface="var(--bs-body-font-family)"/>
              </a:rPr>
              <a:t> them.</a:t>
            </a: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endParaRPr lang="en-US" i="0" dirty="0">
              <a:effectLst/>
              <a:latin typeface="var(--bs-body-font-family)"/>
            </a:endParaRP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What’s </a:t>
            </a:r>
            <a:r>
              <a:rPr lang="en-US" i="1" dirty="0">
                <a:effectLst/>
                <a:latin typeface="var(--bs-body-font-family)"/>
              </a:rPr>
              <a:t>the same</a:t>
            </a:r>
            <a:r>
              <a:rPr lang="en-US" i="0" dirty="0">
                <a:effectLst/>
                <a:latin typeface="var(--bs-body-font-family)"/>
              </a:rPr>
              <a:t> about all those different conceptual models is that they involve taking a message, and putting it (all of it) </a:t>
            </a:r>
            <a:r>
              <a:rPr lang="en-US" i="1" dirty="0">
                <a:effectLst/>
                <a:latin typeface="var(--bs-body-font-family)"/>
              </a:rPr>
              <a:t>inside</a:t>
            </a:r>
            <a:r>
              <a:rPr lang="en-US" i="0" dirty="0">
                <a:effectLst/>
                <a:latin typeface="var(--bs-body-font-family)"/>
              </a:rPr>
              <a:t> a different (bigger) kind of message.  </a:t>
            </a: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What </a:t>
            </a:r>
            <a:r>
              <a:rPr lang="en-US" i="1" dirty="0">
                <a:effectLst/>
                <a:latin typeface="var(--bs-body-font-family)"/>
              </a:rPr>
              <a:t>matters</a:t>
            </a:r>
            <a:r>
              <a:rPr lang="en-US" i="0" dirty="0">
                <a:effectLst/>
                <a:latin typeface="var(--bs-body-font-family)"/>
              </a:rPr>
              <a:t> about that (for the sake of this discussion) is this simple fact:</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If you want to put “thing A” </a:t>
            </a:r>
            <a:r>
              <a:rPr lang="en-US" i="1" dirty="0">
                <a:effectLst/>
                <a:latin typeface="var(--bs-body-font-family)"/>
              </a:rPr>
              <a:t>inside of</a:t>
            </a:r>
            <a:r>
              <a:rPr lang="en-US" i="0" dirty="0">
                <a:effectLst/>
                <a:latin typeface="var(--bs-body-font-family)"/>
              </a:rPr>
              <a:t> “thing B”, thing B </a:t>
            </a:r>
            <a:r>
              <a:rPr lang="en-US" i="1" dirty="0">
                <a:effectLst/>
                <a:latin typeface="var(--bs-body-font-family)"/>
              </a:rPr>
              <a:t>must be larger than </a:t>
            </a:r>
            <a:r>
              <a:rPr lang="en-US" i="0" dirty="0">
                <a:effectLst/>
                <a:latin typeface="var(--bs-body-font-family)"/>
              </a:rPr>
              <a:t>thing A.</a:t>
            </a:r>
            <a:endParaRPr lang="en-US" dirty="0">
              <a:effectLst/>
              <a:latin typeface="var(--bs-body-font-family)"/>
            </a:endParaRPr>
          </a:p>
          <a:p>
            <a:pPr marL="158750" marR="0" lvl="0" indent="0" algn="l" defTabSz="914400" rtl="0" eaLnBrk="1" fontAlgn="auto" latinLnBrk="0" hangingPunct="1">
              <a:lnSpc>
                <a:spcPct val="100000"/>
              </a:lnSpc>
              <a:spcBef>
                <a:spcPts val="1200"/>
              </a:spcBef>
              <a:spcAft>
                <a:spcPts val="0"/>
              </a:spcAft>
              <a:buClr>
                <a:srgbClr val="000000"/>
              </a:buClr>
              <a:buSzPts val="1100"/>
              <a:buFont typeface="Arial"/>
              <a:buNone/>
              <a:tabLst/>
              <a:defRPr/>
            </a:pPr>
            <a:endParaRPr lang="en-US" dirty="0">
              <a:effectLst/>
              <a:latin typeface="var(--bs-body-font-family)"/>
            </a:endParaRP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Let’s take a quick, stroll down encapsulation boulevard:</a:t>
            </a: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CLICK for 1</a:t>
            </a:r>
            <a:r>
              <a:rPr lang="en-US" baseline="30000" dirty="0">
                <a:effectLst/>
                <a:latin typeface="var(--bs-body-font-family)"/>
              </a:rPr>
              <a:t>st</a:t>
            </a:r>
            <a:r>
              <a:rPr lang="en-US" dirty="0">
                <a:effectLst/>
                <a:latin typeface="var(--bs-body-font-family)"/>
              </a:rPr>
              <a:t> animation</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We start with an application.  It’s got </a:t>
            </a:r>
            <a:r>
              <a:rPr lang="en-US" i="1" dirty="0">
                <a:effectLst/>
                <a:latin typeface="var(--bs-body-font-family)"/>
              </a:rPr>
              <a:t>something</a:t>
            </a:r>
            <a:r>
              <a:rPr lang="en-US" i="0" dirty="0">
                <a:effectLst/>
                <a:latin typeface="var(--bs-body-font-family)"/>
              </a:rPr>
              <a:t> to say.  Maybe it’s a video stream, maybe it’s an error message; who knows!</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This application might have a presentation layer that it interfaces with, so it sends its message to the presentation-layer to be dealt with</a:t>
            </a: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Click for 2</a:t>
            </a:r>
            <a:r>
              <a:rPr lang="en-US" i="0" baseline="30000" dirty="0">
                <a:effectLst/>
                <a:latin typeface="var(--bs-body-font-family)"/>
              </a:rPr>
              <a:t>nd</a:t>
            </a:r>
            <a:r>
              <a:rPr lang="en-US" i="0" dirty="0">
                <a:effectLst/>
                <a:latin typeface="var(--bs-body-font-family)"/>
              </a:rPr>
              <a:t> animation</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The presentation layer does whatever it is that it needs to do, and hands the application’s message (now embedded in the payload of a presentation-layer message) to a transport-layer interface</a:t>
            </a: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Click for 3</a:t>
            </a:r>
            <a:r>
              <a:rPr lang="en-US" i="0" baseline="30000" dirty="0">
                <a:effectLst/>
                <a:latin typeface="var(--bs-body-font-family)"/>
              </a:rPr>
              <a:t>rd</a:t>
            </a:r>
            <a:r>
              <a:rPr lang="en-US" i="0" dirty="0">
                <a:effectLst/>
                <a:latin typeface="var(--bs-body-font-family)"/>
              </a:rPr>
              <a:t> animation</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Maybe it’s TCP, maybe it’s UDP, I don’t even care --- I’m just trying to make a point here!</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That transport layer (and let’s be honest, you </a:t>
            </a:r>
            <a:r>
              <a:rPr lang="en-US" i="1" dirty="0">
                <a:effectLst/>
                <a:latin typeface="var(--bs-body-font-family)"/>
              </a:rPr>
              <a:t>know</a:t>
            </a:r>
            <a:r>
              <a:rPr lang="en-US" i="0" dirty="0">
                <a:effectLst/>
                <a:latin typeface="var(--bs-body-font-family)"/>
              </a:rPr>
              <a:t> it was TCP or UDP.) is going to hand it off too…</a:t>
            </a: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Click for 4</a:t>
            </a:r>
            <a:r>
              <a:rPr lang="en-US" i="0" baseline="30000" dirty="0">
                <a:effectLst/>
                <a:latin typeface="var(--bs-body-font-family)"/>
              </a:rPr>
              <a:t>th</a:t>
            </a:r>
            <a:r>
              <a:rPr lang="en-US" i="0" dirty="0">
                <a:effectLst/>
                <a:latin typeface="var(--bs-body-font-family)"/>
              </a:rPr>
              <a:t> animation</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Now, let’s be real.  IP over Ethernet is approximately 110% of the typical enterprises network footprint.  And IP MTU is what I’m here to talk to you about today</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So, a bit more detail about the IP layer…</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It’s a “message-oriented” protocol, not a “streaming” protocol.  </a:t>
            </a:r>
          </a:p>
          <a:p>
            <a:pPr marL="1828800" marR="0" lvl="3"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Every “message” has a discrete beginning and a discrete end.  </a:t>
            </a:r>
          </a:p>
          <a:p>
            <a:pPr marL="1828800" marR="0" lvl="3"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Messages aren’t </a:t>
            </a:r>
            <a:r>
              <a:rPr lang="en-US" i="1" dirty="0">
                <a:effectLst/>
                <a:latin typeface="var(--bs-body-font-family)"/>
              </a:rPr>
              <a:t>valid</a:t>
            </a:r>
            <a:r>
              <a:rPr lang="en-US" i="0" dirty="0">
                <a:effectLst/>
                <a:latin typeface="var(--bs-body-font-family)"/>
              </a:rPr>
              <a:t> unless they are complete.</a:t>
            </a:r>
          </a:p>
          <a:p>
            <a:pPr marL="1828800" marR="0" lvl="3"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These messages are most precisely referred to as “datagrams” (but are ubiquitously referred to as “packets.”)</a:t>
            </a:r>
          </a:p>
          <a:p>
            <a:pPr marL="1828800" marR="0" lvl="3"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IPv4 has a built-in maximum message/datagram/packet size of 65535 bytes.</a:t>
            </a: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Click for 5</a:t>
            </a:r>
            <a:r>
              <a:rPr lang="en-US" i="0" baseline="30000" dirty="0">
                <a:effectLst/>
                <a:latin typeface="var(--bs-body-font-family)"/>
              </a:rPr>
              <a:t>th</a:t>
            </a:r>
            <a:r>
              <a:rPr lang="en-US" i="0" dirty="0">
                <a:effectLst/>
                <a:latin typeface="var(--bs-body-font-family)"/>
              </a:rPr>
              <a:t> animation.</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Ethernet!  Ethernet is like oxygen for enterprise networks, so we’ll focus on Ethernet as the bottom/outer-most encapsulating protocol in this talk</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There are many “flavors” of Ethernet; we’ll discuss 802.3 initially.</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Ethernet, like IP, is a message-oriented protocol</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We call these messages “frames” (many people call them “packets”, usually in the context of a discussion where the difference between Ethernet frames and IP packets is the crux of the issue.)</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An 802.3 Ethernet frame as a maximum frame-size of 1520 bytes.</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endParaRPr lang="en-US" i="0" dirty="0">
              <a:effectLst/>
              <a:latin typeface="var(--bs-body-font-family)"/>
            </a:endParaRP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So, there it is.  That’s “the problem”.   </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How do we cram something that </a:t>
            </a:r>
            <a:r>
              <a:rPr lang="en-US" i="1" dirty="0">
                <a:effectLst/>
                <a:latin typeface="var(--bs-body-font-family)"/>
              </a:rPr>
              <a:t>could</a:t>
            </a:r>
            <a:r>
              <a:rPr lang="en-US" i="0" dirty="0">
                <a:effectLst/>
                <a:latin typeface="var(--bs-body-font-family)"/>
              </a:rPr>
              <a:t> by 65 </a:t>
            </a:r>
            <a:r>
              <a:rPr lang="en-US" i="1" dirty="0">
                <a:effectLst/>
                <a:latin typeface="var(--bs-body-font-family)"/>
              </a:rPr>
              <a:t>thousand</a:t>
            </a:r>
            <a:r>
              <a:rPr lang="en-US" i="0" dirty="0">
                <a:effectLst/>
                <a:latin typeface="var(--bs-body-font-family)"/>
              </a:rPr>
              <a:t> bytes long into something that </a:t>
            </a:r>
            <a:r>
              <a:rPr lang="en-US" i="1" dirty="0">
                <a:effectLst/>
                <a:latin typeface="var(--bs-body-font-family)"/>
              </a:rPr>
              <a:t>can’t</a:t>
            </a:r>
            <a:r>
              <a:rPr lang="en-US" i="0" dirty="0">
                <a:effectLst/>
                <a:latin typeface="var(--bs-body-font-family)"/>
              </a:rPr>
              <a:t> be more than 1522 byes long?</a:t>
            </a:r>
          </a:p>
          <a:p>
            <a:pPr marL="1371600" marR="0" lvl="2"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The original authors of the TCP/IP protocol suite were, by all accounts, “pretty smart”, so they:</a:t>
            </a:r>
          </a:p>
          <a:p>
            <a:pPr marL="1828800" marR="0" lvl="3"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Incorporated the concept of Maximum Transmission Unit (MTU) directly into the Internet Protocol</a:t>
            </a:r>
          </a:p>
          <a:p>
            <a:pPr marL="1828800" marR="0" lvl="3"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i="0" dirty="0">
                <a:effectLst/>
                <a:latin typeface="var(--bs-body-font-family)"/>
              </a:rPr>
              <a:t>I like to </a:t>
            </a:r>
            <a:r>
              <a:rPr lang="en-US" i="1" dirty="0">
                <a:effectLst/>
                <a:latin typeface="var(--bs-body-font-family)"/>
              </a:rPr>
              <a:t>think</a:t>
            </a:r>
            <a:r>
              <a:rPr lang="en-US" i="0" dirty="0">
                <a:effectLst/>
                <a:latin typeface="var(--bs-body-font-family)"/>
              </a:rPr>
              <a:t> that this was only </a:t>
            </a:r>
            <a:r>
              <a:rPr lang="en-US" i="1" dirty="0">
                <a:effectLst/>
                <a:latin typeface="var(--bs-body-font-family)"/>
              </a:rPr>
              <a:t>after</a:t>
            </a:r>
            <a:r>
              <a:rPr lang="en-US" i="0" dirty="0">
                <a:effectLst/>
                <a:latin typeface="var(--bs-body-font-family)"/>
              </a:rPr>
              <a:t> multiple failed attempts to license  “timelord TARDIS technology” from Dr. Who</a:t>
            </a:r>
          </a:p>
          <a:p>
            <a:pPr marL="158750" indent="0" algn="l">
              <a:spcBef>
                <a:spcPts val="1200"/>
              </a:spcBef>
              <a:buNone/>
            </a:pPr>
            <a:endParaRPr lang="en-US" dirty="0">
              <a:effectLst/>
              <a:latin typeface="var(--bs-body-font-family)"/>
            </a:endParaRPr>
          </a:p>
          <a:p>
            <a:pPr algn="l">
              <a:spcBef>
                <a:spcPts val="1200"/>
              </a:spcBef>
            </a:pPr>
            <a:endParaRPr lang="en-US" dirty="0">
              <a:effectLst/>
              <a:latin typeface="var(--bs-body-font-family)"/>
            </a:endParaRP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Graphic attribution: https://www.goodfon.com/space/wallpaper-shar-matrioshka-kosmos-zemlia-zemlia.html</a:t>
            </a: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Graphic license: https://creativecommons.org/licenses/by-nc/4.0/</a:t>
            </a:r>
          </a:p>
          <a:p>
            <a:pPr algn="l">
              <a:spcBef>
                <a:spcPts val="1200"/>
              </a:spcBef>
            </a:pPr>
            <a:endParaRPr lang="en-US" dirty="0">
              <a:effectLst/>
              <a:latin typeface="var(--bs-body-font-family)"/>
            </a:endParaRPr>
          </a:p>
        </p:txBody>
      </p:sp>
    </p:spTree>
    <p:extLst>
      <p:ext uri="{BB962C8B-B14F-4D97-AF65-F5344CB8AC3E}">
        <p14:creationId xmlns:p14="http://schemas.microsoft.com/office/powerpoint/2010/main" val="31680622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B71C5-58CA-F1C1-D77A-A6804EA766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757A04-4FAA-8201-26D2-00DC5A390D4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3C3B732-D03F-4294-3258-66195F85A666}"/>
              </a:ext>
            </a:extLst>
          </p:cNvPr>
          <p:cNvSpPr>
            <a:spLocks noGrp="1"/>
          </p:cNvSpPr>
          <p:nvPr>
            <p:ph type="body" idx="1"/>
          </p:nvPr>
        </p:nvSpPr>
        <p:spPr/>
        <p:txBody>
          <a:bodyPr/>
          <a:lstStyle/>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endParaRPr lang="en-US" dirty="0">
              <a:effectLst/>
              <a:latin typeface="var(--bs-body-font-family)"/>
            </a:endParaRP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endParaRPr lang="en-US" dirty="0">
              <a:effectLst/>
              <a:latin typeface="var(--bs-body-font-family)"/>
            </a:endParaRP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IP and Ethernet are “message-oriented” protocols, as opposed to streaming protocols.  Data is transported in discrete chunks (“messages”).</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The “messages” of IP are referred to as “datagrams” (less precisely referred to as “packets” by 99% of us approximately 102% of the time.)</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The “messages of Ethernet are referred to as “frames”</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endParaRPr lang="en-US" dirty="0">
              <a:effectLst/>
              <a:latin typeface="var(--bs-body-font-family)"/>
            </a:endParaRP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Another thing that both IP and Ethernet protocols have in common is a maximum permitted size for their messages</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IP has a maximum datagram (aka packet) size of 65535 bytes</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Ethernet (the 802.3 flavor) has a maximum frame size of 1520 bytes</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endParaRPr lang="en-US" dirty="0">
              <a:effectLst/>
              <a:latin typeface="var(--bs-body-font-family)"/>
            </a:endParaRPr>
          </a:p>
          <a:p>
            <a:pPr marL="158750" marR="0" lvl="0" indent="0" algn="l" defTabSz="914400" rtl="0" eaLnBrk="1" fontAlgn="auto" latinLnBrk="0" hangingPunct="1">
              <a:lnSpc>
                <a:spcPct val="100000"/>
              </a:lnSpc>
              <a:spcBef>
                <a:spcPts val="1200"/>
              </a:spcBef>
              <a:spcAft>
                <a:spcPts val="0"/>
              </a:spcAft>
              <a:buClr>
                <a:srgbClr val="000000"/>
              </a:buClr>
              <a:buSzPts val="1100"/>
              <a:buFont typeface="Arial"/>
              <a:buNone/>
              <a:tabLst/>
              <a:defRPr/>
            </a:pPr>
            <a:endParaRPr lang="en-US" dirty="0">
              <a:effectLst/>
              <a:latin typeface="var(--bs-body-font-family)"/>
            </a:endParaRP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Let’s look at how we establish the maximum viable IP MTU for an interface transmitting an 802.3 Ethernet frames</a:t>
            </a:r>
          </a:p>
          <a:p>
            <a:pPr algn="l">
              <a:spcBef>
                <a:spcPts val="1200"/>
              </a:spcBef>
            </a:pPr>
            <a:r>
              <a:rPr lang="en-US" dirty="0">
                <a:effectLst/>
                <a:latin typeface="var(--bs-body-font-family)"/>
              </a:rPr>
              <a:t>We’ll start with our old friend the Ethernet frame.</a:t>
            </a:r>
          </a:p>
          <a:p>
            <a:pPr algn="l">
              <a:spcBef>
                <a:spcPts val="1200"/>
              </a:spcBef>
            </a:pPr>
            <a:r>
              <a:rPr lang="en-US" dirty="0">
                <a:effectLst/>
                <a:latin typeface="var(--bs-body-font-family)"/>
              </a:rPr>
              <a:t>CLICK for animation 1.</a:t>
            </a:r>
          </a:p>
          <a:p>
            <a:pPr algn="l">
              <a:spcBef>
                <a:spcPts val="1200"/>
              </a:spcBef>
            </a:pPr>
            <a:r>
              <a:rPr lang="en-US" dirty="0">
                <a:effectLst/>
                <a:latin typeface="var(--bs-body-font-family)"/>
              </a:rPr>
              <a:t>The Ethernet frame format has defined sections that we care about here:</a:t>
            </a:r>
          </a:p>
          <a:p>
            <a:pPr lvl="1" algn="l">
              <a:spcBef>
                <a:spcPts val="1200"/>
              </a:spcBef>
            </a:pPr>
            <a:r>
              <a:rPr lang="en-US" dirty="0">
                <a:effectLst/>
                <a:latin typeface="var(--bs-body-font-family)"/>
              </a:rPr>
              <a:t>Headers:  Taking up 18 bytes (I’m oversimplifying here, but bear with me)</a:t>
            </a:r>
          </a:p>
          <a:p>
            <a:pPr lvl="2" algn="l">
              <a:spcBef>
                <a:spcPts val="1200"/>
              </a:spcBef>
            </a:pPr>
            <a:r>
              <a:rPr lang="en-US" dirty="0">
                <a:effectLst/>
                <a:latin typeface="var(--bs-body-font-family)"/>
              </a:rPr>
              <a:t>CLICK for animation 2</a:t>
            </a:r>
          </a:p>
          <a:p>
            <a:pPr lvl="1" algn="l">
              <a:spcBef>
                <a:spcPts val="1200"/>
              </a:spcBef>
            </a:pPr>
            <a:r>
              <a:rPr lang="en-US" dirty="0">
                <a:effectLst/>
                <a:latin typeface="var(--bs-body-font-family)"/>
              </a:rPr>
              <a:t>The Payload: Taking up as much as 1500 bytes</a:t>
            </a:r>
          </a:p>
          <a:p>
            <a:pPr lvl="2" algn="l">
              <a:spcBef>
                <a:spcPts val="1200"/>
              </a:spcBef>
            </a:pPr>
            <a:r>
              <a:rPr lang="en-US" dirty="0">
                <a:effectLst/>
                <a:latin typeface="var(--bs-body-font-family)"/>
              </a:rPr>
              <a:t>CLICK for animation 3</a:t>
            </a:r>
          </a:p>
          <a:p>
            <a:pPr lvl="1" algn="l">
              <a:spcBef>
                <a:spcPts val="1200"/>
              </a:spcBef>
            </a:pPr>
            <a:r>
              <a:rPr lang="en-US" dirty="0">
                <a:effectLst/>
                <a:latin typeface="var(--bs-body-font-family)"/>
              </a:rPr>
              <a:t>The CRC: Taking up 4 bytes</a:t>
            </a:r>
          </a:p>
          <a:p>
            <a:pPr lvl="2" algn="l">
              <a:spcBef>
                <a:spcPts val="1200"/>
              </a:spcBef>
            </a:pPr>
            <a:r>
              <a:rPr lang="en-US" dirty="0">
                <a:effectLst/>
                <a:latin typeface="var(--bs-body-font-family)"/>
              </a:rPr>
              <a:t>CLICK for animation 4</a:t>
            </a:r>
          </a:p>
          <a:p>
            <a:pPr lvl="0" algn="l">
              <a:spcBef>
                <a:spcPts val="1200"/>
              </a:spcBef>
            </a:pPr>
            <a:endParaRPr lang="en-US" dirty="0">
              <a:effectLst/>
              <a:latin typeface="var(--bs-body-font-family)"/>
            </a:endParaRPr>
          </a:p>
          <a:p>
            <a:pPr algn="l">
              <a:spcBef>
                <a:spcPts val="1200"/>
              </a:spcBef>
            </a:pPr>
            <a:r>
              <a:rPr lang="en-US" dirty="0">
                <a:effectLst/>
                <a:latin typeface="var(--bs-body-font-family)"/>
              </a:rPr>
              <a:t>Ahh yes, The payload section, we’ll get back to THAT momentarily.  But first…</a:t>
            </a:r>
          </a:p>
          <a:p>
            <a:pPr algn="l">
              <a:spcBef>
                <a:spcPts val="1200"/>
              </a:spcBef>
            </a:pPr>
            <a:r>
              <a:rPr lang="en-US" dirty="0">
                <a:effectLst/>
                <a:latin typeface="var(--bs-body-font-family)"/>
              </a:rPr>
              <a:t>But setting the Ethernet frame aside momentarily, here comes our </a:t>
            </a:r>
            <a:r>
              <a:rPr lang="en-US" i="1" dirty="0">
                <a:effectLst/>
                <a:latin typeface="var(--bs-body-font-family)"/>
              </a:rPr>
              <a:t>best</a:t>
            </a:r>
            <a:r>
              <a:rPr lang="en-US" dirty="0">
                <a:effectLst/>
                <a:latin typeface="var(--bs-body-font-family)"/>
              </a:rPr>
              <a:t> pal, the IP datagram</a:t>
            </a:r>
          </a:p>
          <a:p>
            <a:pPr lvl="1" algn="l">
              <a:spcBef>
                <a:spcPts val="1200"/>
              </a:spcBef>
            </a:pPr>
            <a:r>
              <a:rPr lang="en-US" dirty="0">
                <a:effectLst/>
                <a:latin typeface="var(--bs-body-font-family)"/>
              </a:rPr>
              <a:t>CLICK for animation 5</a:t>
            </a:r>
          </a:p>
          <a:p>
            <a:pPr lvl="0" algn="l">
              <a:spcBef>
                <a:spcPts val="1200"/>
              </a:spcBef>
            </a:pPr>
            <a:r>
              <a:rPr lang="en-US" dirty="0">
                <a:effectLst/>
                <a:latin typeface="var(--bs-body-font-family)"/>
              </a:rPr>
              <a:t>An IP datagram will *always* start with some headers  (20-6-bytes)</a:t>
            </a:r>
          </a:p>
          <a:p>
            <a:pPr lvl="1" algn="l">
              <a:spcBef>
                <a:spcPts val="1200"/>
              </a:spcBef>
            </a:pPr>
            <a:r>
              <a:rPr lang="en-US" dirty="0">
                <a:effectLst/>
                <a:latin typeface="var(--bs-body-font-family)"/>
              </a:rPr>
              <a:t>CLICK for animation 6</a:t>
            </a:r>
          </a:p>
          <a:p>
            <a:pPr lvl="0" algn="l">
              <a:spcBef>
                <a:spcPts val="1200"/>
              </a:spcBef>
            </a:pPr>
            <a:r>
              <a:rPr lang="en-US" dirty="0">
                <a:effectLst/>
                <a:latin typeface="var(--bs-body-font-family)"/>
              </a:rPr>
              <a:t>And after the headers, there’s room for the payload.</a:t>
            </a:r>
          </a:p>
          <a:p>
            <a:pPr lvl="1" algn="l">
              <a:spcBef>
                <a:spcPts val="1200"/>
              </a:spcBef>
            </a:pPr>
            <a:r>
              <a:rPr lang="en-US" dirty="0">
                <a:effectLst/>
                <a:latin typeface="var(--bs-body-font-family)"/>
              </a:rPr>
              <a:t>CLICK for animation 7</a:t>
            </a:r>
          </a:p>
          <a:p>
            <a:pPr lvl="0" algn="l">
              <a:spcBef>
                <a:spcPts val="1200"/>
              </a:spcBef>
            </a:pPr>
            <a:r>
              <a:rPr lang="en-US" dirty="0">
                <a:effectLst/>
                <a:latin typeface="var(--bs-body-font-family)"/>
              </a:rPr>
              <a:t>Now, of course, IP and Ethernet are like Peanut-butter and jelly, so of COURSE, they end up together.</a:t>
            </a:r>
          </a:p>
          <a:p>
            <a:pPr lvl="1" algn="l">
              <a:spcBef>
                <a:spcPts val="1200"/>
              </a:spcBef>
            </a:pPr>
            <a:r>
              <a:rPr lang="en-US" dirty="0">
                <a:effectLst/>
                <a:latin typeface="var(--bs-body-font-family)"/>
              </a:rPr>
              <a:t>CLICK for animation 8</a:t>
            </a:r>
          </a:p>
          <a:p>
            <a:pPr lvl="0" algn="l">
              <a:spcBef>
                <a:spcPts val="1200"/>
              </a:spcBef>
            </a:pPr>
            <a:endParaRPr lang="en-US" dirty="0">
              <a:effectLst/>
              <a:latin typeface="var(--bs-body-font-family)"/>
            </a:endParaRPr>
          </a:p>
          <a:p>
            <a:pPr lvl="0" algn="l">
              <a:spcBef>
                <a:spcPts val="1200"/>
              </a:spcBef>
            </a:pPr>
            <a:r>
              <a:rPr lang="en-US" dirty="0">
                <a:effectLst/>
                <a:latin typeface="var(--bs-body-font-family)"/>
              </a:rPr>
              <a:t>So, where are we at?</a:t>
            </a:r>
          </a:p>
          <a:p>
            <a:pPr lvl="1" algn="l">
              <a:spcBef>
                <a:spcPts val="1200"/>
              </a:spcBef>
            </a:pPr>
            <a:r>
              <a:rPr lang="en-US" dirty="0">
                <a:effectLst/>
                <a:latin typeface="var(--bs-body-font-family)"/>
              </a:rPr>
              <a:t>If “vanilla” 802.3 Ethernet is at the bottom of our stack; we know that it has a 1500-byte maximum payload</a:t>
            </a:r>
          </a:p>
          <a:p>
            <a:pPr lvl="1" algn="l">
              <a:spcBef>
                <a:spcPts val="1200"/>
              </a:spcBef>
            </a:pPr>
            <a:r>
              <a:rPr lang="en-US" dirty="0">
                <a:effectLst/>
                <a:latin typeface="var(--bs-body-font-family)"/>
              </a:rPr>
              <a:t>The “payload” section of the Ethernet frame is what will contain the IP datagram (byte for byte; the whole shebang.)</a:t>
            </a:r>
          </a:p>
          <a:p>
            <a:pPr lvl="1" algn="l">
              <a:spcBef>
                <a:spcPts val="1200"/>
              </a:spcBef>
            </a:pPr>
            <a:r>
              <a:rPr lang="en-US" dirty="0">
                <a:effectLst/>
                <a:latin typeface="var(--bs-body-font-family)"/>
              </a:rPr>
              <a:t>When RFC 791 defines the IP MTU as “</a:t>
            </a:r>
            <a:r>
              <a:rPr lang="en-US" b="0" i="0" dirty="0">
                <a:solidFill>
                  <a:srgbClr val="F5F5F5"/>
                </a:solidFill>
                <a:effectLst/>
                <a:latin typeface="system-ui"/>
              </a:rPr>
              <a:t>“the maximum sized datagram that can be transmitted through the next network”, it could also have said:</a:t>
            </a:r>
          </a:p>
          <a:p>
            <a:pPr lvl="2" algn="l">
              <a:spcBef>
                <a:spcPts val="1200"/>
              </a:spcBef>
            </a:pPr>
            <a:r>
              <a:rPr lang="en-US" b="0" i="0" dirty="0">
                <a:solidFill>
                  <a:srgbClr val="F5F5F5"/>
                </a:solidFill>
                <a:effectLst/>
                <a:latin typeface="system-ui"/>
              </a:rPr>
              <a:t>The maximum size of the </a:t>
            </a:r>
            <a:r>
              <a:rPr lang="en-US" b="0" i="1" dirty="0">
                <a:solidFill>
                  <a:srgbClr val="F5F5F5"/>
                </a:solidFill>
                <a:effectLst/>
                <a:latin typeface="system-ui"/>
              </a:rPr>
              <a:t>payload</a:t>
            </a:r>
            <a:r>
              <a:rPr lang="en-US" b="0" i="0" dirty="0">
                <a:solidFill>
                  <a:srgbClr val="F5F5F5"/>
                </a:solidFill>
                <a:effectLst/>
                <a:latin typeface="system-ui"/>
              </a:rPr>
              <a:t> field of the next-layer encapsulating protocol.</a:t>
            </a:r>
          </a:p>
          <a:p>
            <a:pPr lvl="1" algn="l">
              <a:spcBef>
                <a:spcPts val="1200"/>
              </a:spcBef>
            </a:pPr>
            <a:r>
              <a:rPr lang="en-US" b="0" i="0" dirty="0">
                <a:solidFill>
                  <a:srgbClr val="F5F5F5"/>
                </a:solidFill>
                <a:effectLst/>
                <a:latin typeface="system-ui"/>
              </a:rPr>
              <a:t>So, we know that our Ethernet network can handle frames that are up to 1522 bytes long, but only 1500 of those bytes are available to “hold” our IP datagrams.</a:t>
            </a:r>
          </a:p>
          <a:p>
            <a:pPr lvl="2" algn="l">
              <a:spcBef>
                <a:spcPts val="1200"/>
              </a:spcBef>
            </a:pPr>
            <a:r>
              <a:rPr lang="en-US" b="0" i="0" dirty="0">
                <a:solidFill>
                  <a:srgbClr val="F5F5F5"/>
                </a:solidFill>
                <a:effectLst/>
                <a:latin typeface="system-ui"/>
              </a:rPr>
              <a:t>That’s where we get “1500” as the standard MTU value for IP interfaces that are bound to 802.3 Ethernet interfaces</a:t>
            </a:r>
          </a:p>
          <a:p>
            <a:pPr lvl="2" algn="l">
              <a:spcBef>
                <a:spcPts val="1200"/>
              </a:spcBef>
            </a:pPr>
            <a:endParaRPr lang="en-US" b="0" i="0" dirty="0">
              <a:solidFill>
                <a:srgbClr val="F5F5F5"/>
              </a:solidFill>
              <a:effectLst/>
              <a:latin typeface="system-ui"/>
            </a:endParaRPr>
          </a:p>
          <a:p>
            <a:pPr lvl="2" algn="l">
              <a:spcBef>
                <a:spcPts val="1200"/>
              </a:spcBef>
            </a:pPr>
            <a:endParaRPr lang="en-US" b="0" i="0" dirty="0">
              <a:solidFill>
                <a:srgbClr val="F5F5F5"/>
              </a:solidFill>
              <a:effectLst/>
              <a:latin typeface="system-ui"/>
            </a:endParaRPr>
          </a:p>
          <a:p>
            <a:pPr marL="158750" indent="0" algn="l">
              <a:spcBef>
                <a:spcPts val="1200"/>
              </a:spcBef>
              <a:buNone/>
            </a:pPr>
            <a:endParaRPr lang="en-US" dirty="0">
              <a:effectLst/>
              <a:latin typeface="var(--bs-body-font-family)"/>
            </a:endParaRPr>
          </a:p>
          <a:p>
            <a:pPr algn="l">
              <a:spcBef>
                <a:spcPts val="1200"/>
              </a:spcBef>
            </a:pPr>
            <a:r>
              <a:rPr lang="en-US" dirty="0">
                <a:effectLst/>
                <a:latin typeface="var(--bs-body-font-family)"/>
              </a:rPr>
              <a:t>This diagram depicts the encapsulation of an IP datagram in an 802.3 Ethernet frame</a:t>
            </a:r>
          </a:p>
          <a:p>
            <a:pPr algn="l">
              <a:spcBef>
                <a:spcPts val="1200"/>
              </a:spcBef>
            </a:pPr>
            <a:r>
              <a:rPr lang="en-US" dirty="0">
                <a:effectLst/>
                <a:latin typeface="var(--bs-body-font-family)"/>
              </a:rPr>
              <a:t>The following diagram visually depicts the relationship of IP and Ethernet to each other, with an IP protocol packet being “encapsulated” into a surrounding Ethernet frame. It’s important to note that both protocols/formats have their own “payload” and “header” sections, which contribute to their overall length. The “payload” is the data that each protocol accepts from the immediately-upper-layer service. The “header” is the protocol’s own data.</a:t>
            </a:r>
          </a:p>
          <a:p>
            <a:pPr algn="l">
              <a:spcBef>
                <a:spcPts val="1200"/>
              </a:spcBef>
            </a:pPr>
            <a:endParaRPr lang="en-US" dirty="0">
              <a:effectLst/>
              <a:latin typeface="var(--bs-body-font-family)"/>
            </a:endParaRPr>
          </a:p>
          <a:p>
            <a:pPr algn="l">
              <a:spcBef>
                <a:spcPts val="1200"/>
              </a:spcBef>
            </a:pPr>
            <a:r>
              <a:rPr lang="en-US" dirty="0">
                <a:effectLst/>
                <a:latin typeface="var(--bs-body-font-family)"/>
              </a:rPr>
              <a:t>IP packet/datagram.  Protocol-maximum size: 65535 bytes</a:t>
            </a:r>
          </a:p>
          <a:p>
            <a:pPr algn="l">
              <a:spcBef>
                <a:spcPts val="1200"/>
              </a:spcBef>
            </a:pPr>
            <a:r>
              <a:rPr lang="en-US" dirty="0">
                <a:effectLst/>
                <a:latin typeface="var(--bs-body-font-family)"/>
              </a:rPr>
              <a:t>IP transit interface’s configured MTU must not be greater than the maximum payload size of the associated Layer-2 interface</a:t>
            </a:r>
          </a:p>
        </p:txBody>
      </p:sp>
    </p:spTree>
    <p:extLst>
      <p:ext uri="{BB962C8B-B14F-4D97-AF65-F5344CB8AC3E}">
        <p14:creationId xmlns:p14="http://schemas.microsoft.com/office/powerpoint/2010/main" val="20612916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248C4-7A0F-4472-A523-823610E0F9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71DBED-7A8F-7D8A-8A85-BD2ACCE4C10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01EF8D1-AE39-3701-47D9-125A6224407A}"/>
              </a:ext>
            </a:extLst>
          </p:cNvPr>
          <p:cNvSpPr>
            <a:spLocks noGrp="1"/>
          </p:cNvSpPr>
          <p:nvPr>
            <p:ph type="body" idx="1"/>
          </p:nvPr>
        </p:nvSpPr>
        <p:spPr/>
        <p:txBody>
          <a:bodyPr/>
          <a:lstStyle/>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endParaRPr lang="en-US" dirty="0">
              <a:effectLst/>
              <a:latin typeface="var(--bs-body-font-family)"/>
            </a:endParaRPr>
          </a:p>
          <a:p>
            <a:pPr marL="158750" marR="0" lvl="0" indent="0" algn="l" defTabSz="914400" rtl="0" eaLnBrk="1" fontAlgn="auto" latinLnBrk="0" hangingPunct="1">
              <a:lnSpc>
                <a:spcPct val="100000"/>
              </a:lnSpc>
              <a:spcBef>
                <a:spcPts val="1200"/>
              </a:spcBef>
              <a:spcAft>
                <a:spcPts val="0"/>
              </a:spcAft>
              <a:buClr>
                <a:srgbClr val="000000"/>
              </a:buClr>
              <a:buSzPts val="1100"/>
              <a:buFont typeface="Arial"/>
              <a:buNone/>
              <a:tabLst/>
              <a:defRPr/>
            </a:pPr>
            <a:endParaRPr lang="en-US" dirty="0">
              <a:effectLst/>
              <a:latin typeface="var(--bs-body-font-family)"/>
            </a:endParaRP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Let’s look at how we establish the maximum viable IP MTU for an interface transmitting an 802.3 Ethernet frames</a:t>
            </a:r>
          </a:p>
          <a:p>
            <a:pPr algn="l">
              <a:spcBef>
                <a:spcPts val="1200"/>
              </a:spcBef>
            </a:pPr>
            <a:r>
              <a:rPr lang="en-US" dirty="0">
                <a:effectLst/>
                <a:latin typeface="var(--bs-body-font-family)"/>
              </a:rPr>
              <a:t>We’ll start with our old friend the Ethernet frame.</a:t>
            </a:r>
          </a:p>
          <a:p>
            <a:pPr algn="l">
              <a:spcBef>
                <a:spcPts val="1200"/>
              </a:spcBef>
            </a:pPr>
            <a:r>
              <a:rPr lang="en-US" dirty="0">
                <a:effectLst/>
                <a:latin typeface="var(--bs-body-font-family)"/>
              </a:rPr>
              <a:t>CLICK for animation 1.</a:t>
            </a:r>
          </a:p>
          <a:p>
            <a:pPr algn="l">
              <a:spcBef>
                <a:spcPts val="1200"/>
              </a:spcBef>
            </a:pPr>
            <a:r>
              <a:rPr lang="en-US" dirty="0">
                <a:effectLst/>
                <a:latin typeface="var(--bs-body-font-family)"/>
              </a:rPr>
              <a:t>The Ethernet frame format has defined sections that we care about here:</a:t>
            </a:r>
          </a:p>
          <a:p>
            <a:pPr lvl="1" algn="l">
              <a:spcBef>
                <a:spcPts val="1200"/>
              </a:spcBef>
            </a:pPr>
            <a:r>
              <a:rPr lang="en-US" dirty="0">
                <a:effectLst/>
                <a:latin typeface="var(--bs-body-font-family)"/>
              </a:rPr>
              <a:t>Headers:  Taking up 18 bytes (I’m oversimplifying here, but bear with me)</a:t>
            </a:r>
          </a:p>
          <a:p>
            <a:pPr lvl="2" algn="l">
              <a:spcBef>
                <a:spcPts val="1200"/>
              </a:spcBef>
            </a:pPr>
            <a:r>
              <a:rPr lang="en-US" dirty="0">
                <a:effectLst/>
                <a:latin typeface="var(--bs-body-font-family)"/>
              </a:rPr>
              <a:t>CLICK for animation 2</a:t>
            </a:r>
          </a:p>
          <a:p>
            <a:pPr lvl="1" algn="l">
              <a:spcBef>
                <a:spcPts val="1200"/>
              </a:spcBef>
            </a:pPr>
            <a:r>
              <a:rPr lang="en-US" dirty="0">
                <a:effectLst/>
                <a:latin typeface="var(--bs-body-font-family)"/>
              </a:rPr>
              <a:t>The Payload: Taking up as much as 1500 bytes</a:t>
            </a:r>
          </a:p>
          <a:p>
            <a:pPr lvl="2" algn="l">
              <a:spcBef>
                <a:spcPts val="1200"/>
              </a:spcBef>
            </a:pPr>
            <a:r>
              <a:rPr lang="en-US" dirty="0">
                <a:effectLst/>
                <a:latin typeface="var(--bs-body-font-family)"/>
              </a:rPr>
              <a:t>CLICK for animation 3</a:t>
            </a:r>
          </a:p>
          <a:p>
            <a:pPr lvl="1" algn="l">
              <a:spcBef>
                <a:spcPts val="1200"/>
              </a:spcBef>
            </a:pPr>
            <a:r>
              <a:rPr lang="en-US" dirty="0">
                <a:effectLst/>
                <a:latin typeface="var(--bs-body-font-family)"/>
              </a:rPr>
              <a:t>The CRC: Taking up 4 bytes</a:t>
            </a:r>
          </a:p>
          <a:p>
            <a:pPr lvl="2" algn="l">
              <a:spcBef>
                <a:spcPts val="1200"/>
              </a:spcBef>
            </a:pPr>
            <a:r>
              <a:rPr lang="en-US" dirty="0">
                <a:effectLst/>
                <a:latin typeface="var(--bs-body-font-family)"/>
              </a:rPr>
              <a:t>CLICK for animation 4</a:t>
            </a:r>
          </a:p>
          <a:p>
            <a:pPr lvl="0" algn="l">
              <a:spcBef>
                <a:spcPts val="1200"/>
              </a:spcBef>
            </a:pPr>
            <a:endParaRPr lang="en-US" dirty="0">
              <a:effectLst/>
              <a:latin typeface="var(--bs-body-font-family)"/>
            </a:endParaRPr>
          </a:p>
          <a:p>
            <a:pPr algn="l">
              <a:spcBef>
                <a:spcPts val="1200"/>
              </a:spcBef>
            </a:pPr>
            <a:r>
              <a:rPr lang="en-US" dirty="0">
                <a:effectLst/>
                <a:latin typeface="var(--bs-body-font-family)"/>
              </a:rPr>
              <a:t>Ahh yes, The payload section, we’ll get back to THAT momentarily.  But first…</a:t>
            </a:r>
          </a:p>
          <a:p>
            <a:pPr algn="l">
              <a:spcBef>
                <a:spcPts val="1200"/>
              </a:spcBef>
            </a:pPr>
            <a:r>
              <a:rPr lang="en-US" dirty="0">
                <a:effectLst/>
                <a:latin typeface="var(--bs-body-font-family)"/>
              </a:rPr>
              <a:t>But setting the Ethernet frame aside momentarily, here comes our </a:t>
            </a:r>
            <a:r>
              <a:rPr lang="en-US" i="1" dirty="0">
                <a:effectLst/>
                <a:latin typeface="var(--bs-body-font-family)"/>
              </a:rPr>
              <a:t>best</a:t>
            </a:r>
            <a:r>
              <a:rPr lang="en-US" dirty="0">
                <a:effectLst/>
                <a:latin typeface="var(--bs-body-font-family)"/>
              </a:rPr>
              <a:t> pal, the IP datagram</a:t>
            </a:r>
          </a:p>
          <a:p>
            <a:pPr lvl="1" algn="l">
              <a:spcBef>
                <a:spcPts val="1200"/>
              </a:spcBef>
            </a:pPr>
            <a:r>
              <a:rPr lang="en-US" dirty="0">
                <a:effectLst/>
                <a:latin typeface="var(--bs-body-font-family)"/>
              </a:rPr>
              <a:t>CLICK for animation 5</a:t>
            </a:r>
          </a:p>
          <a:p>
            <a:pPr lvl="0" algn="l">
              <a:spcBef>
                <a:spcPts val="1200"/>
              </a:spcBef>
            </a:pPr>
            <a:r>
              <a:rPr lang="en-US" dirty="0">
                <a:effectLst/>
                <a:latin typeface="var(--bs-body-font-family)"/>
              </a:rPr>
              <a:t>An IP datagram will *always* start with some headers  (20-6-bytes)</a:t>
            </a:r>
          </a:p>
          <a:p>
            <a:pPr lvl="1" algn="l">
              <a:spcBef>
                <a:spcPts val="1200"/>
              </a:spcBef>
            </a:pPr>
            <a:r>
              <a:rPr lang="en-US" dirty="0">
                <a:effectLst/>
                <a:latin typeface="var(--bs-body-font-family)"/>
              </a:rPr>
              <a:t>CLICK for animation 6</a:t>
            </a:r>
          </a:p>
          <a:p>
            <a:pPr lvl="0" algn="l">
              <a:spcBef>
                <a:spcPts val="1200"/>
              </a:spcBef>
            </a:pPr>
            <a:r>
              <a:rPr lang="en-US" dirty="0">
                <a:effectLst/>
                <a:latin typeface="var(--bs-body-font-family)"/>
              </a:rPr>
              <a:t>And after the headers, there’s room for the payload.</a:t>
            </a:r>
          </a:p>
          <a:p>
            <a:pPr lvl="1" algn="l">
              <a:spcBef>
                <a:spcPts val="1200"/>
              </a:spcBef>
            </a:pPr>
            <a:r>
              <a:rPr lang="en-US" dirty="0">
                <a:effectLst/>
                <a:latin typeface="var(--bs-body-font-family)"/>
              </a:rPr>
              <a:t>CLICK for animation 7</a:t>
            </a:r>
          </a:p>
          <a:p>
            <a:pPr lvl="0" algn="l">
              <a:spcBef>
                <a:spcPts val="1200"/>
              </a:spcBef>
            </a:pPr>
            <a:r>
              <a:rPr lang="en-US" dirty="0">
                <a:effectLst/>
                <a:latin typeface="var(--bs-body-font-family)"/>
              </a:rPr>
              <a:t>Now, of course, IP and Ethernet are like Peanut-butter and jelly, so of COURSE, they end up together.</a:t>
            </a:r>
          </a:p>
          <a:p>
            <a:pPr lvl="1" algn="l">
              <a:spcBef>
                <a:spcPts val="1200"/>
              </a:spcBef>
            </a:pPr>
            <a:r>
              <a:rPr lang="en-US" dirty="0">
                <a:effectLst/>
                <a:latin typeface="var(--bs-body-font-family)"/>
              </a:rPr>
              <a:t>CLICK for animation 8</a:t>
            </a:r>
          </a:p>
          <a:p>
            <a:pPr lvl="0" algn="l">
              <a:spcBef>
                <a:spcPts val="1200"/>
              </a:spcBef>
            </a:pPr>
            <a:endParaRPr lang="en-US" dirty="0">
              <a:effectLst/>
              <a:latin typeface="var(--bs-body-font-family)"/>
            </a:endParaRPr>
          </a:p>
          <a:p>
            <a:pPr lvl="0" algn="l">
              <a:spcBef>
                <a:spcPts val="1200"/>
              </a:spcBef>
            </a:pPr>
            <a:r>
              <a:rPr lang="en-US" dirty="0">
                <a:effectLst/>
                <a:latin typeface="var(--bs-body-font-family)"/>
              </a:rPr>
              <a:t>So, where are we at?</a:t>
            </a:r>
          </a:p>
          <a:p>
            <a:pPr lvl="1" algn="l">
              <a:spcBef>
                <a:spcPts val="1200"/>
              </a:spcBef>
            </a:pPr>
            <a:r>
              <a:rPr lang="en-US" dirty="0">
                <a:effectLst/>
                <a:latin typeface="var(--bs-body-font-family)"/>
              </a:rPr>
              <a:t>If “vanilla” 802.3 Ethernet is at the bottom of our stack; we know that it has a 1500-byte maximum payload</a:t>
            </a:r>
          </a:p>
          <a:p>
            <a:pPr lvl="1" algn="l">
              <a:spcBef>
                <a:spcPts val="1200"/>
              </a:spcBef>
            </a:pPr>
            <a:r>
              <a:rPr lang="en-US" dirty="0">
                <a:effectLst/>
                <a:latin typeface="var(--bs-body-font-family)"/>
              </a:rPr>
              <a:t>The “payload” section of the Ethernet frame is what will contain the IP datagram (byte for byte; the whole shebang.)</a:t>
            </a:r>
          </a:p>
          <a:p>
            <a:pPr lvl="1" algn="l">
              <a:spcBef>
                <a:spcPts val="1200"/>
              </a:spcBef>
            </a:pPr>
            <a:r>
              <a:rPr lang="en-US" dirty="0">
                <a:effectLst/>
                <a:latin typeface="var(--bs-body-font-family)"/>
              </a:rPr>
              <a:t>When RFC 791 defines the IP MTU as “</a:t>
            </a:r>
            <a:r>
              <a:rPr lang="en-US" b="0" i="0" dirty="0">
                <a:solidFill>
                  <a:srgbClr val="F5F5F5"/>
                </a:solidFill>
                <a:effectLst/>
                <a:latin typeface="system-ui"/>
              </a:rPr>
              <a:t>“the maximum sized datagram that can be transmitted through the next network”, it could also have said:</a:t>
            </a:r>
          </a:p>
          <a:p>
            <a:pPr lvl="2" algn="l">
              <a:spcBef>
                <a:spcPts val="1200"/>
              </a:spcBef>
            </a:pPr>
            <a:r>
              <a:rPr lang="en-US" b="0" i="0" dirty="0">
                <a:solidFill>
                  <a:srgbClr val="F5F5F5"/>
                </a:solidFill>
                <a:effectLst/>
                <a:latin typeface="system-ui"/>
              </a:rPr>
              <a:t>The maximum size of the </a:t>
            </a:r>
            <a:r>
              <a:rPr lang="en-US" b="0" i="1" dirty="0">
                <a:solidFill>
                  <a:srgbClr val="F5F5F5"/>
                </a:solidFill>
                <a:effectLst/>
                <a:latin typeface="system-ui"/>
              </a:rPr>
              <a:t>payload</a:t>
            </a:r>
            <a:r>
              <a:rPr lang="en-US" b="0" i="0" dirty="0">
                <a:solidFill>
                  <a:srgbClr val="F5F5F5"/>
                </a:solidFill>
                <a:effectLst/>
                <a:latin typeface="system-ui"/>
              </a:rPr>
              <a:t> field of the next-layer encapsulating protocol.</a:t>
            </a:r>
          </a:p>
          <a:p>
            <a:pPr lvl="1" algn="l">
              <a:spcBef>
                <a:spcPts val="1200"/>
              </a:spcBef>
            </a:pPr>
            <a:r>
              <a:rPr lang="en-US" b="0" i="0" dirty="0">
                <a:solidFill>
                  <a:srgbClr val="F5F5F5"/>
                </a:solidFill>
                <a:effectLst/>
                <a:latin typeface="system-ui"/>
              </a:rPr>
              <a:t>So, we know that our Ethernet network can handle frames that are up to 1522 bytes long, but only 1500 of those bytes are available to “hold” our IP datagrams.</a:t>
            </a:r>
          </a:p>
          <a:p>
            <a:pPr lvl="2" algn="l">
              <a:spcBef>
                <a:spcPts val="1200"/>
              </a:spcBef>
            </a:pPr>
            <a:r>
              <a:rPr lang="en-US" b="0" i="0" dirty="0">
                <a:solidFill>
                  <a:srgbClr val="F5F5F5"/>
                </a:solidFill>
                <a:effectLst/>
                <a:latin typeface="system-ui"/>
              </a:rPr>
              <a:t>That’s where we get “1500” as the standard MTU value for IP interfaces that are bound to 802.3 Ethernet interfaces</a:t>
            </a:r>
          </a:p>
          <a:p>
            <a:pPr lvl="2" algn="l">
              <a:spcBef>
                <a:spcPts val="1200"/>
              </a:spcBef>
            </a:pPr>
            <a:endParaRPr lang="en-US" b="0" i="0" dirty="0">
              <a:solidFill>
                <a:srgbClr val="F5F5F5"/>
              </a:solidFill>
              <a:effectLst/>
              <a:latin typeface="system-ui"/>
            </a:endParaRPr>
          </a:p>
          <a:p>
            <a:pPr lvl="2" algn="l">
              <a:spcBef>
                <a:spcPts val="1200"/>
              </a:spcBef>
            </a:pPr>
            <a:endParaRPr lang="en-US" b="0" i="0" dirty="0">
              <a:solidFill>
                <a:srgbClr val="F5F5F5"/>
              </a:solidFill>
              <a:effectLst/>
              <a:latin typeface="system-ui"/>
            </a:endParaRPr>
          </a:p>
          <a:p>
            <a:pPr marL="158750" indent="0" algn="l">
              <a:spcBef>
                <a:spcPts val="1200"/>
              </a:spcBef>
              <a:buNone/>
            </a:pPr>
            <a:endParaRPr lang="en-US" dirty="0">
              <a:effectLst/>
              <a:latin typeface="var(--bs-body-font-family)"/>
            </a:endParaRPr>
          </a:p>
          <a:p>
            <a:pPr algn="l">
              <a:spcBef>
                <a:spcPts val="1200"/>
              </a:spcBef>
            </a:pPr>
            <a:r>
              <a:rPr lang="en-US" dirty="0">
                <a:effectLst/>
                <a:latin typeface="var(--bs-body-font-family)"/>
              </a:rPr>
              <a:t>This diagram depicts the encapsulation of an IP datagram in an 802.3 Ethernet frame</a:t>
            </a:r>
          </a:p>
          <a:p>
            <a:pPr algn="l">
              <a:spcBef>
                <a:spcPts val="1200"/>
              </a:spcBef>
            </a:pPr>
            <a:r>
              <a:rPr lang="en-US" dirty="0">
                <a:effectLst/>
                <a:latin typeface="var(--bs-body-font-family)"/>
              </a:rPr>
              <a:t>The following diagram visually depicts the relationship of IP and Ethernet to each other, with an IP protocol packet being “encapsulated” into a surrounding Ethernet frame. It’s important to note that both protocols/formats have their own “payload” and “header” sections, which contribute to their overall length. The “payload” is the data that each protocol accepts from the immediately-upper-layer service. The “header” is the protocol’s own data.</a:t>
            </a:r>
          </a:p>
          <a:p>
            <a:pPr algn="l">
              <a:spcBef>
                <a:spcPts val="1200"/>
              </a:spcBef>
            </a:pPr>
            <a:endParaRPr lang="en-US" dirty="0">
              <a:effectLst/>
              <a:latin typeface="var(--bs-body-font-family)"/>
            </a:endParaRPr>
          </a:p>
          <a:p>
            <a:pPr algn="l">
              <a:spcBef>
                <a:spcPts val="1200"/>
              </a:spcBef>
            </a:pPr>
            <a:r>
              <a:rPr lang="en-US" dirty="0">
                <a:effectLst/>
                <a:latin typeface="var(--bs-body-font-family)"/>
              </a:rPr>
              <a:t>IP packet/datagram.  Protocol-maximum size: 65535 bytes</a:t>
            </a:r>
          </a:p>
          <a:p>
            <a:pPr algn="l">
              <a:spcBef>
                <a:spcPts val="1200"/>
              </a:spcBef>
            </a:pPr>
            <a:r>
              <a:rPr lang="en-US" dirty="0">
                <a:effectLst/>
                <a:latin typeface="var(--bs-body-font-family)"/>
              </a:rPr>
              <a:t>IP transit interface’s configured MTU must not be greater than the maximum payload size of the associated Layer-2 interface</a:t>
            </a:r>
          </a:p>
        </p:txBody>
      </p:sp>
    </p:spTree>
    <p:extLst>
      <p:ext uri="{BB962C8B-B14F-4D97-AF65-F5344CB8AC3E}">
        <p14:creationId xmlns:p14="http://schemas.microsoft.com/office/powerpoint/2010/main" val="26486141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90BD7-131F-FC54-FC24-53274174CA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98714A-410A-A186-B88F-8F60835C3EE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E65DD9A-C15E-49BD-4F9D-C764153DD572}"/>
              </a:ext>
            </a:extLst>
          </p:cNvPr>
          <p:cNvSpPr>
            <a:spLocks noGrp="1"/>
          </p:cNvSpPr>
          <p:nvPr>
            <p:ph type="body" idx="1"/>
          </p:nvPr>
        </p:nvSpPr>
        <p:spPr/>
        <p:txBody>
          <a:bodyPr/>
          <a:lstStyle/>
          <a:p>
            <a:pPr algn="l"/>
            <a:r>
              <a:rPr lang="en-US" b="0" i="0" dirty="0">
                <a:solidFill>
                  <a:srgbClr val="F5F5F5"/>
                </a:solidFill>
                <a:effectLst/>
                <a:latin typeface="system-ui"/>
              </a:rPr>
              <a:t>What </a:t>
            </a:r>
            <a:r>
              <a:rPr lang="en-US" b="0" i="1" dirty="0">
                <a:solidFill>
                  <a:srgbClr val="F5F5F5"/>
                </a:solidFill>
                <a:effectLst/>
                <a:latin typeface="system-ui"/>
              </a:rPr>
              <a:t>are</a:t>
            </a:r>
            <a:r>
              <a:rPr lang="en-US" b="0" i="0" dirty="0">
                <a:solidFill>
                  <a:srgbClr val="F5F5F5"/>
                </a:solidFill>
                <a:effectLst/>
                <a:latin typeface="system-ui"/>
              </a:rPr>
              <a:t> jumbo frames?</a:t>
            </a:r>
          </a:p>
          <a:p>
            <a:pPr lvl="1" algn="l"/>
            <a:r>
              <a:rPr lang="en-US" b="0" i="0" dirty="0">
                <a:solidFill>
                  <a:srgbClr val="F5F5F5"/>
                </a:solidFill>
                <a:effectLst/>
                <a:latin typeface="system-ui"/>
              </a:rPr>
              <a:t>We could spend 30 </a:t>
            </a:r>
            <a:r>
              <a:rPr lang="en-US" b="0" i="1" dirty="0">
                <a:solidFill>
                  <a:srgbClr val="F5F5F5"/>
                </a:solidFill>
                <a:effectLst/>
                <a:latin typeface="system-ui"/>
              </a:rPr>
              <a:t>days </a:t>
            </a:r>
            <a:r>
              <a:rPr lang="en-US" b="0" i="0" dirty="0">
                <a:solidFill>
                  <a:srgbClr val="F5F5F5"/>
                </a:solidFill>
                <a:effectLst/>
                <a:latin typeface="system-ui"/>
              </a:rPr>
              <a:t>discussing that question and not reach a satisfying answer.</a:t>
            </a:r>
          </a:p>
          <a:p>
            <a:pPr lvl="1" algn="l"/>
            <a:r>
              <a:rPr lang="en-US" b="0" i="0" dirty="0">
                <a:solidFill>
                  <a:srgbClr val="F5F5F5"/>
                </a:solidFill>
                <a:effectLst/>
                <a:latin typeface="system-ui"/>
              </a:rPr>
              <a:t>The “Ethernet Alliance” published a position paper in November of 2009 that summarized things pretty well.</a:t>
            </a:r>
          </a:p>
          <a:p>
            <a:pPr lvl="2" algn="l"/>
            <a:r>
              <a:rPr lang="en-US" b="0" i="0" dirty="0">
                <a:solidFill>
                  <a:srgbClr val="F5F5F5"/>
                </a:solidFill>
                <a:effectLst/>
                <a:latin typeface="system-ui"/>
              </a:rPr>
              <a:t>https://www.ethernetalliance.org/wp-content/uploads/2011/10/EA-Ethernet-Jumbo-Frames-v0-1.pdf </a:t>
            </a:r>
          </a:p>
          <a:p>
            <a:pPr lvl="1" algn="l"/>
            <a:r>
              <a:rPr lang="en-US" b="0" i="0" dirty="0">
                <a:solidFill>
                  <a:srgbClr val="F5F5F5"/>
                </a:solidFill>
                <a:effectLst/>
                <a:latin typeface="system-ui"/>
              </a:rPr>
              <a:t>Long-story short:  They’re Ethernet frames, without the 1500-byte payload limit.</a:t>
            </a:r>
          </a:p>
          <a:p>
            <a:pPr marL="158750" lvl="0" indent="0" algn="l">
              <a:buNone/>
            </a:pPr>
            <a:endParaRPr lang="en-US" b="0" i="0" dirty="0">
              <a:solidFill>
                <a:srgbClr val="F5F5F5"/>
              </a:solidFill>
              <a:effectLst/>
              <a:latin typeface="system-ui"/>
            </a:endParaRPr>
          </a:p>
          <a:p>
            <a:pPr algn="l"/>
            <a:r>
              <a:rPr lang="en-US" b="0" i="0" dirty="0">
                <a:solidFill>
                  <a:srgbClr val="F5F5F5"/>
                </a:solidFill>
                <a:effectLst/>
                <a:latin typeface="system-ui"/>
              </a:rPr>
              <a:t>How do they </a:t>
            </a:r>
            <a:r>
              <a:rPr lang="en-US" b="0" i="1" dirty="0">
                <a:solidFill>
                  <a:srgbClr val="F5F5F5"/>
                </a:solidFill>
                <a:effectLst/>
                <a:latin typeface="system-ui"/>
              </a:rPr>
              <a:t>work?</a:t>
            </a:r>
            <a:endParaRPr lang="en-US" b="0" i="0" dirty="0">
              <a:solidFill>
                <a:srgbClr val="F5F5F5"/>
              </a:solidFill>
              <a:effectLst/>
              <a:latin typeface="system-ui"/>
            </a:endParaRPr>
          </a:p>
          <a:p>
            <a:pPr lvl="1" algn="l"/>
            <a:r>
              <a:rPr lang="en-US" b="0" i="0" dirty="0">
                <a:solidFill>
                  <a:srgbClr val="F5F5F5"/>
                </a:solidFill>
                <a:effectLst/>
                <a:latin typeface="system-ui"/>
              </a:rPr>
              <a:t>There’s no “length” field in the headers to worry about  (the Ethertype field is interpreted as length only for values &lt;=1500.</a:t>
            </a:r>
          </a:p>
          <a:p>
            <a:pPr lvl="1" algn="l"/>
            <a:r>
              <a:rPr lang="en-US" b="0" i="0" dirty="0">
                <a:solidFill>
                  <a:srgbClr val="F5F5F5"/>
                </a:solidFill>
                <a:effectLst/>
                <a:latin typeface="system-ui"/>
              </a:rPr>
              <a:t>There *is* the cyclic-redundancy-check (CRC) at the end of frame that we need to worry about.</a:t>
            </a:r>
          </a:p>
          <a:p>
            <a:pPr lvl="2" algn="l"/>
            <a:r>
              <a:rPr lang="en-US" b="0" i="0" dirty="0">
                <a:solidFill>
                  <a:srgbClr val="F5F5F5"/>
                </a:solidFill>
                <a:effectLst/>
                <a:latin typeface="system-ui"/>
              </a:rPr>
              <a:t>The last four bytes of an Ethernet frame are defined as a CRC.</a:t>
            </a:r>
          </a:p>
          <a:p>
            <a:pPr lvl="3" algn="l"/>
            <a:r>
              <a:rPr lang="en-US" b="0" i="0" dirty="0">
                <a:solidFill>
                  <a:srgbClr val="F5F5F5"/>
                </a:solidFill>
                <a:effectLst/>
                <a:latin typeface="system-ui"/>
              </a:rPr>
              <a:t>Since an Ethernet frame doesn’t have a fixed length, that means we have to wait for the interframe-gap to be sure we’ve seen the </a:t>
            </a:r>
            <a:r>
              <a:rPr lang="en-US" b="0" i="1" dirty="0">
                <a:solidFill>
                  <a:srgbClr val="F5F5F5"/>
                </a:solidFill>
                <a:effectLst/>
                <a:latin typeface="system-ui"/>
              </a:rPr>
              <a:t>end</a:t>
            </a:r>
            <a:r>
              <a:rPr lang="en-US" b="0" i="0" dirty="0">
                <a:solidFill>
                  <a:srgbClr val="F5F5F5"/>
                </a:solidFill>
                <a:effectLst/>
                <a:latin typeface="system-ui"/>
              </a:rPr>
              <a:t> of the frame.</a:t>
            </a:r>
          </a:p>
          <a:p>
            <a:pPr lvl="3" algn="l"/>
            <a:r>
              <a:rPr lang="en-US" b="0" i="0" dirty="0">
                <a:solidFill>
                  <a:srgbClr val="F5F5F5"/>
                </a:solidFill>
                <a:effectLst/>
                <a:latin typeface="system-ui"/>
              </a:rPr>
              <a:t>Ethernet uses the CRC-32 algorithm, which…</a:t>
            </a:r>
          </a:p>
          <a:p>
            <a:pPr lvl="4" algn="l"/>
            <a:r>
              <a:rPr lang="en-US" b="0" i="0" dirty="0">
                <a:solidFill>
                  <a:srgbClr val="F5F5F5"/>
                </a:solidFill>
                <a:effectLst/>
                <a:latin typeface="system-ui"/>
              </a:rPr>
              <a:t>Is a one-way hash function.</a:t>
            </a:r>
          </a:p>
          <a:p>
            <a:pPr lvl="4" algn="l"/>
            <a:r>
              <a:rPr lang="en-US" b="0" i="0" dirty="0">
                <a:solidFill>
                  <a:srgbClr val="F5F5F5"/>
                </a:solidFill>
                <a:effectLst/>
                <a:latin typeface="system-ui"/>
              </a:rPr>
              <a:t>And has roughly equivalent probability for undetected errors for frame-sizes ranging from 376 to 11,455 bytes</a:t>
            </a:r>
          </a:p>
          <a:p>
            <a:pPr lvl="5" algn="l"/>
            <a:r>
              <a:rPr lang="en-US" b="0" i="0" dirty="0">
                <a:solidFill>
                  <a:srgbClr val="F5F5F5"/>
                </a:solidFill>
                <a:effectLst/>
                <a:latin typeface="system-ui"/>
              </a:rPr>
              <a:t>With the undetected error probability increasing above 11,455 bytes</a:t>
            </a:r>
          </a:p>
          <a:p>
            <a:pPr lvl="5" algn="l"/>
            <a:r>
              <a:rPr lang="en-US" b="0" i="0" dirty="0">
                <a:solidFill>
                  <a:srgbClr val="F5F5F5"/>
                </a:solidFill>
                <a:effectLst/>
                <a:latin typeface="system-ui"/>
              </a:rPr>
              <a:t>http://staff.psc.edu/mathis/MTU/AlteonExtendedFrames_W0601.pdf</a:t>
            </a:r>
          </a:p>
          <a:p>
            <a:pPr lvl="6" algn="l"/>
            <a:r>
              <a:rPr lang="en-US" b="0" i="0" dirty="0">
                <a:solidFill>
                  <a:srgbClr val="F5F5F5"/>
                </a:solidFill>
                <a:effectLst/>
                <a:latin typeface="system-ui"/>
              </a:rPr>
              <a:t>According to an Alteon Whitepaper from 2011</a:t>
            </a:r>
          </a:p>
          <a:p>
            <a:pPr lvl="7" algn="l"/>
            <a:r>
              <a:rPr lang="en-US" b="0" i="0" dirty="0">
                <a:solidFill>
                  <a:srgbClr val="F5F5F5"/>
                </a:solidFill>
                <a:effectLst/>
                <a:latin typeface="system-ui"/>
              </a:rPr>
              <a:t>Presumably some combination of:</a:t>
            </a:r>
          </a:p>
          <a:p>
            <a:pPr lvl="8" algn="l"/>
            <a:r>
              <a:rPr lang="en-US" b="0" i="0" dirty="0">
                <a:solidFill>
                  <a:srgbClr val="F5F5F5"/>
                </a:solidFill>
                <a:effectLst/>
                <a:latin typeface="system-ui"/>
              </a:rPr>
              <a:t>Exponentially more possible messages means a greater probability of two messages having the same hash value</a:t>
            </a:r>
          </a:p>
          <a:p>
            <a:pPr lvl="8" algn="l"/>
            <a:r>
              <a:rPr lang="en-US" b="0" i="0" dirty="0">
                <a:solidFill>
                  <a:srgbClr val="F5F5F5"/>
                </a:solidFill>
                <a:effectLst/>
                <a:latin typeface="system-ui"/>
              </a:rPr>
              <a:t>As frame sizes increase the probability of </a:t>
            </a:r>
            <a:r>
              <a:rPr lang="en-US" b="0" i="1" dirty="0">
                <a:solidFill>
                  <a:srgbClr val="F5F5F5"/>
                </a:solidFill>
                <a:effectLst/>
                <a:latin typeface="system-ui"/>
              </a:rPr>
              <a:t>multiple </a:t>
            </a:r>
            <a:r>
              <a:rPr lang="en-US" b="0" i="0" dirty="0">
                <a:solidFill>
                  <a:srgbClr val="F5F5F5"/>
                </a:solidFill>
                <a:effectLst/>
                <a:latin typeface="system-ui"/>
              </a:rPr>
              <a:t>bit errors also increases</a:t>
            </a:r>
          </a:p>
          <a:p>
            <a:pPr lvl="2" algn="l"/>
            <a:r>
              <a:rPr lang="en-US" b="0" i="0" dirty="0">
                <a:solidFill>
                  <a:srgbClr val="F5F5F5"/>
                </a:solidFill>
                <a:effectLst/>
                <a:latin typeface="system-ui"/>
              </a:rPr>
              <a:t>Ethernet’s CRC-32 algorithm provided similar probabilities for missed-errors at frame sizes of up, 11,455 bytes.</a:t>
            </a:r>
          </a:p>
          <a:p>
            <a:pPr lvl="3" algn="l"/>
            <a:r>
              <a:rPr lang="en-US" dirty="0"/>
              <a:t>Extended Frame Sizes for Next Generation Ethernets</a:t>
            </a:r>
            <a:r>
              <a:rPr lang="en-US" b="0" i="0" dirty="0">
                <a:solidFill>
                  <a:srgbClr val="F5F5F5"/>
                </a:solidFill>
                <a:effectLst/>
                <a:latin typeface="system-ui"/>
              </a:rPr>
              <a:t> @ https://web.archive.org/web/20110807131142/staff.psc.edu/mathis/MTU/AlteonExtendedFrames_W0601.pdf</a:t>
            </a:r>
          </a:p>
          <a:p>
            <a:pPr lvl="4" algn="l"/>
            <a:r>
              <a:rPr lang="en-US" b="0" i="0" dirty="0">
                <a:solidFill>
                  <a:srgbClr val="F5F5F5"/>
                </a:solidFill>
                <a:effectLst/>
                <a:latin typeface="system-ui"/>
              </a:rPr>
              <a:t>Published by Alteon Networks</a:t>
            </a:r>
          </a:p>
          <a:p>
            <a:pPr lvl="2" algn="l"/>
            <a:r>
              <a:rPr lang="en-US" b="0" i="0" dirty="0">
                <a:solidFill>
                  <a:srgbClr val="F5F5F5"/>
                </a:solidFill>
                <a:effectLst/>
                <a:latin typeface="system-ui"/>
              </a:rPr>
              <a:t>So… “how they work” is “you adjust your maximum frame-size up from 1522(-ish) bytes to a bigger number.</a:t>
            </a:r>
          </a:p>
          <a:p>
            <a:pPr marL="158750" lvl="0" indent="0" algn="l">
              <a:buNone/>
            </a:pPr>
            <a:endParaRPr lang="en-US" b="0" i="0" dirty="0">
              <a:solidFill>
                <a:srgbClr val="F5F5F5"/>
              </a:solidFill>
              <a:effectLst/>
              <a:latin typeface="system-ui"/>
            </a:endParaRPr>
          </a:p>
        </p:txBody>
      </p:sp>
    </p:spTree>
    <p:extLst>
      <p:ext uri="{BB962C8B-B14F-4D97-AF65-F5344CB8AC3E}">
        <p14:creationId xmlns:p14="http://schemas.microsoft.com/office/powerpoint/2010/main" val="13753957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7B43C-E6E8-5739-0A15-74BDA6C30F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42AB87-A5D9-20B4-5E82-5CF164EC2FD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5B76564-37A8-CEDC-1911-FD6CC241D406}"/>
              </a:ext>
            </a:extLst>
          </p:cNvPr>
          <p:cNvSpPr>
            <a:spLocks noGrp="1"/>
          </p:cNvSpPr>
          <p:nvPr>
            <p:ph type="body" idx="1"/>
          </p:nvPr>
        </p:nvSpPr>
        <p:spPr/>
        <p:txBody>
          <a:bodyPr/>
          <a:lstStyle/>
          <a:p>
            <a:pPr marL="158750" lvl="0" indent="0" algn="l">
              <a:buNone/>
            </a:pPr>
            <a:endParaRPr lang="en-US" b="0" i="0" dirty="0">
              <a:solidFill>
                <a:srgbClr val="F5F5F5"/>
              </a:solidFill>
              <a:effectLst/>
              <a:latin typeface="system-ui"/>
            </a:endParaRPr>
          </a:p>
          <a:p>
            <a:pPr algn="l"/>
            <a:r>
              <a:rPr lang="en-US" b="0" i="0" dirty="0">
                <a:solidFill>
                  <a:srgbClr val="F5F5F5"/>
                </a:solidFill>
                <a:effectLst/>
                <a:latin typeface="system-ui"/>
              </a:rPr>
              <a:t>Advantages of Jumbo Frames</a:t>
            </a:r>
          </a:p>
          <a:p>
            <a:pPr lvl="1" algn="l"/>
            <a:r>
              <a:rPr lang="en-US" b="0" i="0" dirty="0">
                <a:solidFill>
                  <a:srgbClr val="F5F5F5"/>
                </a:solidFill>
                <a:effectLst/>
                <a:latin typeface="system-ui"/>
              </a:rPr>
              <a:t>Larger MTUs have a positive correlation with increased TCP throughput (under certain conditions)</a:t>
            </a:r>
          </a:p>
          <a:p>
            <a:pPr lvl="2" algn="l"/>
            <a:r>
              <a:rPr lang="en-US" b="0" i="0" dirty="0">
                <a:solidFill>
                  <a:srgbClr val="F5F5F5"/>
                </a:solidFill>
                <a:effectLst/>
                <a:latin typeface="system-ui"/>
              </a:rPr>
              <a:t>Table of Maximum TCP throughput for various latency</a:t>
            </a:r>
          </a:p>
          <a:p>
            <a:pPr lvl="1" algn="l"/>
            <a:r>
              <a:rPr lang="en-US" b="0" i="0" dirty="0">
                <a:solidFill>
                  <a:srgbClr val="F5F5F5"/>
                </a:solidFill>
                <a:effectLst/>
                <a:latin typeface="system-ui"/>
              </a:rPr>
              <a:t>MTU sizes are inversely correlated with CPU utilization on sending/receiving hosts</a:t>
            </a:r>
          </a:p>
          <a:p>
            <a:pPr lvl="2" algn="l">
              <a:buFont typeface="Arial" panose="020B0604020202020204" pitchFamily="34" charset="0"/>
              <a:buChar char="•"/>
            </a:pPr>
            <a:r>
              <a:rPr lang="en-US" b="0" i="0" dirty="0">
                <a:solidFill>
                  <a:srgbClr val="F5F5F5"/>
                </a:solidFill>
                <a:effectLst/>
                <a:latin typeface="system-ui"/>
              </a:rPr>
              <a:t>A larger MTU means more data to be transported in fewer packets (per total payload data).</a:t>
            </a:r>
          </a:p>
          <a:p>
            <a:pPr lvl="2" algn="l">
              <a:buFont typeface="Arial" panose="020B0604020202020204" pitchFamily="34" charset="0"/>
              <a:buChar char="•"/>
            </a:pPr>
            <a:r>
              <a:rPr lang="en-US" b="0" i="0" dirty="0">
                <a:solidFill>
                  <a:srgbClr val="F5F5F5"/>
                </a:solidFill>
                <a:effectLst/>
                <a:latin typeface="system-ui"/>
              </a:rPr>
              <a:t>Fewer packets means less CPU cycles spent parsing packet headers (per total payload data).</a:t>
            </a:r>
          </a:p>
          <a:p>
            <a:pPr marL="1657350" lvl="3" indent="-285750" algn="l">
              <a:buFont typeface="Arial" panose="020B0604020202020204" pitchFamily="34" charset="0"/>
              <a:buChar char="•"/>
            </a:pPr>
            <a:r>
              <a:rPr lang="en-US" b="0" i="0" dirty="0">
                <a:solidFill>
                  <a:srgbClr val="F5F5F5"/>
                </a:solidFill>
                <a:effectLst/>
                <a:latin typeface="system-ui"/>
              </a:rPr>
              <a:t>Calculating Ethernet and TCP CRC values</a:t>
            </a:r>
          </a:p>
          <a:p>
            <a:pPr marL="1657350" lvl="3" indent="-285750" algn="l">
              <a:buFont typeface="Arial" panose="020B0604020202020204" pitchFamily="34" charset="0"/>
              <a:buChar char="•"/>
            </a:pPr>
            <a:r>
              <a:rPr lang="en-US" b="0" i="0" dirty="0">
                <a:solidFill>
                  <a:srgbClr val="F5F5F5"/>
                </a:solidFill>
                <a:effectLst/>
                <a:latin typeface="system-ui"/>
              </a:rPr>
              <a:t>Validating MAC and IP addressing</a:t>
            </a:r>
          </a:p>
          <a:p>
            <a:pPr marL="1657350" lvl="3" indent="-285750" algn="l">
              <a:buFont typeface="Arial" panose="020B0604020202020204" pitchFamily="34" charset="0"/>
              <a:buChar char="•"/>
            </a:pPr>
            <a:r>
              <a:rPr lang="en-US" b="0" i="0" dirty="0">
                <a:solidFill>
                  <a:srgbClr val="F5F5F5"/>
                </a:solidFill>
                <a:effectLst/>
                <a:latin typeface="system-ui"/>
              </a:rPr>
              <a:t>Etc.…</a:t>
            </a:r>
          </a:p>
          <a:p>
            <a:pPr algn="l"/>
            <a:r>
              <a:rPr lang="en-US" b="0" i="0" dirty="0">
                <a:solidFill>
                  <a:srgbClr val="F5F5F5"/>
                </a:solidFill>
                <a:effectLst/>
                <a:latin typeface="system-ui"/>
              </a:rPr>
              <a:t>Dis-advantages of Jumbo Frames</a:t>
            </a:r>
          </a:p>
          <a:p>
            <a:pPr lvl="1" algn="l">
              <a:buFont typeface="Arial" panose="020B0604020202020204" pitchFamily="34" charset="0"/>
              <a:buChar char="•"/>
            </a:pPr>
            <a:r>
              <a:rPr lang="en-US" b="0" i="0" dirty="0">
                <a:solidFill>
                  <a:srgbClr val="F5F5F5"/>
                </a:solidFill>
                <a:effectLst/>
                <a:latin typeface="system-ui"/>
              </a:rPr>
              <a:t>Increased latency</a:t>
            </a:r>
          </a:p>
          <a:p>
            <a:pPr lvl="1" algn="l">
              <a:buFont typeface="Arial" panose="020B0604020202020204" pitchFamily="34" charset="0"/>
              <a:buChar char="•"/>
            </a:pPr>
            <a:r>
              <a:rPr lang="en-US" b="0" i="0" dirty="0">
                <a:solidFill>
                  <a:srgbClr val="F5F5F5"/>
                </a:solidFill>
                <a:effectLst/>
                <a:latin typeface="system-ui"/>
              </a:rPr>
              <a:t>Inefficiencies on switching platforms queueing mechanisms</a:t>
            </a:r>
          </a:p>
          <a:p>
            <a:pPr lvl="1" algn="l">
              <a:buFont typeface="Arial" panose="020B0604020202020204" pitchFamily="34" charset="0"/>
              <a:buChar char="•"/>
            </a:pPr>
            <a:r>
              <a:rPr lang="en-US" b="0" i="0" dirty="0">
                <a:solidFill>
                  <a:srgbClr val="F5F5F5"/>
                </a:solidFill>
                <a:effectLst/>
                <a:latin typeface="system-ui"/>
              </a:rPr>
              <a:t>Upper-lay protocol stack inefficiencies (after years and years of optimization for 1500-byte Ethernet max. payloads)</a:t>
            </a:r>
          </a:p>
          <a:p>
            <a:pPr lvl="1" algn="l">
              <a:buFont typeface="Arial" panose="020B0604020202020204" pitchFamily="34" charset="0"/>
              <a:buChar char="•"/>
            </a:pPr>
            <a:r>
              <a:rPr lang="en-US" b="0" i="0" dirty="0">
                <a:solidFill>
                  <a:srgbClr val="F5F5F5"/>
                </a:solidFill>
                <a:effectLst/>
                <a:latin typeface="system-ui"/>
              </a:rPr>
              <a:t>Requires a discovery mechanism to take full advantage</a:t>
            </a:r>
          </a:p>
          <a:p>
            <a:pPr marL="615950" lvl="1" indent="0" algn="l">
              <a:buFont typeface="Arial" panose="020B0604020202020204" pitchFamily="34" charset="0"/>
              <a:buNone/>
            </a:pPr>
            <a:endParaRPr lang="en-US" b="0" i="0" dirty="0">
              <a:solidFill>
                <a:srgbClr val="F5F5F5"/>
              </a:solidFill>
              <a:effectLst/>
              <a:latin typeface="system-ui"/>
            </a:endParaRPr>
          </a:p>
        </p:txBody>
      </p:sp>
    </p:spTree>
    <p:extLst>
      <p:ext uri="{BB962C8B-B14F-4D97-AF65-F5344CB8AC3E}">
        <p14:creationId xmlns:p14="http://schemas.microsoft.com/office/powerpoint/2010/main" val="3223312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CA4504-513F-171E-0DE8-C272B8C887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A6A4E8-093A-6D72-46F0-A9B859E20F2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E6BA13D-700B-E234-0E7D-4EA169477874}"/>
              </a:ext>
            </a:extLst>
          </p:cNvPr>
          <p:cNvSpPr>
            <a:spLocks noGrp="1"/>
          </p:cNvSpPr>
          <p:nvPr>
            <p:ph type="body" idx="1"/>
          </p:nvPr>
        </p:nvSpPr>
        <p:spPr/>
        <p:txBody>
          <a:bodyPr/>
          <a:lstStyle/>
          <a:p>
            <a:r>
              <a:rPr lang="en-US" dirty="0"/>
              <a:t>In keeping with this talk’s title (“The MTU Manifesto”) I aimed for a structure somewhere between Martin Luther’s 95 theses and a grease-stained pamphlet attempting to debunk the moon landing.</a:t>
            </a:r>
          </a:p>
          <a:p>
            <a:endParaRPr lang="en-US" dirty="0"/>
          </a:p>
          <a:p>
            <a:r>
              <a:rPr lang="en-US" dirty="0"/>
              <a:t>We begin with a list of assumptions that informed my thinking as I approached the subject.  As “assumptions” I won’t attempt to prove them today, but if you disagree with more than one of them, you’ll probably get more of a “grease-stained moon-landing debunking” vibe to the remainder of the talk</a:t>
            </a:r>
          </a:p>
          <a:p>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Then, I’ll define a few neologisms that I’ll be using throughout the remainder of the slides</a:t>
            </a:r>
          </a:p>
          <a:p>
            <a:endParaRPr lang="en-US" dirty="0"/>
          </a:p>
          <a:p>
            <a:r>
              <a:rPr lang="en-US" dirty="0"/>
              <a:t>Next, I will present the List of Grievances (I considered “accusations”, but that seemed overly combative.)</a:t>
            </a:r>
          </a:p>
          <a:p>
            <a:endParaRPr lang="en-US" dirty="0"/>
          </a:p>
          <a:p>
            <a:r>
              <a:rPr lang="en-US" dirty="0"/>
              <a:t>Following the grievances, I’ll proceed with detailed “indictments” of each of the grievances</a:t>
            </a:r>
          </a:p>
          <a:p>
            <a:endParaRPr lang="en-US" dirty="0"/>
          </a:p>
          <a:p>
            <a:r>
              <a:rPr lang="en-US" dirty="0"/>
              <a:t>At the heart of every good manifesto, lies the list of demands!  Here I present the things that I propose MUST change.</a:t>
            </a:r>
          </a:p>
          <a:p>
            <a:endParaRPr lang="en-US" dirty="0"/>
          </a:p>
          <a:p>
            <a:r>
              <a:rPr lang="en-US" dirty="0"/>
              <a:t>Not wanting to end on such a rude and demanding note, I’ll close with an overview of a few </a:t>
            </a:r>
            <a:r>
              <a:rPr lang="en-US" i="1" dirty="0"/>
              <a:t>hypothetical</a:t>
            </a:r>
            <a:r>
              <a:rPr lang="en-US" i="0" dirty="0"/>
              <a:t> paths to what I call MTU-Topia!</a:t>
            </a:r>
          </a:p>
          <a:p>
            <a:endParaRPr lang="en-US" i="0" dirty="0"/>
          </a:p>
          <a:p>
            <a:r>
              <a:rPr lang="en-US" i="0" dirty="0"/>
              <a:t>And, of course, we’ll finish up with a few minutes for Q and A, because I completely forgot that the key to a </a:t>
            </a:r>
            <a:r>
              <a:rPr lang="en-US" i="1" dirty="0"/>
              <a:t>really good</a:t>
            </a:r>
            <a:r>
              <a:rPr lang="en-US" i="0" dirty="0"/>
              <a:t> manifesto is to publish it anonymously!</a:t>
            </a:r>
            <a:endParaRPr lang="en-US" dirty="0"/>
          </a:p>
          <a:p>
            <a:endParaRPr lang="en-US" dirty="0"/>
          </a:p>
        </p:txBody>
      </p:sp>
    </p:spTree>
    <p:extLst>
      <p:ext uri="{BB962C8B-B14F-4D97-AF65-F5344CB8AC3E}">
        <p14:creationId xmlns:p14="http://schemas.microsoft.com/office/powerpoint/2010/main" val="30577423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8ABF9-5823-7974-213C-CF79706142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D84FEE-4069-C14E-8D61-7CBE4C1D286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45EF33D-928D-B243-1902-11A6A4DE19D8}"/>
              </a:ext>
            </a:extLst>
          </p:cNvPr>
          <p:cNvSpPr>
            <a:spLocks noGrp="1"/>
          </p:cNvSpPr>
          <p:nvPr>
            <p:ph type="body" idx="1"/>
          </p:nvPr>
        </p:nvSpPr>
        <p:spPr/>
        <p:txBody>
          <a:bodyPr/>
          <a:lstStyle/>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Well, this looks a lot like the figure from two slides ago.</a:t>
            </a:r>
          </a:p>
          <a:p>
            <a:pPr marL="457200" marR="0" lvl="0"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The only difference is that 6x increase in the maximum size of the Ethernet payload</a:t>
            </a:r>
          </a:p>
          <a:p>
            <a:pPr marL="914400" marR="0" lvl="1" indent="-298450" algn="l" defTabSz="914400" rtl="0" eaLnBrk="1" fontAlgn="auto" latinLnBrk="0" hangingPunct="1">
              <a:lnSpc>
                <a:spcPct val="100000"/>
              </a:lnSpc>
              <a:spcBef>
                <a:spcPts val="1200"/>
              </a:spcBef>
              <a:spcAft>
                <a:spcPts val="0"/>
              </a:spcAft>
              <a:buClr>
                <a:srgbClr val="000000"/>
              </a:buClr>
              <a:buSzPts val="1100"/>
              <a:buFont typeface="Arial"/>
              <a:buChar char="●"/>
              <a:tabLst/>
              <a:defRPr/>
            </a:pPr>
            <a:r>
              <a:rPr lang="en-US" dirty="0">
                <a:effectLst/>
                <a:latin typeface="var(--bs-body-font-family)"/>
              </a:rPr>
              <a:t>And, therefore the IP MTU </a:t>
            </a:r>
          </a:p>
        </p:txBody>
      </p:sp>
    </p:spTree>
    <p:extLst>
      <p:ext uri="{BB962C8B-B14F-4D97-AF65-F5344CB8AC3E}">
        <p14:creationId xmlns:p14="http://schemas.microsoft.com/office/powerpoint/2010/main" val="795200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359A1-7046-52AC-D6F2-99D0989157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57ED0F-BD7F-F882-7E7B-DCA0D8BEAC0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EE818B2-0FC3-765D-A9C0-8E1F18D47E37}"/>
              </a:ext>
            </a:extLst>
          </p:cNvPr>
          <p:cNvSpPr>
            <a:spLocks noGrp="1"/>
          </p:cNvSpPr>
          <p:nvPr>
            <p:ph type="body" idx="1"/>
          </p:nvPr>
        </p:nvSpPr>
        <p:spPr/>
        <p:txBody>
          <a:bodyPr/>
          <a:lstStyle/>
          <a:p>
            <a:pPr lvl="0"/>
            <a:r>
              <a:rPr lang="en-US" b="0" i="0" dirty="0">
                <a:solidFill>
                  <a:srgbClr val="F5F5F5"/>
                </a:solidFill>
                <a:effectLst/>
                <a:latin typeface="system-ui"/>
              </a:rPr>
              <a:t>Path MTU Discovery (PMTUD)</a:t>
            </a:r>
          </a:p>
          <a:p>
            <a:pPr lvl="1"/>
            <a:r>
              <a:rPr lang="en-US" b="0" i="0" dirty="0">
                <a:solidFill>
                  <a:srgbClr val="F5F5F5"/>
                </a:solidFill>
                <a:effectLst/>
                <a:latin typeface="system-ui"/>
              </a:rPr>
              <a:t>Defined in RFC1191/RFC1981 (Internet Standard)</a:t>
            </a:r>
          </a:p>
          <a:p>
            <a:pPr lvl="1"/>
            <a:r>
              <a:rPr lang="en-US" b="0" i="0" dirty="0">
                <a:solidFill>
                  <a:srgbClr val="F5F5F5"/>
                </a:solidFill>
                <a:effectLst/>
                <a:latin typeface="system-ui"/>
              </a:rPr>
              <a:t>Uses the don’t-fragment option in IP datagrams in conjunction with ICMP “</a:t>
            </a:r>
            <a:r>
              <a:rPr lang="en-US" dirty="0"/>
              <a:t>fragmentation needed and DF set"</a:t>
            </a:r>
            <a:r>
              <a:rPr lang="en-US" b="0" i="0" dirty="0">
                <a:solidFill>
                  <a:srgbClr val="F5F5F5"/>
                </a:solidFill>
                <a:effectLst/>
                <a:latin typeface="system-ui"/>
              </a:rPr>
              <a:t> messages from transit nodes between two endpoints to discover the “effective MTU” between two endpoints.</a:t>
            </a:r>
          </a:p>
          <a:p>
            <a:pPr lvl="1"/>
            <a:r>
              <a:rPr lang="en-US" b="0" i="0" dirty="0">
                <a:solidFill>
                  <a:srgbClr val="F5F5F5"/>
                </a:solidFill>
                <a:effectLst/>
                <a:latin typeface="system-ui"/>
              </a:rPr>
              <a:t>Implemented at the IP-layer</a:t>
            </a:r>
          </a:p>
          <a:p>
            <a:pPr lvl="0"/>
            <a:r>
              <a:rPr lang="en-US" b="0" i="0" dirty="0">
                <a:solidFill>
                  <a:srgbClr val="F5F5F5"/>
                </a:solidFill>
                <a:effectLst/>
                <a:latin typeface="system-ui"/>
              </a:rPr>
              <a:t>Packetization-layer PMTUD (PLPMTUD)</a:t>
            </a:r>
          </a:p>
          <a:p>
            <a:pPr lvl="1"/>
            <a:r>
              <a:rPr lang="en-US" b="0" i="0" dirty="0">
                <a:solidFill>
                  <a:srgbClr val="F5F5F5"/>
                </a:solidFill>
                <a:effectLst/>
                <a:latin typeface="system-ui"/>
              </a:rPr>
              <a:t>Defined in RFC4821</a:t>
            </a:r>
          </a:p>
          <a:p>
            <a:pPr lvl="1"/>
            <a:r>
              <a:rPr lang="en-US" b="0" i="0" dirty="0">
                <a:solidFill>
                  <a:srgbClr val="F5F5F5"/>
                </a:solidFill>
                <a:effectLst/>
                <a:latin typeface="system-ui"/>
              </a:rPr>
              <a:t>Does *not* rely on ICMP PTB messages from transit nodes</a:t>
            </a:r>
          </a:p>
          <a:p>
            <a:pPr lvl="1"/>
            <a:r>
              <a:rPr lang="en-US" b="0" i="0" dirty="0">
                <a:solidFill>
                  <a:srgbClr val="F5F5F5"/>
                </a:solidFill>
                <a:effectLst/>
                <a:latin typeface="system-ui"/>
              </a:rPr>
              <a:t>Implemented “above” the IP-layer in a packetization protocol</a:t>
            </a:r>
          </a:p>
          <a:p>
            <a:pPr lvl="2"/>
            <a:r>
              <a:rPr lang="en-US" b="0" i="0" dirty="0">
                <a:solidFill>
                  <a:srgbClr val="F5F5F5"/>
                </a:solidFill>
                <a:effectLst/>
                <a:latin typeface="system-ui"/>
              </a:rPr>
              <a:t>Such as TCP</a:t>
            </a:r>
          </a:p>
          <a:p>
            <a:pPr lvl="3"/>
            <a:r>
              <a:rPr lang="en-US" b="0" i="0" dirty="0">
                <a:solidFill>
                  <a:srgbClr val="F5F5F5"/>
                </a:solidFill>
                <a:effectLst/>
                <a:latin typeface="system-ui"/>
              </a:rPr>
              <a:t>But *not* UDP, which is a datagram protocol, not a packetization protocol</a:t>
            </a:r>
          </a:p>
          <a:p>
            <a:pPr lvl="1"/>
            <a:r>
              <a:rPr lang="en-US" b="0" i="0" dirty="0">
                <a:solidFill>
                  <a:srgbClr val="F5F5F5"/>
                </a:solidFill>
                <a:effectLst/>
                <a:latin typeface="system-ui"/>
              </a:rPr>
              <a:t>In Windows as part of the TCP implementation (a shadow registry key that has to be explicitly added)</a:t>
            </a:r>
          </a:p>
          <a:p>
            <a:pPr lvl="2"/>
            <a:r>
              <a:rPr lang="en-US" b="0" i="0" dirty="0">
                <a:solidFill>
                  <a:srgbClr val="F5F5F5"/>
                </a:solidFill>
                <a:effectLst/>
                <a:latin typeface="system-ui"/>
              </a:rPr>
              <a:t>HKEY_LOCAL_MACHINE\SYSTEM\CurrentControlSet\Services\Tcpip \Parameters\EnablePMTUBHDetect</a:t>
            </a:r>
          </a:p>
          <a:p>
            <a:pPr lvl="1"/>
            <a:r>
              <a:rPr lang="en-US" b="0" i="0" dirty="0">
                <a:solidFill>
                  <a:srgbClr val="F5F5F5"/>
                </a:solidFill>
                <a:effectLst/>
                <a:latin typeface="system-ui"/>
              </a:rPr>
              <a:t>In Linux (disabled by default)</a:t>
            </a:r>
          </a:p>
          <a:p>
            <a:pPr lvl="2"/>
            <a:r>
              <a:rPr lang="en-US" dirty="0"/>
              <a:t> /proc/sys/net/ipv4/tcp_mtu_probing</a:t>
            </a:r>
          </a:p>
          <a:p>
            <a:pPr lvl="3"/>
            <a:r>
              <a:rPr lang="en-US" dirty="0"/>
              <a:t>(circa 2007?)</a:t>
            </a:r>
            <a:endParaRPr lang="en-US" b="0" i="0" dirty="0">
              <a:solidFill>
                <a:srgbClr val="F5F5F5"/>
              </a:solidFill>
              <a:effectLst/>
              <a:latin typeface="system-ui"/>
            </a:endParaRPr>
          </a:p>
          <a:p>
            <a:pPr lvl="0"/>
            <a:r>
              <a:rPr lang="en-US" b="0" i="0" dirty="0">
                <a:solidFill>
                  <a:srgbClr val="F5F5F5"/>
                </a:solidFill>
                <a:effectLst/>
                <a:latin typeface="system-ui"/>
              </a:rPr>
              <a:t>Datagram Packetization Layer Path MTU Discovery (DPLPMTUD)</a:t>
            </a:r>
          </a:p>
          <a:p>
            <a:pPr lvl="1"/>
            <a:r>
              <a:rPr lang="en-US" b="0" i="0" dirty="0">
                <a:solidFill>
                  <a:srgbClr val="F5F5F5"/>
                </a:solidFill>
                <a:effectLst/>
                <a:latin typeface="system-ui"/>
              </a:rPr>
              <a:t>Defined in RFC 8899  (Proposed Internet Standard, 2020)</a:t>
            </a:r>
          </a:p>
          <a:p>
            <a:pPr lvl="1"/>
            <a:r>
              <a:rPr lang="en-US" b="0" i="0" dirty="0">
                <a:solidFill>
                  <a:srgbClr val="F5F5F5"/>
                </a:solidFill>
                <a:effectLst/>
                <a:latin typeface="system-ui"/>
              </a:rPr>
              <a:t>Baked into Linux’s SCTP implementation as of roughly 2021(?)</a:t>
            </a:r>
          </a:p>
          <a:p>
            <a:pPr lvl="0"/>
            <a:r>
              <a:rPr lang="en-US" b="0" i="0" dirty="0">
                <a:solidFill>
                  <a:srgbClr val="F5F5F5"/>
                </a:solidFill>
                <a:effectLst/>
                <a:latin typeface="system-ui"/>
              </a:rPr>
              <a:t>Path MTU Discovery (PMTUD) </a:t>
            </a:r>
            <a:r>
              <a:rPr lang="en-US" b="0" i="1" dirty="0">
                <a:solidFill>
                  <a:srgbClr val="F5F5F5"/>
                </a:solidFill>
                <a:effectLst/>
                <a:latin typeface="system-ui"/>
              </a:rPr>
              <a:t>should</a:t>
            </a:r>
            <a:r>
              <a:rPr lang="en-US" b="0" i="0" dirty="0">
                <a:solidFill>
                  <a:srgbClr val="F5F5F5"/>
                </a:solidFill>
                <a:effectLst/>
                <a:latin typeface="system-ui"/>
              </a:rPr>
              <a:t> be sufficient to allow for a network with an arbitrary MTU (1500 bytes) to operate in an environment where an upstream transport network operates with a smaller MTU (e.g.., 1460 bytes) - If hosts A and B on network-A send 1500-byte IP packets to each other, they will be dropped by the upstream transit network, and ICMP PTB messages we be sent back to the sender,indicating a path-MTU of 1460 bytes should be assumed for the existing socket - There are plenty of real-world obstacles to PMTUD operation - ICMP blackholes (firewall rules, ECMP routing decisions sending the ICMP PTB messages to a different host than the one that sent the over-sized packet) - Same-subnet MTU mismatches</a:t>
            </a:r>
          </a:p>
          <a:p>
            <a:pPr lvl="0"/>
            <a:endParaRPr lang="en-US" dirty="0"/>
          </a:p>
          <a:p>
            <a:pPr lvl="0"/>
            <a:endParaRPr lang="en-US" dirty="0"/>
          </a:p>
        </p:txBody>
      </p:sp>
    </p:spTree>
    <p:extLst>
      <p:ext uri="{BB962C8B-B14F-4D97-AF65-F5344CB8AC3E}">
        <p14:creationId xmlns:p14="http://schemas.microsoft.com/office/powerpoint/2010/main" val="34214105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72150-C45E-FAF5-635A-306B7FDA17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82C787-40D6-D8E5-F4A0-56167A1D878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D43475A-57A7-24D0-60AD-5F671F28E345}"/>
              </a:ext>
            </a:extLst>
          </p:cNvPr>
          <p:cNvSpPr>
            <a:spLocks noGrp="1"/>
          </p:cNvSpPr>
          <p:nvPr>
            <p:ph type="body" idx="1"/>
          </p:nvPr>
        </p:nvSpPr>
        <p:spPr/>
        <p:txBody>
          <a:bodyPr/>
          <a:lstStyle/>
          <a:p>
            <a:pPr lvl="0"/>
            <a:r>
              <a:rPr lang="en-US" b="0" i="0" dirty="0">
                <a:solidFill>
                  <a:srgbClr val="F5F5F5"/>
                </a:solidFill>
                <a:effectLst/>
                <a:latin typeface="system-ui"/>
              </a:rPr>
              <a:t>Path MTU Discovery (PMTUD)</a:t>
            </a:r>
          </a:p>
          <a:p>
            <a:pPr lvl="1"/>
            <a:r>
              <a:rPr lang="en-US" b="0" i="0" dirty="0">
                <a:solidFill>
                  <a:srgbClr val="F5F5F5"/>
                </a:solidFill>
                <a:effectLst/>
                <a:latin typeface="system-ui"/>
              </a:rPr>
              <a:t>Defined in RFC1191/RFC1981 (Internet Standard)</a:t>
            </a:r>
          </a:p>
          <a:p>
            <a:pPr lvl="1"/>
            <a:r>
              <a:rPr lang="en-US" b="0" i="0" dirty="0">
                <a:solidFill>
                  <a:srgbClr val="F5F5F5"/>
                </a:solidFill>
                <a:effectLst/>
                <a:latin typeface="system-ui"/>
              </a:rPr>
              <a:t>Uses the don’t-fragment option in IP datagrams in conjunction with ICMP “</a:t>
            </a:r>
            <a:r>
              <a:rPr lang="en-US" dirty="0"/>
              <a:t>fragmentation needed and DF set"</a:t>
            </a:r>
            <a:r>
              <a:rPr lang="en-US" b="0" i="0" dirty="0">
                <a:solidFill>
                  <a:srgbClr val="F5F5F5"/>
                </a:solidFill>
                <a:effectLst/>
                <a:latin typeface="system-ui"/>
              </a:rPr>
              <a:t> messages from transit nodes between two endpoints to discover the “effective MTU” between two endpoints.</a:t>
            </a:r>
          </a:p>
          <a:p>
            <a:pPr lvl="1"/>
            <a:r>
              <a:rPr lang="en-US" b="0" i="0" dirty="0">
                <a:solidFill>
                  <a:srgbClr val="F5F5F5"/>
                </a:solidFill>
                <a:effectLst/>
                <a:latin typeface="system-ui"/>
              </a:rPr>
              <a:t>Implemented at the IP-layer</a:t>
            </a:r>
          </a:p>
          <a:p>
            <a:pPr lvl="0"/>
            <a:r>
              <a:rPr lang="en-US" b="0" i="0" dirty="0">
                <a:solidFill>
                  <a:srgbClr val="F5F5F5"/>
                </a:solidFill>
                <a:effectLst/>
                <a:latin typeface="system-ui"/>
              </a:rPr>
              <a:t>Packetization-layer PMTUD (PLPMTUD)</a:t>
            </a:r>
          </a:p>
          <a:p>
            <a:pPr lvl="1"/>
            <a:r>
              <a:rPr lang="en-US" b="0" i="0" dirty="0">
                <a:solidFill>
                  <a:srgbClr val="F5F5F5"/>
                </a:solidFill>
                <a:effectLst/>
                <a:latin typeface="system-ui"/>
              </a:rPr>
              <a:t>Defined in RFC4821</a:t>
            </a:r>
          </a:p>
          <a:p>
            <a:pPr lvl="1"/>
            <a:r>
              <a:rPr lang="en-US" b="0" i="0" dirty="0">
                <a:solidFill>
                  <a:srgbClr val="F5F5F5"/>
                </a:solidFill>
                <a:effectLst/>
                <a:latin typeface="system-ui"/>
              </a:rPr>
              <a:t>Does *not* rely on ICMP PTB messages from transit nodes</a:t>
            </a:r>
          </a:p>
          <a:p>
            <a:pPr lvl="1"/>
            <a:r>
              <a:rPr lang="en-US" b="0" i="0" dirty="0">
                <a:solidFill>
                  <a:srgbClr val="F5F5F5"/>
                </a:solidFill>
                <a:effectLst/>
                <a:latin typeface="system-ui"/>
              </a:rPr>
              <a:t>Implemented “above” the IP-layer in a packetization protocol</a:t>
            </a:r>
          </a:p>
          <a:p>
            <a:pPr lvl="2"/>
            <a:r>
              <a:rPr lang="en-US" b="0" i="0" dirty="0">
                <a:solidFill>
                  <a:srgbClr val="F5F5F5"/>
                </a:solidFill>
                <a:effectLst/>
                <a:latin typeface="system-ui"/>
              </a:rPr>
              <a:t>Such as TCP</a:t>
            </a:r>
          </a:p>
          <a:p>
            <a:pPr lvl="3"/>
            <a:r>
              <a:rPr lang="en-US" b="0" i="0" dirty="0">
                <a:solidFill>
                  <a:srgbClr val="F5F5F5"/>
                </a:solidFill>
                <a:effectLst/>
                <a:latin typeface="system-ui"/>
              </a:rPr>
              <a:t>But *not* UDP, which is a datagram protocol, not a packetization protocol</a:t>
            </a:r>
          </a:p>
          <a:p>
            <a:pPr lvl="1"/>
            <a:r>
              <a:rPr lang="en-US" b="0" i="0" dirty="0">
                <a:solidFill>
                  <a:srgbClr val="F5F5F5"/>
                </a:solidFill>
                <a:effectLst/>
                <a:latin typeface="system-ui"/>
              </a:rPr>
              <a:t>In Windows as part of the TCP implementation (a shadow registry key that has to be explicitly added)</a:t>
            </a:r>
          </a:p>
          <a:p>
            <a:pPr lvl="2"/>
            <a:r>
              <a:rPr lang="en-US" b="0" i="0" dirty="0">
                <a:solidFill>
                  <a:srgbClr val="F5F5F5"/>
                </a:solidFill>
                <a:effectLst/>
                <a:latin typeface="system-ui"/>
              </a:rPr>
              <a:t>HKEY_LOCAL_MACHINE\SYSTEM\CurrentControlSet\Services\Tcpip \Parameters\EnablePMTUBHDetect</a:t>
            </a:r>
          </a:p>
          <a:p>
            <a:pPr lvl="1"/>
            <a:r>
              <a:rPr lang="en-US" b="0" i="0" dirty="0">
                <a:solidFill>
                  <a:srgbClr val="F5F5F5"/>
                </a:solidFill>
                <a:effectLst/>
                <a:latin typeface="system-ui"/>
              </a:rPr>
              <a:t>In Linux (disabled by default)</a:t>
            </a:r>
          </a:p>
          <a:p>
            <a:pPr lvl="2"/>
            <a:r>
              <a:rPr lang="en-US" dirty="0"/>
              <a:t> /proc/sys/net/ipv4/tcp_mtu_probing</a:t>
            </a:r>
          </a:p>
          <a:p>
            <a:pPr lvl="3"/>
            <a:r>
              <a:rPr lang="en-US" dirty="0"/>
              <a:t>(circa 2007?)</a:t>
            </a:r>
            <a:endParaRPr lang="en-US" b="0" i="0" dirty="0">
              <a:solidFill>
                <a:srgbClr val="F5F5F5"/>
              </a:solidFill>
              <a:effectLst/>
              <a:latin typeface="system-ui"/>
            </a:endParaRPr>
          </a:p>
          <a:p>
            <a:pPr lvl="0"/>
            <a:r>
              <a:rPr lang="en-US" b="0" i="0" dirty="0">
                <a:solidFill>
                  <a:srgbClr val="F5F5F5"/>
                </a:solidFill>
                <a:effectLst/>
                <a:latin typeface="system-ui"/>
              </a:rPr>
              <a:t>Datagram Packetization Layer Path MTU Discovery (DPLPMTUD)</a:t>
            </a:r>
          </a:p>
          <a:p>
            <a:pPr lvl="1"/>
            <a:r>
              <a:rPr lang="en-US" b="0" i="0" dirty="0">
                <a:solidFill>
                  <a:srgbClr val="F5F5F5"/>
                </a:solidFill>
                <a:effectLst/>
                <a:latin typeface="system-ui"/>
              </a:rPr>
              <a:t>Defined in RFC 8899  (Proposed Internet Standard, 2020)</a:t>
            </a:r>
          </a:p>
          <a:p>
            <a:pPr lvl="1"/>
            <a:r>
              <a:rPr lang="en-US" b="0" i="0" dirty="0">
                <a:solidFill>
                  <a:srgbClr val="F5F5F5"/>
                </a:solidFill>
                <a:effectLst/>
                <a:latin typeface="system-ui"/>
              </a:rPr>
              <a:t>Baked into Linux’s SCTP implementation as of roughly 2021(?)</a:t>
            </a:r>
          </a:p>
          <a:p>
            <a:pPr lvl="0"/>
            <a:r>
              <a:rPr lang="en-US" b="0" i="0" dirty="0">
                <a:solidFill>
                  <a:srgbClr val="F5F5F5"/>
                </a:solidFill>
                <a:effectLst/>
                <a:latin typeface="system-ui"/>
              </a:rPr>
              <a:t>Path MTU Discovery (PMTUD) </a:t>
            </a:r>
            <a:r>
              <a:rPr lang="en-US" b="0" i="1" dirty="0">
                <a:solidFill>
                  <a:srgbClr val="F5F5F5"/>
                </a:solidFill>
                <a:effectLst/>
                <a:latin typeface="system-ui"/>
              </a:rPr>
              <a:t>should</a:t>
            </a:r>
            <a:r>
              <a:rPr lang="en-US" b="0" i="0" dirty="0">
                <a:solidFill>
                  <a:srgbClr val="F5F5F5"/>
                </a:solidFill>
                <a:effectLst/>
                <a:latin typeface="system-ui"/>
              </a:rPr>
              <a:t> be sufficient to allow for a network with an arbitrary MTU (1500 bytes) to operate in an environment where an upstream transport network operates with a smaller MTU (e.g.., 1460 bytes) - If hosts A and B on network-A send 1500-byte IP packets to each other, they will be dropped by the upstream transit network, and ICMP PTB messages we be sent back to the sender,indicating a path-MTU of 1460 bytes should be assumed for the existing socket - There are plenty of real-world obstacles to PMTUD operation - ICMP blackholes (firewall rules, ECMP routing decisions sending the ICMP PTB messages to a different host than the one that sent the over-sized packet) - Same-subnet MTU mismatches</a:t>
            </a:r>
          </a:p>
          <a:p>
            <a:pPr lvl="0"/>
            <a:endParaRPr lang="en-US" dirty="0"/>
          </a:p>
        </p:txBody>
      </p:sp>
    </p:spTree>
    <p:extLst>
      <p:ext uri="{BB962C8B-B14F-4D97-AF65-F5344CB8AC3E}">
        <p14:creationId xmlns:p14="http://schemas.microsoft.com/office/powerpoint/2010/main" val="30646045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F0D8E-A68F-E4CE-5DD9-F3C9DA0BF1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1B5F72-88CD-1A33-CDE2-92D8AF60CD9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A829B6F-9FDC-F76A-27B5-4CD5F4D06C8C}"/>
              </a:ext>
            </a:extLst>
          </p:cNvPr>
          <p:cNvSpPr>
            <a:spLocks noGrp="1"/>
          </p:cNvSpPr>
          <p:nvPr>
            <p:ph type="body" idx="1"/>
          </p:nvPr>
        </p:nvSpPr>
        <p:spPr/>
        <p:txBody>
          <a:bodyPr/>
          <a:lstStyle/>
          <a:p>
            <a:pPr lvl="0"/>
            <a:endParaRPr lang="en-US" dirty="0"/>
          </a:p>
        </p:txBody>
      </p:sp>
    </p:spTree>
    <p:extLst>
      <p:ext uri="{BB962C8B-B14F-4D97-AF65-F5344CB8AC3E}">
        <p14:creationId xmlns:p14="http://schemas.microsoft.com/office/powerpoint/2010/main" val="330990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E8A0A-6A89-5180-6B28-D3454EBE71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6A3A28-5E8F-199B-7E53-DAA4AC606F4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A6E320E-1CAA-1D5C-116E-257632F9BFC2}"/>
              </a:ext>
            </a:extLst>
          </p:cNvPr>
          <p:cNvSpPr>
            <a:spLocks noGrp="1"/>
          </p:cNvSpPr>
          <p:nvPr>
            <p:ph type="body" idx="1"/>
          </p:nvPr>
        </p:nvSpPr>
        <p:spPr/>
        <p:txBody>
          <a:bodyPr/>
          <a:lstStyle/>
          <a:p>
            <a:pPr lvl="0"/>
            <a:endParaRPr lang="en-US" dirty="0"/>
          </a:p>
        </p:txBody>
      </p:sp>
    </p:spTree>
    <p:extLst>
      <p:ext uri="{BB962C8B-B14F-4D97-AF65-F5344CB8AC3E}">
        <p14:creationId xmlns:p14="http://schemas.microsoft.com/office/powerpoint/2010/main" val="11129636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4C8685-3218-ABF2-0F94-5FFDD8F9C7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A2C0C5-4360-D0E7-CFBE-FE58CDE8102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7794D97-BCC2-C26C-51B5-F9FD796C4778}"/>
              </a:ext>
            </a:extLst>
          </p:cNvPr>
          <p:cNvSpPr>
            <a:spLocks noGrp="1"/>
          </p:cNvSpPr>
          <p:nvPr>
            <p:ph type="body" idx="1"/>
          </p:nvPr>
        </p:nvSpPr>
        <p:spPr/>
        <p:txBody>
          <a:bodyPr/>
          <a:lstStyle/>
          <a:p>
            <a:pPr lvl="0"/>
            <a:endParaRPr lang="en-US" dirty="0"/>
          </a:p>
        </p:txBody>
      </p:sp>
    </p:spTree>
    <p:extLst>
      <p:ext uri="{BB962C8B-B14F-4D97-AF65-F5344CB8AC3E}">
        <p14:creationId xmlns:p14="http://schemas.microsoft.com/office/powerpoint/2010/main" val="14580905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875CD-DB2C-91A8-547C-04A89B72AF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B0D2D4-5B90-24C5-9026-B24914B981B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BCA5530-CA6B-EBEC-5BA7-6A37CD385F4C}"/>
              </a:ext>
            </a:extLst>
          </p:cNvPr>
          <p:cNvSpPr>
            <a:spLocks noGrp="1"/>
          </p:cNvSpPr>
          <p:nvPr>
            <p:ph type="body" idx="1"/>
          </p:nvPr>
        </p:nvSpPr>
        <p:spPr/>
        <p:txBody>
          <a:bodyPr/>
          <a:lstStyle/>
          <a:p>
            <a:pPr marL="615950" lvl="1" indent="0" algn="l">
              <a:buFont typeface="Arial" panose="020B0604020202020204" pitchFamily="34" charset="0"/>
              <a:buNone/>
            </a:pPr>
            <a:endParaRPr lang="en-US" b="0" i="0" dirty="0">
              <a:solidFill>
                <a:srgbClr val="F5F5F5"/>
              </a:solidFill>
              <a:effectLst/>
              <a:latin typeface="system-ui"/>
            </a:endParaRPr>
          </a:p>
          <a:p>
            <a:pPr lvl="1" algn="l"/>
            <a:endParaRPr lang="en-US" b="0" i="0" dirty="0">
              <a:solidFill>
                <a:srgbClr val="F5F5F5"/>
              </a:solidFill>
              <a:effectLst/>
              <a:latin typeface="system-ui"/>
            </a:endParaRPr>
          </a:p>
          <a:p>
            <a:pPr algn="l"/>
            <a:r>
              <a:rPr lang="en-US" b="0" i="0" dirty="0">
                <a:solidFill>
                  <a:srgbClr val="F5F5F5"/>
                </a:solidFill>
                <a:effectLst/>
                <a:latin typeface="system-ui"/>
              </a:rPr>
              <a:t>Why ~9,000 bytes?</a:t>
            </a:r>
          </a:p>
          <a:p>
            <a:pPr lvl="1" algn="l"/>
            <a:r>
              <a:rPr lang="en-US" b="0" i="0" dirty="0">
                <a:solidFill>
                  <a:srgbClr val="F5F5F5"/>
                </a:solidFill>
                <a:effectLst/>
                <a:latin typeface="system-ui"/>
              </a:rPr>
              <a:t>The CRC-32 algorithm used in the Ethernet FCS imposes a practical limitation of maximum Ethernet frame-size of 11,455 bytes.</a:t>
            </a:r>
          </a:p>
          <a:p>
            <a:pPr lvl="1" algn="l"/>
            <a:r>
              <a:rPr lang="en-US" b="0" i="0" dirty="0">
                <a:solidFill>
                  <a:srgbClr val="F5F5F5"/>
                </a:solidFill>
                <a:effectLst/>
                <a:latin typeface="system-ui"/>
              </a:rPr>
              <a:t>The same Alteon whitepaper from 13 years ago also points out that an NFS datagram is 8400-bytes, and </a:t>
            </a:r>
          </a:p>
          <a:p>
            <a:pPr lvl="2" algn="l"/>
            <a:r>
              <a:rPr lang="en-US" b="0" i="0" dirty="0">
                <a:solidFill>
                  <a:srgbClr val="F5F5F5"/>
                </a:solidFill>
                <a:effectLst/>
                <a:latin typeface="system-ui"/>
              </a:rPr>
              <a:t>After accounting for the additional overhead of  Ethernet, IP, UDP, RPC, and XDR encapsulation, that 8400-byte NFS datagram fits quite nicely into a 8443-byte Ethernet frame.</a:t>
            </a:r>
          </a:p>
          <a:p>
            <a:pPr lvl="2" algn="l"/>
            <a:r>
              <a:rPr lang="en-US" b="0" i="0" dirty="0">
                <a:solidFill>
                  <a:srgbClr val="F5F5F5"/>
                </a:solidFill>
                <a:effectLst/>
                <a:latin typeface="system-ui"/>
              </a:rPr>
              <a:t>How did we get from 8443 to ~9000 though?</a:t>
            </a:r>
          </a:p>
          <a:p>
            <a:pPr lvl="3" algn="l"/>
            <a:r>
              <a:rPr lang="en-US" b="0" i="0" dirty="0">
                <a:solidFill>
                  <a:srgbClr val="F5F5F5"/>
                </a:solidFill>
                <a:effectLst/>
                <a:latin typeface="system-ui"/>
              </a:rPr>
              <a:t>The thinking seems to have been “let’s try to stick to multiples of the original maximum frame-length for the new “jumbo frame” maximum frame size.</a:t>
            </a:r>
          </a:p>
          <a:p>
            <a:pPr lvl="4" algn="l"/>
            <a:r>
              <a:rPr lang="en-US" b="0" i="0" dirty="0">
                <a:solidFill>
                  <a:srgbClr val="F5F5F5"/>
                </a:solidFill>
                <a:effectLst/>
                <a:latin typeface="system-ui"/>
              </a:rPr>
              <a:t>Sort of, it’s actually multiple of the maximum *payload* length of 1500 bytes.</a:t>
            </a:r>
          </a:p>
          <a:p>
            <a:pPr lvl="5" algn="l"/>
            <a:r>
              <a:rPr lang="en-US" b="1" i="0" dirty="0">
                <a:solidFill>
                  <a:srgbClr val="F5F5F5"/>
                </a:solidFill>
                <a:effectLst/>
                <a:latin typeface="system-ui"/>
              </a:rPr>
              <a:t>6</a:t>
            </a:r>
            <a:r>
              <a:rPr lang="en-US" b="0" i="0" dirty="0">
                <a:solidFill>
                  <a:srgbClr val="F5F5F5"/>
                </a:solidFill>
                <a:effectLst/>
                <a:latin typeface="system-ui"/>
              </a:rPr>
              <a:t>*1500 =9000</a:t>
            </a:r>
          </a:p>
          <a:p>
            <a:pPr lvl="5" algn="l"/>
            <a:r>
              <a:rPr lang="en-US" b="1" i="0" dirty="0">
                <a:solidFill>
                  <a:srgbClr val="F5F5F5"/>
                </a:solidFill>
                <a:effectLst/>
                <a:latin typeface="system-ui"/>
              </a:rPr>
              <a:t>5</a:t>
            </a:r>
            <a:r>
              <a:rPr lang="en-US" b="0" i="0" dirty="0">
                <a:solidFill>
                  <a:srgbClr val="F5F5F5"/>
                </a:solidFill>
                <a:effectLst/>
                <a:latin typeface="system-ui"/>
              </a:rPr>
              <a:t>*1500=7500</a:t>
            </a:r>
          </a:p>
          <a:p>
            <a:pPr lvl="0" algn="l"/>
            <a:r>
              <a:rPr lang="en-US" b="0" i="0" dirty="0">
                <a:solidFill>
                  <a:srgbClr val="F5F5F5"/>
                </a:solidFill>
                <a:effectLst/>
                <a:latin typeface="system-ui"/>
              </a:rPr>
              <a:t>Love ‘em or hate ‘em – they’re *here*, and we’d better get used to it.</a:t>
            </a:r>
          </a:p>
          <a:p>
            <a:pPr marL="158750" lvl="0" indent="0" algn="l">
              <a:buNone/>
            </a:pPr>
            <a:endParaRPr lang="en-US" b="0" i="0" dirty="0">
              <a:solidFill>
                <a:srgbClr val="F5F5F5"/>
              </a:solidFill>
              <a:effectLst/>
              <a:latin typeface="system-ui"/>
            </a:endParaRPr>
          </a:p>
          <a:p>
            <a:pPr marL="158750" lvl="0" indent="0" algn="l">
              <a:buNone/>
            </a:pPr>
            <a:endParaRPr lang="en-US" b="0" i="0" dirty="0">
              <a:solidFill>
                <a:srgbClr val="F5F5F5"/>
              </a:solidFill>
              <a:effectLst/>
              <a:latin typeface="system-ui"/>
            </a:endParaRPr>
          </a:p>
        </p:txBody>
      </p:sp>
    </p:spTree>
    <p:extLst>
      <p:ext uri="{BB962C8B-B14F-4D97-AF65-F5344CB8AC3E}">
        <p14:creationId xmlns:p14="http://schemas.microsoft.com/office/powerpoint/2010/main" val="541610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76100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A0469-15CF-CC45-281A-542AE08A4D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2E1CF5-F59D-A12E-FABE-3B385196A5E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F5604E6-DC44-5F01-A34D-2B26FE41BD8D}"/>
              </a:ext>
            </a:extLst>
          </p:cNvPr>
          <p:cNvSpPr>
            <a:spLocks noGrp="1"/>
          </p:cNvSpPr>
          <p:nvPr>
            <p:ph type="body" idx="1"/>
          </p:nvPr>
        </p:nvSpPr>
        <p:spPr/>
        <p:txBody>
          <a:bodyPr/>
          <a:lstStyle/>
          <a:p>
            <a:pPr marL="158750" indent="0" algn="l">
              <a:buNone/>
            </a:pPr>
            <a:r>
              <a:rPr lang="en-US" b="0" i="0" dirty="0">
                <a:solidFill>
                  <a:srgbClr val="F5F5F5"/>
                </a:solidFill>
                <a:effectLst/>
                <a:latin typeface="system-ui"/>
              </a:rPr>
              <a:t>Assumptions guiding this analysis</a:t>
            </a:r>
          </a:p>
          <a:p>
            <a:pPr lvl="0" algn="l">
              <a:buFont typeface="Arial" panose="020B0604020202020204" pitchFamily="34" charset="0"/>
              <a:buChar char="•"/>
            </a:pPr>
            <a:r>
              <a:rPr lang="en-US" b="0" i="0" dirty="0">
                <a:solidFill>
                  <a:srgbClr val="F5F5F5"/>
                </a:solidFill>
                <a:effectLst/>
                <a:latin typeface="system-ui"/>
              </a:rPr>
              <a:t>TCP itself can </a:t>
            </a:r>
            <a:r>
              <a:rPr lang="en-US" b="0" i="1" dirty="0">
                <a:solidFill>
                  <a:srgbClr val="F5F5F5"/>
                </a:solidFill>
                <a:effectLst/>
                <a:latin typeface="system-ui"/>
              </a:rPr>
              <a:t>survive</a:t>
            </a:r>
            <a:r>
              <a:rPr lang="en-US" b="0" i="0" dirty="0">
                <a:solidFill>
                  <a:srgbClr val="F5F5F5"/>
                </a:solidFill>
                <a:effectLst/>
                <a:latin typeface="system-ui"/>
              </a:rPr>
              <a:t> a PMTUD blackhole, albeit with an obnoxious sawtooth throughput pattern is it backs off from, eases back towards, and eventually exceeds to effective MTU and repeats the cycle</a:t>
            </a:r>
          </a:p>
        </p:txBody>
      </p:sp>
    </p:spTree>
    <p:extLst>
      <p:ext uri="{BB962C8B-B14F-4D97-AF65-F5344CB8AC3E}">
        <p14:creationId xmlns:p14="http://schemas.microsoft.com/office/powerpoint/2010/main" val="1415837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FC9DE-239B-82D9-57E2-F5325FDEE5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6F2240-58E1-988F-BD8E-81BDD1C5744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3B4A401-9C35-44E5-E46F-57B3DA864BB0}"/>
              </a:ext>
            </a:extLst>
          </p:cNvPr>
          <p:cNvSpPr>
            <a:spLocks noGrp="1"/>
          </p:cNvSpPr>
          <p:nvPr>
            <p:ph type="body" idx="1"/>
          </p:nvPr>
        </p:nvSpPr>
        <p:spPr/>
        <p:txBody>
          <a:bodyPr/>
          <a:lstStyle/>
          <a:p>
            <a:pPr marL="158750" indent="0" algn="l">
              <a:buNone/>
            </a:pPr>
            <a:r>
              <a:rPr lang="en-US" b="0" i="0" dirty="0">
                <a:solidFill>
                  <a:srgbClr val="F5F5F5"/>
                </a:solidFill>
                <a:effectLst/>
                <a:latin typeface="system-ui"/>
              </a:rPr>
              <a:t>Assumptions guiding this analysis</a:t>
            </a:r>
          </a:p>
          <a:p>
            <a:pPr algn="l">
              <a:buFont typeface="Arial" panose="020B0604020202020204" pitchFamily="34" charset="0"/>
              <a:buChar char="•"/>
            </a:pPr>
            <a:r>
              <a:rPr lang="en-US" b="0" i="0" dirty="0">
                <a:solidFill>
                  <a:srgbClr val="F5F5F5"/>
                </a:solidFill>
                <a:effectLst/>
                <a:latin typeface="system-ui"/>
              </a:rPr>
              <a:t>Compelling use-cases for jumbo Ethernet frames</a:t>
            </a:r>
          </a:p>
          <a:p>
            <a:pPr lvl="1" algn="l">
              <a:buFont typeface="Arial" panose="020B0604020202020204" pitchFamily="34" charset="0"/>
              <a:buChar char="•"/>
            </a:pPr>
            <a:r>
              <a:rPr lang="en-US" b="0" i="0" dirty="0">
                <a:solidFill>
                  <a:srgbClr val="F5F5F5"/>
                </a:solidFill>
                <a:effectLst/>
                <a:latin typeface="system-ui"/>
              </a:rPr>
              <a:t>The “throw more MTU at the underlay” strategy we’ll discuss later</a:t>
            </a:r>
          </a:p>
          <a:p>
            <a:pPr lvl="1" algn="l">
              <a:buFont typeface="Arial" panose="020B0604020202020204" pitchFamily="34" charset="0"/>
              <a:buChar char="•"/>
            </a:pPr>
            <a:r>
              <a:rPr lang="en-US" b="0" i="0" dirty="0">
                <a:solidFill>
                  <a:srgbClr val="F5F5F5"/>
                </a:solidFill>
                <a:effectLst/>
                <a:latin typeface="system-ui"/>
              </a:rPr>
              <a:t>Storage-over-IP protocols, which can get </a:t>
            </a:r>
            <a:r>
              <a:rPr lang="en-US" b="0" i="1" dirty="0">
                <a:solidFill>
                  <a:srgbClr val="F5F5F5"/>
                </a:solidFill>
                <a:effectLst/>
                <a:latin typeface="system-ui"/>
              </a:rPr>
              <a:t>real</a:t>
            </a:r>
            <a:r>
              <a:rPr lang="en-US" b="0" i="0" dirty="0">
                <a:solidFill>
                  <a:srgbClr val="F5F5F5"/>
                </a:solidFill>
                <a:effectLst/>
                <a:latin typeface="system-ui"/>
              </a:rPr>
              <a:t> performance improvements from being able to send an entire storage block in a single packet</a:t>
            </a:r>
          </a:p>
        </p:txBody>
      </p:sp>
    </p:spTree>
    <p:extLst>
      <p:ext uri="{BB962C8B-B14F-4D97-AF65-F5344CB8AC3E}">
        <p14:creationId xmlns:p14="http://schemas.microsoft.com/office/powerpoint/2010/main" val="2905249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9A0FAF-75F0-AB46-091F-EEBA0D3C51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6371D0-2064-0D8D-9729-2147A9DE260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39D3A03-3A50-45FA-F5EF-1124386A2665}"/>
              </a:ext>
            </a:extLst>
          </p:cNvPr>
          <p:cNvSpPr>
            <a:spLocks noGrp="1"/>
          </p:cNvSpPr>
          <p:nvPr>
            <p:ph type="body" idx="1"/>
          </p:nvPr>
        </p:nvSpPr>
        <p:spPr/>
        <p:txBody>
          <a:bodyPr/>
          <a:lstStyle/>
          <a:p>
            <a:r>
              <a:rPr lang="en-US" dirty="0"/>
              <a:t>More about these in the slides I </a:t>
            </a:r>
            <a:r>
              <a:rPr lang="en-US"/>
              <a:t>won’t have time for.</a:t>
            </a:r>
            <a:endParaRPr lang="en-US" dirty="0"/>
          </a:p>
        </p:txBody>
      </p:sp>
    </p:spTree>
    <p:extLst>
      <p:ext uri="{BB962C8B-B14F-4D97-AF65-F5344CB8AC3E}">
        <p14:creationId xmlns:p14="http://schemas.microsoft.com/office/powerpoint/2010/main" val="1922132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rgbClr val="0058CD"/>
              </a:buClr>
              <a:buSzPts val="6000"/>
              <a:buFont typeface="Montserrat SemiBold"/>
              <a:buNone/>
              <a:defRPr sz="6000" i="0" u="none" strike="noStrike" cap="none">
                <a:solidFill>
                  <a:srgbClr val="0058CD"/>
                </a:solidFill>
                <a:latin typeface="Montserrat SemiBold"/>
                <a:ea typeface="Montserrat SemiBold"/>
                <a:cs typeface="Montserrat SemiBold"/>
                <a:sym typeface="Montserrat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ANOG Slide Template" type="titleOnly">
  <p:cSld name="TITLE_ONLY">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58CD"/>
              </a:buClr>
              <a:buSzPts val="4400"/>
              <a:buNone/>
              <a:defRPr sz="4400" i="0" u="none" strike="noStrike" cap="none">
                <a:solidFill>
                  <a:srgbClr val="0058CD"/>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itle Only Alt">
  <p:cSld name="1_Title Only Alt">
    <p:spTree>
      <p:nvGrpSpPr>
        <p:cNvPr id="1" name="Shape 49"/>
        <p:cNvGrpSpPr/>
        <p:nvPr/>
      </p:nvGrpSpPr>
      <p:grpSpPr>
        <a:xfrm>
          <a:off x="0" y="0"/>
          <a:ext cx="0" cy="0"/>
          <a:chOff x="0" y="0"/>
          <a:chExt cx="0" cy="0"/>
        </a:xfrm>
      </p:grpSpPr>
      <p:pic>
        <p:nvPicPr>
          <p:cNvPr id="50" name="Google Shape;50;p13"/>
          <p:cNvPicPr preferRelativeResize="0"/>
          <p:nvPr/>
        </p:nvPicPr>
        <p:blipFill rotWithShape="1">
          <a:blip r:embed="rId2">
            <a:alphaModFix/>
          </a:blip>
          <a:srcRect/>
          <a:stretch/>
        </p:blipFill>
        <p:spPr>
          <a:xfrm>
            <a:off x="7077129" y="-1"/>
            <a:ext cx="5114871" cy="1957137"/>
          </a:xfrm>
          <a:prstGeom prst="rect">
            <a:avLst/>
          </a:prstGeom>
          <a:noFill/>
          <a:ln>
            <a:noFill/>
          </a:ln>
        </p:spPr>
      </p:pic>
      <p:sp>
        <p:nvSpPr>
          <p:cNvPr id="51" name="Google Shape;5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58CD"/>
              </a:buClr>
              <a:buSzPts val="4400"/>
              <a:buNone/>
              <a:defRPr sz="4400" i="0" u="none" strike="noStrike" cap="none">
                <a:solidFill>
                  <a:srgbClr val="0058CD"/>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4"/>
          <p:cNvSpPr/>
          <p:nvPr/>
        </p:nvSpPr>
        <p:spPr>
          <a:xfrm>
            <a:off x="656216" y="6217920"/>
            <a:ext cx="2022438" cy="49485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54"/>
        <p:cNvGrpSpPr/>
        <p:nvPr/>
      </p:nvGrpSpPr>
      <p:grpSpPr>
        <a:xfrm>
          <a:off x="0" y="0"/>
          <a:ext cx="0" cy="0"/>
          <a:chOff x="0" y="0"/>
          <a:chExt cx="0" cy="0"/>
        </a:xfrm>
      </p:grpSpPr>
      <p:sp>
        <p:nvSpPr>
          <p:cNvPr id="55" name="Google Shape;55;p15"/>
          <p:cNvSpPr/>
          <p:nvPr/>
        </p:nvSpPr>
        <p:spPr>
          <a:xfrm>
            <a:off x="656216" y="6217920"/>
            <a:ext cx="2022300" cy="495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56" name="Google Shape;56;p15"/>
          <p:cNvPicPr preferRelativeResize="0"/>
          <p:nvPr/>
        </p:nvPicPr>
        <p:blipFill>
          <a:blip r:embed="rId2">
            <a:alphaModFix/>
          </a:blip>
          <a:stretch>
            <a:fillRect/>
          </a:stretch>
        </p:blipFill>
        <p:spPr>
          <a:xfrm>
            <a:off x="-72475" y="-86975"/>
            <a:ext cx="12316680" cy="69743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Blank Alt">
  <p:cSld name="1_Blank Alt">
    <p:spTree>
      <p:nvGrpSpPr>
        <p:cNvPr id="1" name="Shape 57"/>
        <p:cNvGrpSpPr/>
        <p:nvPr/>
      </p:nvGrpSpPr>
      <p:grpSpPr>
        <a:xfrm>
          <a:off x="0" y="0"/>
          <a:ext cx="0" cy="0"/>
          <a:chOff x="0" y="0"/>
          <a:chExt cx="0" cy="0"/>
        </a:xfrm>
      </p:grpSpPr>
      <p:sp>
        <p:nvSpPr>
          <p:cNvPr id="58" name="Google Shape;58;p16"/>
          <p:cNvSpPr/>
          <p:nvPr/>
        </p:nvSpPr>
        <p:spPr>
          <a:xfrm>
            <a:off x="656216" y="6217920"/>
            <a:ext cx="2022438" cy="49485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59" name="Google Shape;59;p16"/>
          <p:cNvPicPr preferRelativeResize="0"/>
          <p:nvPr/>
        </p:nvPicPr>
        <p:blipFill rotWithShape="1">
          <a:blip r:embed="rId2">
            <a:alphaModFix/>
          </a:blip>
          <a:srcRect/>
          <a:stretch/>
        </p:blipFill>
        <p:spPr>
          <a:xfrm>
            <a:off x="7077129" y="-1"/>
            <a:ext cx="5114871" cy="1957137"/>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Section Header Alt">
  <p:cSld name="1_Section Header Alt">
    <p:spTree>
      <p:nvGrpSpPr>
        <p:cNvPr id="1" name="Shape 34"/>
        <p:cNvGrpSpPr/>
        <p:nvPr/>
      </p:nvGrpSpPr>
      <p:grpSpPr>
        <a:xfrm>
          <a:off x="0" y="0"/>
          <a:ext cx="0" cy="0"/>
          <a:chOff x="0" y="0"/>
          <a:chExt cx="0" cy="0"/>
        </a:xfrm>
      </p:grpSpPr>
      <p:pic>
        <p:nvPicPr>
          <p:cNvPr id="35" name="Google Shape;35;p9"/>
          <p:cNvPicPr preferRelativeResize="0"/>
          <p:nvPr/>
        </p:nvPicPr>
        <p:blipFill rotWithShape="1">
          <a:blip r:embed="rId2">
            <a:alphaModFix/>
          </a:blip>
          <a:srcRect/>
          <a:stretch/>
        </p:blipFill>
        <p:spPr>
          <a:xfrm>
            <a:off x="7077129" y="-1"/>
            <a:ext cx="5114871" cy="1957137"/>
          </a:xfrm>
          <a:prstGeom prst="rect">
            <a:avLst/>
          </a:prstGeom>
          <a:noFill/>
          <a:ln>
            <a:noFill/>
          </a:ln>
        </p:spPr>
      </p:pic>
      <p:sp>
        <p:nvSpPr>
          <p:cNvPr id="36" name="Google Shape;36;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058CD"/>
              </a:buClr>
              <a:buSzPts val="6000"/>
              <a:buNone/>
              <a:defRPr sz="6000" i="0" u="none" strike="noStrike" cap="none">
                <a:solidFill>
                  <a:srgbClr val="0058CD"/>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Montserrat"/>
                <a:ea typeface="Montserrat"/>
                <a:cs typeface="Montserrat"/>
                <a:sym typeface="Montserrat"/>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Montserrat"/>
                <a:ea typeface="Montserrat"/>
                <a:cs typeface="Montserrat"/>
                <a:sym typeface="Montserrat"/>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Montserrat"/>
                <a:ea typeface="Montserrat"/>
                <a:cs typeface="Montserrat"/>
                <a:sym typeface="Montserrat"/>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Montserrat"/>
                <a:ea typeface="Montserrat"/>
                <a:cs typeface="Montserrat"/>
                <a:sym typeface="Montserrat"/>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Montserrat"/>
                <a:ea typeface="Montserrat"/>
                <a:cs typeface="Montserrat"/>
                <a:sym typeface="Montserrat"/>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280165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4" name="Google Shape;14;p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rgbClr val="FFFFFF"/>
              </a:buClr>
              <a:buSzPts val="6000"/>
              <a:buFont typeface="Montserrat SemiBold"/>
              <a:buNone/>
              <a:defRPr sz="6000" i="0" u="none" strike="noStrike" cap="none">
                <a:solidFill>
                  <a:srgbClr val="FFFFFF"/>
                </a:solidFill>
                <a:latin typeface="Montserrat SemiBold"/>
                <a:ea typeface="Montserrat SemiBold"/>
                <a:cs typeface="Montserrat SemiBold"/>
                <a:sym typeface="Montserrat SemiBold"/>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5" name="Google Shape;15;p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rgbClr val="FFFFFF"/>
              </a:buClr>
              <a:buSzPts val="2400"/>
              <a:buFont typeface="Arial"/>
              <a:buNone/>
              <a:defRPr sz="2400" b="0" i="0" u="none" strike="noStrike" cap="none">
                <a:solidFill>
                  <a:srgbClr val="FFFFFF"/>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Alt">
  <p:cSld name="1_Title Slide Alt">
    <p:spTree>
      <p:nvGrpSpPr>
        <p:cNvPr id="1" name="Shape 16"/>
        <p:cNvGrpSpPr/>
        <p:nvPr/>
      </p:nvGrpSpPr>
      <p:grpSpPr>
        <a:xfrm>
          <a:off x="0" y="0"/>
          <a:ext cx="0" cy="0"/>
          <a:chOff x="0" y="0"/>
          <a:chExt cx="0" cy="0"/>
        </a:xfrm>
      </p:grpSpPr>
      <p:pic>
        <p:nvPicPr>
          <p:cNvPr id="17" name="Google Shape;17;p4"/>
          <p:cNvPicPr preferRelativeResize="0"/>
          <p:nvPr/>
        </p:nvPicPr>
        <p:blipFill rotWithShape="1">
          <a:blip r:embed="rId2">
            <a:alphaModFix/>
          </a:blip>
          <a:srcRect/>
          <a:stretch/>
        </p:blipFill>
        <p:spPr>
          <a:xfrm>
            <a:off x="7077129" y="-1"/>
            <a:ext cx="5114871" cy="1957137"/>
          </a:xfrm>
          <a:prstGeom prst="rect">
            <a:avLst/>
          </a:prstGeom>
          <a:noFill/>
          <a:ln>
            <a:noFill/>
          </a:ln>
        </p:spPr>
      </p:pic>
      <p:sp>
        <p:nvSpPr>
          <p:cNvPr id="18" name="Google Shape;18;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rgbClr val="0058CD"/>
              </a:buClr>
              <a:buSzPts val="6000"/>
              <a:buFont typeface="Montserrat SemiBold"/>
              <a:buNone/>
              <a:defRPr sz="6000" i="0" u="none" strike="noStrike" cap="none">
                <a:solidFill>
                  <a:srgbClr val="0058CD"/>
                </a:solidFill>
                <a:latin typeface="Montserrat SemiBold"/>
                <a:ea typeface="Montserrat SemiBold"/>
                <a:cs typeface="Montserrat SemiBold"/>
                <a:sym typeface="Montserrat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58CD"/>
              </a:buClr>
              <a:buSzPts val="4400"/>
              <a:buNone/>
              <a:defRPr sz="4400" i="0" u="none" strike="noStrike" cap="none">
                <a:solidFill>
                  <a:srgbClr val="0058CD"/>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ontserrat"/>
                <a:ea typeface="Montserrat"/>
                <a:cs typeface="Montserrat"/>
                <a:sym typeface="Montserra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Alt">
  <p:cSld name="Title and Content Alt">
    <p:spTree>
      <p:nvGrpSpPr>
        <p:cNvPr id="1" name="Shape 23"/>
        <p:cNvGrpSpPr/>
        <p:nvPr/>
      </p:nvGrpSpPr>
      <p:grpSpPr>
        <a:xfrm>
          <a:off x="0" y="0"/>
          <a:ext cx="0" cy="0"/>
          <a:chOff x="0" y="0"/>
          <a:chExt cx="0" cy="0"/>
        </a:xfrm>
      </p:grpSpPr>
      <p:pic>
        <p:nvPicPr>
          <p:cNvPr id="24" name="Google Shape;24;p6"/>
          <p:cNvPicPr preferRelativeResize="0"/>
          <p:nvPr/>
        </p:nvPicPr>
        <p:blipFill rotWithShape="1">
          <a:blip r:embed="rId2">
            <a:alphaModFix/>
          </a:blip>
          <a:srcRect/>
          <a:stretch/>
        </p:blipFill>
        <p:spPr>
          <a:xfrm>
            <a:off x="7077129" y="-1"/>
            <a:ext cx="5114871" cy="1957137"/>
          </a:xfrm>
          <a:prstGeom prst="rect">
            <a:avLst/>
          </a:prstGeom>
          <a:noFill/>
          <a:ln>
            <a:noFill/>
          </a:ln>
        </p:spPr>
      </p:pic>
      <p:sp>
        <p:nvSpPr>
          <p:cNvPr id="25" name="Google Shape;2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58CD"/>
              </a:buClr>
              <a:buSzPts val="4400"/>
              <a:buNone/>
              <a:defRPr sz="4400" i="0" u="none" strike="noStrike" cap="none">
                <a:solidFill>
                  <a:srgbClr val="0058CD"/>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ontserrat"/>
                <a:ea typeface="Montserrat"/>
                <a:cs typeface="Montserrat"/>
                <a:sym typeface="Montserra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058CD"/>
              </a:buClr>
              <a:buSzPts val="6000"/>
              <a:buNone/>
              <a:defRPr sz="6000" i="0" u="none" strike="noStrike" cap="none">
                <a:solidFill>
                  <a:srgbClr val="0058CD"/>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Montserrat"/>
                <a:ea typeface="Montserrat"/>
                <a:cs typeface="Montserrat"/>
                <a:sym typeface="Montserrat"/>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Montserrat"/>
                <a:ea typeface="Montserrat"/>
                <a:cs typeface="Montserrat"/>
                <a:sym typeface="Montserrat"/>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Montserrat"/>
                <a:ea typeface="Montserrat"/>
                <a:cs typeface="Montserrat"/>
                <a:sym typeface="Montserrat"/>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Montserrat"/>
                <a:ea typeface="Montserrat"/>
                <a:cs typeface="Montserrat"/>
                <a:sym typeface="Montserrat"/>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Montserrat"/>
                <a:ea typeface="Montserrat"/>
                <a:cs typeface="Montserrat"/>
                <a:sym typeface="Montserrat"/>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30"/>
        <p:cNvGrpSpPr/>
        <p:nvPr/>
      </p:nvGrpSpPr>
      <p:grpSpPr>
        <a:xfrm>
          <a:off x="0" y="0"/>
          <a:ext cx="0" cy="0"/>
          <a:chOff x="0" y="0"/>
          <a:chExt cx="0" cy="0"/>
        </a:xfrm>
      </p:grpSpPr>
      <p:pic>
        <p:nvPicPr>
          <p:cNvPr id="31" name="Google Shape;31;p8"/>
          <p:cNvPicPr preferRelativeResize="0"/>
          <p:nvPr/>
        </p:nvPicPr>
        <p:blipFill>
          <a:blip r:embed="rId2">
            <a:alphaModFix/>
          </a:blip>
          <a:stretch>
            <a:fillRect/>
          </a:stretch>
        </p:blipFill>
        <p:spPr>
          <a:xfrm>
            <a:off x="0" y="0"/>
            <a:ext cx="12192000" cy="6858000"/>
          </a:xfrm>
          <a:prstGeom prst="rect">
            <a:avLst/>
          </a:prstGeom>
          <a:noFill/>
          <a:ln>
            <a:noFill/>
          </a:ln>
        </p:spPr>
      </p:pic>
      <p:sp>
        <p:nvSpPr>
          <p:cNvPr id="32" name="Google Shape;32;p8"/>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FFFFFF"/>
              </a:buClr>
              <a:buSzPts val="6000"/>
              <a:buNone/>
              <a:defRPr sz="6000" i="0" u="none" strike="noStrike" cap="none">
                <a:solidFill>
                  <a:srgbClr val="FFFFFF"/>
                </a:solidFil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33" name="Google Shape;33;p8"/>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FFFFFF"/>
              </a:buClr>
              <a:buSzPts val="2400"/>
              <a:buFont typeface="Arial"/>
              <a:buNone/>
              <a:defRPr sz="2400" b="0" i="0" u="none" strike="noStrike" cap="none">
                <a:solidFill>
                  <a:srgbClr val="FFFFFF"/>
                </a:solidFill>
                <a:latin typeface="Montserrat"/>
                <a:ea typeface="Montserrat"/>
                <a:cs typeface="Montserrat"/>
                <a:sym typeface="Montserrat"/>
              </a:defRPr>
            </a:lvl1pPr>
            <a:lvl2pPr marL="914400" marR="0" lvl="1" indent="-228600" algn="l" rtl="0">
              <a:lnSpc>
                <a:spcPct val="90000"/>
              </a:lnSpc>
              <a:spcBef>
                <a:spcPts val="500"/>
              </a:spcBef>
              <a:spcAft>
                <a:spcPts val="0"/>
              </a:spcAft>
              <a:buClr>
                <a:srgbClr val="FFFFFF"/>
              </a:buClr>
              <a:buSzPts val="2000"/>
              <a:buFont typeface="Arial"/>
              <a:buNone/>
              <a:defRPr sz="2000" b="0" i="0" u="none" strike="noStrike" cap="none">
                <a:solidFill>
                  <a:srgbClr val="FFFFFF"/>
                </a:solidFill>
                <a:latin typeface="Montserrat"/>
                <a:ea typeface="Montserrat"/>
                <a:cs typeface="Montserrat"/>
                <a:sym typeface="Montserrat"/>
              </a:defRPr>
            </a:lvl2pPr>
            <a:lvl3pPr marL="1371600" marR="0" lvl="2" indent="-228600" algn="l" rtl="0">
              <a:lnSpc>
                <a:spcPct val="90000"/>
              </a:lnSpc>
              <a:spcBef>
                <a:spcPts val="500"/>
              </a:spcBef>
              <a:spcAft>
                <a:spcPts val="0"/>
              </a:spcAft>
              <a:buClr>
                <a:srgbClr val="FFFFFF"/>
              </a:buClr>
              <a:buSzPts val="1800"/>
              <a:buFont typeface="Arial"/>
              <a:buNone/>
              <a:defRPr sz="1800" b="0" i="0" u="none" strike="noStrike" cap="none">
                <a:solidFill>
                  <a:srgbClr val="FFFFFF"/>
                </a:solidFill>
                <a:latin typeface="Montserrat"/>
                <a:ea typeface="Montserrat"/>
                <a:cs typeface="Montserrat"/>
                <a:sym typeface="Montserrat"/>
              </a:defRPr>
            </a:lvl3pPr>
            <a:lvl4pPr marL="1828800" marR="0" lvl="3" indent="-228600" algn="l" rtl="0">
              <a:lnSpc>
                <a:spcPct val="90000"/>
              </a:lnSpc>
              <a:spcBef>
                <a:spcPts val="500"/>
              </a:spcBef>
              <a:spcAft>
                <a:spcPts val="0"/>
              </a:spcAft>
              <a:buClr>
                <a:srgbClr val="FFFFFF"/>
              </a:buClr>
              <a:buSzPts val="1600"/>
              <a:buFont typeface="Arial"/>
              <a:buNone/>
              <a:defRPr sz="1600" b="0" i="0" u="none" strike="noStrike" cap="none">
                <a:solidFill>
                  <a:srgbClr val="FFFFFF"/>
                </a:solidFill>
                <a:latin typeface="Montserrat"/>
                <a:ea typeface="Montserrat"/>
                <a:cs typeface="Montserrat"/>
                <a:sym typeface="Montserrat"/>
              </a:defRPr>
            </a:lvl4pPr>
            <a:lvl5pPr marL="2286000" marR="0" lvl="4" indent="-228600" algn="l" rtl="0">
              <a:lnSpc>
                <a:spcPct val="90000"/>
              </a:lnSpc>
              <a:spcBef>
                <a:spcPts val="500"/>
              </a:spcBef>
              <a:spcAft>
                <a:spcPts val="0"/>
              </a:spcAft>
              <a:buClr>
                <a:srgbClr val="FFFFFF"/>
              </a:buClr>
              <a:buSzPts val="1600"/>
              <a:buFont typeface="Arial"/>
              <a:buNone/>
              <a:defRPr sz="1600" b="0" i="0" u="none" strike="noStrike" cap="none">
                <a:solidFill>
                  <a:srgbClr val="FFFFFF"/>
                </a:solidFill>
                <a:latin typeface="Montserrat"/>
                <a:ea typeface="Montserrat"/>
                <a:cs typeface="Montserrat"/>
                <a:sym typeface="Montserrat"/>
              </a:defRPr>
            </a:lvl5pPr>
            <a:lvl6pPr marL="2743200" marR="0" lvl="5" indent="-228600" algn="l" rtl="0">
              <a:lnSpc>
                <a:spcPct val="90000"/>
              </a:lnSpc>
              <a:spcBef>
                <a:spcPts val="500"/>
              </a:spcBef>
              <a:spcAft>
                <a:spcPts val="0"/>
              </a:spcAft>
              <a:buClr>
                <a:srgbClr val="FFFFFF"/>
              </a:buClr>
              <a:buSzPts val="1600"/>
              <a:buFont typeface="Arial"/>
              <a:buNone/>
              <a:defRPr sz="1600" b="0" i="0" u="none" strike="noStrike" cap="none">
                <a:solidFill>
                  <a:srgbClr val="FFFFFF"/>
                </a:solidFill>
                <a:latin typeface="Calibri"/>
                <a:ea typeface="Calibri"/>
                <a:cs typeface="Calibri"/>
                <a:sym typeface="Calibri"/>
              </a:defRPr>
            </a:lvl6pPr>
            <a:lvl7pPr marL="3200400" marR="0" lvl="6" indent="-228600" algn="l" rtl="0">
              <a:lnSpc>
                <a:spcPct val="90000"/>
              </a:lnSpc>
              <a:spcBef>
                <a:spcPts val="500"/>
              </a:spcBef>
              <a:spcAft>
                <a:spcPts val="0"/>
              </a:spcAft>
              <a:buClr>
                <a:srgbClr val="FFFFFF"/>
              </a:buClr>
              <a:buSzPts val="1600"/>
              <a:buFont typeface="Arial"/>
              <a:buNone/>
              <a:defRPr sz="1600" b="0" i="0" u="none" strike="noStrike" cap="none">
                <a:solidFill>
                  <a:srgbClr val="FFFFFF"/>
                </a:solidFill>
                <a:latin typeface="Calibri"/>
                <a:ea typeface="Calibri"/>
                <a:cs typeface="Calibri"/>
                <a:sym typeface="Calibri"/>
              </a:defRPr>
            </a:lvl7pPr>
            <a:lvl8pPr marL="3657600" marR="0" lvl="7" indent="-228600" algn="l" rtl="0">
              <a:lnSpc>
                <a:spcPct val="90000"/>
              </a:lnSpc>
              <a:spcBef>
                <a:spcPts val="500"/>
              </a:spcBef>
              <a:spcAft>
                <a:spcPts val="0"/>
              </a:spcAft>
              <a:buClr>
                <a:srgbClr val="FFFFFF"/>
              </a:buClr>
              <a:buSzPts val="1600"/>
              <a:buFont typeface="Arial"/>
              <a:buNone/>
              <a:defRPr sz="1600" b="0" i="0" u="none" strike="noStrike" cap="none">
                <a:solidFill>
                  <a:srgbClr val="FFFFFF"/>
                </a:solidFill>
                <a:latin typeface="Calibri"/>
                <a:ea typeface="Calibri"/>
                <a:cs typeface="Calibri"/>
                <a:sym typeface="Calibri"/>
              </a:defRPr>
            </a:lvl8pPr>
            <a:lvl9pPr marL="4114800" marR="0" lvl="8" indent="-228600" algn="l" rtl="0">
              <a:lnSpc>
                <a:spcPct val="90000"/>
              </a:lnSpc>
              <a:spcBef>
                <a:spcPts val="500"/>
              </a:spcBef>
              <a:spcAft>
                <a:spcPts val="0"/>
              </a:spcAft>
              <a:buClr>
                <a:srgbClr val="FFFFFF"/>
              </a:buClr>
              <a:buSzPts val="1600"/>
              <a:buFont typeface="Arial"/>
              <a:buNone/>
              <a:defRPr sz="1600" b="0" i="0" u="none" strike="noStrike" cap="none">
                <a:solidFill>
                  <a:srgbClr val="FFFFFF"/>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58CD"/>
              </a:buClr>
              <a:buSzPts val="4400"/>
              <a:buNone/>
              <a:defRPr sz="4400" i="0" u="none" strike="noStrike" cap="none">
                <a:solidFill>
                  <a:srgbClr val="0058CD"/>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 name="Google Shape;40;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ontserrat"/>
                <a:ea typeface="Montserrat"/>
                <a:cs typeface="Montserrat"/>
                <a:sym typeface="Montserra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ontserrat"/>
                <a:ea typeface="Montserrat"/>
                <a:cs typeface="Montserrat"/>
                <a:sym typeface="Montserra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wo Content Alt">
  <p:cSld name="1_Two Content Alt">
    <p:spTree>
      <p:nvGrpSpPr>
        <p:cNvPr id="1" name="Shape 42"/>
        <p:cNvGrpSpPr/>
        <p:nvPr/>
      </p:nvGrpSpPr>
      <p:grpSpPr>
        <a:xfrm>
          <a:off x="0" y="0"/>
          <a:ext cx="0" cy="0"/>
          <a:chOff x="0" y="0"/>
          <a:chExt cx="0" cy="0"/>
        </a:xfrm>
      </p:grpSpPr>
      <p:pic>
        <p:nvPicPr>
          <p:cNvPr id="43" name="Google Shape;43;p11"/>
          <p:cNvPicPr preferRelativeResize="0"/>
          <p:nvPr/>
        </p:nvPicPr>
        <p:blipFill rotWithShape="1">
          <a:blip r:embed="rId2">
            <a:alphaModFix/>
          </a:blip>
          <a:srcRect/>
          <a:stretch/>
        </p:blipFill>
        <p:spPr>
          <a:xfrm>
            <a:off x="7077129" y="-1"/>
            <a:ext cx="5114871" cy="1957137"/>
          </a:xfrm>
          <a:prstGeom prst="rect">
            <a:avLst/>
          </a:prstGeom>
          <a:noFill/>
          <a:ln>
            <a:noFill/>
          </a:ln>
        </p:spPr>
      </p:pic>
      <p:sp>
        <p:nvSpPr>
          <p:cNvPr id="44" name="Google Shape;4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58CD"/>
              </a:buClr>
              <a:buSzPts val="4400"/>
              <a:buNone/>
              <a:defRPr sz="4400" i="0" u="none" strike="noStrike" cap="none">
                <a:solidFill>
                  <a:srgbClr val="0058CD"/>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5" name="Google Shape;45;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ontserrat"/>
                <a:ea typeface="Montserrat"/>
                <a:cs typeface="Montserrat"/>
                <a:sym typeface="Montserra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ontserrat"/>
                <a:ea typeface="Montserrat"/>
                <a:cs typeface="Montserrat"/>
                <a:sym typeface="Montserra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58CD"/>
              </a:buClr>
              <a:buSzPts val="4400"/>
              <a:buFont typeface="Montserrat SemiBold"/>
              <a:buNone/>
              <a:defRPr sz="4400" i="0" u="none" strike="noStrike" cap="none">
                <a:solidFill>
                  <a:srgbClr val="0058CD"/>
                </a:solidFill>
                <a:latin typeface="Montserrat SemiBold"/>
                <a:ea typeface="Montserrat SemiBold"/>
                <a:cs typeface="Montserrat SemiBold"/>
                <a:sym typeface="Montserrat Semi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ontserrat"/>
                <a:ea typeface="Montserrat"/>
                <a:cs typeface="Montserrat"/>
                <a:sym typeface="Montserra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8" name="Google Shape;8;p1"/>
          <p:cNvPicPr preferRelativeResize="0"/>
          <p:nvPr/>
        </p:nvPicPr>
        <p:blipFill>
          <a:blip r:embed="rId17">
            <a:alphaModFix/>
          </a:blip>
          <a:stretch>
            <a:fillRect/>
          </a:stretch>
        </p:blipFill>
        <p:spPr>
          <a:xfrm>
            <a:off x="838200" y="6176975"/>
            <a:ext cx="1803400" cy="365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7"/>
          <p:cNvSpPr txBox="1">
            <a:spLocks noGrp="1"/>
          </p:cNvSpPr>
          <p:nvPr>
            <p:ph type="ctrTitle"/>
          </p:nvPr>
        </p:nvSpPr>
        <p:spPr>
          <a:xfrm>
            <a:off x="1524000" y="1141413"/>
            <a:ext cx="9144000" cy="2387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dirty="0"/>
              <a:t>The MTU Manifesto</a:t>
            </a:r>
            <a:endParaRPr dirty="0"/>
          </a:p>
        </p:txBody>
      </p:sp>
      <p:sp>
        <p:nvSpPr>
          <p:cNvPr id="65" name="Google Shape;65;p17"/>
          <p:cNvSpPr txBox="1">
            <a:spLocks noGrp="1"/>
          </p:cNvSpPr>
          <p:nvPr>
            <p:ph type="subTitle" idx="1"/>
          </p:nvPr>
        </p:nvSpPr>
        <p:spPr>
          <a:xfrm>
            <a:off x="1524000" y="3621088"/>
            <a:ext cx="9144000" cy="1655700"/>
          </a:xfrm>
          <a:prstGeom prst="rect">
            <a:avLst/>
          </a:prstGeom>
        </p:spPr>
        <p:txBody>
          <a:bodyPr spcFirstLastPara="1" wrap="square" lIns="91425" tIns="45700" rIns="91425" bIns="45700" anchor="t" anchorCtr="0">
            <a:noAutofit/>
          </a:bodyPr>
          <a:lstStyle/>
          <a:p>
            <a:r>
              <a:rPr lang="en-US" dirty="0"/>
              <a:t>04-Feb-2025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073455-5B1A-DD38-80AC-6723E7DF28D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0CC515A-B16E-9923-0771-506843E95F1A}"/>
              </a:ext>
            </a:extLst>
          </p:cNvPr>
          <p:cNvSpPr>
            <a:spLocks noGrp="1"/>
          </p:cNvSpPr>
          <p:nvPr>
            <p:ph type="title"/>
          </p:nvPr>
        </p:nvSpPr>
        <p:spPr/>
        <p:txBody>
          <a:bodyPr/>
          <a:lstStyle/>
          <a:p>
            <a:r>
              <a:rPr lang="en-US" dirty="0"/>
              <a:t>Path MTU Discovery</a:t>
            </a:r>
          </a:p>
        </p:txBody>
      </p:sp>
      <p:sp>
        <p:nvSpPr>
          <p:cNvPr id="4" name="Text Placeholder 3">
            <a:extLst>
              <a:ext uri="{FF2B5EF4-FFF2-40B4-BE49-F238E27FC236}">
                <a16:creationId xmlns:a16="http://schemas.microsoft.com/office/drawing/2014/main" id="{34A308A6-712A-F20F-6109-8C4C7468AB47}"/>
              </a:ext>
            </a:extLst>
          </p:cNvPr>
          <p:cNvSpPr>
            <a:spLocks noGrp="1"/>
          </p:cNvSpPr>
          <p:nvPr>
            <p:ph type="body" idx="1"/>
          </p:nvPr>
        </p:nvSpPr>
        <p:spPr>
          <a:xfrm>
            <a:off x="838200" y="1434907"/>
            <a:ext cx="10515600" cy="4783015"/>
          </a:xfrm>
        </p:spPr>
        <p:txBody>
          <a:bodyPr/>
          <a:lstStyle/>
          <a:p>
            <a:r>
              <a:rPr lang="en-US" dirty="0"/>
              <a:t>Path MTU discovery (PMTUD)</a:t>
            </a:r>
          </a:p>
          <a:p>
            <a:pPr lvl="1"/>
            <a:r>
              <a:rPr lang="en-US" sz="2800" dirty="0"/>
              <a:t>Uses ICMP, relies on transit hops to participate</a:t>
            </a:r>
          </a:p>
          <a:p>
            <a:pPr lvl="1"/>
            <a:r>
              <a:rPr lang="en-US" sz="2800" dirty="0"/>
              <a:t>Affects </a:t>
            </a:r>
            <a:r>
              <a:rPr lang="en-US" sz="2800" i="1" dirty="0"/>
              <a:t>all</a:t>
            </a:r>
            <a:r>
              <a:rPr lang="en-US" sz="2800" dirty="0"/>
              <a:t> IP traffic from host A to host B</a:t>
            </a:r>
          </a:p>
          <a:p>
            <a:r>
              <a:rPr lang="en-US" dirty="0"/>
              <a:t>Packetization Layer PMTUD (PLPMTUD)</a:t>
            </a:r>
          </a:p>
          <a:p>
            <a:pPr lvl="1"/>
            <a:r>
              <a:rPr lang="en-US" sz="2800" dirty="0"/>
              <a:t>Uses packetization layer (TCP) to </a:t>
            </a:r>
            <a:r>
              <a:rPr lang="en-US" sz="2800" i="1" dirty="0"/>
              <a:t>infer</a:t>
            </a:r>
            <a:r>
              <a:rPr lang="en-US" sz="2800" dirty="0"/>
              <a:t> path MTU, only requires endpoints to participate</a:t>
            </a:r>
          </a:p>
          <a:p>
            <a:pPr lvl="1"/>
            <a:r>
              <a:rPr lang="en-US" sz="2800" dirty="0"/>
              <a:t>Only affects the specific packetization-layer socket</a:t>
            </a:r>
          </a:p>
          <a:p>
            <a:r>
              <a:rPr lang="en-US" dirty="0"/>
              <a:t>Datagram PLPMTUD (DPLPMTUD)</a:t>
            </a:r>
          </a:p>
          <a:p>
            <a:pPr lvl="1"/>
            <a:r>
              <a:rPr lang="en-US" dirty="0"/>
              <a:t>PLPMTUD, but for datagram protocols</a:t>
            </a:r>
          </a:p>
          <a:p>
            <a:pPr lvl="1"/>
            <a:r>
              <a:rPr lang="en-US" dirty="0"/>
              <a:t>Has to be implemented at the </a:t>
            </a:r>
            <a:r>
              <a:rPr lang="en-US" i="1" dirty="0"/>
              <a:t>application</a:t>
            </a:r>
            <a:r>
              <a:rPr lang="en-US" dirty="0"/>
              <a:t> layer</a:t>
            </a:r>
          </a:p>
        </p:txBody>
      </p:sp>
    </p:spTree>
    <p:extLst>
      <p:ext uri="{BB962C8B-B14F-4D97-AF65-F5344CB8AC3E}">
        <p14:creationId xmlns:p14="http://schemas.microsoft.com/office/powerpoint/2010/main" val="3517734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1441E-1E07-214F-4927-2DC88E7C07C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FB54488-0FDA-24E2-1DF5-1BB7CEFA6C18}"/>
              </a:ext>
            </a:extLst>
          </p:cNvPr>
          <p:cNvSpPr>
            <a:spLocks noGrp="1"/>
          </p:cNvSpPr>
          <p:nvPr>
            <p:ph type="title"/>
          </p:nvPr>
        </p:nvSpPr>
        <p:spPr/>
        <p:txBody>
          <a:bodyPr/>
          <a:lstStyle/>
          <a:p>
            <a:r>
              <a:rPr lang="en-US" dirty="0"/>
              <a:t>Stack Adjacency</a:t>
            </a:r>
          </a:p>
        </p:txBody>
      </p:sp>
      <p:sp>
        <p:nvSpPr>
          <p:cNvPr id="4" name="Text Placeholder 3">
            <a:extLst>
              <a:ext uri="{FF2B5EF4-FFF2-40B4-BE49-F238E27FC236}">
                <a16:creationId xmlns:a16="http://schemas.microsoft.com/office/drawing/2014/main" id="{EA536376-FB70-0C51-F0AC-033313361F7E}"/>
              </a:ext>
            </a:extLst>
          </p:cNvPr>
          <p:cNvSpPr>
            <a:spLocks noGrp="1"/>
          </p:cNvSpPr>
          <p:nvPr>
            <p:ph type="body" idx="1"/>
          </p:nvPr>
        </p:nvSpPr>
        <p:spPr>
          <a:xfrm>
            <a:off x="838200" y="1551305"/>
            <a:ext cx="10515600" cy="4351338"/>
          </a:xfrm>
        </p:spPr>
        <p:txBody>
          <a:bodyPr/>
          <a:lstStyle/>
          <a:p>
            <a:r>
              <a:rPr lang="en-US" sz="3200" dirty="0"/>
              <a:t>The relationship between two interfaces directly above/below each other in the network stack</a:t>
            </a:r>
          </a:p>
          <a:p>
            <a:r>
              <a:rPr lang="en-US" sz="3200" dirty="0"/>
              <a:t>“Layer </a:t>
            </a:r>
            <a:r>
              <a:rPr lang="en-US" sz="3200" i="1" dirty="0"/>
              <a:t>N</a:t>
            </a:r>
            <a:r>
              <a:rPr lang="en-US" sz="3200" dirty="0"/>
              <a:t>” interface notated as: “</a:t>
            </a:r>
            <a:r>
              <a:rPr lang="en-US" sz="3200" dirty="0" err="1"/>
              <a:t>If:L</a:t>
            </a:r>
            <a:r>
              <a:rPr lang="en-US" sz="3200" dirty="0"/>
              <a:t>(</a:t>
            </a:r>
            <a:r>
              <a:rPr lang="en-US" sz="3200" i="1" dirty="0"/>
              <a:t>n</a:t>
            </a:r>
            <a:r>
              <a:rPr lang="en-US" sz="3200" dirty="0"/>
              <a:t>)”</a:t>
            </a:r>
          </a:p>
          <a:p>
            <a:r>
              <a:rPr lang="en-US" sz="3200" dirty="0"/>
              <a:t>Interface immediately </a:t>
            </a:r>
            <a:r>
              <a:rPr lang="en-US" sz="3200" i="1" dirty="0"/>
              <a:t>above</a:t>
            </a:r>
            <a:r>
              <a:rPr lang="en-US" sz="3200" dirty="0"/>
              <a:t> “</a:t>
            </a:r>
            <a:r>
              <a:rPr lang="en-US" sz="3200" dirty="0" err="1"/>
              <a:t>If:L</a:t>
            </a:r>
            <a:r>
              <a:rPr lang="en-US" sz="3200" dirty="0"/>
              <a:t>(n)” in the stack notated as: “</a:t>
            </a:r>
            <a:r>
              <a:rPr lang="en-US" sz="3200" dirty="0" err="1"/>
              <a:t>If:L</a:t>
            </a:r>
            <a:r>
              <a:rPr lang="en-US" sz="3200" dirty="0"/>
              <a:t>(</a:t>
            </a:r>
            <a:r>
              <a:rPr lang="en-US" sz="3200" i="1" dirty="0"/>
              <a:t>n+1</a:t>
            </a:r>
            <a:r>
              <a:rPr lang="en-US" sz="3200" dirty="0"/>
              <a:t>)”</a:t>
            </a:r>
          </a:p>
          <a:p>
            <a:r>
              <a:rPr lang="en-US" sz="3200" dirty="0" err="1"/>
              <a:t>If:L</a:t>
            </a:r>
            <a:r>
              <a:rPr lang="en-US" sz="3200" dirty="0"/>
              <a:t>(</a:t>
            </a:r>
            <a:r>
              <a:rPr lang="en-US" sz="3200" i="1" dirty="0"/>
              <a:t>n</a:t>
            </a:r>
            <a:r>
              <a:rPr lang="en-US" sz="3200" dirty="0"/>
              <a:t>) is “</a:t>
            </a:r>
            <a:r>
              <a:rPr lang="en-US" sz="3200" i="1" dirty="0"/>
              <a:t>downstack-adjacent</a:t>
            </a:r>
            <a:r>
              <a:rPr lang="en-US" sz="3200" dirty="0"/>
              <a:t>” to </a:t>
            </a:r>
            <a:r>
              <a:rPr lang="en-US" sz="3200" dirty="0" err="1"/>
              <a:t>If:L</a:t>
            </a:r>
            <a:r>
              <a:rPr lang="en-US" sz="3200" dirty="0"/>
              <a:t>(</a:t>
            </a:r>
            <a:r>
              <a:rPr lang="en-US" sz="3200" i="1" dirty="0"/>
              <a:t>n+1</a:t>
            </a:r>
            <a:r>
              <a:rPr lang="en-US" sz="3200" dirty="0"/>
              <a:t>)</a:t>
            </a:r>
          </a:p>
          <a:p>
            <a:r>
              <a:rPr lang="en-US" sz="3200" dirty="0" err="1"/>
              <a:t>If:L</a:t>
            </a:r>
            <a:r>
              <a:rPr lang="en-US" sz="3200" dirty="0"/>
              <a:t>(</a:t>
            </a:r>
            <a:r>
              <a:rPr lang="en-US" sz="3200" i="1" dirty="0"/>
              <a:t>n+1</a:t>
            </a:r>
            <a:r>
              <a:rPr lang="en-US" sz="3200" dirty="0"/>
              <a:t>) is “</a:t>
            </a:r>
            <a:r>
              <a:rPr lang="en-US" sz="3200" i="1" dirty="0"/>
              <a:t>upstack-adjacent</a:t>
            </a:r>
            <a:r>
              <a:rPr lang="en-US" sz="3200" dirty="0"/>
              <a:t>” to </a:t>
            </a:r>
            <a:r>
              <a:rPr lang="en-US" sz="3200" dirty="0" err="1"/>
              <a:t>If:L</a:t>
            </a:r>
            <a:r>
              <a:rPr lang="en-US" sz="3200" dirty="0"/>
              <a:t>(</a:t>
            </a:r>
            <a:r>
              <a:rPr lang="en-US" sz="3200" i="1" dirty="0"/>
              <a:t>n</a:t>
            </a:r>
            <a:r>
              <a:rPr lang="en-US" sz="3200" dirty="0"/>
              <a:t>)</a:t>
            </a:r>
          </a:p>
        </p:txBody>
      </p:sp>
    </p:spTree>
    <p:extLst>
      <p:ext uri="{BB962C8B-B14F-4D97-AF65-F5344CB8AC3E}">
        <p14:creationId xmlns:p14="http://schemas.microsoft.com/office/powerpoint/2010/main" val="3119350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244E5-7D3B-76EA-CA8A-B460E7A9B3E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86B2CA6-51E0-8677-07BB-BBEC4AD5EFF5}"/>
              </a:ext>
            </a:extLst>
          </p:cNvPr>
          <p:cNvSpPr>
            <a:spLocks noGrp="1"/>
          </p:cNvSpPr>
          <p:nvPr>
            <p:ph type="title"/>
          </p:nvPr>
        </p:nvSpPr>
        <p:spPr>
          <a:xfrm>
            <a:off x="838200" y="365125"/>
            <a:ext cx="10894888" cy="1325563"/>
          </a:xfrm>
        </p:spPr>
        <p:txBody>
          <a:bodyPr/>
          <a:lstStyle/>
          <a:p>
            <a:r>
              <a:rPr lang="en-US" dirty="0"/>
              <a:t>Overlay/Underlay Tunnel Endpoints</a:t>
            </a:r>
          </a:p>
        </p:txBody>
      </p:sp>
      <p:sp>
        <p:nvSpPr>
          <p:cNvPr id="4" name="Text Placeholder 3">
            <a:extLst>
              <a:ext uri="{FF2B5EF4-FFF2-40B4-BE49-F238E27FC236}">
                <a16:creationId xmlns:a16="http://schemas.microsoft.com/office/drawing/2014/main" id="{2E0DAA44-E776-6AC9-A6FA-2F7814E2AFA0}"/>
              </a:ext>
            </a:extLst>
          </p:cNvPr>
          <p:cNvSpPr>
            <a:spLocks noGrp="1"/>
          </p:cNvSpPr>
          <p:nvPr>
            <p:ph type="body" idx="1"/>
          </p:nvPr>
        </p:nvSpPr>
        <p:spPr/>
        <p:txBody>
          <a:bodyPr/>
          <a:lstStyle/>
          <a:p>
            <a:r>
              <a:rPr lang="en-US" sz="3200" dirty="0"/>
              <a:t>A Tunnel Endpoint (TEP) encapsulates packets from the overlay network into packets on the underlay network for transport.  (And vice-versa.)</a:t>
            </a:r>
          </a:p>
          <a:p>
            <a:r>
              <a:rPr lang="en-US" sz="3200" dirty="0"/>
              <a:t>TEP interfaces are logically “between” overlay and underlay interfaces</a:t>
            </a:r>
          </a:p>
          <a:p>
            <a:r>
              <a:rPr lang="en-US" sz="3200" dirty="0"/>
              <a:t>Whether that neighboring relationship is </a:t>
            </a:r>
            <a:r>
              <a:rPr lang="en-US" sz="3200" i="1" dirty="0"/>
              <a:t>vertical</a:t>
            </a:r>
            <a:r>
              <a:rPr lang="en-US" sz="3200" dirty="0"/>
              <a:t> or </a:t>
            </a:r>
            <a:r>
              <a:rPr lang="en-US" sz="3200" i="1" dirty="0"/>
              <a:t>horizontal </a:t>
            </a:r>
            <a:r>
              <a:rPr lang="en-US" sz="3200" dirty="0"/>
              <a:t>is… hard to pin down.</a:t>
            </a:r>
          </a:p>
        </p:txBody>
      </p:sp>
    </p:spTree>
    <p:extLst>
      <p:ext uri="{BB962C8B-B14F-4D97-AF65-F5344CB8AC3E}">
        <p14:creationId xmlns:p14="http://schemas.microsoft.com/office/powerpoint/2010/main" val="4057820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4542A-E7AB-516E-9C64-C30B2840880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1951332-4785-B022-69D1-7F90E7DDCAE9}"/>
              </a:ext>
            </a:extLst>
          </p:cNvPr>
          <p:cNvSpPr>
            <a:spLocks noGrp="1"/>
          </p:cNvSpPr>
          <p:nvPr>
            <p:ph type="title"/>
          </p:nvPr>
        </p:nvSpPr>
        <p:spPr/>
        <p:txBody>
          <a:bodyPr/>
          <a:lstStyle/>
          <a:p>
            <a:r>
              <a:rPr lang="en-US" dirty="0"/>
              <a:t>MTU, Generalized</a:t>
            </a:r>
          </a:p>
        </p:txBody>
      </p:sp>
      <p:sp>
        <p:nvSpPr>
          <p:cNvPr id="4" name="Text Placeholder 3">
            <a:extLst>
              <a:ext uri="{FF2B5EF4-FFF2-40B4-BE49-F238E27FC236}">
                <a16:creationId xmlns:a16="http://schemas.microsoft.com/office/drawing/2014/main" id="{596AE72C-8196-B530-8760-03CA916102D4}"/>
              </a:ext>
            </a:extLst>
          </p:cNvPr>
          <p:cNvSpPr>
            <a:spLocks noGrp="1"/>
          </p:cNvSpPr>
          <p:nvPr>
            <p:ph type="body" idx="1"/>
          </p:nvPr>
        </p:nvSpPr>
        <p:spPr>
          <a:xfrm>
            <a:off x="838200" y="1328057"/>
            <a:ext cx="10515600" cy="4848906"/>
          </a:xfrm>
        </p:spPr>
        <p:txBody>
          <a:bodyPr/>
          <a:lstStyle/>
          <a:p>
            <a:r>
              <a:rPr lang="en-US" i="1" u="sng" dirty="0"/>
              <a:t>Interface</a:t>
            </a:r>
            <a:r>
              <a:rPr lang="en-US" u="sng" dirty="0"/>
              <a:t> MTU</a:t>
            </a:r>
            <a:r>
              <a:rPr lang="en-US" dirty="0"/>
              <a:t>: The largest message that a message-oriented protocol interface will attempt to transmit to its downstack-adjacent interface</a:t>
            </a:r>
          </a:p>
          <a:p>
            <a:r>
              <a:rPr lang="en-US" i="1" u="sng" dirty="0"/>
              <a:t>Effective</a:t>
            </a:r>
            <a:r>
              <a:rPr lang="en-US" u="sng" dirty="0"/>
              <a:t> MTU</a:t>
            </a:r>
            <a:r>
              <a:rPr lang="en-US" dirty="0"/>
              <a:t>: The largest message that can be successfully transmitted between two endpoints</a:t>
            </a:r>
          </a:p>
          <a:p>
            <a:r>
              <a:rPr lang="en-US" i="1" u="sng" dirty="0"/>
              <a:t>Path</a:t>
            </a:r>
            <a:r>
              <a:rPr lang="en-US" u="sng" dirty="0"/>
              <a:t> MTU</a:t>
            </a:r>
            <a:r>
              <a:rPr lang="en-US" dirty="0"/>
              <a:t>: The largest message that an interface </a:t>
            </a:r>
            <a:r>
              <a:rPr lang="en-US" i="1" dirty="0"/>
              <a:t>will attempt</a:t>
            </a:r>
            <a:r>
              <a:rPr lang="en-US" dirty="0"/>
              <a:t> to send to a specific destination</a:t>
            </a:r>
          </a:p>
          <a:p>
            <a:r>
              <a:rPr lang="en-US" i="1" u="sng" dirty="0"/>
              <a:t>Protocol</a:t>
            </a:r>
            <a:r>
              <a:rPr lang="en-US" u="sng" dirty="0"/>
              <a:t> MTU:</a:t>
            </a:r>
            <a:r>
              <a:rPr lang="en-US" dirty="0"/>
              <a:t> The largest message permitted by the semantics of the interface’s native protocol</a:t>
            </a:r>
            <a:endParaRPr lang="en-US" b="1" dirty="0"/>
          </a:p>
        </p:txBody>
      </p:sp>
    </p:spTree>
    <p:extLst>
      <p:ext uri="{BB962C8B-B14F-4D97-AF65-F5344CB8AC3E}">
        <p14:creationId xmlns:p14="http://schemas.microsoft.com/office/powerpoint/2010/main" val="359362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CED6D-A156-C4D0-A300-09D539973F7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8F7A5B2-1221-2219-06A2-EF54FD606CB2}"/>
              </a:ext>
            </a:extLst>
          </p:cNvPr>
          <p:cNvSpPr>
            <a:spLocks noGrp="1"/>
          </p:cNvSpPr>
          <p:nvPr>
            <p:ph type="title"/>
          </p:nvPr>
        </p:nvSpPr>
        <p:spPr/>
        <p:txBody>
          <a:bodyPr/>
          <a:lstStyle/>
          <a:p>
            <a:r>
              <a:rPr lang="en-US" dirty="0"/>
              <a:t>Maximum </a:t>
            </a:r>
            <a:r>
              <a:rPr lang="en-US" i="1" dirty="0"/>
              <a:t>Payload</a:t>
            </a:r>
            <a:r>
              <a:rPr lang="en-US" dirty="0"/>
              <a:t> Unit (MPU)</a:t>
            </a:r>
          </a:p>
        </p:txBody>
      </p:sp>
      <p:sp>
        <p:nvSpPr>
          <p:cNvPr id="4" name="Text Placeholder 3">
            <a:extLst>
              <a:ext uri="{FF2B5EF4-FFF2-40B4-BE49-F238E27FC236}">
                <a16:creationId xmlns:a16="http://schemas.microsoft.com/office/drawing/2014/main" id="{61308A65-21CB-2DCF-0018-D403D49E23A0}"/>
              </a:ext>
            </a:extLst>
          </p:cNvPr>
          <p:cNvSpPr>
            <a:spLocks noGrp="1"/>
          </p:cNvSpPr>
          <p:nvPr>
            <p:ph type="body" idx="1"/>
          </p:nvPr>
        </p:nvSpPr>
        <p:spPr/>
        <p:txBody>
          <a:bodyPr/>
          <a:lstStyle/>
          <a:p>
            <a:r>
              <a:rPr lang="en-US" sz="4000" dirty="0"/>
              <a:t>The maximum size </a:t>
            </a:r>
            <a:r>
              <a:rPr lang="en-US" sz="4000" i="1" dirty="0"/>
              <a:t>payload</a:t>
            </a:r>
            <a:r>
              <a:rPr lang="en-US" sz="4000" dirty="0"/>
              <a:t> that a message-oriented protocol interface can transmit in a single message</a:t>
            </a:r>
          </a:p>
          <a:p>
            <a:r>
              <a:rPr lang="en-US" sz="4000" dirty="0"/>
              <a:t>Cannot be greater than interface-MTU minus protocol encapsulation overhead</a:t>
            </a:r>
          </a:p>
        </p:txBody>
      </p:sp>
    </p:spTree>
    <p:extLst>
      <p:ext uri="{BB962C8B-B14F-4D97-AF65-F5344CB8AC3E}">
        <p14:creationId xmlns:p14="http://schemas.microsoft.com/office/powerpoint/2010/main" val="3319778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AA62D-2278-1E60-A8F7-B48210EA610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C7E5903-BC5D-28AE-E0B7-5D2D6DD27148}"/>
              </a:ext>
            </a:extLst>
          </p:cNvPr>
          <p:cNvSpPr>
            <a:spLocks noGrp="1"/>
          </p:cNvSpPr>
          <p:nvPr>
            <p:ph type="title"/>
          </p:nvPr>
        </p:nvSpPr>
        <p:spPr/>
        <p:txBody>
          <a:bodyPr/>
          <a:lstStyle/>
          <a:p>
            <a:r>
              <a:rPr lang="en-US" dirty="0"/>
              <a:t>Maximum Receive Unit (MRU)</a:t>
            </a:r>
          </a:p>
        </p:txBody>
      </p:sp>
      <p:sp>
        <p:nvSpPr>
          <p:cNvPr id="4" name="Text Placeholder 3">
            <a:extLst>
              <a:ext uri="{FF2B5EF4-FFF2-40B4-BE49-F238E27FC236}">
                <a16:creationId xmlns:a16="http://schemas.microsoft.com/office/drawing/2014/main" id="{BD8C31D4-7DD4-FA09-594F-B8274C219DF4}"/>
              </a:ext>
            </a:extLst>
          </p:cNvPr>
          <p:cNvSpPr>
            <a:spLocks noGrp="1"/>
          </p:cNvSpPr>
          <p:nvPr>
            <p:ph type="body" idx="1"/>
          </p:nvPr>
        </p:nvSpPr>
        <p:spPr/>
        <p:txBody>
          <a:bodyPr/>
          <a:lstStyle/>
          <a:p>
            <a:r>
              <a:rPr lang="en-US" sz="3200" dirty="0"/>
              <a:t>The maximum size message that a message-oriented protocol interface will </a:t>
            </a:r>
            <a:r>
              <a:rPr lang="en-US" sz="3200" i="1" dirty="0"/>
              <a:t>accept</a:t>
            </a:r>
            <a:r>
              <a:rPr lang="en-US" sz="3200" dirty="0"/>
              <a:t> from its downstack-adjacent interfaces</a:t>
            </a:r>
          </a:p>
          <a:p>
            <a:r>
              <a:rPr lang="en-US" sz="3200" dirty="0"/>
              <a:t>Should not be higher than the protocol-MTU</a:t>
            </a:r>
          </a:p>
          <a:p>
            <a:r>
              <a:rPr lang="en-US" sz="3200" i="1" dirty="0"/>
              <a:t>Not</a:t>
            </a:r>
            <a:r>
              <a:rPr lang="en-US" sz="3200" dirty="0"/>
              <a:t> a </a:t>
            </a:r>
            <a:r>
              <a:rPr lang="en-US" sz="3200" i="1" dirty="0"/>
              <a:t>prescriptive</a:t>
            </a:r>
            <a:r>
              <a:rPr lang="en-US" sz="3200" dirty="0"/>
              <a:t> element of IP or Ethernet protocol standards (but maybe it should be?)</a:t>
            </a:r>
          </a:p>
          <a:p>
            <a:r>
              <a:rPr lang="en-US" sz="3200" dirty="0"/>
              <a:t>A </a:t>
            </a:r>
            <a:r>
              <a:rPr lang="en-US" sz="3200" i="1" dirty="0"/>
              <a:t>descriptive</a:t>
            </a:r>
            <a:r>
              <a:rPr lang="en-US" sz="3200" dirty="0"/>
              <a:t> property of any message-oriented protocol interface</a:t>
            </a:r>
          </a:p>
        </p:txBody>
      </p:sp>
    </p:spTree>
    <p:extLst>
      <p:ext uri="{BB962C8B-B14F-4D97-AF65-F5344CB8AC3E}">
        <p14:creationId xmlns:p14="http://schemas.microsoft.com/office/powerpoint/2010/main" val="470553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09B73-6F68-DD8E-0F21-6A7E37DC1D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558719-67F6-B7BF-F5E9-FAFE2280ADBC}"/>
              </a:ext>
            </a:extLst>
          </p:cNvPr>
          <p:cNvSpPr>
            <a:spLocks noGrp="1"/>
          </p:cNvSpPr>
          <p:nvPr>
            <p:ph type="title"/>
          </p:nvPr>
        </p:nvSpPr>
        <p:spPr/>
        <p:txBody>
          <a:bodyPr/>
          <a:lstStyle/>
          <a:p>
            <a:r>
              <a:rPr lang="en-US" dirty="0"/>
              <a:t>The List of Grievances</a:t>
            </a:r>
          </a:p>
        </p:txBody>
      </p:sp>
      <p:sp>
        <p:nvSpPr>
          <p:cNvPr id="3" name="Text Placeholder 2">
            <a:extLst>
              <a:ext uri="{FF2B5EF4-FFF2-40B4-BE49-F238E27FC236}">
                <a16:creationId xmlns:a16="http://schemas.microsoft.com/office/drawing/2014/main" id="{C7A68AAD-72CE-4504-DF5B-762358F79042}"/>
              </a:ext>
            </a:extLst>
          </p:cNvPr>
          <p:cNvSpPr>
            <a:spLocks noGrp="1"/>
          </p:cNvSpPr>
          <p:nvPr>
            <p:ph type="body" idx="1"/>
          </p:nvPr>
        </p:nvSpPr>
        <p:spPr/>
        <p:txBody>
          <a:bodyPr/>
          <a:lstStyle/>
          <a:p>
            <a:r>
              <a:rPr lang="en-US" dirty="0"/>
              <a:t>04-Feb-2025</a:t>
            </a:r>
          </a:p>
        </p:txBody>
      </p:sp>
    </p:spTree>
    <p:extLst>
      <p:ext uri="{BB962C8B-B14F-4D97-AF65-F5344CB8AC3E}">
        <p14:creationId xmlns:p14="http://schemas.microsoft.com/office/powerpoint/2010/main" val="1710791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4A27E4-1CCB-3413-0B5D-05C678F8B28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7FA0647-97A2-AEA6-4D53-2B5E9AB577A9}"/>
              </a:ext>
            </a:extLst>
          </p:cNvPr>
          <p:cNvSpPr>
            <a:spLocks noGrp="1"/>
          </p:cNvSpPr>
          <p:nvPr>
            <p:ph type="title"/>
          </p:nvPr>
        </p:nvSpPr>
        <p:spPr/>
        <p:txBody>
          <a:bodyPr/>
          <a:lstStyle/>
          <a:p>
            <a:r>
              <a:rPr lang="en-US" dirty="0"/>
              <a:t>Vertical Interface Design in Message-Oriented Protocols</a:t>
            </a:r>
          </a:p>
        </p:txBody>
      </p:sp>
      <p:sp>
        <p:nvSpPr>
          <p:cNvPr id="4" name="Text Placeholder 3">
            <a:extLst>
              <a:ext uri="{FF2B5EF4-FFF2-40B4-BE49-F238E27FC236}">
                <a16:creationId xmlns:a16="http://schemas.microsoft.com/office/drawing/2014/main" id="{347B5BC4-7F69-97E6-F867-3A6D59CA4D10}"/>
              </a:ext>
            </a:extLst>
          </p:cNvPr>
          <p:cNvSpPr>
            <a:spLocks noGrp="1"/>
          </p:cNvSpPr>
          <p:nvPr>
            <p:ph type="body" idx="1"/>
          </p:nvPr>
        </p:nvSpPr>
        <p:spPr>
          <a:xfrm>
            <a:off x="838200" y="1623978"/>
            <a:ext cx="10515600" cy="4335952"/>
          </a:xfrm>
        </p:spPr>
        <p:txBody>
          <a:bodyPr/>
          <a:lstStyle/>
          <a:p>
            <a:r>
              <a:rPr lang="en-US" sz="3200" dirty="0"/>
              <a:t>Does not </a:t>
            </a:r>
            <a:r>
              <a:rPr lang="en-US" sz="3200" i="1" dirty="0"/>
              <a:t>expose</a:t>
            </a:r>
            <a:r>
              <a:rPr lang="en-US" sz="3200" dirty="0"/>
              <a:t> the interface’s MPU to upstack-adjacent interfaces</a:t>
            </a:r>
          </a:p>
          <a:p>
            <a:r>
              <a:rPr lang="en-US" sz="3200" dirty="0"/>
              <a:t>Does not </a:t>
            </a:r>
            <a:r>
              <a:rPr lang="en-US" sz="3200" i="1" dirty="0"/>
              <a:t>consume</a:t>
            </a:r>
            <a:r>
              <a:rPr lang="en-US" sz="3200" dirty="0"/>
              <a:t> the downstack-adjacent interface’s MPU to infer its own MTU</a:t>
            </a:r>
          </a:p>
          <a:p>
            <a:r>
              <a:rPr lang="en-US" sz="3200" dirty="0"/>
              <a:t>This breaks the </a:t>
            </a:r>
            <a:r>
              <a:rPr lang="en-US" sz="3200" i="1" dirty="0"/>
              <a:t>value</a:t>
            </a:r>
            <a:r>
              <a:rPr lang="en-US" sz="3200" dirty="0"/>
              <a:t> of layered architectures, forcing us to go </a:t>
            </a:r>
            <a:r>
              <a:rPr lang="en-US" sz="3200" i="1" dirty="0"/>
              <a:t>outside the stack</a:t>
            </a:r>
            <a:r>
              <a:rPr lang="en-US" sz="3200" dirty="0"/>
              <a:t> to get L(</a:t>
            </a:r>
            <a:r>
              <a:rPr lang="en-US" sz="3200" b="1" i="1" dirty="0"/>
              <a:t>n-1</a:t>
            </a:r>
            <a:r>
              <a:rPr lang="en-US" sz="3200" dirty="0"/>
              <a:t>) information in order to configure L(</a:t>
            </a:r>
            <a:r>
              <a:rPr lang="en-US" sz="3200" b="1" i="1" dirty="0"/>
              <a:t>n</a:t>
            </a:r>
            <a:r>
              <a:rPr lang="en-US" sz="3200" dirty="0"/>
              <a:t>)</a:t>
            </a:r>
          </a:p>
          <a:p>
            <a:pPr marL="50800" indent="0">
              <a:buNone/>
            </a:pPr>
            <a:endParaRPr lang="en-US" sz="2800" dirty="0"/>
          </a:p>
        </p:txBody>
      </p:sp>
    </p:spTree>
    <p:extLst>
      <p:ext uri="{BB962C8B-B14F-4D97-AF65-F5344CB8AC3E}">
        <p14:creationId xmlns:p14="http://schemas.microsoft.com/office/powerpoint/2010/main" val="2722947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5D83D-5E21-E547-C557-0A8754D1EAB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402D490-D1EE-719B-C56C-5ACB58F5D3BF}"/>
              </a:ext>
            </a:extLst>
          </p:cNvPr>
          <p:cNvSpPr>
            <a:spLocks noGrp="1"/>
          </p:cNvSpPr>
          <p:nvPr>
            <p:ph type="title"/>
          </p:nvPr>
        </p:nvSpPr>
        <p:spPr>
          <a:xfrm>
            <a:off x="838199" y="365125"/>
            <a:ext cx="10689771" cy="1325563"/>
          </a:xfrm>
        </p:spPr>
        <p:txBody>
          <a:bodyPr/>
          <a:lstStyle/>
          <a:p>
            <a:r>
              <a:rPr lang="en-US" dirty="0"/>
              <a:t>IP overlays / “In-network-tunneling”</a:t>
            </a:r>
            <a:br>
              <a:rPr lang="en-US" dirty="0"/>
            </a:br>
            <a:r>
              <a:rPr lang="en-US" i="1" dirty="0"/>
              <a:t>Break</a:t>
            </a:r>
            <a:r>
              <a:rPr lang="en-US" dirty="0"/>
              <a:t> PMTUD for the Overlay</a:t>
            </a:r>
          </a:p>
        </p:txBody>
      </p:sp>
      <p:sp>
        <p:nvSpPr>
          <p:cNvPr id="4" name="Text Placeholder 3">
            <a:extLst>
              <a:ext uri="{FF2B5EF4-FFF2-40B4-BE49-F238E27FC236}">
                <a16:creationId xmlns:a16="http://schemas.microsoft.com/office/drawing/2014/main" id="{32A0F413-15ED-CE9A-098C-D3D0F957E9BB}"/>
              </a:ext>
            </a:extLst>
          </p:cNvPr>
          <p:cNvSpPr>
            <a:spLocks noGrp="1"/>
          </p:cNvSpPr>
          <p:nvPr>
            <p:ph type="body" idx="1"/>
          </p:nvPr>
        </p:nvSpPr>
        <p:spPr>
          <a:xfrm>
            <a:off x="838200" y="1948542"/>
            <a:ext cx="10515600" cy="4011387"/>
          </a:xfrm>
        </p:spPr>
        <p:txBody>
          <a:bodyPr/>
          <a:lstStyle/>
          <a:p>
            <a:r>
              <a:rPr lang="en-US" sz="4400" dirty="0"/>
              <a:t>It’s literally </a:t>
            </a:r>
            <a:r>
              <a:rPr lang="en-US" sz="4400" i="1" dirty="0"/>
              <a:t>not</a:t>
            </a:r>
            <a:r>
              <a:rPr lang="en-US" sz="4400" dirty="0"/>
              <a:t> possible for an IP-tunneling interface to infer enough from an underlay PTB message to translate it into the overlay network</a:t>
            </a:r>
          </a:p>
        </p:txBody>
      </p:sp>
    </p:spTree>
    <p:extLst>
      <p:ext uri="{BB962C8B-B14F-4D97-AF65-F5344CB8AC3E}">
        <p14:creationId xmlns:p14="http://schemas.microsoft.com/office/powerpoint/2010/main" val="1716915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14389E-CEFB-4109-E438-837F2FAB32D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B6EFB29-BBD3-3A0C-A2A3-9D5939F2E62D}"/>
              </a:ext>
            </a:extLst>
          </p:cNvPr>
          <p:cNvSpPr>
            <a:spLocks noGrp="1"/>
          </p:cNvSpPr>
          <p:nvPr>
            <p:ph type="title"/>
          </p:nvPr>
        </p:nvSpPr>
        <p:spPr>
          <a:xfrm>
            <a:off x="838199" y="365125"/>
            <a:ext cx="10689771" cy="1325563"/>
          </a:xfrm>
        </p:spPr>
        <p:txBody>
          <a:bodyPr/>
          <a:lstStyle/>
          <a:p>
            <a:r>
              <a:rPr lang="en-US" dirty="0"/>
              <a:t>Common Design Practices </a:t>
            </a:r>
            <a:r>
              <a:rPr lang="en-US" i="1" dirty="0"/>
              <a:t>Exacerbate</a:t>
            </a:r>
            <a:r>
              <a:rPr lang="en-US" dirty="0"/>
              <a:t> MTU Issues</a:t>
            </a:r>
          </a:p>
        </p:txBody>
      </p:sp>
      <p:sp>
        <p:nvSpPr>
          <p:cNvPr id="4" name="Text Placeholder 3">
            <a:extLst>
              <a:ext uri="{FF2B5EF4-FFF2-40B4-BE49-F238E27FC236}">
                <a16:creationId xmlns:a16="http://schemas.microsoft.com/office/drawing/2014/main" id="{DF4755EA-E823-DD1F-96F0-0F73AD2D7BF0}"/>
              </a:ext>
            </a:extLst>
          </p:cNvPr>
          <p:cNvSpPr>
            <a:spLocks noGrp="1"/>
          </p:cNvSpPr>
          <p:nvPr>
            <p:ph type="body" idx="1"/>
          </p:nvPr>
        </p:nvSpPr>
        <p:spPr>
          <a:xfrm>
            <a:off x="838200" y="1623978"/>
            <a:ext cx="10515600" cy="4335952"/>
          </a:xfrm>
        </p:spPr>
        <p:txBody>
          <a:bodyPr/>
          <a:lstStyle/>
          <a:p>
            <a:r>
              <a:rPr lang="en-US" sz="4400" dirty="0"/>
              <a:t>Stacked overlays</a:t>
            </a:r>
          </a:p>
          <a:p>
            <a:r>
              <a:rPr lang="en-US" sz="4400" dirty="0"/>
              <a:t>Encapsulating protocols with variable header lengths</a:t>
            </a:r>
          </a:p>
          <a:p>
            <a:r>
              <a:rPr lang="en-US" sz="4400" dirty="0"/>
              <a:t>Heterogenous L(</a:t>
            </a:r>
            <a:r>
              <a:rPr lang="en-US" sz="4400" i="1" dirty="0"/>
              <a:t>n</a:t>
            </a:r>
            <a:r>
              <a:rPr lang="en-US" sz="4400" dirty="0"/>
              <a:t>) MTUs in the same L(</a:t>
            </a:r>
            <a:r>
              <a:rPr lang="en-US" sz="4400" i="1" dirty="0"/>
              <a:t>n</a:t>
            </a:r>
            <a:r>
              <a:rPr lang="en-US" sz="4400" dirty="0"/>
              <a:t>) broadcast domain </a:t>
            </a:r>
          </a:p>
        </p:txBody>
      </p:sp>
    </p:spTree>
    <p:extLst>
      <p:ext uri="{BB962C8B-B14F-4D97-AF65-F5344CB8AC3E}">
        <p14:creationId xmlns:p14="http://schemas.microsoft.com/office/powerpoint/2010/main" val="407947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2A2CF-75F1-E3B1-1052-3EC1B18D8B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F30638-7204-7CF2-0D65-0FF3F924E111}"/>
              </a:ext>
            </a:extLst>
          </p:cNvPr>
          <p:cNvSpPr>
            <a:spLocks noGrp="1"/>
          </p:cNvSpPr>
          <p:nvPr>
            <p:ph type="title"/>
          </p:nvPr>
        </p:nvSpPr>
        <p:spPr/>
        <p:txBody>
          <a:bodyPr/>
          <a:lstStyle/>
          <a:p>
            <a:r>
              <a:rPr lang="en-US" dirty="0"/>
              <a:t>Preamble</a:t>
            </a:r>
          </a:p>
        </p:txBody>
      </p:sp>
      <p:sp>
        <p:nvSpPr>
          <p:cNvPr id="3" name="Text Placeholder 2">
            <a:extLst>
              <a:ext uri="{FF2B5EF4-FFF2-40B4-BE49-F238E27FC236}">
                <a16:creationId xmlns:a16="http://schemas.microsoft.com/office/drawing/2014/main" id="{8EF3D57A-C634-2A56-8926-F6B20ABACE7B}"/>
              </a:ext>
            </a:extLst>
          </p:cNvPr>
          <p:cNvSpPr>
            <a:spLocks noGrp="1"/>
          </p:cNvSpPr>
          <p:nvPr>
            <p:ph type="body" idx="1"/>
          </p:nvPr>
        </p:nvSpPr>
        <p:spPr/>
        <p:txBody>
          <a:bodyPr/>
          <a:lstStyle/>
          <a:p>
            <a:r>
              <a:rPr lang="en-US" dirty="0"/>
              <a:t>04-Feb-2025</a:t>
            </a:r>
          </a:p>
        </p:txBody>
      </p:sp>
    </p:spTree>
    <p:extLst>
      <p:ext uri="{BB962C8B-B14F-4D97-AF65-F5344CB8AC3E}">
        <p14:creationId xmlns:p14="http://schemas.microsoft.com/office/powerpoint/2010/main" val="3957941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98D25-37A0-7DCF-13D0-7223D217EA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35C1D1-35E1-20D6-C7CC-1EE19D11AD20}"/>
              </a:ext>
            </a:extLst>
          </p:cNvPr>
          <p:cNvSpPr>
            <a:spLocks noGrp="1"/>
          </p:cNvSpPr>
          <p:nvPr>
            <p:ph type="title"/>
          </p:nvPr>
        </p:nvSpPr>
        <p:spPr>
          <a:xfrm>
            <a:off x="831849" y="1709738"/>
            <a:ext cx="10859407" cy="2852737"/>
          </a:xfrm>
        </p:spPr>
        <p:txBody>
          <a:bodyPr/>
          <a:lstStyle/>
          <a:p>
            <a:r>
              <a:rPr lang="en-US" dirty="0"/>
              <a:t>Indictment of Vertical Interface Design</a:t>
            </a:r>
            <a:br>
              <a:rPr lang="en-US" dirty="0"/>
            </a:br>
            <a:r>
              <a:rPr lang="en-US" sz="4800" dirty="0"/>
              <a:t>(of message-oriented protocols)</a:t>
            </a:r>
          </a:p>
        </p:txBody>
      </p:sp>
      <p:sp>
        <p:nvSpPr>
          <p:cNvPr id="3" name="Text Placeholder 2">
            <a:extLst>
              <a:ext uri="{FF2B5EF4-FFF2-40B4-BE49-F238E27FC236}">
                <a16:creationId xmlns:a16="http://schemas.microsoft.com/office/drawing/2014/main" id="{6A317B4B-DD96-D525-6CFC-FA837EF61E14}"/>
              </a:ext>
            </a:extLst>
          </p:cNvPr>
          <p:cNvSpPr>
            <a:spLocks noGrp="1"/>
          </p:cNvSpPr>
          <p:nvPr>
            <p:ph type="body" idx="1"/>
          </p:nvPr>
        </p:nvSpPr>
        <p:spPr/>
        <p:txBody>
          <a:bodyPr/>
          <a:lstStyle/>
          <a:p>
            <a:r>
              <a:rPr lang="en-US" dirty="0"/>
              <a:t>04-Feb-2025</a:t>
            </a:r>
          </a:p>
        </p:txBody>
      </p:sp>
    </p:spTree>
    <p:extLst>
      <p:ext uri="{BB962C8B-B14F-4D97-AF65-F5344CB8AC3E}">
        <p14:creationId xmlns:p14="http://schemas.microsoft.com/office/powerpoint/2010/main" val="2929684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BE816-B6B6-452E-5FBE-199DE6E9423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302FDA9-CE95-B659-C56F-80E320114989}"/>
              </a:ext>
            </a:extLst>
          </p:cNvPr>
          <p:cNvSpPr>
            <a:spLocks noGrp="1"/>
          </p:cNvSpPr>
          <p:nvPr>
            <p:ph type="title"/>
          </p:nvPr>
        </p:nvSpPr>
        <p:spPr>
          <a:xfrm>
            <a:off x="838200" y="365125"/>
            <a:ext cx="10894888" cy="1325563"/>
          </a:xfrm>
        </p:spPr>
        <p:txBody>
          <a:bodyPr/>
          <a:lstStyle/>
          <a:p>
            <a:r>
              <a:rPr lang="en-US" dirty="0"/>
              <a:t>Lack of Downstack MPU Visibility</a:t>
            </a:r>
          </a:p>
        </p:txBody>
      </p:sp>
      <p:sp>
        <p:nvSpPr>
          <p:cNvPr id="4" name="Text Placeholder 3">
            <a:extLst>
              <a:ext uri="{FF2B5EF4-FFF2-40B4-BE49-F238E27FC236}">
                <a16:creationId xmlns:a16="http://schemas.microsoft.com/office/drawing/2014/main" id="{4772F80F-2E0A-054E-B46C-10A12ED5C5BD}"/>
              </a:ext>
            </a:extLst>
          </p:cNvPr>
          <p:cNvSpPr>
            <a:spLocks noGrp="1"/>
          </p:cNvSpPr>
          <p:nvPr>
            <p:ph type="body" idx="1"/>
          </p:nvPr>
        </p:nvSpPr>
        <p:spPr>
          <a:xfrm>
            <a:off x="838200" y="1524000"/>
            <a:ext cx="10515600" cy="4652963"/>
          </a:xfrm>
        </p:spPr>
        <p:txBody>
          <a:bodyPr/>
          <a:lstStyle/>
          <a:p>
            <a:r>
              <a:rPr lang="en-US" sz="3200" dirty="0"/>
              <a:t>Knowledge of </a:t>
            </a:r>
            <a:r>
              <a:rPr lang="en-US" sz="3200" dirty="0" err="1"/>
              <a:t>If:L</a:t>
            </a:r>
            <a:r>
              <a:rPr lang="en-US" sz="3200" dirty="0"/>
              <a:t>(</a:t>
            </a:r>
            <a:r>
              <a:rPr lang="en-US" sz="3200" b="1" i="1" dirty="0"/>
              <a:t>n-1</a:t>
            </a:r>
            <a:r>
              <a:rPr lang="en-US" sz="3200" dirty="0"/>
              <a:t>) M</a:t>
            </a:r>
            <a:r>
              <a:rPr lang="en-US" sz="3200" i="1" dirty="0"/>
              <a:t>P</a:t>
            </a:r>
            <a:r>
              <a:rPr lang="en-US" sz="3200" dirty="0"/>
              <a:t>U is </a:t>
            </a:r>
            <a:r>
              <a:rPr lang="en-US" sz="3200" i="1" dirty="0"/>
              <a:t>required</a:t>
            </a:r>
            <a:r>
              <a:rPr lang="en-US" sz="3200" dirty="0"/>
              <a:t> in order to infer the validity of an </a:t>
            </a:r>
            <a:r>
              <a:rPr lang="en-US" sz="3200" dirty="0" err="1"/>
              <a:t>If:L</a:t>
            </a:r>
            <a:r>
              <a:rPr lang="en-US" sz="3200" dirty="0"/>
              <a:t>(</a:t>
            </a:r>
            <a:r>
              <a:rPr lang="en-US" sz="3200" b="1" i="1" dirty="0"/>
              <a:t>n</a:t>
            </a:r>
            <a:r>
              <a:rPr lang="en-US" sz="3200" dirty="0"/>
              <a:t>) interface M</a:t>
            </a:r>
            <a:r>
              <a:rPr lang="en-US" sz="3200" i="1" dirty="0"/>
              <a:t>T</a:t>
            </a:r>
            <a:r>
              <a:rPr lang="en-US" sz="3200" dirty="0"/>
              <a:t>U value.</a:t>
            </a:r>
          </a:p>
          <a:p>
            <a:r>
              <a:rPr lang="en-US" sz="3200" dirty="0"/>
              <a:t>We </a:t>
            </a:r>
            <a:r>
              <a:rPr lang="en-US" sz="3200" i="1" dirty="0"/>
              <a:t>don’t</a:t>
            </a:r>
            <a:r>
              <a:rPr lang="en-US" sz="3200" dirty="0"/>
              <a:t> expose MPU to upstack-adjacent interfaces</a:t>
            </a:r>
          </a:p>
          <a:p>
            <a:r>
              <a:rPr lang="en-US" sz="3200" dirty="0"/>
              <a:t>As a result, </a:t>
            </a:r>
            <a:r>
              <a:rPr lang="en-US" sz="3200" dirty="0" err="1"/>
              <a:t>If:L</a:t>
            </a:r>
            <a:r>
              <a:rPr lang="en-US" sz="3200" dirty="0"/>
              <a:t>(</a:t>
            </a:r>
            <a:r>
              <a:rPr lang="en-US" sz="3200" b="1" i="1" dirty="0"/>
              <a:t>n</a:t>
            </a:r>
            <a:r>
              <a:rPr lang="en-US" sz="3200" dirty="0"/>
              <a:t>) MTU configuration requires inferences made at “Layer 8”, based on detailed knowledge of L(</a:t>
            </a:r>
            <a:r>
              <a:rPr lang="en-US" sz="3200" b="1" i="1" dirty="0"/>
              <a:t>n-1</a:t>
            </a:r>
            <a:r>
              <a:rPr lang="en-US" sz="3200" dirty="0"/>
              <a:t>)’s operation</a:t>
            </a:r>
          </a:p>
        </p:txBody>
      </p:sp>
    </p:spTree>
    <p:extLst>
      <p:ext uri="{BB962C8B-B14F-4D97-AF65-F5344CB8AC3E}">
        <p14:creationId xmlns:p14="http://schemas.microsoft.com/office/powerpoint/2010/main" val="2981205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63F05F-DF6D-CA18-383D-6E839E147C8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C3FE755-8CA5-752C-E4A7-B9ACE591DCC8}"/>
              </a:ext>
            </a:extLst>
          </p:cNvPr>
          <p:cNvSpPr>
            <a:spLocks noGrp="1"/>
          </p:cNvSpPr>
          <p:nvPr>
            <p:ph type="title"/>
          </p:nvPr>
        </p:nvSpPr>
        <p:spPr>
          <a:xfrm>
            <a:off x="838200" y="365125"/>
            <a:ext cx="10894888" cy="1325563"/>
          </a:xfrm>
        </p:spPr>
        <p:txBody>
          <a:bodyPr/>
          <a:lstStyle/>
          <a:p>
            <a:r>
              <a:rPr lang="en-US" dirty="0"/>
              <a:t>Variable Encapsulation Overhead</a:t>
            </a:r>
          </a:p>
        </p:txBody>
      </p:sp>
      <p:sp>
        <p:nvSpPr>
          <p:cNvPr id="4" name="Text Placeholder 3">
            <a:extLst>
              <a:ext uri="{FF2B5EF4-FFF2-40B4-BE49-F238E27FC236}">
                <a16:creationId xmlns:a16="http://schemas.microsoft.com/office/drawing/2014/main" id="{E37ED019-73E8-5303-C412-4A238327E839}"/>
              </a:ext>
            </a:extLst>
          </p:cNvPr>
          <p:cNvSpPr>
            <a:spLocks noGrp="1"/>
          </p:cNvSpPr>
          <p:nvPr>
            <p:ph type="body" idx="1"/>
          </p:nvPr>
        </p:nvSpPr>
        <p:spPr>
          <a:xfrm>
            <a:off x="838200" y="1524000"/>
            <a:ext cx="10515600" cy="4652963"/>
          </a:xfrm>
        </p:spPr>
        <p:txBody>
          <a:bodyPr/>
          <a:lstStyle/>
          <a:p>
            <a:r>
              <a:rPr lang="en-US" i="1" dirty="0"/>
              <a:t>This</a:t>
            </a:r>
            <a:r>
              <a:rPr lang="en-US" dirty="0"/>
              <a:t> would be a non-issue if we </a:t>
            </a:r>
            <a:r>
              <a:rPr lang="en-US" i="1" dirty="0"/>
              <a:t>had</a:t>
            </a:r>
            <a:r>
              <a:rPr lang="en-US" dirty="0"/>
              <a:t> up-stack signaling of MPU, to enable auto-configuration of </a:t>
            </a:r>
            <a:r>
              <a:rPr lang="en-US" i="1" dirty="0"/>
              <a:t>interface </a:t>
            </a:r>
            <a:r>
              <a:rPr lang="en-US" dirty="0"/>
              <a:t>MTU</a:t>
            </a:r>
            <a:r>
              <a:rPr lang="en-US" i="1" dirty="0"/>
              <a:t>.</a:t>
            </a:r>
            <a:endParaRPr lang="en-US" dirty="0"/>
          </a:p>
          <a:p>
            <a:r>
              <a:rPr lang="en-US" dirty="0"/>
              <a:t>Instead, network operators have a </a:t>
            </a:r>
            <a:r>
              <a:rPr lang="en-US" i="1" dirty="0"/>
              <a:t>more</a:t>
            </a:r>
            <a:r>
              <a:rPr lang="en-US" dirty="0"/>
              <a:t> complicated analysis for selecting an L(</a:t>
            </a:r>
            <a:r>
              <a:rPr lang="en-US" b="1" i="1" dirty="0"/>
              <a:t>n</a:t>
            </a:r>
            <a:r>
              <a:rPr lang="en-US" dirty="0"/>
              <a:t>) MTU if L(</a:t>
            </a:r>
            <a:r>
              <a:rPr lang="en-US" i="1" dirty="0"/>
              <a:t>n</a:t>
            </a:r>
            <a:r>
              <a:rPr lang="en-US" dirty="0"/>
              <a:t>) has variable encapsulation overhead:</a:t>
            </a:r>
          </a:p>
          <a:p>
            <a:r>
              <a:rPr lang="en-US" dirty="0"/>
              <a:t>Is </a:t>
            </a:r>
            <a:r>
              <a:rPr lang="en-US" dirty="0" err="1"/>
              <a:t>If:L</a:t>
            </a:r>
            <a:r>
              <a:rPr lang="en-US" dirty="0"/>
              <a:t>(</a:t>
            </a:r>
            <a:r>
              <a:rPr lang="en-US" b="1" i="1" dirty="0"/>
              <a:t>n-1</a:t>
            </a:r>
            <a:r>
              <a:rPr lang="en-US" dirty="0"/>
              <a:t>)’s MPU </a:t>
            </a:r>
            <a:r>
              <a:rPr lang="en-US" i="1" dirty="0"/>
              <a:t>static</a:t>
            </a:r>
            <a:r>
              <a:rPr lang="en-US" dirty="0"/>
              <a:t> or </a:t>
            </a:r>
            <a:r>
              <a:rPr lang="en-US" i="1" dirty="0"/>
              <a:t>dynamic</a:t>
            </a:r>
            <a:r>
              <a:rPr lang="en-US" dirty="0"/>
              <a:t>?</a:t>
            </a:r>
          </a:p>
          <a:p>
            <a:pPr lvl="1"/>
            <a:r>
              <a:rPr lang="en-US" sz="2800" dirty="0"/>
              <a:t>If static, infer the </a:t>
            </a:r>
            <a:r>
              <a:rPr lang="en-US" sz="2800" i="1" dirty="0"/>
              <a:t>actual</a:t>
            </a:r>
            <a:r>
              <a:rPr lang="en-US" sz="2800" dirty="0"/>
              <a:t> </a:t>
            </a:r>
            <a:r>
              <a:rPr lang="en-US" sz="2800" dirty="0" err="1"/>
              <a:t>If:L</a:t>
            </a:r>
            <a:r>
              <a:rPr lang="en-US" sz="2800" dirty="0"/>
              <a:t>(</a:t>
            </a:r>
            <a:r>
              <a:rPr lang="en-US" sz="2800" b="1" i="1" dirty="0"/>
              <a:t>n-1</a:t>
            </a:r>
            <a:r>
              <a:rPr lang="en-US" sz="2800" dirty="0"/>
              <a:t>) MPU (by inferring encapsulation overhead from configuration</a:t>
            </a:r>
          </a:p>
          <a:p>
            <a:pPr lvl="1"/>
            <a:r>
              <a:rPr lang="en-US" sz="2800" dirty="0"/>
              <a:t>If dynamic, infer the lowest</a:t>
            </a:r>
            <a:r>
              <a:rPr lang="en-US" sz="2800" i="1" dirty="0"/>
              <a:t> possible</a:t>
            </a:r>
            <a:r>
              <a:rPr lang="en-US" sz="2800" dirty="0"/>
              <a:t> </a:t>
            </a:r>
            <a:r>
              <a:rPr lang="en-US" sz="2800" dirty="0" err="1"/>
              <a:t>If:L</a:t>
            </a:r>
            <a:r>
              <a:rPr lang="en-US" sz="2800" dirty="0"/>
              <a:t>(</a:t>
            </a:r>
            <a:r>
              <a:rPr lang="en-US" sz="2800" b="1" i="1" dirty="0"/>
              <a:t>n-1</a:t>
            </a:r>
            <a:r>
              <a:rPr lang="en-US" sz="2800" dirty="0"/>
              <a:t>) MPU</a:t>
            </a:r>
          </a:p>
          <a:p>
            <a:r>
              <a:rPr lang="en-US" dirty="0"/>
              <a:t>Use inferred </a:t>
            </a:r>
            <a:r>
              <a:rPr lang="en-US" dirty="0" err="1"/>
              <a:t>If:L</a:t>
            </a:r>
            <a:r>
              <a:rPr lang="en-US" dirty="0"/>
              <a:t>(</a:t>
            </a:r>
            <a:r>
              <a:rPr lang="en-US" b="1" i="1" dirty="0"/>
              <a:t>n-1</a:t>
            </a:r>
            <a:r>
              <a:rPr lang="en-US" dirty="0"/>
              <a:t>) MPU as </a:t>
            </a:r>
            <a:r>
              <a:rPr lang="en-US" dirty="0" err="1"/>
              <a:t>If:L</a:t>
            </a:r>
            <a:r>
              <a:rPr lang="en-US" dirty="0"/>
              <a:t>(</a:t>
            </a:r>
            <a:r>
              <a:rPr lang="en-US" b="1" i="1" dirty="0"/>
              <a:t>n</a:t>
            </a:r>
            <a:r>
              <a:rPr lang="en-US" dirty="0"/>
              <a:t>) interface MTU</a:t>
            </a:r>
          </a:p>
        </p:txBody>
      </p:sp>
    </p:spTree>
    <p:extLst>
      <p:ext uri="{BB962C8B-B14F-4D97-AF65-F5344CB8AC3E}">
        <p14:creationId xmlns:p14="http://schemas.microsoft.com/office/powerpoint/2010/main" val="2576640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11999-8C64-5E15-5767-E0E43B82AEF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B1F50A8-6B97-2BDF-4614-FD43B8481F57}"/>
              </a:ext>
            </a:extLst>
          </p:cNvPr>
          <p:cNvSpPr>
            <a:spLocks noGrp="1"/>
          </p:cNvSpPr>
          <p:nvPr>
            <p:ph type="title"/>
          </p:nvPr>
        </p:nvSpPr>
        <p:spPr/>
        <p:txBody>
          <a:bodyPr/>
          <a:lstStyle/>
          <a:p>
            <a:r>
              <a:rPr lang="en-US" dirty="0"/>
              <a:t>MRU Opacity</a:t>
            </a:r>
          </a:p>
        </p:txBody>
      </p:sp>
      <p:sp>
        <p:nvSpPr>
          <p:cNvPr id="4" name="Text Placeholder 3">
            <a:extLst>
              <a:ext uri="{FF2B5EF4-FFF2-40B4-BE49-F238E27FC236}">
                <a16:creationId xmlns:a16="http://schemas.microsoft.com/office/drawing/2014/main" id="{E1ADB8F3-507C-3FB7-9559-236A187DFD6C}"/>
              </a:ext>
            </a:extLst>
          </p:cNvPr>
          <p:cNvSpPr>
            <a:spLocks noGrp="1"/>
          </p:cNvSpPr>
          <p:nvPr>
            <p:ph type="body" idx="1"/>
          </p:nvPr>
        </p:nvSpPr>
        <p:spPr>
          <a:xfrm>
            <a:off x="838200" y="1623978"/>
            <a:ext cx="10515600" cy="4335952"/>
          </a:xfrm>
        </p:spPr>
        <p:txBody>
          <a:bodyPr/>
          <a:lstStyle/>
          <a:p>
            <a:r>
              <a:rPr lang="en-US" sz="3200" dirty="0"/>
              <a:t>This isn’t really a </a:t>
            </a:r>
            <a:r>
              <a:rPr lang="en-US" sz="3200" i="1" dirty="0"/>
              <a:t>vertical-interface</a:t>
            </a:r>
            <a:r>
              <a:rPr lang="en-US" sz="3200" dirty="0"/>
              <a:t> issue</a:t>
            </a:r>
          </a:p>
          <a:p>
            <a:r>
              <a:rPr lang="en-US" sz="3200" dirty="0"/>
              <a:t>It’s a Layer-8 issue, created by </a:t>
            </a:r>
          </a:p>
          <a:p>
            <a:r>
              <a:rPr lang="en-US" sz="3200" dirty="0"/>
              <a:t>We need to know </a:t>
            </a:r>
            <a:r>
              <a:rPr lang="en-US" sz="3200" dirty="0" err="1"/>
              <a:t>If:L</a:t>
            </a:r>
            <a:r>
              <a:rPr lang="en-US" sz="3200" dirty="0"/>
              <a:t>(</a:t>
            </a:r>
            <a:r>
              <a:rPr lang="en-US" sz="3200" b="1" i="1" dirty="0"/>
              <a:t>n</a:t>
            </a:r>
            <a:r>
              <a:rPr lang="en-US" sz="3200" dirty="0"/>
              <a:t>)’s M</a:t>
            </a:r>
            <a:r>
              <a:rPr lang="en-US" sz="3200" i="1" dirty="0"/>
              <a:t>R</a:t>
            </a:r>
            <a:r>
              <a:rPr lang="en-US" sz="3200" dirty="0"/>
              <a:t>U to inform our inferred optimal interface MTUs for:</a:t>
            </a:r>
          </a:p>
          <a:p>
            <a:pPr lvl="1"/>
            <a:r>
              <a:rPr lang="en-US" sz="3600" dirty="0" err="1"/>
              <a:t>If:L</a:t>
            </a:r>
            <a:r>
              <a:rPr lang="en-US" sz="3600" dirty="0"/>
              <a:t>(n)</a:t>
            </a:r>
            <a:r>
              <a:rPr lang="en-US" sz="3600" baseline="-25000" dirty="0"/>
              <a:t>a-z</a:t>
            </a:r>
            <a:endParaRPr lang="en-US" sz="3600" dirty="0"/>
          </a:p>
          <a:p>
            <a:pPr lvl="1"/>
            <a:r>
              <a:rPr lang="en-US" sz="3600" dirty="0" err="1"/>
              <a:t>If:L</a:t>
            </a:r>
            <a:r>
              <a:rPr lang="en-US" sz="3600" dirty="0"/>
              <a:t>(n-1)</a:t>
            </a:r>
            <a:r>
              <a:rPr lang="en-US" sz="3600" baseline="-25000" dirty="0"/>
              <a:t>a-z</a:t>
            </a:r>
            <a:endParaRPr lang="en-US" sz="3600" dirty="0"/>
          </a:p>
          <a:p>
            <a:pPr lvl="1"/>
            <a:r>
              <a:rPr lang="en-US" sz="3600" dirty="0" err="1"/>
              <a:t>If:L</a:t>
            </a:r>
            <a:r>
              <a:rPr lang="en-US" sz="3600" dirty="0"/>
              <a:t>(n+1)</a:t>
            </a:r>
            <a:r>
              <a:rPr lang="en-US" sz="3600" baseline="-25000" dirty="0"/>
              <a:t>a-z</a:t>
            </a:r>
            <a:endParaRPr lang="en-US" sz="3600" dirty="0"/>
          </a:p>
        </p:txBody>
      </p:sp>
    </p:spTree>
    <p:extLst>
      <p:ext uri="{BB962C8B-B14F-4D97-AF65-F5344CB8AC3E}">
        <p14:creationId xmlns:p14="http://schemas.microsoft.com/office/powerpoint/2010/main" val="4272265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84181-D572-6C12-7F44-597B47DAB17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7C0B63B-DE26-81CE-8446-CE39CF3F4AE8}"/>
              </a:ext>
            </a:extLst>
          </p:cNvPr>
          <p:cNvSpPr>
            <a:spLocks noGrp="1"/>
          </p:cNvSpPr>
          <p:nvPr>
            <p:ph type="title"/>
          </p:nvPr>
        </p:nvSpPr>
        <p:spPr/>
        <p:txBody>
          <a:bodyPr/>
          <a:lstStyle/>
          <a:p>
            <a:r>
              <a:rPr lang="en-US" dirty="0"/>
              <a:t>Current Workarounds</a:t>
            </a:r>
          </a:p>
        </p:txBody>
      </p:sp>
      <p:sp>
        <p:nvSpPr>
          <p:cNvPr id="4" name="Text Placeholder 3">
            <a:extLst>
              <a:ext uri="{FF2B5EF4-FFF2-40B4-BE49-F238E27FC236}">
                <a16:creationId xmlns:a16="http://schemas.microsoft.com/office/drawing/2014/main" id="{0C0A93F9-64BD-6E87-30D3-BFFA9F6C3EB3}"/>
              </a:ext>
            </a:extLst>
          </p:cNvPr>
          <p:cNvSpPr>
            <a:spLocks noGrp="1"/>
          </p:cNvSpPr>
          <p:nvPr>
            <p:ph type="body" idx="1"/>
          </p:nvPr>
        </p:nvSpPr>
        <p:spPr>
          <a:xfrm>
            <a:off x="838200" y="1623978"/>
            <a:ext cx="10515600" cy="4335952"/>
          </a:xfrm>
        </p:spPr>
        <p:txBody>
          <a:bodyPr/>
          <a:lstStyle/>
          <a:p>
            <a:r>
              <a:rPr lang="en-US" dirty="0"/>
              <a:t>Manage interface MTU at Layer-8</a:t>
            </a:r>
          </a:p>
          <a:p>
            <a:pPr lvl="1"/>
            <a:r>
              <a:rPr lang="en-US" sz="2800" dirty="0"/>
              <a:t>Do the math, to the best of your ability and knowledge</a:t>
            </a:r>
          </a:p>
          <a:p>
            <a:pPr lvl="1"/>
            <a:r>
              <a:rPr lang="en-US" sz="2800" dirty="0"/>
              <a:t>When all else fails, use trial-and-error to zero in on actual effective MTU and set that as interface MTU</a:t>
            </a:r>
          </a:p>
          <a:p>
            <a:r>
              <a:rPr lang="en-US" dirty="0"/>
              <a:t>Strive for consistent end-to-end L(</a:t>
            </a:r>
            <a:r>
              <a:rPr lang="en-US" b="1" i="1" dirty="0"/>
              <a:t>n-1</a:t>
            </a:r>
            <a:r>
              <a:rPr lang="en-US" dirty="0"/>
              <a:t>) M</a:t>
            </a:r>
            <a:r>
              <a:rPr lang="en-US" i="1" dirty="0"/>
              <a:t>P</a:t>
            </a:r>
            <a:r>
              <a:rPr lang="en-US" dirty="0"/>
              <a:t>U across your L(</a:t>
            </a:r>
            <a:r>
              <a:rPr lang="en-US" b="1" dirty="0"/>
              <a:t>n</a:t>
            </a:r>
            <a:r>
              <a:rPr lang="en-US" dirty="0"/>
              <a:t>) networks</a:t>
            </a:r>
          </a:p>
          <a:p>
            <a:pPr lvl="1"/>
            <a:r>
              <a:rPr lang="en-US" sz="2800" dirty="0"/>
              <a:t>If it’s always the </a:t>
            </a:r>
            <a:r>
              <a:rPr lang="en-US" sz="2800" i="1" dirty="0"/>
              <a:t>same</a:t>
            </a:r>
            <a:r>
              <a:rPr lang="en-US" sz="2800" dirty="0"/>
              <a:t> value, you only have to do the math once </a:t>
            </a:r>
          </a:p>
        </p:txBody>
      </p:sp>
    </p:spTree>
    <p:extLst>
      <p:ext uri="{BB962C8B-B14F-4D97-AF65-F5344CB8AC3E}">
        <p14:creationId xmlns:p14="http://schemas.microsoft.com/office/powerpoint/2010/main" val="3151384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4B6C7-F560-7D49-7ECF-A95A74DA9AC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62AC0F4-639A-5D09-B6F2-04571FAF72F5}"/>
              </a:ext>
            </a:extLst>
          </p:cNvPr>
          <p:cNvSpPr>
            <a:spLocks noGrp="1"/>
          </p:cNvSpPr>
          <p:nvPr>
            <p:ph type="title"/>
          </p:nvPr>
        </p:nvSpPr>
        <p:spPr/>
        <p:txBody>
          <a:bodyPr/>
          <a:lstStyle/>
          <a:p>
            <a:r>
              <a:rPr lang="en-US" dirty="0"/>
              <a:t>TL/DR: Vertical Interface Design</a:t>
            </a:r>
          </a:p>
        </p:txBody>
      </p:sp>
      <p:sp>
        <p:nvSpPr>
          <p:cNvPr id="4" name="Text Placeholder 3">
            <a:extLst>
              <a:ext uri="{FF2B5EF4-FFF2-40B4-BE49-F238E27FC236}">
                <a16:creationId xmlns:a16="http://schemas.microsoft.com/office/drawing/2014/main" id="{D596ECBB-6CBD-A1FB-762A-6BA6D6541C88}"/>
              </a:ext>
            </a:extLst>
          </p:cNvPr>
          <p:cNvSpPr>
            <a:spLocks noGrp="1"/>
          </p:cNvSpPr>
          <p:nvPr>
            <p:ph type="body" idx="1"/>
          </p:nvPr>
        </p:nvSpPr>
        <p:spPr>
          <a:xfrm>
            <a:off x="838200" y="1623978"/>
            <a:ext cx="10515600" cy="4335952"/>
          </a:xfrm>
        </p:spPr>
        <p:txBody>
          <a:bodyPr/>
          <a:lstStyle/>
          <a:p>
            <a:r>
              <a:rPr lang="en-US" sz="3200" dirty="0"/>
              <a:t>The absence of in-stack signaling of MPU/MRU in  vertical-interface design of message-oriented protocols makes things really </a:t>
            </a:r>
            <a:r>
              <a:rPr lang="en-US" sz="3200" b="1" i="1" dirty="0"/>
              <a:t>hard</a:t>
            </a:r>
            <a:r>
              <a:rPr lang="en-US" sz="3200" dirty="0"/>
              <a:t>.</a:t>
            </a:r>
          </a:p>
          <a:p>
            <a:r>
              <a:rPr lang="en-US" sz="3200" dirty="0"/>
              <a:t>It pushes deterministic calculations about optimal interface MTU into the hands and heads of operators who often don’t </a:t>
            </a:r>
            <a:r>
              <a:rPr lang="en-US" sz="3200" i="1" dirty="0"/>
              <a:t>have</a:t>
            </a:r>
            <a:r>
              <a:rPr lang="en-US" sz="3200" dirty="0"/>
              <a:t> the information they </a:t>
            </a:r>
            <a:r>
              <a:rPr lang="en-US" sz="3200" i="1" dirty="0"/>
              <a:t>need</a:t>
            </a:r>
            <a:r>
              <a:rPr lang="en-US" sz="3200" dirty="0"/>
              <a:t> to </a:t>
            </a:r>
            <a:r>
              <a:rPr lang="en-US" sz="3200" i="1" dirty="0"/>
              <a:t>make</a:t>
            </a:r>
            <a:r>
              <a:rPr lang="en-US" sz="3200" dirty="0"/>
              <a:t> those calculations </a:t>
            </a:r>
          </a:p>
          <a:p>
            <a:endParaRPr lang="en-US" sz="3600" dirty="0"/>
          </a:p>
        </p:txBody>
      </p:sp>
    </p:spTree>
    <p:extLst>
      <p:ext uri="{BB962C8B-B14F-4D97-AF65-F5344CB8AC3E}">
        <p14:creationId xmlns:p14="http://schemas.microsoft.com/office/powerpoint/2010/main" val="1196149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608EF-C60C-1560-A47A-9A5349CD8D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8D65E1-CF8C-9695-27F5-1F6AB80B596A}"/>
              </a:ext>
            </a:extLst>
          </p:cNvPr>
          <p:cNvSpPr>
            <a:spLocks noGrp="1"/>
          </p:cNvSpPr>
          <p:nvPr>
            <p:ph type="title"/>
          </p:nvPr>
        </p:nvSpPr>
        <p:spPr>
          <a:xfrm>
            <a:off x="831849" y="1709738"/>
            <a:ext cx="10859407" cy="2852737"/>
          </a:xfrm>
        </p:spPr>
        <p:txBody>
          <a:bodyPr/>
          <a:lstStyle/>
          <a:p>
            <a:r>
              <a:rPr lang="en-US" dirty="0"/>
              <a:t>Indictment of In-Network Tunneling / IP overlays</a:t>
            </a:r>
            <a:endParaRPr lang="en-US" sz="4800" dirty="0"/>
          </a:p>
        </p:txBody>
      </p:sp>
      <p:sp>
        <p:nvSpPr>
          <p:cNvPr id="3" name="Text Placeholder 2">
            <a:extLst>
              <a:ext uri="{FF2B5EF4-FFF2-40B4-BE49-F238E27FC236}">
                <a16:creationId xmlns:a16="http://schemas.microsoft.com/office/drawing/2014/main" id="{B43FBBDC-956A-C3F9-577B-3FE5F30B5A38}"/>
              </a:ext>
            </a:extLst>
          </p:cNvPr>
          <p:cNvSpPr>
            <a:spLocks noGrp="1"/>
          </p:cNvSpPr>
          <p:nvPr>
            <p:ph type="body" idx="1"/>
          </p:nvPr>
        </p:nvSpPr>
        <p:spPr/>
        <p:txBody>
          <a:bodyPr/>
          <a:lstStyle/>
          <a:p>
            <a:r>
              <a:rPr lang="en-US" dirty="0"/>
              <a:t>04-Feb-2025</a:t>
            </a:r>
          </a:p>
        </p:txBody>
      </p:sp>
    </p:spTree>
    <p:extLst>
      <p:ext uri="{BB962C8B-B14F-4D97-AF65-F5344CB8AC3E}">
        <p14:creationId xmlns:p14="http://schemas.microsoft.com/office/powerpoint/2010/main" val="3757164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3DD5D1-ACFB-5868-F2FD-9BEA1F2558F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7347DBB-B07D-FEE5-BD16-BDCBCD1B8C9F}"/>
              </a:ext>
            </a:extLst>
          </p:cNvPr>
          <p:cNvSpPr>
            <a:spLocks noGrp="1"/>
          </p:cNvSpPr>
          <p:nvPr>
            <p:ph type="title"/>
          </p:nvPr>
        </p:nvSpPr>
        <p:spPr>
          <a:xfrm>
            <a:off x="838199" y="365125"/>
            <a:ext cx="10689771" cy="1325563"/>
          </a:xfrm>
        </p:spPr>
        <p:txBody>
          <a:bodyPr/>
          <a:lstStyle/>
          <a:p>
            <a:r>
              <a:rPr lang="en-US" dirty="0"/>
              <a:t>In-network tunneling / IP-overlay</a:t>
            </a:r>
            <a:br>
              <a:rPr lang="en-US" dirty="0"/>
            </a:br>
            <a:r>
              <a:rPr lang="en-US" i="1" dirty="0"/>
              <a:t>Breaks</a:t>
            </a:r>
            <a:r>
              <a:rPr lang="en-US" dirty="0"/>
              <a:t> PMTUD</a:t>
            </a:r>
          </a:p>
        </p:txBody>
      </p:sp>
      <p:sp>
        <p:nvSpPr>
          <p:cNvPr id="4" name="Text Placeholder 3">
            <a:extLst>
              <a:ext uri="{FF2B5EF4-FFF2-40B4-BE49-F238E27FC236}">
                <a16:creationId xmlns:a16="http://schemas.microsoft.com/office/drawing/2014/main" id="{493265C5-4FBB-D572-8248-677173E04FB0}"/>
              </a:ext>
            </a:extLst>
          </p:cNvPr>
          <p:cNvSpPr>
            <a:spLocks noGrp="1"/>
          </p:cNvSpPr>
          <p:nvPr>
            <p:ph type="body" idx="1"/>
          </p:nvPr>
        </p:nvSpPr>
        <p:spPr>
          <a:xfrm>
            <a:off x="838200" y="2100942"/>
            <a:ext cx="10515600" cy="3858987"/>
          </a:xfrm>
        </p:spPr>
        <p:txBody>
          <a:bodyPr/>
          <a:lstStyle/>
          <a:p>
            <a:r>
              <a:rPr lang="en-US" sz="4000" dirty="0"/>
              <a:t>There’s </a:t>
            </a:r>
            <a:r>
              <a:rPr lang="en-US" sz="4000" b="1" i="1" dirty="0"/>
              <a:t>not</a:t>
            </a:r>
            <a:r>
              <a:rPr lang="en-US" sz="4000" dirty="0"/>
              <a:t> a working mechanism for underlay PMTU information to make it into the overlay</a:t>
            </a:r>
          </a:p>
          <a:p>
            <a:r>
              <a:rPr lang="en-US" sz="4000" dirty="0"/>
              <a:t>The </a:t>
            </a:r>
            <a:r>
              <a:rPr lang="en-US" sz="4000" i="1" dirty="0"/>
              <a:t>entire underlay</a:t>
            </a:r>
            <a:r>
              <a:rPr lang="en-US" sz="4000" dirty="0"/>
              <a:t> becomes a PMTUD blackhole for the overlay</a:t>
            </a:r>
          </a:p>
        </p:txBody>
      </p:sp>
    </p:spTree>
    <p:extLst>
      <p:ext uri="{BB962C8B-B14F-4D97-AF65-F5344CB8AC3E}">
        <p14:creationId xmlns:p14="http://schemas.microsoft.com/office/powerpoint/2010/main" val="4154164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54AF5-4652-0BD3-98A8-553CBDE16F3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EE1BAAF-39B6-8C4F-FBA7-1F3145D3D801}"/>
              </a:ext>
            </a:extLst>
          </p:cNvPr>
          <p:cNvSpPr>
            <a:spLocks noGrp="1"/>
          </p:cNvSpPr>
          <p:nvPr>
            <p:ph type="title"/>
          </p:nvPr>
        </p:nvSpPr>
        <p:spPr>
          <a:xfrm>
            <a:off x="838199" y="365125"/>
            <a:ext cx="10797229" cy="1325563"/>
          </a:xfrm>
        </p:spPr>
        <p:txBody>
          <a:bodyPr/>
          <a:lstStyle/>
          <a:p>
            <a:r>
              <a:rPr lang="en-US" dirty="0"/>
              <a:t>How Can This </a:t>
            </a:r>
            <a:r>
              <a:rPr lang="en-US" i="1" dirty="0"/>
              <a:t>Be</a:t>
            </a:r>
            <a:r>
              <a:rPr lang="en-US" dirty="0"/>
              <a:t>?</a:t>
            </a:r>
          </a:p>
        </p:txBody>
      </p:sp>
      <p:sp>
        <p:nvSpPr>
          <p:cNvPr id="4" name="Text Placeholder 3">
            <a:extLst>
              <a:ext uri="{FF2B5EF4-FFF2-40B4-BE49-F238E27FC236}">
                <a16:creationId xmlns:a16="http://schemas.microsoft.com/office/drawing/2014/main" id="{4D844095-F2AE-DF02-DC8D-A58EE160DF1F}"/>
              </a:ext>
            </a:extLst>
          </p:cNvPr>
          <p:cNvSpPr>
            <a:spLocks noGrp="1"/>
          </p:cNvSpPr>
          <p:nvPr>
            <p:ph type="body" idx="1"/>
          </p:nvPr>
        </p:nvSpPr>
        <p:spPr>
          <a:xfrm>
            <a:off x="511214" y="1690688"/>
            <a:ext cx="11521129" cy="4150638"/>
          </a:xfrm>
        </p:spPr>
        <p:txBody>
          <a:bodyPr/>
          <a:lstStyle/>
          <a:p>
            <a:r>
              <a:rPr lang="en-US" i="1" dirty="0"/>
              <a:t>Hosts</a:t>
            </a:r>
            <a:r>
              <a:rPr lang="en-US" dirty="0"/>
              <a:t> and </a:t>
            </a:r>
            <a:r>
              <a:rPr lang="en-US" i="1" dirty="0"/>
              <a:t>routers</a:t>
            </a:r>
            <a:r>
              <a:rPr lang="en-US" dirty="0"/>
              <a:t> have different PMTUD obligations</a:t>
            </a:r>
          </a:p>
          <a:p>
            <a:r>
              <a:rPr lang="en-US" i="1" dirty="0"/>
              <a:t>Routers</a:t>
            </a:r>
            <a:r>
              <a:rPr lang="en-US" dirty="0"/>
              <a:t> only have to </a:t>
            </a:r>
            <a:r>
              <a:rPr lang="en-US" i="1" dirty="0"/>
              <a:t>generate</a:t>
            </a:r>
            <a:r>
              <a:rPr lang="en-US" dirty="0"/>
              <a:t> PTB messages</a:t>
            </a:r>
          </a:p>
          <a:p>
            <a:pPr lvl="1"/>
            <a:r>
              <a:rPr lang="en-US" sz="2800" dirty="0"/>
              <a:t>Not </a:t>
            </a:r>
            <a:r>
              <a:rPr lang="en-US" sz="2800" i="1" dirty="0"/>
              <a:t>implement</a:t>
            </a:r>
            <a:r>
              <a:rPr lang="en-US" sz="2800" dirty="0"/>
              <a:t> path MTU</a:t>
            </a:r>
            <a:endParaRPr lang="en-US" sz="2800" i="1" dirty="0"/>
          </a:p>
          <a:p>
            <a:r>
              <a:rPr lang="en-US" i="1" dirty="0"/>
              <a:t>Hosts</a:t>
            </a:r>
            <a:r>
              <a:rPr lang="en-US" dirty="0"/>
              <a:t> have to </a:t>
            </a:r>
            <a:r>
              <a:rPr lang="en-US" i="1" dirty="0"/>
              <a:t>implement/maintain</a:t>
            </a:r>
            <a:r>
              <a:rPr lang="en-US" dirty="0"/>
              <a:t> path MTU state</a:t>
            </a:r>
          </a:p>
          <a:p>
            <a:r>
              <a:rPr lang="en-US" dirty="0"/>
              <a:t>Devices doing IP-overlay encapsulation are forwarding datagrams (like a router) </a:t>
            </a:r>
            <a:r>
              <a:rPr lang="en-US" i="1" dirty="0"/>
              <a:t>and</a:t>
            </a:r>
            <a:r>
              <a:rPr lang="en-US" dirty="0"/>
              <a:t> generating datagrams (like a host)</a:t>
            </a:r>
          </a:p>
          <a:p>
            <a:pPr lvl="1"/>
            <a:r>
              <a:rPr lang="en-US" sz="2800" dirty="0"/>
              <a:t>And (usually) fulfilling the PMTUD obligations of </a:t>
            </a:r>
            <a:r>
              <a:rPr lang="en-US" sz="2800" b="1" i="1" dirty="0"/>
              <a:t>neither</a:t>
            </a:r>
            <a:r>
              <a:rPr lang="en-US" sz="2800" dirty="0"/>
              <a:t> role</a:t>
            </a:r>
          </a:p>
        </p:txBody>
      </p:sp>
    </p:spTree>
    <p:extLst>
      <p:ext uri="{BB962C8B-B14F-4D97-AF65-F5344CB8AC3E}">
        <p14:creationId xmlns:p14="http://schemas.microsoft.com/office/powerpoint/2010/main" val="1615430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7C724-D425-8B4D-CC44-E136A6C0876A}"/>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64227185-9D44-0571-9A61-678B03739931}"/>
              </a:ext>
            </a:extLst>
          </p:cNvPr>
          <p:cNvSpPr>
            <a:spLocks noGrp="1"/>
          </p:cNvSpPr>
          <p:nvPr>
            <p:ph type="body" idx="1"/>
          </p:nvPr>
        </p:nvSpPr>
        <p:spPr>
          <a:xfrm>
            <a:off x="511214" y="1095379"/>
            <a:ext cx="11641920" cy="4745948"/>
          </a:xfrm>
        </p:spPr>
        <p:txBody>
          <a:bodyPr/>
          <a:lstStyle/>
          <a:p>
            <a:r>
              <a:rPr lang="en-US" dirty="0"/>
              <a:t>What happens when Eth-b receives a PTB to Tu-a?</a:t>
            </a:r>
          </a:p>
          <a:p>
            <a:pPr lvl="1"/>
            <a:r>
              <a:rPr lang="en-US" sz="2800" dirty="0"/>
              <a:t>Does it send the PTB to Tu-a?</a:t>
            </a:r>
          </a:p>
          <a:p>
            <a:pPr lvl="1"/>
            <a:r>
              <a:rPr lang="en-US" sz="2800" dirty="0"/>
              <a:t>Does Tu-a xlate the PTB into the overlay?</a:t>
            </a:r>
          </a:p>
          <a:p>
            <a:pPr lvl="1"/>
            <a:r>
              <a:rPr lang="en-US" sz="2800" dirty="0"/>
              <a:t>Does Tu-a implement path MTU?</a:t>
            </a:r>
          </a:p>
          <a:p>
            <a:r>
              <a:rPr lang="en-US" dirty="0"/>
              <a:t>Status quo, basically nothing</a:t>
            </a:r>
            <a:endParaRPr lang="en-US" i="1" dirty="0"/>
          </a:p>
        </p:txBody>
      </p:sp>
      <p:sp>
        <p:nvSpPr>
          <p:cNvPr id="3" name="Title 2">
            <a:extLst>
              <a:ext uri="{FF2B5EF4-FFF2-40B4-BE49-F238E27FC236}">
                <a16:creationId xmlns:a16="http://schemas.microsoft.com/office/drawing/2014/main" id="{3F48CB7D-338A-B3D6-A3F6-5C92E6E180F3}"/>
              </a:ext>
            </a:extLst>
          </p:cNvPr>
          <p:cNvSpPr>
            <a:spLocks noGrp="1"/>
          </p:cNvSpPr>
          <p:nvPr>
            <p:ph type="title"/>
          </p:nvPr>
        </p:nvSpPr>
        <p:spPr>
          <a:xfrm>
            <a:off x="838199" y="365125"/>
            <a:ext cx="10797229" cy="902809"/>
          </a:xfrm>
        </p:spPr>
        <p:txBody>
          <a:bodyPr/>
          <a:lstStyle/>
          <a:p>
            <a:r>
              <a:rPr lang="en-US" dirty="0"/>
              <a:t>Overlay/Underlay/Tunnel Interfaces</a:t>
            </a:r>
          </a:p>
        </p:txBody>
      </p:sp>
      <p:sp>
        <p:nvSpPr>
          <p:cNvPr id="6" name="Rectangle: Rounded Corners 5">
            <a:extLst>
              <a:ext uri="{FF2B5EF4-FFF2-40B4-BE49-F238E27FC236}">
                <a16:creationId xmlns:a16="http://schemas.microsoft.com/office/drawing/2014/main" id="{324515ED-AC4A-D139-A793-E3B2C51DD2B6}"/>
              </a:ext>
            </a:extLst>
          </p:cNvPr>
          <p:cNvSpPr/>
          <p:nvPr/>
        </p:nvSpPr>
        <p:spPr>
          <a:xfrm>
            <a:off x="7548387" y="3715708"/>
            <a:ext cx="1920240" cy="1596727"/>
          </a:xfrm>
          <a:prstGeom prst="roundRect">
            <a:avLst>
              <a:gd name="adj" fmla="val 100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3">
            <a:extLst>
              <a:ext uri="{FF2B5EF4-FFF2-40B4-BE49-F238E27FC236}">
                <a16:creationId xmlns:a16="http://schemas.microsoft.com/office/drawing/2014/main" id="{CDE5494E-1589-9F11-031C-E13D510809A6}"/>
              </a:ext>
            </a:extLst>
          </p:cNvPr>
          <p:cNvSpPr txBox="1">
            <a:spLocks/>
          </p:cNvSpPr>
          <p:nvPr/>
        </p:nvSpPr>
        <p:spPr>
          <a:xfrm>
            <a:off x="10229760" y="4056506"/>
            <a:ext cx="1986140" cy="480891"/>
          </a:xfrm>
          <a:prstGeom prst="rect">
            <a:avLst/>
          </a:prstGeom>
          <a:noFill/>
          <a:ln>
            <a:noFill/>
          </a:ln>
        </p:spPr>
        <p:txBody>
          <a:bodyPr spcFirstLastPara="1" wrap="square" lIns="91425" tIns="0" rIns="91425" bIns="91440" anchor="ctr"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ontserrat"/>
                <a:ea typeface="Montserrat"/>
                <a:cs typeface="Montserrat"/>
                <a:sym typeface="Montserra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0800" indent="0">
              <a:buNone/>
            </a:pPr>
            <a:r>
              <a:rPr lang="en-US" b="1" dirty="0">
                <a:solidFill>
                  <a:schemeClr val="accent1"/>
                </a:solidFill>
              </a:rPr>
              <a:t>Overlay</a:t>
            </a:r>
          </a:p>
        </p:txBody>
      </p:sp>
      <p:sp>
        <p:nvSpPr>
          <p:cNvPr id="17" name="Oval 16">
            <a:extLst>
              <a:ext uri="{FF2B5EF4-FFF2-40B4-BE49-F238E27FC236}">
                <a16:creationId xmlns:a16="http://schemas.microsoft.com/office/drawing/2014/main" id="{A7F2ABF3-1199-3B39-C644-81E8071BF6A9}"/>
              </a:ext>
            </a:extLst>
          </p:cNvPr>
          <p:cNvSpPr/>
          <p:nvPr/>
        </p:nvSpPr>
        <p:spPr>
          <a:xfrm>
            <a:off x="10880594" y="3558772"/>
            <a:ext cx="548640" cy="5486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2800" dirty="0"/>
              <a:t>h1</a:t>
            </a:r>
          </a:p>
        </p:txBody>
      </p:sp>
      <p:cxnSp>
        <p:nvCxnSpPr>
          <p:cNvPr id="20" name="Straight Arrow Connector 19">
            <a:extLst>
              <a:ext uri="{FF2B5EF4-FFF2-40B4-BE49-F238E27FC236}">
                <a16:creationId xmlns:a16="http://schemas.microsoft.com/office/drawing/2014/main" id="{179E5F18-340D-19BC-0D85-8FD89AA915F2}"/>
              </a:ext>
            </a:extLst>
          </p:cNvPr>
          <p:cNvCxnSpPr>
            <a:cxnSpLocks/>
          </p:cNvCxnSpPr>
          <p:nvPr/>
        </p:nvCxnSpPr>
        <p:spPr>
          <a:xfrm>
            <a:off x="6946900" y="4509802"/>
            <a:ext cx="4853577" cy="18144"/>
          </a:xfrm>
          <a:prstGeom prst="straightConnector1">
            <a:avLst/>
          </a:prstGeom>
          <a:ln w="31750" cap="flat">
            <a:solidFill>
              <a:schemeClr val="bg2"/>
            </a:solidFill>
            <a:prstDash val="dash"/>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25" name="Text Placeholder 3">
            <a:extLst>
              <a:ext uri="{FF2B5EF4-FFF2-40B4-BE49-F238E27FC236}">
                <a16:creationId xmlns:a16="http://schemas.microsoft.com/office/drawing/2014/main" id="{61CA92F0-F6E9-D76E-57E3-ECA73E65C4F7}"/>
              </a:ext>
            </a:extLst>
          </p:cNvPr>
          <p:cNvSpPr txBox="1">
            <a:spLocks/>
          </p:cNvSpPr>
          <p:nvPr/>
        </p:nvSpPr>
        <p:spPr>
          <a:xfrm>
            <a:off x="10102354" y="4527946"/>
            <a:ext cx="1986140" cy="480891"/>
          </a:xfrm>
          <a:prstGeom prst="rect">
            <a:avLst/>
          </a:prstGeom>
          <a:noFill/>
          <a:ln>
            <a:noFill/>
          </a:ln>
        </p:spPr>
        <p:txBody>
          <a:bodyPr spcFirstLastPara="1" wrap="square" lIns="91425" tIns="45700" rIns="91425" bIns="91440" anchor="ctr"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ontserrat"/>
                <a:ea typeface="Montserrat"/>
                <a:cs typeface="Montserrat"/>
                <a:sym typeface="Montserra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0800" indent="0">
              <a:buNone/>
            </a:pPr>
            <a:r>
              <a:rPr lang="en-US" b="1" dirty="0">
                <a:solidFill>
                  <a:schemeClr val="accent1"/>
                </a:solidFill>
              </a:rPr>
              <a:t>Underlay</a:t>
            </a:r>
          </a:p>
        </p:txBody>
      </p:sp>
      <p:sp>
        <p:nvSpPr>
          <p:cNvPr id="26" name="Rectangle: Rounded Corners 25">
            <a:extLst>
              <a:ext uri="{FF2B5EF4-FFF2-40B4-BE49-F238E27FC236}">
                <a16:creationId xmlns:a16="http://schemas.microsoft.com/office/drawing/2014/main" id="{4D62972D-0FF1-E898-C5DD-4182D7531439}"/>
              </a:ext>
            </a:extLst>
          </p:cNvPr>
          <p:cNvSpPr/>
          <p:nvPr/>
        </p:nvSpPr>
        <p:spPr>
          <a:xfrm>
            <a:off x="7859727" y="3540973"/>
            <a:ext cx="1280160" cy="365760"/>
          </a:xfrm>
          <a:prstGeom prst="roundRect">
            <a:avLst>
              <a:gd name="adj" fmla="val 100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Eth-a</a:t>
            </a:r>
          </a:p>
        </p:txBody>
      </p:sp>
      <p:sp>
        <p:nvSpPr>
          <p:cNvPr id="27" name="Rectangle: Rounded Corners 26">
            <a:extLst>
              <a:ext uri="{FF2B5EF4-FFF2-40B4-BE49-F238E27FC236}">
                <a16:creationId xmlns:a16="http://schemas.microsoft.com/office/drawing/2014/main" id="{1658FEC5-436F-6145-699D-F05453840A78}"/>
              </a:ext>
            </a:extLst>
          </p:cNvPr>
          <p:cNvSpPr/>
          <p:nvPr/>
        </p:nvSpPr>
        <p:spPr>
          <a:xfrm>
            <a:off x="7859727" y="5144801"/>
            <a:ext cx="1280160" cy="365760"/>
          </a:xfrm>
          <a:prstGeom prst="roundRect">
            <a:avLst>
              <a:gd name="adj" fmla="val 100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Eth-b</a:t>
            </a:r>
          </a:p>
        </p:txBody>
      </p:sp>
      <p:sp>
        <p:nvSpPr>
          <p:cNvPr id="28" name="Rectangle: Rounded Corners 27">
            <a:extLst>
              <a:ext uri="{FF2B5EF4-FFF2-40B4-BE49-F238E27FC236}">
                <a16:creationId xmlns:a16="http://schemas.microsoft.com/office/drawing/2014/main" id="{3A9BE350-F5A9-A67C-902E-191BFE555E28}"/>
              </a:ext>
            </a:extLst>
          </p:cNvPr>
          <p:cNvSpPr/>
          <p:nvPr/>
        </p:nvSpPr>
        <p:spPr>
          <a:xfrm>
            <a:off x="8048413" y="4326922"/>
            <a:ext cx="1280160" cy="365760"/>
          </a:xfrm>
          <a:prstGeom prst="roundRect">
            <a:avLst>
              <a:gd name="adj" fmla="val 100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Tu-a</a:t>
            </a:r>
          </a:p>
        </p:txBody>
      </p:sp>
      <p:cxnSp>
        <p:nvCxnSpPr>
          <p:cNvPr id="30" name="Connector: Elbow 29">
            <a:extLst>
              <a:ext uri="{FF2B5EF4-FFF2-40B4-BE49-F238E27FC236}">
                <a16:creationId xmlns:a16="http://schemas.microsoft.com/office/drawing/2014/main" id="{53A22EE0-6F95-3520-1BB6-264064F92BE8}"/>
              </a:ext>
            </a:extLst>
          </p:cNvPr>
          <p:cNvCxnSpPr>
            <a:cxnSpLocks/>
            <a:stCxn id="26" idx="2"/>
            <a:endCxn id="28" idx="0"/>
          </p:cNvCxnSpPr>
          <p:nvPr/>
        </p:nvCxnSpPr>
        <p:spPr>
          <a:xfrm rot="16200000" flipH="1">
            <a:off x="8384056" y="4022484"/>
            <a:ext cx="420189" cy="188686"/>
          </a:xfrm>
          <a:prstGeom prst="bentConnector3">
            <a:avLst>
              <a:gd name="adj1" fmla="val 50000"/>
            </a:avLst>
          </a:prstGeom>
          <a:ln w="25400">
            <a:solidFill>
              <a:schemeClr val="tx1">
                <a:lumMod val="85000"/>
                <a:lumOff val="1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B680D0FE-ED9E-BDFA-E40F-AED2C91F1C9B}"/>
              </a:ext>
            </a:extLst>
          </p:cNvPr>
          <p:cNvCxnSpPr>
            <a:cxnSpLocks/>
            <a:stCxn id="28" idx="2"/>
            <a:endCxn id="27" idx="0"/>
          </p:cNvCxnSpPr>
          <p:nvPr/>
        </p:nvCxnSpPr>
        <p:spPr>
          <a:xfrm rot="5400000">
            <a:off x="8368091" y="4824398"/>
            <a:ext cx="452119" cy="188686"/>
          </a:xfrm>
          <a:prstGeom prst="bentConnector3">
            <a:avLst>
              <a:gd name="adj1" fmla="val 50000"/>
            </a:avLst>
          </a:prstGeom>
          <a:ln w="25400">
            <a:solidFill>
              <a:schemeClr val="tx1">
                <a:lumMod val="85000"/>
                <a:lumOff val="1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4" name="Cloud 53">
            <a:extLst>
              <a:ext uri="{FF2B5EF4-FFF2-40B4-BE49-F238E27FC236}">
                <a16:creationId xmlns:a16="http://schemas.microsoft.com/office/drawing/2014/main" id="{F36B859B-81A2-7A24-2EC9-B57B76B2AB75}"/>
              </a:ext>
            </a:extLst>
          </p:cNvPr>
          <p:cNvSpPr/>
          <p:nvPr/>
        </p:nvSpPr>
        <p:spPr>
          <a:xfrm>
            <a:off x="8820143" y="5607567"/>
            <a:ext cx="822960" cy="640080"/>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Connector: Elbow 54">
            <a:extLst>
              <a:ext uri="{FF2B5EF4-FFF2-40B4-BE49-F238E27FC236}">
                <a16:creationId xmlns:a16="http://schemas.microsoft.com/office/drawing/2014/main" id="{813E14C4-C469-104E-6944-38758C9DF59C}"/>
              </a:ext>
            </a:extLst>
          </p:cNvPr>
          <p:cNvCxnSpPr>
            <a:cxnSpLocks/>
            <a:stCxn id="27" idx="2"/>
            <a:endCxn id="54" idx="2"/>
          </p:cNvCxnSpPr>
          <p:nvPr/>
        </p:nvCxnSpPr>
        <p:spPr>
          <a:xfrm rot="16200000" flipH="1">
            <a:off x="8452728" y="5557639"/>
            <a:ext cx="417046" cy="322889"/>
          </a:xfrm>
          <a:prstGeom prst="bentConnector2">
            <a:avLst/>
          </a:prstGeom>
          <a:ln w="25400">
            <a:solidFill>
              <a:schemeClr val="tx1">
                <a:lumMod val="85000"/>
                <a:lumOff val="1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7FD5381A-AAAF-3E22-1AAA-8CD811D14E6D}"/>
              </a:ext>
            </a:extLst>
          </p:cNvPr>
          <p:cNvCxnSpPr>
            <a:cxnSpLocks/>
            <a:stCxn id="17" idx="0"/>
            <a:endCxn id="26" idx="0"/>
          </p:cNvCxnSpPr>
          <p:nvPr/>
        </p:nvCxnSpPr>
        <p:spPr>
          <a:xfrm rot="16200000" flipV="1">
            <a:off x="9818462" y="2222319"/>
            <a:ext cx="17799" cy="2655107"/>
          </a:xfrm>
          <a:prstGeom prst="bentConnector3">
            <a:avLst>
              <a:gd name="adj1" fmla="val 1384342"/>
            </a:avLst>
          </a:prstGeom>
          <a:ln w="25400">
            <a:solidFill>
              <a:schemeClr val="tx1">
                <a:lumMod val="85000"/>
                <a:lumOff val="1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2" name="Text Placeholder 3">
            <a:extLst>
              <a:ext uri="{FF2B5EF4-FFF2-40B4-BE49-F238E27FC236}">
                <a16:creationId xmlns:a16="http://schemas.microsoft.com/office/drawing/2014/main" id="{D93980B6-AD15-0486-B03C-6ECE33DB853A}"/>
              </a:ext>
            </a:extLst>
          </p:cNvPr>
          <p:cNvSpPr txBox="1">
            <a:spLocks/>
          </p:cNvSpPr>
          <p:nvPr/>
        </p:nvSpPr>
        <p:spPr>
          <a:xfrm>
            <a:off x="7262278" y="5746909"/>
            <a:ext cx="1371600" cy="365760"/>
          </a:xfrm>
          <a:prstGeom prst="rect">
            <a:avLst/>
          </a:prstGeom>
          <a:solidFill>
            <a:schemeClr val="bg1">
              <a:lumMod val="75000"/>
              <a:alpha val="66000"/>
            </a:schemeClr>
          </a:solidFill>
          <a:ln>
            <a:noFill/>
          </a:ln>
        </p:spPr>
        <p:txBody>
          <a:bodyPr spcFirstLastPara="1" wrap="none" lIns="91425" tIns="0" rIns="91425" bIns="91440" anchor="ctr"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ontserrat"/>
                <a:ea typeface="Montserrat"/>
                <a:cs typeface="Montserrat"/>
                <a:sym typeface="Montserra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0800" indent="0">
              <a:buNone/>
            </a:pPr>
            <a:r>
              <a:rPr lang="en-US" dirty="0">
                <a:ln>
                  <a:solidFill>
                    <a:schemeClr val="bg2"/>
                  </a:solidFill>
                </a:ln>
                <a:solidFill>
                  <a:schemeClr val="accent1"/>
                </a:solidFill>
              </a:rPr>
              <a:t>9000B</a:t>
            </a:r>
          </a:p>
        </p:txBody>
      </p:sp>
      <p:sp>
        <p:nvSpPr>
          <p:cNvPr id="75" name="Text Placeholder 3">
            <a:extLst>
              <a:ext uri="{FF2B5EF4-FFF2-40B4-BE49-F238E27FC236}">
                <a16:creationId xmlns:a16="http://schemas.microsoft.com/office/drawing/2014/main" id="{1C3B8C54-BB9C-584E-C331-8DCAEC2A8C9D}"/>
              </a:ext>
            </a:extLst>
          </p:cNvPr>
          <p:cNvSpPr txBox="1">
            <a:spLocks/>
          </p:cNvSpPr>
          <p:nvPr/>
        </p:nvSpPr>
        <p:spPr>
          <a:xfrm>
            <a:off x="9356367" y="3082796"/>
            <a:ext cx="1371600" cy="402336"/>
          </a:xfrm>
          <a:prstGeom prst="rect">
            <a:avLst/>
          </a:prstGeom>
          <a:solidFill>
            <a:schemeClr val="bg1">
              <a:lumMod val="75000"/>
              <a:alpha val="66000"/>
            </a:schemeClr>
          </a:solidFill>
          <a:ln>
            <a:noFill/>
          </a:ln>
        </p:spPr>
        <p:txBody>
          <a:bodyPr spcFirstLastPara="1" wrap="none" lIns="91425" tIns="0" rIns="91425" bIns="91440" anchor="ctr"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ontserrat"/>
                <a:ea typeface="Montserrat"/>
                <a:cs typeface="Montserrat"/>
                <a:sym typeface="Montserra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0800" indent="0">
              <a:buNone/>
            </a:pPr>
            <a:r>
              <a:rPr lang="en-US" dirty="0">
                <a:ln>
                  <a:solidFill>
                    <a:schemeClr val="bg2"/>
                  </a:solidFill>
                </a:ln>
                <a:solidFill>
                  <a:schemeClr val="accent1"/>
                </a:solidFill>
              </a:rPr>
              <a:t>1500B</a:t>
            </a:r>
          </a:p>
        </p:txBody>
      </p:sp>
      <p:sp>
        <p:nvSpPr>
          <p:cNvPr id="84" name="Cloud 83">
            <a:extLst>
              <a:ext uri="{FF2B5EF4-FFF2-40B4-BE49-F238E27FC236}">
                <a16:creationId xmlns:a16="http://schemas.microsoft.com/office/drawing/2014/main" id="{817E5D43-D9A8-581A-6721-B452CE75A3E4}"/>
              </a:ext>
            </a:extLst>
          </p:cNvPr>
          <p:cNvSpPr/>
          <p:nvPr/>
        </p:nvSpPr>
        <p:spPr>
          <a:xfrm>
            <a:off x="11172818" y="5598042"/>
            <a:ext cx="822960" cy="640080"/>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7" name="Connector: Elbow 86">
            <a:extLst>
              <a:ext uri="{FF2B5EF4-FFF2-40B4-BE49-F238E27FC236}">
                <a16:creationId xmlns:a16="http://schemas.microsoft.com/office/drawing/2014/main" id="{70BDD1EC-C26A-B372-79B7-FE6E10EF0F33}"/>
              </a:ext>
            </a:extLst>
          </p:cNvPr>
          <p:cNvCxnSpPr>
            <a:cxnSpLocks/>
            <a:stCxn id="54" idx="0"/>
            <a:endCxn id="84" idx="2"/>
          </p:cNvCxnSpPr>
          <p:nvPr/>
        </p:nvCxnSpPr>
        <p:spPr>
          <a:xfrm flipV="1">
            <a:off x="9642417" y="5918082"/>
            <a:ext cx="1532954" cy="9525"/>
          </a:xfrm>
          <a:prstGeom prst="bentConnector3">
            <a:avLst>
              <a:gd name="adj1" fmla="val 50000"/>
            </a:avLst>
          </a:prstGeom>
          <a:ln w="25400">
            <a:solidFill>
              <a:schemeClr val="tx1">
                <a:lumMod val="85000"/>
                <a:lumOff val="1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1" name="Text Placeholder 3">
            <a:extLst>
              <a:ext uri="{FF2B5EF4-FFF2-40B4-BE49-F238E27FC236}">
                <a16:creationId xmlns:a16="http://schemas.microsoft.com/office/drawing/2014/main" id="{23DBDFEC-0EC0-7431-2E11-C0D0234E4780}"/>
              </a:ext>
            </a:extLst>
          </p:cNvPr>
          <p:cNvSpPr txBox="1">
            <a:spLocks/>
          </p:cNvSpPr>
          <p:nvPr/>
        </p:nvSpPr>
        <p:spPr>
          <a:xfrm>
            <a:off x="9776878" y="5708809"/>
            <a:ext cx="1371600" cy="365760"/>
          </a:xfrm>
          <a:prstGeom prst="rect">
            <a:avLst/>
          </a:prstGeom>
          <a:solidFill>
            <a:schemeClr val="bg1">
              <a:lumMod val="75000"/>
              <a:alpha val="66000"/>
            </a:schemeClr>
          </a:solidFill>
          <a:ln>
            <a:noFill/>
          </a:ln>
        </p:spPr>
        <p:txBody>
          <a:bodyPr spcFirstLastPara="1" wrap="none" lIns="91425" tIns="0" rIns="91425" bIns="91440" anchor="ctr"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ontserrat"/>
                <a:ea typeface="Montserrat"/>
                <a:cs typeface="Montserrat"/>
                <a:sym typeface="Montserra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0800" indent="0">
              <a:buNone/>
            </a:pPr>
            <a:r>
              <a:rPr lang="en-US" dirty="0">
                <a:ln>
                  <a:solidFill>
                    <a:schemeClr val="bg2"/>
                  </a:solidFill>
                </a:ln>
                <a:solidFill>
                  <a:schemeClr val="accent1"/>
                </a:solidFill>
              </a:rPr>
              <a:t>1400B</a:t>
            </a:r>
          </a:p>
        </p:txBody>
      </p:sp>
      <p:sp>
        <p:nvSpPr>
          <p:cNvPr id="94" name="Oval 93">
            <a:extLst>
              <a:ext uri="{FF2B5EF4-FFF2-40B4-BE49-F238E27FC236}">
                <a16:creationId xmlns:a16="http://schemas.microsoft.com/office/drawing/2014/main" id="{61C2613F-02C2-3F3D-DAB4-39527FF437D4}"/>
              </a:ext>
            </a:extLst>
          </p:cNvPr>
          <p:cNvSpPr/>
          <p:nvPr/>
        </p:nvSpPr>
        <p:spPr>
          <a:xfrm>
            <a:off x="9251051" y="3785710"/>
            <a:ext cx="365760" cy="365760"/>
          </a:xfrm>
          <a:prstGeom prst="ellips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lIns="0" tIns="0" rIns="0" bIns="45720" rtlCol="0" anchor="ctr"/>
          <a:lstStyle/>
          <a:p>
            <a:pPr algn="ctr"/>
            <a:r>
              <a:rPr lang="en-US" sz="2800" dirty="0"/>
              <a:t>p</a:t>
            </a:r>
          </a:p>
        </p:txBody>
      </p:sp>
      <p:sp>
        <p:nvSpPr>
          <p:cNvPr id="97" name="Text Placeholder 3">
            <a:extLst>
              <a:ext uri="{FF2B5EF4-FFF2-40B4-BE49-F238E27FC236}">
                <a16:creationId xmlns:a16="http://schemas.microsoft.com/office/drawing/2014/main" id="{3DA0FA6B-B5FB-6C0F-4DAF-E1215344150E}"/>
              </a:ext>
            </a:extLst>
          </p:cNvPr>
          <p:cNvSpPr txBox="1">
            <a:spLocks/>
          </p:cNvSpPr>
          <p:nvPr/>
        </p:nvSpPr>
        <p:spPr>
          <a:xfrm>
            <a:off x="514022" y="3538532"/>
            <a:ext cx="7050061" cy="257413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ontserrat"/>
                <a:ea typeface="Montserrat"/>
                <a:cs typeface="Montserrat"/>
                <a:sym typeface="Montserra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1"/>
            <a:r>
              <a:rPr lang="en-US" sz="2800" dirty="0"/>
              <a:t>Tu-a isn’t maintaining its own path-MTU state</a:t>
            </a:r>
          </a:p>
          <a:p>
            <a:pPr lvl="1"/>
            <a:r>
              <a:rPr lang="en-US" sz="2800" dirty="0"/>
              <a:t>Tu-a isn’t translating the PTB into the overlay</a:t>
            </a:r>
          </a:p>
        </p:txBody>
      </p:sp>
    </p:spTree>
    <p:extLst>
      <p:ext uri="{BB962C8B-B14F-4D97-AF65-F5344CB8AC3E}">
        <p14:creationId xmlns:p14="http://schemas.microsoft.com/office/powerpoint/2010/main" val="4186593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E5ACF-C0B9-2FA3-2234-1ED1121BF5B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018AB44-5E30-8425-D5A9-0D25A6127E38}"/>
              </a:ext>
            </a:extLst>
          </p:cNvPr>
          <p:cNvSpPr>
            <a:spLocks noGrp="1"/>
          </p:cNvSpPr>
          <p:nvPr>
            <p:ph type="title"/>
          </p:nvPr>
        </p:nvSpPr>
        <p:spPr/>
        <p:txBody>
          <a:bodyPr/>
          <a:lstStyle/>
          <a:p>
            <a:r>
              <a:rPr lang="en-US" dirty="0"/>
              <a:t>Who </a:t>
            </a:r>
            <a:r>
              <a:rPr lang="en-US" b="1" i="1" dirty="0"/>
              <a:t>is</a:t>
            </a:r>
            <a:r>
              <a:rPr lang="en-US" dirty="0"/>
              <a:t> this person talking to you?</a:t>
            </a:r>
          </a:p>
        </p:txBody>
      </p:sp>
      <p:sp>
        <p:nvSpPr>
          <p:cNvPr id="4" name="Text Placeholder 3">
            <a:extLst>
              <a:ext uri="{FF2B5EF4-FFF2-40B4-BE49-F238E27FC236}">
                <a16:creationId xmlns:a16="http://schemas.microsoft.com/office/drawing/2014/main" id="{FE894692-2684-4822-07C9-6DD0842B0411}"/>
              </a:ext>
            </a:extLst>
          </p:cNvPr>
          <p:cNvSpPr>
            <a:spLocks noGrp="1"/>
          </p:cNvSpPr>
          <p:nvPr>
            <p:ph type="body" idx="1"/>
          </p:nvPr>
        </p:nvSpPr>
        <p:spPr/>
        <p:txBody>
          <a:bodyPr/>
          <a:lstStyle/>
          <a:p>
            <a:r>
              <a:rPr lang="en-US" dirty="0"/>
              <a:t>I’ve been “doing network stuff” for just over 25 years</a:t>
            </a:r>
          </a:p>
          <a:p>
            <a:r>
              <a:rPr lang="en-US" dirty="0"/>
              <a:t>Long-time network architect…</a:t>
            </a:r>
          </a:p>
          <a:p>
            <a:pPr lvl="1"/>
            <a:r>
              <a:rPr lang="en-US" sz="2800" dirty="0"/>
              <a:t> …first-time NANOG-er</a:t>
            </a:r>
          </a:p>
          <a:p>
            <a:endParaRPr lang="en-US" dirty="0"/>
          </a:p>
        </p:txBody>
      </p:sp>
    </p:spTree>
    <p:extLst>
      <p:ext uri="{BB962C8B-B14F-4D97-AF65-F5344CB8AC3E}">
        <p14:creationId xmlns:p14="http://schemas.microsoft.com/office/powerpoint/2010/main" val="1787164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88E81-E16A-39EB-ADB6-842D7887BF00}"/>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75644971-1272-B63F-2772-7C7853986CBA}"/>
              </a:ext>
            </a:extLst>
          </p:cNvPr>
          <p:cNvSpPr>
            <a:spLocks noGrp="1"/>
          </p:cNvSpPr>
          <p:nvPr>
            <p:ph type="body" idx="1"/>
          </p:nvPr>
        </p:nvSpPr>
        <p:spPr>
          <a:xfrm>
            <a:off x="511214" y="1277385"/>
            <a:ext cx="11124215" cy="4563941"/>
          </a:xfrm>
        </p:spPr>
        <p:txBody>
          <a:bodyPr/>
          <a:lstStyle/>
          <a:p>
            <a:r>
              <a:rPr lang="en-US" sz="3200" i="1" dirty="0"/>
              <a:t>If</a:t>
            </a:r>
            <a:r>
              <a:rPr lang="en-US" sz="3200" dirty="0"/>
              <a:t> Tu-a </a:t>
            </a:r>
            <a:r>
              <a:rPr lang="en-US" sz="3200" i="1" dirty="0"/>
              <a:t>receives</a:t>
            </a:r>
            <a:r>
              <a:rPr lang="en-US" sz="3200" dirty="0"/>
              <a:t> a PTB from the underlay</a:t>
            </a:r>
          </a:p>
          <a:p>
            <a:r>
              <a:rPr lang="en-US" sz="3200" dirty="0"/>
              <a:t>The PTB itself doesn’t contain enough information to successfully translate it into the overlay</a:t>
            </a:r>
          </a:p>
          <a:p>
            <a:r>
              <a:rPr lang="en-US" sz="3200" dirty="0"/>
              <a:t>Tu-a typically doesn’t implement path-MTU because (?)…</a:t>
            </a:r>
          </a:p>
          <a:p>
            <a:pPr lvl="1"/>
            <a:r>
              <a:rPr lang="en-US" sz="3200" dirty="0"/>
              <a:t>Everybody wants to buy “wire-speed” overlay capabilities</a:t>
            </a:r>
          </a:p>
          <a:p>
            <a:pPr lvl="2"/>
            <a:r>
              <a:rPr lang="en-US" sz="3200" dirty="0"/>
              <a:t>And that’s </a:t>
            </a:r>
            <a:r>
              <a:rPr lang="en-US" sz="3200" i="1" dirty="0"/>
              <a:t>not feasible(?)</a:t>
            </a:r>
            <a:r>
              <a:rPr lang="en-US" sz="3200" dirty="0"/>
              <a:t> to implement in-ASIC?</a:t>
            </a:r>
          </a:p>
        </p:txBody>
      </p:sp>
      <p:sp>
        <p:nvSpPr>
          <p:cNvPr id="3" name="Title 2">
            <a:extLst>
              <a:ext uri="{FF2B5EF4-FFF2-40B4-BE49-F238E27FC236}">
                <a16:creationId xmlns:a16="http://schemas.microsoft.com/office/drawing/2014/main" id="{7D60B779-6280-C7C2-C08A-50C07975339B}"/>
              </a:ext>
            </a:extLst>
          </p:cNvPr>
          <p:cNvSpPr>
            <a:spLocks noGrp="1"/>
          </p:cNvSpPr>
          <p:nvPr>
            <p:ph type="title"/>
          </p:nvPr>
        </p:nvSpPr>
        <p:spPr>
          <a:xfrm>
            <a:off x="838199" y="365125"/>
            <a:ext cx="10797229" cy="1325563"/>
          </a:xfrm>
        </p:spPr>
        <p:txBody>
          <a:bodyPr/>
          <a:lstStyle/>
          <a:p>
            <a:r>
              <a:rPr lang="en-US" dirty="0"/>
              <a:t>Why </a:t>
            </a:r>
            <a:r>
              <a:rPr lang="en-US" i="1" dirty="0"/>
              <a:t>nothing</a:t>
            </a:r>
            <a:r>
              <a:rPr lang="en-US" dirty="0"/>
              <a:t>?</a:t>
            </a:r>
          </a:p>
        </p:txBody>
      </p:sp>
    </p:spTree>
    <p:extLst>
      <p:ext uri="{BB962C8B-B14F-4D97-AF65-F5344CB8AC3E}">
        <p14:creationId xmlns:p14="http://schemas.microsoft.com/office/powerpoint/2010/main" val="4305914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128A7-2703-261D-E52E-9C8F7F86E4C2}"/>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2A94D17C-E6D4-CA55-FE3C-268D2C6C6AE3}"/>
              </a:ext>
            </a:extLst>
          </p:cNvPr>
          <p:cNvSpPr>
            <a:spLocks noGrp="1"/>
          </p:cNvSpPr>
          <p:nvPr>
            <p:ph type="body" idx="1"/>
          </p:nvPr>
        </p:nvSpPr>
        <p:spPr>
          <a:xfrm>
            <a:off x="511214" y="1277385"/>
            <a:ext cx="11124215" cy="4563941"/>
          </a:xfrm>
        </p:spPr>
        <p:txBody>
          <a:bodyPr/>
          <a:lstStyle/>
          <a:p>
            <a:r>
              <a:rPr lang="en-US" sz="3200" dirty="0"/>
              <a:t>Overlay providers can declare much </a:t>
            </a:r>
            <a:r>
              <a:rPr lang="en-US" sz="3200" i="1" dirty="0"/>
              <a:t>smaller</a:t>
            </a:r>
            <a:r>
              <a:rPr lang="en-US" sz="3200" dirty="0"/>
              <a:t> MTUs on the overlay network services than on the underlay services and avoid the problem altogether</a:t>
            </a:r>
          </a:p>
          <a:p>
            <a:r>
              <a:rPr lang="en-US" sz="3200" dirty="0"/>
              <a:t>Overlay consumers can just decrease their interface MTUs for the same result</a:t>
            </a:r>
          </a:p>
        </p:txBody>
      </p:sp>
      <p:sp>
        <p:nvSpPr>
          <p:cNvPr id="3" name="Title 2">
            <a:extLst>
              <a:ext uri="{FF2B5EF4-FFF2-40B4-BE49-F238E27FC236}">
                <a16:creationId xmlns:a16="http://schemas.microsoft.com/office/drawing/2014/main" id="{47E0B90B-703A-00FF-71EF-E3C732683379}"/>
              </a:ext>
            </a:extLst>
          </p:cNvPr>
          <p:cNvSpPr>
            <a:spLocks noGrp="1"/>
          </p:cNvSpPr>
          <p:nvPr>
            <p:ph type="title"/>
          </p:nvPr>
        </p:nvSpPr>
        <p:spPr>
          <a:xfrm>
            <a:off x="838199" y="365125"/>
            <a:ext cx="10797229" cy="1325563"/>
          </a:xfrm>
        </p:spPr>
        <p:txBody>
          <a:bodyPr/>
          <a:lstStyle/>
          <a:p>
            <a:r>
              <a:rPr lang="en-US" dirty="0"/>
              <a:t>Current Workarounds</a:t>
            </a:r>
          </a:p>
        </p:txBody>
      </p:sp>
    </p:spTree>
    <p:extLst>
      <p:ext uri="{BB962C8B-B14F-4D97-AF65-F5344CB8AC3E}">
        <p14:creationId xmlns:p14="http://schemas.microsoft.com/office/powerpoint/2010/main" val="733700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BC011-D7B2-CE55-10E1-673CA1C5989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72D2693-59CF-E8DB-3C60-1B2CBDDE6F36}"/>
              </a:ext>
            </a:extLst>
          </p:cNvPr>
          <p:cNvSpPr>
            <a:spLocks noGrp="1"/>
          </p:cNvSpPr>
          <p:nvPr>
            <p:ph type="title"/>
          </p:nvPr>
        </p:nvSpPr>
        <p:spPr/>
        <p:txBody>
          <a:bodyPr/>
          <a:lstStyle/>
          <a:p>
            <a:r>
              <a:rPr lang="en-US" dirty="0"/>
              <a:t>TL/DR: In-Network Tunneling</a:t>
            </a:r>
          </a:p>
        </p:txBody>
      </p:sp>
      <p:sp>
        <p:nvSpPr>
          <p:cNvPr id="4" name="Text Placeholder 3">
            <a:extLst>
              <a:ext uri="{FF2B5EF4-FFF2-40B4-BE49-F238E27FC236}">
                <a16:creationId xmlns:a16="http://schemas.microsoft.com/office/drawing/2014/main" id="{69C8B79C-CEEF-CA8E-7EE3-5E33D0D2D1D0}"/>
              </a:ext>
            </a:extLst>
          </p:cNvPr>
          <p:cNvSpPr>
            <a:spLocks noGrp="1"/>
          </p:cNvSpPr>
          <p:nvPr>
            <p:ph type="body" idx="1"/>
          </p:nvPr>
        </p:nvSpPr>
        <p:spPr>
          <a:xfrm>
            <a:off x="838200" y="1623978"/>
            <a:ext cx="10515600" cy="4335952"/>
          </a:xfrm>
        </p:spPr>
        <p:txBody>
          <a:bodyPr/>
          <a:lstStyle/>
          <a:p>
            <a:r>
              <a:rPr lang="en-US" sz="3200" dirty="0"/>
              <a:t>In-network tunneling turns the entire underlay into a PMTUD-blackhole for the overlay</a:t>
            </a:r>
          </a:p>
          <a:p>
            <a:r>
              <a:rPr lang="en-US" sz="3200" dirty="0"/>
              <a:t>The lack of a clear solution probably has a lot to do with ambiguity as to the role* of tunnel interfaces</a:t>
            </a:r>
          </a:p>
          <a:p>
            <a:r>
              <a:rPr lang="en-US" sz="3200" dirty="0"/>
              <a:t>Existing workarounds boil down to either</a:t>
            </a:r>
          </a:p>
          <a:p>
            <a:pPr lvl="1"/>
            <a:r>
              <a:rPr lang="en-US" sz="3200" dirty="0"/>
              <a:t>“Throw bigger MTU at the underlay”, or</a:t>
            </a:r>
          </a:p>
          <a:p>
            <a:pPr lvl="1"/>
            <a:r>
              <a:rPr lang="en-US" sz="3200" dirty="0"/>
              <a:t>“Claw back MTU from the overlay”</a:t>
            </a:r>
          </a:p>
        </p:txBody>
      </p:sp>
    </p:spTree>
    <p:extLst>
      <p:ext uri="{BB962C8B-B14F-4D97-AF65-F5344CB8AC3E}">
        <p14:creationId xmlns:p14="http://schemas.microsoft.com/office/powerpoint/2010/main" val="1870156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81B4B-52C9-8524-098D-BC61D17C48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086A67-B9BA-70C2-6C38-B2A2CB2436EA}"/>
              </a:ext>
            </a:extLst>
          </p:cNvPr>
          <p:cNvSpPr>
            <a:spLocks noGrp="1"/>
          </p:cNvSpPr>
          <p:nvPr>
            <p:ph type="title"/>
          </p:nvPr>
        </p:nvSpPr>
        <p:spPr>
          <a:xfrm>
            <a:off x="831849" y="1709738"/>
            <a:ext cx="10859407" cy="2852737"/>
          </a:xfrm>
        </p:spPr>
        <p:txBody>
          <a:bodyPr/>
          <a:lstStyle/>
          <a:p>
            <a:r>
              <a:rPr lang="en-US" sz="4800" dirty="0"/>
              <a:t>Indictment of Operators’ Design Practices </a:t>
            </a:r>
          </a:p>
        </p:txBody>
      </p:sp>
      <p:sp>
        <p:nvSpPr>
          <p:cNvPr id="3" name="Text Placeholder 2">
            <a:extLst>
              <a:ext uri="{FF2B5EF4-FFF2-40B4-BE49-F238E27FC236}">
                <a16:creationId xmlns:a16="http://schemas.microsoft.com/office/drawing/2014/main" id="{88C94849-AE3E-E8C0-8947-954427B15E9B}"/>
              </a:ext>
            </a:extLst>
          </p:cNvPr>
          <p:cNvSpPr>
            <a:spLocks noGrp="1"/>
          </p:cNvSpPr>
          <p:nvPr>
            <p:ph type="body" idx="1"/>
          </p:nvPr>
        </p:nvSpPr>
        <p:spPr/>
        <p:txBody>
          <a:bodyPr/>
          <a:lstStyle/>
          <a:p>
            <a:r>
              <a:rPr lang="en-US" dirty="0"/>
              <a:t>04-Feb-2025</a:t>
            </a:r>
          </a:p>
        </p:txBody>
      </p:sp>
    </p:spTree>
    <p:extLst>
      <p:ext uri="{BB962C8B-B14F-4D97-AF65-F5344CB8AC3E}">
        <p14:creationId xmlns:p14="http://schemas.microsoft.com/office/powerpoint/2010/main" val="2075152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742077-2048-9A74-6BBF-2286238150A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6CF0EE7-DC83-BC8B-1AB3-80A91ACB311D}"/>
              </a:ext>
            </a:extLst>
          </p:cNvPr>
          <p:cNvSpPr>
            <a:spLocks noGrp="1"/>
          </p:cNvSpPr>
          <p:nvPr>
            <p:ph type="title"/>
          </p:nvPr>
        </p:nvSpPr>
        <p:spPr/>
        <p:txBody>
          <a:bodyPr/>
          <a:lstStyle/>
          <a:p>
            <a:r>
              <a:rPr lang="en-US" dirty="0"/>
              <a:t>Encapsulation Ad Absurdum</a:t>
            </a:r>
          </a:p>
        </p:txBody>
      </p:sp>
      <p:sp>
        <p:nvSpPr>
          <p:cNvPr id="2" name="Text Placeholder 3">
            <a:extLst>
              <a:ext uri="{FF2B5EF4-FFF2-40B4-BE49-F238E27FC236}">
                <a16:creationId xmlns:a16="http://schemas.microsoft.com/office/drawing/2014/main" id="{33936C16-5F7A-5FA6-11BB-7F73E0495E8E}"/>
              </a:ext>
            </a:extLst>
          </p:cNvPr>
          <p:cNvSpPr>
            <a:spLocks noGrp="1"/>
          </p:cNvSpPr>
          <p:nvPr>
            <p:ph type="body" idx="1"/>
          </p:nvPr>
        </p:nvSpPr>
        <p:spPr>
          <a:xfrm>
            <a:off x="838200" y="1825625"/>
            <a:ext cx="10515600" cy="4351338"/>
          </a:xfrm>
        </p:spPr>
        <p:txBody>
          <a:bodyPr/>
          <a:lstStyle/>
          <a:p>
            <a:r>
              <a:rPr lang="en-US" sz="3200" dirty="0"/>
              <a:t>It’s not uncommon to see </a:t>
            </a:r>
            <a:r>
              <a:rPr lang="en-US" sz="3200" i="1" dirty="0"/>
              <a:t>three </a:t>
            </a:r>
            <a:r>
              <a:rPr lang="en-US" sz="3200" dirty="0"/>
              <a:t>or more recursive overlay encapsulations</a:t>
            </a:r>
          </a:p>
          <a:p>
            <a:r>
              <a:rPr lang="en-US" sz="3200" dirty="0"/>
              <a:t>E.g. K8s VXLAN overlay on a hypervisor-networking GENEVE overlay on a data-center VXLAN overlay</a:t>
            </a:r>
          </a:p>
          <a:p>
            <a:r>
              <a:rPr lang="en-US" sz="3200" dirty="0"/>
              <a:t>That’s triple the risk of getting your math wonky while calculating what the nominal IP interface MTU should be.</a:t>
            </a:r>
          </a:p>
        </p:txBody>
      </p:sp>
    </p:spTree>
    <p:extLst>
      <p:ext uri="{BB962C8B-B14F-4D97-AF65-F5344CB8AC3E}">
        <p14:creationId xmlns:p14="http://schemas.microsoft.com/office/powerpoint/2010/main" val="3942473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8FD2E-B3A0-415E-A445-C24A9677F34A}"/>
            </a:ext>
          </a:extLst>
        </p:cNvPr>
        <p:cNvGrpSpPr/>
        <p:nvPr/>
      </p:nvGrpSpPr>
      <p:grpSpPr>
        <a:xfrm>
          <a:off x="0" y="0"/>
          <a:ext cx="0" cy="0"/>
          <a:chOff x="0" y="0"/>
          <a:chExt cx="0" cy="0"/>
        </a:xfrm>
      </p:grpSpPr>
      <p:sp>
        <p:nvSpPr>
          <p:cNvPr id="79" name="Title 2">
            <a:extLst>
              <a:ext uri="{FF2B5EF4-FFF2-40B4-BE49-F238E27FC236}">
                <a16:creationId xmlns:a16="http://schemas.microsoft.com/office/drawing/2014/main" id="{5B3473ED-14E1-6DAD-FF71-D44332BF0D0C}"/>
              </a:ext>
            </a:extLst>
          </p:cNvPr>
          <p:cNvSpPr txBox="1">
            <a:spLocks/>
          </p:cNvSpPr>
          <p:nvPr/>
        </p:nvSpPr>
        <p:spPr>
          <a:xfrm>
            <a:off x="994830" y="3125844"/>
            <a:ext cx="3048823" cy="46591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8CD"/>
              </a:buClr>
              <a:buSzPts val="4400"/>
              <a:buFont typeface="Montserrat SemiBold"/>
              <a:buNone/>
              <a:defRPr sz="4400" b="0" i="0" u="none" strike="noStrike" cap="none">
                <a:solidFill>
                  <a:srgbClr val="0058CD"/>
                </a:solidFill>
                <a:latin typeface="Montserrat SemiBold"/>
                <a:ea typeface="Montserrat SemiBold"/>
                <a:cs typeface="Montserrat SemiBold"/>
                <a:sym typeface="Montserrat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lnSpc>
                <a:spcPct val="70000"/>
              </a:lnSpc>
            </a:pPr>
            <a:r>
              <a:rPr lang="en-US" sz="2800" dirty="0">
                <a:solidFill>
                  <a:schemeClr val="bg2"/>
                </a:solidFill>
              </a:rPr>
              <a:t>VXLAN overlay</a:t>
            </a:r>
          </a:p>
        </p:txBody>
      </p:sp>
      <p:sp>
        <p:nvSpPr>
          <p:cNvPr id="105" name="Title 2">
            <a:extLst>
              <a:ext uri="{FF2B5EF4-FFF2-40B4-BE49-F238E27FC236}">
                <a16:creationId xmlns:a16="http://schemas.microsoft.com/office/drawing/2014/main" id="{95D848AE-8AFE-3919-C4B9-EF6AA3213591}"/>
              </a:ext>
            </a:extLst>
          </p:cNvPr>
          <p:cNvSpPr txBox="1">
            <a:spLocks/>
          </p:cNvSpPr>
          <p:nvPr/>
        </p:nvSpPr>
        <p:spPr>
          <a:xfrm>
            <a:off x="13663" y="5465825"/>
            <a:ext cx="3025586" cy="46591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8CD"/>
              </a:buClr>
              <a:buSzPts val="4400"/>
              <a:buFont typeface="Montserrat SemiBold"/>
              <a:buNone/>
              <a:defRPr sz="4400" b="0" i="0" u="none" strike="noStrike" cap="none">
                <a:solidFill>
                  <a:srgbClr val="0058CD"/>
                </a:solidFill>
                <a:latin typeface="Montserrat SemiBold"/>
                <a:ea typeface="Montserrat SemiBold"/>
                <a:cs typeface="Montserrat SemiBold"/>
                <a:sym typeface="Montserrat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lnSpc>
                <a:spcPct val="70000"/>
              </a:lnSpc>
            </a:pPr>
            <a:r>
              <a:rPr lang="en-US" sz="2800" dirty="0">
                <a:solidFill>
                  <a:schemeClr val="bg2"/>
                </a:solidFill>
              </a:rPr>
              <a:t>VXLAN overlay</a:t>
            </a:r>
          </a:p>
        </p:txBody>
      </p:sp>
      <p:sp>
        <p:nvSpPr>
          <p:cNvPr id="94" name="Title 2">
            <a:extLst>
              <a:ext uri="{FF2B5EF4-FFF2-40B4-BE49-F238E27FC236}">
                <a16:creationId xmlns:a16="http://schemas.microsoft.com/office/drawing/2014/main" id="{C4A74D5E-F4BD-207A-0376-BD90B0C314B0}"/>
              </a:ext>
            </a:extLst>
          </p:cNvPr>
          <p:cNvSpPr txBox="1">
            <a:spLocks/>
          </p:cNvSpPr>
          <p:nvPr/>
        </p:nvSpPr>
        <p:spPr>
          <a:xfrm>
            <a:off x="15329" y="4395048"/>
            <a:ext cx="3203842" cy="46591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8CD"/>
              </a:buClr>
              <a:buSzPts val="4400"/>
              <a:buFont typeface="Montserrat SemiBold"/>
              <a:buNone/>
              <a:defRPr sz="4400" b="0" i="0" u="none" strike="noStrike" cap="none">
                <a:solidFill>
                  <a:srgbClr val="0058CD"/>
                </a:solidFill>
                <a:latin typeface="Montserrat SemiBold"/>
                <a:ea typeface="Montserrat SemiBold"/>
                <a:cs typeface="Montserrat SemiBold"/>
                <a:sym typeface="Montserrat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lnSpc>
                <a:spcPct val="70000"/>
              </a:lnSpc>
            </a:pPr>
            <a:r>
              <a:rPr lang="en-US" sz="2800" dirty="0">
                <a:solidFill>
                  <a:schemeClr val="bg2"/>
                </a:solidFill>
              </a:rPr>
              <a:t>GENEVE overlay</a:t>
            </a:r>
          </a:p>
        </p:txBody>
      </p:sp>
      <p:sp>
        <p:nvSpPr>
          <p:cNvPr id="3" name="Title 2">
            <a:extLst>
              <a:ext uri="{FF2B5EF4-FFF2-40B4-BE49-F238E27FC236}">
                <a16:creationId xmlns:a16="http://schemas.microsoft.com/office/drawing/2014/main" id="{7BE4E068-7D23-444D-34A6-ECD8CFE3AA5F}"/>
              </a:ext>
            </a:extLst>
          </p:cNvPr>
          <p:cNvSpPr>
            <a:spLocks noGrp="1"/>
          </p:cNvSpPr>
          <p:nvPr>
            <p:ph type="title"/>
          </p:nvPr>
        </p:nvSpPr>
        <p:spPr>
          <a:xfrm>
            <a:off x="745432" y="-5487"/>
            <a:ext cx="10515600" cy="886896"/>
          </a:xfrm>
        </p:spPr>
        <p:txBody>
          <a:bodyPr/>
          <a:lstStyle/>
          <a:p>
            <a:r>
              <a:rPr lang="en-US" dirty="0"/>
              <a:t>Encapsulation Ad Absurdum (pics!)</a:t>
            </a:r>
          </a:p>
        </p:txBody>
      </p:sp>
      <p:sp>
        <p:nvSpPr>
          <p:cNvPr id="7" name="Title 2">
            <a:extLst>
              <a:ext uri="{FF2B5EF4-FFF2-40B4-BE49-F238E27FC236}">
                <a16:creationId xmlns:a16="http://schemas.microsoft.com/office/drawing/2014/main" id="{2EE2F75E-D61B-95B7-1B5F-60D20B507BE7}"/>
              </a:ext>
            </a:extLst>
          </p:cNvPr>
          <p:cNvSpPr txBox="1">
            <a:spLocks/>
          </p:cNvSpPr>
          <p:nvPr/>
        </p:nvSpPr>
        <p:spPr>
          <a:xfrm>
            <a:off x="2951920" y="924391"/>
            <a:ext cx="3132370" cy="46591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8CD"/>
              </a:buClr>
              <a:buSzPts val="4400"/>
              <a:buFont typeface="Montserrat SemiBold"/>
              <a:buNone/>
              <a:defRPr sz="4400" b="0" i="0" u="none" strike="noStrike" cap="none">
                <a:solidFill>
                  <a:srgbClr val="0058CD"/>
                </a:solidFill>
                <a:latin typeface="Montserrat SemiBold"/>
                <a:ea typeface="Montserrat SemiBold"/>
                <a:cs typeface="Montserrat SemiBold"/>
                <a:sym typeface="Montserrat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2800" dirty="0">
                <a:solidFill>
                  <a:schemeClr val="bg2"/>
                </a:solidFill>
              </a:rPr>
              <a:t>IP Datagram </a:t>
            </a:r>
          </a:p>
        </p:txBody>
      </p:sp>
      <p:sp>
        <p:nvSpPr>
          <p:cNvPr id="53" name="Rectangle: Rounded Corners 52">
            <a:extLst>
              <a:ext uri="{FF2B5EF4-FFF2-40B4-BE49-F238E27FC236}">
                <a16:creationId xmlns:a16="http://schemas.microsoft.com/office/drawing/2014/main" id="{7FFFAB8C-AD32-CC5A-8B19-6D0CDD6CE8F4}"/>
              </a:ext>
            </a:extLst>
          </p:cNvPr>
          <p:cNvSpPr/>
          <p:nvPr/>
        </p:nvSpPr>
        <p:spPr>
          <a:xfrm>
            <a:off x="5466521" y="1953463"/>
            <a:ext cx="5158407" cy="457200"/>
          </a:xfrm>
          <a:prstGeom prst="roundRect">
            <a:avLst/>
          </a:prstGeom>
          <a:solidFill>
            <a:schemeClr val="accent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highlight>
                  <a:srgbClr val="C0C0C0"/>
                </a:highlight>
              </a:rPr>
              <a:t>{Eth headers}</a:t>
            </a:r>
            <a:r>
              <a:rPr lang="en-US" sz="2800" dirty="0"/>
              <a:t> </a:t>
            </a:r>
            <a:r>
              <a:rPr lang="en-US" sz="2800" dirty="0">
                <a:highlight>
                  <a:srgbClr val="000000"/>
                </a:highlight>
              </a:rPr>
              <a:t>{Payload}</a:t>
            </a:r>
            <a:r>
              <a:rPr lang="en-US" sz="2800" dirty="0"/>
              <a:t> </a:t>
            </a:r>
            <a:r>
              <a:rPr lang="en-US" sz="2800" dirty="0">
                <a:highlight>
                  <a:srgbClr val="C0C0C0"/>
                </a:highlight>
              </a:rPr>
              <a:t>{CRC}</a:t>
            </a:r>
            <a:endParaRPr lang="en-US" sz="2800" dirty="0"/>
          </a:p>
        </p:txBody>
      </p:sp>
      <p:sp>
        <p:nvSpPr>
          <p:cNvPr id="64" name="Title 2">
            <a:extLst>
              <a:ext uri="{FF2B5EF4-FFF2-40B4-BE49-F238E27FC236}">
                <a16:creationId xmlns:a16="http://schemas.microsoft.com/office/drawing/2014/main" id="{EF716C23-33B9-3398-FB9F-E89D1604FA13}"/>
              </a:ext>
            </a:extLst>
          </p:cNvPr>
          <p:cNvSpPr txBox="1">
            <a:spLocks/>
          </p:cNvSpPr>
          <p:nvPr/>
        </p:nvSpPr>
        <p:spPr>
          <a:xfrm>
            <a:off x="1963426" y="1995433"/>
            <a:ext cx="3390899" cy="46591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8CD"/>
              </a:buClr>
              <a:buSzPts val="4400"/>
              <a:buFont typeface="Montserrat SemiBold"/>
              <a:buNone/>
              <a:defRPr sz="4400" b="0" i="0" u="none" strike="noStrike" cap="none">
                <a:solidFill>
                  <a:srgbClr val="0058CD"/>
                </a:solidFill>
                <a:latin typeface="Montserrat SemiBold"/>
                <a:ea typeface="Montserrat SemiBold"/>
                <a:cs typeface="Montserrat SemiBold"/>
                <a:sym typeface="Montserrat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lnSpc>
                <a:spcPct val="70000"/>
              </a:lnSpc>
            </a:pPr>
            <a:r>
              <a:rPr lang="en-US" sz="2800" dirty="0">
                <a:solidFill>
                  <a:schemeClr val="bg2"/>
                </a:solidFill>
              </a:rPr>
              <a:t>Ethernet Frame</a:t>
            </a:r>
          </a:p>
        </p:txBody>
      </p:sp>
      <p:sp>
        <p:nvSpPr>
          <p:cNvPr id="65" name="Rectangle: Rounded Corners 64">
            <a:extLst>
              <a:ext uri="{FF2B5EF4-FFF2-40B4-BE49-F238E27FC236}">
                <a16:creationId xmlns:a16="http://schemas.microsoft.com/office/drawing/2014/main" id="{5A2DC034-B21C-26A0-9124-767E5FB873CA}"/>
              </a:ext>
            </a:extLst>
          </p:cNvPr>
          <p:cNvSpPr/>
          <p:nvPr/>
        </p:nvSpPr>
        <p:spPr>
          <a:xfrm>
            <a:off x="6084291" y="928749"/>
            <a:ext cx="3695814" cy="457200"/>
          </a:xfrm>
          <a:prstGeom prst="roundRect">
            <a:avLst/>
          </a:prstGeom>
          <a:solidFill>
            <a:schemeClr val="accent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highlight>
                  <a:srgbClr val="C0C0C0"/>
                </a:highlight>
              </a:rPr>
              <a:t>{IP header}</a:t>
            </a:r>
            <a:r>
              <a:rPr lang="en-US" sz="2800" dirty="0"/>
              <a:t> </a:t>
            </a:r>
            <a:r>
              <a:rPr lang="en-US" sz="2800" dirty="0">
                <a:highlight>
                  <a:srgbClr val="000000"/>
                </a:highlight>
              </a:rPr>
              <a:t>{Payload}</a:t>
            </a:r>
            <a:endParaRPr lang="en-US" sz="2800" dirty="0"/>
          </a:p>
        </p:txBody>
      </p:sp>
      <p:sp>
        <p:nvSpPr>
          <p:cNvPr id="77" name="Left Brace 76">
            <a:extLst>
              <a:ext uri="{FF2B5EF4-FFF2-40B4-BE49-F238E27FC236}">
                <a16:creationId xmlns:a16="http://schemas.microsoft.com/office/drawing/2014/main" id="{593B604C-82C4-5C90-8824-E707BD576BE2}"/>
              </a:ext>
            </a:extLst>
          </p:cNvPr>
          <p:cNvSpPr/>
          <p:nvPr/>
        </p:nvSpPr>
        <p:spPr>
          <a:xfrm>
            <a:off x="3984021" y="3002807"/>
            <a:ext cx="308843" cy="708629"/>
          </a:xfrm>
          <a:prstGeom prst="leftBrace">
            <a:avLst>
              <a:gd name="adj1" fmla="val 31666"/>
              <a:gd name="adj2" fmla="val 49873"/>
            </a:avLst>
          </a:prstGeom>
          <a:ln w="28575">
            <a:solidFill>
              <a:schemeClr val="bg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78" name="Rectangle: Rounded Corners 77">
            <a:extLst>
              <a:ext uri="{FF2B5EF4-FFF2-40B4-BE49-F238E27FC236}">
                <a16:creationId xmlns:a16="http://schemas.microsoft.com/office/drawing/2014/main" id="{D9366783-A930-440A-B3AD-360C1DF03A4E}"/>
              </a:ext>
            </a:extLst>
          </p:cNvPr>
          <p:cNvSpPr/>
          <p:nvPr/>
        </p:nvSpPr>
        <p:spPr>
          <a:xfrm>
            <a:off x="4223013" y="3105434"/>
            <a:ext cx="7028079" cy="457200"/>
          </a:xfrm>
          <a:prstGeom prst="roundRect">
            <a:avLst/>
          </a:prstGeom>
          <a:solidFill>
            <a:schemeClr val="accent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highlight>
                  <a:srgbClr val="C0C0C0"/>
                </a:highlight>
              </a:rPr>
              <a:t>{Eth}</a:t>
            </a:r>
            <a:r>
              <a:rPr lang="en-US" sz="2800" dirty="0"/>
              <a:t> </a:t>
            </a:r>
            <a:r>
              <a:rPr lang="en-US" sz="2800" dirty="0">
                <a:highlight>
                  <a:srgbClr val="C0C0C0"/>
                </a:highlight>
              </a:rPr>
              <a:t>{IP}</a:t>
            </a:r>
            <a:r>
              <a:rPr lang="en-US" sz="2800" dirty="0"/>
              <a:t> </a:t>
            </a:r>
            <a:r>
              <a:rPr lang="en-US" sz="2800" dirty="0">
                <a:highlight>
                  <a:srgbClr val="C0C0C0"/>
                </a:highlight>
              </a:rPr>
              <a:t>{UDP}</a:t>
            </a:r>
            <a:r>
              <a:rPr lang="en-US" sz="2800" dirty="0"/>
              <a:t> </a:t>
            </a:r>
            <a:r>
              <a:rPr lang="en-US" sz="2800" dirty="0">
                <a:highlight>
                  <a:srgbClr val="C0C0C0"/>
                </a:highlight>
              </a:rPr>
              <a:t>{VXLAN}</a:t>
            </a:r>
            <a:r>
              <a:rPr lang="en-US" sz="2800" dirty="0"/>
              <a:t> </a:t>
            </a:r>
            <a:r>
              <a:rPr lang="en-US" sz="2800" dirty="0">
                <a:highlight>
                  <a:srgbClr val="000000"/>
                </a:highlight>
              </a:rPr>
              <a:t>{Payload}</a:t>
            </a:r>
            <a:r>
              <a:rPr lang="en-US" sz="2800" dirty="0"/>
              <a:t> </a:t>
            </a:r>
            <a:r>
              <a:rPr lang="en-US" sz="2800" dirty="0">
                <a:highlight>
                  <a:srgbClr val="C0C0C0"/>
                </a:highlight>
              </a:rPr>
              <a:t>{CRC}</a:t>
            </a:r>
            <a:endParaRPr lang="en-US" sz="2800" dirty="0"/>
          </a:p>
        </p:txBody>
      </p:sp>
      <p:sp>
        <p:nvSpPr>
          <p:cNvPr id="91" name="Rectangle: Rounded Corners 90">
            <a:extLst>
              <a:ext uri="{FF2B5EF4-FFF2-40B4-BE49-F238E27FC236}">
                <a16:creationId xmlns:a16="http://schemas.microsoft.com/office/drawing/2014/main" id="{C323C902-294F-53AD-91F2-E2D26C188BC2}"/>
              </a:ext>
            </a:extLst>
          </p:cNvPr>
          <p:cNvSpPr/>
          <p:nvPr/>
        </p:nvSpPr>
        <p:spPr>
          <a:xfrm>
            <a:off x="3471058" y="4340511"/>
            <a:ext cx="8366446" cy="457200"/>
          </a:xfrm>
          <a:prstGeom prst="roundRect">
            <a:avLst/>
          </a:prstGeom>
          <a:solidFill>
            <a:schemeClr val="accent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highlight>
                  <a:srgbClr val="C0C0C0"/>
                </a:highlight>
              </a:rPr>
              <a:t>{Eth}</a:t>
            </a:r>
            <a:r>
              <a:rPr lang="en-US" sz="2800" dirty="0"/>
              <a:t> </a:t>
            </a:r>
            <a:r>
              <a:rPr lang="en-US" sz="2800" dirty="0">
                <a:highlight>
                  <a:srgbClr val="C0C0C0"/>
                </a:highlight>
              </a:rPr>
              <a:t>{IP}</a:t>
            </a:r>
            <a:r>
              <a:rPr lang="en-US" sz="2800" dirty="0"/>
              <a:t> </a:t>
            </a:r>
            <a:r>
              <a:rPr lang="en-US" sz="2800" dirty="0">
                <a:highlight>
                  <a:srgbClr val="C0C0C0"/>
                </a:highlight>
              </a:rPr>
              <a:t>{UDP}</a:t>
            </a:r>
            <a:r>
              <a:rPr lang="en-US" sz="2800" dirty="0"/>
              <a:t> </a:t>
            </a:r>
            <a:r>
              <a:rPr lang="en-US" sz="2800" dirty="0">
                <a:highlight>
                  <a:srgbClr val="C0C0C0"/>
                </a:highlight>
              </a:rPr>
              <a:t>{GENEVE}</a:t>
            </a:r>
            <a:r>
              <a:rPr lang="en-US" sz="2800" dirty="0"/>
              <a:t> </a:t>
            </a:r>
            <a:r>
              <a:rPr lang="en-US" sz="2800" dirty="0">
                <a:highlight>
                  <a:srgbClr val="000000"/>
                </a:highlight>
              </a:rPr>
              <a:t>{     Payload     }</a:t>
            </a:r>
            <a:r>
              <a:rPr lang="en-US" sz="2800" dirty="0"/>
              <a:t> </a:t>
            </a:r>
            <a:r>
              <a:rPr lang="en-US" sz="2800" dirty="0">
                <a:highlight>
                  <a:srgbClr val="C0C0C0"/>
                </a:highlight>
              </a:rPr>
              <a:t>{CRC}</a:t>
            </a:r>
            <a:endParaRPr lang="en-US" sz="2800" dirty="0"/>
          </a:p>
        </p:txBody>
      </p:sp>
      <p:sp>
        <p:nvSpPr>
          <p:cNvPr id="104" name="Rectangle: Rounded Corners 103">
            <a:extLst>
              <a:ext uri="{FF2B5EF4-FFF2-40B4-BE49-F238E27FC236}">
                <a16:creationId xmlns:a16="http://schemas.microsoft.com/office/drawing/2014/main" id="{0168247C-D264-33D4-256B-CAF83A50CB20}"/>
              </a:ext>
            </a:extLst>
          </p:cNvPr>
          <p:cNvSpPr/>
          <p:nvPr/>
        </p:nvSpPr>
        <p:spPr>
          <a:xfrm>
            <a:off x="3170583" y="5429673"/>
            <a:ext cx="8948120" cy="457200"/>
          </a:xfrm>
          <a:prstGeom prst="roundRect">
            <a:avLst/>
          </a:prstGeom>
          <a:solidFill>
            <a:schemeClr val="accent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highlight>
                  <a:srgbClr val="C0C0C0"/>
                </a:highlight>
              </a:rPr>
              <a:t>{Eth}</a:t>
            </a:r>
            <a:r>
              <a:rPr lang="en-US" sz="2800" dirty="0"/>
              <a:t>  </a:t>
            </a:r>
            <a:r>
              <a:rPr lang="en-US" sz="2800" dirty="0">
                <a:highlight>
                  <a:srgbClr val="C0C0C0"/>
                </a:highlight>
              </a:rPr>
              <a:t>{IP}</a:t>
            </a:r>
            <a:r>
              <a:rPr lang="en-US" sz="2800" dirty="0"/>
              <a:t> </a:t>
            </a:r>
            <a:r>
              <a:rPr lang="en-US" sz="2800" dirty="0">
                <a:highlight>
                  <a:srgbClr val="C0C0C0"/>
                </a:highlight>
              </a:rPr>
              <a:t>{UDP}</a:t>
            </a:r>
            <a:r>
              <a:rPr lang="en-US" sz="2800" dirty="0"/>
              <a:t> </a:t>
            </a:r>
            <a:r>
              <a:rPr lang="en-US" sz="2800" dirty="0">
                <a:highlight>
                  <a:srgbClr val="C0C0C0"/>
                </a:highlight>
              </a:rPr>
              <a:t>{VXLAN}</a:t>
            </a:r>
            <a:r>
              <a:rPr lang="en-US" sz="2800" dirty="0"/>
              <a:t> </a:t>
            </a:r>
            <a:r>
              <a:rPr lang="en-US" sz="2800" dirty="0">
                <a:highlight>
                  <a:srgbClr val="000000"/>
                </a:highlight>
              </a:rPr>
              <a:t>{         Payload         }</a:t>
            </a:r>
            <a:r>
              <a:rPr lang="en-US" sz="2800" dirty="0"/>
              <a:t> </a:t>
            </a:r>
            <a:r>
              <a:rPr lang="en-US" sz="2800" dirty="0">
                <a:highlight>
                  <a:srgbClr val="C0C0C0"/>
                </a:highlight>
              </a:rPr>
              <a:t>{CRC}</a:t>
            </a:r>
            <a:endParaRPr lang="en-US" sz="2800" dirty="0"/>
          </a:p>
        </p:txBody>
      </p:sp>
      <p:cxnSp>
        <p:nvCxnSpPr>
          <p:cNvPr id="2" name="Straight Arrow Connector 1">
            <a:extLst>
              <a:ext uri="{FF2B5EF4-FFF2-40B4-BE49-F238E27FC236}">
                <a16:creationId xmlns:a16="http://schemas.microsoft.com/office/drawing/2014/main" id="{C0B665E9-163D-15F4-5035-9832009FFA35}"/>
              </a:ext>
            </a:extLst>
          </p:cNvPr>
          <p:cNvCxnSpPr>
            <a:cxnSpLocks/>
            <a:stCxn id="14" idx="1"/>
          </p:cNvCxnSpPr>
          <p:nvPr/>
        </p:nvCxnSpPr>
        <p:spPr>
          <a:xfrm flipH="1">
            <a:off x="7643191" y="5030766"/>
            <a:ext cx="1619947" cy="532246"/>
          </a:xfrm>
          <a:prstGeom prst="straightConnector1">
            <a:avLst/>
          </a:prstGeom>
          <a:ln w="44450">
            <a:solidFill>
              <a:schemeClr val="accent2"/>
            </a:solidFill>
            <a:prstDash val="dash"/>
            <a:headEnd type="oval"/>
            <a:tailEnd type="arrow" w="lg" len="med"/>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12DA8122-1E41-3D36-2B23-1ECC0BFB6FD3}"/>
              </a:ext>
            </a:extLst>
          </p:cNvPr>
          <p:cNvCxnSpPr>
            <a:cxnSpLocks/>
            <a:stCxn id="14" idx="1"/>
          </p:cNvCxnSpPr>
          <p:nvPr/>
        </p:nvCxnSpPr>
        <p:spPr>
          <a:xfrm>
            <a:off x="9263138" y="5030766"/>
            <a:ext cx="1511988" cy="532246"/>
          </a:xfrm>
          <a:prstGeom prst="straightConnector1">
            <a:avLst/>
          </a:prstGeom>
          <a:ln w="44450">
            <a:solidFill>
              <a:schemeClr val="accent2"/>
            </a:solidFill>
            <a:prstDash val="dash"/>
            <a:headEnd type="oval"/>
            <a:tailEnd type="arrow" w="lg" len="med"/>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89293116-ABA9-78CB-F8C3-F6C53DFFB68B}"/>
              </a:ext>
            </a:extLst>
          </p:cNvPr>
          <p:cNvSpPr/>
          <p:nvPr/>
        </p:nvSpPr>
        <p:spPr>
          <a:xfrm rot="16200000">
            <a:off x="7049843" y="1535192"/>
            <a:ext cx="321992" cy="6669156"/>
          </a:xfrm>
          <a:prstGeom prst="leftBrace">
            <a:avLst>
              <a:gd name="adj1" fmla="val 22792"/>
              <a:gd name="adj2" fmla="val 80773"/>
            </a:avLst>
          </a:prstGeom>
          <a:ln w="34925">
            <a:solidFill>
              <a:schemeClr val="accent2"/>
            </a:solidFill>
            <a:prstDash val="solid"/>
            <a:extLst>
              <a:ext uri="{C807C97D-BFC1-408E-A445-0C87EB9F89A2}">
                <ask:lineSketchStyleProps xmlns:ask="http://schemas.microsoft.com/office/drawing/2018/sketchyshapes" sd="1219033472">
                  <a:custGeom>
                    <a:avLst/>
                    <a:gdLst>
                      <a:gd name="connsiteX0" fmla="*/ 308843 w 308843"/>
                      <a:gd name="connsiteY0" fmla="*/ 7762876 h 7762876"/>
                      <a:gd name="connsiteX1" fmla="*/ 154421 w 308843"/>
                      <a:gd name="connsiteY1" fmla="*/ 7665078 h 7762876"/>
                      <a:gd name="connsiteX2" fmla="*/ 154422 w 308843"/>
                      <a:gd name="connsiteY2" fmla="*/ 5758099 h 7762876"/>
                      <a:gd name="connsiteX3" fmla="*/ 0 w 308843"/>
                      <a:gd name="connsiteY3" fmla="*/ 5660301 h 7762876"/>
                      <a:gd name="connsiteX4" fmla="*/ 154422 w 308843"/>
                      <a:gd name="connsiteY4" fmla="*/ 5562503 h 7762876"/>
                      <a:gd name="connsiteX5" fmla="*/ 154422 w 308843"/>
                      <a:gd name="connsiteY5" fmla="*/ 97798 h 7762876"/>
                      <a:gd name="connsiteX6" fmla="*/ 308844 w 308843"/>
                      <a:gd name="connsiteY6" fmla="*/ 0 h 7762876"/>
                      <a:gd name="connsiteX7" fmla="*/ 308843 w 308843"/>
                      <a:gd name="connsiteY7" fmla="*/ 7762876 h 7762876"/>
                      <a:gd name="connsiteX0" fmla="*/ 308843 w 308843"/>
                      <a:gd name="connsiteY0" fmla="*/ 7762876 h 7762876"/>
                      <a:gd name="connsiteX1" fmla="*/ 154421 w 308843"/>
                      <a:gd name="connsiteY1" fmla="*/ 7665078 h 7762876"/>
                      <a:gd name="connsiteX2" fmla="*/ 154422 w 308843"/>
                      <a:gd name="connsiteY2" fmla="*/ 5758099 h 7762876"/>
                      <a:gd name="connsiteX3" fmla="*/ 0 w 308843"/>
                      <a:gd name="connsiteY3" fmla="*/ 5660301 h 7762876"/>
                      <a:gd name="connsiteX4" fmla="*/ 154422 w 308843"/>
                      <a:gd name="connsiteY4" fmla="*/ 5562503 h 7762876"/>
                      <a:gd name="connsiteX5" fmla="*/ 154422 w 308843"/>
                      <a:gd name="connsiteY5" fmla="*/ 97798 h 7762876"/>
                      <a:gd name="connsiteX6" fmla="*/ 308844 w 308843"/>
                      <a:gd name="connsiteY6" fmla="*/ 0 h 776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843" h="7762876" stroke="0" extrusionOk="0">
                        <a:moveTo>
                          <a:pt x="308843" y="7762876"/>
                        </a:moveTo>
                        <a:cubicBezTo>
                          <a:pt x="217378" y="7759064"/>
                          <a:pt x="145749" y="7722345"/>
                          <a:pt x="154421" y="7665078"/>
                        </a:cubicBezTo>
                        <a:cubicBezTo>
                          <a:pt x="165483" y="7031747"/>
                          <a:pt x="100698" y="6395467"/>
                          <a:pt x="154422" y="5758099"/>
                        </a:cubicBezTo>
                        <a:cubicBezTo>
                          <a:pt x="145980" y="5712331"/>
                          <a:pt x="82663" y="5674795"/>
                          <a:pt x="0" y="5660301"/>
                        </a:cubicBezTo>
                        <a:cubicBezTo>
                          <a:pt x="82680" y="5658876"/>
                          <a:pt x="160078" y="5619218"/>
                          <a:pt x="154422" y="5562503"/>
                        </a:cubicBezTo>
                        <a:cubicBezTo>
                          <a:pt x="104889" y="4089236"/>
                          <a:pt x="139613" y="1416925"/>
                          <a:pt x="154422" y="97798"/>
                        </a:cubicBezTo>
                        <a:cubicBezTo>
                          <a:pt x="141342" y="41783"/>
                          <a:pt x="217929" y="5301"/>
                          <a:pt x="308844" y="0"/>
                        </a:cubicBezTo>
                        <a:cubicBezTo>
                          <a:pt x="287305" y="2382218"/>
                          <a:pt x="260840" y="5241961"/>
                          <a:pt x="308843" y="7762876"/>
                        </a:cubicBezTo>
                        <a:close/>
                      </a:path>
                      <a:path w="308843" h="7762876" fill="none" extrusionOk="0">
                        <a:moveTo>
                          <a:pt x="308843" y="7762876"/>
                        </a:moveTo>
                        <a:cubicBezTo>
                          <a:pt x="229366" y="7766127"/>
                          <a:pt x="155382" y="7719321"/>
                          <a:pt x="154421" y="7665078"/>
                        </a:cubicBezTo>
                        <a:cubicBezTo>
                          <a:pt x="113809" y="7022849"/>
                          <a:pt x="170926" y="6407256"/>
                          <a:pt x="154422" y="5758099"/>
                        </a:cubicBezTo>
                        <a:cubicBezTo>
                          <a:pt x="160750" y="5713507"/>
                          <a:pt x="85700" y="5664595"/>
                          <a:pt x="0" y="5660301"/>
                        </a:cubicBezTo>
                        <a:cubicBezTo>
                          <a:pt x="88259" y="5664882"/>
                          <a:pt x="155572" y="5617924"/>
                          <a:pt x="154422" y="5562503"/>
                        </a:cubicBezTo>
                        <a:cubicBezTo>
                          <a:pt x="304861" y="4105100"/>
                          <a:pt x="68543" y="2159764"/>
                          <a:pt x="154422" y="97798"/>
                        </a:cubicBezTo>
                        <a:cubicBezTo>
                          <a:pt x="150207" y="44478"/>
                          <a:pt x="210136" y="-9261"/>
                          <a:pt x="308844"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cxnSp>
        <p:nvCxnSpPr>
          <p:cNvPr id="42" name="Straight Arrow Connector 41">
            <a:extLst>
              <a:ext uri="{FF2B5EF4-FFF2-40B4-BE49-F238E27FC236}">
                <a16:creationId xmlns:a16="http://schemas.microsoft.com/office/drawing/2014/main" id="{15C2C394-F2BC-D2ED-8A16-5E041ADBCC24}"/>
              </a:ext>
            </a:extLst>
          </p:cNvPr>
          <p:cNvCxnSpPr>
            <a:cxnSpLocks/>
            <a:stCxn id="44" idx="1"/>
          </p:cNvCxnSpPr>
          <p:nvPr/>
        </p:nvCxnSpPr>
        <p:spPr>
          <a:xfrm flipH="1">
            <a:off x="8199783" y="3787025"/>
            <a:ext cx="1015003" cy="608023"/>
          </a:xfrm>
          <a:prstGeom prst="straightConnector1">
            <a:avLst/>
          </a:prstGeom>
          <a:ln w="44450">
            <a:solidFill>
              <a:schemeClr val="accent2"/>
            </a:solidFill>
            <a:prstDash val="dash"/>
            <a:headEnd type="oval"/>
            <a:tailEnd type="arrow" w="lg"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B775C80-FB8A-576A-327F-D8C3B9FEA200}"/>
              </a:ext>
            </a:extLst>
          </p:cNvPr>
          <p:cNvCxnSpPr>
            <a:cxnSpLocks/>
            <a:stCxn id="44" idx="1"/>
          </p:cNvCxnSpPr>
          <p:nvPr/>
        </p:nvCxnSpPr>
        <p:spPr>
          <a:xfrm>
            <a:off x="9214786" y="3787025"/>
            <a:ext cx="1280933" cy="608023"/>
          </a:xfrm>
          <a:prstGeom prst="straightConnector1">
            <a:avLst/>
          </a:prstGeom>
          <a:ln w="44450">
            <a:solidFill>
              <a:schemeClr val="accent2"/>
            </a:solidFill>
            <a:prstDash val="dash"/>
            <a:headEnd type="oval"/>
            <a:tailEnd type="arrow" w="lg" len="med"/>
          </a:ln>
        </p:spPr>
        <p:style>
          <a:lnRef idx="1">
            <a:schemeClr val="accent1"/>
          </a:lnRef>
          <a:fillRef idx="0">
            <a:schemeClr val="accent1"/>
          </a:fillRef>
          <a:effectRef idx="0">
            <a:schemeClr val="accent1"/>
          </a:effectRef>
          <a:fontRef idx="minor">
            <a:schemeClr val="tx1"/>
          </a:fontRef>
        </p:style>
      </p:cxnSp>
      <p:sp>
        <p:nvSpPr>
          <p:cNvPr id="44" name="Left Brace 43">
            <a:extLst>
              <a:ext uri="{FF2B5EF4-FFF2-40B4-BE49-F238E27FC236}">
                <a16:creationId xmlns:a16="http://schemas.microsoft.com/office/drawing/2014/main" id="{2DF608F6-7799-A097-0223-335685CA4F8D}"/>
              </a:ext>
            </a:extLst>
          </p:cNvPr>
          <p:cNvSpPr/>
          <p:nvPr/>
        </p:nvSpPr>
        <p:spPr>
          <a:xfrm rot="16200000">
            <a:off x="7014635" y="743260"/>
            <a:ext cx="321992" cy="5765538"/>
          </a:xfrm>
          <a:prstGeom prst="leftBrace">
            <a:avLst>
              <a:gd name="adj1" fmla="val 22792"/>
              <a:gd name="adj2" fmla="val 85368"/>
            </a:avLst>
          </a:prstGeom>
          <a:ln w="34925">
            <a:solidFill>
              <a:schemeClr val="accent2"/>
            </a:solidFill>
            <a:prstDash val="solid"/>
            <a:extLst>
              <a:ext uri="{C807C97D-BFC1-408E-A445-0C87EB9F89A2}">
                <ask:lineSketchStyleProps xmlns:ask="http://schemas.microsoft.com/office/drawing/2018/sketchyshapes" sd="1219033472">
                  <a:custGeom>
                    <a:avLst/>
                    <a:gdLst>
                      <a:gd name="connsiteX0" fmla="*/ 308843 w 308843"/>
                      <a:gd name="connsiteY0" fmla="*/ 7762876 h 7762876"/>
                      <a:gd name="connsiteX1" fmla="*/ 154421 w 308843"/>
                      <a:gd name="connsiteY1" fmla="*/ 7665078 h 7762876"/>
                      <a:gd name="connsiteX2" fmla="*/ 154422 w 308843"/>
                      <a:gd name="connsiteY2" fmla="*/ 5758099 h 7762876"/>
                      <a:gd name="connsiteX3" fmla="*/ 0 w 308843"/>
                      <a:gd name="connsiteY3" fmla="*/ 5660301 h 7762876"/>
                      <a:gd name="connsiteX4" fmla="*/ 154422 w 308843"/>
                      <a:gd name="connsiteY4" fmla="*/ 5562503 h 7762876"/>
                      <a:gd name="connsiteX5" fmla="*/ 154422 w 308843"/>
                      <a:gd name="connsiteY5" fmla="*/ 97798 h 7762876"/>
                      <a:gd name="connsiteX6" fmla="*/ 308844 w 308843"/>
                      <a:gd name="connsiteY6" fmla="*/ 0 h 7762876"/>
                      <a:gd name="connsiteX7" fmla="*/ 308843 w 308843"/>
                      <a:gd name="connsiteY7" fmla="*/ 7762876 h 7762876"/>
                      <a:gd name="connsiteX0" fmla="*/ 308843 w 308843"/>
                      <a:gd name="connsiteY0" fmla="*/ 7762876 h 7762876"/>
                      <a:gd name="connsiteX1" fmla="*/ 154421 w 308843"/>
                      <a:gd name="connsiteY1" fmla="*/ 7665078 h 7762876"/>
                      <a:gd name="connsiteX2" fmla="*/ 154422 w 308843"/>
                      <a:gd name="connsiteY2" fmla="*/ 5758099 h 7762876"/>
                      <a:gd name="connsiteX3" fmla="*/ 0 w 308843"/>
                      <a:gd name="connsiteY3" fmla="*/ 5660301 h 7762876"/>
                      <a:gd name="connsiteX4" fmla="*/ 154422 w 308843"/>
                      <a:gd name="connsiteY4" fmla="*/ 5562503 h 7762876"/>
                      <a:gd name="connsiteX5" fmla="*/ 154422 w 308843"/>
                      <a:gd name="connsiteY5" fmla="*/ 97798 h 7762876"/>
                      <a:gd name="connsiteX6" fmla="*/ 308844 w 308843"/>
                      <a:gd name="connsiteY6" fmla="*/ 0 h 776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843" h="7762876" stroke="0" extrusionOk="0">
                        <a:moveTo>
                          <a:pt x="308843" y="7762876"/>
                        </a:moveTo>
                        <a:cubicBezTo>
                          <a:pt x="217378" y="7759064"/>
                          <a:pt x="145749" y="7722345"/>
                          <a:pt x="154421" y="7665078"/>
                        </a:cubicBezTo>
                        <a:cubicBezTo>
                          <a:pt x="165483" y="7031747"/>
                          <a:pt x="100698" y="6395467"/>
                          <a:pt x="154422" y="5758099"/>
                        </a:cubicBezTo>
                        <a:cubicBezTo>
                          <a:pt x="145980" y="5712331"/>
                          <a:pt x="82663" y="5674795"/>
                          <a:pt x="0" y="5660301"/>
                        </a:cubicBezTo>
                        <a:cubicBezTo>
                          <a:pt x="82680" y="5658876"/>
                          <a:pt x="160078" y="5619218"/>
                          <a:pt x="154422" y="5562503"/>
                        </a:cubicBezTo>
                        <a:cubicBezTo>
                          <a:pt x="104889" y="4089236"/>
                          <a:pt x="139613" y="1416925"/>
                          <a:pt x="154422" y="97798"/>
                        </a:cubicBezTo>
                        <a:cubicBezTo>
                          <a:pt x="141342" y="41783"/>
                          <a:pt x="217929" y="5301"/>
                          <a:pt x="308844" y="0"/>
                        </a:cubicBezTo>
                        <a:cubicBezTo>
                          <a:pt x="287305" y="2382218"/>
                          <a:pt x="260840" y="5241961"/>
                          <a:pt x="308843" y="7762876"/>
                        </a:cubicBezTo>
                        <a:close/>
                      </a:path>
                      <a:path w="308843" h="7762876" fill="none" extrusionOk="0">
                        <a:moveTo>
                          <a:pt x="308843" y="7762876"/>
                        </a:moveTo>
                        <a:cubicBezTo>
                          <a:pt x="229366" y="7766127"/>
                          <a:pt x="155382" y="7719321"/>
                          <a:pt x="154421" y="7665078"/>
                        </a:cubicBezTo>
                        <a:cubicBezTo>
                          <a:pt x="113809" y="7022849"/>
                          <a:pt x="170926" y="6407256"/>
                          <a:pt x="154422" y="5758099"/>
                        </a:cubicBezTo>
                        <a:cubicBezTo>
                          <a:pt x="160750" y="5713507"/>
                          <a:pt x="85700" y="5664595"/>
                          <a:pt x="0" y="5660301"/>
                        </a:cubicBezTo>
                        <a:cubicBezTo>
                          <a:pt x="88259" y="5664882"/>
                          <a:pt x="155572" y="5617924"/>
                          <a:pt x="154422" y="5562503"/>
                        </a:cubicBezTo>
                        <a:cubicBezTo>
                          <a:pt x="304861" y="4105100"/>
                          <a:pt x="68543" y="2159764"/>
                          <a:pt x="154422" y="97798"/>
                        </a:cubicBezTo>
                        <a:cubicBezTo>
                          <a:pt x="150207" y="44478"/>
                          <a:pt x="210136" y="-9261"/>
                          <a:pt x="308844"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50" name="Left Brace 49">
            <a:extLst>
              <a:ext uri="{FF2B5EF4-FFF2-40B4-BE49-F238E27FC236}">
                <a16:creationId xmlns:a16="http://schemas.microsoft.com/office/drawing/2014/main" id="{9ACF2DC5-5DEF-7472-C3DC-DE7313244F94}"/>
              </a:ext>
            </a:extLst>
          </p:cNvPr>
          <p:cNvSpPr/>
          <p:nvPr/>
        </p:nvSpPr>
        <p:spPr>
          <a:xfrm>
            <a:off x="3162214" y="4237435"/>
            <a:ext cx="308843" cy="708629"/>
          </a:xfrm>
          <a:prstGeom prst="leftBrace">
            <a:avLst>
              <a:gd name="adj1" fmla="val 31666"/>
              <a:gd name="adj2" fmla="val 49873"/>
            </a:avLst>
          </a:prstGeom>
          <a:ln w="28575">
            <a:solidFill>
              <a:schemeClr val="bg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52" name="Left Brace 51">
            <a:extLst>
              <a:ext uri="{FF2B5EF4-FFF2-40B4-BE49-F238E27FC236}">
                <a16:creationId xmlns:a16="http://schemas.microsoft.com/office/drawing/2014/main" id="{7B3D826E-B964-0662-5CDF-FA003813997A}"/>
              </a:ext>
            </a:extLst>
          </p:cNvPr>
          <p:cNvSpPr/>
          <p:nvPr/>
        </p:nvSpPr>
        <p:spPr>
          <a:xfrm>
            <a:off x="2936735" y="5327613"/>
            <a:ext cx="308843" cy="708629"/>
          </a:xfrm>
          <a:prstGeom prst="leftBrace">
            <a:avLst>
              <a:gd name="adj1" fmla="val 31666"/>
              <a:gd name="adj2" fmla="val 49873"/>
            </a:avLst>
          </a:prstGeom>
          <a:ln w="28575">
            <a:solidFill>
              <a:schemeClr val="bg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73" name="Left Brace 72">
            <a:extLst>
              <a:ext uri="{FF2B5EF4-FFF2-40B4-BE49-F238E27FC236}">
                <a16:creationId xmlns:a16="http://schemas.microsoft.com/office/drawing/2014/main" id="{F0684E8B-C7A6-6AD9-02A3-5412CB2DC860}"/>
              </a:ext>
            </a:extLst>
          </p:cNvPr>
          <p:cNvSpPr/>
          <p:nvPr/>
        </p:nvSpPr>
        <p:spPr>
          <a:xfrm>
            <a:off x="5209854" y="1843241"/>
            <a:ext cx="308843" cy="708629"/>
          </a:xfrm>
          <a:prstGeom prst="leftBrace">
            <a:avLst>
              <a:gd name="adj1" fmla="val 31666"/>
              <a:gd name="adj2" fmla="val 49873"/>
            </a:avLst>
          </a:prstGeom>
          <a:ln w="28575">
            <a:solidFill>
              <a:schemeClr val="bg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cxnSp>
        <p:nvCxnSpPr>
          <p:cNvPr id="74" name="Straight Arrow Connector 73">
            <a:extLst>
              <a:ext uri="{FF2B5EF4-FFF2-40B4-BE49-F238E27FC236}">
                <a16:creationId xmlns:a16="http://schemas.microsoft.com/office/drawing/2014/main" id="{77F0CB21-B303-6DDE-0FE7-A4E147608901}"/>
              </a:ext>
            </a:extLst>
          </p:cNvPr>
          <p:cNvCxnSpPr>
            <a:cxnSpLocks/>
            <a:stCxn id="76" idx="1"/>
          </p:cNvCxnSpPr>
          <p:nvPr/>
        </p:nvCxnSpPr>
        <p:spPr>
          <a:xfrm flipH="1">
            <a:off x="8605235" y="2637401"/>
            <a:ext cx="639501" cy="570374"/>
          </a:xfrm>
          <a:prstGeom prst="straightConnector1">
            <a:avLst/>
          </a:prstGeom>
          <a:ln w="44450">
            <a:solidFill>
              <a:schemeClr val="accent2"/>
            </a:solidFill>
            <a:prstDash val="dash"/>
            <a:headEnd type="oval"/>
            <a:tailEnd type="arrow" w="lg"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E5663B8-3F08-4943-910F-031C31B9BA01}"/>
              </a:ext>
            </a:extLst>
          </p:cNvPr>
          <p:cNvCxnSpPr>
            <a:cxnSpLocks/>
            <a:stCxn id="76" idx="1"/>
          </p:cNvCxnSpPr>
          <p:nvPr/>
        </p:nvCxnSpPr>
        <p:spPr>
          <a:xfrm>
            <a:off x="9244736" y="2637401"/>
            <a:ext cx="704334" cy="570374"/>
          </a:xfrm>
          <a:prstGeom prst="straightConnector1">
            <a:avLst/>
          </a:prstGeom>
          <a:ln w="44450">
            <a:solidFill>
              <a:schemeClr val="accent2"/>
            </a:solidFill>
            <a:prstDash val="dash"/>
            <a:headEnd type="oval"/>
            <a:tailEnd type="arrow" w="lg" len="med"/>
          </a:ln>
        </p:spPr>
        <p:style>
          <a:lnRef idx="1">
            <a:schemeClr val="accent1"/>
          </a:lnRef>
          <a:fillRef idx="0">
            <a:schemeClr val="accent1"/>
          </a:fillRef>
          <a:effectRef idx="0">
            <a:schemeClr val="accent1"/>
          </a:effectRef>
          <a:fontRef idx="minor">
            <a:schemeClr val="tx1"/>
          </a:fontRef>
        </p:style>
      </p:cxnSp>
      <p:sp>
        <p:nvSpPr>
          <p:cNvPr id="76" name="Left Brace 75">
            <a:extLst>
              <a:ext uri="{FF2B5EF4-FFF2-40B4-BE49-F238E27FC236}">
                <a16:creationId xmlns:a16="http://schemas.microsoft.com/office/drawing/2014/main" id="{DFF2DED1-9B8F-4D86-1D2C-14918C15FAA4}"/>
              </a:ext>
            </a:extLst>
          </p:cNvPr>
          <p:cNvSpPr/>
          <p:nvPr/>
        </p:nvSpPr>
        <p:spPr>
          <a:xfrm rot="16200000">
            <a:off x="7859881" y="1563"/>
            <a:ext cx="321992" cy="4949683"/>
          </a:xfrm>
          <a:prstGeom prst="leftBrace">
            <a:avLst>
              <a:gd name="adj1" fmla="val 22792"/>
              <a:gd name="adj2" fmla="val 74726"/>
            </a:avLst>
          </a:prstGeom>
          <a:ln w="34925">
            <a:solidFill>
              <a:schemeClr val="accent2"/>
            </a:solidFill>
            <a:prstDash val="solid"/>
            <a:extLst>
              <a:ext uri="{C807C97D-BFC1-408E-A445-0C87EB9F89A2}">
                <ask:lineSketchStyleProps xmlns:ask="http://schemas.microsoft.com/office/drawing/2018/sketchyshapes" sd="1219033472">
                  <a:custGeom>
                    <a:avLst/>
                    <a:gdLst>
                      <a:gd name="connsiteX0" fmla="*/ 308843 w 308843"/>
                      <a:gd name="connsiteY0" fmla="*/ 7762876 h 7762876"/>
                      <a:gd name="connsiteX1" fmla="*/ 154421 w 308843"/>
                      <a:gd name="connsiteY1" fmla="*/ 7665078 h 7762876"/>
                      <a:gd name="connsiteX2" fmla="*/ 154422 w 308843"/>
                      <a:gd name="connsiteY2" fmla="*/ 5758099 h 7762876"/>
                      <a:gd name="connsiteX3" fmla="*/ 0 w 308843"/>
                      <a:gd name="connsiteY3" fmla="*/ 5660301 h 7762876"/>
                      <a:gd name="connsiteX4" fmla="*/ 154422 w 308843"/>
                      <a:gd name="connsiteY4" fmla="*/ 5562503 h 7762876"/>
                      <a:gd name="connsiteX5" fmla="*/ 154422 w 308843"/>
                      <a:gd name="connsiteY5" fmla="*/ 97798 h 7762876"/>
                      <a:gd name="connsiteX6" fmla="*/ 308844 w 308843"/>
                      <a:gd name="connsiteY6" fmla="*/ 0 h 7762876"/>
                      <a:gd name="connsiteX7" fmla="*/ 308843 w 308843"/>
                      <a:gd name="connsiteY7" fmla="*/ 7762876 h 7762876"/>
                      <a:gd name="connsiteX0" fmla="*/ 308843 w 308843"/>
                      <a:gd name="connsiteY0" fmla="*/ 7762876 h 7762876"/>
                      <a:gd name="connsiteX1" fmla="*/ 154421 w 308843"/>
                      <a:gd name="connsiteY1" fmla="*/ 7665078 h 7762876"/>
                      <a:gd name="connsiteX2" fmla="*/ 154422 w 308843"/>
                      <a:gd name="connsiteY2" fmla="*/ 5758099 h 7762876"/>
                      <a:gd name="connsiteX3" fmla="*/ 0 w 308843"/>
                      <a:gd name="connsiteY3" fmla="*/ 5660301 h 7762876"/>
                      <a:gd name="connsiteX4" fmla="*/ 154422 w 308843"/>
                      <a:gd name="connsiteY4" fmla="*/ 5562503 h 7762876"/>
                      <a:gd name="connsiteX5" fmla="*/ 154422 w 308843"/>
                      <a:gd name="connsiteY5" fmla="*/ 97798 h 7762876"/>
                      <a:gd name="connsiteX6" fmla="*/ 308844 w 308843"/>
                      <a:gd name="connsiteY6" fmla="*/ 0 h 776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843" h="7762876" stroke="0" extrusionOk="0">
                        <a:moveTo>
                          <a:pt x="308843" y="7762876"/>
                        </a:moveTo>
                        <a:cubicBezTo>
                          <a:pt x="217378" y="7759064"/>
                          <a:pt x="145749" y="7722345"/>
                          <a:pt x="154421" y="7665078"/>
                        </a:cubicBezTo>
                        <a:cubicBezTo>
                          <a:pt x="165483" y="7031747"/>
                          <a:pt x="100698" y="6395467"/>
                          <a:pt x="154422" y="5758099"/>
                        </a:cubicBezTo>
                        <a:cubicBezTo>
                          <a:pt x="145980" y="5712331"/>
                          <a:pt x="82663" y="5674795"/>
                          <a:pt x="0" y="5660301"/>
                        </a:cubicBezTo>
                        <a:cubicBezTo>
                          <a:pt x="82680" y="5658876"/>
                          <a:pt x="160078" y="5619218"/>
                          <a:pt x="154422" y="5562503"/>
                        </a:cubicBezTo>
                        <a:cubicBezTo>
                          <a:pt x="104889" y="4089236"/>
                          <a:pt x="139613" y="1416925"/>
                          <a:pt x="154422" y="97798"/>
                        </a:cubicBezTo>
                        <a:cubicBezTo>
                          <a:pt x="141342" y="41783"/>
                          <a:pt x="217929" y="5301"/>
                          <a:pt x="308844" y="0"/>
                        </a:cubicBezTo>
                        <a:cubicBezTo>
                          <a:pt x="287305" y="2382218"/>
                          <a:pt x="260840" y="5241961"/>
                          <a:pt x="308843" y="7762876"/>
                        </a:cubicBezTo>
                        <a:close/>
                      </a:path>
                      <a:path w="308843" h="7762876" fill="none" extrusionOk="0">
                        <a:moveTo>
                          <a:pt x="308843" y="7762876"/>
                        </a:moveTo>
                        <a:cubicBezTo>
                          <a:pt x="229366" y="7766127"/>
                          <a:pt x="155382" y="7719321"/>
                          <a:pt x="154421" y="7665078"/>
                        </a:cubicBezTo>
                        <a:cubicBezTo>
                          <a:pt x="113809" y="7022849"/>
                          <a:pt x="170926" y="6407256"/>
                          <a:pt x="154422" y="5758099"/>
                        </a:cubicBezTo>
                        <a:cubicBezTo>
                          <a:pt x="160750" y="5713507"/>
                          <a:pt x="85700" y="5664595"/>
                          <a:pt x="0" y="5660301"/>
                        </a:cubicBezTo>
                        <a:cubicBezTo>
                          <a:pt x="88259" y="5664882"/>
                          <a:pt x="155572" y="5617924"/>
                          <a:pt x="154422" y="5562503"/>
                        </a:cubicBezTo>
                        <a:cubicBezTo>
                          <a:pt x="304861" y="4105100"/>
                          <a:pt x="68543" y="2159764"/>
                          <a:pt x="154422" y="97798"/>
                        </a:cubicBezTo>
                        <a:cubicBezTo>
                          <a:pt x="150207" y="44478"/>
                          <a:pt x="210136" y="-9261"/>
                          <a:pt x="308844"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10" name="Left Brace 109">
            <a:extLst>
              <a:ext uri="{FF2B5EF4-FFF2-40B4-BE49-F238E27FC236}">
                <a16:creationId xmlns:a16="http://schemas.microsoft.com/office/drawing/2014/main" id="{04A094C8-1A89-4CA4-5FBC-7657044E096D}"/>
              </a:ext>
            </a:extLst>
          </p:cNvPr>
          <p:cNvSpPr/>
          <p:nvPr/>
        </p:nvSpPr>
        <p:spPr>
          <a:xfrm>
            <a:off x="5765676" y="816643"/>
            <a:ext cx="307133" cy="708629"/>
          </a:xfrm>
          <a:prstGeom prst="leftBrace">
            <a:avLst>
              <a:gd name="adj1" fmla="val 31666"/>
              <a:gd name="adj2" fmla="val 49873"/>
            </a:avLst>
          </a:prstGeom>
          <a:ln w="28575">
            <a:solidFill>
              <a:schemeClr val="bg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cxnSp>
        <p:nvCxnSpPr>
          <p:cNvPr id="111" name="Straight Arrow Connector 110">
            <a:extLst>
              <a:ext uri="{FF2B5EF4-FFF2-40B4-BE49-F238E27FC236}">
                <a16:creationId xmlns:a16="http://schemas.microsoft.com/office/drawing/2014/main" id="{3266FEAC-A4F1-EB8C-2919-2F804985FB8C}"/>
              </a:ext>
            </a:extLst>
          </p:cNvPr>
          <p:cNvCxnSpPr>
            <a:cxnSpLocks/>
            <a:stCxn id="113" idx="1"/>
          </p:cNvCxnSpPr>
          <p:nvPr/>
        </p:nvCxnSpPr>
        <p:spPr>
          <a:xfrm flipH="1">
            <a:off x="7911548" y="1616980"/>
            <a:ext cx="693687" cy="408052"/>
          </a:xfrm>
          <a:prstGeom prst="straightConnector1">
            <a:avLst/>
          </a:prstGeom>
          <a:ln w="44450">
            <a:solidFill>
              <a:schemeClr val="accent2"/>
            </a:solidFill>
            <a:prstDash val="dash"/>
            <a:headEnd type="oval"/>
            <a:tailEnd type="arrow" w="lg"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93FA1496-4070-6FDB-1896-7A84A76426D6}"/>
              </a:ext>
            </a:extLst>
          </p:cNvPr>
          <p:cNvCxnSpPr>
            <a:cxnSpLocks/>
            <a:stCxn id="113" idx="1"/>
          </p:cNvCxnSpPr>
          <p:nvPr/>
        </p:nvCxnSpPr>
        <p:spPr>
          <a:xfrm>
            <a:off x="8605235" y="1616980"/>
            <a:ext cx="692520" cy="416593"/>
          </a:xfrm>
          <a:prstGeom prst="straightConnector1">
            <a:avLst/>
          </a:prstGeom>
          <a:ln w="44450">
            <a:solidFill>
              <a:schemeClr val="accent2"/>
            </a:solidFill>
            <a:prstDash val="dash"/>
            <a:headEnd type="oval"/>
            <a:tailEnd type="arrow" w="lg" len="med"/>
          </a:ln>
        </p:spPr>
        <p:style>
          <a:lnRef idx="1">
            <a:schemeClr val="accent1"/>
          </a:lnRef>
          <a:fillRef idx="0">
            <a:schemeClr val="accent1"/>
          </a:fillRef>
          <a:effectRef idx="0">
            <a:schemeClr val="accent1"/>
          </a:effectRef>
          <a:fontRef idx="minor">
            <a:schemeClr val="tx1"/>
          </a:fontRef>
        </p:style>
      </p:cxnSp>
      <p:sp>
        <p:nvSpPr>
          <p:cNvPr id="113" name="Left Brace 112">
            <a:extLst>
              <a:ext uri="{FF2B5EF4-FFF2-40B4-BE49-F238E27FC236}">
                <a16:creationId xmlns:a16="http://schemas.microsoft.com/office/drawing/2014/main" id="{441FD8A0-08B8-FE9C-9F28-6A5917942638}"/>
              </a:ext>
            </a:extLst>
          </p:cNvPr>
          <p:cNvSpPr/>
          <p:nvPr/>
        </p:nvSpPr>
        <p:spPr>
          <a:xfrm rot="16200000">
            <a:off x="7760493" y="-323121"/>
            <a:ext cx="321992" cy="3558211"/>
          </a:xfrm>
          <a:prstGeom prst="leftBrace">
            <a:avLst>
              <a:gd name="adj1" fmla="val 22792"/>
              <a:gd name="adj2" fmla="val 69216"/>
            </a:avLst>
          </a:prstGeom>
          <a:ln w="34925">
            <a:solidFill>
              <a:schemeClr val="accent2"/>
            </a:solidFill>
            <a:prstDash val="solid"/>
            <a:extLst>
              <a:ext uri="{C807C97D-BFC1-408E-A445-0C87EB9F89A2}">
                <ask:lineSketchStyleProps xmlns:ask="http://schemas.microsoft.com/office/drawing/2018/sketchyshapes" sd="1219033472">
                  <a:custGeom>
                    <a:avLst/>
                    <a:gdLst>
                      <a:gd name="connsiteX0" fmla="*/ 308843 w 308843"/>
                      <a:gd name="connsiteY0" fmla="*/ 7762876 h 7762876"/>
                      <a:gd name="connsiteX1" fmla="*/ 154421 w 308843"/>
                      <a:gd name="connsiteY1" fmla="*/ 7665078 h 7762876"/>
                      <a:gd name="connsiteX2" fmla="*/ 154422 w 308843"/>
                      <a:gd name="connsiteY2" fmla="*/ 5758099 h 7762876"/>
                      <a:gd name="connsiteX3" fmla="*/ 0 w 308843"/>
                      <a:gd name="connsiteY3" fmla="*/ 5660301 h 7762876"/>
                      <a:gd name="connsiteX4" fmla="*/ 154422 w 308843"/>
                      <a:gd name="connsiteY4" fmla="*/ 5562503 h 7762876"/>
                      <a:gd name="connsiteX5" fmla="*/ 154422 w 308843"/>
                      <a:gd name="connsiteY5" fmla="*/ 97798 h 7762876"/>
                      <a:gd name="connsiteX6" fmla="*/ 308844 w 308843"/>
                      <a:gd name="connsiteY6" fmla="*/ 0 h 7762876"/>
                      <a:gd name="connsiteX7" fmla="*/ 308843 w 308843"/>
                      <a:gd name="connsiteY7" fmla="*/ 7762876 h 7762876"/>
                      <a:gd name="connsiteX0" fmla="*/ 308843 w 308843"/>
                      <a:gd name="connsiteY0" fmla="*/ 7762876 h 7762876"/>
                      <a:gd name="connsiteX1" fmla="*/ 154421 w 308843"/>
                      <a:gd name="connsiteY1" fmla="*/ 7665078 h 7762876"/>
                      <a:gd name="connsiteX2" fmla="*/ 154422 w 308843"/>
                      <a:gd name="connsiteY2" fmla="*/ 5758099 h 7762876"/>
                      <a:gd name="connsiteX3" fmla="*/ 0 w 308843"/>
                      <a:gd name="connsiteY3" fmla="*/ 5660301 h 7762876"/>
                      <a:gd name="connsiteX4" fmla="*/ 154422 w 308843"/>
                      <a:gd name="connsiteY4" fmla="*/ 5562503 h 7762876"/>
                      <a:gd name="connsiteX5" fmla="*/ 154422 w 308843"/>
                      <a:gd name="connsiteY5" fmla="*/ 97798 h 7762876"/>
                      <a:gd name="connsiteX6" fmla="*/ 308844 w 308843"/>
                      <a:gd name="connsiteY6" fmla="*/ 0 h 776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843" h="7762876" stroke="0" extrusionOk="0">
                        <a:moveTo>
                          <a:pt x="308843" y="7762876"/>
                        </a:moveTo>
                        <a:cubicBezTo>
                          <a:pt x="217378" y="7759064"/>
                          <a:pt x="145749" y="7722345"/>
                          <a:pt x="154421" y="7665078"/>
                        </a:cubicBezTo>
                        <a:cubicBezTo>
                          <a:pt x="165483" y="7031747"/>
                          <a:pt x="100698" y="6395467"/>
                          <a:pt x="154422" y="5758099"/>
                        </a:cubicBezTo>
                        <a:cubicBezTo>
                          <a:pt x="145980" y="5712331"/>
                          <a:pt x="82663" y="5674795"/>
                          <a:pt x="0" y="5660301"/>
                        </a:cubicBezTo>
                        <a:cubicBezTo>
                          <a:pt x="82680" y="5658876"/>
                          <a:pt x="160078" y="5619218"/>
                          <a:pt x="154422" y="5562503"/>
                        </a:cubicBezTo>
                        <a:cubicBezTo>
                          <a:pt x="104889" y="4089236"/>
                          <a:pt x="139613" y="1416925"/>
                          <a:pt x="154422" y="97798"/>
                        </a:cubicBezTo>
                        <a:cubicBezTo>
                          <a:pt x="141342" y="41783"/>
                          <a:pt x="217929" y="5301"/>
                          <a:pt x="308844" y="0"/>
                        </a:cubicBezTo>
                        <a:cubicBezTo>
                          <a:pt x="287305" y="2382218"/>
                          <a:pt x="260840" y="5241961"/>
                          <a:pt x="308843" y="7762876"/>
                        </a:cubicBezTo>
                        <a:close/>
                      </a:path>
                      <a:path w="308843" h="7762876" fill="none" extrusionOk="0">
                        <a:moveTo>
                          <a:pt x="308843" y="7762876"/>
                        </a:moveTo>
                        <a:cubicBezTo>
                          <a:pt x="229366" y="7766127"/>
                          <a:pt x="155382" y="7719321"/>
                          <a:pt x="154421" y="7665078"/>
                        </a:cubicBezTo>
                        <a:cubicBezTo>
                          <a:pt x="113809" y="7022849"/>
                          <a:pt x="170926" y="6407256"/>
                          <a:pt x="154422" y="5758099"/>
                        </a:cubicBezTo>
                        <a:cubicBezTo>
                          <a:pt x="160750" y="5713507"/>
                          <a:pt x="85700" y="5664595"/>
                          <a:pt x="0" y="5660301"/>
                        </a:cubicBezTo>
                        <a:cubicBezTo>
                          <a:pt x="88259" y="5664882"/>
                          <a:pt x="155572" y="5617924"/>
                          <a:pt x="154422" y="5562503"/>
                        </a:cubicBezTo>
                        <a:cubicBezTo>
                          <a:pt x="304861" y="4105100"/>
                          <a:pt x="68543" y="2159764"/>
                          <a:pt x="154422" y="97798"/>
                        </a:cubicBezTo>
                        <a:cubicBezTo>
                          <a:pt x="150207" y="44478"/>
                          <a:pt x="210136" y="-9261"/>
                          <a:pt x="308844" y="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58622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anim calcmode="lin" valueType="num">
                                      <p:cBhvr additive="base">
                                        <p:cTn id="13" dur="500"/>
                                        <p:tgtEl>
                                          <p:spTgt spid="53"/>
                                        </p:tgtEl>
                                        <p:attrNameLst>
                                          <p:attrName>ppt_y</p:attrName>
                                        </p:attrNameLst>
                                      </p:cBhvr>
                                      <p:tavLst>
                                        <p:tav tm="0">
                                          <p:val>
                                            <p:strVal val="#ppt_y+#ppt_h*1.125000"/>
                                          </p:val>
                                        </p:tav>
                                        <p:tav tm="100000">
                                          <p:val>
                                            <p:strVal val="#ppt_y"/>
                                          </p:val>
                                        </p:tav>
                                      </p:tavLst>
                                    </p:anim>
                                    <p:animEffect transition="in" filter="wipe(up)">
                                      <p:cBhvr>
                                        <p:cTn id="14" dur="500"/>
                                        <p:tgtEl>
                                          <p:spTgt spid="53"/>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anim calcmode="lin" valueType="num">
                                      <p:cBhvr additive="base">
                                        <p:cTn id="17" dur="500"/>
                                        <p:tgtEl>
                                          <p:spTgt spid="64"/>
                                        </p:tgtEl>
                                        <p:attrNameLst>
                                          <p:attrName>ppt_y</p:attrName>
                                        </p:attrNameLst>
                                      </p:cBhvr>
                                      <p:tavLst>
                                        <p:tav tm="0">
                                          <p:val>
                                            <p:strVal val="#ppt_y+#ppt_h*1.125000"/>
                                          </p:val>
                                        </p:tav>
                                        <p:tav tm="100000">
                                          <p:val>
                                            <p:strVal val="#ppt_y"/>
                                          </p:val>
                                        </p:tav>
                                      </p:tavLst>
                                    </p:anim>
                                    <p:animEffect transition="in" filter="wipe(up)">
                                      <p:cBhvr>
                                        <p:cTn id="18" dur="500"/>
                                        <p:tgtEl>
                                          <p:spTgt spid="64"/>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65"/>
                                        </p:tgtEl>
                                        <p:attrNameLst>
                                          <p:attrName>style.visibility</p:attrName>
                                        </p:attrNameLst>
                                      </p:cBhvr>
                                      <p:to>
                                        <p:strVal val="visible"/>
                                      </p:to>
                                    </p:set>
                                    <p:anim calcmode="lin" valueType="num">
                                      <p:cBhvr additive="base">
                                        <p:cTn id="23" dur="500"/>
                                        <p:tgtEl>
                                          <p:spTgt spid="65"/>
                                        </p:tgtEl>
                                        <p:attrNameLst>
                                          <p:attrName>ppt_y</p:attrName>
                                        </p:attrNameLst>
                                      </p:cBhvr>
                                      <p:tavLst>
                                        <p:tav tm="0">
                                          <p:val>
                                            <p:strVal val="#ppt_y+#ppt_h*1.125000"/>
                                          </p:val>
                                        </p:tav>
                                        <p:tav tm="100000">
                                          <p:val>
                                            <p:strVal val="#ppt_y"/>
                                          </p:val>
                                        </p:tav>
                                      </p:tavLst>
                                    </p:anim>
                                    <p:animEffect transition="in" filter="wipe(up)">
                                      <p:cBhvr>
                                        <p:cTn id="24" dur="500"/>
                                        <p:tgtEl>
                                          <p:spTgt spid="65"/>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77"/>
                                        </p:tgtEl>
                                        <p:attrNameLst>
                                          <p:attrName>style.visibility</p:attrName>
                                        </p:attrNameLst>
                                      </p:cBhvr>
                                      <p:to>
                                        <p:strVal val="visible"/>
                                      </p:to>
                                    </p:set>
                                    <p:anim calcmode="lin" valueType="num">
                                      <p:cBhvr additive="base">
                                        <p:cTn id="29" dur="500"/>
                                        <p:tgtEl>
                                          <p:spTgt spid="77"/>
                                        </p:tgtEl>
                                        <p:attrNameLst>
                                          <p:attrName>ppt_y</p:attrName>
                                        </p:attrNameLst>
                                      </p:cBhvr>
                                      <p:tavLst>
                                        <p:tav tm="0">
                                          <p:val>
                                            <p:strVal val="#ppt_y+#ppt_h*1.125000"/>
                                          </p:val>
                                        </p:tav>
                                        <p:tav tm="100000">
                                          <p:val>
                                            <p:strVal val="#ppt_y"/>
                                          </p:val>
                                        </p:tav>
                                      </p:tavLst>
                                    </p:anim>
                                    <p:animEffect transition="in" filter="wipe(up)">
                                      <p:cBhvr>
                                        <p:cTn id="30" dur="500"/>
                                        <p:tgtEl>
                                          <p:spTgt spid="77"/>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78"/>
                                        </p:tgtEl>
                                        <p:attrNameLst>
                                          <p:attrName>style.visibility</p:attrName>
                                        </p:attrNameLst>
                                      </p:cBhvr>
                                      <p:to>
                                        <p:strVal val="visible"/>
                                      </p:to>
                                    </p:set>
                                    <p:anim calcmode="lin" valueType="num">
                                      <p:cBhvr additive="base">
                                        <p:cTn id="35" dur="500"/>
                                        <p:tgtEl>
                                          <p:spTgt spid="78"/>
                                        </p:tgtEl>
                                        <p:attrNameLst>
                                          <p:attrName>ppt_y</p:attrName>
                                        </p:attrNameLst>
                                      </p:cBhvr>
                                      <p:tavLst>
                                        <p:tav tm="0">
                                          <p:val>
                                            <p:strVal val="#ppt_y+#ppt_h*1.125000"/>
                                          </p:val>
                                        </p:tav>
                                        <p:tav tm="100000">
                                          <p:val>
                                            <p:strVal val="#ppt_y"/>
                                          </p:val>
                                        </p:tav>
                                      </p:tavLst>
                                    </p:anim>
                                    <p:animEffect transition="in" filter="wipe(up)">
                                      <p:cBhvr>
                                        <p:cTn id="36" dur="500"/>
                                        <p:tgtEl>
                                          <p:spTgt spid="78"/>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anim calcmode="lin" valueType="num">
                                      <p:cBhvr additive="base">
                                        <p:cTn id="39" dur="500"/>
                                        <p:tgtEl>
                                          <p:spTgt spid="79"/>
                                        </p:tgtEl>
                                        <p:attrNameLst>
                                          <p:attrName>ppt_y</p:attrName>
                                        </p:attrNameLst>
                                      </p:cBhvr>
                                      <p:tavLst>
                                        <p:tav tm="0">
                                          <p:val>
                                            <p:strVal val="#ppt_y+#ppt_h*1.125000"/>
                                          </p:val>
                                        </p:tav>
                                        <p:tav tm="100000">
                                          <p:val>
                                            <p:strVal val="#ppt_y"/>
                                          </p:val>
                                        </p:tav>
                                      </p:tavLst>
                                    </p:anim>
                                    <p:animEffect transition="in" filter="wipe(up)">
                                      <p:cBhvr>
                                        <p:cTn id="40" dur="500"/>
                                        <p:tgtEl>
                                          <p:spTgt spid="79"/>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91"/>
                                        </p:tgtEl>
                                        <p:attrNameLst>
                                          <p:attrName>style.visibility</p:attrName>
                                        </p:attrNameLst>
                                      </p:cBhvr>
                                      <p:to>
                                        <p:strVal val="visible"/>
                                      </p:to>
                                    </p:set>
                                    <p:anim calcmode="lin" valueType="num">
                                      <p:cBhvr additive="base">
                                        <p:cTn id="45" dur="500"/>
                                        <p:tgtEl>
                                          <p:spTgt spid="91"/>
                                        </p:tgtEl>
                                        <p:attrNameLst>
                                          <p:attrName>ppt_y</p:attrName>
                                        </p:attrNameLst>
                                      </p:cBhvr>
                                      <p:tavLst>
                                        <p:tav tm="0">
                                          <p:val>
                                            <p:strVal val="#ppt_y+#ppt_h*1.125000"/>
                                          </p:val>
                                        </p:tav>
                                        <p:tav tm="100000">
                                          <p:val>
                                            <p:strVal val="#ppt_y"/>
                                          </p:val>
                                        </p:tav>
                                      </p:tavLst>
                                    </p:anim>
                                    <p:animEffect transition="in" filter="wipe(up)">
                                      <p:cBhvr>
                                        <p:cTn id="46" dur="500"/>
                                        <p:tgtEl>
                                          <p:spTgt spid="91"/>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94"/>
                                        </p:tgtEl>
                                        <p:attrNameLst>
                                          <p:attrName>style.visibility</p:attrName>
                                        </p:attrNameLst>
                                      </p:cBhvr>
                                      <p:to>
                                        <p:strVal val="visible"/>
                                      </p:to>
                                    </p:set>
                                    <p:anim calcmode="lin" valueType="num">
                                      <p:cBhvr additive="base">
                                        <p:cTn id="49" dur="500"/>
                                        <p:tgtEl>
                                          <p:spTgt spid="94"/>
                                        </p:tgtEl>
                                        <p:attrNameLst>
                                          <p:attrName>ppt_y</p:attrName>
                                        </p:attrNameLst>
                                      </p:cBhvr>
                                      <p:tavLst>
                                        <p:tav tm="0">
                                          <p:val>
                                            <p:strVal val="#ppt_y+#ppt_h*1.125000"/>
                                          </p:val>
                                        </p:tav>
                                        <p:tav tm="100000">
                                          <p:val>
                                            <p:strVal val="#ppt_y"/>
                                          </p:val>
                                        </p:tav>
                                      </p:tavLst>
                                    </p:anim>
                                    <p:animEffect transition="in" filter="wipe(up)">
                                      <p:cBhvr>
                                        <p:cTn id="50" dur="500"/>
                                        <p:tgtEl>
                                          <p:spTgt spid="94"/>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104"/>
                                        </p:tgtEl>
                                        <p:attrNameLst>
                                          <p:attrName>style.visibility</p:attrName>
                                        </p:attrNameLst>
                                      </p:cBhvr>
                                      <p:to>
                                        <p:strVal val="visible"/>
                                      </p:to>
                                    </p:set>
                                    <p:anim calcmode="lin" valueType="num">
                                      <p:cBhvr additive="base">
                                        <p:cTn id="55" dur="500"/>
                                        <p:tgtEl>
                                          <p:spTgt spid="104"/>
                                        </p:tgtEl>
                                        <p:attrNameLst>
                                          <p:attrName>ppt_y</p:attrName>
                                        </p:attrNameLst>
                                      </p:cBhvr>
                                      <p:tavLst>
                                        <p:tav tm="0">
                                          <p:val>
                                            <p:strVal val="#ppt_y+#ppt_h*1.125000"/>
                                          </p:val>
                                        </p:tav>
                                        <p:tav tm="100000">
                                          <p:val>
                                            <p:strVal val="#ppt_y"/>
                                          </p:val>
                                        </p:tav>
                                      </p:tavLst>
                                    </p:anim>
                                    <p:animEffect transition="in" filter="wipe(up)">
                                      <p:cBhvr>
                                        <p:cTn id="56" dur="500"/>
                                        <p:tgtEl>
                                          <p:spTgt spid="104"/>
                                        </p:tgtEl>
                                      </p:cBhvr>
                                    </p:animEffect>
                                  </p:childTnLst>
                                </p:cTn>
                              </p:par>
                              <p:par>
                                <p:cTn id="57" presetID="12" presetClass="entr" presetSubtype="4" fill="hold" grpId="0" nodeType="withEffect">
                                  <p:stCondLst>
                                    <p:cond delay="0"/>
                                  </p:stCondLst>
                                  <p:childTnLst>
                                    <p:set>
                                      <p:cBhvr>
                                        <p:cTn id="58" dur="1" fill="hold">
                                          <p:stCondLst>
                                            <p:cond delay="0"/>
                                          </p:stCondLst>
                                        </p:cTn>
                                        <p:tgtEl>
                                          <p:spTgt spid="105"/>
                                        </p:tgtEl>
                                        <p:attrNameLst>
                                          <p:attrName>style.visibility</p:attrName>
                                        </p:attrNameLst>
                                      </p:cBhvr>
                                      <p:to>
                                        <p:strVal val="visible"/>
                                      </p:to>
                                    </p:set>
                                    <p:anim calcmode="lin" valueType="num">
                                      <p:cBhvr additive="base">
                                        <p:cTn id="59" dur="500"/>
                                        <p:tgtEl>
                                          <p:spTgt spid="105"/>
                                        </p:tgtEl>
                                        <p:attrNameLst>
                                          <p:attrName>ppt_y</p:attrName>
                                        </p:attrNameLst>
                                      </p:cBhvr>
                                      <p:tavLst>
                                        <p:tav tm="0">
                                          <p:val>
                                            <p:strVal val="#ppt_y+#ppt_h*1.125000"/>
                                          </p:val>
                                        </p:tav>
                                        <p:tav tm="100000">
                                          <p:val>
                                            <p:strVal val="#ppt_y"/>
                                          </p:val>
                                        </p:tav>
                                      </p:tavLst>
                                    </p:anim>
                                    <p:animEffect transition="in" filter="wipe(up)">
                                      <p:cBhvr>
                                        <p:cTn id="60" dur="500"/>
                                        <p:tgtEl>
                                          <p:spTgt spid="105"/>
                                        </p:tgtEl>
                                      </p:cBhvr>
                                    </p:animEffect>
                                  </p:childTnLst>
                                </p:cTn>
                              </p:par>
                              <p:par>
                                <p:cTn id="61" presetID="10" presetClass="entr" presetSubtype="0" fill="hold" nodeType="with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fade">
                                      <p:cBhvr>
                                        <p:cTn id="63" dur="2000"/>
                                        <p:tgtEl>
                                          <p:spTgt spid="2"/>
                                        </p:tgtEl>
                                      </p:cBhvr>
                                    </p:animEffect>
                                  </p:childTnLst>
                                </p:cTn>
                              </p:par>
                              <p:par>
                                <p:cTn id="64" presetID="10" presetClass="entr" presetSubtype="0" fill="hold" nodeType="with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20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p:tgtEl>
                                          <p:spTgt spid="14"/>
                                        </p:tgtEl>
                                        <p:attrNameLst>
                                          <p:attrName>ppt_y</p:attrName>
                                        </p:attrNameLst>
                                      </p:cBhvr>
                                      <p:tavLst>
                                        <p:tav tm="0">
                                          <p:val>
                                            <p:strVal val="#ppt_y+#ppt_h*1.125000"/>
                                          </p:val>
                                        </p:tav>
                                        <p:tav tm="100000">
                                          <p:val>
                                            <p:strVal val="#ppt_y"/>
                                          </p:val>
                                        </p:tav>
                                      </p:tavLst>
                                    </p:anim>
                                    <p:animEffect transition="in" filter="wipe(up)">
                                      <p:cBhvr>
                                        <p:cTn id="72" dur="500"/>
                                        <p:tgtEl>
                                          <p:spTgt spid="14"/>
                                        </p:tgtEl>
                                      </p:cBhvr>
                                    </p:animEffect>
                                  </p:childTnLst>
                                </p:cTn>
                              </p:par>
                              <p:par>
                                <p:cTn id="73" presetID="10" presetClass="entr" presetSubtype="0" fill="hold" nodeType="with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2000"/>
                                        <p:tgtEl>
                                          <p:spTgt spid="42"/>
                                        </p:tgtEl>
                                      </p:cBhvr>
                                    </p:animEffect>
                                  </p:childTnLst>
                                </p:cTn>
                              </p:par>
                              <p:par>
                                <p:cTn id="76" presetID="10" presetClass="entr" presetSubtype="0" fill="hold" nodeType="with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2000"/>
                                        <p:tgtEl>
                                          <p:spTgt spid="43"/>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ntr" presetSubtype="4" fill="hold" grpId="0" nodeType="click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p:tgtEl>
                                          <p:spTgt spid="44"/>
                                        </p:tgtEl>
                                        <p:attrNameLst>
                                          <p:attrName>ppt_y</p:attrName>
                                        </p:attrNameLst>
                                      </p:cBhvr>
                                      <p:tavLst>
                                        <p:tav tm="0">
                                          <p:val>
                                            <p:strVal val="#ppt_y+#ppt_h*1.125000"/>
                                          </p:val>
                                        </p:tav>
                                        <p:tav tm="100000">
                                          <p:val>
                                            <p:strVal val="#ppt_y"/>
                                          </p:val>
                                        </p:tav>
                                      </p:tavLst>
                                    </p:anim>
                                    <p:animEffect transition="in" filter="wipe(up)">
                                      <p:cBhvr>
                                        <p:cTn id="84" dur="500"/>
                                        <p:tgtEl>
                                          <p:spTgt spid="44"/>
                                        </p:tgtEl>
                                      </p:cBhvr>
                                    </p:animEffect>
                                  </p:childTnLst>
                                </p:cTn>
                              </p:par>
                            </p:childTnLst>
                          </p:cTn>
                        </p:par>
                      </p:childTnLst>
                    </p:cTn>
                  </p:par>
                  <p:par>
                    <p:cTn id="85" fill="hold">
                      <p:stCondLst>
                        <p:cond delay="indefinite"/>
                      </p:stCondLst>
                      <p:childTnLst>
                        <p:par>
                          <p:cTn id="86" fill="hold">
                            <p:stCondLst>
                              <p:cond delay="0"/>
                            </p:stCondLst>
                            <p:childTnLst>
                              <p:par>
                                <p:cTn id="87" presetID="12" presetClass="entr" presetSubtype="4" fill="hold" grpId="0" nodeType="clickEffect">
                                  <p:stCondLst>
                                    <p:cond delay="0"/>
                                  </p:stCondLst>
                                  <p:childTnLst>
                                    <p:set>
                                      <p:cBhvr>
                                        <p:cTn id="88" dur="1" fill="hold">
                                          <p:stCondLst>
                                            <p:cond delay="0"/>
                                          </p:stCondLst>
                                        </p:cTn>
                                        <p:tgtEl>
                                          <p:spTgt spid="50"/>
                                        </p:tgtEl>
                                        <p:attrNameLst>
                                          <p:attrName>style.visibility</p:attrName>
                                        </p:attrNameLst>
                                      </p:cBhvr>
                                      <p:to>
                                        <p:strVal val="visible"/>
                                      </p:to>
                                    </p:set>
                                    <p:anim calcmode="lin" valueType="num">
                                      <p:cBhvr additive="base">
                                        <p:cTn id="89" dur="500"/>
                                        <p:tgtEl>
                                          <p:spTgt spid="50"/>
                                        </p:tgtEl>
                                        <p:attrNameLst>
                                          <p:attrName>ppt_y</p:attrName>
                                        </p:attrNameLst>
                                      </p:cBhvr>
                                      <p:tavLst>
                                        <p:tav tm="0">
                                          <p:val>
                                            <p:strVal val="#ppt_y+#ppt_h*1.125000"/>
                                          </p:val>
                                        </p:tav>
                                        <p:tav tm="100000">
                                          <p:val>
                                            <p:strVal val="#ppt_y"/>
                                          </p:val>
                                        </p:tav>
                                      </p:tavLst>
                                    </p:anim>
                                    <p:animEffect transition="in" filter="wipe(up)">
                                      <p:cBhvr>
                                        <p:cTn id="90" dur="500"/>
                                        <p:tgtEl>
                                          <p:spTgt spid="50"/>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4" fill="hold" grpId="0" nodeType="clickEffect">
                                  <p:stCondLst>
                                    <p:cond delay="0"/>
                                  </p:stCondLst>
                                  <p:childTnLst>
                                    <p:set>
                                      <p:cBhvr>
                                        <p:cTn id="94" dur="1" fill="hold">
                                          <p:stCondLst>
                                            <p:cond delay="0"/>
                                          </p:stCondLst>
                                        </p:cTn>
                                        <p:tgtEl>
                                          <p:spTgt spid="52"/>
                                        </p:tgtEl>
                                        <p:attrNameLst>
                                          <p:attrName>style.visibility</p:attrName>
                                        </p:attrNameLst>
                                      </p:cBhvr>
                                      <p:to>
                                        <p:strVal val="visible"/>
                                      </p:to>
                                    </p:set>
                                    <p:anim calcmode="lin" valueType="num">
                                      <p:cBhvr additive="base">
                                        <p:cTn id="95" dur="500"/>
                                        <p:tgtEl>
                                          <p:spTgt spid="52"/>
                                        </p:tgtEl>
                                        <p:attrNameLst>
                                          <p:attrName>ppt_y</p:attrName>
                                        </p:attrNameLst>
                                      </p:cBhvr>
                                      <p:tavLst>
                                        <p:tav tm="0">
                                          <p:val>
                                            <p:strVal val="#ppt_y+#ppt_h*1.125000"/>
                                          </p:val>
                                        </p:tav>
                                        <p:tav tm="100000">
                                          <p:val>
                                            <p:strVal val="#ppt_y"/>
                                          </p:val>
                                        </p:tav>
                                      </p:tavLst>
                                    </p:anim>
                                    <p:animEffect transition="in" filter="wipe(up)">
                                      <p:cBhvr>
                                        <p:cTn id="96" dur="500"/>
                                        <p:tgtEl>
                                          <p:spTgt spid="52"/>
                                        </p:tgtEl>
                                      </p:cBhvr>
                                    </p:animEffect>
                                  </p:childTnLst>
                                </p:cTn>
                              </p:par>
                            </p:childTnLst>
                          </p:cTn>
                        </p:par>
                      </p:childTnLst>
                    </p:cTn>
                  </p:par>
                  <p:par>
                    <p:cTn id="97" fill="hold">
                      <p:stCondLst>
                        <p:cond delay="indefinite"/>
                      </p:stCondLst>
                      <p:childTnLst>
                        <p:par>
                          <p:cTn id="98" fill="hold">
                            <p:stCondLst>
                              <p:cond delay="0"/>
                            </p:stCondLst>
                            <p:childTnLst>
                              <p:par>
                                <p:cTn id="99" presetID="12" presetClass="entr" presetSubtype="4" fill="hold" grpId="0" nodeType="clickEffect">
                                  <p:stCondLst>
                                    <p:cond delay="0"/>
                                  </p:stCondLst>
                                  <p:childTnLst>
                                    <p:set>
                                      <p:cBhvr>
                                        <p:cTn id="100" dur="1" fill="hold">
                                          <p:stCondLst>
                                            <p:cond delay="0"/>
                                          </p:stCondLst>
                                        </p:cTn>
                                        <p:tgtEl>
                                          <p:spTgt spid="73"/>
                                        </p:tgtEl>
                                        <p:attrNameLst>
                                          <p:attrName>style.visibility</p:attrName>
                                        </p:attrNameLst>
                                      </p:cBhvr>
                                      <p:to>
                                        <p:strVal val="visible"/>
                                      </p:to>
                                    </p:set>
                                    <p:anim calcmode="lin" valueType="num">
                                      <p:cBhvr additive="base">
                                        <p:cTn id="101" dur="500"/>
                                        <p:tgtEl>
                                          <p:spTgt spid="73"/>
                                        </p:tgtEl>
                                        <p:attrNameLst>
                                          <p:attrName>ppt_y</p:attrName>
                                        </p:attrNameLst>
                                      </p:cBhvr>
                                      <p:tavLst>
                                        <p:tav tm="0">
                                          <p:val>
                                            <p:strVal val="#ppt_y+#ppt_h*1.125000"/>
                                          </p:val>
                                        </p:tav>
                                        <p:tav tm="100000">
                                          <p:val>
                                            <p:strVal val="#ppt_y"/>
                                          </p:val>
                                        </p:tav>
                                      </p:tavLst>
                                    </p:anim>
                                    <p:animEffect transition="in" filter="wipe(up)">
                                      <p:cBhvr>
                                        <p:cTn id="102" dur="500"/>
                                        <p:tgtEl>
                                          <p:spTgt spid="73"/>
                                        </p:tgtEl>
                                      </p:cBhvr>
                                    </p:animEffect>
                                  </p:childTnLst>
                                </p:cTn>
                              </p:par>
                              <p:par>
                                <p:cTn id="103" presetID="10" presetClass="entr" presetSubtype="0" fill="hold" nodeType="withEffect">
                                  <p:stCondLst>
                                    <p:cond delay="0"/>
                                  </p:stCondLst>
                                  <p:childTnLst>
                                    <p:set>
                                      <p:cBhvr>
                                        <p:cTn id="104" dur="1" fill="hold">
                                          <p:stCondLst>
                                            <p:cond delay="0"/>
                                          </p:stCondLst>
                                        </p:cTn>
                                        <p:tgtEl>
                                          <p:spTgt spid="74"/>
                                        </p:tgtEl>
                                        <p:attrNameLst>
                                          <p:attrName>style.visibility</p:attrName>
                                        </p:attrNameLst>
                                      </p:cBhvr>
                                      <p:to>
                                        <p:strVal val="visible"/>
                                      </p:to>
                                    </p:set>
                                    <p:animEffect transition="in" filter="fade">
                                      <p:cBhvr>
                                        <p:cTn id="105" dur="2000"/>
                                        <p:tgtEl>
                                          <p:spTgt spid="74"/>
                                        </p:tgtEl>
                                      </p:cBhvr>
                                    </p:animEffect>
                                  </p:childTnLst>
                                </p:cTn>
                              </p:par>
                              <p:par>
                                <p:cTn id="106" presetID="10" presetClass="entr" presetSubtype="0" fill="hold" nodeType="withEffect">
                                  <p:stCondLst>
                                    <p:cond delay="0"/>
                                  </p:stCondLst>
                                  <p:childTnLst>
                                    <p:set>
                                      <p:cBhvr>
                                        <p:cTn id="107" dur="1" fill="hold">
                                          <p:stCondLst>
                                            <p:cond delay="0"/>
                                          </p:stCondLst>
                                        </p:cTn>
                                        <p:tgtEl>
                                          <p:spTgt spid="75"/>
                                        </p:tgtEl>
                                        <p:attrNameLst>
                                          <p:attrName>style.visibility</p:attrName>
                                        </p:attrNameLst>
                                      </p:cBhvr>
                                      <p:to>
                                        <p:strVal val="visible"/>
                                      </p:to>
                                    </p:set>
                                    <p:animEffect transition="in" filter="fade">
                                      <p:cBhvr>
                                        <p:cTn id="108" dur="2000"/>
                                        <p:tgtEl>
                                          <p:spTgt spid="75"/>
                                        </p:tgtEl>
                                      </p:cBhvr>
                                    </p:animEffect>
                                  </p:childTnLst>
                                </p:cTn>
                              </p:par>
                            </p:childTnLst>
                          </p:cTn>
                        </p:par>
                      </p:childTnLst>
                    </p:cTn>
                  </p:par>
                  <p:par>
                    <p:cTn id="109" fill="hold">
                      <p:stCondLst>
                        <p:cond delay="indefinite"/>
                      </p:stCondLst>
                      <p:childTnLst>
                        <p:par>
                          <p:cTn id="110" fill="hold">
                            <p:stCondLst>
                              <p:cond delay="0"/>
                            </p:stCondLst>
                            <p:childTnLst>
                              <p:par>
                                <p:cTn id="111" presetID="12" presetClass="entr" presetSubtype="4" fill="hold" grpId="0" nodeType="clickEffect">
                                  <p:stCondLst>
                                    <p:cond delay="0"/>
                                  </p:stCondLst>
                                  <p:childTnLst>
                                    <p:set>
                                      <p:cBhvr>
                                        <p:cTn id="112" dur="1" fill="hold">
                                          <p:stCondLst>
                                            <p:cond delay="0"/>
                                          </p:stCondLst>
                                        </p:cTn>
                                        <p:tgtEl>
                                          <p:spTgt spid="76"/>
                                        </p:tgtEl>
                                        <p:attrNameLst>
                                          <p:attrName>style.visibility</p:attrName>
                                        </p:attrNameLst>
                                      </p:cBhvr>
                                      <p:to>
                                        <p:strVal val="visible"/>
                                      </p:to>
                                    </p:set>
                                    <p:anim calcmode="lin" valueType="num">
                                      <p:cBhvr additive="base">
                                        <p:cTn id="113" dur="500"/>
                                        <p:tgtEl>
                                          <p:spTgt spid="76"/>
                                        </p:tgtEl>
                                        <p:attrNameLst>
                                          <p:attrName>ppt_y</p:attrName>
                                        </p:attrNameLst>
                                      </p:cBhvr>
                                      <p:tavLst>
                                        <p:tav tm="0">
                                          <p:val>
                                            <p:strVal val="#ppt_y+#ppt_h*1.125000"/>
                                          </p:val>
                                        </p:tav>
                                        <p:tav tm="100000">
                                          <p:val>
                                            <p:strVal val="#ppt_y"/>
                                          </p:val>
                                        </p:tav>
                                      </p:tavLst>
                                    </p:anim>
                                    <p:animEffect transition="in" filter="wipe(up)">
                                      <p:cBhvr>
                                        <p:cTn id="114" dur="500"/>
                                        <p:tgtEl>
                                          <p:spTgt spid="76"/>
                                        </p:tgtEl>
                                      </p:cBhvr>
                                    </p:animEffect>
                                  </p:childTnLst>
                                </p:cTn>
                              </p:par>
                            </p:childTnLst>
                          </p:cTn>
                        </p:par>
                      </p:childTnLst>
                    </p:cTn>
                  </p:par>
                  <p:par>
                    <p:cTn id="115" fill="hold">
                      <p:stCondLst>
                        <p:cond delay="indefinite"/>
                      </p:stCondLst>
                      <p:childTnLst>
                        <p:par>
                          <p:cTn id="116" fill="hold">
                            <p:stCondLst>
                              <p:cond delay="0"/>
                            </p:stCondLst>
                            <p:childTnLst>
                              <p:par>
                                <p:cTn id="117" presetID="12" presetClass="entr" presetSubtype="4" fill="hold" grpId="0" nodeType="clickEffect">
                                  <p:stCondLst>
                                    <p:cond delay="0"/>
                                  </p:stCondLst>
                                  <p:childTnLst>
                                    <p:set>
                                      <p:cBhvr>
                                        <p:cTn id="118" dur="1" fill="hold">
                                          <p:stCondLst>
                                            <p:cond delay="0"/>
                                          </p:stCondLst>
                                        </p:cTn>
                                        <p:tgtEl>
                                          <p:spTgt spid="110"/>
                                        </p:tgtEl>
                                        <p:attrNameLst>
                                          <p:attrName>style.visibility</p:attrName>
                                        </p:attrNameLst>
                                      </p:cBhvr>
                                      <p:to>
                                        <p:strVal val="visible"/>
                                      </p:to>
                                    </p:set>
                                    <p:anim calcmode="lin" valueType="num">
                                      <p:cBhvr additive="base">
                                        <p:cTn id="119" dur="500"/>
                                        <p:tgtEl>
                                          <p:spTgt spid="110"/>
                                        </p:tgtEl>
                                        <p:attrNameLst>
                                          <p:attrName>ppt_y</p:attrName>
                                        </p:attrNameLst>
                                      </p:cBhvr>
                                      <p:tavLst>
                                        <p:tav tm="0">
                                          <p:val>
                                            <p:strVal val="#ppt_y+#ppt_h*1.125000"/>
                                          </p:val>
                                        </p:tav>
                                        <p:tav tm="100000">
                                          <p:val>
                                            <p:strVal val="#ppt_y"/>
                                          </p:val>
                                        </p:tav>
                                      </p:tavLst>
                                    </p:anim>
                                    <p:animEffect transition="in" filter="wipe(up)">
                                      <p:cBhvr>
                                        <p:cTn id="120" dur="500"/>
                                        <p:tgtEl>
                                          <p:spTgt spid="110"/>
                                        </p:tgtEl>
                                      </p:cBhvr>
                                    </p:animEffect>
                                  </p:childTnLst>
                                </p:cTn>
                              </p:par>
                              <p:par>
                                <p:cTn id="121" presetID="10" presetClass="entr" presetSubtype="0" fill="hold" nodeType="withEffect">
                                  <p:stCondLst>
                                    <p:cond delay="0"/>
                                  </p:stCondLst>
                                  <p:childTnLst>
                                    <p:set>
                                      <p:cBhvr>
                                        <p:cTn id="122" dur="1" fill="hold">
                                          <p:stCondLst>
                                            <p:cond delay="0"/>
                                          </p:stCondLst>
                                        </p:cTn>
                                        <p:tgtEl>
                                          <p:spTgt spid="111"/>
                                        </p:tgtEl>
                                        <p:attrNameLst>
                                          <p:attrName>style.visibility</p:attrName>
                                        </p:attrNameLst>
                                      </p:cBhvr>
                                      <p:to>
                                        <p:strVal val="visible"/>
                                      </p:to>
                                    </p:set>
                                    <p:animEffect transition="in" filter="fade">
                                      <p:cBhvr>
                                        <p:cTn id="123" dur="2000"/>
                                        <p:tgtEl>
                                          <p:spTgt spid="111"/>
                                        </p:tgtEl>
                                      </p:cBhvr>
                                    </p:animEffect>
                                  </p:childTnLst>
                                </p:cTn>
                              </p:par>
                              <p:par>
                                <p:cTn id="124" presetID="10" presetClass="entr" presetSubtype="0" fill="hold" nodeType="withEffect">
                                  <p:stCondLst>
                                    <p:cond delay="0"/>
                                  </p:stCondLst>
                                  <p:childTnLst>
                                    <p:set>
                                      <p:cBhvr>
                                        <p:cTn id="125" dur="1" fill="hold">
                                          <p:stCondLst>
                                            <p:cond delay="0"/>
                                          </p:stCondLst>
                                        </p:cTn>
                                        <p:tgtEl>
                                          <p:spTgt spid="112"/>
                                        </p:tgtEl>
                                        <p:attrNameLst>
                                          <p:attrName>style.visibility</p:attrName>
                                        </p:attrNameLst>
                                      </p:cBhvr>
                                      <p:to>
                                        <p:strVal val="visible"/>
                                      </p:to>
                                    </p:set>
                                    <p:animEffect transition="in" filter="fade">
                                      <p:cBhvr>
                                        <p:cTn id="126" dur="2000"/>
                                        <p:tgtEl>
                                          <p:spTgt spid="112"/>
                                        </p:tgtEl>
                                      </p:cBhvr>
                                    </p:animEffect>
                                  </p:childTnLst>
                                </p:cTn>
                              </p:par>
                            </p:childTnLst>
                          </p:cTn>
                        </p:par>
                      </p:childTnLst>
                    </p:cTn>
                  </p:par>
                  <p:par>
                    <p:cTn id="127" fill="hold">
                      <p:stCondLst>
                        <p:cond delay="indefinite"/>
                      </p:stCondLst>
                      <p:childTnLst>
                        <p:par>
                          <p:cTn id="128" fill="hold">
                            <p:stCondLst>
                              <p:cond delay="0"/>
                            </p:stCondLst>
                            <p:childTnLst>
                              <p:par>
                                <p:cTn id="129" presetID="12" presetClass="entr" presetSubtype="4" fill="hold" grpId="0" nodeType="clickEffect">
                                  <p:stCondLst>
                                    <p:cond delay="0"/>
                                  </p:stCondLst>
                                  <p:childTnLst>
                                    <p:set>
                                      <p:cBhvr>
                                        <p:cTn id="130" dur="1" fill="hold">
                                          <p:stCondLst>
                                            <p:cond delay="0"/>
                                          </p:stCondLst>
                                        </p:cTn>
                                        <p:tgtEl>
                                          <p:spTgt spid="113"/>
                                        </p:tgtEl>
                                        <p:attrNameLst>
                                          <p:attrName>style.visibility</p:attrName>
                                        </p:attrNameLst>
                                      </p:cBhvr>
                                      <p:to>
                                        <p:strVal val="visible"/>
                                      </p:to>
                                    </p:set>
                                    <p:anim calcmode="lin" valueType="num">
                                      <p:cBhvr additive="base">
                                        <p:cTn id="131" dur="500"/>
                                        <p:tgtEl>
                                          <p:spTgt spid="113"/>
                                        </p:tgtEl>
                                        <p:attrNameLst>
                                          <p:attrName>ppt_y</p:attrName>
                                        </p:attrNameLst>
                                      </p:cBhvr>
                                      <p:tavLst>
                                        <p:tav tm="0">
                                          <p:val>
                                            <p:strVal val="#ppt_y+#ppt_h*1.125000"/>
                                          </p:val>
                                        </p:tav>
                                        <p:tav tm="100000">
                                          <p:val>
                                            <p:strVal val="#ppt_y"/>
                                          </p:val>
                                        </p:tav>
                                      </p:tavLst>
                                    </p:anim>
                                    <p:animEffect transition="in" filter="wipe(up)">
                                      <p:cBhvr>
                                        <p:cTn id="132"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105" grpId="0"/>
      <p:bldP spid="94" grpId="0"/>
      <p:bldP spid="7" grpId="0"/>
      <p:bldP spid="53" grpId="0" animBg="1"/>
      <p:bldP spid="64" grpId="0"/>
      <p:bldP spid="65" grpId="0" animBg="1"/>
      <p:bldP spid="77" grpId="0" animBg="1"/>
      <p:bldP spid="78" grpId="0" animBg="1"/>
      <p:bldP spid="91" grpId="0" animBg="1"/>
      <p:bldP spid="104" grpId="0" animBg="1"/>
      <p:bldP spid="14" grpId="0" animBg="1"/>
      <p:bldP spid="44" grpId="0" animBg="1"/>
      <p:bldP spid="50" grpId="0" animBg="1"/>
      <p:bldP spid="52" grpId="0" animBg="1"/>
      <p:bldP spid="73" grpId="0" animBg="1"/>
      <p:bldP spid="76" grpId="0" animBg="1"/>
      <p:bldP spid="110" grpId="0" animBg="1"/>
      <p:bldP spid="1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79B7A-6CAC-AC7B-61B6-42BD472D50A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78C6E2D-B75C-576A-67A8-5A12E90443C1}"/>
              </a:ext>
            </a:extLst>
          </p:cNvPr>
          <p:cNvSpPr>
            <a:spLocks noGrp="1"/>
          </p:cNvSpPr>
          <p:nvPr>
            <p:ph type="title"/>
          </p:nvPr>
        </p:nvSpPr>
        <p:spPr/>
        <p:txBody>
          <a:bodyPr/>
          <a:lstStyle/>
          <a:p>
            <a:r>
              <a:rPr lang="en-US" dirty="0"/>
              <a:t>Failure to Implement PLPMTUD</a:t>
            </a:r>
          </a:p>
        </p:txBody>
      </p:sp>
      <p:sp>
        <p:nvSpPr>
          <p:cNvPr id="2" name="Text Placeholder 3">
            <a:extLst>
              <a:ext uri="{FF2B5EF4-FFF2-40B4-BE49-F238E27FC236}">
                <a16:creationId xmlns:a16="http://schemas.microsoft.com/office/drawing/2014/main" id="{B9CC83CD-6390-CC57-8CCB-535F1533D78B}"/>
              </a:ext>
            </a:extLst>
          </p:cNvPr>
          <p:cNvSpPr>
            <a:spLocks noGrp="1"/>
          </p:cNvSpPr>
          <p:nvPr>
            <p:ph type="body" idx="1"/>
          </p:nvPr>
        </p:nvSpPr>
        <p:spPr>
          <a:xfrm>
            <a:off x="838200" y="1825625"/>
            <a:ext cx="10515600" cy="4351338"/>
          </a:xfrm>
        </p:spPr>
        <p:txBody>
          <a:bodyPr/>
          <a:lstStyle/>
          <a:p>
            <a:r>
              <a:rPr lang="en-US" dirty="0"/>
              <a:t>PLPMTUD solves </a:t>
            </a:r>
            <a:r>
              <a:rPr lang="en-US" i="1" dirty="0"/>
              <a:t>all</a:t>
            </a:r>
            <a:r>
              <a:rPr lang="en-US" dirty="0"/>
              <a:t> of the problems we’ve discussed</a:t>
            </a:r>
          </a:p>
          <a:p>
            <a:pPr lvl="1"/>
            <a:r>
              <a:rPr lang="en-US" sz="2800"/>
              <a:t>But</a:t>
            </a:r>
            <a:r>
              <a:rPr lang="en-US" sz="2800" dirty="0"/>
              <a:t>, only at the packetization-layer, not at the IP Layer.</a:t>
            </a:r>
          </a:p>
          <a:p>
            <a:r>
              <a:rPr lang="en-US" dirty="0"/>
              <a:t>It has been part of the TCP implementation in Linux and Windows for </a:t>
            </a:r>
            <a:r>
              <a:rPr lang="en-US" i="1" dirty="0"/>
              <a:t>years</a:t>
            </a:r>
            <a:r>
              <a:rPr lang="en-US" dirty="0"/>
              <a:t>, but it is not enabled by default.</a:t>
            </a:r>
          </a:p>
          <a:p>
            <a:r>
              <a:rPr lang="en-US" dirty="0"/>
              <a:t>If your device has a TCP implementation and it’s </a:t>
            </a:r>
            <a:r>
              <a:rPr lang="en-US" i="1" dirty="0"/>
              <a:t>not</a:t>
            </a:r>
            <a:r>
              <a:rPr lang="en-US" dirty="0"/>
              <a:t> doing PLPMTUD?</a:t>
            </a:r>
          </a:p>
          <a:p>
            <a:pPr lvl="1"/>
            <a:r>
              <a:rPr lang="en-US" sz="2800" dirty="0"/>
              <a:t>Shame!  Shame; shame; shame.</a:t>
            </a:r>
          </a:p>
        </p:txBody>
      </p:sp>
    </p:spTree>
    <p:extLst>
      <p:ext uri="{BB962C8B-B14F-4D97-AF65-F5344CB8AC3E}">
        <p14:creationId xmlns:p14="http://schemas.microsoft.com/office/powerpoint/2010/main" val="25908411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AAA9E-545F-1BF2-3270-EF98C99FC21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E04B2CF-F949-BC35-0FA9-E8C95F334B4E}"/>
              </a:ext>
            </a:extLst>
          </p:cNvPr>
          <p:cNvSpPr>
            <a:spLocks noGrp="1"/>
          </p:cNvSpPr>
          <p:nvPr>
            <p:ph type="title"/>
          </p:nvPr>
        </p:nvSpPr>
        <p:spPr/>
        <p:txBody>
          <a:bodyPr/>
          <a:lstStyle/>
          <a:p>
            <a:r>
              <a:rPr lang="en-US" dirty="0"/>
              <a:t>Jumbo Gumbo</a:t>
            </a:r>
          </a:p>
        </p:txBody>
      </p:sp>
      <p:sp>
        <p:nvSpPr>
          <p:cNvPr id="2" name="Text Placeholder 3">
            <a:extLst>
              <a:ext uri="{FF2B5EF4-FFF2-40B4-BE49-F238E27FC236}">
                <a16:creationId xmlns:a16="http://schemas.microsoft.com/office/drawing/2014/main" id="{8E239ABB-81D5-B09A-2C81-F9A409AB11A2}"/>
              </a:ext>
            </a:extLst>
          </p:cNvPr>
          <p:cNvSpPr>
            <a:spLocks noGrp="1"/>
          </p:cNvSpPr>
          <p:nvPr>
            <p:ph type="body" idx="1"/>
          </p:nvPr>
        </p:nvSpPr>
        <p:spPr>
          <a:xfrm>
            <a:off x="838200" y="1825625"/>
            <a:ext cx="10515600" cy="4351338"/>
          </a:xfrm>
        </p:spPr>
        <p:txBody>
          <a:bodyPr/>
          <a:lstStyle/>
          <a:p>
            <a:r>
              <a:rPr lang="en-US" dirty="0"/>
              <a:t>It’s a (not </a:t>
            </a:r>
            <a:r>
              <a:rPr lang="en-US" i="1" dirty="0"/>
              <a:t>un-</a:t>
            </a:r>
            <a:r>
              <a:rPr lang="en-US" dirty="0"/>
              <a:t>)reasonable practice to set the </a:t>
            </a:r>
            <a:r>
              <a:rPr lang="en-US" i="1" dirty="0"/>
              <a:t>gateway’s</a:t>
            </a:r>
            <a:r>
              <a:rPr lang="en-US" dirty="0"/>
              <a:t> IP MTU to 9000 when enabling jumbo frames on an Ethernet broadcast domain.</a:t>
            </a:r>
          </a:p>
          <a:p>
            <a:r>
              <a:rPr lang="en-US" dirty="0"/>
              <a:t>It’s a  (not </a:t>
            </a:r>
            <a:r>
              <a:rPr lang="en-US" i="1" dirty="0"/>
              <a:t>un-</a:t>
            </a:r>
            <a:r>
              <a:rPr lang="en-US" dirty="0"/>
              <a:t>)common practice to do this </a:t>
            </a:r>
            <a:r>
              <a:rPr lang="en-US" i="1" dirty="0"/>
              <a:t>without requiring</a:t>
            </a:r>
            <a:r>
              <a:rPr lang="en-US" dirty="0"/>
              <a:t> every host on the same subnet to:</a:t>
            </a:r>
          </a:p>
          <a:p>
            <a:pPr lvl="1"/>
            <a:r>
              <a:rPr lang="en-US" sz="2800" dirty="0"/>
              <a:t>Have an L2 MRU of 9022(-ish) bytes</a:t>
            </a:r>
          </a:p>
          <a:p>
            <a:pPr lvl="1"/>
            <a:r>
              <a:rPr lang="en-US" sz="2800" dirty="0"/>
              <a:t>Have an L3 MRU of 9000 bytes</a:t>
            </a:r>
          </a:p>
          <a:p>
            <a:r>
              <a:rPr lang="en-US" dirty="0"/>
              <a:t>The creates a PMTUD blackhole if any of those hosts </a:t>
            </a:r>
            <a:r>
              <a:rPr lang="en-US" i="1" dirty="0"/>
              <a:t>don’t</a:t>
            </a:r>
            <a:r>
              <a:rPr lang="en-US" dirty="0"/>
              <a:t> happen to have L2/L3 MRUs at least that high</a:t>
            </a:r>
          </a:p>
        </p:txBody>
      </p:sp>
    </p:spTree>
    <p:extLst>
      <p:ext uri="{BB962C8B-B14F-4D97-AF65-F5344CB8AC3E}">
        <p14:creationId xmlns:p14="http://schemas.microsoft.com/office/powerpoint/2010/main" val="39954416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DCC68-4AD8-ECC6-79A9-A3C63F3444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9B9D21-1C83-E223-7EEF-0854D76A7BB7}"/>
              </a:ext>
            </a:extLst>
          </p:cNvPr>
          <p:cNvSpPr>
            <a:spLocks noGrp="1"/>
          </p:cNvSpPr>
          <p:nvPr>
            <p:ph type="title"/>
          </p:nvPr>
        </p:nvSpPr>
        <p:spPr/>
        <p:txBody>
          <a:bodyPr/>
          <a:lstStyle/>
          <a:p>
            <a:r>
              <a:rPr lang="en-US" dirty="0"/>
              <a:t>The List of Demands</a:t>
            </a:r>
          </a:p>
        </p:txBody>
      </p:sp>
      <p:sp>
        <p:nvSpPr>
          <p:cNvPr id="3" name="Text Placeholder 2">
            <a:extLst>
              <a:ext uri="{FF2B5EF4-FFF2-40B4-BE49-F238E27FC236}">
                <a16:creationId xmlns:a16="http://schemas.microsoft.com/office/drawing/2014/main" id="{7ACDF3C8-DA47-13AE-73F0-F0C50C0F76C2}"/>
              </a:ext>
            </a:extLst>
          </p:cNvPr>
          <p:cNvSpPr>
            <a:spLocks noGrp="1"/>
          </p:cNvSpPr>
          <p:nvPr>
            <p:ph type="body" idx="1"/>
          </p:nvPr>
        </p:nvSpPr>
        <p:spPr/>
        <p:txBody>
          <a:bodyPr/>
          <a:lstStyle/>
          <a:p>
            <a:r>
              <a:rPr lang="en-US" dirty="0"/>
              <a:t>04-Feb-2025</a:t>
            </a:r>
          </a:p>
        </p:txBody>
      </p:sp>
    </p:spTree>
    <p:extLst>
      <p:ext uri="{BB962C8B-B14F-4D97-AF65-F5344CB8AC3E}">
        <p14:creationId xmlns:p14="http://schemas.microsoft.com/office/powerpoint/2010/main" val="36585572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C0AC0-6772-7ABF-5D38-E474F407E49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A98222D-A8B7-233D-9DD6-F6AAE44AFEE2}"/>
              </a:ext>
            </a:extLst>
          </p:cNvPr>
          <p:cNvSpPr>
            <a:spLocks noGrp="1"/>
          </p:cNvSpPr>
          <p:nvPr>
            <p:ph type="title"/>
          </p:nvPr>
        </p:nvSpPr>
        <p:spPr>
          <a:xfrm>
            <a:off x="838200" y="365125"/>
            <a:ext cx="11353800" cy="1325563"/>
          </a:xfrm>
        </p:spPr>
        <p:txBody>
          <a:bodyPr/>
          <a:lstStyle/>
          <a:p>
            <a:r>
              <a:rPr lang="en-US" dirty="0"/>
              <a:t>Of Standards Bodies:</a:t>
            </a:r>
          </a:p>
        </p:txBody>
      </p:sp>
      <p:sp>
        <p:nvSpPr>
          <p:cNvPr id="2" name="Text Placeholder 3">
            <a:extLst>
              <a:ext uri="{FF2B5EF4-FFF2-40B4-BE49-F238E27FC236}">
                <a16:creationId xmlns:a16="http://schemas.microsoft.com/office/drawing/2014/main" id="{D46C48B5-F1E3-0BA3-70FC-E5BDF87A1446}"/>
              </a:ext>
            </a:extLst>
          </p:cNvPr>
          <p:cNvSpPr>
            <a:spLocks noGrp="1"/>
          </p:cNvSpPr>
          <p:nvPr>
            <p:ph type="body" idx="1"/>
          </p:nvPr>
        </p:nvSpPr>
        <p:spPr>
          <a:xfrm>
            <a:off x="838200" y="1825625"/>
            <a:ext cx="10515600" cy="4351338"/>
          </a:xfrm>
        </p:spPr>
        <p:txBody>
          <a:bodyPr/>
          <a:lstStyle/>
          <a:p>
            <a:r>
              <a:rPr lang="en-US" sz="4000" dirty="0"/>
              <a:t>Somebody, </a:t>
            </a:r>
            <a:r>
              <a:rPr lang="en-US" sz="4000" i="1" dirty="0"/>
              <a:t>please(!)</a:t>
            </a:r>
            <a:r>
              <a:rPr lang="en-US" sz="4000" dirty="0"/>
              <a:t> formalize jumbo Ethernet frames already</a:t>
            </a:r>
          </a:p>
          <a:p>
            <a:r>
              <a:rPr lang="en-US" sz="4000" dirty="0"/>
              <a:t>Define the expected behavior for any message-oriented protocols when an interface </a:t>
            </a:r>
            <a:r>
              <a:rPr lang="en-US" sz="4000" i="1" dirty="0"/>
              <a:t>receives</a:t>
            </a:r>
            <a:r>
              <a:rPr lang="en-US" sz="4000" dirty="0"/>
              <a:t> a message larger than its </a:t>
            </a:r>
            <a:r>
              <a:rPr lang="en-US" sz="4000" i="1" dirty="0"/>
              <a:t>interface MTU</a:t>
            </a:r>
            <a:r>
              <a:rPr lang="en-US" sz="4000" dirty="0"/>
              <a:t>, but smaller than the </a:t>
            </a:r>
            <a:r>
              <a:rPr lang="en-US" sz="4000" i="1" dirty="0"/>
              <a:t>protocol MTU</a:t>
            </a:r>
            <a:r>
              <a:rPr lang="en-US" sz="4000" dirty="0"/>
              <a:t>.</a:t>
            </a:r>
          </a:p>
        </p:txBody>
      </p:sp>
    </p:spTree>
    <p:extLst>
      <p:ext uri="{BB962C8B-B14F-4D97-AF65-F5344CB8AC3E}">
        <p14:creationId xmlns:p14="http://schemas.microsoft.com/office/powerpoint/2010/main" val="1885384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FD3B2-34F7-4766-7A94-787DFE069CB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D8460DE-71CF-E41E-CF71-9577D870EF3D}"/>
              </a:ext>
            </a:extLst>
          </p:cNvPr>
          <p:cNvSpPr>
            <a:spLocks noGrp="1"/>
          </p:cNvSpPr>
          <p:nvPr>
            <p:ph type="title"/>
          </p:nvPr>
        </p:nvSpPr>
        <p:spPr/>
        <p:txBody>
          <a:bodyPr/>
          <a:lstStyle/>
          <a:p>
            <a:r>
              <a:rPr lang="en-US" dirty="0"/>
              <a:t>Context</a:t>
            </a:r>
          </a:p>
        </p:txBody>
      </p:sp>
      <p:sp>
        <p:nvSpPr>
          <p:cNvPr id="4" name="Text Placeholder 3">
            <a:extLst>
              <a:ext uri="{FF2B5EF4-FFF2-40B4-BE49-F238E27FC236}">
                <a16:creationId xmlns:a16="http://schemas.microsoft.com/office/drawing/2014/main" id="{9B99D43D-ABDE-294D-1B95-57288736C0C4}"/>
              </a:ext>
            </a:extLst>
          </p:cNvPr>
          <p:cNvSpPr>
            <a:spLocks noGrp="1"/>
          </p:cNvSpPr>
          <p:nvPr>
            <p:ph type="body" idx="1"/>
          </p:nvPr>
        </p:nvSpPr>
        <p:spPr>
          <a:xfrm>
            <a:off x="838200" y="1609043"/>
            <a:ext cx="11097986" cy="4486275"/>
          </a:xfrm>
        </p:spPr>
        <p:txBody>
          <a:bodyPr/>
          <a:lstStyle/>
          <a:p>
            <a:pPr>
              <a:lnSpc>
                <a:spcPct val="100000"/>
              </a:lnSpc>
            </a:pPr>
            <a:r>
              <a:rPr lang="en-US" sz="3200" dirty="0"/>
              <a:t>For just over 25 years now, I’ve been </a:t>
            </a:r>
            <a:r>
              <a:rPr lang="en-US" sz="3200" i="1" dirty="0"/>
              <a:t>plagued</a:t>
            </a:r>
            <a:r>
              <a:rPr lang="en-US" sz="3200" dirty="0"/>
              <a:t> by “MTU issues”</a:t>
            </a:r>
          </a:p>
          <a:p>
            <a:pPr>
              <a:lnSpc>
                <a:spcPct val="100000"/>
              </a:lnSpc>
            </a:pPr>
            <a:r>
              <a:rPr lang="en-US" sz="3200" dirty="0"/>
              <a:t>What </a:t>
            </a:r>
            <a:r>
              <a:rPr lang="en-US" sz="3200" i="1" dirty="0"/>
              <a:t>gives</a:t>
            </a:r>
            <a:r>
              <a:rPr lang="en-US" sz="3200" dirty="0"/>
              <a:t>?</a:t>
            </a:r>
          </a:p>
          <a:p>
            <a:pPr lvl="1">
              <a:lnSpc>
                <a:spcPct val="100000"/>
              </a:lnSpc>
            </a:pPr>
            <a:r>
              <a:rPr lang="en-US" sz="3200" dirty="0"/>
              <a:t>Is there something fundamentally unsolvable?</a:t>
            </a:r>
          </a:p>
          <a:p>
            <a:pPr lvl="1">
              <a:lnSpc>
                <a:spcPct val="100000"/>
              </a:lnSpc>
            </a:pPr>
            <a:r>
              <a:rPr lang="en-US" sz="3200" dirty="0"/>
              <a:t>Is there something we’re all just doing wrong?</a:t>
            </a:r>
          </a:p>
          <a:p>
            <a:pPr lvl="1">
              <a:lnSpc>
                <a:spcPct val="100000"/>
              </a:lnSpc>
            </a:pPr>
            <a:r>
              <a:rPr lang="en-US" sz="3200" dirty="0"/>
              <a:t>Did this all get fixed, and I just missed a memo?</a:t>
            </a:r>
          </a:p>
        </p:txBody>
      </p:sp>
    </p:spTree>
    <p:extLst>
      <p:ext uri="{BB962C8B-B14F-4D97-AF65-F5344CB8AC3E}">
        <p14:creationId xmlns:p14="http://schemas.microsoft.com/office/powerpoint/2010/main" val="15844106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6271F6-614B-3316-4890-69A07761CEF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B9ED0BE-94A1-1D06-B6EB-8B9F23481D44}"/>
              </a:ext>
            </a:extLst>
          </p:cNvPr>
          <p:cNvSpPr>
            <a:spLocks noGrp="1"/>
          </p:cNvSpPr>
          <p:nvPr>
            <p:ph type="title"/>
          </p:nvPr>
        </p:nvSpPr>
        <p:spPr>
          <a:xfrm>
            <a:off x="838200" y="365125"/>
            <a:ext cx="11353800" cy="1325563"/>
          </a:xfrm>
        </p:spPr>
        <p:txBody>
          <a:bodyPr/>
          <a:lstStyle/>
          <a:p>
            <a:r>
              <a:rPr lang="en-US" dirty="0"/>
              <a:t>Of Vertical Interface Designers:</a:t>
            </a:r>
          </a:p>
        </p:txBody>
      </p:sp>
      <p:sp>
        <p:nvSpPr>
          <p:cNvPr id="2" name="Text Placeholder 3">
            <a:extLst>
              <a:ext uri="{FF2B5EF4-FFF2-40B4-BE49-F238E27FC236}">
                <a16:creationId xmlns:a16="http://schemas.microsoft.com/office/drawing/2014/main" id="{3FA1B613-A6C0-0ED7-04D2-A03DEA110A52}"/>
              </a:ext>
            </a:extLst>
          </p:cNvPr>
          <p:cNvSpPr>
            <a:spLocks noGrp="1"/>
          </p:cNvSpPr>
          <p:nvPr>
            <p:ph type="body" idx="1"/>
          </p:nvPr>
        </p:nvSpPr>
        <p:spPr>
          <a:xfrm>
            <a:off x="838200" y="1349829"/>
            <a:ext cx="10515600" cy="4827134"/>
          </a:xfrm>
        </p:spPr>
        <p:txBody>
          <a:bodyPr/>
          <a:lstStyle/>
          <a:p>
            <a:r>
              <a:rPr lang="en-US" sz="3600" dirty="0"/>
              <a:t>Start </a:t>
            </a:r>
            <a:r>
              <a:rPr lang="en-US" sz="3600" i="1" dirty="0"/>
              <a:t>exposing</a:t>
            </a:r>
            <a:r>
              <a:rPr lang="en-US" sz="3600" dirty="0"/>
              <a:t> M</a:t>
            </a:r>
            <a:r>
              <a:rPr lang="en-US" sz="3600" i="1" dirty="0"/>
              <a:t>P</a:t>
            </a:r>
            <a:r>
              <a:rPr lang="en-US" sz="3600" dirty="0"/>
              <a:t>U in the </a:t>
            </a:r>
            <a:r>
              <a:rPr lang="en-US" sz="3600" i="1" dirty="0"/>
              <a:t>up</a:t>
            </a:r>
            <a:r>
              <a:rPr lang="en-US" sz="3600" dirty="0"/>
              <a:t>-stack direction</a:t>
            </a:r>
          </a:p>
          <a:p>
            <a:r>
              <a:rPr lang="en-US" sz="3600" dirty="0"/>
              <a:t>Start </a:t>
            </a:r>
            <a:r>
              <a:rPr lang="en-US" sz="3600" i="1" dirty="0"/>
              <a:t>consuming</a:t>
            </a:r>
            <a:r>
              <a:rPr lang="en-US" sz="3600" dirty="0"/>
              <a:t> M</a:t>
            </a:r>
            <a:r>
              <a:rPr lang="en-US" sz="3600" i="1" dirty="0"/>
              <a:t>P</a:t>
            </a:r>
            <a:r>
              <a:rPr lang="en-US" sz="3600" dirty="0"/>
              <a:t>U from the </a:t>
            </a:r>
            <a:r>
              <a:rPr lang="en-US" sz="3600" i="1" dirty="0"/>
              <a:t>down</a:t>
            </a:r>
            <a:r>
              <a:rPr lang="en-US" sz="3600" dirty="0"/>
              <a:t>-stack direction as a basis for interface MTU inference</a:t>
            </a:r>
          </a:p>
          <a:p>
            <a:pPr lvl="1"/>
            <a:r>
              <a:rPr lang="en-US" sz="3600" dirty="0" err="1"/>
              <a:t>If:L</a:t>
            </a:r>
            <a:r>
              <a:rPr lang="en-US" sz="3600" dirty="0"/>
              <a:t>(</a:t>
            </a:r>
            <a:r>
              <a:rPr lang="en-US" sz="3600" i="1" dirty="0"/>
              <a:t>n-1</a:t>
            </a:r>
            <a:r>
              <a:rPr lang="en-US" sz="3600" dirty="0"/>
              <a:t>):M</a:t>
            </a:r>
            <a:r>
              <a:rPr lang="en-US" sz="3600" i="1" dirty="0"/>
              <a:t>P</a:t>
            </a:r>
            <a:r>
              <a:rPr lang="en-US" sz="3600" dirty="0"/>
              <a:t>U = </a:t>
            </a:r>
            <a:r>
              <a:rPr lang="en-US" sz="3600" dirty="0" err="1"/>
              <a:t>If:L</a:t>
            </a:r>
            <a:r>
              <a:rPr lang="en-US" sz="3600" dirty="0"/>
              <a:t>(</a:t>
            </a:r>
            <a:r>
              <a:rPr lang="en-US" sz="3600" i="1" dirty="0"/>
              <a:t>n</a:t>
            </a:r>
            <a:r>
              <a:rPr lang="en-US" sz="3600" dirty="0"/>
              <a:t>):M</a:t>
            </a:r>
            <a:r>
              <a:rPr lang="en-US" sz="3600" i="1" dirty="0"/>
              <a:t>T</a:t>
            </a:r>
            <a:r>
              <a:rPr lang="en-US" sz="3600" dirty="0"/>
              <a:t>U</a:t>
            </a:r>
          </a:p>
          <a:p>
            <a:r>
              <a:rPr lang="en-US" sz="3600" dirty="0"/>
              <a:t>Start </a:t>
            </a:r>
            <a:r>
              <a:rPr lang="en-US" sz="3600" i="1" dirty="0"/>
              <a:t>exposing</a:t>
            </a:r>
            <a:r>
              <a:rPr lang="en-US" sz="3600" dirty="0"/>
              <a:t> MTU, MRU, and MPU via the management plane</a:t>
            </a:r>
          </a:p>
        </p:txBody>
      </p:sp>
    </p:spTree>
    <p:extLst>
      <p:ext uri="{BB962C8B-B14F-4D97-AF65-F5344CB8AC3E}">
        <p14:creationId xmlns:p14="http://schemas.microsoft.com/office/powerpoint/2010/main" val="35404023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66F6C-E8FF-A8BE-C0BC-2D0789E54EA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B501D41-4918-7694-FD3C-AA2016574630}"/>
              </a:ext>
            </a:extLst>
          </p:cNvPr>
          <p:cNvSpPr>
            <a:spLocks noGrp="1"/>
          </p:cNvSpPr>
          <p:nvPr>
            <p:ph type="title"/>
          </p:nvPr>
        </p:nvSpPr>
        <p:spPr/>
        <p:txBody>
          <a:bodyPr/>
          <a:lstStyle/>
          <a:p>
            <a:r>
              <a:rPr lang="en-US" dirty="0"/>
              <a:t>Of Makers of IP Overlay Systems:</a:t>
            </a:r>
          </a:p>
        </p:txBody>
      </p:sp>
      <p:sp>
        <p:nvSpPr>
          <p:cNvPr id="2" name="Text Placeholder 3">
            <a:extLst>
              <a:ext uri="{FF2B5EF4-FFF2-40B4-BE49-F238E27FC236}">
                <a16:creationId xmlns:a16="http://schemas.microsoft.com/office/drawing/2014/main" id="{4E87AB4E-DAD9-2221-FBAE-CA7DE3E56921}"/>
              </a:ext>
            </a:extLst>
          </p:cNvPr>
          <p:cNvSpPr>
            <a:spLocks noGrp="1"/>
          </p:cNvSpPr>
          <p:nvPr>
            <p:ph type="body" idx="1"/>
          </p:nvPr>
        </p:nvSpPr>
        <p:spPr>
          <a:xfrm>
            <a:off x="348343" y="1825625"/>
            <a:ext cx="11604171" cy="4351338"/>
          </a:xfrm>
        </p:spPr>
        <p:txBody>
          <a:bodyPr/>
          <a:lstStyle/>
          <a:p>
            <a:pPr lvl="1">
              <a:lnSpc>
                <a:spcPct val="70000"/>
              </a:lnSpc>
            </a:pPr>
            <a:r>
              <a:rPr lang="en-US" sz="3200" dirty="0"/>
              <a:t>Your in-network-tunneling devices are both </a:t>
            </a:r>
            <a:r>
              <a:rPr lang="en-US" sz="3200" i="1" dirty="0"/>
              <a:t>“</a:t>
            </a:r>
            <a:r>
              <a:rPr lang="en-US" sz="3200" dirty="0"/>
              <a:t>routers</a:t>
            </a:r>
            <a:r>
              <a:rPr lang="en-US" sz="3200" i="1" dirty="0"/>
              <a:t>” and</a:t>
            </a:r>
            <a:r>
              <a:rPr lang="en-US" sz="3200" dirty="0"/>
              <a:t> “hosts”  (please behave accordingly)</a:t>
            </a:r>
            <a:r>
              <a:rPr lang="en-US" sz="3200" i="1" dirty="0"/>
              <a:t> </a:t>
            </a:r>
            <a:endParaRPr lang="en-US" sz="3200" dirty="0"/>
          </a:p>
          <a:p>
            <a:pPr lvl="1">
              <a:lnSpc>
                <a:spcPct val="70000"/>
              </a:lnSpc>
            </a:pPr>
            <a:r>
              <a:rPr lang="en-US" sz="3200" dirty="0"/>
              <a:t>Maintain PMTUD state on Tu interfaces for destinations on the underlays (</a:t>
            </a:r>
            <a:r>
              <a:rPr lang="en-US" sz="3200" i="1" dirty="0"/>
              <a:t>host </a:t>
            </a:r>
            <a:r>
              <a:rPr lang="en-US" sz="3200" dirty="0"/>
              <a:t>behavior)</a:t>
            </a:r>
          </a:p>
          <a:p>
            <a:pPr lvl="1">
              <a:lnSpc>
                <a:spcPct val="70000"/>
              </a:lnSpc>
            </a:pPr>
            <a:r>
              <a:rPr lang="en-US" sz="3200" dirty="0"/>
              <a:t>Generate PTBs when an overlay packet can’t be </a:t>
            </a:r>
            <a:r>
              <a:rPr lang="en-US" sz="3200" dirty="0" err="1"/>
              <a:t>encapped</a:t>
            </a:r>
            <a:r>
              <a:rPr lang="en-US" sz="3200" dirty="0"/>
              <a:t> and sent to the underlay  (</a:t>
            </a:r>
            <a:r>
              <a:rPr lang="en-US" sz="3200" i="1" dirty="0"/>
              <a:t>router</a:t>
            </a:r>
            <a:r>
              <a:rPr lang="en-US" sz="3200" dirty="0"/>
              <a:t> behavior)</a:t>
            </a:r>
          </a:p>
          <a:p>
            <a:pPr lvl="2">
              <a:lnSpc>
                <a:spcPct val="70000"/>
              </a:lnSpc>
            </a:pPr>
            <a:r>
              <a:rPr lang="en-US" sz="3200" dirty="0"/>
              <a:t>Include the Tu interface’s </a:t>
            </a:r>
            <a:r>
              <a:rPr lang="en-US" sz="3200" i="1" dirty="0"/>
              <a:t>path</a:t>
            </a:r>
            <a:r>
              <a:rPr lang="en-US" sz="3200" dirty="0"/>
              <a:t> MTU when making the determination about whether MTU would be exceeded</a:t>
            </a:r>
          </a:p>
        </p:txBody>
      </p:sp>
    </p:spTree>
    <p:extLst>
      <p:ext uri="{BB962C8B-B14F-4D97-AF65-F5344CB8AC3E}">
        <p14:creationId xmlns:p14="http://schemas.microsoft.com/office/powerpoint/2010/main" val="20711132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3A663-C6C0-D999-E101-5D08CFFA2EE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88648F3-0CE7-A7F8-20FA-DC1E04591E72}"/>
              </a:ext>
            </a:extLst>
          </p:cNvPr>
          <p:cNvSpPr>
            <a:spLocks noGrp="1"/>
          </p:cNvSpPr>
          <p:nvPr>
            <p:ph type="title"/>
          </p:nvPr>
        </p:nvSpPr>
        <p:spPr/>
        <p:txBody>
          <a:bodyPr/>
          <a:lstStyle/>
          <a:p>
            <a:r>
              <a:rPr lang="en-US" dirty="0"/>
              <a:t>Operators: Enforce Per-Subnet MTU</a:t>
            </a:r>
          </a:p>
        </p:txBody>
      </p:sp>
      <p:sp>
        <p:nvSpPr>
          <p:cNvPr id="2" name="Text Placeholder 3">
            <a:extLst>
              <a:ext uri="{FF2B5EF4-FFF2-40B4-BE49-F238E27FC236}">
                <a16:creationId xmlns:a16="http://schemas.microsoft.com/office/drawing/2014/main" id="{53C783FF-1DFC-1237-A5C7-4EA6C5219F70}"/>
              </a:ext>
            </a:extLst>
          </p:cNvPr>
          <p:cNvSpPr>
            <a:spLocks noGrp="1"/>
          </p:cNvSpPr>
          <p:nvPr>
            <p:ph type="body" idx="1"/>
          </p:nvPr>
        </p:nvSpPr>
        <p:spPr>
          <a:xfrm>
            <a:off x="838200" y="1420238"/>
            <a:ext cx="10515600" cy="4756725"/>
          </a:xfrm>
        </p:spPr>
        <p:txBody>
          <a:bodyPr/>
          <a:lstStyle/>
          <a:p>
            <a:pPr>
              <a:lnSpc>
                <a:spcPct val="70000"/>
              </a:lnSpc>
            </a:pPr>
            <a:r>
              <a:rPr lang="en-US" sz="3200" dirty="0"/>
              <a:t>Authoritatively </a:t>
            </a:r>
            <a:r>
              <a:rPr lang="en-US" sz="3200" i="1" dirty="0"/>
              <a:t>declare</a:t>
            </a:r>
            <a:r>
              <a:rPr lang="en-US" sz="3200" dirty="0"/>
              <a:t> an IP MTU for </a:t>
            </a:r>
            <a:r>
              <a:rPr lang="en-US" sz="3200" i="1" dirty="0"/>
              <a:t>every</a:t>
            </a:r>
            <a:r>
              <a:rPr lang="en-US" sz="3200" dirty="0"/>
              <a:t> subnet that you operate</a:t>
            </a:r>
          </a:p>
          <a:p>
            <a:pPr>
              <a:lnSpc>
                <a:spcPct val="70000"/>
              </a:lnSpc>
            </a:pPr>
            <a:r>
              <a:rPr lang="en-US" sz="3200" dirty="0"/>
              <a:t>Do not permit hosts to exceed the declared MTU in their interface MTU configuration</a:t>
            </a:r>
          </a:p>
          <a:p>
            <a:pPr>
              <a:lnSpc>
                <a:spcPct val="70000"/>
              </a:lnSpc>
            </a:pPr>
            <a:r>
              <a:rPr lang="en-US" sz="3200" dirty="0"/>
              <a:t>Only permit hosts to configure interface MTU that is </a:t>
            </a:r>
            <a:r>
              <a:rPr lang="en-US" sz="3200" i="1" dirty="0"/>
              <a:t>lower</a:t>
            </a:r>
            <a:r>
              <a:rPr lang="en-US" sz="3200" dirty="0"/>
              <a:t> than the subnet’s declared MTU:</a:t>
            </a:r>
          </a:p>
          <a:p>
            <a:pPr lvl="1">
              <a:lnSpc>
                <a:spcPct val="70000"/>
              </a:lnSpc>
            </a:pPr>
            <a:r>
              <a:rPr lang="en-US" sz="3200" i="1" dirty="0"/>
              <a:t>If</a:t>
            </a:r>
            <a:r>
              <a:rPr lang="en-US" sz="3200" dirty="0"/>
              <a:t> they can successfully demonstrate that their IP M</a:t>
            </a:r>
            <a:r>
              <a:rPr lang="en-US" sz="3200" i="1" dirty="0"/>
              <a:t>R</a:t>
            </a:r>
            <a:r>
              <a:rPr lang="en-US" sz="3200" dirty="0"/>
              <a:t>U remains  at least as large as the subnet’s declared MPU</a:t>
            </a:r>
          </a:p>
          <a:p>
            <a:pPr lvl="1">
              <a:lnSpc>
                <a:spcPct val="70000"/>
              </a:lnSpc>
            </a:pPr>
            <a:r>
              <a:rPr lang="en-US" sz="3200" dirty="0"/>
              <a:t>Very </a:t>
            </a:r>
            <a:r>
              <a:rPr lang="en-US" sz="3200" i="1" dirty="0"/>
              <a:t>begrudgingly</a:t>
            </a:r>
          </a:p>
          <a:p>
            <a:pPr>
              <a:lnSpc>
                <a:spcPct val="70000"/>
              </a:lnSpc>
            </a:pPr>
            <a:r>
              <a:rPr lang="en-US" sz="3200" dirty="0"/>
              <a:t>Include MTU option whenever DHCP is used</a:t>
            </a:r>
          </a:p>
        </p:txBody>
      </p:sp>
    </p:spTree>
    <p:extLst>
      <p:ext uri="{BB962C8B-B14F-4D97-AF65-F5344CB8AC3E}">
        <p14:creationId xmlns:p14="http://schemas.microsoft.com/office/powerpoint/2010/main" val="17507958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6DF8E-FFFE-B276-66B0-9CF04E7F3A2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1AF6FB8-DAE0-FDBF-191C-041513DA3DD6}"/>
              </a:ext>
            </a:extLst>
          </p:cNvPr>
          <p:cNvSpPr>
            <a:spLocks noGrp="1"/>
          </p:cNvSpPr>
          <p:nvPr>
            <p:ph type="title"/>
          </p:nvPr>
        </p:nvSpPr>
        <p:spPr/>
        <p:txBody>
          <a:bodyPr/>
          <a:lstStyle/>
          <a:p>
            <a:r>
              <a:rPr lang="en-US" dirty="0"/>
              <a:t>Operators:  Overlay Precautions</a:t>
            </a:r>
          </a:p>
        </p:txBody>
      </p:sp>
      <p:sp>
        <p:nvSpPr>
          <p:cNvPr id="2" name="Text Placeholder 3">
            <a:extLst>
              <a:ext uri="{FF2B5EF4-FFF2-40B4-BE49-F238E27FC236}">
                <a16:creationId xmlns:a16="http://schemas.microsoft.com/office/drawing/2014/main" id="{E86B3CAA-73FE-718F-8BC5-EC9AB8B3A254}"/>
              </a:ext>
            </a:extLst>
          </p:cNvPr>
          <p:cNvSpPr>
            <a:spLocks noGrp="1"/>
          </p:cNvSpPr>
          <p:nvPr>
            <p:ph type="body" idx="1"/>
          </p:nvPr>
        </p:nvSpPr>
        <p:spPr>
          <a:xfrm>
            <a:off x="838200" y="1420238"/>
            <a:ext cx="10515600" cy="4756725"/>
          </a:xfrm>
        </p:spPr>
        <p:txBody>
          <a:bodyPr/>
          <a:lstStyle/>
          <a:p>
            <a:pPr>
              <a:lnSpc>
                <a:spcPct val="70000"/>
              </a:lnSpc>
            </a:pPr>
            <a:r>
              <a:rPr lang="en-US" sz="3600" dirty="0"/>
              <a:t>Always prefer the </a:t>
            </a:r>
            <a:r>
              <a:rPr lang="en-US" sz="3600" i="1" dirty="0"/>
              <a:t>minimum</a:t>
            </a:r>
            <a:r>
              <a:rPr lang="en-US" sz="3600" dirty="0"/>
              <a:t> required number of stacked overlays</a:t>
            </a:r>
          </a:p>
          <a:p>
            <a:pPr>
              <a:lnSpc>
                <a:spcPct val="70000"/>
              </a:lnSpc>
            </a:pPr>
            <a:r>
              <a:rPr lang="en-US" sz="3600" dirty="0"/>
              <a:t>Don’t deploy an overlay if you don’t have authoritative knowledge of the underlay’s MTU</a:t>
            </a:r>
          </a:p>
          <a:p>
            <a:pPr>
              <a:lnSpc>
                <a:spcPct val="70000"/>
              </a:lnSpc>
            </a:pPr>
            <a:r>
              <a:rPr lang="en-US" sz="3600" dirty="0"/>
              <a:t>When declaring the IP MTU for an overlay subnet, use a value less-than or equal to:</a:t>
            </a:r>
          </a:p>
          <a:p>
            <a:pPr lvl="1">
              <a:lnSpc>
                <a:spcPct val="70000"/>
              </a:lnSpc>
            </a:pPr>
            <a:r>
              <a:rPr lang="en-US" sz="3600" dirty="0"/>
              <a:t>Underlay-MTU </a:t>
            </a:r>
            <a:r>
              <a:rPr lang="en-US" sz="3600" i="1" dirty="0"/>
              <a:t>minus</a:t>
            </a:r>
            <a:r>
              <a:rPr lang="en-US" sz="3600" dirty="0"/>
              <a:t> Overlay-</a:t>
            </a:r>
            <a:r>
              <a:rPr lang="en-US" sz="3600" dirty="0" err="1"/>
              <a:t>Encap</a:t>
            </a:r>
            <a:r>
              <a:rPr lang="en-US" sz="3600" dirty="0"/>
              <a:t>-Overhead</a:t>
            </a:r>
          </a:p>
        </p:txBody>
      </p:sp>
    </p:spTree>
    <p:extLst>
      <p:ext uri="{BB962C8B-B14F-4D97-AF65-F5344CB8AC3E}">
        <p14:creationId xmlns:p14="http://schemas.microsoft.com/office/powerpoint/2010/main" val="24005919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24084-D45B-C6FD-204E-AA7797A7263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10AC698-5B69-0E27-B9BC-CCDF379CEDED}"/>
              </a:ext>
            </a:extLst>
          </p:cNvPr>
          <p:cNvSpPr>
            <a:spLocks noGrp="1"/>
          </p:cNvSpPr>
          <p:nvPr>
            <p:ph type="title"/>
          </p:nvPr>
        </p:nvSpPr>
        <p:spPr/>
        <p:txBody>
          <a:bodyPr/>
          <a:lstStyle/>
          <a:p>
            <a:r>
              <a:rPr lang="en-US" dirty="0"/>
              <a:t>Operators:  Enable PLPMTUD</a:t>
            </a:r>
          </a:p>
        </p:txBody>
      </p:sp>
      <p:sp>
        <p:nvSpPr>
          <p:cNvPr id="2" name="Text Placeholder 3">
            <a:extLst>
              <a:ext uri="{FF2B5EF4-FFF2-40B4-BE49-F238E27FC236}">
                <a16:creationId xmlns:a16="http://schemas.microsoft.com/office/drawing/2014/main" id="{30D154D9-8082-8424-913F-2ACC00D50823}"/>
              </a:ext>
            </a:extLst>
          </p:cNvPr>
          <p:cNvSpPr>
            <a:spLocks noGrp="1"/>
          </p:cNvSpPr>
          <p:nvPr>
            <p:ph type="body" idx="1"/>
          </p:nvPr>
        </p:nvSpPr>
        <p:spPr>
          <a:xfrm>
            <a:off x="838200" y="1420238"/>
            <a:ext cx="10515600" cy="4756725"/>
          </a:xfrm>
        </p:spPr>
        <p:txBody>
          <a:bodyPr/>
          <a:lstStyle/>
          <a:p>
            <a:pPr>
              <a:lnSpc>
                <a:spcPct val="70000"/>
              </a:lnSpc>
            </a:pPr>
            <a:r>
              <a:rPr lang="en-US" sz="4000" dirty="0"/>
              <a:t>Enable PLMTUD in the TCP implementation of any hosts in your networks that support it.</a:t>
            </a:r>
          </a:p>
          <a:p>
            <a:pPr>
              <a:lnSpc>
                <a:spcPct val="70000"/>
              </a:lnSpc>
            </a:pPr>
            <a:r>
              <a:rPr lang="en-US" sz="4000" dirty="0"/>
              <a:t>This solves PMTUD blackholes for TCP traffic; why are we not doing this already?</a:t>
            </a:r>
          </a:p>
        </p:txBody>
      </p:sp>
    </p:spTree>
    <p:extLst>
      <p:ext uri="{BB962C8B-B14F-4D97-AF65-F5344CB8AC3E}">
        <p14:creationId xmlns:p14="http://schemas.microsoft.com/office/powerpoint/2010/main" val="10665508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29E45-0F72-CE98-B256-62AF33D8A86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E9450C0-0370-8EA4-8DD0-764014890404}"/>
              </a:ext>
            </a:extLst>
          </p:cNvPr>
          <p:cNvSpPr>
            <a:spLocks noGrp="1"/>
          </p:cNvSpPr>
          <p:nvPr>
            <p:ph type="title"/>
          </p:nvPr>
        </p:nvSpPr>
        <p:spPr/>
        <p:txBody>
          <a:bodyPr/>
          <a:lstStyle/>
          <a:p>
            <a:r>
              <a:rPr lang="en-US" dirty="0"/>
              <a:t>Operators:  Bi-modal MTU</a:t>
            </a:r>
          </a:p>
        </p:txBody>
      </p:sp>
      <p:sp>
        <p:nvSpPr>
          <p:cNvPr id="2" name="Text Placeholder 3">
            <a:extLst>
              <a:ext uri="{FF2B5EF4-FFF2-40B4-BE49-F238E27FC236}">
                <a16:creationId xmlns:a16="http://schemas.microsoft.com/office/drawing/2014/main" id="{3CE4737A-41BB-E5AF-C666-D424AF40BBFF}"/>
              </a:ext>
            </a:extLst>
          </p:cNvPr>
          <p:cNvSpPr>
            <a:spLocks noGrp="1"/>
          </p:cNvSpPr>
          <p:nvPr>
            <p:ph type="body" idx="1"/>
          </p:nvPr>
        </p:nvSpPr>
        <p:spPr>
          <a:xfrm>
            <a:off x="838200" y="1420238"/>
            <a:ext cx="10515600" cy="4756725"/>
          </a:xfrm>
        </p:spPr>
        <p:txBody>
          <a:bodyPr/>
          <a:lstStyle/>
          <a:p>
            <a:pPr>
              <a:lnSpc>
                <a:spcPct val="70000"/>
              </a:lnSpc>
            </a:pPr>
            <a:r>
              <a:rPr lang="en-US" sz="3600" dirty="0"/>
              <a:t>Prefer operational models that implement a bi-modal approach to MTU.</a:t>
            </a:r>
          </a:p>
          <a:p>
            <a:pPr lvl="1">
              <a:lnSpc>
                <a:spcPct val="70000"/>
              </a:lnSpc>
            </a:pPr>
            <a:r>
              <a:rPr lang="en-US" sz="3600" dirty="0"/>
              <a:t>1500-byte MTU for the vast majority of IP-on-Ethernet subnets</a:t>
            </a:r>
          </a:p>
          <a:p>
            <a:pPr lvl="1">
              <a:lnSpc>
                <a:spcPct val="70000"/>
              </a:lnSpc>
            </a:pPr>
            <a:r>
              <a:rPr lang="en-US" sz="3600" dirty="0"/>
              <a:t>A “large-MTU” (“of best fit”) for </a:t>
            </a:r>
            <a:r>
              <a:rPr lang="en-US" sz="3600" i="1" dirty="0"/>
              <a:t>your</a:t>
            </a:r>
            <a:r>
              <a:rPr lang="en-US" sz="3600" dirty="0"/>
              <a:t> organization for everything using jumbo-frames and large IP packets</a:t>
            </a:r>
          </a:p>
        </p:txBody>
      </p:sp>
    </p:spTree>
    <p:extLst>
      <p:ext uri="{BB962C8B-B14F-4D97-AF65-F5344CB8AC3E}">
        <p14:creationId xmlns:p14="http://schemas.microsoft.com/office/powerpoint/2010/main" val="23584354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6E052-6396-B3A7-A7D1-701E07E13D2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D1596F7-7FE2-C486-B371-B04A75BCD05D}"/>
              </a:ext>
            </a:extLst>
          </p:cNvPr>
          <p:cNvSpPr>
            <a:spLocks noGrp="1"/>
          </p:cNvSpPr>
          <p:nvPr>
            <p:ph type="title"/>
          </p:nvPr>
        </p:nvSpPr>
        <p:spPr/>
        <p:txBody>
          <a:bodyPr/>
          <a:lstStyle/>
          <a:p>
            <a:r>
              <a:rPr lang="en-US" dirty="0"/>
              <a:t>Operators: BGP Policy</a:t>
            </a:r>
          </a:p>
        </p:txBody>
      </p:sp>
      <p:sp>
        <p:nvSpPr>
          <p:cNvPr id="2" name="Text Placeholder 3">
            <a:extLst>
              <a:ext uri="{FF2B5EF4-FFF2-40B4-BE49-F238E27FC236}">
                <a16:creationId xmlns:a16="http://schemas.microsoft.com/office/drawing/2014/main" id="{908D709D-6B39-5621-1AF7-20253FE4B64C}"/>
              </a:ext>
            </a:extLst>
          </p:cNvPr>
          <p:cNvSpPr>
            <a:spLocks noGrp="1"/>
          </p:cNvSpPr>
          <p:nvPr>
            <p:ph type="body" idx="1"/>
          </p:nvPr>
        </p:nvSpPr>
        <p:spPr>
          <a:xfrm>
            <a:off x="838200" y="1420238"/>
            <a:ext cx="10515600" cy="4756725"/>
          </a:xfrm>
        </p:spPr>
        <p:txBody>
          <a:bodyPr/>
          <a:lstStyle/>
          <a:p>
            <a:pPr>
              <a:lnSpc>
                <a:spcPct val="70000"/>
              </a:lnSpc>
            </a:pPr>
            <a:r>
              <a:rPr lang="en-US" sz="3600" dirty="0"/>
              <a:t>Consider tagging routes when they are introduced to BGP, coding for segment MTU</a:t>
            </a:r>
          </a:p>
          <a:p>
            <a:pPr>
              <a:lnSpc>
                <a:spcPct val="70000"/>
              </a:lnSpc>
            </a:pPr>
            <a:r>
              <a:rPr lang="en-US" sz="3600" dirty="0"/>
              <a:t>And applying BGP policy to </a:t>
            </a:r>
            <a:r>
              <a:rPr lang="en-US" sz="3600" i="1" dirty="0"/>
              <a:t>prefer</a:t>
            </a:r>
            <a:r>
              <a:rPr lang="en-US" sz="3600" dirty="0"/>
              <a:t> paths that maximize higher end-to-end-MTU.</a:t>
            </a:r>
          </a:p>
          <a:p>
            <a:pPr lvl="1">
              <a:lnSpc>
                <a:spcPct val="70000"/>
              </a:lnSpc>
            </a:pPr>
            <a:r>
              <a:rPr lang="en-US" sz="3600" dirty="0"/>
              <a:t>This is, admittedly, much simpler if you have a bi-modal MTU approach in your organization</a:t>
            </a:r>
          </a:p>
        </p:txBody>
      </p:sp>
    </p:spTree>
    <p:extLst>
      <p:ext uri="{BB962C8B-B14F-4D97-AF65-F5344CB8AC3E}">
        <p14:creationId xmlns:p14="http://schemas.microsoft.com/office/powerpoint/2010/main" val="15749098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D5B9-8C22-6F41-86FA-0D34268B1B0C}"/>
              </a:ext>
            </a:extLst>
          </p:cNvPr>
          <p:cNvSpPr>
            <a:spLocks noGrp="1"/>
          </p:cNvSpPr>
          <p:nvPr>
            <p:ph type="title"/>
          </p:nvPr>
        </p:nvSpPr>
        <p:spPr/>
        <p:txBody>
          <a:bodyPr/>
          <a:lstStyle/>
          <a:p>
            <a:r>
              <a:rPr lang="en-US" dirty="0"/>
              <a:t>Well-Grounded Paths to MTU(topia?)</a:t>
            </a:r>
          </a:p>
        </p:txBody>
      </p:sp>
      <p:sp>
        <p:nvSpPr>
          <p:cNvPr id="3" name="Text Placeholder 2">
            <a:extLst>
              <a:ext uri="{FF2B5EF4-FFF2-40B4-BE49-F238E27FC236}">
                <a16:creationId xmlns:a16="http://schemas.microsoft.com/office/drawing/2014/main" id="{7E8D1DA6-92E6-D24C-BD36-CED4E8FE7524}"/>
              </a:ext>
            </a:extLst>
          </p:cNvPr>
          <p:cNvSpPr>
            <a:spLocks noGrp="1"/>
          </p:cNvSpPr>
          <p:nvPr>
            <p:ph type="body" idx="1"/>
          </p:nvPr>
        </p:nvSpPr>
        <p:spPr/>
        <p:txBody>
          <a:bodyPr/>
          <a:lstStyle/>
          <a:p>
            <a:r>
              <a:rPr lang="en-US" dirty="0"/>
              <a:t>04-Feb-2025</a:t>
            </a:r>
          </a:p>
        </p:txBody>
      </p:sp>
    </p:spTree>
    <p:extLst>
      <p:ext uri="{BB962C8B-B14F-4D97-AF65-F5344CB8AC3E}">
        <p14:creationId xmlns:p14="http://schemas.microsoft.com/office/powerpoint/2010/main" val="2651850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57ACC-43E8-DE71-201E-097C9B93102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4359FF3-58DD-BAE5-D9BA-479E653A99A8}"/>
              </a:ext>
            </a:extLst>
          </p:cNvPr>
          <p:cNvSpPr>
            <a:spLocks noGrp="1"/>
          </p:cNvSpPr>
          <p:nvPr>
            <p:ph type="title"/>
          </p:nvPr>
        </p:nvSpPr>
        <p:spPr/>
        <p:txBody>
          <a:bodyPr/>
          <a:lstStyle/>
          <a:p>
            <a:r>
              <a:rPr lang="en-US" dirty="0"/>
              <a:t>“MTU propagation over EVPN Overlays”</a:t>
            </a:r>
          </a:p>
        </p:txBody>
      </p:sp>
      <p:sp>
        <p:nvSpPr>
          <p:cNvPr id="2" name="Text Placeholder 3">
            <a:extLst>
              <a:ext uri="{FF2B5EF4-FFF2-40B4-BE49-F238E27FC236}">
                <a16:creationId xmlns:a16="http://schemas.microsoft.com/office/drawing/2014/main" id="{737F9FED-9B82-F261-F976-B833AF439185}"/>
              </a:ext>
            </a:extLst>
          </p:cNvPr>
          <p:cNvSpPr>
            <a:spLocks noGrp="1"/>
          </p:cNvSpPr>
          <p:nvPr>
            <p:ph type="body" idx="1"/>
          </p:nvPr>
        </p:nvSpPr>
        <p:spPr>
          <a:xfrm>
            <a:off x="838200" y="1825625"/>
            <a:ext cx="10515600" cy="4351338"/>
          </a:xfrm>
        </p:spPr>
        <p:txBody>
          <a:bodyPr/>
          <a:lstStyle/>
          <a:p>
            <a:pPr>
              <a:lnSpc>
                <a:spcPct val="70000"/>
              </a:lnSpc>
            </a:pPr>
            <a:r>
              <a:rPr lang="en-US" sz="3600" dirty="0"/>
              <a:t>Use of ICMP multi-part extension to capture enough of the overlay-packet headers in PTBs so that tunnel interfaces can successfully translate underlay PTB into overlay PTBs</a:t>
            </a:r>
          </a:p>
          <a:p>
            <a:pPr>
              <a:lnSpc>
                <a:spcPct val="70000"/>
              </a:lnSpc>
            </a:pPr>
            <a:r>
              <a:rPr lang="en-US" sz="3600" dirty="0"/>
              <a:t>This seems </a:t>
            </a:r>
            <a:r>
              <a:rPr lang="en-US" sz="3600" i="1" dirty="0"/>
              <a:t>very</a:t>
            </a:r>
            <a:r>
              <a:rPr lang="en-US" sz="3600" dirty="0"/>
              <a:t> promising to me</a:t>
            </a:r>
          </a:p>
          <a:p>
            <a:pPr>
              <a:lnSpc>
                <a:spcPct val="70000"/>
              </a:lnSpc>
            </a:pPr>
            <a:r>
              <a:rPr lang="en-US" sz="3600" i="1" dirty="0"/>
              <a:t>Does</a:t>
            </a:r>
            <a:r>
              <a:rPr lang="en-US" sz="3600" dirty="0"/>
              <a:t> put additional compute burden on TEPs, but seems relatively manageable</a:t>
            </a:r>
            <a:endParaRPr lang="en-US" sz="3600" i="1" dirty="0"/>
          </a:p>
        </p:txBody>
      </p:sp>
    </p:spTree>
    <p:extLst>
      <p:ext uri="{BB962C8B-B14F-4D97-AF65-F5344CB8AC3E}">
        <p14:creationId xmlns:p14="http://schemas.microsoft.com/office/powerpoint/2010/main" val="3566712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4C2AD-9465-6B90-4378-725C5F5D43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F1F8C8-88A9-AC3C-597A-BAA63C1A01A0}"/>
              </a:ext>
            </a:extLst>
          </p:cNvPr>
          <p:cNvSpPr>
            <a:spLocks noGrp="1"/>
          </p:cNvSpPr>
          <p:nvPr>
            <p:ph type="title"/>
          </p:nvPr>
        </p:nvSpPr>
        <p:spPr/>
        <p:txBody>
          <a:bodyPr/>
          <a:lstStyle/>
          <a:p>
            <a:r>
              <a:rPr lang="en-US" dirty="0"/>
              <a:t>Purely Speculative Paths to MTU(topia?)</a:t>
            </a:r>
          </a:p>
        </p:txBody>
      </p:sp>
      <p:sp>
        <p:nvSpPr>
          <p:cNvPr id="3" name="Text Placeholder 2">
            <a:extLst>
              <a:ext uri="{FF2B5EF4-FFF2-40B4-BE49-F238E27FC236}">
                <a16:creationId xmlns:a16="http://schemas.microsoft.com/office/drawing/2014/main" id="{2213D9C1-9ED3-1995-DC48-B0761269171D}"/>
              </a:ext>
            </a:extLst>
          </p:cNvPr>
          <p:cNvSpPr>
            <a:spLocks noGrp="1"/>
          </p:cNvSpPr>
          <p:nvPr>
            <p:ph type="body" idx="1"/>
          </p:nvPr>
        </p:nvSpPr>
        <p:spPr/>
        <p:txBody>
          <a:bodyPr/>
          <a:lstStyle/>
          <a:p>
            <a:r>
              <a:rPr lang="en-US" dirty="0"/>
              <a:t>04-Feb-2025</a:t>
            </a:r>
          </a:p>
        </p:txBody>
      </p:sp>
    </p:spTree>
    <p:extLst>
      <p:ext uri="{BB962C8B-B14F-4D97-AF65-F5344CB8AC3E}">
        <p14:creationId xmlns:p14="http://schemas.microsoft.com/office/powerpoint/2010/main" val="2944246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CBE02-1EF2-2BE1-5E33-8313C9259B8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EA4D590-AE7E-957C-124D-22A42E1E9614}"/>
              </a:ext>
            </a:extLst>
          </p:cNvPr>
          <p:cNvSpPr>
            <a:spLocks noGrp="1"/>
          </p:cNvSpPr>
          <p:nvPr>
            <p:ph type="title"/>
          </p:nvPr>
        </p:nvSpPr>
        <p:spPr/>
        <p:txBody>
          <a:bodyPr/>
          <a:lstStyle/>
          <a:p>
            <a:r>
              <a:rPr lang="en-US" dirty="0"/>
              <a:t>Agenda</a:t>
            </a:r>
          </a:p>
        </p:txBody>
      </p:sp>
      <p:sp>
        <p:nvSpPr>
          <p:cNvPr id="4" name="Text Placeholder 3">
            <a:extLst>
              <a:ext uri="{FF2B5EF4-FFF2-40B4-BE49-F238E27FC236}">
                <a16:creationId xmlns:a16="http://schemas.microsoft.com/office/drawing/2014/main" id="{45729BC1-A88E-882B-C15B-E3839EA38AF2}"/>
              </a:ext>
            </a:extLst>
          </p:cNvPr>
          <p:cNvSpPr>
            <a:spLocks noGrp="1"/>
          </p:cNvSpPr>
          <p:nvPr>
            <p:ph type="body" idx="1"/>
          </p:nvPr>
        </p:nvSpPr>
        <p:spPr>
          <a:xfrm>
            <a:off x="838200" y="1623978"/>
            <a:ext cx="10515600" cy="4335952"/>
          </a:xfrm>
        </p:spPr>
        <p:txBody>
          <a:bodyPr/>
          <a:lstStyle/>
          <a:p>
            <a:r>
              <a:rPr lang="en-US" sz="3200" dirty="0"/>
              <a:t>Assumptions</a:t>
            </a:r>
          </a:p>
          <a:p>
            <a:r>
              <a:rPr lang="en-US" sz="3200" dirty="0"/>
              <a:t>(Please pardon my) Jargon</a:t>
            </a:r>
          </a:p>
          <a:p>
            <a:r>
              <a:rPr lang="en-US" sz="3200" dirty="0"/>
              <a:t>The List of Grievances</a:t>
            </a:r>
          </a:p>
          <a:p>
            <a:r>
              <a:rPr lang="en-US" sz="3200" dirty="0"/>
              <a:t>The Three Indictments </a:t>
            </a:r>
          </a:p>
          <a:p>
            <a:r>
              <a:rPr lang="en-US" sz="3200" dirty="0"/>
              <a:t>The List of Demands</a:t>
            </a:r>
          </a:p>
          <a:p>
            <a:r>
              <a:rPr lang="en-US" sz="3200" dirty="0"/>
              <a:t>Paths to MTU(topia)?</a:t>
            </a:r>
          </a:p>
          <a:p>
            <a:r>
              <a:rPr lang="en-US" sz="3200" dirty="0"/>
              <a:t>Q and A</a:t>
            </a:r>
          </a:p>
          <a:p>
            <a:pPr marL="533400" lvl="1" indent="0">
              <a:buNone/>
            </a:pPr>
            <a:endParaRPr lang="en-US" sz="2800" dirty="0"/>
          </a:p>
        </p:txBody>
      </p:sp>
    </p:spTree>
    <p:extLst>
      <p:ext uri="{BB962C8B-B14F-4D97-AF65-F5344CB8AC3E}">
        <p14:creationId xmlns:p14="http://schemas.microsoft.com/office/powerpoint/2010/main" val="5292143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9D088-0050-42E0-35EE-8B39BB2C47A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AAFB01F-5AE7-DD3A-30DB-D123AC4E13EE}"/>
              </a:ext>
            </a:extLst>
          </p:cNvPr>
          <p:cNvSpPr>
            <a:spLocks noGrp="1"/>
          </p:cNvSpPr>
          <p:nvPr>
            <p:ph type="title"/>
          </p:nvPr>
        </p:nvSpPr>
        <p:spPr>
          <a:xfrm>
            <a:off x="838200" y="365125"/>
            <a:ext cx="11353800" cy="1325563"/>
          </a:xfrm>
        </p:spPr>
        <p:txBody>
          <a:bodyPr/>
          <a:lstStyle/>
          <a:p>
            <a:r>
              <a:rPr lang="en-US" dirty="0"/>
              <a:t>IP/ICMP PMTUD w/ inference?</a:t>
            </a:r>
          </a:p>
        </p:txBody>
      </p:sp>
      <p:sp>
        <p:nvSpPr>
          <p:cNvPr id="2" name="Text Placeholder 3">
            <a:extLst>
              <a:ext uri="{FF2B5EF4-FFF2-40B4-BE49-F238E27FC236}">
                <a16:creationId xmlns:a16="http://schemas.microsoft.com/office/drawing/2014/main" id="{55C7AADC-79A0-F2A9-F0B6-5C35F31B23CA}"/>
              </a:ext>
            </a:extLst>
          </p:cNvPr>
          <p:cNvSpPr>
            <a:spLocks noGrp="1"/>
          </p:cNvSpPr>
          <p:nvPr>
            <p:ph type="body" idx="1"/>
          </p:nvPr>
        </p:nvSpPr>
        <p:spPr>
          <a:xfrm>
            <a:off x="838200" y="1825625"/>
            <a:ext cx="10515600" cy="4351338"/>
          </a:xfrm>
        </p:spPr>
        <p:txBody>
          <a:bodyPr/>
          <a:lstStyle/>
          <a:p>
            <a:pPr>
              <a:lnSpc>
                <a:spcPct val="70000"/>
              </a:lnSpc>
            </a:pPr>
            <a:r>
              <a:rPr lang="en-US" dirty="0"/>
              <a:t>PMTUD works for </a:t>
            </a:r>
            <a:r>
              <a:rPr lang="en-US" i="1" dirty="0"/>
              <a:t>all</a:t>
            </a:r>
            <a:r>
              <a:rPr lang="en-US" dirty="0"/>
              <a:t> IP traffic.</a:t>
            </a:r>
          </a:p>
          <a:p>
            <a:pPr lvl="1">
              <a:lnSpc>
                <a:spcPct val="70000"/>
              </a:lnSpc>
            </a:pPr>
            <a:r>
              <a:rPr lang="en-US" sz="2800" dirty="0"/>
              <a:t>Implemented at </a:t>
            </a:r>
            <a:r>
              <a:rPr lang="en-US" sz="2800" i="1" dirty="0"/>
              <a:t>IP/ICMP</a:t>
            </a:r>
            <a:r>
              <a:rPr lang="en-US" sz="2800" dirty="0"/>
              <a:t> layer</a:t>
            </a:r>
          </a:p>
          <a:p>
            <a:pPr>
              <a:lnSpc>
                <a:spcPct val="70000"/>
              </a:lnSpc>
            </a:pPr>
            <a:r>
              <a:rPr lang="en-US" dirty="0"/>
              <a:t>PLPMTUD </a:t>
            </a:r>
            <a:r>
              <a:rPr lang="en-US" i="1" dirty="0"/>
              <a:t>only</a:t>
            </a:r>
            <a:r>
              <a:rPr lang="en-US" dirty="0"/>
              <a:t> requires participation by the endpoints</a:t>
            </a:r>
          </a:p>
          <a:p>
            <a:pPr lvl="1">
              <a:lnSpc>
                <a:spcPct val="70000"/>
              </a:lnSpc>
            </a:pPr>
            <a:r>
              <a:rPr lang="en-US" sz="2800" dirty="0"/>
              <a:t>Uses </a:t>
            </a:r>
            <a:r>
              <a:rPr lang="en-US" sz="2800" i="1" dirty="0"/>
              <a:t>inference</a:t>
            </a:r>
            <a:r>
              <a:rPr lang="en-US" sz="2800" dirty="0"/>
              <a:t> of PMTU based on correlation of packet-length and </a:t>
            </a:r>
            <a:r>
              <a:rPr lang="en-US" sz="2800" i="1" dirty="0"/>
              <a:t>lack</a:t>
            </a:r>
            <a:r>
              <a:rPr lang="en-US" sz="2800" dirty="0"/>
              <a:t> of acknowledgement</a:t>
            </a:r>
          </a:p>
          <a:p>
            <a:pPr>
              <a:lnSpc>
                <a:spcPct val="70000"/>
              </a:lnSpc>
            </a:pPr>
            <a:r>
              <a:rPr lang="en-US" dirty="0"/>
              <a:t>Can we </a:t>
            </a:r>
            <a:r>
              <a:rPr lang="en-US" i="1" dirty="0"/>
              <a:t>infer</a:t>
            </a:r>
            <a:r>
              <a:rPr lang="en-US" dirty="0"/>
              <a:t> PMTUD at the IP/ICMP layer?</a:t>
            </a:r>
          </a:p>
          <a:p>
            <a:pPr lvl="1">
              <a:lnSpc>
                <a:spcPct val="70000"/>
              </a:lnSpc>
            </a:pPr>
            <a:r>
              <a:rPr lang="en-US" sz="2800" dirty="0"/>
              <a:t>Yes, we can!</a:t>
            </a:r>
          </a:p>
          <a:p>
            <a:pPr lvl="1">
              <a:lnSpc>
                <a:spcPct val="70000"/>
              </a:lnSpc>
            </a:pPr>
            <a:r>
              <a:rPr lang="en-US" sz="2800" dirty="0"/>
              <a:t>We’ve all used the “ping –m do -s…” test to zero in on path MTU at </a:t>
            </a:r>
            <a:r>
              <a:rPr lang="en-US" sz="2800" i="1" dirty="0"/>
              <a:t>some</a:t>
            </a:r>
            <a:r>
              <a:rPr lang="en-US" sz="2800" dirty="0"/>
              <a:t> point</a:t>
            </a:r>
          </a:p>
          <a:p>
            <a:pPr lvl="2">
              <a:lnSpc>
                <a:spcPct val="70000"/>
              </a:lnSpc>
            </a:pPr>
            <a:r>
              <a:rPr lang="en-US" sz="2800" dirty="0"/>
              <a:t>Let’s bake that behavior into host’s IP interface implementations?</a:t>
            </a:r>
          </a:p>
        </p:txBody>
      </p:sp>
    </p:spTree>
    <p:extLst>
      <p:ext uri="{BB962C8B-B14F-4D97-AF65-F5344CB8AC3E}">
        <p14:creationId xmlns:p14="http://schemas.microsoft.com/office/powerpoint/2010/main" val="19114266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B82476-FCD7-0934-FCC3-F5853E28A18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3C24986-EDED-7C15-78C1-56AA4DD5DC61}"/>
              </a:ext>
            </a:extLst>
          </p:cNvPr>
          <p:cNvSpPr>
            <a:spLocks noGrp="1"/>
          </p:cNvSpPr>
          <p:nvPr>
            <p:ph type="title"/>
          </p:nvPr>
        </p:nvSpPr>
        <p:spPr/>
        <p:txBody>
          <a:bodyPr/>
          <a:lstStyle/>
          <a:p>
            <a:r>
              <a:rPr lang="en-US" dirty="0"/>
              <a:t>Decouple Interface and Path MTU?</a:t>
            </a:r>
          </a:p>
        </p:txBody>
      </p:sp>
      <p:sp>
        <p:nvSpPr>
          <p:cNvPr id="2" name="Text Placeholder 3">
            <a:extLst>
              <a:ext uri="{FF2B5EF4-FFF2-40B4-BE49-F238E27FC236}">
                <a16:creationId xmlns:a16="http://schemas.microsoft.com/office/drawing/2014/main" id="{31E11323-7CAB-1C75-7BED-5FFFF1BCEB09}"/>
              </a:ext>
            </a:extLst>
          </p:cNvPr>
          <p:cNvSpPr>
            <a:spLocks noGrp="1"/>
          </p:cNvSpPr>
          <p:nvPr>
            <p:ph type="body" idx="1"/>
          </p:nvPr>
        </p:nvSpPr>
        <p:spPr>
          <a:xfrm>
            <a:off x="838200" y="1825625"/>
            <a:ext cx="10515600" cy="4351338"/>
          </a:xfrm>
        </p:spPr>
        <p:txBody>
          <a:bodyPr/>
          <a:lstStyle/>
          <a:p>
            <a:pPr>
              <a:lnSpc>
                <a:spcPct val="70000"/>
              </a:lnSpc>
            </a:pPr>
            <a:r>
              <a:rPr lang="en-US" dirty="0"/>
              <a:t>PMTUD (all varieties) are only designed to detect path MTU that is </a:t>
            </a:r>
            <a:r>
              <a:rPr lang="en-US" i="1" dirty="0"/>
              <a:t>lower</a:t>
            </a:r>
            <a:r>
              <a:rPr lang="en-US" dirty="0"/>
              <a:t> than the local egress </a:t>
            </a:r>
            <a:r>
              <a:rPr lang="en-US" i="1" dirty="0"/>
              <a:t>interface</a:t>
            </a:r>
            <a:r>
              <a:rPr lang="en-US" dirty="0"/>
              <a:t> MTU</a:t>
            </a:r>
          </a:p>
          <a:p>
            <a:pPr>
              <a:lnSpc>
                <a:spcPct val="70000"/>
              </a:lnSpc>
            </a:pPr>
            <a:r>
              <a:rPr lang="en-US" sz="2800" dirty="0"/>
              <a:t>But, as we know, </a:t>
            </a:r>
            <a:r>
              <a:rPr lang="en-US" sz="2800" i="1" dirty="0"/>
              <a:t>interface</a:t>
            </a:r>
            <a:r>
              <a:rPr lang="en-US" sz="2800" dirty="0"/>
              <a:t> MTU is inherently untrustworthy.</a:t>
            </a:r>
          </a:p>
          <a:p>
            <a:pPr>
              <a:lnSpc>
                <a:spcPct val="70000"/>
              </a:lnSpc>
            </a:pPr>
            <a:r>
              <a:rPr lang="en-US" sz="2800" dirty="0"/>
              <a:t>Let’s “take the leash off” of path-MTU and allow it to probe up </a:t>
            </a:r>
            <a:r>
              <a:rPr lang="en-US" sz="2800" i="1" dirty="0"/>
              <a:t>past</a:t>
            </a:r>
            <a:r>
              <a:rPr lang="en-US" sz="2800" dirty="0"/>
              <a:t> the local interface MTU value.</a:t>
            </a:r>
          </a:p>
          <a:p>
            <a:pPr>
              <a:lnSpc>
                <a:spcPct val="70000"/>
              </a:lnSpc>
            </a:pPr>
            <a:r>
              <a:rPr lang="en-US" sz="2800" dirty="0"/>
              <a:t>Would allow “senseless victim flows” to realize </a:t>
            </a:r>
            <a:r>
              <a:rPr lang="en-US" sz="2800" i="1" dirty="0"/>
              <a:t>actual</a:t>
            </a:r>
            <a:r>
              <a:rPr lang="en-US" sz="2800" dirty="0"/>
              <a:t> path MTU, even though the origin network’s MTU had been “dumbed down” because of one weak-link somewhere upstream that only </a:t>
            </a:r>
            <a:r>
              <a:rPr lang="en-US" sz="2800" i="1" dirty="0"/>
              <a:t>some</a:t>
            </a:r>
            <a:r>
              <a:rPr lang="en-US" sz="2800" dirty="0"/>
              <a:t> traffic was routed through.</a:t>
            </a:r>
          </a:p>
        </p:txBody>
      </p:sp>
    </p:spTree>
    <p:extLst>
      <p:ext uri="{BB962C8B-B14F-4D97-AF65-F5344CB8AC3E}">
        <p14:creationId xmlns:p14="http://schemas.microsoft.com/office/powerpoint/2010/main" val="7142347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940DD-2733-D137-DCDD-7E3B9B5F00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6D4C0E-4101-768D-953A-6D6F37E9E2FA}"/>
              </a:ext>
            </a:extLst>
          </p:cNvPr>
          <p:cNvSpPr>
            <a:spLocks noGrp="1"/>
          </p:cNvSpPr>
          <p:nvPr>
            <p:ph type="title"/>
          </p:nvPr>
        </p:nvSpPr>
        <p:spPr/>
        <p:txBody>
          <a:bodyPr/>
          <a:lstStyle/>
          <a:p>
            <a:r>
              <a:rPr lang="en-US" dirty="0"/>
              <a:t>Questions (and answers?)</a:t>
            </a:r>
          </a:p>
        </p:txBody>
      </p:sp>
      <p:sp>
        <p:nvSpPr>
          <p:cNvPr id="3" name="Text Placeholder 2">
            <a:extLst>
              <a:ext uri="{FF2B5EF4-FFF2-40B4-BE49-F238E27FC236}">
                <a16:creationId xmlns:a16="http://schemas.microsoft.com/office/drawing/2014/main" id="{1B4C5F97-1259-EDCD-1399-5024ED38AB1E}"/>
              </a:ext>
            </a:extLst>
          </p:cNvPr>
          <p:cNvSpPr>
            <a:spLocks noGrp="1"/>
          </p:cNvSpPr>
          <p:nvPr>
            <p:ph type="body" idx="1"/>
          </p:nvPr>
        </p:nvSpPr>
        <p:spPr/>
        <p:txBody>
          <a:bodyPr/>
          <a:lstStyle/>
          <a:p>
            <a:r>
              <a:rPr lang="en-US" dirty="0"/>
              <a:t>04-Feb-2025</a:t>
            </a:r>
          </a:p>
        </p:txBody>
      </p:sp>
    </p:spTree>
    <p:extLst>
      <p:ext uri="{BB962C8B-B14F-4D97-AF65-F5344CB8AC3E}">
        <p14:creationId xmlns:p14="http://schemas.microsoft.com/office/powerpoint/2010/main" val="34225218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9607D5-D5C4-B0C5-00EB-C0D8A8F2AE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39A922-4410-EFAC-5EB5-6D7875CFD9A5}"/>
              </a:ext>
            </a:extLst>
          </p:cNvPr>
          <p:cNvSpPr>
            <a:spLocks noGrp="1"/>
          </p:cNvSpPr>
          <p:nvPr>
            <p:ph type="title"/>
          </p:nvPr>
        </p:nvSpPr>
        <p:spPr/>
        <p:txBody>
          <a:bodyPr/>
          <a:lstStyle/>
          <a:p>
            <a:r>
              <a:rPr lang="en-US" dirty="0"/>
              <a:t>FIN</a:t>
            </a:r>
          </a:p>
        </p:txBody>
      </p:sp>
      <p:sp>
        <p:nvSpPr>
          <p:cNvPr id="3" name="Text Placeholder 2">
            <a:extLst>
              <a:ext uri="{FF2B5EF4-FFF2-40B4-BE49-F238E27FC236}">
                <a16:creationId xmlns:a16="http://schemas.microsoft.com/office/drawing/2014/main" id="{12C5E41A-D6D5-C014-41A9-87A368952A6E}"/>
              </a:ext>
            </a:extLst>
          </p:cNvPr>
          <p:cNvSpPr>
            <a:spLocks noGrp="1"/>
          </p:cNvSpPr>
          <p:nvPr>
            <p:ph type="body" idx="1"/>
          </p:nvPr>
        </p:nvSpPr>
        <p:spPr/>
        <p:txBody>
          <a:bodyPr/>
          <a:lstStyle/>
          <a:p>
            <a:r>
              <a:rPr lang="en-US" dirty="0"/>
              <a:t>04-Feb-2025</a:t>
            </a:r>
          </a:p>
        </p:txBody>
      </p:sp>
    </p:spTree>
    <p:extLst>
      <p:ext uri="{BB962C8B-B14F-4D97-AF65-F5344CB8AC3E}">
        <p14:creationId xmlns:p14="http://schemas.microsoft.com/office/powerpoint/2010/main" val="15506198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DCE55-4913-4B75-4761-40AA8EE34D7B}"/>
            </a:ext>
          </a:extLst>
        </p:cNvPr>
        <p:cNvGrpSpPr/>
        <p:nvPr/>
      </p:nvGrpSpPr>
      <p:grpSpPr>
        <a:xfrm>
          <a:off x="0" y="0"/>
          <a:ext cx="0" cy="0"/>
          <a:chOff x="0" y="0"/>
          <a:chExt cx="0" cy="0"/>
        </a:xfrm>
      </p:grpSpPr>
    </p:spTree>
    <p:extLst>
      <p:ext uri="{BB962C8B-B14F-4D97-AF65-F5344CB8AC3E}">
        <p14:creationId xmlns:p14="http://schemas.microsoft.com/office/powerpoint/2010/main" val="7599243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49DD0-3BCD-C91F-1E8F-8D3F359764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106F1C-58D1-E279-5DBB-78A0D4194FB7}"/>
              </a:ext>
            </a:extLst>
          </p:cNvPr>
          <p:cNvSpPr>
            <a:spLocks noGrp="1"/>
          </p:cNvSpPr>
          <p:nvPr>
            <p:ph type="title"/>
          </p:nvPr>
        </p:nvSpPr>
        <p:spPr/>
        <p:txBody>
          <a:bodyPr/>
          <a:lstStyle/>
          <a:p>
            <a:r>
              <a:rPr lang="en-US" dirty="0"/>
              <a:t>Content Sacrificed to Time Constraints</a:t>
            </a:r>
          </a:p>
        </p:txBody>
      </p:sp>
      <p:sp>
        <p:nvSpPr>
          <p:cNvPr id="3" name="Text Placeholder 2">
            <a:extLst>
              <a:ext uri="{FF2B5EF4-FFF2-40B4-BE49-F238E27FC236}">
                <a16:creationId xmlns:a16="http://schemas.microsoft.com/office/drawing/2014/main" id="{81637E9D-1AC4-63C8-5D98-77A907D92579}"/>
              </a:ext>
            </a:extLst>
          </p:cNvPr>
          <p:cNvSpPr>
            <a:spLocks noGrp="1"/>
          </p:cNvSpPr>
          <p:nvPr>
            <p:ph type="body" idx="1"/>
          </p:nvPr>
        </p:nvSpPr>
        <p:spPr/>
        <p:txBody>
          <a:bodyPr/>
          <a:lstStyle/>
          <a:p>
            <a:r>
              <a:rPr lang="en-US" dirty="0"/>
              <a:t>04-Feb-2025</a:t>
            </a:r>
          </a:p>
        </p:txBody>
      </p:sp>
    </p:spTree>
    <p:extLst>
      <p:ext uri="{BB962C8B-B14F-4D97-AF65-F5344CB8AC3E}">
        <p14:creationId xmlns:p14="http://schemas.microsoft.com/office/powerpoint/2010/main" val="12017959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004A2-9B30-F7AB-FCD2-10AD8BDDBD8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9E9B75E-D5FE-6874-A276-2B2300158F94}"/>
              </a:ext>
            </a:extLst>
          </p:cNvPr>
          <p:cNvSpPr>
            <a:spLocks noGrp="1"/>
          </p:cNvSpPr>
          <p:nvPr>
            <p:ph type="title"/>
          </p:nvPr>
        </p:nvSpPr>
        <p:spPr/>
        <p:txBody>
          <a:bodyPr/>
          <a:lstStyle/>
          <a:p>
            <a:r>
              <a:rPr lang="en-US" dirty="0"/>
              <a:t>Nested Encapsulation</a:t>
            </a:r>
          </a:p>
        </p:txBody>
      </p:sp>
      <p:pic>
        <p:nvPicPr>
          <p:cNvPr id="22" name="Picture 21" descr="A blue planet with a blue planet inside&#10;&#10;Description automatically generated with medium confidence">
            <a:extLst>
              <a:ext uri="{FF2B5EF4-FFF2-40B4-BE49-F238E27FC236}">
                <a16:creationId xmlns:a16="http://schemas.microsoft.com/office/drawing/2014/main" id="{71A38A83-E64E-10A1-02F7-AE10E1350692}"/>
              </a:ext>
            </a:extLst>
          </p:cNvPr>
          <p:cNvPicPr>
            <a:picLocks noChangeAspect="1"/>
          </p:cNvPicPr>
          <p:nvPr/>
        </p:nvPicPr>
        <p:blipFill>
          <a:blip r:embed="rId3"/>
          <a:stretch>
            <a:fillRect/>
          </a:stretch>
        </p:blipFill>
        <p:spPr>
          <a:xfrm flipH="1">
            <a:off x="1600199" y="1401995"/>
            <a:ext cx="4315861" cy="5448240"/>
          </a:xfrm>
          <a:prstGeom prst="rect">
            <a:avLst/>
          </a:prstGeom>
        </p:spPr>
      </p:pic>
      <p:sp>
        <p:nvSpPr>
          <p:cNvPr id="26" name="Arrow: Chevron 25">
            <a:extLst>
              <a:ext uri="{FF2B5EF4-FFF2-40B4-BE49-F238E27FC236}">
                <a16:creationId xmlns:a16="http://schemas.microsoft.com/office/drawing/2014/main" id="{9C82D8F1-1B5F-ADFE-3B8B-2C9C2D101456}"/>
              </a:ext>
            </a:extLst>
          </p:cNvPr>
          <p:cNvSpPr/>
          <p:nvPr/>
        </p:nvSpPr>
        <p:spPr>
          <a:xfrm flipH="1">
            <a:off x="4675511" y="4193398"/>
            <a:ext cx="3468364" cy="457200"/>
          </a:xfrm>
          <a:prstGeom prst="chevron">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Application</a:t>
            </a:r>
          </a:p>
        </p:txBody>
      </p:sp>
      <p:sp>
        <p:nvSpPr>
          <p:cNvPr id="31" name="Arrow: Chevron 30">
            <a:extLst>
              <a:ext uri="{FF2B5EF4-FFF2-40B4-BE49-F238E27FC236}">
                <a16:creationId xmlns:a16="http://schemas.microsoft.com/office/drawing/2014/main" id="{2F429A9F-F2D8-CE2B-9275-CB5BE957A296}"/>
              </a:ext>
            </a:extLst>
          </p:cNvPr>
          <p:cNvSpPr/>
          <p:nvPr/>
        </p:nvSpPr>
        <p:spPr>
          <a:xfrm flipH="1">
            <a:off x="4792676" y="3552720"/>
            <a:ext cx="4315862" cy="457200"/>
          </a:xfrm>
          <a:prstGeom prst="chevron">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Presentation</a:t>
            </a:r>
          </a:p>
        </p:txBody>
      </p:sp>
      <p:sp>
        <p:nvSpPr>
          <p:cNvPr id="32" name="Arrow: Chevron 31">
            <a:extLst>
              <a:ext uri="{FF2B5EF4-FFF2-40B4-BE49-F238E27FC236}">
                <a16:creationId xmlns:a16="http://schemas.microsoft.com/office/drawing/2014/main" id="{8683EB1A-8CEE-722C-6866-A706356112E7}"/>
              </a:ext>
            </a:extLst>
          </p:cNvPr>
          <p:cNvSpPr/>
          <p:nvPr/>
        </p:nvSpPr>
        <p:spPr>
          <a:xfrm flipH="1">
            <a:off x="4744091" y="2901315"/>
            <a:ext cx="5419084" cy="457200"/>
          </a:xfrm>
          <a:prstGeom prst="chevron">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Transport</a:t>
            </a:r>
          </a:p>
        </p:txBody>
      </p:sp>
      <p:sp>
        <p:nvSpPr>
          <p:cNvPr id="33" name="Arrow: Chevron 32">
            <a:extLst>
              <a:ext uri="{FF2B5EF4-FFF2-40B4-BE49-F238E27FC236}">
                <a16:creationId xmlns:a16="http://schemas.microsoft.com/office/drawing/2014/main" id="{92958F71-2E02-401A-30AA-AB7D7CBBF5C5}"/>
              </a:ext>
            </a:extLst>
          </p:cNvPr>
          <p:cNvSpPr/>
          <p:nvPr/>
        </p:nvSpPr>
        <p:spPr>
          <a:xfrm flipH="1">
            <a:off x="4677421" y="2246240"/>
            <a:ext cx="6219179" cy="457200"/>
          </a:xfrm>
          <a:prstGeom prst="chevron">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IP (datagrams)</a:t>
            </a:r>
          </a:p>
        </p:txBody>
      </p:sp>
      <p:sp>
        <p:nvSpPr>
          <p:cNvPr id="34" name="Arrow: Chevron 33">
            <a:extLst>
              <a:ext uri="{FF2B5EF4-FFF2-40B4-BE49-F238E27FC236}">
                <a16:creationId xmlns:a16="http://schemas.microsoft.com/office/drawing/2014/main" id="{44FE2775-CD34-3B00-57FE-3E2B0B892F26}"/>
              </a:ext>
            </a:extLst>
          </p:cNvPr>
          <p:cNvSpPr/>
          <p:nvPr/>
        </p:nvSpPr>
        <p:spPr>
          <a:xfrm flipH="1">
            <a:off x="4267831" y="1596708"/>
            <a:ext cx="7362193" cy="457200"/>
          </a:xfrm>
          <a:prstGeom prst="chevron">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Ethernet (frames)</a:t>
            </a:r>
          </a:p>
        </p:txBody>
      </p:sp>
    </p:spTree>
    <p:extLst>
      <p:ext uri="{BB962C8B-B14F-4D97-AF65-F5344CB8AC3E}">
        <p14:creationId xmlns:p14="http://schemas.microsoft.com/office/powerpoint/2010/main" val="208818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p:tgtEl>
                                          <p:spTgt spid="26"/>
                                        </p:tgtEl>
                                        <p:attrNameLst>
                                          <p:attrName>ppt_y</p:attrName>
                                        </p:attrNameLst>
                                      </p:cBhvr>
                                      <p:tavLst>
                                        <p:tav tm="0">
                                          <p:val>
                                            <p:strVal val="#ppt_y+#ppt_h*1.125000"/>
                                          </p:val>
                                        </p:tav>
                                        <p:tav tm="100000">
                                          <p:val>
                                            <p:strVal val="#ppt_y"/>
                                          </p:val>
                                        </p:tav>
                                      </p:tavLst>
                                    </p:anim>
                                    <p:animEffect transition="in" filter="wipe(up)">
                                      <p:cBhvr>
                                        <p:cTn id="8" dur="500"/>
                                        <p:tgtEl>
                                          <p:spTgt spid="26"/>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p:tgtEl>
                                          <p:spTgt spid="31"/>
                                        </p:tgtEl>
                                        <p:attrNameLst>
                                          <p:attrName>ppt_y</p:attrName>
                                        </p:attrNameLst>
                                      </p:cBhvr>
                                      <p:tavLst>
                                        <p:tav tm="0">
                                          <p:val>
                                            <p:strVal val="#ppt_y+#ppt_h*1.125000"/>
                                          </p:val>
                                        </p:tav>
                                        <p:tav tm="100000">
                                          <p:val>
                                            <p:strVal val="#ppt_y"/>
                                          </p:val>
                                        </p:tav>
                                      </p:tavLst>
                                    </p:anim>
                                    <p:animEffect transition="in" filter="wipe(up)">
                                      <p:cBhvr>
                                        <p:cTn id="14" dur="500"/>
                                        <p:tgtEl>
                                          <p:spTgt spid="31"/>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p:tgtEl>
                                          <p:spTgt spid="32"/>
                                        </p:tgtEl>
                                        <p:attrNameLst>
                                          <p:attrName>ppt_y</p:attrName>
                                        </p:attrNameLst>
                                      </p:cBhvr>
                                      <p:tavLst>
                                        <p:tav tm="0">
                                          <p:val>
                                            <p:strVal val="#ppt_y+#ppt_h*1.125000"/>
                                          </p:val>
                                        </p:tav>
                                        <p:tav tm="100000">
                                          <p:val>
                                            <p:strVal val="#ppt_y"/>
                                          </p:val>
                                        </p:tav>
                                      </p:tavLst>
                                    </p:anim>
                                    <p:animEffect transition="in" filter="wipe(up)">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p:tgtEl>
                                          <p:spTgt spid="33"/>
                                        </p:tgtEl>
                                        <p:attrNameLst>
                                          <p:attrName>ppt_y</p:attrName>
                                        </p:attrNameLst>
                                      </p:cBhvr>
                                      <p:tavLst>
                                        <p:tav tm="0">
                                          <p:val>
                                            <p:strVal val="#ppt_y+#ppt_h*1.125000"/>
                                          </p:val>
                                        </p:tav>
                                        <p:tav tm="100000">
                                          <p:val>
                                            <p:strVal val="#ppt_y"/>
                                          </p:val>
                                        </p:tav>
                                      </p:tavLst>
                                    </p:anim>
                                    <p:animEffect transition="in" filter="wipe(up)">
                                      <p:cBhvr>
                                        <p:cTn id="26" dur="5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p:tgtEl>
                                          <p:spTgt spid="34"/>
                                        </p:tgtEl>
                                        <p:attrNameLst>
                                          <p:attrName>ppt_y</p:attrName>
                                        </p:attrNameLst>
                                      </p:cBhvr>
                                      <p:tavLst>
                                        <p:tav tm="0">
                                          <p:val>
                                            <p:strVal val="#ppt_y+#ppt_h*1.125000"/>
                                          </p:val>
                                        </p:tav>
                                        <p:tav tm="100000">
                                          <p:val>
                                            <p:strVal val="#ppt_y"/>
                                          </p:val>
                                        </p:tav>
                                      </p:tavLst>
                                    </p:anim>
                                    <p:animEffect transition="in" filter="wipe(up)">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1" grpId="0" animBg="1"/>
      <p:bldP spid="32" grpId="0" animBg="1"/>
      <p:bldP spid="33" grpId="0" animBg="1"/>
      <p:bldP spid="3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B1527-E58D-1774-7A50-69ABD8ECE60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26C5ACA-BEF8-6B96-5244-62A055F5130E}"/>
              </a:ext>
            </a:extLst>
          </p:cNvPr>
          <p:cNvSpPr>
            <a:spLocks noGrp="1"/>
          </p:cNvSpPr>
          <p:nvPr>
            <p:ph type="title"/>
          </p:nvPr>
        </p:nvSpPr>
        <p:spPr/>
        <p:txBody>
          <a:bodyPr/>
          <a:lstStyle/>
          <a:p>
            <a:r>
              <a:rPr lang="en-US" dirty="0"/>
              <a:t>IP </a:t>
            </a:r>
            <a:r>
              <a:rPr lang="en-US" dirty="0">
                <a:solidFill>
                  <a:schemeClr val="tx1">
                    <a:lumMod val="65000"/>
                    <a:lumOff val="35000"/>
                  </a:schemeClr>
                </a:solidFill>
              </a:rPr>
              <a:t>/</a:t>
            </a:r>
            <a:r>
              <a:rPr lang="en-US" dirty="0"/>
              <a:t> </a:t>
            </a:r>
            <a:r>
              <a:rPr lang="en-US" dirty="0">
                <a:solidFill>
                  <a:schemeClr val="accent2">
                    <a:lumMod val="75000"/>
                  </a:schemeClr>
                </a:solidFill>
              </a:rPr>
              <a:t>Ethernet</a:t>
            </a:r>
            <a:endParaRPr lang="en-US" dirty="0"/>
          </a:p>
        </p:txBody>
      </p:sp>
      <p:sp>
        <p:nvSpPr>
          <p:cNvPr id="4" name="Text Placeholder 3">
            <a:extLst>
              <a:ext uri="{FF2B5EF4-FFF2-40B4-BE49-F238E27FC236}">
                <a16:creationId xmlns:a16="http://schemas.microsoft.com/office/drawing/2014/main" id="{A3F692DE-8A2B-2EE0-7033-71EA1BDFCE84}"/>
              </a:ext>
            </a:extLst>
          </p:cNvPr>
          <p:cNvSpPr>
            <a:spLocks noGrp="1"/>
          </p:cNvSpPr>
          <p:nvPr>
            <p:ph type="body" idx="1"/>
          </p:nvPr>
        </p:nvSpPr>
        <p:spPr>
          <a:xfrm>
            <a:off x="838200" y="1825625"/>
            <a:ext cx="10515600" cy="4351338"/>
          </a:xfrm>
        </p:spPr>
        <p:txBody>
          <a:bodyPr/>
          <a:lstStyle/>
          <a:p>
            <a:r>
              <a:rPr lang="en-US" sz="3200" dirty="0"/>
              <a:t>IP and Ethernet are both </a:t>
            </a:r>
            <a:r>
              <a:rPr lang="en-US" sz="3200" i="1" dirty="0"/>
              <a:t>message oriented</a:t>
            </a:r>
            <a:r>
              <a:rPr lang="en-US" sz="3200" dirty="0"/>
              <a:t> protocols</a:t>
            </a:r>
            <a:endParaRPr lang="en-US" sz="3600" dirty="0"/>
          </a:p>
          <a:p>
            <a:pPr lvl="1"/>
            <a:r>
              <a:rPr lang="en-US" sz="2800" dirty="0"/>
              <a:t>Nothing </a:t>
            </a:r>
            <a:r>
              <a:rPr lang="en-US" sz="2800" i="1" dirty="0"/>
              <a:t>in</a:t>
            </a:r>
            <a:r>
              <a:rPr lang="en-US" sz="2800" dirty="0"/>
              <a:t> a message is valid until you’re sure that the message has ended</a:t>
            </a:r>
          </a:p>
          <a:p>
            <a:r>
              <a:rPr lang="en-US" sz="3200" dirty="0"/>
              <a:t>IP and Ethernet both have innate limits on the </a:t>
            </a:r>
            <a:r>
              <a:rPr lang="en-US" sz="3200" i="1" dirty="0"/>
              <a:t>size</a:t>
            </a:r>
            <a:r>
              <a:rPr lang="en-US" sz="3200" dirty="0"/>
              <a:t> of message that they can transmit</a:t>
            </a:r>
            <a:endParaRPr lang="en-US" sz="3600" dirty="0"/>
          </a:p>
          <a:p>
            <a:pPr lvl="1"/>
            <a:r>
              <a:rPr lang="en-US" sz="2800" dirty="0"/>
              <a:t>IP datagram maximum size: 65535 bytes</a:t>
            </a:r>
          </a:p>
          <a:p>
            <a:pPr lvl="1"/>
            <a:r>
              <a:rPr lang="en-US" sz="2800" dirty="0"/>
              <a:t>Ethernet frame maximum size: (roughly) 11455 bytes</a:t>
            </a:r>
          </a:p>
        </p:txBody>
      </p:sp>
    </p:spTree>
    <p:extLst>
      <p:ext uri="{BB962C8B-B14F-4D97-AF65-F5344CB8AC3E}">
        <p14:creationId xmlns:p14="http://schemas.microsoft.com/office/powerpoint/2010/main" val="28896272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72C06-FF20-EBF0-8552-B982082705F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DFB20E7-C418-D9CA-CA6A-ED97E905046D}"/>
              </a:ext>
            </a:extLst>
          </p:cNvPr>
          <p:cNvSpPr>
            <a:spLocks noGrp="1"/>
          </p:cNvSpPr>
          <p:nvPr>
            <p:ph type="title"/>
          </p:nvPr>
        </p:nvSpPr>
        <p:spPr/>
        <p:txBody>
          <a:bodyPr/>
          <a:lstStyle/>
          <a:p>
            <a:r>
              <a:rPr lang="en-US" dirty="0"/>
              <a:t>IP </a:t>
            </a:r>
            <a:r>
              <a:rPr lang="en-US" dirty="0">
                <a:solidFill>
                  <a:schemeClr val="tx1">
                    <a:lumMod val="65000"/>
                    <a:lumOff val="35000"/>
                  </a:schemeClr>
                </a:solidFill>
              </a:rPr>
              <a:t>/</a:t>
            </a:r>
            <a:r>
              <a:rPr lang="en-US" dirty="0"/>
              <a:t> </a:t>
            </a:r>
            <a:r>
              <a:rPr lang="en-US" dirty="0">
                <a:solidFill>
                  <a:schemeClr val="accent2">
                    <a:lumMod val="75000"/>
                  </a:schemeClr>
                </a:solidFill>
              </a:rPr>
              <a:t>Ethernet </a:t>
            </a:r>
            <a:r>
              <a:rPr lang="en-US" dirty="0"/>
              <a:t>Encapsulation</a:t>
            </a:r>
          </a:p>
        </p:txBody>
      </p:sp>
      <p:sp>
        <p:nvSpPr>
          <p:cNvPr id="2" name="Rectangle: Rounded Corners 1">
            <a:extLst>
              <a:ext uri="{FF2B5EF4-FFF2-40B4-BE49-F238E27FC236}">
                <a16:creationId xmlns:a16="http://schemas.microsoft.com/office/drawing/2014/main" id="{8634DD22-B2C4-61B6-842E-920E05B391C3}"/>
              </a:ext>
            </a:extLst>
          </p:cNvPr>
          <p:cNvSpPr/>
          <p:nvPr/>
        </p:nvSpPr>
        <p:spPr>
          <a:xfrm>
            <a:off x="1646221" y="2553124"/>
            <a:ext cx="8714022" cy="465916"/>
          </a:xfrm>
          <a:prstGeom prst="roundRect">
            <a:avLst/>
          </a:prstGeom>
          <a:solidFill>
            <a:schemeClr val="accent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IP datagram</a:t>
            </a:r>
          </a:p>
        </p:txBody>
      </p:sp>
      <p:sp>
        <p:nvSpPr>
          <p:cNvPr id="6" name="Left Brace 5">
            <a:extLst>
              <a:ext uri="{FF2B5EF4-FFF2-40B4-BE49-F238E27FC236}">
                <a16:creationId xmlns:a16="http://schemas.microsoft.com/office/drawing/2014/main" id="{CC57B7DC-A377-15AD-7D6D-D9366FBE8C2A}"/>
              </a:ext>
            </a:extLst>
          </p:cNvPr>
          <p:cNvSpPr/>
          <p:nvPr/>
        </p:nvSpPr>
        <p:spPr>
          <a:xfrm rot="5400000">
            <a:off x="2592255" y="1328461"/>
            <a:ext cx="258793" cy="2102722"/>
          </a:xfrm>
          <a:prstGeom prst="leftBrace">
            <a:avLst>
              <a:gd name="adj1" fmla="val 31666"/>
              <a:gd name="adj2" fmla="val 54824"/>
            </a:avLst>
          </a:prstGeom>
          <a:ln w="28575">
            <a:solidFill>
              <a:schemeClr val="bg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7" name="Title 2">
            <a:extLst>
              <a:ext uri="{FF2B5EF4-FFF2-40B4-BE49-F238E27FC236}">
                <a16:creationId xmlns:a16="http://schemas.microsoft.com/office/drawing/2014/main" id="{DE835770-864C-347E-E901-A4ACD4B8AE22}"/>
              </a:ext>
            </a:extLst>
          </p:cNvPr>
          <p:cNvSpPr txBox="1">
            <a:spLocks/>
          </p:cNvSpPr>
          <p:nvPr/>
        </p:nvSpPr>
        <p:spPr>
          <a:xfrm>
            <a:off x="428045" y="1784509"/>
            <a:ext cx="4277359" cy="46591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8CD"/>
              </a:buClr>
              <a:buSzPts val="4400"/>
              <a:buFont typeface="Montserrat SemiBold"/>
              <a:buNone/>
              <a:defRPr sz="4400" b="0" i="0" u="none" strike="noStrike" cap="none">
                <a:solidFill>
                  <a:srgbClr val="0058CD"/>
                </a:solidFill>
                <a:latin typeface="Montserrat SemiBold"/>
                <a:ea typeface="Montserrat SemiBold"/>
                <a:cs typeface="Montserrat SemiBold"/>
                <a:sym typeface="Montserrat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2800" dirty="0">
                <a:solidFill>
                  <a:schemeClr val="bg2"/>
                </a:solidFill>
              </a:rPr>
              <a:t>Headers (20-60 bytes)</a:t>
            </a:r>
          </a:p>
        </p:txBody>
      </p:sp>
      <p:sp>
        <p:nvSpPr>
          <p:cNvPr id="8" name="Left Brace 7">
            <a:extLst>
              <a:ext uri="{FF2B5EF4-FFF2-40B4-BE49-F238E27FC236}">
                <a16:creationId xmlns:a16="http://schemas.microsoft.com/office/drawing/2014/main" id="{62438F40-3F5B-D062-9E6F-0B17A9BA6C0A}"/>
              </a:ext>
            </a:extLst>
          </p:cNvPr>
          <p:cNvSpPr/>
          <p:nvPr/>
        </p:nvSpPr>
        <p:spPr>
          <a:xfrm rot="5400000">
            <a:off x="7008252" y="-842772"/>
            <a:ext cx="258794" cy="6445188"/>
          </a:xfrm>
          <a:prstGeom prst="leftBrace">
            <a:avLst>
              <a:gd name="adj1" fmla="val 31666"/>
              <a:gd name="adj2" fmla="val 38836"/>
            </a:avLst>
          </a:prstGeom>
          <a:ln w="28575">
            <a:solidFill>
              <a:schemeClr val="bg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9" name="Title 2">
            <a:extLst>
              <a:ext uri="{FF2B5EF4-FFF2-40B4-BE49-F238E27FC236}">
                <a16:creationId xmlns:a16="http://schemas.microsoft.com/office/drawing/2014/main" id="{28131641-4B20-DE32-DAFD-C03AA3A1140D}"/>
              </a:ext>
            </a:extLst>
          </p:cNvPr>
          <p:cNvSpPr txBox="1">
            <a:spLocks/>
          </p:cNvSpPr>
          <p:nvPr/>
        </p:nvSpPr>
        <p:spPr>
          <a:xfrm>
            <a:off x="4548042" y="1585731"/>
            <a:ext cx="6805758" cy="80403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8CD"/>
              </a:buClr>
              <a:buSzPts val="4400"/>
              <a:buFont typeface="Montserrat SemiBold"/>
              <a:buNone/>
              <a:defRPr sz="4400" b="0" i="0" u="none" strike="noStrike" cap="none">
                <a:solidFill>
                  <a:srgbClr val="0058CD"/>
                </a:solidFill>
                <a:latin typeface="Montserrat SemiBold"/>
                <a:ea typeface="Montserrat SemiBold"/>
                <a:cs typeface="Montserrat SemiBold"/>
                <a:sym typeface="Montserrat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2800" dirty="0">
                <a:solidFill>
                  <a:schemeClr val="bg2"/>
                </a:solidFill>
              </a:rPr>
              <a:t>Payload (0-1440 bytes)</a:t>
            </a:r>
          </a:p>
        </p:txBody>
      </p:sp>
      <p:sp>
        <p:nvSpPr>
          <p:cNvPr id="10" name="Rectangle: Rounded Corners 9">
            <a:extLst>
              <a:ext uri="{FF2B5EF4-FFF2-40B4-BE49-F238E27FC236}">
                <a16:creationId xmlns:a16="http://schemas.microsoft.com/office/drawing/2014/main" id="{BA32CA62-93DD-4943-99EC-07AB2131CBE2}"/>
              </a:ext>
            </a:extLst>
          </p:cNvPr>
          <p:cNvSpPr/>
          <p:nvPr/>
        </p:nvSpPr>
        <p:spPr>
          <a:xfrm>
            <a:off x="1646221" y="4580044"/>
            <a:ext cx="8714022" cy="465916"/>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Ethernet Frame</a:t>
            </a:r>
          </a:p>
        </p:txBody>
      </p:sp>
      <p:sp>
        <p:nvSpPr>
          <p:cNvPr id="11" name="Left Brace 10">
            <a:extLst>
              <a:ext uri="{FF2B5EF4-FFF2-40B4-BE49-F238E27FC236}">
                <a16:creationId xmlns:a16="http://schemas.microsoft.com/office/drawing/2014/main" id="{A6B94712-CED9-CB49-0E05-003022C22503}"/>
              </a:ext>
            </a:extLst>
          </p:cNvPr>
          <p:cNvSpPr/>
          <p:nvPr/>
        </p:nvSpPr>
        <p:spPr>
          <a:xfrm rot="16200000">
            <a:off x="2592256" y="4197139"/>
            <a:ext cx="258793" cy="2102722"/>
          </a:xfrm>
          <a:prstGeom prst="leftBrace">
            <a:avLst>
              <a:gd name="adj1" fmla="val 31666"/>
              <a:gd name="adj2" fmla="val 29698"/>
            </a:avLst>
          </a:prstGeom>
          <a:ln w="38100">
            <a:solidFill>
              <a:schemeClr val="bg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2" name="Title 2">
            <a:extLst>
              <a:ext uri="{FF2B5EF4-FFF2-40B4-BE49-F238E27FC236}">
                <a16:creationId xmlns:a16="http://schemas.microsoft.com/office/drawing/2014/main" id="{6F40D1C0-E372-FDF5-EECE-3D200F94A946}"/>
              </a:ext>
            </a:extLst>
          </p:cNvPr>
          <p:cNvSpPr txBox="1">
            <a:spLocks/>
          </p:cNvSpPr>
          <p:nvPr/>
        </p:nvSpPr>
        <p:spPr>
          <a:xfrm>
            <a:off x="486008" y="5375976"/>
            <a:ext cx="3606185" cy="46591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8CD"/>
              </a:buClr>
              <a:buSzPts val="4400"/>
              <a:buFont typeface="Montserrat SemiBold"/>
              <a:buNone/>
              <a:defRPr sz="4400" b="0" i="0" u="none" strike="noStrike" cap="none">
                <a:solidFill>
                  <a:srgbClr val="0058CD"/>
                </a:solidFill>
                <a:latin typeface="Montserrat SemiBold"/>
                <a:ea typeface="Montserrat SemiBold"/>
                <a:cs typeface="Montserrat SemiBold"/>
                <a:sym typeface="Montserrat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800" dirty="0">
                <a:solidFill>
                  <a:schemeClr val="bg2"/>
                </a:solidFill>
              </a:rPr>
              <a:t>Headers (18 bytes)</a:t>
            </a:r>
          </a:p>
        </p:txBody>
      </p:sp>
      <p:sp>
        <p:nvSpPr>
          <p:cNvPr id="13" name="Left Brace 12">
            <a:extLst>
              <a:ext uri="{FF2B5EF4-FFF2-40B4-BE49-F238E27FC236}">
                <a16:creationId xmlns:a16="http://schemas.microsoft.com/office/drawing/2014/main" id="{E0EF3439-3AE3-636A-0159-4439ACD7204F}"/>
              </a:ext>
            </a:extLst>
          </p:cNvPr>
          <p:cNvSpPr/>
          <p:nvPr/>
        </p:nvSpPr>
        <p:spPr>
          <a:xfrm rot="16200000">
            <a:off x="6226067" y="2792851"/>
            <a:ext cx="281797" cy="4903822"/>
          </a:xfrm>
          <a:prstGeom prst="leftBrace">
            <a:avLst>
              <a:gd name="adj1" fmla="val 31666"/>
              <a:gd name="adj2" fmla="val 46087"/>
            </a:avLst>
          </a:prstGeom>
          <a:ln w="38100">
            <a:solidFill>
              <a:schemeClr val="bg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5" name="Title 2">
            <a:extLst>
              <a:ext uri="{FF2B5EF4-FFF2-40B4-BE49-F238E27FC236}">
                <a16:creationId xmlns:a16="http://schemas.microsoft.com/office/drawing/2014/main" id="{3151B0E9-E822-37AB-A403-84D7A470BE9D}"/>
              </a:ext>
            </a:extLst>
          </p:cNvPr>
          <p:cNvSpPr txBox="1">
            <a:spLocks/>
          </p:cNvSpPr>
          <p:nvPr/>
        </p:nvSpPr>
        <p:spPr>
          <a:xfrm>
            <a:off x="4045735" y="5375976"/>
            <a:ext cx="4616387" cy="46591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8CD"/>
              </a:buClr>
              <a:buSzPts val="4400"/>
              <a:buFont typeface="Montserrat SemiBold"/>
              <a:buNone/>
              <a:defRPr sz="4400" b="0" i="0" u="none" strike="noStrike" cap="none">
                <a:solidFill>
                  <a:srgbClr val="0058CD"/>
                </a:solidFill>
                <a:latin typeface="Montserrat SemiBold"/>
                <a:ea typeface="Montserrat SemiBold"/>
                <a:cs typeface="Montserrat SemiBold"/>
                <a:sym typeface="Montserrat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800" dirty="0">
                <a:solidFill>
                  <a:schemeClr val="bg2"/>
                </a:solidFill>
              </a:rPr>
              <a:t>Payload (46-1500 bytes)</a:t>
            </a:r>
          </a:p>
        </p:txBody>
      </p:sp>
      <p:sp>
        <p:nvSpPr>
          <p:cNvPr id="16" name="Left Brace 15">
            <a:extLst>
              <a:ext uri="{FF2B5EF4-FFF2-40B4-BE49-F238E27FC236}">
                <a16:creationId xmlns:a16="http://schemas.microsoft.com/office/drawing/2014/main" id="{965E5D55-9A32-99A6-6485-0B20C239B3A0}"/>
              </a:ext>
            </a:extLst>
          </p:cNvPr>
          <p:cNvSpPr/>
          <p:nvPr/>
        </p:nvSpPr>
        <p:spPr>
          <a:xfrm rot="16200000">
            <a:off x="9484237" y="4690923"/>
            <a:ext cx="281799" cy="1171332"/>
          </a:xfrm>
          <a:prstGeom prst="leftBrace">
            <a:avLst>
              <a:gd name="adj1" fmla="val 31666"/>
              <a:gd name="adj2" fmla="val 54824"/>
            </a:avLst>
          </a:prstGeom>
          <a:ln w="38100">
            <a:solidFill>
              <a:schemeClr val="bg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7" name="Title 2">
            <a:extLst>
              <a:ext uri="{FF2B5EF4-FFF2-40B4-BE49-F238E27FC236}">
                <a16:creationId xmlns:a16="http://schemas.microsoft.com/office/drawing/2014/main" id="{0711210D-1BDE-FB32-1312-F2047C7797B8}"/>
              </a:ext>
            </a:extLst>
          </p:cNvPr>
          <p:cNvSpPr txBox="1">
            <a:spLocks/>
          </p:cNvSpPr>
          <p:nvPr/>
        </p:nvSpPr>
        <p:spPr>
          <a:xfrm>
            <a:off x="8402531" y="5176325"/>
            <a:ext cx="2951269" cy="90585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8CD"/>
              </a:buClr>
              <a:buSzPts val="4400"/>
              <a:buFont typeface="Montserrat SemiBold"/>
              <a:buNone/>
              <a:defRPr sz="4400" b="0" i="0" u="none" strike="noStrike" cap="none">
                <a:solidFill>
                  <a:srgbClr val="0058CD"/>
                </a:solidFill>
                <a:latin typeface="Montserrat SemiBold"/>
                <a:ea typeface="Montserrat SemiBold"/>
                <a:cs typeface="Montserrat SemiBold"/>
                <a:sym typeface="Montserrat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2800" dirty="0">
                <a:solidFill>
                  <a:schemeClr val="bg2"/>
                </a:solidFill>
              </a:rPr>
              <a:t>CRC (4 bytes)</a:t>
            </a:r>
          </a:p>
        </p:txBody>
      </p:sp>
      <p:sp>
        <p:nvSpPr>
          <p:cNvPr id="18" name="Left Brace 17">
            <a:extLst>
              <a:ext uri="{FF2B5EF4-FFF2-40B4-BE49-F238E27FC236}">
                <a16:creationId xmlns:a16="http://schemas.microsoft.com/office/drawing/2014/main" id="{9C5D5D69-5DD5-8633-C4A8-2B00DBA8B74B}"/>
              </a:ext>
            </a:extLst>
          </p:cNvPr>
          <p:cNvSpPr/>
          <p:nvPr/>
        </p:nvSpPr>
        <p:spPr>
          <a:xfrm rot="16200000">
            <a:off x="5851450" y="-931498"/>
            <a:ext cx="327633" cy="8689953"/>
          </a:xfrm>
          <a:prstGeom prst="leftBrace">
            <a:avLst>
              <a:gd name="adj1" fmla="val 31666"/>
              <a:gd name="adj2" fmla="val 49505"/>
            </a:avLst>
          </a:prstGeom>
          <a:ln w="38100">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77C3F3BD-B35B-3C2F-AB66-35EFBDA5B38D}"/>
              </a:ext>
            </a:extLst>
          </p:cNvPr>
          <p:cNvCxnSpPr>
            <a:cxnSpLocks/>
            <a:stCxn id="18" idx="1"/>
            <a:endCxn id="13" idx="0"/>
          </p:cNvCxnSpPr>
          <p:nvPr/>
        </p:nvCxnSpPr>
        <p:spPr>
          <a:xfrm flipH="1">
            <a:off x="3915055" y="3577295"/>
            <a:ext cx="2057196" cy="1526569"/>
          </a:xfrm>
          <a:prstGeom prst="straightConnector1">
            <a:avLst/>
          </a:prstGeom>
          <a:ln w="57150">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31F850F-BA4A-A8D6-1678-7022C036C6BC}"/>
              </a:ext>
            </a:extLst>
          </p:cNvPr>
          <p:cNvCxnSpPr>
            <a:cxnSpLocks/>
            <a:stCxn id="18" idx="1"/>
            <a:endCxn id="13" idx="2"/>
          </p:cNvCxnSpPr>
          <p:nvPr/>
        </p:nvCxnSpPr>
        <p:spPr>
          <a:xfrm>
            <a:off x="5972251" y="3577295"/>
            <a:ext cx="2846626" cy="1526568"/>
          </a:xfrm>
          <a:prstGeom prst="straightConnector1">
            <a:avLst/>
          </a:prstGeom>
          <a:ln w="60325">
            <a:prstDash val="dash"/>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65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p:tgtEl>
                                          <p:spTgt spid="11"/>
                                        </p:tgtEl>
                                        <p:attrNameLst>
                                          <p:attrName>ppt_y</p:attrName>
                                        </p:attrNameLst>
                                      </p:cBhvr>
                                      <p:tavLst>
                                        <p:tav tm="0">
                                          <p:val>
                                            <p:strVal val="#ppt_y+#ppt_h*1.125000"/>
                                          </p:val>
                                        </p:tav>
                                        <p:tav tm="100000">
                                          <p:val>
                                            <p:strVal val="#ppt_y"/>
                                          </p:val>
                                        </p:tav>
                                      </p:tavLst>
                                    </p:anim>
                                    <p:animEffect transition="in" filter="wipe(up)">
                                      <p:cBhvr>
                                        <p:cTn id="14" dur="500"/>
                                        <p:tgtEl>
                                          <p:spTgt spid="11"/>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p:tgtEl>
                                          <p:spTgt spid="12"/>
                                        </p:tgtEl>
                                        <p:attrNameLst>
                                          <p:attrName>ppt_y</p:attrName>
                                        </p:attrNameLst>
                                      </p:cBhvr>
                                      <p:tavLst>
                                        <p:tav tm="0">
                                          <p:val>
                                            <p:strVal val="#ppt_y+#ppt_h*1.125000"/>
                                          </p:val>
                                        </p:tav>
                                        <p:tav tm="100000">
                                          <p:val>
                                            <p:strVal val="#ppt_y"/>
                                          </p:val>
                                        </p:tav>
                                      </p:tavLst>
                                    </p:anim>
                                    <p:animEffect transition="in" filter="wipe(up)">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p:tgtEl>
                                          <p:spTgt spid="13"/>
                                        </p:tgtEl>
                                        <p:attrNameLst>
                                          <p:attrName>ppt_y</p:attrName>
                                        </p:attrNameLst>
                                      </p:cBhvr>
                                      <p:tavLst>
                                        <p:tav tm="0">
                                          <p:val>
                                            <p:strVal val="#ppt_y+#ppt_h*1.125000"/>
                                          </p:val>
                                        </p:tav>
                                        <p:tav tm="100000">
                                          <p:val>
                                            <p:strVal val="#ppt_y"/>
                                          </p:val>
                                        </p:tav>
                                      </p:tavLst>
                                    </p:anim>
                                    <p:animEffect transition="in" filter="wipe(up)">
                                      <p:cBhvr>
                                        <p:cTn id="24" dur="500"/>
                                        <p:tgtEl>
                                          <p:spTgt spid="13"/>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p:tgtEl>
                                          <p:spTgt spid="15"/>
                                        </p:tgtEl>
                                        <p:attrNameLst>
                                          <p:attrName>ppt_y</p:attrName>
                                        </p:attrNameLst>
                                      </p:cBhvr>
                                      <p:tavLst>
                                        <p:tav tm="0">
                                          <p:val>
                                            <p:strVal val="#ppt_y+#ppt_h*1.125000"/>
                                          </p:val>
                                        </p:tav>
                                        <p:tav tm="100000">
                                          <p:val>
                                            <p:strVal val="#ppt_y"/>
                                          </p:val>
                                        </p:tav>
                                      </p:tavLst>
                                    </p:anim>
                                    <p:animEffect transition="in" filter="wipe(up)">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p:tgtEl>
                                          <p:spTgt spid="16"/>
                                        </p:tgtEl>
                                        <p:attrNameLst>
                                          <p:attrName>ppt_y</p:attrName>
                                        </p:attrNameLst>
                                      </p:cBhvr>
                                      <p:tavLst>
                                        <p:tav tm="0">
                                          <p:val>
                                            <p:strVal val="#ppt_y+#ppt_h*1.125000"/>
                                          </p:val>
                                        </p:tav>
                                        <p:tav tm="100000">
                                          <p:val>
                                            <p:strVal val="#ppt_y"/>
                                          </p:val>
                                        </p:tav>
                                      </p:tavLst>
                                    </p:anim>
                                    <p:animEffect transition="in" filter="wipe(up)">
                                      <p:cBhvr>
                                        <p:cTn id="34" dur="500"/>
                                        <p:tgtEl>
                                          <p:spTgt spid="16"/>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p:tgtEl>
                                          <p:spTgt spid="17"/>
                                        </p:tgtEl>
                                        <p:attrNameLst>
                                          <p:attrName>ppt_y</p:attrName>
                                        </p:attrNameLst>
                                      </p:cBhvr>
                                      <p:tavLst>
                                        <p:tav tm="0">
                                          <p:val>
                                            <p:strVal val="#ppt_y+#ppt_h*1.125000"/>
                                          </p:val>
                                        </p:tav>
                                        <p:tav tm="100000">
                                          <p:val>
                                            <p:strVal val="#ppt_y"/>
                                          </p:val>
                                        </p:tav>
                                      </p:tavLst>
                                    </p:anim>
                                    <p:animEffect transition="in" filter="wipe(up)">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p:tgtEl>
                                          <p:spTgt spid="2"/>
                                        </p:tgtEl>
                                        <p:attrNameLst>
                                          <p:attrName>ppt_y</p:attrName>
                                        </p:attrNameLst>
                                      </p:cBhvr>
                                      <p:tavLst>
                                        <p:tav tm="0">
                                          <p:val>
                                            <p:strVal val="#ppt_y+#ppt_h*1.125000"/>
                                          </p:val>
                                        </p:tav>
                                        <p:tav tm="100000">
                                          <p:val>
                                            <p:strVal val="#ppt_y"/>
                                          </p:val>
                                        </p:tav>
                                      </p:tavLst>
                                    </p:anim>
                                    <p:animEffect transition="in" filter="wipe(up)">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p:tgtEl>
                                          <p:spTgt spid="6"/>
                                        </p:tgtEl>
                                        <p:attrNameLst>
                                          <p:attrName>ppt_y</p:attrName>
                                        </p:attrNameLst>
                                      </p:cBhvr>
                                      <p:tavLst>
                                        <p:tav tm="0">
                                          <p:val>
                                            <p:strVal val="#ppt_y+#ppt_h*1.125000"/>
                                          </p:val>
                                        </p:tav>
                                        <p:tav tm="100000">
                                          <p:val>
                                            <p:strVal val="#ppt_y"/>
                                          </p:val>
                                        </p:tav>
                                      </p:tavLst>
                                    </p:anim>
                                    <p:animEffect transition="in" filter="wipe(up)">
                                      <p:cBhvr>
                                        <p:cTn id="50" dur="500"/>
                                        <p:tgtEl>
                                          <p:spTgt spid="6"/>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p:tgtEl>
                                          <p:spTgt spid="7"/>
                                        </p:tgtEl>
                                        <p:attrNameLst>
                                          <p:attrName>ppt_y</p:attrName>
                                        </p:attrNameLst>
                                      </p:cBhvr>
                                      <p:tavLst>
                                        <p:tav tm="0">
                                          <p:val>
                                            <p:strVal val="#ppt_y+#ppt_h*1.125000"/>
                                          </p:val>
                                        </p:tav>
                                        <p:tav tm="100000">
                                          <p:val>
                                            <p:strVal val="#ppt_y"/>
                                          </p:val>
                                        </p:tav>
                                      </p:tavLst>
                                    </p:anim>
                                    <p:animEffect transition="in" filter="wipe(up)">
                                      <p:cBhvr>
                                        <p:cTn id="54" dur="5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4"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 calcmode="lin" valueType="num">
                                      <p:cBhvr additive="base">
                                        <p:cTn id="59" dur="500"/>
                                        <p:tgtEl>
                                          <p:spTgt spid="8"/>
                                        </p:tgtEl>
                                        <p:attrNameLst>
                                          <p:attrName>ppt_y</p:attrName>
                                        </p:attrNameLst>
                                      </p:cBhvr>
                                      <p:tavLst>
                                        <p:tav tm="0">
                                          <p:val>
                                            <p:strVal val="#ppt_y+#ppt_h*1.125000"/>
                                          </p:val>
                                        </p:tav>
                                        <p:tav tm="100000">
                                          <p:val>
                                            <p:strVal val="#ppt_y"/>
                                          </p:val>
                                        </p:tav>
                                      </p:tavLst>
                                    </p:anim>
                                    <p:animEffect transition="in" filter="wipe(up)">
                                      <p:cBhvr>
                                        <p:cTn id="60" dur="500"/>
                                        <p:tgtEl>
                                          <p:spTgt spid="8"/>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anim calcmode="lin" valueType="num">
                                      <p:cBhvr additive="base">
                                        <p:cTn id="63" dur="500"/>
                                        <p:tgtEl>
                                          <p:spTgt spid="9"/>
                                        </p:tgtEl>
                                        <p:attrNameLst>
                                          <p:attrName>ppt_y</p:attrName>
                                        </p:attrNameLst>
                                      </p:cBhvr>
                                      <p:tavLst>
                                        <p:tav tm="0">
                                          <p:val>
                                            <p:strVal val="#ppt_y+#ppt_h*1.125000"/>
                                          </p:val>
                                        </p:tav>
                                        <p:tav tm="100000">
                                          <p:val>
                                            <p:strVal val="#ppt_y"/>
                                          </p:val>
                                        </p:tav>
                                      </p:tavLst>
                                    </p:anim>
                                    <p:animEffect transition="in" filter="wipe(up)">
                                      <p:cBhvr>
                                        <p:cTn id="64" dur="500"/>
                                        <p:tgtEl>
                                          <p:spTgt spid="9"/>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childTnLst>
                                </p:cTn>
                              </p:par>
                              <p:par>
                                <p:cTn id="70" presetID="10" presetClass="entr" presetSubtype="0" fill="hold" nodeType="with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2000"/>
                                        <p:tgtEl>
                                          <p:spTgt spid="19"/>
                                        </p:tgtEl>
                                      </p:cBhvr>
                                    </p:animEffect>
                                  </p:childTnLst>
                                </p:cTn>
                              </p:par>
                              <p:par>
                                <p:cTn id="73" presetID="10" presetClass="entr" presetSubtype="0" fill="hold"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p:bldP spid="8" grpId="0" animBg="1"/>
      <p:bldP spid="9" grpId="0"/>
      <p:bldP spid="10" grpId="0" animBg="1"/>
      <p:bldP spid="11" grpId="0" animBg="1"/>
      <p:bldP spid="12" grpId="0"/>
      <p:bldP spid="13" grpId="0" animBg="1"/>
      <p:bldP spid="15" grpId="0"/>
      <p:bldP spid="16" grpId="0" animBg="1"/>
      <p:bldP spid="17" grpId="0"/>
      <p:bldP spid="1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20EEE-4279-8689-D4E0-C323F96DF01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E34594D-A56D-5D09-4CF6-91B0C1C711CF}"/>
              </a:ext>
            </a:extLst>
          </p:cNvPr>
          <p:cNvSpPr>
            <a:spLocks noGrp="1"/>
          </p:cNvSpPr>
          <p:nvPr>
            <p:ph type="title"/>
          </p:nvPr>
        </p:nvSpPr>
        <p:spPr/>
        <p:txBody>
          <a:bodyPr/>
          <a:lstStyle/>
          <a:p>
            <a:r>
              <a:rPr lang="en-US" dirty="0"/>
              <a:t>Ethernet Jumbo Frames</a:t>
            </a:r>
          </a:p>
        </p:txBody>
      </p:sp>
      <p:sp>
        <p:nvSpPr>
          <p:cNvPr id="4" name="Text Placeholder 3">
            <a:extLst>
              <a:ext uri="{FF2B5EF4-FFF2-40B4-BE49-F238E27FC236}">
                <a16:creationId xmlns:a16="http://schemas.microsoft.com/office/drawing/2014/main" id="{BC101B8D-7BF0-5F60-93EA-6F957CDB4990}"/>
              </a:ext>
            </a:extLst>
          </p:cNvPr>
          <p:cNvSpPr>
            <a:spLocks noGrp="1"/>
          </p:cNvSpPr>
          <p:nvPr>
            <p:ph type="body" idx="1"/>
          </p:nvPr>
        </p:nvSpPr>
        <p:spPr>
          <a:xfrm>
            <a:off x="838199" y="1495425"/>
            <a:ext cx="10754995" cy="4351338"/>
          </a:xfrm>
        </p:spPr>
        <p:txBody>
          <a:bodyPr/>
          <a:lstStyle/>
          <a:p>
            <a:r>
              <a:rPr lang="en-US" sz="4800" dirty="0"/>
              <a:t>What </a:t>
            </a:r>
            <a:r>
              <a:rPr lang="en-US" sz="4800" i="1" dirty="0"/>
              <a:t>are</a:t>
            </a:r>
            <a:r>
              <a:rPr lang="en-US" sz="4800" dirty="0"/>
              <a:t> they?</a:t>
            </a:r>
          </a:p>
          <a:p>
            <a:pPr lvl="1"/>
            <a:r>
              <a:rPr lang="en-US" sz="4800" dirty="0"/>
              <a:t>Ethernet frames without the 1500-byte payload limit.</a:t>
            </a:r>
          </a:p>
          <a:p>
            <a:pPr lvl="1"/>
            <a:r>
              <a:rPr lang="en-US" sz="4800" dirty="0"/>
              <a:t>No standards defined</a:t>
            </a:r>
          </a:p>
        </p:txBody>
      </p:sp>
    </p:spTree>
    <p:extLst>
      <p:ext uri="{BB962C8B-B14F-4D97-AF65-F5344CB8AC3E}">
        <p14:creationId xmlns:p14="http://schemas.microsoft.com/office/powerpoint/2010/main" val="144008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2EFF5-247D-53DE-E4DB-B8BE725378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FC6B0D-0824-3C94-E26F-3F52CF240439}"/>
              </a:ext>
            </a:extLst>
          </p:cNvPr>
          <p:cNvSpPr>
            <a:spLocks noGrp="1"/>
          </p:cNvSpPr>
          <p:nvPr>
            <p:ph type="title"/>
          </p:nvPr>
        </p:nvSpPr>
        <p:spPr/>
        <p:txBody>
          <a:bodyPr/>
          <a:lstStyle/>
          <a:p>
            <a:r>
              <a:rPr lang="en-US" dirty="0"/>
              <a:t>Assumptions</a:t>
            </a:r>
          </a:p>
        </p:txBody>
      </p:sp>
      <p:sp>
        <p:nvSpPr>
          <p:cNvPr id="3" name="Text Placeholder 2">
            <a:extLst>
              <a:ext uri="{FF2B5EF4-FFF2-40B4-BE49-F238E27FC236}">
                <a16:creationId xmlns:a16="http://schemas.microsoft.com/office/drawing/2014/main" id="{C37722EF-187C-932C-B8EA-A7C13986E71E}"/>
              </a:ext>
            </a:extLst>
          </p:cNvPr>
          <p:cNvSpPr>
            <a:spLocks noGrp="1"/>
          </p:cNvSpPr>
          <p:nvPr>
            <p:ph type="body" idx="1"/>
          </p:nvPr>
        </p:nvSpPr>
        <p:spPr/>
        <p:txBody>
          <a:bodyPr/>
          <a:lstStyle/>
          <a:p>
            <a:r>
              <a:rPr lang="en-US" dirty="0"/>
              <a:t>04-Feb-2025</a:t>
            </a:r>
          </a:p>
        </p:txBody>
      </p:sp>
    </p:spTree>
    <p:extLst>
      <p:ext uri="{BB962C8B-B14F-4D97-AF65-F5344CB8AC3E}">
        <p14:creationId xmlns:p14="http://schemas.microsoft.com/office/powerpoint/2010/main" val="42146695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69782-237F-F05E-4F71-D26BA8B2EDB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EFE0974-6956-35B9-A020-F7BFB04AAF3D}"/>
              </a:ext>
            </a:extLst>
          </p:cNvPr>
          <p:cNvSpPr>
            <a:spLocks noGrp="1"/>
          </p:cNvSpPr>
          <p:nvPr>
            <p:ph type="title"/>
          </p:nvPr>
        </p:nvSpPr>
        <p:spPr/>
        <p:txBody>
          <a:bodyPr/>
          <a:lstStyle/>
          <a:p>
            <a:r>
              <a:rPr lang="en-US" dirty="0"/>
              <a:t>Ethernet Jumbo Frames (3)</a:t>
            </a:r>
          </a:p>
        </p:txBody>
      </p:sp>
      <p:graphicFrame>
        <p:nvGraphicFramePr>
          <p:cNvPr id="6" name="Table 5">
            <a:extLst>
              <a:ext uri="{FF2B5EF4-FFF2-40B4-BE49-F238E27FC236}">
                <a16:creationId xmlns:a16="http://schemas.microsoft.com/office/drawing/2014/main" id="{D3BF920C-4485-2107-F1FF-7FE47AE211A5}"/>
              </a:ext>
            </a:extLst>
          </p:cNvPr>
          <p:cNvGraphicFramePr>
            <a:graphicFrameLocks noGrp="1"/>
          </p:cNvGraphicFramePr>
          <p:nvPr>
            <p:extLst>
              <p:ext uri="{D42A27DB-BD31-4B8C-83A1-F6EECF244321}">
                <p14:modId xmlns:p14="http://schemas.microsoft.com/office/powerpoint/2010/main" val="2016945197"/>
              </p:ext>
            </p:extLst>
          </p:nvPr>
        </p:nvGraphicFramePr>
        <p:xfrm>
          <a:off x="838198" y="1690688"/>
          <a:ext cx="10515601" cy="2796546"/>
        </p:xfrm>
        <a:graphic>
          <a:graphicData uri="http://schemas.openxmlformats.org/drawingml/2006/table">
            <a:tbl>
              <a:tblPr firstRow="1" bandRow="1">
                <a:tableStyleId>{5C22544A-7EE6-4342-B048-85BDC9FD1C3A}</a:tableStyleId>
              </a:tblPr>
              <a:tblGrid>
                <a:gridCol w="4898209">
                  <a:extLst>
                    <a:ext uri="{9D8B030D-6E8A-4147-A177-3AD203B41FA5}">
                      <a16:colId xmlns:a16="http://schemas.microsoft.com/office/drawing/2014/main" val="2688496644"/>
                    </a:ext>
                  </a:extLst>
                </a:gridCol>
                <a:gridCol w="5617392">
                  <a:extLst>
                    <a:ext uri="{9D8B030D-6E8A-4147-A177-3AD203B41FA5}">
                      <a16:colId xmlns:a16="http://schemas.microsoft.com/office/drawing/2014/main" val="3249478569"/>
                    </a:ext>
                  </a:extLst>
                </a:gridCol>
              </a:tblGrid>
              <a:tr h="588873">
                <a:tc>
                  <a:txBody>
                    <a:bodyPr/>
                    <a:lstStyle/>
                    <a:p>
                      <a:pPr algn="ctr"/>
                      <a:r>
                        <a:rPr lang="en-US" sz="2800" dirty="0">
                          <a:effectLst/>
                        </a:rPr>
                        <a:t>Advantages</a:t>
                      </a:r>
                    </a:p>
                  </a:txBody>
                  <a:tcPr anchor="ctr"/>
                </a:tc>
                <a:tc>
                  <a:txBody>
                    <a:bodyPr/>
                    <a:lstStyle/>
                    <a:p>
                      <a:pPr algn="ctr"/>
                      <a:r>
                        <a:rPr lang="en-US" sz="2800" dirty="0">
                          <a:effectLst/>
                        </a:rPr>
                        <a:t>Disadvantages</a:t>
                      </a:r>
                    </a:p>
                  </a:txBody>
                  <a:tcPr anchor="ctr"/>
                </a:tc>
                <a:extLst>
                  <a:ext uri="{0D108BD9-81ED-4DB2-BD59-A6C34878D82A}">
                    <a16:rowId xmlns:a16="http://schemas.microsoft.com/office/drawing/2014/main" val="118042821"/>
                  </a:ext>
                </a:extLst>
              </a:tr>
              <a:tr h="540912">
                <a:tc>
                  <a:txBody>
                    <a:bodyPr/>
                    <a:lstStyle/>
                    <a:p>
                      <a:pPr algn="ctr"/>
                      <a:r>
                        <a:rPr lang="en-US" sz="2800" b="1" dirty="0">
                          <a:effectLst/>
                        </a:rPr>
                        <a:t>Increased throughput</a:t>
                      </a:r>
                    </a:p>
                  </a:txBody>
                  <a:tcPr anchor="ctr"/>
                </a:tc>
                <a:tc>
                  <a:txBody>
                    <a:bodyPr/>
                    <a:lstStyle/>
                    <a:p>
                      <a:pPr algn="ctr"/>
                      <a:r>
                        <a:rPr lang="en-US" sz="2800" b="1" dirty="0">
                          <a:effectLst/>
                        </a:rPr>
                        <a:t>Increased latency</a:t>
                      </a:r>
                    </a:p>
                  </a:txBody>
                  <a:tcPr anchor="ctr"/>
                </a:tc>
                <a:extLst>
                  <a:ext uri="{0D108BD9-81ED-4DB2-BD59-A6C34878D82A}">
                    <a16:rowId xmlns:a16="http://schemas.microsoft.com/office/drawing/2014/main" val="2816092364"/>
                  </a:ext>
                </a:extLst>
              </a:tr>
              <a:tr h="553792">
                <a:tc>
                  <a:txBody>
                    <a:bodyPr/>
                    <a:lstStyle/>
                    <a:p>
                      <a:pPr algn="ctr"/>
                      <a:r>
                        <a:rPr lang="en-US" sz="2800" b="1" dirty="0">
                          <a:effectLst/>
                        </a:rPr>
                        <a:t>Decreased CPU utilization</a:t>
                      </a:r>
                    </a:p>
                  </a:txBody>
                  <a:tcPr anchor="ctr"/>
                </a:tc>
                <a:tc>
                  <a:txBody>
                    <a:bodyPr/>
                    <a:lstStyle/>
                    <a:p>
                      <a:pPr algn="ctr"/>
                      <a:r>
                        <a:rPr lang="en-US" sz="2800" b="1" dirty="0">
                          <a:effectLst/>
                        </a:rPr>
                        <a:t>Increased queue requirements</a:t>
                      </a:r>
                    </a:p>
                  </a:txBody>
                  <a:tcPr anchor="ctr"/>
                </a:tc>
                <a:extLst>
                  <a:ext uri="{0D108BD9-81ED-4DB2-BD59-A6C34878D82A}">
                    <a16:rowId xmlns:a16="http://schemas.microsoft.com/office/drawing/2014/main" val="1802594140"/>
                  </a:ext>
                </a:extLst>
              </a:tr>
              <a:tr h="579549">
                <a:tc>
                  <a:txBody>
                    <a:bodyPr/>
                    <a:lstStyle/>
                    <a:p>
                      <a:pPr algn="ctr"/>
                      <a:r>
                        <a:rPr lang="en-US" sz="2800" b="1" dirty="0">
                          <a:effectLst/>
                        </a:rPr>
                        <a:t>Key enabler for IP-storage</a:t>
                      </a:r>
                    </a:p>
                  </a:txBody>
                  <a:tcPr anchor="ctr"/>
                </a:tc>
                <a:tc>
                  <a:txBody>
                    <a:bodyPr/>
                    <a:lstStyle/>
                    <a:p>
                      <a:pPr algn="ctr"/>
                      <a:r>
                        <a:rPr lang="en-US" sz="2800" b="1" dirty="0">
                          <a:effectLst/>
                        </a:rPr>
                        <a:t>Need end-to-end enablement</a:t>
                      </a:r>
                    </a:p>
                  </a:txBody>
                  <a:tcPr anchor="ctr"/>
                </a:tc>
                <a:extLst>
                  <a:ext uri="{0D108BD9-81ED-4DB2-BD59-A6C34878D82A}">
                    <a16:rowId xmlns:a16="http://schemas.microsoft.com/office/drawing/2014/main" val="394215914"/>
                  </a:ext>
                </a:extLst>
              </a:tr>
              <a:tr h="533420">
                <a:tc>
                  <a:txBody>
                    <a:bodyPr/>
                    <a:lstStyle/>
                    <a:p>
                      <a:pPr algn="ctr"/>
                      <a:r>
                        <a:rPr lang="en-US" sz="2800" b="1" dirty="0">
                          <a:effectLst/>
                        </a:rPr>
                        <a:t>Fix </a:t>
                      </a:r>
                      <a:r>
                        <a:rPr lang="en-US" sz="2800" b="1" i="1" dirty="0">
                          <a:effectLst/>
                        </a:rPr>
                        <a:t>so</a:t>
                      </a:r>
                      <a:r>
                        <a:rPr lang="en-US" sz="2800" b="1" dirty="0">
                          <a:effectLst/>
                        </a:rPr>
                        <a:t> many problems</a:t>
                      </a:r>
                    </a:p>
                  </a:txBody>
                  <a:tcPr anchor="ctr"/>
                </a:tc>
                <a:tc>
                  <a:txBody>
                    <a:bodyPr/>
                    <a:lstStyle/>
                    <a:p>
                      <a:pPr algn="ctr"/>
                      <a:r>
                        <a:rPr lang="en-US" sz="2800" b="1" dirty="0">
                          <a:effectLst/>
                        </a:rPr>
                        <a:t>Cause </a:t>
                      </a:r>
                      <a:r>
                        <a:rPr lang="en-US" sz="2800" b="1" i="1" dirty="0">
                          <a:effectLst/>
                        </a:rPr>
                        <a:t>so</a:t>
                      </a:r>
                      <a:r>
                        <a:rPr lang="en-US" sz="2800" b="1" dirty="0">
                          <a:effectLst/>
                        </a:rPr>
                        <a:t> many problems</a:t>
                      </a:r>
                    </a:p>
                  </a:txBody>
                  <a:tcPr anchor="ctr"/>
                </a:tc>
                <a:extLst>
                  <a:ext uri="{0D108BD9-81ED-4DB2-BD59-A6C34878D82A}">
                    <a16:rowId xmlns:a16="http://schemas.microsoft.com/office/drawing/2014/main" val="1645980146"/>
                  </a:ext>
                </a:extLst>
              </a:tr>
            </a:tbl>
          </a:graphicData>
        </a:graphic>
      </p:graphicFrame>
    </p:spTree>
    <p:extLst>
      <p:ext uri="{BB962C8B-B14F-4D97-AF65-F5344CB8AC3E}">
        <p14:creationId xmlns:p14="http://schemas.microsoft.com/office/powerpoint/2010/main" val="31461445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C7A17-C39B-055E-70EC-A8815ACBC05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1E1A384-8C01-EFF8-43F5-BFC22C980623}"/>
              </a:ext>
            </a:extLst>
          </p:cNvPr>
          <p:cNvSpPr>
            <a:spLocks noGrp="1"/>
          </p:cNvSpPr>
          <p:nvPr>
            <p:ph type="title"/>
          </p:nvPr>
        </p:nvSpPr>
        <p:spPr/>
        <p:txBody>
          <a:bodyPr/>
          <a:lstStyle/>
          <a:p>
            <a:r>
              <a:rPr lang="en-US" dirty="0"/>
              <a:t>IP </a:t>
            </a:r>
            <a:r>
              <a:rPr lang="en-US" dirty="0">
                <a:solidFill>
                  <a:schemeClr val="tx1">
                    <a:lumMod val="65000"/>
                    <a:lumOff val="35000"/>
                  </a:schemeClr>
                </a:solidFill>
              </a:rPr>
              <a:t>/</a:t>
            </a:r>
            <a:r>
              <a:rPr lang="en-US" dirty="0"/>
              <a:t> </a:t>
            </a:r>
            <a:r>
              <a:rPr lang="en-US" dirty="0">
                <a:solidFill>
                  <a:schemeClr val="accent2">
                    <a:lumMod val="75000"/>
                  </a:schemeClr>
                </a:solidFill>
              </a:rPr>
              <a:t>Jumbo-Ethernet </a:t>
            </a:r>
            <a:r>
              <a:rPr lang="en-US" dirty="0"/>
              <a:t>Encapsulation</a:t>
            </a:r>
          </a:p>
        </p:txBody>
      </p:sp>
      <p:sp>
        <p:nvSpPr>
          <p:cNvPr id="2" name="Rectangle: Rounded Corners 1">
            <a:extLst>
              <a:ext uri="{FF2B5EF4-FFF2-40B4-BE49-F238E27FC236}">
                <a16:creationId xmlns:a16="http://schemas.microsoft.com/office/drawing/2014/main" id="{4AD12DD9-D43D-36CE-863D-58C3469EB598}"/>
              </a:ext>
            </a:extLst>
          </p:cNvPr>
          <p:cNvSpPr/>
          <p:nvPr/>
        </p:nvSpPr>
        <p:spPr>
          <a:xfrm>
            <a:off x="1646221" y="2553124"/>
            <a:ext cx="8714022" cy="465916"/>
          </a:xfrm>
          <a:prstGeom prst="roundRect">
            <a:avLst/>
          </a:prstGeom>
          <a:solidFill>
            <a:schemeClr val="accent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IP datagram</a:t>
            </a:r>
          </a:p>
        </p:txBody>
      </p:sp>
      <p:sp>
        <p:nvSpPr>
          <p:cNvPr id="6" name="Left Brace 5">
            <a:extLst>
              <a:ext uri="{FF2B5EF4-FFF2-40B4-BE49-F238E27FC236}">
                <a16:creationId xmlns:a16="http://schemas.microsoft.com/office/drawing/2014/main" id="{47A0891E-04C4-7FA5-D7D0-94B0387F7917}"/>
              </a:ext>
            </a:extLst>
          </p:cNvPr>
          <p:cNvSpPr/>
          <p:nvPr/>
        </p:nvSpPr>
        <p:spPr>
          <a:xfrm rot="5400000">
            <a:off x="2592255" y="1328461"/>
            <a:ext cx="258793" cy="2102722"/>
          </a:xfrm>
          <a:prstGeom prst="leftBrace">
            <a:avLst>
              <a:gd name="adj1" fmla="val 31666"/>
              <a:gd name="adj2" fmla="val 54824"/>
            </a:avLst>
          </a:prstGeom>
          <a:ln w="28575">
            <a:solidFill>
              <a:schemeClr val="bg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7" name="Title 2">
            <a:extLst>
              <a:ext uri="{FF2B5EF4-FFF2-40B4-BE49-F238E27FC236}">
                <a16:creationId xmlns:a16="http://schemas.microsoft.com/office/drawing/2014/main" id="{803831F1-D7D0-3FF6-2296-125ACEC91EF9}"/>
              </a:ext>
            </a:extLst>
          </p:cNvPr>
          <p:cNvSpPr txBox="1">
            <a:spLocks/>
          </p:cNvSpPr>
          <p:nvPr/>
        </p:nvSpPr>
        <p:spPr>
          <a:xfrm>
            <a:off x="428045" y="1784509"/>
            <a:ext cx="4277359" cy="46591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8CD"/>
              </a:buClr>
              <a:buSzPts val="4400"/>
              <a:buFont typeface="Montserrat SemiBold"/>
              <a:buNone/>
              <a:defRPr sz="4400" b="0" i="0" u="none" strike="noStrike" cap="none">
                <a:solidFill>
                  <a:srgbClr val="0058CD"/>
                </a:solidFill>
                <a:latin typeface="Montserrat SemiBold"/>
                <a:ea typeface="Montserrat SemiBold"/>
                <a:cs typeface="Montserrat SemiBold"/>
                <a:sym typeface="Montserrat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2800" dirty="0">
                <a:solidFill>
                  <a:schemeClr val="bg2"/>
                </a:solidFill>
              </a:rPr>
              <a:t>Headers (20-60 bytes)</a:t>
            </a:r>
          </a:p>
        </p:txBody>
      </p:sp>
      <p:sp>
        <p:nvSpPr>
          <p:cNvPr id="8" name="Left Brace 7">
            <a:extLst>
              <a:ext uri="{FF2B5EF4-FFF2-40B4-BE49-F238E27FC236}">
                <a16:creationId xmlns:a16="http://schemas.microsoft.com/office/drawing/2014/main" id="{D0E08B01-4402-09CF-2A57-15C69A2A31A6}"/>
              </a:ext>
            </a:extLst>
          </p:cNvPr>
          <p:cNvSpPr/>
          <p:nvPr/>
        </p:nvSpPr>
        <p:spPr>
          <a:xfrm rot="5400000">
            <a:off x="7008252" y="-842772"/>
            <a:ext cx="258794" cy="6445188"/>
          </a:xfrm>
          <a:prstGeom prst="leftBrace">
            <a:avLst>
              <a:gd name="adj1" fmla="val 31666"/>
              <a:gd name="adj2" fmla="val 38836"/>
            </a:avLst>
          </a:prstGeom>
          <a:ln w="28575">
            <a:solidFill>
              <a:schemeClr val="bg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9" name="Title 2">
            <a:extLst>
              <a:ext uri="{FF2B5EF4-FFF2-40B4-BE49-F238E27FC236}">
                <a16:creationId xmlns:a16="http://schemas.microsoft.com/office/drawing/2014/main" id="{7B7BC972-398A-01D3-BDA7-5A5A471D417F}"/>
              </a:ext>
            </a:extLst>
          </p:cNvPr>
          <p:cNvSpPr txBox="1">
            <a:spLocks/>
          </p:cNvSpPr>
          <p:nvPr/>
        </p:nvSpPr>
        <p:spPr>
          <a:xfrm>
            <a:off x="4548042" y="1585731"/>
            <a:ext cx="6805758" cy="80403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8CD"/>
              </a:buClr>
              <a:buSzPts val="4400"/>
              <a:buFont typeface="Montserrat SemiBold"/>
              <a:buNone/>
              <a:defRPr sz="4400" b="0" i="0" u="none" strike="noStrike" cap="none">
                <a:solidFill>
                  <a:srgbClr val="0058CD"/>
                </a:solidFill>
                <a:latin typeface="Montserrat SemiBold"/>
                <a:ea typeface="Montserrat SemiBold"/>
                <a:cs typeface="Montserrat SemiBold"/>
                <a:sym typeface="Montserrat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2800" dirty="0">
                <a:solidFill>
                  <a:schemeClr val="bg2"/>
                </a:solidFill>
              </a:rPr>
              <a:t>Payload (0-</a:t>
            </a:r>
            <a:r>
              <a:rPr lang="en-US" sz="2800" b="1" dirty="0">
                <a:solidFill>
                  <a:schemeClr val="bg2"/>
                </a:solidFill>
              </a:rPr>
              <a:t>        </a:t>
            </a:r>
            <a:r>
              <a:rPr lang="en-US" sz="2800" dirty="0">
                <a:solidFill>
                  <a:schemeClr val="bg2"/>
                </a:solidFill>
              </a:rPr>
              <a:t>    bytes)</a:t>
            </a:r>
          </a:p>
        </p:txBody>
      </p:sp>
      <p:sp>
        <p:nvSpPr>
          <p:cNvPr id="10" name="Rectangle: Rounded Corners 9">
            <a:extLst>
              <a:ext uri="{FF2B5EF4-FFF2-40B4-BE49-F238E27FC236}">
                <a16:creationId xmlns:a16="http://schemas.microsoft.com/office/drawing/2014/main" id="{76A91B80-CBD3-A89F-EE50-E77D16F1C72B}"/>
              </a:ext>
            </a:extLst>
          </p:cNvPr>
          <p:cNvSpPr/>
          <p:nvPr/>
        </p:nvSpPr>
        <p:spPr>
          <a:xfrm>
            <a:off x="1646221" y="4580044"/>
            <a:ext cx="8714022" cy="465916"/>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Ethernet Frame</a:t>
            </a:r>
          </a:p>
        </p:txBody>
      </p:sp>
      <p:sp>
        <p:nvSpPr>
          <p:cNvPr id="11" name="Left Brace 10">
            <a:extLst>
              <a:ext uri="{FF2B5EF4-FFF2-40B4-BE49-F238E27FC236}">
                <a16:creationId xmlns:a16="http://schemas.microsoft.com/office/drawing/2014/main" id="{C587CEA9-55AB-4322-3FE3-924969067270}"/>
              </a:ext>
            </a:extLst>
          </p:cNvPr>
          <p:cNvSpPr/>
          <p:nvPr/>
        </p:nvSpPr>
        <p:spPr>
          <a:xfrm rot="16200000">
            <a:off x="2592256" y="4197139"/>
            <a:ext cx="258793" cy="2102722"/>
          </a:xfrm>
          <a:prstGeom prst="leftBrace">
            <a:avLst>
              <a:gd name="adj1" fmla="val 31666"/>
              <a:gd name="adj2" fmla="val 29698"/>
            </a:avLst>
          </a:prstGeom>
          <a:ln w="38100">
            <a:solidFill>
              <a:schemeClr val="bg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2" name="Title 2">
            <a:extLst>
              <a:ext uri="{FF2B5EF4-FFF2-40B4-BE49-F238E27FC236}">
                <a16:creationId xmlns:a16="http://schemas.microsoft.com/office/drawing/2014/main" id="{CD8725CB-345E-F091-54EF-B3DE03E72DE4}"/>
              </a:ext>
            </a:extLst>
          </p:cNvPr>
          <p:cNvSpPr txBox="1">
            <a:spLocks/>
          </p:cNvSpPr>
          <p:nvPr/>
        </p:nvSpPr>
        <p:spPr>
          <a:xfrm>
            <a:off x="486008" y="5375976"/>
            <a:ext cx="3606185" cy="46591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8CD"/>
              </a:buClr>
              <a:buSzPts val="4400"/>
              <a:buFont typeface="Montserrat SemiBold"/>
              <a:buNone/>
              <a:defRPr sz="4400" b="0" i="0" u="none" strike="noStrike" cap="none">
                <a:solidFill>
                  <a:srgbClr val="0058CD"/>
                </a:solidFill>
                <a:latin typeface="Montserrat SemiBold"/>
                <a:ea typeface="Montserrat SemiBold"/>
                <a:cs typeface="Montserrat SemiBold"/>
                <a:sym typeface="Montserrat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800" dirty="0">
                <a:solidFill>
                  <a:schemeClr val="bg2"/>
                </a:solidFill>
              </a:rPr>
              <a:t>Headers (18 bytes)</a:t>
            </a:r>
          </a:p>
        </p:txBody>
      </p:sp>
      <p:sp>
        <p:nvSpPr>
          <p:cNvPr id="13" name="Left Brace 12">
            <a:extLst>
              <a:ext uri="{FF2B5EF4-FFF2-40B4-BE49-F238E27FC236}">
                <a16:creationId xmlns:a16="http://schemas.microsoft.com/office/drawing/2014/main" id="{DA4CDEDC-7672-FDC8-4491-046EBB108070}"/>
              </a:ext>
            </a:extLst>
          </p:cNvPr>
          <p:cNvSpPr/>
          <p:nvPr/>
        </p:nvSpPr>
        <p:spPr>
          <a:xfrm rot="16200000">
            <a:off x="6226067" y="2792851"/>
            <a:ext cx="281797" cy="4903822"/>
          </a:xfrm>
          <a:prstGeom prst="leftBrace">
            <a:avLst>
              <a:gd name="adj1" fmla="val 31666"/>
              <a:gd name="adj2" fmla="val 46087"/>
            </a:avLst>
          </a:prstGeom>
          <a:ln w="38100">
            <a:solidFill>
              <a:schemeClr val="bg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5" name="Title 2">
            <a:extLst>
              <a:ext uri="{FF2B5EF4-FFF2-40B4-BE49-F238E27FC236}">
                <a16:creationId xmlns:a16="http://schemas.microsoft.com/office/drawing/2014/main" id="{4D90CFC1-8BAA-3DB0-1BE5-8DD86180420C}"/>
              </a:ext>
            </a:extLst>
          </p:cNvPr>
          <p:cNvSpPr txBox="1">
            <a:spLocks/>
          </p:cNvSpPr>
          <p:nvPr/>
        </p:nvSpPr>
        <p:spPr>
          <a:xfrm>
            <a:off x="3958642" y="5375976"/>
            <a:ext cx="4903823" cy="46591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8CD"/>
              </a:buClr>
              <a:buSzPts val="4400"/>
              <a:buFont typeface="Montserrat SemiBold"/>
              <a:buNone/>
              <a:defRPr sz="4400" b="0" i="0" u="none" strike="noStrike" cap="none">
                <a:solidFill>
                  <a:srgbClr val="0058CD"/>
                </a:solidFill>
                <a:latin typeface="Montserrat SemiBold"/>
                <a:ea typeface="Montserrat SemiBold"/>
                <a:cs typeface="Montserrat SemiBold"/>
                <a:sym typeface="Montserrat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800" dirty="0">
                <a:solidFill>
                  <a:schemeClr val="bg2"/>
                </a:solidFill>
              </a:rPr>
              <a:t>Payload (46-           bytes)</a:t>
            </a:r>
          </a:p>
        </p:txBody>
      </p:sp>
      <p:sp>
        <p:nvSpPr>
          <p:cNvPr id="16" name="Left Brace 15">
            <a:extLst>
              <a:ext uri="{FF2B5EF4-FFF2-40B4-BE49-F238E27FC236}">
                <a16:creationId xmlns:a16="http://schemas.microsoft.com/office/drawing/2014/main" id="{B78401D3-CDDA-561D-3359-FAD4F899F18D}"/>
              </a:ext>
            </a:extLst>
          </p:cNvPr>
          <p:cNvSpPr/>
          <p:nvPr/>
        </p:nvSpPr>
        <p:spPr>
          <a:xfrm rot="16200000">
            <a:off x="9484237" y="4690923"/>
            <a:ext cx="281799" cy="1171332"/>
          </a:xfrm>
          <a:prstGeom prst="leftBrace">
            <a:avLst>
              <a:gd name="adj1" fmla="val 31666"/>
              <a:gd name="adj2" fmla="val 54824"/>
            </a:avLst>
          </a:prstGeom>
          <a:ln w="38100">
            <a:solidFill>
              <a:schemeClr val="bg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7" name="Title 2">
            <a:extLst>
              <a:ext uri="{FF2B5EF4-FFF2-40B4-BE49-F238E27FC236}">
                <a16:creationId xmlns:a16="http://schemas.microsoft.com/office/drawing/2014/main" id="{4CDD7D18-AAFE-525E-748F-3DB5061DF74E}"/>
              </a:ext>
            </a:extLst>
          </p:cNvPr>
          <p:cNvSpPr txBox="1">
            <a:spLocks/>
          </p:cNvSpPr>
          <p:nvPr/>
        </p:nvSpPr>
        <p:spPr>
          <a:xfrm>
            <a:off x="8402531" y="5176325"/>
            <a:ext cx="2951269" cy="90585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058CD"/>
              </a:buClr>
              <a:buSzPts val="4400"/>
              <a:buFont typeface="Montserrat SemiBold"/>
              <a:buNone/>
              <a:defRPr sz="4400" b="0" i="0" u="none" strike="noStrike" cap="none">
                <a:solidFill>
                  <a:srgbClr val="0058CD"/>
                </a:solidFill>
                <a:latin typeface="Montserrat SemiBold"/>
                <a:ea typeface="Montserrat SemiBold"/>
                <a:cs typeface="Montserrat SemiBold"/>
                <a:sym typeface="Montserrat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2800" dirty="0">
                <a:solidFill>
                  <a:schemeClr val="bg2"/>
                </a:solidFill>
              </a:rPr>
              <a:t>CRC (4 bytes)</a:t>
            </a:r>
          </a:p>
        </p:txBody>
      </p:sp>
      <p:sp>
        <p:nvSpPr>
          <p:cNvPr id="18" name="Left Brace 17">
            <a:extLst>
              <a:ext uri="{FF2B5EF4-FFF2-40B4-BE49-F238E27FC236}">
                <a16:creationId xmlns:a16="http://schemas.microsoft.com/office/drawing/2014/main" id="{B062DE32-80AD-719B-1A7F-015CED562185}"/>
              </a:ext>
            </a:extLst>
          </p:cNvPr>
          <p:cNvSpPr/>
          <p:nvPr/>
        </p:nvSpPr>
        <p:spPr>
          <a:xfrm rot="16200000">
            <a:off x="5851450" y="-931498"/>
            <a:ext cx="327633" cy="8689953"/>
          </a:xfrm>
          <a:prstGeom prst="leftBrace">
            <a:avLst>
              <a:gd name="adj1" fmla="val 31666"/>
              <a:gd name="adj2" fmla="val 49505"/>
            </a:avLst>
          </a:prstGeom>
          <a:ln w="38100">
            <a:solidFill>
              <a:schemeClr val="accent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BF9B6FE1-679D-FE25-9C93-65D0AF4CCD8C}"/>
              </a:ext>
            </a:extLst>
          </p:cNvPr>
          <p:cNvCxnSpPr>
            <a:cxnSpLocks/>
            <a:stCxn id="18" idx="1"/>
            <a:endCxn id="13" idx="0"/>
          </p:cNvCxnSpPr>
          <p:nvPr/>
        </p:nvCxnSpPr>
        <p:spPr>
          <a:xfrm flipH="1">
            <a:off x="3915055" y="3577295"/>
            <a:ext cx="2057196" cy="1526569"/>
          </a:xfrm>
          <a:prstGeom prst="straightConnector1">
            <a:avLst/>
          </a:prstGeom>
          <a:ln w="57150">
            <a:prstDash val="dash"/>
            <a:tailEnd type="arrow"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1C668B2-83A6-B5B4-9B89-E20A0DA05F90}"/>
              </a:ext>
            </a:extLst>
          </p:cNvPr>
          <p:cNvCxnSpPr>
            <a:cxnSpLocks/>
            <a:stCxn id="18" idx="1"/>
            <a:endCxn id="13" idx="2"/>
          </p:cNvCxnSpPr>
          <p:nvPr/>
        </p:nvCxnSpPr>
        <p:spPr>
          <a:xfrm>
            <a:off x="5972251" y="3577295"/>
            <a:ext cx="2846626" cy="1526568"/>
          </a:xfrm>
          <a:prstGeom prst="straightConnector1">
            <a:avLst/>
          </a:prstGeom>
          <a:ln w="60325">
            <a:prstDash val="dash"/>
            <a:tailEnd type="arrow" w="lg" len="me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903A5D5-C1D6-83D9-F383-00769A5A0AC1}"/>
              </a:ext>
            </a:extLst>
          </p:cNvPr>
          <p:cNvSpPr/>
          <p:nvPr/>
        </p:nvSpPr>
        <p:spPr>
          <a:xfrm>
            <a:off x="7775917" y="1628461"/>
            <a:ext cx="1210588" cy="646331"/>
          </a:xfrm>
          <a:prstGeom prst="rect">
            <a:avLst/>
          </a:prstGeom>
          <a:noFill/>
        </p:spPr>
        <p:txBody>
          <a:bodyPr wrap="none" lIns="91440" tIns="45720" rIns="91440" bIns="45720">
            <a:spAutoFit/>
          </a:bodyPr>
          <a:lstStyle/>
          <a:p>
            <a:pPr algn="ctr"/>
            <a:r>
              <a:rPr lang="en-US" sz="3600" b="1" cap="none" spc="0" dirty="0">
                <a:ln w="9525">
                  <a:solidFill>
                    <a:schemeClr val="accent1"/>
                  </a:solidFill>
                  <a:prstDash val="solid"/>
                </a:ln>
                <a:solidFill>
                  <a:schemeClr val="accent1"/>
                </a:solidFill>
                <a:effectLst>
                  <a:outerShdw blurRad="12700" dist="38100" dir="2700000" algn="tl" rotWithShape="0">
                    <a:schemeClr val="bg1">
                      <a:lumMod val="50000"/>
                    </a:schemeClr>
                  </a:outerShdw>
                </a:effectLst>
              </a:rPr>
              <a:t>8940</a:t>
            </a:r>
          </a:p>
        </p:txBody>
      </p:sp>
      <p:sp>
        <p:nvSpPr>
          <p:cNvPr id="14" name="Rectangle 13">
            <a:extLst>
              <a:ext uri="{FF2B5EF4-FFF2-40B4-BE49-F238E27FC236}">
                <a16:creationId xmlns:a16="http://schemas.microsoft.com/office/drawing/2014/main" id="{36AE46CB-6E00-F690-EFF9-7BF4BD006811}"/>
              </a:ext>
            </a:extLst>
          </p:cNvPr>
          <p:cNvSpPr/>
          <p:nvPr/>
        </p:nvSpPr>
        <p:spPr>
          <a:xfrm>
            <a:off x="6240985" y="5236053"/>
            <a:ext cx="1210589" cy="646331"/>
          </a:xfrm>
          <a:prstGeom prst="rect">
            <a:avLst/>
          </a:prstGeom>
          <a:noFill/>
        </p:spPr>
        <p:txBody>
          <a:bodyPr wrap="none" lIns="91440" tIns="45720" rIns="91440" bIns="45720">
            <a:spAutoFit/>
          </a:bodyPr>
          <a:lstStyle/>
          <a:p>
            <a:pPr algn="ctr"/>
            <a:r>
              <a:rPr lang="en-US" sz="3600" b="1" cap="none" spc="0" dirty="0">
                <a:ln w="9525">
                  <a:solidFill>
                    <a:schemeClr val="bg2"/>
                  </a:solidFill>
                  <a:prstDash val="solid"/>
                </a:ln>
                <a:solidFill>
                  <a:schemeClr val="accent2"/>
                </a:solidFill>
                <a:effectLst>
                  <a:outerShdw blurRad="12700" dist="38100" dir="2700000" algn="tl" rotWithShape="0">
                    <a:schemeClr val="bg1">
                      <a:lumMod val="50000"/>
                    </a:schemeClr>
                  </a:outerShdw>
                </a:effectLst>
              </a:rPr>
              <a:t>8940</a:t>
            </a:r>
          </a:p>
        </p:txBody>
      </p:sp>
    </p:spTree>
    <p:extLst>
      <p:ext uri="{BB962C8B-B14F-4D97-AF65-F5344CB8AC3E}">
        <p14:creationId xmlns:p14="http://schemas.microsoft.com/office/powerpoint/2010/main" val="53270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up)">
                                      <p:cBhvr>
                                        <p:cTn id="8" dur="500"/>
                                        <p:tgtEl>
                                          <p:spTgt spid="10"/>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p:tgtEl>
                                          <p:spTgt spid="11"/>
                                        </p:tgtEl>
                                        <p:attrNameLst>
                                          <p:attrName>ppt_y</p:attrName>
                                        </p:attrNameLst>
                                      </p:cBhvr>
                                      <p:tavLst>
                                        <p:tav tm="0">
                                          <p:val>
                                            <p:strVal val="#ppt_y+#ppt_h*1.125000"/>
                                          </p:val>
                                        </p:tav>
                                        <p:tav tm="100000">
                                          <p:val>
                                            <p:strVal val="#ppt_y"/>
                                          </p:val>
                                        </p:tav>
                                      </p:tavLst>
                                    </p:anim>
                                    <p:animEffect transition="in" filter="wipe(up)">
                                      <p:cBhvr>
                                        <p:cTn id="14" dur="500"/>
                                        <p:tgtEl>
                                          <p:spTgt spid="11"/>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p:tgtEl>
                                          <p:spTgt spid="12"/>
                                        </p:tgtEl>
                                        <p:attrNameLst>
                                          <p:attrName>ppt_y</p:attrName>
                                        </p:attrNameLst>
                                      </p:cBhvr>
                                      <p:tavLst>
                                        <p:tav tm="0">
                                          <p:val>
                                            <p:strVal val="#ppt_y+#ppt_h*1.125000"/>
                                          </p:val>
                                        </p:tav>
                                        <p:tav tm="100000">
                                          <p:val>
                                            <p:strVal val="#ppt_y"/>
                                          </p:val>
                                        </p:tav>
                                      </p:tavLst>
                                    </p:anim>
                                    <p:animEffect transition="in" filter="wipe(up)">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p:tgtEl>
                                          <p:spTgt spid="13"/>
                                        </p:tgtEl>
                                        <p:attrNameLst>
                                          <p:attrName>ppt_y</p:attrName>
                                        </p:attrNameLst>
                                      </p:cBhvr>
                                      <p:tavLst>
                                        <p:tav tm="0">
                                          <p:val>
                                            <p:strVal val="#ppt_y+#ppt_h*1.125000"/>
                                          </p:val>
                                        </p:tav>
                                        <p:tav tm="100000">
                                          <p:val>
                                            <p:strVal val="#ppt_y"/>
                                          </p:val>
                                        </p:tav>
                                      </p:tavLst>
                                    </p:anim>
                                    <p:animEffect transition="in" filter="wipe(up)">
                                      <p:cBhvr>
                                        <p:cTn id="24" dur="500"/>
                                        <p:tgtEl>
                                          <p:spTgt spid="13"/>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p:tgtEl>
                                          <p:spTgt spid="15"/>
                                        </p:tgtEl>
                                        <p:attrNameLst>
                                          <p:attrName>ppt_y</p:attrName>
                                        </p:attrNameLst>
                                      </p:cBhvr>
                                      <p:tavLst>
                                        <p:tav tm="0">
                                          <p:val>
                                            <p:strVal val="#ppt_y+#ppt_h*1.125000"/>
                                          </p:val>
                                        </p:tav>
                                        <p:tav tm="100000">
                                          <p:val>
                                            <p:strVal val="#ppt_y"/>
                                          </p:val>
                                        </p:tav>
                                      </p:tavLst>
                                    </p:anim>
                                    <p:animEffect transition="in" filter="wipe(up)">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p:tgtEl>
                                          <p:spTgt spid="16"/>
                                        </p:tgtEl>
                                        <p:attrNameLst>
                                          <p:attrName>ppt_y</p:attrName>
                                        </p:attrNameLst>
                                      </p:cBhvr>
                                      <p:tavLst>
                                        <p:tav tm="0">
                                          <p:val>
                                            <p:strVal val="#ppt_y+#ppt_h*1.125000"/>
                                          </p:val>
                                        </p:tav>
                                        <p:tav tm="100000">
                                          <p:val>
                                            <p:strVal val="#ppt_y"/>
                                          </p:val>
                                        </p:tav>
                                      </p:tavLst>
                                    </p:anim>
                                    <p:animEffect transition="in" filter="wipe(up)">
                                      <p:cBhvr>
                                        <p:cTn id="34" dur="500"/>
                                        <p:tgtEl>
                                          <p:spTgt spid="16"/>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p:tgtEl>
                                          <p:spTgt spid="17"/>
                                        </p:tgtEl>
                                        <p:attrNameLst>
                                          <p:attrName>ppt_y</p:attrName>
                                        </p:attrNameLst>
                                      </p:cBhvr>
                                      <p:tavLst>
                                        <p:tav tm="0">
                                          <p:val>
                                            <p:strVal val="#ppt_y+#ppt_h*1.125000"/>
                                          </p:val>
                                        </p:tav>
                                        <p:tav tm="100000">
                                          <p:val>
                                            <p:strVal val="#ppt_y"/>
                                          </p:val>
                                        </p:tav>
                                      </p:tavLst>
                                    </p:anim>
                                    <p:animEffect transition="in" filter="wipe(up)">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p:tgtEl>
                                          <p:spTgt spid="2"/>
                                        </p:tgtEl>
                                        <p:attrNameLst>
                                          <p:attrName>ppt_y</p:attrName>
                                        </p:attrNameLst>
                                      </p:cBhvr>
                                      <p:tavLst>
                                        <p:tav tm="0">
                                          <p:val>
                                            <p:strVal val="#ppt_y+#ppt_h*1.125000"/>
                                          </p:val>
                                        </p:tav>
                                        <p:tav tm="100000">
                                          <p:val>
                                            <p:strVal val="#ppt_y"/>
                                          </p:val>
                                        </p:tav>
                                      </p:tavLst>
                                    </p:anim>
                                    <p:animEffect transition="in" filter="wipe(up)">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p:tgtEl>
                                          <p:spTgt spid="6"/>
                                        </p:tgtEl>
                                        <p:attrNameLst>
                                          <p:attrName>ppt_y</p:attrName>
                                        </p:attrNameLst>
                                      </p:cBhvr>
                                      <p:tavLst>
                                        <p:tav tm="0">
                                          <p:val>
                                            <p:strVal val="#ppt_y+#ppt_h*1.125000"/>
                                          </p:val>
                                        </p:tav>
                                        <p:tav tm="100000">
                                          <p:val>
                                            <p:strVal val="#ppt_y"/>
                                          </p:val>
                                        </p:tav>
                                      </p:tavLst>
                                    </p:anim>
                                    <p:animEffect transition="in" filter="wipe(up)">
                                      <p:cBhvr>
                                        <p:cTn id="50" dur="500"/>
                                        <p:tgtEl>
                                          <p:spTgt spid="6"/>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p:tgtEl>
                                          <p:spTgt spid="7"/>
                                        </p:tgtEl>
                                        <p:attrNameLst>
                                          <p:attrName>ppt_y</p:attrName>
                                        </p:attrNameLst>
                                      </p:cBhvr>
                                      <p:tavLst>
                                        <p:tav tm="0">
                                          <p:val>
                                            <p:strVal val="#ppt_y+#ppt_h*1.125000"/>
                                          </p:val>
                                        </p:tav>
                                        <p:tav tm="100000">
                                          <p:val>
                                            <p:strVal val="#ppt_y"/>
                                          </p:val>
                                        </p:tav>
                                      </p:tavLst>
                                    </p:anim>
                                    <p:animEffect transition="in" filter="wipe(up)">
                                      <p:cBhvr>
                                        <p:cTn id="54" dur="5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4"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 calcmode="lin" valueType="num">
                                      <p:cBhvr additive="base">
                                        <p:cTn id="59" dur="500"/>
                                        <p:tgtEl>
                                          <p:spTgt spid="8"/>
                                        </p:tgtEl>
                                        <p:attrNameLst>
                                          <p:attrName>ppt_y</p:attrName>
                                        </p:attrNameLst>
                                      </p:cBhvr>
                                      <p:tavLst>
                                        <p:tav tm="0">
                                          <p:val>
                                            <p:strVal val="#ppt_y+#ppt_h*1.125000"/>
                                          </p:val>
                                        </p:tav>
                                        <p:tav tm="100000">
                                          <p:val>
                                            <p:strVal val="#ppt_y"/>
                                          </p:val>
                                        </p:tav>
                                      </p:tavLst>
                                    </p:anim>
                                    <p:animEffect transition="in" filter="wipe(up)">
                                      <p:cBhvr>
                                        <p:cTn id="60" dur="500"/>
                                        <p:tgtEl>
                                          <p:spTgt spid="8"/>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anim calcmode="lin" valueType="num">
                                      <p:cBhvr additive="base">
                                        <p:cTn id="63" dur="500"/>
                                        <p:tgtEl>
                                          <p:spTgt spid="9"/>
                                        </p:tgtEl>
                                        <p:attrNameLst>
                                          <p:attrName>ppt_y</p:attrName>
                                        </p:attrNameLst>
                                      </p:cBhvr>
                                      <p:tavLst>
                                        <p:tav tm="0">
                                          <p:val>
                                            <p:strVal val="#ppt_y+#ppt_h*1.125000"/>
                                          </p:val>
                                        </p:tav>
                                        <p:tav tm="100000">
                                          <p:val>
                                            <p:strVal val="#ppt_y"/>
                                          </p:val>
                                        </p:tav>
                                      </p:tavLst>
                                    </p:anim>
                                    <p:animEffect transition="in" filter="wipe(up)">
                                      <p:cBhvr>
                                        <p:cTn id="64" dur="500"/>
                                        <p:tgtEl>
                                          <p:spTgt spid="9"/>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childTnLst>
                                </p:cTn>
                              </p:par>
                              <p:par>
                                <p:cTn id="70" presetID="10" presetClass="entr" presetSubtype="0" fill="hold" nodeType="with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2000"/>
                                        <p:tgtEl>
                                          <p:spTgt spid="19"/>
                                        </p:tgtEl>
                                      </p:cBhvr>
                                    </p:animEffect>
                                  </p:childTnLst>
                                </p:cTn>
                              </p:par>
                              <p:par>
                                <p:cTn id="73" presetID="10" presetClass="entr" presetSubtype="0" fill="hold"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p:bldP spid="8" grpId="0" animBg="1"/>
      <p:bldP spid="9" grpId="0"/>
      <p:bldP spid="10" grpId="0" animBg="1"/>
      <p:bldP spid="11" grpId="0" animBg="1"/>
      <p:bldP spid="12" grpId="0"/>
      <p:bldP spid="13" grpId="0" animBg="1"/>
      <p:bldP spid="15" grpId="0"/>
      <p:bldP spid="16" grpId="0" animBg="1"/>
      <p:bldP spid="17" grpId="0"/>
      <p:bldP spid="1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FFB37-9CBB-3CE7-AC15-39F043BB17F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21F8663-8122-CDCC-30BA-A859AC845A0B}"/>
              </a:ext>
            </a:extLst>
          </p:cNvPr>
          <p:cNvSpPr>
            <a:spLocks noGrp="1"/>
          </p:cNvSpPr>
          <p:nvPr>
            <p:ph type="title"/>
          </p:nvPr>
        </p:nvSpPr>
        <p:spPr/>
        <p:txBody>
          <a:bodyPr/>
          <a:lstStyle/>
          <a:p>
            <a:r>
              <a:rPr lang="en-US" dirty="0"/>
              <a:t>PMTUD: Why?</a:t>
            </a:r>
          </a:p>
        </p:txBody>
      </p:sp>
      <p:sp>
        <p:nvSpPr>
          <p:cNvPr id="4" name="Text Placeholder 3">
            <a:extLst>
              <a:ext uri="{FF2B5EF4-FFF2-40B4-BE49-F238E27FC236}">
                <a16:creationId xmlns:a16="http://schemas.microsoft.com/office/drawing/2014/main" id="{68036E30-DAD9-63F6-4E55-0B74745D40BE}"/>
              </a:ext>
            </a:extLst>
          </p:cNvPr>
          <p:cNvSpPr>
            <a:spLocks noGrp="1"/>
          </p:cNvSpPr>
          <p:nvPr>
            <p:ph type="body" idx="1"/>
          </p:nvPr>
        </p:nvSpPr>
        <p:spPr>
          <a:xfrm>
            <a:off x="838200" y="1535478"/>
            <a:ext cx="10515600" cy="4351338"/>
          </a:xfrm>
        </p:spPr>
        <p:txBody>
          <a:bodyPr/>
          <a:lstStyle/>
          <a:p>
            <a:r>
              <a:rPr lang="en-US" sz="3200" dirty="0"/>
              <a:t>The lowest </a:t>
            </a:r>
            <a:r>
              <a:rPr lang="en-US" sz="3200" i="1" dirty="0"/>
              <a:t>interface</a:t>
            </a:r>
            <a:r>
              <a:rPr lang="en-US" sz="3200" dirty="0"/>
              <a:t> MTU on the entire </a:t>
            </a:r>
            <a:r>
              <a:rPr lang="en-US" sz="3200" i="1" dirty="0"/>
              <a:t>path</a:t>
            </a:r>
            <a:r>
              <a:rPr lang="en-US" sz="3200" dirty="0"/>
              <a:t> between two IP endpoints is the </a:t>
            </a:r>
            <a:r>
              <a:rPr lang="en-US" sz="3200" b="1" i="1" dirty="0"/>
              <a:t>path</a:t>
            </a:r>
            <a:r>
              <a:rPr lang="en-US" sz="3200" dirty="0"/>
              <a:t> MTU (aka “effective MUT”).</a:t>
            </a:r>
          </a:p>
          <a:p>
            <a:r>
              <a:rPr lang="en-US" sz="3200" dirty="0"/>
              <a:t>We </a:t>
            </a:r>
            <a:r>
              <a:rPr lang="en-US" sz="3200" i="1" dirty="0"/>
              <a:t>want</a:t>
            </a:r>
            <a:r>
              <a:rPr lang="en-US" sz="3200" dirty="0"/>
              <a:t> an IP interface to be able to discover and maintain </a:t>
            </a:r>
            <a:r>
              <a:rPr lang="en-US" sz="3200" i="1" dirty="0"/>
              <a:t>path-MTU</a:t>
            </a:r>
            <a:r>
              <a:rPr lang="en-US" sz="3200" dirty="0"/>
              <a:t> information for cases when the </a:t>
            </a:r>
            <a:r>
              <a:rPr lang="en-US" sz="3200" i="1" dirty="0"/>
              <a:t>path-MTU</a:t>
            </a:r>
            <a:r>
              <a:rPr lang="en-US" sz="3200" dirty="0"/>
              <a:t> is lower than the interface MTU.</a:t>
            </a:r>
            <a:endParaRPr lang="en-US" sz="2800" dirty="0"/>
          </a:p>
        </p:txBody>
      </p:sp>
    </p:spTree>
    <p:extLst>
      <p:ext uri="{BB962C8B-B14F-4D97-AF65-F5344CB8AC3E}">
        <p14:creationId xmlns:p14="http://schemas.microsoft.com/office/powerpoint/2010/main" val="15499901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27A8D-95A9-FE7C-1340-25E93627350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777B86D-DC81-6D4C-9257-67F4D9B4F651}"/>
              </a:ext>
            </a:extLst>
          </p:cNvPr>
          <p:cNvSpPr>
            <a:spLocks noGrp="1"/>
          </p:cNvSpPr>
          <p:nvPr>
            <p:ph type="title"/>
          </p:nvPr>
        </p:nvSpPr>
        <p:spPr/>
        <p:txBody>
          <a:bodyPr/>
          <a:lstStyle/>
          <a:p>
            <a:r>
              <a:rPr lang="en-US" dirty="0"/>
              <a:t>PMTUD: RFC1191</a:t>
            </a:r>
          </a:p>
        </p:txBody>
      </p:sp>
      <p:sp>
        <p:nvSpPr>
          <p:cNvPr id="4" name="Text Placeholder 3">
            <a:extLst>
              <a:ext uri="{FF2B5EF4-FFF2-40B4-BE49-F238E27FC236}">
                <a16:creationId xmlns:a16="http://schemas.microsoft.com/office/drawing/2014/main" id="{EE012789-372E-BBBA-95AD-39B0E4C6EBC8}"/>
              </a:ext>
            </a:extLst>
          </p:cNvPr>
          <p:cNvSpPr>
            <a:spLocks noGrp="1"/>
          </p:cNvSpPr>
          <p:nvPr>
            <p:ph type="body" idx="1"/>
          </p:nvPr>
        </p:nvSpPr>
        <p:spPr>
          <a:xfrm>
            <a:off x="838200" y="1471295"/>
            <a:ext cx="10515600" cy="4351338"/>
          </a:xfrm>
        </p:spPr>
        <p:txBody>
          <a:bodyPr/>
          <a:lstStyle/>
          <a:p>
            <a:r>
              <a:rPr lang="en-US" sz="4000" dirty="0"/>
              <a:t>Oldest, most abundant PMTUD mechanism</a:t>
            </a:r>
          </a:p>
          <a:p>
            <a:r>
              <a:rPr lang="en-US" sz="4000" dirty="0"/>
              <a:t>Operates </a:t>
            </a:r>
            <a:r>
              <a:rPr lang="en-US" sz="4000" i="1" dirty="0"/>
              <a:t>exclusively </a:t>
            </a:r>
            <a:r>
              <a:rPr lang="en-US" sz="4000" dirty="0"/>
              <a:t>in the IP and ICMP layers</a:t>
            </a:r>
          </a:p>
          <a:p>
            <a:r>
              <a:rPr lang="en-US" sz="4000" dirty="0"/>
              <a:t>Requires </a:t>
            </a:r>
            <a:r>
              <a:rPr lang="en-US" sz="4000" b="1" i="1" dirty="0"/>
              <a:t>every</a:t>
            </a:r>
            <a:r>
              <a:rPr lang="en-US" sz="4000" dirty="0"/>
              <a:t> IP gateway in the path to do  its part</a:t>
            </a:r>
          </a:p>
          <a:p>
            <a:r>
              <a:rPr lang="en-US" sz="4000" dirty="0"/>
              <a:t>Results in explicit/correct PMTU value</a:t>
            </a:r>
          </a:p>
        </p:txBody>
      </p:sp>
    </p:spTree>
    <p:extLst>
      <p:ext uri="{BB962C8B-B14F-4D97-AF65-F5344CB8AC3E}">
        <p14:creationId xmlns:p14="http://schemas.microsoft.com/office/powerpoint/2010/main" val="30452718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0EAA1-DA5F-291C-9280-084F8A9190E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F0B92DB-5687-1D0D-CA59-D102E52F07E1}"/>
              </a:ext>
            </a:extLst>
          </p:cNvPr>
          <p:cNvSpPr>
            <a:spLocks noGrp="1"/>
          </p:cNvSpPr>
          <p:nvPr>
            <p:ph type="title"/>
          </p:nvPr>
        </p:nvSpPr>
        <p:spPr/>
        <p:txBody>
          <a:bodyPr/>
          <a:lstStyle/>
          <a:p>
            <a:r>
              <a:rPr lang="en-US" dirty="0"/>
              <a:t>PMTUD: RFC4821 / PLPMTUD</a:t>
            </a:r>
          </a:p>
        </p:txBody>
      </p:sp>
      <p:sp>
        <p:nvSpPr>
          <p:cNvPr id="4" name="Text Placeholder 3">
            <a:extLst>
              <a:ext uri="{FF2B5EF4-FFF2-40B4-BE49-F238E27FC236}">
                <a16:creationId xmlns:a16="http://schemas.microsoft.com/office/drawing/2014/main" id="{DBE05A0B-055B-5710-A913-588A9F65F9B9}"/>
              </a:ext>
            </a:extLst>
          </p:cNvPr>
          <p:cNvSpPr>
            <a:spLocks noGrp="1"/>
          </p:cNvSpPr>
          <p:nvPr>
            <p:ph type="body" idx="1"/>
          </p:nvPr>
        </p:nvSpPr>
        <p:spPr>
          <a:xfrm>
            <a:off x="838200" y="1551305"/>
            <a:ext cx="10515600" cy="4351338"/>
          </a:xfrm>
        </p:spPr>
        <p:txBody>
          <a:bodyPr/>
          <a:lstStyle/>
          <a:p>
            <a:r>
              <a:rPr lang="en-US" sz="4000" dirty="0"/>
              <a:t>Executed exclusively on the endpoints</a:t>
            </a:r>
          </a:p>
          <a:p>
            <a:r>
              <a:rPr lang="en-US" sz="4000" dirty="0"/>
              <a:t>Operates at the packetization layer (e.g.. TCP)</a:t>
            </a:r>
          </a:p>
          <a:p>
            <a:r>
              <a:rPr lang="en-US" sz="4000" i="1" dirty="0"/>
              <a:t>Infers</a:t>
            </a:r>
            <a:r>
              <a:rPr lang="en-US" sz="4000" dirty="0"/>
              <a:t> path MTU based on the size of packets sent but not ACKed</a:t>
            </a:r>
          </a:p>
          <a:p>
            <a:r>
              <a:rPr lang="en-US" sz="4000" dirty="0"/>
              <a:t>Implies the need for a path information cache at the IP layer</a:t>
            </a:r>
          </a:p>
        </p:txBody>
      </p:sp>
    </p:spTree>
    <p:extLst>
      <p:ext uri="{BB962C8B-B14F-4D97-AF65-F5344CB8AC3E}">
        <p14:creationId xmlns:p14="http://schemas.microsoft.com/office/powerpoint/2010/main" val="7826151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CCAE5-1603-204A-2176-5906003307F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5BE74BF-2207-763C-053C-36CC37626820}"/>
              </a:ext>
            </a:extLst>
          </p:cNvPr>
          <p:cNvSpPr>
            <a:spLocks noGrp="1"/>
          </p:cNvSpPr>
          <p:nvPr>
            <p:ph type="title"/>
          </p:nvPr>
        </p:nvSpPr>
        <p:spPr/>
        <p:txBody>
          <a:bodyPr/>
          <a:lstStyle/>
          <a:p>
            <a:r>
              <a:rPr lang="en-US" dirty="0"/>
              <a:t>PMTUD: RFC8899 / DPLPMTUD</a:t>
            </a:r>
          </a:p>
        </p:txBody>
      </p:sp>
      <p:sp>
        <p:nvSpPr>
          <p:cNvPr id="4" name="Text Placeholder 3">
            <a:extLst>
              <a:ext uri="{FF2B5EF4-FFF2-40B4-BE49-F238E27FC236}">
                <a16:creationId xmlns:a16="http://schemas.microsoft.com/office/drawing/2014/main" id="{5EDA0FCA-BE74-8057-C74C-90ACC899EF05}"/>
              </a:ext>
            </a:extLst>
          </p:cNvPr>
          <p:cNvSpPr>
            <a:spLocks noGrp="1"/>
          </p:cNvSpPr>
          <p:nvPr>
            <p:ph type="body" idx="1"/>
          </p:nvPr>
        </p:nvSpPr>
        <p:spPr/>
        <p:txBody>
          <a:bodyPr/>
          <a:lstStyle/>
          <a:p>
            <a:r>
              <a:rPr lang="en-US" sz="4000" dirty="0"/>
              <a:t>Defines a pattern for </a:t>
            </a:r>
            <a:r>
              <a:rPr lang="en-US" sz="4000" i="1" dirty="0"/>
              <a:t>applications</a:t>
            </a:r>
            <a:r>
              <a:rPr lang="en-US" sz="4000" dirty="0"/>
              <a:t> using datagram transport protocols (e.g. UDP) implement PLPMTUD.</a:t>
            </a:r>
          </a:p>
          <a:p>
            <a:r>
              <a:rPr lang="en-US" sz="4000" dirty="0"/>
              <a:t>Has to be implemented </a:t>
            </a:r>
            <a:r>
              <a:rPr lang="en-US" sz="4000" i="1" dirty="0"/>
              <a:t>in the application</a:t>
            </a:r>
            <a:endParaRPr lang="en-US" sz="4000" dirty="0"/>
          </a:p>
          <a:p>
            <a:endParaRPr lang="en-US" sz="4000" dirty="0"/>
          </a:p>
          <a:p>
            <a:endParaRPr lang="en-US" sz="4000" dirty="0"/>
          </a:p>
        </p:txBody>
      </p:sp>
    </p:spTree>
    <p:extLst>
      <p:ext uri="{BB962C8B-B14F-4D97-AF65-F5344CB8AC3E}">
        <p14:creationId xmlns:p14="http://schemas.microsoft.com/office/powerpoint/2010/main" val="22928630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686E3-C092-53D1-31AA-274A0E206A2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2C02829-7428-D703-37FD-A7CE0A116771}"/>
              </a:ext>
            </a:extLst>
          </p:cNvPr>
          <p:cNvSpPr>
            <a:spLocks noGrp="1"/>
          </p:cNvSpPr>
          <p:nvPr>
            <p:ph type="title"/>
          </p:nvPr>
        </p:nvSpPr>
        <p:spPr/>
        <p:txBody>
          <a:bodyPr/>
          <a:lstStyle/>
          <a:p>
            <a:r>
              <a:rPr lang="en-US" dirty="0"/>
              <a:t>PMTUD: Recap</a:t>
            </a:r>
          </a:p>
        </p:txBody>
      </p:sp>
      <p:graphicFrame>
        <p:nvGraphicFramePr>
          <p:cNvPr id="6" name="Table 5">
            <a:extLst>
              <a:ext uri="{FF2B5EF4-FFF2-40B4-BE49-F238E27FC236}">
                <a16:creationId xmlns:a16="http://schemas.microsoft.com/office/drawing/2014/main" id="{0DC8006E-560D-5C5F-D11A-0C66C228408C}"/>
              </a:ext>
            </a:extLst>
          </p:cNvPr>
          <p:cNvGraphicFramePr>
            <a:graphicFrameLocks noGrp="1"/>
          </p:cNvGraphicFramePr>
          <p:nvPr>
            <p:extLst>
              <p:ext uri="{D42A27DB-BD31-4B8C-83A1-F6EECF244321}">
                <p14:modId xmlns:p14="http://schemas.microsoft.com/office/powerpoint/2010/main" val="3619213717"/>
              </p:ext>
            </p:extLst>
          </p:nvPr>
        </p:nvGraphicFramePr>
        <p:xfrm>
          <a:off x="628649" y="1507809"/>
          <a:ext cx="10725151" cy="4632960"/>
        </p:xfrm>
        <a:graphic>
          <a:graphicData uri="http://schemas.openxmlformats.org/drawingml/2006/table">
            <a:tbl>
              <a:tblPr firstRow="1" bandRow="1">
                <a:tableStyleId>{5C22544A-7EE6-4342-B048-85BDC9FD1C3A}</a:tableStyleId>
              </a:tblPr>
              <a:tblGrid>
                <a:gridCol w="1097281">
                  <a:extLst>
                    <a:ext uri="{9D8B030D-6E8A-4147-A177-3AD203B41FA5}">
                      <a16:colId xmlns:a16="http://schemas.microsoft.com/office/drawing/2014/main" val="2121595866"/>
                    </a:ext>
                  </a:extLst>
                </a:gridCol>
                <a:gridCol w="2194560">
                  <a:extLst>
                    <a:ext uri="{9D8B030D-6E8A-4147-A177-3AD203B41FA5}">
                      <a16:colId xmlns:a16="http://schemas.microsoft.com/office/drawing/2014/main" val="2003165200"/>
                    </a:ext>
                  </a:extLst>
                </a:gridCol>
                <a:gridCol w="3872682">
                  <a:extLst>
                    <a:ext uri="{9D8B030D-6E8A-4147-A177-3AD203B41FA5}">
                      <a16:colId xmlns:a16="http://schemas.microsoft.com/office/drawing/2014/main" val="689316705"/>
                    </a:ext>
                  </a:extLst>
                </a:gridCol>
                <a:gridCol w="3560628">
                  <a:extLst>
                    <a:ext uri="{9D8B030D-6E8A-4147-A177-3AD203B41FA5}">
                      <a16:colId xmlns:a16="http://schemas.microsoft.com/office/drawing/2014/main" val="3008809760"/>
                    </a:ext>
                  </a:extLst>
                </a:gridCol>
              </a:tblGrid>
              <a:tr h="930746">
                <a:tc>
                  <a:txBody>
                    <a:bodyPr/>
                    <a:lstStyle/>
                    <a:p>
                      <a:endParaRPr lang="en-US" sz="2800" dirty="0"/>
                    </a:p>
                  </a:txBody>
                  <a:tcPr/>
                </a:tc>
                <a:tc>
                  <a:txBody>
                    <a:bodyPr/>
                    <a:lstStyle/>
                    <a:p>
                      <a:r>
                        <a:rPr lang="en-US" sz="2800" dirty="0"/>
                        <a:t>Layer of Operation</a:t>
                      </a:r>
                    </a:p>
                  </a:txBody>
                  <a:tcPr/>
                </a:tc>
                <a:tc>
                  <a:txBody>
                    <a:bodyPr/>
                    <a:lstStyle/>
                    <a:p>
                      <a:r>
                        <a:rPr lang="en-US" sz="2800" dirty="0"/>
                        <a:t>Must run on?</a:t>
                      </a:r>
                    </a:p>
                  </a:txBody>
                  <a:tcPr/>
                </a:tc>
                <a:tc>
                  <a:txBody>
                    <a:bodyPr/>
                    <a:lstStyle/>
                    <a:p>
                      <a:r>
                        <a:rPr lang="en-US" sz="2800" dirty="0"/>
                        <a:t>Notes</a:t>
                      </a:r>
                    </a:p>
                  </a:txBody>
                  <a:tcPr/>
                </a:tc>
                <a:extLst>
                  <a:ext uri="{0D108BD9-81ED-4DB2-BD59-A6C34878D82A}">
                    <a16:rowId xmlns:a16="http://schemas.microsoft.com/office/drawing/2014/main" val="4290476855"/>
                  </a:ext>
                </a:extLst>
              </a:tr>
              <a:tr h="930746">
                <a:tc>
                  <a:txBody>
                    <a:bodyPr/>
                    <a:lstStyle/>
                    <a:p>
                      <a:r>
                        <a:rPr lang="en-US" sz="2800" dirty="0"/>
                        <a:t>RFC1191</a:t>
                      </a:r>
                    </a:p>
                  </a:txBody>
                  <a:tcPr/>
                </a:tc>
                <a:tc>
                  <a:txBody>
                    <a:bodyPr/>
                    <a:lstStyle/>
                    <a:p>
                      <a:r>
                        <a:rPr lang="en-US" sz="2800" dirty="0"/>
                        <a:t>IP/ICMP</a:t>
                      </a:r>
                    </a:p>
                  </a:txBody>
                  <a:tcPr/>
                </a:tc>
                <a:tc>
                  <a:txBody>
                    <a:bodyPr/>
                    <a:lstStyle/>
                    <a:p>
                      <a:r>
                        <a:rPr lang="en-US" sz="2800" i="1" dirty="0"/>
                        <a:t>All</a:t>
                      </a:r>
                      <a:r>
                        <a:rPr lang="en-US" sz="2800" dirty="0"/>
                        <a:t> senders and </a:t>
                      </a:r>
                      <a:r>
                        <a:rPr lang="en-US" sz="2800" i="1" dirty="0"/>
                        <a:t>all</a:t>
                      </a:r>
                      <a:r>
                        <a:rPr lang="en-US" sz="2800" dirty="0"/>
                        <a:t> gateways</a:t>
                      </a:r>
                    </a:p>
                  </a:txBody>
                  <a:tcPr/>
                </a:tc>
                <a:tc>
                  <a:txBody>
                    <a:bodyPr/>
                    <a:lstStyle/>
                    <a:p>
                      <a:r>
                        <a:rPr lang="en-US" sz="2800" dirty="0"/>
                        <a:t>Best juice:squeeze ratio on endpoints.</a:t>
                      </a:r>
                    </a:p>
                  </a:txBody>
                  <a:tcPr/>
                </a:tc>
                <a:extLst>
                  <a:ext uri="{0D108BD9-81ED-4DB2-BD59-A6C34878D82A}">
                    <a16:rowId xmlns:a16="http://schemas.microsoft.com/office/drawing/2014/main" val="69319713"/>
                  </a:ext>
                </a:extLst>
              </a:tr>
              <a:tr h="557703">
                <a:tc>
                  <a:txBody>
                    <a:bodyPr/>
                    <a:lstStyle/>
                    <a:p>
                      <a:r>
                        <a:rPr lang="en-US" sz="2800" dirty="0"/>
                        <a:t>RFC4821</a:t>
                      </a:r>
                    </a:p>
                  </a:txBody>
                  <a:tcPr/>
                </a:tc>
                <a:tc>
                  <a:txBody>
                    <a:bodyPr/>
                    <a:lstStyle/>
                    <a:p>
                      <a:r>
                        <a:rPr lang="en-US" sz="2800" dirty="0"/>
                        <a:t>Packetization (e.g.. TCP)</a:t>
                      </a:r>
                    </a:p>
                  </a:txBody>
                  <a:tcPr/>
                </a:tc>
                <a:tc>
                  <a:txBody>
                    <a:bodyPr/>
                    <a:lstStyle/>
                    <a:p>
                      <a:r>
                        <a:rPr lang="en-US" sz="2800" dirty="0"/>
                        <a:t>Endpoints only, but </a:t>
                      </a:r>
                      <a:r>
                        <a:rPr lang="en-US" sz="2800" i="1" dirty="0"/>
                        <a:t>all</a:t>
                      </a:r>
                      <a:r>
                        <a:rPr lang="en-US" sz="2800" i="0" dirty="0"/>
                        <a:t> packetization-layer Ifs</a:t>
                      </a:r>
                      <a:endParaRPr lang="en-US" sz="2800" dirty="0"/>
                    </a:p>
                  </a:txBody>
                  <a:tcPr/>
                </a:tc>
                <a:tc>
                  <a:txBody>
                    <a:bodyPr/>
                    <a:lstStyle/>
                    <a:p>
                      <a:r>
                        <a:rPr lang="en-US" sz="2800" dirty="0"/>
                        <a:t>Basically solves PMTUD for all TCP</a:t>
                      </a:r>
                    </a:p>
                  </a:txBody>
                  <a:tcPr/>
                </a:tc>
                <a:extLst>
                  <a:ext uri="{0D108BD9-81ED-4DB2-BD59-A6C34878D82A}">
                    <a16:rowId xmlns:a16="http://schemas.microsoft.com/office/drawing/2014/main" val="2194327226"/>
                  </a:ext>
                </a:extLst>
              </a:tr>
              <a:tr h="930746">
                <a:tc>
                  <a:txBody>
                    <a:bodyPr/>
                    <a:lstStyle/>
                    <a:p>
                      <a:r>
                        <a:rPr lang="en-US" sz="2800" dirty="0"/>
                        <a:t>RFC8899</a:t>
                      </a:r>
                    </a:p>
                  </a:txBody>
                  <a:tcPr/>
                </a:tc>
                <a:tc>
                  <a:txBody>
                    <a:bodyPr/>
                    <a:lstStyle/>
                    <a:p>
                      <a:r>
                        <a:rPr lang="en-US" sz="2800" dirty="0"/>
                        <a:t>Application (e.g.. SCTP)</a:t>
                      </a:r>
                    </a:p>
                  </a:txBody>
                  <a:tcPr/>
                </a:tc>
                <a:tc>
                  <a:txBody>
                    <a:bodyPr/>
                    <a:lstStyle/>
                    <a:p>
                      <a:r>
                        <a:rPr lang="en-US" sz="2800" dirty="0"/>
                        <a:t>Endpoints only, but </a:t>
                      </a:r>
                      <a:r>
                        <a:rPr lang="en-US" sz="2800" i="1" dirty="0"/>
                        <a:t>all </a:t>
                      </a:r>
                      <a:r>
                        <a:rPr lang="en-US" sz="2800" i="0" dirty="0"/>
                        <a:t>applications.</a:t>
                      </a:r>
                      <a:endParaRPr lang="en-US" sz="2800" dirty="0"/>
                    </a:p>
                  </a:txBody>
                  <a:tcPr/>
                </a:tc>
                <a:tc>
                  <a:txBody>
                    <a:bodyPr/>
                    <a:lstStyle/>
                    <a:p>
                      <a:r>
                        <a:rPr lang="en-US" sz="2800" dirty="0"/>
                        <a:t>Per-application implementation is a big ask</a:t>
                      </a:r>
                    </a:p>
                  </a:txBody>
                  <a:tcPr/>
                </a:tc>
                <a:extLst>
                  <a:ext uri="{0D108BD9-81ED-4DB2-BD59-A6C34878D82A}">
                    <a16:rowId xmlns:a16="http://schemas.microsoft.com/office/drawing/2014/main" val="3214369715"/>
                  </a:ext>
                </a:extLst>
              </a:tr>
            </a:tbl>
          </a:graphicData>
        </a:graphic>
      </p:graphicFrame>
    </p:spTree>
    <p:extLst>
      <p:ext uri="{BB962C8B-B14F-4D97-AF65-F5344CB8AC3E}">
        <p14:creationId xmlns:p14="http://schemas.microsoft.com/office/powerpoint/2010/main" val="25794994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10C3A-2DF0-F67F-2F72-4A6562D32FC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5528FB6-68B0-4109-51D0-3EBCB5DE7F8B}"/>
              </a:ext>
            </a:extLst>
          </p:cNvPr>
          <p:cNvSpPr>
            <a:spLocks noGrp="1"/>
          </p:cNvSpPr>
          <p:nvPr>
            <p:ph type="title"/>
          </p:nvPr>
        </p:nvSpPr>
        <p:spPr/>
        <p:txBody>
          <a:bodyPr/>
          <a:lstStyle/>
          <a:p>
            <a:r>
              <a:rPr lang="en-US" dirty="0"/>
              <a:t>Ethernet Jumbo Frames</a:t>
            </a:r>
          </a:p>
        </p:txBody>
      </p:sp>
      <p:sp>
        <p:nvSpPr>
          <p:cNvPr id="4" name="Text Placeholder 3">
            <a:extLst>
              <a:ext uri="{FF2B5EF4-FFF2-40B4-BE49-F238E27FC236}">
                <a16:creationId xmlns:a16="http://schemas.microsoft.com/office/drawing/2014/main" id="{0DDC6DBD-D4F6-A97D-BA3A-50E728291CC2}"/>
              </a:ext>
            </a:extLst>
          </p:cNvPr>
          <p:cNvSpPr>
            <a:spLocks noGrp="1"/>
          </p:cNvSpPr>
          <p:nvPr>
            <p:ph type="body" idx="1"/>
          </p:nvPr>
        </p:nvSpPr>
        <p:spPr>
          <a:xfrm>
            <a:off x="838199" y="1495425"/>
            <a:ext cx="10808369" cy="4351338"/>
          </a:xfrm>
        </p:spPr>
        <p:txBody>
          <a:bodyPr/>
          <a:lstStyle/>
          <a:p>
            <a:r>
              <a:rPr lang="en-US" sz="3200" dirty="0"/>
              <a:t>Ethernet uses CRC32 for error-detection</a:t>
            </a:r>
          </a:p>
          <a:p>
            <a:pPr lvl="1"/>
            <a:r>
              <a:rPr lang="en-US" sz="3200" dirty="0"/>
              <a:t>Probability of missed-errors increases sharply above 11,455-byte frame-length</a:t>
            </a:r>
          </a:p>
          <a:p>
            <a:r>
              <a:rPr lang="en-US" sz="3200" dirty="0"/>
              <a:t>8400 bytes of payload was regarded as a bit of a magic number</a:t>
            </a:r>
            <a:endParaRPr lang="en-US" sz="2800" dirty="0"/>
          </a:p>
          <a:p>
            <a:r>
              <a:rPr lang="en-US" sz="3200" dirty="0"/>
              <a:t>Ethernet headers keep getting bigger</a:t>
            </a:r>
          </a:p>
        </p:txBody>
      </p:sp>
    </p:spTree>
    <p:extLst>
      <p:ext uri="{BB962C8B-B14F-4D97-AF65-F5344CB8AC3E}">
        <p14:creationId xmlns:p14="http://schemas.microsoft.com/office/powerpoint/2010/main" val="280734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6F9CD5-4E75-D15F-A6FF-52B796888CC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CF4C5F6-F420-1A7A-FA1C-E76B49F711B1}"/>
              </a:ext>
            </a:extLst>
          </p:cNvPr>
          <p:cNvSpPr>
            <a:spLocks noGrp="1"/>
          </p:cNvSpPr>
          <p:nvPr>
            <p:ph type="title"/>
          </p:nvPr>
        </p:nvSpPr>
        <p:spPr/>
        <p:txBody>
          <a:bodyPr/>
          <a:lstStyle/>
          <a:p>
            <a:r>
              <a:rPr lang="en-US" dirty="0"/>
              <a:t>Assumptions (1)</a:t>
            </a:r>
          </a:p>
        </p:txBody>
      </p:sp>
      <p:sp>
        <p:nvSpPr>
          <p:cNvPr id="4" name="Text Placeholder 3">
            <a:extLst>
              <a:ext uri="{FF2B5EF4-FFF2-40B4-BE49-F238E27FC236}">
                <a16:creationId xmlns:a16="http://schemas.microsoft.com/office/drawing/2014/main" id="{7B3656B0-D18F-BA21-C53D-C15826A22C20}"/>
              </a:ext>
            </a:extLst>
          </p:cNvPr>
          <p:cNvSpPr>
            <a:spLocks noGrp="1"/>
          </p:cNvSpPr>
          <p:nvPr>
            <p:ph type="body" idx="1"/>
          </p:nvPr>
        </p:nvSpPr>
        <p:spPr>
          <a:xfrm>
            <a:off x="304800" y="1690688"/>
            <a:ext cx="11671300" cy="4486275"/>
          </a:xfrm>
        </p:spPr>
        <p:txBody>
          <a:bodyPr/>
          <a:lstStyle/>
          <a:p>
            <a:pPr lvl="1"/>
            <a:r>
              <a:rPr lang="en-US" sz="3600" i="1" dirty="0"/>
              <a:t>Many</a:t>
            </a:r>
            <a:r>
              <a:rPr lang="en-US" sz="3600" dirty="0"/>
              <a:t> applications recover gracefully from path MTU discovery (PMTUD) blackholes</a:t>
            </a:r>
          </a:p>
          <a:p>
            <a:pPr lvl="1"/>
            <a:r>
              <a:rPr lang="en-US" sz="3600" dirty="0"/>
              <a:t> A </a:t>
            </a:r>
            <a:r>
              <a:rPr lang="en-US" sz="3600" i="1" dirty="0"/>
              <a:t>non-trivial</a:t>
            </a:r>
            <a:r>
              <a:rPr lang="en-US" sz="3600" dirty="0"/>
              <a:t> portion of applications do</a:t>
            </a:r>
            <a:r>
              <a:rPr lang="en-US" sz="3600" i="1" dirty="0"/>
              <a:t>n’t</a:t>
            </a:r>
            <a:r>
              <a:rPr lang="en-US" sz="3600" dirty="0"/>
              <a:t> MTU dysfunction </a:t>
            </a:r>
            <a:r>
              <a:rPr lang="en-US" sz="3600" i="1" dirty="0"/>
              <a:t>abounds</a:t>
            </a:r>
            <a:r>
              <a:rPr lang="en-US" sz="3600" dirty="0"/>
              <a:t> in modern networks</a:t>
            </a:r>
            <a:endParaRPr lang="en-US" sz="3600" b="1" dirty="0"/>
          </a:p>
        </p:txBody>
      </p:sp>
    </p:spTree>
    <p:extLst>
      <p:ext uri="{BB962C8B-B14F-4D97-AF65-F5344CB8AC3E}">
        <p14:creationId xmlns:p14="http://schemas.microsoft.com/office/powerpoint/2010/main" val="2840041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62E8D-5A6C-7CCE-0953-1F32E5B3EFB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2D4F284-B9C5-FAC1-767B-F39150069E47}"/>
              </a:ext>
            </a:extLst>
          </p:cNvPr>
          <p:cNvSpPr>
            <a:spLocks noGrp="1"/>
          </p:cNvSpPr>
          <p:nvPr>
            <p:ph type="title"/>
          </p:nvPr>
        </p:nvSpPr>
        <p:spPr/>
        <p:txBody>
          <a:bodyPr/>
          <a:lstStyle/>
          <a:p>
            <a:r>
              <a:rPr lang="en-US" dirty="0"/>
              <a:t>Assumptions (2)</a:t>
            </a:r>
          </a:p>
        </p:txBody>
      </p:sp>
      <p:sp>
        <p:nvSpPr>
          <p:cNvPr id="4" name="Text Placeholder 3">
            <a:extLst>
              <a:ext uri="{FF2B5EF4-FFF2-40B4-BE49-F238E27FC236}">
                <a16:creationId xmlns:a16="http://schemas.microsoft.com/office/drawing/2014/main" id="{9383C32C-1348-AE31-6D92-28AD65AEEA87}"/>
              </a:ext>
            </a:extLst>
          </p:cNvPr>
          <p:cNvSpPr>
            <a:spLocks noGrp="1"/>
          </p:cNvSpPr>
          <p:nvPr>
            <p:ph type="body" idx="1"/>
          </p:nvPr>
        </p:nvSpPr>
        <p:spPr>
          <a:xfrm>
            <a:off x="292100" y="1690688"/>
            <a:ext cx="11684000" cy="4486275"/>
          </a:xfrm>
        </p:spPr>
        <p:txBody>
          <a:bodyPr/>
          <a:lstStyle/>
          <a:p>
            <a:pPr lvl="1"/>
            <a:r>
              <a:rPr lang="en-US" sz="3600" dirty="0"/>
              <a:t>There </a:t>
            </a:r>
            <a:r>
              <a:rPr lang="en-US" sz="3600" i="1" dirty="0"/>
              <a:t>are</a:t>
            </a:r>
            <a:r>
              <a:rPr lang="en-US" sz="3600" dirty="0"/>
              <a:t> </a:t>
            </a:r>
            <a:r>
              <a:rPr lang="en-US" sz="3600" i="1" dirty="0"/>
              <a:t>valid</a:t>
            </a:r>
            <a:r>
              <a:rPr lang="en-US" sz="3600" dirty="0"/>
              <a:t> use-cases for jumbo Ethernet</a:t>
            </a:r>
          </a:p>
          <a:p>
            <a:pPr lvl="1"/>
            <a:r>
              <a:rPr lang="en-US" sz="3600" dirty="0"/>
              <a:t>PMTUD is </a:t>
            </a:r>
            <a:r>
              <a:rPr lang="en-US" sz="3600" i="1" dirty="0"/>
              <a:t>preferable</a:t>
            </a:r>
            <a:r>
              <a:rPr lang="en-US" sz="3600" dirty="0"/>
              <a:t> to manually decreasing interface MTU</a:t>
            </a:r>
          </a:p>
          <a:p>
            <a:pPr lvl="1"/>
            <a:r>
              <a:rPr lang="en-US" sz="3600" dirty="0"/>
              <a:t>The cure should never be worse than the disease</a:t>
            </a:r>
          </a:p>
        </p:txBody>
      </p:sp>
    </p:spTree>
    <p:extLst>
      <p:ext uri="{BB962C8B-B14F-4D97-AF65-F5344CB8AC3E}">
        <p14:creationId xmlns:p14="http://schemas.microsoft.com/office/powerpoint/2010/main" val="141592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277687-0C2C-AFB5-1779-5E469622F5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6016A-4B69-A317-909E-1073C204DF28}"/>
              </a:ext>
            </a:extLst>
          </p:cNvPr>
          <p:cNvSpPr>
            <a:spLocks noGrp="1"/>
          </p:cNvSpPr>
          <p:nvPr>
            <p:ph type="title"/>
          </p:nvPr>
        </p:nvSpPr>
        <p:spPr/>
        <p:txBody>
          <a:bodyPr/>
          <a:lstStyle/>
          <a:p>
            <a:r>
              <a:rPr lang="en-US" dirty="0"/>
              <a:t>(Please Pardon)</a:t>
            </a:r>
            <a:br>
              <a:rPr lang="en-US" dirty="0"/>
            </a:br>
            <a:r>
              <a:rPr lang="en-US" dirty="0"/>
              <a:t>My Jargon</a:t>
            </a:r>
          </a:p>
        </p:txBody>
      </p:sp>
      <p:sp>
        <p:nvSpPr>
          <p:cNvPr id="3" name="Text Placeholder 2">
            <a:extLst>
              <a:ext uri="{FF2B5EF4-FFF2-40B4-BE49-F238E27FC236}">
                <a16:creationId xmlns:a16="http://schemas.microsoft.com/office/drawing/2014/main" id="{76BEB6E9-B307-5E37-3815-23FA8B80D78E}"/>
              </a:ext>
            </a:extLst>
          </p:cNvPr>
          <p:cNvSpPr>
            <a:spLocks noGrp="1"/>
          </p:cNvSpPr>
          <p:nvPr>
            <p:ph type="body" idx="1"/>
          </p:nvPr>
        </p:nvSpPr>
        <p:spPr/>
        <p:txBody>
          <a:bodyPr/>
          <a:lstStyle/>
          <a:p>
            <a:r>
              <a:rPr lang="en-US" dirty="0"/>
              <a:t>04-Feb-2025</a:t>
            </a:r>
          </a:p>
        </p:txBody>
      </p:sp>
    </p:spTree>
    <p:extLst>
      <p:ext uri="{BB962C8B-B14F-4D97-AF65-F5344CB8AC3E}">
        <p14:creationId xmlns:p14="http://schemas.microsoft.com/office/powerpoint/2010/main" val="3139382481"/>
      </p:ext>
    </p:extLst>
  </p:cSld>
  <p:clrMapOvr>
    <a:masterClrMapping/>
  </p:clrMapOvr>
</p:sld>
</file>

<file path=ppt/theme/theme1.xml><?xml version="1.0" encoding="utf-8"?>
<a:theme xmlns:a="http://schemas.openxmlformats.org/drawingml/2006/main" name="NANOG Theme v1">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10222</TotalTime>
  <Words>9620</Words>
  <Application>Microsoft Office PowerPoint</Application>
  <PresentationFormat>Widescreen</PresentationFormat>
  <Paragraphs>835</Paragraphs>
  <Slides>67</Slides>
  <Notes>56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system-ui</vt:lpstr>
      <vt:lpstr>Arial</vt:lpstr>
      <vt:lpstr>var(--bs-body-font-family)</vt:lpstr>
      <vt:lpstr>Montserrat SemiBold</vt:lpstr>
      <vt:lpstr>Montserrat</vt:lpstr>
      <vt:lpstr>Calibri</vt:lpstr>
      <vt:lpstr>NANOG Theme v1</vt:lpstr>
      <vt:lpstr>The MTU Manifesto</vt:lpstr>
      <vt:lpstr>Preamble</vt:lpstr>
      <vt:lpstr>Who is this person talking to you?</vt:lpstr>
      <vt:lpstr>Context</vt:lpstr>
      <vt:lpstr>Agenda</vt:lpstr>
      <vt:lpstr>Assumptions</vt:lpstr>
      <vt:lpstr>Assumptions (1)</vt:lpstr>
      <vt:lpstr>Assumptions (2)</vt:lpstr>
      <vt:lpstr>(Please Pardon) My Jargon</vt:lpstr>
      <vt:lpstr>Path MTU Discovery</vt:lpstr>
      <vt:lpstr>Stack Adjacency</vt:lpstr>
      <vt:lpstr>Overlay/Underlay Tunnel Endpoints</vt:lpstr>
      <vt:lpstr>MTU, Generalized</vt:lpstr>
      <vt:lpstr>Maximum Payload Unit (MPU)</vt:lpstr>
      <vt:lpstr>Maximum Receive Unit (MRU)</vt:lpstr>
      <vt:lpstr>The List of Grievances</vt:lpstr>
      <vt:lpstr>Vertical Interface Design in Message-Oriented Protocols</vt:lpstr>
      <vt:lpstr>IP overlays / “In-network-tunneling” Break PMTUD for the Overlay</vt:lpstr>
      <vt:lpstr>Common Design Practices Exacerbate MTU Issues</vt:lpstr>
      <vt:lpstr>Indictment of Vertical Interface Design (of message-oriented protocols)</vt:lpstr>
      <vt:lpstr>Lack of Downstack MPU Visibility</vt:lpstr>
      <vt:lpstr>Variable Encapsulation Overhead</vt:lpstr>
      <vt:lpstr>MRU Opacity</vt:lpstr>
      <vt:lpstr>Current Workarounds</vt:lpstr>
      <vt:lpstr>TL/DR: Vertical Interface Design</vt:lpstr>
      <vt:lpstr>Indictment of In-Network Tunneling / IP overlays</vt:lpstr>
      <vt:lpstr>In-network tunneling / IP-overlay Breaks PMTUD</vt:lpstr>
      <vt:lpstr>How Can This Be?</vt:lpstr>
      <vt:lpstr>Overlay/Underlay/Tunnel Interfaces</vt:lpstr>
      <vt:lpstr>Why nothing?</vt:lpstr>
      <vt:lpstr>Current Workarounds</vt:lpstr>
      <vt:lpstr>TL/DR: In-Network Tunneling</vt:lpstr>
      <vt:lpstr>Indictment of Operators’ Design Practices </vt:lpstr>
      <vt:lpstr>Encapsulation Ad Absurdum</vt:lpstr>
      <vt:lpstr>Encapsulation Ad Absurdum (pics!)</vt:lpstr>
      <vt:lpstr>Failure to Implement PLPMTUD</vt:lpstr>
      <vt:lpstr>Jumbo Gumbo</vt:lpstr>
      <vt:lpstr>The List of Demands</vt:lpstr>
      <vt:lpstr>Of Standards Bodies:</vt:lpstr>
      <vt:lpstr>Of Vertical Interface Designers:</vt:lpstr>
      <vt:lpstr>Of Makers of IP Overlay Systems:</vt:lpstr>
      <vt:lpstr>Operators: Enforce Per-Subnet MTU</vt:lpstr>
      <vt:lpstr>Operators:  Overlay Precautions</vt:lpstr>
      <vt:lpstr>Operators:  Enable PLPMTUD</vt:lpstr>
      <vt:lpstr>Operators:  Bi-modal MTU</vt:lpstr>
      <vt:lpstr>Operators: BGP Policy</vt:lpstr>
      <vt:lpstr>Well-Grounded Paths to MTU(topia?)</vt:lpstr>
      <vt:lpstr>“MTU propagation over EVPN Overlays”</vt:lpstr>
      <vt:lpstr>Purely Speculative Paths to MTU(topia?)</vt:lpstr>
      <vt:lpstr>IP/ICMP PMTUD w/ inference?</vt:lpstr>
      <vt:lpstr>Decouple Interface and Path MTU?</vt:lpstr>
      <vt:lpstr>Questions (and answers?)</vt:lpstr>
      <vt:lpstr>FIN</vt:lpstr>
      <vt:lpstr>PowerPoint Presentation</vt:lpstr>
      <vt:lpstr>Content Sacrificed to Time Constraints</vt:lpstr>
      <vt:lpstr>Nested Encapsulation</vt:lpstr>
      <vt:lpstr>IP / Ethernet</vt:lpstr>
      <vt:lpstr>IP / Ethernet Encapsulation</vt:lpstr>
      <vt:lpstr>Ethernet Jumbo Frames</vt:lpstr>
      <vt:lpstr>Ethernet Jumbo Frames (3)</vt:lpstr>
      <vt:lpstr>IP / Jumbo-Ethernet Encapsulation</vt:lpstr>
      <vt:lpstr>PMTUD: Why?</vt:lpstr>
      <vt:lpstr>PMTUD: RFC1191</vt:lpstr>
      <vt:lpstr>PMTUD: RFC4821 / PLPMTUD</vt:lpstr>
      <vt:lpstr>PMTUD: RFC8899 / DPLPMTUD</vt:lpstr>
      <vt:lpstr>PMTUD: Recap</vt:lpstr>
      <vt:lpstr>Ethernet Jumbo Frames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NANOG Presentation</dc:title>
  <cp:lastModifiedBy>Mencken Davidson</cp:lastModifiedBy>
  <cp:revision>11</cp:revision>
  <dcterms:modified xsi:type="dcterms:W3CDTF">2025-01-26T03:34:43Z</dcterms:modified>
</cp:coreProperties>
</file>