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7" r:id="rId3"/>
    <p:sldId id="296" r:id="rId4"/>
    <p:sldId id="274" r:id="rId5"/>
    <p:sldId id="275" r:id="rId6"/>
    <p:sldId id="257" r:id="rId7"/>
    <p:sldId id="256" r:id="rId8"/>
    <p:sldId id="263" r:id="rId9"/>
    <p:sldId id="259" r:id="rId10"/>
    <p:sldId id="286" r:id="rId11"/>
    <p:sldId id="276" r:id="rId12"/>
    <p:sldId id="289" r:id="rId13"/>
    <p:sldId id="290" r:id="rId14"/>
    <p:sldId id="291" r:id="rId15"/>
    <p:sldId id="272" r:id="rId16"/>
    <p:sldId id="271" r:id="rId17"/>
    <p:sldId id="273" r:id="rId18"/>
    <p:sldId id="292" r:id="rId19"/>
    <p:sldId id="277" r:id="rId20"/>
    <p:sldId id="261" r:id="rId21"/>
    <p:sldId id="293" r:id="rId22"/>
    <p:sldId id="298" r:id="rId23"/>
    <p:sldId id="299" r:id="rId24"/>
    <p:sldId id="280" r:id="rId25"/>
    <p:sldId id="301" r:id="rId26"/>
    <p:sldId id="302" r:id="rId27"/>
    <p:sldId id="267" r:id="rId28"/>
    <p:sldId id="294" r:id="rId29"/>
    <p:sldId id="281" r:id="rId30"/>
    <p:sldId id="284" r:id="rId31"/>
    <p:sldId id="297" r:id="rId32"/>
    <p:sldId id="278" r:id="rId33"/>
    <p:sldId id="265" r:id="rId34"/>
    <p:sldId id="279" r:id="rId35"/>
    <p:sldId id="264" r:id="rId36"/>
    <p:sldId id="258" r:id="rId37"/>
    <p:sldId id="262" r:id="rId38"/>
    <p:sldId id="260" r:id="rId39"/>
    <p:sldId id="270" r:id="rId40"/>
    <p:sldId id="285" r:id="rId41"/>
    <p:sldId id="282"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5D366769-7107-4AFC-A0A1-A85FC2E5AB7A}" type="datetimeFigureOut">
              <a:rPr lang="fr-FR" smtClean="0"/>
              <a:t>15/05/2022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D8E5B2-DE52-4251-8D4F-3872F382A328}" type="slidenum">
              <a:rPr lang="fr-FR" smtClean="0"/>
              <a:t>‹N°›</a:t>
            </a:fld>
            <a:endParaRPr lang="fr-FR"/>
          </a:p>
        </p:txBody>
      </p:sp>
    </p:spTree>
    <p:extLst>
      <p:ext uri="{BB962C8B-B14F-4D97-AF65-F5344CB8AC3E}">
        <p14:creationId xmlns:p14="http://schemas.microsoft.com/office/powerpoint/2010/main" val="3591399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D366769-7107-4AFC-A0A1-A85FC2E5AB7A}" type="datetimeFigureOut">
              <a:rPr lang="fr-FR" smtClean="0"/>
              <a:t>15/05/2022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D8E5B2-DE52-4251-8D4F-3872F382A328}" type="slidenum">
              <a:rPr lang="fr-FR" smtClean="0"/>
              <a:t>‹N°›</a:t>
            </a:fld>
            <a:endParaRPr lang="fr-FR"/>
          </a:p>
        </p:txBody>
      </p:sp>
    </p:spTree>
    <p:extLst>
      <p:ext uri="{BB962C8B-B14F-4D97-AF65-F5344CB8AC3E}">
        <p14:creationId xmlns:p14="http://schemas.microsoft.com/office/powerpoint/2010/main" val="410975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D366769-7107-4AFC-A0A1-A85FC2E5AB7A}" type="datetimeFigureOut">
              <a:rPr lang="fr-FR" smtClean="0"/>
              <a:t>15/05/2022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D8E5B2-DE52-4251-8D4F-3872F382A328}" type="slidenum">
              <a:rPr lang="fr-FR" smtClean="0"/>
              <a:t>‹N°›</a:t>
            </a:fld>
            <a:endParaRPr lang="fr-FR"/>
          </a:p>
        </p:txBody>
      </p:sp>
    </p:spTree>
    <p:extLst>
      <p:ext uri="{BB962C8B-B14F-4D97-AF65-F5344CB8AC3E}">
        <p14:creationId xmlns:p14="http://schemas.microsoft.com/office/powerpoint/2010/main" val="341168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D366769-7107-4AFC-A0A1-A85FC2E5AB7A}" type="datetimeFigureOut">
              <a:rPr lang="fr-FR" smtClean="0"/>
              <a:t>15/05/2022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D8E5B2-DE52-4251-8D4F-3872F382A328}" type="slidenum">
              <a:rPr lang="fr-FR" smtClean="0"/>
              <a:t>‹N°›</a:t>
            </a:fld>
            <a:endParaRPr lang="fr-FR"/>
          </a:p>
        </p:txBody>
      </p:sp>
    </p:spTree>
    <p:extLst>
      <p:ext uri="{BB962C8B-B14F-4D97-AF65-F5344CB8AC3E}">
        <p14:creationId xmlns:p14="http://schemas.microsoft.com/office/powerpoint/2010/main" val="578350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D366769-7107-4AFC-A0A1-A85FC2E5AB7A}" type="datetimeFigureOut">
              <a:rPr lang="fr-FR" smtClean="0"/>
              <a:t>15/05/2022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7D8E5B2-DE52-4251-8D4F-3872F382A328}" type="slidenum">
              <a:rPr lang="fr-FR" smtClean="0"/>
              <a:t>‹N°›</a:t>
            </a:fld>
            <a:endParaRPr lang="fr-FR"/>
          </a:p>
        </p:txBody>
      </p:sp>
    </p:spTree>
    <p:extLst>
      <p:ext uri="{BB962C8B-B14F-4D97-AF65-F5344CB8AC3E}">
        <p14:creationId xmlns:p14="http://schemas.microsoft.com/office/powerpoint/2010/main" val="141783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D366769-7107-4AFC-A0A1-A85FC2E5AB7A}" type="datetimeFigureOut">
              <a:rPr lang="fr-FR" smtClean="0"/>
              <a:t>15/05/2022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7D8E5B2-DE52-4251-8D4F-3872F382A328}" type="slidenum">
              <a:rPr lang="fr-FR" smtClean="0"/>
              <a:t>‹N°›</a:t>
            </a:fld>
            <a:endParaRPr lang="fr-FR"/>
          </a:p>
        </p:txBody>
      </p:sp>
    </p:spTree>
    <p:extLst>
      <p:ext uri="{BB962C8B-B14F-4D97-AF65-F5344CB8AC3E}">
        <p14:creationId xmlns:p14="http://schemas.microsoft.com/office/powerpoint/2010/main" val="106539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D366769-7107-4AFC-A0A1-A85FC2E5AB7A}" type="datetimeFigureOut">
              <a:rPr lang="fr-FR" smtClean="0"/>
              <a:t>15/05/2022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7D8E5B2-DE52-4251-8D4F-3872F382A328}" type="slidenum">
              <a:rPr lang="fr-FR" smtClean="0"/>
              <a:t>‹N°›</a:t>
            </a:fld>
            <a:endParaRPr lang="fr-FR"/>
          </a:p>
        </p:txBody>
      </p:sp>
    </p:spTree>
    <p:extLst>
      <p:ext uri="{BB962C8B-B14F-4D97-AF65-F5344CB8AC3E}">
        <p14:creationId xmlns:p14="http://schemas.microsoft.com/office/powerpoint/2010/main" val="411366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D366769-7107-4AFC-A0A1-A85FC2E5AB7A}" type="datetimeFigureOut">
              <a:rPr lang="fr-FR" smtClean="0"/>
              <a:t>15/05/2022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7D8E5B2-DE52-4251-8D4F-3872F382A328}" type="slidenum">
              <a:rPr lang="fr-FR" smtClean="0"/>
              <a:t>‹N°›</a:t>
            </a:fld>
            <a:endParaRPr lang="fr-FR"/>
          </a:p>
        </p:txBody>
      </p:sp>
    </p:spTree>
    <p:extLst>
      <p:ext uri="{BB962C8B-B14F-4D97-AF65-F5344CB8AC3E}">
        <p14:creationId xmlns:p14="http://schemas.microsoft.com/office/powerpoint/2010/main" val="25846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D366769-7107-4AFC-A0A1-A85FC2E5AB7A}" type="datetimeFigureOut">
              <a:rPr lang="fr-FR" smtClean="0"/>
              <a:t>15/05/2022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7D8E5B2-DE52-4251-8D4F-3872F382A328}" type="slidenum">
              <a:rPr lang="fr-FR" smtClean="0"/>
              <a:t>‹N°›</a:t>
            </a:fld>
            <a:endParaRPr lang="fr-FR"/>
          </a:p>
        </p:txBody>
      </p:sp>
    </p:spTree>
    <p:extLst>
      <p:ext uri="{BB962C8B-B14F-4D97-AF65-F5344CB8AC3E}">
        <p14:creationId xmlns:p14="http://schemas.microsoft.com/office/powerpoint/2010/main" val="415205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D366769-7107-4AFC-A0A1-A85FC2E5AB7A}" type="datetimeFigureOut">
              <a:rPr lang="fr-FR" smtClean="0"/>
              <a:t>15/05/2022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7D8E5B2-DE52-4251-8D4F-3872F382A328}" type="slidenum">
              <a:rPr lang="fr-FR" smtClean="0"/>
              <a:t>‹N°›</a:t>
            </a:fld>
            <a:endParaRPr lang="fr-FR"/>
          </a:p>
        </p:txBody>
      </p:sp>
    </p:spTree>
    <p:extLst>
      <p:ext uri="{BB962C8B-B14F-4D97-AF65-F5344CB8AC3E}">
        <p14:creationId xmlns:p14="http://schemas.microsoft.com/office/powerpoint/2010/main" val="3201900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D366769-7107-4AFC-A0A1-A85FC2E5AB7A}" type="datetimeFigureOut">
              <a:rPr lang="fr-FR" smtClean="0"/>
              <a:t>15/05/2022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7D8E5B2-DE52-4251-8D4F-3872F382A328}" type="slidenum">
              <a:rPr lang="fr-FR" smtClean="0"/>
              <a:t>‹N°›</a:t>
            </a:fld>
            <a:endParaRPr lang="fr-FR"/>
          </a:p>
        </p:txBody>
      </p:sp>
    </p:spTree>
    <p:extLst>
      <p:ext uri="{BB962C8B-B14F-4D97-AF65-F5344CB8AC3E}">
        <p14:creationId xmlns:p14="http://schemas.microsoft.com/office/powerpoint/2010/main" val="205908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66769-7107-4AFC-A0A1-A85FC2E5AB7A}" type="datetimeFigureOut">
              <a:rPr lang="fr-FR" smtClean="0"/>
              <a:t>15/05/2022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8E5B2-DE52-4251-8D4F-3872F382A328}" type="slidenum">
              <a:rPr lang="fr-FR" smtClean="0"/>
              <a:t>‹N°›</a:t>
            </a:fld>
            <a:endParaRPr lang="fr-FR"/>
          </a:p>
        </p:txBody>
      </p:sp>
    </p:spTree>
    <p:extLst>
      <p:ext uri="{BB962C8B-B14F-4D97-AF65-F5344CB8AC3E}">
        <p14:creationId xmlns:p14="http://schemas.microsoft.com/office/powerpoint/2010/main" val="1339390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image" Target="../media/image321.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390.png"/><Relationship Id="rId7" Type="http://schemas.openxmlformats.org/officeDocument/2006/relationships/image" Target="../media/image290.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280.PNG"/><Relationship Id="rId11" Type="http://schemas.openxmlformats.org/officeDocument/2006/relationships/image" Target="../media/image330.png"/><Relationship Id="rId10" Type="http://schemas.openxmlformats.org/officeDocument/2006/relationships/image" Target="../media/image320.png"/><Relationship Id="rId4" Type="http://schemas.openxmlformats.org/officeDocument/2006/relationships/image" Target="../media/image270.png"/><Relationship Id="rId9" Type="http://schemas.openxmlformats.org/officeDocument/2006/relationships/image" Target="../media/image310.png"/></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8.png"/><Relationship Id="rId7"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410.png"/><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7632" y="3265853"/>
            <a:ext cx="10515600" cy="1325563"/>
          </a:xfrm>
        </p:spPr>
        <p:txBody>
          <a:bodyPr/>
          <a:lstStyle/>
          <a:p>
            <a:r>
              <a:rPr lang="fr-FR" u="sng" dirty="0" smtClean="0"/>
              <a:t>FREINAGE </a:t>
            </a:r>
            <a:r>
              <a:rPr lang="fr-FR" u="sng" dirty="0" smtClean="0"/>
              <a:t>ET </a:t>
            </a:r>
            <a:br>
              <a:rPr lang="fr-FR" u="sng" dirty="0" smtClean="0"/>
            </a:br>
            <a:r>
              <a:rPr lang="fr-FR" u="sng" dirty="0" smtClean="0"/>
              <a:t>RECUPERATION </a:t>
            </a:r>
            <a:r>
              <a:rPr lang="fr-FR" u="sng" dirty="0"/>
              <a:t>D’ENERGIE</a:t>
            </a:r>
          </a:p>
        </p:txBody>
      </p:sp>
      <p:sp>
        <p:nvSpPr>
          <p:cNvPr id="4" name="ZoneTexte 3"/>
          <p:cNvSpPr txBox="1"/>
          <p:nvPr/>
        </p:nvSpPr>
        <p:spPr>
          <a:xfrm>
            <a:off x="736270" y="1455832"/>
            <a:ext cx="11329060" cy="707886"/>
          </a:xfrm>
          <a:prstGeom prst="rect">
            <a:avLst/>
          </a:prstGeom>
          <a:noFill/>
        </p:spPr>
        <p:txBody>
          <a:bodyPr wrap="square" rtlCol="0">
            <a:spAutoFit/>
          </a:bodyPr>
          <a:lstStyle/>
          <a:p>
            <a:r>
              <a:rPr lang="fr-FR" sz="2000" dirty="0" smtClean="0"/>
              <a:t>TRANSPORTER </a:t>
            </a:r>
            <a:r>
              <a:rPr lang="fr-FR" sz="2000" dirty="0"/>
              <a:t>UNE PERSONNE SANS EFFORT EN ASSURANT SA SECURITE PAR UN ECLAIRAGE AUTOMATISE</a:t>
            </a:r>
            <a:br>
              <a:rPr lang="fr-FR" sz="2000" dirty="0"/>
            </a:br>
            <a:endParaRPr lang="fr-FR" sz="2000" dirty="0"/>
          </a:p>
        </p:txBody>
      </p:sp>
      <p:sp>
        <p:nvSpPr>
          <p:cNvPr id="5" name="ZoneTexte 4"/>
          <p:cNvSpPr txBox="1"/>
          <p:nvPr/>
        </p:nvSpPr>
        <p:spPr>
          <a:xfrm>
            <a:off x="570016" y="561010"/>
            <a:ext cx="9417132" cy="984885"/>
          </a:xfrm>
          <a:prstGeom prst="rect">
            <a:avLst/>
          </a:prstGeom>
          <a:noFill/>
        </p:spPr>
        <p:txBody>
          <a:bodyPr wrap="square" rtlCol="0">
            <a:spAutoFit/>
          </a:bodyPr>
          <a:lstStyle/>
          <a:p>
            <a:r>
              <a:rPr lang="fr-FR" sz="4000" u="sng" dirty="0" smtClean="0"/>
              <a:t>Projet: LONGBOARDELECTRIQUE</a:t>
            </a:r>
            <a:endParaRPr lang="fr-FR" sz="4000" u="sng" dirty="0"/>
          </a:p>
          <a:p>
            <a:endParaRPr lang="fr-FR" dirty="0"/>
          </a:p>
        </p:txBody>
      </p:sp>
      <p:pic>
        <p:nvPicPr>
          <p:cNvPr id="6" name="Image 5"/>
          <p:cNvPicPr>
            <a:picLocks noChangeAspect="1"/>
          </p:cNvPicPr>
          <p:nvPr/>
        </p:nvPicPr>
        <p:blipFill rotWithShape="1">
          <a:blip r:embed="rId2"/>
          <a:srcRect b="5705"/>
          <a:stretch/>
        </p:blipFill>
        <p:spPr>
          <a:xfrm>
            <a:off x="8591427" y="2781541"/>
            <a:ext cx="2419350" cy="2514854"/>
          </a:xfrm>
          <a:prstGeom prst="rect">
            <a:avLst/>
          </a:prstGeom>
        </p:spPr>
      </p:pic>
    </p:spTree>
    <p:extLst>
      <p:ext uri="{BB962C8B-B14F-4D97-AF65-F5344CB8AC3E}">
        <p14:creationId xmlns:p14="http://schemas.microsoft.com/office/powerpoint/2010/main" val="4183923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smtClean="0"/>
              <a:t>Conclusion:</a:t>
            </a:r>
            <a:endParaRPr lang="fr-FR" u="sng"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lstStyle/>
              <a:p>
                <a:r>
                  <a:rPr lang="fr-FR" dirty="0" smtClean="0"/>
                  <a:t>La pente va engendrer un couple sur le moteur qui va donc être en génératrice.</a:t>
                </a:r>
              </a:p>
              <a:p>
                <a:r>
                  <a:rPr lang="fr-FR" dirty="0" smtClean="0"/>
                  <a:t>Plus la pente va être important (l’angle) plus l’accélération du système va être importante</a:t>
                </a:r>
              </a:p>
              <a:p>
                <a:r>
                  <a:rPr lang="fr-FR" dirty="0" smtClean="0"/>
                  <a:t>Pour avoir une accélération nul il faut crée un couple de freinage </a:t>
                </a:r>
                <a:r>
                  <a:rPr lang="fr-FR" dirty="0" smtClean="0">
                    <a:solidFill>
                      <a:schemeClr val="tx1"/>
                    </a:solidFill>
                  </a:rPr>
                  <a:t>Cr=</a:t>
                </a:r>
                <a14:m>
                  <m:oMath xmlns:m="http://schemas.openxmlformats.org/officeDocument/2006/math">
                    <m:acc>
                      <m:accPr>
                        <m:chr m:val="⃑"/>
                        <m:ctrlPr>
                          <a:rPr lang="fr-FR" i="1">
                            <a:solidFill>
                              <a:schemeClr val="tx1"/>
                            </a:solidFill>
                            <a:latin typeface="Cambria Math" panose="02040503050406030204" pitchFamily="18" charset="0"/>
                          </a:rPr>
                        </m:ctrlPr>
                      </m:accPr>
                      <m:e>
                        <m:r>
                          <a:rPr lang="fr-FR" i="1">
                            <a:solidFill>
                              <a:schemeClr val="tx1"/>
                            </a:solidFill>
                            <a:latin typeface="Cambria Math" panose="02040503050406030204" pitchFamily="18" charset="0"/>
                          </a:rPr>
                          <m:t>𝑃</m:t>
                        </m:r>
                      </m:e>
                    </m:acc>
                    <m:r>
                      <a:rPr lang="fr-FR" i="1">
                        <a:solidFill>
                          <a:schemeClr val="tx1"/>
                        </a:solidFill>
                        <a:latin typeface="Cambria Math" panose="02040503050406030204" pitchFamily="18" charset="0"/>
                        <a:ea typeface="Cambria Math" panose="02040503050406030204" pitchFamily="18" charset="0"/>
                      </a:rPr>
                      <m:t>×</m:t>
                    </m:r>
                    <m:func>
                      <m:funcPr>
                        <m:ctrlPr>
                          <a:rPr lang="fr-FR" i="1">
                            <a:solidFill>
                              <a:schemeClr val="tx1"/>
                            </a:solidFill>
                            <a:latin typeface="Cambria Math" panose="02040503050406030204" pitchFamily="18" charset="0"/>
                            <a:ea typeface="Cambria Math" panose="02040503050406030204" pitchFamily="18" charset="0"/>
                          </a:rPr>
                        </m:ctrlPr>
                      </m:funcPr>
                      <m:fName>
                        <m:r>
                          <m:rPr>
                            <m:sty m:val="p"/>
                          </m:rPr>
                          <a:rPr lang="fr-FR">
                            <a:solidFill>
                              <a:schemeClr val="tx1"/>
                            </a:solidFill>
                            <a:latin typeface="Cambria Math" panose="02040503050406030204" pitchFamily="18" charset="0"/>
                            <a:ea typeface="Cambria Math" panose="02040503050406030204" pitchFamily="18" charset="0"/>
                          </a:rPr>
                          <m:t>sin</m:t>
                        </m:r>
                      </m:fName>
                      <m:e>
                        <m:d>
                          <m:dPr>
                            <m:ctrlPr>
                              <a:rPr lang="fr-FR" i="1">
                                <a:solidFill>
                                  <a:schemeClr val="tx1"/>
                                </a:solidFill>
                                <a:latin typeface="Cambria Math" panose="02040503050406030204" pitchFamily="18" charset="0"/>
                                <a:ea typeface="Cambria Math" panose="02040503050406030204" pitchFamily="18" charset="0"/>
                              </a:rPr>
                            </m:ctrlPr>
                          </m:dPr>
                          <m:e>
                            <m:r>
                              <a:rPr lang="fr-FR" i="1">
                                <a:solidFill>
                                  <a:schemeClr val="tx1"/>
                                </a:solidFill>
                                <a:latin typeface="Cambria Math" panose="02040503050406030204" pitchFamily="18" charset="0"/>
                                <a:ea typeface="Cambria Math" panose="02040503050406030204" pitchFamily="18" charset="0"/>
                              </a:rPr>
                              <m:t>𝛼</m:t>
                            </m:r>
                          </m:e>
                        </m:d>
                      </m:e>
                    </m:func>
                  </m:oMath>
                </a14:m>
                <a:r>
                  <a:rPr lang="fr-FR" dirty="0">
                    <a:solidFill>
                      <a:schemeClr val="tx1"/>
                    </a:solidFill>
                  </a:rPr>
                  <a:t>*3,3*</a:t>
                </a:r>
                <a14:m>
                  <m:oMath xmlns:m="http://schemas.openxmlformats.org/officeDocument/2006/math">
                    <m:sSup>
                      <m:sSupPr>
                        <m:ctrlPr>
                          <a:rPr lang="fr-FR" i="1">
                            <a:solidFill>
                              <a:schemeClr val="tx1"/>
                            </a:solidFill>
                            <a:latin typeface="Cambria Math" panose="02040503050406030204" pitchFamily="18" charset="0"/>
                          </a:rPr>
                        </m:ctrlPr>
                      </m:sSupPr>
                      <m:e>
                        <m:r>
                          <a:rPr lang="fr-FR" i="1">
                            <a:solidFill>
                              <a:schemeClr val="tx1"/>
                            </a:solidFill>
                            <a:latin typeface="Cambria Math" panose="02040503050406030204" pitchFamily="18" charset="0"/>
                          </a:rPr>
                          <m:t>10</m:t>
                        </m:r>
                      </m:e>
                      <m:sup>
                        <m:r>
                          <a:rPr lang="fr-FR" i="1">
                            <a:solidFill>
                              <a:schemeClr val="tx1"/>
                            </a:solidFill>
                            <a:latin typeface="Cambria Math" panose="02040503050406030204" pitchFamily="18" charset="0"/>
                          </a:rPr>
                          <m:t>−2</m:t>
                        </m:r>
                      </m:sup>
                    </m:sSup>
                  </m:oMath>
                </a14:m>
                <a:endParaRPr lang="fr-FR" dirty="0" smtClean="0"/>
              </a:p>
              <a:p>
                <a:endParaRPr lang="fr-FR" dirty="0" smtClean="0"/>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1043" t="-2241" r="-1449"/>
                </a:stretch>
              </a:blipFill>
            </p:spPr>
            <p:txBody>
              <a:bodyPr/>
              <a:lstStyle/>
              <a:p>
                <a:r>
                  <a:rPr lang="fr-FR">
                    <a:noFill/>
                  </a:rPr>
                  <a:t> </a:t>
                </a:r>
              </a:p>
            </p:txBody>
          </p:sp>
        </mc:Fallback>
      </mc:AlternateContent>
      <p:sp>
        <p:nvSpPr>
          <p:cNvPr id="4" name="ZoneTexte 3"/>
          <p:cNvSpPr txBox="1"/>
          <p:nvPr/>
        </p:nvSpPr>
        <p:spPr>
          <a:xfrm>
            <a:off x="376052" y="5080794"/>
            <a:ext cx="10977748" cy="1477328"/>
          </a:xfrm>
          <a:prstGeom prst="rect">
            <a:avLst/>
          </a:prstGeom>
          <a:noFill/>
        </p:spPr>
        <p:txBody>
          <a:bodyPr wrap="square" rtlCol="0">
            <a:spAutoFit/>
          </a:bodyPr>
          <a:lstStyle/>
          <a:p>
            <a:r>
              <a:rPr lang="fr-FR" sz="2400" u="sng" dirty="0" smtClean="0"/>
              <a:t>Objectifs:</a:t>
            </a:r>
          </a:p>
          <a:p>
            <a:r>
              <a:rPr lang="fr-FR" sz="2400" dirty="0" smtClean="0"/>
              <a:t>	Démontrer </a:t>
            </a:r>
            <a:r>
              <a:rPr lang="fr-FR" sz="2400" dirty="0"/>
              <a:t>l’influence de la pente sur la vitesse du système</a:t>
            </a:r>
          </a:p>
          <a:p>
            <a:r>
              <a:rPr lang="fr-FR" sz="2400" dirty="0" smtClean="0"/>
              <a:t>	Trouver </a:t>
            </a:r>
            <a:r>
              <a:rPr lang="fr-FR" sz="2400" dirty="0"/>
              <a:t>le couple de freinage nécessaire pour avoir une vitesse constante</a:t>
            </a:r>
          </a:p>
          <a:p>
            <a:endParaRPr lang="fr-FR" dirty="0"/>
          </a:p>
        </p:txBody>
      </p:sp>
      <p:pic>
        <p:nvPicPr>
          <p:cNvPr id="5" name="Image 4"/>
          <p:cNvPicPr>
            <a:picLocks noChangeAspect="1"/>
          </p:cNvPicPr>
          <p:nvPr/>
        </p:nvPicPr>
        <p:blipFill rotWithShape="1">
          <a:blip r:embed="rId3"/>
          <a:srcRect l="36893" t="32745" r="36254" b="43210"/>
          <a:stretch/>
        </p:blipFill>
        <p:spPr>
          <a:xfrm>
            <a:off x="10842171" y="5500096"/>
            <a:ext cx="368135" cy="354988"/>
          </a:xfrm>
          <a:prstGeom prst="rect">
            <a:avLst/>
          </a:prstGeom>
        </p:spPr>
      </p:pic>
      <p:pic>
        <p:nvPicPr>
          <p:cNvPr id="6" name="Image 5"/>
          <p:cNvPicPr>
            <a:picLocks noChangeAspect="1"/>
          </p:cNvPicPr>
          <p:nvPr/>
        </p:nvPicPr>
        <p:blipFill rotWithShape="1">
          <a:blip r:embed="rId3"/>
          <a:srcRect l="36893" t="32745" r="36254" b="43210"/>
          <a:stretch/>
        </p:blipFill>
        <p:spPr>
          <a:xfrm>
            <a:off x="10842170" y="5919947"/>
            <a:ext cx="368135" cy="354988"/>
          </a:xfrm>
          <a:prstGeom prst="rect">
            <a:avLst/>
          </a:prstGeom>
        </p:spPr>
      </p:pic>
    </p:spTree>
    <p:extLst>
      <p:ext uri="{BB962C8B-B14F-4D97-AF65-F5344CB8AC3E}">
        <p14:creationId xmlns:p14="http://schemas.microsoft.com/office/powerpoint/2010/main" val="35506653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185283" y="930518"/>
            <a:ext cx="10515600" cy="1325563"/>
          </a:xfrm>
        </p:spPr>
        <p:txBody>
          <a:bodyPr/>
          <a:lstStyle/>
          <a:p>
            <a:r>
              <a:rPr lang="fr-FR" u="sng" dirty="0" smtClean="0"/>
              <a:t>II-Modèle </a:t>
            </a:r>
            <a:r>
              <a:rPr lang="fr-FR" u="sng" dirty="0"/>
              <a:t>Mathlab</a:t>
            </a:r>
            <a:endParaRPr lang="fr-FR" dirty="0"/>
          </a:p>
        </p:txBody>
      </p:sp>
      <p:pic>
        <p:nvPicPr>
          <p:cNvPr id="3" name="Image 2"/>
          <p:cNvPicPr>
            <a:picLocks noChangeAspect="1"/>
          </p:cNvPicPr>
          <p:nvPr/>
        </p:nvPicPr>
        <p:blipFill>
          <a:blip r:embed="rId2"/>
          <a:stretch>
            <a:fillRect/>
          </a:stretch>
        </p:blipFill>
        <p:spPr>
          <a:xfrm>
            <a:off x="7825838" y="728905"/>
            <a:ext cx="3972667" cy="1728791"/>
          </a:xfrm>
          <a:prstGeom prst="rect">
            <a:avLst/>
          </a:prstGeom>
        </p:spPr>
      </p:pic>
      <p:sp>
        <p:nvSpPr>
          <p:cNvPr id="4" name="ZoneTexte 3"/>
          <p:cNvSpPr txBox="1"/>
          <p:nvPr/>
        </p:nvSpPr>
        <p:spPr>
          <a:xfrm>
            <a:off x="1140030" y="3309111"/>
            <a:ext cx="6044541" cy="2616101"/>
          </a:xfrm>
          <a:prstGeom prst="rect">
            <a:avLst/>
          </a:prstGeom>
          <a:noFill/>
        </p:spPr>
        <p:txBody>
          <a:bodyPr wrap="square" rtlCol="0">
            <a:spAutoFit/>
          </a:bodyPr>
          <a:lstStyle/>
          <a:p>
            <a:r>
              <a:rPr lang="fr-FR" u="sng" dirty="0" smtClean="0"/>
              <a:t>Sommaire:</a:t>
            </a:r>
          </a:p>
          <a:p>
            <a:r>
              <a:rPr lang="fr-FR" dirty="0" smtClean="0"/>
              <a:t>	Expérience pour collecter les donnés moteur</a:t>
            </a:r>
          </a:p>
          <a:p>
            <a:r>
              <a:rPr lang="fr-FR" dirty="0"/>
              <a:t>	</a:t>
            </a:r>
            <a:r>
              <a:rPr lang="fr-FR" dirty="0" smtClean="0"/>
              <a:t>	a) Résistance</a:t>
            </a:r>
          </a:p>
          <a:p>
            <a:r>
              <a:rPr lang="fr-FR" dirty="0"/>
              <a:t>	</a:t>
            </a:r>
            <a:r>
              <a:rPr lang="fr-FR" dirty="0" smtClean="0"/>
              <a:t>	b) </a:t>
            </a:r>
            <a:r>
              <a:rPr lang="fr-FR" dirty="0"/>
              <a:t>C</a:t>
            </a:r>
            <a:r>
              <a:rPr lang="fr-FR" dirty="0" smtClean="0"/>
              <a:t>onstante moteur</a:t>
            </a:r>
          </a:p>
          <a:p>
            <a:r>
              <a:rPr lang="fr-FR" dirty="0"/>
              <a:t>	</a:t>
            </a:r>
            <a:r>
              <a:rPr lang="fr-FR" dirty="0" smtClean="0"/>
              <a:t>	c) Inductance</a:t>
            </a:r>
          </a:p>
          <a:p>
            <a:r>
              <a:rPr lang="fr-FR" dirty="0"/>
              <a:t>	</a:t>
            </a:r>
            <a:r>
              <a:rPr lang="fr-FR" dirty="0" smtClean="0"/>
              <a:t>Explication du modèle </a:t>
            </a:r>
            <a:r>
              <a:rPr lang="fr-FR" dirty="0" err="1" smtClean="0"/>
              <a:t>matlab</a:t>
            </a:r>
            <a:endParaRPr lang="fr-FR" dirty="0" smtClean="0"/>
          </a:p>
          <a:p>
            <a:r>
              <a:rPr lang="fr-FR" dirty="0"/>
              <a:t>	</a:t>
            </a:r>
            <a:r>
              <a:rPr lang="fr-FR" dirty="0" smtClean="0"/>
              <a:t>Vérification du réducteur</a:t>
            </a:r>
          </a:p>
          <a:p>
            <a:r>
              <a:rPr lang="fr-FR" dirty="0"/>
              <a:t>	</a:t>
            </a:r>
            <a:r>
              <a:rPr lang="fr-FR" dirty="0" smtClean="0"/>
              <a:t>Vérification de la génération de couple</a:t>
            </a:r>
          </a:p>
          <a:p>
            <a:endParaRPr lang="fr-FR" sz="2000" dirty="0"/>
          </a:p>
        </p:txBody>
      </p:sp>
      <p:sp>
        <p:nvSpPr>
          <p:cNvPr id="5" name="ZoneTexte 4"/>
          <p:cNvSpPr txBox="1"/>
          <p:nvPr/>
        </p:nvSpPr>
        <p:spPr>
          <a:xfrm>
            <a:off x="1140030" y="2137558"/>
            <a:ext cx="5189517" cy="1200329"/>
          </a:xfrm>
          <a:prstGeom prst="rect">
            <a:avLst/>
          </a:prstGeom>
          <a:noFill/>
        </p:spPr>
        <p:txBody>
          <a:bodyPr wrap="square" rtlCol="0">
            <a:spAutoFit/>
          </a:bodyPr>
          <a:lstStyle/>
          <a:p>
            <a:r>
              <a:rPr lang="fr-FR" u="sng" dirty="0" smtClean="0"/>
              <a:t>Objectif:</a:t>
            </a:r>
          </a:p>
          <a:p>
            <a:r>
              <a:rPr lang="fr-FR" dirty="0"/>
              <a:t>	C</a:t>
            </a:r>
            <a:r>
              <a:rPr lang="fr-FR" dirty="0" smtClean="0"/>
              <a:t>rée un modèle multi physique</a:t>
            </a:r>
          </a:p>
          <a:p>
            <a:r>
              <a:rPr lang="fr-FR" dirty="0"/>
              <a:t>	R</a:t>
            </a:r>
            <a:r>
              <a:rPr lang="fr-FR" dirty="0" smtClean="0"/>
              <a:t>écupérer les caractéristiques moteurs</a:t>
            </a:r>
          </a:p>
          <a:p>
            <a:r>
              <a:rPr lang="fr-FR" dirty="0"/>
              <a:t>	</a:t>
            </a:r>
            <a:r>
              <a:rPr lang="fr-FR" dirty="0" smtClean="0"/>
              <a:t>Définir les écarts avec la théorie   </a:t>
            </a:r>
            <a:endParaRPr lang="fr-FR" dirty="0"/>
          </a:p>
        </p:txBody>
      </p:sp>
    </p:spTree>
    <p:extLst>
      <p:ext uri="{BB962C8B-B14F-4D97-AF65-F5344CB8AC3E}">
        <p14:creationId xmlns:p14="http://schemas.microsoft.com/office/powerpoint/2010/main" val="1472145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46372"/>
            <a:ext cx="10515600" cy="1325563"/>
          </a:xfrm>
        </p:spPr>
        <p:txBody>
          <a:bodyPr/>
          <a:lstStyle/>
          <a:p>
            <a:r>
              <a:rPr lang="fr-FR" b="1" u="sng" dirty="0"/>
              <a:t>Expérience pour collecter les donnés moteur</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838200" y="1330036"/>
                <a:ext cx="10515600" cy="4846927"/>
              </a:xfrm>
            </p:spPr>
            <p:txBody>
              <a:bodyPr/>
              <a:lstStyle/>
              <a:p>
                <a:pPr marL="0" indent="0">
                  <a:buNone/>
                </a:pPr>
                <a:r>
                  <a:rPr lang="fr-FR" u="sng" dirty="0" smtClean="0"/>
                  <a:t>Objectif:</a:t>
                </a:r>
                <a:r>
                  <a:rPr lang="fr-FR" dirty="0" smtClean="0"/>
                  <a:t> trouver les caractéristiques du moteur</a:t>
                </a:r>
                <a:endParaRPr lang="fr-FR" dirty="0"/>
              </a:p>
              <a:p>
                <a:pPr marL="0" indent="0">
                  <a:buNone/>
                </a:pPr>
                <a:r>
                  <a:rPr lang="fr-FR" dirty="0" smtClean="0"/>
                  <a:t>a) mesure de la résistance:</a:t>
                </a:r>
              </a:p>
              <a:p>
                <a:pPr marL="0" indent="0">
                  <a:buNone/>
                </a:pPr>
                <a:r>
                  <a:rPr lang="fr-FR" dirty="0" smtClean="0"/>
                  <a:t>	</a:t>
                </a:r>
                <a14:m>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r>
                      <a:rPr lang="fr-FR" i="1">
                        <a:latin typeface="Cambria Math" panose="02040503050406030204" pitchFamily="18" charset="0"/>
                      </a:rPr>
                      <m:t>𝐾</m:t>
                    </m:r>
                    <m:r>
                      <a:rPr lang="fr-FR" i="1">
                        <a:latin typeface="Cambria Math" panose="02040503050406030204" pitchFamily="18" charset="0"/>
                        <a:ea typeface="Cambria Math" panose="02040503050406030204" pitchFamily="18" charset="0"/>
                      </a:rPr>
                      <m:t>×</m:t>
                    </m:r>
                    <m:r>
                      <a:rPr lang="fr-FR" i="1" dirty="0">
                        <a:latin typeface="Cambria Math" panose="02040503050406030204" pitchFamily="18" charset="0"/>
                      </a:rPr>
                      <m:t>𝜔</m:t>
                    </m:r>
                  </m:oMath>
                </a14:m>
                <a:r>
                  <a:rPr lang="fr-FR" dirty="0" smtClean="0"/>
                  <a:t>	 On bloque le rotor donc </a:t>
                </a:r>
                <a14:m>
                  <m:oMath xmlns:m="http://schemas.openxmlformats.org/officeDocument/2006/math">
                    <m:r>
                      <a:rPr lang="fr-FR" i="1" smtClean="0">
                        <a:latin typeface="Cambria Math" panose="02040503050406030204" pitchFamily="18" charset="0"/>
                      </a:rPr>
                      <m:t>𝜔</m:t>
                    </m:r>
                    <m:r>
                      <a:rPr lang="fr-FR" i="1" smtClean="0">
                        <a:latin typeface="Cambria Math" panose="02040503050406030204" pitchFamily="18" charset="0"/>
                      </a:rPr>
                      <m:t>=0</m:t>
                    </m:r>
                  </m:oMath>
                </a14:m>
                <a:r>
                  <a:rPr lang="fr-FR" dirty="0" smtClean="0"/>
                  <a:t> </a:t>
                </a:r>
              </a:p>
              <a:p>
                <a:pPr marL="0" indent="0">
                  <a:buNone/>
                </a:pPr>
                <a:r>
                  <a:rPr lang="fr-FR" dirty="0"/>
                  <a:t>	</a:t>
                </a:r>
                <a14:m>
                  <m:oMath xmlns:m="http://schemas.openxmlformats.org/officeDocument/2006/math">
                    <m:r>
                      <a:rPr lang="fr-FR" i="1" smtClean="0">
                        <a:latin typeface="Cambria Math" panose="02040503050406030204" pitchFamily="18" charset="0"/>
                      </a:rPr>
                      <m:t>𝑈</m:t>
                    </m:r>
                    <m:r>
                      <a:rPr lang="fr-FR" i="1" smtClean="0">
                        <a:latin typeface="Cambria Math" panose="02040503050406030204" pitchFamily="18" charset="0"/>
                      </a:rPr>
                      <m:t>=</m:t>
                    </m:r>
                    <m:r>
                      <a:rPr lang="fr-FR" i="1" smtClean="0">
                        <a:latin typeface="Cambria Math" panose="02040503050406030204" pitchFamily="18" charset="0"/>
                      </a:rPr>
                      <m:t>𝐸</m:t>
                    </m:r>
                    <m:r>
                      <a:rPr lang="fr-FR" i="1" smtClean="0">
                        <a:latin typeface="Cambria Math" panose="02040503050406030204" pitchFamily="18" charset="0"/>
                      </a:rPr>
                      <m:t>+</m:t>
                    </m:r>
                    <m:r>
                      <a:rPr lang="fr-FR" i="1" smtClean="0">
                        <a:latin typeface="Cambria Math" panose="02040503050406030204" pitchFamily="18" charset="0"/>
                      </a:rPr>
                      <m:t>𝑅</m:t>
                    </m:r>
                    <m:r>
                      <a:rPr lang="fr-FR" i="1" smtClean="0">
                        <a:latin typeface="Cambria Math" panose="02040503050406030204" pitchFamily="18" charset="0"/>
                        <a:ea typeface="Cambria Math" panose="02040503050406030204" pitchFamily="18" charset="0"/>
                      </a:rPr>
                      <m:t>×</m:t>
                    </m:r>
                    <m:r>
                      <a:rPr lang="fr-FR" i="1" smtClean="0">
                        <a:latin typeface="Cambria Math" panose="02040503050406030204" pitchFamily="18" charset="0"/>
                      </a:rPr>
                      <m:t>𝐼</m:t>
                    </m:r>
                    <m:r>
                      <a:rPr lang="fr-FR" b="0" i="1" smtClean="0">
                        <a:latin typeface="Cambria Math" panose="02040503050406030204" pitchFamily="18" charset="0"/>
                      </a:rPr>
                      <m:t>=</m:t>
                    </m:r>
                    <m:r>
                      <a:rPr lang="fr-FR" b="0" i="1" smtClean="0">
                        <a:latin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𝐼</m:t>
                    </m:r>
                    <m:r>
                      <a:rPr lang="fr-FR" b="0" i="1" smtClean="0">
                        <a:latin typeface="Cambria Math" panose="02040503050406030204" pitchFamily="18" charset="0"/>
                        <a:ea typeface="Cambria Math" panose="02040503050406030204" pitchFamily="18" charset="0"/>
                      </a:rPr>
                      <m:t>&lt;=&gt;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𝑈</m:t>
                        </m:r>
                      </m:num>
                      <m:den>
                        <m:r>
                          <a:rPr lang="fr-FR" b="0" i="1" smtClean="0">
                            <a:latin typeface="Cambria Math" panose="02040503050406030204" pitchFamily="18" charset="0"/>
                            <a:ea typeface="Cambria Math" panose="02040503050406030204" pitchFamily="18" charset="0"/>
                          </a:rPr>
                          <m:t>𝐼</m:t>
                        </m:r>
                      </m:den>
                    </m:f>
                  </m:oMath>
                </a14:m>
                <a:endParaRPr lang="fr-FR" dirty="0"/>
              </a:p>
              <a:p>
                <a:pPr marL="0" indent="0">
                  <a:buNone/>
                </a:pPr>
                <a:r>
                  <a:rPr lang="fr-FR" dirty="0" smtClean="0"/>
                  <a:t>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838200" y="1330036"/>
                <a:ext cx="10515600" cy="4846927"/>
              </a:xfrm>
              <a:blipFill>
                <a:blip r:embed="rId2"/>
                <a:stretch>
                  <a:fillRect l="-1217" t="-2013"/>
                </a:stretch>
              </a:blipFill>
            </p:spPr>
            <p:txBody>
              <a:bodyPr/>
              <a:lstStyle/>
              <a:p>
                <a:r>
                  <a:rPr lang="fr-FR">
                    <a:noFill/>
                  </a:rPr>
                  <a:t> </a:t>
                </a:r>
              </a:p>
            </p:txBody>
          </p:sp>
        </mc:Fallback>
      </mc:AlternateContent>
      <p:graphicFrame>
        <p:nvGraphicFramePr>
          <p:cNvPr id="4" name="Tableau 3"/>
          <p:cNvGraphicFramePr>
            <a:graphicFrameLocks noGrp="1"/>
          </p:cNvGraphicFramePr>
          <p:nvPr>
            <p:extLst>
              <p:ext uri="{D42A27DB-BD31-4B8C-83A1-F6EECF244321}">
                <p14:modId xmlns:p14="http://schemas.microsoft.com/office/powerpoint/2010/main" val="1062412349"/>
              </p:ext>
            </p:extLst>
          </p:nvPr>
        </p:nvGraphicFramePr>
        <p:xfrm>
          <a:off x="606962" y="3753499"/>
          <a:ext cx="7005123" cy="1854200"/>
        </p:xfrm>
        <a:graphic>
          <a:graphicData uri="http://schemas.openxmlformats.org/drawingml/2006/table">
            <a:tbl>
              <a:tblPr firstRow="1" bandRow="1">
                <a:tableStyleId>{5C22544A-7EE6-4342-B048-85BDC9FD1C3A}</a:tableStyleId>
              </a:tblPr>
              <a:tblGrid>
                <a:gridCol w="2335041">
                  <a:extLst>
                    <a:ext uri="{9D8B030D-6E8A-4147-A177-3AD203B41FA5}">
                      <a16:colId xmlns:a16="http://schemas.microsoft.com/office/drawing/2014/main" val="1444519577"/>
                    </a:ext>
                  </a:extLst>
                </a:gridCol>
                <a:gridCol w="2335041">
                  <a:extLst>
                    <a:ext uri="{9D8B030D-6E8A-4147-A177-3AD203B41FA5}">
                      <a16:colId xmlns:a16="http://schemas.microsoft.com/office/drawing/2014/main" val="545003047"/>
                    </a:ext>
                  </a:extLst>
                </a:gridCol>
                <a:gridCol w="2335041">
                  <a:extLst>
                    <a:ext uri="{9D8B030D-6E8A-4147-A177-3AD203B41FA5}">
                      <a16:colId xmlns:a16="http://schemas.microsoft.com/office/drawing/2014/main" val="1946879000"/>
                    </a:ext>
                  </a:extLst>
                </a:gridCol>
              </a:tblGrid>
              <a:tr h="370840">
                <a:tc>
                  <a:txBody>
                    <a:bodyPr/>
                    <a:lstStyle/>
                    <a:p>
                      <a:pPr algn="ctr"/>
                      <a:r>
                        <a:rPr lang="fr-FR" dirty="0" smtClean="0"/>
                        <a:t>R en ohm</a:t>
                      </a:r>
                      <a:endParaRPr lang="fr-FR" dirty="0"/>
                    </a:p>
                  </a:txBody>
                  <a:tcPr/>
                </a:tc>
                <a:tc>
                  <a:txBody>
                    <a:bodyPr/>
                    <a:lstStyle/>
                    <a:p>
                      <a:pPr algn="ctr"/>
                      <a:r>
                        <a:rPr lang="fr-FR" dirty="0" smtClean="0"/>
                        <a:t>I en A</a:t>
                      </a:r>
                      <a:endParaRPr lang="fr-FR" dirty="0"/>
                    </a:p>
                  </a:txBody>
                  <a:tcPr/>
                </a:tc>
                <a:tc>
                  <a:txBody>
                    <a:bodyPr/>
                    <a:lstStyle/>
                    <a:p>
                      <a:pPr algn="ctr"/>
                      <a:r>
                        <a:rPr lang="fr-FR" dirty="0" smtClean="0"/>
                        <a:t>U en V</a:t>
                      </a:r>
                      <a:endParaRPr lang="fr-FR" dirty="0"/>
                    </a:p>
                  </a:txBody>
                  <a:tcPr/>
                </a:tc>
                <a:extLst>
                  <a:ext uri="{0D108BD9-81ED-4DB2-BD59-A6C34878D82A}">
                    <a16:rowId xmlns:a16="http://schemas.microsoft.com/office/drawing/2014/main" val="3760146000"/>
                  </a:ext>
                </a:extLst>
              </a:tr>
              <a:tr h="370840">
                <a:tc>
                  <a:txBody>
                    <a:bodyPr/>
                    <a:lstStyle/>
                    <a:p>
                      <a:pPr algn="ctr"/>
                      <a:r>
                        <a:rPr lang="fr-FR" dirty="0" smtClean="0"/>
                        <a:t>5,88</a:t>
                      </a:r>
                    </a:p>
                  </a:txBody>
                  <a:tcPr/>
                </a:tc>
                <a:tc>
                  <a:txBody>
                    <a:bodyPr/>
                    <a:lstStyle/>
                    <a:p>
                      <a:pPr algn="ctr"/>
                      <a:r>
                        <a:rPr lang="fr-FR" dirty="0" smtClean="0"/>
                        <a:t>0,85</a:t>
                      </a:r>
                      <a:endParaRPr lang="fr-FR" dirty="0"/>
                    </a:p>
                  </a:txBody>
                  <a:tcPr/>
                </a:tc>
                <a:tc>
                  <a:txBody>
                    <a:bodyPr/>
                    <a:lstStyle/>
                    <a:p>
                      <a:pPr algn="ctr"/>
                      <a:r>
                        <a:rPr lang="fr-FR" dirty="0" smtClean="0"/>
                        <a:t>5</a:t>
                      </a:r>
                      <a:endParaRPr lang="fr-FR" dirty="0"/>
                    </a:p>
                  </a:txBody>
                  <a:tcPr/>
                </a:tc>
                <a:extLst>
                  <a:ext uri="{0D108BD9-81ED-4DB2-BD59-A6C34878D82A}">
                    <a16:rowId xmlns:a16="http://schemas.microsoft.com/office/drawing/2014/main" val="3794661266"/>
                  </a:ext>
                </a:extLst>
              </a:tr>
              <a:tr h="370840">
                <a:tc>
                  <a:txBody>
                    <a:bodyPr/>
                    <a:lstStyle/>
                    <a:p>
                      <a:pPr algn="ctr"/>
                      <a:r>
                        <a:rPr lang="fr-FR" dirty="0" smtClean="0"/>
                        <a:t>5,88</a:t>
                      </a:r>
                      <a:endParaRPr lang="fr-FR" dirty="0"/>
                    </a:p>
                  </a:txBody>
                  <a:tcPr/>
                </a:tc>
                <a:tc>
                  <a:txBody>
                    <a:bodyPr/>
                    <a:lstStyle/>
                    <a:p>
                      <a:pPr algn="ctr"/>
                      <a:r>
                        <a:rPr lang="fr-FR" dirty="0" smtClean="0"/>
                        <a:t>0,68</a:t>
                      </a:r>
                      <a:endParaRPr lang="fr-FR" dirty="0"/>
                    </a:p>
                  </a:txBody>
                  <a:tcPr/>
                </a:tc>
                <a:tc>
                  <a:txBody>
                    <a:bodyPr/>
                    <a:lstStyle/>
                    <a:p>
                      <a:pPr algn="ctr"/>
                      <a:r>
                        <a:rPr lang="fr-FR" dirty="0" smtClean="0"/>
                        <a:t>4</a:t>
                      </a:r>
                      <a:endParaRPr lang="fr-FR" dirty="0"/>
                    </a:p>
                  </a:txBody>
                  <a:tcPr/>
                </a:tc>
                <a:extLst>
                  <a:ext uri="{0D108BD9-81ED-4DB2-BD59-A6C34878D82A}">
                    <a16:rowId xmlns:a16="http://schemas.microsoft.com/office/drawing/2014/main" val="4044951318"/>
                  </a:ext>
                </a:extLst>
              </a:tr>
              <a:tr h="370840">
                <a:tc>
                  <a:txBody>
                    <a:bodyPr/>
                    <a:lstStyle/>
                    <a:p>
                      <a:pPr algn="ctr"/>
                      <a:r>
                        <a:rPr lang="fr-FR" dirty="0" smtClean="0"/>
                        <a:t>5,77</a:t>
                      </a:r>
                      <a:endParaRPr lang="fr-FR" dirty="0"/>
                    </a:p>
                  </a:txBody>
                  <a:tcPr/>
                </a:tc>
                <a:tc>
                  <a:txBody>
                    <a:bodyPr/>
                    <a:lstStyle/>
                    <a:p>
                      <a:pPr algn="ctr"/>
                      <a:r>
                        <a:rPr lang="fr-FR" dirty="0" smtClean="0"/>
                        <a:t>0,52</a:t>
                      </a:r>
                      <a:endParaRPr lang="fr-FR" dirty="0"/>
                    </a:p>
                  </a:txBody>
                  <a:tcPr/>
                </a:tc>
                <a:tc>
                  <a:txBody>
                    <a:bodyPr/>
                    <a:lstStyle/>
                    <a:p>
                      <a:pPr algn="ctr"/>
                      <a:r>
                        <a:rPr lang="fr-FR" dirty="0" smtClean="0"/>
                        <a:t>3</a:t>
                      </a:r>
                      <a:endParaRPr lang="fr-FR" dirty="0"/>
                    </a:p>
                  </a:txBody>
                  <a:tcPr/>
                </a:tc>
                <a:extLst>
                  <a:ext uri="{0D108BD9-81ED-4DB2-BD59-A6C34878D82A}">
                    <a16:rowId xmlns:a16="http://schemas.microsoft.com/office/drawing/2014/main" val="2293987868"/>
                  </a:ext>
                </a:extLst>
              </a:tr>
              <a:tr h="370840">
                <a:tc>
                  <a:txBody>
                    <a:bodyPr/>
                    <a:lstStyle/>
                    <a:p>
                      <a:pPr algn="ctr"/>
                      <a:r>
                        <a:rPr lang="fr-FR" dirty="0" smtClean="0"/>
                        <a:t>5,71</a:t>
                      </a:r>
                      <a:endParaRPr lang="fr-FR" dirty="0"/>
                    </a:p>
                  </a:txBody>
                  <a:tcPr/>
                </a:tc>
                <a:tc>
                  <a:txBody>
                    <a:bodyPr/>
                    <a:lstStyle/>
                    <a:p>
                      <a:pPr algn="ctr"/>
                      <a:r>
                        <a:rPr lang="fr-FR" dirty="0" smtClean="0"/>
                        <a:t>0,35</a:t>
                      </a:r>
                      <a:endParaRPr lang="fr-FR" dirty="0"/>
                    </a:p>
                  </a:txBody>
                  <a:tcPr/>
                </a:tc>
                <a:tc>
                  <a:txBody>
                    <a:bodyPr/>
                    <a:lstStyle/>
                    <a:p>
                      <a:pPr algn="ctr"/>
                      <a:r>
                        <a:rPr lang="fr-FR" dirty="0" smtClean="0"/>
                        <a:t>2</a:t>
                      </a:r>
                      <a:endParaRPr lang="fr-FR" dirty="0"/>
                    </a:p>
                  </a:txBody>
                  <a:tcPr/>
                </a:tc>
                <a:extLst>
                  <a:ext uri="{0D108BD9-81ED-4DB2-BD59-A6C34878D82A}">
                    <a16:rowId xmlns:a16="http://schemas.microsoft.com/office/drawing/2014/main" val="3611507718"/>
                  </a:ext>
                </a:extLst>
              </a:tr>
            </a:tbl>
          </a:graphicData>
        </a:graphic>
      </p:graphicFrame>
      <mc:AlternateContent xmlns:mc="http://schemas.openxmlformats.org/markup-compatibility/2006" xmlns:a14="http://schemas.microsoft.com/office/drawing/2010/main">
        <mc:Choice Requires="a14">
          <p:sp>
            <p:nvSpPr>
              <p:cNvPr id="5" name="ZoneTexte 4"/>
              <p:cNvSpPr txBox="1"/>
              <p:nvPr/>
            </p:nvSpPr>
            <p:spPr>
              <a:xfrm>
                <a:off x="-622465" y="5715683"/>
                <a:ext cx="9267701" cy="9225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sz="2800" i="1" smtClean="0">
                              <a:latin typeface="Cambria Math" panose="02040503050406030204" pitchFamily="18" charset="0"/>
                            </a:rPr>
                          </m:ctrlPr>
                        </m:accPr>
                        <m:e>
                          <m:r>
                            <a:rPr lang="fr-FR" sz="2800" i="1" smtClean="0">
                              <a:latin typeface="Cambria Math" panose="02040503050406030204" pitchFamily="18" charset="0"/>
                            </a:rPr>
                            <m:t>𝑅</m:t>
                          </m:r>
                        </m:e>
                      </m:acc>
                      <m:r>
                        <a:rPr lang="fr-FR" sz="2800" i="1" smtClean="0">
                          <a:latin typeface="Cambria Math" panose="02040503050406030204" pitchFamily="18" charset="0"/>
                        </a:rPr>
                        <m:t>=</m:t>
                      </m:r>
                      <m:f>
                        <m:fPr>
                          <m:ctrlPr>
                            <a:rPr lang="fr-FR" sz="2800" i="1" smtClean="0">
                              <a:latin typeface="Cambria Math" panose="02040503050406030204" pitchFamily="18" charset="0"/>
                            </a:rPr>
                          </m:ctrlPr>
                        </m:fPr>
                        <m:num>
                          <m:nary>
                            <m:naryPr>
                              <m:chr m:val="∑"/>
                              <m:grow m:val="on"/>
                              <m:subHide m:val="on"/>
                              <m:supHide m:val="on"/>
                              <m:ctrlPr>
                                <a:rPr lang="fr-FR" sz="2800" i="1" smtClean="0">
                                  <a:latin typeface="Cambria Math" panose="02040503050406030204" pitchFamily="18" charset="0"/>
                                </a:rPr>
                              </m:ctrlPr>
                            </m:naryPr>
                            <m:sub/>
                            <m:sup/>
                            <m:e>
                              <m:r>
                                <a:rPr lang="fr-FR" sz="2800" i="1" smtClean="0">
                                  <a:latin typeface="Cambria Math" panose="02040503050406030204" pitchFamily="18" charset="0"/>
                                </a:rPr>
                                <m:t>𝑅</m:t>
                              </m:r>
                            </m:e>
                          </m:nary>
                        </m:num>
                        <m:den>
                          <m:r>
                            <a:rPr lang="fr-FR" sz="2800" i="1" smtClean="0">
                              <a:latin typeface="Cambria Math" panose="02040503050406030204" pitchFamily="18" charset="0"/>
                            </a:rPr>
                            <m:t>4</m:t>
                          </m:r>
                        </m:den>
                      </m:f>
                      <m:r>
                        <a:rPr lang="fr-FR" sz="2800" b="0" i="1" smtClean="0">
                          <a:latin typeface="Cambria Math" panose="02040503050406030204" pitchFamily="18" charset="0"/>
                        </a:rPr>
                        <m:t>=</m:t>
                      </m:r>
                      <m:f>
                        <m:fPr>
                          <m:ctrlPr>
                            <a:rPr lang="fr-FR" sz="2800" b="0" i="1" smtClean="0">
                              <a:latin typeface="Cambria Math" panose="02040503050406030204" pitchFamily="18" charset="0"/>
                            </a:rPr>
                          </m:ctrlPr>
                        </m:fPr>
                        <m:num>
                          <m:r>
                            <a:rPr lang="fr-FR" sz="2800" b="0" i="1" smtClean="0">
                              <a:latin typeface="Cambria Math" panose="02040503050406030204" pitchFamily="18" charset="0"/>
                            </a:rPr>
                            <m:t>23,24</m:t>
                          </m:r>
                        </m:num>
                        <m:den>
                          <m:r>
                            <a:rPr lang="fr-FR" sz="2800" b="0" i="1" smtClean="0">
                              <a:latin typeface="Cambria Math" panose="02040503050406030204" pitchFamily="18" charset="0"/>
                            </a:rPr>
                            <m:t>4</m:t>
                          </m:r>
                        </m:den>
                      </m:f>
                      <m:r>
                        <a:rPr lang="fr-FR" sz="2800" b="0" i="1" smtClean="0">
                          <a:latin typeface="Cambria Math" panose="02040503050406030204" pitchFamily="18" charset="0"/>
                        </a:rPr>
                        <m:t>=5,81 </m:t>
                      </m:r>
                      <m:r>
                        <a:rPr lang="fr-FR" sz="2800" i="1" dirty="0" smtClean="0">
                          <a:latin typeface="Cambria Math" panose="02040503050406030204" pitchFamily="18" charset="0"/>
                        </a:rPr>
                        <m:t>𝛺</m:t>
                      </m:r>
                    </m:oMath>
                  </m:oMathPara>
                </a14:m>
                <a:endParaRPr lang="fr-FR" sz="2800" dirty="0"/>
              </a:p>
            </p:txBody>
          </p:sp>
        </mc:Choice>
        <mc:Fallback xmlns="">
          <p:sp>
            <p:nvSpPr>
              <p:cNvPr id="5" name="ZoneTexte 4"/>
              <p:cNvSpPr txBox="1">
                <a:spLocks noRot="1" noChangeAspect="1" noMove="1" noResize="1" noEditPoints="1" noAdjustHandles="1" noChangeArrowheads="1" noChangeShapeType="1" noTextEdit="1"/>
              </p:cNvSpPr>
              <p:nvPr/>
            </p:nvSpPr>
            <p:spPr>
              <a:xfrm>
                <a:off x="-622465" y="5715683"/>
                <a:ext cx="9267701" cy="922560"/>
              </a:xfrm>
              <a:prstGeom prst="rect">
                <a:avLst/>
              </a:prstGeom>
              <a:blipFill>
                <a:blip r:embed="rId3"/>
                <a:stretch>
                  <a:fillRect/>
                </a:stretch>
              </a:blipFill>
            </p:spPr>
            <p:txBody>
              <a:bodyPr/>
              <a:lstStyle/>
              <a:p>
                <a:r>
                  <a:rPr lang="fr-FR">
                    <a:noFill/>
                  </a:rPr>
                  <a:t> </a:t>
                </a:r>
              </a:p>
            </p:txBody>
          </p:sp>
        </mc:Fallback>
      </mc:AlternateContent>
      <p:sp>
        <p:nvSpPr>
          <p:cNvPr id="6" name="Rectangle 5"/>
          <p:cNvSpPr/>
          <p:nvPr/>
        </p:nvSpPr>
        <p:spPr>
          <a:xfrm>
            <a:off x="9097488" y="3753499"/>
            <a:ext cx="2256312" cy="150816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8747166" y="4198824"/>
            <a:ext cx="700644" cy="617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t>
            </a:r>
            <a:endParaRPr lang="fr-FR" dirty="0"/>
          </a:p>
        </p:txBody>
      </p:sp>
      <p:cxnSp>
        <p:nvCxnSpPr>
          <p:cNvPr id="9" name="Connecteur droit 8"/>
          <p:cNvCxnSpPr>
            <a:stCxn id="6" idx="0"/>
            <a:endCxn id="6" idx="2"/>
          </p:cNvCxnSpPr>
          <p:nvPr/>
        </p:nvCxnSpPr>
        <p:spPr>
          <a:xfrm>
            <a:off x="10225644" y="3753499"/>
            <a:ext cx="0" cy="150816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Ellipse 9"/>
          <p:cNvSpPr/>
          <p:nvPr/>
        </p:nvSpPr>
        <p:spPr>
          <a:xfrm>
            <a:off x="9875322" y="4198824"/>
            <a:ext cx="700644" cy="617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11" name="Ellipse 10"/>
          <p:cNvSpPr/>
          <p:nvPr/>
        </p:nvSpPr>
        <p:spPr>
          <a:xfrm>
            <a:off x="11042073" y="4241283"/>
            <a:ext cx="700644" cy="617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a:t>
            </a:r>
            <a:endParaRPr lang="fr-FR" dirty="0"/>
          </a:p>
        </p:txBody>
      </p:sp>
      <p:sp>
        <p:nvSpPr>
          <p:cNvPr id="13" name="ZoneTexte 12"/>
          <p:cNvSpPr txBox="1"/>
          <p:nvPr/>
        </p:nvSpPr>
        <p:spPr>
          <a:xfrm rot="10800000">
            <a:off x="9294915" y="5046414"/>
            <a:ext cx="446314" cy="461665"/>
          </a:xfrm>
          <a:prstGeom prst="rect">
            <a:avLst/>
          </a:prstGeom>
          <a:noFill/>
        </p:spPr>
        <p:txBody>
          <a:bodyPr wrap="square" rtlCol="0">
            <a:spAutoFit/>
          </a:bodyPr>
          <a:lstStyle/>
          <a:p>
            <a:r>
              <a:rPr lang="fr-FR" sz="2400" b="1" dirty="0" smtClean="0">
                <a:solidFill>
                  <a:srgbClr val="FF0000"/>
                </a:solidFill>
              </a:rPr>
              <a:t>&lt;</a:t>
            </a:r>
            <a:endParaRPr lang="fr-FR" sz="2400" b="1" dirty="0">
              <a:solidFill>
                <a:srgbClr val="FF0000"/>
              </a:solidFill>
            </a:endParaRPr>
          </a:p>
        </p:txBody>
      </p:sp>
      <p:sp>
        <p:nvSpPr>
          <p:cNvPr id="14" name="ZoneTexte 13"/>
          <p:cNvSpPr txBox="1"/>
          <p:nvPr/>
        </p:nvSpPr>
        <p:spPr>
          <a:xfrm rot="5400000">
            <a:off x="10009906" y="4842461"/>
            <a:ext cx="446314" cy="461665"/>
          </a:xfrm>
          <a:prstGeom prst="rect">
            <a:avLst/>
          </a:prstGeom>
          <a:noFill/>
        </p:spPr>
        <p:txBody>
          <a:bodyPr wrap="square" rtlCol="0">
            <a:spAutoFit/>
          </a:bodyPr>
          <a:lstStyle/>
          <a:p>
            <a:r>
              <a:rPr lang="fr-FR" sz="2400" b="1" dirty="0" smtClean="0">
                <a:solidFill>
                  <a:srgbClr val="FF0000"/>
                </a:solidFill>
              </a:rPr>
              <a:t>&lt;</a:t>
            </a:r>
            <a:endParaRPr lang="fr-FR" sz="2400" b="1" dirty="0">
              <a:solidFill>
                <a:srgbClr val="FF0000"/>
              </a:solidFill>
            </a:endParaRPr>
          </a:p>
        </p:txBody>
      </p:sp>
      <p:sp>
        <p:nvSpPr>
          <p:cNvPr id="15" name="ZoneTexte 14"/>
          <p:cNvSpPr txBox="1"/>
          <p:nvPr/>
        </p:nvSpPr>
        <p:spPr>
          <a:xfrm rot="5400000">
            <a:off x="10009905" y="3854315"/>
            <a:ext cx="446314" cy="461665"/>
          </a:xfrm>
          <a:prstGeom prst="rect">
            <a:avLst/>
          </a:prstGeom>
          <a:noFill/>
        </p:spPr>
        <p:txBody>
          <a:bodyPr wrap="square" rtlCol="0">
            <a:spAutoFit/>
          </a:bodyPr>
          <a:lstStyle/>
          <a:p>
            <a:r>
              <a:rPr lang="fr-FR" sz="2400" b="1" dirty="0" smtClean="0">
                <a:solidFill>
                  <a:srgbClr val="FF0000"/>
                </a:solidFill>
              </a:rPr>
              <a:t>&lt;</a:t>
            </a:r>
            <a:endParaRPr lang="fr-FR" sz="2400" b="1" dirty="0">
              <a:solidFill>
                <a:srgbClr val="FF0000"/>
              </a:solidFill>
            </a:endParaRPr>
          </a:p>
        </p:txBody>
      </p:sp>
      <mc:AlternateContent xmlns:mc="http://schemas.openxmlformats.org/markup-compatibility/2006" xmlns:a14="http://schemas.microsoft.com/office/drawing/2010/main">
        <mc:Choice Requires="a14">
          <p:sp>
            <p:nvSpPr>
              <p:cNvPr id="16" name="Ellipse 15"/>
              <p:cNvSpPr/>
              <p:nvPr/>
            </p:nvSpPr>
            <p:spPr>
              <a:xfrm>
                <a:off x="9432974" y="3487988"/>
                <a:ext cx="554419" cy="522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sz="2400" i="1" smtClean="0">
                          <a:latin typeface="Cambria Math" panose="02040503050406030204" pitchFamily="18" charset="0"/>
                          <a:ea typeface="Cambria Math" panose="02040503050406030204" pitchFamily="18" charset="0"/>
                        </a:rPr>
                        <m:t>~</m:t>
                      </m:r>
                    </m:oMath>
                  </m:oMathPara>
                </a14:m>
                <a:endParaRPr lang="fr-FR" dirty="0"/>
              </a:p>
            </p:txBody>
          </p:sp>
        </mc:Choice>
        <mc:Fallback xmlns="">
          <p:sp>
            <p:nvSpPr>
              <p:cNvPr id="16" name="Ellipse 15"/>
              <p:cNvSpPr>
                <a:spLocks noRot="1" noChangeAspect="1" noMove="1" noResize="1" noEditPoints="1" noAdjustHandles="1" noChangeArrowheads="1" noChangeShapeType="1" noTextEdit="1"/>
              </p:cNvSpPr>
              <p:nvPr/>
            </p:nvSpPr>
            <p:spPr>
              <a:xfrm>
                <a:off x="9432974" y="3487988"/>
                <a:ext cx="554419" cy="522550"/>
              </a:xfrm>
              <a:prstGeom prst="ellipse">
                <a:avLst/>
              </a:prstGeom>
              <a:blipFill>
                <a:blip r:embed="rId4"/>
                <a:stretch>
                  <a:fillRect/>
                </a:stretch>
              </a:blipFill>
            </p:spPr>
            <p:txBody>
              <a:bodyPr/>
              <a:lstStyle/>
              <a:p>
                <a:r>
                  <a:rPr lang="fr-FR">
                    <a:noFill/>
                  </a:rPr>
                  <a:t> </a:t>
                </a:r>
              </a:p>
            </p:txBody>
          </p:sp>
        </mc:Fallback>
      </mc:AlternateContent>
      <p:cxnSp>
        <p:nvCxnSpPr>
          <p:cNvPr id="18" name="Connecteur droit 17"/>
          <p:cNvCxnSpPr>
            <a:endCxn id="7" idx="2"/>
          </p:cNvCxnSpPr>
          <p:nvPr/>
        </p:nvCxnSpPr>
        <p:spPr>
          <a:xfrm>
            <a:off x="8348353" y="4507582"/>
            <a:ext cx="3988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7922079" y="4198824"/>
            <a:ext cx="865415" cy="646331"/>
          </a:xfrm>
          <a:prstGeom prst="rect">
            <a:avLst/>
          </a:prstGeom>
          <a:noFill/>
        </p:spPr>
        <p:txBody>
          <a:bodyPr wrap="square" rtlCol="0">
            <a:spAutoFit/>
          </a:bodyPr>
          <a:lstStyle/>
          <a:p>
            <a:r>
              <a:rPr lang="fr-FR" dirty="0" smtClean="0"/>
              <a:t>Rotor bloqué</a:t>
            </a:r>
            <a:endParaRPr lang="fr-FR" dirty="0"/>
          </a:p>
        </p:txBody>
      </p:sp>
      <p:sp>
        <p:nvSpPr>
          <p:cNvPr id="20" name="ZoneTexte 19"/>
          <p:cNvSpPr txBox="1"/>
          <p:nvPr/>
        </p:nvSpPr>
        <p:spPr>
          <a:xfrm>
            <a:off x="8348353" y="3041432"/>
            <a:ext cx="1276597" cy="369332"/>
          </a:xfrm>
          <a:prstGeom prst="rect">
            <a:avLst/>
          </a:prstGeom>
          <a:noFill/>
        </p:spPr>
        <p:txBody>
          <a:bodyPr wrap="square" rtlCol="0">
            <a:spAutoFit/>
          </a:bodyPr>
          <a:lstStyle/>
          <a:p>
            <a:r>
              <a:rPr lang="fr-FR" dirty="0" smtClean="0"/>
              <a:t>Schéma :</a:t>
            </a:r>
            <a:endParaRPr lang="fr-FR" dirty="0"/>
          </a:p>
        </p:txBody>
      </p:sp>
    </p:spTree>
    <p:extLst>
      <p:ext uri="{BB962C8B-B14F-4D97-AF65-F5344CB8AC3E}">
        <p14:creationId xmlns:p14="http://schemas.microsoft.com/office/powerpoint/2010/main" val="142246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246372"/>
            <a:ext cx="10515600" cy="1325563"/>
          </a:xfrm>
        </p:spPr>
        <p:txBody>
          <a:bodyPr/>
          <a:lstStyle/>
          <a:p>
            <a:r>
              <a:rPr lang="fr-FR" b="1" u="sng" dirty="0"/>
              <a:t>Expérience pour collecter les donnés moteur</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838200" y="1330036"/>
                <a:ext cx="10515600" cy="4846927"/>
              </a:xfrm>
            </p:spPr>
            <p:txBody>
              <a:bodyPr/>
              <a:lstStyle/>
              <a:p>
                <a:pPr marL="0" indent="0">
                  <a:buNone/>
                </a:pPr>
                <a:r>
                  <a:rPr lang="fr-FR" u="sng" dirty="0" smtClean="0"/>
                  <a:t>Objectif:</a:t>
                </a:r>
                <a:r>
                  <a:rPr lang="fr-FR" dirty="0" smtClean="0"/>
                  <a:t> trouver les caractéristiques du moteur</a:t>
                </a:r>
                <a:endParaRPr lang="fr-FR" dirty="0"/>
              </a:p>
              <a:p>
                <a:pPr marL="0" indent="0">
                  <a:buNone/>
                </a:pPr>
                <a:r>
                  <a:rPr lang="fr-FR" dirty="0"/>
                  <a:t>b</a:t>
                </a:r>
                <a:r>
                  <a:rPr lang="fr-FR" dirty="0" smtClean="0"/>
                  <a:t>) mesure de la constante moteur:</a:t>
                </a:r>
              </a:p>
              <a:p>
                <a:pPr marL="0" indent="0">
                  <a:buNone/>
                </a:pPr>
                <a:r>
                  <a:rPr lang="fr-FR" dirty="0" smtClean="0"/>
                  <a:t>	</a:t>
                </a:r>
                <a14:m>
                  <m:oMath xmlns:m="http://schemas.openxmlformats.org/officeDocument/2006/math">
                    <m:r>
                      <a:rPr lang="fr-FR" i="1">
                        <a:latin typeface="Cambria Math" panose="02040503050406030204" pitchFamily="18" charset="0"/>
                      </a:rPr>
                      <m:t>𝐸</m:t>
                    </m:r>
                    <m:r>
                      <a:rPr lang="fr-FR" i="1">
                        <a:latin typeface="Cambria Math" panose="02040503050406030204" pitchFamily="18" charset="0"/>
                      </a:rPr>
                      <m:t>=</m:t>
                    </m:r>
                    <m:r>
                      <a:rPr lang="fr-FR" i="1">
                        <a:latin typeface="Cambria Math" panose="02040503050406030204" pitchFamily="18" charset="0"/>
                      </a:rPr>
                      <m:t>𝐾</m:t>
                    </m:r>
                    <m:r>
                      <a:rPr lang="fr-FR" i="1">
                        <a:latin typeface="Cambria Math" panose="02040503050406030204" pitchFamily="18" charset="0"/>
                        <a:ea typeface="Cambria Math" panose="02040503050406030204" pitchFamily="18" charset="0"/>
                      </a:rPr>
                      <m:t>×</m:t>
                    </m:r>
                    <m:r>
                      <a:rPr lang="fr-FR" i="1" dirty="0" smtClean="0">
                        <a:latin typeface="Cambria Math" panose="02040503050406030204" pitchFamily="18" charset="0"/>
                      </a:rPr>
                      <m:t>𝜔</m:t>
                    </m:r>
                    <m:r>
                      <a:rPr lang="fr-FR" b="0" i="0" dirty="0" smtClean="0">
                        <a:latin typeface="Cambria Math" panose="02040503050406030204" pitchFamily="18" charset="0"/>
                      </a:rPr>
                      <m:t>  </m:t>
                    </m:r>
                    <m:r>
                      <m:rPr>
                        <m:sty m:val="p"/>
                      </m:rPr>
                      <a:rPr lang="fr-FR" b="0" i="0" dirty="0" smtClean="0">
                        <a:latin typeface="Cambria Math" panose="02040503050406030204" pitchFamily="18" charset="0"/>
                      </a:rPr>
                      <m:t>et</m:t>
                    </m:r>
                    <m:r>
                      <a:rPr lang="fr-FR" b="0" i="0" dirty="0" smtClean="0">
                        <a:latin typeface="Cambria Math" panose="02040503050406030204" pitchFamily="18" charset="0"/>
                      </a:rPr>
                      <m:t>  </m:t>
                    </m:r>
                    <m:r>
                      <a:rPr lang="fr-FR" i="1" smtClean="0">
                        <a:latin typeface="Cambria Math" panose="02040503050406030204" pitchFamily="18" charset="0"/>
                      </a:rPr>
                      <m:t>𝑈</m:t>
                    </m:r>
                    <m:r>
                      <a:rPr lang="fr-FR" i="1" smtClean="0">
                        <a:latin typeface="Cambria Math" panose="02040503050406030204" pitchFamily="18" charset="0"/>
                      </a:rPr>
                      <m:t>=</m:t>
                    </m:r>
                    <m:r>
                      <a:rPr lang="fr-FR" i="1" smtClean="0">
                        <a:latin typeface="Cambria Math" panose="02040503050406030204" pitchFamily="18" charset="0"/>
                      </a:rPr>
                      <m:t>𝐸</m:t>
                    </m:r>
                    <m:r>
                      <a:rPr lang="fr-FR" i="1" smtClean="0">
                        <a:latin typeface="Cambria Math" panose="02040503050406030204" pitchFamily="18" charset="0"/>
                      </a:rPr>
                      <m:t>+</m:t>
                    </m:r>
                    <m:r>
                      <a:rPr lang="fr-FR" i="1" smtClean="0">
                        <a:latin typeface="Cambria Math" panose="02040503050406030204" pitchFamily="18" charset="0"/>
                      </a:rPr>
                      <m:t>𝑅</m:t>
                    </m:r>
                    <m:r>
                      <a:rPr lang="fr-FR" i="1" smtClean="0">
                        <a:latin typeface="Cambria Math" panose="02040503050406030204" pitchFamily="18" charset="0"/>
                        <a:ea typeface="Cambria Math" panose="02040503050406030204" pitchFamily="18" charset="0"/>
                      </a:rPr>
                      <m:t>×</m:t>
                    </m:r>
                    <m:r>
                      <a:rPr lang="fr-FR" i="1" smtClean="0">
                        <a:latin typeface="Cambria Math" panose="02040503050406030204" pitchFamily="18" charset="0"/>
                      </a:rPr>
                      <m:t>𝐼</m:t>
                    </m:r>
                    <m:r>
                      <a:rPr lang="fr-FR" b="0" i="1" smtClean="0">
                        <a:latin typeface="Cambria Math" panose="02040503050406030204" pitchFamily="18" charset="0"/>
                      </a:rPr>
                      <m:t>  </m:t>
                    </m:r>
                    <m:r>
                      <a:rPr lang="fr-FR" b="0" i="1" smtClean="0">
                        <a:latin typeface="Cambria Math" panose="02040503050406030204" pitchFamily="18" charset="0"/>
                      </a:rPr>
                      <m:t>𝑑𝑜𝑛𝑐</m:t>
                    </m:r>
                    <m:r>
                      <a:rPr lang="fr-FR" b="0" i="1" smtClean="0">
                        <a:latin typeface="Cambria Math" panose="02040503050406030204" pitchFamily="18" charset="0"/>
                      </a:rPr>
                      <m:t>   </m:t>
                    </m:r>
                    <m:r>
                      <a:rPr lang="fr-FR" b="0" i="1" smtClean="0">
                        <a:latin typeface="Cambria Math" panose="02040503050406030204" pitchFamily="18" charset="0"/>
                      </a:rPr>
                      <m:t>𝑘</m:t>
                    </m:r>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rPr>
                          <m:t>𝑈</m:t>
                        </m:r>
                        <m:r>
                          <a:rPr lang="fr-FR" b="0" i="1" smtClean="0">
                            <a:latin typeface="Cambria Math" panose="02040503050406030204" pitchFamily="18" charset="0"/>
                          </a:rPr>
                          <m:t>−</m:t>
                        </m:r>
                        <m:r>
                          <a:rPr lang="fr-FR" b="0" i="1" smtClean="0">
                            <a:latin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𝐼</m:t>
                        </m:r>
                      </m:num>
                      <m:den>
                        <m:r>
                          <a:rPr lang="fr-FR" i="1" dirty="0" smtClean="0">
                            <a:latin typeface="Cambria Math" panose="02040503050406030204" pitchFamily="18" charset="0"/>
                          </a:rPr>
                          <m:t>𝜔</m:t>
                        </m:r>
                      </m:den>
                    </m:f>
                  </m:oMath>
                </a14:m>
                <a:r>
                  <a:rPr lang="fr-FR" dirty="0" smtClean="0"/>
                  <a:t> </a:t>
                </a:r>
                <a:endParaRPr lang="fr-FR" dirty="0"/>
              </a:p>
              <a:p>
                <a:pPr marL="0" indent="0">
                  <a:buNone/>
                </a:pPr>
                <a:r>
                  <a:rPr lang="fr-FR" dirty="0" smtClean="0"/>
                  <a:t>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838200" y="1330036"/>
                <a:ext cx="10515600" cy="4846927"/>
              </a:xfrm>
              <a:blipFill>
                <a:blip r:embed="rId2"/>
                <a:stretch>
                  <a:fillRect l="-1217" t="-2013"/>
                </a:stretch>
              </a:blipFill>
            </p:spPr>
            <p:txBody>
              <a:bodyPr/>
              <a:lstStyle/>
              <a:p>
                <a:r>
                  <a:rPr lang="fr-FR">
                    <a:noFill/>
                  </a:rPr>
                  <a:t> </a:t>
                </a:r>
              </a:p>
            </p:txBody>
          </p:sp>
        </mc:Fallback>
      </mc:AlternateContent>
      <p:graphicFrame>
        <p:nvGraphicFramePr>
          <p:cNvPr id="4" name="Tableau 3"/>
          <p:cNvGraphicFramePr>
            <a:graphicFrameLocks noGrp="1"/>
          </p:cNvGraphicFramePr>
          <p:nvPr>
            <p:extLst>
              <p:ext uri="{D42A27DB-BD31-4B8C-83A1-F6EECF244321}">
                <p14:modId xmlns:p14="http://schemas.microsoft.com/office/powerpoint/2010/main" val="1738264692"/>
              </p:ext>
            </p:extLst>
          </p:nvPr>
        </p:nvGraphicFramePr>
        <p:xfrm>
          <a:off x="567575" y="3626103"/>
          <a:ext cx="7005124" cy="1584960"/>
        </p:xfrm>
        <a:graphic>
          <a:graphicData uri="http://schemas.openxmlformats.org/drawingml/2006/table">
            <a:tbl>
              <a:tblPr firstRow="1" bandRow="1">
                <a:tableStyleId>{5C22544A-7EE6-4342-B048-85BDC9FD1C3A}</a:tableStyleId>
              </a:tblPr>
              <a:tblGrid>
                <a:gridCol w="1751281">
                  <a:extLst>
                    <a:ext uri="{9D8B030D-6E8A-4147-A177-3AD203B41FA5}">
                      <a16:colId xmlns:a16="http://schemas.microsoft.com/office/drawing/2014/main" val="1444519577"/>
                    </a:ext>
                  </a:extLst>
                </a:gridCol>
                <a:gridCol w="1751281">
                  <a:extLst>
                    <a:ext uri="{9D8B030D-6E8A-4147-A177-3AD203B41FA5}">
                      <a16:colId xmlns:a16="http://schemas.microsoft.com/office/drawing/2014/main" val="246105258"/>
                    </a:ext>
                  </a:extLst>
                </a:gridCol>
                <a:gridCol w="1751281">
                  <a:extLst>
                    <a:ext uri="{9D8B030D-6E8A-4147-A177-3AD203B41FA5}">
                      <a16:colId xmlns:a16="http://schemas.microsoft.com/office/drawing/2014/main" val="545003047"/>
                    </a:ext>
                  </a:extLst>
                </a:gridCol>
                <a:gridCol w="1751281">
                  <a:extLst>
                    <a:ext uri="{9D8B030D-6E8A-4147-A177-3AD203B41FA5}">
                      <a16:colId xmlns:a16="http://schemas.microsoft.com/office/drawing/2014/main" val="1946879000"/>
                    </a:ext>
                  </a:extLst>
                </a:gridCol>
              </a:tblGrid>
              <a:tr h="370840">
                <a:tc>
                  <a:txBody>
                    <a:bodyPr/>
                    <a:lstStyle/>
                    <a:p>
                      <a:pPr algn="ctr"/>
                      <a:r>
                        <a:rPr lang="fr-FR" sz="2000" dirty="0" smtClean="0"/>
                        <a:t>U</a:t>
                      </a:r>
                      <a:r>
                        <a:rPr lang="fr-FR" sz="2000" baseline="0" dirty="0" smtClean="0"/>
                        <a:t> en V</a:t>
                      </a:r>
                      <a:endParaRPr lang="fr-FR"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000" dirty="0" smtClean="0"/>
                        <a:t>I en A</a:t>
                      </a:r>
                    </a:p>
                  </a:txBody>
                  <a:tcPr/>
                </a:tc>
                <a:tc>
                  <a:txBody>
                    <a:bodyPr/>
                    <a:lstStyle/>
                    <a:p>
                      <a:pPr algn="ctr"/>
                      <a:r>
                        <a:rPr lang="fr-FR" sz="2000" dirty="0" smtClean="0"/>
                        <a:t>V en tr/min</a:t>
                      </a:r>
                      <a:endParaRPr lang="fr-FR" sz="2000" dirty="0"/>
                    </a:p>
                  </a:txBody>
                  <a:tcPr/>
                </a:tc>
                <a:tc>
                  <a:txBody>
                    <a:bodyPr/>
                    <a:lstStyle/>
                    <a:p>
                      <a:pPr algn="ctr"/>
                      <a:r>
                        <a:rPr lang="fr-FR" sz="2000" dirty="0" smtClean="0"/>
                        <a:t>K en V.rad</a:t>
                      </a:r>
                      <a:r>
                        <a:rPr lang="fr-FR" sz="2000" baseline="30000" dirty="0" smtClean="0"/>
                        <a:t>-1</a:t>
                      </a:r>
                      <a:r>
                        <a:rPr lang="fr-FR" sz="2000" dirty="0" smtClean="0"/>
                        <a:t>s</a:t>
                      </a:r>
                      <a:r>
                        <a:rPr lang="fr-FR" sz="2000" baseline="30000" dirty="0" smtClean="0"/>
                        <a:t>-2</a:t>
                      </a:r>
                      <a:endParaRPr lang="fr-FR" sz="2000" baseline="30000" dirty="0"/>
                    </a:p>
                  </a:txBody>
                  <a:tcPr/>
                </a:tc>
                <a:extLst>
                  <a:ext uri="{0D108BD9-81ED-4DB2-BD59-A6C34878D82A}">
                    <a16:rowId xmlns:a16="http://schemas.microsoft.com/office/drawing/2014/main" val="3760146000"/>
                  </a:ext>
                </a:extLst>
              </a:tr>
              <a:tr h="370840">
                <a:tc>
                  <a:txBody>
                    <a:bodyPr/>
                    <a:lstStyle/>
                    <a:p>
                      <a:pPr algn="ctr"/>
                      <a:r>
                        <a:rPr lang="fr-FR" sz="2000" dirty="0" smtClean="0"/>
                        <a:t>5</a:t>
                      </a:r>
                    </a:p>
                  </a:txBody>
                  <a:tcPr/>
                </a:tc>
                <a:tc>
                  <a:txBody>
                    <a:bodyPr/>
                    <a:lstStyle/>
                    <a:p>
                      <a:pPr algn="ctr"/>
                      <a:r>
                        <a:rPr lang="fr-FR" sz="2000" dirty="0" smtClean="0"/>
                        <a:t>0,14</a:t>
                      </a:r>
                    </a:p>
                  </a:txBody>
                  <a:tcPr/>
                </a:tc>
                <a:tc>
                  <a:txBody>
                    <a:bodyPr/>
                    <a:lstStyle/>
                    <a:p>
                      <a:pPr algn="ctr"/>
                      <a:r>
                        <a:rPr lang="fr-FR" sz="2000" dirty="0" smtClean="0"/>
                        <a:t>200</a:t>
                      </a:r>
                      <a:endParaRPr lang="fr-FR" sz="2000" dirty="0"/>
                    </a:p>
                  </a:txBody>
                  <a:tcPr/>
                </a:tc>
                <a:tc>
                  <a:txBody>
                    <a:bodyPr/>
                    <a:lstStyle/>
                    <a:p>
                      <a:pPr algn="ctr"/>
                      <a:r>
                        <a:rPr lang="fr-FR" sz="2000" dirty="0" smtClean="0"/>
                        <a:t>4,16.10</a:t>
                      </a:r>
                      <a:r>
                        <a:rPr lang="fr-FR" sz="2000" strike="noStrike" baseline="30000" dirty="0" smtClean="0"/>
                        <a:t>-3</a:t>
                      </a:r>
                      <a:endParaRPr lang="fr-FR" sz="2000" strike="noStrike" baseline="30000" dirty="0"/>
                    </a:p>
                  </a:txBody>
                  <a:tcPr/>
                </a:tc>
                <a:extLst>
                  <a:ext uri="{0D108BD9-81ED-4DB2-BD59-A6C34878D82A}">
                    <a16:rowId xmlns:a16="http://schemas.microsoft.com/office/drawing/2014/main" val="3794661266"/>
                  </a:ext>
                </a:extLst>
              </a:tr>
              <a:tr h="370840">
                <a:tc>
                  <a:txBody>
                    <a:bodyPr/>
                    <a:lstStyle/>
                    <a:p>
                      <a:pPr algn="ctr"/>
                      <a:r>
                        <a:rPr lang="fr-FR" sz="2000" dirty="0" smtClean="0"/>
                        <a:t>4</a:t>
                      </a:r>
                      <a:endParaRPr lang="fr-FR" sz="2000" dirty="0"/>
                    </a:p>
                  </a:txBody>
                  <a:tcPr/>
                </a:tc>
                <a:tc>
                  <a:txBody>
                    <a:bodyPr/>
                    <a:lstStyle/>
                    <a:p>
                      <a:pPr algn="ctr"/>
                      <a:r>
                        <a:rPr lang="fr-FR" sz="2000" dirty="0" smtClean="0"/>
                        <a:t>0,13</a:t>
                      </a:r>
                      <a:endParaRPr lang="fr-FR" sz="2000" dirty="0"/>
                    </a:p>
                  </a:txBody>
                  <a:tcPr/>
                </a:tc>
                <a:tc>
                  <a:txBody>
                    <a:bodyPr/>
                    <a:lstStyle/>
                    <a:p>
                      <a:pPr algn="ctr"/>
                      <a:r>
                        <a:rPr lang="fr-FR" sz="2000" dirty="0" smtClean="0"/>
                        <a:t>160</a:t>
                      </a:r>
                      <a:endParaRPr lang="fr-FR"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000" dirty="0" smtClean="0"/>
                        <a:t>4,03.10</a:t>
                      </a:r>
                      <a:r>
                        <a:rPr lang="fr-FR" sz="2000" strike="noStrike" baseline="30000" dirty="0" smtClean="0"/>
                        <a:t>-3</a:t>
                      </a:r>
                    </a:p>
                  </a:txBody>
                  <a:tcPr/>
                </a:tc>
                <a:extLst>
                  <a:ext uri="{0D108BD9-81ED-4DB2-BD59-A6C34878D82A}">
                    <a16:rowId xmlns:a16="http://schemas.microsoft.com/office/drawing/2014/main" val="4044951318"/>
                  </a:ext>
                </a:extLst>
              </a:tr>
              <a:tr h="370840">
                <a:tc>
                  <a:txBody>
                    <a:bodyPr/>
                    <a:lstStyle/>
                    <a:p>
                      <a:pPr algn="ctr"/>
                      <a:r>
                        <a:rPr lang="fr-FR" sz="2000" dirty="0" smtClean="0"/>
                        <a:t>3</a:t>
                      </a:r>
                      <a:endParaRPr lang="fr-FR" sz="2000" dirty="0"/>
                    </a:p>
                  </a:txBody>
                  <a:tcPr/>
                </a:tc>
                <a:tc>
                  <a:txBody>
                    <a:bodyPr/>
                    <a:lstStyle/>
                    <a:p>
                      <a:pPr algn="ctr"/>
                      <a:r>
                        <a:rPr lang="fr-FR" sz="2000" dirty="0" smtClean="0"/>
                        <a:t>0,11</a:t>
                      </a:r>
                      <a:endParaRPr lang="fr-FR" sz="2000" dirty="0"/>
                    </a:p>
                  </a:txBody>
                  <a:tcPr/>
                </a:tc>
                <a:tc>
                  <a:txBody>
                    <a:bodyPr/>
                    <a:lstStyle/>
                    <a:p>
                      <a:pPr algn="ctr"/>
                      <a:r>
                        <a:rPr lang="fr-FR" sz="2000" dirty="0" smtClean="0"/>
                        <a:t>110</a:t>
                      </a:r>
                      <a:endParaRPr lang="fr-FR"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000" dirty="0" smtClean="0"/>
                        <a:t>4,26.10</a:t>
                      </a:r>
                      <a:r>
                        <a:rPr lang="fr-FR" sz="2000" strike="noStrike" baseline="30000" dirty="0" smtClean="0"/>
                        <a:t>-3</a:t>
                      </a:r>
                    </a:p>
                  </a:txBody>
                  <a:tcPr/>
                </a:tc>
                <a:extLst>
                  <a:ext uri="{0D108BD9-81ED-4DB2-BD59-A6C34878D82A}">
                    <a16:rowId xmlns:a16="http://schemas.microsoft.com/office/drawing/2014/main" val="2293987868"/>
                  </a:ext>
                </a:extLst>
              </a:tr>
            </a:tbl>
          </a:graphicData>
        </a:graphic>
      </p:graphicFrame>
      <mc:AlternateContent xmlns:mc="http://schemas.openxmlformats.org/markup-compatibility/2006" xmlns:a14="http://schemas.microsoft.com/office/drawing/2010/main">
        <mc:Choice Requires="a14">
          <p:sp>
            <p:nvSpPr>
              <p:cNvPr id="5" name="ZoneTexte 4"/>
              <p:cNvSpPr txBox="1"/>
              <p:nvPr/>
            </p:nvSpPr>
            <p:spPr>
              <a:xfrm>
                <a:off x="1774372" y="5749450"/>
                <a:ext cx="9267701" cy="1213987"/>
              </a:xfrm>
              <a:prstGeom prst="rect">
                <a:avLst/>
              </a:prstGeom>
              <a:noFill/>
            </p:spPr>
            <p:txBody>
              <a:bodyPr wrap="square" rtlCol="0">
                <a:spAutoFit/>
              </a:bodyPr>
              <a:lstStyle/>
              <a:p>
                <a14:m>
                  <m:oMath xmlns:m="http://schemas.openxmlformats.org/officeDocument/2006/math">
                    <m:acc>
                      <m:accPr>
                        <m:chr m:val="̅"/>
                        <m:ctrlPr>
                          <a:rPr lang="fr-FR" sz="2800" i="1" smtClean="0">
                            <a:latin typeface="Cambria Math" panose="02040503050406030204" pitchFamily="18" charset="0"/>
                          </a:rPr>
                        </m:ctrlPr>
                      </m:accPr>
                      <m:e>
                        <m:r>
                          <a:rPr lang="fr-FR" sz="2800" b="0" i="1" smtClean="0">
                            <a:latin typeface="Cambria Math" panose="02040503050406030204" pitchFamily="18" charset="0"/>
                          </a:rPr>
                          <m:t>𝐾</m:t>
                        </m:r>
                      </m:e>
                    </m:acc>
                    <m:r>
                      <a:rPr lang="fr-FR" sz="2800" i="1" smtClean="0">
                        <a:latin typeface="Cambria Math" panose="02040503050406030204" pitchFamily="18" charset="0"/>
                      </a:rPr>
                      <m:t>=</m:t>
                    </m:r>
                    <m:f>
                      <m:fPr>
                        <m:ctrlPr>
                          <a:rPr lang="fr-FR" sz="2800" i="1" smtClean="0">
                            <a:latin typeface="Cambria Math" panose="02040503050406030204" pitchFamily="18" charset="0"/>
                          </a:rPr>
                        </m:ctrlPr>
                      </m:fPr>
                      <m:num>
                        <m:nary>
                          <m:naryPr>
                            <m:chr m:val="∑"/>
                            <m:grow m:val="on"/>
                            <m:subHide m:val="on"/>
                            <m:supHide m:val="on"/>
                            <m:ctrlPr>
                              <a:rPr lang="fr-FR" sz="2800" i="1" smtClean="0">
                                <a:latin typeface="Cambria Math" panose="02040503050406030204" pitchFamily="18" charset="0"/>
                              </a:rPr>
                            </m:ctrlPr>
                          </m:naryPr>
                          <m:sub/>
                          <m:sup/>
                          <m:e>
                            <m:r>
                              <a:rPr lang="fr-FR" sz="2800" b="0" i="1" smtClean="0">
                                <a:latin typeface="Cambria Math" panose="02040503050406030204" pitchFamily="18" charset="0"/>
                              </a:rPr>
                              <m:t>𝐾</m:t>
                            </m:r>
                          </m:e>
                        </m:nary>
                      </m:num>
                      <m:den>
                        <m:r>
                          <a:rPr lang="fr-FR" sz="2800" b="0" i="1" smtClean="0">
                            <a:latin typeface="Cambria Math" panose="02040503050406030204" pitchFamily="18" charset="0"/>
                          </a:rPr>
                          <m:t>3</m:t>
                        </m:r>
                      </m:den>
                    </m:f>
                    <m:r>
                      <a:rPr lang="fr-FR" sz="2800" b="0" i="1" smtClean="0">
                        <a:latin typeface="Cambria Math" panose="02040503050406030204" pitchFamily="18" charset="0"/>
                      </a:rPr>
                      <m:t>=4,15</m:t>
                    </m:r>
                    <m:r>
                      <m:rPr>
                        <m:nor/>
                      </m:rPr>
                      <a:rPr lang="fr-FR" sz="2800" dirty="0"/>
                      <m:t>.10</m:t>
                    </m:r>
                    <m:r>
                      <m:rPr>
                        <m:nor/>
                      </m:rPr>
                      <a:rPr lang="fr-FR" sz="2800" baseline="30000" dirty="0"/>
                      <m:t>−3</m:t>
                    </m:r>
                  </m:oMath>
                </a14:m>
                <a:r>
                  <a:rPr lang="fr-FR" sz="2800" dirty="0" smtClean="0"/>
                  <a:t> </a:t>
                </a:r>
                <a:r>
                  <a:rPr lang="fr-FR" sz="2800" dirty="0"/>
                  <a:t>V.rad</a:t>
                </a:r>
                <a:r>
                  <a:rPr lang="fr-FR" sz="2800" baseline="30000" dirty="0"/>
                  <a:t>-1</a:t>
                </a:r>
                <a:r>
                  <a:rPr lang="fr-FR" sz="2800" dirty="0"/>
                  <a:t>s</a:t>
                </a:r>
                <a:r>
                  <a:rPr lang="fr-FR" sz="2800" baseline="30000" dirty="0"/>
                  <a:t>-2</a:t>
                </a:r>
                <a:endParaRPr lang="fr-FR" sz="2000" baseline="30000" dirty="0"/>
              </a:p>
              <a:p>
                <a:endParaRPr lang="fr-FR" sz="2000" baseline="30000" dirty="0"/>
              </a:p>
              <a:p>
                <a:endParaRPr lang="fr-FR" dirty="0"/>
              </a:p>
            </p:txBody>
          </p:sp>
        </mc:Choice>
        <mc:Fallback xmlns="">
          <p:sp>
            <p:nvSpPr>
              <p:cNvPr id="5" name="ZoneTexte 4"/>
              <p:cNvSpPr txBox="1">
                <a:spLocks noRot="1" noChangeAspect="1" noMove="1" noResize="1" noEditPoints="1" noAdjustHandles="1" noChangeArrowheads="1" noChangeShapeType="1" noTextEdit="1"/>
              </p:cNvSpPr>
              <p:nvPr/>
            </p:nvSpPr>
            <p:spPr>
              <a:xfrm>
                <a:off x="1774372" y="5749450"/>
                <a:ext cx="9267701" cy="1213987"/>
              </a:xfrm>
              <a:prstGeom prst="rect">
                <a:avLst/>
              </a:prstGeom>
              <a:blipFill>
                <a:blip r:embed="rId3"/>
                <a:stretch>
                  <a:fillRect/>
                </a:stretch>
              </a:blipFill>
            </p:spPr>
            <p:txBody>
              <a:bodyPr/>
              <a:lstStyle/>
              <a:p>
                <a:r>
                  <a:rPr lang="fr-FR">
                    <a:noFill/>
                  </a:rPr>
                  <a:t> </a:t>
                </a:r>
              </a:p>
            </p:txBody>
          </p:sp>
        </mc:Fallback>
      </mc:AlternateContent>
      <p:sp>
        <p:nvSpPr>
          <p:cNvPr id="6" name="Rectangle 5"/>
          <p:cNvSpPr/>
          <p:nvPr/>
        </p:nvSpPr>
        <p:spPr>
          <a:xfrm>
            <a:off x="9097488" y="3753499"/>
            <a:ext cx="2256312" cy="150816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p:cNvSpPr/>
          <p:nvPr/>
        </p:nvSpPr>
        <p:spPr>
          <a:xfrm>
            <a:off x="8747166" y="4198824"/>
            <a:ext cx="700644" cy="617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t>
            </a:r>
            <a:endParaRPr lang="fr-FR" dirty="0"/>
          </a:p>
        </p:txBody>
      </p:sp>
      <p:cxnSp>
        <p:nvCxnSpPr>
          <p:cNvPr id="9" name="Connecteur droit 8"/>
          <p:cNvCxnSpPr>
            <a:stCxn id="6" idx="0"/>
            <a:endCxn id="6" idx="2"/>
          </p:cNvCxnSpPr>
          <p:nvPr/>
        </p:nvCxnSpPr>
        <p:spPr>
          <a:xfrm>
            <a:off x="10225644" y="3753499"/>
            <a:ext cx="0" cy="150816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Ellipse 9"/>
          <p:cNvSpPr/>
          <p:nvPr/>
        </p:nvSpPr>
        <p:spPr>
          <a:xfrm>
            <a:off x="9875322" y="4198824"/>
            <a:ext cx="700644" cy="617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a:t>
            </a:r>
          </a:p>
        </p:txBody>
      </p:sp>
      <p:sp>
        <p:nvSpPr>
          <p:cNvPr id="11" name="Ellipse 10"/>
          <p:cNvSpPr/>
          <p:nvPr/>
        </p:nvSpPr>
        <p:spPr>
          <a:xfrm>
            <a:off x="11042073" y="4241283"/>
            <a:ext cx="700644" cy="617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V</a:t>
            </a:r>
            <a:endParaRPr lang="fr-FR" dirty="0"/>
          </a:p>
        </p:txBody>
      </p:sp>
      <p:sp>
        <p:nvSpPr>
          <p:cNvPr id="13" name="ZoneTexte 12"/>
          <p:cNvSpPr txBox="1"/>
          <p:nvPr/>
        </p:nvSpPr>
        <p:spPr>
          <a:xfrm rot="10800000">
            <a:off x="9294915" y="5046414"/>
            <a:ext cx="446314" cy="461665"/>
          </a:xfrm>
          <a:prstGeom prst="rect">
            <a:avLst/>
          </a:prstGeom>
          <a:noFill/>
        </p:spPr>
        <p:txBody>
          <a:bodyPr wrap="square" rtlCol="0">
            <a:spAutoFit/>
          </a:bodyPr>
          <a:lstStyle/>
          <a:p>
            <a:r>
              <a:rPr lang="fr-FR" sz="2400" b="1" dirty="0" smtClean="0">
                <a:solidFill>
                  <a:srgbClr val="FF0000"/>
                </a:solidFill>
              </a:rPr>
              <a:t>&lt;</a:t>
            </a:r>
            <a:endParaRPr lang="fr-FR" sz="2400" b="1" dirty="0">
              <a:solidFill>
                <a:srgbClr val="FF0000"/>
              </a:solidFill>
            </a:endParaRPr>
          </a:p>
        </p:txBody>
      </p:sp>
      <p:sp>
        <p:nvSpPr>
          <p:cNvPr id="14" name="ZoneTexte 13"/>
          <p:cNvSpPr txBox="1"/>
          <p:nvPr/>
        </p:nvSpPr>
        <p:spPr>
          <a:xfrm rot="5400000">
            <a:off x="10009906" y="4842461"/>
            <a:ext cx="446314" cy="461665"/>
          </a:xfrm>
          <a:prstGeom prst="rect">
            <a:avLst/>
          </a:prstGeom>
          <a:noFill/>
        </p:spPr>
        <p:txBody>
          <a:bodyPr wrap="square" rtlCol="0">
            <a:spAutoFit/>
          </a:bodyPr>
          <a:lstStyle/>
          <a:p>
            <a:r>
              <a:rPr lang="fr-FR" sz="2400" b="1" dirty="0" smtClean="0">
                <a:solidFill>
                  <a:srgbClr val="FF0000"/>
                </a:solidFill>
              </a:rPr>
              <a:t>&lt;</a:t>
            </a:r>
            <a:endParaRPr lang="fr-FR" sz="2400" b="1" dirty="0">
              <a:solidFill>
                <a:srgbClr val="FF0000"/>
              </a:solidFill>
            </a:endParaRPr>
          </a:p>
        </p:txBody>
      </p:sp>
      <p:sp>
        <p:nvSpPr>
          <p:cNvPr id="15" name="ZoneTexte 14"/>
          <p:cNvSpPr txBox="1"/>
          <p:nvPr/>
        </p:nvSpPr>
        <p:spPr>
          <a:xfrm rot="5400000">
            <a:off x="10009905" y="3854315"/>
            <a:ext cx="446314" cy="461665"/>
          </a:xfrm>
          <a:prstGeom prst="rect">
            <a:avLst/>
          </a:prstGeom>
          <a:noFill/>
        </p:spPr>
        <p:txBody>
          <a:bodyPr wrap="square" rtlCol="0">
            <a:spAutoFit/>
          </a:bodyPr>
          <a:lstStyle/>
          <a:p>
            <a:r>
              <a:rPr lang="fr-FR" sz="2400" b="1" dirty="0" smtClean="0">
                <a:solidFill>
                  <a:srgbClr val="FF0000"/>
                </a:solidFill>
              </a:rPr>
              <a:t>&lt;</a:t>
            </a:r>
            <a:endParaRPr lang="fr-FR" sz="2400" b="1" dirty="0">
              <a:solidFill>
                <a:srgbClr val="FF0000"/>
              </a:solidFill>
            </a:endParaRPr>
          </a:p>
        </p:txBody>
      </p:sp>
      <mc:AlternateContent xmlns:mc="http://schemas.openxmlformats.org/markup-compatibility/2006" xmlns:a14="http://schemas.microsoft.com/office/drawing/2010/main">
        <mc:Choice Requires="a14">
          <p:sp>
            <p:nvSpPr>
              <p:cNvPr id="16" name="Ellipse 15"/>
              <p:cNvSpPr/>
              <p:nvPr/>
            </p:nvSpPr>
            <p:spPr>
              <a:xfrm>
                <a:off x="9432974" y="3487988"/>
                <a:ext cx="554419" cy="5225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fr-FR" sz="2400" i="1" smtClean="0">
                          <a:latin typeface="Cambria Math" panose="02040503050406030204" pitchFamily="18" charset="0"/>
                          <a:ea typeface="Cambria Math" panose="02040503050406030204" pitchFamily="18" charset="0"/>
                        </a:rPr>
                        <m:t>~</m:t>
                      </m:r>
                    </m:oMath>
                  </m:oMathPara>
                </a14:m>
                <a:endParaRPr lang="fr-FR" dirty="0"/>
              </a:p>
            </p:txBody>
          </p:sp>
        </mc:Choice>
        <mc:Fallback xmlns="">
          <p:sp>
            <p:nvSpPr>
              <p:cNvPr id="16" name="Ellipse 15"/>
              <p:cNvSpPr>
                <a:spLocks noRot="1" noChangeAspect="1" noMove="1" noResize="1" noEditPoints="1" noAdjustHandles="1" noChangeArrowheads="1" noChangeShapeType="1" noTextEdit="1"/>
              </p:cNvSpPr>
              <p:nvPr/>
            </p:nvSpPr>
            <p:spPr>
              <a:xfrm>
                <a:off x="9432974" y="3487988"/>
                <a:ext cx="554419" cy="522550"/>
              </a:xfrm>
              <a:prstGeom prst="ellipse">
                <a:avLst/>
              </a:prstGeom>
              <a:blipFill>
                <a:blip r:embed="rId4"/>
                <a:stretch>
                  <a:fillRect/>
                </a:stretch>
              </a:blipFill>
            </p:spPr>
            <p:txBody>
              <a:bodyPr/>
              <a:lstStyle/>
              <a:p>
                <a:r>
                  <a:rPr lang="fr-FR">
                    <a:noFill/>
                  </a:rPr>
                  <a:t> </a:t>
                </a:r>
              </a:p>
            </p:txBody>
          </p:sp>
        </mc:Fallback>
      </mc:AlternateContent>
      <p:cxnSp>
        <p:nvCxnSpPr>
          <p:cNvPr id="18" name="Connecteur droit 17"/>
          <p:cNvCxnSpPr>
            <a:endCxn id="7" idx="2"/>
          </p:cNvCxnSpPr>
          <p:nvPr/>
        </p:nvCxnSpPr>
        <p:spPr>
          <a:xfrm>
            <a:off x="8348353" y="4507582"/>
            <a:ext cx="39881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7945098" y="3229788"/>
            <a:ext cx="1276597" cy="369332"/>
          </a:xfrm>
          <a:prstGeom prst="rect">
            <a:avLst/>
          </a:prstGeom>
          <a:noFill/>
        </p:spPr>
        <p:txBody>
          <a:bodyPr wrap="square" rtlCol="0">
            <a:spAutoFit/>
          </a:bodyPr>
          <a:lstStyle/>
          <a:p>
            <a:r>
              <a:rPr lang="fr-FR" dirty="0" smtClean="0"/>
              <a:t>Schéma :</a:t>
            </a:r>
            <a:endParaRPr lang="fr-FR" dirty="0"/>
          </a:p>
        </p:txBody>
      </p:sp>
      <mc:AlternateContent xmlns:mc="http://schemas.openxmlformats.org/markup-compatibility/2006" xmlns:a14="http://schemas.microsoft.com/office/drawing/2010/main">
        <mc:Choice Requires="a14">
          <p:sp>
            <p:nvSpPr>
              <p:cNvPr id="21" name="Ellipse 20"/>
              <p:cNvSpPr/>
              <p:nvPr/>
            </p:nvSpPr>
            <p:spPr>
              <a:xfrm>
                <a:off x="7997574" y="4368607"/>
                <a:ext cx="364261" cy="281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𝑛</m:t>
                      </m:r>
                    </m:oMath>
                  </m:oMathPara>
                </a14:m>
                <a:endParaRPr lang="fr-FR" dirty="0"/>
              </a:p>
            </p:txBody>
          </p:sp>
        </mc:Choice>
        <mc:Fallback xmlns="">
          <p:sp>
            <p:nvSpPr>
              <p:cNvPr id="21" name="Ellipse 20"/>
              <p:cNvSpPr>
                <a:spLocks noRot="1" noChangeAspect="1" noMove="1" noResize="1" noEditPoints="1" noAdjustHandles="1" noChangeArrowheads="1" noChangeShapeType="1" noTextEdit="1"/>
              </p:cNvSpPr>
              <p:nvPr/>
            </p:nvSpPr>
            <p:spPr>
              <a:xfrm>
                <a:off x="7997574" y="4368607"/>
                <a:ext cx="364261" cy="281521"/>
              </a:xfrm>
              <a:prstGeom prst="ellipse">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2" name="Ellipse 21"/>
              <p:cNvSpPr/>
              <p:nvPr/>
            </p:nvSpPr>
            <p:spPr>
              <a:xfrm>
                <a:off x="8149974" y="5566034"/>
                <a:ext cx="364261" cy="2815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𝑛</m:t>
                      </m:r>
                    </m:oMath>
                  </m:oMathPara>
                </a14:m>
                <a:endParaRPr lang="fr-FR" dirty="0"/>
              </a:p>
            </p:txBody>
          </p:sp>
        </mc:Choice>
        <mc:Fallback xmlns="">
          <p:sp>
            <p:nvSpPr>
              <p:cNvPr id="22" name="Ellipse 21"/>
              <p:cNvSpPr>
                <a:spLocks noRot="1" noChangeAspect="1" noMove="1" noResize="1" noEditPoints="1" noAdjustHandles="1" noChangeArrowheads="1" noChangeShapeType="1" noTextEdit="1"/>
              </p:cNvSpPr>
              <p:nvPr/>
            </p:nvSpPr>
            <p:spPr>
              <a:xfrm>
                <a:off x="8149974" y="5566034"/>
                <a:ext cx="364261" cy="281521"/>
              </a:xfrm>
              <a:prstGeom prst="ellipse">
                <a:avLst/>
              </a:prstGeom>
              <a:blipFill>
                <a:blip r:embed="rId6"/>
                <a:stretch>
                  <a:fillRect/>
                </a:stretch>
              </a:blipFill>
            </p:spPr>
            <p:txBody>
              <a:bodyPr/>
              <a:lstStyle/>
              <a:p>
                <a:r>
                  <a:rPr lang="fr-FR">
                    <a:noFill/>
                  </a:rPr>
                  <a:t> </a:t>
                </a:r>
              </a:p>
            </p:txBody>
          </p:sp>
        </mc:Fallback>
      </mc:AlternateContent>
      <p:sp>
        <p:nvSpPr>
          <p:cNvPr id="8" name="ZoneTexte 7"/>
          <p:cNvSpPr txBox="1"/>
          <p:nvPr/>
        </p:nvSpPr>
        <p:spPr>
          <a:xfrm>
            <a:off x="8747166" y="5543459"/>
            <a:ext cx="1370611" cy="369332"/>
          </a:xfrm>
          <a:prstGeom prst="rect">
            <a:avLst/>
          </a:prstGeom>
          <a:noFill/>
        </p:spPr>
        <p:txBody>
          <a:bodyPr wrap="square" rtlCol="0">
            <a:spAutoFit/>
          </a:bodyPr>
          <a:lstStyle/>
          <a:p>
            <a:r>
              <a:rPr lang="fr-FR" dirty="0" smtClean="0"/>
              <a:t>tachymètre</a:t>
            </a:r>
            <a:endParaRPr lang="fr-FR" dirty="0"/>
          </a:p>
        </p:txBody>
      </p:sp>
    </p:spTree>
    <p:extLst>
      <p:ext uri="{BB962C8B-B14F-4D97-AF65-F5344CB8AC3E}">
        <p14:creationId xmlns:p14="http://schemas.microsoft.com/office/powerpoint/2010/main" val="27782625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smtClean="0"/>
              <a:t>Application au modèle </a:t>
            </a:r>
            <a:r>
              <a:rPr lang="fr-FR" u="sng" dirty="0" err="1" smtClean="0"/>
              <a:t>matlab</a:t>
            </a:r>
            <a:endParaRPr lang="fr-FR" u="sng" dirty="0"/>
          </a:p>
        </p:txBody>
      </p:sp>
      <p:pic>
        <p:nvPicPr>
          <p:cNvPr id="4" name="Image 3"/>
          <p:cNvPicPr>
            <a:picLocks noChangeAspect="1"/>
          </p:cNvPicPr>
          <p:nvPr/>
        </p:nvPicPr>
        <p:blipFill rotWithShape="1">
          <a:blip r:embed="rId2"/>
          <a:srcRect l="22208" t="39924" r="17305" b="23351"/>
          <a:stretch/>
        </p:blipFill>
        <p:spPr>
          <a:xfrm>
            <a:off x="853980" y="1797565"/>
            <a:ext cx="9526096" cy="4626985"/>
          </a:xfrm>
          <a:prstGeom prst="rect">
            <a:avLst/>
          </a:prstGeom>
        </p:spPr>
      </p:pic>
      <p:sp>
        <p:nvSpPr>
          <p:cNvPr id="5" name="Rectangle 4"/>
          <p:cNvSpPr/>
          <p:nvPr/>
        </p:nvSpPr>
        <p:spPr>
          <a:xfrm>
            <a:off x="4191990" y="2565070"/>
            <a:ext cx="855023" cy="86689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5593278" y="3360719"/>
            <a:ext cx="2289959" cy="86689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605153" y="1797565"/>
            <a:ext cx="1472541" cy="866899"/>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7954487" y="2998519"/>
            <a:ext cx="1472541" cy="866899"/>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343903" y="5287487"/>
            <a:ext cx="1472541" cy="866899"/>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9441929" y="5397770"/>
            <a:ext cx="1603168" cy="646331"/>
          </a:xfrm>
          <a:prstGeom prst="rect">
            <a:avLst/>
          </a:prstGeom>
          <a:noFill/>
        </p:spPr>
        <p:txBody>
          <a:bodyPr wrap="square" rtlCol="0">
            <a:spAutoFit/>
          </a:bodyPr>
          <a:lstStyle/>
          <a:p>
            <a:r>
              <a:rPr lang="fr-FR" dirty="0" smtClean="0"/>
              <a:t>Données constructeur</a:t>
            </a:r>
            <a:endParaRPr lang="fr-FR" dirty="0"/>
          </a:p>
        </p:txBody>
      </p:sp>
    </p:spTree>
    <p:extLst>
      <p:ext uri="{BB962C8B-B14F-4D97-AF65-F5344CB8AC3E}">
        <p14:creationId xmlns:p14="http://schemas.microsoft.com/office/powerpoint/2010/main" val="14841829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a:srcRect l="3142" t="15952" r="6266" b="7304"/>
          <a:stretch/>
        </p:blipFill>
        <p:spPr>
          <a:xfrm>
            <a:off x="88623" y="1132849"/>
            <a:ext cx="12014756" cy="5725151"/>
          </a:xfrm>
          <a:prstGeom prst="rect">
            <a:avLst/>
          </a:prstGeom>
        </p:spPr>
      </p:pic>
      <p:sp>
        <p:nvSpPr>
          <p:cNvPr id="2" name="Titre 1"/>
          <p:cNvSpPr>
            <a:spLocks noGrp="1"/>
          </p:cNvSpPr>
          <p:nvPr>
            <p:ph type="title"/>
          </p:nvPr>
        </p:nvSpPr>
        <p:spPr>
          <a:xfrm>
            <a:off x="672661" y="111195"/>
            <a:ext cx="10515600" cy="1325563"/>
          </a:xfrm>
        </p:spPr>
        <p:txBody>
          <a:bodyPr/>
          <a:lstStyle/>
          <a:p>
            <a:pPr algn="ctr"/>
            <a:r>
              <a:rPr lang="fr-FR" u="sng" dirty="0" smtClean="0"/>
              <a:t>Explication modèle </a:t>
            </a:r>
            <a:r>
              <a:rPr lang="fr-FR" u="sng" dirty="0"/>
              <a:t>M</a:t>
            </a:r>
            <a:r>
              <a:rPr lang="fr-FR" u="sng" dirty="0" smtClean="0"/>
              <a:t>athlab</a:t>
            </a:r>
            <a:endParaRPr lang="fr-FR" u="sng" dirty="0"/>
          </a:p>
        </p:txBody>
      </p:sp>
      <p:sp>
        <p:nvSpPr>
          <p:cNvPr id="5" name="Rectangle 4"/>
          <p:cNvSpPr/>
          <p:nvPr/>
        </p:nvSpPr>
        <p:spPr>
          <a:xfrm>
            <a:off x="3649717" y="3088573"/>
            <a:ext cx="1077310" cy="126302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3744310" y="4384723"/>
            <a:ext cx="1219200" cy="369332"/>
          </a:xfrm>
          <a:prstGeom prst="rect">
            <a:avLst/>
          </a:prstGeom>
          <a:noFill/>
        </p:spPr>
        <p:txBody>
          <a:bodyPr wrap="square" rtlCol="0">
            <a:spAutoFit/>
          </a:bodyPr>
          <a:lstStyle/>
          <a:p>
            <a:r>
              <a:rPr lang="fr-FR" b="1" dirty="0" smtClean="0">
                <a:solidFill>
                  <a:schemeClr val="tx2"/>
                </a:solidFill>
              </a:rPr>
              <a:t>MOTEUR</a:t>
            </a:r>
            <a:endParaRPr lang="fr-FR" b="1" dirty="0">
              <a:solidFill>
                <a:schemeClr val="tx2"/>
              </a:solidFill>
            </a:endParaRPr>
          </a:p>
        </p:txBody>
      </p:sp>
      <p:sp>
        <p:nvSpPr>
          <p:cNvPr id="7" name="Rectangle 6"/>
          <p:cNvSpPr/>
          <p:nvPr/>
        </p:nvSpPr>
        <p:spPr>
          <a:xfrm>
            <a:off x="5904187" y="4351595"/>
            <a:ext cx="5284074" cy="212898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6152863" y="4896469"/>
            <a:ext cx="1177159" cy="378372"/>
          </a:xfrm>
          <a:prstGeom prst="rect">
            <a:avLst/>
          </a:prstGeom>
          <a:noFill/>
        </p:spPr>
        <p:txBody>
          <a:bodyPr wrap="square" rtlCol="0">
            <a:spAutoFit/>
          </a:bodyPr>
          <a:lstStyle/>
          <a:p>
            <a:r>
              <a:rPr lang="fr-FR" b="1" dirty="0" smtClean="0">
                <a:solidFill>
                  <a:schemeClr val="tx2"/>
                </a:solidFill>
              </a:rPr>
              <a:t>FORCE</a:t>
            </a:r>
            <a:endParaRPr lang="fr-FR" b="1" dirty="0">
              <a:solidFill>
                <a:schemeClr val="tx2"/>
              </a:solidFill>
            </a:endParaRPr>
          </a:p>
        </p:txBody>
      </p:sp>
      <p:sp>
        <p:nvSpPr>
          <p:cNvPr id="10" name="Rectangle 9"/>
          <p:cNvSpPr/>
          <p:nvPr/>
        </p:nvSpPr>
        <p:spPr>
          <a:xfrm>
            <a:off x="6640625" y="1250730"/>
            <a:ext cx="3995844" cy="21756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6605751" y="1319884"/>
            <a:ext cx="1960180" cy="369332"/>
          </a:xfrm>
          <a:prstGeom prst="rect">
            <a:avLst/>
          </a:prstGeom>
          <a:noFill/>
        </p:spPr>
        <p:txBody>
          <a:bodyPr wrap="square" rtlCol="0">
            <a:spAutoFit/>
          </a:bodyPr>
          <a:lstStyle/>
          <a:p>
            <a:r>
              <a:rPr lang="fr-FR" b="1" dirty="0" smtClean="0">
                <a:solidFill>
                  <a:srgbClr val="FF0000"/>
                </a:solidFill>
              </a:rPr>
              <a:t>Capteurs vitesse</a:t>
            </a:r>
            <a:endParaRPr lang="fr-FR" b="1" dirty="0">
              <a:solidFill>
                <a:srgbClr val="FF0000"/>
              </a:solidFill>
            </a:endParaRPr>
          </a:p>
        </p:txBody>
      </p:sp>
      <p:sp>
        <p:nvSpPr>
          <p:cNvPr id="12" name="Rectangle 11"/>
          <p:cNvSpPr/>
          <p:nvPr/>
        </p:nvSpPr>
        <p:spPr>
          <a:xfrm>
            <a:off x="504495" y="1132849"/>
            <a:ext cx="1859615" cy="154728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532959" y="1478166"/>
            <a:ext cx="1171971" cy="923330"/>
          </a:xfrm>
          <a:prstGeom prst="rect">
            <a:avLst/>
          </a:prstGeom>
          <a:noFill/>
        </p:spPr>
        <p:txBody>
          <a:bodyPr wrap="square" rtlCol="0">
            <a:spAutoFit/>
          </a:bodyPr>
          <a:lstStyle/>
          <a:p>
            <a:r>
              <a:rPr lang="fr-FR" b="1" dirty="0" smtClean="0">
                <a:solidFill>
                  <a:srgbClr val="FF0000"/>
                </a:solidFill>
              </a:rPr>
              <a:t>Capteur vitesse</a:t>
            </a:r>
          </a:p>
          <a:p>
            <a:r>
              <a:rPr lang="fr-FR" b="1" dirty="0" smtClean="0">
                <a:solidFill>
                  <a:srgbClr val="FF0000"/>
                </a:solidFill>
              </a:rPr>
              <a:t>couple</a:t>
            </a:r>
            <a:endParaRPr lang="fr-FR" b="1" dirty="0">
              <a:solidFill>
                <a:srgbClr val="FF0000"/>
              </a:solidFill>
            </a:endParaRPr>
          </a:p>
        </p:txBody>
      </p:sp>
      <p:sp>
        <p:nvSpPr>
          <p:cNvPr id="14" name="Rectangle 13"/>
          <p:cNvSpPr/>
          <p:nvPr/>
        </p:nvSpPr>
        <p:spPr>
          <a:xfrm>
            <a:off x="1431318" y="3099083"/>
            <a:ext cx="1648213" cy="915868"/>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p:cNvSpPr txBox="1"/>
          <p:nvPr/>
        </p:nvSpPr>
        <p:spPr>
          <a:xfrm>
            <a:off x="1893175" y="4063406"/>
            <a:ext cx="1366343" cy="369332"/>
          </a:xfrm>
          <a:prstGeom prst="rect">
            <a:avLst/>
          </a:prstGeom>
          <a:noFill/>
        </p:spPr>
        <p:txBody>
          <a:bodyPr wrap="square" rtlCol="0">
            <a:spAutoFit/>
          </a:bodyPr>
          <a:lstStyle/>
          <a:p>
            <a:r>
              <a:rPr lang="fr-FR" dirty="0" smtClean="0">
                <a:solidFill>
                  <a:srgbClr val="92D050"/>
                </a:solidFill>
              </a:rPr>
              <a:t>Multimètres</a:t>
            </a:r>
            <a:endParaRPr lang="fr-FR" dirty="0">
              <a:solidFill>
                <a:srgbClr val="92D050"/>
              </a:solidFill>
            </a:endParaRPr>
          </a:p>
        </p:txBody>
      </p:sp>
      <p:sp>
        <p:nvSpPr>
          <p:cNvPr id="16" name="Rectangle 15"/>
          <p:cNvSpPr/>
          <p:nvPr/>
        </p:nvSpPr>
        <p:spPr>
          <a:xfrm>
            <a:off x="4963510" y="3320110"/>
            <a:ext cx="704193" cy="662153"/>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4803228" y="3982263"/>
            <a:ext cx="1100959" cy="369332"/>
          </a:xfrm>
          <a:prstGeom prst="rect">
            <a:avLst/>
          </a:prstGeom>
          <a:noFill/>
        </p:spPr>
        <p:txBody>
          <a:bodyPr wrap="square" rtlCol="0">
            <a:spAutoFit/>
          </a:bodyPr>
          <a:lstStyle/>
          <a:p>
            <a:r>
              <a:rPr lang="fr-FR" dirty="0" smtClean="0">
                <a:solidFill>
                  <a:srgbClr val="C00000"/>
                </a:solidFill>
              </a:rPr>
              <a:t>réducteur</a:t>
            </a:r>
            <a:endParaRPr lang="fr-FR" dirty="0">
              <a:solidFill>
                <a:srgbClr val="C00000"/>
              </a:solidFill>
            </a:endParaRPr>
          </a:p>
        </p:txBody>
      </p:sp>
    </p:spTree>
    <p:extLst>
      <p:ext uri="{BB962C8B-B14F-4D97-AF65-F5344CB8AC3E}">
        <p14:creationId xmlns:p14="http://schemas.microsoft.com/office/powerpoint/2010/main" val="1105261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18745" y="30270"/>
            <a:ext cx="10515600" cy="1325563"/>
          </a:xfrm>
        </p:spPr>
        <p:txBody>
          <a:bodyPr/>
          <a:lstStyle/>
          <a:p>
            <a:r>
              <a:rPr lang="fr-FR" u="sng" dirty="0"/>
              <a:t>V</a:t>
            </a:r>
            <a:r>
              <a:rPr lang="fr-FR" u="sng" dirty="0" smtClean="0"/>
              <a:t>érifications du réducteur</a:t>
            </a:r>
            <a:endParaRPr lang="fr-FR" u="sng" dirty="0"/>
          </a:p>
        </p:txBody>
      </p:sp>
      <p:pic>
        <p:nvPicPr>
          <p:cNvPr id="4" name="Image 3"/>
          <p:cNvPicPr>
            <a:picLocks noChangeAspect="1"/>
          </p:cNvPicPr>
          <p:nvPr/>
        </p:nvPicPr>
        <p:blipFill rotWithShape="1">
          <a:blip r:embed="rId2"/>
          <a:srcRect l="29810" t="14742" r="15514" b="4534"/>
          <a:stretch/>
        </p:blipFill>
        <p:spPr>
          <a:xfrm>
            <a:off x="378372" y="1135118"/>
            <a:ext cx="5171090" cy="4771697"/>
          </a:xfrm>
          <a:prstGeom prst="rect">
            <a:avLst/>
          </a:prstGeom>
        </p:spPr>
      </p:pic>
      <p:pic>
        <p:nvPicPr>
          <p:cNvPr id="5" name="Image 4"/>
          <p:cNvPicPr>
            <a:picLocks noChangeAspect="1"/>
          </p:cNvPicPr>
          <p:nvPr/>
        </p:nvPicPr>
        <p:blipFill rotWithShape="1">
          <a:blip r:embed="rId3"/>
          <a:srcRect l="29204" t="14775" r="16401" b="4465"/>
          <a:stretch/>
        </p:blipFill>
        <p:spPr>
          <a:xfrm>
            <a:off x="6689835" y="1108416"/>
            <a:ext cx="5171090" cy="4798399"/>
          </a:xfrm>
          <a:prstGeom prst="rect">
            <a:avLst/>
          </a:prstGeom>
        </p:spPr>
      </p:pic>
      <p:sp>
        <p:nvSpPr>
          <p:cNvPr id="6" name="Rectangle 5"/>
          <p:cNvSpPr/>
          <p:nvPr/>
        </p:nvSpPr>
        <p:spPr>
          <a:xfrm>
            <a:off x="4771697" y="1818290"/>
            <a:ext cx="641131" cy="3363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177753" y="1739463"/>
            <a:ext cx="641131" cy="3363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p:cNvSpPr txBox="1"/>
          <p:nvPr/>
        </p:nvSpPr>
        <p:spPr>
          <a:xfrm>
            <a:off x="3951890" y="3090041"/>
            <a:ext cx="1597572" cy="646331"/>
          </a:xfrm>
          <a:prstGeom prst="rect">
            <a:avLst/>
          </a:prstGeom>
          <a:noFill/>
        </p:spPr>
        <p:txBody>
          <a:bodyPr wrap="square" rtlCol="0">
            <a:spAutoFit/>
          </a:bodyPr>
          <a:lstStyle/>
          <a:p>
            <a:r>
              <a:rPr lang="fr-FR" dirty="0" smtClean="0"/>
              <a:t>Vitesse du moteur</a:t>
            </a:r>
            <a:endParaRPr lang="fr-FR" dirty="0"/>
          </a:p>
        </p:txBody>
      </p:sp>
      <p:sp>
        <p:nvSpPr>
          <p:cNvPr id="9" name="ZoneTexte 8"/>
          <p:cNvSpPr txBox="1"/>
          <p:nvPr/>
        </p:nvSpPr>
        <p:spPr>
          <a:xfrm>
            <a:off x="10287003" y="3021808"/>
            <a:ext cx="1597572" cy="646331"/>
          </a:xfrm>
          <a:prstGeom prst="rect">
            <a:avLst/>
          </a:prstGeom>
          <a:noFill/>
        </p:spPr>
        <p:txBody>
          <a:bodyPr wrap="square" rtlCol="0">
            <a:spAutoFit/>
          </a:bodyPr>
          <a:lstStyle/>
          <a:p>
            <a:r>
              <a:rPr lang="fr-FR" dirty="0" smtClean="0"/>
              <a:t>Vitesse des roues</a:t>
            </a:r>
            <a:endParaRPr lang="fr-FR" dirty="0"/>
          </a:p>
        </p:txBody>
      </p:sp>
      <p:sp>
        <p:nvSpPr>
          <p:cNvPr id="10" name="ZoneTexte 9"/>
          <p:cNvSpPr txBox="1"/>
          <p:nvPr/>
        </p:nvSpPr>
        <p:spPr>
          <a:xfrm>
            <a:off x="2049517" y="6211614"/>
            <a:ext cx="3731173" cy="369332"/>
          </a:xfrm>
          <a:prstGeom prst="rect">
            <a:avLst/>
          </a:prstGeom>
          <a:noFill/>
        </p:spPr>
        <p:txBody>
          <a:bodyPr wrap="square" rtlCol="0">
            <a:spAutoFit/>
          </a:bodyPr>
          <a:lstStyle/>
          <a:p>
            <a:r>
              <a:rPr lang="fr-FR" dirty="0" smtClean="0"/>
              <a:t>155,711/3,244=48</a:t>
            </a:r>
            <a:endParaRPr lang="fr-FR" dirty="0"/>
          </a:p>
        </p:txBody>
      </p:sp>
      <p:sp>
        <p:nvSpPr>
          <p:cNvPr id="11" name="ZoneTexte 10"/>
          <p:cNvSpPr txBox="1"/>
          <p:nvPr/>
        </p:nvSpPr>
        <p:spPr>
          <a:xfrm>
            <a:off x="4771697" y="6223594"/>
            <a:ext cx="3867806" cy="369332"/>
          </a:xfrm>
          <a:prstGeom prst="rect">
            <a:avLst/>
          </a:prstGeom>
          <a:noFill/>
        </p:spPr>
        <p:txBody>
          <a:bodyPr wrap="square" rtlCol="0">
            <a:spAutoFit/>
          </a:bodyPr>
          <a:lstStyle/>
          <a:p>
            <a:r>
              <a:rPr lang="fr-FR" dirty="0" smtClean="0"/>
              <a:t>Donc le réducteur est bien paramétré.</a:t>
            </a:r>
            <a:endParaRPr lang="fr-FR" dirty="0"/>
          </a:p>
        </p:txBody>
      </p:sp>
    </p:spTree>
    <p:extLst>
      <p:ext uri="{BB962C8B-B14F-4D97-AF65-F5344CB8AC3E}">
        <p14:creationId xmlns:p14="http://schemas.microsoft.com/office/powerpoint/2010/main" val="535842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121051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u="sng" dirty="0"/>
              <a:t>V</a:t>
            </a:r>
            <a:r>
              <a:rPr lang="fr-FR" u="sng" dirty="0" smtClean="0"/>
              <a:t>érifications de la génération du couple</a:t>
            </a:r>
            <a:endParaRPr lang="fr-FR" u="sng" dirty="0"/>
          </a:p>
        </p:txBody>
      </p:sp>
      <p:pic>
        <p:nvPicPr>
          <p:cNvPr id="5" name="Image 4"/>
          <p:cNvPicPr>
            <a:picLocks noChangeAspect="1"/>
          </p:cNvPicPr>
          <p:nvPr/>
        </p:nvPicPr>
        <p:blipFill rotWithShape="1">
          <a:blip r:embed="rId2"/>
          <a:srcRect l="40517" t="2289" r="8934" b="32257"/>
          <a:stretch/>
        </p:blipFill>
        <p:spPr>
          <a:xfrm>
            <a:off x="320632" y="1163781"/>
            <a:ext cx="4989001" cy="4037610"/>
          </a:xfrm>
          <a:prstGeom prst="rect">
            <a:avLst/>
          </a:prstGeom>
        </p:spPr>
      </p:pic>
      <p:pic>
        <p:nvPicPr>
          <p:cNvPr id="6" name="Image 5"/>
          <p:cNvPicPr>
            <a:picLocks noChangeAspect="1"/>
          </p:cNvPicPr>
          <p:nvPr/>
        </p:nvPicPr>
        <p:blipFill rotWithShape="1">
          <a:blip r:embed="rId3"/>
          <a:srcRect l="44363" t="17695" r="1296" b="7482"/>
          <a:stretch/>
        </p:blipFill>
        <p:spPr>
          <a:xfrm>
            <a:off x="7266350" y="1163781"/>
            <a:ext cx="4810855" cy="4140015"/>
          </a:xfrm>
          <a:prstGeom prst="rect">
            <a:avLst/>
          </a:prstGeom>
        </p:spPr>
      </p:pic>
      <p:sp>
        <p:nvSpPr>
          <p:cNvPr id="2" name="Rectangle 1"/>
          <p:cNvSpPr/>
          <p:nvPr/>
        </p:nvSpPr>
        <p:spPr>
          <a:xfrm>
            <a:off x="1448789" y="4963887"/>
            <a:ext cx="676894" cy="1900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1267703" y="1660567"/>
            <a:ext cx="676894" cy="19000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p:cNvSpPr txBox="1"/>
          <p:nvPr/>
        </p:nvSpPr>
        <p:spPr>
          <a:xfrm>
            <a:off x="3182586" y="5855732"/>
            <a:ext cx="5229843" cy="923330"/>
          </a:xfrm>
          <a:prstGeom prst="rect">
            <a:avLst/>
          </a:prstGeom>
          <a:noFill/>
        </p:spPr>
        <p:txBody>
          <a:bodyPr wrap="square" rtlCol="0">
            <a:spAutoFit/>
          </a:bodyPr>
          <a:lstStyle/>
          <a:p>
            <a:pPr algn="ctr"/>
            <a:r>
              <a:rPr lang="fr-FR" dirty="0" smtClean="0"/>
              <a:t>C= F*R=1,3754*3,3</a:t>
            </a:r>
            <a:r>
              <a:rPr lang="fr-FR" baseline="30000" dirty="0" smtClean="0"/>
              <a:t>e</a:t>
            </a:r>
            <a:r>
              <a:rPr lang="fr-FR" dirty="0" smtClean="0"/>
              <a:t>-2=0,0454</a:t>
            </a:r>
          </a:p>
          <a:p>
            <a:r>
              <a:rPr lang="fr-FR" dirty="0" smtClean="0"/>
              <a:t>L’écart entre le modèle et la théorie est inférieur à 0,1% donc la génération de couple est bien paramétré</a:t>
            </a:r>
            <a:endParaRPr lang="fr-FR" dirty="0"/>
          </a:p>
        </p:txBody>
      </p:sp>
      <p:sp>
        <p:nvSpPr>
          <p:cNvPr id="8" name="ZoneTexte 7"/>
          <p:cNvSpPr txBox="1"/>
          <p:nvPr/>
        </p:nvSpPr>
        <p:spPr>
          <a:xfrm>
            <a:off x="8288977" y="5486400"/>
            <a:ext cx="2978726" cy="369332"/>
          </a:xfrm>
          <a:prstGeom prst="rect">
            <a:avLst/>
          </a:prstGeom>
          <a:noFill/>
        </p:spPr>
        <p:txBody>
          <a:bodyPr wrap="square" rtlCol="0">
            <a:spAutoFit/>
          </a:bodyPr>
          <a:lstStyle/>
          <a:p>
            <a:r>
              <a:rPr lang="fr-FR" dirty="0" smtClean="0"/>
              <a:t>Capteur de couple roue</a:t>
            </a:r>
            <a:endParaRPr lang="fr-FR" dirty="0"/>
          </a:p>
        </p:txBody>
      </p:sp>
      <p:sp>
        <p:nvSpPr>
          <p:cNvPr id="9" name="ZoneTexte 8"/>
          <p:cNvSpPr txBox="1"/>
          <p:nvPr/>
        </p:nvSpPr>
        <p:spPr>
          <a:xfrm>
            <a:off x="1626919" y="5280486"/>
            <a:ext cx="2978726" cy="369332"/>
          </a:xfrm>
          <a:prstGeom prst="rect">
            <a:avLst/>
          </a:prstGeom>
          <a:noFill/>
        </p:spPr>
        <p:txBody>
          <a:bodyPr wrap="square" rtlCol="0">
            <a:spAutoFit/>
          </a:bodyPr>
          <a:lstStyle/>
          <a:p>
            <a:r>
              <a:rPr lang="fr-FR" dirty="0" smtClean="0"/>
              <a:t>Source de force</a:t>
            </a:r>
            <a:endParaRPr lang="fr-FR" dirty="0"/>
          </a:p>
        </p:txBody>
      </p:sp>
    </p:spTree>
    <p:extLst>
      <p:ext uri="{BB962C8B-B14F-4D97-AF65-F5344CB8AC3E}">
        <p14:creationId xmlns:p14="http://schemas.microsoft.com/office/powerpoint/2010/main" val="5152033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smtClean="0"/>
              <a:t>Conclusion</a:t>
            </a:r>
            <a:endParaRPr lang="fr-FR" u="sng" dirty="0"/>
          </a:p>
        </p:txBody>
      </p:sp>
      <p:sp>
        <p:nvSpPr>
          <p:cNvPr id="4" name="ZoneTexte 3"/>
          <p:cNvSpPr txBox="1"/>
          <p:nvPr/>
        </p:nvSpPr>
        <p:spPr>
          <a:xfrm>
            <a:off x="475011" y="5011387"/>
            <a:ext cx="6103919" cy="1569660"/>
          </a:xfrm>
          <a:prstGeom prst="rect">
            <a:avLst/>
          </a:prstGeom>
          <a:noFill/>
        </p:spPr>
        <p:txBody>
          <a:bodyPr wrap="square" rtlCol="0">
            <a:spAutoFit/>
          </a:bodyPr>
          <a:lstStyle/>
          <a:p>
            <a:r>
              <a:rPr lang="fr-FR" sz="2400" u="sng" dirty="0" smtClean="0"/>
              <a:t>Objectif:</a:t>
            </a:r>
          </a:p>
          <a:p>
            <a:r>
              <a:rPr lang="fr-FR" sz="2400" dirty="0"/>
              <a:t>	C</a:t>
            </a:r>
            <a:r>
              <a:rPr lang="fr-FR" sz="2400" dirty="0" smtClean="0"/>
              <a:t>rée un modèle multi physique</a:t>
            </a:r>
          </a:p>
          <a:p>
            <a:r>
              <a:rPr lang="fr-FR" sz="2400" dirty="0"/>
              <a:t>	R</a:t>
            </a:r>
            <a:r>
              <a:rPr lang="fr-FR" sz="2400" dirty="0" smtClean="0"/>
              <a:t>écupérer les caractéristiques moteurs</a:t>
            </a:r>
          </a:p>
          <a:p>
            <a:r>
              <a:rPr lang="fr-FR" sz="2400" dirty="0"/>
              <a:t>	</a:t>
            </a:r>
            <a:r>
              <a:rPr lang="fr-FR" sz="2400" dirty="0" smtClean="0"/>
              <a:t>Définir les écarts avec la théorie   </a:t>
            </a:r>
            <a:endParaRPr lang="fr-FR" sz="2400" dirty="0"/>
          </a:p>
        </p:txBody>
      </p:sp>
      <p:pic>
        <p:nvPicPr>
          <p:cNvPr id="5" name="Image 4"/>
          <p:cNvPicPr>
            <a:picLocks noChangeAspect="1"/>
          </p:cNvPicPr>
          <p:nvPr/>
        </p:nvPicPr>
        <p:blipFill rotWithShape="1">
          <a:blip r:embed="rId2"/>
          <a:srcRect l="36893" t="32745" r="36254" b="43210"/>
          <a:stretch/>
        </p:blipFill>
        <p:spPr>
          <a:xfrm>
            <a:off x="7208321" y="5441229"/>
            <a:ext cx="368135" cy="354988"/>
          </a:xfrm>
          <a:prstGeom prst="rect">
            <a:avLst/>
          </a:prstGeom>
        </p:spPr>
      </p:pic>
      <p:pic>
        <p:nvPicPr>
          <p:cNvPr id="6" name="Image 5"/>
          <p:cNvPicPr>
            <a:picLocks noChangeAspect="1"/>
          </p:cNvPicPr>
          <p:nvPr/>
        </p:nvPicPr>
        <p:blipFill rotWithShape="1">
          <a:blip r:embed="rId2"/>
          <a:srcRect l="36893" t="32745" r="36254" b="43210"/>
          <a:stretch/>
        </p:blipFill>
        <p:spPr>
          <a:xfrm>
            <a:off x="7208320" y="5796217"/>
            <a:ext cx="368135" cy="354988"/>
          </a:xfrm>
          <a:prstGeom prst="rect">
            <a:avLst/>
          </a:prstGeom>
        </p:spPr>
      </p:pic>
      <mc:AlternateContent xmlns:mc="http://schemas.openxmlformats.org/markup-compatibility/2006" xmlns:a14="http://schemas.microsoft.com/office/drawing/2010/main">
        <mc:Choice Requires="a14">
          <p:sp>
            <p:nvSpPr>
              <p:cNvPr id="10" name="Espace réservé du contenu 2"/>
              <p:cNvSpPr>
                <a:spLocks noGrp="1"/>
              </p:cNvSpPr>
              <p:nvPr>
                <p:ph idx="1"/>
              </p:nvPr>
            </p:nvSpPr>
            <p:spPr>
              <a:xfrm>
                <a:off x="1321130" y="1690688"/>
                <a:ext cx="10515600" cy="4351338"/>
              </a:xfrm>
            </p:spPr>
            <p:txBody>
              <a:bodyPr/>
              <a:lstStyle/>
              <a:p>
                <a:r>
                  <a:rPr lang="fr-FR" dirty="0" smtClean="0"/>
                  <a:t>La résistance interne est de 5,81 ohm</a:t>
                </a:r>
              </a:p>
              <a:p>
                <a:r>
                  <a:rPr lang="fr-FR" dirty="0" smtClean="0"/>
                  <a:t>L’inductance est de</a:t>
                </a:r>
              </a:p>
              <a:p>
                <a:r>
                  <a:rPr lang="fr-FR" dirty="0" smtClean="0"/>
                  <a:t>La constante du moteur est de </a:t>
                </a:r>
                <a14:m>
                  <m:oMath xmlns:m="http://schemas.openxmlformats.org/officeDocument/2006/math">
                    <m:r>
                      <a:rPr lang="fr-FR" i="1">
                        <a:latin typeface="Cambria Math" panose="02040503050406030204" pitchFamily="18" charset="0"/>
                      </a:rPr>
                      <m:t>4,15</m:t>
                    </m:r>
                    <m:r>
                      <m:rPr>
                        <m:nor/>
                      </m:rPr>
                      <a:rPr lang="fr-FR" dirty="0"/>
                      <m:t>.10</m:t>
                    </m:r>
                    <m:r>
                      <m:rPr>
                        <m:nor/>
                      </m:rPr>
                      <a:rPr lang="fr-FR" baseline="30000" dirty="0"/>
                      <m:t>−3</m:t>
                    </m:r>
                  </m:oMath>
                </a14:m>
                <a:r>
                  <a:rPr lang="fr-FR" dirty="0"/>
                  <a:t> </a:t>
                </a:r>
                <a:r>
                  <a:rPr lang="fr-FR" dirty="0" smtClean="0"/>
                  <a:t>V.rad</a:t>
                </a:r>
                <a:r>
                  <a:rPr lang="fr-FR" baseline="30000" dirty="0" smtClean="0"/>
                  <a:t>-1</a:t>
                </a:r>
                <a:r>
                  <a:rPr lang="fr-FR" dirty="0" smtClean="0"/>
                  <a:t>s</a:t>
                </a:r>
                <a:r>
                  <a:rPr lang="fr-FR" baseline="30000" dirty="0" smtClean="0"/>
                  <a:t>-2 </a:t>
                </a:r>
                <a:endParaRPr lang="fr-FR" dirty="0" smtClean="0"/>
              </a:p>
              <a:p>
                <a:pPr marL="0" indent="0">
                  <a:buNone/>
                </a:pPr>
                <a:endParaRPr lang="fr-FR" dirty="0"/>
              </a:p>
            </p:txBody>
          </p:sp>
        </mc:Choice>
        <mc:Fallback xmlns="">
          <p:sp>
            <p:nvSpPr>
              <p:cNvPr id="10" name="Espace réservé du contenu 2"/>
              <p:cNvSpPr>
                <a:spLocks noGrp="1" noRot="1" noChangeAspect="1" noMove="1" noResize="1" noEditPoints="1" noAdjustHandles="1" noChangeArrowheads="1" noChangeShapeType="1" noTextEdit="1"/>
              </p:cNvSpPr>
              <p:nvPr>
                <p:ph idx="1"/>
              </p:nvPr>
            </p:nvSpPr>
            <p:spPr>
              <a:xfrm>
                <a:off x="1321130" y="1690688"/>
                <a:ext cx="10515600" cy="4351338"/>
              </a:xfrm>
              <a:blipFill>
                <a:blip r:embed="rId3"/>
                <a:stretch>
                  <a:fillRect l="-1043" t="-2241"/>
                </a:stretch>
              </a:blipFill>
            </p:spPr>
            <p:txBody>
              <a:bodyPr/>
              <a:lstStyle/>
              <a:p>
                <a:r>
                  <a:rPr lang="fr-FR">
                    <a:noFill/>
                  </a:rPr>
                  <a:t> </a:t>
                </a:r>
              </a:p>
            </p:txBody>
          </p:sp>
        </mc:Fallback>
      </mc:AlternateContent>
    </p:spTree>
    <p:extLst>
      <p:ext uri="{BB962C8B-B14F-4D97-AF65-F5344CB8AC3E}">
        <p14:creationId xmlns:p14="http://schemas.microsoft.com/office/powerpoint/2010/main" val="2677716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25103" y="322810"/>
            <a:ext cx="10515600" cy="1325563"/>
          </a:xfrm>
        </p:spPr>
        <p:txBody>
          <a:bodyPr/>
          <a:lstStyle/>
          <a:p>
            <a:r>
              <a:rPr lang="fr-FR" u="sng" dirty="0" smtClean="0"/>
              <a:t>III-Acquisition </a:t>
            </a:r>
            <a:r>
              <a:rPr lang="fr-FR" u="sng" dirty="0"/>
              <a:t>de la vitesse</a:t>
            </a:r>
            <a:endParaRPr lang="fr-FR" dirty="0"/>
          </a:p>
        </p:txBody>
      </p:sp>
      <p:sp>
        <p:nvSpPr>
          <p:cNvPr id="3" name="ZoneTexte 2"/>
          <p:cNvSpPr txBox="1"/>
          <p:nvPr/>
        </p:nvSpPr>
        <p:spPr>
          <a:xfrm>
            <a:off x="475012" y="1648373"/>
            <a:ext cx="6198919" cy="2862322"/>
          </a:xfrm>
          <a:prstGeom prst="rect">
            <a:avLst/>
          </a:prstGeom>
          <a:noFill/>
        </p:spPr>
        <p:txBody>
          <a:bodyPr wrap="square" rtlCol="0">
            <a:spAutoFit/>
          </a:bodyPr>
          <a:lstStyle/>
          <a:p>
            <a:r>
              <a:rPr lang="fr-FR" u="sng" dirty="0" smtClean="0"/>
              <a:t>Objectifs:	</a:t>
            </a:r>
          </a:p>
          <a:p>
            <a:r>
              <a:rPr lang="fr-FR" dirty="0"/>
              <a:t>	</a:t>
            </a:r>
            <a:r>
              <a:rPr lang="fr-FR" dirty="0" smtClean="0"/>
              <a:t>acquérir à tout instant la vitesse du robot</a:t>
            </a:r>
          </a:p>
          <a:p>
            <a:endParaRPr lang="fr-FR" dirty="0"/>
          </a:p>
          <a:p>
            <a:r>
              <a:rPr lang="fr-FR" u="sng" dirty="0" smtClean="0"/>
              <a:t>Sommaire: </a:t>
            </a:r>
            <a:endParaRPr lang="fr-FR" dirty="0" smtClean="0"/>
          </a:p>
          <a:p>
            <a:r>
              <a:rPr lang="fr-FR" dirty="0" smtClean="0"/>
              <a:t>	</a:t>
            </a:r>
          </a:p>
          <a:p>
            <a:r>
              <a:rPr lang="fr-FR" dirty="0"/>
              <a:t>	</a:t>
            </a:r>
            <a:r>
              <a:rPr lang="fr-FR" dirty="0" smtClean="0"/>
              <a:t>Fonctionnement du capteur à effet Hall</a:t>
            </a:r>
          </a:p>
          <a:p>
            <a:r>
              <a:rPr lang="fr-FR" dirty="0"/>
              <a:t>	</a:t>
            </a:r>
            <a:r>
              <a:rPr lang="fr-FR" dirty="0" smtClean="0"/>
              <a:t>Caractéristique du capteur à effet Hall</a:t>
            </a:r>
          </a:p>
          <a:p>
            <a:r>
              <a:rPr lang="fr-FR" dirty="0"/>
              <a:t>	</a:t>
            </a:r>
            <a:r>
              <a:rPr lang="fr-FR" dirty="0" smtClean="0"/>
              <a:t>Câblage du capteur à effet Hall</a:t>
            </a:r>
          </a:p>
          <a:p>
            <a:r>
              <a:rPr lang="fr-FR" dirty="0"/>
              <a:t>	A</a:t>
            </a:r>
            <a:r>
              <a:rPr lang="fr-FR" dirty="0" smtClean="0"/>
              <a:t>lgorithme du capteur</a:t>
            </a:r>
          </a:p>
          <a:p>
            <a:r>
              <a:rPr lang="fr-FR" dirty="0"/>
              <a:t>	E</a:t>
            </a:r>
            <a:r>
              <a:rPr lang="fr-FR" dirty="0" smtClean="0"/>
              <a:t>xpérience de détection de vitesse</a:t>
            </a:r>
            <a:endParaRPr lang="fr-FR" dirty="0"/>
          </a:p>
        </p:txBody>
      </p:sp>
    </p:spTree>
    <p:extLst>
      <p:ext uri="{BB962C8B-B14F-4D97-AF65-F5344CB8AC3E}">
        <p14:creationId xmlns:p14="http://schemas.microsoft.com/office/powerpoint/2010/main" val="323442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16330" y="353250"/>
            <a:ext cx="10515600" cy="1325563"/>
          </a:xfrm>
        </p:spPr>
        <p:txBody>
          <a:bodyPr/>
          <a:lstStyle/>
          <a:p>
            <a:r>
              <a:rPr lang="fr-FR" u="sng" dirty="0" smtClean="0"/>
              <a:t> </a:t>
            </a:r>
            <a:r>
              <a:rPr lang="fr-FR" u="sng" dirty="0" smtClean="0"/>
              <a:t>FREINAGE ET RECUPERATION </a:t>
            </a:r>
            <a:r>
              <a:rPr lang="fr-FR" u="sng" dirty="0"/>
              <a:t>D’ENERGIE</a:t>
            </a:r>
          </a:p>
        </p:txBody>
      </p:sp>
      <p:sp>
        <p:nvSpPr>
          <p:cNvPr id="3" name="Espace réservé du contenu 2"/>
          <p:cNvSpPr>
            <a:spLocks noGrp="1"/>
          </p:cNvSpPr>
          <p:nvPr>
            <p:ph idx="1"/>
          </p:nvPr>
        </p:nvSpPr>
        <p:spPr>
          <a:xfrm>
            <a:off x="648194" y="1861251"/>
            <a:ext cx="10515600" cy="4351338"/>
          </a:xfrm>
        </p:spPr>
        <p:txBody>
          <a:bodyPr/>
          <a:lstStyle/>
          <a:p>
            <a:pPr marL="0" indent="0">
              <a:buNone/>
            </a:pPr>
            <a:r>
              <a:rPr lang="fr-FR" u="sng" dirty="0"/>
              <a:t>O</a:t>
            </a:r>
            <a:r>
              <a:rPr lang="fr-FR" u="sng" dirty="0" smtClean="0"/>
              <a:t>bjectif :</a:t>
            </a:r>
          </a:p>
          <a:p>
            <a:pPr marL="0" indent="0">
              <a:buNone/>
            </a:pPr>
            <a:r>
              <a:rPr lang="fr-FR" sz="2000" dirty="0" smtClean="0"/>
              <a:t>	</a:t>
            </a:r>
            <a:r>
              <a:rPr lang="fr-FR" sz="2400" dirty="0" smtClean="0"/>
              <a:t>Etude </a:t>
            </a:r>
            <a:r>
              <a:rPr lang="fr-FR" sz="2400" dirty="0"/>
              <a:t>électromécanique du moteur/génératrice en descente pour réaliser un frein électrique garantissant une vitesse la plus constante possible. Réaliser une récupération d’énergie au freinage ou en descente afin de recharger la batterie pour augmenter sa durée d’utilisation si possible jusqu’à 10 %. Définir les paramètres influents et comment les mesurer ; simuler le comportement attendu ; expérimenter les solutions choisies. Evaluer et analyser les </a:t>
            </a:r>
            <a:r>
              <a:rPr lang="fr-FR" sz="2400" dirty="0" smtClean="0"/>
              <a:t>écarts.</a:t>
            </a:r>
            <a:r>
              <a:rPr lang="fr-FR" sz="2400" dirty="0"/>
              <a:t/>
            </a:r>
            <a:br>
              <a:rPr lang="fr-FR" sz="2400" dirty="0"/>
            </a:br>
            <a:endParaRPr lang="fr-FR" sz="2400" dirty="0"/>
          </a:p>
        </p:txBody>
      </p:sp>
      <p:pic>
        <p:nvPicPr>
          <p:cNvPr id="4" name="Image 3"/>
          <p:cNvPicPr>
            <a:picLocks noChangeAspect="1"/>
          </p:cNvPicPr>
          <p:nvPr/>
        </p:nvPicPr>
        <p:blipFill rotWithShape="1">
          <a:blip r:embed="rId2"/>
          <a:srcRect b="10268"/>
          <a:stretch/>
        </p:blipFill>
        <p:spPr>
          <a:xfrm>
            <a:off x="9436324" y="4187516"/>
            <a:ext cx="2095606" cy="2025073"/>
          </a:xfrm>
          <a:prstGeom prst="rect">
            <a:avLst/>
          </a:prstGeom>
        </p:spPr>
      </p:pic>
    </p:spTree>
    <p:extLst>
      <p:ext uri="{BB962C8B-B14F-4D97-AF65-F5344CB8AC3E}">
        <p14:creationId xmlns:p14="http://schemas.microsoft.com/office/powerpoint/2010/main" val="16029874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smtClean="0"/>
              <a:t>Capteur à effet </a:t>
            </a:r>
            <a:r>
              <a:rPr lang="fr-FR" u="sng" dirty="0"/>
              <a:t>H</a:t>
            </a:r>
            <a:r>
              <a:rPr lang="fr-FR" u="sng" dirty="0" smtClean="0"/>
              <a:t>all</a:t>
            </a:r>
            <a:endParaRPr lang="fr-FR" u="sng" dirty="0"/>
          </a:p>
        </p:txBody>
      </p:sp>
      <p:pic>
        <p:nvPicPr>
          <p:cNvPr id="5" name="Image 4"/>
          <p:cNvPicPr>
            <a:picLocks noChangeAspect="1"/>
          </p:cNvPicPr>
          <p:nvPr/>
        </p:nvPicPr>
        <p:blipFill>
          <a:blip r:embed="rId2"/>
          <a:stretch>
            <a:fillRect/>
          </a:stretch>
        </p:blipFill>
        <p:spPr>
          <a:xfrm>
            <a:off x="8141586" y="733342"/>
            <a:ext cx="3542197" cy="2687184"/>
          </a:xfrm>
          <a:prstGeom prst="rect">
            <a:avLst/>
          </a:prstGeom>
        </p:spPr>
      </p:pic>
      <p:sp>
        <p:nvSpPr>
          <p:cNvPr id="3" name="ZoneTexte 2"/>
          <p:cNvSpPr txBox="1"/>
          <p:nvPr/>
        </p:nvSpPr>
        <p:spPr>
          <a:xfrm>
            <a:off x="1357746" y="1690688"/>
            <a:ext cx="4738254" cy="2308324"/>
          </a:xfrm>
          <a:prstGeom prst="rect">
            <a:avLst/>
          </a:prstGeom>
          <a:noFill/>
        </p:spPr>
        <p:txBody>
          <a:bodyPr wrap="square" rtlCol="0">
            <a:spAutoFit/>
          </a:bodyPr>
          <a:lstStyle/>
          <a:p>
            <a:r>
              <a:rPr lang="fr-FR" dirty="0" smtClean="0"/>
              <a:t>Tension 3V-24V</a:t>
            </a:r>
          </a:p>
          <a:p>
            <a:r>
              <a:rPr lang="fr-FR" dirty="0" smtClean="0"/>
              <a:t>Courant d’alimentation de 4 mA</a:t>
            </a:r>
          </a:p>
          <a:p>
            <a:endParaRPr lang="fr-FR" dirty="0"/>
          </a:p>
          <a:p>
            <a:r>
              <a:rPr lang="fr-FR" dirty="0" smtClean="0"/>
              <a:t>Fil blanc sortie</a:t>
            </a:r>
          </a:p>
          <a:p>
            <a:r>
              <a:rPr lang="fr-FR" dirty="0" smtClean="0"/>
              <a:t>Fil rouge 3V-24V</a:t>
            </a:r>
          </a:p>
          <a:p>
            <a:r>
              <a:rPr lang="fr-FR" dirty="0" smtClean="0"/>
              <a:t>Fil noir masse</a:t>
            </a:r>
          </a:p>
          <a:p>
            <a:endParaRPr lang="fr-FR" dirty="0"/>
          </a:p>
          <a:p>
            <a:r>
              <a:rPr lang="fr-FR" dirty="0" smtClean="0"/>
              <a:t>Nombre d’aimants 4</a:t>
            </a:r>
            <a:endParaRPr lang="fr-FR" dirty="0"/>
          </a:p>
        </p:txBody>
      </p:sp>
      <p:sp>
        <p:nvSpPr>
          <p:cNvPr id="7" name="Rectangle 6"/>
          <p:cNvSpPr/>
          <p:nvPr/>
        </p:nvSpPr>
        <p:spPr>
          <a:xfrm>
            <a:off x="6287813" y="4177152"/>
            <a:ext cx="1359887" cy="1324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Réducteur de vitesse</a:t>
            </a:r>
            <a:endParaRPr lang="fr-FR" dirty="0"/>
          </a:p>
        </p:txBody>
      </p:sp>
      <p:sp>
        <p:nvSpPr>
          <p:cNvPr id="10" name="Rectangle 9"/>
          <p:cNvSpPr/>
          <p:nvPr/>
        </p:nvSpPr>
        <p:spPr>
          <a:xfrm>
            <a:off x="3647702" y="4144495"/>
            <a:ext cx="1399305" cy="1324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moteur</a:t>
            </a:r>
            <a:endParaRPr lang="fr-FR" dirty="0"/>
          </a:p>
        </p:txBody>
      </p:sp>
      <p:sp>
        <p:nvSpPr>
          <p:cNvPr id="17" name="Rectangle 16"/>
          <p:cNvSpPr/>
          <p:nvPr/>
        </p:nvSpPr>
        <p:spPr>
          <a:xfrm>
            <a:off x="8888506" y="4177152"/>
            <a:ext cx="1359887" cy="1324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roue</a:t>
            </a:r>
            <a:endParaRPr lang="fr-FR" dirty="0"/>
          </a:p>
        </p:txBody>
      </p:sp>
      <p:sp>
        <p:nvSpPr>
          <p:cNvPr id="18" name="Rectangle 17"/>
          <p:cNvSpPr/>
          <p:nvPr/>
        </p:nvSpPr>
        <p:spPr>
          <a:xfrm>
            <a:off x="985651" y="4144495"/>
            <a:ext cx="1399305" cy="1324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capteur</a:t>
            </a:r>
            <a:endParaRPr lang="fr-FR" dirty="0"/>
          </a:p>
        </p:txBody>
      </p:sp>
      <p:sp>
        <p:nvSpPr>
          <p:cNvPr id="12" name="Flèche droite 11"/>
          <p:cNvSpPr/>
          <p:nvPr/>
        </p:nvSpPr>
        <p:spPr>
          <a:xfrm rot="10800000">
            <a:off x="2562518" y="4588777"/>
            <a:ext cx="798193" cy="410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droite 18"/>
          <p:cNvSpPr/>
          <p:nvPr/>
        </p:nvSpPr>
        <p:spPr>
          <a:xfrm>
            <a:off x="5210714" y="4556119"/>
            <a:ext cx="798193" cy="410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droite 19"/>
          <p:cNvSpPr/>
          <p:nvPr/>
        </p:nvSpPr>
        <p:spPr>
          <a:xfrm>
            <a:off x="7811407" y="4556119"/>
            <a:ext cx="798193" cy="4107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278552" y="5565378"/>
            <a:ext cx="3082159" cy="369332"/>
          </a:xfrm>
          <a:prstGeom prst="rect">
            <a:avLst/>
          </a:prstGeom>
          <a:noFill/>
        </p:spPr>
        <p:txBody>
          <a:bodyPr wrap="square" rtlCol="0">
            <a:spAutoFit/>
          </a:bodyPr>
          <a:lstStyle/>
          <a:p>
            <a:r>
              <a:rPr lang="fr-FR" dirty="0" smtClean="0"/>
              <a:t>4 impulsions par tour moteur</a:t>
            </a:r>
            <a:endParaRPr lang="fr-FR" dirty="0"/>
          </a:p>
        </p:txBody>
      </p:sp>
      <p:sp>
        <p:nvSpPr>
          <p:cNvPr id="21" name="ZoneTexte 20"/>
          <p:cNvSpPr txBox="1"/>
          <p:nvPr/>
        </p:nvSpPr>
        <p:spPr>
          <a:xfrm>
            <a:off x="6610589" y="5638369"/>
            <a:ext cx="1836717" cy="369332"/>
          </a:xfrm>
          <a:prstGeom prst="rect">
            <a:avLst/>
          </a:prstGeom>
          <a:noFill/>
        </p:spPr>
        <p:txBody>
          <a:bodyPr wrap="square" rtlCol="0">
            <a:spAutoFit/>
          </a:bodyPr>
          <a:lstStyle/>
          <a:p>
            <a:r>
              <a:rPr lang="fr-FR" dirty="0" smtClean="0"/>
              <a:t>1/48</a:t>
            </a:r>
            <a:endParaRPr lang="fr-FR" dirty="0"/>
          </a:p>
        </p:txBody>
      </p:sp>
      <p:sp>
        <p:nvSpPr>
          <p:cNvPr id="22" name="ZoneTexte 21"/>
          <p:cNvSpPr txBox="1"/>
          <p:nvPr/>
        </p:nvSpPr>
        <p:spPr>
          <a:xfrm>
            <a:off x="8888506" y="5611545"/>
            <a:ext cx="1836717" cy="646331"/>
          </a:xfrm>
          <a:prstGeom prst="rect">
            <a:avLst/>
          </a:prstGeom>
          <a:noFill/>
        </p:spPr>
        <p:txBody>
          <a:bodyPr wrap="square" rtlCol="0">
            <a:spAutoFit/>
          </a:bodyPr>
          <a:lstStyle/>
          <a:p>
            <a:r>
              <a:rPr lang="fr-FR" dirty="0" smtClean="0"/>
              <a:t>1/48 de tour moteur</a:t>
            </a:r>
            <a:endParaRPr lang="fr-FR" dirty="0"/>
          </a:p>
        </p:txBody>
      </p:sp>
      <p:sp>
        <p:nvSpPr>
          <p:cNvPr id="23" name="ZoneTexte 22"/>
          <p:cNvSpPr txBox="1"/>
          <p:nvPr/>
        </p:nvSpPr>
        <p:spPr>
          <a:xfrm>
            <a:off x="665018" y="6235614"/>
            <a:ext cx="10592790" cy="369332"/>
          </a:xfrm>
          <a:prstGeom prst="rect">
            <a:avLst/>
          </a:prstGeom>
          <a:noFill/>
        </p:spPr>
        <p:txBody>
          <a:bodyPr wrap="square" rtlCol="0">
            <a:spAutoFit/>
          </a:bodyPr>
          <a:lstStyle/>
          <a:p>
            <a:r>
              <a:rPr lang="fr-FR" dirty="0" smtClean="0"/>
              <a:t>Donc un tour de roue est représenté par 192 impulsions du capteurs à effet Hall.</a:t>
            </a:r>
            <a:endParaRPr lang="fr-FR" dirty="0"/>
          </a:p>
        </p:txBody>
      </p:sp>
    </p:spTree>
    <p:extLst>
      <p:ext uri="{BB962C8B-B14F-4D97-AF65-F5344CB8AC3E}">
        <p14:creationId xmlns:p14="http://schemas.microsoft.com/office/powerpoint/2010/main" val="1190151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smtClean="0"/>
              <a:t>Fonctionnement du capteur à effet Hall</a:t>
            </a:r>
            <a:endParaRPr lang="fr-FR" u="sng" dirty="0"/>
          </a:p>
        </p:txBody>
      </p:sp>
      <p:pic>
        <p:nvPicPr>
          <p:cNvPr id="4" name="Image 3"/>
          <p:cNvPicPr>
            <a:picLocks noChangeAspect="1"/>
          </p:cNvPicPr>
          <p:nvPr/>
        </p:nvPicPr>
        <p:blipFill>
          <a:blip r:embed="rId2"/>
          <a:stretch>
            <a:fillRect/>
          </a:stretch>
        </p:blipFill>
        <p:spPr>
          <a:xfrm>
            <a:off x="6207455" y="2168861"/>
            <a:ext cx="5751987" cy="3784202"/>
          </a:xfrm>
          <a:prstGeom prst="rect">
            <a:avLst/>
          </a:prstGeom>
        </p:spPr>
      </p:pic>
      <p:sp>
        <p:nvSpPr>
          <p:cNvPr id="5" name="ZoneTexte 4"/>
          <p:cNvSpPr txBox="1"/>
          <p:nvPr/>
        </p:nvSpPr>
        <p:spPr>
          <a:xfrm>
            <a:off x="829298" y="1572144"/>
            <a:ext cx="4560125" cy="3416320"/>
          </a:xfrm>
          <a:prstGeom prst="rect">
            <a:avLst/>
          </a:prstGeom>
          <a:noFill/>
        </p:spPr>
        <p:txBody>
          <a:bodyPr wrap="square" rtlCol="0">
            <a:spAutoFit/>
          </a:bodyPr>
          <a:lstStyle/>
          <a:p>
            <a:r>
              <a:rPr lang="fr-FR" dirty="0" smtClean="0"/>
              <a:t>Dans notre étude nous utiliserons un capteur à effet Hall car c’est celui proposé par le Lycée.</a:t>
            </a:r>
          </a:p>
          <a:p>
            <a:endParaRPr lang="fr-FR" dirty="0"/>
          </a:p>
          <a:p>
            <a:r>
              <a:rPr lang="fr-FR" dirty="0" smtClean="0"/>
              <a:t>Son fonctionnement est simple. Sur une roue liée à l’axe du moteur sont placés des aimants. A coté est fixée le capteur fixe. A chaque fois que la roue va se décaler les aimants vont passer sous le capteur ce qui va créer une impulsion électrique (front montant). Puis avec un programme on va récupérer la vitesse du moteur en fonction du nombre d’impulsions secondes.</a:t>
            </a:r>
          </a:p>
        </p:txBody>
      </p:sp>
      <p:pic>
        <p:nvPicPr>
          <p:cNvPr id="7" name="Image 6"/>
          <p:cNvPicPr>
            <a:picLocks noChangeAspect="1"/>
          </p:cNvPicPr>
          <p:nvPr/>
        </p:nvPicPr>
        <p:blipFill>
          <a:blip r:embed="rId3"/>
          <a:stretch>
            <a:fillRect/>
          </a:stretch>
        </p:blipFill>
        <p:spPr>
          <a:xfrm>
            <a:off x="1295770" y="5644053"/>
            <a:ext cx="4657725" cy="1162050"/>
          </a:xfrm>
          <a:prstGeom prst="rect">
            <a:avLst/>
          </a:prstGeom>
        </p:spPr>
      </p:pic>
      <p:sp>
        <p:nvSpPr>
          <p:cNvPr id="8" name="ZoneTexte 7"/>
          <p:cNvSpPr txBox="1"/>
          <p:nvPr/>
        </p:nvSpPr>
        <p:spPr>
          <a:xfrm>
            <a:off x="829298" y="5156050"/>
            <a:ext cx="1995055" cy="369332"/>
          </a:xfrm>
          <a:prstGeom prst="rect">
            <a:avLst/>
          </a:prstGeom>
          <a:noFill/>
        </p:spPr>
        <p:txBody>
          <a:bodyPr wrap="square" rtlCol="0">
            <a:spAutoFit/>
          </a:bodyPr>
          <a:lstStyle/>
          <a:p>
            <a:r>
              <a:rPr lang="fr-FR" u="sng" dirty="0" smtClean="0"/>
              <a:t>Sortie du capteur</a:t>
            </a:r>
            <a:r>
              <a:rPr lang="fr-FR" dirty="0" smtClean="0"/>
              <a:t>:</a:t>
            </a:r>
            <a:endParaRPr lang="fr-FR" dirty="0"/>
          </a:p>
        </p:txBody>
      </p:sp>
      <p:cxnSp>
        <p:nvCxnSpPr>
          <p:cNvPr id="9" name="Connecteur droit 8"/>
          <p:cNvCxnSpPr/>
          <p:nvPr/>
        </p:nvCxnSpPr>
        <p:spPr>
          <a:xfrm flipH="1">
            <a:off x="3123209" y="6136487"/>
            <a:ext cx="1" cy="368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H="1">
            <a:off x="1945576" y="6134509"/>
            <a:ext cx="1" cy="368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flipH="1">
            <a:off x="4320643" y="6134510"/>
            <a:ext cx="1" cy="36825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3961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606562"/>
            <a:ext cx="10515600" cy="1325563"/>
          </a:xfrm>
        </p:spPr>
        <p:txBody>
          <a:bodyPr>
            <a:normAutofit/>
          </a:bodyPr>
          <a:lstStyle/>
          <a:p>
            <a:r>
              <a:rPr lang="fr-FR" sz="3600" u="sng" dirty="0" smtClean="0"/>
              <a:t>Récupération de la vitesse des roues :</a:t>
            </a:r>
            <a:endParaRPr lang="fr-FR" sz="3600" u="sng" dirty="0"/>
          </a:p>
        </p:txBody>
      </p:sp>
      <mc:AlternateContent xmlns:mc="http://schemas.openxmlformats.org/markup-compatibility/2006" xmlns:a14="http://schemas.microsoft.com/office/drawing/2010/main">
        <mc:Choice Requires="a14">
          <p:sp>
            <p:nvSpPr>
              <p:cNvPr id="4" name="Espace réservé du contenu 3"/>
              <p:cNvSpPr>
                <a:spLocks noGrp="1"/>
              </p:cNvSpPr>
              <p:nvPr>
                <p:ph idx="1"/>
              </p:nvPr>
            </p:nvSpPr>
            <p:spPr>
              <a:xfrm>
                <a:off x="838200" y="2268155"/>
                <a:ext cx="6760779" cy="2935561"/>
              </a:xfrm>
            </p:spPr>
            <p:txBody>
              <a:bodyPr/>
              <a:lstStyle/>
              <a:p>
                <a:pPr marL="0" indent="0">
                  <a:buNone/>
                </a:pPr>
                <a:r>
                  <a:rPr lang="fr-FR" sz="1800" dirty="0" smtClean="0"/>
                  <a:t>Le capteur associé à l’algorithme renvoie une fréquence de rotation. </a:t>
                </a:r>
              </a:p>
              <a:p>
                <a:pPr marL="0" indent="0">
                  <a:buNone/>
                </a:pPr>
                <a14:m>
                  <m:oMath xmlns:m="http://schemas.openxmlformats.org/officeDocument/2006/math">
                    <m:r>
                      <a:rPr lang="fr-FR" sz="1800" b="0" i="1" smtClean="0">
                        <a:latin typeface="Cambria Math" panose="02040503050406030204" pitchFamily="18" charset="0"/>
                      </a:rPr>
                      <m:t>𝐹</m:t>
                    </m:r>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1</m:t>
                        </m:r>
                      </m:num>
                      <m:den>
                        <m:r>
                          <a:rPr lang="fr-FR" sz="1800" b="0" i="1" smtClean="0">
                            <a:latin typeface="Cambria Math" panose="02040503050406030204" pitchFamily="18" charset="0"/>
                          </a:rPr>
                          <m:t>𝑇𝑚𝑜𝑦</m:t>
                        </m:r>
                      </m:den>
                    </m:f>
                    <m:r>
                      <a:rPr lang="fr-FR" sz="1800" b="0" i="1" smtClean="0">
                        <a:latin typeface="Cambria Math" panose="02040503050406030204" pitchFamily="18" charset="0"/>
                      </a:rPr>
                      <m:t> </m:t>
                    </m:r>
                  </m:oMath>
                </a14:m>
                <a:r>
                  <a:rPr lang="fr-FR" sz="1800" dirty="0" smtClean="0"/>
                  <a:t> Donc F renvoie le nombre d’impulsions par secondes.</a:t>
                </a:r>
              </a:p>
              <a:p>
                <a:pPr marL="0" indent="0">
                  <a:buNone/>
                </a:pPr>
                <a:endParaRPr lang="fr-FR" sz="1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fr-FR" sz="1800" b="0" i="1" smtClean="0">
                          <a:latin typeface="Cambria Math" panose="02040503050406030204" pitchFamily="18" charset="0"/>
                        </a:rPr>
                        <m:t>𝑉</m:t>
                      </m:r>
                      <m:r>
                        <a:rPr lang="fr-FR" sz="1800" b="0" i="1" smtClean="0">
                          <a:latin typeface="Cambria Math" panose="02040503050406030204" pitchFamily="18" charset="0"/>
                        </a:rPr>
                        <m:t>=</m:t>
                      </m:r>
                      <m:r>
                        <a:rPr lang="fr-FR" sz="1800" b="0" i="1" smtClean="0">
                          <a:latin typeface="Cambria Math" panose="02040503050406030204" pitchFamily="18" charset="0"/>
                        </a:rPr>
                        <m:t>𝐹</m:t>
                      </m:r>
                      <m:r>
                        <a:rPr lang="fr-FR" sz="1800" b="0" i="1" smtClean="0">
                          <a:latin typeface="Cambria Math" panose="02040503050406030204" pitchFamily="18" charset="0"/>
                          <a:ea typeface="Cambria Math" panose="02040503050406030204" pitchFamily="18" charset="0"/>
                        </a:rPr>
                        <m:t>×</m:t>
                      </m:r>
                      <m:r>
                        <a:rPr lang="fr-FR" sz="1800" b="0" i="1" smtClean="0">
                          <a:latin typeface="Cambria Math" panose="02040503050406030204" pitchFamily="18" charset="0"/>
                          <a:ea typeface="Cambria Math" panose="02040503050406030204" pitchFamily="18" charset="0"/>
                        </a:rPr>
                        <m:t>𝑅𝑎𝑝𝑝𝑜𝑟𝑡</m:t>
                      </m:r>
                      <m:r>
                        <a:rPr lang="fr-FR" sz="1800" b="0" i="1" smtClean="0">
                          <a:latin typeface="Cambria Math" panose="02040503050406030204" pitchFamily="18" charset="0"/>
                          <a:ea typeface="Cambria Math" panose="02040503050406030204" pitchFamily="18" charset="0"/>
                        </a:rPr>
                        <m:t> </m:t>
                      </m:r>
                      <m:r>
                        <a:rPr lang="fr-FR" sz="1800" b="0" i="1" smtClean="0">
                          <a:latin typeface="Cambria Math" panose="02040503050406030204" pitchFamily="18" charset="0"/>
                          <a:ea typeface="Cambria Math" panose="02040503050406030204" pitchFamily="18" charset="0"/>
                        </a:rPr>
                        <m:t>𝑑𝑒</m:t>
                      </m:r>
                      <m:r>
                        <a:rPr lang="fr-FR" sz="1800" b="0" i="1" smtClean="0">
                          <a:latin typeface="Cambria Math" panose="02040503050406030204" pitchFamily="18" charset="0"/>
                          <a:ea typeface="Cambria Math" panose="02040503050406030204" pitchFamily="18" charset="0"/>
                        </a:rPr>
                        <m:t> </m:t>
                      </m:r>
                      <m:r>
                        <a:rPr lang="fr-FR" sz="1800" b="0" i="1" smtClean="0">
                          <a:latin typeface="Cambria Math" panose="02040503050406030204" pitchFamily="18" charset="0"/>
                          <a:ea typeface="Cambria Math" panose="02040503050406030204" pitchFamily="18" charset="0"/>
                        </a:rPr>
                        <m:t>𝑇𝑟𝑎𝑛𝑠𝑚𝑖𝑠𝑠𝑖𝑜𝑛</m:t>
                      </m:r>
                      <m:r>
                        <a:rPr lang="fr-FR" sz="1800" b="0" i="1" smtClean="0">
                          <a:latin typeface="Cambria Math" panose="02040503050406030204" pitchFamily="18" charset="0"/>
                          <a:ea typeface="Cambria Math" panose="02040503050406030204" pitchFamily="18" charset="0"/>
                        </a:rPr>
                        <m:t>×</m:t>
                      </m:r>
                      <m:r>
                        <a:rPr lang="fr-FR" sz="1800" b="0" i="1" smtClean="0">
                          <a:latin typeface="Cambria Math" panose="02040503050406030204" pitchFamily="18" charset="0"/>
                          <a:ea typeface="Cambria Math" panose="02040503050406030204" pitchFamily="18" charset="0"/>
                        </a:rPr>
                        <m:t>𝑅𝑎𝑦𝑜𝑛</m:t>
                      </m:r>
                      <m:r>
                        <a:rPr lang="fr-FR" sz="1800" b="0" i="1" smtClean="0">
                          <a:latin typeface="Cambria Math" panose="02040503050406030204" pitchFamily="18" charset="0"/>
                          <a:ea typeface="Cambria Math" panose="02040503050406030204" pitchFamily="18" charset="0"/>
                        </a:rPr>
                        <m:t>×</m:t>
                      </m:r>
                      <m:f>
                        <m:fPr>
                          <m:ctrlPr>
                            <a:rPr lang="fr-FR" sz="1800" b="0" i="1" dirty="0" smtClean="0">
                              <a:latin typeface="Cambria Math" panose="02040503050406030204" pitchFamily="18" charset="0"/>
                              <a:ea typeface="Cambria Math" panose="02040503050406030204" pitchFamily="18" charset="0"/>
                            </a:rPr>
                          </m:ctrlPr>
                        </m:fPr>
                        <m:num>
                          <m:r>
                            <a:rPr lang="fr-FR" sz="1800" b="0" i="1" smtClean="0">
                              <a:latin typeface="Cambria Math" panose="02040503050406030204" pitchFamily="18" charset="0"/>
                              <a:ea typeface="Cambria Math" panose="02040503050406030204" pitchFamily="18" charset="0"/>
                            </a:rPr>
                            <m:t>2</m:t>
                          </m:r>
                          <m:r>
                            <a:rPr lang="fr-FR" sz="1800" i="1" dirty="0" smtClean="0">
                              <a:latin typeface="Cambria Math" panose="02040503050406030204" pitchFamily="18" charset="0"/>
                            </a:rPr>
                            <m:t>𝜋</m:t>
                          </m:r>
                        </m:num>
                        <m:den>
                          <m:r>
                            <a:rPr lang="fr-FR" sz="1800" b="0" i="1" dirty="0" smtClean="0">
                              <a:latin typeface="Cambria Math" panose="02040503050406030204" pitchFamily="18" charset="0"/>
                            </a:rPr>
                            <m:t>𝑛𝑜𝑚𝑏𝑟𝑒</m:t>
                          </m:r>
                          <m:sSup>
                            <m:sSupPr>
                              <m:ctrlPr>
                                <a:rPr lang="fr-FR" sz="1800" i="1" dirty="0">
                                  <a:latin typeface="Cambria Math" panose="02040503050406030204" pitchFamily="18" charset="0"/>
                                </a:rPr>
                              </m:ctrlPr>
                            </m:sSupPr>
                            <m:e>
                              <m:r>
                                <a:rPr lang="fr-FR" sz="1800" i="1" dirty="0">
                                  <a:latin typeface="Cambria Math" panose="02040503050406030204" pitchFamily="18" charset="0"/>
                                </a:rPr>
                                <m:t>𝑑</m:t>
                              </m:r>
                            </m:e>
                            <m:sup>
                              <m:r>
                                <a:rPr lang="fr-FR" sz="1800" i="1" dirty="0">
                                  <a:latin typeface="Cambria Math" panose="02040503050406030204" pitchFamily="18" charset="0"/>
                                </a:rPr>
                                <m:t>′</m:t>
                              </m:r>
                            </m:sup>
                          </m:sSup>
                          <m:r>
                            <a:rPr lang="fr-FR" sz="1800" i="1" dirty="0">
                              <a:latin typeface="Cambria Math" panose="02040503050406030204" pitchFamily="18" charset="0"/>
                            </a:rPr>
                            <m:t>𝑎𝑖𝑚𝑎𝑛𝑡𝑠</m:t>
                          </m:r>
                        </m:den>
                      </m:f>
                    </m:oMath>
                  </m:oMathPara>
                </a14:m>
                <a:endParaRPr lang="fr-FR" sz="1800" b="0" i="1" dirty="0" smtClean="0">
                  <a:latin typeface="Cambria Math" panose="02040503050406030204" pitchFamily="18" charset="0"/>
                </a:endParaRPr>
              </a:p>
              <a:p>
                <a:pPr marL="0" indent="0">
                  <a:buNone/>
                </a:pPr>
                <a:r>
                  <a:rPr lang="fr-FR" sz="1800" b="0" dirty="0" smtClean="0"/>
                  <a:t>     </a:t>
                </a:r>
                <a14:m>
                  <m:oMath xmlns:m="http://schemas.openxmlformats.org/officeDocument/2006/math">
                    <m:r>
                      <a:rPr lang="fr-FR" sz="1800" b="0" i="1" smtClean="0">
                        <a:latin typeface="Cambria Math" panose="02040503050406030204" pitchFamily="18" charset="0"/>
                      </a:rPr>
                      <m:t>=</m:t>
                    </m:r>
                    <m:f>
                      <m:fPr>
                        <m:ctrlPr>
                          <a:rPr lang="fr-FR" sz="1800" b="0" i="1" smtClean="0">
                            <a:latin typeface="Cambria Math" panose="02040503050406030204" pitchFamily="18" charset="0"/>
                          </a:rPr>
                        </m:ctrlPr>
                      </m:fPr>
                      <m:num>
                        <m:r>
                          <m:rPr>
                            <m:sty m:val="p"/>
                          </m:rPr>
                          <a:rPr lang="fr-FR" sz="1800" b="0" i="0" smtClean="0">
                            <a:latin typeface="Cambria Math" panose="02040503050406030204" pitchFamily="18" charset="0"/>
                          </a:rPr>
                          <m:t>F</m:t>
                        </m:r>
                      </m:num>
                      <m:den>
                        <m:r>
                          <a:rPr lang="fr-FR" sz="1800" b="0" i="0" smtClean="0">
                            <a:latin typeface="Cambria Math" panose="02040503050406030204" pitchFamily="18" charset="0"/>
                          </a:rPr>
                          <m:t>48</m:t>
                        </m:r>
                      </m:den>
                    </m:f>
                    <m:r>
                      <a:rPr lang="fr-FR" sz="1800" b="0" i="1" smtClean="0">
                        <a:latin typeface="Cambria Math" panose="02040503050406030204" pitchFamily="18" charset="0"/>
                        <a:ea typeface="Cambria Math" panose="02040503050406030204" pitchFamily="18" charset="0"/>
                      </a:rPr>
                      <m:t>×0,033×</m:t>
                    </m:r>
                    <m:f>
                      <m:fPr>
                        <m:ctrlPr>
                          <a:rPr lang="fr-FR" sz="1800" b="0" i="1" smtClean="0">
                            <a:latin typeface="Cambria Math" panose="02040503050406030204" pitchFamily="18" charset="0"/>
                            <a:ea typeface="Cambria Math" panose="02040503050406030204" pitchFamily="18" charset="0"/>
                          </a:rPr>
                        </m:ctrlPr>
                      </m:fPr>
                      <m:num>
                        <m:r>
                          <a:rPr lang="fr-FR" sz="1800" b="0" i="1" smtClean="0">
                            <a:latin typeface="Cambria Math" panose="02040503050406030204" pitchFamily="18" charset="0"/>
                            <a:ea typeface="Cambria Math" panose="02040503050406030204" pitchFamily="18" charset="0"/>
                          </a:rPr>
                          <m:t>2</m:t>
                        </m:r>
                        <m:r>
                          <a:rPr lang="fr-FR" sz="1800" b="0" i="1" smtClean="0">
                            <a:latin typeface="Cambria Math" panose="02040503050406030204" pitchFamily="18" charset="0"/>
                            <a:ea typeface="Cambria Math" panose="02040503050406030204" pitchFamily="18" charset="0"/>
                          </a:rPr>
                          <m:t>𝜋</m:t>
                        </m:r>
                      </m:num>
                      <m:den>
                        <m:r>
                          <a:rPr lang="fr-FR" sz="1800" b="0" i="1" smtClean="0">
                            <a:latin typeface="Cambria Math" panose="02040503050406030204" pitchFamily="18" charset="0"/>
                            <a:ea typeface="Cambria Math" panose="02040503050406030204" pitchFamily="18" charset="0"/>
                          </a:rPr>
                          <m:t>2</m:t>
                        </m:r>
                      </m:den>
                    </m:f>
                    <m:r>
                      <a:rPr lang="fr-FR" sz="1800" b="0" i="1" smtClean="0">
                        <a:latin typeface="Cambria Math" panose="02040503050406030204" pitchFamily="18" charset="0"/>
                        <a:ea typeface="Cambria Math" panose="02040503050406030204" pitchFamily="18" charset="0"/>
                      </a:rPr>
                      <m:t>=</m:t>
                    </m:r>
                    <m:f>
                      <m:fPr>
                        <m:ctrlPr>
                          <a:rPr lang="fr-FR" sz="1800" b="0" i="1" smtClean="0">
                            <a:latin typeface="Cambria Math" panose="02040503050406030204" pitchFamily="18" charset="0"/>
                            <a:ea typeface="Cambria Math" panose="02040503050406030204" pitchFamily="18" charset="0"/>
                          </a:rPr>
                        </m:ctrlPr>
                      </m:fPr>
                      <m:num>
                        <m:r>
                          <m:rPr>
                            <m:sty m:val="p"/>
                          </m:rPr>
                          <a:rPr lang="fr-FR" sz="1800" b="0" i="0" smtClean="0">
                            <a:latin typeface="Cambria Math" panose="02040503050406030204" pitchFamily="18" charset="0"/>
                            <a:ea typeface="Cambria Math" panose="02040503050406030204" pitchFamily="18" charset="0"/>
                          </a:rPr>
                          <m:t>F</m:t>
                        </m:r>
                        <m:r>
                          <a:rPr lang="fr-FR" sz="1800" b="0" i="1" smtClean="0">
                            <a:latin typeface="Cambria Math" panose="02040503050406030204" pitchFamily="18" charset="0"/>
                            <a:ea typeface="Cambria Math" panose="02040503050406030204" pitchFamily="18" charset="0"/>
                          </a:rPr>
                          <m:t>×</m:t>
                        </m:r>
                        <m:r>
                          <a:rPr lang="fr-FR" sz="1800" b="0" i="0" smtClean="0">
                            <a:latin typeface="Cambria Math" panose="02040503050406030204" pitchFamily="18" charset="0"/>
                            <a:ea typeface="Cambria Math" panose="02040503050406030204" pitchFamily="18" charset="0"/>
                          </a:rPr>
                          <m:t>3,3</m:t>
                        </m:r>
                        <m:r>
                          <a:rPr lang="fr-FR" sz="1800" b="0" i="1" smtClean="0">
                            <a:latin typeface="Cambria Math" panose="02040503050406030204" pitchFamily="18" charset="0"/>
                            <a:ea typeface="Cambria Math" panose="02040503050406030204" pitchFamily="18" charset="0"/>
                          </a:rPr>
                          <m:t>×</m:t>
                        </m:r>
                        <m:sSup>
                          <m:sSupPr>
                            <m:ctrlPr>
                              <a:rPr lang="fr-FR" sz="1800" b="0" i="1" smtClean="0">
                                <a:latin typeface="Cambria Math" panose="02040503050406030204" pitchFamily="18" charset="0"/>
                                <a:ea typeface="Cambria Math" panose="02040503050406030204" pitchFamily="18" charset="0"/>
                              </a:rPr>
                            </m:ctrlPr>
                          </m:sSupPr>
                          <m:e>
                            <m:r>
                              <a:rPr lang="fr-FR" sz="1800" b="0" i="0" smtClean="0">
                                <a:latin typeface="Cambria Math" panose="02040503050406030204" pitchFamily="18" charset="0"/>
                                <a:ea typeface="Cambria Math" panose="02040503050406030204" pitchFamily="18" charset="0"/>
                              </a:rPr>
                              <m:t>10</m:t>
                            </m:r>
                          </m:e>
                          <m:sup>
                            <m:r>
                              <a:rPr lang="fr-FR" sz="1800" b="0" i="0" smtClean="0">
                                <a:latin typeface="Cambria Math" panose="02040503050406030204" pitchFamily="18" charset="0"/>
                                <a:ea typeface="Cambria Math" panose="02040503050406030204" pitchFamily="18" charset="0"/>
                              </a:rPr>
                              <m:t>−2</m:t>
                            </m:r>
                          </m:sup>
                        </m:sSup>
                        <m:r>
                          <a:rPr lang="fr-FR" sz="1800" b="0" i="1" smtClean="0">
                            <a:latin typeface="Cambria Math" panose="02040503050406030204" pitchFamily="18" charset="0"/>
                            <a:ea typeface="Cambria Math" panose="02040503050406030204" pitchFamily="18" charset="0"/>
                          </a:rPr>
                          <m:t>×</m:t>
                        </m:r>
                        <m:r>
                          <a:rPr lang="fr-FR" sz="1800" b="0" i="0" smtClean="0">
                            <a:latin typeface="Cambria Math" panose="02040503050406030204" pitchFamily="18" charset="0"/>
                            <a:ea typeface="Cambria Math" panose="02040503050406030204" pitchFamily="18" charset="0"/>
                          </a:rPr>
                          <m:t>𝜋</m:t>
                        </m:r>
                      </m:num>
                      <m:den>
                        <m:r>
                          <a:rPr lang="fr-FR" sz="1800" b="0" i="0" smtClean="0">
                            <a:latin typeface="Cambria Math" panose="02040503050406030204" pitchFamily="18" charset="0"/>
                            <a:ea typeface="Cambria Math" panose="02040503050406030204" pitchFamily="18" charset="0"/>
                          </a:rPr>
                          <m:t>48</m:t>
                        </m:r>
                      </m:den>
                    </m:f>
                  </m:oMath>
                </a14:m>
                <a:r>
                  <a:rPr lang="fr-FR" sz="1800" dirty="0" smtClean="0"/>
                  <a:t> en m/s</a:t>
                </a:r>
              </a:p>
              <a:p>
                <a:pPr marL="0" indent="0">
                  <a:buNone/>
                </a:pPr>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idx="1"/>
              </p:nvPr>
            </p:nvSpPr>
            <p:spPr>
              <a:xfrm>
                <a:off x="838200" y="2268155"/>
                <a:ext cx="6760779" cy="2935561"/>
              </a:xfrm>
              <a:blipFill>
                <a:blip r:embed="rId2"/>
                <a:stretch>
                  <a:fillRect l="-812" t="-1867"/>
                </a:stretch>
              </a:blipFill>
            </p:spPr>
            <p:txBody>
              <a:bodyPr/>
              <a:lstStyle/>
              <a:p>
                <a:r>
                  <a:rPr lang="fr-FR">
                    <a:noFill/>
                  </a:rPr>
                  <a:t> </a:t>
                </a:r>
              </a:p>
            </p:txBody>
          </p:sp>
        </mc:Fallback>
      </mc:AlternateContent>
      <p:sp>
        <p:nvSpPr>
          <p:cNvPr id="3" name="ZoneTexte 2"/>
          <p:cNvSpPr txBox="1"/>
          <p:nvPr/>
        </p:nvSpPr>
        <p:spPr>
          <a:xfrm>
            <a:off x="496614" y="5345176"/>
            <a:ext cx="10857186" cy="369332"/>
          </a:xfrm>
          <a:prstGeom prst="rect">
            <a:avLst/>
          </a:prstGeom>
          <a:noFill/>
        </p:spPr>
        <p:txBody>
          <a:bodyPr wrap="square" rtlCol="0">
            <a:spAutoFit/>
          </a:bodyPr>
          <a:lstStyle/>
          <a:p>
            <a:r>
              <a:rPr lang="fr-FR" dirty="0" smtClean="0"/>
              <a:t>On a vérifier cette fonction en comparant la valeur obtenue par le capteur à effet Hall avec celle d’un tachymètre.</a:t>
            </a:r>
            <a:endParaRPr lang="fr-FR" dirty="0"/>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7688755" y="1255065"/>
            <a:ext cx="4074510" cy="3055882"/>
          </a:xfrm>
          <a:prstGeom prst="rect">
            <a:avLst/>
          </a:prstGeom>
        </p:spPr>
      </p:pic>
    </p:spTree>
    <p:extLst>
      <p:ext uri="{BB962C8B-B14F-4D97-AF65-F5344CB8AC3E}">
        <p14:creationId xmlns:p14="http://schemas.microsoft.com/office/powerpoint/2010/main" val="7295073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smtClean="0"/>
              <a:t>Conclusion</a:t>
            </a:r>
            <a:endParaRPr lang="fr-FR" u="sng" dirty="0"/>
          </a:p>
        </p:txBody>
      </p:sp>
      <p:sp>
        <p:nvSpPr>
          <p:cNvPr id="3" name="Espace réservé du contenu 2"/>
          <p:cNvSpPr>
            <a:spLocks noGrp="1"/>
          </p:cNvSpPr>
          <p:nvPr>
            <p:ph idx="1"/>
          </p:nvPr>
        </p:nvSpPr>
        <p:spPr>
          <a:xfrm>
            <a:off x="838200" y="4892633"/>
            <a:ext cx="10515600" cy="1284329"/>
          </a:xfrm>
        </p:spPr>
        <p:txBody>
          <a:bodyPr/>
          <a:lstStyle/>
          <a:p>
            <a:pPr marL="0" indent="0">
              <a:buNone/>
            </a:pPr>
            <a:r>
              <a:rPr lang="fr-FR" u="sng" dirty="0" smtClean="0"/>
              <a:t>Objectifs:</a:t>
            </a:r>
            <a:endParaRPr lang="fr-FR" u="sng" dirty="0"/>
          </a:p>
          <a:p>
            <a:pPr marL="0" indent="0">
              <a:buNone/>
            </a:pPr>
            <a:r>
              <a:rPr lang="fr-FR" dirty="0"/>
              <a:t>	acquérir à tout instant la vitesse du robot</a:t>
            </a:r>
          </a:p>
          <a:p>
            <a:pPr marL="0" indent="0">
              <a:buNone/>
            </a:pPr>
            <a:endParaRPr lang="fr-FR" dirty="0"/>
          </a:p>
        </p:txBody>
      </p:sp>
      <p:pic>
        <p:nvPicPr>
          <p:cNvPr id="4" name="Image 3"/>
          <p:cNvPicPr>
            <a:picLocks noChangeAspect="1"/>
          </p:cNvPicPr>
          <p:nvPr/>
        </p:nvPicPr>
        <p:blipFill rotWithShape="1">
          <a:blip r:embed="rId2"/>
          <a:srcRect l="36893" t="32745" r="36254" b="43210"/>
          <a:stretch/>
        </p:blipFill>
        <p:spPr>
          <a:xfrm>
            <a:off x="7923067" y="5442713"/>
            <a:ext cx="368135" cy="354988"/>
          </a:xfrm>
          <a:prstGeom prst="rect">
            <a:avLst/>
          </a:prstGeom>
        </p:spPr>
      </p:pic>
      <p:sp>
        <p:nvSpPr>
          <p:cNvPr id="5" name="ZoneTexte 4"/>
          <p:cNvSpPr txBox="1"/>
          <p:nvPr/>
        </p:nvSpPr>
        <p:spPr>
          <a:xfrm>
            <a:off x="1147948" y="1594437"/>
            <a:ext cx="11044052" cy="646331"/>
          </a:xfrm>
          <a:prstGeom prst="rect">
            <a:avLst/>
          </a:prstGeom>
          <a:noFill/>
        </p:spPr>
        <p:txBody>
          <a:bodyPr wrap="square" rtlCol="0">
            <a:spAutoFit/>
          </a:bodyPr>
          <a:lstStyle/>
          <a:p>
            <a:r>
              <a:rPr lang="fr-FR" dirty="0" smtClean="0"/>
              <a:t>Le capteur à effet Hall associé au programme fréquencemètre renvoie toutes les secondes la vitesse en m.s-1 et la fréquence.</a:t>
            </a:r>
            <a:endParaRPr lang="fr-FR" dirty="0"/>
          </a:p>
        </p:txBody>
      </p:sp>
    </p:spTree>
    <p:extLst>
      <p:ext uri="{BB962C8B-B14F-4D97-AF65-F5344CB8AC3E}">
        <p14:creationId xmlns:p14="http://schemas.microsoft.com/office/powerpoint/2010/main" val="27918998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17617" y="555131"/>
            <a:ext cx="10515600" cy="1325563"/>
          </a:xfrm>
        </p:spPr>
        <p:txBody>
          <a:bodyPr/>
          <a:lstStyle/>
          <a:p>
            <a:r>
              <a:rPr lang="fr-FR" u="sng" dirty="0" smtClean="0"/>
              <a:t>IV-méthodes de freinages</a:t>
            </a:r>
            <a:endParaRPr lang="fr-FR" u="sng" dirty="0"/>
          </a:p>
        </p:txBody>
      </p:sp>
      <p:sp>
        <p:nvSpPr>
          <p:cNvPr id="3" name="ZoneTexte 2"/>
          <p:cNvSpPr txBox="1"/>
          <p:nvPr/>
        </p:nvSpPr>
        <p:spPr>
          <a:xfrm>
            <a:off x="510638" y="1781299"/>
            <a:ext cx="5676406" cy="2308324"/>
          </a:xfrm>
          <a:prstGeom prst="rect">
            <a:avLst/>
          </a:prstGeom>
          <a:noFill/>
        </p:spPr>
        <p:txBody>
          <a:bodyPr wrap="square" rtlCol="0">
            <a:spAutoFit/>
          </a:bodyPr>
          <a:lstStyle/>
          <a:p>
            <a:r>
              <a:rPr lang="fr-FR" u="sng" dirty="0" smtClean="0"/>
              <a:t>Objectifs: </a:t>
            </a:r>
            <a:endParaRPr lang="fr-FR" dirty="0" smtClean="0"/>
          </a:p>
          <a:p>
            <a:r>
              <a:rPr lang="fr-FR" dirty="0" smtClean="0"/>
              <a:t>	étudier différentes méthodes de freinages</a:t>
            </a:r>
          </a:p>
          <a:p>
            <a:r>
              <a:rPr lang="fr-FR" dirty="0"/>
              <a:t>	</a:t>
            </a:r>
            <a:r>
              <a:rPr lang="fr-FR" dirty="0" smtClean="0"/>
              <a:t>déterminé le plus adaptés </a:t>
            </a:r>
          </a:p>
          <a:p>
            <a:endParaRPr lang="fr-FR" dirty="0"/>
          </a:p>
          <a:p>
            <a:r>
              <a:rPr lang="fr-FR" u="sng" dirty="0" smtClean="0"/>
              <a:t>Sommaire:</a:t>
            </a:r>
            <a:endParaRPr lang="fr-FR" dirty="0" smtClean="0"/>
          </a:p>
          <a:p>
            <a:r>
              <a:rPr lang="fr-FR" dirty="0" smtClean="0"/>
              <a:t>	Freinage par hachage de tension</a:t>
            </a:r>
          </a:p>
          <a:p>
            <a:r>
              <a:rPr lang="fr-FR" dirty="0"/>
              <a:t>	</a:t>
            </a:r>
            <a:r>
              <a:rPr lang="fr-FR" dirty="0" smtClean="0"/>
              <a:t>Freinage rhéostatique</a:t>
            </a:r>
          </a:p>
          <a:p>
            <a:r>
              <a:rPr lang="fr-FR" dirty="0"/>
              <a:t>	</a:t>
            </a:r>
            <a:r>
              <a:rPr lang="fr-FR" dirty="0" smtClean="0"/>
              <a:t>Freinage par contre-courant</a:t>
            </a:r>
            <a:endParaRPr lang="fr-FR" dirty="0"/>
          </a:p>
        </p:txBody>
      </p:sp>
    </p:spTree>
    <p:extLst>
      <p:ext uri="{BB962C8B-B14F-4D97-AF65-F5344CB8AC3E}">
        <p14:creationId xmlns:p14="http://schemas.microsoft.com/office/powerpoint/2010/main" val="26114201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97237" y="2035999"/>
            <a:ext cx="1166948" cy="653143"/>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fr-FR" dirty="0" smtClean="0"/>
              <a:t>correcteur</a:t>
            </a:r>
            <a:endParaRPr lang="fr-FR" dirty="0"/>
          </a:p>
        </p:txBody>
      </p:sp>
      <p:sp>
        <p:nvSpPr>
          <p:cNvPr id="5" name="Rectangle 4"/>
          <p:cNvSpPr/>
          <p:nvPr/>
        </p:nvSpPr>
        <p:spPr>
          <a:xfrm>
            <a:off x="6448700" y="2035998"/>
            <a:ext cx="1166948" cy="653143"/>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fr-FR" dirty="0" smtClean="0"/>
              <a:t>PWM</a:t>
            </a:r>
            <a:endParaRPr lang="fr-FR" dirty="0"/>
          </a:p>
        </p:txBody>
      </p:sp>
      <p:sp>
        <p:nvSpPr>
          <p:cNvPr id="6" name="Éclair 5"/>
          <p:cNvSpPr/>
          <p:nvPr/>
        </p:nvSpPr>
        <p:spPr>
          <a:xfrm rot="2001523">
            <a:off x="8464729" y="2996925"/>
            <a:ext cx="444137" cy="611043"/>
          </a:xfrm>
          <a:prstGeom prst="lightningBol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p>
        </p:txBody>
      </p:sp>
      <p:sp>
        <p:nvSpPr>
          <p:cNvPr id="7" name="Rectangle 6"/>
          <p:cNvSpPr/>
          <p:nvPr/>
        </p:nvSpPr>
        <p:spPr>
          <a:xfrm>
            <a:off x="8022769" y="3799481"/>
            <a:ext cx="1328058" cy="653143"/>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fr-FR" dirty="0" smtClean="0"/>
              <a:t>Génératrice</a:t>
            </a:r>
            <a:endParaRPr lang="fr-FR" dirty="0"/>
          </a:p>
        </p:txBody>
      </p:sp>
      <p:sp>
        <p:nvSpPr>
          <p:cNvPr id="8" name="Rectangle 7"/>
          <p:cNvSpPr/>
          <p:nvPr/>
        </p:nvSpPr>
        <p:spPr>
          <a:xfrm>
            <a:off x="6448700" y="4996916"/>
            <a:ext cx="1328058" cy="653143"/>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fr-FR" dirty="0" smtClean="0"/>
              <a:t>Capteur à effet Hall</a:t>
            </a:r>
            <a:endParaRPr lang="fr-FR" dirty="0"/>
          </a:p>
        </p:txBody>
      </p:sp>
      <p:sp>
        <p:nvSpPr>
          <p:cNvPr id="9" name="Rectangle 8"/>
          <p:cNvSpPr/>
          <p:nvPr/>
        </p:nvSpPr>
        <p:spPr>
          <a:xfrm>
            <a:off x="3836127" y="4996916"/>
            <a:ext cx="1328058" cy="653143"/>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fr-FR" dirty="0" smtClean="0"/>
              <a:t>Fréquencemètre</a:t>
            </a:r>
            <a:endParaRPr lang="fr-FR" dirty="0"/>
          </a:p>
        </p:txBody>
      </p:sp>
      <p:sp>
        <p:nvSpPr>
          <p:cNvPr id="10" name="Ellipse 9"/>
          <p:cNvSpPr/>
          <p:nvPr/>
        </p:nvSpPr>
        <p:spPr>
          <a:xfrm>
            <a:off x="2413508" y="1957621"/>
            <a:ext cx="801187" cy="731520"/>
          </a:xfrm>
          <a:prstGeom prst="ellipse">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fr-FR"/>
          </a:p>
        </p:txBody>
      </p:sp>
      <p:cxnSp>
        <p:nvCxnSpPr>
          <p:cNvPr id="12" name="Connecteur droit 11"/>
          <p:cNvCxnSpPr>
            <a:stCxn id="10" idx="1"/>
            <a:endCxn id="10" idx="5"/>
          </p:cNvCxnSpPr>
          <p:nvPr/>
        </p:nvCxnSpPr>
        <p:spPr>
          <a:xfrm>
            <a:off x="2530839" y="2064750"/>
            <a:ext cx="566525" cy="517262"/>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Connecteur droit 12"/>
          <p:cNvCxnSpPr>
            <a:stCxn id="10" idx="3"/>
            <a:endCxn id="10" idx="7"/>
          </p:cNvCxnSpPr>
          <p:nvPr/>
        </p:nvCxnSpPr>
        <p:spPr>
          <a:xfrm flipV="1">
            <a:off x="2530839" y="2064750"/>
            <a:ext cx="566525" cy="517262"/>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Connecteur droit 16"/>
          <p:cNvCxnSpPr>
            <a:endCxn id="10" idx="2"/>
          </p:cNvCxnSpPr>
          <p:nvPr/>
        </p:nvCxnSpPr>
        <p:spPr>
          <a:xfrm>
            <a:off x="1246324" y="2323381"/>
            <a:ext cx="116718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Connecteur droit 18"/>
          <p:cNvCxnSpPr>
            <a:endCxn id="4" idx="1"/>
          </p:cNvCxnSpPr>
          <p:nvPr/>
        </p:nvCxnSpPr>
        <p:spPr>
          <a:xfrm>
            <a:off x="3214695" y="2362569"/>
            <a:ext cx="782542" cy="2"/>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Connecteur droit 20"/>
          <p:cNvCxnSpPr>
            <a:endCxn id="5" idx="1"/>
          </p:cNvCxnSpPr>
          <p:nvPr/>
        </p:nvCxnSpPr>
        <p:spPr>
          <a:xfrm flipV="1">
            <a:off x="5164185" y="2362570"/>
            <a:ext cx="1284515" cy="2171"/>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Connecteur droit 22"/>
          <p:cNvCxnSpPr/>
          <p:nvPr/>
        </p:nvCxnSpPr>
        <p:spPr>
          <a:xfrm flipV="1">
            <a:off x="5164184" y="5325658"/>
            <a:ext cx="1284515" cy="2171"/>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Connecteur droit 23"/>
          <p:cNvCxnSpPr/>
          <p:nvPr/>
        </p:nvCxnSpPr>
        <p:spPr>
          <a:xfrm>
            <a:off x="2814101" y="2691313"/>
            <a:ext cx="0" cy="2632173"/>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Connecteur droit 25"/>
          <p:cNvCxnSpPr>
            <a:endCxn id="9" idx="1"/>
          </p:cNvCxnSpPr>
          <p:nvPr/>
        </p:nvCxnSpPr>
        <p:spPr>
          <a:xfrm>
            <a:off x="2796683" y="5314778"/>
            <a:ext cx="1039444" cy="871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Connecteur droit 27"/>
          <p:cNvCxnSpPr/>
          <p:nvPr/>
        </p:nvCxnSpPr>
        <p:spPr>
          <a:xfrm flipV="1">
            <a:off x="7615648" y="2362569"/>
            <a:ext cx="1071150" cy="1"/>
          </a:xfrm>
          <a:prstGeom prst="line">
            <a:avLst/>
          </a:prstGeom>
          <a:ln w="38100"/>
        </p:spPr>
        <p:style>
          <a:lnRef idx="1">
            <a:schemeClr val="dk1"/>
          </a:lnRef>
          <a:fillRef idx="0">
            <a:schemeClr val="dk1"/>
          </a:fillRef>
          <a:effectRef idx="0">
            <a:schemeClr val="dk1"/>
          </a:effectRef>
          <a:fontRef idx="minor">
            <a:schemeClr val="tx1"/>
          </a:fontRef>
        </p:style>
      </p:cxnSp>
      <p:cxnSp>
        <p:nvCxnSpPr>
          <p:cNvPr id="35" name="Connecteur droit 34"/>
          <p:cNvCxnSpPr/>
          <p:nvPr/>
        </p:nvCxnSpPr>
        <p:spPr>
          <a:xfrm>
            <a:off x="8686798" y="2362569"/>
            <a:ext cx="0" cy="562581"/>
          </a:xfrm>
          <a:prstGeom prst="line">
            <a:avLst/>
          </a:prstGeom>
          <a:ln w="38100"/>
        </p:spPr>
        <p:style>
          <a:lnRef idx="1">
            <a:schemeClr val="dk1"/>
          </a:lnRef>
          <a:fillRef idx="0">
            <a:schemeClr val="dk1"/>
          </a:fillRef>
          <a:effectRef idx="0">
            <a:schemeClr val="dk1"/>
          </a:effectRef>
          <a:fontRef idx="minor">
            <a:schemeClr val="tx1"/>
          </a:fontRef>
        </p:style>
      </p:cxnSp>
      <p:cxnSp>
        <p:nvCxnSpPr>
          <p:cNvPr id="41" name="Connecteur droit 40"/>
          <p:cNvCxnSpPr/>
          <p:nvPr/>
        </p:nvCxnSpPr>
        <p:spPr>
          <a:xfrm flipV="1">
            <a:off x="7776758" y="5323486"/>
            <a:ext cx="910039" cy="2172"/>
          </a:xfrm>
          <a:prstGeom prst="line">
            <a:avLst/>
          </a:prstGeom>
          <a:ln w="38100"/>
        </p:spPr>
        <p:style>
          <a:lnRef idx="1">
            <a:schemeClr val="dk1"/>
          </a:lnRef>
          <a:fillRef idx="0">
            <a:schemeClr val="dk1"/>
          </a:fillRef>
          <a:effectRef idx="0">
            <a:schemeClr val="dk1"/>
          </a:effectRef>
          <a:fontRef idx="minor">
            <a:schemeClr val="tx1"/>
          </a:fontRef>
        </p:style>
      </p:cxnSp>
      <p:cxnSp>
        <p:nvCxnSpPr>
          <p:cNvPr id="43" name="Connecteur droit 42"/>
          <p:cNvCxnSpPr/>
          <p:nvPr/>
        </p:nvCxnSpPr>
        <p:spPr>
          <a:xfrm>
            <a:off x="8686797" y="4461333"/>
            <a:ext cx="0" cy="870862"/>
          </a:xfrm>
          <a:prstGeom prst="line">
            <a:avLst/>
          </a:prstGeom>
          <a:ln w="38100"/>
        </p:spPr>
        <p:style>
          <a:lnRef idx="1">
            <a:schemeClr val="dk1"/>
          </a:lnRef>
          <a:fillRef idx="0">
            <a:schemeClr val="dk1"/>
          </a:fillRef>
          <a:effectRef idx="0">
            <a:schemeClr val="dk1"/>
          </a:effectRef>
          <a:fontRef idx="minor">
            <a:schemeClr val="tx1"/>
          </a:fontRef>
        </p:style>
      </p:cxnSp>
      <p:sp>
        <p:nvSpPr>
          <p:cNvPr id="46" name="ZoneTexte 45"/>
          <p:cNvSpPr txBox="1"/>
          <p:nvPr/>
        </p:nvSpPr>
        <p:spPr>
          <a:xfrm>
            <a:off x="1230144" y="1851332"/>
            <a:ext cx="1096281" cy="369332"/>
          </a:xfrm>
          <a:prstGeom prst="rect">
            <a:avLst/>
          </a:prstGeom>
          <a:noFill/>
        </p:spPr>
        <p:txBody>
          <a:bodyPr wrap="square" rtlCol="0">
            <a:spAutoFit/>
          </a:bodyPr>
          <a:lstStyle/>
          <a:p>
            <a:r>
              <a:rPr lang="el-GR" dirty="0" smtClean="0"/>
              <a:t>ω</a:t>
            </a:r>
            <a:r>
              <a:rPr lang="fr-FR" dirty="0" smtClean="0"/>
              <a:t> Voulut</a:t>
            </a:r>
            <a:endParaRPr lang="fr-FR" dirty="0"/>
          </a:p>
        </p:txBody>
      </p:sp>
      <p:sp>
        <p:nvSpPr>
          <p:cNvPr id="47" name="ZoneTexte 46"/>
          <p:cNvSpPr txBox="1"/>
          <p:nvPr/>
        </p:nvSpPr>
        <p:spPr>
          <a:xfrm>
            <a:off x="2831520" y="3654008"/>
            <a:ext cx="1270215" cy="369332"/>
          </a:xfrm>
          <a:prstGeom prst="rect">
            <a:avLst/>
          </a:prstGeom>
          <a:noFill/>
        </p:spPr>
        <p:txBody>
          <a:bodyPr wrap="square" rtlCol="0">
            <a:spAutoFit/>
          </a:bodyPr>
          <a:lstStyle/>
          <a:p>
            <a:r>
              <a:rPr lang="el-GR" dirty="0" smtClean="0"/>
              <a:t>Ω</a:t>
            </a:r>
            <a:r>
              <a:rPr lang="fr-FR" dirty="0" smtClean="0"/>
              <a:t> mesurer</a:t>
            </a:r>
            <a:endParaRPr lang="fr-FR" dirty="0"/>
          </a:p>
        </p:txBody>
      </p:sp>
      <p:sp>
        <p:nvSpPr>
          <p:cNvPr id="48" name="ZoneTexte 47"/>
          <p:cNvSpPr txBox="1"/>
          <p:nvPr/>
        </p:nvSpPr>
        <p:spPr>
          <a:xfrm>
            <a:off x="5675981" y="1993237"/>
            <a:ext cx="687977" cy="369332"/>
          </a:xfrm>
          <a:prstGeom prst="rect">
            <a:avLst/>
          </a:prstGeom>
          <a:noFill/>
        </p:spPr>
        <p:txBody>
          <a:bodyPr wrap="square" rtlCol="0">
            <a:spAutoFit/>
          </a:bodyPr>
          <a:lstStyle/>
          <a:p>
            <a:r>
              <a:rPr lang="el-GR" dirty="0" smtClean="0"/>
              <a:t>α</a:t>
            </a:r>
            <a:endParaRPr lang="fr-FR" dirty="0"/>
          </a:p>
        </p:txBody>
      </p:sp>
      <p:sp>
        <p:nvSpPr>
          <p:cNvPr id="2" name="ZoneTexte 1"/>
          <p:cNvSpPr txBox="1"/>
          <p:nvPr/>
        </p:nvSpPr>
        <p:spPr>
          <a:xfrm>
            <a:off x="1246324" y="388883"/>
            <a:ext cx="9190448" cy="369332"/>
          </a:xfrm>
          <a:prstGeom prst="rect">
            <a:avLst/>
          </a:prstGeom>
          <a:noFill/>
        </p:spPr>
        <p:txBody>
          <a:bodyPr wrap="square" rtlCol="0">
            <a:spAutoFit/>
          </a:bodyPr>
          <a:lstStyle/>
          <a:p>
            <a:r>
              <a:rPr lang="fr-FR" u="sng" dirty="0" smtClean="0"/>
              <a:t>Asservissement de la vitesse</a:t>
            </a:r>
            <a:endParaRPr lang="fr-FR" u="sng" dirty="0"/>
          </a:p>
        </p:txBody>
      </p:sp>
    </p:spTree>
    <p:extLst>
      <p:ext uri="{BB962C8B-B14F-4D97-AF65-F5344CB8AC3E}">
        <p14:creationId xmlns:p14="http://schemas.microsoft.com/office/powerpoint/2010/main" val="3869026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Démonstration du lien entre vitesse et le rhéostat</a:t>
            </a:r>
            <a:endParaRPr lang="fr-FR" sz="4000" dirty="0"/>
          </a:p>
        </p:txBody>
      </p:sp>
      <mc:AlternateContent xmlns:mc="http://schemas.openxmlformats.org/markup-compatibility/2006" xmlns:a14="http://schemas.microsoft.com/office/drawing/2010/main">
        <mc:Choice Requires="a14">
          <p:sp>
            <p:nvSpPr>
              <p:cNvPr id="4" name="ZoneTexte 3"/>
              <p:cNvSpPr txBox="1"/>
              <p:nvPr/>
            </p:nvSpPr>
            <p:spPr>
              <a:xfrm>
                <a:off x="1972492" y="2329544"/>
                <a:ext cx="6628033" cy="6979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𝜔</m:t>
                      </m:r>
                      <m:r>
                        <a:rPr lang="fr-FR" b="0" i="0"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m:rPr>
                              <m:sty m:val="p"/>
                            </m:rPr>
                            <a:rPr lang="fr-FR" b="0" i="0" smtClean="0">
                              <a:latin typeface="Cambria Math" panose="02040503050406030204" pitchFamily="18" charset="0"/>
                              <a:ea typeface="Cambria Math" panose="02040503050406030204" pitchFamily="18" charset="0"/>
                            </a:rPr>
                            <m:t>E</m:t>
                          </m:r>
                        </m:num>
                        <m:den>
                          <m:r>
                            <m:rPr>
                              <m:sty m:val="p"/>
                            </m:rPr>
                            <a:rPr lang="fr-FR" b="0" i="0" smtClean="0">
                              <a:latin typeface="Cambria Math" panose="02040503050406030204" pitchFamily="18" charset="0"/>
                              <a:ea typeface="Cambria Math" panose="02040503050406030204" pitchFamily="18" charset="0"/>
                            </a:rPr>
                            <m:t>K</m:t>
                          </m:r>
                        </m:den>
                      </m:f>
                      <m:r>
                        <a:rPr lang="fr-FR" b="0" i="0"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m:rPr>
                              <m:sty m:val="p"/>
                            </m:rPr>
                            <a:rPr lang="fr-FR" b="0" i="0" smtClean="0">
                              <a:latin typeface="Cambria Math" panose="02040503050406030204" pitchFamily="18" charset="0"/>
                              <a:ea typeface="Cambria Math" panose="02040503050406030204" pitchFamily="18" charset="0"/>
                            </a:rPr>
                            <m:t>U</m:t>
                          </m:r>
                          <m:r>
                            <a:rPr lang="fr-FR" b="0" i="0" smtClean="0">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R</m:t>
                          </m:r>
                          <m:r>
                            <a:rPr lang="fr-FR" b="0" i="0" smtClean="0">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Ri</m:t>
                          </m:r>
                          <m:r>
                            <a:rPr lang="fr-FR" b="0" i="0" smtClean="0">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I</m:t>
                          </m:r>
                        </m:num>
                        <m:den>
                          <m:r>
                            <m:rPr>
                              <m:sty m:val="p"/>
                            </m:rPr>
                            <a:rPr lang="fr-FR" b="0" i="0" smtClean="0">
                              <a:latin typeface="Cambria Math" panose="02040503050406030204" pitchFamily="18" charset="0"/>
                              <a:ea typeface="Cambria Math" panose="02040503050406030204" pitchFamily="18" charset="0"/>
                            </a:rPr>
                            <m:t>K</m:t>
                          </m:r>
                        </m:den>
                      </m:f>
                      <m:r>
                        <a:rPr lang="fr-FR" b="0" i="0"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m:rPr>
                              <m:sty m:val="p"/>
                            </m:rPr>
                            <a:rPr lang="fr-FR" b="0" i="0" smtClean="0">
                              <a:latin typeface="Cambria Math" panose="02040503050406030204" pitchFamily="18" charset="0"/>
                              <a:ea typeface="Cambria Math" panose="02040503050406030204" pitchFamily="18" charset="0"/>
                            </a:rPr>
                            <m:t>U</m:t>
                          </m:r>
                          <m:r>
                            <a:rPr lang="fr-FR" b="0" i="0" smtClean="0">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R</m:t>
                          </m:r>
                          <m:r>
                            <a:rPr lang="fr-FR" b="0" i="0" smtClean="0">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Ri</m:t>
                          </m:r>
                          <m:r>
                            <a:rPr lang="fr-FR" b="0" i="0"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m:rPr>
                                  <m:sty m:val="p"/>
                                </m:rPr>
                                <a:rPr lang="fr-FR" b="0" i="0" smtClean="0">
                                  <a:latin typeface="Cambria Math" panose="02040503050406030204" pitchFamily="18" charset="0"/>
                                  <a:ea typeface="Cambria Math" panose="02040503050406030204" pitchFamily="18" charset="0"/>
                                </a:rPr>
                                <m:t>C</m:t>
                              </m:r>
                            </m:num>
                            <m:den>
                              <m:r>
                                <m:rPr>
                                  <m:sty m:val="p"/>
                                </m:rPr>
                                <a:rPr lang="fr-FR" b="0" i="0" smtClean="0">
                                  <a:latin typeface="Cambria Math" panose="02040503050406030204" pitchFamily="18" charset="0"/>
                                  <a:ea typeface="Cambria Math" panose="02040503050406030204" pitchFamily="18" charset="0"/>
                                </a:rPr>
                                <m:t>K</m:t>
                              </m:r>
                            </m:den>
                          </m:f>
                        </m:num>
                        <m:den>
                          <m:r>
                            <m:rPr>
                              <m:sty m:val="p"/>
                            </m:rPr>
                            <a:rPr lang="fr-FR" b="0" i="0" smtClean="0">
                              <a:latin typeface="Cambria Math" panose="02040503050406030204" pitchFamily="18" charset="0"/>
                              <a:ea typeface="Cambria Math" panose="02040503050406030204" pitchFamily="18" charset="0"/>
                            </a:rPr>
                            <m:t>K</m:t>
                          </m:r>
                        </m:den>
                      </m:f>
                      <m:r>
                        <a:rPr lang="fr-FR" b="0" i="0" smtClean="0">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R</m:t>
                      </m:r>
                      <m:r>
                        <a:rPr lang="fr-FR" b="0" i="0"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m:rPr>
                              <m:sty m:val="p"/>
                            </m:rPr>
                            <a:rPr lang="fr-FR" b="0" i="0" smtClean="0">
                              <a:latin typeface="Cambria Math" panose="02040503050406030204" pitchFamily="18" charset="0"/>
                              <a:ea typeface="Cambria Math" panose="02040503050406030204" pitchFamily="18" charset="0"/>
                            </a:rPr>
                            <m:t>C</m:t>
                          </m:r>
                        </m:num>
                        <m:den>
                          <m:sSup>
                            <m:sSupPr>
                              <m:ctrlPr>
                                <a:rPr lang="fr-FR" b="0" i="1" smtClean="0">
                                  <a:latin typeface="Cambria Math" panose="02040503050406030204" pitchFamily="18" charset="0"/>
                                  <a:ea typeface="Cambria Math" panose="02040503050406030204" pitchFamily="18" charset="0"/>
                                </a:rPr>
                              </m:ctrlPr>
                            </m:sSupPr>
                            <m:e>
                              <m:r>
                                <m:rPr>
                                  <m:sty m:val="p"/>
                                </m:rPr>
                                <a:rPr lang="fr-FR" b="0" i="0" smtClean="0">
                                  <a:latin typeface="Cambria Math" panose="02040503050406030204" pitchFamily="18" charset="0"/>
                                  <a:ea typeface="Cambria Math" panose="02040503050406030204" pitchFamily="18" charset="0"/>
                                </a:rPr>
                                <m:t>K</m:t>
                              </m:r>
                            </m:e>
                            <m:sup>
                              <m:r>
                                <a:rPr lang="fr-FR" b="0" i="0" smtClean="0">
                                  <a:latin typeface="Cambria Math" panose="02040503050406030204" pitchFamily="18" charset="0"/>
                                  <a:ea typeface="Cambria Math" panose="02040503050406030204" pitchFamily="18" charset="0"/>
                                </a:rPr>
                                <m:t>2</m:t>
                              </m:r>
                            </m:sup>
                          </m:sSup>
                        </m:den>
                      </m:f>
                      <m:r>
                        <a:rPr lang="fr-FR" b="0" i="0"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m:rPr>
                              <m:sty m:val="p"/>
                            </m:rPr>
                            <a:rPr lang="fr-FR" b="0" i="0" smtClean="0">
                              <a:latin typeface="Cambria Math" panose="02040503050406030204" pitchFamily="18" charset="0"/>
                              <a:ea typeface="Cambria Math" panose="02040503050406030204" pitchFamily="18" charset="0"/>
                            </a:rPr>
                            <m:t>U</m:t>
                          </m:r>
                          <m:r>
                            <a:rPr lang="fr-FR" b="0" i="0" smtClean="0">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Ri</m:t>
                          </m:r>
                          <m:r>
                            <a:rPr lang="fr-FR" b="0" i="0"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m:rPr>
                                  <m:sty m:val="p"/>
                                </m:rPr>
                                <a:rPr lang="fr-FR" b="0" i="0" smtClean="0">
                                  <a:latin typeface="Cambria Math" panose="02040503050406030204" pitchFamily="18" charset="0"/>
                                  <a:ea typeface="Cambria Math" panose="02040503050406030204" pitchFamily="18" charset="0"/>
                                </a:rPr>
                                <m:t>C</m:t>
                              </m:r>
                            </m:num>
                            <m:den>
                              <m:r>
                                <m:rPr>
                                  <m:sty m:val="p"/>
                                </m:rPr>
                                <a:rPr lang="fr-FR" b="0" i="0" smtClean="0">
                                  <a:latin typeface="Cambria Math" panose="02040503050406030204" pitchFamily="18" charset="0"/>
                                  <a:ea typeface="Cambria Math" panose="02040503050406030204" pitchFamily="18" charset="0"/>
                                </a:rPr>
                                <m:t>K</m:t>
                              </m:r>
                            </m:den>
                          </m:f>
                        </m:num>
                        <m:den>
                          <m:r>
                            <m:rPr>
                              <m:sty m:val="p"/>
                            </m:rPr>
                            <a:rPr lang="fr-FR" b="0" i="0" smtClean="0">
                              <a:latin typeface="Cambria Math" panose="02040503050406030204" pitchFamily="18" charset="0"/>
                              <a:ea typeface="Cambria Math" panose="02040503050406030204" pitchFamily="18" charset="0"/>
                            </a:rPr>
                            <m:t>K</m:t>
                          </m:r>
                        </m:den>
                      </m:f>
                    </m:oMath>
                  </m:oMathPara>
                </a14:m>
                <a:endParaRPr lang="fr-FR" dirty="0"/>
              </a:p>
            </p:txBody>
          </p:sp>
        </mc:Choice>
        <mc:Fallback xmlns="">
          <p:sp>
            <p:nvSpPr>
              <p:cNvPr id="4" name="ZoneTexte 3"/>
              <p:cNvSpPr txBox="1">
                <a:spLocks noRot="1" noChangeAspect="1" noMove="1" noResize="1" noEditPoints="1" noAdjustHandles="1" noChangeArrowheads="1" noChangeShapeType="1" noTextEdit="1"/>
              </p:cNvSpPr>
              <p:nvPr/>
            </p:nvSpPr>
            <p:spPr>
              <a:xfrm>
                <a:off x="1972492" y="2329544"/>
                <a:ext cx="6628033" cy="697948"/>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72492" y="3907092"/>
                <a:ext cx="4172553" cy="8507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𝑅</m:t>
                      </m:r>
                      <m:r>
                        <a:rPr lang="fr-FR" b="0" i="1" smtClean="0">
                          <a:latin typeface="Cambria Math" panose="02040503050406030204" pitchFamily="18" charset="0"/>
                        </a:rPr>
                        <m:t>=</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𝜔</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𝑈</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𝑅𝑖</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𝐶</m:t>
                                  </m:r>
                                </m:num>
                                <m:den>
                                  <m:r>
                                    <a:rPr lang="fr-FR" b="0" i="1" smtClean="0">
                                      <a:latin typeface="Cambria Math" panose="02040503050406030204" pitchFamily="18" charset="0"/>
                                      <a:ea typeface="Cambria Math" panose="02040503050406030204" pitchFamily="18" charset="0"/>
                                    </a:rPr>
                                    <m:t>𝐾</m:t>
                                  </m:r>
                                </m:den>
                              </m:f>
                            </m:num>
                            <m:den>
                              <m:r>
                                <a:rPr lang="fr-FR" b="0" i="1" smtClean="0">
                                  <a:latin typeface="Cambria Math" panose="02040503050406030204" pitchFamily="18" charset="0"/>
                                  <a:ea typeface="Cambria Math" panose="02040503050406030204" pitchFamily="18" charset="0"/>
                                </a:rPr>
                                <m:t>𝐾</m:t>
                              </m:r>
                            </m:den>
                          </m:f>
                        </m:e>
                      </m:d>
                      <m:r>
                        <a:rPr lang="fr-FR" b="0" i="1" smtClean="0">
                          <a:latin typeface="Cambria Math" panose="02040503050406030204" pitchFamily="18" charset="0"/>
                        </a:rPr>
                        <m:t>∗</m:t>
                      </m:r>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𝐾</m:t>
                              </m:r>
                            </m:e>
                            <m:sup>
                              <m:r>
                                <a:rPr lang="fr-FR" b="0" i="1" smtClean="0">
                                  <a:latin typeface="Cambria Math" panose="02040503050406030204" pitchFamily="18" charset="0"/>
                                </a:rPr>
                                <m:t>2</m:t>
                              </m:r>
                            </m:sup>
                          </m:sSup>
                        </m:num>
                        <m:den>
                          <m:r>
                            <a:rPr lang="fr-FR" b="0" i="1" smtClean="0">
                              <a:latin typeface="Cambria Math" panose="02040503050406030204" pitchFamily="18" charset="0"/>
                            </a:rPr>
                            <m:t>𝑃</m:t>
                          </m:r>
                          <m:r>
                            <a:rPr lang="fr-FR" b="0" i="1" smtClean="0">
                              <a:latin typeface="Cambria Math" panose="02040503050406030204" pitchFamily="18" charset="0"/>
                            </a:rPr>
                            <m:t>∗</m:t>
                          </m:r>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sin</m:t>
                              </m:r>
                            </m:fName>
                            <m:e>
                              <m:d>
                                <m:dPr>
                                  <m:ctrlPr>
                                    <a:rPr lang="fr-FR" b="0" i="1" smtClean="0">
                                      <a:latin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𝛼</m:t>
                                  </m:r>
                                </m:e>
                              </m:d>
                            </m:e>
                          </m:func>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𝑅𝑝</m:t>
                          </m:r>
                        </m:den>
                      </m:f>
                    </m:oMath>
                  </m:oMathPara>
                </a14:m>
                <a:endParaRPr lang="fr-FR" dirty="0"/>
              </a:p>
            </p:txBody>
          </p:sp>
        </mc:Choice>
        <mc:Fallback xmlns="">
          <p:sp>
            <p:nvSpPr>
              <p:cNvPr id="6" name="Rectangle 5"/>
              <p:cNvSpPr>
                <a:spLocks noRot="1" noChangeAspect="1" noMove="1" noResize="1" noEditPoints="1" noAdjustHandles="1" noChangeArrowheads="1" noChangeShapeType="1" noTextEdit="1"/>
              </p:cNvSpPr>
              <p:nvPr/>
            </p:nvSpPr>
            <p:spPr>
              <a:xfrm>
                <a:off x="1972492" y="3907092"/>
                <a:ext cx="4172553" cy="850746"/>
              </a:xfrm>
              <a:prstGeom prst="rect">
                <a:avLst/>
              </a:prstGeom>
              <a:blipFill>
                <a:blip r:embed="rId3"/>
                <a:stretch>
                  <a:fillRect/>
                </a:stretch>
              </a:blipFill>
            </p:spPr>
            <p:txBody>
              <a:bodyPr/>
              <a:lstStyle/>
              <a:p>
                <a:r>
                  <a:rPr lang="fr-FR">
                    <a:noFill/>
                  </a:rPr>
                  <a:t> </a:t>
                </a:r>
              </a:p>
            </p:txBody>
          </p:sp>
        </mc:Fallback>
      </mc:AlternateContent>
      <p:sp>
        <p:nvSpPr>
          <p:cNvPr id="7" name="ZoneTexte 6"/>
          <p:cNvSpPr txBox="1"/>
          <p:nvPr/>
        </p:nvSpPr>
        <p:spPr>
          <a:xfrm>
            <a:off x="8760822" y="2325191"/>
            <a:ext cx="3239589" cy="1200329"/>
          </a:xfrm>
          <a:prstGeom prst="rect">
            <a:avLst/>
          </a:prstGeom>
          <a:noFill/>
        </p:spPr>
        <p:txBody>
          <a:bodyPr wrap="square" rtlCol="0">
            <a:spAutoFit/>
          </a:bodyPr>
          <a:lstStyle/>
          <a:p>
            <a:r>
              <a:rPr lang="fr-FR" dirty="0" smtClean="0"/>
              <a:t>K constante interne du moteur</a:t>
            </a:r>
          </a:p>
          <a:p>
            <a:r>
              <a:rPr lang="fr-FR" dirty="0" smtClean="0"/>
              <a:t>Ri résistance interne du moteur</a:t>
            </a:r>
          </a:p>
          <a:p>
            <a:r>
              <a:rPr lang="fr-FR" dirty="0" smtClean="0"/>
              <a:t>R rhéostat</a:t>
            </a:r>
          </a:p>
          <a:p>
            <a:endParaRPr lang="fr-FR" dirty="0"/>
          </a:p>
        </p:txBody>
      </p:sp>
    </p:spTree>
    <p:extLst>
      <p:ext uri="{BB962C8B-B14F-4D97-AF65-F5344CB8AC3E}">
        <p14:creationId xmlns:p14="http://schemas.microsoft.com/office/powerpoint/2010/main" val="1983528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92029"/>
            <a:ext cx="10515600" cy="1325563"/>
          </a:xfrm>
        </p:spPr>
        <p:txBody>
          <a:bodyPr>
            <a:normAutofit/>
          </a:bodyPr>
          <a:lstStyle/>
          <a:p>
            <a:pPr algn="ctr"/>
            <a:r>
              <a:rPr lang="fr-FR" sz="3600" u="sng" dirty="0"/>
              <a:t>F</a:t>
            </a:r>
            <a:r>
              <a:rPr lang="fr-FR" sz="3600" u="sng" dirty="0" smtClean="0"/>
              <a:t>reinage par hachage de tension</a:t>
            </a:r>
            <a:endParaRPr lang="fr-FR" sz="3600" u="sng" dirty="0"/>
          </a:p>
        </p:txBody>
      </p:sp>
      <mc:AlternateContent xmlns:mc="http://schemas.openxmlformats.org/markup-compatibility/2006" xmlns:a14="http://schemas.microsoft.com/office/drawing/2010/main">
        <mc:Choice Requires="a14">
          <p:sp>
            <p:nvSpPr>
              <p:cNvPr id="4" name="ZoneTexte 3"/>
              <p:cNvSpPr txBox="1"/>
              <p:nvPr/>
            </p:nvSpPr>
            <p:spPr>
              <a:xfrm>
                <a:off x="1177632" y="2586136"/>
                <a:ext cx="4869090" cy="5843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000" i="1" smtClean="0">
                          <a:latin typeface="Cambria Math" panose="02040503050406030204" pitchFamily="18" charset="0"/>
                          <a:ea typeface="Cambria Math" panose="02040503050406030204" pitchFamily="18" charset="0"/>
                        </a:rPr>
                        <m:t>𝜔</m:t>
                      </m:r>
                      <m:r>
                        <a:rPr lang="fr-FR" sz="2000" b="0" i="1" smtClean="0">
                          <a:latin typeface="Cambria Math" panose="02040503050406030204" pitchFamily="18" charset="0"/>
                          <a:ea typeface="Cambria Math" panose="02040503050406030204" pitchFamily="18" charset="0"/>
                        </a:rPr>
                        <m:t>=</m:t>
                      </m:r>
                      <m:f>
                        <m:fPr>
                          <m:ctrlPr>
                            <a:rPr lang="fr-FR" sz="2000" b="0" i="1" smtClean="0">
                              <a:latin typeface="Cambria Math" panose="02040503050406030204" pitchFamily="18" charset="0"/>
                              <a:ea typeface="Cambria Math" panose="02040503050406030204" pitchFamily="18" charset="0"/>
                            </a:rPr>
                          </m:ctrlPr>
                        </m:fPr>
                        <m:num>
                          <m:r>
                            <a:rPr lang="fr-FR" sz="2000" b="0" i="1" smtClean="0">
                              <a:solidFill>
                                <a:schemeClr val="accent4"/>
                              </a:solidFill>
                              <a:latin typeface="Cambria Math" panose="02040503050406030204" pitchFamily="18" charset="0"/>
                              <a:ea typeface="Cambria Math" panose="02040503050406030204" pitchFamily="18" charset="0"/>
                            </a:rPr>
                            <m:t>𝑈𝑚𝑜𝑡𝑒𝑢𝑟</m:t>
                          </m:r>
                        </m:num>
                        <m:den>
                          <m:r>
                            <a:rPr lang="fr-FR" sz="2000" b="0" i="1" smtClean="0">
                              <a:latin typeface="Cambria Math" panose="02040503050406030204" pitchFamily="18" charset="0"/>
                              <a:ea typeface="Cambria Math" panose="02040503050406030204" pitchFamily="18" charset="0"/>
                            </a:rPr>
                            <m:t>𝑘</m:t>
                          </m:r>
                        </m:den>
                      </m:f>
                      <m:r>
                        <a:rPr lang="fr-FR" sz="2000" b="0" i="1" smtClean="0">
                          <a:latin typeface="Cambria Math" panose="02040503050406030204" pitchFamily="18" charset="0"/>
                          <a:ea typeface="Cambria Math" panose="02040503050406030204" pitchFamily="18" charset="0"/>
                        </a:rPr>
                        <m:t>−</m:t>
                      </m:r>
                      <m:f>
                        <m:fPr>
                          <m:ctrlPr>
                            <a:rPr lang="fr-FR" sz="2000" b="0" i="1" smtClean="0">
                              <a:latin typeface="Cambria Math" panose="02040503050406030204" pitchFamily="18" charset="0"/>
                              <a:ea typeface="Cambria Math" panose="02040503050406030204" pitchFamily="18" charset="0"/>
                            </a:rPr>
                          </m:ctrlPr>
                        </m:fPr>
                        <m:num>
                          <m:r>
                            <a:rPr lang="fr-FR" sz="2000" b="0" i="1" smtClean="0">
                              <a:latin typeface="Cambria Math" panose="02040503050406030204" pitchFamily="18" charset="0"/>
                              <a:ea typeface="Cambria Math" panose="02040503050406030204" pitchFamily="18" charset="0"/>
                            </a:rPr>
                            <m:t>𝑅</m:t>
                          </m:r>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𝐼</m:t>
                          </m:r>
                        </m:num>
                        <m:den>
                          <m:r>
                            <a:rPr lang="fr-FR" sz="2000" b="0" i="1" smtClean="0">
                              <a:latin typeface="Cambria Math" panose="02040503050406030204" pitchFamily="18" charset="0"/>
                              <a:ea typeface="Cambria Math" panose="02040503050406030204" pitchFamily="18" charset="0"/>
                            </a:rPr>
                            <m:t>𝑘</m:t>
                          </m:r>
                        </m:den>
                      </m:f>
                      <m:r>
                        <a:rPr lang="fr-FR" sz="2000" b="0" i="1" smtClean="0">
                          <a:latin typeface="Cambria Math" panose="02040503050406030204" pitchFamily="18" charset="0"/>
                          <a:ea typeface="Cambria Math" panose="02040503050406030204" pitchFamily="18" charset="0"/>
                        </a:rPr>
                        <m:t>=</m:t>
                      </m:r>
                      <m:f>
                        <m:fPr>
                          <m:ctrlPr>
                            <a:rPr lang="fr-FR" sz="2000" b="0" i="1" smtClean="0">
                              <a:solidFill>
                                <a:schemeClr val="accent4"/>
                              </a:solidFill>
                              <a:latin typeface="Cambria Math" panose="02040503050406030204" pitchFamily="18" charset="0"/>
                              <a:ea typeface="Cambria Math" panose="02040503050406030204" pitchFamily="18" charset="0"/>
                            </a:rPr>
                          </m:ctrlPr>
                        </m:fPr>
                        <m:num>
                          <m:r>
                            <a:rPr lang="fr-FR" sz="2000" b="0" i="1" smtClean="0">
                              <a:solidFill>
                                <a:schemeClr val="accent4"/>
                              </a:solidFill>
                              <a:latin typeface="Cambria Math" panose="02040503050406030204" pitchFamily="18" charset="0"/>
                              <a:ea typeface="Cambria Math" panose="02040503050406030204" pitchFamily="18" charset="0"/>
                            </a:rPr>
                            <m:t>𝑈𝑎𝑙𝑖𝑚</m:t>
                          </m:r>
                        </m:num>
                        <m:den>
                          <m:r>
                            <a:rPr lang="fr-FR" sz="2000" b="0" i="1" smtClean="0">
                              <a:solidFill>
                                <a:schemeClr val="tx1"/>
                              </a:solidFill>
                              <a:latin typeface="Cambria Math" panose="02040503050406030204" pitchFamily="18" charset="0"/>
                              <a:ea typeface="Cambria Math" panose="02040503050406030204" pitchFamily="18" charset="0"/>
                            </a:rPr>
                            <m:t>𝑘</m:t>
                          </m:r>
                        </m:den>
                      </m:f>
                      <m:r>
                        <a:rPr lang="fr-FR" sz="2000" i="1">
                          <a:solidFill>
                            <a:schemeClr val="accent4"/>
                          </a:solidFill>
                          <a:latin typeface="Cambria Math" panose="02040503050406030204" pitchFamily="18" charset="0"/>
                          <a:ea typeface="Cambria Math" panose="02040503050406030204" pitchFamily="18" charset="0"/>
                        </a:rPr>
                        <m:t>×</m:t>
                      </m:r>
                      <m:r>
                        <a:rPr lang="fr-FR" sz="2000" i="1" smtClean="0">
                          <a:solidFill>
                            <a:schemeClr val="accent4"/>
                          </a:solidFill>
                          <a:latin typeface="Cambria Math" panose="02040503050406030204" pitchFamily="18" charset="0"/>
                          <a:ea typeface="Cambria Math" panose="02040503050406030204" pitchFamily="18" charset="0"/>
                        </a:rPr>
                        <m:t>𝛼</m:t>
                      </m:r>
                      <m:r>
                        <a:rPr lang="fr-FR" sz="2000" b="0" i="1" smtClean="0">
                          <a:latin typeface="Cambria Math" panose="02040503050406030204" pitchFamily="18" charset="0"/>
                          <a:ea typeface="Cambria Math" panose="02040503050406030204" pitchFamily="18" charset="0"/>
                        </a:rPr>
                        <m:t>−</m:t>
                      </m:r>
                      <m:f>
                        <m:fPr>
                          <m:ctrlPr>
                            <a:rPr lang="fr-FR" sz="2000" b="0" i="1" smtClean="0">
                              <a:latin typeface="Cambria Math" panose="02040503050406030204" pitchFamily="18" charset="0"/>
                              <a:ea typeface="Cambria Math" panose="02040503050406030204" pitchFamily="18" charset="0"/>
                            </a:rPr>
                          </m:ctrlPr>
                        </m:fPr>
                        <m:num>
                          <m:r>
                            <a:rPr lang="fr-FR" sz="2000" b="0" i="1" smtClean="0">
                              <a:latin typeface="Cambria Math" panose="02040503050406030204" pitchFamily="18" charset="0"/>
                              <a:ea typeface="Cambria Math" panose="02040503050406030204" pitchFamily="18" charset="0"/>
                            </a:rPr>
                            <m:t>𝑅</m:t>
                          </m:r>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𝐼</m:t>
                          </m:r>
                        </m:num>
                        <m:den>
                          <m:r>
                            <a:rPr lang="fr-FR" sz="2000" b="0" i="1" smtClean="0">
                              <a:latin typeface="Cambria Math" panose="02040503050406030204" pitchFamily="18" charset="0"/>
                              <a:ea typeface="Cambria Math" panose="02040503050406030204" pitchFamily="18" charset="0"/>
                            </a:rPr>
                            <m:t>𝑘</m:t>
                          </m:r>
                        </m:den>
                      </m:f>
                    </m:oMath>
                  </m:oMathPara>
                </a14:m>
                <a:endParaRPr lang="fr-FR" dirty="0"/>
              </a:p>
            </p:txBody>
          </p:sp>
        </mc:Choice>
        <mc:Fallback xmlns="">
          <p:sp>
            <p:nvSpPr>
              <p:cNvPr id="4" name="ZoneTexte 3"/>
              <p:cNvSpPr txBox="1">
                <a:spLocks noRot="1" noChangeAspect="1" noMove="1" noResize="1" noEditPoints="1" noAdjustHandles="1" noChangeArrowheads="1" noChangeShapeType="1" noTextEdit="1"/>
              </p:cNvSpPr>
              <p:nvPr/>
            </p:nvSpPr>
            <p:spPr>
              <a:xfrm>
                <a:off x="1177632" y="2586136"/>
                <a:ext cx="4869090" cy="584327"/>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ZoneTexte 4"/>
              <p:cNvSpPr txBox="1"/>
              <p:nvPr/>
            </p:nvSpPr>
            <p:spPr>
              <a:xfrm>
                <a:off x="1523705" y="3455348"/>
                <a:ext cx="8621213" cy="707886"/>
              </a:xfrm>
              <a:prstGeom prst="rect">
                <a:avLst/>
              </a:prstGeom>
              <a:noFill/>
            </p:spPr>
            <p:txBody>
              <a:bodyPr wrap="square" rtlCol="0">
                <a:spAutoFit/>
              </a:bodyPr>
              <a:lstStyle/>
              <a:p>
                <a:pPr algn="just"/>
                <a:r>
                  <a:rPr lang="fr-FR" sz="2000" dirty="0" smtClean="0"/>
                  <a:t>A régime établit I, R sont constants donc c’est la variation de</a:t>
                </a:r>
                <a:r>
                  <a:rPr lang="fr-FR" sz="2000" dirty="0" smtClean="0">
                    <a:ea typeface="Cambria Math" panose="02040503050406030204" pitchFamily="18" charset="0"/>
                  </a:rPr>
                  <a:t> </a:t>
                </a:r>
                <a14:m>
                  <m:oMath xmlns:m="http://schemas.openxmlformats.org/officeDocument/2006/math">
                    <m:r>
                      <a:rPr lang="fr-FR" sz="2000" i="1">
                        <a:latin typeface="Cambria Math" panose="02040503050406030204" pitchFamily="18" charset="0"/>
                        <a:ea typeface="Cambria Math" panose="02040503050406030204" pitchFamily="18" charset="0"/>
                      </a:rPr>
                      <m:t>𝛼</m:t>
                    </m:r>
                  </m:oMath>
                </a14:m>
                <a:r>
                  <a:rPr lang="fr-FR" sz="2000" dirty="0" smtClean="0"/>
                  <a:t> qui fait varier la vitesse, quand </a:t>
                </a:r>
                <a14:m>
                  <m:oMath xmlns:m="http://schemas.openxmlformats.org/officeDocument/2006/math">
                    <m:r>
                      <a:rPr lang="fr-FR" sz="2000" i="1">
                        <a:latin typeface="Cambria Math" panose="02040503050406030204" pitchFamily="18" charset="0"/>
                        <a:ea typeface="Cambria Math" panose="02040503050406030204" pitchFamily="18" charset="0"/>
                      </a:rPr>
                      <m:t>𝛼</m:t>
                    </m:r>
                  </m:oMath>
                </a14:m>
                <a:r>
                  <a:rPr lang="fr-FR" sz="2000" dirty="0" smtClean="0"/>
                  <a:t> diminue la vitesse diminue.</a:t>
                </a:r>
                <a:endParaRPr lang="fr-FR" sz="2000" dirty="0"/>
              </a:p>
            </p:txBody>
          </p:sp>
        </mc:Choice>
        <mc:Fallback xmlns="">
          <p:sp>
            <p:nvSpPr>
              <p:cNvPr id="5" name="ZoneTexte 4"/>
              <p:cNvSpPr txBox="1">
                <a:spLocks noRot="1" noChangeAspect="1" noMove="1" noResize="1" noEditPoints="1" noAdjustHandles="1" noChangeArrowheads="1" noChangeShapeType="1" noTextEdit="1"/>
              </p:cNvSpPr>
              <p:nvPr/>
            </p:nvSpPr>
            <p:spPr>
              <a:xfrm>
                <a:off x="1523705" y="3455348"/>
                <a:ext cx="8621213" cy="707886"/>
              </a:xfrm>
              <a:prstGeom prst="rect">
                <a:avLst/>
              </a:prstGeom>
              <a:blipFill>
                <a:blip r:embed="rId3"/>
                <a:stretch>
                  <a:fillRect l="-778" t="-5172" r="-707" b="-146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ZoneTexte 5"/>
              <p:cNvSpPr txBox="1"/>
              <p:nvPr/>
            </p:nvSpPr>
            <p:spPr>
              <a:xfrm>
                <a:off x="546266" y="1756391"/>
                <a:ext cx="6246420" cy="531171"/>
              </a:xfrm>
              <a:prstGeom prst="rect">
                <a:avLst/>
              </a:prstGeom>
              <a:noFill/>
            </p:spPr>
            <p:txBody>
              <a:bodyPr wrap="square" rtlCol="0">
                <a:spAutoFit/>
              </a:bodyPr>
              <a:lstStyle/>
              <a:p>
                <a14:m>
                  <m:oMath xmlns:m="http://schemas.openxmlformats.org/officeDocument/2006/math">
                    <m:r>
                      <a:rPr lang="fr-FR" sz="2000" b="0" i="1" smtClean="0">
                        <a:latin typeface="Cambria Math" panose="02040503050406030204" pitchFamily="18" charset="0"/>
                      </a:rPr>
                      <m:t>𝐶</m:t>
                    </m:r>
                    <m:r>
                      <a:rPr lang="fr-FR" sz="2000" b="0" i="1" smtClean="0">
                        <a:latin typeface="Cambria Math" panose="02040503050406030204" pitchFamily="18" charset="0"/>
                      </a:rPr>
                      <m:t>=</m:t>
                    </m:r>
                    <m:r>
                      <a:rPr lang="fr-FR" sz="2000" b="0" i="1" smtClean="0">
                        <a:latin typeface="Cambria Math" panose="02040503050406030204" pitchFamily="18" charset="0"/>
                      </a:rPr>
                      <m:t>𝐾</m:t>
                    </m:r>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𝐼</m:t>
                    </m:r>
                  </m:oMath>
                </a14:m>
                <a:r>
                  <a:rPr lang="fr-FR" sz="2000" dirty="0" smtClean="0"/>
                  <a:t> </a:t>
                </a:r>
                <a:r>
                  <a:rPr lang="fr-FR" sz="2000" dirty="0" smtClean="0">
                    <a:sym typeface="Wingdings" panose="05000000000000000000" pitchFamily="2" charset="2"/>
                  </a:rPr>
                  <a:t> I=</a:t>
                </a:r>
                <a14:m>
                  <m:oMath xmlns:m="http://schemas.openxmlformats.org/officeDocument/2006/math">
                    <m:f>
                      <m:fPr>
                        <m:ctrlPr>
                          <a:rPr lang="fr-FR" sz="2000" i="1" smtClean="0">
                            <a:latin typeface="Cambria Math" panose="02040503050406030204" pitchFamily="18" charset="0"/>
                            <a:sym typeface="Wingdings" panose="05000000000000000000" pitchFamily="2" charset="2"/>
                          </a:rPr>
                        </m:ctrlPr>
                      </m:fPr>
                      <m:num>
                        <m:r>
                          <a:rPr lang="fr-FR" sz="2000" b="0" i="1" smtClean="0">
                            <a:latin typeface="Cambria Math" panose="02040503050406030204" pitchFamily="18" charset="0"/>
                            <a:sym typeface="Wingdings" panose="05000000000000000000" pitchFamily="2" charset="2"/>
                          </a:rPr>
                          <m:t>𝐶</m:t>
                        </m:r>
                      </m:num>
                      <m:den>
                        <m:r>
                          <a:rPr lang="fr-FR" sz="2000" b="0" i="1" smtClean="0">
                            <a:latin typeface="Cambria Math" panose="02040503050406030204" pitchFamily="18" charset="0"/>
                            <a:sym typeface="Wingdings" panose="05000000000000000000" pitchFamily="2" charset="2"/>
                          </a:rPr>
                          <m:t>𝑘</m:t>
                        </m:r>
                      </m:den>
                    </m:f>
                  </m:oMath>
                </a14:m>
                <a:r>
                  <a:rPr lang="fr-FR" sz="2000" dirty="0" smtClean="0">
                    <a:sym typeface="Wingdings" panose="05000000000000000000" pitchFamily="2" charset="2"/>
                  </a:rPr>
                  <a:t>	      Et	</a:t>
                </a:r>
                <a:r>
                  <a:rPr lang="fr-FR" sz="2000" dirty="0" smtClean="0"/>
                  <a:t>E=k</a:t>
                </a:r>
                <a:r>
                  <a:rPr lang="fr-FR" sz="2000" dirty="0">
                    <a:ea typeface="Cambria Math" panose="02040503050406030204" pitchFamily="18" charset="0"/>
                  </a:rPr>
                  <a:t> </a:t>
                </a:r>
                <a14:m>
                  <m:oMath xmlns:m="http://schemas.openxmlformats.org/officeDocument/2006/math">
                    <m:r>
                      <a:rPr lang="fr-FR" sz="2000" i="1">
                        <a:latin typeface="Cambria Math" panose="02040503050406030204" pitchFamily="18" charset="0"/>
                        <a:ea typeface="Cambria Math" panose="02040503050406030204" pitchFamily="18" charset="0"/>
                      </a:rPr>
                      <m:t>× </m:t>
                    </m:r>
                  </m:oMath>
                </a14:m>
                <a:r>
                  <a:rPr lang="el-GR" sz="2000" dirty="0" smtClean="0"/>
                  <a:t>Ω</a:t>
                </a:r>
                <a:r>
                  <a:rPr lang="fr-FR" sz="2000" dirty="0" smtClean="0"/>
                  <a:t>   Et </a:t>
                </a:r>
                <a:r>
                  <a:rPr lang="fr-FR" sz="2000" dirty="0" smtClean="0">
                    <a:solidFill>
                      <a:schemeClr val="accent4"/>
                    </a:solidFill>
                  </a:rPr>
                  <a:t>U</a:t>
                </a:r>
                <a:r>
                  <a:rPr lang="fr-FR" sz="1400" dirty="0" smtClean="0">
                    <a:solidFill>
                      <a:schemeClr val="accent4"/>
                    </a:solidFill>
                  </a:rPr>
                  <a:t>moteur</a:t>
                </a:r>
                <a:r>
                  <a:rPr lang="fr-FR" sz="2000" dirty="0" smtClean="0">
                    <a:solidFill>
                      <a:schemeClr val="accent4"/>
                    </a:solidFill>
                  </a:rPr>
                  <a:t> =U</a:t>
                </a:r>
                <a:r>
                  <a:rPr lang="fr-FR" sz="1400" dirty="0" smtClean="0">
                    <a:solidFill>
                      <a:schemeClr val="accent4"/>
                    </a:solidFill>
                  </a:rPr>
                  <a:t>alim</a:t>
                </a:r>
                <a:r>
                  <a:rPr lang="fr-FR" sz="2000" dirty="0">
                    <a:solidFill>
                      <a:schemeClr val="accent4"/>
                    </a:solidFill>
                    <a:ea typeface="Cambria Math" panose="02040503050406030204" pitchFamily="18" charset="0"/>
                  </a:rPr>
                  <a:t> </a:t>
                </a:r>
                <a14:m>
                  <m:oMath xmlns:m="http://schemas.openxmlformats.org/officeDocument/2006/math">
                    <m:r>
                      <a:rPr lang="fr-FR" sz="2000" i="1">
                        <a:solidFill>
                          <a:schemeClr val="accent4"/>
                        </a:solidFill>
                        <a:latin typeface="Cambria Math" panose="02040503050406030204" pitchFamily="18" charset="0"/>
                        <a:ea typeface="Cambria Math" panose="02040503050406030204" pitchFamily="18" charset="0"/>
                      </a:rPr>
                      <m:t>×</m:t>
                    </m:r>
                  </m:oMath>
                </a14:m>
                <a:r>
                  <a:rPr lang="fr-FR" sz="2000" dirty="0">
                    <a:solidFill>
                      <a:schemeClr val="accent4"/>
                    </a:solidFill>
                    <a:ea typeface="Cambria Math" panose="02040503050406030204" pitchFamily="18" charset="0"/>
                  </a:rPr>
                  <a:t> </a:t>
                </a:r>
                <a14:m>
                  <m:oMath xmlns:m="http://schemas.openxmlformats.org/officeDocument/2006/math">
                    <m:r>
                      <a:rPr lang="fr-FR" sz="2000" i="1">
                        <a:solidFill>
                          <a:schemeClr val="accent4"/>
                        </a:solidFill>
                        <a:latin typeface="Cambria Math" panose="02040503050406030204" pitchFamily="18" charset="0"/>
                        <a:ea typeface="Cambria Math" panose="02040503050406030204" pitchFamily="18" charset="0"/>
                      </a:rPr>
                      <m:t>𝛼</m:t>
                    </m:r>
                  </m:oMath>
                </a14:m>
                <a:endParaRPr lang="fr-FR" sz="2000" dirty="0">
                  <a:solidFill>
                    <a:schemeClr val="accent4"/>
                  </a:solidFill>
                </a:endParaRPr>
              </a:p>
            </p:txBody>
          </p:sp>
        </mc:Choice>
        <mc:Fallback xmlns="">
          <p:sp>
            <p:nvSpPr>
              <p:cNvPr id="6" name="ZoneTexte 5"/>
              <p:cNvSpPr txBox="1">
                <a:spLocks noRot="1" noChangeAspect="1" noMove="1" noResize="1" noEditPoints="1" noAdjustHandles="1" noChangeArrowheads="1" noChangeShapeType="1" noTextEdit="1"/>
              </p:cNvSpPr>
              <p:nvPr/>
            </p:nvSpPr>
            <p:spPr>
              <a:xfrm>
                <a:off x="546266" y="1756391"/>
                <a:ext cx="6246420" cy="531171"/>
              </a:xfrm>
              <a:prstGeom prst="rect">
                <a:avLst/>
              </a:prstGeom>
              <a:blipFill>
                <a:blip r:embed="rId4"/>
                <a:stretch>
                  <a:fillRect b="-804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ZoneTexte 2"/>
              <p:cNvSpPr txBox="1"/>
              <p:nvPr/>
            </p:nvSpPr>
            <p:spPr>
              <a:xfrm>
                <a:off x="7505205" y="1756391"/>
                <a:ext cx="4049486" cy="1754326"/>
              </a:xfrm>
              <a:prstGeom prst="rect">
                <a:avLst/>
              </a:prstGeom>
              <a:noFill/>
            </p:spPr>
            <p:txBody>
              <a:bodyPr wrap="square" rtlCol="0">
                <a:spAutoFit/>
              </a:bodyPr>
              <a:lstStyle/>
              <a:p>
                <a:r>
                  <a:rPr lang="fr-FR" dirty="0" smtClean="0"/>
                  <a:t>C le couple</a:t>
                </a:r>
              </a:p>
              <a:p>
                <a:r>
                  <a:rPr lang="fr-FR" dirty="0" smtClean="0"/>
                  <a:t>K la constante du moteur</a:t>
                </a:r>
              </a:p>
              <a:p>
                <a:r>
                  <a:rPr lang="fr-FR" dirty="0" smtClean="0"/>
                  <a:t>I l’intensité</a:t>
                </a:r>
              </a:p>
              <a:p>
                <a:r>
                  <a:rPr lang="fr-FR" dirty="0" smtClean="0"/>
                  <a:t>E le force contre </a:t>
                </a:r>
                <a:r>
                  <a:rPr lang="fr-FR" dirty="0"/>
                  <a:t>é</a:t>
                </a:r>
                <a:r>
                  <a:rPr lang="fr-FR" dirty="0" smtClean="0"/>
                  <a:t>lectro motrice</a:t>
                </a:r>
              </a:p>
              <a:p>
                <a14:m>
                  <m:oMath xmlns:m="http://schemas.openxmlformats.org/officeDocument/2006/math">
                    <m:r>
                      <a:rPr lang="fr-FR" i="1">
                        <a:latin typeface="Cambria Math" panose="02040503050406030204" pitchFamily="18" charset="0"/>
                        <a:ea typeface="Cambria Math" panose="02040503050406030204" pitchFamily="18" charset="0"/>
                      </a:rPr>
                      <m:t>𝛼</m:t>
                    </m:r>
                  </m:oMath>
                </a14:m>
                <a:r>
                  <a:rPr lang="fr-FR" dirty="0" smtClean="0"/>
                  <a:t> le rapport cyclique du hacheur moteur</a:t>
                </a:r>
              </a:p>
              <a:p>
                <a:endParaRPr lang="fr-FR" dirty="0"/>
              </a:p>
            </p:txBody>
          </p:sp>
        </mc:Choice>
        <mc:Fallback xmlns="">
          <p:sp>
            <p:nvSpPr>
              <p:cNvPr id="3" name="ZoneTexte 2"/>
              <p:cNvSpPr txBox="1">
                <a:spLocks noRot="1" noChangeAspect="1" noMove="1" noResize="1" noEditPoints="1" noAdjustHandles="1" noChangeArrowheads="1" noChangeShapeType="1" noTextEdit="1"/>
              </p:cNvSpPr>
              <p:nvPr/>
            </p:nvSpPr>
            <p:spPr>
              <a:xfrm>
                <a:off x="7505205" y="1756391"/>
                <a:ext cx="4049486" cy="1754326"/>
              </a:xfrm>
              <a:prstGeom prst="rect">
                <a:avLst/>
              </a:prstGeom>
              <a:blipFill>
                <a:blip r:embed="rId5"/>
                <a:stretch>
                  <a:fillRect l="-1205" t="-1736"/>
                </a:stretch>
              </a:blipFill>
            </p:spPr>
            <p:txBody>
              <a:bodyPr/>
              <a:lstStyle/>
              <a:p>
                <a:r>
                  <a:rPr lang="fr-FR">
                    <a:noFill/>
                  </a:rPr>
                  <a:t> </a:t>
                </a:r>
              </a:p>
            </p:txBody>
          </p:sp>
        </mc:Fallback>
      </mc:AlternateContent>
      <p:pic>
        <p:nvPicPr>
          <p:cNvPr id="10" name="Image 9"/>
          <p:cNvPicPr>
            <a:picLocks noChangeAspect="1"/>
          </p:cNvPicPr>
          <p:nvPr/>
        </p:nvPicPr>
        <p:blipFill>
          <a:blip r:embed="rId6"/>
          <a:stretch>
            <a:fillRect/>
          </a:stretch>
        </p:blipFill>
        <p:spPr>
          <a:xfrm>
            <a:off x="838200" y="4290724"/>
            <a:ext cx="4084312" cy="2302067"/>
          </a:xfrm>
          <a:prstGeom prst="rect">
            <a:avLst/>
          </a:prstGeom>
        </p:spPr>
      </p:pic>
      <p:sp>
        <p:nvSpPr>
          <p:cNvPr id="11" name="ZoneTexte 10"/>
          <p:cNvSpPr txBox="1"/>
          <p:nvPr/>
        </p:nvSpPr>
        <p:spPr>
          <a:xfrm>
            <a:off x="6046722" y="4924789"/>
            <a:ext cx="5127959" cy="923330"/>
          </a:xfrm>
          <a:prstGeom prst="rect">
            <a:avLst/>
          </a:prstGeom>
          <a:noFill/>
        </p:spPr>
        <p:txBody>
          <a:bodyPr wrap="square" rtlCol="0">
            <a:spAutoFit/>
          </a:bodyPr>
          <a:lstStyle/>
          <a:p>
            <a:r>
              <a:rPr lang="fr-FR" dirty="0" smtClean="0"/>
              <a:t>Le transistor central est contrôler par la pin 7 PWM. On peut donc créer un rapport cyclique et ainsi faire varier la vitesse moteur.</a:t>
            </a:r>
            <a:endParaRPr lang="fr-FR" dirty="0"/>
          </a:p>
        </p:txBody>
      </p:sp>
    </p:spTree>
    <p:extLst>
      <p:ext uri="{BB962C8B-B14F-4D97-AF65-F5344CB8AC3E}">
        <p14:creationId xmlns:p14="http://schemas.microsoft.com/office/powerpoint/2010/main" val="1518748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60070" y="863723"/>
            <a:ext cx="10515600" cy="4351338"/>
          </a:xfrm>
        </p:spPr>
        <p:txBody>
          <a:bodyPr/>
          <a:lstStyle/>
          <a:p>
            <a:pPr marL="0" indent="0">
              <a:buNone/>
            </a:pPr>
            <a:r>
              <a:rPr lang="fr-FR" u="sng" dirty="0" smtClean="0"/>
              <a:t>Avantages:</a:t>
            </a:r>
            <a:endParaRPr lang="fr-FR" dirty="0" smtClean="0"/>
          </a:p>
          <a:p>
            <a:pPr marL="0" indent="0">
              <a:buNone/>
            </a:pPr>
            <a:r>
              <a:rPr lang="fr-FR" dirty="0" smtClean="0"/>
              <a:t>	Facile à mettre en place</a:t>
            </a:r>
          </a:p>
          <a:p>
            <a:pPr marL="0" indent="0">
              <a:buNone/>
            </a:pPr>
            <a:r>
              <a:rPr lang="fr-FR" dirty="0"/>
              <a:t>	A</a:t>
            </a:r>
            <a:r>
              <a:rPr lang="fr-FR" dirty="0" smtClean="0"/>
              <a:t>ucun risque de détérioration du matériel</a:t>
            </a:r>
          </a:p>
          <a:p>
            <a:pPr marL="0" indent="0">
              <a:buNone/>
            </a:pPr>
            <a:endParaRPr lang="fr-FR" dirty="0"/>
          </a:p>
          <a:p>
            <a:pPr marL="0" indent="0">
              <a:buNone/>
            </a:pPr>
            <a:r>
              <a:rPr lang="fr-FR" u="sng" dirty="0" smtClean="0"/>
              <a:t>Désavantage:</a:t>
            </a:r>
          </a:p>
          <a:p>
            <a:pPr marL="0" indent="0">
              <a:buNone/>
            </a:pPr>
            <a:r>
              <a:rPr lang="fr-FR" dirty="0"/>
              <a:t>	</a:t>
            </a:r>
            <a:r>
              <a:rPr lang="fr-FR" dirty="0" smtClean="0"/>
              <a:t>Il ne permet de réduire que des vitesses produites par le moteur (En pente si le rapport cyclique est à 0 il n’y a pas de freinage car le moteur est en génératrice)</a:t>
            </a:r>
            <a:endParaRPr lang="fr-FR" dirty="0"/>
          </a:p>
        </p:txBody>
      </p:sp>
      <p:sp>
        <p:nvSpPr>
          <p:cNvPr id="4" name="ZoneTexte 3"/>
          <p:cNvSpPr txBox="1"/>
          <p:nvPr/>
        </p:nvSpPr>
        <p:spPr>
          <a:xfrm>
            <a:off x="463138" y="5737576"/>
            <a:ext cx="11139054" cy="954107"/>
          </a:xfrm>
          <a:prstGeom prst="rect">
            <a:avLst/>
          </a:prstGeom>
          <a:noFill/>
        </p:spPr>
        <p:txBody>
          <a:bodyPr wrap="square" rtlCol="0">
            <a:spAutoFit/>
          </a:bodyPr>
          <a:lstStyle/>
          <a:p>
            <a:r>
              <a:rPr lang="fr-FR" sz="2800" u="sng" dirty="0" smtClean="0"/>
              <a:t>Conclusion: </a:t>
            </a:r>
            <a:r>
              <a:rPr lang="fr-FR" sz="2800" dirty="0"/>
              <a:t>C</a:t>
            </a:r>
            <a:r>
              <a:rPr lang="fr-FR" sz="2800" dirty="0" smtClean="0"/>
              <a:t>ette méthode de freinage n’est pas adapté pour notre cas en descente</a:t>
            </a:r>
            <a:endParaRPr lang="fr-FR" sz="2800" dirty="0"/>
          </a:p>
        </p:txBody>
      </p:sp>
    </p:spTree>
    <p:extLst>
      <p:ext uri="{BB962C8B-B14F-4D97-AF65-F5344CB8AC3E}">
        <p14:creationId xmlns:p14="http://schemas.microsoft.com/office/powerpoint/2010/main" val="4168699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u="sng" dirty="0" smtClean="0"/>
              <a:t>Le freinage rhéostatique</a:t>
            </a:r>
            <a:endParaRPr lang="fr-FR" u="sng" dirty="0"/>
          </a:p>
        </p:txBody>
      </p:sp>
      <p:sp>
        <p:nvSpPr>
          <p:cNvPr id="4" name="ZoneTexte 3"/>
          <p:cNvSpPr txBox="1"/>
          <p:nvPr/>
        </p:nvSpPr>
        <p:spPr>
          <a:xfrm>
            <a:off x="838201" y="1690688"/>
            <a:ext cx="9433956" cy="1200329"/>
          </a:xfrm>
          <a:prstGeom prst="rect">
            <a:avLst/>
          </a:prstGeom>
          <a:noFill/>
        </p:spPr>
        <p:txBody>
          <a:bodyPr wrap="square" rtlCol="0">
            <a:spAutoFit/>
          </a:bodyPr>
          <a:lstStyle/>
          <a:p>
            <a:pPr algn="just"/>
            <a:r>
              <a:rPr lang="fr-FR" b="1" dirty="0" smtClean="0"/>
              <a:t>Définition Freinage rhéostatique:</a:t>
            </a:r>
            <a:endParaRPr lang="fr-FR" b="1" dirty="0"/>
          </a:p>
          <a:p>
            <a:pPr algn="just"/>
            <a:r>
              <a:rPr lang="fr-FR" dirty="0"/>
              <a:t>freinage employé en traction électrique, dans lequel les moteurs de traction fonctionnent comme génératrices et transforment l'énergie mécanique transmise par les roues en énergie électrique dissipée sous forme de chaleur dans des résistances.</a:t>
            </a:r>
          </a:p>
        </p:txBody>
      </p:sp>
      <p:sp>
        <p:nvSpPr>
          <p:cNvPr id="5" name="Rectangle 4"/>
          <p:cNvSpPr/>
          <p:nvPr/>
        </p:nvSpPr>
        <p:spPr>
          <a:xfrm>
            <a:off x="4033158" y="3587188"/>
            <a:ext cx="3099460" cy="1258784"/>
          </a:xfrm>
          <a:prstGeom prst="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Génératrice</a:t>
            </a:r>
            <a:endParaRPr lang="fr-FR" dirty="0"/>
          </a:p>
        </p:txBody>
      </p:sp>
      <p:sp>
        <p:nvSpPr>
          <p:cNvPr id="6" name="Flèche droite 5"/>
          <p:cNvSpPr/>
          <p:nvPr/>
        </p:nvSpPr>
        <p:spPr>
          <a:xfrm rot="10800000">
            <a:off x="7104909" y="3575313"/>
            <a:ext cx="2173184" cy="125878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Flèche droite 6"/>
          <p:cNvSpPr/>
          <p:nvPr/>
        </p:nvSpPr>
        <p:spPr>
          <a:xfrm rot="10800000">
            <a:off x="1832265" y="3599062"/>
            <a:ext cx="2173184" cy="1258785"/>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vers le bas 7"/>
          <p:cNvSpPr/>
          <p:nvPr/>
        </p:nvSpPr>
        <p:spPr>
          <a:xfrm>
            <a:off x="4358244" y="4857847"/>
            <a:ext cx="534390" cy="676054"/>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bas 8"/>
          <p:cNvSpPr/>
          <p:nvPr/>
        </p:nvSpPr>
        <p:spPr>
          <a:xfrm>
            <a:off x="6096000" y="4857847"/>
            <a:ext cx="534390" cy="676054"/>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0" name="ZoneTexte 9"/>
              <p:cNvSpPr txBox="1"/>
              <p:nvPr/>
            </p:nvSpPr>
            <p:spPr>
              <a:xfrm>
                <a:off x="9464634" y="3739526"/>
                <a:ext cx="1615045" cy="954107"/>
              </a:xfrm>
              <a:prstGeom prst="rect">
                <a:avLst/>
              </a:prstGeom>
              <a:noFill/>
            </p:spPr>
            <p:txBody>
              <a:bodyPr wrap="square" rtlCol="0">
                <a:spAutoFit/>
              </a:bodyPr>
              <a:lstStyle/>
              <a:p>
                <a:r>
                  <a:rPr lang="fr-FR" dirty="0" smtClean="0"/>
                  <a:t>Pm Puissance mécanique</a:t>
                </a:r>
              </a:p>
              <a:p>
                <a:r>
                  <a:rPr lang="fr-FR" dirty="0" smtClean="0"/>
                  <a:t>Pm=C</a:t>
                </a:r>
                <a:r>
                  <a:rPr lang="fr-FR" dirty="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 </m:t>
                    </m:r>
                  </m:oMath>
                </a14:m>
                <a:r>
                  <a:rPr lang="el-GR" dirty="0"/>
                  <a:t>Ω</a:t>
                </a:r>
                <a:r>
                  <a:rPr lang="fr-FR" dirty="0"/>
                  <a:t> </a:t>
                </a:r>
              </a:p>
            </p:txBody>
          </p:sp>
        </mc:Choice>
        <mc:Fallback xmlns="">
          <p:sp>
            <p:nvSpPr>
              <p:cNvPr id="10" name="ZoneTexte 9"/>
              <p:cNvSpPr txBox="1">
                <a:spLocks noRot="1" noChangeAspect="1" noMove="1" noResize="1" noEditPoints="1" noAdjustHandles="1" noChangeArrowheads="1" noChangeShapeType="1" noTextEdit="1"/>
              </p:cNvSpPr>
              <p:nvPr/>
            </p:nvSpPr>
            <p:spPr>
              <a:xfrm>
                <a:off x="9464634" y="3739526"/>
                <a:ext cx="1615045" cy="954107"/>
              </a:xfrm>
              <a:prstGeom prst="rect">
                <a:avLst/>
              </a:prstGeom>
              <a:blipFill>
                <a:blip r:embed="rId2"/>
                <a:stretch>
                  <a:fillRect l="-3396" t="-3185" b="-573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p:cNvSpPr txBox="1"/>
              <p:nvPr/>
            </p:nvSpPr>
            <p:spPr>
              <a:xfrm>
                <a:off x="3895106" y="5723906"/>
                <a:ext cx="1460665" cy="923330"/>
              </a:xfrm>
              <a:prstGeom prst="rect">
                <a:avLst/>
              </a:prstGeom>
              <a:noFill/>
            </p:spPr>
            <p:txBody>
              <a:bodyPr wrap="square" rtlCol="0">
                <a:spAutoFit/>
              </a:bodyPr>
              <a:lstStyle/>
              <a:p>
                <a:r>
                  <a:rPr lang="fr-FR" dirty="0" smtClean="0"/>
                  <a:t>Pertes par effet joules</a:t>
                </a:r>
              </a:p>
              <a:p>
                <a:r>
                  <a:rPr lang="fr-FR" dirty="0" smtClean="0"/>
                  <a:t>PJ=R</a:t>
                </a:r>
                <a:r>
                  <a:rPr lang="fr-FR" dirty="0" smtClean="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I</m:t>
                    </m:r>
                    <m:r>
                      <a:rPr lang="fr-FR" b="0" i="0" smtClean="0">
                        <a:latin typeface="Cambria Math" panose="02040503050406030204" pitchFamily="18" charset="0"/>
                        <a:ea typeface="Cambria Math" panose="02040503050406030204" pitchFamily="18" charset="0"/>
                      </a:rPr>
                      <m:t>²</m:t>
                    </m:r>
                  </m:oMath>
                </a14:m>
                <a:endParaRPr lang="fr-FR" dirty="0"/>
              </a:p>
            </p:txBody>
          </p:sp>
        </mc:Choice>
        <mc:Fallback xmlns="">
          <p:sp>
            <p:nvSpPr>
              <p:cNvPr id="11" name="ZoneTexte 10"/>
              <p:cNvSpPr txBox="1">
                <a:spLocks noRot="1" noChangeAspect="1" noMove="1" noResize="1" noEditPoints="1" noAdjustHandles="1" noChangeArrowheads="1" noChangeShapeType="1" noTextEdit="1"/>
              </p:cNvSpPr>
              <p:nvPr/>
            </p:nvSpPr>
            <p:spPr>
              <a:xfrm>
                <a:off x="3895106" y="5723906"/>
                <a:ext cx="1460665" cy="923330"/>
              </a:xfrm>
              <a:prstGeom prst="rect">
                <a:avLst/>
              </a:prstGeom>
              <a:blipFill>
                <a:blip r:embed="rId3"/>
                <a:stretch>
                  <a:fillRect l="-3750" t="-3974" b="-993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p:cNvSpPr txBox="1"/>
              <p:nvPr/>
            </p:nvSpPr>
            <p:spPr>
              <a:xfrm>
                <a:off x="544286" y="3739525"/>
                <a:ext cx="1615045" cy="923330"/>
              </a:xfrm>
              <a:prstGeom prst="rect">
                <a:avLst/>
              </a:prstGeom>
              <a:noFill/>
            </p:spPr>
            <p:txBody>
              <a:bodyPr wrap="square" rtlCol="0">
                <a:spAutoFit/>
              </a:bodyPr>
              <a:lstStyle/>
              <a:p>
                <a:r>
                  <a:rPr lang="fr-FR" dirty="0" smtClean="0"/>
                  <a:t>Pe Puissance électrique</a:t>
                </a:r>
              </a:p>
              <a:p>
                <a:r>
                  <a:rPr lang="fr-FR" dirty="0" smtClean="0"/>
                  <a:t>Pe=E</a:t>
                </a:r>
                <a:r>
                  <a:rPr lang="fr-FR" dirty="0" smtClean="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I</m:t>
                    </m:r>
                  </m:oMath>
                </a14:m>
                <a:r>
                  <a:rPr lang="fr-FR" dirty="0" smtClean="0"/>
                  <a:t> </a:t>
                </a:r>
                <a:endParaRPr lang="fr-FR" dirty="0"/>
              </a:p>
            </p:txBody>
          </p:sp>
        </mc:Choice>
        <mc:Fallback xmlns="">
          <p:sp>
            <p:nvSpPr>
              <p:cNvPr id="12" name="ZoneTexte 11"/>
              <p:cNvSpPr txBox="1">
                <a:spLocks noRot="1" noChangeAspect="1" noMove="1" noResize="1" noEditPoints="1" noAdjustHandles="1" noChangeArrowheads="1" noChangeShapeType="1" noTextEdit="1"/>
              </p:cNvSpPr>
              <p:nvPr/>
            </p:nvSpPr>
            <p:spPr>
              <a:xfrm>
                <a:off x="544286" y="3739525"/>
                <a:ext cx="1615045" cy="923330"/>
              </a:xfrm>
              <a:prstGeom prst="rect">
                <a:avLst/>
              </a:prstGeom>
              <a:blipFill>
                <a:blip r:embed="rId4"/>
                <a:stretch>
                  <a:fillRect l="-3019" t="-3289" b="-9211"/>
                </a:stretch>
              </a:blipFill>
            </p:spPr>
            <p:txBody>
              <a:bodyPr/>
              <a:lstStyle/>
              <a:p>
                <a:r>
                  <a:rPr lang="fr-FR">
                    <a:noFill/>
                  </a:rPr>
                  <a:t> </a:t>
                </a:r>
              </a:p>
            </p:txBody>
          </p:sp>
        </mc:Fallback>
      </mc:AlternateContent>
      <p:sp>
        <p:nvSpPr>
          <p:cNvPr id="13" name="ZoneTexte 12"/>
          <p:cNvSpPr txBox="1"/>
          <p:nvPr/>
        </p:nvSpPr>
        <p:spPr>
          <a:xfrm>
            <a:off x="5900057" y="5723906"/>
            <a:ext cx="1460665" cy="923330"/>
          </a:xfrm>
          <a:prstGeom prst="rect">
            <a:avLst/>
          </a:prstGeom>
          <a:noFill/>
        </p:spPr>
        <p:txBody>
          <a:bodyPr wrap="square" rtlCol="0">
            <a:spAutoFit/>
          </a:bodyPr>
          <a:lstStyle/>
          <a:p>
            <a:r>
              <a:rPr lang="fr-FR" dirty="0" smtClean="0"/>
              <a:t>Pertes par frottements</a:t>
            </a:r>
          </a:p>
          <a:p>
            <a:r>
              <a:rPr lang="fr-FR" dirty="0" smtClean="0"/>
              <a:t>(Négligés)</a:t>
            </a:r>
            <a:endParaRPr lang="fr-FR" dirty="0"/>
          </a:p>
        </p:txBody>
      </p:sp>
    </p:spTree>
    <p:extLst>
      <p:ext uri="{BB962C8B-B14F-4D97-AF65-F5344CB8AC3E}">
        <p14:creationId xmlns:p14="http://schemas.microsoft.com/office/powerpoint/2010/main" val="1562243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smtClean="0"/>
              <a:t>Définition de la situation</a:t>
            </a:r>
            <a:endParaRPr lang="fr-FR" u="sng" dirty="0"/>
          </a:p>
        </p:txBody>
      </p:sp>
      <p:pic>
        <p:nvPicPr>
          <p:cNvPr id="4" name="Image 3"/>
          <p:cNvPicPr>
            <a:picLocks noChangeAspect="1"/>
          </p:cNvPicPr>
          <p:nvPr/>
        </p:nvPicPr>
        <p:blipFill rotWithShape="1">
          <a:blip r:embed="rId2"/>
          <a:srcRect l="3701" t="22636" r="9027" b="6991"/>
          <a:stretch/>
        </p:blipFill>
        <p:spPr>
          <a:xfrm>
            <a:off x="5969330" y="1690688"/>
            <a:ext cx="5830784" cy="3761376"/>
          </a:xfrm>
          <a:prstGeom prst="rect">
            <a:avLst/>
          </a:prstGeom>
        </p:spPr>
      </p:pic>
      <p:sp>
        <p:nvSpPr>
          <p:cNvPr id="6" name="ZoneTexte 5"/>
          <p:cNvSpPr txBox="1"/>
          <p:nvPr/>
        </p:nvSpPr>
        <p:spPr>
          <a:xfrm>
            <a:off x="748145" y="1931991"/>
            <a:ext cx="5676406" cy="2031325"/>
          </a:xfrm>
          <a:prstGeom prst="rect">
            <a:avLst/>
          </a:prstGeom>
          <a:noFill/>
        </p:spPr>
        <p:txBody>
          <a:bodyPr wrap="square" rtlCol="0">
            <a:spAutoFit/>
          </a:bodyPr>
          <a:lstStyle/>
          <a:p>
            <a:r>
              <a:rPr lang="fr-FR" dirty="0" smtClean="0"/>
              <a:t>Nous étudierons le cas où le longboard est en descente. Ainsi la génératrice fournit une tension positive avec une intensité négative. Nous somme donc dans le cas du deuxième cadrant.</a:t>
            </a:r>
          </a:p>
          <a:p>
            <a:endParaRPr lang="fr-FR" dirty="0"/>
          </a:p>
          <a:p>
            <a:r>
              <a:rPr lang="fr-FR" dirty="0" smtClean="0"/>
              <a:t>Le système étudié est un robot avec deux roues motrices, pour un poids total de 550g.</a:t>
            </a:r>
            <a:endParaRPr lang="fr-FR" dirty="0"/>
          </a:p>
        </p:txBody>
      </p:sp>
      <p:pic>
        <p:nvPicPr>
          <p:cNvPr id="3" name="Image 2"/>
          <p:cNvPicPr>
            <a:picLocks noChangeAspect="1"/>
          </p:cNvPicPr>
          <p:nvPr/>
        </p:nvPicPr>
        <p:blipFill>
          <a:blip r:embed="rId3"/>
          <a:stretch>
            <a:fillRect/>
          </a:stretch>
        </p:blipFill>
        <p:spPr>
          <a:xfrm>
            <a:off x="1994502" y="4067667"/>
            <a:ext cx="2367291" cy="2367291"/>
          </a:xfrm>
          <a:prstGeom prst="rect">
            <a:avLst/>
          </a:prstGeom>
        </p:spPr>
      </p:pic>
    </p:spTree>
    <p:extLst>
      <p:ext uri="{BB962C8B-B14F-4D97-AF65-F5344CB8AC3E}">
        <p14:creationId xmlns:p14="http://schemas.microsoft.com/office/powerpoint/2010/main" val="1735709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ZoneTexte 2"/>
              <p:cNvSpPr txBox="1"/>
              <p:nvPr/>
            </p:nvSpPr>
            <p:spPr>
              <a:xfrm>
                <a:off x="3993957" y="2138155"/>
                <a:ext cx="3871356" cy="260507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𝑈</m:t>
                      </m:r>
                      <m:r>
                        <a:rPr lang="fr-FR" b="0" i="1" smtClean="0">
                          <a:latin typeface="Cambria Math" panose="02040503050406030204" pitchFamily="18" charset="0"/>
                        </a:rPr>
                        <m:t>=</m:t>
                      </m:r>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𝑅</m:t>
                      </m:r>
                      <m:r>
                        <a:rPr lang="fr-FR" dirty="0">
                          <a:latin typeface="Cambria Math" panose="02040503050406030204" pitchFamily="18" charset="0"/>
                          <a:ea typeface="Cambria Math" panose="02040503050406030204" pitchFamily="18" charset="0"/>
                        </a:rPr>
                        <m:t>×</m:t>
                      </m:r>
                      <m:r>
                        <m:rPr>
                          <m:sty m:val="p"/>
                        </m:rPr>
                        <a:rPr lang="fr-FR" b="0" i="0" dirty="0" smtClean="0">
                          <a:latin typeface="Cambria Math" panose="02040503050406030204" pitchFamily="18" charset="0"/>
                          <a:ea typeface="Cambria Math" panose="02040503050406030204" pitchFamily="18" charset="0"/>
                        </a:rPr>
                        <m:t>I</m:t>
                      </m:r>
                    </m:oMath>
                  </m:oMathPara>
                </a14:m>
                <a:endParaRPr lang="fr-FR" b="0" i="0" dirty="0" smtClean="0">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m:rPr>
                          <m:sty m:val="p"/>
                        </m:rPr>
                        <a:rPr lang="fr-FR" dirty="0">
                          <a:latin typeface="Cambria Math" panose="02040503050406030204" pitchFamily="18" charset="0"/>
                          <a:ea typeface="Cambria Math" panose="02040503050406030204" pitchFamily="18" charset="0"/>
                        </a:rPr>
                        <m:t>U</m:t>
                      </m:r>
                      <m:r>
                        <a:rPr lang="fr-FR" dirty="0">
                          <a:latin typeface="Cambria Math" panose="02040503050406030204" pitchFamily="18" charset="0"/>
                          <a:ea typeface="Cambria Math" panose="02040503050406030204" pitchFamily="18" charset="0"/>
                        </a:rPr>
                        <m:t>=0</m:t>
                      </m:r>
                      <m:r>
                        <m:rPr>
                          <m:sty m:val="p"/>
                        </m:rPr>
                        <a:rPr lang="fr-FR" dirty="0">
                          <a:latin typeface="Cambria Math" panose="02040503050406030204" pitchFamily="18" charset="0"/>
                          <a:ea typeface="Cambria Math" panose="02040503050406030204" pitchFamily="18" charset="0"/>
                        </a:rPr>
                        <m:t>V</m:t>
                      </m:r>
                    </m:oMath>
                  </m:oMathPara>
                </a14:m>
                <a:endParaRPr lang="fr-FR" dirty="0" smtClean="0">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p>
                        <m:sSupPr>
                          <m:ctrlPr>
                            <a:rPr lang="fr-FR" b="0" i="1" dirty="0" smtClean="0">
                              <a:latin typeface="Cambria Math" panose="02040503050406030204" pitchFamily="18" charset="0"/>
                              <a:ea typeface="Cambria Math" panose="02040503050406030204" pitchFamily="18" charset="0"/>
                            </a:rPr>
                          </m:ctrlPr>
                        </m:sSupPr>
                        <m:e>
                          <m:r>
                            <m:rPr>
                              <m:sty m:val="p"/>
                            </m:rPr>
                            <a:rPr lang="fr-FR" b="0" i="0" dirty="0" smtClean="0">
                              <a:latin typeface="Cambria Math" panose="02040503050406030204" pitchFamily="18" charset="0"/>
                              <a:ea typeface="Cambria Math" panose="02040503050406030204" pitchFamily="18" charset="0"/>
                            </a:rPr>
                            <m:t>d</m:t>
                          </m:r>
                        </m:e>
                        <m:sup>
                          <m:r>
                            <a:rPr lang="fr-FR" b="0" i="0" dirty="0" smtClean="0">
                              <a:latin typeface="Cambria Math" panose="02040503050406030204" pitchFamily="18" charset="0"/>
                              <a:ea typeface="Cambria Math" panose="02040503050406030204" pitchFamily="18" charset="0"/>
                            </a:rPr>
                            <m:t>′</m:t>
                          </m:r>
                        </m:sup>
                      </m:sSup>
                      <m:r>
                        <m:rPr>
                          <m:sty m:val="p"/>
                        </m:rPr>
                        <a:rPr lang="fr-FR" b="0" i="0" dirty="0" smtClean="0">
                          <a:latin typeface="Cambria Math" panose="02040503050406030204" pitchFamily="18" charset="0"/>
                          <a:ea typeface="Cambria Math" panose="02040503050406030204" pitchFamily="18" charset="0"/>
                        </a:rPr>
                        <m:t>o</m:t>
                      </m:r>
                      <m:r>
                        <a:rPr lang="fr-FR" b="0" i="0" dirty="0" smtClean="0">
                          <a:latin typeface="Cambria Math" panose="02040503050406030204" pitchFamily="18" charset="0"/>
                          <a:ea typeface="Cambria Math" panose="02040503050406030204" pitchFamily="18" charset="0"/>
                        </a:rPr>
                        <m:t>ù </m:t>
                      </m:r>
                      <m:r>
                        <m:rPr>
                          <m:sty m:val="p"/>
                        </m:rPr>
                        <a:rPr lang="fr-FR" b="0" i="0" dirty="0" smtClean="0">
                          <a:latin typeface="Cambria Math" panose="02040503050406030204" pitchFamily="18" charset="0"/>
                          <a:ea typeface="Cambria Math" panose="02040503050406030204" pitchFamily="18" charset="0"/>
                        </a:rPr>
                        <m:t>E</m:t>
                      </m:r>
                      <m:r>
                        <a:rPr lang="fr-FR" b="0" i="0" dirty="0" smtClean="0">
                          <a:latin typeface="Cambria Math" panose="02040503050406030204" pitchFamily="18" charset="0"/>
                          <a:ea typeface="Cambria Math" panose="02040503050406030204" pitchFamily="18" charset="0"/>
                        </a:rPr>
                        <m:t>=</m:t>
                      </m:r>
                      <m:r>
                        <m:rPr>
                          <m:sty m:val="p"/>
                        </m:rPr>
                        <a:rPr lang="fr-FR" b="0" i="0" dirty="0" smtClean="0">
                          <a:latin typeface="Cambria Math" panose="02040503050406030204" pitchFamily="18" charset="0"/>
                          <a:ea typeface="Cambria Math" panose="02040503050406030204" pitchFamily="18" charset="0"/>
                        </a:rPr>
                        <m:t>R</m:t>
                      </m:r>
                      <m:r>
                        <a:rPr lang="fr-FR" b="0" i="1" dirty="0" smtClean="0">
                          <a:latin typeface="Cambria Math" panose="02040503050406030204" pitchFamily="18" charset="0"/>
                          <a:ea typeface="Cambria Math" panose="02040503050406030204" pitchFamily="18" charset="0"/>
                        </a:rPr>
                        <m:t>×</m:t>
                      </m:r>
                      <m:r>
                        <a:rPr lang="fr-FR" b="0" i="1" dirty="0" smtClean="0">
                          <a:latin typeface="Cambria Math" panose="02040503050406030204" pitchFamily="18" charset="0"/>
                          <a:ea typeface="Cambria Math" panose="02040503050406030204" pitchFamily="18" charset="0"/>
                        </a:rPr>
                        <m:t>𝐼</m:t>
                      </m:r>
                    </m:oMath>
                  </m:oMathPara>
                </a14:m>
                <a:endParaRPr lang="fr-FR" b="0" dirty="0" smtClean="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𝐼</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𝐸</m:t>
                          </m:r>
                        </m:num>
                        <m:den>
                          <m:r>
                            <a:rPr lang="fr-FR" b="0" i="1" smtClean="0">
                              <a:latin typeface="Cambria Math" panose="02040503050406030204" pitchFamily="18" charset="0"/>
                              <a:ea typeface="Cambria Math" panose="02040503050406030204" pitchFamily="18" charset="0"/>
                            </a:rPr>
                            <m:t>𝑅</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𝐸</m:t>
                          </m:r>
                        </m:num>
                        <m:den>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𝑅𝑓</m:t>
                          </m:r>
                        </m:den>
                      </m:f>
                    </m:oMath>
                  </m:oMathPara>
                </a14:m>
                <a:endParaRPr lang="fr-FR" b="0" dirty="0" smtClean="0">
                  <a:ea typeface="Cambria Math" panose="02040503050406030204" pitchFamily="18" charset="0"/>
                </a:endParaRPr>
              </a:p>
              <a:p>
                <a:pPr>
                  <a:lnSpc>
                    <a:spcPct val="150000"/>
                  </a:lnSpc>
                </a:pPr>
                <a:r>
                  <a:rPr lang="fr-FR" dirty="0" smtClean="0"/>
                  <a:t> </a:t>
                </a:r>
              </a:p>
            </p:txBody>
          </p:sp>
        </mc:Choice>
        <mc:Fallback xmlns="">
          <p:sp>
            <p:nvSpPr>
              <p:cNvPr id="3" name="ZoneTexte 2"/>
              <p:cNvSpPr txBox="1">
                <a:spLocks noRot="1" noChangeAspect="1" noMove="1" noResize="1" noEditPoints="1" noAdjustHandles="1" noChangeArrowheads="1" noChangeShapeType="1" noTextEdit="1"/>
              </p:cNvSpPr>
              <p:nvPr/>
            </p:nvSpPr>
            <p:spPr>
              <a:xfrm>
                <a:off x="3993957" y="2138155"/>
                <a:ext cx="3871356" cy="2605072"/>
              </a:xfrm>
              <a:prstGeom prst="rect">
                <a:avLst/>
              </a:prstGeom>
              <a:blipFill>
                <a:blip r:embed="rId2"/>
                <a:stretch>
                  <a:fillRect/>
                </a:stretch>
              </a:blipFill>
            </p:spPr>
            <p:txBody>
              <a:bodyPr/>
              <a:lstStyle/>
              <a:p>
                <a:r>
                  <a:rPr lang="fr-FR">
                    <a:noFill/>
                  </a:rPr>
                  <a:t> </a:t>
                </a:r>
              </a:p>
            </p:txBody>
          </p:sp>
        </mc:Fallback>
      </mc:AlternateContent>
      <p:sp>
        <p:nvSpPr>
          <p:cNvPr id="12" name="ZoneTexte 11"/>
          <p:cNvSpPr txBox="1"/>
          <p:nvPr/>
        </p:nvSpPr>
        <p:spPr>
          <a:xfrm>
            <a:off x="593766" y="646331"/>
            <a:ext cx="3467595" cy="923330"/>
          </a:xfrm>
          <a:prstGeom prst="rect">
            <a:avLst/>
          </a:prstGeom>
          <a:noFill/>
        </p:spPr>
        <p:txBody>
          <a:bodyPr wrap="square" rtlCol="0">
            <a:spAutoFit/>
          </a:bodyPr>
          <a:lstStyle/>
          <a:p>
            <a:pPr algn="just"/>
            <a:r>
              <a:rPr lang="fr-FR" dirty="0" smtClean="0"/>
              <a:t>On peut définir le couple de freinage en Nm par la formule </a:t>
            </a:r>
          </a:p>
          <a:p>
            <a:endParaRPr lang="fr-FR" dirty="0"/>
          </a:p>
        </p:txBody>
      </p:sp>
      <mc:AlternateContent xmlns:mc="http://schemas.openxmlformats.org/markup-compatibility/2006" xmlns:a14="http://schemas.microsoft.com/office/drawing/2010/main">
        <mc:Choice Requires="a14">
          <p:sp>
            <p:nvSpPr>
              <p:cNvPr id="13" name="ZoneTexte 12"/>
              <p:cNvSpPr txBox="1"/>
              <p:nvPr/>
            </p:nvSpPr>
            <p:spPr>
              <a:xfrm>
                <a:off x="5142016" y="665018"/>
                <a:ext cx="153191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fr-FR" dirty="0"/>
                        <m:t>Cf</m:t>
                      </m:r>
                      <m:r>
                        <m:rPr>
                          <m:nor/>
                        </m:rPr>
                        <a:rPr lang="fr-FR" dirty="0"/>
                        <m:t>=</m:t>
                      </m:r>
                      <m:r>
                        <m:rPr>
                          <m:nor/>
                        </m:rPr>
                        <a:rPr lang="fr-FR" dirty="0"/>
                        <m:t>K</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𝐼</m:t>
                      </m:r>
                    </m:oMath>
                  </m:oMathPara>
                </a14:m>
                <a:endParaRPr lang="fr-FR" dirty="0"/>
              </a:p>
              <a:p>
                <a:endParaRPr lang="fr-FR" dirty="0"/>
              </a:p>
            </p:txBody>
          </p:sp>
        </mc:Choice>
        <mc:Fallback xmlns="">
          <p:sp>
            <p:nvSpPr>
              <p:cNvPr id="13" name="ZoneTexte 12"/>
              <p:cNvSpPr txBox="1">
                <a:spLocks noRot="1" noChangeAspect="1" noMove="1" noResize="1" noEditPoints="1" noAdjustHandles="1" noChangeArrowheads="1" noChangeShapeType="1" noTextEdit="1"/>
              </p:cNvSpPr>
              <p:nvPr/>
            </p:nvSpPr>
            <p:spPr>
              <a:xfrm>
                <a:off x="5142016" y="665018"/>
                <a:ext cx="1531916" cy="646331"/>
              </a:xfrm>
              <a:prstGeom prst="rect">
                <a:avLst/>
              </a:prstGeom>
              <a:blipFill>
                <a:blip r:embed="rId3"/>
                <a:stretch>
                  <a:fillRect/>
                </a:stretch>
              </a:blipFill>
            </p:spPr>
            <p:txBody>
              <a:bodyPr/>
              <a:lstStyle/>
              <a:p>
                <a:r>
                  <a:rPr lang="fr-FR">
                    <a:noFill/>
                  </a:rPr>
                  <a:t> </a:t>
                </a:r>
              </a:p>
            </p:txBody>
          </p:sp>
        </mc:Fallback>
      </mc:AlternateContent>
      <p:sp>
        <p:nvSpPr>
          <p:cNvPr id="14" name="ZoneTexte 13"/>
          <p:cNvSpPr txBox="1"/>
          <p:nvPr/>
        </p:nvSpPr>
        <p:spPr>
          <a:xfrm>
            <a:off x="593766" y="1951420"/>
            <a:ext cx="3693225" cy="2585323"/>
          </a:xfrm>
          <a:prstGeom prst="rect">
            <a:avLst/>
          </a:prstGeom>
          <a:noFill/>
        </p:spPr>
        <p:txBody>
          <a:bodyPr wrap="square" rtlCol="0">
            <a:spAutoFit/>
          </a:bodyPr>
          <a:lstStyle/>
          <a:p>
            <a:r>
              <a:rPr lang="fr-FR" dirty="0" smtClean="0"/>
              <a:t>Le moteur fonctionne en génératrice.</a:t>
            </a:r>
          </a:p>
          <a:p>
            <a:r>
              <a:rPr lang="fr-FR" dirty="0" smtClean="0"/>
              <a:t>L’alimentation est coupé.</a:t>
            </a:r>
          </a:p>
          <a:p>
            <a:endParaRPr lang="fr-FR" dirty="0"/>
          </a:p>
          <a:p>
            <a:endParaRPr lang="fr-FR" dirty="0" smtClean="0"/>
          </a:p>
          <a:p>
            <a:endParaRPr lang="fr-FR" dirty="0"/>
          </a:p>
          <a:p>
            <a:r>
              <a:rPr lang="fr-FR" dirty="0" smtClean="0"/>
              <a:t>Il faut par conséquent que R soit faible pour que l’intensité soit la </a:t>
            </a:r>
            <a:r>
              <a:rPr lang="fr-FR" dirty="0"/>
              <a:t>p</a:t>
            </a:r>
            <a:r>
              <a:rPr lang="fr-FR" dirty="0" smtClean="0"/>
              <a:t>lus grande possible et obtenir le plus grand couple de freinage (</a:t>
            </a:r>
            <a:r>
              <a:rPr lang="fr-FR" dirty="0" err="1" smtClean="0"/>
              <a:t>Cf</a:t>
            </a:r>
            <a:r>
              <a:rPr lang="fr-FR" dirty="0" smtClean="0"/>
              <a:t>=</a:t>
            </a:r>
            <a:r>
              <a:rPr lang="fr-FR" dirty="0" err="1" smtClean="0"/>
              <a:t>kI</a:t>
            </a:r>
            <a:r>
              <a:rPr lang="fr-FR" dirty="0" smtClean="0"/>
              <a:t>)</a:t>
            </a:r>
          </a:p>
        </p:txBody>
      </p:sp>
      <p:cxnSp>
        <p:nvCxnSpPr>
          <p:cNvPr id="17" name="Connecteur droit 16"/>
          <p:cNvCxnSpPr/>
          <p:nvPr/>
        </p:nvCxnSpPr>
        <p:spPr>
          <a:xfrm flipV="1">
            <a:off x="7987739" y="2575560"/>
            <a:ext cx="1400101" cy="14448"/>
          </a:xfrm>
          <a:prstGeom prst="line">
            <a:avLst/>
          </a:prstGeom>
          <a:ln w="76200" cmpd="sng"/>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flipV="1">
            <a:off x="7987738" y="4069080"/>
            <a:ext cx="1400101" cy="14448"/>
          </a:xfrm>
          <a:prstGeom prst="line">
            <a:avLst/>
          </a:prstGeom>
          <a:ln w="76200" cmpd="sng"/>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V="1">
            <a:off x="10287397" y="2561112"/>
            <a:ext cx="1400101" cy="14448"/>
          </a:xfrm>
          <a:prstGeom prst="line">
            <a:avLst/>
          </a:prstGeom>
          <a:ln w="76200" cmpd="sng"/>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flipV="1">
            <a:off x="10287396" y="4039392"/>
            <a:ext cx="1400101" cy="14448"/>
          </a:xfrm>
          <a:prstGeom prst="line">
            <a:avLst/>
          </a:prstGeom>
          <a:ln w="76200" cmpd="sng"/>
        </p:spPr>
        <p:style>
          <a:lnRef idx="1">
            <a:schemeClr val="accent1"/>
          </a:lnRef>
          <a:fillRef idx="0">
            <a:schemeClr val="accent1"/>
          </a:fillRef>
          <a:effectRef idx="0">
            <a:schemeClr val="accent1"/>
          </a:effectRef>
          <a:fontRef idx="minor">
            <a:schemeClr val="tx1"/>
          </a:fontRef>
        </p:style>
      </p:cxnSp>
      <p:sp>
        <p:nvSpPr>
          <p:cNvPr id="26" name="Demi-cadre 25"/>
          <p:cNvSpPr/>
          <p:nvPr/>
        </p:nvSpPr>
        <p:spPr>
          <a:xfrm rot="8100000">
            <a:off x="10819805" y="2415937"/>
            <a:ext cx="335280" cy="319248"/>
          </a:xfrm>
          <a:prstGeom prst="half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28" name="Connecteur droit 27"/>
          <p:cNvCxnSpPr/>
          <p:nvPr/>
        </p:nvCxnSpPr>
        <p:spPr>
          <a:xfrm>
            <a:off x="11665028" y="2530632"/>
            <a:ext cx="7225" cy="1530127"/>
          </a:xfrm>
          <a:prstGeom prst="line">
            <a:avLst/>
          </a:prstGeom>
          <a:ln w="76200" cmpd="sng"/>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1480961" y="2979321"/>
            <a:ext cx="413063" cy="6563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Rf</a:t>
            </a:r>
            <a:endParaRPr lang="fr-FR" dirty="0"/>
          </a:p>
        </p:txBody>
      </p:sp>
      <p:cxnSp>
        <p:nvCxnSpPr>
          <p:cNvPr id="30" name="Connecteur droit 29"/>
          <p:cNvCxnSpPr/>
          <p:nvPr/>
        </p:nvCxnSpPr>
        <p:spPr>
          <a:xfrm>
            <a:off x="10323908" y="2561112"/>
            <a:ext cx="7225" cy="1530127"/>
          </a:xfrm>
          <a:prstGeom prst="line">
            <a:avLst/>
          </a:prstGeom>
          <a:ln w="76200" cmpd="sng"/>
        </p:spPr>
        <p:style>
          <a:lnRef idx="1">
            <a:schemeClr val="accent1"/>
          </a:lnRef>
          <a:fillRef idx="0">
            <a:schemeClr val="accent1"/>
          </a:fillRef>
          <a:effectRef idx="0">
            <a:schemeClr val="accent1"/>
          </a:effectRef>
          <a:fontRef idx="minor">
            <a:schemeClr val="tx1"/>
          </a:fontRef>
        </p:style>
      </p:cxnSp>
      <p:sp>
        <p:nvSpPr>
          <p:cNvPr id="25" name="Ellipse 24"/>
          <p:cNvSpPr/>
          <p:nvPr/>
        </p:nvSpPr>
        <p:spPr>
          <a:xfrm>
            <a:off x="9936876" y="2979321"/>
            <a:ext cx="731520" cy="656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t>
            </a:r>
            <a:endParaRPr lang="fr-FR" dirty="0"/>
          </a:p>
        </p:txBody>
      </p:sp>
      <p:sp>
        <p:nvSpPr>
          <p:cNvPr id="31" name="Parenthèse fermante 30"/>
          <p:cNvSpPr/>
          <p:nvPr/>
        </p:nvSpPr>
        <p:spPr>
          <a:xfrm>
            <a:off x="9363195" y="2746012"/>
            <a:ext cx="327858" cy="286749"/>
          </a:xfrm>
          <a:prstGeom prst="rightBracket">
            <a:avLst>
              <a:gd name="adj" fmla="val 80994"/>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35" name="Connecteur droit 34"/>
          <p:cNvCxnSpPr/>
          <p:nvPr/>
        </p:nvCxnSpPr>
        <p:spPr>
          <a:xfrm>
            <a:off x="9363195" y="2544652"/>
            <a:ext cx="0" cy="231840"/>
          </a:xfrm>
          <a:prstGeom prst="line">
            <a:avLst/>
          </a:prstGeom>
          <a:ln w="76200" cmpd="sng"/>
        </p:spPr>
        <p:style>
          <a:lnRef idx="1">
            <a:schemeClr val="accent1"/>
          </a:lnRef>
          <a:fillRef idx="0">
            <a:schemeClr val="accent1"/>
          </a:fillRef>
          <a:effectRef idx="0">
            <a:schemeClr val="accent1"/>
          </a:effectRef>
          <a:fontRef idx="minor">
            <a:schemeClr val="tx1"/>
          </a:fontRef>
        </p:style>
      </p:cxnSp>
      <p:sp>
        <p:nvSpPr>
          <p:cNvPr id="43" name="Parenthèse fermante 42"/>
          <p:cNvSpPr/>
          <p:nvPr/>
        </p:nvSpPr>
        <p:spPr>
          <a:xfrm>
            <a:off x="9363195" y="3021126"/>
            <a:ext cx="327858" cy="286749"/>
          </a:xfrm>
          <a:prstGeom prst="rightBracket">
            <a:avLst>
              <a:gd name="adj" fmla="val 80994"/>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6" name="Parenthèse fermante 45"/>
          <p:cNvSpPr/>
          <p:nvPr/>
        </p:nvSpPr>
        <p:spPr>
          <a:xfrm>
            <a:off x="9363195" y="3297317"/>
            <a:ext cx="327858" cy="286749"/>
          </a:xfrm>
          <a:prstGeom prst="rightBracket">
            <a:avLst>
              <a:gd name="adj" fmla="val 80994"/>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47" name="Parenthèse fermante 46"/>
          <p:cNvSpPr/>
          <p:nvPr/>
        </p:nvSpPr>
        <p:spPr>
          <a:xfrm>
            <a:off x="9363195" y="3601488"/>
            <a:ext cx="327858" cy="286749"/>
          </a:xfrm>
          <a:prstGeom prst="rightBracket">
            <a:avLst>
              <a:gd name="adj" fmla="val 80994"/>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9" name="Connecteur droit 48"/>
          <p:cNvCxnSpPr/>
          <p:nvPr/>
        </p:nvCxnSpPr>
        <p:spPr>
          <a:xfrm>
            <a:off x="9353790" y="3859399"/>
            <a:ext cx="0" cy="231840"/>
          </a:xfrm>
          <a:prstGeom prst="line">
            <a:avLst/>
          </a:prstGeom>
          <a:ln w="76200" cmpd="sng"/>
        </p:spPr>
        <p:style>
          <a:lnRef idx="1">
            <a:schemeClr val="accent1"/>
          </a:lnRef>
          <a:fillRef idx="0">
            <a:schemeClr val="accent1"/>
          </a:fillRef>
          <a:effectRef idx="0">
            <a:schemeClr val="accent1"/>
          </a:effectRef>
          <a:fontRef idx="minor">
            <a:schemeClr val="tx1"/>
          </a:fontRef>
        </p:style>
      </p:cxnSp>
      <p:sp>
        <p:nvSpPr>
          <p:cNvPr id="50" name="Plus 49"/>
          <p:cNvSpPr/>
          <p:nvPr/>
        </p:nvSpPr>
        <p:spPr>
          <a:xfrm>
            <a:off x="7604756" y="2437390"/>
            <a:ext cx="322018" cy="27634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Moins 50"/>
          <p:cNvSpPr/>
          <p:nvPr/>
        </p:nvSpPr>
        <p:spPr>
          <a:xfrm>
            <a:off x="7604958" y="3931615"/>
            <a:ext cx="322018" cy="319248"/>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8905996" y="1738980"/>
            <a:ext cx="2574965" cy="381759"/>
          </a:xfrm>
          <a:prstGeom prst="rect">
            <a:avLst/>
          </a:prstGeom>
          <a:noFill/>
        </p:spPr>
        <p:txBody>
          <a:bodyPr wrap="square" rtlCol="0">
            <a:spAutoFit/>
          </a:bodyPr>
          <a:lstStyle/>
          <a:p>
            <a:r>
              <a:rPr lang="fr-FR" dirty="0" smtClean="0"/>
              <a:t>Schéma électrique</a:t>
            </a:r>
            <a:endParaRPr lang="fr-FR" dirty="0"/>
          </a:p>
        </p:txBody>
      </p:sp>
      <p:sp>
        <p:nvSpPr>
          <p:cNvPr id="53" name="ZoneTexte 52"/>
          <p:cNvSpPr txBox="1"/>
          <p:nvPr/>
        </p:nvSpPr>
        <p:spPr>
          <a:xfrm>
            <a:off x="1784466" y="5054757"/>
            <a:ext cx="9778931" cy="923330"/>
          </a:xfrm>
          <a:prstGeom prst="rect">
            <a:avLst/>
          </a:prstGeom>
          <a:noFill/>
        </p:spPr>
        <p:txBody>
          <a:bodyPr wrap="square" rtlCol="0">
            <a:spAutoFit/>
          </a:bodyPr>
          <a:lstStyle/>
          <a:p>
            <a:r>
              <a:rPr lang="fr-FR" dirty="0" smtClean="0"/>
              <a:t>A tout instant E=</a:t>
            </a:r>
            <a:r>
              <a:rPr lang="fr-FR" dirty="0" err="1" smtClean="0"/>
              <a:t>kw</a:t>
            </a:r>
            <a:r>
              <a:rPr lang="fr-FR" dirty="0" smtClean="0"/>
              <a:t>, il y à des pertes liées à l’effet joules dans le rhéostat donc la vitesse diminue tout comme E, ainsi pour obtenir un couple de freinage constant il faut diminuer la valeur de la résistance. Et pour avoir une vitesse constante il suffit d’avoir une résistance de valeur constante.</a:t>
            </a:r>
            <a:endParaRPr lang="fr-FR" dirty="0"/>
          </a:p>
        </p:txBody>
      </p:sp>
    </p:spTree>
    <p:extLst>
      <p:ext uri="{BB962C8B-B14F-4D97-AF65-F5344CB8AC3E}">
        <p14:creationId xmlns:p14="http://schemas.microsoft.com/office/powerpoint/2010/main" val="357677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58140" y="261257"/>
            <a:ext cx="8015844" cy="923330"/>
          </a:xfrm>
          <a:prstGeom prst="rect">
            <a:avLst/>
          </a:prstGeom>
          <a:noFill/>
        </p:spPr>
        <p:txBody>
          <a:bodyPr wrap="square" rtlCol="0">
            <a:spAutoFit/>
          </a:bodyPr>
          <a:lstStyle/>
          <a:p>
            <a:r>
              <a:rPr lang="fr-FR" dirty="0" smtClean="0"/>
              <a:t>Calcul de la résistance nécessaire pour avoir une vitesse constante de x km/h:</a:t>
            </a:r>
          </a:p>
          <a:p>
            <a:endParaRPr lang="fr-FR" dirty="0"/>
          </a:p>
          <a:p>
            <a:r>
              <a:rPr lang="fr-FR" dirty="0" smtClean="0"/>
              <a:t>On peut atteindre une vitesse de 3 km/h avec une résistance de 100kohm </a:t>
            </a:r>
            <a:endParaRPr lang="fr-FR" dirty="0"/>
          </a:p>
        </p:txBody>
      </p:sp>
    </p:spTree>
    <p:extLst>
      <p:ext uri="{BB962C8B-B14F-4D97-AF65-F5344CB8AC3E}">
        <p14:creationId xmlns:p14="http://schemas.microsoft.com/office/powerpoint/2010/main" val="17142201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12628" y="2675731"/>
            <a:ext cx="10515600" cy="1325563"/>
          </a:xfrm>
        </p:spPr>
        <p:txBody>
          <a:bodyPr/>
          <a:lstStyle/>
          <a:p>
            <a:r>
              <a:rPr lang="fr-FR" u="sng" dirty="0" smtClean="0"/>
              <a:t>V Expérience</a:t>
            </a:r>
            <a:endParaRPr lang="fr-FR" u="sng" dirty="0"/>
          </a:p>
        </p:txBody>
      </p:sp>
    </p:spTree>
    <p:extLst>
      <p:ext uri="{BB962C8B-B14F-4D97-AF65-F5344CB8AC3E}">
        <p14:creationId xmlns:p14="http://schemas.microsoft.com/office/powerpoint/2010/main" val="16682350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8768" y="1472541"/>
            <a:ext cx="1710047" cy="10687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Moteur 5 Vcc</a:t>
            </a:r>
            <a:endParaRPr lang="fr-FR" dirty="0"/>
          </a:p>
        </p:txBody>
      </p:sp>
      <p:sp>
        <p:nvSpPr>
          <p:cNvPr id="5" name="Rectangle 4"/>
          <p:cNvSpPr/>
          <p:nvPr/>
        </p:nvSpPr>
        <p:spPr>
          <a:xfrm>
            <a:off x="2398815" y="1888176"/>
            <a:ext cx="1710047" cy="2375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riangle isocèle 5"/>
          <p:cNvSpPr/>
          <p:nvPr/>
        </p:nvSpPr>
        <p:spPr>
          <a:xfrm flipV="1">
            <a:off x="3536867" y="2125683"/>
            <a:ext cx="201880" cy="5462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riangle isocèle 7"/>
          <p:cNvSpPr/>
          <p:nvPr/>
        </p:nvSpPr>
        <p:spPr>
          <a:xfrm>
            <a:off x="3536866" y="1328057"/>
            <a:ext cx="201880" cy="5581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Triangle isocèle 10"/>
          <p:cNvSpPr/>
          <p:nvPr/>
        </p:nvSpPr>
        <p:spPr>
          <a:xfrm flipV="1">
            <a:off x="2964872" y="2125683"/>
            <a:ext cx="201880" cy="5462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riangle isocèle 11"/>
          <p:cNvSpPr/>
          <p:nvPr/>
        </p:nvSpPr>
        <p:spPr>
          <a:xfrm>
            <a:off x="2964872" y="1341910"/>
            <a:ext cx="201880" cy="55813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p:cNvCxnSpPr/>
          <p:nvPr/>
        </p:nvCxnSpPr>
        <p:spPr>
          <a:xfrm>
            <a:off x="3536866" y="2125683"/>
            <a:ext cx="0" cy="1413165"/>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166752" y="1607126"/>
            <a:ext cx="370114" cy="7916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a:off x="3065811" y="2945082"/>
            <a:ext cx="942110" cy="795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masse</a:t>
            </a:r>
            <a:endParaRPr lang="fr-FR" dirty="0"/>
          </a:p>
        </p:txBody>
      </p:sp>
      <p:sp>
        <p:nvSpPr>
          <p:cNvPr id="17" name="Organigramme : Connecteur 16"/>
          <p:cNvSpPr/>
          <p:nvPr/>
        </p:nvSpPr>
        <p:spPr>
          <a:xfrm>
            <a:off x="4416806" y="1472541"/>
            <a:ext cx="1128156" cy="106877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necteur droit 18"/>
          <p:cNvCxnSpPr>
            <a:stCxn id="17" idx="5"/>
          </p:cNvCxnSpPr>
          <p:nvPr/>
        </p:nvCxnSpPr>
        <p:spPr>
          <a:xfrm flipH="1">
            <a:off x="5378707" y="2384801"/>
            <a:ext cx="1040" cy="726535"/>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808690" y="2945082"/>
            <a:ext cx="942110" cy="795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masse</a:t>
            </a:r>
            <a:endParaRPr lang="fr-FR" dirty="0"/>
          </a:p>
        </p:txBody>
      </p:sp>
      <p:sp>
        <p:nvSpPr>
          <p:cNvPr id="21" name="ZoneTexte 20"/>
          <p:cNvSpPr txBox="1"/>
          <p:nvPr/>
        </p:nvSpPr>
        <p:spPr>
          <a:xfrm>
            <a:off x="7344067" y="653143"/>
            <a:ext cx="3788228" cy="1477328"/>
          </a:xfrm>
          <a:prstGeom prst="rect">
            <a:avLst/>
          </a:prstGeom>
          <a:noFill/>
        </p:spPr>
        <p:txBody>
          <a:bodyPr wrap="square" rtlCol="0">
            <a:spAutoFit/>
          </a:bodyPr>
          <a:lstStyle/>
          <a:p>
            <a:r>
              <a:rPr lang="fr-FR" dirty="0" smtClean="0"/>
              <a:t>Expérience: il faut faire descendre la masse à vitesse constante, la masse va crée une force de résistance égal aux forces calculer en fonction de l’angle de la pente</a:t>
            </a:r>
            <a:endParaRPr lang="fr-FR" dirty="0"/>
          </a:p>
        </p:txBody>
      </p:sp>
      <p:sp>
        <p:nvSpPr>
          <p:cNvPr id="23" name="ZoneTexte 22"/>
          <p:cNvSpPr txBox="1"/>
          <p:nvPr/>
        </p:nvSpPr>
        <p:spPr>
          <a:xfrm>
            <a:off x="688768" y="653143"/>
            <a:ext cx="5700157" cy="369332"/>
          </a:xfrm>
          <a:prstGeom prst="rect">
            <a:avLst/>
          </a:prstGeom>
          <a:noFill/>
        </p:spPr>
        <p:txBody>
          <a:bodyPr wrap="square" rtlCol="0">
            <a:spAutoFit/>
          </a:bodyPr>
          <a:lstStyle/>
          <a:p>
            <a:r>
              <a:rPr lang="fr-FR" u="sng" dirty="0" smtClean="0"/>
              <a:t>Expérience pour tester le freinage rhéostatique</a:t>
            </a:r>
            <a:endParaRPr lang="fr-FR" u="sng" dirty="0"/>
          </a:p>
        </p:txBody>
      </p:sp>
      <mc:AlternateContent xmlns:mc="http://schemas.openxmlformats.org/markup-compatibility/2006" xmlns:a14="http://schemas.microsoft.com/office/drawing/2010/main">
        <mc:Choice Requires="a14">
          <p:graphicFrame>
            <p:nvGraphicFramePr>
              <p:cNvPr id="2" name="Tableau 1"/>
              <p:cNvGraphicFramePr>
                <a:graphicFrameLocks noGrp="1"/>
              </p:cNvGraphicFramePr>
              <p:nvPr>
                <p:extLst>
                  <p:ext uri="{D42A27DB-BD31-4B8C-83A1-F6EECF244321}">
                    <p14:modId xmlns:p14="http://schemas.microsoft.com/office/powerpoint/2010/main" val="3442172033"/>
                  </p:ext>
                </p:extLst>
              </p:nvPr>
            </p:nvGraphicFramePr>
            <p:xfrm>
              <a:off x="6096911" y="2850147"/>
              <a:ext cx="6096000" cy="3235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34840047"/>
                        </a:ext>
                      </a:extLst>
                    </a:gridCol>
                    <a:gridCol w="2032000">
                      <a:extLst>
                        <a:ext uri="{9D8B030D-6E8A-4147-A177-3AD203B41FA5}">
                          <a16:colId xmlns:a16="http://schemas.microsoft.com/office/drawing/2014/main" val="420276375"/>
                        </a:ext>
                      </a:extLst>
                    </a:gridCol>
                    <a:gridCol w="2032000">
                      <a:extLst>
                        <a:ext uri="{9D8B030D-6E8A-4147-A177-3AD203B41FA5}">
                          <a16:colId xmlns:a16="http://schemas.microsoft.com/office/drawing/2014/main" val="2845418188"/>
                        </a:ext>
                      </a:extLst>
                    </a:gridCol>
                  </a:tblGrid>
                  <a:tr h="370840">
                    <a:tc>
                      <a:txBody>
                        <a:bodyPr/>
                        <a:lstStyle/>
                        <a:p>
                          <a:pPr algn="ctr"/>
                          <a:r>
                            <a:rPr lang="fr-FR" dirty="0" smtClean="0"/>
                            <a:t>ANGLE (en%)</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FORCE (</a:t>
                          </a:r>
                          <a14:m>
                            <m:oMath xmlns:m="http://schemas.openxmlformats.org/officeDocument/2006/math">
                              <m:r>
                                <m:rPr>
                                  <m:sty m:val="p"/>
                                </m:rPr>
                                <a:rPr lang="el-GR" i="1" smtClean="0">
                                  <a:latin typeface="Cambria Math" panose="02040503050406030204" pitchFamily="18" charset="0"/>
                                </a:rPr>
                                <m:t>α</m:t>
                              </m:r>
                            </m:oMath>
                          </a14:m>
                          <a:r>
                            <a:rPr lang="fr-FR" dirty="0" smtClean="0"/>
                            <a:t>)</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Poids correspondant</a:t>
                          </a:r>
                          <a:endParaRPr lang="fr-FR" dirty="0"/>
                        </a:p>
                      </a:txBody>
                      <a:tcPr/>
                    </a:tc>
                    <a:extLst>
                      <a:ext uri="{0D108BD9-81ED-4DB2-BD59-A6C34878D82A}">
                        <a16:rowId xmlns:a16="http://schemas.microsoft.com/office/drawing/2014/main" val="1345975615"/>
                      </a:ext>
                    </a:extLst>
                  </a:tr>
                  <a:tr h="370840">
                    <a:tc>
                      <a:txBody>
                        <a:bodyPr/>
                        <a:lstStyle/>
                        <a:p>
                          <a:pPr algn="ctr"/>
                          <a:r>
                            <a:rPr lang="fr-FR" dirty="0" smtClean="0"/>
                            <a:t>0</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a:r>
                            <a:rPr lang="fr-FR" dirty="0" smtClean="0"/>
                            <a:t>0</a:t>
                          </a:r>
                          <a:endParaRPr lang="fr-FR" dirty="0"/>
                        </a:p>
                      </a:txBody>
                      <a:tcPr/>
                    </a:tc>
                    <a:extLst>
                      <a:ext uri="{0D108BD9-81ED-4DB2-BD59-A6C34878D82A}">
                        <a16:rowId xmlns:a16="http://schemas.microsoft.com/office/drawing/2014/main" val="2362565988"/>
                      </a:ext>
                    </a:extLst>
                  </a:tr>
                  <a:tr h="370840">
                    <a:tc>
                      <a:txBody>
                        <a:bodyPr/>
                        <a:lstStyle/>
                        <a:p>
                          <a:pPr algn="ctr"/>
                          <a:r>
                            <a:rPr lang="fr-FR" dirty="0" smtClean="0"/>
                            <a:t>5</a:t>
                          </a:r>
                          <a:endParaRPr lang="fr-FR" dirty="0"/>
                        </a:p>
                      </a:txBody>
                      <a:tcPr/>
                    </a:tc>
                    <a:tc>
                      <a:txBody>
                        <a:bodyPr/>
                        <a:lstStyle/>
                        <a:p>
                          <a:pPr algn="ctr" fontAlgn="b"/>
                          <a:r>
                            <a:rPr lang="fr-FR" sz="2000" b="0" i="0" u="none" strike="noStrike">
                              <a:solidFill>
                                <a:srgbClr val="000000"/>
                              </a:solidFill>
                              <a:effectLst/>
                              <a:latin typeface="Calibri" panose="020F0502020204030204" pitchFamily="34" charset="0"/>
                            </a:rPr>
                            <a:t>0,269</a:t>
                          </a:r>
                        </a:p>
                      </a:txBody>
                      <a:tcPr marL="9525" marR="9525" marT="9525" marB="0" anchor="b"/>
                    </a:tc>
                    <a:tc>
                      <a:txBody>
                        <a:bodyPr/>
                        <a:lstStyle/>
                        <a:p>
                          <a:pPr algn="ctr"/>
                          <a:r>
                            <a:rPr lang="fr-FR" dirty="0" smtClean="0"/>
                            <a:t>26,9g</a:t>
                          </a:r>
                          <a:endParaRPr lang="fr-FR" dirty="0"/>
                        </a:p>
                      </a:txBody>
                      <a:tcPr/>
                    </a:tc>
                    <a:extLst>
                      <a:ext uri="{0D108BD9-81ED-4DB2-BD59-A6C34878D82A}">
                        <a16:rowId xmlns:a16="http://schemas.microsoft.com/office/drawing/2014/main" val="106047210"/>
                      </a:ext>
                    </a:extLst>
                  </a:tr>
                  <a:tr h="370840">
                    <a:tc>
                      <a:txBody>
                        <a:bodyPr/>
                        <a:lstStyle/>
                        <a:p>
                          <a:pPr algn="ctr"/>
                          <a:r>
                            <a:rPr lang="fr-FR" dirty="0" smtClean="0"/>
                            <a:t>10</a:t>
                          </a:r>
                          <a:endParaRPr lang="fr-FR" dirty="0"/>
                        </a:p>
                      </a:txBody>
                      <a:tcPr/>
                    </a:tc>
                    <a:tc>
                      <a:txBody>
                        <a:bodyPr/>
                        <a:lstStyle/>
                        <a:p>
                          <a:pPr algn="ctr" fontAlgn="b"/>
                          <a:r>
                            <a:rPr lang="fr-FR" sz="2000" b="0" i="0" u="none" strike="noStrike">
                              <a:solidFill>
                                <a:srgbClr val="000000"/>
                              </a:solidFill>
                              <a:effectLst/>
                              <a:latin typeface="Calibri" panose="020F0502020204030204" pitchFamily="34" charset="0"/>
                            </a:rPr>
                            <a:t>0,537</a:t>
                          </a:r>
                        </a:p>
                      </a:txBody>
                      <a:tcPr marL="9525" marR="9525" marT="9525" marB="0" anchor="b"/>
                    </a:tc>
                    <a:tc>
                      <a:txBody>
                        <a:bodyPr/>
                        <a:lstStyle/>
                        <a:p>
                          <a:pPr algn="ctr"/>
                          <a:r>
                            <a:rPr lang="fr-FR" dirty="0" smtClean="0"/>
                            <a:t>53,7g</a:t>
                          </a:r>
                          <a:endParaRPr lang="fr-FR" dirty="0"/>
                        </a:p>
                      </a:txBody>
                      <a:tcPr/>
                    </a:tc>
                    <a:extLst>
                      <a:ext uri="{0D108BD9-81ED-4DB2-BD59-A6C34878D82A}">
                        <a16:rowId xmlns:a16="http://schemas.microsoft.com/office/drawing/2014/main" val="20596443"/>
                      </a:ext>
                    </a:extLst>
                  </a:tr>
                  <a:tr h="370840">
                    <a:tc>
                      <a:txBody>
                        <a:bodyPr/>
                        <a:lstStyle/>
                        <a:p>
                          <a:pPr algn="ctr"/>
                          <a:r>
                            <a:rPr lang="fr-FR" dirty="0" smtClean="0"/>
                            <a:t>12</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0,643</a:t>
                          </a:r>
                        </a:p>
                      </a:txBody>
                      <a:tcPr marL="9525" marR="9525" marT="9525" marB="0" anchor="b"/>
                    </a:tc>
                    <a:tc>
                      <a:txBody>
                        <a:bodyPr/>
                        <a:lstStyle/>
                        <a:p>
                          <a:pPr algn="ctr"/>
                          <a:r>
                            <a:rPr lang="fr-FR" dirty="0" smtClean="0"/>
                            <a:t>64,3g</a:t>
                          </a:r>
                          <a:endParaRPr lang="fr-FR" dirty="0"/>
                        </a:p>
                      </a:txBody>
                      <a:tcPr/>
                    </a:tc>
                    <a:extLst>
                      <a:ext uri="{0D108BD9-81ED-4DB2-BD59-A6C34878D82A}">
                        <a16:rowId xmlns:a16="http://schemas.microsoft.com/office/drawing/2014/main" val="689514034"/>
                      </a:ext>
                    </a:extLst>
                  </a:tr>
                  <a:tr h="370840">
                    <a:tc>
                      <a:txBody>
                        <a:bodyPr/>
                        <a:lstStyle/>
                        <a:p>
                          <a:pPr algn="ctr"/>
                          <a:r>
                            <a:rPr lang="fr-FR" dirty="0" smtClean="0"/>
                            <a:t>15</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0,8</a:t>
                          </a:r>
                        </a:p>
                      </a:txBody>
                      <a:tcPr marL="9525" marR="9525" marT="9525" marB="0" anchor="b"/>
                    </a:tc>
                    <a:tc>
                      <a:txBody>
                        <a:bodyPr/>
                        <a:lstStyle/>
                        <a:p>
                          <a:pPr algn="ctr"/>
                          <a:r>
                            <a:rPr lang="fr-FR" dirty="0" smtClean="0"/>
                            <a:t>80g</a:t>
                          </a:r>
                          <a:endParaRPr lang="fr-FR" dirty="0"/>
                        </a:p>
                      </a:txBody>
                      <a:tcPr/>
                    </a:tc>
                    <a:extLst>
                      <a:ext uri="{0D108BD9-81ED-4DB2-BD59-A6C34878D82A}">
                        <a16:rowId xmlns:a16="http://schemas.microsoft.com/office/drawing/2014/main" val="3300592844"/>
                      </a:ext>
                    </a:extLst>
                  </a:tr>
                  <a:tr h="370840">
                    <a:tc>
                      <a:txBody>
                        <a:bodyPr/>
                        <a:lstStyle/>
                        <a:p>
                          <a:pPr algn="ctr"/>
                          <a:r>
                            <a:rPr lang="fr-FR" dirty="0" smtClean="0"/>
                            <a:t>18</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0,955</a:t>
                          </a:r>
                        </a:p>
                      </a:txBody>
                      <a:tcPr marL="9525" marR="9525" marT="9525" marB="0" anchor="b"/>
                    </a:tc>
                    <a:tc>
                      <a:txBody>
                        <a:bodyPr/>
                        <a:lstStyle/>
                        <a:p>
                          <a:pPr algn="ctr"/>
                          <a:r>
                            <a:rPr lang="fr-FR" dirty="0" smtClean="0"/>
                            <a:t>95,5g</a:t>
                          </a:r>
                          <a:endParaRPr lang="fr-FR" dirty="0"/>
                        </a:p>
                      </a:txBody>
                      <a:tcPr/>
                    </a:tc>
                    <a:extLst>
                      <a:ext uri="{0D108BD9-81ED-4DB2-BD59-A6C34878D82A}">
                        <a16:rowId xmlns:a16="http://schemas.microsoft.com/office/drawing/2014/main" val="214279926"/>
                      </a:ext>
                    </a:extLst>
                  </a:tr>
                  <a:tr h="370840">
                    <a:tc>
                      <a:txBody>
                        <a:bodyPr/>
                        <a:lstStyle/>
                        <a:p>
                          <a:pPr algn="ctr"/>
                          <a:r>
                            <a:rPr lang="fr-FR" dirty="0" smtClean="0"/>
                            <a:t>20</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1,058</a:t>
                          </a:r>
                        </a:p>
                      </a:txBody>
                      <a:tcPr marL="9525" marR="9525" marT="9525" marB="0" anchor="b"/>
                    </a:tc>
                    <a:tc>
                      <a:txBody>
                        <a:bodyPr/>
                        <a:lstStyle/>
                        <a:p>
                          <a:pPr algn="ctr"/>
                          <a:r>
                            <a:rPr lang="fr-FR" dirty="0" smtClean="0"/>
                            <a:t>105,8g</a:t>
                          </a:r>
                          <a:endParaRPr lang="fr-FR" dirty="0"/>
                        </a:p>
                      </a:txBody>
                      <a:tcPr/>
                    </a:tc>
                    <a:extLst>
                      <a:ext uri="{0D108BD9-81ED-4DB2-BD59-A6C34878D82A}">
                        <a16:rowId xmlns:a16="http://schemas.microsoft.com/office/drawing/2014/main" val="2473929553"/>
                      </a:ext>
                    </a:extLst>
                  </a:tr>
                </a:tbl>
              </a:graphicData>
            </a:graphic>
          </p:graphicFrame>
        </mc:Choice>
        <mc:Fallback xmlns="">
          <p:graphicFrame>
            <p:nvGraphicFramePr>
              <p:cNvPr id="2" name="Tableau 1"/>
              <p:cNvGraphicFramePr>
                <a:graphicFrameLocks noGrp="1"/>
              </p:cNvGraphicFramePr>
              <p:nvPr>
                <p:extLst>
                  <p:ext uri="{D42A27DB-BD31-4B8C-83A1-F6EECF244321}">
                    <p14:modId xmlns:p14="http://schemas.microsoft.com/office/powerpoint/2010/main" val="3442172033"/>
                  </p:ext>
                </p:extLst>
              </p:nvPr>
            </p:nvGraphicFramePr>
            <p:xfrm>
              <a:off x="6096911" y="2850147"/>
              <a:ext cx="6096000" cy="3235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34840047"/>
                        </a:ext>
                      </a:extLst>
                    </a:gridCol>
                    <a:gridCol w="2032000">
                      <a:extLst>
                        <a:ext uri="{9D8B030D-6E8A-4147-A177-3AD203B41FA5}">
                          <a16:colId xmlns:a16="http://schemas.microsoft.com/office/drawing/2014/main" val="420276375"/>
                        </a:ext>
                      </a:extLst>
                    </a:gridCol>
                    <a:gridCol w="2032000">
                      <a:extLst>
                        <a:ext uri="{9D8B030D-6E8A-4147-A177-3AD203B41FA5}">
                          <a16:colId xmlns:a16="http://schemas.microsoft.com/office/drawing/2014/main" val="2845418188"/>
                        </a:ext>
                      </a:extLst>
                    </a:gridCol>
                  </a:tblGrid>
                  <a:tr h="640080">
                    <a:tc>
                      <a:txBody>
                        <a:bodyPr/>
                        <a:lstStyle/>
                        <a:p>
                          <a:pPr algn="ctr"/>
                          <a:r>
                            <a:rPr lang="fr-FR" dirty="0" smtClean="0"/>
                            <a:t>ANGLE (en%)</a:t>
                          </a:r>
                          <a:endParaRPr lang="fr-FR" dirty="0"/>
                        </a:p>
                      </a:txBody>
                      <a:tcPr/>
                    </a:tc>
                    <a:tc>
                      <a:txBody>
                        <a:bodyPr/>
                        <a:lstStyle/>
                        <a:p>
                          <a:endParaRPr lang="fr-FR"/>
                        </a:p>
                      </a:txBody>
                      <a:tcPr>
                        <a:blipFill>
                          <a:blip r:embed="rId2"/>
                          <a:stretch>
                            <a:fillRect l="-100601" t="-4762" r="-101502" b="-43047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Poids correspondant</a:t>
                          </a:r>
                          <a:endParaRPr lang="fr-FR" dirty="0"/>
                        </a:p>
                      </a:txBody>
                      <a:tcPr/>
                    </a:tc>
                    <a:extLst>
                      <a:ext uri="{0D108BD9-81ED-4DB2-BD59-A6C34878D82A}">
                        <a16:rowId xmlns:a16="http://schemas.microsoft.com/office/drawing/2014/main" val="1345975615"/>
                      </a:ext>
                    </a:extLst>
                  </a:tr>
                  <a:tr h="370840">
                    <a:tc>
                      <a:txBody>
                        <a:bodyPr/>
                        <a:lstStyle/>
                        <a:p>
                          <a:pPr algn="ctr"/>
                          <a:r>
                            <a:rPr lang="fr-FR" dirty="0" smtClean="0"/>
                            <a:t>0</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a:t>
                          </a:r>
                        </a:p>
                      </a:txBody>
                      <a:tcPr marL="9525" marR="9525" marT="9525" marB="0" anchor="b"/>
                    </a:tc>
                    <a:tc>
                      <a:txBody>
                        <a:bodyPr/>
                        <a:lstStyle/>
                        <a:p>
                          <a:pPr algn="ctr"/>
                          <a:r>
                            <a:rPr lang="fr-FR" dirty="0" smtClean="0"/>
                            <a:t>0</a:t>
                          </a:r>
                          <a:endParaRPr lang="fr-FR" dirty="0"/>
                        </a:p>
                      </a:txBody>
                      <a:tcPr/>
                    </a:tc>
                    <a:extLst>
                      <a:ext uri="{0D108BD9-81ED-4DB2-BD59-A6C34878D82A}">
                        <a16:rowId xmlns:a16="http://schemas.microsoft.com/office/drawing/2014/main" val="2362565988"/>
                      </a:ext>
                    </a:extLst>
                  </a:tr>
                  <a:tr h="370840">
                    <a:tc>
                      <a:txBody>
                        <a:bodyPr/>
                        <a:lstStyle/>
                        <a:p>
                          <a:pPr algn="ctr"/>
                          <a:r>
                            <a:rPr lang="fr-FR" dirty="0" smtClean="0"/>
                            <a:t>5</a:t>
                          </a:r>
                          <a:endParaRPr lang="fr-FR" dirty="0"/>
                        </a:p>
                      </a:txBody>
                      <a:tcPr/>
                    </a:tc>
                    <a:tc>
                      <a:txBody>
                        <a:bodyPr/>
                        <a:lstStyle/>
                        <a:p>
                          <a:pPr algn="ctr" fontAlgn="b"/>
                          <a:r>
                            <a:rPr lang="fr-FR" sz="2000" b="0" i="0" u="none" strike="noStrike">
                              <a:solidFill>
                                <a:srgbClr val="000000"/>
                              </a:solidFill>
                              <a:effectLst/>
                              <a:latin typeface="Calibri" panose="020F0502020204030204" pitchFamily="34" charset="0"/>
                            </a:rPr>
                            <a:t>0,269</a:t>
                          </a:r>
                        </a:p>
                      </a:txBody>
                      <a:tcPr marL="9525" marR="9525" marT="9525" marB="0" anchor="b"/>
                    </a:tc>
                    <a:tc>
                      <a:txBody>
                        <a:bodyPr/>
                        <a:lstStyle/>
                        <a:p>
                          <a:pPr algn="ctr"/>
                          <a:r>
                            <a:rPr lang="fr-FR" dirty="0" smtClean="0"/>
                            <a:t>26,9g</a:t>
                          </a:r>
                          <a:endParaRPr lang="fr-FR" dirty="0"/>
                        </a:p>
                      </a:txBody>
                      <a:tcPr/>
                    </a:tc>
                    <a:extLst>
                      <a:ext uri="{0D108BD9-81ED-4DB2-BD59-A6C34878D82A}">
                        <a16:rowId xmlns:a16="http://schemas.microsoft.com/office/drawing/2014/main" val="106047210"/>
                      </a:ext>
                    </a:extLst>
                  </a:tr>
                  <a:tr h="370840">
                    <a:tc>
                      <a:txBody>
                        <a:bodyPr/>
                        <a:lstStyle/>
                        <a:p>
                          <a:pPr algn="ctr"/>
                          <a:r>
                            <a:rPr lang="fr-FR" dirty="0" smtClean="0"/>
                            <a:t>10</a:t>
                          </a:r>
                          <a:endParaRPr lang="fr-FR" dirty="0"/>
                        </a:p>
                      </a:txBody>
                      <a:tcPr/>
                    </a:tc>
                    <a:tc>
                      <a:txBody>
                        <a:bodyPr/>
                        <a:lstStyle/>
                        <a:p>
                          <a:pPr algn="ctr" fontAlgn="b"/>
                          <a:r>
                            <a:rPr lang="fr-FR" sz="2000" b="0" i="0" u="none" strike="noStrike">
                              <a:solidFill>
                                <a:srgbClr val="000000"/>
                              </a:solidFill>
                              <a:effectLst/>
                              <a:latin typeface="Calibri" panose="020F0502020204030204" pitchFamily="34" charset="0"/>
                            </a:rPr>
                            <a:t>0,537</a:t>
                          </a:r>
                        </a:p>
                      </a:txBody>
                      <a:tcPr marL="9525" marR="9525" marT="9525" marB="0" anchor="b"/>
                    </a:tc>
                    <a:tc>
                      <a:txBody>
                        <a:bodyPr/>
                        <a:lstStyle/>
                        <a:p>
                          <a:pPr algn="ctr"/>
                          <a:r>
                            <a:rPr lang="fr-FR" dirty="0" smtClean="0"/>
                            <a:t>53,7g</a:t>
                          </a:r>
                          <a:endParaRPr lang="fr-FR" dirty="0"/>
                        </a:p>
                      </a:txBody>
                      <a:tcPr/>
                    </a:tc>
                    <a:extLst>
                      <a:ext uri="{0D108BD9-81ED-4DB2-BD59-A6C34878D82A}">
                        <a16:rowId xmlns:a16="http://schemas.microsoft.com/office/drawing/2014/main" val="20596443"/>
                      </a:ext>
                    </a:extLst>
                  </a:tr>
                  <a:tr h="370840">
                    <a:tc>
                      <a:txBody>
                        <a:bodyPr/>
                        <a:lstStyle/>
                        <a:p>
                          <a:pPr algn="ctr"/>
                          <a:r>
                            <a:rPr lang="fr-FR" dirty="0" smtClean="0"/>
                            <a:t>12</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0,643</a:t>
                          </a:r>
                        </a:p>
                      </a:txBody>
                      <a:tcPr marL="9525" marR="9525" marT="9525" marB="0" anchor="b"/>
                    </a:tc>
                    <a:tc>
                      <a:txBody>
                        <a:bodyPr/>
                        <a:lstStyle/>
                        <a:p>
                          <a:pPr algn="ctr"/>
                          <a:r>
                            <a:rPr lang="fr-FR" dirty="0" smtClean="0"/>
                            <a:t>64,3g</a:t>
                          </a:r>
                          <a:endParaRPr lang="fr-FR" dirty="0"/>
                        </a:p>
                      </a:txBody>
                      <a:tcPr/>
                    </a:tc>
                    <a:extLst>
                      <a:ext uri="{0D108BD9-81ED-4DB2-BD59-A6C34878D82A}">
                        <a16:rowId xmlns:a16="http://schemas.microsoft.com/office/drawing/2014/main" val="689514034"/>
                      </a:ext>
                    </a:extLst>
                  </a:tr>
                  <a:tr h="370840">
                    <a:tc>
                      <a:txBody>
                        <a:bodyPr/>
                        <a:lstStyle/>
                        <a:p>
                          <a:pPr algn="ctr"/>
                          <a:r>
                            <a:rPr lang="fr-FR" dirty="0" smtClean="0"/>
                            <a:t>15</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0,8</a:t>
                          </a:r>
                        </a:p>
                      </a:txBody>
                      <a:tcPr marL="9525" marR="9525" marT="9525" marB="0" anchor="b"/>
                    </a:tc>
                    <a:tc>
                      <a:txBody>
                        <a:bodyPr/>
                        <a:lstStyle/>
                        <a:p>
                          <a:pPr algn="ctr"/>
                          <a:r>
                            <a:rPr lang="fr-FR" dirty="0" smtClean="0"/>
                            <a:t>80g</a:t>
                          </a:r>
                          <a:endParaRPr lang="fr-FR" dirty="0"/>
                        </a:p>
                      </a:txBody>
                      <a:tcPr/>
                    </a:tc>
                    <a:extLst>
                      <a:ext uri="{0D108BD9-81ED-4DB2-BD59-A6C34878D82A}">
                        <a16:rowId xmlns:a16="http://schemas.microsoft.com/office/drawing/2014/main" val="3300592844"/>
                      </a:ext>
                    </a:extLst>
                  </a:tr>
                  <a:tr h="370840">
                    <a:tc>
                      <a:txBody>
                        <a:bodyPr/>
                        <a:lstStyle/>
                        <a:p>
                          <a:pPr algn="ctr"/>
                          <a:r>
                            <a:rPr lang="fr-FR" dirty="0" smtClean="0"/>
                            <a:t>18</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0,955</a:t>
                          </a:r>
                        </a:p>
                      </a:txBody>
                      <a:tcPr marL="9525" marR="9525" marT="9525" marB="0" anchor="b"/>
                    </a:tc>
                    <a:tc>
                      <a:txBody>
                        <a:bodyPr/>
                        <a:lstStyle/>
                        <a:p>
                          <a:pPr algn="ctr"/>
                          <a:r>
                            <a:rPr lang="fr-FR" dirty="0" smtClean="0"/>
                            <a:t>95,5g</a:t>
                          </a:r>
                          <a:endParaRPr lang="fr-FR" dirty="0"/>
                        </a:p>
                      </a:txBody>
                      <a:tcPr/>
                    </a:tc>
                    <a:extLst>
                      <a:ext uri="{0D108BD9-81ED-4DB2-BD59-A6C34878D82A}">
                        <a16:rowId xmlns:a16="http://schemas.microsoft.com/office/drawing/2014/main" val="214279926"/>
                      </a:ext>
                    </a:extLst>
                  </a:tr>
                  <a:tr h="370840">
                    <a:tc>
                      <a:txBody>
                        <a:bodyPr/>
                        <a:lstStyle/>
                        <a:p>
                          <a:pPr algn="ctr"/>
                          <a:r>
                            <a:rPr lang="fr-FR" dirty="0" smtClean="0"/>
                            <a:t>20</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1,058</a:t>
                          </a:r>
                        </a:p>
                      </a:txBody>
                      <a:tcPr marL="9525" marR="9525" marT="9525" marB="0" anchor="b"/>
                    </a:tc>
                    <a:tc>
                      <a:txBody>
                        <a:bodyPr/>
                        <a:lstStyle/>
                        <a:p>
                          <a:pPr algn="ctr"/>
                          <a:r>
                            <a:rPr lang="fr-FR" dirty="0" smtClean="0"/>
                            <a:t>105,8g</a:t>
                          </a:r>
                          <a:endParaRPr lang="fr-FR" dirty="0"/>
                        </a:p>
                      </a:txBody>
                      <a:tcPr/>
                    </a:tc>
                    <a:extLst>
                      <a:ext uri="{0D108BD9-81ED-4DB2-BD59-A6C34878D82A}">
                        <a16:rowId xmlns:a16="http://schemas.microsoft.com/office/drawing/2014/main" val="2473929553"/>
                      </a:ext>
                    </a:extLst>
                  </a:tr>
                </a:tbl>
              </a:graphicData>
            </a:graphic>
          </p:graphicFrame>
        </mc:Fallback>
      </mc:AlternateContent>
      <p:sp>
        <p:nvSpPr>
          <p:cNvPr id="3" name="ZoneTexte 2"/>
          <p:cNvSpPr txBox="1"/>
          <p:nvPr/>
        </p:nvSpPr>
        <p:spPr>
          <a:xfrm>
            <a:off x="1283148" y="4358246"/>
            <a:ext cx="3941379" cy="646331"/>
          </a:xfrm>
          <a:prstGeom prst="rect">
            <a:avLst/>
          </a:prstGeom>
          <a:noFill/>
        </p:spPr>
        <p:txBody>
          <a:bodyPr wrap="square" rtlCol="0">
            <a:spAutoFit/>
          </a:bodyPr>
          <a:lstStyle/>
          <a:p>
            <a:r>
              <a:rPr lang="fr-FR" dirty="0" smtClean="0"/>
              <a:t>La masse crée une force proportionnel à celle créer par la pente</a:t>
            </a:r>
            <a:endParaRPr lang="fr-FR" dirty="0"/>
          </a:p>
        </p:txBody>
      </p:sp>
      <p:sp>
        <p:nvSpPr>
          <p:cNvPr id="7" name="ZoneTexte 6"/>
          <p:cNvSpPr txBox="1"/>
          <p:nvPr/>
        </p:nvSpPr>
        <p:spPr>
          <a:xfrm>
            <a:off x="1723282" y="3255037"/>
            <a:ext cx="1083520" cy="369332"/>
          </a:xfrm>
          <a:prstGeom prst="rect">
            <a:avLst/>
          </a:prstGeom>
          <a:noFill/>
        </p:spPr>
        <p:txBody>
          <a:bodyPr wrap="square" rtlCol="0">
            <a:spAutoFit/>
          </a:bodyPr>
          <a:lstStyle/>
          <a:p>
            <a:r>
              <a:rPr lang="fr-FR" dirty="0" smtClean="0"/>
              <a:t>Sac de riz</a:t>
            </a:r>
            <a:endParaRPr lang="fr-FR" dirty="0"/>
          </a:p>
        </p:txBody>
      </p:sp>
    </p:spTree>
    <p:extLst>
      <p:ext uri="{BB962C8B-B14F-4D97-AF65-F5344CB8AC3E}">
        <p14:creationId xmlns:p14="http://schemas.microsoft.com/office/powerpoint/2010/main" val="3762367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16820" y="2456683"/>
            <a:ext cx="10515600" cy="1325563"/>
          </a:xfrm>
        </p:spPr>
        <p:txBody>
          <a:bodyPr/>
          <a:lstStyle/>
          <a:p>
            <a:r>
              <a:rPr lang="fr-FR" u="sng" dirty="0" smtClean="0"/>
              <a:t>VI autres</a:t>
            </a:r>
            <a:endParaRPr lang="fr-FR" u="sng" dirty="0"/>
          </a:p>
        </p:txBody>
      </p:sp>
    </p:spTree>
    <p:extLst>
      <p:ext uri="{BB962C8B-B14F-4D97-AF65-F5344CB8AC3E}">
        <p14:creationId xmlns:p14="http://schemas.microsoft.com/office/powerpoint/2010/main" val="3008563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rganigramme : Connecteur 4"/>
          <p:cNvSpPr/>
          <p:nvPr/>
        </p:nvSpPr>
        <p:spPr>
          <a:xfrm rot="19426712">
            <a:off x="766012" y="1938024"/>
            <a:ext cx="336331" cy="33308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rganigramme : Connecteur 5"/>
          <p:cNvSpPr/>
          <p:nvPr/>
        </p:nvSpPr>
        <p:spPr>
          <a:xfrm rot="19426712">
            <a:off x="1374155" y="1938023"/>
            <a:ext cx="336331" cy="33308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Processus 6"/>
          <p:cNvSpPr/>
          <p:nvPr/>
        </p:nvSpPr>
        <p:spPr>
          <a:xfrm rot="542">
            <a:off x="667159" y="1671683"/>
            <a:ext cx="1111131" cy="28327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llipse 1"/>
          <p:cNvSpPr/>
          <p:nvPr/>
        </p:nvSpPr>
        <p:spPr>
          <a:xfrm>
            <a:off x="667136" y="2680135"/>
            <a:ext cx="914551" cy="851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p:cNvCxnSpPr>
            <a:stCxn id="2" idx="6"/>
            <a:endCxn id="2" idx="2"/>
          </p:cNvCxnSpPr>
          <p:nvPr/>
        </p:nvCxnSpPr>
        <p:spPr>
          <a:xfrm flipH="1">
            <a:off x="667136" y="3105804"/>
            <a:ext cx="91455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814281" y="2736472"/>
            <a:ext cx="861848" cy="369332"/>
          </a:xfrm>
          <a:prstGeom prst="rect">
            <a:avLst/>
          </a:prstGeom>
          <a:noFill/>
        </p:spPr>
        <p:txBody>
          <a:bodyPr wrap="square" rtlCol="0">
            <a:spAutoFit/>
          </a:bodyPr>
          <a:lstStyle/>
          <a:p>
            <a:r>
              <a:rPr lang="fr-FR" dirty="0" smtClean="0"/>
              <a:t>6,6cm</a:t>
            </a:r>
            <a:endParaRPr lang="fr-FR" dirty="0"/>
          </a:p>
        </p:txBody>
      </p:sp>
      <p:sp>
        <p:nvSpPr>
          <p:cNvPr id="19" name="ZoneTexte 18"/>
          <p:cNvSpPr txBox="1"/>
          <p:nvPr/>
        </p:nvSpPr>
        <p:spPr>
          <a:xfrm>
            <a:off x="6432330" y="1593895"/>
            <a:ext cx="2511972" cy="923330"/>
          </a:xfrm>
          <a:prstGeom prst="rect">
            <a:avLst/>
          </a:prstGeom>
          <a:noFill/>
        </p:spPr>
        <p:txBody>
          <a:bodyPr wrap="square" rtlCol="0">
            <a:spAutoFit/>
          </a:bodyPr>
          <a:lstStyle/>
          <a:p>
            <a:r>
              <a:rPr lang="fr-FR" dirty="0" smtClean="0"/>
              <a:t>W=V*2pi/60</a:t>
            </a:r>
          </a:p>
          <a:p>
            <a:r>
              <a:rPr lang="fr-FR" dirty="0" smtClean="0"/>
              <a:t>W=4,0*10²*2pi/60</a:t>
            </a:r>
          </a:p>
          <a:p>
            <a:r>
              <a:rPr lang="fr-FR" dirty="0" smtClean="0"/>
              <a:t>W=4,19rad/s</a:t>
            </a:r>
            <a:endParaRPr lang="fr-FR" dirty="0"/>
          </a:p>
        </p:txBody>
      </p:sp>
      <p:sp>
        <p:nvSpPr>
          <p:cNvPr id="20" name="ZoneTexte 19"/>
          <p:cNvSpPr txBox="1"/>
          <p:nvPr/>
        </p:nvSpPr>
        <p:spPr>
          <a:xfrm>
            <a:off x="3836276" y="567559"/>
            <a:ext cx="2732690" cy="378500"/>
          </a:xfrm>
          <a:prstGeom prst="rect">
            <a:avLst/>
          </a:prstGeom>
          <a:noFill/>
        </p:spPr>
        <p:txBody>
          <a:bodyPr wrap="square" rtlCol="0">
            <a:spAutoFit/>
          </a:bodyPr>
          <a:lstStyle/>
          <a:p>
            <a:endParaRPr lang="fr-FR" dirty="0"/>
          </a:p>
        </p:txBody>
      </p:sp>
      <p:sp>
        <p:nvSpPr>
          <p:cNvPr id="21" name="ZoneTexte 20"/>
          <p:cNvSpPr txBox="1"/>
          <p:nvPr/>
        </p:nvSpPr>
        <p:spPr>
          <a:xfrm>
            <a:off x="814281" y="1313790"/>
            <a:ext cx="861848" cy="369332"/>
          </a:xfrm>
          <a:prstGeom prst="rect">
            <a:avLst/>
          </a:prstGeom>
          <a:noFill/>
        </p:spPr>
        <p:txBody>
          <a:bodyPr wrap="square" rtlCol="0">
            <a:spAutoFit/>
          </a:bodyPr>
          <a:lstStyle/>
          <a:p>
            <a:r>
              <a:rPr lang="fr-FR" dirty="0" smtClean="0"/>
              <a:t>550g</a:t>
            </a:r>
            <a:endParaRPr lang="fr-FR" dirty="0"/>
          </a:p>
        </p:txBody>
      </p:sp>
      <p:sp>
        <p:nvSpPr>
          <p:cNvPr id="22" name="ZoneTexte 21"/>
          <p:cNvSpPr txBox="1"/>
          <p:nvPr/>
        </p:nvSpPr>
        <p:spPr>
          <a:xfrm>
            <a:off x="1168256" y="352490"/>
            <a:ext cx="9175530" cy="707886"/>
          </a:xfrm>
          <a:prstGeom prst="rect">
            <a:avLst/>
          </a:prstGeom>
          <a:noFill/>
        </p:spPr>
        <p:txBody>
          <a:bodyPr wrap="square" rtlCol="0">
            <a:spAutoFit/>
          </a:bodyPr>
          <a:lstStyle/>
          <a:p>
            <a:r>
              <a:rPr lang="fr-FR" sz="4000" dirty="0" smtClean="0"/>
              <a:t>On cherche à obtenir une vitesse de 5 km/h</a:t>
            </a:r>
            <a:endParaRPr lang="fr-FR" sz="4000" dirty="0"/>
          </a:p>
        </p:txBody>
      </p:sp>
      <p:sp>
        <p:nvSpPr>
          <p:cNvPr id="23" name="ZoneTexte 22"/>
          <p:cNvSpPr txBox="1"/>
          <p:nvPr/>
        </p:nvSpPr>
        <p:spPr>
          <a:xfrm>
            <a:off x="3321268" y="1593895"/>
            <a:ext cx="2081049" cy="1477328"/>
          </a:xfrm>
          <a:prstGeom prst="rect">
            <a:avLst/>
          </a:prstGeom>
          <a:noFill/>
        </p:spPr>
        <p:txBody>
          <a:bodyPr wrap="square" rtlCol="0">
            <a:spAutoFit/>
          </a:bodyPr>
          <a:lstStyle/>
          <a:p>
            <a:r>
              <a:rPr lang="fr-FR" dirty="0" smtClean="0"/>
              <a:t>V=5km/h</a:t>
            </a:r>
          </a:p>
          <a:p>
            <a:r>
              <a:rPr lang="fr-FR" dirty="0" smtClean="0"/>
              <a:t>V=5/1tr tr/h</a:t>
            </a:r>
          </a:p>
          <a:p>
            <a:r>
              <a:rPr lang="fr-FR" dirty="0" smtClean="0"/>
              <a:t>V=5/1tr*60 tr/min</a:t>
            </a:r>
          </a:p>
          <a:p>
            <a:r>
              <a:rPr lang="fr-FR" dirty="0" smtClean="0"/>
              <a:t>V=5/6,6*pi*60</a:t>
            </a:r>
          </a:p>
          <a:p>
            <a:r>
              <a:rPr lang="fr-FR" dirty="0" smtClean="0"/>
              <a:t>V=400 tr/min</a:t>
            </a:r>
            <a:endParaRPr lang="fr-FR" dirty="0"/>
          </a:p>
        </p:txBody>
      </p:sp>
      <p:sp>
        <p:nvSpPr>
          <p:cNvPr id="3" name="ZoneTexte 2"/>
          <p:cNvSpPr txBox="1"/>
          <p:nvPr/>
        </p:nvSpPr>
        <p:spPr>
          <a:xfrm>
            <a:off x="6568966" y="2689963"/>
            <a:ext cx="3726940" cy="369332"/>
          </a:xfrm>
          <a:prstGeom prst="rect">
            <a:avLst/>
          </a:prstGeom>
          <a:noFill/>
        </p:spPr>
        <p:txBody>
          <a:bodyPr wrap="square" rtlCol="0">
            <a:spAutoFit/>
          </a:bodyPr>
          <a:lstStyle/>
          <a:p>
            <a:r>
              <a:rPr lang="fr-FR" dirty="0" smtClean="0"/>
              <a:t>Il faut 400 tr/min ou 4,19rad/s</a:t>
            </a:r>
            <a:endParaRPr lang="fr-FR" dirty="0"/>
          </a:p>
        </p:txBody>
      </p:sp>
    </p:spTree>
    <p:extLst>
      <p:ext uri="{BB962C8B-B14F-4D97-AF65-F5344CB8AC3E}">
        <p14:creationId xmlns:p14="http://schemas.microsoft.com/office/powerpoint/2010/main" val="2329602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1128156" y="1816925"/>
            <a:ext cx="1033154" cy="866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t>
            </a:r>
            <a:endParaRPr lang="fr-FR" dirty="0"/>
          </a:p>
        </p:txBody>
      </p:sp>
      <p:cxnSp>
        <p:nvCxnSpPr>
          <p:cNvPr id="6" name="Connecteur droit 5"/>
          <p:cNvCxnSpPr>
            <a:stCxn id="4" idx="6"/>
          </p:cNvCxnSpPr>
          <p:nvPr/>
        </p:nvCxnSpPr>
        <p:spPr>
          <a:xfrm flipV="1">
            <a:off x="2161310" y="2250374"/>
            <a:ext cx="67689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flipH="1" flipV="1">
            <a:off x="2826327" y="950026"/>
            <a:ext cx="11876" cy="130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flipV="1">
            <a:off x="451263" y="2250374"/>
            <a:ext cx="67689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H="1" flipV="1">
            <a:off x="439387" y="950026"/>
            <a:ext cx="11876" cy="1300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439387" y="950026"/>
            <a:ext cx="8787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1947553" y="950026"/>
            <a:ext cx="8787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1318161" y="724395"/>
            <a:ext cx="0" cy="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1767444" y="724394"/>
            <a:ext cx="0" cy="5106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947553" y="771899"/>
            <a:ext cx="0" cy="368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1482434" y="781793"/>
            <a:ext cx="0" cy="368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a:off x="1482434" y="950026"/>
            <a:ext cx="273132"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9246040" y="1137889"/>
            <a:ext cx="918664" cy="923330"/>
          </a:xfrm>
          <a:prstGeom prst="rect">
            <a:avLst/>
          </a:prstGeom>
          <a:noFill/>
        </p:spPr>
        <p:txBody>
          <a:bodyPr wrap="square" rtlCol="0">
            <a:spAutoFit/>
          </a:bodyPr>
          <a:lstStyle/>
          <a:p>
            <a:r>
              <a:rPr lang="fr-FR" dirty="0" smtClean="0"/>
              <a:t>C=k*I</a:t>
            </a:r>
          </a:p>
          <a:p>
            <a:r>
              <a:rPr lang="fr-FR" dirty="0" smtClean="0"/>
              <a:t>E=k*</a:t>
            </a:r>
            <a:r>
              <a:rPr lang="el-GR" dirty="0" smtClean="0"/>
              <a:t>Ω</a:t>
            </a:r>
            <a:endParaRPr lang="fr-FR" dirty="0" smtClean="0"/>
          </a:p>
          <a:p>
            <a:endParaRPr lang="fr-FR" dirty="0"/>
          </a:p>
        </p:txBody>
      </p:sp>
      <p:sp>
        <p:nvSpPr>
          <p:cNvPr id="25" name="ZoneTexte 24"/>
          <p:cNvSpPr txBox="1"/>
          <p:nvPr/>
        </p:nvSpPr>
        <p:spPr>
          <a:xfrm>
            <a:off x="4142509" y="583892"/>
            <a:ext cx="3766463" cy="2031325"/>
          </a:xfrm>
          <a:prstGeom prst="rect">
            <a:avLst/>
          </a:prstGeom>
          <a:noFill/>
        </p:spPr>
        <p:txBody>
          <a:bodyPr wrap="square" rtlCol="0">
            <a:spAutoFit/>
          </a:bodyPr>
          <a:lstStyle/>
          <a:p>
            <a:r>
              <a:rPr lang="fr-FR" dirty="0" smtClean="0"/>
              <a:t>U tension batterie  en V</a:t>
            </a:r>
          </a:p>
          <a:p>
            <a:r>
              <a:rPr lang="fr-FR" dirty="0" smtClean="0"/>
              <a:t>E </a:t>
            </a:r>
            <a:r>
              <a:rPr lang="fr-FR" dirty="0" err="1" smtClean="0"/>
              <a:t>fcem</a:t>
            </a:r>
            <a:r>
              <a:rPr lang="fr-FR" dirty="0" smtClean="0"/>
              <a:t>  en V</a:t>
            </a:r>
          </a:p>
          <a:p>
            <a:r>
              <a:rPr lang="fr-FR" dirty="0" smtClean="0"/>
              <a:t>I intensité batterie en A</a:t>
            </a:r>
          </a:p>
          <a:p>
            <a:r>
              <a:rPr lang="fr-FR" dirty="0" smtClean="0"/>
              <a:t>R résistance interne du moteur en </a:t>
            </a:r>
            <a:r>
              <a:rPr lang="el-GR" dirty="0" smtClean="0"/>
              <a:t>Ω</a:t>
            </a:r>
            <a:endParaRPr lang="fr-FR" dirty="0" smtClean="0"/>
          </a:p>
          <a:p>
            <a:r>
              <a:rPr lang="fr-FR" dirty="0" smtClean="0"/>
              <a:t>C couple moteur en Nm</a:t>
            </a:r>
          </a:p>
          <a:p>
            <a:r>
              <a:rPr lang="el-GR" dirty="0" smtClean="0"/>
              <a:t>Ω</a:t>
            </a:r>
            <a:r>
              <a:rPr lang="fr-FR" dirty="0" smtClean="0"/>
              <a:t> vitesse en rad/s-1</a:t>
            </a:r>
          </a:p>
          <a:p>
            <a:endParaRPr lang="fr-FR" dirty="0"/>
          </a:p>
        </p:txBody>
      </p:sp>
      <p:sp>
        <p:nvSpPr>
          <p:cNvPr id="27" name="ZoneTexte 26"/>
          <p:cNvSpPr txBox="1"/>
          <p:nvPr/>
        </p:nvSpPr>
        <p:spPr>
          <a:xfrm>
            <a:off x="794656" y="5064455"/>
            <a:ext cx="833253" cy="369332"/>
          </a:xfrm>
          <a:prstGeom prst="rect">
            <a:avLst/>
          </a:prstGeom>
          <a:noFill/>
        </p:spPr>
        <p:txBody>
          <a:bodyPr wrap="square" rtlCol="0">
            <a:spAutoFit/>
          </a:bodyPr>
          <a:lstStyle/>
          <a:p>
            <a:r>
              <a:rPr lang="fr-FR" dirty="0" smtClean="0"/>
              <a:t>P=U*I</a:t>
            </a:r>
            <a:endParaRPr lang="fr-FR" dirty="0"/>
          </a:p>
        </p:txBody>
      </p:sp>
      <p:sp>
        <p:nvSpPr>
          <p:cNvPr id="29" name="Flèche droite 28"/>
          <p:cNvSpPr/>
          <p:nvPr/>
        </p:nvSpPr>
        <p:spPr>
          <a:xfrm>
            <a:off x="746165" y="5118265"/>
            <a:ext cx="1662546" cy="1478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Énergie électrique continue</a:t>
            </a:r>
            <a:endParaRPr lang="fr-FR" dirty="0"/>
          </a:p>
        </p:txBody>
      </p:sp>
      <p:sp>
        <p:nvSpPr>
          <p:cNvPr id="30" name="Flèche droite 29"/>
          <p:cNvSpPr/>
          <p:nvPr/>
        </p:nvSpPr>
        <p:spPr>
          <a:xfrm>
            <a:off x="5180610" y="5118265"/>
            <a:ext cx="1662546" cy="1478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Énergie cinétique de rotation</a:t>
            </a:r>
            <a:endParaRPr lang="fr-FR" dirty="0"/>
          </a:p>
        </p:txBody>
      </p:sp>
      <p:sp>
        <p:nvSpPr>
          <p:cNvPr id="31" name="Rectangle 30"/>
          <p:cNvSpPr/>
          <p:nvPr/>
        </p:nvSpPr>
        <p:spPr>
          <a:xfrm>
            <a:off x="2826327" y="5225143"/>
            <a:ext cx="1852551" cy="1276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moteur</a:t>
            </a:r>
            <a:endParaRPr lang="fr-FR" dirty="0"/>
          </a:p>
        </p:txBody>
      </p:sp>
      <p:sp>
        <p:nvSpPr>
          <p:cNvPr id="32" name="ZoneTexte 31"/>
          <p:cNvSpPr txBox="1"/>
          <p:nvPr/>
        </p:nvSpPr>
        <p:spPr>
          <a:xfrm>
            <a:off x="5181597" y="5064455"/>
            <a:ext cx="833253" cy="369332"/>
          </a:xfrm>
          <a:prstGeom prst="rect">
            <a:avLst/>
          </a:prstGeom>
          <a:noFill/>
        </p:spPr>
        <p:txBody>
          <a:bodyPr wrap="square" rtlCol="0">
            <a:spAutoFit/>
          </a:bodyPr>
          <a:lstStyle/>
          <a:p>
            <a:r>
              <a:rPr lang="fr-FR" dirty="0" smtClean="0"/>
              <a:t>P=C*</a:t>
            </a:r>
            <a:r>
              <a:rPr lang="el-GR" dirty="0" smtClean="0"/>
              <a:t>Ω</a:t>
            </a:r>
            <a:endParaRPr lang="fr-FR" dirty="0"/>
          </a:p>
        </p:txBody>
      </p:sp>
      <p:sp>
        <p:nvSpPr>
          <p:cNvPr id="34" name="ZoneTexte 33"/>
          <p:cNvSpPr txBox="1"/>
          <p:nvPr/>
        </p:nvSpPr>
        <p:spPr>
          <a:xfrm>
            <a:off x="2968831" y="1235033"/>
            <a:ext cx="285008" cy="369332"/>
          </a:xfrm>
          <a:prstGeom prst="rect">
            <a:avLst/>
          </a:prstGeom>
          <a:noFill/>
        </p:spPr>
        <p:txBody>
          <a:bodyPr wrap="square" rtlCol="0">
            <a:spAutoFit/>
          </a:bodyPr>
          <a:lstStyle/>
          <a:p>
            <a:r>
              <a:rPr lang="fr-FR" dirty="0" smtClean="0"/>
              <a:t>I</a:t>
            </a:r>
            <a:endParaRPr lang="fr-FR" dirty="0"/>
          </a:p>
        </p:txBody>
      </p:sp>
      <p:pic>
        <p:nvPicPr>
          <p:cNvPr id="35" name="Image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9533" y="2353959"/>
            <a:ext cx="1639984" cy="1895093"/>
          </a:xfrm>
          <a:prstGeom prst="rect">
            <a:avLst/>
          </a:prstGeom>
        </p:spPr>
      </p:pic>
      <p:pic>
        <p:nvPicPr>
          <p:cNvPr id="37" name="Image 36"/>
          <p:cNvPicPr>
            <a:picLocks noChangeAspect="1"/>
          </p:cNvPicPr>
          <p:nvPr/>
        </p:nvPicPr>
        <p:blipFill rotWithShape="1">
          <a:blip r:embed="rId2">
            <a:extLst>
              <a:ext uri="{28A0092B-C50C-407E-A947-70E740481C1C}">
                <a14:useLocalDpi xmlns:a14="http://schemas.microsoft.com/office/drawing/2010/main" val="0"/>
              </a:ext>
            </a:extLst>
          </a:blip>
          <a:srcRect r="19036"/>
          <a:stretch/>
        </p:blipFill>
        <p:spPr>
          <a:xfrm flipH="1">
            <a:off x="8014761" y="2353959"/>
            <a:ext cx="1565761" cy="1895093"/>
          </a:xfrm>
          <a:prstGeom prst="rect">
            <a:avLst/>
          </a:prstGeom>
        </p:spPr>
      </p:pic>
      <p:pic>
        <p:nvPicPr>
          <p:cNvPr id="38" name="Image 37"/>
          <p:cNvPicPr>
            <a:picLocks noChangeAspect="1"/>
          </p:cNvPicPr>
          <p:nvPr/>
        </p:nvPicPr>
        <p:blipFill rotWithShape="1">
          <a:blip r:embed="rId2">
            <a:extLst>
              <a:ext uri="{28A0092B-C50C-407E-A947-70E740481C1C}">
                <a14:useLocalDpi xmlns:a14="http://schemas.microsoft.com/office/drawing/2010/main" val="0"/>
              </a:ext>
            </a:extLst>
          </a:blip>
          <a:srcRect l="82238" t="46938" r="2410"/>
          <a:stretch/>
        </p:blipFill>
        <p:spPr>
          <a:xfrm rot="10800000" flipH="1">
            <a:off x="7728760" y="3240614"/>
            <a:ext cx="296884" cy="1005573"/>
          </a:xfrm>
          <a:prstGeom prst="rect">
            <a:avLst/>
          </a:prstGeom>
        </p:spPr>
      </p:pic>
      <p:sp>
        <p:nvSpPr>
          <p:cNvPr id="39" name="ZoneTexte 38"/>
          <p:cNvSpPr txBox="1"/>
          <p:nvPr/>
        </p:nvSpPr>
        <p:spPr>
          <a:xfrm>
            <a:off x="8287894" y="4262834"/>
            <a:ext cx="3278673" cy="369332"/>
          </a:xfrm>
          <a:prstGeom prst="rect">
            <a:avLst/>
          </a:prstGeom>
          <a:noFill/>
        </p:spPr>
        <p:txBody>
          <a:bodyPr wrap="square" rtlCol="0">
            <a:spAutoFit/>
          </a:bodyPr>
          <a:lstStyle/>
          <a:p>
            <a:r>
              <a:rPr lang="fr-FR" dirty="0" smtClean="0"/>
              <a:t>Génératrice            Moteur</a:t>
            </a:r>
            <a:endParaRPr lang="fr-FR" dirty="0"/>
          </a:p>
        </p:txBody>
      </p:sp>
      <p:sp>
        <p:nvSpPr>
          <p:cNvPr id="40" name="ZoneTexte 39"/>
          <p:cNvSpPr txBox="1"/>
          <p:nvPr/>
        </p:nvSpPr>
        <p:spPr>
          <a:xfrm>
            <a:off x="8067958" y="5040477"/>
            <a:ext cx="1700249" cy="369332"/>
          </a:xfrm>
          <a:prstGeom prst="rect">
            <a:avLst/>
          </a:prstGeom>
          <a:noFill/>
        </p:spPr>
        <p:txBody>
          <a:bodyPr wrap="square" rtlCol="0">
            <a:spAutoFit/>
          </a:bodyPr>
          <a:lstStyle/>
          <a:p>
            <a:r>
              <a:rPr lang="fr-FR" dirty="0" smtClean="0"/>
              <a:t>U=R*I-E</a:t>
            </a:r>
            <a:endParaRPr lang="fr-FR" dirty="0"/>
          </a:p>
        </p:txBody>
      </p:sp>
      <p:sp>
        <p:nvSpPr>
          <p:cNvPr id="41" name="ZoneTexte 40"/>
          <p:cNvSpPr txBox="1"/>
          <p:nvPr/>
        </p:nvSpPr>
        <p:spPr>
          <a:xfrm>
            <a:off x="10164704" y="5040477"/>
            <a:ext cx="1700249" cy="369332"/>
          </a:xfrm>
          <a:prstGeom prst="rect">
            <a:avLst/>
          </a:prstGeom>
          <a:noFill/>
        </p:spPr>
        <p:txBody>
          <a:bodyPr wrap="square" rtlCol="0">
            <a:spAutoFit/>
          </a:bodyPr>
          <a:lstStyle/>
          <a:p>
            <a:r>
              <a:rPr lang="fr-FR" dirty="0" smtClean="0"/>
              <a:t>U=R*I+E</a:t>
            </a:r>
            <a:endParaRPr lang="fr-FR" dirty="0"/>
          </a:p>
        </p:txBody>
      </p:sp>
      <p:sp>
        <p:nvSpPr>
          <p:cNvPr id="2" name="ZoneTexte 1"/>
          <p:cNvSpPr txBox="1"/>
          <p:nvPr/>
        </p:nvSpPr>
        <p:spPr>
          <a:xfrm>
            <a:off x="3075709" y="2945081"/>
            <a:ext cx="3767447" cy="369332"/>
          </a:xfrm>
          <a:prstGeom prst="rect">
            <a:avLst/>
          </a:prstGeom>
          <a:noFill/>
        </p:spPr>
        <p:txBody>
          <a:bodyPr wrap="square" rtlCol="0">
            <a:spAutoFit/>
          </a:bodyPr>
          <a:lstStyle/>
          <a:p>
            <a:r>
              <a:rPr lang="fr-FR" dirty="0" smtClean="0"/>
              <a:t>C=F*</a:t>
            </a:r>
            <a:r>
              <a:rPr lang="fr-FR" dirty="0" err="1" smtClean="0"/>
              <a:t>Rroue</a:t>
            </a:r>
            <a:endParaRPr lang="fr-FR" dirty="0"/>
          </a:p>
        </p:txBody>
      </p:sp>
    </p:spTree>
    <p:extLst>
      <p:ext uri="{BB962C8B-B14F-4D97-AF65-F5344CB8AC3E}">
        <p14:creationId xmlns:p14="http://schemas.microsoft.com/office/powerpoint/2010/main" val="24273827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2400" dirty="0"/>
              <a:t>https://forums.futura-sciences.com/electronique/813892-programme-arduino-capteur-a-effet-hall.html</a:t>
            </a:r>
          </a:p>
        </p:txBody>
      </p:sp>
      <p:sp>
        <p:nvSpPr>
          <p:cNvPr id="3" name="Espace réservé du contenu 2"/>
          <p:cNvSpPr>
            <a:spLocks noGrp="1"/>
          </p:cNvSpPr>
          <p:nvPr>
            <p:ph idx="1"/>
          </p:nvPr>
        </p:nvSpPr>
        <p:spPr>
          <a:xfrm>
            <a:off x="838200" y="1816925"/>
            <a:ext cx="10515600" cy="4360038"/>
          </a:xfrm>
        </p:spPr>
        <p:txBody>
          <a:bodyPr>
            <a:normAutofit fontScale="92500" lnSpcReduction="20000"/>
          </a:bodyPr>
          <a:lstStyle/>
          <a:p>
            <a:pPr marL="0" indent="0">
              <a:buNone/>
            </a:pPr>
            <a:r>
              <a:rPr lang="fr-FR" dirty="0" err="1"/>
              <a:t>const</a:t>
            </a:r>
            <a:r>
              <a:rPr lang="fr-FR" dirty="0"/>
              <a:t> </a:t>
            </a:r>
            <a:r>
              <a:rPr lang="fr-FR" dirty="0" err="1"/>
              <a:t>int</a:t>
            </a:r>
            <a:r>
              <a:rPr lang="fr-FR" dirty="0"/>
              <a:t> </a:t>
            </a:r>
            <a:r>
              <a:rPr lang="fr-FR" dirty="0" err="1"/>
              <a:t>ledPin</a:t>
            </a:r>
            <a:r>
              <a:rPr lang="fr-FR" dirty="0"/>
              <a:t> = 13; </a:t>
            </a:r>
            <a:r>
              <a:rPr lang="fr-FR" dirty="0" err="1"/>
              <a:t>const</a:t>
            </a:r>
            <a:r>
              <a:rPr lang="fr-FR" dirty="0"/>
              <a:t> </a:t>
            </a:r>
            <a:r>
              <a:rPr lang="fr-FR" dirty="0" err="1"/>
              <a:t>int</a:t>
            </a:r>
            <a:r>
              <a:rPr lang="fr-FR" dirty="0"/>
              <a:t> </a:t>
            </a:r>
            <a:r>
              <a:rPr lang="fr-FR" dirty="0" err="1"/>
              <a:t>hallPin</a:t>
            </a:r>
            <a:r>
              <a:rPr lang="fr-FR" dirty="0"/>
              <a:t> = 2; </a:t>
            </a:r>
            <a:r>
              <a:rPr lang="fr-FR" dirty="0" err="1"/>
              <a:t>int</a:t>
            </a:r>
            <a:r>
              <a:rPr lang="fr-FR" dirty="0"/>
              <a:t> </a:t>
            </a:r>
            <a:r>
              <a:rPr lang="fr-FR" dirty="0" err="1"/>
              <a:t>sensorValue</a:t>
            </a:r>
            <a:r>
              <a:rPr lang="fr-FR" dirty="0"/>
              <a:t>; volatile </a:t>
            </a:r>
            <a:r>
              <a:rPr lang="fr-FR" dirty="0" err="1"/>
              <a:t>int</a:t>
            </a:r>
            <a:r>
              <a:rPr lang="fr-FR" dirty="0"/>
              <a:t> compteur; </a:t>
            </a:r>
            <a:r>
              <a:rPr lang="fr-FR" dirty="0" err="1"/>
              <a:t>unsigned</a:t>
            </a:r>
            <a:r>
              <a:rPr lang="fr-FR" dirty="0"/>
              <a:t> long temps; </a:t>
            </a:r>
            <a:r>
              <a:rPr lang="fr-FR" dirty="0" err="1"/>
              <a:t>int</a:t>
            </a:r>
            <a:r>
              <a:rPr lang="fr-FR" dirty="0"/>
              <a:t> </a:t>
            </a:r>
            <a:r>
              <a:rPr lang="fr-FR" dirty="0" err="1"/>
              <a:t>tempspasse</a:t>
            </a:r>
            <a:r>
              <a:rPr lang="fr-FR" dirty="0"/>
              <a:t>=1000; //On choisit l'intervalle de temps sur lequel on veut mesurer le nombre de période (plus c'est petit mieux c'est) </a:t>
            </a:r>
            <a:r>
              <a:rPr lang="fr-FR" dirty="0" err="1"/>
              <a:t>void</a:t>
            </a:r>
            <a:r>
              <a:rPr lang="fr-FR" dirty="0"/>
              <a:t> setup(){ </a:t>
            </a:r>
            <a:r>
              <a:rPr lang="fr-FR" dirty="0" err="1"/>
              <a:t>Serial.begin</a:t>
            </a:r>
            <a:r>
              <a:rPr lang="fr-FR" dirty="0"/>
              <a:t>(9600); </a:t>
            </a:r>
            <a:r>
              <a:rPr lang="fr-FR" dirty="0" err="1"/>
              <a:t>pinMode</a:t>
            </a:r>
            <a:r>
              <a:rPr lang="fr-FR" dirty="0"/>
              <a:t>( </a:t>
            </a:r>
            <a:r>
              <a:rPr lang="fr-FR" dirty="0" err="1"/>
              <a:t>ledPin</a:t>
            </a:r>
            <a:r>
              <a:rPr lang="fr-FR" dirty="0"/>
              <a:t>, OUTPUT ); </a:t>
            </a:r>
            <a:r>
              <a:rPr lang="fr-FR" dirty="0" err="1"/>
              <a:t>pinMode</a:t>
            </a:r>
            <a:r>
              <a:rPr lang="fr-FR" dirty="0"/>
              <a:t>( </a:t>
            </a:r>
            <a:r>
              <a:rPr lang="fr-FR" dirty="0" err="1"/>
              <a:t>hallPin</a:t>
            </a:r>
            <a:r>
              <a:rPr lang="fr-FR" dirty="0"/>
              <a:t>, INPUT ); </a:t>
            </a:r>
            <a:r>
              <a:rPr lang="fr-FR" dirty="0" err="1"/>
              <a:t>attachInterrupt</a:t>
            </a:r>
            <a:r>
              <a:rPr lang="fr-FR" dirty="0"/>
              <a:t>(</a:t>
            </a:r>
            <a:r>
              <a:rPr lang="fr-FR" dirty="0" err="1"/>
              <a:t>hallPin</a:t>
            </a:r>
            <a:r>
              <a:rPr lang="fr-FR" dirty="0"/>
              <a:t>, </a:t>
            </a:r>
            <a:r>
              <a:rPr lang="fr-FR" dirty="0" err="1"/>
              <a:t>increment,RISING</a:t>
            </a:r>
            <a:r>
              <a:rPr lang="fr-FR" dirty="0"/>
              <a:t>); //fait une interruption dès que le senseur Hall passe de l'état bas à l'état haut } </a:t>
            </a:r>
            <a:r>
              <a:rPr lang="fr-FR" dirty="0" err="1"/>
              <a:t>void</a:t>
            </a:r>
            <a:r>
              <a:rPr lang="fr-FR" dirty="0"/>
              <a:t> </a:t>
            </a:r>
            <a:r>
              <a:rPr lang="fr-FR" dirty="0" err="1"/>
              <a:t>loop</a:t>
            </a:r>
            <a:r>
              <a:rPr lang="fr-FR" dirty="0"/>
              <a:t>() { compteur=0; //remets à 0 le compteur </a:t>
            </a:r>
            <a:r>
              <a:rPr lang="fr-FR" dirty="0" err="1"/>
              <a:t>sensorValue</a:t>
            </a:r>
            <a:r>
              <a:rPr lang="fr-FR" dirty="0"/>
              <a:t>=</a:t>
            </a:r>
            <a:r>
              <a:rPr lang="fr-FR" dirty="0" err="1"/>
              <a:t>digitalRead</a:t>
            </a:r>
            <a:r>
              <a:rPr lang="fr-FR" dirty="0"/>
              <a:t>(</a:t>
            </a:r>
            <a:r>
              <a:rPr lang="fr-FR" dirty="0" err="1"/>
              <a:t>hallPin</a:t>
            </a:r>
            <a:r>
              <a:rPr lang="fr-FR" dirty="0"/>
              <a:t>); //lis l'état du capteur hall </a:t>
            </a:r>
            <a:r>
              <a:rPr lang="fr-FR" dirty="0" err="1"/>
              <a:t>sensorValue</a:t>
            </a:r>
            <a:r>
              <a:rPr lang="fr-FR" dirty="0"/>
              <a:t> = not( </a:t>
            </a:r>
            <a:r>
              <a:rPr lang="fr-FR" dirty="0" err="1"/>
              <a:t>sensorValue</a:t>
            </a:r>
            <a:r>
              <a:rPr lang="fr-FR" dirty="0"/>
              <a:t> ); </a:t>
            </a:r>
            <a:r>
              <a:rPr lang="fr-FR" dirty="0" err="1"/>
              <a:t>digitalWrite</a:t>
            </a:r>
            <a:r>
              <a:rPr lang="fr-FR" dirty="0"/>
              <a:t>( </a:t>
            </a:r>
            <a:r>
              <a:rPr lang="fr-FR" dirty="0" err="1"/>
              <a:t>ledPin</a:t>
            </a:r>
            <a:r>
              <a:rPr lang="fr-FR" dirty="0"/>
              <a:t>, </a:t>
            </a:r>
            <a:r>
              <a:rPr lang="fr-FR" dirty="0" err="1"/>
              <a:t>sensorValue</a:t>
            </a:r>
            <a:r>
              <a:rPr lang="fr-FR" dirty="0"/>
              <a:t> ); //allume la </a:t>
            </a:r>
            <a:r>
              <a:rPr lang="fr-FR" dirty="0" err="1"/>
              <a:t>led</a:t>
            </a:r>
            <a:r>
              <a:rPr lang="fr-FR" dirty="0"/>
              <a:t> dès que le capteur capte l'aimant temps=</a:t>
            </a:r>
            <a:r>
              <a:rPr lang="fr-FR" dirty="0" err="1"/>
              <a:t>millis</a:t>
            </a:r>
            <a:r>
              <a:rPr lang="fr-FR" dirty="0"/>
              <a:t>(); if (</a:t>
            </a:r>
            <a:r>
              <a:rPr lang="fr-FR" dirty="0" err="1"/>
              <a:t>millis</a:t>
            </a:r>
            <a:r>
              <a:rPr lang="fr-FR" dirty="0"/>
              <a:t>()-temps&gt;</a:t>
            </a:r>
            <a:r>
              <a:rPr lang="fr-FR" dirty="0" err="1"/>
              <a:t>tempspasse</a:t>
            </a:r>
            <a:r>
              <a:rPr lang="fr-FR" dirty="0"/>
              <a:t>){ //permet de ralentir le temps d'affichage des </a:t>
            </a:r>
            <a:r>
              <a:rPr lang="fr-FR" dirty="0" err="1"/>
              <a:t>donnèes</a:t>
            </a:r>
            <a:r>
              <a:rPr lang="fr-FR" dirty="0"/>
              <a:t> au temps qu'on veut (ici 1 seconde) </a:t>
            </a:r>
            <a:r>
              <a:rPr lang="fr-FR" dirty="0" err="1"/>
              <a:t>Serial.print</a:t>
            </a:r>
            <a:r>
              <a:rPr lang="fr-FR" dirty="0"/>
              <a:t>("RPM="); </a:t>
            </a:r>
            <a:r>
              <a:rPr lang="fr-FR" dirty="0" err="1"/>
              <a:t>Serial.println</a:t>
            </a:r>
            <a:r>
              <a:rPr lang="fr-FR" dirty="0"/>
              <a:t>(compteur*60*(1000/</a:t>
            </a:r>
            <a:r>
              <a:rPr lang="fr-FR" dirty="0" err="1"/>
              <a:t>tempspasse</a:t>
            </a:r>
            <a:r>
              <a:rPr lang="fr-FR" dirty="0"/>
              <a:t>)); //affiche le nombre de tour par minute en prenant en compte le </a:t>
            </a:r>
            <a:r>
              <a:rPr lang="fr-FR" dirty="0" err="1"/>
              <a:t>tempspasse</a:t>
            </a:r>
            <a:r>
              <a:rPr lang="fr-FR" dirty="0"/>
              <a:t> } } </a:t>
            </a:r>
            <a:r>
              <a:rPr lang="fr-FR" dirty="0" err="1"/>
              <a:t>void</a:t>
            </a:r>
            <a:r>
              <a:rPr lang="fr-FR" dirty="0"/>
              <a:t> </a:t>
            </a:r>
            <a:r>
              <a:rPr lang="fr-FR" dirty="0" err="1"/>
              <a:t>increment</a:t>
            </a:r>
            <a:r>
              <a:rPr lang="fr-FR" dirty="0"/>
              <a:t>(){ //la fonction appelé par l'interruption compteur+=1; }</a:t>
            </a:r>
          </a:p>
        </p:txBody>
      </p:sp>
    </p:spTree>
    <p:extLst>
      <p:ext uri="{BB962C8B-B14F-4D97-AF65-F5344CB8AC3E}">
        <p14:creationId xmlns:p14="http://schemas.microsoft.com/office/powerpoint/2010/main" val="32726186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20116" r="19036"/>
          <a:stretch/>
        </p:blipFill>
        <p:spPr>
          <a:xfrm flipH="1">
            <a:off x="853939" y="287652"/>
            <a:ext cx="1176741" cy="1895093"/>
          </a:xfrm>
          <a:prstGeom prst="rect">
            <a:avLst/>
          </a:prstGeom>
        </p:spPr>
      </p:pic>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l="82238" t="46938" r="2410"/>
          <a:stretch/>
        </p:blipFill>
        <p:spPr>
          <a:xfrm rot="10800000" flipH="1">
            <a:off x="567939" y="1174307"/>
            <a:ext cx="296884" cy="1005573"/>
          </a:xfrm>
          <a:prstGeom prst="rect">
            <a:avLst/>
          </a:prstGeom>
        </p:spPr>
      </p:pic>
      <p:sp>
        <p:nvSpPr>
          <p:cNvPr id="6" name="ZoneTexte 5"/>
          <p:cNvSpPr txBox="1"/>
          <p:nvPr/>
        </p:nvSpPr>
        <p:spPr>
          <a:xfrm>
            <a:off x="354281" y="2353315"/>
            <a:ext cx="2602676" cy="2062103"/>
          </a:xfrm>
          <a:prstGeom prst="rect">
            <a:avLst/>
          </a:prstGeom>
          <a:noFill/>
        </p:spPr>
        <p:txBody>
          <a:bodyPr wrap="square" rtlCol="0">
            <a:spAutoFit/>
          </a:bodyPr>
          <a:lstStyle/>
          <a:p>
            <a:r>
              <a:rPr lang="fr-FR" sz="1600" dirty="0" smtClean="0"/>
              <a:t>U tension batterie  en V</a:t>
            </a:r>
          </a:p>
          <a:p>
            <a:r>
              <a:rPr lang="fr-FR" sz="1600" dirty="0" smtClean="0"/>
              <a:t>E </a:t>
            </a:r>
            <a:r>
              <a:rPr lang="fr-FR" sz="1600" dirty="0" err="1" smtClean="0"/>
              <a:t>fcem</a:t>
            </a:r>
            <a:r>
              <a:rPr lang="fr-FR" sz="1600" dirty="0" smtClean="0"/>
              <a:t>  en V</a:t>
            </a:r>
          </a:p>
          <a:p>
            <a:r>
              <a:rPr lang="fr-FR" sz="1600" dirty="0" smtClean="0"/>
              <a:t>I intensité batterie en A</a:t>
            </a:r>
          </a:p>
          <a:p>
            <a:r>
              <a:rPr lang="fr-FR" sz="1600" dirty="0" smtClean="0"/>
              <a:t>R résistance interne du moteur en </a:t>
            </a:r>
            <a:r>
              <a:rPr lang="el-GR" sz="1600" dirty="0" smtClean="0"/>
              <a:t>Ω</a:t>
            </a:r>
            <a:endParaRPr lang="fr-FR" sz="1600" dirty="0" smtClean="0"/>
          </a:p>
          <a:p>
            <a:r>
              <a:rPr lang="fr-FR" sz="1600" dirty="0" smtClean="0"/>
              <a:t>C couple moteur en Nm</a:t>
            </a:r>
          </a:p>
          <a:p>
            <a:r>
              <a:rPr lang="el-GR" sz="1600" dirty="0" smtClean="0"/>
              <a:t>Ω</a:t>
            </a:r>
            <a:r>
              <a:rPr lang="fr-FR" sz="1600" dirty="0" smtClean="0"/>
              <a:t> vitesse en rad/s-1</a:t>
            </a:r>
          </a:p>
          <a:p>
            <a:endParaRPr lang="fr-FR" sz="1600" dirty="0"/>
          </a:p>
        </p:txBody>
      </p:sp>
      <mc:AlternateContent xmlns:mc="http://schemas.openxmlformats.org/markup-compatibility/2006" xmlns:a14="http://schemas.microsoft.com/office/drawing/2010/main">
        <mc:Choice Requires="a14">
          <p:sp>
            <p:nvSpPr>
              <p:cNvPr id="7" name="ZoneTexte 6"/>
              <p:cNvSpPr txBox="1"/>
              <p:nvPr/>
            </p:nvSpPr>
            <p:spPr>
              <a:xfrm>
                <a:off x="2905511" y="762341"/>
                <a:ext cx="1574805" cy="338554"/>
              </a:xfrm>
              <a:prstGeom prst="rect">
                <a:avLst/>
              </a:prstGeom>
              <a:noFill/>
            </p:spPr>
            <p:txBody>
              <a:bodyPr wrap="square" rtlCol="0">
                <a:spAutoFit/>
              </a:bodyPr>
              <a:lstStyle/>
              <a:p>
                <a:r>
                  <a:rPr lang="fr-FR" sz="1600" dirty="0" smtClean="0"/>
                  <a:t>U=E-R</a:t>
                </a:r>
                <a14:m>
                  <m:oMath xmlns:m="http://schemas.openxmlformats.org/officeDocument/2006/math">
                    <m:r>
                      <a:rPr lang="fr-FR" sz="1600" i="1">
                        <a:latin typeface="Cambria Math" panose="02040503050406030204" pitchFamily="18" charset="0"/>
                        <a:ea typeface="Cambria Math" panose="02040503050406030204" pitchFamily="18" charset="0"/>
                      </a:rPr>
                      <m:t>×</m:t>
                    </m:r>
                  </m:oMath>
                </a14:m>
                <a:r>
                  <a:rPr lang="fr-FR" sz="1600" dirty="0" smtClean="0"/>
                  <a:t>I</a:t>
                </a:r>
                <a:endParaRPr lang="fr-FR" sz="1600" dirty="0"/>
              </a:p>
            </p:txBody>
          </p:sp>
        </mc:Choice>
        <mc:Fallback xmlns="">
          <p:sp>
            <p:nvSpPr>
              <p:cNvPr id="7" name="ZoneTexte 6"/>
              <p:cNvSpPr txBox="1">
                <a:spLocks noRot="1" noChangeAspect="1" noMove="1" noResize="1" noEditPoints="1" noAdjustHandles="1" noChangeArrowheads="1" noChangeShapeType="1" noTextEdit="1"/>
              </p:cNvSpPr>
              <p:nvPr/>
            </p:nvSpPr>
            <p:spPr>
              <a:xfrm>
                <a:off x="2905511" y="762341"/>
                <a:ext cx="1574805" cy="338554"/>
              </a:xfrm>
              <a:prstGeom prst="rect">
                <a:avLst/>
              </a:prstGeom>
              <a:blipFill>
                <a:blip r:embed="rId3"/>
                <a:stretch>
                  <a:fillRect l="-2326" t="-5357" b="-2142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ZoneTexte 7"/>
              <p:cNvSpPr txBox="1"/>
              <p:nvPr/>
            </p:nvSpPr>
            <p:spPr>
              <a:xfrm>
                <a:off x="3885210" y="785643"/>
                <a:ext cx="4655127" cy="584775"/>
              </a:xfrm>
              <a:prstGeom prst="rect">
                <a:avLst/>
              </a:prstGeom>
              <a:noFill/>
            </p:spPr>
            <p:txBody>
              <a:bodyPr wrap="square" rtlCol="0">
                <a:spAutoFit/>
              </a:bodyPr>
              <a:lstStyle/>
              <a:p>
                <a14:m>
                  <m:oMath xmlns:m="http://schemas.openxmlformats.org/officeDocument/2006/math">
                    <m:r>
                      <a:rPr lang="fr-FR" sz="1600" i="1">
                        <a:latin typeface="Cambria Math" panose="02040503050406030204" pitchFamily="18" charset="0"/>
                      </a:rPr>
                      <m:t>𝐶</m:t>
                    </m:r>
                    <m:r>
                      <a:rPr lang="fr-FR" sz="1600" i="1">
                        <a:latin typeface="Cambria Math" panose="02040503050406030204" pitchFamily="18" charset="0"/>
                      </a:rPr>
                      <m:t>=</m:t>
                    </m:r>
                    <m:r>
                      <a:rPr lang="fr-FR" sz="1600" i="1">
                        <a:latin typeface="Cambria Math" panose="02040503050406030204" pitchFamily="18" charset="0"/>
                      </a:rPr>
                      <m:t>𝐾</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𝐼</m:t>
                    </m:r>
                  </m:oMath>
                </a14:m>
                <a:r>
                  <a:rPr lang="fr-FR" sz="1600" dirty="0"/>
                  <a:t> </a:t>
                </a:r>
                <a:r>
                  <a:rPr lang="fr-FR" sz="1600" dirty="0" smtClean="0"/>
                  <a:t>=F*</a:t>
                </a:r>
                <a:r>
                  <a:rPr lang="fr-FR" sz="1600" dirty="0" err="1" smtClean="0"/>
                  <a:t>Rroue</a:t>
                </a:r>
                <a:r>
                  <a:rPr lang="fr-FR" sz="1600" dirty="0" smtClean="0"/>
                  <a:t>	E=k*</a:t>
                </a:r>
                <a:r>
                  <a:rPr lang="el-GR" sz="1600" dirty="0" smtClean="0"/>
                  <a:t>Ω</a:t>
                </a:r>
                <a:endParaRPr lang="fr-FR" sz="1600" dirty="0" smtClean="0"/>
              </a:p>
              <a:p>
                <a:endParaRPr lang="fr-FR" sz="1600" dirty="0"/>
              </a:p>
            </p:txBody>
          </p:sp>
        </mc:Choice>
        <mc:Fallback xmlns="">
          <p:sp>
            <p:nvSpPr>
              <p:cNvPr id="8" name="ZoneTexte 7"/>
              <p:cNvSpPr txBox="1">
                <a:spLocks noRot="1" noChangeAspect="1" noMove="1" noResize="1" noEditPoints="1" noAdjustHandles="1" noChangeArrowheads="1" noChangeShapeType="1" noTextEdit="1"/>
              </p:cNvSpPr>
              <p:nvPr/>
            </p:nvSpPr>
            <p:spPr>
              <a:xfrm>
                <a:off x="3885210" y="785643"/>
                <a:ext cx="4655127" cy="584775"/>
              </a:xfrm>
              <a:prstGeom prst="rect">
                <a:avLst/>
              </a:prstGeom>
              <a:blipFill>
                <a:blip r:embed="rId4"/>
                <a:stretch>
                  <a:fillRect t="-3125"/>
                </a:stretch>
              </a:blipFill>
            </p:spPr>
            <p:txBody>
              <a:bodyPr/>
              <a:lstStyle/>
              <a:p>
                <a:r>
                  <a:rPr lang="fr-FR">
                    <a:noFill/>
                  </a:rPr>
                  <a:t> </a:t>
                </a:r>
              </a:p>
            </p:txBody>
          </p:sp>
        </mc:Fallback>
      </mc:AlternateContent>
      <p:sp>
        <p:nvSpPr>
          <p:cNvPr id="13" name="ZoneTexte 12"/>
          <p:cNvSpPr txBox="1"/>
          <p:nvPr/>
        </p:nvSpPr>
        <p:spPr>
          <a:xfrm>
            <a:off x="2198973" y="1403313"/>
            <a:ext cx="332412" cy="338554"/>
          </a:xfrm>
          <a:prstGeom prst="rect">
            <a:avLst/>
          </a:prstGeom>
          <a:noFill/>
        </p:spPr>
        <p:txBody>
          <a:bodyPr wrap="square" rtlCol="0">
            <a:spAutoFit/>
          </a:bodyPr>
          <a:lstStyle/>
          <a:p>
            <a:r>
              <a:rPr lang="fr-FR" sz="1600" dirty="0" smtClean="0"/>
              <a:t>U</a:t>
            </a:r>
            <a:endParaRPr lang="fr-FR" sz="1600" dirty="0"/>
          </a:p>
        </p:txBody>
      </p:sp>
      <mc:AlternateContent xmlns:mc="http://schemas.openxmlformats.org/markup-compatibility/2006" xmlns:a14="http://schemas.microsoft.com/office/drawing/2010/main">
        <mc:Choice Requires="a14">
          <p:sp>
            <p:nvSpPr>
              <p:cNvPr id="25" name="ZoneTexte 24"/>
              <p:cNvSpPr txBox="1"/>
              <p:nvPr/>
            </p:nvSpPr>
            <p:spPr>
              <a:xfrm>
                <a:off x="3121043" y="2078718"/>
                <a:ext cx="4067298" cy="1428211"/>
              </a:xfrm>
              <a:prstGeom prst="rect">
                <a:avLst/>
              </a:prstGeom>
              <a:noFill/>
            </p:spPr>
            <p:txBody>
              <a:bodyPr wrap="square" rtlCol="0">
                <a:spAutoFit/>
              </a:bodyPr>
              <a:lstStyle/>
              <a:p>
                <a:r>
                  <a:rPr lang="fr-FR" sz="1600" dirty="0" smtClean="0"/>
                  <a:t>U=E-R</a:t>
                </a:r>
                <a14:m>
                  <m:oMath xmlns:m="http://schemas.openxmlformats.org/officeDocument/2006/math">
                    <m:r>
                      <a:rPr lang="fr-FR" sz="1600" i="1">
                        <a:latin typeface="Cambria Math" panose="02040503050406030204" pitchFamily="18" charset="0"/>
                        <a:ea typeface="Cambria Math" panose="02040503050406030204" pitchFamily="18" charset="0"/>
                      </a:rPr>
                      <m:t>×</m:t>
                    </m:r>
                  </m:oMath>
                </a14:m>
                <a:r>
                  <a:rPr lang="fr-FR" sz="1600" dirty="0" smtClean="0"/>
                  <a:t>I</a:t>
                </a:r>
              </a:p>
              <a:p>
                <a:r>
                  <a:rPr lang="fr-FR" sz="1600" dirty="0" smtClean="0"/>
                  <a:t>U=</a:t>
                </a:r>
                <a:r>
                  <a:rPr lang="fr-FR" sz="1600" dirty="0"/>
                  <a:t> </a:t>
                </a:r>
                <a:r>
                  <a:rPr lang="fr-FR" sz="1600" dirty="0" smtClean="0"/>
                  <a:t>k</a:t>
                </a:r>
                <a:r>
                  <a:rPr lang="fr-FR" sz="1600" dirty="0">
                    <a:ea typeface="Cambria Math" panose="02040503050406030204" pitchFamily="18" charset="0"/>
                  </a:rPr>
                  <a:t> </a:t>
                </a:r>
                <a14:m>
                  <m:oMath xmlns:m="http://schemas.openxmlformats.org/officeDocument/2006/math">
                    <m:r>
                      <a:rPr lang="fr-FR" sz="1600" i="1">
                        <a:latin typeface="Cambria Math" panose="02040503050406030204" pitchFamily="18" charset="0"/>
                        <a:ea typeface="Cambria Math" panose="02040503050406030204" pitchFamily="18" charset="0"/>
                      </a:rPr>
                      <m:t>× </m:t>
                    </m:r>
                  </m:oMath>
                </a14:m>
                <a:r>
                  <a:rPr lang="el-GR" sz="1600" dirty="0" smtClean="0"/>
                  <a:t>Ω</a:t>
                </a:r>
                <a:r>
                  <a:rPr lang="fr-FR" sz="1600" dirty="0" smtClean="0"/>
                  <a:t>-R</a:t>
                </a:r>
                <a:r>
                  <a:rPr lang="fr-FR" sz="1600" dirty="0">
                    <a:ea typeface="Cambria Math" panose="02040503050406030204" pitchFamily="18" charset="0"/>
                  </a:rPr>
                  <a:t> </a:t>
                </a:r>
                <a14:m>
                  <m:oMath xmlns:m="http://schemas.openxmlformats.org/officeDocument/2006/math">
                    <m:r>
                      <a:rPr lang="fr-FR" sz="1600" i="1">
                        <a:latin typeface="Cambria Math" panose="02040503050406030204" pitchFamily="18" charset="0"/>
                        <a:ea typeface="Cambria Math" panose="02040503050406030204" pitchFamily="18" charset="0"/>
                      </a:rPr>
                      <m:t>× </m:t>
                    </m:r>
                    <m:f>
                      <m:fPr>
                        <m:ctrlPr>
                          <a:rPr lang="fr-FR" sz="1600" i="1">
                            <a:latin typeface="Cambria Math" panose="02040503050406030204" pitchFamily="18" charset="0"/>
                            <a:sym typeface="Wingdings" panose="05000000000000000000" pitchFamily="2" charset="2"/>
                          </a:rPr>
                        </m:ctrlPr>
                      </m:fPr>
                      <m:num>
                        <m:r>
                          <a:rPr lang="fr-FR" sz="1600" i="1">
                            <a:latin typeface="Cambria Math" panose="02040503050406030204" pitchFamily="18" charset="0"/>
                            <a:sym typeface="Wingdings" panose="05000000000000000000" pitchFamily="2" charset="2"/>
                          </a:rPr>
                          <m:t>𝐶</m:t>
                        </m:r>
                      </m:num>
                      <m:den>
                        <m:r>
                          <a:rPr lang="fr-FR" sz="1600" i="1">
                            <a:latin typeface="Cambria Math" panose="02040503050406030204" pitchFamily="18" charset="0"/>
                            <a:sym typeface="Wingdings" panose="05000000000000000000" pitchFamily="2" charset="2"/>
                          </a:rPr>
                          <m:t>𝑘</m:t>
                        </m:r>
                      </m:den>
                    </m:f>
                  </m:oMath>
                </a14:m>
                <a:endParaRPr lang="fr-FR" sz="1600" i="1" dirty="0" smtClean="0">
                  <a:latin typeface="Cambria Math" panose="02040503050406030204" pitchFamily="18" charset="0"/>
                </a:endParaRPr>
              </a:p>
              <a:p>
                <a:endParaRPr lang="fr-FR" sz="1600" i="1" dirty="0">
                  <a:latin typeface="Cambria Math" panose="02040503050406030204" pitchFamily="18" charset="0"/>
                </a:endParaRPr>
              </a:p>
              <a:p>
                <a:endParaRPr lang="fr-FR" sz="1600" i="1" dirty="0" smtClean="0">
                  <a:latin typeface="Cambria Math" panose="02040503050406030204" pitchFamily="18" charset="0"/>
                  <a:sym typeface="Wingdings" panose="05000000000000000000" pitchFamily="2" charset="2"/>
                </a:endParaRPr>
              </a:p>
              <a:p>
                <a:endParaRPr lang="fr-FR" sz="1600" dirty="0" smtClean="0"/>
              </a:p>
            </p:txBody>
          </p:sp>
        </mc:Choice>
        <mc:Fallback xmlns="">
          <p:sp>
            <p:nvSpPr>
              <p:cNvPr id="25" name="ZoneTexte 24"/>
              <p:cNvSpPr txBox="1">
                <a:spLocks noRot="1" noChangeAspect="1" noMove="1" noResize="1" noEditPoints="1" noAdjustHandles="1" noChangeArrowheads="1" noChangeShapeType="1" noTextEdit="1"/>
              </p:cNvSpPr>
              <p:nvPr/>
            </p:nvSpPr>
            <p:spPr>
              <a:xfrm>
                <a:off x="3121043" y="2078718"/>
                <a:ext cx="4067298" cy="1428211"/>
              </a:xfrm>
              <a:prstGeom prst="rect">
                <a:avLst/>
              </a:prstGeom>
              <a:blipFill>
                <a:blip r:embed="rId6"/>
                <a:stretch>
                  <a:fillRect l="-900" t="-128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 name="ZoneTexte 1"/>
              <p:cNvSpPr txBox="1"/>
              <p:nvPr/>
            </p:nvSpPr>
            <p:spPr>
              <a:xfrm>
                <a:off x="191088" y="76493"/>
                <a:ext cx="1793174" cy="338554"/>
              </a:xfrm>
              <a:prstGeom prst="rect">
                <a:avLst/>
              </a:prstGeom>
              <a:noFill/>
            </p:spPr>
            <p:txBody>
              <a:bodyPr wrap="square" rtlCol="0">
                <a:spAutoFit/>
              </a:bodyPr>
              <a:lstStyle/>
              <a:p>
                <a:r>
                  <a:rPr lang="fr-FR" sz="1600" dirty="0" err="1" smtClean="0"/>
                  <a:t>Rroue</a:t>
                </a:r>
                <a:r>
                  <a:rPr lang="fr-FR" sz="1600" dirty="0" smtClean="0"/>
                  <a:t>=</a:t>
                </a:r>
                <a:r>
                  <a:rPr lang="fr-FR" sz="1600" dirty="0">
                    <a:solidFill>
                      <a:schemeClr val="accent2"/>
                    </a:solidFill>
                  </a:rPr>
                  <a:t>3,3*</a:t>
                </a:r>
                <a14:m>
                  <m:oMath xmlns:m="http://schemas.openxmlformats.org/officeDocument/2006/math">
                    <m:sSup>
                      <m:sSupPr>
                        <m:ctrlPr>
                          <a:rPr lang="fr-FR" sz="1600" i="1">
                            <a:solidFill>
                              <a:schemeClr val="accent2"/>
                            </a:solidFill>
                            <a:latin typeface="Cambria Math" panose="02040503050406030204" pitchFamily="18" charset="0"/>
                          </a:rPr>
                        </m:ctrlPr>
                      </m:sSupPr>
                      <m:e>
                        <m:r>
                          <a:rPr lang="fr-FR" sz="1600" i="1">
                            <a:solidFill>
                              <a:schemeClr val="accent2"/>
                            </a:solidFill>
                            <a:latin typeface="Cambria Math" panose="02040503050406030204" pitchFamily="18" charset="0"/>
                          </a:rPr>
                          <m:t>10</m:t>
                        </m:r>
                      </m:e>
                      <m:sup>
                        <m:r>
                          <a:rPr lang="fr-FR" sz="1600" i="1">
                            <a:solidFill>
                              <a:schemeClr val="accent2"/>
                            </a:solidFill>
                            <a:latin typeface="Cambria Math" panose="02040503050406030204" pitchFamily="18" charset="0"/>
                          </a:rPr>
                          <m:t>−2</m:t>
                        </m:r>
                      </m:sup>
                    </m:sSup>
                  </m:oMath>
                </a14:m>
                <a:endParaRPr lang="fr-FR" sz="1600" dirty="0"/>
              </a:p>
            </p:txBody>
          </p:sp>
        </mc:Choice>
        <mc:Fallback xmlns="">
          <p:sp>
            <p:nvSpPr>
              <p:cNvPr id="2" name="ZoneTexte 1"/>
              <p:cNvSpPr txBox="1">
                <a:spLocks noRot="1" noChangeAspect="1" noMove="1" noResize="1" noEditPoints="1" noAdjustHandles="1" noChangeArrowheads="1" noChangeShapeType="1" noTextEdit="1"/>
              </p:cNvSpPr>
              <p:nvPr/>
            </p:nvSpPr>
            <p:spPr>
              <a:xfrm>
                <a:off x="191088" y="76493"/>
                <a:ext cx="1793174" cy="338554"/>
              </a:xfrm>
              <a:prstGeom prst="rect">
                <a:avLst/>
              </a:prstGeom>
              <a:blipFill>
                <a:blip r:embed="rId7"/>
                <a:stretch>
                  <a:fillRect l="-1695" t="-5455" b="-2363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ZoneTexte 2"/>
              <p:cNvSpPr txBox="1"/>
              <p:nvPr/>
            </p:nvSpPr>
            <p:spPr>
              <a:xfrm>
                <a:off x="2877810" y="1212742"/>
                <a:ext cx="4522511" cy="443326"/>
              </a:xfrm>
              <a:prstGeom prst="rect">
                <a:avLst/>
              </a:prstGeom>
              <a:noFill/>
            </p:spPr>
            <p:txBody>
              <a:bodyPr wrap="square" rtlCol="0">
                <a:spAutoFit/>
              </a:bodyPr>
              <a:lstStyle/>
              <a:p>
                <a14:m>
                  <m:oMath xmlns:m="http://schemas.openxmlformats.org/officeDocument/2006/math">
                    <m:r>
                      <a:rPr lang="fr-FR" sz="1600" b="0" i="1" smtClean="0">
                        <a:latin typeface="Cambria Math" panose="02040503050406030204" pitchFamily="18" charset="0"/>
                      </a:rPr>
                      <m:t>𝐶</m:t>
                    </m:r>
                    <m:r>
                      <a:rPr lang="fr-FR" sz="1600" b="0" i="1" smtClean="0">
                        <a:latin typeface="Cambria Math" panose="02040503050406030204" pitchFamily="18" charset="0"/>
                      </a:rPr>
                      <m:t>=</m:t>
                    </m:r>
                    <m:r>
                      <a:rPr lang="fr-FR" sz="1600" b="0" i="1" smtClean="0">
                        <a:latin typeface="Cambria Math" panose="02040503050406030204" pitchFamily="18" charset="0"/>
                      </a:rPr>
                      <m:t>𝐾</m:t>
                    </m:r>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𝐼</m:t>
                    </m:r>
                  </m:oMath>
                </a14:m>
                <a:r>
                  <a:rPr lang="fr-FR" sz="1600" dirty="0" smtClean="0"/>
                  <a:t> </a:t>
                </a:r>
                <a:r>
                  <a:rPr lang="fr-FR" sz="1600" dirty="0" smtClean="0">
                    <a:sym typeface="Wingdings" panose="05000000000000000000" pitchFamily="2" charset="2"/>
                  </a:rPr>
                  <a:t> I=</a:t>
                </a:r>
                <a14:m>
                  <m:oMath xmlns:m="http://schemas.openxmlformats.org/officeDocument/2006/math">
                    <m:f>
                      <m:fPr>
                        <m:ctrlPr>
                          <a:rPr lang="fr-FR" sz="1600" i="1" smtClean="0">
                            <a:latin typeface="Cambria Math" panose="02040503050406030204" pitchFamily="18" charset="0"/>
                            <a:sym typeface="Wingdings" panose="05000000000000000000" pitchFamily="2" charset="2"/>
                          </a:rPr>
                        </m:ctrlPr>
                      </m:fPr>
                      <m:num>
                        <m:r>
                          <a:rPr lang="fr-FR" sz="1600" b="0" i="1" smtClean="0">
                            <a:latin typeface="Cambria Math" panose="02040503050406030204" pitchFamily="18" charset="0"/>
                            <a:sym typeface="Wingdings" panose="05000000000000000000" pitchFamily="2" charset="2"/>
                          </a:rPr>
                          <m:t>𝐶</m:t>
                        </m:r>
                      </m:num>
                      <m:den>
                        <m:r>
                          <a:rPr lang="fr-FR" sz="1600" b="0" i="1" smtClean="0">
                            <a:latin typeface="Cambria Math" panose="02040503050406030204" pitchFamily="18" charset="0"/>
                            <a:sym typeface="Wingdings" panose="05000000000000000000" pitchFamily="2" charset="2"/>
                          </a:rPr>
                          <m:t>𝑘</m:t>
                        </m:r>
                      </m:den>
                    </m:f>
                  </m:oMath>
                </a14:m>
                <a:r>
                  <a:rPr lang="fr-FR" sz="1600" dirty="0" smtClean="0">
                    <a:sym typeface="Wingdings" panose="05000000000000000000" pitchFamily="2" charset="2"/>
                  </a:rPr>
                  <a:t>	      Et	</a:t>
                </a:r>
                <a:r>
                  <a:rPr lang="fr-FR" sz="1600" dirty="0" smtClean="0"/>
                  <a:t>E=k</a:t>
                </a:r>
                <a:r>
                  <a:rPr lang="fr-FR" sz="1600" dirty="0">
                    <a:ea typeface="Cambria Math" panose="02040503050406030204" pitchFamily="18" charset="0"/>
                  </a:rPr>
                  <a:t> </a:t>
                </a:r>
                <a14:m>
                  <m:oMath xmlns:m="http://schemas.openxmlformats.org/officeDocument/2006/math">
                    <m:r>
                      <a:rPr lang="fr-FR" sz="1600" i="1">
                        <a:latin typeface="Cambria Math" panose="02040503050406030204" pitchFamily="18" charset="0"/>
                        <a:ea typeface="Cambria Math" panose="02040503050406030204" pitchFamily="18" charset="0"/>
                      </a:rPr>
                      <m:t>× </m:t>
                    </m:r>
                  </m:oMath>
                </a14:m>
                <a:r>
                  <a:rPr lang="el-GR" sz="1600" dirty="0" smtClean="0"/>
                  <a:t>Ω</a:t>
                </a:r>
                <a:endParaRPr lang="fr-FR" sz="1600" dirty="0"/>
              </a:p>
            </p:txBody>
          </p:sp>
        </mc:Choice>
        <mc:Fallback xmlns="">
          <p:sp>
            <p:nvSpPr>
              <p:cNvPr id="3" name="ZoneTexte 2"/>
              <p:cNvSpPr txBox="1">
                <a:spLocks noRot="1" noChangeAspect="1" noMove="1" noResize="1" noEditPoints="1" noAdjustHandles="1" noChangeArrowheads="1" noChangeShapeType="1" noTextEdit="1"/>
              </p:cNvSpPr>
              <p:nvPr/>
            </p:nvSpPr>
            <p:spPr>
              <a:xfrm>
                <a:off x="2877810" y="1212742"/>
                <a:ext cx="4522511" cy="443326"/>
              </a:xfrm>
              <a:prstGeom prst="rect">
                <a:avLst/>
              </a:prstGeom>
              <a:blipFill>
                <a:blip r:embed="rId8"/>
                <a:stretch>
                  <a:fillRect b="-547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p:cNvSpPr txBox="1"/>
              <p:nvPr/>
            </p:nvSpPr>
            <p:spPr>
              <a:xfrm>
                <a:off x="2693531" y="2792824"/>
                <a:ext cx="297871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l-GR" sz="1600" dirty="0"/>
                        <m:t>Ω</m:t>
                      </m:r>
                      <m:r>
                        <m:rPr>
                          <m:nor/>
                        </m:rPr>
                        <a:rPr lang="fr-FR" sz="1600" dirty="0"/>
                        <m:t>=(</m:t>
                      </m:r>
                      <m:r>
                        <m:rPr>
                          <m:nor/>
                        </m:rPr>
                        <a:rPr lang="fr-FR" sz="1600" dirty="0"/>
                        <m:t>k</m:t>
                      </m:r>
                      <m:r>
                        <m:rPr>
                          <m:nor/>
                        </m:rPr>
                        <a:rPr lang="fr-FR" sz="1600" dirty="0">
                          <a:ea typeface="Cambria Math" panose="02040503050406030204" pitchFamily="18" charset="0"/>
                        </a:rPr>
                        <m:t> </m:t>
                      </m:r>
                      <m:r>
                        <a:rPr lang="fr-FR" sz="1600" i="1">
                          <a:latin typeface="Cambria Math" panose="02040503050406030204" pitchFamily="18" charset="0"/>
                          <a:ea typeface="Cambria Math" panose="02040503050406030204" pitchFamily="18" charset="0"/>
                        </a:rPr>
                        <m:t>× </m:t>
                      </m:r>
                      <m:r>
                        <m:rPr>
                          <m:nor/>
                        </m:rPr>
                        <a:rPr lang="fr-FR" sz="1600" dirty="0"/>
                        <m:t>U</m:t>
                      </m:r>
                      <m:r>
                        <m:rPr>
                          <m:nor/>
                        </m:rPr>
                        <a:rPr lang="fr-FR" sz="1600" dirty="0"/>
                        <m:t>+</m:t>
                      </m:r>
                      <m:r>
                        <m:rPr>
                          <m:nor/>
                        </m:rPr>
                        <a:rPr lang="fr-FR" sz="1600" dirty="0"/>
                        <m:t>R</m:t>
                      </m:r>
                      <m:r>
                        <m:rPr>
                          <m:nor/>
                        </m:rPr>
                        <a:rPr lang="fr-FR" sz="1600" dirty="0">
                          <a:ea typeface="Cambria Math" panose="02040503050406030204" pitchFamily="18" charset="0"/>
                        </a:rPr>
                        <m:t> </m:t>
                      </m:r>
                      <m:r>
                        <a:rPr lang="fr-FR" sz="1600" i="1">
                          <a:latin typeface="Cambria Math" panose="02040503050406030204" pitchFamily="18" charset="0"/>
                          <a:ea typeface="Cambria Math" panose="02040503050406030204" pitchFamily="18" charset="0"/>
                        </a:rPr>
                        <m:t>× </m:t>
                      </m:r>
                      <m:r>
                        <m:rPr>
                          <m:nor/>
                        </m:rPr>
                        <a:rPr lang="fr-FR" sz="1600" dirty="0"/>
                        <m:t>C</m:t>
                      </m:r>
                      <m:r>
                        <m:rPr>
                          <m:nor/>
                        </m:rPr>
                        <a:rPr lang="fr-FR" sz="1600" dirty="0"/>
                        <m:t>)/</m:t>
                      </m:r>
                      <m:r>
                        <m:rPr>
                          <m:nor/>
                        </m:rPr>
                        <a:rPr lang="fr-FR" sz="1600" dirty="0"/>
                        <m:t>k</m:t>
                      </m:r>
                      <m:r>
                        <m:rPr>
                          <m:nor/>
                        </m:rPr>
                        <a:rPr lang="fr-FR" sz="1600" dirty="0"/>
                        <m:t>²</m:t>
                      </m:r>
                    </m:oMath>
                  </m:oMathPara>
                </a14:m>
                <a:endParaRPr lang="fr-FR" sz="1600" dirty="0"/>
              </a:p>
              <a:p>
                <a:endParaRPr lang="fr-FR" sz="1600" dirty="0"/>
              </a:p>
            </p:txBody>
          </p:sp>
        </mc:Choice>
        <mc:Fallback xmlns="">
          <p:sp>
            <p:nvSpPr>
              <p:cNvPr id="9" name="ZoneTexte 8"/>
              <p:cNvSpPr txBox="1">
                <a:spLocks noRot="1" noChangeAspect="1" noMove="1" noResize="1" noEditPoints="1" noAdjustHandles="1" noChangeArrowheads="1" noChangeShapeType="1" noTextEdit="1"/>
              </p:cNvSpPr>
              <p:nvPr/>
            </p:nvSpPr>
            <p:spPr>
              <a:xfrm>
                <a:off x="2693531" y="2792824"/>
                <a:ext cx="2978719" cy="584775"/>
              </a:xfrm>
              <a:prstGeom prst="rect">
                <a:avLst/>
              </a:prstGeom>
              <a:blipFill>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p:cNvSpPr txBox="1"/>
              <p:nvPr/>
            </p:nvSpPr>
            <p:spPr>
              <a:xfrm>
                <a:off x="190006" y="5044414"/>
                <a:ext cx="5533901" cy="8257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2400" i="1" smtClean="0">
                          <a:latin typeface="Cambria Math" panose="02040503050406030204" pitchFamily="18" charset="0"/>
                        </a:rPr>
                        <m:t>𝛺</m:t>
                      </m:r>
                      <m:r>
                        <a:rPr lang="fr-FR" sz="2400" i="1" smtClean="0">
                          <a:latin typeface="Cambria Math" panose="02040503050406030204" pitchFamily="18" charset="0"/>
                        </a:rPr>
                        <m:t>=</m:t>
                      </m:r>
                      <m:f>
                        <m:fPr>
                          <m:ctrlPr>
                            <a:rPr lang="fr-FR" sz="2400" i="1">
                              <a:latin typeface="Cambria Math" panose="02040503050406030204" pitchFamily="18" charset="0"/>
                            </a:rPr>
                          </m:ctrlPr>
                        </m:fPr>
                        <m:num>
                          <m:r>
                            <a:rPr lang="fr-FR" sz="2400" i="1">
                              <a:latin typeface="Cambria Math" panose="02040503050406030204" pitchFamily="18" charset="0"/>
                            </a:rPr>
                            <m:t>𝐾</m:t>
                          </m:r>
                          <m:r>
                            <a:rPr lang="fr-FR" sz="2400" i="1">
                              <a:latin typeface="Cambria Math" panose="02040503050406030204" pitchFamily="18" charset="0"/>
                              <a:ea typeface="Cambria Math" panose="02040503050406030204" pitchFamily="18" charset="0"/>
                            </a:rPr>
                            <m:t>×</m:t>
                          </m:r>
                          <m:r>
                            <a:rPr lang="fr-FR" sz="2400" i="1" smtClean="0">
                              <a:solidFill>
                                <a:schemeClr val="accent2"/>
                              </a:solidFill>
                              <a:latin typeface="Cambria Math" panose="02040503050406030204" pitchFamily="18" charset="0"/>
                              <a:ea typeface="Cambria Math" panose="02040503050406030204" pitchFamily="18" charset="0"/>
                            </a:rPr>
                            <m:t>𝑈</m:t>
                          </m:r>
                          <m:r>
                            <a:rPr lang="fr-FR" sz="2400" i="1">
                              <a:latin typeface="Cambria Math" panose="02040503050406030204" pitchFamily="18" charset="0"/>
                              <a:ea typeface="Cambria Math" panose="02040503050406030204" pitchFamily="18" charset="0"/>
                            </a:rPr>
                            <m:t>+</m:t>
                          </m:r>
                          <m:r>
                            <a:rPr lang="fr-FR" sz="2400" i="1">
                              <a:latin typeface="Cambria Math" panose="02040503050406030204" pitchFamily="18" charset="0"/>
                              <a:ea typeface="Cambria Math" panose="02040503050406030204" pitchFamily="18" charset="0"/>
                            </a:rPr>
                            <m:t>𝑅</m:t>
                          </m:r>
                          <m:r>
                            <a:rPr lang="fr-FR" sz="2400" i="1">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𝑃</m:t>
                          </m:r>
                          <m:r>
                            <a:rPr lang="fr-FR" sz="2400" i="1">
                              <a:latin typeface="Cambria Math" panose="02040503050406030204" pitchFamily="18" charset="0"/>
                              <a:ea typeface="Cambria Math" panose="02040503050406030204" pitchFamily="18" charset="0"/>
                            </a:rPr>
                            <m:t>×</m:t>
                          </m:r>
                          <m:r>
                            <m:rPr>
                              <m:sty m:val="p"/>
                            </m:rPr>
                            <a:rPr lang="fr-FR" sz="2400">
                              <a:latin typeface="Cambria Math" panose="02040503050406030204" pitchFamily="18" charset="0"/>
                              <a:ea typeface="Cambria Math" panose="02040503050406030204" pitchFamily="18" charset="0"/>
                            </a:rPr>
                            <m:t>sin</m:t>
                          </m:r>
                          <m:r>
                            <a:rPr lang="fr-FR" sz="2400" i="1">
                              <a:latin typeface="Cambria Math" panose="02040503050406030204" pitchFamily="18" charset="0"/>
                              <a:ea typeface="Cambria Math" panose="02040503050406030204" pitchFamily="18" charset="0"/>
                            </a:rPr>
                            <m:t>⁡(</m:t>
                          </m:r>
                          <m:r>
                            <a:rPr lang="fr-FR" sz="2400" i="1" smtClean="0">
                              <a:solidFill>
                                <a:schemeClr val="accent2"/>
                              </a:solidFill>
                              <a:latin typeface="Cambria Math" panose="02040503050406030204" pitchFamily="18" charset="0"/>
                            </a:rPr>
                            <m:t>𝛼</m:t>
                          </m:r>
                          <m:r>
                            <a:rPr lang="fr-FR" sz="2400" i="1">
                              <a:latin typeface="Cambria Math" panose="02040503050406030204" pitchFamily="18" charset="0"/>
                            </a:rPr>
                            <m:t>)×∅</m:t>
                          </m:r>
                          <m:r>
                            <a:rPr lang="fr-FR" sz="2400" i="1">
                              <a:latin typeface="Cambria Math" panose="02040503050406030204" pitchFamily="18" charset="0"/>
                            </a:rPr>
                            <m:t>𝑟𝑜𝑢𝑒</m:t>
                          </m:r>
                        </m:num>
                        <m:den>
                          <m:r>
                            <a:rPr lang="fr-FR" sz="2400" i="1">
                              <a:latin typeface="Cambria Math" panose="02040503050406030204" pitchFamily="18" charset="0"/>
                            </a:rPr>
                            <m:t>𝐾</m:t>
                          </m:r>
                          <m:r>
                            <a:rPr lang="fr-FR" sz="2400" i="1">
                              <a:latin typeface="Cambria Math" panose="02040503050406030204" pitchFamily="18" charset="0"/>
                            </a:rPr>
                            <m:t>²</m:t>
                          </m:r>
                        </m:den>
                      </m:f>
                    </m:oMath>
                  </m:oMathPara>
                </a14:m>
                <a:endParaRPr lang="fr-FR" sz="1600" dirty="0"/>
              </a:p>
            </p:txBody>
          </p:sp>
        </mc:Choice>
        <mc:Fallback xmlns="">
          <p:sp>
            <p:nvSpPr>
              <p:cNvPr id="11" name="ZoneTexte 10"/>
              <p:cNvSpPr txBox="1">
                <a:spLocks noRot="1" noChangeAspect="1" noMove="1" noResize="1" noEditPoints="1" noAdjustHandles="1" noChangeArrowheads="1" noChangeShapeType="1" noTextEdit="1"/>
              </p:cNvSpPr>
              <p:nvPr/>
            </p:nvSpPr>
            <p:spPr>
              <a:xfrm>
                <a:off x="190006" y="5044414"/>
                <a:ext cx="5533901" cy="825739"/>
              </a:xfrm>
              <a:prstGeom prst="rect">
                <a:avLst/>
              </a:prstGeom>
              <a:blipFill>
                <a:blip r:embed="rId10"/>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8" name="ZoneTexte 17"/>
              <p:cNvSpPr txBox="1"/>
              <p:nvPr/>
            </p:nvSpPr>
            <p:spPr>
              <a:xfrm>
                <a:off x="2088970" y="3209379"/>
                <a:ext cx="5533901" cy="5651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i="1">
                          <a:latin typeface="Cambria Math" panose="02040503050406030204" pitchFamily="18" charset="0"/>
                        </a:rPr>
                        <m:t>𝛺</m:t>
                      </m:r>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𝐾</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𝑈</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𝑅</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𝑃</m:t>
                          </m:r>
                          <m:r>
                            <a:rPr lang="fr-FR" sz="1600" i="1">
                              <a:latin typeface="Cambria Math" panose="02040503050406030204" pitchFamily="18" charset="0"/>
                              <a:ea typeface="Cambria Math" panose="02040503050406030204" pitchFamily="18" charset="0"/>
                            </a:rPr>
                            <m:t>×</m:t>
                          </m:r>
                          <m:r>
                            <m:rPr>
                              <m:sty m:val="p"/>
                            </m:rPr>
                            <a:rPr lang="fr-FR" sz="1600">
                              <a:latin typeface="Cambria Math" panose="02040503050406030204" pitchFamily="18" charset="0"/>
                              <a:ea typeface="Cambria Math" panose="02040503050406030204" pitchFamily="18" charset="0"/>
                            </a:rPr>
                            <m:t>sin</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𝛼</m:t>
                          </m:r>
                          <m:r>
                            <a:rPr lang="fr-FR" sz="1600" i="1">
                              <a:latin typeface="Cambria Math" panose="02040503050406030204" pitchFamily="18" charset="0"/>
                            </a:rPr>
                            <m:t>)×∅</m:t>
                          </m:r>
                          <m:r>
                            <a:rPr lang="fr-FR" sz="1600" i="1">
                              <a:latin typeface="Cambria Math" panose="02040503050406030204" pitchFamily="18" charset="0"/>
                            </a:rPr>
                            <m:t>𝑟𝑜𝑢𝑒</m:t>
                          </m:r>
                        </m:num>
                        <m:den>
                          <m:r>
                            <a:rPr lang="fr-FR" sz="1600" i="1">
                              <a:latin typeface="Cambria Math" panose="02040503050406030204" pitchFamily="18" charset="0"/>
                            </a:rPr>
                            <m:t>𝐾</m:t>
                          </m:r>
                          <m:r>
                            <a:rPr lang="fr-FR" sz="1600" i="1">
                              <a:latin typeface="Cambria Math" panose="02040503050406030204" pitchFamily="18" charset="0"/>
                            </a:rPr>
                            <m:t>²</m:t>
                          </m:r>
                        </m:den>
                      </m:f>
                    </m:oMath>
                  </m:oMathPara>
                </a14:m>
                <a:endParaRPr lang="fr-FR" sz="1600" dirty="0"/>
              </a:p>
            </p:txBody>
          </p:sp>
        </mc:Choice>
        <mc:Fallback xmlns="">
          <p:sp>
            <p:nvSpPr>
              <p:cNvPr id="18" name="ZoneTexte 17"/>
              <p:cNvSpPr txBox="1">
                <a:spLocks noRot="1" noChangeAspect="1" noMove="1" noResize="1" noEditPoints="1" noAdjustHandles="1" noChangeArrowheads="1" noChangeShapeType="1" noTextEdit="1"/>
              </p:cNvSpPr>
              <p:nvPr/>
            </p:nvSpPr>
            <p:spPr>
              <a:xfrm>
                <a:off x="2088970" y="3209379"/>
                <a:ext cx="5533901" cy="565155"/>
              </a:xfrm>
              <a:prstGeom prst="rect">
                <a:avLst/>
              </a:prstGeom>
              <a:blipFill>
                <a:blip r:embed="rId11"/>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929874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srcRect l="40862" t="16274" r="9098" b="32651"/>
          <a:stretch/>
        </p:blipFill>
        <p:spPr>
          <a:xfrm>
            <a:off x="1570616" y="769358"/>
            <a:ext cx="8304903" cy="5297955"/>
          </a:xfrm>
          <a:prstGeom prst="rect">
            <a:avLst/>
          </a:prstGeom>
        </p:spPr>
      </p:pic>
    </p:spTree>
    <p:extLst>
      <p:ext uri="{BB962C8B-B14F-4D97-AF65-F5344CB8AC3E}">
        <p14:creationId xmlns:p14="http://schemas.microsoft.com/office/powerpoint/2010/main" val="2506258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Sommaire</a:t>
            </a:r>
            <a:endParaRPr lang="fr-FR" dirty="0"/>
          </a:p>
        </p:txBody>
      </p:sp>
      <p:sp>
        <p:nvSpPr>
          <p:cNvPr id="3" name="Espace réservé du contenu 2"/>
          <p:cNvSpPr>
            <a:spLocks noGrp="1"/>
          </p:cNvSpPr>
          <p:nvPr>
            <p:ph idx="1"/>
          </p:nvPr>
        </p:nvSpPr>
        <p:spPr/>
        <p:txBody>
          <a:bodyPr/>
          <a:lstStyle/>
          <a:p>
            <a:pPr marL="0" indent="0">
              <a:buNone/>
            </a:pPr>
            <a:r>
              <a:rPr lang="fr-FR" sz="1600" u="sng" dirty="0" smtClean="0"/>
              <a:t>I Analyse des forces du système:</a:t>
            </a:r>
          </a:p>
          <a:p>
            <a:pPr marL="457200" lvl="1" indent="0">
              <a:buNone/>
            </a:pPr>
            <a:r>
              <a:rPr lang="fr-FR" sz="1200" dirty="0" smtClean="0"/>
              <a:t>Analyse </a:t>
            </a:r>
            <a:r>
              <a:rPr lang="fr-FR" sz="1200" dirty="0"/>
              <a:t>dynamique du </a:t>
            </a:r>
            <a:r>
              <a:rPr lang="fr-FR" sz="1200" dirty="0" smtClean="0"/>
              <a:t>système</a:t>
            </a:r>
          </a:p>
          <a:p>
            <a:pPr marL="457200" lvl="1" indent="0">
              <a:buNone/>
            </a:pPr>
            <a:r>
              <a:rPr lang="fr-FR" sz="1200" dirty="0"/>
              <a:t>Démonstration de la force liée à la pesanteur pour un module de 80 </a:t>
            </a:r>
            <a:r>
              <a:rPr lang="fr-FR" sz="1200" dirty="0" smtClean="0"/>
              <a:t>kg</a:t>
            </a:r>
          </a:p>
          <a:p>
            <a:pPr marL="457200" lvl="1" indent="0">
              <a:buNone/>
            </a:pPr>
            <a:r>
              <a:rPr lang="fr-FR" sz="1200" dirty="0"/>
              <a:t>Démonstration de la force liée à la pesanteur pour un module de 550 </a:t>
            </a:r>
            <a:r>
              <a:rPr lang="fr-FR" sz="1200" dirty="0" smtClean="0"/>
              <a:t>g</a:t>
            </a:r>
          </a:p>
          <a:p>
            <a:pPr marL="457200" lvl="1" indent="0">
              <a:buNone/>
            </a:pPr>
            <a:r>
              <a:rPr lang="fr-FR" sz="1200" dirty="0"/>
              <a:t>Démonstration de l’accélération liée à la pesanteur pour un module de </a:t>
            </a:r>
            <a:r>
              <a:rPr lang="fr-FR" sz="1200" dirty="0" smtClean="0"/>
              <a:t>550g</a:t>
            </a:r>
          </a:p>
          <a:p>
            <a:pPr marL="457200" lvl="1" indent="0">
              <a:buNone/>
            </a:pPr>
            <a:endParaRPr lang="fr-FR" sz="1200" dirty="0" smtClean="0"/>
          </a:p>
          <a:p>
            <a:pPr marL="0" indent="0">
              <a:lnSpc>
                <a:spcPct val="150000"/>
              </a:lnSpc>
              <a:buNone/>
            </a:pPr>
            <a:r>
              <a:rPr lang="fr-FR" sz="1600" u="sng" dirty="0" smtClean="0"/>
              <a:t>II Modèle Mathlab:</a:t>
            </a:r>
          </a:p>
          <a:p>
            <a:pPr marL="457200" lvl="1" indent="0">
              <a:lnSpc>
                <a:spcPct val="100000"/>
              </a:lnSpc>
              <a:spcBef>
                <a:spcPts val="0"/>
              </a:spcBef>
              <a:buNone/>
            </a:pPr>
            <a:r>
              <a:rPr lang="fr-FR" sz="1200" dirty="0" smtClean="0"/>
              <a:t>Explication du modèle Mathlab</a:t>
            </a:r>
          </a:p>
          <a:p>
            <a:pPr marL="457200" lvl="1" indent="0">
              <a:spcBef>
                <a:spcPts val="0"/>
              </a:spcBef>
              <a:buNone/>
            </a:pPr>
            <a:r>
              <a:rPr lang="fr-FR" sz="1200" dirty="0" smtClean="0"/>
              <a:t>Vérification du réducteur / de la génération du couple</a:t>
            </a:r>
            <a:endParaRPr lang="fr-FR" sz="1200" dirty="0"/>
          </a:p>
          <a:p>
            <a:pPr marL="0" indent="0">
              <a:lnSpc>
                <a:spcPct val="150000"/>
              </a:lnSpc>
              <a:buNone/>
            </a:pPr>
            <a:r>
              <a:rPr lang="fr-FR" sz="1600" u="sng" dirty="0" smtClean="0"/>
              <a:t>III Acquisition de la vitesse:</a:t>
            </a:r>
            <a:endParaRPr lang="fr-FR" sz="1600" u="sng" dirty="0"/>
          </a:p>
          <a:p>
            <a:pPr marL="457200" lvl="1" indent="0">
              <a:lnSpc>
                <a:spcPct val="100000"/>
              </a:lnSpc>
              <a:spcBef>
                <a:spcPts val="0"/>
              </a:spcBef>
              <a:buNone/>
            </a:pPr>
            <a:r>
              <a:rPr lang="fr-FR" sz="1200" dirty="0"/>
              <a:t>Explication du </a:t>
            </a:r>
            <a:r>
              <a:rPr lang="fr-FR" sz="1200" dirty="0" smtClean="0"/>
              <a:t>fonctionnement des capteurs à effet Hall</a:t>
            </a:r>
          </a:p>
          <a:p>
            <a:pPr marL="457200" lvl="1" indent="0">
              <a:lnSpc>
                <a:spcPct val="100000"/>
              </a:lnSpc>
              <a:spcBef>
                <a:spcPts val="0"/>
              </a:spcBef>
              <a:buNone/>
            </a:pPr>
            <a:endParaRPr lang="fr-FR" sz="1200" dirty="0"/>
          </a:p>
          <a:p>
            <a:pPr marL="0" indent="0">
              <a:lnSpc>
                <a:spcPct val="150000"/>
              </a:lnSpc>
              <a:buNone/>
            </a:pPr>
            <a:r>
              <a:rPr lang="fr-FR" sz="1600" u="sng" dirty="0" smtClean="0"/>
              <a:t>IV Expérience:</a:t>
            </a:r>
            <a:endParaRPr lang="fr-FR" sz="1600" u="sng" dirty="0"/>
          </a:p>
          <a:p>
            <a:pPr marL="457200" lvl="1" indent="0">
              <a:lnSpc>
                <a:spcPct val="100000"/>
              </a:lnSpc>
              <a:spcBef>
                <a:spcPts val="0"/>
              </a:spcBef>
              <a:buNone/>
            </a:pPr>
            <a:r>
              <a:rPr lang="fr-FR" sz="1200" dirty="0" smtClean="0"/>
              <a:t>Expérience</a:t>
            </a:r>
            <a:endParaRPr lang="fr-FR" sz="1200" dirty="0"/>
          </a:p>
          <a:p>
            <a:pPr marL="457200" lvl="1" indent="0">
              <a:spcBef>
                <a:spcPts val="0"/>
              </a:spcBef>
              <a:buNone/>
            </a:pPr>
            <a:endParaRPr lang="fr-FR" sz="1200" dirty="0" smtClean="0"/>
          </a:p>
          <a:p>
            <a:pPr marL="457200" lvl="1" indent="0">
              <a:buNone/>
            </a:pPr>
            <a:endParaRPr lang="fr-FR" sz="800" dirty="0"/>
          </a:p>
          <a:p>
            <a:pPr marL="0" indent="0">
              <a:buNone/>
            </a:pP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0596685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fr-FR" dirty="0" smtClean="0"/>
              <a:t>L’inducteur est à aimant permanent donc d’après la loi de </a:t>
            </a:r>
            <a:r>
              <a:rPr lang="fr-FR" dirty="0" err="1" smtClean="0"/>
              <a:t>Wein</a:t>
            </a:r>
            <a:endParaRPr lang="fr-FR" dirty="0" smtClean="0"/>
          </a:p>
          <a:p>
            <a:r>
              <a:rPr lang="fr-FR" i="1" dirty="0"/>
              <a:t>E </a:t>
            </a:r>
            <a:r>
              <a:rPr lang="fr-FR" dirty="0"/>
              <a:t>= </a:t>
            </a:r>
            <a:r>
              <a:rPr lang="fr-FR" i="1" dirty="0"/>
              <a:t>k</a:t>
            </a:r>
            <a:r>
              <a:rPr lang="el-GR" dirty="0"/>
              <a:t>ΦΩ = </a:t>
            </a:r>
            <a:r>
              <a:rPr lang="fr-FR" i="1" dirty="0"/>
              <a:t>KE</a:t>
            </a:r>
            <a:r>
              <a:rPr lang="el-GR" dirty="0"/>
              <a:t>Ω</a:t>
            </a:r>
            <a:endParaRPr lang="fr-FR" dirty="0"/>
          </a:p>
        </p:txBody>
      </p:sp>
    </p:spTree>
    <p:extLst>
      <p:ext uri="{BB962C8B-B14F-4D97-AF65-F5344CB8AC3E}">
        <p14:creationId xmlns:p14="http://schemas.microsoft.com/office/powerpoint/2010/main" val="4409905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Schémas de câblage du moteur avec hacheur de tension</a:t>
            </a:r>
            <a:endParaRPr lang="fr-FR" dirty="0"/>
          </a:p>
        </p:txBody>
      </p:sp>
      <p:pic>
        <p:nvPicPr>
          <p:cNvPr id="4" name="Image 3"/>
          <p:cNvPicPr>
            <a:picLocks noChangeAspect="1"/>
          </p:cNvPicPr>
          <p:nvPr/>
        </p:nvPicPr>
        <p:blipFill rotWithShape="1">
          <a:blip r:embed="rId2"/>
          <a:srcRect l="6818" t="35176" r="50812" b="28054"/>
          <a:stretch/>
        </p:blipFill>
        <p:spPr>
          <a:xfrm>
            <a:off x="463138" y="2315688"/>
            <a:ext cx="5165766" cy="3586348"/>
          </a:xfrm>
          <a:prstGeom prst="rect">
            <a:avLst/>
          </a:prstGeom>
        </p:spPr>
      </p:pic>
      <p:pic>
        <p:nvPicPr>
          <p:cNvPr id="5" name="Image 4"/>
          <p:cNvPicPr>
            <a:picLocks noChangeAspect="1"/>
          </p:cNvPicPr>
          <p:nvPr/>
        </p:nvPicPr>
        <p:blipFill rotWithShape="1">
          <a:blip r:embed="rId2"/>
          <a:srcRect l="48993" t="35785" r="8442" b="25741"/>
          <a:stretch/>
        </p:blipFill>
        <p:spPr>
          <a:xfrm>
            <a:off x="6164283" y="2315688"/>
            <a:ext cx="5189517" cy="3752604"/>
          </a:xfrm>
          <a:prstGeom prst="rect">
            <a:avLst/>
          </a:prstGeom>
        </p:spPr>
      </p:pic>
    </p:spTree>
    <p:extLst>
      <p:ext uri="{BB962C8B-B14F-4D97-AF65-F5344CB8AC3E}">
        <p14:creationId xmlns:p14="http://schemas.microsoft.com/office/powerpoint/2010/main" val="570957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00103" y="1120883"/>
            <a:ext cx="10515600" cy="1325563"/>
          </a:xfrm>
        </p:spPr>
        <p:txBody>
          <a:bodyPr/>
          <a:lstStyle/>
          <a:p>
            <a:r>
              <a:rPr lang="fr-FR" u="sng" dirty="0" smtClean="0"/>
              <a:t>I-Analyse </a:t>
            </a:r>
            <a:r>
              <a:rPr lang="fr-FR" u="sng" dirty="0"/>
              <a:t>des forces du </a:t>
            </a:r>
            <a:r>
              <a:rPr lang="fr-FR" u="sng" dirty="0" smtClean="0"/>
              <a:t>système</a:t>
            </a:r>
            <a:r>
              <a:rPr lang="fr-FR" u="sng" dirty="0"/>
              <a:t/>
            </a:r>
            <a:br>
              <a:rPr lang="fr-FR" u="sng" dirty="0"/>
            </a:br>
            <a:endParaRPr lang="fr-FR" dirty="0"/>
          </a:p>
        </p:txBody>
      </p:sp>
      <p:sp>
        <p:nvSpPr>
          <p:cNvPr id="3" name="ZoneTexte 2"/>
          <p:cNvSpPr txBox="1"/>
          <p:nvPr/>
        </p:nvSpPr>
        <p:spPr>
          <a:xfrm>
            <a:off x="356260" y="2113808"/>
            <a:ext cx="11162805" cy="3416320"/>
          </a:xfrm>
          <a:prstGeom prst="rect">
            <a:avLst/>
          </a:prstGeom>
          <a:noFill/>
        </p:spPr>
        <p:txBody>
          <a:bodyPr wrap="square" rtlCol="0">
            <a:spAutoFit/>
          </a:bodyPr>
          <a:lstStyle/>
          <a:p>
            <a:r>
              <a:rPr lang="fr-FR" u="sng" dirty="0" smtClean="0"/>
              <a:t>Objectif:</a:t>
            </a:r>
          </a:p>
          <a:p>
            <a:r>
              <a:rPr lang="fr-FR" dirty="0"/>
              <a:t>	D</a:t>
            </a:r>
            <a:r>
              <a:rPr lang="fr-FR" dirty="0" smtClean="0"/>
              <a:t>émontrer l’influence de la pente sur la vitesse du système</a:t>
            </a:r>
          </a:p>
          <a:p>
            <a:r>
              <a:rPr lang="fr-FR" dirty="0"/>
              <a:t>	T</a:t>
            </a:r>
            <a:r>
              <a:rPr lang="fr-FR" dirty="0" smtClean="0"/>
              <a:t>rouver le couple de freinage nécessaire pour avoir une vitesse constante</a:t>
            </a:r>
          </a:p>
          <a:p>
            <a:endParaRPr lang="fr-FR" dirty="0"/>
          </a:p>
          <a:p>
            <a:r>
              <a:rPr lang="fr-FR" u="sng" dirty="0" smtClean="0"/>
              <a:t>Sommaire: </a:t>
            </a:r>
          </a:p>
          <a:p>
            <a:r>
              <a:rPr lang="fr-FR" dirty="0"/>
              <a:t>	A</a:t>
            </a:r>
            <a:r>
              <a:rPr lang="fr-FR" dirty="0" smtClean="0"/>
              <a:t>nalyse dynamique du système</a:t>
            </a:r>
          </a:p>
          <a:p>
            <a:r>
              <a:rPr lang="fr-FR" dirty="0"/>
              <a:t>	D</a:t>
            </a:r>
            <a:r>
              <a:rPr lang="fr-FR" dirty="0" smtClean="0"/>
              <a:t>émonstration </a:t>
            </a:r>
            <a:r>
              <a:rPr lang="fr-FR" dirty="0"/>
              <a:t>de l’influence de la pente pour un module de 80 </a:t>
            </a:r>
            <a:r>
              <a:rPr lang="fr-FR" dirty="0" smtClean="0"/>
              <a:t>kg (poids du système cahier des charges)</a:t>
            </a:r>
          </a:p>
          <a:p>
            <a:r>
              <a:rPr lang="fr-FR" dirty="0"/>
              <a:t>	D</a:t>
            </a:r>
            <a:r>
              <a:rPr lang="fr-FR" dirty="0" smtClean="0"/>
              <a:t>émonstration </a:t>
            </a:r>
            <a:r>
              <a:rPr lang="fr-FR" dirty="0"/>
              <a:t>de l’influence de la pente pour un module de </a:t>
            </a:r>
            <a:r>
              <a:rPr lang="fr-FR" dirty="0" smtClean="0"/>
              <a:t>500g (poids du système simulation)</a:t>
            </a:r>
          </a:p>
          <a:p>
            <a:r>
              <a:rPr lang="fr-FR" dirty="0" smtClean="0"/>
              <a:t>	Démonstration </a:t>
            </a:r>
            <a:r>
              <a:rPr lang="fr-FR" dirty="0"/>
              <a:t>de l’accélération liée à la </a:t>
            </a:r>
            <a:r>
              <a:rPr lang="fr-FR" dirty="0" smtClean="0"/>
              <a:t>pesanteur</a:t>
            </a:r>
          </a:p>
          <a:p>
            <a:r>
              <a:rPr lang="fr-FR" dirty="0"/>
              <a:t>	</a:t>
            </a:r>
            <a:r>
              <a:rPr lang="fr-FR" dirty="0" smtClean="0"/>
              <a:t>Conclusion</a:t>
            </a:r>
            <a:endParaRPr lang="fr-FR" dirty="0"/>
          </a:p>
          <a:p>
            <a:endParaRPr lang="fr-FR" dirty="0"/>
          </a:p>
          <a:p>
            <a:endParaRPr lang="fr-FR" dirty="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6532" y="4641122"/>
            <a:ext cx="2291251" cy="1778011"/>
          </a:xfrm>
          <a:prstGeom prst="rect">
            <a:avLst/>
          </a:prstGeom>
        </p:spPr>
      </p:pic>
    </p:spTree>
    <p:extLst>
      <p:ext uri="{BB962C8B-B14F-4D97-AF65-F5344CB8AC3E}">
        <p14:creationId xmlns:p14="http://schemas.microsoft.com/office/powerpoint/2010/main" val="17484170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angle rectangle 3"/>
          <p:cNvSpPr/>
          <p:nvPr/>
        </p:nvSpPr>
        <p:spPr>
          <a:xfrm>
            <a:off x="0" y="4018647"/>
            <a:ext cx="4172146" cy="2837793"/>
          </a:xfrm>
          <a:prstGeom prst="r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rganigramme : Connecteur 4"/>
          <p:cNvSpPr/>
          <p:nvPr/>
        </p:nvSpPr>
        <p:spPr>
          <a:xfrm>
            <a:off x="1485237" y="4656086"/>
            <a:ext cx="450557" cy="4698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rganigramme : Connecteur 5"/>
          <p:cNvSpPr/>
          <p:nvPr/>
        </p:nvSpPr>
        <p:spPr>
          <a:xfrm>
            <a:off x="2169795" y="5097520"/>
            <a:ext cx="450557" cy="49259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Processus 6"/>
          <p:cNvSpPr/>
          <p:nvPr/>
        </p:nvSpPr>
        <p:spPr>
          <a:xfrm rot="2007158">
            <a:off x="1557255" y="4455679"/>
            <a:ext cx="1488497" cy="52537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p:nvPr/>
        </p:nvCxnSpPr>
        <p:spPr>
          <a:xfrm flipH="1">
            <a:off x="2179949" y="4659490"/>
            <a:ext cx="3" cy="14930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ZoneTexte 8"/>
              <p:cNvSpPr txBox="1"/>
              <p:nvPr/>
            </p:nvSpPr>
            <p:spPr>
              <a:xfrm>
                <a:off x="1637272" y="5596133"/>
                <a:ext cx="746005"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𝑃</m:t>
                          </m:r>
                        </m:e>
                      </m:acc>
                    </m:oMath>
                  </m:oMathPara>
                </a14:m>
                <a:endParaRPr lang="fr-FR" dirty="0"/>
              </a:p>
            </p:txBody>
          </p:sp>
        </mc:Choice>
        <mc:Fallback xmlns="">
          <p:sp>
            <p:nvSpPr>
              <p:cNvPr id="9" name="ZoneTexte 8"/>
              <p:cNvSpPr txBox="1">
                <a:spLocks noRot="1" noChangeAspect="1" noMove="1" noResize="1" noEditPoints="1" noAdjustHandles="1" noChangeArrowheads="1" noChangeShapeType="1" noTextEdit="1"/>
              </p:cNvSpPr>
              <p:nvPr/>
            </p:nvSpPr>
            <p:spPr>
              <a:xfrm>
                <a:off x="1637272" y="5596133"/>
                <a:ext cx="746005" cy="402931"/>
              </a:xfrm>
              <a:prstGeom prst="rect">
                <a:avLst/>
              </a:prstGeom>
              <a:blipFill>
                <a:blip r:embed="rId2"/>
                <a:stretch>
                  <a:fillRect/>
                </a:stretch>
              </a:blipFill>
            </p:spPr>
            <p:txBody>
              <a:bodyPr/>
              <a:lstStyle/>
              <a:p>
                <a:r>
                  <a:rPr lang="fr-FR">
                    <a:noFill/>
                  </a:rPr>
                  <a:t> </a:t>
                </a:r>
              </a:p>
            </p:txBody>
          </p:sp>
        </mc:Fallback>
      </mc:AlternateContent>
      <p:cxnSp>
        <p:nvCxnSpPr>
          <p:cNvPr id="10" name="Connecteur droit avec flèche 9"/>
          <p:cNvCxnSpPr/>
          <p:nvPr/>
        </p:nvCxnSpPr>
        <p:spPr>
          <a:xfrm>
            <a:off x="2169795" y="4656086"/>
            <a:ext cx="1144959" cy="814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ZoneTexte 10"/>
              <p:cNvSpPr txBox="1"/>
              <p:nvPr/>
            </p:nvSpPr>
            <p:spPr>
              <a:xfrm>
                <a:off x="3243148" y="5399201"/>
                <a:ext cx="8178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𝑎</m:t>
                          </m:r>
                          <m:r>
                            <a:rPr lang="fr-FR" i="1">
                              <a:latin typeface="Cambria Math" panose="02040503050406030204" pitchFamily="18" charset="0"/>
                            </a:rPr>
                            <m:t> </m:t>
                          </m:r>
                        </m:e>
                      </m:acc>
                    </m:oMath>
                  </m:oMathPara>
                </a14:m>
                <a:endParaRPr lang="fr-FR" dirty="0"/>
              </a:p>
            </p:txBody>
          </p:sp>
        </mc:Choice>
        <mc:Fallback xmlns="">
          <p:sp>
            <p:nvSpPr>
              <p:cNvPr id="11" name="ZoneTexte 10"/>
              <p:cNvSpPr txBox="1">
                <a:spLocks noRot="1" noChangeAspect="1" noMove="1" noResize="1" noEditPoints="1" noAdjustHandles="1" noChangeArrowheads="1" noChangeShapeType="1" noTextEdit="1"/>
              </p:cNvSpPr>
              <p:nvPr/>
            </p:nvSpPr>
            <p:spPr>
              <a:xfrm>
                <a:off x="3243148" y="5399201"/>
                <a:ext cx="817891" cy="369332"/>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p:cNvSpPr txBox="1"/>
              <p:nvPr/>
            </p:nvSpPr>
            <p:spPr>
              <a:xfrm>
                <a:off x="3162206" y="6488668"/>
                <a:ext cx="6195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α</m:t>
                      </m:r>
                    </m:oMath>
                  </m:oMathPara>
                </a14:m>
                <a:endParaRPr lang="fr-FR" dirty="0"/>
              </a:p>
            </p:txBody>
          </p:sp>
        </mc:Choice>
        <mc:Fallback xmlns="">
          <p:sp>
            <p:nvSpPr>
              <p:cNvPr id="12" name="ZoneTexte 11"/>
              <p:cNvSpPr txBox="1">
                <a:spLocks noRot="1" noChangeAspect="1" noMove="1" noResize="1" noEditPoints="1" noAdjustHandles="1" noChangeArrowheads="1" noChangeShapeType="1" noTextEdit="1"/>
              </p:cNvSpPr>
              <p:nvPr/>
            </p:nvSpPr>
            <p:spPr>
              <a:xfrm>
                <a:off x="3162206" y="6488668"/>
                <a:ext cx="619515" cy="369332"/>
              </a:xfrm>
              <a:prstGeom prst="rect">
                <a:avLst/>
              </a:prstGeom>
              <a:blipFill>
                <a:blip r:embed="rId4"/>
                <a:stretch>
                  <a:fillRect/>
                </a:stretch>
              </a:blipFill>
            </p:spPr>
            <p:txBody>
              <a:bodyPr/>
              <a:lstStyle/>
              <a:p>
                <a:r>
                  <a:rPr lang="fr-FR">
                    <a:noFill/>
                  </a:rPr>
                  <a:t> </a:t>
                </a:r>
              </a:p>
            </p:txBody>
          </p:sp>
        </mc:Fallback>
      </mc:AlternateContent>
      <p:cxnSp>
        <p:nvCxnSpPr>
          <p:cNvPr id="19" name="Connecteur droit avec flèche 18"/>
          <p:cNvCxnSpPr/>
          <p:nvPr/>
        </p:nvCxnSpPr>
        <p:spPr>
          <a:xfrm flipV="1">
            <a:off x="2169438" y="3668110"/>
            <a:ext cx="752439" cy="10018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ZoneTexte 19"/>
              <p:cNvSpPr txBox="1"/>
              <p:nvPr/>
            </p:nvSpPr>
            <p:spPr>
              <a:xfrm>
                <a:off x="2782735" y="3734485"/>
                <a:ext cx="714454"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𝑅</m:t>
                          </m:r>
                        </m:e>
                      </m:acc>
                    </m:oMath>
                  </m:oMathPara>
                </a14:m>
                <a:endParaRPr lang="fr-FR" dirty="0"/>
              </a:p>
            </p:txBody>
          </p:sp>
        </mc:Choice>
        <mc:Fallback xmlns="">
          <p:sp>
            <p:nvSpPr>
              <p:cNvPr id="20" name="ZoneTexte 19"/>
              <p:cNvSpPr txBox="1">
                <a:spLocks noRot="1" noChangeAspect="1" noMove="1" noResize="1" noEditPoints="1" noAdjustHandles="1" noChangeArrowheads="1" noChangeShapeType="1" noTextEdit="1"/>
              </p:cNvSpPr>
              <p:nvPr/>
            </p:nvSpPr>
            <p:spPr>
              <a:xfrm>
                <a:off x="2782735" y="3734485"/>
                <a:ext cx="714454" cy="402931"/>
              </a:xfrm>
              <a:prstGeom prst="rect">
                <a:avLst/>
              </a:prstGeom>
              <a:blipFill>
                <a:blip r:embed="rId5"/>
                <a:stretch>
                  <a:fillRect/>
                </a:stretch>
              </a:blipFill>
            </p:spPr>
            <p:txBody>
              <a:bodyPr/>
              <a:lstStyle/>
              <a:p>
                <a:r>
                  <a:rPr lang="fr-FR">
                    <a:noFill/>
                  </a:rPr>
                  <a:t> </a:t>
                </a:r>
              </a:p>
            </p:txBody>
          </p:sp>
        </mc:Fallback>
      </mc:AlternateContent>
      <p:cxnSp>
        <p:nvCxnSpPr>
          <p:cNvPr id="22" name="Connecteur droit avec flèche 21"/>
          <p:cNvCxnSpPr/>
          <p:nvPr/>
        </p:nvCxnSpPr>
        <p:spPr>
          <a:xfrm flipH="1" flipV="1">
            <a:off x="1145315" y="3970837"/>
            <a:ext cx="1024124" cy="6852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ZoneTexte 23"/>
              <p:cNvSpPr txBox="1"/>
              <p:nvPr/>
            </p:nvSpPr>
            <p:spPr>
              <a:xfrm>
                <a:off x="1128010" y="3706664"/>
                <a:ext cx="714454" cy="4029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𝐹</m:t>
                          </m:r>
                        </m:e>
                      </m:acc>
                    </m:oMath>
                  </m:oMathPara>
                </a14:m>
                <a:endParaRPr lang="fr-FR" dirty="0"/>
              </a:p>
            </p:txBody>
          </p:sp>
        </mc:Choice>
        <mc:Fallback xmlns="">
          <p:sp>
            <p:nvSpPr>
              <p:cNvPr id="24" name="ZoneTexte 23"/>
              <p:cNvSpPr txBox="1">
                <a:spLocks noRot="1" noChangeAspect="1" noMove="1" noResize="1" noEditPoints="1" noAdjustHandles="1" noChangeArrowheads="1" noChangeShapeType="1" noTextEdit="1"/>
              </p:cNvSpPr>
              <p:nvPr/>
            </p:nvSpPr>
            <p:spPr>
              <a:xfrm>
                <a:off x="1128010" y="3706664"/>
                <a:ext cx="714454" cy="402931"/>
              </a:xfrm>
              <a:prstGeom prst="rect">
                <a:avLst/>
              </a:prstGeom>
              <a:blipFill>
                <a:blip r:embed="rId6"/>
                <a:stretch>
                  <a:fillRect t="-7576" r="-598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ZoneTexte 26"/>
              <p:cNvSpPr txBox="1"/>
              <p:nvPr/>
            </p:nvSpPr>
            <p:spPr>
              <a:xfrm>
                <a:off x="476515" y="971136"/>
                <a:ext cx="2995448" cy="1326838"/>
              </a:xfrm>
              <a:prstGeom prst="rect">
                <a:avLst/>
              </a:prstGeom>
              <a:noFill/>
            </p:spPr>
            <p:txBody>
              <a:bodyPr wrap="square" rtlCol="0">
                <a:spAutoFit/>
              </a:bodyPr>
              <a:lstStyle/>
              <a:p>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r>
                          <a:rPr lang="fr-FR" b="0" i="1" smtClean="0">
                            <a:latin typeface="Cambria Math" panose="02040503050406030204" pitchFamily="18" charset="0"/>
                          </a:rPr>
                          <m:t> </m:t>
                        </m:r>
                      </m:e>
                    </m:acc>
                  </m:oMath>
                </a14:m>
                <a:r>
                  <a:rPr lang="fr-FR" dirty="0" smtClean="0"/>
                  <a:t>accélération </a:t>
                </a:r>
              </a:p>
              <a:p>
                <a14:m>
                  <m:oMath xmlns:m="http://schemas.openxmlformats.org/officeDocument/2006/math">
                    <m:acc>
                      <m:accPr>
                        <m:chr m:val="⃑"/>
                        <m:ctrlPr>
                          <a:rPr lang="fr-FR" i="1">
                            <a:latin typeface="Cambria Math" panose="02040503050406030204" pitchFamily="18" charset="0"/>
                          </a:rPr>
                        </m:ctrlPr>
                      </m:accPr>
                      <m:e>
                        <m:r>
                          <a:rPr lang="fr-FR" b="0" i="1" smtClean="0">
                            <a:latin typeface="Cambria Math" panose="02040503050406030204" pitchFamily="18" charset="0"/>
                          </a:rPr>
                          <m:t>𝑃</m:t>
                        </m:r>
                      </m:e>
                    </m:acc>
                  </m:oMath>
                </a14:m>
                <a:r>
                  <a:rPr lang="fr-FR" dirty="0" smtClean="0"/>
                  <a:t> poids</a:t>
                </a:r>
              </a:p>
              <a:p>
                <a14:m>
                  <m:oMath xmlns:m="http://schemas.openxmlformats.org/officeDocument/2006/math">
                    <m:acc>
                      <m:accPr>
                        <m:chr m:val="⃑"/>
                        <m:ctrlPr>
                          <a:rPr lang="fr-FR" i="1">
                            <a:latin typeface="Cambria Math" panose="02040503050406030204" pitchFamily="18" charset="0"/>
                          </a:rPr>
                        </m:ctrlPr>
                      </m:accPr>
                      <m:e>
                        <m:r>
                          <a:rPr lang="fr-FR" b="0" i="1" smtClean="0">
                            <a:latin typeface="Cambria Math" panose="02040503050406030204" pitchFamily="18" charset="0"/>
                          </a:rPr>
                          <m:t>𝐹</m:t>
                        </m:r>
                      </m:e>
                    </m:acc>
                    <m:r>
                      <a:rPr lang="fr-FR" b="0" i="1" smtClean="0">
                        <a:latin typeface="Cambria Math" panose="02040503050406030204" pitchFamily="18" charset="0"/>
                      </a:rPr>
                      <m:t> </m:t>
                    </m:r>
                  </m:oMath>
                </a14:m>
                <a:r>
                  <a:rPr lang="fr-FR" dirty="0" smtClean="0"/>
                  <a:t>force de résistance moteur</a:t>
                </a:r>
              </a:p>
              <a:p>
                <a14:m>
                  <m:oMath xmlns:m="http://schemas.openxmlformats.org/officeDocument/2006/math">
                    <m:acc>
                      <m:accPr>
                        <m:chr m:val="⃑"/>
                        <m:ctrlPr>
                          <a:rPr lang="fr-FR" i="1">
                            <a:latin typeface="Cambria Math" panose="02040503050406030204" pitchFamily="18" charset="0"/>
                          </a:rPr>
                        </m:ctrlPr>
                      </m:accPr>
                      <m:e>
                        <m:r>
                          <a:rPr lang="fr-FR" b="0" i="1" smtClean="0">
                            <a:latin typeface="Cambria Math" panose="02040503050406030204" pitchFamily="18" charset="0"/>
                          </a:rPr>
                          <m:t>𝑅</m:t>
                        </m:r>
                      </m:e>
                    </m:acc>
                  </m:oMath>
                </a14:m>
                <a:r>
                  <a:rPr lang="fr-FR" dirty="0" smtClean="0"/>
                  <a:t> réaction du support</a:t>
                </a:r>
                <a:endParaRPr lang="fr-FR" dirty="0"/>
              </a:p>
            </p:txBody>
          </p:sp>
        </mc:Choice>
        <mc:Fallback xmlns="">
          <p:sp>
            <p:nvSpPr>
              <p:cNvPr id="27" name="ZoneTexte 26"/>
              <p:cNvSpPr txBox="1">
                <a:spLocks noRot="1" noChangeAspect="1" noMove="1" noResize="1" noEditPoints="1" noAdjustHandles="1" noChangeArrowheads="1" noChangeShapeType="1" noTextEdit="1"/>
              </p:cNvSpPr>
              <p:nvPr/>
            </p:nvSpPr>
            <p:spPr>
              <a:xfrm>
                <a:off x="476515" y="971136"/>
                <a:ext cx="2995448" cy="1326838"/>
              </a:xfrm>
              <a:prstGeom prst="rect">
                <a:avLst/>
              </a:prstGeom>
              <a:blipFill>
                <a:blip r:embed="rId7"/>
                <a:stretch>
                  <a:fillRect t="-2294" b="-4587"/>
                </a:stretch>
              </a:blipFill>
            </p:spPr>
            <p:txBody>
              <a:bodyPr/>
              <a:lstStyle/>
              <a:p>
                <a:r>
                  <a:rPr lang="fr-FR">
                    <a:noFill/>
                  </a:rPr>
                  <a:t> </a:t>
                </a:r>
              </a:p>
            </p:txBody>
          </p:sp>
        </mc:Fallback>
      </mc:AlternateContent>
      <p:cxnSp>
        <p:nvCxnSpPr>
          <p:cNvPr id="29" name="Connecteur droit 28"/>
          <p:cNvCxnSpPr/>
          <p:nvPr/>
        </p:nvCxnSpPr>
        <p:spPr>
          <a:xfrm flipH="1">
            <a:off x="1535740" y="4670000"/>
            <a:ext cx="633698" cy="10160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Arc 29"/>
          <p:cNvSpPr/>
          <p:nvPr/>
        </p:nvSpPr>
        <p:spPr>
          <a:xfrm>
            <a:off x="3067267" y="6264166"/>
            <a:ext cx="247487" cy="59383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1" name="ZoneTexte 30"/>
              <p:cNvSpPr txBox="1"/>
              <p:nvPr/>
            </p:nvSpPr>
            <p:spPr>
              <a:xfrm>
                <a:off x="1706704" y="5023988"/>
                <a:ext cx="6195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α</m:t>
                      </m:r>
                    </m:oMath>
                  </m:oMathPara>
                </a14:m>
                <a:endParaRPr lang="fr-FR" dirty="0"/>
              </a:p>
            </p:txBody>
          </p:sp>
        </mc:Choice>
        <mc:Fallback xmlns="">
          <p:sp>
            <p:nvSpPr>
              <p:cNvPr id="31" name="ZoneTexte 30"/>
              <p:cNvSpPr txBox="1">
                <a:spLocks noRot="1" noChangeAspect="1" noMove="1" noResize="1" noEditPoints="1" noAdjustHandles="1" noChangeArrowheads="1" noChangeShapeType="1" noTextEdit="1"/>
              </p:cNvSpPr>
              <p:nvPr/>
            </p:nvSpPr>
            <p:spPr>
              <a:xfrm>
                <a:off x="1706704" y="5023988"/>
                <a:ext cx="619515" cy="369332"/>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2" name="ZoneTexte 31"/>
              <p:cNvSpPr txBox="1"/>
              <p:nvPr/>
            </p:nvSpPr>
            <p:spPr>
              <a:xfrm>
                <a:off x="5101826" y="1005404"/>
                <a:ext cx="5181600" cy="5861092"/>
              </a:xfrm>
              <a:prstGeom prst="rect">
                <a:avLst/>
              </a:prstGeom>
              <a:noFill/>
            </p:spPr>
            <p:txBody>
              <a:bodyPr wrap="square" rtlCol="0">
                <a:spAutoFit/>
              </a:bodyPr>
              <a:lstStyle/>
              <a:p>
                <a:r>
                  <a:rPr lang="fr-FR" dirty="0" smtClean="0"/>
                  <a:t>Projection s</a:t>
                </a:r>
                <a:r>
                  <a:rPr lang="fr-FR" b="0" dirty="0" smtClean="0"/>
                  <a:t>ur x	</a:t>
                </a:r>
                <a14:m>
                  <m:oMath xmlns:m="http://schemas.openxmlformats.org/officeDocument/2006/math">
                    <m:r>
                      <a:rPr lang="fr-FR" b="0" i="1" smtClean="0">
                        <a:latin typeface="Cambria Math" panose="02040503050406030204" pitchFamily="18" charset="0"/>
                      </a:rPr>
                      <m:t>𝑚</m:t>
                    </m:r>
                    <m:r>
                      <a:rPr lang="fr-FR" b="0" i="1" smtClean="0">
                        <a:latin typeface="Cambria Math" panose="02040503050406030204" pitchFamily="18" charset="0"/>
                      </a:rPr>
                      <m:t>∗</m:t>
                    </m:r>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𝑎</m:t>
                        </m:r>
                      </m:e>
                    </m:acc>
                    <m:r>
                      <a:rPr lang="fr-FR" i="1" smtClean="0">
                        <a:latin typeface="Cambria Math" panose="02040503050406030204" pitchFamily="18" charset="0"/>
                      </a:rPr>
                      <m:t>=</m:t>
                    </m:r>
                    <m:r>
                      <a:rPr lang="fr-FR" b="0" i="1" smtClean="0">
                        <a:latin typeface="Cambria Math" panose="02040503050406030204" pitchFamily="18" charset="0"/>
                      </a:rPr>
                      <m:t>−</m:t>
                    </m:r>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𝐹</m:t>
                        </m:r>
                      </m:e>
                    </m:acc>
                    <m:r>
                      <a:rPr lang="fr-FR" b="0" i="1" smtClean="0">
                        <a:latin typeface="Cambria Math" panose="02040503050406030204" pitchFamily="18" charset="0"/>
                      </a:rPr>
                      <m:t>+</m:t>
                    </m:r>
                    <m:acc>
                      <m:accPr>
                        <m:chr m:val="⃑"/>
                        <m:ctrlPr>
                          <a:rPr lang="fr-FR" b="0" i="1" smtClean="0">
                            <a:latin typeface="Cambria Math" panose="02040503050406030204" pitchFamily="18" charset="0"/>
                          </a:rPr>
                        </m:ctrlPr>
                      </m:accPr>
                      <m:e>
                        <m:r>
                          <a:rPr lang="fr-FR" b="0" i="1" smtClean="0">
                            <a:latin typeface="Cambria Math" panose="02040503050406030204" pitchFamily="18" charset="0"/>
                          </a:rPr>
                          <m:t>𝑃</m:t>
                        </m:r>
                      </m:e>
                    </m:acc>
                    <m:r>
                      <a:rPr lang="fr-FR" i="1">
                        <a:latin typeface="Cambria Math" panose="02040503050406030204" pitchFamily="18" charset="0"/>
                        <a:ea typeface="Cambria Math" panose="02040503050406030204" pitchFamily="18" charset="0"/>
                      </a:rPr>
                      <m:t>×</m:t>
                    </m:r>
                    <m:func>
                      <m:funcPr>
                        <m:ctrlPr>
                          <a:rPr lang="fr-FR" b="0" i="1" smtClean="0">
                            <a:latin typeface="Cambria Math" panose="02040503050406030204" pitchFamily="18" charset="0"/>
                            <a:ea typeface="Cambria Math" panose="02040503050406030204" pitchFamily="18" charset="0"/>
                          </a:rPr>
                        </m:ctrlPr>
                      </m:funcPr>
                      <m:fName>
                        <m:r>
                          <m:rPr>
                            <m:sty m:val="p"/>
                          </m:rPr>
                          <a:rPr lang="fr-FR" b="0" i="0" smtClean="0">
                            <a:latin typeface="Cambria Math" panose="02040503050406030204" pitchFamily="18" charset="0"/>
                            <a:ea typeface="Cambria Math" panose="02040503050406030204" pitchFamily="18" charset="0"/>
                          </a:rPr>
                          <m:t>sin</m:t>
                        </m:r>
                      </m:fName>
                      <m:e>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𝛼</m:t>
                            </m:r>
                          </m:e>
                        </m:d>
                      </m:e>
                    </m:func>
                  </m:oMath>
                </a14:m>
                <a:endParaRPr lang="fr-FR" b="0" dirty="0" smtClean="0">
                  <a:ea typeface="Cambria Math" panose="02040503050406030204" pitchFamily="18" charset="0"/>
                </a:endParaRPr>
              </a:p>
              <a:p>
                <a:r>
                  <a:rPr lang="fr-FR" b="0" dirty="0" smtClean="0">
                    <a:ea typeface="Cambria Math" panose="02040503050406030204" pitchFamily="18" charset="0"/>
                  </a:rPr>
                  <a:t>Projection sur y	</a:t>
                </a:r>
                <a14:m>
                  <m:oMath xmlns:m="http://schemas.openxmlformats.org/officeDocument/2006/math">
                    <m:r>
                      <a:rPr lang="fr-FR" b="0" i="1" smtClean="0">
                        <a:latin typeface="Cambria Math" panose="02040503050406030204" pitchFamily="18" charset="0"/>
                      </a:rPr>
                      <m:t>0</m:t>
                    </m:r>
                    <m:r>
                      <a:rPr lang="fr-FR" i="1">
                        <a:latin typeface="Cambria Math" panose="02040503050406030204" pitchFamily="18" charset="0"/>
                      </a:rPr>
                      <m:t>=</m:t>
                    </m:r>
                    <m:acc>
                      <m:accPr>
                        <m:chr m:val="⃑"/>
                        <m:ctrlPr>
                          <a:rPr lang="fr-FR" i="1">
                            <a:latin typeface="Cambria Math" panose="02040503050406030204" pitchFamily="18" charset="0"/>
                          </a:rPr>
                        </m:ctrlPr>
                      </m:accPr>
                      <m:e>
                        <m:r>
                          <a:rPr lang="fr-FR" b="0" i="1" smtClean="0">
                            <a:latin typeface="Cambria Math" panose="02040503050406030204" pitchFamily="18" charset="0"/>
                          </a:rPr>
                          <m:t>𝑅</m:t>
                        </m:r>
                      </m:e>
                    </m:acc>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𝑃</m:t>
                        </m:r>
                      </m:e>
                    </m:acc>
                    <m:r>
                      <a:rPr lang="fr-FR" i="1">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cos</m:t>
                    </m:r>
                    <m:r>
                      <a:rPr lang="fr-FR" b="0" i="1" smtClean="0">
                        <a:latin typeface="Cambria Math" panose="02040503050406030204" pitchFamily="18" charset="0"/>
                        <a:ea typeface="Cambria Math" panose="02040503050406030204" pitchFamily="18" charset="0"/>
                      </a:rPr>
                      <m:t>⁡(</m:t>
                    </m:r>
                    <m:r>
                      <a:rPr lang="fr-FR" i="1" dirty="0" smtClean="0">
                        <a:latin typeface="Cambria Math" panose="02040503050406030204" pitchFamily="18" charset="0"/>
                      </a:rPr>
                      <m:t>𝛼</m:t>
                    </m:r>
                    <m:r>
                      <a:rPr lang="fr-FR" b="0" i="1" dirty="0" smtClean="0">
                        <a:latin typeface="Cambria Math" panose="02040503050406030204" pitchFamily="18" charset="0"/>
                      </a:rPr>
                      <m:t>)</m:t>
                    </m:r>
                  </m:oMath>
                </a14:m>
                <a:endParaRPr lang="fr-FR" dirty="0" smtClean="0"/>
              </a:p>
              <a:p>
                <a:endParaRPr lang="fr-FR" dirty="0"/>
              </a:p>
              <a:p>
                <a:r>
                  <a:rPr lang="fr-FR" dirty="0" smtClean="0"/>
                  <a:t>Le but étant d’avoir une accélération nulle (vitesse constante)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e>
                    </m:acc>
                    <m:r>
                      <a:rPr lang="fr-FR" b="0" i="1" smtClean="0">
                        <a:latin typeface="Cambria Math" panose="02040503050406030204" pitchFamily="18" charset="0"/>
                      </a:rPr>
                      <m:t>=0</m:t>
                    </m:r>
                  </m:oMath>
                </a14:m>
                <a:endParaRPr lang="fr-FR" dirty="0" smtClean="0"/>
              </a:p>
              <a:p>
                <a:endParaRPr lang="fr-FR" dirty="0"/>
              </a:p>
              <a:p>
                <a:r>
                  <a:rPr lang="fr-FR" dirty="0">
                    <a:ea typeface="Cambria Math" panose="02040503050406030204" pitchFamily="18" charset="0"/>
                  </a:rPr>
                  <a:t>Projection sur y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𝑅</m:t>
                        </m:r>
                      </m:e>
                    </m:acc>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𝑃</m:t>
                        </m:r>
                      </m:e>
                    </m:acc>
                    <m:r>
                      <a:rPr lang="fr-FR" i="1">
                        <a:latin typeface="Cambria Math" panose="02040503050406030204" pitchFamily="18" charset="0"/>
                        <a:ea typeface="Cambria Math" panose="02040503050406030204" pitchFamily="18" charset="0"/>
                      </a:rPr>
                      <m:t>×</m:t>
                    </m:r>
                    <m:r>
                      <m:rPr>
                        <m:sty m:val="p"/>
                      </m:rPr>
                      <a:rPr lang="fr-FR">
                        <a:latin typeface="Cambria Math" panose="02040503050406030204" pitchFamily="18" charset="0"/>
                        <a:ea typeface="Cambria Math" panose="02040503050406030204" pitchFamily="18" charset="0"/>
                      </a:rPr>
                      <m:t>cos</m:t>
                    </m:r>
                    <m:r>
                      <a:rPr lang="fr-FR" i="1">
                        <a:latin typeface="Cambria Math" panose="02040503050406030204" pitchFamily="18" charset="0"/>
                        <a:ea typeface="Cambria Math" panose="02040503050406030204" pitchFamily="18" charset="0"/>
                      </a:rPr>
                      <m:t>⁡(</m:t>
                    </m:r>
                    <m:r>
                      <a:rPr lang="fr-FR" i="1" dirty="0">
                        <a:latin typeface="Cambria Math" panose="02040503050406030204" pitchFamily="18" charset="0"/>
                      </a:rPr>
                      <m:t>𝛼</m:t>
                    </m:r>
                    <m:r>
                      <a:rPr lang="fr-FR" i="1" dirty="0">
                        <a:latin typeface="Cambria Math" panose="02040503050406030204" pitchFamily="18" charset="0"/>
                      </a:rPr>
                      <m:t>)</m:t>
                    </m:r>
                  </m:oMath>
                </a14:m>
                <a:endParaRPr lang="fr-FR" dirty="0" smtClean="0"/>
              </a:p>
              <a:p>
                <a:r>
                  <a:rPr lang="fr-FR" dirty="0"/>
                  <a:t>Projection sur x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𝐹</m:t>
                        </m:r>
                      </m:e>
                    </m:acc>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𝑃</m:t>
                        </m:r>
                      </m:e>
                    </m:acc>
                    <m:r>
                      <a:rPr lang="fr-FR" i="1">
                        <a:latin typeface="Cambria Math" panose="02040503050406030204" pitchFamily="18" charset="0"/>
                        <a:ea typeface="Cambria Math" panose="02040503050406030204" pitchFamily="18" charset="0"/>
                      </a:rPr>
                      <m:t>×</m:t>
                    </m:r>
                    <m:func>
                      <m:funcPr>
                        <m:ctrlPr>
                          <a:rPr lang="fr-FR" i="1">
                            <a:latin typeface="Cambria Math" panose="02040503050406030204" pitchFamily="18" charset="0"/>
                            <a:ea typeface="Cambria Math" panose="02040503050406030204" pitchFamily="18" charset="0"/>
                          </a:rPr>
                        </m:ctrlPr>
                      </m:funcPr>
                      <m:fName>
                        <m:r>
                          <m:rPr>
                            <m:sty m:val="p"/>
                          </m:rPr>
                          <a:rPr lang="fr-FR">
                            <a:latin typeface="Cambria Math" panose="02040503050406030204" pitchFamily="18" charset="0"/>
                            <a:ea typeface="Cambria Math" panose="02040503050406030204" pitchFamily="18" charset="0"/>
                          </a:rPr>
                          <m:t>sin</m:t>
                        </m:r>
                      </m:fName>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𝛼</m:t>
                            </m:r>
                          </m:e>
                        </m:d>
                      </m:e>
                    </m:func>
                  </m:oMath>
                </a14:m>
                <a:endParaRPr lang="fr-FR" dirty="0" smtClean="0"/>
              </a:p>
              <a:p>
                <a:r>
                  <a:rPr lang="fr-FR" dirty="0" smtClean="0"/>
                  <a:t>Si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𝐹</m:t>
                        </m:r>
                      </m:e>
                    </m:acc>
                    <m:r>
                      <a:rPr lang="fr-FR" i="1">
                        <a:latin typeface="Cambria Math" panose="02040503050406030204" pitchFamily="18" charset="0"/>
                        <a:ea typeface="Cambria Math" panose="02040503050406030204" pitchFamily="18" charset="0"/>
                      </a:rPr>
                      <m:t>&lt;</m:t>
                    </m:r>
                    <m:acc>
                      <m:accPr>
                        <m:chr m:val="⃑"/>
                        <m:ctrlPr>
                          <a:rPr lang="fr-FR" i="1">
                            <a:latin typeface="Cambria Math" panose="02040503050406030204" pitchFamily="18" charset="0"/>
                          </a:rPr>
                        </m:ctrlPr>
                      </m:accPr>
                      <m:e>
                        <m:r>
                          <a:rPr lang="fr-FR" i="1">
                            <a:latin typeface="Cambria Math" panose="02040503050406030204" pitchFamily="18" charset="0"/>
                          </a:rPr>
                          <m:t>𝑃</m:t>
                        </m:r>
                      </m:e>
                    </m:acc>
                    <m:r>
                      <a:rPr lang="fr-FR" i="1">
                        <a:latin typeface="Cambria Math" panose="02040503050406030204" pitchFamily="18" charset="0"/>
                        <a:ea typeface="Cambria Math" panose="02040503050406030204" pitchFamily="18" charset="0"/>
                      </a:rPr>
                      <m:t>×</m:t>
                    </m:r>
                    <m:func>
                      <m:funcPr>
                        <m:ctrlPr>
                          <a:rPr lang="fr-FR" i="1">
                            <a:latin typeface="Cambria Math" panose="02040503050406030204" pitchFamily="18" charset="0"/>
                            <a:ea typeface="Cambria Math" panose="02040503050406030204" pitchFamily="18" charset="0"/>
                          </a:rPr>
                        </m:ctrlPr>
                      </m:funcPr>
                      <m:fName>
                        <m:r>
                          <m:rPr>
                            <m:sty m:val="p"/>
                          </m:rPr>
                          <a:rPr lang="fr-FR">
                            <a:latin typeface="Cambria Math" panose="02040503050406030204" pitchFamily="18" charset="0"/>
                            <a:ea typeface="Cambria Math" panose="02040503050406030204" pitchFamily="18" charset="0"/>
                          </a:rPr>
                          <m:t>sin</m:t>
                        </m:r>
                      </m:fName>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𝛼</m:t>
                            </m:r>
                          </m:e>
                        </m:d>
                      </m:e>
                    </m:func>
                  </m:oMath>
                </a14:m>
                <a:r>
                  <a:rPr lang="fr-FR" dirty="0" smtClean="0"/>
                  <a:t> alors </a:t>
                </a:r>
                <a14:m>
                  <m:oMath xmlns:m="http://schemas.openxmlformats.org/officeDocument/2006/math">
                    <m:acc>
                      <m:accPr>
                        <m:chr m:val="⃗"/>
                        <m:ctrlPr>
                          <a:rPr lang="fr-FR" i="1" smtClean="0">
                            <a:latin typeface="Cambria Math" panose="02040503050406030204" pitchFamily="18" charset="0"/>
                          </a:rPr>
                        </m:ctrlPr>
                      </m:accPr>
                      <m:e>
                        <m:r>
                          <a:rPr lang="fr-FR" i="1">
                            <a:latin typeface="Cambria Math" panose="02040503050406030204" pitchFamily="18" charset="0"/>
                          </a:rPr>
                          <m:t>𝛼</m:t>
                        </m:r>
                      </m:e>
                    </m:acc>
                    <m:r>
                      <a:rPr lang="fr-FR" i="1">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𝐹</m:t>
                            </m:r>
                          </m:e>
                        </m:acc>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𝑃</m:t>
                            </m:r>
                          </m:e>
                        </m:acc>
                        <m:r>
                          <a:rPr lang="fr-FR" i="1">
                            <a:latin typeface="Cambria Math" panose="02040503050406030204" pitchFamily="18" charset="0"/>
                            <a:ea typeface="Cambria Math" panose="02040503050406030204" pitchFamily="18" charset="0"/>
                          </a:rPr>
                          <m:t>×</m:t>
                        </m:r>
                        <m:func>
                          <m:funcPr>
                            <m:ctrlPr>
                              <a:rPr lang="fr-FR" i="1">
                                <a:latin typeface="Cambria Math" panose="02040503050406030204" pitchFamily="18" charset="0"/>
                                <a:ea typeface="Cambria Math" panose="02040503050406030204" pitchFamily="18" charset="0"/>
                              </a:rPr>
                            </m:ctrlPr>
                          </m:funcPr>
                          <m:fName>
                            <m:r>
                              <m:rPr>
                                <m:sty m:val="p"/>
                              </m:rPr>
                              <a:rPr lang="fr-FR">
                                <a:latin typeface="Cambria Math" panose="02040503050406030204" pitchFamily="18" charset="0"/>
                                <a:ea typeface="Cambria Math" panose="02040503050406030204" pitchFamily="18" charset="0"/>
                              </a:rPr>
                              <m:t>sin</m:t>
                            </m:r>
                          </m:fName>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𝛼</m:t>
                                </m:r>
                              </m:e>
                            </m:d>
                          </m:e>
                        </m:func>
                      </m:num>
                      <m:den>
                        <m:r>
                          <a:rPr lang="fr-FR" b="0" i="1" smtClean="0">
                            <a:latin typeface="Cambria Math" panose="02040503050406030204" pitchFamily="18" charset="0"/>
                            <a:ea typeface="Cambria Math" panose="02040503050406030204" pitchFamily="18" charset="0"/>
                          </a:rPr>
                          <m:t>𝑚</m:t>
                        </m:r>
                      </m:den>
                    </m:f>
                  </m:oMath>
                </a14:m>
                <a:r>
                  <a:rPr lang="fr-FR" dirty="0" smtClean="0"/>
                  <a:t> le module accélère</a:t>
                </a:r>
              </a:p>
              <a:p>
                <a:r>
                  <a:rPr lang="fr-FR" dirty="0"/>
                  <a:t>Si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𝐹</m:t>
                        </m:r>
                      </m:e>
                    </m:acc>
                    <m:r>
                      <a:rPr lang="fr-FR" i="1">
                        <a:latin typeface="Cambria Math" panose="02040503050406030204" pitchFamily="18" charset="0"/>
                        <a:ea typeface="Cambria Math" panose="02040503050406030204" pitchFamily="18" charset="0"/>
                      </a:rPr>
                      <m:t>&gt;</m:t>
                    </m:r>
                    <m:acc>
                      <m:accPr>
                        <m:chr m:val="⃑"/>
                        <m:ctrlPr>
                          <a:rPr lang="fr-FR" i="1">
                            <a:latin typeface="Cambria Math" panose="02040503050406030204" pitchFamily="18" charset="0"/>
                          </a:rPr>
                        </m:ctrlPr>
                      </m:accPr>
                      <m:e>
                        <m:r>
                          <a:rPr lang="fr-FR" i="1">
                            <a:latin typeface="Cambria Math" panose="02040503050406030204" pitchFamily="18" charset="0"/>
                          </a:rPr>
                          <m:t>𝑃</m:t>
                        </m:r>
                      </m:e>
                    </m:acc>
                    <m:r>
                      <a:rPr lang="fr-FR" i="1">
                        <a:latin typeface="Cambria Math" panose="02040503050406030204" pitchFamily="18" charset="0"/>
                        <a:ea typeface="Cambria Math" panose="02040503050406030204" pitchFamily="18" charset="0"/>
                      </a:rPr>
                      <m:t>×</m:t>
                    </m:r>
                    <m:func>
                      <m:funcPr>
                        <m:ctrlPr>
                          <a:rPr lang="fr-FR" i="1">
                            <a:latin typeface="Cambria Math" panose="02040503050406030204" pitchFamily="18" charset="0"/>
                            <a:ea typeface="Cambria Math" panose="02040503050406030204" pitchFamily="18" charset="0"/>
                          </a:rPr>
                        </m:ctrlPr>
                      </m:funcPr>
                      <m:fName>
                        <m:r>
                          <m:rPr>
                            <m:sty m:val="p"/>
                          </m:rPr>
                          <a:rPr lang="fr-FR">
                            <a:latin typeface="Cambria Math" panose="02040503050406030204" pitchFamily="18" charset="0"/>
                            <a:ea typeface="Cambria Math" panose="02040503050406030204" pitchFamily="18" charset="0"/>
                          </a:rPr>
                          <m:t>sin</m:t>
                        </m:r>
                      </m:fName>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𝛼</m:t>
                            </m:r>
                          </m:e>
                        </m:d>
                      </m:e>
                    </m:func>
                  </m:oMath>
                </a14:m>
                <a:r>
                  <a:rPr lang="fr-FR" dirty="0"/>
                  <a:t> alors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𝛼</m:t>
                        </m:r>
                      </m:e>
                    </m:acc>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𝐹</m:t>
                            </m:r>
                          </m:e>
                        </m:acc>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𝑃</m:t>
                            </m:r>
                          </m:e>
                        </m:acc>
                        <m:r>
                          <a:rPr lang="fr-FR" i="1">
                            <a:latin typeface="Cambria Math" panose="02040503050406030204" pitchFamily="18" charset="0"/>
                            <a:ea typeface="Cambria Math" panose="02040503050406030204" pitchFamily="18" charset="0"/>
                          </a:rPr>
                          <m:t>×</m:t>
                        </m:r>
                        <m:func>
                          <m:funcPr>
                            <m:ctrlPr>
                              <a:rPr lang="fr-FR" i="1">
                                <a:latin typeface="Cambria Math" panose="02040503050406030204" pitchFamily="18" charset="0"/>
                                <a:ea typeface="Cambria Math" panose="02040503050406030204" pitchFamily="18" charset="0"/>
                              </a:rPr>
                            </m:ctrlPr>
                          </m:funcPr>
                          <m:fName>
                            <m:r>
                              <m:rPr>
                                <m:sty m:val="p"/>
                              </m:rPr>
                              <a:rPr lang="fr-FR">
                                <a:latin typeface="Cambria Math" panose="02040503050406030204" pitchFamily="18" charset="0"/>
                                <a:ea typeface="Cambria Math" panose="02040503050406030204" pitchFamily="18" charset="0"/>
                              </a:rPr>
                              <m:t>sin</m:t>
                            </m:r>
                          </m:fName>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𝛼</m:t>
                                </m:r>
                              </m:e>
                            </m:d>
                          </m:e>
                        </m:func>
                      </m:num>
                      <m:den>
                        <m:r>
                          <a:rPr lang="fr-FR" i="1">
                            <a:latin typeface="Cambria Math" panose="02040503050406030204" pitchFamily="18" charset="0"/>
                            <a:ea typeface="Cambria Math" panose="02040503050406030204" pitchFamily="18" charset="0"/>
                          </a:rPr>
                          <m:t>𝑚</m:t>
                        </m:r>
                      </m:den>
                    </m:f>
                  </m:oMath>
                </a14:m>
                <a:r>
                  <a:rPr lang="fr-FR" dirty="0" smtClean="0"/>
                  <a:t>le module freine</a:t>
                </a:r>
              </a:p>
              <a:p>
                <a:endParaRPr lang="fr-FR" dirty="0"/>
              </a:p>
              <a:p>
                <a:r>
                  <a:rPr lang="fr-FR" dirty="0" smtClean="0"/>
                  <a:t>Et Couple=F*Rayon de la roue</a:t>
                </a:r>
              </a:p>
              <a:p>
                <a:endParaRPr lang="fr-FR" dirty="0"/>
              </a:p>
              <a:p>
                <a:r>
                  <a:rPr lang="fr-FR" dirty="0" smtClean="0">
                    <a:solidFill>
                      <a:schemeClr val="accent2"/>
                    </a:solidFill>
                  </a:rPr>
                  <a:t>Ainsi pour avoir une accélération nul il faut:</a:t>
                </a:r>
              </a:p>
              <a:p>
                <a:r>
                  <a:rPr lang="fr-FR" dirty="0" smtClean="0">
                    <a:solidFill>
                      <a:schemeClr val="accent2"/>
                    </a:solidFill>
                  </a:rPr>
                  <a:t>C=</a:t>
                </a:r>
                <a14:m>
                  <m:oMath xmlns:m="http://schemas.openxmlformats.org/officeDocument/2006/math">
                    <m:acc>
                      <m:accPr>
                        <m:chr m:val="⃑"/>
                        <m:ctrlPr>
                          <a:rPr lang="fr-FR" i="1">
                            <a:solidFill>
                              <a:schemeClr val="accent2"/>
                            </a:solidFill>
                            <a:latin typeface="Cambria Math" panose="02040503050406030204" pitchFamily="18" charset="0"/>
                          </a:rPr>
                        </m:ctrlPr>
                      </m:accPr>
                      <m:e>
                        <m:r>
                          <a:rPr lang="fr-FR" i="1">
                            <a:solidFill>
                              <a:schemeClr val="accent2"/>
                            </a:solidFill>
                            <a:latin typeface="Cambria Math" panose="02040503050406030204" pitchFamily="18" charset="0"/>
                          </a:rPr>
                          <m:t>𝑃</m:t>
                        </m:r>
                      </m:e>
                    </m:acc>
                    <m:r>
                      <a:rPr lang="fr-FR" i="1">
                        <a:solidFill>
                          <a:schemeClr val="accent2"/>
                        </a:solidFill>
                        <a:latin typeface="Cambria Math" panose="02040503050406030204" pitchFamily="18" charset="0"/>
                        <a:ea typeface="Cambria Math" panose="02040503050406030204" pitchFamily="18" charset="0"/>
                      </a:rPr>
                      <m:t>×</m:t>
                    </m:r>
                    <m:func>
                      <m:funcPr>
                        <m:ctrlPr>
                          <a:rPr lang="fr-FR" i="1">
                            <a:solidFill>
                              <a:schemeClr val="accent2"/>
                            </a:solidFill>
                            <a:latin typeface="Cambria Math" panose="02040503050406030204" pitchFamily="18" charset="0"/>
                            <a:ea typeface="Cambria Math" panose="02040503050406030204" pitchFamily="18" charset="0"/>
                          </a:rPr>
                        </m:ctrlPr>
                      </m:funcPr>
                      <m:fName>
                        <m:r>
                          <m:rPr>
                            <m:sty m:val="p"/>
                          </m:rPr>
                          <a:rPr lang="fr-FR">
                            <a:solidFill>
                              <a:schemeClr val="accent2"/>
                            </a:solidFill>
                            <a:latin typeface="Cambria Math" panose="02040503050406030204" pitchFamily="18" charset="0"/>
                            <a:ea typeface="Cambria Math" panose="02040503050406030204" pitchFamily="18" charset="0"/>
                          </a:rPr>
                          <m:t>sin</m:t>
                        </m:r>
                      </m:fName>
                      <m:e>
                        <m:d>
                          <m:dPr>
                            <m:ctrlPr>
                              <a:rPr lang="fr-FR" i="1">
                                <a:solidFill>
                                  <a:schemeClr val="accent2"/>
                                </a:solidFill>
                                <a:latin typeface="Cambria Math" panose="02040503050406030204" pitchFamily="18" charset="0"/>
                                <a:ea typeface="Cambria Math" panose="02040503050406030204" pitchFamily="18" charset="0"/>
                              </a:rPr>
                            </m:ctrlPr>
                          </m:dPr>
                          <m:e>
                            <m:r>
                              <a:rPr lang="fr-FR" i="1">
                                <a:solidFill>
                                  <a:schemeClr val="accent2"/>
                                </a:solidFill>
                                <a:latin typeface="Cambria Math" panose="02040503050406030204" pitchFamily="18" charset="0"/>
                                <a:ea typeface="Cambria Math" panose="02040503050406030204" pitchFamily="18" charset="0"/>
                              </a:rPr>
                              <m:t>𝛼</m:t>
                            </m:r>
                          </m:e>
                        </m:d>
                      </m:e>
                    </m:func>
                  </m:oMath>
                </a14:m>
                <a:r>
                  <a:rPr lang="fr-FR" dirty="0" smtClean="0">
                    <a:solidFill>
                      <a:schemeClr val="accent2"/>
                    </a:solidFill>
                  </a:rPr>
                  <a:t>*3,3*</a:t>
                </a:r>
                <a14:m>
                  <m:oMath xmlns:m="http://schemas.openxmlformats.org/officeDocument/2006/math">
                    <m:sSup>
                      <m:sSupPr>
                        <m:ctrlPr>
                          <a:rPr lang="fr-FR" i="1" smtClean="0">
                            <a:solidFill>
                              <a:schemeClr val="accent2"/>
                            </a:solidFill>
                            <a:latin typeface="Cambria Math" panose="02040503050406030204" pitchFamily="18" charset="0"/>
                          </a:rPr>
                        </m:ctrlPr>
                      </m:sSupPr>
                      <m:e>
                        <m:r>
                          <a:rPr lang="fr-FR" b="0" i="1" smtClean="0">
                            <a:solidFill>
                              <a:schemeClr val="accent2"/>
                            </a:solidFill>
                            <a:latin typeface="Cambria Math" panose="02040503050406030204" pitchFamily="18" charset="0"/>
                          </a:rPr>
                          <m:t>10</m:t>
                        </m:r>
                      </m:e>
                      <m:sup>
                        <m:r>
                          <a:rPr lang="fr-FR" b="0" i="1" smtClean="0">
                            <a:solidFill>
                              <a:schemeClr val="accent2"/>
                            </a:solidFill>
                            <a:latin typeface="Cambria Math" panose="02040503050406030204" pitchFamily="18" charset="0"/>
                          </a:rPr>
                          <m:t>−2</m:t>
                        </m:r>
                      </m:sup>
                    </m:sSup>
                  </m:oMath>
                </a14:m>
                <a:endParaRPr lang="fr-FR" dirty="0" smtClean="0"/>
              </a:p>
              <a:p>
                <a:endParaRPr lang="fr-FR" dirty="0"/>
              </a:p>
              <a:p>
                <a:endParaRPr lang="fr-FR" dirty="0"/>
              </a:p>
            </p:txBody>
          </p:sp>
        </mc:Choice>
        <mc:Fallback xmlns="">
          <p:sp>
            <p:nvSpPr>
              <p:cNvPr id="32" name="ZoneTexte 31"/>
              <p:cNvSpPr txBox="1">
                <a:spLocks noRot="1" noChangeAspect="1" noMove="1" noResize="1" noEditPoints="1" noAdjustHandles="1" noChangeArrowheads="1" noChangeShapeType="1" noTextEdit="1"/>
              </p:cNvSpPr>
              <p:nvPr/>
            </p:nvSpPr>
            <p:spPr>
              <a:xfrm>
                <a:off x="5101826" y="1005404"/>
                <a:ext cx="5181600" cy="5861092"/>
              </a:xfrm>
              <a:prstGeom prst="rect">
                <a:avLst/>
              </a:prstGeom>
              <a:blipFill>
                <a:blip r:embed="rId9"/>
                <a:stretch>
                  <a:fillRect l="-1059" t="-520"/>
                </a:stretch>
              </a:blipFill>
            </p:spPr>
            <p:txBody>
              <a:bodyPr/>
              <a:lstStyle/>
              <a:p>
                <a:r>
                  <a:rPr lang="fr-FR">
                    <a:noFill/>
                  </a:rPr>
                  <a:t> </a:t>
                </a:r>
              </a:p>
            </p:txBody>
          </p:sp>
        </mc:Fallback>
      </mc:AlternateContent>
      <p:cxnSp>
        <p:nvCxnSpPr>
          <p:cNvPr id="36" name="Connecteur droit avec flèche 35"/>
          <p:cNvCxnSpPr>
            <a:stCxn id="4" idx="0"/>
          </p:cNvCxnSpPr>
          <p:nvPr/>
        </p:nvCxnSpPr>
        <p:spPr>
          <a:xfrm flipV="1">
            <a:off x="0" y="2711669"/>
            <a:ext cx="904716" cy="1306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557048" y="2604312"/>
            <a:ext cx="157655" cy="369332"/>
          </a:xfrm>
          <a:prstGeom prst="rect">
            <a:avLst/>
          </a:prstGeom>
          <a:noFill/>
        </p:spPr>
        <p:txBody>
          <a:bodyPr wrap="square" rtlCol="0">
            <a:spAutoFit/>
          </a:bodyPr>
          <a:lstStyle/>
          <a:p>
            <a:r>
              <a:rPr lang="fr-FR" dirty="0" smtClean="0"/>
              <a:t>y</a:t>
            </a:r>
            <a:endParaRPr lang="fr-FR" dirty="0"/>
          </a:p>
        </p:txBody>
      </p:sp>
      <p:sp>
        <p:nvSpPr>
          <p:cNvPr id="39" name="ZoneTexte 38"/>
          <p:cNvSpPr txBox="1"/>
          <p:nvPr/>
        </p:nvSpPr>
        <p:spPr>
          <a:xfrm>
            <a:off x="4169147" y="6376417"/>
            <a:ext cx="157655" cy="369332"/>
          </a:xfrm>
          <a:prstGeom prst="rect">
            <a:avLst/>
          </a:prstGeom>
          <a:noFill/>
        </p:spPr>
        <p:txBody>
          <a:bodyPr wrap="square" rtlCol="0">
            <a:spAutoFit/>
          </a:bodyPr>
          <a:lstStyle/>
          <a:p>
            <a:r>
              <a:rPr lang="fr-FR" dirty="0"/>
              <a:t>X</a:t>
            </a:r>
          </a:p>
        </p:txBody>
      </p:sp>
      <p:sp>
        <p:nvSpPr>
          <p:cNvPr id="2" name="ZoneTexte 1"/>
          <p:cNvSpPr txBox="1"/>
          <p:nvPr/>
        </p:nvSpPr>
        <p:spPr>
          <a:xfrm>
            <a:off x="3243148" y="254734"/>
            <a:ext cx="4950352" cy="461665"/>
          </a:xfrm>
          <a:prstGeom prst="rect">
            <a:avLst/>
          </a:prstGeom>
          <a:noFill/>
        </p:spPr>
        <p:txBody>
          <a:bodyPr wrap="square" rtlCol="0">
            <a:spAutoFit/>
          </a:bodyPr>
          <a:lstStyle/>
          <a:p>
            <a:r>
              <a:rPr lang="fr-FR" sz="2400" dirty="0" smtClean="0"/>
              <a:t>Analyse dynamique du système</a:t>
            </a:r>
            <a:endParaRPr lang="fr-FR" sz="2400" dirty="0"/>
          </a:p>
        </p:txBody>
      </p:sp>
    </p:spTree>
    <p:extLst>
      <p:ext uri="{BB962C8B-B14F-4D97-AF65-F5344CB8AC3E}">
        <p14:creationId xmlns:p14="http://schemas.microsoft.com/office/powerpoint/2010/main" val="28512636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angle rectangle 3"/>
          <p:cNvSpPr/>
          <p:nvPr/>
        </p:nvSpPr>
        <p:spPr>
          <a:xfrm>
            <a:off x="1030014" y="809297"/>
            <a:ext cx="2228193" cy="154502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rganigramme : Connecteur 4"/>
          <p:cNvSpPr/>
          <p:nvPr/>
        </p:nvSpPr>
        <p:spPr>
          <a:xfrm>
            <a:off x="1566041" y="914400"/>
            <a:ext cx="336331" cy="3363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rganigramme : Connecteur 5"/>
          <p:cNvSpPr/>
          <p:nvPr/>
        </p:nvSpPr>
        <p:spPr>
          <a:xfrm>
            <a:off x="2010999" y="1240221"/>
            <a:ext cx="336331" cy="3363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Processus 6"/>
          <p:cNvSpPr/>
          <p:nvPr/>
        </p:nvSpPr>
        <p:spPr>
          <a:xfrm rot="2173830">
            <a:off x="1613090" y="883410"/>
            <a:ext cx="1111131" cy="2860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 name="Connecteur droit avec flèche 8"/>
          <p:cNvCxnSpPr/>
          <p:nvPr/>
        </p:nvCxnSpPr>
        <p:spPr>
          <a:xfrm flipH="1">
            <a:off x="2144110" y="1026428"/>
            <a:ext cx="2" cy="812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702933" y="1431574"/>
            <a:ext cx="556877" cy="369332"/>
          </a:xfrm>
          <a:prstGeom prst="rect">
            <a:avLst/>
          </a:prstGeom>
          <a:noFill/>
        </p:spPr>
        <p:txBody>
          <a:bodyPr wrap="square" rtlCol="0">
            <a:spAutoFit/>
          </a:bodyPr>
          <a:lstStyle/>
          <a:p>
            <a:r>
              <a:rPr lang="fr-FR" dirty="0" smtClean="0"/>
              <a:t>P</a:t>
            </a:r>
            <a:endParaRPr lang="fr-FR" dirty="0"/>
          </a:p>
        </p:txBody>
      </p:sp>
      <p:cxnSp>
        <p:nvCxnSpPr>
          <p:cNvPr id="15" name="Connecteur droit avec flèche 14"/>
          <p:cNvCxnSpPr/>
          <p:nvPr/>
        </p:nvCxnSpPr>
        <p:spPr>
          <a:xfrm>
            <a:off x="2144110" y="1026428"/>
            <a:ext cx="706778" cy="550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2850888" y="1053299"/>
            <a:ext cx="610538" cy="369332"/>
          </a:xfrm>
          <a:prstGeom prst="rect">
            <a:avLst/>
          </a:prstGeom>
          <a:noFill/>
        </p:spPr>
        <p:txBody>
          <a:bodyPr wrap="square" rtlCol="0">
            <a:spAutoFit/>
          </a:bodyPr>
          <a:lstStyle/>
          <a:p>
            <a:r>
              <a:rPr lang="fr-FR" dirty="0" smtClean="0"/>
              <a:t>F(P)</a:t>
            </a:r>
            <a:endParaRPr lang="fr-FR" dirty="0"/>
          </a:p>
        </p:txBody>
      </p:sp>
      <mc:AlternateContent xmlns:mc="http://schemas.openxmlformats.org/markup-compatibility/2006" xmlns:a14="http://schemas.microsoft.com/office/drawing/2010/main">
        <mc:Choice Requires="a14">
          <p:sp>
            <p:nvSpPr>
              <p:cNvPr id="19" name="ZoneTexte 18"/>
              <p:cNvSpPr txBox="1"/>
              <p:nvPr/>
            </p:nvSpPr>
            <p:spPr>
              <a:xfrm>
                <a:off x="2510594" y="1999280"/>
                <a:ext cx="4624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α</m:t>
                      </m:r>
                    </m:oMath>
                  </m:oMathPara>
                </a14:m>
                <a:endParaRPr lang="fr-FR" dirty="0"/>
              </a:p>
            </p:txBody>
          </p:sp>
        </mc:Choice>
        <mc:Fallback xmlns="">
          <p:sp>
            <p:nvSpPr>
              <p:cNvPr id="19" name="ZoneTexte 18"/>
              <p:cNvSpPr txBox="1">
                <a:spLocks noRot="1" noChangeAspect="1" noMove="1" noResize="1" noEditPoints="1" noAdjustHandles="1" noChangeArrowheads="1" noChangeShapeType="1" noTextEdit="1"/>
              </p:cNvSpPr>
              <p:nvPr/>
            </p:nvSpPr>
            <p:spPr>
              <a:xfrm>
                <a:off x="2510594" y="1999280"/>
                <a:ext cx="462455" cy="369332"/>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p:cNvSpPr txBox="1"/>
              <p:nvPr/>
            </p:nvSpPr>
            <p:spPr>
              <a:xfrm>
                <a:off x="2095534" y="1196540"/>
                <a:ext cx="462455" cy="261610"/>
              </a:xfrm>
              <a:prstGeom prst="rect">
                <a:avLst/>
              </a:prstGeom>
              <a:noFill/>
            </p:spPr>
            <p:txBody>
              <a:bodyPr wrap="square" rtlCol="0">
                <a:spAutoFit/>
              </a:bodyPr>
              <a:lstStyle/>
              <a:p>
                <a:r>
                  <a:rPr lang="fr-FR" sz="1100" dirty="0" smtClean="0"/>
                  <a:t>90-</a:t>
                </a:r>
                <a14:m>
                  <m:oMath xmlns:m="http://schemas.openxmlformats.org/officeDocument/2006/math">
                    <m:r>
                      <m:rPr>
                        <m:sty m:val="p"/>
                      </m:rPr>
                      <a:rPr lang="el-GR" sz="1100" i="1" smtClean="0">
                        <a:latin typeface="Cambria Math" panose="02040503050406030204" pitchFamily="18" charset="0"/>
                      </a:rPr>
                      <m:t>α</m:t>
                    </m:r>
                  </m:oMath>
                </a14:m>
                <a:endParaRPr lang="fr-FR" sz="1100" dirty="0"/>
              </a:p>
            </p:txBody>
          </p:sp>
        </mc:Choice>
        <mc:Fallback xmlns="">
          <p:sp>
            <p:nvSpPr>
              <p:cNvPr id="20" name="ZoneTexte 19"/>
              <p:cNvSpPr txBox="1">
                <a:spLocks noRot="1" noChangeAspect="1" noMove="1" noResize="1" noEditPoints="1" noAdjustHandles="1" noChangeArrowheads="1" noChangeShapeType="1" noTextEdit="1"/>
              </p:cNvSpPr>
              <p:nvPr/>
            </p:nvSpPr>
            <p:spPr>
              <a:xfrm>
                <a:off x="2095534" y="1196540"/>
                <a:ext cx="462455" cy="261610"/>
              </a:xfrm>
              <a:prstGeom prst="rect">
                <a:avLst/>
              </a:prstGeom>
              <a:blipFill>
                <a:blip r:embed="rId3"/>
                <a:stretch>
                  <a:fillRect b="-16279"/>
                </a:stretch>
              </a:blipFill>
            </p:spPr>
            <p:txBody>
              <a:bodyPr/>
              <a:lstStyle/>
              <a:p>
                <a:r>
                  <a:rPr lang="fr-FR">
                    <a:noFill/>
                  </a:rPr>
                  <a:t> </a:t>
                </a:r>
              </a:p>
            </p:txBody>
          </p:sp>
        </mc:Fallback>
      </mc:AlternateContent>
      <p:sp>
        <p:nvSpPr>
          <p:cNvPr id="21" name="ZoneTexte 20"/>
          <p:cNvSpPr txBox="1"/>
          <p:nvPr/>
        </p:nvSpPr>
        <p:spPr>
          <a:xfrm>
            <a:off x="4698124" y="809297"/>
            <a:ext cx="5202621" cy="646331"/>
          </a:xfrm>
          <a:prstGeom prst="rect">
            <a:avLst/>
          </a:prstGeom>
          <a:noFill/>
        </p:spPr>
        <p:txBody>
          <a:bodyPr wrap="square" rtlCol="0">
            <a:spAutoFit/>
          </a:bodyPr>
          <a:lstStyle/>
          <a:p>
            <a:r>
              <a:rPr lang="fr-FR" dirty="0" smtClean="0"/>
              <a:t>La pente maximal est de </a:t>
            </a:r>
            <a:r>
              <a:rPr lang="fr-FR" dirty="0">
                <a:solidFill>
                  <a:schemeClr val="accent2"/>
                </a:solidFill>
              </a:rPr>
              <a:t>20%</a:t>
            </a:r>
            <a:r>
              <a:rPr lang="fr-FR" dirty="0"/>
              <a:t> </a:t>
            </a:r>
            <a:r>
              <a:rPr lang="fr-FR" dirty="0" smtClean="0"/>
              <a:t>et le poids maximal à tracter est de</a:t>
            </a:r>
            <a:r>
              <a:rPr lang="fr-FR" dirty="0" smtClean="0">
                <a:solidFill>
                  <a:schemeClr val="accent2"/>
                </a:solidFill>
              </a:rPr>
              <a:t> 80kg</a:t>
            </a:r>
            <a:r>
              <a:rPr lang="fr-FR" dirty="0" smtClean="0"/>
              <a:t>,</a:t>
            </a:r>
            <a:endParaRPr lang="fr-FR" dirty="0"/>
          </a:p>
        </p:txBody>
      </p:sp>
      <mc:AlternateContent xmlns:mc="http://schemas.openxmlformats.org/markup-compatibility/2006" xmlns:a14="http://schemas.microsoft.com/office/drawing/2010/main">
        <mc:Choice Requires="a14">
          <p:sp>
            <p:nvSpPr>
              <p:cNvPr id="22" name="ZoneTexte 21"/>
              <p:cNvSpPr txBox="1"/>
              <p:nvPr/>
            </p:nvSpPr>
            <p:spPr>
              <a:xfrm>
                <a:off x="4738787" y="1722281"/>
                <a:ext cx="5529820" cy="956929"/>
              </a:xfrm>
              <a:prstGeom prst="rect">
                <a:avLst/>
              </a:prstGeom>
              <a:noFill/>
            </p:spPr>
            <p:txBody>
              <a:bodyPr wrap="square" rtlCol="0">
                <a:spAutoFit/>
              </a:bodyPr>
              <a:lstStyle/>
              <a:p>
                <a:r>
                  <a:rPr lang="fr-FR" dirty="0"/>
                  <a:t>Projection sur </a:t>
                </a:r>
                <a:r>
                  <a:rPr lang="fr-FR" dirty="0" smtClean="0"/>
                  <a:t>x :</a:t>
                </a:r>
                <a:r>
                  <a:rPr lang="fr-FR" dirty="0"/>
                  <a:t>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𝐹</m:t>
                        </m:r>
                      </m:e>
                    </m:acc>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𝑃</m:t>
                        </m:r>
                      </m:e>
                    </m:acc>
                    <m:r>
                      <a:rPr lang="fr-FR" i="1">
                        <a:latin typeface="Cambria Math" panose="02040503050406030204" pitchFamily="18" charset="0"/>
                        <a:ea typeface="Cambria Math" panose="02040503050406030204" pitchFamily="18" charset="0"/>
                      </a:rPr>
                      <m:t>×</m:t>
                    </m:r>
                    <m:func>
                      <m:funcPr>
                        <m:ctrlPr>
                          <a:rPr lang="fr-FR" i="1">
                            <a:latin typeface="Cambria Math" panose="02040503050406030204" pitchFamily="18" charset="0"/>
                            <a:ea typeface="Cambria Math" panose="02040503050406030204" pitchFamily="18" charset="0"/>
                          </a:rPr>
                        </m:ctrlPr>
                      </m:funcPr>
                      <m:fName>
                        <m:r>
                          <m:rPr>
                            <m:sty m:val="p"/>
                          </m:rPr>
                          <a:rPr lang="fr-FR">
                            <a:latin typeface="Cambria Math" panose="02040503050406030204" pitchFamily="18" charset="0"/>
                            <a:ea typeface="Cambria Math" panose="02040503050406030204" pitchFamily="18" charset="0"/>
                          </a:rPr>
                          <m:t>sin</m:t>
                        </m:r>
                      </m:fName>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𝛼</m:t>
                            </m:r>
                          </m:e>
                        </m:d>
                      </m:e>
                    </m:func>
                  </m:oMath>
                </a14:m>
                <a:endParaRPr lang="fr-FR" dirty="0" smtClean="0"/>
              </a:p>
              <a:p>
                <a:r>
                  <a:rPr lang="fr-FR" dirty="0" smtClean="0"/>
                  <a:t>F=P*sin(</a:t>
                </a:r>
                <a14:m>
                  <m:oMath xmlns:m="http://schemas.openxmlformats.org/officeDocument/2006/math">
                    <m:r>
                      <m:rPr>
                        <m:sty m:val="p"/>
                      </m:rPr>
                      <a:rPr lang="el-GR" i="1" smtClean="0">
                        <a:latin typeface="Cambria Math" panose="02040503050406030204" pitchFamily="18" charset="0"/>
                      </a:rPr>
                      <m:t>α</m:t>
                    </m:r>
                    <m:r>
                      <a:rPr lang="fr-FR" b="0" i="0" smtClean="0">
                        <a:latin typeface="Cambria Math" panose="02040503050406030204" pitchFamily="18" charset="0"/>
                      </a:rPr>
                      <m:t>)=80∗9,81∗</m:t>
                    </m:r>
                    <m:r>
                      <m:rPr>
                        <m:sty m:val="p"/>
                      </m:rPr>
                      <a:rPr lang="fr-FR" b="0" i="0" smtClean="0">
                        <a:latin typeface="Cambria Math" panose="02040503050406030204" pitchFamily="18" charset="0"/>
                      </a:rPr>
                      <m:t>sin</m:t>
                    </m:r>
                    <m:r>
                      <a:rPr lang="fr-FR" b="0" i="0" smtClean="0">
                        <a:latin typeface="Cambria Math" panose="02040503050406030204" pitchFamily="18" charset="0"/>
                      </a:rPr>
                      <m:t>(</m:t>
                    </m:r>
                    <m:r>
                      <m:rPr>
                        <m:sty m:val="p"/>
                      </m:rPr>
                      <a:rPr lang="el-GR" i="1">
                        <a:latin typeface="Cambria Math" panose="02040503050406030204" pitchFamily="18" charset="0"/>
                      </a:rPr>
                      <m:t>α</m:t>
                    </m:r>
                    <m:r>
                      <a:rPr lang="fr-FR" b="0" i="0" smtClean="0">
                        <a:latin typeface="Cambria Math" panose="02040503050406030204" pitchFamily="18" charset="0"/>
                      </a:rPr>
                      <m:t>)=153,9</m:t>
                    </m:r>
                    <m:r>
                      <m:rPr>
                        <m:sty m:val="p"/>
                      </m:rPr>
                      <a:rPr lang="fr-FR" b="0" i="0" smtClean="0">
                        <a:solidFill>
                          <a:schemeClr val="accent2"/>
                        </a:solidFill>
                        <a:latin typeface="Cambria Math" panose="02040503050406030204" pitchFamily="18" charset="0"/>
                      </a:rPr>
                      <m:t>N</m:t>
                    </m:r>
                  </m:oMath>
                </a14:m>
                <a:endParaRPr lang="fr-FR" dirty="0">
                  <a:solidFill>
                    <a:schemeClr val="accent2"/>
                  </a:solidFill>
                </a:endParaRPr>
              </a:p>
              <a:p>
                <a:endParaRPr lang="fr-FR" dirty="0"/>
              </a:p>
            </p:txBody>
          </p:sp>
        </mc:Choice>
        <mc:Fallback xmlns="">
          <p:sp>
            <p:nvSpPr>
              <p:cNvPr id="22" name="ZoneTexte 21"/>
              <p:cNvSpPr txBox="1">
                <a:spLocks noRot="1" noChangeAspect="1" noMove="1" noResize="1" noEditPoints="1" noAdjustHandles="1" noChangeArrowheads="1" noChangeShapeType="1" noTextEdit="1"/>
              </p:cNvSpPr>
              <p:nvPr/>
            </p:nvSpPr>
            <p:spPr>
              <a:xfrm>
                <a:off x="4738787" y="1722281"/>
                <a:ext cx="5529820" cy="956929"/>
              </a:xfrm>
              <a:prstGeom prst="rect">
                <a:avLst/>
              </a:prstGeom>
              <a:blipFill>
                <a:blip r:embed="rId4"/>
                <a:stretch>
                  <a:fillRect l="-882" t="-318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graphicFrame>
            <p:nvGraphicFramePr>
              <p:cNvPr id="26" name="Tableau 25"/>
              <p:cNvGraphicFramePr>
                <a:graphicFrameLocks noGrp="1"/>
              </p:cNvGraphicFramePr>
              <p:nvPr>
                <p:extLst>
                  <p:ext uri="{D42A27DB-BD31-4B8C-83A1-F6EECF244321}">
                    <p14:modId xmlns:p14="http://schemas.microsoft.com/office/powerpoint/2010/main" val="3410162309"/>
                  </p:ext>
                </p:extLst>
              </p:nvPr>
            </p:nvGraphicFramePr>
            <p:xfrm>
              <a:off x="1902372" y="2861169"/>
              <a:ext cx="8128000" cy="29616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01164518"/>
                        </a:ext>
                      </a:extLst>
                    </a:gridCol>
                    <a:gridCol w="1354667">
                      <a:extLst>
                        <a:ext uri="{9D8B030D-6E8A-4147-A177-3AD203B41FA5}">
                          <a16:colId xmlns:a16="http://schemas.microsoft.com/office/drawing/2014/main" val="2967266574"/>
                        </a:ext>
                      </a:extLst>
                    </a:gridCol>
                    <a:gridCol w="1354667">
                      <a:extLst>
                        <a:ext uri="{9D8B030D-6E8A-4147-A177-3AD203B41FA5}">
                          <a16:colId xmlns:a16="http://schemas.microsoft.com/office/drawing/2014/main" val="2188824368"/>
                        </a:ext>
                      </a:extLst>
                    </a:gridCol>
                    <a:gridCol w="2709333">
                      <a:extLst>
                        <a:ext uri="{9D8B030D-6E8A-4147-A177-3AD203B41FA5}">
                          <a16:colId xmlns:a16="http://schemas.microsoft.com/office/drawing/2014/main" val="123101548"/>
                        </a:ext>
                      </a:extLst>
                    </a:gridCol>
                  </a:tblGrid>
                  <a:tr h="0">
                    <a:tc>
                      <a:txBody>
                        <a:bodyPr/>
                        <a:lstStyle/>
                        <a:p>
                          <a:pPr algn="ctr"/>
                          <a:r>
                            <a:rPr lang="fr-FR" dirty="0" smtClean="0"/>
                            <a:t>POIDS</a:t>
                          </a:r>
                          <a:endParaRPr lang="fr-FR" dirty="0"/>
                        </a:p>
                      </a:txBody>
                      <a:tcPr/>
                    </a:tc>
                    <a:tc gridSpan="2">
                      <a:txBody>
                        <a:bodyPr/>
                        <a:lstStyle/>
                        <a:p>
                          <a:pPr algn="ctr"/>
                          <a:r>
                            <a:rPr lang="fr-FR" dirty="0" smtClean="0"/>
                            <a:t>ANGLE </a:t>
                          </a:r>
                          <a:endParaRPr lang="fr-FR" dirty="0"/>
                        </a:p>
                      </a:txBody>
                      <a:tcPr/>
                    </a:tc>
                    <a:tc hMerge="1">
                      <a:txBody>
                        <a:bodyPr/>
                        <a:lstStyle/>
                        <a:p>
                          <a:endParaRPr lang="fr-F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FORCE (</a:t>
                          </a:r>
                          <a14:m>
                            <m:oMath xmlns:m="http://schemas.openxmlformats.org/officeDocument/2006/math">
                              <m:r>
                                <m:rPr>
                                  <m:sty m:val="p"/>
                                </m:rPr>
                                <a:rPr lang="el-GR" i="1" smtClean="0">
                                  <a:latin typeface="Cambria Math" panose="02040503050406030204" pitchFamily="18" charset="0"/>
                                </a:rPr>
                                <m:t>α</m:t>
                              </m:r>
                            </m:oMath>
                          </a14:m>
                          <a:r>
                            <a:rPr lang="fr-FR" dirty="0" smtClean="0"/>
                            <a:t>)</a:t>
                          </a:r>
                          <a:endParaRPr lang="fr-FR" dirty="0"/>
                        </a:p>
                      </a:txBody>
                      <a:tcPr/>
                    </a:tc>
                    <a:extLst>
                      <a:ext uri="{0D108BD9-81ED-4DB2-BD59-A6C34878D82A}">
                        <a16:rowId xmlns:a16="http://schemas.microsoft.com/office/drawing/2014/main" val="413715331"/>
                      </a:ext>
                    </a:extLst>
                  </a:tr>
                  <a:tr h="370840">
                    <a:tc>
                      <a:txBody>
                        <a:bodyPr/>
                        <a:lstStyle/>
                        <a:p>
                          <a:pPr algn="ctr"/>
                          <a:r>
                            <a:rPr lang="fr-FR" dirty="0" smtClean="0"/>
                            <a:t>80kg</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r>
                            <a:rPr lang="fr-FR" baseline="0" dirty="0" smtClean="0"/>
                            <a:t> N</a:t>
                          </a:r>
                          <a:endParaRPr lang="fr-FR" dirty="0"/>
                        </a:p>
                      </a:txBody>
                      <a:tcPr/>
                    </a:tc>
                    <a:extLst>
                      <a:ext uri="{0D108BD9-81ED-4DB2-BD59-A6C34878D82A}">
                        <a16:rowId xmlns:a16="http://schemas.microsoft.com/office/drawing/2014/main" val="3068675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80kg</a:t>
                          </a:r>
                        </a:p>
                      </a:txBody>
                      <a:tcPr/>
                    </a:tc>
                    <a:tc>
                      <a:txBody>
                        <a:bodyPr/>
                        <a:lstStyle/>
                        <a:p>
                          <a:pPr algn="ctr"/>
                          <a:r>
                            <a:rPr lang="fr-FR" dirty="0" smtClean="0"/>
                            <a:t>5%</a:t>
                          </a:r>
                          <a:endParaRPr lang="fr-FR" dirty="0"/>
                        </a:p>
                      </a:txBody>
                      <a:tcPr/>
                    </a:tc>
                    <a:tc>
                      <a:txBody>
                        <a:bodyPr/>
                        <a:lstStyle/>
                        <a:p>
                          <a:pPr algn="ctr"/>
                          <a:r>
                            <a:rPr lang="fr-FR" dirty="0" smtClean="0"/>
                            <a:t>2,86°</a:t>
                          </a:r>
                          <a:endParaRPr lang="fr-FR" dirty="0"/>
                        </a:p>
                      </a:txBody>
                      <a:tcPr/>
                    </a:tc>
                    <a:tc>
                      <a:txBody>
                        <a:bodyPr/>
                        <a:lstStyle/>
                        <a:p>
                          <a:pPr algn="ctr"/>
                          <a:r>
                            <a:rPr lang="fr-FR" dirty="0" smtClean="0"/>
                            <a:t>39,2N</a:t>
                          </a:r>
                          <a:endParaRPr lang="fr-FR" dirty="0"/>
                        </a:p>
                      </a:txBody>
                      <a:tcPr/>
                    </a:tc>
                    <a:extLst>
                      <a:ext uri="{0D108BD9-81ED-4DB2-BD59-A6C34878D82A}">
                        <a16:rowId xmlns:a16="http://schemas.microsoft.com/office/drawing/2014/main" val="752123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80kg</a:t>
                          </a:r>
                        </a:p>
                      </a:txBody>
                      <a:tcPr/>
                    </a:tc>
                    <a:tc>
                      <a:txBody>
                        <a:bodyPr/>
                        <a:lstStyle/>
                        <a:p>
                          <a:pPr algn="ctr"/>
                          <a:r>
                            <a:rPr lang="fr-FR" dirty="0" smtClean="0"/>
                            <a:t>10%</a:t>
                          </a:r>
                          <a:endParaRPr lang="fr-FR" dirty="0"/>
                        </a:p>
                      </a:txBody>
                      <a:tcPr/>
                    </a:tc>
                    <a:tc>
                      <a:txBody>
                        <a:bodyPr/>
                        <a:lstStyle/>
                        <a:p>
                          <a:pPr algn="ctr"/>
                          <a:r>
                            <a:rPr lang="fr-FR" dirty="0" smtClean="0"/>
                            <a:t>5,71°</a:t>
                          </a:r>
                          <a:endParaRPr lang="fr-FR" dirty="0"/>
                        </a:p>
                      </a:txBody>
                      <a:tcPr/>
                    </a:tc>
                    <a:tc>
                      <a:txBody>
                        <a:bodyPr/>
                        <a:lstStyle/>
                        <a:p>
                          <a:pPr algn="ctr"/>
                          <a:r>
                            <a:rPr lang="fr-FR" dirty="0" smtClean="0"/>
                            <a:t>78,1N</a:t>
                          </a:r>
                          <a:endParaRPr lang="fr-FR" dirty="0"/>
                        </a:p>
                      </a:txBody>
                      <a:tcPr/>
                    </a:tc>
                    <a:extLst>
                      <a:ext uri="{0D108BD9-81ED-4DB2-BD59-A6C34878D82A}">
                        <a16:rowId xmlns:a16="http://schemas.microsoft.com/office/drawing/2014/main" val="2293891088"/>
                      </a:ext>
                    </a:extLst>
                  </a:tr>
                  <a:tr h="370840">
                    <a:tc>
                      <a:txBody>
                        <a:bodyPr/>
                        <a:lstStyle/>
                        <a:p>
                          <a:pPr algn="ctr"/>
                          <a:r>
                            <a:rPr lang="fr-FR" dirty="0" smtClean="0"/>
                            <a:t>80kg</a:t>
                          </a:r>
                          <a:endParaRPr lang="fr-FR" dirty="0"/>
                        </a:p>
                      </a:txBody>
                      <a:tcPr/>
                    </a:tc>
                    <a:tc>
                      <a:txBody>
                        <a:bodyPr/>
                        <a:lstStyle/>
                        <a:p>
                          <a:pPr algn="ctr"/>
                          <a:r>
                            <a:rPr lang="fr-FR" dirty="0" smtClean="0"/>
                            <a:t>12%</a:t>
                          </a:r>
                          <a:endParaRPr lang="fr-FR" dirty="0"/>
                        </a:p>
                      </a:txBody>
                      <a:tcPr/>
                    </a:tc>
                    <a:tc>
                      <a:txBody>
                        <a:bodyPr/>
                        <a:lstStyle/>
                        <a:p>
                          <a:pPr algn="ctr"/>
                          <a:r>
                            <a:rPr lang="fr-FR" dirty="0" smtClean="0"/>
                            <a:t>6,84°</a:t>
                          </a:r>
                          <a:endParaRPr lang="fr-FR" dirty="0"/>
                        </a:p>
                      </a:txBody>
                      <a:tcPr/>
                    </a:tc>
                    <a:tc>
                      <a:txBody>
                        <a:bodyPr/>
                        <a:lstStyle/>
                        <a:p>
                          <a:pPr algn="ctr"/>
                          <a:r>
                            <a:rPr lang="fr-FR" dirty="0" smtClean="0"/>
                            <a:t>93,48N</a:t>
                          </a:r>
                          <a:endParaRPr lang="fr-FR" dirty="0"/>
                        </a:p>
                      </a:txBody>
                      <a:tcPr/>
                    </a:tc>
                    <a:extLst>
                      <a:ext uri="{0D108BD9-81ED-4DB2-BD59-A6C34878D82A}">
                        <a16:rowId xmlns:a16="http://schemas.microsoft.com/office/drawing/2014/main" val="2259642941"/>
                      </a:ext>
                    </a:extLst>
                  </a:tr>
                  <a:tr h="370840">
                    <a:tc>
                      <a:txBody>
                        <a:bodyPr/>
                        <a:lstStyle/>
                        <a:p>
                          <a:pPr algn="ctr"/>
                          <a:r>
                            <a:rPr lang="fr-FR" dirty="0" smtClean="0"/>
                            <a:t>80kg</a:t>
                          </a:r>
                          <a:endParaRPr lang="fr-FR" dirty="0"/>
                        </a:p>
                      </a:txBody>
                      <a:tcPr/>
                    </a:tc>
                    <a:tc>
                      <a:txBody>
                        <a:bodyPr/>
                        <a:lstStyle/>
                        <a:p>
                          <a:pPr algn="ctr"/>
                          <a:r>
                            <a:rPr lang="fr-FR" dirty="0" smtClean="0"/>
                            <a:t>15%</a:t>
                          </a:r>
                          <a:endParaRPr lang="fr-FR" dirty="0"/>
                        </a:p>
                      </a:txBody>
                      <a:tcPr/>
                    </a:tc>
                    <a:tc>
                      <a:txBody>
                        <a:bodyPr/>
                        <a:lstStyle/>
                        <a:p>
                          <a:pPr algn="ctr"/>
                          <a:r>
                            <a:rPr lang="fr-FR" dirty="0" smtClean="0"/>
                            <a:t>8,53°</a:t>
                          </a:r>
                          <a:endParaRPr lang="fr-FR" dirty="0"/>
                        </a:p>
                      </a:txBody>
                      <a:tcPr/>
                    </a:tc>
                    <a:tc>
                      <a:txBody>
                        <a:bodyPr/>
                        <a:lstStyle/>
                        <a:p>
                          <a:pPr algn="ctr"/>
                          <a:r>
                            <a:rPr lang="fr-FR" dirty="0" smtClean="0"/>
                            <a:t>116,4N</a:t>
                          </a:r>
                          <a:endParaRPr lang="fr-FR" dirty="0"/>
                        </a:p>
                      </a:txBody>
                      <a:tcPr/>
                    </a:tc>
                    <a:extLst>
                      <a:ext uri="{0D108BD9-81ED-4DB2-BD59-A6C34878D82A}">
                        <a16:rowId xmlns:a16="http://schemas.microsoft.com/office/drawing/2014/main" val="4204540409"/>
                      </a:ext>
                    </a:extLst>
                  </a:tr>
                  <a:tr h="370840">
                    <a:tc>
                      <a:txBody>
                        <a:bodyPr/>
                        <a:lstStyle/>
                        <a:p>
                          <a:pPr algn="ctr"/>
                          <a:r>
                            <a:rPr lang="fr-FR" dirty="0" smtClean="0"/>
                            <a:t>80kg</a:t>
                          </a:r>
                          <a:endParaRPr lang="fr-FR" dirty="0"/>
                        </a:p>
                      </a:txBody>
                      <a:tcPr/>
                    </a:tc>
                    <a:tc>
                      <a:txBody>
                        <a:bodyPr/>
                        <a:lstStyle/>
                        <a:p>
                          <a:pPr algn="ctr"/>
                          <a:r>
                            <a:rPr lang="fr-FR" dirty="0" smtClean="0"/>
                            <a:t>18%</a:t>
                          </a:r>
                          <a:endParaRPr lang="fr-FR" dirty="0"/>
                        </a:p>
                      </a:txBody>
                      <a:tcPr/>
                    </a:tc>
                    <a:tc>
                      <a:txBody>
                        <a:bodyPr/>
                        <a:lstStyle/>
                        <a:p>
                          <a:pPr algn="ctr"/>
                          <a:r>
                            <a:rPr lang="fr-FR" dirty="0" smtClean="0"/>
                            <a:t>10,2°</a:t>
                          </a:r>
                          <a:endParaRPr lang="fr-FR" dirty="0"/>
                        </a:p>
                      </a:txBody>
                      <a:tcPr/>
                    </a:tc>
                    <a:tc>
                      <a:txBody>
                        <a:bodyPr/>
                        <a:lstStyle/>
                        <a:p>
                          <a:pPr algn="ctr"/>
                          <a:r>
                            <a:rPr lang="fr-FR" dirty="0" smtClean="0"/>
                            <a:t>138,98N</a:t>
                          </a:r>
                          <a:endParaRPr lang="fr-FR" dirty="0"/>
                        </a:p>
                      </a:txBody>
                      <a:tcPr/>
                    </a:tc>
                    <a:extLst>
                      <a:ext uri="{0D108BD9-81ED-4DB2-BD59-A6C34878D82A}">
                        <a16:rowId xmlns:a16="http://schemas.microsoft.com/office/drawing/2014/main" val="3234985255"/>
                      </a:ext>
                    </a:extLst>
                  </a:tr>
                  <a:tr h="370840">
                    <a:tc>
                      <a:txBody>
                        <a:bodyPr/>
                        <a:lstStyle/>
                        <a:p>
                          <a:pPr algn="ctr"/>
                          <a:r>
                            <a:rPr lang="fr-FR" dirty="0" smtClean="0"/>
                            <a:t>80kg</a:t>
                          </a:r>
                          <a:endParaRPr lang="fr-FR" dirty="0"/>
                        </a:p>
                      </a:txBody>
                      <a:tcPr/>
                    </a:tc>
                    <a:tc>
                      <a:txBody>
                        <a:bodyPr/>
                        <a:lstStyle/>
                        <a:p>
                          <a:pPr algn="ctr"/>
                          <a:r>
                            <a:rPr lang="fr-FR" dirty="0" smtClean="0"/>
                            <a:t>20%</a:t>
                          </a:r>
                          <a:endParaRPr lang="fr-FR" dirty="0"/>
                        </a:p>
                      </a:txBody>
                      <a:tcPr/>
                    </a:tc>
                    <a:tc>
                      <a:txBody>
                        <a:bodyPr/>
                        <a:lstStyle/>
                        <a:p>
                          <a:pPr algn="ctr"/>
                          <a:r>
                            <a:rPr lang="fr-FR" dirty="0" smtClean="0"/>
                            <a:t>11,31°</a:t>
                          </a:r>
                          <a:endParaRPr lang="fr-FR" dirty="0"/>
                        </a:p>
                      </a:txBody>
                      <a:tcPr/>
                    </a:tc>
                    <a:tc>
                      <a:txBody>
                        <a:bodyPr/>
                        <a:lstStyle/>
                        <a:p>
                          <a:pPr algn="ctr"/>
                          <a:r>
                            <a:rPr lang="fr-FR" dirty="0" smtClean="0"/>
                            <a:t>153,9N</a:t>
                          </a:r>
                          <a:endParaRPr lang="fr-FR" dirty="0"/>
                        </a:p>
                      </a:txBody>
                      <a:tcPr/>
                    </a:tc>
                    <a:extLst>
                      <a:ext uri="{0D108BD9-81ED-4DB2-BD59-A6C34878D82A}">
                        <a16:rowId xmlns:a16="http://schemas.microsoft.com/office/drawing/2014/main" val="3838981378"/>
                      </a:ext>
                    </a:extLst>
                  </a:tr>
                </a:tbl>
              </a:graphicData>
            </a:graphic>
          </p:graphicFrame>
        </mc:Choice>
        <mc:Fallback xmlns="">
          <p:graphicFrame>
            <p:nvGraphicFramePr>
              <p:cNvPr id="26" name="Tableau 25"/>
              <p:cNvGraphicFramePr>
                <a:graphicFrameLocks noGrp="1"/>
              </p:cNvGraphicFramePr>
              <p:nvPr>
                <p:extLst>
                  <p:ext uri="{D42A27DB-BD31-4B8C-83A1-F6EECF244321}">
                    <p14:modId xmlns:p14="http://schemas.microsoft.com/office/powerpoint/2010/main" val="3410162309"/>
                  </p:ext>
                </p:extLst>
              </p:nvPr>
            </p:nvGraphicFramePr>
            <p:xfrm>
              <a:off x="1902372" y="2861169"/>
              <a:ext cx="8128000" cy="29616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01164518"/>
                        </a:ext>
                      </a:extLst>
                    </a:gridCol>
                    <a:gridCol w="1354667">
                      <a:extLst>
                        <a:ext uri="{9D8B030D-6E8A-4147-A177-3AD203B41FA5}">
                          <a16:colId xmlns:a16="http://schemas.microsoft.com/office/drawing/2014/main" val="2967266574"/>
                        </a:ext>
                      </a:extLst>
                    </a:gridCol>
                    <a:gridCol w="1354667">
                      <a:extLst>
                        <a:ext uri="{9D8B030D-6E8A-4147-A177-3AD203B41FA5}">
                          <a16:colId xmlns:a16="http://schemas.microsoft.com/office/drawing/2014/main" val="2188824368"/>
                        </a:ext>
                      </a:extLst>
                    </a:gridCol>
                    <a:gridCol w="2709333">
                      <a:extLst>
                        <a:ext uri="{9D8B030D-6E8A-4147-A177-3AD203B41FA5}">
                          <a16:colId xmlns:a16="http://schemas.microsoft.com/office/drawing/2014/main" val="123101548"/>
                        </a:ext>
                      </a:extLst>
                    </a:gridCol>
                  </a:tblGrid>
                  <a:tr h="365760">
                    <a:tc>
                      <a:txBody>
                        <a:bodyPr/>
                        <a:lstStyle/>
                        <a:p>
                          <a:pPr algn="ctr"/>
                          <a:r>
                            <a:rPr lang="fr-FR" dirty="0" smtClean="0"/>
                            <a:t>POIDS</a:t>
                          </a:r>
                          <a:endParaRPr lang="fr-FR" dirty="0"/>
                        </a:p>
                      </a:txBody>
                      <a:tcPr/>
                    </a:tc>
                    <a:tc gridSpan="2">
                      <a:txBody>
                        <a:bodyPr/>
                        <a:lstStyle/>
                        <a:p>
                          <a:pPr algn="ctr"/>
                          <a:r>
                            <a:rPr lang="fr-FR" dirty="0" smtClean="0"/>
                            <a:t>ANGLE </a:t>
                          </a:r>
                          <a:endParaRPr lang="fr-FR" dirty="0"/>
                        </a:p>
                      </a:txBody>
                      <a:tcPr/>
                    </a:tc>
                    <a:tc hMerge="1">
                      <a:txBody>
                        <a:bodyPr/>
                        <a:lstStyle/>
                        <a:p>
                          <a:endParaRPr lang="fr-FR"/>
                        </a:p>
                      </a:txBody>
                      <a:tcPr/>
                    </a:tc>
                    <a:tc>
                      <a:txBody>
                        <a:bodyPr/>
                        <a:lstStyle/>
                        <a:p>
                          <a:endParaRPr lang="fr-FR"/>
                        </a:p>
                      </a:txBody>
                      <a:tcPr>
                        <a:blipFill>
                          <a:blip r:embed="rId5"/>
                          <a:stretch>
                            <a:fillRect l="-200000" t="-8333" r="-899" b="-735000"/>
                          </a:stretch>
                        </a:blipFill>
                      </a:tcPr>
                    </a:tc>
                    <a:extLst>
                      <a:ext uri="{0D108BD9-81ED-4DB2-BD59-A6C34878D82A}">
                        <a16:rowId xmlns:a16="http://schemas.microsoft.com/office/drawing/2014/main" val="413715331"/>
                      </a:ext>
                    </a:extLst>
                  </a:tr>
                  <a:tr h="370840">
                    <a:tc>
                      <a:txBody>
                        <a:bodyPr/>
                        <a:lstStyle/>
                        <a:p>
                          <a:pPr algn="ctr"/>
                          <a:r>
                            <a:rPr lang="fr-FR" dirty="0" smtClean="0"/>
                            <a:t>80kg</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endParaRPr lang="fr-FR" dirty="0"/>
                        </a:p>
                      </a:txBody>
                      <a:tcPr/>
                    </a:tc>
                    <a:tc>
                      <a:txBody>
                        <a:bodyPr/>
                        <a:lstStyle/>
                        <a:p>
                          <a:pPr algn="ctr"/>
                          <a:r>
                            <a:rPr lang="fr-FR" dirty="0" smtClean="0"/>
                            <a:t>0</a:t>
                          </a:r>
                          <a:r>
                            <a:rPr lang="fr-FR" baseline="0" dirty="0" smtClean="0"/>
                            <a:t> N</a:t>
                          </a:r>
                          <a:endParaRPr lang="fr-FR" dirty="0"/>
                        </a:p>
                      </a:txBody>
                      <a:tcPr/>
                    </a:tc>
                    <a:extLst>
                      <a:ext uri="{0D108BD9-81ED-4DB2-BD59-A6C34878D82A}">
                        <a16:rowId xmlns:a16="http://schemas.microsoft.com/office/drawing/2014/main" val="3068675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80kg</a:t>
                          </a:r>
                        </a:p>
                      </a:txBody>
                      <a:tcPr/>
                    </a:tc>
                    <a:tc>
                      <a:txBody>
                        <a:bodyPr/>
                        <a:lstStyle/>
                        <a:p>
                          <a:pPr algn="ctr"/>
                          <a:r>
                            <a:rPr lang="fr-FR" dirty="0" smtClean="0"/>
                            <a:t>5%</a:t>
                          </a:r>
                          <a:endParaRPr lang="fr-FR" dirty="0"/>
                        </a:p>
                      </a:txBody>
                      <a:tcPr/>
                    </a:tc>
                    <a:tc>
                      <a:txBody>
                        <a:bodyPr/>
                        <a:lstStyle/>
                        <a:p>
                          <a:pPr algn="ctr"/>
                          <a:r>
                            <a:rPr lang="fr-FR" dirty="0" smtClean="0"/>
                            <a:t>2,86°</a:t>
                          </a:r>
                          <a:endParaRPr lang="fr-FR" dirty="0"/>
                        </a:p>
                      </a:txBody>
                      <a:tcPr/>
                    </a:tc>
                    <a:tc>
                      <a:txBody>
                        <a:bodyPr/>
                        <a:lstStyle/>
                        <a:p>
                          <a:pPr algn="ctr"/>
                          <a:r>
                            <a:rPr lang="fr-FR" dirty="0" smtClean="0"/>
                            <a:t>39,2N</a:t>
                          </a:r>
                          <a:endParaRPr lang="fr-FR" dirty="0"/>
                        </a:p>
                      </a:txBody>
                      <a:tcPr/>
                    </a:tc>
                    <a:extLst>
                      <a:ext uri="{0D108BD9-81ED-4DB2-BD59-A6C34878D82A}">
                        <a16:rowId xmlns:a16="http://schemas.microsoft.com/office/drawing/2014/main" val="752123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80kg</a:t>
                          </a:r>
                        </a:p>
                      </a:txBody>
                      <a:tcPr/>
                    </a:tc>
                    <a:tc>
                      <a:txBody>
                        <a:bodyPr/>
                        <a:lstStyle/>
                        <a:p>
                          <a:pPr algn="ctr"/>
                          <a:r>
                            <a:rPr lang="fr-FR" dirty="0" smtClean="0"/>
                            <a:t>10%</a:t>
                          </a:r>
                          <a:endParaRPr lang="fr-FR" dirty="0"/>
                        </a:p>
                      </a:txBody>
                      <a:tcPr/>
                    </a:tc>
                    <a:tc>
                      <a:txBody>
                        <a:bodyPr/>
                        <a:lstStyle/>
                        <a:p>
                          <a:pPr algn="ctr"/>
                          <a:r>
                            <a:rPr lang="fr-FR" dirty="0" smtClean="0"/>
                            <a:t>5,71°</a:t>
                          </a:r>
                          <a:endParaRPr lang="fr-FR" dirty="0"/>
                        </a:p>
                      </a:txBody>
                      <a:tcPr/>
                    </a:tc>
                    <a:tc>
                      <a:txBody>
                        <a:bodyPr/>
                        <a:lstStyle/>
                        <a:p>
                          <a:pPr algn="ctr"/>
                          <a:r>
                            <a:rPr lang="fr-FR" dirty="0" smtClean="0"/>
                            <a:t>78,1N</a:t>
                          </a:r>
                          <a:endParaRPr lang="fr-FR" dirty="0"/>
                        </a:p>
                      </a:txBody>
                      <a:tcPr/>
                    </a:tc>
                    <a:extLst>
                      <a:ext uri="{0D108BD9-81ED-4DB2-BD59-A6C34878D82A}">
                        <a16:rowId xmlns:a16="http://schemas.microsoft.com/office/drawing/2014/main" val="2293891088"/>
                      </a:ext>
                    </a:extLst>
                  </a:tr>
                  <a:tr h="370840">
                    <a:tc>
                      <a:txBody>
                        <a:bodyPr/>
                        <a:lstStyle/>
                        <a:p>
                          <a:pPr algn="ctr"/>
                          <a:r>
                            <a:rPr lang="fr-FR" dirty="0" smtClean="0"/>
                            <a:t>80kg</a:t>
                          </a:r>
                          <a:endParaRPr lang="fr-FR" dirty="0"/>
                        </a:p>
                      </a:txBody>
                      <a:tcPr/>
                    </a:tc>
                    <a:tc>
                      <a:txBody>
                        <a:bodyPr/>
                        <a:lstStyle/>
                        <a:p>
                          <a:pPr algn="ctr"/>
                          <a:r>
                            <a:rPr lang="fr-FR" dirty="0" smtClean="0"/>
                            <a:t>12%</a:t>
                          </a:r>
                          <a:endParaRPr lang="fr-FR" dirty="0"/>
                        </a:p>
                      </a:txBody>
                      <a:tcPr/>
                    </a:tc>
                    <a:tc>
                      <a:txBody>
                        <a:bodyPr/>
                        <a:lstStyle/>
                        <a:p>
                          <a:pPr algn="ctr"/>
                          <a:r>
                            <a:rPr lang="fr-FR" dirty="0" smtClean="0"/>
                            <a:t>6,84°</a:t>
                          </a:r>
                          <a:endParaRPr lang="fr-FR" dirty="0"/>
                        </a:p>
                      </a:txBody>
                      <a:tcPr/>
                    </a:tc>
                    <a:tc>
                      <a:txBody>
                        <a:bodyPr/>
                        <a:lstStyle/>
                        <a:p>
                          <a:pPr algn="ctr"/>
                          <a:r>
                            <a:rPr lang="fr-FR" dirty="0" smtClean="0"/>
                            <a:t>93,48N</a:t>
                          </a:r>
                          <a:endParaRPr lang="fr-FR" dirty="0"/>
                        </a:p>
                      </a:txBody>
                      <a:tcPr/>
                    </a:tc>
                    <a:extLst>
                      <a:ext uri="{0D108BD9-81ED-4DB2-BD59-A6C34878D82A}">
                        <a16:rowId xmlns:a16="http://schemas.microsoft.com/office/drawing/2014/main" val="2259642941"/>
                      </a:ext>
                    </a:extLst>
                  </a:tr>
                  <a:tr h="370840">
                    <a:tc>
                      <a:txBody>
                        <a:bodyPr/>
                        <a:lstStyle/>
                        <a:p>
                          <a:pPr algn="ctr"/>
                          <a:r>
                            <a:rPr lang="fr-FR" dirty="0" smtClean="0"/>
                            <a:t>80kg</a:t>
                          </a:r>
                          <a:endParaRPr lang="fr-FR" dirty="0"/>
                        </a:p>
                      </a:txBody>
                      <a:tcPr/>
                    </a:tc>
                    <a:tc>
                      <a:txBody>
                        <a:bodyPr/>
                        <a:lstStyle/>
                        <a:p>
                          <a:pPr algn="ctr"/>
                          <a:r>
                            <a:rPr lang="fr-FR" dirty="0" smtClean="0"/>
                            <a:t>15%</a:t>
                          </a:r>
                          <a:endParaRPr lang="fr-FR" dirty="0"/>
                        </a:p>
                      </a:txBody>
                      <a:tcPr/>
                    </a:tc>
                    <a:tc>
                      <a:txBody>
                        <a:bodyPr/>
                        <a:lstStyle/>
                        <a:p>
                          <a:pPr algn="ctr"/>
                          <a:r>
                            <a:rPr lang="fr-FR" dirty="0" smtClean="0"/>
                            <a:t>8,53°</a:t>
                          </a:r>
                          <a:endParaRPr lang="fr-FR" dirty="0"/>
                        </a:p>
                      </a:txBody>
                      <a:tcPr/>
                    </a:tc>
                    <a:tc>
                      <a:txBody>
                        <a:bodyPr/>
                        <a:lstStyle/>
                        <a:p>
                          <a:pPr algn="ctr"/>
                          <a:r>
                            <a:rPr lang="fr-FR" dirty="0" smtClean="0"/>
                            <a:t>116,4N</a:t>
                          </a:r>
                          <a:endParaRPr lang="fr-FR" dirty="0"/>
                        </a:p>
                      </a:txBody>
                      <a:tcPr/>
                    </a:tc>
                    <a:extLst>
                      <a:ext uri="{0D108BD9-81ED-4DB2-BD59-A6C34878D82A}">
                        <a16:rowId xmlns:a16="http://schemas.microsoft.com/office/drawing/2014/main" val="4204540409"/>
                      </a:ext>
                    </a:extLst>
                  </a:tr>
                  <a:tr h="370840">
                    <a:tc>
                      <a:txBody>
                        <a:bodyPr/>
                        <a:lstStyle/>
                        <a:p>
                          <a:pPr algn="ctr"/>
                          <a:r>
                            <a:rPr lang="fr-FR" dirty="0" smtClean="0"/>
                            <a:t>80kg</a:t>
                          </a:r>
                          <a:endParaRPr lang="fr-FR" dirty="0"/>
                        </a:p>
                      </a:txBody>
                      <a:tcPr/>
                    </a:tc>
                    <a:tc>
                      <a:txBody>
                        <a:bodyPr/>
                        <a:lstStyle/>
                        <a:p>
                          <a:pPr algn="ctr"/>
                          <a:r>
                            <a:rPr lang="fr-FR" dirty="0" smtClean="0"/>
                            <a:t>18%</a:t>
                          </a:r>
                          <a:endParaRPr lang="fr-FR" dirty="0"/>
                        </a:p>
                      </a:txBody>
                      <a:tcPr/>
                    </a:tc>
                    <a:tc>
                      <a:txBody>
                        <a:bodyPr/>
                        <a:lstStyle/>
                        <a:p>
                          <a:pPr algn="ctr"/>
                          <a:r>
                            <a:rPr lang="fr-FR" dirty="0" smtClean="0"/>
                            <a:t>10,2°</a:t>
                          </a:r>
                          <a:endParaRPr lang="fr-FR" dirty="0"/>
                        </a:p>
                      </a:txBody>
                      <a:tcPr/>
                    </a:tc>
                    <a:tc>
                      <a:txBody>
                        <a:bodyPr/>
                        <a:lstStyle/>
                        <a:p>
                          <a:pPr algn="ctr"/>
                          <a:r>
                            <a:rPr lang="fr-FR" dirty="0" smtClean="0"/>
                            <a:t>138,98N</a:t>
                          </a:r>
                          <a:endParaRPr lang="fr-FR" dirty="0"/>
                        </a:p>
                      </a:txBody>
                      <a:tcPr/>
                    </a:tc>
                    <a:extLst>
                      <a:ext uri="{0D108BD9-81ED-4DB2-BD59-A6C34878D82A}">
                        <a16:rowId xmlns:a16="http://schemas.microsoft.com/office/drawing/2014/main" val="3234985255"/>
                      </a:ext>
                    </a:extLst>
                  </a:tr>
                  <a:tr h="370840">
                    <a:tc>
                      <a:txBody>
                        <a:bodyPr/>
                        <a:lstStyle/>
                        <a:p>
                          <a:pPr algn="ctr"/>
                          <a:r>
                            <a:rPr lang="fr-FR" dirty="0" smtClean="0"/>
                            <a:t>80kg</a:t>
                          </a:r>
                          <a:endParaRPr lang="fr-FR" dirty="0"/>
                        </a:p>
                      </a:txBody>
                      <a:tcPr/>
                    </a:tc>
                    <a:tc>
                      <a:txBody>
                        <a:bodyPr/>
                        <a:lstStyle/>
                        <a:p>
                          <a:pPr algn="ctr"/>
                          <a:r>
                            <a:rPr lang="fr-FR" dirty="0" smtClean="0"/>
                            <a:t>20%</a:t>
                          </a:r>
                          <a:endParaRPr lang="fr-FR" dirty="0"/>
                        </a:p>
                      </a:txBody>
                      <a:tcPr/>
                    </a:tc>
                    <a:tc>
                      <a:txBody>
                        <a:bodyPr/>
                        <a:lstStyle/>
                        <a:p>
                          <a:pPr algn="ctr"/>
                          <a:r>
                            <a:rPr lang="fr-FR" dirty="0" smtClean="0"/>
                            <a:t>11,31°</a:t>
                          </a:r>
                          <a:endParaRPr lang="fr-FR" dirty="0"/>
                        </a:p>
                      </a:txBody>
                      <a:tcPr/>
                    </a:tc>
                    <a:tc>
                      <a:txBody>
                        <a:bodyPr/>
                        <a:lstStyle/>
                        <a:p>
                          <a:pPr algn="ctr"/>
                          <a:r>
                            <a:rPr lang="fr-FR" dirty="0" smtClean="0"/>
                            <a:t>153,9N</a:t>
                          </a:r>
                          <a:endParaRPr lang="fr-FR" dirty="0"/>
                        </a:p>
                      </a:txBody>
                      <a:tcPr/>
                    </a:tc>
                    <a:extLst>
                      <a:ext uri="{0D108BD9-81ED-4DB2-BD59-A6C34878D82A}">
                        <a16:rowId xmlns:a16="http://schemas.microsoft.com/office/drawing/2014/main" val="3838981378"/>
                      </a:ext>
                    </a:extLst>
                  </a:tr>
                </a:tbl>
              </a:graphicData>
            </a:graphic>
          </p:graphicFrame>
        </mc:Fallback>
      </mc:AlternateContent>
      <p:sp>
        <p:nvSpPr>
          <p:cNvPr id="28" name="ZoneTexte 27"/>
          <p:cNvSpPr txBox="1"/>
          <p:nvPr/>
        </p:nvSpPr>
        <p:spPr>
          <a:xfrm>
            <a:off x="1030014" y="6043448"/>
            <a:ext cx="10068910" cy="646331"/>
          </a:xfrm>
          <a:prstGeom prst="rect">
            <a:avLst/>
          </a:prstGeom>
          <a:noFill/>
        </p:spPr>
        <p:txBody>
          <a:bodyPr wrap="square" rtlCol="0">
            <a:spAutoFit/>
          </a:bodyPr>
          <a:lstStyle/>
          <a:p>
            <a:r>
              <a:rPr lang="fr-FR" dirty="0" smtClean="0">
                <a:solidFill>
                  <a:schemeClr val="accent2"/>
                </a:solidFill>
              </a:rPr>
              <a:t>Le poids exerce une force de traction vers l’avant proportionnel à l’angle de la pente : plus il est élevé plus cette force est grande. </a:t>
            </a:r>
            <a:endParaRPr lang="fr-FR" dirty="0">
              <a:solidFill>
                <a:schemeClr val="accent2"/>
              </a:solidFill>
            </a:endParaRPr>
          </a:p>
        </p:txBody>
      </p:sp>
      <mc:AlternateContent xmlns:mc="http://schemas.openxmlformats.org/markup-compatibility/2006" xmlns:a14="http://schemas.microsoft.com/office/drawing/2010/main">
        <mc:Choice Requires="a14">
          <p:sp>
            <p:nvSpPr>
              <p:cNvPr id="32" name="ZoneTexte 31"/>
              <p:cNvSpPr txBox="1"/>
              <p:nvPr/>
            </p:nvSpPr>
            <p:spPr>
              <a:xfrm>
                <a:off x="156094" y="2482387"/>
                <a:ext cx="1854905" cy="1723549"/>
              </a:xfrm>
              <a:prstGeom prst="rect">
                <a:avLst/>
              </a:prstGeom>
              <a:noFill/>
            </p:spPr>
            <p:txBody>
              <a:bodyPr wrap="square" rtlCol="0">
                <a:spAutoFit/>
              </a:bodyPr>
              <a:lstStyle/>
              <a:p>
                <a:r>
                  <a:rPr lang="fr-FR" sz="1400" dirty="0" smtClean="0"/>
                  <a:t>P le poids en N</a:t>
                </a:r>
              </a:p>
              <a:p>
                <a14:m>
                  <m:oMath xmlns:m="http://schemas.openxmlformats.org/officeDocument/2006/math">
                    <m:r>
                      <m:rPr>
                        <m:sty m:val="p"/>
                      </m:rPr>
                      <a:rPr lang="el-GR" sz="1400" i="1" smtClean="0">
                        <a:latin typeface="Cambria Math" panose="02040503050406030204" pitchFamily="18" charset="0"/>
                      </a:rPr>
                      <m:t>α</m:t>
                    </m:r>
                  </m:oMath>
                </a14:m>
                <a:r>
                  <a:rPr lang="fr-FR" sz="1400" dirty="0" smtClean="0"/>
                  <a:t> l’angle de la pente en degrés</a:t>
                </a:r>
              </a:p>
              <a:p>
                <a:r>
                  <a:rPr lang="fr-FR" sz="1400" dirty="0" smtClean="0"/>
                  <a:t>F la force de traction exercé par le poids</a:t>
                </a:r>
                <a:endParaRPr lang="fr-FR" sz="1400" dirty="0"/>
              </a:p>
              <a:p>
                <a:endParaRPr lang="fr-FR" dirty="0" smtClean="0"/>
              </a:p>
              <a:p>
                <a:endParaRPr lang="fr-FR" dirty="0"/>
              </a:p>
            </p:txBody>
          </p:sp>
        </mc:Choice>
        <mc:Fallback xmlns="">
          <p:sp>
            <p:nvSpPr>
              <p:cNvPr id="32" name="ZoneTexte 31"/>
              <p:cNvSpPr txBox="1">
                <a:spLocks noRot="1" noChangeAspect="1" noMove="1" noResize="1" noEditPoints="1" noAdjustHandles="1" noChangeArrowheads="1" noChangeShapeType="1" noTextEdit="1"/>
              </p:cNvSpPr>
              <p:nvPr/>
            </p:nvSpPr>
            <p:spPr>
              <a:xfrm>
                <a:off x="156094" y="2482387"/>
                <a:ext cx="1854905" cy="1723549"/>
              </a:xfrm>
              <a:prstGeom prst="rect">
                <a:avLst/>
              </a:prstGeom>
              <a:blipFill>
                <a:blip r:embed="rId6"/>
                <a:stretch>
                  <a:fillRect l="-987" t="-707"/>
                </a:stretch>
              </a:blipFill>
            </p:spPr>
            <p:txBody>
              <a:bodyPr/>
              <a:lstStyle/>
              <a:p>
                <a:r>
                  <a:rPr lang="fr-FR">
                    <a:noFill/>
                  </a:rPr>
                  <a:t> </a:t>
                </a:r>
              </a:p>
            </p:txBody>
          </p:sp>
        </mc:Fallback>
      </mc:AlternateContent>
      <p:sp>
        <p:nvSpPr>
          <p:cNvPr id="2" name="ZoneTexte 1"/>
          <p:cNvSpPr txBox="1"/>
          <p:nvPr/>
        </p:nvSpPr>
        <p:spPr>
          <a:xfrm>
            <a:off x="3258207" y="231228"/>
            <a:ext cx="7010400" cy="369332"/>
          </a:xfrm>
          <a:prstGeom prst="rect">
            <a:avLst/>
          </a:prstGeom>
          <a:noFill/>
        </p:spPr>
        <p:txBody>
          <a:bodyPr wrap="square" rtlCol="0">
            <a:spAutoFit/>
          </a:bodyPr>
          <a:lstStyle/>
          <a:p>
            <a:r>
              <a:rPr lang="fr-FR" dirty="0" smtClean="0"/>
              <a:t>Démonstration de l’influence de la pente pour un module de 80 kg</a:t>
            </a:r>
            <a:endParaRPr lang="fr-FR" dirty="0"/>
          </a:p>
        </p:txBody>
      </p:sp>
    </p:spTree>
    <p:extLst>
      <p:ext uri="{BB962C8B-B14F-4D97-AF65-F5344CB8AC3E}">
        <p14:creationId xmlns:p14="http://schemas.microsoft.com/office/powerpoint/2010/main" val="2576966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angle rectangle 3"/>
          <p:cNvSpPr/>
          <p:nvPr/>
        </p:nvSpPr>
        <p:spPr>
          <a:xfrm>
            <a:off x="1030014" y="809297"/>
            <a:ext cx="2228193" cy="154502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rganigramme : Connecteur 4"/>
          <p:cNvSpPr/>
          <p:nvPr/>
        </p:nvSpPr>
        <p:spPr>
          <a:xfrm>
            <a:off x="1566041" y="914400"/>
            <a:ext cx="336331" cy="3363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rganigramme : Connecteur 5"/>
          <p:cNvSpPr/>
          <p:nvPr/>
        </p:nvSpPr>
        <p:spPr>
          <a:xfrm>
            <a:off x="2010999" y="1240221"/>
            <a:ext cx="336331" cy="3363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Processus 6"/>
          <p:cNvSpPr/>
          <p:nvPr/>
        </p:nvSpPr>
        <p:spPr>
          <a:xfrm rot="2173830">
            <a:off x="1613090" y="883410"/>
            <a:ext cx="1111131" cy="2860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 name="Connecteur droit avec flèche 8"/>
          <p:cNvCxnSpPr/>
          <p:nvPr/>
        </p:nvCxnSpPr>
        <p:spPr>
          <a:xfrm flipH="1">
            <a:off x="2144110" y="1026428"/>
            <a:ext cx="2" cy="812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1702933" y="1431574"/>
            <a:ext cx="556877" cy="369332"/>
          </a:xfrm>
          <a:prstGeom prst="rect">
            <a:avLst/>
          </a:prstGeom>
          <a:noFill/>
        </p:spPr>
        <p:txBody>
          <a:bodyPr wrap="square" rtlCol="0">
            <a:spAutoFit/>
          </a:bodyPr>
          <a:lstStyle/>
          <a:p>
            <a:r>
              <a:rPr lang="fr-FR" dirty="0" smtClean="0"/>
              <a:t>P</a:t>
            </a:r>
            <a:endParaRPr lang="fr-FR" dirty="0"/>
          </a:p>
        </p:txBody>
      </p:sp>
      <p:cxnSp>
        <p:nvCxnSpPr>
          <p:cNvPr id="15" name="Connecteur droit avec flèche 14"/>
          <p:cNvCxnSpPr/>
          <p:nvPr/>
        </p:nvCxnSpPr>
        <p:spPr>
          <a:xfrm>
            <a:off x="2144110" y="1026428"/>
            <a:ext cx="706778" cy="550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2850888" y="1053299"/>
            <a:ext cx="610538" cy="369332"/>
          </a:xfrm>
          <a:prstGeom prst="rect">
            <a:avLst/>
          </a:prstGeom>
          <a:noFill/>
        </p:spPr>
        <p:txBody>
          <a:bodyPr wrap="square" rtlCol="0">
            <a:spAutoFit/>
          </a:bodyPr>
          <a:lstStyle/>
          <a:p>
            <a:r>
              <a:rPr lang="fr-FR" dirty="0" smtClean="0"/>
              <a:t>F(P)</a:t>
            </a:r>
            <a:endParaRPr lang="fr-FR" dirty="0"/>
          </a:p>
        </p:txBody>
      </p:sp>
      <mc:AlternateContent xmlns:mc="http://schemas.openxmlformats.org/markup-compatibility/2006" xmlns:a14="http://schemas.microsoft.com/office/drawing/2010/main">
        <mc:Choice Requires="a14">
          <p:sp>
            <p:nvSpPr>
              <p:cNvPr id="19" name="ZoneTexte 18"/>
              <p:cNvSpPr txBox="1"/>
              <p:nvPr/>
            </p:nvSpPr>
            <p:spPr>
              <a:xfrm>
                <a:off x="2510594" y="1999280"/>
                <a:ext cx="4624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α</m:t>
                      </m:r>
                    </m:oMath>
                  </m:oMathPara>
                </a14:m>
                <a:endParaRPr lang="fr-FR" dirty="0"/>
              </a:p>
            </p:txBody>
          </p:sp>
        </mc:Choice>
        <mc:Fallback xmlns="">
          <p:sp>
            <p:nvSpPr>
              <p:cNvPr id="19" name="ZoneTexte 18"/>
              <p:cNvSpPr txBox="1">
                <a:spLocks noRot="1" noChangeAspect="1" noMove="1" noResize="1" noEditPoints="1" noAdjustHandles="1" noChangeArrowheads="1" noChangeShapeType="1" noTextEdit="1"/>
              </p:cNvSpPr>
              <p:nvPr/>
            </p:nvSpPr>
            <p:spPr>
              <a:xfrm>
                <a:off x="2510594" y="1999280"/>
                <a:ext cx="462455" cy="369332"/>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p:cNvSpPr txBox="1"/>
              <p:nvPr/>
            </p:nvSpPr>
            <p:spPr>
              <a:xfrm>
                <a:off x="2095534" y="1196540"/>
                <a:ext cx="462455" cy="261610"/>
              </a:xfrm>
              <a:prstGeom prst="rect">
                <a:avLst/>
              </a:prstGeom>
              <a:noFill/>
            </p:spPr>
            <p:txBody>
              <a:bodyPr wrap="square" rtlCol="0">
                <a:spAutoFit/>
              </a:bodyPr>
              <a:lstStyle/>
              <a:p>
                <a:r>
                  <a:rPr lang="fr-FR" sz="1100" dirty="0" smtClean="0"/>
                  <a:t>90-</a:t>
                </a:r>
                <a14:m>
                  <m:oMath xmlns:m="http://schemas.openxmlformats.org/officeDocument/2006/math">
                    <m:r>
                      <m:rPr>
                        <m:sty m:val="p"/>
                      </m:rPr>
                      <a:rPr lang="el-GR" sz="1100" i="1" smtClean="0">
                        <a:latin typeface="Cambria Math" panose="02040503050406030204" pitchFamily="18" charset="0"/>
                      </a:rPr>
                      <m:t>α</m:t>
                    </m:r>
                  </m:oMath>
                </a14:m>
                <a:endParaRPr lang="fr-FR" sz="1100" dirty="0"/>
              </a:p>
            </p:txBody>
          </p:sp>
        </mc:Choice>
        <mc:Fallback xmlns="">
          <p:sp>
            <p:nvSpPr>
              <p:cNvPr id="20" name="ZoneTexte 19"/>
              <p:cNvSpPr txBox="1">
                <a:spLocks noRot="1" noChangeAspect="1" noMove="1" noResize="1" noEditPoints="1" noAdjustHandles="1" noChangeArrowheads="1" noChangeShapeType="1" noTextEdit="1"/>
              </p:cNvSpPr>
              <p:nvPr/>
            </p:nvSpPr>
            <p:spPr>
              <a:xfrm>
                <a:off x="2095534" y="1196540"/>
                <a:ext cx="462455" cy="261610"/>
              </a:xfrm>
              <a:prstGeom prst="rect">
                <a:avLst/>
              </a:prstGeom>
              <a:blipFill>
                <a:blip r:embed="rId3"/>
                <a:stretch>
                  <a:fillRect b="-16279"/>
                </a:stretch>
              </a:blipFill>
            </p:spPr>
            <p:txBody>
              <a:bodyPr/>
              <a:lstStyle/>
              <a:p>
                <a:r>
                  <a:rPr lang="fr-FR">
                    <a:noFill/>
                  </a:rPr>
                  <a:t> </a:t>
                </a:r>
              </a:p>
            </p:txBody>
          </p:sp>
        </mc:Fallback>
      </mc:AlternateContent>
      <p:sp>
        <p:nvSpPr>
          <p:cNvPr id="21" name="ZoneTexte 20"/>
          <p:cNvSpPr txBox="1"/>
          <p:nvPr/>
        </p:nvSpPr>
        <p:spPr>
          <a:xfrm>
            <a:off x="4698124" y="809297"/>
            <a:ext cx="5202621" cy="646331"/>
          </a:xfrm>
          <a:prstGeom prst="rect">
            <a:avLst/>
          </a:prstGeom>
          <a:noFill/>
        </p:spPr>
        <p:txBody>
          <a:bodyPr wrap="square" rtlCol="0">
            <a:spAutoFit/>
          </a:bodyPr>
          <a:lstStyle/>
          <a:p>
            <a:r>
              <a:rPr lang="fr-FR" dirty="0" smtClean="0"/>
              <a:t>La pente maximal est de </a:t>
            </a:r>
            <a:r>
              <a:rPr lang="fr-FR" dirty="0">
                <a:solidFill>
                  <a:schemeClr val="accent2"/>
                </a:solidFill>
              </a:rPr>
              <a:t>20%</a:t>
            </a:r>
            <a:r>
              <a:rPr lang="fr-FR" dirty="0"/>
              <a:t> </a:t>
            </a:r>
            <a:r>
              <a:rPr lang="fr-FR" dirty="0" smtClean="0"/>
              <a:t>et le poids maximal à tracter est de</a:t>
            </a:r>
            <a:r>
              <a:rPr lang="fr-FR" dirty="0" smtClean="0">
                <a:solidFill>
                  <a:schemeClr val="accent2"/>
                </a:solidFill>
              </a:rPr>
              <a:t> </a:t>
            </a:r>
            <a:r>
              <a:rPr lang="fr-FR" dirty="0">
                <a:solidFill>
                  <a:schemeClr val="accent2"/>
                </a:solidFill>
              </a:rPr>
              <a:t>550g</a:t>
            </a:r>
            <a:r>
              <a:rPr lang="fr-FR" dirty="0" smtClean="0"/>
              <a:t>,</a:t>
            </a:r>
            <a:endParaRPr lang="fr-FR" dirty="0"/>
          </a:p>
        </p:txBody>
      </p:sp>
      <mc:AlternateContent xmlns:mc="http://schemas.openxmlformats.org/markup-compatibility/2006" xmlns:a14="http://schemas.microsoft.com/office/drawing/2010/main">
        <mc:Choice Requires="a14">
          <p:sp>
            <p:nvSpPr>
              <p:cNvPr id="22" name="ZoneTexte 21"/>
              <p:cNvSpPr txBox="1"/>
              <p:nvPr/>
            </p:nvSpPr>
            <p:spPr>
              <a:xfrm>
                <a:off x="4738787" y="1722281"/>
                <a:ext cx="5529820" cy="956929"/>
              </a:xfrm>
              <a:prstGeom prst="rect">
                <a:avLst/>
              </a:prstGeom>
              <a:noFill/>
            </p:spPr>
            <p:txBody>
              <a:bodyPr wrap="square" rtlCol="0">
                <a:spAutoFit/>
              </a:bodyPr>
              <a:lstStyle/>
              <a:p>
                <a:r>
                  <a:rPr lang="fr-FR" dirty="0" smtClean="0"/>
                  <a:t>Projection sur x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𝐹</m:t>
                        </m:r>
                      </m:e>
                    </m:acc>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𝑃</m:t>
                        </m:r>
                      </m:e>
                    </m:acc>
                    <m:r>
                      <a:rPr lang="fr-FR" i="1">
                        <a:latin typeface="Cambria Math" panose="02040503050406030204" pitchFamily="18" charset="0"/>
                        <a:ea typeface="Cambria Math" panose="02040503050406030204" pitchFamily="18" charset="0"/>
                      </a:rPr>
                      <m:t>×</m:t>
                    </m:r>
                    <m:func>
                      <m:funcPr>
                        <m:ctrlPr>
                          <a:rPr lang="fr-FR" i="1">
                            <a:latin typeface="Cambria Math" panose="02040503050406030204" pitchFamily="18" charset="0"/>
                            <a:ea typeface="Cambria Math" panose="02040503050406030204" pitchFamily="18" charset="0"/>
                          </a:rPr>
                        </m:ctrlPr>
                      </m:funcPr>
                      <m:fName>
                        <m:r>
                          <m:rPr>
                            <m:sty m:val="p"/>
                          </m:rPr>
                          <a:rPr lang="fr-FR">
                            <a:latin typeface="Cambria Math" panose="02040503050406030204" pitchFamily="18" charset="0"/>
                            <a:ea typeface="Cambria Math" panose="02040503050406030204" pitchFamily="18" charset="0"/>
                          </a:rPr>
                          <m:t>sin</m:t>
                        </m:r>
                      </m:fName>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𝛼</m:t>
                            </m:r>
                          </m:e>
                        </m:d>
                      </m:e>
                    </m:func>
                  </m:oMath>
                </a14:m>
                <a:endParaRPr lang="fr-FR" dirty="0" smtClean="0">
                  <a:ea typeface="Cambria Math" panose="02040503050406030204" pitchFamily="18" charset="0"/>
                </a:endParaRPr>
              </a:p>
              <a:p>
                <a:r>
                  <a:rPr lang="fr-FR" dirty="0" smtClean="0"/>
                  <a:t>F=P*sin(</a:t>
                </a:r>
                <a14:m>
                  <m:oMath xmlns:m="http://schemas.openxmlformats.org/officeDocument/2006/math">
                    <m:r>
                      <m:rPr>
                        <m:sty m:val="p"/>
                      </m:rPr>
                      <a:rPr lang="el-GR" i="1" smtClean="0">
                        <a:latin typeface="Cambria Math" panose="02040503050406030204" pitchFamily="18" charset="0"/>
                      </a:rPr>
                      <m:t>α</m:t>
                    </m:r>
                    <m:r>
                      <a:rPr lang="fr-FR" b="0" i="0" smtClean="0">
                        <a:latin typeface="Cambria Math" panose="02040503050406030204" pitchFamily="18" charset="0"/>
                      </a:rPr>
                      <m:t>)=0,550∗9,81∗</m:t>
                    </m:r>
                    <m:r>
                      <m:rPr>
                        <m:sty m:val="p"/>
                      </m:rPr>
                      <a:rPr lang="fr-FR" b="0" i="0" smtClean="0">
                        <a:latin typeface="Cambria Math" panose="02040503050406030204" pitchFamily="18" charset="0"/>
                      </a:rPr>
                      <m:t>sin</m:t>
                    </m:r>
                    <m:r>
                      <a:rPr lang="fr-FR" b="0" i="0" smtClean="0">
                        <a:latin typeface="Cambria Math" panose="02040503050406030204" pitchFamily="18" charset="0"/>
                      </a:rPr>
                      <m:t>(11,31)=1,85</m:t>
                    </m:r>
                    <m:r>
                      <m:rPr>
                        <m:sty m:val="p"/>
                      </m:rPr>
                      <a:rPr lang="fr-FR" b="0" i="0" smtClean="0">
                        <a:solidFill>
                          <a:schemeClr val="accent2"/>
                        </a:solidFill>
                        <a:latin typeface="Cambria Math" panose="02040503050406030204" pitchFamily="18" charset="0"/>
                      </a:rPr>
                      <m:t>N</m:t>
                    </m:r>
                  </m:oMath>
                </a14:m>
                <a:endParaRPr lang="fr-FR" dirty="0">
                  <a:solidFill>
                    <a:schemeClr val="accent2"/>
                  </a:solidFill>
                </a:endParaRPr>
              </a:p>
              <a:p>
                <a:endParaRPr lang="fr-FR" dirty="0"/>
              </a:p>
            </p:txBody>
          </p:sp>
        </mc:Choice>
        <mc:Fallback xmlns="">
          <p:sp>
            <p:nvSpPr>
              <p:cNvPr id="22" name="ZoneTexte 21"/>
              <p:cNvSpPr txBox="1">
                <a:spLocks noRot="1" noChangeAspect="1" noMove="1" noResize="1" noEditPoints="1" noAdjustHandles="1" noChangeArrowheads="1" noChangeShapeType="1" noTextEdit="1"/>
              </p:cNvSpPr>
              <p:nvPr/>
            </p:nvSpPr>
            <p:spPr>
              <a:xfrm>
                <a:off x="4738787" y="1722281"/>
                <a:ext cx="5529820" cy="956929"/>
              </a:xfrm>
              <a:prstGeom prst="rect">
                <a:avLst/>
              </a:prstGeom>
              <a:blipFill>
                <a:blip r:embed="rId4"/>
                <a:stretch>
                  <a:fillRect l="-882" t="-318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graphicFrame>
            <p:nvGraphicFramePr>
              <p:cNvPr id="26" name="Tableau 25"/>
              <p:cNvGraphicFramePr>
                <a:graphicFrameLocks noGrp="1"/>
              </p:cNvGraphicFramePr>
              <p:nvPr>
                <p:extLst>
                  <p:ext uri="{D42A27DB-BD31-4B8C-83A1-F6EECF244321}">
                    <p14:modId xmlns:p14="http://schemas.microsoft.com/office/powerpoint/2010/main" val="3196953072"/>
                  </p:ext>
                </p:extLst>
              </p:nvPr>
            </p:nvGraphicFramePr>
            <p:xfrm>
              <a:off x="3461426" y="2987294"/>
              <a:ext cx="6096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01164518"/>
                        </a:ext>
                      </a:extLst>
                    </a:gridCol>
                    <a:gridCol w="2032000">
                      <a:extLst>
                        <a:ext uri="{9D8B030D-6E8A-4147-A177-3AD203B41FA5}">
                          <a16:colId xmlns:a16="http://schemas.microsoft.com/office/drawing/2014/main" val="2967266574"/>
                        </a:ext>
                      </a:extLst>
                    </a:gridCol>
                    <a:gridCol w="2032000">
                      <a:extLst>
                        <a:ext uri="{9D8B030D-6E8A-4147-A177-3AD203B41FA5}">
                          <a16:colId xmlns:a16="http://schemas.microsoft.com/office/drawing/2014/main" val="123101548"/>
                        </a:ext>
                      </a:extLst>
                    </a:gridCol>
                  </a:tblGrid>
                  <a:tr h="370840">
                    <a:tc>
                      <a:txBody>
                        <a:bodyPr/>
                        <a:lstStyle/>
                        <a:p>
                          <a:pPr algn="ctr"/>
                          <a:r>
                            <a:rPr lang="fr-FR" dirty="0" smtClean="0"/>
                            <a:t>POIDS</a:t>
                          </a:r>
                          <a:endParaRPr lang="fr-FR" dirty="0"/>
                        </a:p>
                      </a:txBody>
                      <a:tcPr/>
                    </a:tc>
                    <a:tc>
                      <a:txBody>
                        <a:bodyPr/>
                        <a:lstStyle/>
                        <a:p>
                          <a:pPr algn="ctr"/>
                          <a:r>
                            <a:rPr lang="fr-FR" dirty="0" smtClean="0"/>
                            <a:t>ANGLE (en°)</a:t>
                          </a:r>
                          <a:endParaRPr lang="fr-FR"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FORCE (</a:t>
                          </a:r>
                          <a14:m>
                            <m:oMath xmlns:m="http://schemas.openxmlformats.org/officeDocument/2006/math">
                              <m:r>
                                <m:rPr>
                                  <m:sty m:val="p"/>
                                </m:rPr>
                                <a:rPr lang="el-GR" i="1" smtClean="0">
                                  <a:latin typeface="Cambria Math" panose="02040503050406030204" pitchFamily="18" charset="0"/>
                                </a:rPr>
                                <m:t>α</m:t>
                              </m:r>
                            </m:oMath>
                          </a14:m>
                          <a:r>
                            <a:rPr lang="fr-FR" dirty="0" smtClean="0"/>
                            <a:t>)</a:t>
                          </a:r>
                          <a:endParaRPr lang="fr-FR" dirty="0"/>
                        </a:p>
                      </a:txBody>
                      <a:tcPr/>
                    </a:tc>
                    <a:extLst>
                      <a:ext uri="{0D108BD9-81ED-4DB2-BD59-A6C34878D82A}">
                        <a16:rowId xmlns:a16="http://schemas.microsoft.com/office/drawing/2014/main" val="413715331"/>
                      </a:ext>
                    </a:extLst>
                  </a:tr>
                  <a:tr h="370840">
                    <a:tc>
                      <a:txBody>
                        <a:bodyPr/>
                        <a:lstStyle/>
                        <a:p>
                          <a:pPr algn="ctr"/>
                          <a:r>
                            <a:rPr lang="fr-FR" dirty="0" smtClean="0"/>
                            <a:t>550g</a:t>
                          </a:r>
                          <a:endParaRPr lang="fr-FR" dirty="0"/>
                        </a:p>
                      </a:txBody>
                      <a:tcPr/>
                    </a:tc>
                    <a:tc>
                      <a:txBody>
                        <a:bodyPr/>
                        <a:lstStyle/>
                        <a:p>
                          <a:pPr algn="ctr"/>
                          <a:r>
                            <a:rPr lang="fr-FR" dirty="0" smtClean="0"/>
                            <a:t>0</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3068675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2,86</a:t>
                          </a:r>
                          <a:endParaRPr lang="fr-FR" dirty="0"/>
                        </a:p>
                      </a:txBody>
                      <a:tcPr/>
                    </a:tc>
                    <a:tc>
                      <a:txBody>
                        <a:bodyPr/>
                        <a:lstStyle/>
                        <a:p>
                          <a:pPr algn="ctr" fontAlgn="b"/>
                          <a:r>
                            <a:rPr lang="fr-FR" sz="2000" b="0" i="0" u="none" strike="noStrike">
                              <a:solidFill>
                                <a:srgbClr val="000000"/>
                              </a:solidFill>
                              <a:effectLst/>
                              <a:latin typeface="Calibri" panose="020F0502020204030204" pitchFamily="34" charset="0"/>
                            </a:rPr>
                            <a:t>0,269</a:t>
                          </a:r>
                        </a:p>
                      </a:txBody>
                      <a:tcPr marL="9525" marR="9525" marT="9525" marB="0" anchor="b"/>
                    </a:tc>
                    <a:extLst>
                      <a:ext uri="{0D108BD9-81ED-4DB2-BD59-A6C34878D82A}">
                        <a16:rowId xmlns:a16="http://schemas.microsoft.com/office/drawing/2014/main" val="752123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5,71</a:t>
                          </a:r>
                          <a:endParaRPr lang="fr-FR" dirty="0"/>
                        </a:p>
                      </a:txBody>
                      <a:tcPr/>
                    </a:tc>
                    <a:tc>
                      <a:txBody>
                        <a:bodyPr/>
                        <a:lstStyle/>
                        <a:p>
                          <a:pPr algn="ctr" fontAlgn="b"/>
                          <a:r>
                            <a:rPr lang="fr-FR" sz="2000" b="0" i="0" u="none" strike="noStrike">
                              <a:solidFill>
                                <a:srgbClr val="000000"/>
                              </a:solidFill>
                              <a:effectLst/>
                              <a:latin typeface="Calibri" panose="020F0502020204030204" pitchFamily="34" charset="0"/>
                            </a:rPr>
                            <a:t>0,537</a:t>
                          </a:r>
                        </a:p>
                      </a:txBody>
                      <a:tcPr marL="9525" marR="9525" marT="9525" marB="0" anchor="b"/>
                    </a:tc>
                    <a:extLst>
                      <a:ext uri="{0D108BD9-81ED-4DB2-BD59-A6C34878D82A}">
                        <a16:rowId xmlns:a16="http://schemas.microsoft.com/office/drawing/2014/main" val="22938910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6,84</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0,643</a:t>
                          </a:r>
                        </a:p>
                      </a:txBody>
                      <a:tcPr marL="9525" marR="9525" marT="9525" marB="0" anchor="b"/>
                    </a:tc>
                    <a:extLst>
                      <a:ext uri="{0D108BD9-81ED-4DB2-BD59-A6C34878D82A}">
                        <a16:rowId xmlns:a16="http://schemas.microsoft.com/office/drawing/2014/main" val="22596429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8,53</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0,8</a:t>
                          </a:r>
                        </a:p>
                      </a:txBody>
                      <a:tcPr marL="9525" marR="9525" marT="9525" marB="0" anchor="b"/>
                    </a:tc>
                    <a:extLst>
                      <a:ext uri="{0D108BD9-81ED-4DB2-BD59-A6C34878D82A}">
                        <a16:rowId xmlns:a16="http://schemas.microsoft.com/office/drawing/2014/main" val="42045404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10,2</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0,955</a:t>
                          </a:r>
                        </a:p>
                      </a:txBody>
                      <a:tcPr marL="9525" marR="9525" marT="9525" marB="0" anchor="b"/>
                    </a:tc>
                    <a:extLst>
                      <a:ext uri="{0D108BD9-81ED-4DB2-BD59-A6C34878D82A}">
                        <a16:rowId xmlns:a16="http://schemas.microsoft.com/office/drawing/2014/main" val="32349852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11,31</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1,058</a:t>
                          </a:r>
                        </a:p>
                      </a:txBody>
                      <a:tcPr marL="9525" marR="9525" marT="9525" marB="0" anchor="b"/>
                    </a:tc>
                    <a:extLst>
                      <a:ext uri="{0D108BD9-81ED-4DB2-BD59-A6C34878D82A}">
                        <a16:rowId xmlns:a16="http://schemas.microsoft.com/office/drawing/2014/main" val="3838981378"/>
                      </a:ext>
                    </a:extLst>
                  </a:tr>
                </a:tbl>
              </a:graphicData>
            </a:graphic>
          </p:graphicFrame>
        </mc:Choice>
        <mc:Fallback xmlns="">
          <p:graphicFrame>
            <p:nvGraphicFramePr>
              <p:cNvPr id="26" name="Tableau 25"/>
              <p:cNvGraphicFramePr>
                <a:graphicFrameLocks noGrp="1"/>
              </p:cNvGraphicFramePr>
              <p:nvPr>
                <p:extLst>
                  <p:ext uri="{D42A27DB-BD31-4B8C-83A1-F6EECF244321}">
                    <p14:modId xmlns:p14="http://schemas.microsoft.com/office/powerpoint/2010/main" val="3196953072"/>
                  </p:ext>
                </p:extLst>
              </p:nvPr>
            </p:nvGraphicFramePr>
            <p:xfrm>
              <a:off x="3461426" y="2987294"/>
              <a:ext cx="6096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01164518"/>
                        </a:ext>
                      </a:extLst>
                    </a:gridCol>
                    <a:gridCol w="2032000">
                      <a:extLst>
                        <a:ext uri="{9D8B030D-6E8A-4147-A177-3AD203B41FA5}">
                          <a16:colId xmlns:a16="http://schemas.microsoft.com/office/drawing/2014/main" val="2967266574"/>
                        </a:ext>
                      </a:extLst>
                    </a:gridCol>
                    <a:gridCol w="2032000">
                      <a:extLst>
                        <a:ext uri="{9D8B030D-6E8A-4147-A177-3AD203B41FA5}">
                          <a16:colId xmlns:a16="http://schemas.microsoft.com/office/drawing/2014/main" val="123101548"/>
                        </a:ext>
                      </a:extLst>
                    </a:gridCol>
                  </a:tblGrid>
                  <a:tr h="370840">
                    <a:tc>
                      <a:txBody>
                        <a:bodyPr/>
                        <a:lstStyle/>
                        <a:p>
                          <a:pPr algn="ctr"/>
                          <a:r>
                            <a:rPr lang="fr-FR" dirty="0" smtClean="0"/>
                            <a:t>POIDS</a:t>
                          </a:r>
                          <a:endParaRPr lang="fr-FR" dirty="0"/>
                        </a:p>
                      </a:txBody>
                      <a:tcPr/>
                    </a:tc>
                    <a:tc>
                      <a:txBody>
                        <a:bodyPr/>
                        <a:lstStyle/>
                        <a:p>
                          <a:pPr algn="ctr"/>
                          <a:r>
                            <a:rPr lang="fr-FR" dirty="0" smtClean="0"/>
                            <a:t>ANGLE (</a:t>
                          </a:r>
                          <a:r>
                            <a:rPr lang="fr-FR" dirty="0" smtClean="0"/>
                            <a:t>en°)</a:t>
                          </a:r>
                          <a:endParaRPr lang="fr-FR" dirty="0"/>
                        </a:p>
                      </a:txBody>
                      <a:tcPr/>
                    </a:tc>
                    <a:tc>
                      <a:txBody>
                        <a:bodyPr/>
                        <a:lstStyle/>
                        <a:p>
                          <a:endParaRPr lang="fr-FR"/>
                        </a:p>
                      </a:txBody>
                      <a:tcPr>
                        <a:blipFill>
                          <a:blip r:embed="rId5"/>
                          <a:stretch>
                            <a:fillRect l="-200000" t="-8197" r="-1198" b="-739344"/>
                          </a:stretch>
                        </a:blipFill>
                      </a:tcPr>
                    </a:tc>
                    <a:extLst>
                      <a:ext uri="{0D108BD9-81ED-4DB2-BD59-A6C34878D82A}">
                        <a16:rowId xmlns:a16="http://schemas.microsoft.com/office/drawing/2014/main" val="413715331"/>
                      </a:ext>
                    </a:extLst>
                  </a:tr>
                  <a:tr h="370840">
                    <a:tc>
                      <a:txBody>
                        <a:bodyPr/>
                        <a:lstStyle/>
                        <a:p>
                          <a:pPr algn="ctr"/>
                          <a:r>
                            <a:rPr lang="fr-FR" dirty="0" smtClean="0"/>
                            <a:t>550g</a:t>
                          </a:r>
                          <a:endParaRPr lang="fr-FR" dirty="0"/>
                        </a:p>
                      </a:txBody>
                      <a:tcPr/>
                    </a:tc>
                    <a:tc>
                      <a:txBody>
                        <a:bodyPr/>
                        <a:lstStyle/>
                        <a:p>
                          <a:pPr algn="ctr"/>
                          <a:r>
                            <a:rPr lang="fr-FR" dirty="0" smtClean="0"/>
                            <a:t>0</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30686752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2,86</a:t>
                          </a:r>
                          <a:endParaRPr lang="fr-FR" dirty="0"/>
                        </a:p>
                      </a:txBody>
                      <a:tcPr/>
                    </a:tc>
                    <a:tc>
                      <a:txBody>
                        <a:bodyPr/>
                        <a:lstStyle/>
                        <a:p>
                          <a:pPr algn="ctr" fontAlgn="b"/>
                          <a:r>
                            <a:rPr lang="fr-FR" sz="2000" b="0" i="0" u="none" strike="noStrike">
                              <a:solidFill>
                                <a:srgbClr val="000000"/>
                              </a:solidFill>
                              <a:effectLst/>
                              <a:latin typeface="Calibri" panose="020F0502020204030204" pitchFamily="34" charset="0"/>
                            </a:rPr>
                            <a:t>0,269</a:t>
                          </a:r>
                        </a:p>
                      </a:txBody>
                      <a:tcPr marL="9525" marR="9525" marT="9525" marB="0" anchor="b"/>
                    </a:tc>
                    <a:extLst>
                      <a:ext uri="{0D108BD9-81ED-4DB2-BD59-A6C34878D82A}">
                        <a16:rowId xmlns:a16="http://schemas.microsoft.com/office/drawing/2014/main" val="752123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5,71</a:t>
                          </a:r>
                          <a:endParaRPr lang="fr-FR" dirty="0"/>
                        </a:p>
                      </a:txBody>
                      <a:tcPr/>
                    </a:tc>
                    <a:tc>
                      <a:txBody>
                        <a:bodyPr/>
                        <a:lstStyle/>
                        <a:p>
                          <a:pPr algn="ctr" fontAlgn="b"/>
                          <a:r>
                            <a:rPr lang="fr-FR" sz="2000" b="0" i="0" u="none" strike="noStrike">
                              <a:solidFill>
                                <a:srgbClr val="000000"/>
                              </a:solidFill>
                              <a:effectLst/>
                              <a:latin typeface="Calibri" panose="020F0502020204030204" pitchFamily="34" charset="0"/>
                            </a:rPr>
                            <a:t>0,537</a:t>
                          </a:r>
                        </a:p>
                      </a:txBody>
                      <a:tcPr marL="9525" marR="9525" marT="9525" marB="0" anchor="b"/>
                    </a:tc>
                    <a:extLst>
                      <a:ext uri="{0D108BD9-81ED-4DB2-BD59-A6C34878D82A}">
                        <a16:rowId xmlns:a16="http://schemas.microsoft.com/office/drawing/2014/main" val="22938910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6,84</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0,643</a:t>
                          </a:r>
                        </a:p>
                      </a:txBody>
                      <a:tcPr marL="9525" marR="9525" marT="9525" marB="0" anchor="b"/>
                    </a:tc>
                    <a:extLst>
                      <a:ext uri="{0D108BD9-81ED-4DB2-BD59-A6C34878D82A}">
                        <a16:rowId xmlns:a16="http://schemas.microsoft.com/office/drawing/2014/main" val="22596429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8,53</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0,8</a:t>
                          </a:r>
                        </a:p>
                      </a:txBody>
                      <a:tcPr marL="9525" marR="9525" marT="9525" marB="0" anchor="b"/>
                    </a:tc>
                    <a:extLst>
                      <a:ext uri="{0D108BD9-81ED-4DB2-BD59-A6C34878D82A}">
                        <a16:rowId xmlns:a16="http://schemas.microsoft.com/office/drawing/2014/main" val="420454040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10,2</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0,955</a:t>
                          </a:r>
                        </a:p>
                      </a:txBody>
                      <a:tcPr marL="9525" marR="9525" marT="9525" marB="0" anchor="b"/>
                    </a:tc>
                    <a:extLst>
                      <a:ext uri="{0D108BD9-81ED-4DB2-BD59-A6C34878D82A}">
                        <a16:rowId xmlns:a16="http://schemas.microsoft.com/office/drawing/2014/main" val="32349852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550g</a:t>
                          </a:r>
                        </a:p>
                      </a:txBody>
                      <a:tcPr/>
                    </a:tc>
                    <a:tc>
                      <a:txBody>
                        <a:bodyPr/>
                        <a:lstStyle/>
                        <a:p>
                          <a:pPr algn="ctr"/>
                          <a:r>
                            <a:rPr lang="fr-FR" dirty="0" smtClean="0"/>
                            <a:t>11,31</a:t>
                          </a:r>
                          <a:endParaRPr lang="fr-FR" dirty="0"/>
                        </a:p>
                      </a:txBody>
                      <a:tcPr/>
                    </a:tc>
                    <a:tc>
                      <a:txBody>
                        <a:bodyPr/>
                        <a:lstStyle/>
                        <a:p>
                          <a:pPr algn="ctr" fontAlgn="b"/>
                          <a:r>
                            <a:rPr lang="fr-FR" sz="2000" b="0" i="0" u="none" strike="noStrike" dirty="0">
                              <a:solidFill>
                                <a:srgbClr val="000000"/>
                              </a:solidFill>
                              <a:effectLst/>
                              <a:latin typeface="Calibri" panose="020F0502020204030204" pitchFamily="34" charset="0"/>
                            </a:rPr>
                            <a:t>1,058</a:t>
                          </a:r>
                        </a:p>
                      </a:txBody>
                      <a:tcPr marL="9525" marR="9525" marT="9525" marB="0" anchor="b"/>
                    </a:tc>
                    <a:extLst>
                      <a:ext uri="{0D108BD9-81ED-4DB2-BD59-A6C34878D82A}">
                        <a16:rowId xmlns:a16="http://schemas.microsoft.com/office/drawing/2014/main" val="3838981378"/>
                      </a:ext>
                    </a:extLst>
                  </a:tr>
                </a:tbl>
              </a:graphicData>
            </a:graphic>
          </p:graphicFrame>
        </mc:Fallback>
      </mc:AlternateContent>
      <mc:AlternateContent xmlns:mc="http://schemas.openxmlformats.org/markup-compatibility/2006" xmlns:a14="http://schemas.microsoft.com/office/drawing/2010/main">
        <mc:Choice Requires="a14">
          <p:sp>
            <p:nvSpPr>
              <p:cNvPr id="32" name="ZoneTexte 31"/>
              <p:cNvSpPr txBox="1"/>
              <p:nvPr/>
            </p:nvSpPr>
            <p:spPr>
              <a:xfrm>
                <a:off x="156094" y="2482387"/>
                <a:ext cx="1854905" cy="1723549"/>
              </a:xfrm>
              <a:prstGeom prst="rect">
                <a:avLst/>
              </a:prstGeom>
              <a:noFill/>
            </p:spPr>
            <p:txBody>
              <a:bodyPr wrap="square" rtlCol="0">
                <a:spAutoFit/>
              </a:bodyPr>
              <a:lstStyle/>
              <a:p>
                <a:r>
                  <a:rPr lang="fr-FR" sz="1400" dirty="0" smtClean="0"/>
                  <a:t>P le poids en N</a:t>
                </a:r>
              </a:p>
              <a:p>
                <a14:m>
                  <m:oMath xmlns:m="http://schemas.openxmlformats.org/officeDocument/2006/math">
                    <m:r>
                      <m:rPr>
                        <m:sty m:val="p"/>
                      </m:rPr>
                      <a:rPr lang="el-GR" sz="1400" i="1" smtClean="0">
                        <a:latin typeface="Cambria Math" panose="02040503050406030204" pitchFamily="18" charset="0"/>
                      </a:rPr>
                      <m:t>α</m:t>
                    </m:r>
                  </m:oMath>
                </a14:m>
                <a:r>
                  <a:rPr lang="fr-FR" sz="1400" dirty="0" smtClean="0"/>
                  <a:t> l’angle de la pente en degrés</a:t>
                </a:r>
              </a:p>
              <a:p>
                <a:r>
                  <a:rPr lang="fr-FR" sz="1400" dirty="0" smtClean="0"/>
                  <a:t>F la force de traction exercé par le poids</a:t>
                </a:r>
                <a:endParaRPr lang="fr-FR" sz="1400" dirty="0"/>
              </a:p>
              <a:p>
                <a:endParaRPr lang="fr-FR" dirty="0" smtClean="0"/>
              </a:p>
              <a:p>
                <a:endParaRPr lang="fr-FR" dirty="0"/>
              </a:p>
            </p:txBody>
          </p:sp>
        </mc:Choice>
        <mc:Fallback xmlns="">
          <p:sp>
            <p:nvSpPr>
              <p:cNvPr id="32" name="ZoneTexte 31"/>
              <p:cNvSpPr txBox="1">
                <a:spLocks noRot="1" noChangeAspect="1" noMove="1" noResize="1" noEditPoints="1" noAdjustHandles="1" noChangeArrowheads="1" noChangeShapeType="1" noTextEdit="1"/>
              </p:cNvSpPr>
              <p:nvPr/>
            </p:nvSpPr>
            <p:spPr>
              <a:xfrm>
                <a:off x="156094" y="2482387"/>
                <a:ext cx="1854905" cy="1723549"/>
              </a:xfrm>
              <a:prstGeom prst="rect">
                <a:avLst/>
              </a:prstGeom>
              <a:blipFill>
                <a:blip r:embed="rId6"/>
                <a:stretch>
                  <a:fillRect l="-987" t="-707"/>
                </a:stretch>
              </a:blipFill>
            </p:spPr>
            <p:txBody>
              <a:bodyPr/>
              <a:lstStyle/>
              <a:p>
                <a:r>
                  <a:rPr lang="fr-FR">
                    <a:noFill/>
                  </a:rPr>
                  <a:t> </a:t>
                </a:r>
              </a:p>
            </p:txBody>
          </p:sp>
        </mc:Fallback>
      </mc:AlternateContent>
      <p:sp>
        <p:nvSpPr>
          <p:cNvPr id="16" name="ZoneTexte 15"/>
          <p:cNvSpPr txBox="1"/>
          <p:nvPr/>
        </p:nvSpPr>
        <p:spPr>
          <a:xfrm>
            <a:off x="3614467" y="306639"/>
            <a:ext cx="7010400" cy="369332"/>
          </a:xfrm>
          <a:prstGeom prst="rect">
            <a:avLst/>
          </a:prstGeom>
          <a:noFill/>
        </p:spPr>
        <p:txBody>
          <a:bodyPr wrap="square" rtlCol="0">
            <a:spAutoFit/>
          </a:bodyPr>
          <a:lstStyle/>
          <a:p>
            <a:r>
              <a:rPr lang="fr-FR" dirty="0"/>
              <a:t>Démonstration de l’influence de la pente pour un module de </a:t>
            </a:r>
            <a:r>
              <a:rPr lang="fr-FR" dirty="0" smtClean="0"/>
              <a:t>550g</a:t>
            </a:r>
            <a:endParaRPr lang="fr-FR" dirty="0"/>
          </a:p>
        </p:txBody>
      </p:sp>
    </p:spTree>
    <p:extLst>
      <p:ext uri="{BB962C8B-B14F-4D97-AF65-F5344CB8AC3E}">
        <p14:creationId xmlns:p14="http://schemas.microsoft.com/office/powerpoint/2010/main" val="2127794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iangle rectangle 3"/>
          <p:cNvSpPr/>
          <p:nvPr/>
        </p:nvSpPr>
        <p:spPr>
          <a:xfrm>
            <a:off x="1030014" y="809297"/>
            <a:ext cx="2228193" cy="1545020"/>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rganigramme : Connecteur 4"/>
          <p:cNvSpPr/>
          <p:nvPr/>
        </p:nvSpPr>
        <p:spPr>
          <a:xfrm>
            <a:off x="1566041" y="914400"/>
            <a:ext cx="336331" cy="3363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rganigramme : Connecteur 5"/>
          <p:cNvSpPr/>
          <p:nvPr/>
        </p:nvSpPr>
        <p:spPr>
          <a:xfrm>
            <a:off x="2010999" y="1240221"/>
            <a:ext cx="336331" cy="336331"/>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Organigramme : Processus 6"/>
          <p:cNvSpPr/>
          <p:nvPr/>
        </p:nvSpPr>
        <p:spPr>
          <a:xfrm rot="2173830">
            <a:off x="1613090" y="883410"/>
            <a:ext cx="1111131" cy="2860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 name="Connecteur droit avec flèche 7"/>
          <p:cNvCxnSpPr/>
          <p:nvPr/>
        </p:nvCxnSpPr>
        <p:spPr>
          <a:xfrm flipH="1">
            <a:off x="2144110" y="1026428"/>
            <a:ext cx="2" cy="8128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702933" y="1431574"/>
            <a:ext cx="556877" cy="369332"/>
          </a:xfrm>
          <a:prstGeom prst="rect">
            <a:avLst/>
          </a:prstGeom>
          <a:noFill/>
        </p:spPr>
        <p:txBody>
          <a:bodyPr wrap="square" rtlCol="0">
            <a:spAutoFit/>
          </a:bodyPr>
          <a:lstStyle/>
          <a:p>
            <a:r>
              <a:rPr lang="fr-FR" dirty="0" smtClean="0"/>
              <a:t>P</a:t>
            </a:r>
            <a:endParaRPr lang="fr-FR" dirty="0"/>
          </a:p>
        </p:txBody>
      </p:sp>
      <p:cxnSp>
        <p:nvCxnSpPr>
          <p:cNvPr id="10" name="Connecteur droit avec flèche 9"/>
          <p:cNvCxnSpPr/>
          <p:nvPr/>
        </p:nvCxnSpPr>
        <p:spPr>
          <a:xfrm>
            <a:off x="2144110" y="1026428"/>
            <a:ext cx="706778" cy="550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2850888" y="1053299"/>
            <a:ext cx="610538" cy="369332"/>
          </a:xfrm>
          <a:prstGeom prst="rect">
            <a:avLst/>
          </a:prstGeom>
          <a:noFill/>
        </p:spPr>
        <p:txBody>
          <a:bodyPr wrap="square" rtlCol="0">
            <a:spAutoFit/>
          </a:bodyPr>
          <a:lstStyle/>
          <a:p>
            <a:r>
              <a:rPr lang="fr-FR" dirty="0" smtClean="0"/>
              <a:t>F(P)</a:t>
            </a:r>
            <a:endParaRPr lang="fr-FR" dirty="0"/>
          </a:p>
        </p:txBody>
      </p:sp>
      <mc:AlternateContent xmlns:mc="http://schemas.openxmlformats.org/markup-compatibility/2006" xmlns:a14="http://schemas.microsoft.com/office/drawing/2010/main">
        <mc:Choice Requires="a14">
          <p:sp>
            <p:nvSpPr>
              <p:cNvPr id="12" name="ZoneTexte 11"/>
              <p:cNvSpPr txBox="1"/>
              <p:nvPr/>
            </p:nvSpPr>
            <p:spPr>
              <a:xfrm>
                <a:off x="2510594" y="1999280"/>
                <a:ext cx="4624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α</m:t>
                      </m:r>
                    </m:oMath>
                  </m:oMathPara>
                </a14:m>
                <a:endParaRPr lang="fr-FR" dirty="0"/>
              </a:p>
            </p:txBody>
          </p:sp>
        </mc:Choice>
        <mc:Fallback xmlns="">
          <p:sp>
            <p:nvSpPr>
              <p:cNvPr id="12" name="ZoneTexte 11"/>
              <p:cNvSpPr txBox="1">
                <a:spLocks noRot="1" noChangeAspect="1" noMove="1" noResize="1" noEditPoints="1" noAdjustHandles="1" noChangeArrowheads="1" noChangeShapeType="1" noTextEdit="1"/>
              </p:cNvSpPr>
              <p:nvPr/>
            </p:nvSpPr>
            <p:spPr>
              <a:xfrm>
                <a:off x="2510594" y="1999280"/>
                <a:ext cx="462455" cy="369332"/>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p:cNvSpPr txBox="1"/>
              <p:nvPr/>
            </p:nvSpPr>
            <p:spPr>
              <a:xfrm>
                <a:off x="2095534" y="1196540"/>
                <a:ext cx="462455" cy="261610"/>
              </a:xfrm>
              <a:prstGeom prst="rect">
                <a:avLst/>
              </a:prstGeom>
              <a:noFill/>
            </p:spPr>
            <p:txBody>
              <a:bodyPr wrap="square" rtlCol="0">
                <a:spAutoFit/>
              </a:bodyPr>
              <a:lstStyle/>
              <a:p>
                <a:r>
                  <a:rPr lang="fr-FR" sz="1100" dirty="0" smtClean="0"/>
                  <a:t>90-</a:t>
                </a:r>
                <a14:m>
                  <m:oMath xmlns:m="http://schemas.openxmlformats.org/officeDocument/2006/math">
                    <m:r>
                      <m:rPr>
                        <m:sty m:val="p"/>
                      </m:rPr>
                      <a:rPr lang="el-GR" sz="1100" i="1" smtClean="0">
                        <a:latin typeface="Cambria Math" panose="02040503050406030204" pitchFamily="18" charset="0"/>
                      </a:rPr>
                      <m:t>α</m:t>
                    </m:r>
                  </m:oMath>
                </a14:m>
                <a:endParaRPr lang="fr-FR" sz="1100" dirty="0"/>
              </a:p>
            </p:txBody>
          </p:sp>
        </mc:Choice>
        <mc:Fallback xmlns="">
          <p:sp>
            <p:nvSpPr>
              <p:cNvPr id="13" name="ZoneTexte 12"/>
              <p:cNvSpPr txBox="1">
                <a:spLocks noRot="1" noChangeAspect="1" noMove="1" noResize="1" noEditPoints="1" noAdjustHandles="1" noChangeArrowheads="1" noChangeShapeType="1" noTextEdit="1"/>
              </p:cNvSpPr>
              <p:nvPr/>
            </p:nvSpPr>
            <p:spPr>
              <a:xfrm>
                <a:off x="2095534" y="1196540"/>
                <a:ext cx="462455" cy="261610"/>
              </a:xfrm>
              <a:prstGeom prst="rect">
                <a:avLst/>
              </a:prstGeom>
              <a:blipFill>
                <a:blip r:embed="rId3"/>
                <a:stretch>
                  <a:fillRect b="-1627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Texte 13"/>
              <p:cNvSpPr txBox="1"/>
              <p:nvPr/>
            </p:nvSpPr>
            <p:spPr>
              <a:xfrm>
                <a:off x="156094" y="2580910"/>
                <a:ext cx="1854905" cy="1723549"/>
              </a:xfrm>
              <a:prstGeom prst="rect">
                <a:avLst/>
              </a:prstGeom>
              <a:noFill/>
            </p:spPr>
            <p:txBody>
              <a:bodyPr wrap="square" rtlCol="0">
                <a:spAutoFit/>
              </a:bodyPr>
              <a:lstStyle/>
              <a:p>
                <a:r>
                  <a:rPr lang="fr-FR" sz="1400" dirty="0" smtClean="0"/>
                  <a:t>P le poids en N</a:t>
                </a:r>
              </a:p>
              <a:p>
                <a14:m>
                  <m:oMath xmlns:m="http://schemas.openxmlformats.org/officeDocument/2006/math">
                    <m:r>
                      <m:rPr>
                        <m:sty m:val="p"/>
                      </m:rPr>
                      <a:rPr lang="el-GR" sz="1400" i="1" smtClean="0">
                        <a:latin typeface="Cambria Math" panose="02040503050406030204" pitchFamily="18" charset="0"/>
                      </a:rPr>
                      <m:t>α</m:t>
                    </m:r>
                  </m:oMath>
                </a14:m>
                <a:r>
                  <a:rPr lang="fr-FR" sz="1400" dirty="0" smtClean="0"/>
                  <a:t> l’angle de la pente en degrés</a:t>
                </a:r>
              </a:p>
              <a:p>
                <a:r>
                  <a:rPr lang="fr-FR" sz="1400" dirty="0" smtClean="0"/>
                  <a:t>F la force de traction exercé par le poids</a:t>
                </a:r>
                <a:endParaRPr lang="fr-FR" sz="1400" dirty="0"/>
              </a:p>
              <a:p>
                <a:endParaRPr lang="fr-FR" dirty="0" smtClean="0"/>
              </a:p>
              <a:p>
                <a:endParaRPr lang="fr-FR" dirty="0"/>
              </a:p>
            </p:txBody>
          </p:sp>
        </mc:Choice>
        <mc:Fallback xmlns="">
          <p:sp>
            <p:nvSpPr>
              <p:cNvPr id="14" name="ZoneTexte 13"/>
              <p:cNvSpPr txBox="1">
                <a:spLocks noRot="1" noChangeAspect="1" noMove="1" noResize="1" noEditPoints="1" noAdjustHandles="1" noChangeArrowheads="1" noChangeShapeType="1" noTextEdit="1"/>
              </p:cNvSpPr>
              <p:nvPr/>
            </p:nvSpPr>
            <p:spPr>
              <a:xfrm>
                <a:off x="156094" y="2580910"/>
                <a:ext cx="1854905" cy="1723549"/>
              </a:xfrm>
              <a:prstGeom prst="rect">
                <a:avLst/>
              </a:prstGeom>
              <a:blipFill>
                <a:blip r:embed="rId4"/>
                <a:stretch>
                  <a:fillRect l="-987" t="-35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p:cNvSpPr txBox="1"/>
              <p:nvPr/>
            </p:nvSpPr>
            <p:spPr>
              <a:xfrm>
                <a:off x="4372303" y="1415252"/>
                <a:ext cx="4817165" cy="1125821"/>
              </a:xfrm>
              <a:prstGeom prst="rect">
                <a:avLst/>
              </a:prstGeom>
              <a:noFill/>
            </p:spPr>
            <p:txBody>
              <a:bodyPr wrap="square" rtlCol="0">
                <a:spAutoFit/>
              </a:bodyPr>
              <a:lstStyle/>
              <a:p>
                <a:r>
                  <a:rPr lang="fr-FR" dirty="0"/>
                  <a:t>Projection sur x	</a:t>
                </a:r>
                <a14:m>
                  <m:oMath xmlns:m="http://schemas.openxmlformats.org/officeDocument/2006/math">
                    <m:r>
                      <a:rPr lang="fr-FR" i="1">
                        <a:latin typeface="Cambria Math" panose="02040503050406030204" pitchFamily="18" charset="0"/>
                      </a:rPr>
                      <m:t>𝑚</m:t>
                    </m:r>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𝑎</m:t>
                        </m:r>
                      </m:e>
                    </m:acc>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𝐹</m:t>
                        </m:r>
                      </m:e>
                    </m:acc>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𝑃</m:t>
                        </m:r>
                      </m:e>
                    </m:acc>
                    <m:r>
                      <a:rPr lang="fr-FR" i="1">
                        <a:latin typeface="Cambria Math" panose="02040503050406030204" pitchFamily="18" charset="0"/>
                        <a:ea typeface="Cambria Math" panose="02040503050406030204" pitchFamily="18" charset="0"/>
                      </a:rPr>
                      <m:t>×</m:t>
                    </m:r>
                    <m:func>
                      <m:funcPr>
                        <m:ctrlPr>
                          <a:rPr lang="fr-FR" i="1">
                            <a:latin typeface="Cambria Math" panose="02040503050406030204" pitchFamily="18" charset="0"/>
                            <a:ea typeface="Cambria Math" panose="02040503050406030204" pitchFamily="18" charset="0"/>
                          </a:rPr>
                        </m:ctrlPr>
                      </m:funcPr>
                      <m:fName>
                        <m:r>
                          <m:rPr>
                            <m:sty m:val="p"/>
                          </m:rPr>
                          <a:rPr lang="fr-FR">
                            <a:latin typeface="Cambria Math" panose="02040503050406030204" pitchFamily="18" charset="0"/>
                            <a:ea typeface="Cambria Math" panose="02040503050406030204" pitchFamily="18" charset="0"/>
                          </a:rPr>
                          <m:t>sin</m:t>
                        </m:r>
                      </m:fName>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𝛼</m:t>
                            </m:r>
                          </m:e>
                        </m:d>
                      </m:e>
                    </m:func>
                  </m:oMath>
                </a14:m>
                <a:endParaRPr lang="fr-FR" dirty="0"/>
              </a:p>
              <a:p>
                <a:r>
                  <a:rPr lang="fr-FR" dirty="0"/>
                  <a:t>Si la force de résistance du moteur est nul:</a:t>
                </a:r>
              </a:p>
              <a:p>
                <a:r>
                  <a:rPr lang="fr-FR" dirty="0"/>
                  <a:t>	</a:t>
                </a:r>
                <a14:m>
                  <m:oMath xmlns:m="http://schemas.openxmlformats.org/officeDocument/2006/math">
                    <m:acc>
                      <m:accPr>
                        <m:chr m:val="⃗"/>
                        <m:ctrlPr>
                          <a:rPr lang="fr-FR" i="1" dirty="0">
                            <a:latin typeface="Cambria Math" panose="02040503050406030204" pitchFamily="18" charset="0"/>
                          </a:rPr>
                        </m:ctrlPr>
                      </m:accPr>
                      <m:e>
                        <m:r>
                          <a:rPr lang="fr-FR" i="1" dirty="0">
                            <a:latin typeface="Cambria Math" panose="02040503050406030204" pitchFamily="18" charset="0"/>
                          </a:rPr>
                          <m:t>𝑎</m:t>
                        </m:r>
                      </m:e>
                    </m:acc>
                    <m:r>
                      <a:rPr lang="fr-FR" i="1" dirty="0">
                        <a:latin typeface="Cambria Math" panose="02040503050406030204" pitchFamily="18" charset="0"/>
                      </a:rPr>
                      <m:t>= </m:t>
                    </m:r>
                    <m:f>
                      <m:fPr>
                        <m:ctrlPr>
                          <a:rPr lang="fr-FR" i="1" dirty="0">
                            <a:latin typeface="Cambria Math" panose="02040503050406030204" pitchFamily="18" charset="0"/>
                          </a:rPr>
                        </m:ctrlPr>
                      </m:fPr>
                      <m:num>
                        <m:acc>
                          <m:accPr>
                            <m:chr m:val="⃑"/>
                            <m:ctrlPr>
                              <a:rPr lang="fr-FR" i="1" dirty="0">
                                <a:latin typeface="Cambria Math" panose="02040503050406030204" pitchFamily="18" charset="0"/>
                              </a:rPr>
                            </m:ctrlPr>
                          </m:accPr>
                          <m:e>
                            <m:r>
                              <a:rPr lang="fr-FR" i="1" dirty="0">
                                <a:latin typeface="Cambria Math" panose="02040503050406030204" pitchFamily="18" charset="0"/>
                              </a:rPr>
                              <m:t>𝑃</m:t>
                            </m:r>
                          </m:e>
                        </m:acc>
                        <m:r>
                          <a:rPr lang="fr-FR" i="1" dirty="0">
                            <a:latin typeface="Cambria Math" panose="02040503050406030204" pitchFamily="18" charset="0"/>
                            <a:ea typeface="Cambria Math" panose="02040503050406030204" pitchFamily="18" charset="0"/>
                          </a:rPr>
                          <m:t>×</m:t>
                        </m:r>
                        <m:r>
                          <m:rPr>
                            <m:sty m:val="p"/>
                          </m:rPr>
                          <a:rPr lang="fr-FR" dirty="0">
                            <a:latin typeface="Cambria Math" panose="02040503050406030204" pitchFamily="18" charset="0"/>
                            <a:ea typeface="Cambria Math" panose="02040503050406030204" pitchFamily="18" charset="0"/>
                          </a:rPr>
                          <m:t>sin</m:t>
                        </m:r>
                        <m:r>
                          <a:rPr lang="fr-FR" i="1" dirty="0">
                            <a:latin typeface="Cambria Math" panose="02040503050406030204" pitchFamily="18" charset="0"/>
                            <a:ea typeface="Cambria Math" panose="02040503050406030204" pitchFamily="18" charset="0"/>
                          </a:rPr>
                          <m:t>⁡(</m:t>
                        </m:r>
                        <m:r>
                          <a:rPr lang="fr-FR" i="1" dirty="0">
                            <a:latin typeface="Cambria Math" panose="02040503050406030204" pitchFamily="18" charset="0"/>
                            <a:ea typeface="Cambria Math" panose="02040503050406030204" pitchFamily="18" charset="0"/>
                          </a:rPr>
                          <m:t>𝛼</m:t>
                        </m:r>
                        <m:r>
                          <a:rPr lang="fr-FR" i="1" dirty="0">
                            <a:latin typeface="Cambria Math" panose="02040503050406030204" pitchFamily="18" charset="0"/>
                            <a:ea typeface="Cambria Math" panose="02040503050406030204" pitchFamily="18" charset="0"/>
                          </a:rPr>
                          <m:t>)</m:t>
                        </m:r>
                      </m:num>
                      <m:den>
                        <m:r>
                          <a:rPr lang="fr-FR" i="1" dirty="0">
                            <a:latin typeface="Cambria Math" panose="02040503050406030204" pitchFamily="18" charset="0"/>
                          </a:rPr>
                          <m:t>𝑚</m:t>
                        </m:r>
                      </m:den>
                    </m:f>
                  </m:oMath>
                </a14:m>
                <a:endParaRPr lang="fr-FR" dirty="0"/>
              </a:p>
            </p:txBody>
          </p:sp>
        </mc:Choice>
        <mc:Fallback xmlns="">
          <p:sp>
            <p:nvSpPr>
              <p:cNvPr id="15" name="ZoneTexte 14"/>
              <p:cNvSpPr txBox="1">
                <a:spLocks noRot="1" noChangeAspect="1" noMove="1" noResize="1" noEditPoints="1" noAdjustHandles="1" noChangeArrowheads="1" noChangeShapeType="1" noTextEdit="1"/>
              </p:cNvSpPr>
              <p:nvPr/>
            </p:nvSpPr>
            <p:spPr>
              <a:xfrm>
                <a:off x="4372303" y="1415252"/>
                <a:ext cx="4817165" cy="1125821"/>
              </a:xfrm>
              <a:prstGeom prst="rect">
                <a:avLst/>
              </a:prstGeom>
              <a:blipFill>
                <a:blip r:embed="rId5"/>
                <a:stretch>
                  <a:fillRect l="-1013" t="-2703"/>
                </a:stretch>
              </a:blipFill>
            </p:spPr>
            <p:txBody>
              <a:bodyPr/>
              <a:lstStyle/>
              <a:p>
                <a:r>
                  <a:rPr lang="fr-FR">
                    <a:noFill/>
                  </a:rPr>
                  <a:t> </a:t>
                </a:r>
              </a:p>
            </p:txBody>
          </p:sp>
        </mc:Fallback>
      </mc:AlternateContent>
      <p:sp>
        <p:nvSpPr>
          <p:cNvPr id="16" name="ZoneTexte 15"/>
          <p:cNvSpPr txBox="1"/>
          <p:nvPr/>
        </p:nvSpPr>
        <p:spPr>
          <a:xfrm>
            <a:off x="4372303" y="1100000"/>
            <a:ext cx="4952011" cy="369332"/>
          </a:xfrm>
          <a:prstGeom prst="rect">
            <a:avLst/>
          </a:prstGeom>
          <a:noFill/>
        </p:spPr>
        <p:txBody>
          <a:bodyPr wrap="square" rtlCol="0">
            <a:spAutoFit/>
          </a:bodyPr>
          <a:lstStyle/>
          <a:p>
            <a:r>
              <a:rPr lang="fr-FR" dirty="0" smtClean="0"/>
              <a:t>D’après l’analyse dynamique:</a:t>
            </a:r>
            <a:endParaRPr lang="fr-FR" dirty="0"/>
          </a:p>
        </p:txBody>
      </p:sp>
      <p:graphicFrame>
        <p:nvGraphicFramePr>
          <p:cNvPr id="17" name="Tableau 16"/>
          <p:cNvGraphicFramePr>
            <a:graphicFrameLocks noGrp="1"/>
          </p:cNvGraphicFramePr>
          <p:nvPr>
            <p:extLst>
              <p:ext uri="{D42A27DB-BD31-4B8C-83A1-F6EECF244321}">
                <p14:modId xmlns:p14="http://schemas.microsoft.com/office/powerpoint/2010/main" val="692834169"/>
              </p:ext>
            </p:extLst>
          </p:nvPr>
        </p:nvGraphicFramePr>
        <p:xfrm>
          <a:off x="2557989" y="2727829"/>
          <a:ext cx="7476660" cy="2926080"/>
        </p:xfrm>
        <a:graphic>
          <a:graphicData uri="http://schemas.openxmlformats.org/drawingml/2006/table">
            <a:tbl>
              <a:tblPr firstRow="1" bandRow="1">
                <a:tableStyleId>{5C22544A-7EE6-4342-B048-85BDC9FD1C3A}</a:tableStyleId>
              </a:tblPr>
              <a:tblGrid>
                <a:gridCol w="3738330">
                  <a:extLst>
                    <a:ext uri="{9D8B030D-6E8A-4147-A177-3AD203B41FA5}">
                      <a16:colId xmlns:a16="http://schemas.microsoft.com/office/drawing/2014/main" val="1820460752"/>
                    </a:ext>
                  </a:extLst>
                </a:gridCol>
                <a:gridCol w="3738330">
                  <a:extLst>
                    <a:ext uri="{9D8B030D-6E8A-4147-A177-3AD203B41FA5}">
                      <a16:colId xmlns:a16="http://schemas.microsoft.com/office/drawing/2014/main" val="1561739465"/>
                    </a:ext>
                  </a:extLst>
                </a:gridCol>
              </a:tblGrid>
              <a:tr h="355613">
                <a:tc>
                  <a:txBody>
                    <a:bodyPr/>
                    <a:lstStyle/>
                    <a:p>
                      <a:pPr algn="ctr"/>
                      <a:r>
                        <a:rPr lang="fr-FR" dirty="0" smtClean="0"/>
                        <a:t>ANGLE (en°)</a:t>
                      </a:r>
                      <a:endParaRPr lang="fr-FR" dirty="0"/>
                    </a:p>
                  </a:txBody>
                  <a:tcPr/>
                </a:tc>
                <a:tc>
                  <a:txBody>
                    <a:bodyPr/>
                    <a:lstStyle/>
                    <a:p>
                      <a:pPr algn="ctr"/>
                      <a:r>
                        <a:rPr lang="fr-FR" dirty="0" smtClean="0"/>
                        <a:t>ACELLERATION (en rad/s²)</a:t>
                      </a:r>
                      <a:endParaRPr lang="fr-FR" dirty="0"/>
                    </a:p>
                  </a:txBody>
                  <a:tcPr/>
                </a:tc>
                <a:extLst>
                  <a:ext uri="{0D108BD9-81ED-4DB2-BD59-A6C34878D82A}">
                    <a16:rowId xmlns:a16="http://schemas.microsoft.com/office/drawing/2014/main" val="3616750552"/>
                  </a:ext>
                </a:extLst>
              </a:tr>
              <a:tr h="308574">
                <a:tc>
                  <a:txBody>
                    <a:bodyPr/>
                    <a:lstStyle/>
                    <a:p>
                      <a:pPr algn="ctr"/>
                      <a:r>
                        <a:rPr lang="fr-FR" dirty="0" smtClean="0"/>
                        <a:t>0</a:t>
                      </a:r>
                      <a:endParaRPr lang="fr-FR" dirty="0"/>
                    </a:p>
                  </a:txBody>
                  <a:tcPr/>
                </a:tc>
                <a:tc>
                  <a:txBody>
                    <a:bodyPr/>
                    <a:lstStyle/>
                    <a:p>
                      <a:pPr algn="ctr" fontAlgn="b"/>
                      <a:r>
                        <a:rPr lang="fr-FR" sz="1800" b="0" i="0" u="none" strike="noStrike" dirty="0">
                          <a:solidFill>
                            <a:srgbClr val="000000"/>
                          </a:solidFill>
                          <a:effectLst/>
                          <a:latin typeface="Calibri" panose="020F0502020204030204" pitchFamily="34" charset="0"/>
                        </a:rPr>
                        <a:t>0</a:t>
                      </a:r>
                    </a:p>
                  </a:txBody>
                  <a:tcPr marL="9525" marR="9525" marT="9525" marB="0" anchor="b"/>
                </a:tc>
                <a:extLst>
                  <a:ext uri="{0D108BD9-81ED-4DB2-BD59-A6C34878D82A}">
                    <a16:rowId xmlns:a16="http://schemas.microsoft.com/office/drawing/2014/main" val="1936775501"/>
                  </a:ext>
                </a:extLst>
              </a:tr>
              <a:tr h="308574">
                <a:tc>
                  <a:txBody>
                    <a:bodyPr/>
                    <a:lstStyle/>
                    <a:p>
                      <a:pPr algn="ctr"/>
                      <a:r>
                        <a:rPr lang="fr-FR" dirty="0" smtClean="0"/>
                        <a:t>2,86</a:t>
                      </a:r>
                      <a:endParaRPr lang="fr-FR" dirty="0"/>
                    </a:p>
                  </a:txBody>
                  <a:tcPr/>
                </a:tc>
                <a:tc>
                  <a:txBody>
                    <a:bodyPr/>
                    <a:lstStyle/>
                    <a:p>
                      <a:pPr algn="ctr" fontAlgn="b"/>
                      <a:r>
                        <a:rPr lang="fr-FR" sz="1800" b="0" i="0" u="none" strike="noStrike" dirty="0" smtClean="0">
                          <a:solidFill>
                            <a:srgbClr val="000000"/>
                          </a:solidFill>
                          <a:effectLst/>
                          <a:latin typeface="Calibri" panose="020F0502020204030204" pitchFamily="34" charset="0"/>
                        </a:rPr>
                        <a:t>0,27</a:t>
                      </a:r>
                      <a:endParaRPr lang="fr-FR"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2375340"/>
                  </a:ext>
                </a:extLst>
              </a:tr>
              <a:tr h="308574">
                <a:tc>
                  <a:txBody>
                    <a:bodyPr/>
                    <a:lstStyle/>
                    <a:p>
                      <a:pPr algn="ctr"/>
                      <a:r>
                        <a:rPr lang="fr-FR" dirty="0" smtClean="0"/>
                        <a:t>5,71</a:t>
                      </a:r>
                      <a:endParaRPr lang="fr-FR" dirty="0"/>
                    </a:p>
                  </a:txBody>
                  <a:tcPr/>
                </a:tc>
                <a:tc>
                  <a:txBody>
                    <a:bodyPr/>
                    <a:lstStyle/>
                    <a:p>
                      <a:pPr algn="ctr" fontAlgn="b"/>
                      <a:r>
                        <a:rPr lang="fr-FR" sz="1800" b="0" i="0" u="none" strike="noStrike" dirty="0" smtClean="0">
                          <a:solidFill>
                            <a:srgbClr val="000000"/>
                          </a:solidFill>
                          <a:effectLst/>
                          <a:latin typeface="Calibri" panose="020F0502020204030204" pitchFamily="34" charset="0"/>
                        </a:rPr>
                        <a:t>0,54</a:t>
                      </a:r>
                      <a:endParaRPr lang="fr-FR"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6622972"/>
                  </a:ext>
                </a:extLst>
              </a:tr>
              <a:tr h="308574">
                <a:tc>
                  <a:txBody>
                    <a:bodyPr/>
                    <a:lstStyle/>
                    <a:p>
                      <a:pPr algn="ctr"/>
                      <a:r>
                        <a:rPr lang="fr-FR" dirty="0" smtClean="0"/>
                        <a:t>6,84</a:t>
                      </a:r>
                      <a:endParaRPr lang="fr-FR" dirty="0"/>
                    </a:p>
                  </a:txBody>
                  <a:tcPr/>
                </a:tc>
                <a:tc>
                  <a:txBody>
                    <a:bodyPr/>
                    <a:lstStyle/>
                    <a:p>
                      <a:pPr algn="ctr" fontAlgn="b"/>
                      <a:r>
                        <a:rPr lang="fr-FR" sz="1800" b="0" i="0" u="none" strike="noStrike" dirty="0" smtClean="0">
                          <a:solidFill>
                            <a:srgbClr val="000000"/>
                          </a:solidFill>
                          <a:effectLst/>
                          <a:latin typeface="Calibri" panose="020F0502020204030204" pitchFamily="34" charset="0"/>
                        </a:rPr>
                        <a:t>0,64</a:t>
                      </a:r>
                      <a:endParaRPr lang="fr-FR"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2088122"/>
                  </a:ext>
                </a:extLst>
              </a:tr>
              <a:tr h="308574">
                <a:tc>
                  <a:txBody>
                    <a:bodyPr/>
                    <a:lstStyle/>
                    <a:p>
                      <a:pPr algn="ctr"/>
                      <a:r>
                        <a:rPr lang="fr-FR" dirty="0" smtClean="0"/>
                        <a:t>8,53</a:t>
                      </a:r>
                      <a:endParaRPr lang="fr-FR" dirty="0"/>
                    </a:p>
                  </a:txBody>
                  <a:tcPr/>
                </a:tc>
                <a:tc>
                  <a:txBody>
                    <a:bodyPr/>
                    <a:lstStyle/>
                    <a:p>
                      <a:pPr algn="ctr" fontAlgn="b"/>
                      <a:r>
                        <a:rPr lang="fr-FR" sz="1800" b="0" i="0" u="none" strike="noStrike" dirty="0" smtClean="0">
                          <a:solidFill>
                            <a:srgbClr val="000000"/>
                          </a:solidFill>
                          <a:effectLst/>
                          <a:latin typeface="Calibri" panose="020F0502020204030204" pitchFamily="34" charset="0"/>
                        </a:rPr>
                        <a:t>0,80</a:t>
                      </a:r>
                      <a:endParaRPr lang="fr-FR"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9250122"/>
                  </a:ext>
                </a:extLst>
              </a:tr>
              <a:tr h="308574">
                <a:tc>
                  <a:txBody>
                    <a:bodyPr/>
                    <a:lstStyle/>
                    <a:p>
                      <a:pPr algn="ctr"/>
                      <a:r>
                        <a:rPr lang="fr-FR" dirty="0" smtClean="0"/>
                        <a:t>10,2</a:t>
                      </a:r>
                      <a:endParaRPr lang="fr-FR" dirty="0"/>
                    </a:p>
                  </a:txBody>
                  <a:tcPr/>
                </a:tc>
                <a:tc>
                  <a:txBody>
                    <a:bodyPr/>
                    <a:lstStyle/>
                    <a:p>
                      <a:pPr algn="ctr" fontAlgn="b"/>
                      <a:r>
                        <a:rPr lang="fr-FR" sz="1800" b="0" i="0" u="none" strike="noStrike" dirty="0" smtClean="0">
                          <a:solidFill>
                            <a:srgbClr val="000000"/>
                          </a:solidFill>
                          <a:effectLst/>
                          <a:latin typeface="Calibri" panose="020F0502020204030204" pitchFamily="34" charset="0"/>
                        </a:rPr>
                        <a:t>0,96</a:t>
                      </a:r>
                      <a:endParaRPr lang="fr-FR"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7107728"/>
                  </a:ext>
                </a:extLst>
              </a:tr>
              <a:tr h="308574">
                <a:tc>
                  <a:txBody>
                    <a:bodyPr/>
                    <a:lstStyle/>
                    <a:p>
                      <a:pPr algn="ctr"/>
                      <a:r>
                        <a:rPr lang="fr-FR" dirty="0" smtClean="0"/>
                        <a:t>11,31</a:t>
                      </a:r>
                      <a:endParaRPr lang="fr-FR" dirty="0"/>
                    </a:p>
                  </a:txBody>
                  <a:tcPr/>
                </a:tc>
                <a:tc>
                  <a:txBody>
                    <a:bodyPr/>
                    <a:lstStyle/>
                    <a:p>
                      <a:pPr algn="ctr" fontAlgn="b"/>
                      <a:r>
                        <a:rPr lang="fr-FR" sz="1800" b="0" i="0" u="none" strike="noStrike" dirty="0" smtClean="0">
                          <a:solidFill>
                            <a:srgbClr val="000000"/>
                          </a:solidFill>
                          <a:effectLst/>
                          <a:latin typeface="Calibri" panose="020F0502020204030204" pitchFamily="34" charset="0"/>
                        </a:rPr>
                        <a:t>1,06</a:t>
                      </a:r>
                      <a:endParaRPr lang="fr-FR"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1294494"/>
                  </a:ext>
                </a:extLst>
              </a:tr>
            </a:tbl>
          </a:graphicData>
        </a:graphic>
      </p:graphicFrame>
      <p:sp>
        <p:nvSpPr>
          <p:cNvPr id="18" name="ZoneTexte 17"/>
          <p:cNvSpPr txBox="1"/>
          <p:nvPr/>
        </p:nvSpPr>
        <p:spPr>
          <a:xfrm>
            <a:off x="1030014" y="5973288"/>
            <a:ext cx="9550900" cy="646331"/>
          </a:xfrm>
          <a:prstGeom prst="rect">
            <a:avLst/>
          </a:prstGeom>
          <a:noFill/>
        </p:spPr>
        <p:txBody>
          <a:bodyPr wrap="square" rtlCol="0">
            <a:spAutoFit/>
          </a:bodyPr>
          <a:lstStyle/>
          <a:p>
            <a:r>
              <a:rPr lang="fr-FR" dirty="0" smtClean="0">
                <a:solidFill>
                  <a:schemeClr val="accent2"/>
                </a:solidFill>
              </a:rPr>
              <a:t>Plus l’angle de la pente est grand plus l’accélération est grande, donc plus la vitesse augmente au cours du temps.</a:t>
            </a:r>
            <a:endParaRPr lang="fr-FR" dirty="0">
              <a:solidFill>
                <a:schemeClr val="accent2"/>
              </a:solidFill>
            </a:endParaRPr>
          </a:p>
        </p:txBody>
      </p:sp>
      <p:sp>
        <p:nvSpPr>
          <p:cNvPr id="20" name="ZoneTexte 19"/>
          <p:cNvSpPr txBox="1"/>
          <p:nvPr/>
        </p:nvSpPr>
        <p:spPr>
          <a:xfrm>
            <a:off x="3258206" y="231228"/>
            <a:ext cx="7472855" cy="369332"/>
          </a:xfrm>
          <a:prstGeom prst="rect">
            <a:avLst/>
          </a:prstGeom>
          <a:noFill/>
        </p:spPr>
        <p:txBody>
          <a:bodyPr wrap="square" rtlCol="0">
            <a:spAutoFit/>
          </a:bodyPr>
          <a:lstStyle/>
          <a:p>
            <a:r>
              <a:rPr lang="fr-FR" dirty="0" smtClean="0"/>
              <a:t>Démonstration de l’accélération liée à la pesanteur pour un module de 550g</a:t>
            </a:r>
            <a:endParaRPr lang="fr-FR" dirty="0"/>
          </a:p>
        </p:txBody>
      </p:sp>
    </p:spTree>
    <p:extLst>
      <p:ext uri="{BB962C8B-B14F-4D97-AF65-F5344CB8AC3E}">
        <p14:creationId xmlns:p14="http://schemas.microsoft.com/office/powerpoint/2010/main" val="42704736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2299</TotalTime>
  <Words>1864</Words>
  <Application>Microsoft Office PowerPoint</Application>
  <PresentationFormat>Grand écran</PresentationFormat>
  <Paragraphs>488</Paragraphs>
  <Slides>41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41</vt:i4>
      </vt:variant>
    </vt:vector>
  </HeadingPairs>
  <TitlesOfParts>
    <vt:vector size="47" baseType="lpstr">
      <vt:lpstr>Arial</vt:lpstr>
      <vt:lpstr>Calibri</vt:lpstr>
      <vt:lpstr>Calibri Light</vt:lpstr>
      <vt:lpstr>Cambria Math</vt:lpstr>
      <vt:lpstr>Wingdings</vt:lpstr>
      <vt:lpstr>Thème Office</vt:lpstr>
      <vt:lpstr>FREINAGE ET  RECUPERATION D’ENERGIE</vt:lpstr>
      <vt:lpstr> FREINAGE ET RECUPERATION D’ENERGIE</vt:lpstr>
      <vt:lpstr>Définition de la situation</vt:lpstr>
      <vt:lpstr>Sommaire</vt:lpstr>
      <vt:lpstr>I-Analyse des forces du système </vt:lpstr>
      <vt:lpstr>Présentation PowerPoint</vt:lpstr>
      <vt:lpstr>Présentation PowerPoint</vt:lpstr>
      <vt:lpstr>Présentation PowerPoint</vt:lpstr>
      <vt:lpstr>Présentation PowerPoint</vt:lpstr>
      <vt:lpstr>Conclusion:</vt:lpstr>
      <vt:lpstr>II-Modèle Mathlab</vt:lpstr>
      <vt:lpstr>Expérience pour collecter les donnés moteur</vt:lpstr>
      <vt:lpstr>Expérience pour collecter les donnés moteur</vt:lpstr>
      <vt:lpstr>Application au modèle matlab</vt:lpstr>
      <vt:lpstr>Explication modèle Mathlab</vt:lpstr>
      <vt:lpstr>Vérifications du réducteur</vt:lpstr>
      <vt:lpstr>Présentation PowerPoint</vt:lpstr>
      <vt:lpstr>Conclusion</vt:lpstr>
      <vt:lpstr>III-Acquisition de la vitesse</vt:lpstr>
      <vt:lpstr>Capteur à effet Hall</vt:lpstr>
      <vt:lpstr>Fonctionnement du capteur à effet Hall</vt:lpstr>
      <vt:lpstr>Récupération de la vitesse des roues :</vt:lpstr>
      <vt:lpstr>Conclusion</vt:lpstr>
      <vt:lpstr>IV-méthodes de freinages</vt:lpstr>
      <vt:lpstr>Présentation PowerPoint</vt:lpstr>
      <vt:lpstr>Démonstration du lien entre vitesse et le rhéostat</vt:lpstr>
      <vt:lpstr>Freinage par hachage de tension</vt:lpstr>
      <vt:lpstr>Présentation PowerPoint</vt:lpstr>
      <vt:lpstr>Le freinage rhéostatique</vt:lpstr>
      <vt:lpstr>Présentation PowerPoint</vt:lpstr>
      <vt:lpstr>Présentation PowerPoint</vt:lpstr>
      <vt:lpstr>V Expérience</vt:lpstr>
      <vt:lpstr>Présentation PowerPoint</vt:lpstr>
      <vt:lpstr>VI autres</vt:lpstr>
      <vt:lpstr>Présentation PowerPoint</vt:lpstr>
      <vt:lpstr>Présentation PowerPoint</vt:lpstr>
      <vt:lpstr>https://forums.futura-sciences.com/electronique/813892-programme-arduino-capteur-a-effet-hall.html</vt:lpstr>
      <vt:lpstr>Présentation PowerPoint</vt:lpstr>
      <vt:lpstr>Présentation PowerPoint</vt:lpstr>
      <vt:lpstr>Présentation PowerPoint</vt:lpstr>
      <vt:lpstr>Schémas de câblage du moteur avec hacheur de tension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TRABET  Clément</dc:creator>
  <cp:lastModifiedBy>TRABET Clément</cp:lastModifiedBy>
  <cp:revision>122</cp:revision>
  <dcterms:created xsi:type="dcterms:W3CDTF">2019-11-07T08:05:56Z</dcterms:created>
  <dcterms:modified xsi:type="dcterms:W3CDTF">2022-05-15T19:23:48Z</dcterms:modified>
</cp:coreProperties>
</file>