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AA112D-0CC2-471D-A2F0-284BC83371CD}">
  <a:tblStyle styleId="{86AA112D-0CC2-471D-A2F0-284BC83371CD}" styleName="Table_0">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lastCol>
    <a:firstCol>
      <a:tcTxStyle b="on" i="off"/>
    </a:firstCol>
    <a:lastRow>
      <a:tcTxStyle b="on" i="off"/>
      <a:tcStyle>
        <a:tcBdr>
          <a:top>
            <a:ln cap="flat" cmpd="sng" w="25400">
              <a:solidFill>
                <a:schemeClr val="accent3"/>
              </a:solidFill>
              <a:prstDash val="solid"/>
              <a:round/>
              <a:headEnd len="sm" w="sm" type="none"/>
              <a:tailEnd len="sm" w="sm" type="none"/>
            </a:ln>
          </a:top>
        </a:tcBdr>
        <a:fill>
          <a:solidFill>
            <a:srgbClr val="F0F0F0"/>
          </a:solidFill>
        </a:fill>
      </a:tcStyle>
    </a:lastRow>
    <a:seCell>
      <a:tcTxStyle/>
    </a:seCell>
    <a:swCell>
      <a:tcTxStyle/>
    </a:swCell>
    <a:firstRow>
      <a:tcTxStyle b="on" i="off"/>
      <a:tcStyle>
        <a:fill>
          <a:solidFill>
            <a:srgbClr val="F0F0F0"/>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5"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d42e59d6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cd42e59d64_2_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d42e59d64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cd42e59d64_2_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d42e59d64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cd42e59d64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d42e59d64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cd42e59d64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d42e59d64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cd42e59d64_2_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d42e59d64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cd42e59d64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d42e59d64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cd42e59d64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d42e59d64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cd42e59d64_2_2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d42e59d64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cd42e59d64_2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d42e59d64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cd42e59d64_2_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d42e59d64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cd42e59d64_2_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d42e59d64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cd42e59d64_2_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d42e59d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cd42e59d6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d42e59d6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cd42e59d6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d42e59d6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cd42e59d64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d42e59d64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cd42e59d64_2_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d42e59d64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cd42e59d64_2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1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19"/>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9" name="Google Shape;89;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20"/>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20"/>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2" name="Google Shape;102;p2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3" name="Google Shape;103;p2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4" name="Google Shape;104;p2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4"/>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20" name="Google Shape;120;p2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1" name="Google Shape;121;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4" name="Shape 124"/>
        <p:cNvGrpSpPr/>
        <p:nvPr/>
      </p:nvGrpSpPr>
      <p:grpSpPr>
        <a:xfrm>
          <a:off x="0" y="0"/>
          <a:ext cx="0" cy="0"/>
          <a:chOff x="0" y="0"/>
          <a:chExt cx="0" cy="0"/>
        </a:xfrm>
      </p:grpSpPr>
      <p:sp>
        <p:nvSpPr>
          <p:cNvPr id="125" name="Google Shape;125;p2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5"/>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7" name="Google Shape;127;p25"/>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8" name="Google Shape;12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6"/>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9" name="Google Shape;139;p27"/>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4.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0" name="Google Shape;70;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sz="900" u="none">
                <a:solidFill>
                  <a:srgbClr val="888888"/>
                </a:solidFill>
                <a:latin typeface="Calibri"/>
                <a:ea typeface="Calibri"/>
                <a:cs typeface="Calibri"/>
                <a:sym typeface="Calibri"/>
              </a:defRPr>
            </a:lvl1pPr>
            <a:lvl2pPr indent="0" lvl="1" marL="0" marR="0" rtl="0" algn="r">
              <a:spcBef>
                <a:spcPts val="0"/>
              </a:spcBef>
              <a:buNone/>
              <a:defRPr b="0" sz="900" u="none">
                <a:solidFill>
                  <a:srgbClr val="888888"/>
                </a:solidFill>
                <a:latin typeface="Calibri"/>
                <a:ea typeface="Calibri"/>
                <a:cs typeface="Calibri"/>
                <a:sym typeface="Calibri"/>
              </a:defRPr>
            </a:lvl2pPr>
            <a:lvl3pPr indent="0" lvl="2" marL="0" marR="0" rtl="0" algn="r">
              <a:spcBef>
                <a:spcPts val="0"/>
              </a:spcBef>
              <a:buNone/>
              <a:defRPr b="0" sz="900" u="none">
                <a:solidFill>
                  <a:srgbClr val="888888"/>
                </a:solidFill>
                <a:latin typeface="Calibri"/>
                <a:ea typeface="Calibri"/>
                <a:cs typeface="Calibri"/>
                <a:sym typeface="Calibri"/>
              </a:defRPr>
            </a:lvl3pPr>
            <a:lvl4pPr indent="0" lvl="3" marL="0" marR="0" rtl="0" algn="r">
              <a:spcBef>
                <a:spcPts val="0"/>
              </a:spcBef>
              <a:buNone/>
              <a:defRPr b="0" sz="900" u="none">
                <a:solidFill>
                  <a:srgbClr val="888888"/>
                </a:solidFill>
                <a:latin typeface="Calibri"/>
                <a:ea typeface="Calibri"/>
                <a:cs typeface="Calibri"/>
                <a:sym typeface="Calibri"/>
              </a:defRPr>
            </a:lvl4pPr>
            <a:lvl5pPr indent="0" lvl="4" marL="0" marR="0" rtl="0" algn="r">
              <a:spcBef>
                <a:spcPts val="0"/>
              </a:spcBef>
              <a:buNone/>
              <a:defRPr b="0" sz="900" u="none">
                <a:solidFill>
                  <a:srgbClr val="888888"/>
                </a:solidFill>
                <a:latin typeface="Calibri"/>
                <a:ea typeface="Calibri"/>
                <a:cs typeface="Calibri"/>
                <a:sym typeface="Calibri"/>
              </a:defRPr>
            </a:lvl5pPr>
            <a:lvl6pPr indent="0" lvl="5" marL="0" marR="0" rtl="0" algn="r">
              <a:spcBef>
                <a:spcPts val="0"/>
              </a:spcBef>
              <a:buNone/>
              <a:defRPr b="0" sz="900" u="none">
                <a:solidFill>
                  <a:srgbClr val="888888"/>
                </a:solidFill>
                <a:latin typeface="Calibri"/>
                <a:ea typeface="Calibri"/>
                <a:cs typeface="Calibri"/>
                <a:sym typeface="Calibri"/>
              </a:defRPr>
            </a:lvl6pPr>
            <a:lvl7pPr indent="0" lvl="6" marL="0" marR="0" rtl="0" algn="r">
              <a:spcBef>
                <a:spcPts val="0"/>
              </a:spcBef>
              <a:buNone/>
              <a:defRPr b="0" sz="900" u="none">
                <a:solidFill>
                  <a:srgbClr val="888888"/>
                </a:solidFill>
                <a:latin typeface="Calibri"/>
                <a:ea typeface="Calibri"/>
                <a:cs typeface="Calibri"/>
                <a:sym typeface="Calibri"/>
              </a:defRPr>
            </a:lvl7pPr>
            <a:lvl8pPr indent="0" lvl="7" marL="0" marR="0" rtl="0" algn="r">
              <a:spcBef>
                <a:spcPts val="0"/>
              </a:spcBef>
              <a:buNone/>
              <a:defRPr b="0" sz="900" u="none">
                <a:solidFill>
                  <a:srgbClr val="888888"/>
                </a:solidFill>
                <a:latin typeface="Calibri"/>
                <a:ea typeface="Calibri"/>
                <a:cs typeface="Calibri"/>
                <a:sym typeface="Calibri"/>
              </a:defRPr>
            </a:lvl8pPr>
            <a:lvl9pPr indent="0" lvl="8" marL="0" marR="0" rtl="0" algn="r">
              <a:spcBef>
                <a:spcPts val="0"/>
              </a:spcBef>
              <a:buNone/>
              <a:defRPr b="0" sz="9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1.jpg"/><Relationship Id="rId4" Type="http://schemas.openxmlformats.org/officeDocument/2006/relationships/image" Target="../media/image12.jpg"/><Relationship Id="rId5"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46" name="Shape 146"/>
        <p:cNvGrpSpPr/>
        <p:nvPr/>
      </p:nvGrpSpPr>
      <p:grpSpPr>
        <a:xfrm>
          <a:off x="0" y="0"/>
          <a:ext cx="0" cy="0"/>
          <a:chOff x="0" y="0"/>
          <a:chExt cx="0" cy="0"/>
        </a:xfrm>
      </p:grpSpPr>
      <p:sp>
        <p:nvSpPr>
          <p:cNvPr id="147" name="Google Shape;147;p28"/>
          <p:cNvSpPr txBox="1"/>
          <p:nvPr>
            <p:ph type="ctrTitle"/>
          </p:nvPr>
        </p:nvSpPr>
        <p:spPr>
          <a:xfrm>
            <a:off x="5598461" y="1337969"/>
            <a:ext cx="3065480" cy="216683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Calibri"/>
              <a:buNone/>
            </a:pPr>
            <a:r>
              <a:rPr lang="en" sz="4100"/>
              <a:t>Shopee</a:t>
            </a:r>
            <a:br>
              <a:rPr lang="en" sz="4100"/>
            </a:br>
            <a:r>
              <a:rPr lang="en" sz="4100"/>
              <a:t>Price Match Guarantee</a:t>
            </a:r>
            <a:endParaRPr sz="4100"/>
          </a:p>
        </p:txBody>
      </p:sp>
      <p:sp>
        <p:nvSpPr>
          <p:cNvPr id="148" name="Google Shape;148;p28"/>
          <p:cNvSpPr txBox="1"/>
          <p:nvPr>
            <p:ph idx="1" type="subTitle"/>
          </p:nvPr>
        </p:nvSpPr>
        <p:spPr>
          <a:xfrm>
            <a:off x="5598459" y="3563170"/>
            <a:ext cx="3065479" cy="860897"/>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500"/>
              <a:buNone/>
            </a:pPr>
            <a:r>
              <a:rPr lang="en" sz="1500"/>
              <a:t>Project 5</a:t>
            </a:r>
            <a:endParaRPr sz="1100"/>
          </a:p>
          <a:p>
            <a:pPr indent="0" lvl="0" marL="0" rtl="0" algn="l">
              <a:lnSpc>
                <a:spcPct val="90000"/>
              </a:lnSpc>
              <a:spcBef>
                <a:spcPts val="800"/>
              </a:spcBef>
              <a:spcAft>
                <a:spcPts val="0"/>
              </a:spcAft>
              <a:buClr>
                <a:schemeClr val="lt1"/>
              </a:buClr>
              <a:buSzPts val="1500"/>
              <a:buNone/>
            </a:pPr>
            <a:r>
              <a:rPr lang="en" sz="1500"/>
              <a:t>Group 1</a:t>
            </a:r>
            <a:endParaRPr sz="1500"/>
          </a:p>
        </p:txBody>
      </p:sp>
      <p:sp>
        <p:nvSpPr>
          <p:cNvPr id="149" name="Google Shape;149;p28"/>
          <p:cNvSpPr/>
          <p:nvPr/>
        </p:nvSpPr>
        <p:spPr>
          <a:xfrm rot="10800000">
            <a:off x="1" y="0"/>
            <a:ext cx="5391038" cy="5143500"/>
          </a:xfrm>
          <a:custGeom>
            <a:rect b="b" l="l" r="r" t="t"/>
            <a:pathLst>
              <a:path extrusionOk="0" h="6858000" w="7188051">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Shopee Logo PNG images, Free Download Shopee icon - Free Transparent PNG  Logos" id="150" name="Google Shape;150;p28"/>
          <p:cNvPicPr preferRelativeResize="0"/>
          <p:nvPr/>
        </p:nvPicPr>
        <p:blipFill rotWithShape="1">
          <a:blip r:embed="rId3">
            <a:alphaModFix/>
          </a:blip>
          <a:srcRect b="0" l="0" r="0" t="0"/>
          <a:stretch/>
        </p:blipFill>
        <p:spPr>
          <a:xfrm>
            <a:off x="84351" y="58976"/>
            <a:ext cx="4373369" cy="43733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p:nvPr/>
        </p:nvSpPr>
        <p:spPr>
          <a:xfrm>
            <a:off x="0" y="0"/>
            <a:ext cx="1521163" cy="5143500"/>
          </a:xfrm>
          <a:prstGeom prst="rect">
            <a:avLst/>
          </a:prstGeom>
          <a:solidFill>
            <a:srgbClr val="3F3F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7"/>
          <p:cNvSpPr/>
          <p:nvPr>
            <p:ph type="title"/>
          </p:nvPr>
        </p:nvSpPr>
        <p:spPr>
          <a:xfrm>
            <a:off x="480060" y="169581"/>
            <a:ext cx="2064265" cy="2031956"/>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0" spcFirstLastPara="1" rIns="0" wrap="square" tIns="34275">
            <a:normAutofit/>
          </a:bodyPr>
          <a:lstStyle/>
          <a:p>
            <a:pPr indent="0" lvl="0" marL="0" rtl="0" algn="ctr">
              <a:lnSpc>
                <a:spcPct val="90000"/>
              </a:lnSpc>
              <a:spcBef>
                <a:spcPts val="0"/>
              </a:spcBef>
              <a:spcAft>
                <a:spcPts val="0"/>
              </a:spcAft>
              <a:buClr>
                <a:srgbClr val="FFFFFF"/>
              </a:buClr>
              <a:buSzPts val="3000"/>
              <a:buFont typeface="Calibri"/>
              <a:buNone/>
            </a:pPr>
            <a:r>
              <a:rPr b="1" lang="en" sz="3000">
                <a:solidFill>
                  <a:srgbClr val="FFFFFF"/>
                </a:solidFill>
                <a:latin typeface="Calibri"/>
                <a:ea typeface="Calibri"/>
                <a:cs typeface="Calibri"/>
                <a:sym typeface="Calibri"/>
              </a:rPr>
              <a:t>ResNet34</a:t>
            </a:r>
            <a:endParaRPr sz="1100"/>
          </a:p>
        </p:txBody>
      </p:sp>
      <p:pic>
        <p:nvPicPr>
          <p:cNvPr id="235" name="Google Shape;235;p37"/>
          <p:cNvPicPr preferRelativeResize="0"/>
          <p:nvPr/>
        </p:nvPicPr>
        <p:blipFill rotWithShape="1">
          <a:blip r:embed="rId3">
            <a:alphaModFix/>
          </a:blip>
          <a:srcRect b="25816" l="7021" r="46900" t="48369"/>
          <a:stretch/>
        </p:blipFill>
        <p:spPr>
          <a:xfrm rot="5400000">
            <a:off x="1864584" y="1811168"/>
            <a:ext cx="4826766" cy="1521163"/>
          </a:xfrm>
          <a:prstGeom prst="rect">
            <a:avLst/>
          </a:prstGeom>
          <a:noFill/>
          <a:ln>
            <a:noFill/>
          </a:ln>
        </p:spPr>
      </p:pic>
      <p:pic>
        <p:nvPicPr>
          <p:cNvPr id="236" name="Google Shape;236;p37"/>
          <p:cNvPicPr preferRelativeResize="0"/>
          <p:nvPr/>
        </p:nvPicPr>
        <p:blipFill rotWithShape="1">
          <a:blip r:embed="rId3">
            <a:alphaModFix/>
          </a:blip>
          <a:srcRect b="25816" l="52959" r="4812" t="48369"/>
          <a:stretch/>
        </p:blipFill>
        <p:spPr>
          <a:xfrm rot="5400000">
            <a:off x="4613043" y="1790077"/>
            <a:ext cx="4939686" cy="16986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40" name="Shape 240"/>
        <p:cNvGrpSpPr/>
        <p:nvPr/>
      </p:nvGrpSpPr>
      <p:grpSpPr>
        <a:xfrm>
          <a:off x="0" y="0"/>
          <a:ext cx="0" cy="0"/>
          <a:chOff x="0" y="0"/>
          <a:chExt cx="0" cy="0"/>
        </a:xfrm>
      </p:grpSpPr>
      <p:sp>
        <p:nvSpPr>
          <p:cNvPr id="241" name="Google Shape;241;p38"/>
          <p:cNvSpPr txBox="1"/>
          <p:nvPr>
            <p:ph type="title"/>
          </p:nvPr>
        </p:nvSpPr>
        <p:spPr>
          <a:xfrm>
            <a:off x="4081395" y="86571"/>
            <a:ext cx="5062603"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600"/>
              <a:buFont typeface="Calibri"/>
              <a:buNone/>
            </a:pPr>
            <a:r>
              <a:rPr b="1" lang="en" sz="3600"/>
              <a:t>Details of the initial model</a:t>
            </a:r>
            <a:endParaRPr b="1" sz="3600"/>
          </a:p>
        </p:txBody>
      </p:sp>
      <p:sp>
        <p:nvSpPr>
          <p:cNvPr id="242" name="Google Shape;242;p38"/>
          <p:cNvSpPr/>
          <p:nvPr/>
        </p:nvSpPr>
        <p:spPr>
          <a:xfrm>
            <a:off x="0"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A picture containing text, indoor&#10;&#10;Description automatically generated" id="243" name="Google Shape;243;p38"/>
          <p:cNvPicPr preferRelativeResize="0"/>
          <p:nvPr/>
        </p:nvPicPr>
        <p:blipFill rotWithShape="1">
          <a:blip r:embed="rId3">
            <a:alphaModFix/>
          </a:blip>
          <a:srcRect b="-2" l="0" r="3766" t="0"/>
          <a:stretch/>
        </p:blipFill>
        <p:spPr>
          <a:xfrm>
            <a:off x="1" y="-1"/>
            <a:ext cx="4081394" cy="4241205"/>
          </a:xfrm>
          <a:custGeom>
            <a:rect b="b" l="l" r="r" t="t"/>
            <a:pathLst>
              <a:path extrusionOk="0" h="5654940" w="5441859">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ln>
            <a:noFill/>
          </a:ln>
        </p:spPr>
      </p:pic>
      <p:sp>
        <p:nvSpPr>
          <p:cNvPr id="244" name="Google Shape;244;p38"/>
          <p:cNvSpPr txBox="1"/>
          <p:nvPr>
            <p:ph idx="1" type="body"/>
          </p:nvPr>
        </p:nvSpPr>
        <p:spPr>
          <a:xfrm>
            <a:off x="3686962" y="1023463"/>
            <a:ext cx="5457036" cy="3739386"/>
          </a:xfrm>
          <a:prstGeom prst="rect">
            <a:avLst/>
          </a:prstGeom>
          <a:noFill/>
          <a:ln>
            <a:noFill/>
          </a:ln>
        </p:spPr>
        <p:txBody>
          <a:bodyPr anchorCtr="0" anchor="t" bIns="34275" lIns="68575" spcFirstLastPara="1" rIns="68575" wrap="square" tIns="34275">
            <a:normAutofit/>
          </a:bodyPr>
          <a:lstStyle/>
          <a:p>
            <a:pPr indent="-431800" lvl="0" marL="431800" rtl="0" algn="l">
              <a:lnSpc>
                <a:spcPct val="90000"/>
              </a:lnSpc>
              <a:spcBef>
                <a:spcPts val="0"/>
              </a:spcBef>
              <a:spcAft>
                <a:spcPts val="0"/>
              </a:spcAft>
              <a:buClr>
                <a:schemeClr val="lt1"/>
              </a:buClr>
              <a:buSzPts val="1200"/>
              <a:buChar char="•"/>
            </a:pPr>
            <a:r>
              <a:rPr lang="en" sz="1200"/>
              <a:t>This initial model included some pre-processing wherein resizing, random cropping and image manipulation took place.</a:t>
            </a:r>
            <a:endParaRPr sz="1100"/>
          </a:p>
          <a:p>
            <a:pPr indent="0" lvl="0" marL="0" rtl="0" algn="l">
              <a:lnSpc>
                <a:spcPct val="90000"/>
              </a:lnSpc>
              <a:spcBef>
                <a:spcPts val="800"/>
              </a:spcBef>
              <a:spcAft>
                <a:spcPts val="0"/>
              </a:spcAft>
              <a:buClr>
                <a:schemeClr val="lt1"/>
              </a:buClr>
              <a:buSzPts val="1200"/>
              <a:buNone/>
            </a:pPr>
            <a:r>
              <a:t/>
            </a:r>
            <a:endParaRPr sz="1200"/>
          </a:p>
          <a:p>
            <a:pPr indent="0" lvl="0" marL="546100" rtl="0" algn="l">
              <a:lnSpc>
                <a:spcPct val="90000"/>
              </a:lnSpc>
              <a:spcBef>
                <a:spcPts val="0"/>
              </a:spcBef>
              <a:spcAft>
                <a:spcPts val="0"/>
              </a:spcAft>
              <a:buClr>
                <a:schemeClr val="lt1"/>
              </a:buClr>
              <a:buSzPts val="1200"/>
              <a:buNone/>
            </a:pPr>
            <a:r>
              <a:rPr lang="en" sz="1200"/>
              <a:t>transform_train = torchvision.transforms.Compose([</a:t>
            </a:r>
            <a:endParaRPr sz="1100"/>
          </a:p>
          <a:p>
            <a:pPr indent="0" lvl="0" marL="546100" rtl="0" algn="l">
              <a:lnSpc>
                <a:spcPct val="90000"/>
              </a:lnSpc>
              <a:spcBef>
                <a:spcPts val="0"/>
              </a:spcBef>
              <a:spcAft>
                <a:spcPts val="0"/>
              </a:spcAft>
              <a:buClr>
                <a:srgbClr val="FFD966"/>
              </a:buClr>
              <a:buSzPts val="1200"/>
              <a:buNone/>
            </a:pPr>
            <a:r>
              <a:rPr lang="en" sz="1200">
                <a:solidFill>
                  <a:srgbClr val="FFD966"/>
                </a:solidFill>
              </a:rPr>
              <a:t>    # Randomly crop the image to obtain an image with an area of 0.08 to 1 of</a:t>
            </a:r>
            <a:endParaRPr sz="1100"/>
          </a:p>
          <a:p>
            <a:pPr indent="0" lvl="0" marL="546100" rtl="0" algn="l">
              <a:lnSpc>
                <a:spcPct val="90000"/>
              </a:lnSpc>
              <a:spcBef>
                <a:spcPts val="0"/>
              </a:spcBef>
              <a:spcAft>
                <a:spcPts val="0"/>
              </a:spcAft>
              <a:buClr>
                <a:srgbClr val="FFD966"/>
              </a:buClr>
              <a:buSzPts val="1200"/>
              <a:buNone/>
            </a:pPr>
            <a:r>
              <a:rPr lang="en" sz="1200">
                <a:solidFill>
                  <a:srgbClr val="FFD966"/>
                </a:solidFill>
              </a:rPr>
              <a:t>    # the original area and height to width ratio between 3/4 and 4/3. Then,</a:t>
            </a:r>
            <a:endParaRPr sz="1100"/>
          </a:p>
          <a:p>
            <a:pPr indent="0" lvl="0" marL="546100" rtl="0" algn="l">
              <a:lnSpc>
                <a:spcPct val="90000"/>
              </a:lnSpc>
              <a:spcBef>
                <a:spcPts val="0"/>
              </a:spcBef>
              <a:spcAft>
                <a:spcPts val="0"/>
              </a:spcAft>
              <a:buClr>
                <a:srgbClr val="FFD966"/>
              </a:buClr>
              <a:buSzPts val="1200"/>
              <a:buNone/>
            </a:pPr>
            <a:r>
              <a:rPr lang="en" sz="1200">
                <a:solidFill>
                  <a:srgbClr val="FFD966"/>
                </a:solidFill>
              </a:rPr>
              <a:t>    # scale the image to create a new image with a height and width of 224</a:t>
            </a:r>
            <a:endParaRPr sz="1100"/>
          </a:p>
          <a:p>
            <a:pPr indent="0" lvl="0" marL="546100" rtl="0" algn="l">
              <a:lnSpc>
                <a:spcPct val="90000"/>
              </a:lnSpc>
              <a:spcBef>
                <a:spcPts val="0"/>
              </a:spcBef>
              <a:spcAft>
                <a:spcPts val="0"/>
              </a:spcAft>
              <a:buClr>
                <a:srgbClr val="FFD966"/>
              </a:buClr>
              <a:buSzPts val="1200"/>
              <a:buNone/>
            </a:pPr>
            <a:r>
              <a:rPr lang="en" sz="1200">
                <a:solidFill>
                  <a:srgbClr val="FFD966"/>
                </a:solidFill>
              </a:rPr>
              <a:t>    # pixels each</a:t>
            </a:r>
            <a:endParaRPr sz="1100"/>
          </a:p>
          <a:p>
            <a:pPr indent="0" lvl="0" marL="546100" rtl="0" algn="l">
              <a:lnSpc>
                <a:spcPct val="90000"/>
              </a:lnSpc>
              <a:spcBef>
                <a:spcPts val="0"/>
              </a:spcBef>
              <a:spcAft>
                <a:spcPts val="0"/>
              </a:spcAft>
              <a:buClr>
                <a:schemeClr val="lt1"/>
              </a:buClr>
              <a:buSzPts val="1200"/>
              <a:buNone/>
            </a:pPr>
            <a:r>
              <a:rPr lang="en" sz="1200"/>
              <a:t>    torchvision.transforms.RandomResizedCrop(224, </a:t>
            </a:r>
            <a:endParaRPr sz="1100"/>
          </a:p>
          <a:p>
            <a:pPr indent="0" lvl="0" marL="546100" rtl="0" algn="l">
              <a:lnSpc>
                <a:spcPct val="90000"/>
              </a:lnSpc>
              <a:spcBef>
                <a:spcPts val="0"/>
              </a:spcBef>
              <a:spcAft>
                <a:spcPts val="0"/>
              </a:spcAft>
              <a:buClr>
                <a:schemeClr val="lt1"/>
              </a:buClr>
              <a:buSzPts val="1200"/>
              <a:buNone/>
            </a:pPr>
            <a:r>
              <a:rPr lang="en" sz="1200"/>
              <a:t>                                        scale=(0.08, 1.0), </a:t>
            </a:r>
            <a:endParaRPr sz="1100"/>
          </a:p>
          <a:p>
            <a:pPr indent="0" lvl="0" marL="546100" rtl="0" algn="l">
              <a:lnSpc>
                <a:spcPct val="90000"/>
              </a:lnSpc>
              <a:spcBef>
                <a:spcPts val="0"/>
              </a:spcBef>
              <a:spcAft>
                <a:spcPts val="0"/>
              </a:spcAft>
              <a:buClr>
                <a:schemeClr val="lt1"/>
              </a:buClr>
              <a:buSzPts val="1200"/>
              <a:buNone/>
            </a:pPr>
            <a:r>
              <a:rPr lang="en" sz="1200"/>
              <a:t>                                        ratio=(3.0 / 4.0, 4.0 / 3.0)),</a:t>
            </a:r>
            <a:endParaRPr sz="1100"/>
          </a:p>
          <a:p>
            <a:pPr indent="0" lvl="0" marL="546100" rtl="0" algn="l">
              <a:lnSpc>
                <a:spcPct val="90000"/>
              </a:lnSpc>
              <a:spcBef>
                <a:spcPts val="0"/>
              </a:spcBef>
              <a:spcAft>
                <a:spcPts val="0"/>
              </a:spcAft>
              <a:buClr>
                <a:schemeClr val="lt1"/>
              </a:buClr>
              <a:buSzPts val="1200"/>
              <a:buNone/>
            </a:pPr>
            <a:r>
              <a:rPr lang="en" sz="1200"/>
              <a:t>    torchvision.transforms.RandomHorizontalFlip(),</a:t>
            </a:r>
            <a:endParaRPr sz="1100"/>
          </a:p>
          <a:p>
            <a:pPr indent="0" lvl="0" marL="546100" rtl="0" algn="l">
              <a:lnSpc>
                <a:spcPct val="90000"/>
              </a:lnSpc>
              <a:spcBef>
                <a:spcPts val="0"/>
              </a:spcBef>
              <a:spcAft>
                <a:spcPts val="0"/>
              </a:spcAft>
              <a:buClr>
                <a:srgbClr val="FFD966"/>
              </a:buClr>
              <a:buSzPts val="1200"/>
              <a:buNone/>
            </a:pPr>
            <a:r>
              <a:rPr lang="en" sz="1200">
                <a:solidFill>
                  <a:srgbClr val="FFD966"/>
                </a:solidFill>
              </a:rPr>
              <a:t>    # Randomly change the brightness, contrast, and saturation</a:t>
            </a:r>
            <a:endParaRPr sz="1100"/>
          </a:p>
          <a:p>
            <a:pPr indent="0" lvl="0" marL="546100" rtl="0" algn="l">
              <a:lnSpc>
                <a:spcPct val="90000"/>
              </a:lnSpc>
              <a:spcBef>
                <a:spcPts val="0"/>
              </a:spcBef>
              <a:spcAft>
                <a:spcPts val="0"/>
              </a:spcAft>
              <a:buClr>
                <a:schemeClr val="lt1"/>
              </a:buClr>
              <a:buSzPts val="1200"/>
              <a:buNone/>
            </a:pPr>
            <a:r>
              <a:rPr lang="en" sz="1200"/>
              <a:t>    torchvision.transforms.ColorJitter(brightness=0.4, </a:t>
            </a:r>
            <a:endParaRPr sz="1100"/>
          </a:p>
          <a:p>
            <a:pPr indent="0" lvl="0" marL="546100" rtl="0" algn="l">
              <a:lnSpc>
                <a:spcPct val="90000"/>
              </a:lnSpc>
              <a:spcBef>
                <a:spcPts val="0"/>
              </a:spcBef>
              <a:spcAft>
                <a:spcPts val="0"/>
              </a:spcAft>
              <a:buClr>
                <a:schemeClr val="lt1"/>
              </a:buClr>
              <a:buSzPts val="1200"/>
              <a:buNone/>
            </a:pPr>
            <a:r>
              <a:rPr lang="en" sz="1200"/>
              <a:t>                                                                 contrast=0.4, </a:t>
            </a:r>
            <a:endParaRPr sz="1100"/>
          </a:p>
          <a:p>
            <a:pPr indent="0" lvl="0" marL="546100" rtl="0" algn="l">
              <a:lnSpc>
                <a:spcPct val="90000"/>
              </a:lnSpc>
              <a:spcBef>
                <a:spcPts val="0"/>
              </a:spcBef>
              <a:spcAft>
                <a:spcPts val="0"/>
              </a:spcAft>
              <a:buClr>
                <a:schemeClr val="lt1"/>
              </a:buClr>
              <a:buSzPts val="1200"/>
              <a:buNone/>
            </a:pPr>
            <a:r>
              <a:rPr lang="en" sz="1200"/>
              <a:t>                                                                 saturation=0.4),</a:t>
            </a:r>
            <a:endParaRPr sz="1100"/>
          </a:p>
          <a:p>
            <a:pPr indent="0" lvl="0" marL="546100" rtl="0" algn="l">
              <a:lnSpc>
                <a:spcPct val="90000"/>
              </a:lnSpc>
              <a:spcBef>
                <a:spcPts val="0"/>
              </a:spcBef>
              <a:spcAft>
                <a:spcPts val="0"/>
              </a:spcAft>
              <a:buClr>
                <a:schemeClr val="lt1"/>
              </a:buClr>
              <a:buSzPts val="1200"/>
              <a:buNone/>
            </a:pPr>
            <a:r>
              <a:rPr lang="en" sz="1200"/>
              <a:t>    torchvision.transforms.ToTensor(),</a:t>
            </a:r>
            <a:endParaRPr sz="1100"/>
          </a:p>
          <a:p>
            <a:pPr indent="0" lvl="0" marL="546100" rtl="0" algn="l">
              <a:lnSpc>
                <a:spcPct val="90000"/>
              </a:lnSpc>
              <a:spcBef>
                <a:spcPts val="0"/>
              </a:spcBef>
              <a:spcAft>
                <a:spcPts val="0"/>
              </a:spcAft>
              <a:buClr>
                <a:srgbClr val="FFD966"/>
              </a:buClr>
              <a:buSzPts val="1200"/>
              <a:buNone/>
            </a:pPr>
            <a:r>
              <a:rPr lang="en" sz="1200">
                <a:solidFill>
                  <a:srgbClr val="FFD966"/>
                </a:solidFill>
              </a:rPr>
              <a:t>    # Standardize each channel of the image</a:t>
            </a:r>
            <a:endParaRPr sz="1100"/>
          </a:p>
          <a:p>
            <a:pPr indent="0" lvl="0" marL="546100" rtl="0" algn="l">
              <a:lnSpc>
                <a:spcPct val="90000"/>
              </a:lnSpc>
              <a:spcBef>
                <a:spcPts val="0"/>
              </a:spcBef>
              <a:spcAft>
                <a:spcPts val="0"/>
              </a:spcAft>
              <a:buClr>
                <a:schemeClr val="lt1"/>
              </a:buClr>
              <a:buSzPts val="1200"/>
              <a:buNone/>
            </a:pPr>
            <a:r>
              <a:rPr lang="en" sz="1200"/>
              <a:t>    torchvision.transforms.Normalize(</a:t>
            </a:r>
            <a:endParaRPr sz="1100"/>
          </a:p>
          <a:p>
            <a:pPr indent="0" lvl="0" marL="546100" rtl="0" algn="l">
              <a:lnSpc>
                <a:spcPct val="90000"/>
              </a:lnSpc>
              <a:spcBef>
                <a:spcPts val="0"/>
              </a:spcBef>
              <a:spcAft>
                <a:spcPts val="0"/>
              </a:spcAft>
              <a:buClr>
                <a:schemeClr val="lt1"/>
              </a:buClr>
              <a:buSzPts val="1200"/>
              <a:buNone/>
            </a:pPr>
            <a:r>
              <a:rPr lang="en" sz="1200"/>
              <a:t>                                                [0.485, 0.456, 0.406], </a:t>
            </a:r>
            <a:endParaRPr sz="1100"/>
          </a:p>
          <a:p>
            <a:pPr indent="0" lvl="0" marL="546100" rtl="0" algn="l">
              <a:lnSpc>
                <a:spcPct val="90000"/>
              </a:lnSpc>
              <a:spcBef>
                <a:spcPts val="0"/>
              </a:spcBef>
              <a:spcAft>
                <a:spcPts val="0"/>
              </a:spcAft>
              <a:buClr>
                <a:schemeClr val="lt1"/>
              </a:buClr>
              <a:buSzPts val="1200"/>
              <a:buNone/>
            </a:pPr>
            <a:r>
              <a:rPr lang="en" sz="1200"/>
              <a:t>                                                [0.229, 0.224, 0.225])])</a:t>
            </a:r>
            <a:endParaRPr sz="1100"/>
          </a:p>
          <a:p>
            <a:pPr indent="-101600" lvl="0" marL="177800" rtl="0" algn="l">
              <a:lnSpc>
                <a:spcPct val="90000"/>
              </a:lnSpc>
              <a:spcBef>
                <a:spcPts val="800"/>
              </a:spcBef>
              <a:spcAft>
                <a:spcPts val="0"/>
              </a:spcAft>
              <a:buClr>
                <a:schemeClr val="lt1"/>
              </a:buClr>
              <a:buSzPts val="1200"/>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48" name="Shape 248"/>
        <p:cNvGrpSpPr/>
        <p:nvPr/>
      </p:nvGrpSpPr>
      <p:grpSpPr>
        <a:xfrm>
          <a:off x="0" y="0"/>
          <a:ext cx="0" cy="0"/>
          <a:chOff x="0" y="0"/>
          <a:chExt cx="0" cy="0"/>
        </a:xfrm>
      </p:grpSpPr>
      <p:sp>
        <p:nvSpPr>
          <p:cNvPr id="249" name="Google Shape;249;p39"/>
          <p:cNvSpPr txBox="1"/>
          <p:nvPr>
            <p:ph type="title"/>
          </p:nvPr>
        </p:nvSpPr>
        <p:spPr>
          <a:xfrm>
            <a:off x="149954" y="294199"/>
            <a:ext cx="4732439" cy="1171777"/>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Calibri"/>
              <a:buNone/>
            </a:pPr>
            <a:r>
              <a:rPr b="1" lang="en" sz="2700"/>
              <a:t>Details of initial model (continued): test pre-processing</a:t>
            </a:r>
            <a:endParaRPr b="1" sz="2700"/>
          </a:p>
        </p:txBody>
      </p:sp>
      <p:sp>
        <p:nvSpPr>
          <p:cNvPr id="250" name="Google Shape;250;p39"/>
          <p:cNvSpPr txBox="1"/>
          <p:nvPr>
            <p:ph idx="1" type="body"/>
          </p:nvPr>
        </p:nvSpPr>
        <p:spPr>
          <a:xfrm>
            <a:off x="221009" y="1407259"/>
            <a:ext cx="4957096" cy="3349298"/>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lt1"/>
              </a:buClr>
              <a:buSzPts val="1500"/>
              <a:buChar char="•"/>
            </a:pPr>
            <a:r>
              <a:rPr lang="en" sz="1500"/>
              <a:t>The test image pre-processing is a subset of the training pre-processing:</a:t>
            </a:r>
            <a:endParaRPr sz="1100"/>
          </a:p>
          <a:p>
            <a:pPr indent="0" lvl="0" marL="0" rtl="0" algn="l">
              <a:lnSpc>
                <a:spcPct val="90000"/>
              </a:lnSpc>
              <a:spcBef>
                <a:spcPts val="800"/>
              </a:spcBef>
              <a:spcAft>
                <a:spcPts val="0"/>
              </a:spcAft>
              <a:buClr>
                <a:schemeClr val="lt1"/>
              </a:buClr>
              <a:buSzPts val="1500"/>
              <a:buNone/>
            </a:pPr>
            <a:r>
              <a:t/>
            </a:r>
            <a:endParaRPr sz="1500"/>
          </a:p>
          <a:p>
            <a:pPr indent="0" lvl="0" marL="546100" rtl="0" algn="l">
              <a:lnSpc>
                <a:spcPct val="90000"/>
              </a:lnSpc>
              <a:spcBef>
                <a:spcPts val="0"/>
              </a:spcBef>
              <a:spcAft>
                <a:spcPts val="0"/>
              </a:spcAft>
              <a:buClr>
                <a:schemeClr val="lt1"/>
              </a:buClr>
              <a:buSzPts val="1500"/>
              <a:buNone/>
            </a:pPr>
            <a:r>
              <a:rPr lang="en" sz="1500"/>
              <a:t>transform_test = torchvision.transforms.Compose([</a:t>
            </a:r>
            <a:endParaRPr sz="1100"/>
          </a:p>
          <a:p>
            <a:pPr indent="0" lvl="0" marL="546100" rtl="0" algn="l">
              <a:lnSpc>
                <a:spcPct val="90000"/>
              </a:lnSpc>
              <a:spcBef>
                <a:spcPts val="0"/>
              </a:spcBef>
              <a:spcAft>
                <a:spcPts val="0"/>
              </a:spcAft>
              <a:buClr>
                <a:schemeClr val="lt1"/>
              </a:buClr>
              <a:buSzPts val="1500"/>
              <a:buNone/>
            </a:pPr>
            <a:r>
              <a:rPr lang="en" sz="1500"/>
              <a:t>    torchvision.transforms.Resize(256),</a:t>
            </a:r>
            <a:endParaRPr sz="1100"/>
          </a:p>
          <a:p>
            <a:pPr indent="0" lvl="0" marL="546100" rtl="0" algn="l">
              <a:lnSpc>
                <a:spcPct val="90000"/>
              </a:lnSpc>
              <a:spcBef>
                <a:spcPts val="0"/>
              </a:spcBef>
              <a:spcAft>
                <a:spcPts val="0"/>
              </a:spcAft>
              <a:buClr>
                <a:srgbClr val="FFD966"/>
              </a:buClr>
              <a:buSzPts val="1500"/>
              <a:buNone/>
            </a:pPr>
            <a:r>
              <a:rPr lang="en" sz="1500">
                <a:solidFill>
                  <a:srgbClr val="FFD966"/>
                </a:solidFill>
              </a:rPr>
              <a:t>    # Crop a square of 224 by 224 from the</a:t>
            </a:r>
            <a:r>
              <a:rPr lang="en" sz="1500"/>
              <a:t> </a:t>
            </a:r>
            <a:r>
              <a:rPr lang="en" sz="1500">
                <a:solidFill>
                  <a:srgbClr val="FFD966"/>
                </a:solidFill>
              </a:rPr>
              <a:t>center of the image</a:t>
            </a:r>
            <a:endParaRPr sz="1100"/>
          </a:p>
          <a:p>
            <a:pPr indent="0" lvl="0" marL="546100" rtl="0" algn="l">
              <a:lnSpc>
                <a:spcPct val="90000"/>
              </a:lnSpc>
              <a:spcBef>
                <a:spcPts val="0"/>
              </a:spcBef>
              <a:spcAft>
                <a:spcPts val="0"/>
              </a:spcAft>
              <a:buClr>
                <a:schemeClr val="lt1"/>
              </a:buClr>
              <a:buSzPts val="1500"/>
              <a:buNone/>
            </a:pPr>
            <a:r>
              <a:rPr lang="en" sz="1500"/>
              <a:t>    torchvision.transforms.CenterCrop(224),</a:t>
            </a:r>
            <a:endParaRPr sz="1100"/>
          </a:p>
          <a:p>
            <a:pPr indent="0" lvl="0" marL="546100" rtl="0" algn="l">
              <a:lnSpc>
                <a:spcPct val="90000"/>
              </a:lnSpc>
              <a:spcBef>
                <a:spcPts val="0"/>
              </a:spcBef>
              <a:spcAft>
                <a:spcPts val="0"/>
              </a:spcAft>
              <a:buClr>
                <a:schemeClr val="lt1"/>
              </a:buClr>
              <a:buSzPts val="1500"/>
              <a:buNone/>
            </a:pPr>
            <a:r>
              <a:rPr lang="en" sz="1500"/>
              <a:t>    torchvision.transforms.ToTensor(),</a:t>
            </a:r>
            <a:endParaRPr sz="1100"/>
          </a:p>
          <a:p>
            <a:pPr indent="0" lvl="0" marL="546100" rtl="0" algn="l">
              <a:lnSpc>
                <a:spcPct val="90000"/>
              </a:lnSpc>
              <a:spcBef>
                <a:spcPts val="0"/>
              </a:spcBef>
              <a:spcAft>
                <a:spcPts val="0"/>
              </a:spcAft>
              <a:buClr>
                <a:schemeClr val="lt1"/>
              </a:buClr>
              <a:buSzPts val="1500"/>
              <a:buNone/>
            </a:pPr>
            <a:r>
              <a:rPr lang="en" sz="1500"/>
              <a:t>    torchvision.transforms.Normalize(</a:t>
            </a:r>
            <a:endParaRPr sz="1100"/>
          </a:p>
          <a:p>
            <a:pPr indent="0" lvl="0" marL="546100" rtl="0" algn="l">
              <a:lnSpc>
                <a:spcPct val="90000"/>
              </a:lnSpc>
              <a:spcBef>
                <a:spcPts val="0"/>
              </a:spcBef>
              <a:spcAft>
                <a:spcPts val="0"/>
              </a:spcAft>
              <a:buClr>
                <a:schemeClr val="lt1"/>
              </a:buClr>
              <a:buSzPts val="1500"/>
              <a:buNone/>
            </a:pPr>
            <a:r>
              <a:rPr lang="en" sz="1500"/>
              <a:t>                                     [0.485, 0.456, 0.406],</a:t>
            </a:r>
            <a:endParaRPr sz="1100"/>
          </a:p>
          <a:p>
            <a:pPr indent="0" lvl="0" marL="546100" rtl="0" algn="l">
              <a:lnSpc>
                <a:spcPct val="90000"/>
              </a:lnSpc>
              <a:spcBef>
                <a:spcPts val="0"/>
              </a:spcBef>
              <a:spcAft>
                <a:spcPts val="0"/>
              </a:spcAft>
              <a:buClr>
                <a:schemeClr val="lt1"/>
              </a:buClr>
              <a:buSzPts val="1500"/>
              <a:buNone/>
            </a:pPr>
            <a:r>
              <a:rPr lang="en" sz="1500"/>
              <a:t>                                     [0.229, 0.224, 0.225])])</a:t>
            </a:r>
            <a:endParaRPr sz="1100"/>
          </a:p>
          <a:p>
            <a:pPr indent="0" lvl="0" marL="0" rtl="0" algn="l">
              <a:lnSpc>
                <a:spcPct val="90000"/>
              </a:lnSpc>
              <a:spcBef>
                <a:spcPts val="0"/>
              </a:spcBef>
              <a:spcAft>
                <a:spcPts val="0"/>
              </a:spcAft>
              <a:buClr>
                <a:schemeClr val="lt1"/>
              </a:buClr>
              <a:buSzPts val="1500"/>
              <a:buNone/>
            </a:pPr>
            <a:r>
              <a:t/>
            </a:r>
            <a:endParaRPr sz="1500"/>
          </a:p>
        </p:txBody>
      </p:sp>
      <p:sp>
        <p:nvSpPr>
          <p:cNvPr id="251" name="Google Shape;251;p39"/>
          <p:cNvSpPr/>
          <p:nvPr/>
        </p:nvSpPr>
        <p:spPr>
          <a:xfrm flipH="1">
            <a:off x="4937085"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A picture containing indoor, close&#10;&#10;Description automatically generated" id="252" name="Google Shape;252;p39"/>
          <p:cNvPicPr preferRelativeResize="0"/>
          <p:nvPr/>
        </p:nvPicPr>
        <p:blipFill rotWithShape="1">
          <a:blip r:embed="rId3">
            <a:alphaModFix/>
          </a:blip>
          <a:srcRect b="-2" l="3768" r="-1" t="0"/>
          <a:stretch/>
        </p:blipFill>
        <p:spPr>
          <a:xfrm>
            <a:off x="5062605" y="-1"/>
            <a:ext cx="4081394" cy="4241205"/>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56" name="Shape 256"/>
        <p:cNvGrpSpPr/>
        <p:nvPr/>
      </p:nvGrpSpPr>
      <p:grpSpPr>
        <a:xfrm>
          <a:off x="0" y="0"/>
          <a:ext cx="0" cy="0"/>
          <a:chOff x="0" y="0"/>
          <a:chExt cx="0" cy="0"/>
        </a:xfrm>
      </p:grpSpPr>
      <p:sp>
        <p:nvSpPr>
          <p:cNvPr id="257" name="Google Shape;257;p40"/>
          <p:cNvSpPr txBox="1"/>
          <p:nvPr>
            <p:ph type="title"/>
          </p:nvPr>
        </p:nvSpPr>
        <p:spPr>
          <a:xfrm>
            <a:off x="503905" y="457783"/>
            <a:ext cx="3985902"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000"/>
              <a:buFont typeface="Calibri"/>
              <a:buNone/>
            </a:pPr>
            <a:r>
              <a:rPr b="1" lang="en" sz="3000"/>
              <a:t>Details of initial model (continued): top layer</a:t>
            </a:r>
            <a:endParaRPr b="1" sz="3000"/>
          </a:p>
        </p:txBody>
      </p:sp>
      <p:sp>
        <p:nvSpPr>
          <p:cNvPr id="258" name="Google Shape;258;p40"/>
          <p:cNvSpPr txBox="1"/>
          <p:nvPr>
            <p:ph idx="1" type="body"/>
          </p:nvPr>
        </p:nvSpPr>
        <p:spPr>
          <a:xfrm>
            <a:off x="56627" y="1709263"/>
            <a:ext cx="5005979" cy="3210880"/>
          </a:xfrm>
          <a:prstGeom prst="rect">
            <a:avLst/>
          </a:prstGeom>
          <a:noFill/>
          <a:ln>
            <a:noFill/>
          </a:ln>
        </p:spPr>
        <p:txBody>
          <a:bodyPr anchorCtr="0" anchor="t" bIns="34275" lIns="68575" spcFirstLastPara="1" rIns="68575" wrap="square" tIns="34275">
            <a:normAutofit fontScale="92500" lnSpcReduction="20000"/>
          </a:bodyPr>
          <a:lstStyle/>
          <a:p>
            <a:pPr indent="-171132" lvl="0" marL="177800" rtl="0" algn="l">
              <a:lnSpc>
                <a:spcPct val="90000"/>
              </a:lnSpc>
              <a:spcBef>
                <a:spcPts val="0"/>
              </a:spcBef>
              <a:spcAft>
                <a:spcPts val="0"/>
              </a:spcAft>
              <a:buClr>
                <a:schemeClr val="lt1"/>
              </a:buClr>
              <a:buSzPct val="100000"/>
              <a:buChar char="•"/>
            </a:pPr>
            <a:r>
              <a:rPr lang="en" sz="1400"/>
              <a:t>The top layer was modified for the number of classes in the training dataset:</a:t>
            </a:r>
            <a:endParaRPr sz="1100"/>
          </a:p>
          <a:p>
            <a:pPr indent="0" lvl="0" marL="0" rtl="0" algn="l">
              <a:lnSpc>
                <a:spcPct val="90000"/>
              </a:lnSpc>
              <a:spcBef>
                <a:spcPts val="500"/>
              </a:spcBef>
              <a:spcAft>
                <a:spcPts val="0"/>
              </a:spcAft>
              <a:buClr>
                <a:schemeClr val="lt1"/>
              </a:buClr>
              <a:buSzPct val="100000"/>
              <a:buNone/>
            </a:pPr>
            <a:r>
              <a:t/>
            </a:r>
            <a:endParaRPr sz="1200"/>
          </a:p>
          <a:p>
            <a:pPr indent="0" lvl="0" marL="546100" rtl="0" algn="l">
              <a:lnSpc>
                <a:spcPct val="90000"/>
              </a:lnSpc>
              <a:spcBef>
                <a:spcPts val="500"/>
              </a:spcBef>
              <a:spcAft>
                <a:spcPts val="0"/>
              </a:spcAft>
              <a:buClr>
                <a:schemeClr val="lt1"/>
              </a:buClr>
              <a:buSzPct val="100000"/>
              <a:buNone/>
            </a:pPr>
            <a:r>
              <a:rPr lang="en" sz="1200"/>
              <a:t>def get_net(devices):</a:t>
            </a:r>
            <a:endParaRPr sz="1100"/>
          </a:p>
          <a:p>
            <a:pPr indent="0" lvl="0" marL="546100" rtl="0" algn="l">
              <a:lnSpc>
                <a:spcPct val="90000"/>
              </a:lnSpc>
              <a:spcBef>
                <a:spcPts val="500"/>
              </a:spcBef>
              <a:spcAft>
                <a:spcPts val="0"/>
              </a:spcAft>
              <a:buClr>
                <a:schemeClr val="lt1"/>
              </a:buClr>
              <a:buSzPct val="100000"/>
              <a:buNone/>
            </a:pPr>
            <a:r>
              <a:rPr lang="en" sz="1200"/>
              <a:t>    finetune_net = nn.Sequential()</a:t>
            </a:r>
            <a:endParaRPr sz="1100"/>
          </a:p>
          <a:p>
            <a:pPr indent="0" lvl="0" marL="546100" rtl="0" algn="l">
              <a:lnSpc>
                <a:spcPct val="90000"/>
              </a:lnSpc>
              <a:spcBef>
                <a:spcPts val="500"/>
              </a:spcBef>
              <a:spcAft>
                <a:spcPts val="0"/>
              </a:spcAft>
              <a:buClr>
                <a:schemeClr val="lt1"/>
              </a:buClr>
              <a:buSzPct val="100000"/>
              <a:buNone/>
            </a:pPr>
            <a:r>
              <a:rPr lang="en" sz="1200"/>
              <a:t>    finetune_net.features = torchvision.models.resnet34(pretrained=True)</a:t>
            </a:r>
            <a:endParaRPr sz="1100"/>
          </a:p>
          <a:p>
            <a:pPr indent="0" lvl="0" marL="546100" rtl="0" algn="l">
              <a:lnSpc>
                <a:spcPct val="90000"/>
              </a:lnSpc>
              <a:spcBef>
                <a:spcPts val="500"/>
              </a:spcBef>
              <a:spcAft>
                <a:spcPts val="0"/>
              </a:spcAft>
              <a:buClr>
                <a:srgbClr val="FFD966"/>
              </a:buClr>
              <a:buSzPct val="100000"/>
              <a:buNone/>
            </a:pPr>
            <a:r>
              <a:rPr lang="en" sz="1200">
                <a:solidFill>
                  <a:srgbClr val="FFD966"/>
                </a:solidFill>
              </a:rPr>
              <a:t>    # Define a new output network</a:t>
            </a:r>
            <a:endParaRPr sz="1100"/>
          </a:p>
          <a:p>
            <a:pPr indent="0" lvl="0" marL="546100" rtl="0" algn="l">
              <a:lnSpc>
                <a:spcPct val="90000"/>
              </a:lnSpc>
              <a:spcBef>
                <a:spcPts val="500"/>
              </a:spcBef>
              <a:spcAft>
                <a:spcPts val="0"/>
              </a:spcAft>
              <a:buClr>
                <a:srgbClr val="FFD966"/>
              </a:buClr>
              <a:buSzPct val="100000"/>
              <a:buNone/>
            </a:pPr>
            <a:r>
              <a:rPr lang="en" sz="1200">
                <a:solidFill>
                  <a:srgbClr val="FFD966"/>
                </a:solidFill>
              </a:rPr>
              <a:t>    # There are 533 output categories</a:t>
            </a:r>
            <a:endParaRPr sz="1100"/>
          </a:p>
          <a:p>
            <a:pPr indent="0" lvl="0" marL="546100" rtl="0" algn="l">
              <a:lnSpc>
                <a:spcPct val="90000"/>
              </a:lnSpc>
              <a:spcBef>
                <a:spcPts val="500"/>
              </a:spcBef>
              <a:spcAft>
                <a:spcPts val="0"/>
              </a:spcAft>
              <a:buClr>
                <a:schemeClr val="lt1"/>
              </a:buClr>
              <a:buSzPct val="100000"/>
              <a:buNone/>
            </a:pPr>
            <a:r>
              <a:rPr lang="en" sz="1200"/>
              <a:t>    finetune_net.output_new = nn.Sequential(nn.Linear(1000, 256), </a:t>
            </a:r>
            <a:endParaRPr sz="1100"/>
          </a:p>
          <a:p>
            <a:pPr indent="0" lvl="0" marL="546100" rtl="0" algn="l">
              <a:lnSpc>
                <a:spcPct val="90000"/>
              </a:lnSpc>
              <a:spcBef>
                <a:spcPts val="500"/>
              </a:spcBef>
              <a:spcAft>
                <a:spcPts val="0"/>
              </a:spcAft>
              <a:buClr>
                <a:schemeClr val="lt1"/>
              </a:buClr>
              <a:buSzPct val="100000"/>
              <a:buNone/>
            </a:pPr>
            <a:r>
              <a:rPr lang="en" sz="1200"/>
              <a:t>                                                       nn.ReLU(),</a:t>
            </a:r>
            <a:endParaRPr sz="1100"/>
          </a:p>
          <a:p>
            <a:pPr indent="0" lvl="0" marL="546100" rtl="0" algn="l">
              <a:lnSpc>
                <a:spcPct val="90000"/>
              </a:lnSpc>
              <a:spcBef>
                <a:spcPts val="500"/>
              </a:spcBef>
              <a:spcAft>
                <a:spcPts val="0"/>
              </a:spcAft>
              <a:buClr>
                <a:schemeClr val="lt1"/>
              </a:buClr>
              <a:buSzPct val="100000"/>
              <a:buNone/>
            </a:pPr>
            <a:r>
              <a:rPr lang="en" sz="1200"/>
              <a:t>                                                       nn.Linear(256, 533))</a:t>
            </a:r>
            <a:endParaRPr sz="1100"/>
          </a:p>
          <a:p>
            <a:pPr indent="0" lvl="0" marL="546100" rtl="0" algn="l">
              <a:lnSpc>
                <a:spcPct val="90000"/>
              </a:lnSpc>
              <a:spcBef>
                <a:spcPts val="500"/>
              </a:spcBef>
              <a:spcAft>
                <a:spcPts val="0"/>
              </a:spcAft>
              <a:buClr>
                <a:srgbClr val="FFD966"/>
              </a:buClr>
              <a:buSzPct val="100000"/>
              <a:buNone/>
            </a:pPr>
            <a:r>
              <a:rPr lang="en" sz="1200">
                <a:solidFill>
                  <a:srgbClr val="FFD966"/>
                </a:solidFill>
              </a:rPr>
              <a:t>    # Move model to device</a:t>
            </a:r>
            <a:endParaRPr sz="1100"/>
          </a:p>
          <a:p>
            <a:pPr indent="0" lvl="0" marL="546100" rtl="0" algn="l">
              <a:lnSpc>
                <a:spcPct val="90000"/>
              </a:lnSpc>
              <a:spcBef>
                <a:spcPts val="500"/>
              </a:spcBef>
              <a:spcAft>
                <a:spcPts val="0"/>
              </a:spcAft>
              <a:buClr>
                <a:schemeClr val="lt1"/>
              </a:buClr>
              <a:buSzPct val="100000"/>
              <a:buNone/>
            </a:pPr>
            <a:r>
              <a:rPr lang="en" sz="1200"/>
              <a:t>    finetune_net = finetune_net.to(devices[0])</a:t>
            </a:r>
            <a:endParaRPr sz="1100"/>
          </a:p>
          <a:p>
            <a:pPr indent="0" lvl="0" marL="546100" rtl="0" algn="l">
              <a:lnSpc>
                <a:spcPct val="90000"/>
              </a:lnSpc>
              <a:spcBef>
                <a:spcPts val="500"/>
              </a:spcBef>
              <a:spcAft>
                <a:spcPts val="0"/>
              </a:spcAft>
              <a:buClr>
                <a:srgbClr val="FFD966"/>
              </a:buClr>
              <a:buSzPct val="100000"/>
              <a:buNone/>
            </a:pPr>
            <a:r>
              <a:rPr lang="en" sz="1200">
                <a:solidFill>
                  <a:srgbClr val="FFD966"/>
                </a:solidFill>
              </a:rPr>
              <a:t>    # Freeze feature layer params</a:t>
            </a:r>
            <a:endParaRPr sz="1100"/>
          </a:p>
          <a:p>
            <a:pPr indent="0" lvl="0" marL="546100" rtl="0" algn="l">
              <a:lnSpc>
                <a:spcPct val="90000"/>
              </a:lnSpc>
              <a:spcBef>
                <a:spcPts val="500"/>
              </a:spcBef>
              <a:spcAft>
                <a:spcPts val="0"/>
              </a:spcAft>
              <a:buClr>
                <a:schemeClr val="lt1"/>
              </a:buClr>
              <a:buSzPct val="100000"/>
              <a:buNone/>
            </a:pPr>
            <a:r>
              <a:rPr lang="en" sz="1200"/>
              <a:t>    for param in finetune_net.features.parameters():</a:t>
            </a:r>
            <a:endParaRPr sz="1100"/>
          </a:p>
          <a:p>
            <a:pPr indent="0" lvl="0" marL="546100" rtl="0" algn="l">
              <a:lnSpc>
                <a:spcPct val="90000"/>
              </a:lnSpc>
              <a:spcBef>
                <a:spcPts val="500"/>
              </a:spcBef>
              <a:spcAft>
                <a:spcPts val="0"/>
              </a:spcAft>
              <a:buClr>
                <a:schemeClr val="lt1"/>
              </a:buClr>
              <a:buSzPct val="100000"/>
              <a:buNone/>
            </a:pPr>
            <a:r>
              <a:rPr lang="en" sz="1200"/>
              <a:t>        param.requires_grad = False</a:t>
            </a:r>
            <a:endParaRPr sz="1100"/>
          </a:p>
          <a:p>
            <a:pPr indent="0" lvl="0" marL="546100" rtl="0" algn="l">
              <a:lnSpc>
                <a:spcPct val="90000"/>
              </a:lnSpc>
              <a:spcBef>
                <a:spcPts val="500"/>
              </a:spcBef>
              <a:spcAft>
                <a:spcPts val="0"/>
              </a:spcAft>
              <a:buClr>
                <a:schemeClr val="lt1"/>
              </a:buClr>
              <a:buSzPct val="100000"/>
              <a:buNone/>
            </a:pPr>
            <a:r>
              <a:rPr lang="en" sz="1200"/>
              <a:t>    return finetune_net</a:t>
            </a:r>
            <a:endParaRPr sz="1200"/>
          </a:p>
        </p:txBody>
      </p:sp>
      <p:sp>
        <p:nvSpPr>
          <p:cNvPr id="259" name="Google Shape;259;p40"/>
          <p:cNvSpPr/>
          <p:nvPr/>
        </p:nvSpPr>
        <p:spPr>
          <a:xfrm flipH="1">
            <a:off x="4937085"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A picture containing indoor, set&#10;&#10;Description automatically generated" id="260" name="Google Shape;260;p40"/>
          <p:cNvPicPr preferRelativeResize="0"/>
          <p:nvPr/>
        </p:nvPicPr>
        <p:blipFill rotWithShape="1">
          <a:blip r:embed="rId3">
            <a:alphaModFix/>
          </a:blip>
          <a:srcRect b="-2" l="0" r="3766" t="0"/>
          <a:stretch/>
        </p:blipFill>
        <p:spPr>
          <a:xfrm>
            <a:off x="5062605" y="-1"/>
            <a:ext cx="4081394" cy="4241205"/>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64" name="Shape 264"/>
        <p:cNvGrpSpPr/>
        <p:nvPr/>
      </p:nvGrpSpPr>
      <p:grpSpPr>
        <a:xfrm>
          <a:off x="0" y="0"/>
          <a:ext cx="0" cy="0"/>
          <a:chOff x="0" y="0"/>
          <a:chExt cx="0" cy="0"/>
        </a:xfrm>
      </p:grpSpPr>
      <p:sp>
        <p:nvSpPr>
          <p:cNvPr id="265" name="Google Shape;265;p41"/>
          <p:cNvSpPr txBox="1"/>
          <p:nvPr>
            <p:ph type="title"/>
          </p:nvPr>
        </p:nvSpPr>
        <p:spPr>
          <a:xfrm>
            <a:off x="288371" y="388574"/>
            <a:ext cx="4392685"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600"/>
              <a:buFont typeface="Calibri"/>
              <a:buNone/>
            </a:pPr>
            <a:r>
              <a:rPr b="1" lang="en" sz="3600"/>
              <a:t>The output class issue</a:t>
            </a:r>
            <a:endParaRPr b="1" sz="3600"/>
          </a:p>
        </p:txBody>
      </p:sp>
      <p:sp>
        <p:nvSpPr>
          <p:cNvPr id="266" name="Google Shape;266;p41"/>
          <p:cNvSpPr txBox="1"/>
          <p:nvPr>
            <p:ph idx="1" type="body"/>
          </p:nvPr>
        </p:nvSpPr>
        <p:spPr>
          <a:xfrm>
            <a:off x="105911" y="1596665"/>
            <a:ext cx="4831174" cy="3210226"/>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lt1"/>
              </a:buClr>
              <a:buSzPts val="1800"/>
              <a:buChar char="•"/>
            </a:pPr>
            <a:r>
              <a:rPr lang="en" sz="1800"/>
              <a:t>The model as presented can’t really be used to predict precise labels because the number of labels is not fixed – as well as being unknown for the test dataset.</a:t>
            </a:r>
            <a:endParaRPr sz="1100"/>
          </a:p>
          <a:p>
            <a:pPr indent="-177800" lvl="0" marL="177800" rtl="0" algn="l">
              <a:lnSpc>
                <a:spcPct val="90000"/>
              </a:lnSpc>
              <a:spcBef>
                <a:spcPts val="800"/>
              </a:spcBef>
              <a:spcAft>
                <a:spcPts val="0"/>
              </a:spcAft>
              <a:buClr>
                <a:schemeClr val="lt1"/>
              </a:buClr>
              <a:buSzPts val="1800"/>
              <a:buChar char="•"/>
            </a:pPr>
            <a:r>
              <a:rPr lang="en" sz="1800"/>
              <a:t>Another Kaggler used the norm of the output feature matrix to identify similar samples and this could then be used to identify classes</a:t>
            </a:r>
            <a:endParaRPr sz="1100"/>
          </a:p>
          <a:p>
            <a:pPr indent="-177800" lvl="0" marL="177800" rtl="0" algn="l">
              <a:lnSpc>
                <a:spcPct val="90000"/>
              </a:lnSpc>
              <a:spcBef>
                <a:spcPts val="800"/>
              </a:spcBef>
              <a:spcAft>
                <a:spcPts val="0"/>
              </a:spcAft>
              <a:buClr>
                <a:schemeClr val="lt1"/>
              </a:buClr>
              <a:buSzPts val="1800"/>
              <a:buChar char="•"/>
            </a:pPr>
            <a:r>
              <a:rPr lang="en" sz="1800"/>
              <a:t>Testing on a 1,000-file batch of images with 27 classes yielded only dismal results f1 = 0.21</a:t>
            </a:r>
            <a:endParaRPr sz="1800"/>
          </a:p>
        </p:txBody>
      </p:sp>
      <p:sp>
        <p:nvSpPr>
          <p:cNvPr id="267" name="Google Shape;267;p41"/>
          <p:cNvSpPr/>
          <p:nvPr/>
        </p:nvSpPr>
        <p:spPr>
          <a:xfrm flipH="1">
            <a:off x="4937085"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A group of potted plants&#10;&#10;Description automatically generated with low confidence" id="268" name="Google Shape;268;p41"/>
          <p:cNvPicPr preferRelativeResize="0"/>
          <p:nvPr/>
        </p:nvPicPr>
        <p:blipFill rotWithShape="1">
          <a:blip r:embed="rId3">
            <a:alphaModFix/>
          </a:blip>
          <a:srcRect b="-2" l="323" r="3442" t="0"/>
          <a:stretch/>
        </p:blipFill>
        <p:spPr>
          <a:xfrm>
            <a:off x="5062605" y="-1"/>
            <a:ext cx="4081394" cy="4241205"/>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72" name="Shape 272"/>
        <p:cNvGrpSpPr/>
        <p:nvPr/>
      </p:nvGrpSpPr>
      <p:grpSpPr>
        <a:xfrm>
          <a:off x="0" y="0"/>
          <a:ext cx="0" cy="0"/>
          <a:chOff x="0" y="0"/>
          <a:chExt cx="0" cy="0"/>
        </a:xfrm>
      </p:grpSpPr>
      <p:sp>
        <p:nvSpPr>
          <p:cNvPr id="273" name="Google Shape;273;p42"/>
          <p:cNvSpPr txBox="1"/>
          <p:nvPr>
            <p:ph type="title"/>
          </p:nvPr>
        </p:nvSpPr>
        <p:spPr>
          <a:xfrm>
            <a:off x="451958" y="476659"/>
            <a:ext cx="3985902"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600"/>
              <a:buFont typeface="Calibri"/>
              <a:buNone/>
            </a:pPr>
            <a:r>
              <a:rPr b="1" lang="en" sz="3600"/>
              <a:t>Other Refinements</a:t>
            </a:r>
            <a:endParaRPr b="1" sz="3600"/>
          </a:p>
        </p:txBody>
      </p:sp>
      <p:sp>
        <p:nvSpPr>
          <p:cNvPr id="274" name="Google Shape;274;p42"/>
          <p:cNvSpPr txBox="1"/>
          <p:nvPr>
            <p:ph idx="1" type="body"/>
          </p:nvPr>
        </p:nvSpPr>
        <p:spPr>
          <a:xfrm>
            <a:off x="221009" y="1596665"/>
            <a:ext cx="4969679" cy="3210226"/>
          </a:xfrm>
          <a:prstGeom prst="rect">
            <a:avLst/>
          </a:prstGeom>
          <a:noFill/>
          <a:ln>
            <a:noFill/>
          </a:ln>
        </p:spPr>
        <p:txBody>
          <a:bodyPr anchorCtr="0" anchor="t" bIns="34275" lIns="68575" spcFirstLastPara="1" rIns="68575" wrap="square" tIns="34275">
            <a:normAutofit lnSpcReduction="10000"/>
          </a:bodyPr>
          <a:lstStyle/>
          <a:p>
            <a:pPr indent="-177800" lvl="0" marL="177800" rtl="0" algn="l">
              <a:lnSpc>
                <a:spcPct val="90000"/>
              </a:lnSpc>
              <a:spcBef>
                <a:spcPts val="0"/>
              </a:spcBef>
              <a:spcAft>
                <a:spcPts val="0"/>
              </a:spcAft>
              <a:buClr>
                <a:schemeClr val="lt1"/>
              </a:buClr>
              <a:buSzPts val="1800"/>
              <a:buChar char="•"/>
            </a:pPr>
            <a:r>
              <a:rPr lang="en" sz="1800"/>
              <a:t>The pre-processing on the training was reduced to only a resize and crop – exactly as for the testing images.</a:t>
            </a:r>
            <a:endParaRPr sz="1100"/>
          </a:p>
          <a:p>
            <a:pPr indent="-177800" lvl="0" marL="177800" rtl="0" algn="l">
              <a:lnSpc>
                <a:spcPct val="90000"/>
              </a:lnSpc>
              <a:spcBef>
                <a:spcPts val="800"/>
              </a:spcBef>
              <a:spcAft>
                <a:spcPts val="0"/>
              </a:spcAft>
              <a:buClr>
                <a:schemeClr val="lt1"/>
              </a:buClr>
              <a:buSzPts val="1800"/>
              <a:buChar char="•"/>
            </a:pPr>
            <a:r>
              <a:rPr lang="en" sz="1800"/>
              <a:t>A new model was trained and tested once again.</a:t>
            </a:r>
            <a:endParaRPr sz="1100"/>
          </a:p>
          <a:p>
            <a:pPr indent="-177800" lvl="0" marL="177800" rtl="0" algn="l">
              <a:lnSpc>
                <a:spcPct val="90000"/>
              </a:lnSpc>
              <a:spcBef>
                <a:spcPts val="800"/>
              </a:spcBef>
              <a:spcAft>
                <a:spcPts val="0"/>
              </a:spcAft>
              <a:buClr>
                <a:schemeClr val="lt1"/>
              </a:buClr>
              <a:buSzPts val="1800"/>
              <a:buChar char="•"/>
            </a:pPr>
            <a:r>
              <a:rPr lang="en" sz="1800"/>
              <a:t>If grouping is attempted with the true number of classes, this gets bumped up dramatically to 0.733 (but purely academic)</a:t>
            </a:r>
            <a:endParaRPr sz="1100"/>
          </a:p>
          <a:p>
            <a:pPr indent="-177800" lvl="0" marL="177800" rtl="0" algn="l">
              <a:lnSpc>
                <a:spcPct val="90000"/>
              </a:lnSpc>
              <a:spcBef>
                <a:spcPts val="800"/>
              </a:spcBef>
              <a:spcAft>
                <a:spcPts val="0"/>
              </a:spcAft>
              <a:buClr>
                <a:schemeClr val="lt1"/>
              </a:buClr>
              <a:buSzPts val="1800"/>
              <a:buChar char="•"/>
            </a:pPr>
            <a:r>
              <a:rPr lang="en" sz="1800"/>
              <a:t>At Matt’s suggestion, HDBscan was used to for the grouping of this same image test set and we got 0.69</a:t>
            </a:r>
            <a:endParaRPr sz="1100"/>
          </a:p>
          <a:p>
            <a:pPr indent="-177800" lvl="0" marL="177800" rtl="0" algn="l">
              <a:lnSpc>
                <a:spcPct val="90000"/>
              </a:lnSpc>
              <a:spcBef>
                <a:spcPts val="800"/>
              </a:spcBef>
              <a:spcAft>
                <a:spcPts val="0"/>
              </a:spcAft>
              <a:buClr>
                <a:schemeClr val="lt1"/>
              </a:buClr>
              <a:buSzPts val="1800"/>
              <a:buChar char="•"/>
            </a:pPr>
            <a:r>
              <a:rPr lang="en" sz="1800"/>
              <a:t>Testing on 3,000 purely random images generated f1 =0.646</a:t>
            </a:r>
            <a:endParaRPr sz="1800"/>
          </a:p>
          <a:p>
            <a:pPr indent="-63500" lvl="0" marL="177800" rtl="0" algn="l">
              <a:lnSpc>
                <a:spcPct val="90000"/>
              </a:lnSpc>
              <a:spcBef>
                <a:spcPts val="800"/>
              </a:spcBef>
              <a:spcAft>
                <a:spcPts val="0"/>
              </a:spcAft>
              <a:buClr>
                <a:schemeClr val="lt1"/>
              </a:buClr>
              <a:buSzPts val="1800"/>
              <a:buNone/>
            </a:pPr>
            <a:r>
              <a:t/>
            </a:r>
            <a:endParaRPr sz="1800"/>
          </a:p>
        </p:txBody>
      </p:sp>
      <p:sp>
        <p:nvSpPr>
          <p:cNvPr id="275" name="Google Shape;275;p42"/>
          <p:cNvSpPr/>
          <p:nvPr/>
        </p:nvSpPr>
        <p:spPr>
          <a:xfrm flipH="1">
            <a:off x="4937085"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A picture containing indoor&#10;&#10;Description automatically generated" id="276" name="Google Shape;276;p42"/>
          <p:cNvPicPr preferRelativeResize="0"/>
          <p:nvPr/>
        </p:nvPicPr>
        <p:blipFill rotWithShape="1">
          <a:blip r:embed="rId3">
            <a:alphaModFix/>
          </a:blip>
          <a:srcRect b="-2" l="0" r="3766" t="0"/>
          <a:stretch/>
        </p:blipFill>
        <p:spPr>
          <a:xfrm>
            <a:off x="5062605" y="-1"/>
            <a:ext cx="4081394" cy="4241205"/>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80" name="Shape 280"/>
        <p:cNvGrpSpPr/>
        <p:nvPr/>
      </p:nvGrpSpPr>
      <p:grpSpPr>
        <a:xfrm>
          <a:off x="0" y="0"/>
          <a:ext cx="0" cy="0"/>
          <a:chOff x="0" y="0"/>
          <a:chExt cx="0" cy="0"/>
        </a:xfrm>
      </p:grpSpPr>
      <p:sp>
        <p:nvSpPr>
          <p:cNvPr id="281" name="Google Shape;281;p43"/>
          <p:cNvSpPr txBox="1"/>
          <p:nvPr>
            <p:ph type="title"/>
          </p:nvPr>
        </p:nvSpPr>
        <p:spPr>
          <a:xfrm>
            <a:off x="99620" y="405210"/>
            <a:ext cx="4962986" cy="994172"/>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Calibri"/>
              <a:buNone/>
            </a:pPr>
            <a:r>
              <a:rPr b="1" lang="en" sz="4100"/>
              <a:t>HDBscan + GridSearchCV</a:t>
            </a:r>
            <a:endParaRPr b="1" sz="4100"/>
          </a:p>
        </p:txBody>
      </p:sp>
      <p:sp>
        <p:nvSpPr>
          <p:cNvPr id="282" name="Google Shape;282;p43"/>
          <p:cNvSpPr txBox="1"/>
          <p:nvPr>
            <p:ph idx="1" type="body"/>
          </p:nvPr>
        </p:nvSpPr>
        <p:spPr>
          <a:xfrm>
            <a:off x="221009" y="1507927"/>
            <a:ext cx="4716077" cy="3166838"/>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lt1"/>
              </a:buClr>
              <a:buSzPts val="1500"/>
              <a:buChar char="•"/>
            </a:pPr>
            <a:r>
              <a:rPr lang="en" sz="1500"/>
              <a:t>The score evaluation was implemented into a python Class in order to integrate it into GridSearchCV</a:t>
            </a:r>
            <a:endParaRPr sz="1500"/>
          </a:p>
          <a:p>
            <a:pPr indent="-171450" lvl="0" marL="177800" rtl="0" algn="l">
              <a:lnSpc>
                <a:spcPct val="90000"/>
              </a:lnSpc>
              <a:spcBef>
                <a:spcPts val="800"/>
              </a:spcBef>
              <a:spcAft>
                <a:spcPts val="0"/>
              </a:spcAft>
              <a:buClr>
                <a:schemeClr val="lt1"/>
              </a:buClr>
              <a:buSzPts val="1500"/>
              <a:buChar char="•"/>
            </a:pPr>
            <a:r>
              <a:rPr lang="en" sz="1500"/>
              <a:t>As well, the NLP test treatment was integrated to generate a separate feature matrix. These two feature matrices were then normalized and concatenated in order to use in GridSearchCV.</a:t>
            </a:r>
            <a:endParaRPr sz="1100"/>
          </a:p>
          <a:p>
            <a:pPr indent="-171450" lvl="0" marL="177800" rtl="0" algn="l">
              <a:lnSpc>
                <a:spcPct val="90000"/>
              </a:lnSpc>
              <a:spcBef>
                <a:spcPts val="800"/>
              </a:spcBef>
              <a:spcAft>
                <a:spcPts val="0"/>
              </a:spcAft>
              <a:buClr>
                <a:schemeClr val="lt1"/>
              </a:buClr>
              <a:buSzPts val="1500"/>
              <a:buChar char="•"/>
            </a:pPr>
            <a:r>
              <a:rPr lang="en" sz="1500"/>
              <a:t>For a 2,000 test image set of large groups, we get an f1 = 0.80</a:t>
            </a:r>
            <a:endParaRPr sz="1100"/>
          </a:p>
          <a:p>
            <a:pPr indent="-171450" lvl="0" marL="177800" rtl="0" algn="l">
              <a:lnSpc>
                <a:spcPct val="90000"/>
              </a:lnSpc>
              <a:spcBef>
                <a:spcPts val="800"/>
              </a:spcBef>
              <a:spcAft>
                <a:spcPts val="0"/>
              </a:spcAft>
              <a:buClr>
                <a:schemeClr val="lt1"/>
              </a:buClr>
              <a:buSzPts val="1500"/>
              <a:buChar char="•"/>
            </a:pPr>
            <a:r>
              <a:rPr lang="en" sz="1500"/>
              <a:t>For a 4,600 test image set of purely random selection, we get an f1 = 0.661</a:t>
            </a:r>
            <a:endParaRPr sz="1500"/>
          </a:p>
          <a:p>
            <a:pPr indent="-171450" lvl="0" marL="177800" rtl="0" algn="l">
              <a:lnSpc>
                <a:spcPct val="90000"/>
              </a:lnSpc>
              <a:spcBef>
                <a:spcPts val="800"/>
              </a:spcBef>
              <a:spcAft>
                <a:spcPts val="0"/>
              </a:spcAft>
              <a:buClr>
                <a:schemeClr val="lt1"/>
              </a:buClr>
              <a:buSzPts val="1500"/>
              <a:buChar char="•"/>
            </a:pPr>
            <a:r>
              <a:rPr lang="en" sz="1500"/>
              <a:t>There were issues implementing HDBscan on Kaggle but inferring the gridsearch results for Dbscan gives 0.717 (on my laptop)</a:t>
            </a:r>
            <a:endParaRPr sz="1500"/>
          </a:p>
        </p:txBody>
      </p:sp>
      <p:sp>
        <p:nvSpPr>
          <p:cNvPr id="283" name="Google Shape;283;p43"/>
          <p:cNvSpPr/>
          <p:nvPr/>
        </p:nvSpPr>
        <p:spPr>
          <a:xfrm flipH="1">
            <a:off x="4937085"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A picture containing plastic&#10;&#10;Description automatically generated" id="284" name="Google Shape;284;p43"/>
          <p:cNvPicPr preferRelativeResize="0"/>
          <p:nvPr/>
        </p:nvPicPr>
        <p:blipFill rotWithShape="1">
          <a:blip r:embed="rId3">
            <a:alphaModFix/>
          </a:blip>
          <a:srcRect b="-2" l="0" r="3766" t="0"/>
          <a:stretch/>
        </p:blipFill>
        <p:spPr>
          <a:xfrm>
            <a:off x="5062605" y="-1"/>
            <a:ext cx="4081394" cy="4241205"/>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44"/>
          <p:cNvSpPr/>
          <p:nvPr/>
        </p:nvSpPr>
        <p:spPr>
          <a:xfrm>
            <a:off x="1143"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0" name="Google Shape;290;p44"/>
          <p:cNvSpPr/>
          <p:nvPr/>
        </p:nvSpPr>
        <p:spPr>
          <a:xfrm>
            <a:off x="0" y="0"/>
            <a:ext cx="3531870" cy="5143500"/>
          </a:xfrm>
          <a:prstGeom prst="rect">
            <a:avLst/>
          </a:prstGeom>
          <a:solidFill>
            <a:schemeClr val="dk1">
              <a:alpha val="80784"/>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1" name="Google Shape;291;p44"/>
          <p:cNvSpPr/>
          <p:nvPr/>
        </p:nvSpPr>
        <p:spPr>
          <a:xfrm>
            <a:off x="0" y="0"/>
            <a:ext cx="2463248"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2" name="Google Shape;292;p44"/>
          <p:cNvSpPr txBox="1"/>
          <p:nvPr>
            <p:ph type="title"/>
          </p:nvPr>
        </p:nvSpPr>
        <p:spPr>
          <a:xfrm>
            <a:off x="253308" y="480061"/>
            <a:ext cx="2462022" cy="39433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 sz="1100">
                <a:solidFill>
                  <a:schemeClr val="lt1"/>
                </a:solidFill>
              </a:rPr>
              <a:t>Also tried:</a:t>
            </a:r>
            <a:endParaRPr sz="1100">
              <a:solidFill>
                <a:schemeClr val="lt1"/>
              </a:solidFill>
            </a:endParaRPr>
          </a:p>
        </p:txBody>
      </p:sp>
      <p:sp>
        <p:nvSpPr>
          <p:cNvPr id="293" name="Google Shape;293;p44"/>
          <p:cNvSpPr/>
          <p:nvPr/>
        </p:nvSpPr>
        <p:spPr>
          <a:xfrm>
            <a:off x="2327342" y="0"/>
            <a:ext cx="1456693"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4" name="Google Shape;294;p44"/>
          <p:cNvSpPr txBox="1"/>
          <p:nvPr>
            <p:ph idx="1" type="body"/>
          </p:nvPr>
        </p:nvSpPr>
        <p:spPr>
          <a:xfrm>
            <a:off x="2327342" y="480061"/>
            <a:ext cx="6713893" cy="3943350"/>
          </a:xfrm>
          <a:prstGeom prst="rect">
            <a:avLst/>
          </a:prstGeom>
          <a:noFill/>
          <a:ln>
            <a:noFill/>
          </a:ln>
        </p:spPr>
        <p:txBody>
          <a:bodyPr anchorCtr="0" anchor="ctr"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lang="en" sz="1800"/>
              <a:t>Kaggle would not play nice with our final step of generating a 75,000 x 75,000 numpy array. We tried:</a:t>
            </a:r>
            <a:endParaRPr sz="1100"/>
          </a:p>
          <a:p>
            <a:pPr indent="-177800" lvl="1" marL="520700" rtl="0" algn="l">
              <a:lnSpc>
                <a:spcPct val="90000"/>
              </a:lnSpc>
              <a:spcBef>
                <a:spcPts val="400"/>
              </a:spcBef>
              <a:spcAft>
                <a:spcPts val="0"/>
              </a:spcAft>
              <a:buClr>
                <a:schemeClr val="dk1"/>
              </a:buClr>
              <a:buSzPts val="1800"/>
              <a:buChar char="•"/>
            </a:pPr>
            <a:r>
              <a:rPr lang="en" sz="1100"/>
              <a:t>Batch processing, np.memmap, gc.enable(), gc.collect()</a:t>
            </a:r>
            <a:endParaRPr sz="1100"/>
          </a:p>
          <a:p>
            <a:pPr indent="-177800" lvl="1" marL="520700" rtl="0" algn="l">
              <a:lnSpc>
                <a:spcPct val="90000"/>
              </a:lnSpc>
              <a:spcBef>
                <a:spcPts val="400"/>
              </a:spcBef>
              <a:spcAft>
                <a:spcPts val="0"/>
              </a:spcAft>
              <a:buClr>
                <a:schemeClr val="dk1"/>
              </a:buClr>
              <a:buSzPts val="1800"/>
              <a:buChar char="•"/>
            </a:pPr>
            <a:r>
              <a:rPr lang="en" sz="1100"/>
              <a:t>Reducing the floating precision</a:t>
            </a:r>
            <a:endParaRPr sz="1100"/>
          </a:p>
          <a:p>
            <a:pPr indent="-38100" lvl="0" marL="177800" rtl="0" algn="l">
              <a:lnSpc>
                <a:spcPct val="90000"/>
              </a:lnSpc>
              <a:spcBef>
                <a:spcPts val="800"/>
              </a:spcBef>
              <a:spcAft>
                <a:spcPts val="0"/>
              </a:spcAft>
              <a:buClr>
                <a:schemeClr val="dk1"/>
              </a:buClr>
              <a:buSzPts val="2100"/>
              <a:buNone/>
            </a:pPr>
            <a:r>
              <a:t/>
            </a:r>
            <a:endParaRPr sz="1100"/>
          </a:p>
          <a:p>
            <a:pPr indent="-177800" lvl="0" marL="177800" rtl="0" algn="l">
              <a:lnSpc>
                <a:spcPct val="90000"/>
              </a:lnSpc>
              <a:spcBef>
                <a:spcPts val="800"/>
              </a:spcBef>
              <a:spcAft>
                <a:spcPts val="0"/>
              </a:spcAft>
              <a:buClr>
                <a:schemeClr val="dk1"/>
              </a:buClr>
              <a:buSzPts val="1800"/>
              <a:buChar char="•"/>
            </a:pPr>
            <a:r>
              <a:rPr lang="en" sz="1800"/>
              <a:t>For the latter, I learned that if X1 &amp; X1 are </a:t>
            </a:r>
            <a:r>
              <a:rPr lang="en" sz="1800">
                <a:solidFill>
                  <a:srgbClr val="C55A11"/>
                </a:solidFill>
              </a:rPr>
              <a:t>np.float16</a:t>
            </a:r>
            <a:r>
              <a:rPr lang="en" sz="1800"/>
              <a:t>, then:</a:t>
            </a:r>
            <a:endParaRPr sz="1100"/>
          </a:p>
          <a:p>
            <a:pPr indent="0" lvl="0" marL="0" rtl="0" algn="l">
              <a:lnSpc>
                <a:spcPct val="90000"/>
              </a:lnSpc>
              <a:spcBef>
                <a:spcPts val="800"/>
              </a:spcBef>
              <a:spcAft>
                <a:spcPts val="0"/>
              </a:spcAft>
              <a:buClr>
                <a:schemeClr val="dk1"/>
              </a:buClr>
              <a:buSzPts val="1700"/>
              <a:buNone/>
            </a:pPr>
            <a:r>
              <a:rPr lang="en" sz="1700"/>
              <a:t>%timeit np.dot(X1,X2) </a:t>
            </a:r>
            <a:endParaRPr sz="1100"/>
          </a:p>
          <a:p>
            <a:pPr indent="0" lvl="0" marL="0" rtl="0" algn="l">
              <a:lnSpc>
                <a:spcPct val="90000"/>
              </a:lnSpc>
              <a:spcBef>
                <a:spcPts val="800"/>
              </a:spcBef>
              <a:spcAft>
                <a:spcPts val="0"/>
              </a:spcAft>
              <a:buClr>
                <a:srgbClr val="FF0000"/>
              </a:buClr>
              <a:buSzPts val="1700"/>
              <a:buNone/>
            </a:pPr>
            <a:r>
              <a:rPr lang="en" sz="1700">
                <a:solidFill>
                  <a:srgbClr val="FF0000"/>
                </a:solidFill>
              </a:rPr>
              <a:t>54.4 s</a:t>
            </a:r>
            <a:r>
              <a:rPr lang="en" sz="1700"/>
              <a:t> ± 134 ms per loop (mean ± std. dev. of 7 runs, 1 loop each)</a:t>
            </a:r>
            <a:endParaRPr sz="1100"/>
          </a:p>
          <a:p>
            <a:pPr indent="-63500" lvl="0" marL="177800" rtl="0" algn="l">
              <a:lnSpc>
                <a:spcPct val="90000"/>
              </a:lnSpc>
              <a:spcBef>
                <a:spcPts val="800"/>
              </a:spcBef>
              <a:spcAft>
                <a:spcPts val="0"/>
              </a:spcAft>
              <a:buClr>
                <a:schemeClr val="dk1"/>
              </a:buClr>
              <a:buSzPts val="1800"/>
              <a:buNone/>
            </a:pPr>
            <a:r>
              <a:t/>
            </a:r>
            <a:endParaRPr sz="1800"/>
          </a:p>
          <a:p>
            <a:pPr indent="-177800" lvl="0" marL="177800" rtl="0" algn="l">
              <a:lnSpc>
                <a:spcPct val="90000"/>
              </a:lnSpc>
              <a:spcBef>
                <a:spcPts val="800"/>
              </a:spcBef>
              <a:spcAft>
                <a:spcPts val="0"/>
              </a:spcAft>
              <a:buClr>
                <a:schemeClr val="dk1"/>
              </a:buClr>
              <a:buSzPts val="1800"/>
              <a:buChar char="•"/>
            </a:pPr>
            <a:r>
              <a:rPr lang="en" sz="1800"/>
              <a:t>Whereas: </a:t>
            </a:r>
            <a:endParaRPr sz="1100"/>
          </a:p>
          <a:p>
            <a:pPr indent="0" lvl="0" marL="0" rtl="0" algn="l">
              <a:lnSpc>
                <a:spcPct val="90000"/>
              </a:lnSpc>
              <a:spcBef>
                <a:spcPts val="800"/>
              </a:spcBef>
              <a:spcAft>
                <a:spcPts val="0"/>
              </a:spcAft>
              <a:buClr>
                <a:schemeClr val="dk1"/>
              </a:buClr>
              <a:buSzPts val="1500"/>
              <a:buNone/>
            </a:pPr>
            <a:r>
              <a:rPr lang="en" sz="1500"/>
              <a:t>%timeit np.dot(X1.</a:t>
            </a:r>
            <a:r>
              <a:rPr lang="en" sz="1500">
                <a:solidFill>
                  <a:srgbClr val="C55A11"/>
                </a:solidFill>
              </a:rPr>
              <a:t>astype(np.float32)</a:t>
            </a:r>
            <a:r>
              <a:rPr lang="en" sz="1500"/>
              <a:t>,X2.</a:t>
            </a:r>
            <a:r>
              <a:rPr lang="en" sz="1500">
                <a:solidFill>
                  <a:srgbClr val="C55A11"/>
                </a:solidFill>
              </a:rPr>
              <a:t>astype(np.float32)</a:t>
            </a:r>
            <a:r>
              <a:rPr lang="en" sz="1500"/>
              <a:t>).</a:t>
            </a:r>
            <a:r>
              <a:rPr lang="en" sz="1500">
                <a:solidFill>
                  <a:srgbClr val="C55A11"/>
                </a:solidFill>
              </a:rPr>
              <a:t>astype(np.float16)</a:t>
            </a:r>
            <a:endParaRPr sz="1100"/>
          </a:p>
          <a:p>
            <a:pPr indent="0" lvl="0" marL="0" rtl="0" algn="l">
              <a:lnSpc>
                <a:spcPct val="90000"/>
              </a:lnSpc>
              <a:spcBef>
                <a:spcPts val="800"/>
              </a:spcBef>
              <a:spcAft>
                <a:spcPts val="0"/>
              </a:spcAft>
              <a:buClr>
                <a:srgbClr val="FF0000"/>
              </a:buClr>
              <a:buSzPts val="1500"/>
              <a:buNone/>
            </a:pPr>
            <a:r>
              <a:rPr lang="en" sz="1500">
                <a:solidFill>
                  <a:srgbClr val="FF0000"/>
                </a:solidFill>
              </a:rPr>
              <a:t>161 ms </a:t>
            </a:r>
            <a:r>
              <a:rPr lang="en" sz="1500"/>
              <a:t>± 2.56 ms per loop (mean ± std. dev. of 7 runs, 10 loops each)</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376456" y="405210"/>
            <a:ext cx="3985902"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Calibri"/>
              <a:buNone/>
            </a:pPr>
            <a:r>
              <a:rPr b="1" lang="en" sz="4100"/>
              <a:t>Project Objective</a:t>
            </a:r>
            <a:endParaRPr b="1" sz="4100"/>
          </a:p>
        </p:txBody>
      </p:sp>
      <p:sp>
        <p:nvSpPr>
          <p:cNvPr id="156" name="Google Shape;156;p29"/>
          <p:cNvSpPr txBox="1"/>
          <p:nvPr>
            <p:ph idx="1" type="body"/>
          </p:nvPr>
        </p:nvSpPr>
        <p:spPr>
          <a:xfrm>
            <a:off x="571500" y="1399382"/>
            <a:ext cx="4310893" cy="3338908"/>
          </a:xfrm>
          <a:prstGeom prst="rect">
            <a:avLst/>
          </a:prstGeom>
          <a:noFill/>
          <a:ln>
            <a:noFill/>
          </a:ln>
        </p:spPr>
        <p:txBody>
          <a:bodyPr anchorCtr="0" anchor="t" bIns="34275" lIns="68575" spcFirstLastPara="1" rIns="68575" wrap="square" tIns="34275">
            <a:normAutofit/>
          </a:bodyPr>
          <a:lstStyle/>
          <a:p>
            <a:pPr indent="-63500" lvl="0" marL="177800" rtl="0" algn="l">
              <a:lnSpc>
                <a:spcPct val="90000"/>
              </a:lnSpc>
              <a:spcBef>
                <a:spcPts val="0"/>
              </a:spcBef>
              <a:spcAft>
                <a:spcPts val="0"/>
              </a:spcAft>
              <a:buClr>
                <a:schemeClr val="lt1"/>
              </a:buClr>
              <a:buSzPts val="1800"/>
              <a:buNone/>
            </a:pPr>
            <a:r>
              <a:t/>
            </a:r>
            <a:endParaRPr sz="1800"/>
          </a:p>
          <a:p>
            <a:pPr indent="-177800" lvl="0" marL="177800" rtl="0" algn="l">
              <a:lnSpc>
                <a:spcPct val="90000"/>
              </a:lnSpc>
              <a:spcBef>
                <a:spcPts val="800"/>
              </a:spcBef>
              <a:spcAft>
                <a:spcPts val="0"/>
              </a:spcAft>
              <a:buClr>
                <a:schemeClr val="lt1"/>
              </a:buClr>
              <a:buSzPts val="1800"/>
              <a:buChar char="•"/>
            </a:pPr>
            <a:r>
              <a:rPr lang="en" sz="1800"/>
              <a:t>Build a model that predicts which items are the same products within a dataset composed of more that 70 000 items. </a:t>
            </a:r>
            <a:endParaRPr sz="1800"/>
          </a:p>
          <a:p>
            <a:pPr indent="-63500" lvl="0" marL="177800" rtl="0" algn="l">
              <a:lnSpc>
                <a:spcPct val="90000"/>
              </a:lnSpc>
              <a:spcBef>
                <a:spcPts val="800"/>
              </a:spcBef>
              <a:spcAft>
                <a:spcPts val="0"/>
              </a:spcAft>
              <a:buClr>
                <a:schemeClr val="lt1"/>
              </a:buClr>
              <a:buSzPts val="1800"/>
              <a:buNone/>
            </a:pPr>
            <a:r>
              <a:t/>
            </a:r>
            <a:endParaRPr sz="1800"/>
          </a:p>
        </p:txBody>
      </p:sp>
      <p:sp>
        <p:nvSpPr>
          <p:cNvPr id="157" name="Google Shape;157;p29"/>
          <p:cNvSpPr/>
          <p:nvPr/>
        </p:nvSpPr>
        <p:spPr>
          <a:xfrm flipH="1">
            <a:off x="4937085"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58" name="Google Shape;158;p29"/>
          <p:cNvPicPr preferRelativeResize="0"/>
          <p:nvPr/>
        </p:nvPicPr>
        <p:blipFill rotWithShape="1">
          <a:blip r:embed="rId3">
            <a:alphaModFix/>
          </a:blip>
          <a:srcRect b="0" l="0" r="0" t="0"/>
          <a:stretch/>
        </p:blipFill>
        <p:spPr>
          <a:xfrm rot="817670">
            <a:off x="5374192" y="629663"/>
            <a:ext cx="1490280" cy="1490280"/>
          </a:xfrm>
          <a:prstGeom prst="rect">
            <a:avLst/>
          </a:prstGeom>
          <a:noFill/>
          <a:ln>
            <a:noFill/>
          </a:ln>
        </p:spPr>
      </p:pic>
      <p:pic>
        <p:nvPicPr>
          <p:cNvPr id="159" name="Google Shape;159;p29"/>
          <p:cNvPicPr preferRelativeResize="0"/>
          <p:nvPr/>
        </p:nvPicPr>
        <p:blipFill rotWithShape="1">
          <a:blip r:embed="rId4">
            <a:alphaModFix/>
          </a:blip>
          <a:srcRect b="0" l="0" r="0" t="0"/>
          <a:stretch/>
        </p:blipFill>
        <p:spPr>
          <a:xfrm rot="-1373593">
            <a:off x="6426681" y="2336682"/>
            <a:ext cx="1647645" cy="1647645"/>
          </a:xfrm>
          <a:prstGeom prst="rect">
            <a:avLst/>
          </a:prstGeom>
          <a:noFill/>
          <a:ln>
            <a:noFill/>
          </a:ln>
        </p:spPr>
      </p:pic>
      <p:pic>
        <p:nvPicPr>
          <p:cNvPr id="160" name="Google Shape;160;p29"/>
          <p:cNvPicPr preferRelativeResize="0"/>
          <p:nvPr/>
        </p:nvPicPr>
        <p:blipFill rotWithShape="1">
          <a:blip r:embed="rId5">
            <a:alphaModFix/>
          </a:blip>
          <a:srcRect b="0" l="0" r="1698" t="0"/>
          <a:stretch/>
        </p:blipFill>
        <p:spPr>
          <a:xfrm rot="-324106">
            <a:off x="7228321" y="209894"/>
            <a:ext cx="1668025" cy="16968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64" name="Shape 164"/>
        <p:cNvGrpSpPr/>
        <p:nvPr/>
      </p:nvGrpSpPr>
      <p:grpSpPr>
        <a:xfrm>
          <a:off x="0" y="0"/>
          <a:ext cx="0" cy="0"/>
          <a:chOff x="0" y="0"/>
          <a:chExt cx="0" cy="0"/>
        </a:xfrm>
      </p:grpSpPr>
      <p:sp>
        <p:nvSpPr>
          <p:cNvPr id="165" name="Google Shape;165;p30"/>
          <p:cNvSpPr txBox="1"/>
          <p:nvPr>
            <p:ph type="title"/>
          </p:nvPr>
        </p:nvSpPr>
        <p:spPr>
          <a:xfrm>
            <a:off x="376456" y="405210"/>
            <a:ext cx="3985902"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Calibri"/>
              <a:buNone/>
            </a:pPr>
            <a:r>
              <a:rPr b="1" lang="en" sz="4100"/>
              <a:t>General Approach</a:t>
            </a:r>
            <a:endParaRPr b="1" sz="4100"/>
          </a:p>
        </p:txBody>
      </p:sp>
      <p:sp>
        <p:nvSpPr>
          <p:cNvPr id="166" name="Google Shape;166;p30"/>
          <p:cNvSpPr/>
          <p:nvPr/>
        </p:nvSpPr>
        <p:spPr>
          <a:xfrm flipH="1">
            <a:off x="4937085"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aphicFrame>
        <p:nvGraphicFramePr>
          <p:cNvPr id="167" name="Google Shape;167;p30"/>
          <p:cNvGraphicFramePr/>
          <p:nvPr/>
        </p:nvGraphicFramePr>
        <p:xfrm>
          <a:off x="197688" y="1555509"/>
          <a:ext cx="3000000" cy="3000000"/>
        </p:xfrm>
        <a:graphic>
          <a:graphicData uri="http://schemas.openxmlformats.org/drawingml/2006/table">
            <a:tbl>
              <a:tblPr bandRow="1" firstRow="1">
                <a:noFill/>
                <a:tableStyleId>{86AA112D-0CC2-471D-A2F0-284BC83371CD}</a:tableStyleId>
              </a:tblPr>
              <a:tblGrid>
                <a:gridCol w="2197925"/>
                <a:gridCol w="2197925"/>
              </a:tblGrid>
              <a:tr h="209600">
                <a:tc gridSpan="2">
                  <a:txBody>
                    <a:bodyPr/>
                    <a:lstStyle/>
                    <a:p>
                      <a:pPr indent="0" lvl="0" marL="0" marR="0" rtl="0" algn="ctr">
                        <a:spcBef>
                          <a:spcPts val="0"/>
                        </a:spcBef>
                        <a:spcAft>
                          <a:spcPts val="0"/>
                        </a:spcAft>
                        <a:buNone/>
                      </a:pPr>
                      <a:r>
                        <a:rPr b="0" lang="en" sz="1400" u="none" cap="none" strike="noStrike"/>
                        <a:t>Exploratory Data Analysis</a:t>
                      </a:r>
                      <a:endParaRPr b="0" sz="1400" u="none" cap="none" strike="noStrike"/>
                    </a:p>
                  </a:txBody>
                  <a:tcPr marT="34300" marB="34300" marR="68600" marL="68600"/>
                </a:tc>
                <a:tc hMerge="1"/>
              </a:tr>
              <a:tr h="209600">
                <a:tc>
                  <a:txBody>
                    <a:bodyPr/>
                    <a:lstStyle/>
                    <a:p>
                      <a:pPr indent="0" lvl="0" marL="0" marR="0" rtl="0" algn="ctr">
                        <a:spcBef>
                          <a:spcPts val="0"/>
                        </a:spcBef>
                        <a:spcAft>
                          <a:spcPts val="0"/>
                        </a:spcAft>
                        <a:buNone/>
                      </a:pPr>
                      <a:r>
                        <a:rPr lang="en" sz="1400" u="none" cap="none" strike="noStrike"/>
                        <a:t>Title – Product Description</a:t>
                      </a:r>
                      <a:endParaRPr sz="1400" u="none" cap="none" strike="noStrike"/>
                    </a:p>
                  </a:txBody>
                  <a:tcPr marT="34300" marB="34300" marR="68600" marL="68600"/>
                </a:tc>
                <a:tc>
                  <a:txBody>
                    <a:bodyPr/>
                    <a:lstStyle/>
                    <a:p>
                      <a:pPr indent="0" lvl="0" marL="0" marR="0" rtl="0" algn="ctr">
                        <a:spcBef>
                          <a:spcPts val="0"/>
                        </a:spcBef>
                        <a:spcAft>
                          <a:spcPts val="0"/>
                        </a:spcAft>
                        <a:buNone/>
                      </a:pPr>
                      <a:r>
                        <a:rPr lang="en" sz="1400" u="none" cap="none" strike="noStrike"/>
                        <a:t>Image</a:t>
                      </a:r>
                      <a:endParaRPr sz="1400" u="none" cap="none" strike="noStrike"/>
                    </a:p>
                  </a:txBody>
                  <a:tcPr marT="34300" marB="34300" marR="68600" marL="68600"/>
                </a:tc>
              </a:tr>
              <a:tr h="419175">
                <a:tc>
                  <a:txBody>
                    <a:bodyPr/>
                    <a:lstStyle/>
                    <a:p>
                      <a:pPr indent="0" lvl="0" marL="0" marR="0" rtl="0" algn="ctr">
                        <a:spcBef>
                          <a:spcPts val="0"/>
                        </a:spcBef>
                        <a:spcAft>
                          <a:spcPts val="0"/>
                        </a:spcAft>
                        <a:buNone/>
                      </a:pPr>
                      <a:r>
                        <a:rPr lang="en" sz="1400" u="none" cap="none" strike="noStrike"/>
                        <a:t>Natural Language Processing</a:t>
                      </a:r>
                      <a:endParaRPr sz="1400" u="none" cap="none" strike="noStrike"/>
                    </a:p>
                  </a:txBody>
                  <a:tcPr marT="34300" marB="34300" marR="68600" marL="68600"/>
                </a:tc>
                <a:tc>
                  <a:txBody>
                    <a:bodyPr/>
                    <a:lstStyle/>
                    <a:p>
                      <a:pPr indent="0" lvl="0" marL="0" marR="0" rtl="0" algn="ctr">
                        <a:spcBef>
                          <a:spcPts val="0"/>
                        </a:spcBef>
                        <a:spcAft>
                          <a:spcPts val="0"/>
                        </a:spcAft>
                        <a:buNone/>
                      </a:pPr>
                      <a:r>
                        <a:rPr lang="en" sz="1400" u="none" cap="none" strike="noStrike"/>
                        <a:t>Image Processing</a:t>
                      </a:r>
                      <a:endParaRPr sz="1400" u="none" cap="none" strike="noStrike"/>
                    </a:p>
                  </a:txBody>
                  <a:tcPr marT="34300" marB="34300" marR="68600" marL="68600"/>
                </a:tc>
              </a:tr>
              <a:tr h="419175">
                <a:tc gridSpan="2">
                  <a:txBody>
                    <a:bodyPr/>
                    <a:lstStyle/>
                    <a:p>
                      <a:pPr indent="0" lvl="0" marL="0" marR="0" rtl="0" algn="ctr">
                        <a:spcBef>
                          <a:spcPts val="0"/>
                        </a:spcBef>
                        <a:spcAft>
                          <a:spcPts val="0"/>
                        </a:spcAft>
                        <a:buNone/>
                      </a:pPr>
                      <a:r>
                        <a:rPr lang="en" sz="1400" u="none" cap="none" strike="noStrike"/>
                        <a:t>Use Pre-Trained Models</a:t>
                      </a:r>
                      <a:endParaRPr sz="1400" u="none" cap="none" strike="noStrike"/>
                    </a:p>
                  </a:txBody>
                  <a:tcPr marT="34300" marB="34300" marR="68600" marL="68600"/>
                </a:tc>
                <a:tc hMerge="1"/>
              </a:tr>
              <a:tr h="419175">
                <a:tc gridSpan="2">
                  <a:txBody>
                    <a:bodyPr/>
                    <a:lstStyle/>
                    <a:p>
                      <a:pPr indent="0" lvl="0" marL="0" marR="0" rtl="0" algn="ctr">
                        <a:spcBef>
                          <a:spcPts val="0"/>
                        </a:spcBef>
                        <a:spcAft>
                          <a:spcPts val="0"/>
                        </a:spcAft>
                        <a:buNone/>
                      </a:pPr>
                      <a:r>
                        <a:rPr lang="en" sz="1400" u="none" cap="none" strike="noStrike"/>
                        <a:t>Group items based on product </a:t>
                      </a:r>
                      <a:endParaRPr sz="1400" u="none" cap="none" strike="noStrike"/>
                    </a:p>
                  </a:txBody>
                  <a:tcPr marT="34300" marB="34300" marR="68600" marL="68600"/>
                </a:tc>
                <a:tc hMerge="1"/>
              </a:tr>
              <a:tr h="419175">
                <a:tc gridSpan="2">
                  <a:txBody>
                    <a:bodyPr/>
                    <a:lstStyle/>
                    <a:p>
                      <a:pPr indent="0" lvl="0" marL="0" marR="0" rtl="0" algn="ctr">
                        <a:spcBef>
                          <a:spcPts val="0"/>
                        </a:spcBef>
                        <a:spcAft>
                          <a:spcPts val="0"/>
                        </a:spcAft>
                        <a:buNone/>
                      </a:pPr>
                      <a:r>
                        <a:rPr lang="en" sz="1400" u="none" cap="none" strike="noStrike"/>
                        <a:t>Evaluate and adjusted each models based on f1-score from training data</a:t>
                      </a:r>
                      <a:endParaRPr sz="1400" u="none" cap="none" strike="noStrike"/>
                    </a:p>
                  </a:txBody>
                  <a:tcPr marT="34300" marB="34300" marR="68600" marL="68600"/>
                </a:tc>
                <a:tc hMerge="1"/>
              </a:tr>
              <a:tr h="419175">
                <a:tc gridSpan="2">
                  <a:txBody>
                    <a:bodyPr/>
                    <a:lstStyle/>
                    <a:p>
                      <a:pPr indent="0" lvl="0" marL="0" marR="0" rtl="0" algn="ctr">
                        <a:spcBef>
                          <a:spcPts val="0"/>
                        </a:spcBef>
                        <a:spcAft>
                          <a:spcPts val="0"/>
                        </a:spcAft>
                        <a:buNone/>
                      </a:pPr>
                      <a:r>
                        <a:rPr lang="en" sz="1400" u="none" cap="none" strike="noStrike"/>
                        <a:t>Combine groups generated from titles and images</a:t>
                      </a:r>
                      <a:endParaRPr sz="1400" u="none" cap="none" strike="noStrike"/>
                    </a:p>
                  </a:txBody>
                  <a:tcPr marT="34300" marB="34300" marR="68600" marL="68600"/>
                </a:tc>
                <a:tc hMerge="1"/>
              </a:tr>
              <a:tr h="600500">
                <a:tc gridSpan="2">
                  <a:txBody>
                    <a:bodyPr/>
                    <a:lstStyle/>
                    <a:p>
                      <a:pPr indent="0" lvl="0" marL="0" marR="0" rtl="0" algn="ctr">
                        <a:spcBef>
                          <a:spcPts val="0"/>
                        </a:spcBef>
                        <a:spcAft>
                          <a:spcPts val="0"/>
                        </a:spcAft>
                        <a:buNone/>
                      </a:pPr>
                      <a:r>
                        <a:rPr lang="en" sz="1400" u="none" cap="none" strike="noStrike"/>
                        <a:t>Submit model to Kaggle to evaluate and adjust model based on f1-score on the hidden dataset composed of more than 70 000 items</a:t>
                      </a:r>
                      <a:endParaRPr sz="1400" u="none" cap="none" strike="noStrike"/>
                    </a:p>
                  </a:txBody>
                  <a:tcPr marT="34300" marB="34300" marR="68600" marL="68600"/>
                </a:tc>
                <a:tc hMerge="1"/>
              </a:tr>
            </a:tbl>
          </a:graphicData>
        </a:graphic>
      </p:graphicFrame>
      <p:sp>
        <p:nvSpPr>
          <p:cNvPr id="168" name="Google Shape;168;p30"/>
          <p:cNvSpPr/>
          <p:nvPr/>
        </p:nvSpPr>
        <p:spPr>
          <a:xfrm>
            <a:off x="0" y="0"/>
            <a:ext cx="9144000" cy="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30"/>
          <p:cNvSpPr/>
          <p:nvPr/>
        </p:nvSpPr>
        <p:spPr>
          <a:xfrm>
            <a:off x="0" y="0"/>
            <a:ext cx="9144000" cy="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70" name="Google Shape;170;p30"/>
          <p:cNvSpPr/>
          <p:nvPr/>
        </p:nvSpPr>
        <p:spPr>
          <a:xfrm>
            <a:off x="0" y="0"/>
            <a:ext cx="9144000" cy="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id="171" name="Google Shape;171;p30"/>
          <p:cNvPicPr preferRelativeResize="0"/>
          <p:nvPr/>
        </p:nvPicPr>
        <p:blipFill rotWithShape="1">
          <a:blip r:embed="rId3">
            <a:alphaModFix/>
          </a:blip>
          <a:srcRect b="0" l="0" r="0" t="0"/>
          <a:stretch/>
        </p:blipFill>
        <p:spPr>
          <a:xfrm>
            <a:off x="7315290" y="125891"/>
            <a:ext cx="1671278" cy="1651520"/>
          </a:xfrm>
          <a:prstGeom prst="rect">
            <a:avLst/>
          </a:prstGeom>
          <a:noFill/>
          <a:ln>
            <a:noFill/>
          </a:ln>
        </p:spPr>
      </p:pic>
      <p:pic>
        <p:nvPicPr>
          <p:cNvPr id="172" name="Google Shape;172;p30"/>
          <p:cNvPicPr preferRelativeResize="0"/>
          <p:nvPr/>
        </p:nvPicPr>
        <p:blipFill rotWithShape="1">
          <a:blip r:embed="rId4">
            <a:alphaModFix/>
          </a:blip>
          <a:srcRect b="0" l="0" r="0" t="0"/>
          <a:stretch/>
        </p:blipFill>
        <p:spPr>
          <a:xfrm>
            <a:off x="5306646" y="819141"/>
            <a:ext cx="1645398" cy="1632653"/>
          </a:xfrm>
          <a:prstGeom prst="rect">
            <a:avLst/>
          </a:prstGeom>
          <a:noFill/>
          <a:ln>
            <a:noFill/>
          </a:ln>
        </p:spPr>
      </p:pic>
      <p:pic>
        <p:nvPicPr>
          <p:cNvPr id="173" name="Google Shape;173;p30"/>
          <p:cNvPicPr preferRelativeResize="0"/>
          <p:nvPr/>
        </p:nvPicPr>
        <p:blipFill rotWithShape="1">
          <a:blip r:embed="rId5">
            <a:alphaModFix/>
          </a:blip>
          <a:srcRect b="0" l="0" r="0" t="0"/>
          <a:stretch/>
        </p:blipFill>
        <p:spPr>
          <a:xfrm>
            <a:off x="7169093" y="2100433"/>
            <a:ext cx="1691878" cy="17264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376456" y="405210"/>
            <a:ext cx="626804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Calibri"/>
              <a:buNone/>
            </a:pPr>
            <a:r>
              <a:rPr b="1" lang="en" sz="4100"/>
              <a:t>Natural Language Processing</a:t>
            </a:r>
            <a:endParaRPr b="1" sz="4100"/>
          </a:p>
        </p:txBody>
      </p:sp>
      <p:sp>
        <p:nvSpPr>
          <p:cNvPr id="179" name="Google Shape;179;p31"/>
          <p:cNvSpPr/>
          <p:nvPr/>
        </p:nvSpPr>
        <p:spPr>
          <a:xfrm>
            <a:off x="0" y="0"/>
            <a:ext cx="9144000" cy="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80" name="Google Shape;180;p31"/>
          <p:cNvSpPr/>
          <p:nvPr/>
        </p:nvSpPr>
        <p:spPr>
          <a:xfrm>
            <a:off x="0" y="0"/>
            <a:ext cx="9144000" cy="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81" name="Google Shape;181;p31"/>
          <p:cNvSpPr/>
          <p:nvPr/>
        </p:nvSpPr>
        <p:spPr>
          <a:xfrm>
            <a:off x="0" y="0"/>
            <a:ext cx="9144000" cy="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82" name="Google Shape;182;p31"/>
          <p:cNvSpPr txBox="1"/>
          <p:nvPr>
            <p:ph idx="1" type="body"/>
          </p:nvPr>
        </p:nvSpPr>
        <p:spPr>
          <a:xfrm>
            <a:off x="420539" y="1399382"/>
            <a:ext cx="8397815" cy="3556493"/>
          </a:xfrm>
          <a:prstGeom prst="rect">
            <a:avLst/>
          </a:prstGeom>
          <a:noFill/>
          <a:ln>
            <a:noFill/>
          </a:ln>
        </p:spPr>
        <p:txBody>
          <a:bodyPr anchorCtr="0" anchor="t" bIns="34275" lIns="68575" spcFirstLastPara="1" rIns="68575" wrap="square" tIns="34275">
            <a:noAutofit/>
          </a:bodyPr>
          <a:lstStyle/>
          <a:p>
            <a:pPr indent="-177800" lvl="0" marL="177800" rtl="0" algn="l">
              <a:lnSpc>
                <a:spcPct val="100000"/>
              </a:lnSpc>
              <a:spcBef>
                <a:spcPts val="0"/>
              </a:spcBef>
              <a:spcAft>
                <a:spcPts val="0"/>
              </a:spcAft>
              <a:buClr>
                <a:schemeClr val="lt1"/>
              </a:buClr>
              <a:buSzPts val="1200"/>
              <a:buNone/>
            </a:pPr>
            <a:r>
              <a:rPr lang="en" sz="1200"/>
              <a:t>Main Challenges</a:t>
            </a:r>
            <a:endParaRPr sz="1100"/>
          </a:p>
          <a:p>
            <a:pPr indent="-177800" lvl="1" marL="520700" rtl="0" algn="l">
              <a:lnSpc>
                <a:spcPct val="100000"/>
              </a:lnSpc>
              <a:spcBef>
                <a:spcPts val="400"/>
              </a:spcBef>
              <a:spcAft>
                <a:spcPts val="0"/>
              </a:spcAft>
              <a:buClr>
                <a:schemeClr val="lt1"/>
              </a:buClr>
              <a:buSzPts val="1200"/>
              <a:buChar char="•"/>
            </a:pPr>
            <a:r>
              <a:rPr lang="en" sz="1200"/>
              <a:t>Product descriptions were written in more than one language.</a:t>
            </a:r>
            <a:endParaRPr sz="1100"/>
          </a:p>
          <a:p>
            <a:pPr indent="-177800" lvl="1" marL="520700" rtl="0" algn="l">
              <a:lnSpc>
                <a:spcPct val="100000"/>
              </a:lnSpc>
              <a:spcBef>
                <a:spcPts val="400"/>
              </a:spcBef>
              <a:spcAft>
                <a:spcPts val="0"/>
              </a:spcAft>
              <a:buClr>
                <a:schemeClr val="lt1"/>
              </a:buClr>
              <a:buSzPts val="1200"/>
              <a:buChar char="•"/>
            </a:pPr>
            <a:r>
              <a:rPr lang="en" sz="1200"/>
              <a:t>A given product description could be composed of more than one language.</a:t>
            </a:r>
            <a:endParaRPr sz="1100"/>
          </a:p>
          <a:p>
            <a:pPr indent="-177800" lvl="0" marL="177800" rtl="0" algn="l">
              <a:lnSpc>
                <a:spcPct val="100000"/>
              </a:lnSpc>
              <a:spcBef>
                <a:spcPts val="800"/>
              </a:spcBef>
              <a:spcAft>
                <a:spcPts val="0"/>
              </a:spcAft>
              <a:buClr>
                <a:schemeClr val="lt1"/>
              </a:buClr>
              <a:buSzPts val="1200"/>
              <a:buNone/>
            </a:pPr>
            <a:r>
              <a:rPr lang="en" sz="1200"/>
              <a:t>Potential Solutions</a:t>
            </a:r>
            <a:endParaRPr sz="1100"/>
          </a:p>
          <a:p>
            <a:pPr indent="-177800" lvl="2" marL="520700" rtl="0" algn="l">
              <a:lnSpc>
                <a:spcPct val="100000"/>
              </a:lnSpc>
              <a:spcBef>
                <a:spcPts val="800"/>
              </a:spcBef>
              <a:spcAft>
                <a:spcPts val="0"/>
              </a:spcAft>
              <a:buClr>
                <a:schemeClr val="lt1"/>
              </a:buClr>
              <a:buSzPts val="1200"/>
              <a:buChar char="•"/>
            </a:pPr>
            <a:r>
              <a:rPr lang="en" sz="1200"/>
              <a:t>Language Agnostic Sentence Representation (LASER).</a:t>
            </a:r>
            <a:endParaRPr sz="1100"/>
          </a:p>
          <a:p>
            <a:pPr indent="-177800" lvl="2" marL="520700" rtl="0" algn="l">
              <a:lnSpc>
                <a:spcPct val="100000"/>
              </a:lnSpc>
              <a:spcBef>
                <a:spcPts val="800"/>
              </a:spcBef>
              <a:spcAft>
                <a:spcPts val="0"/>
              </a:spcAft>
              <a:buClr>
                <a:schemeClr val="lt1"/>
              </a:buClr>
              <a:buSzPts val="1200"/>
              <a:buChar char="•"/>
            </a:pPr>
            <a:r>
              <a:rPr lang="en" sz="1200"/>
              <a:t>Identification of the main languages used in the dataset and translation to English.</a:t>
            </a:r>
            <a:endParaRPr sz="1100"/>
          </a:p>
          <a:p>
            <a:pPr indent="-177800" lvl="3" marL="863600" rtl="0" algn="l">
              <a:lnSpc>
                <a:spcPct val="100000"/>
              </a:lnSpc>
              <a:spcBef>
                <a:spcPts val="800"/>
              </a:spcBef>
              <a:spcAft>
                <a:spcPts val="0"/>
              </a:spcAft>
              <a:buClr>
                <a:schemeClr val="lt1"/>
              </a:buClr>
              <a:buSzPts val="1200"/>
              <a:buChar char="•"/>
            </a:pPr>
            <a:r>
              <a:rPr lang="en" sz="1200"/>
              <a:t>Identification of most frequents words and if necessary, translate manually the most common words to English.</a:t>
            </a:r>
            <a:endParaRPr sz="1100"/>
          </a:p>
          <a:p>
            <a:pPr indent="-177800" lvl="3" marL="863600" rtl="0" algn="l">
              <a:lnSpc>
                <a:spcPct val="100000"/>
              </a:lnSpc>
              <a:spcBef>
                <a:spcPts val="800"/>
              </a:spcBef>
              <a:spcAft>
                <a:spcPts val="0"/>
              </a:spcAft>
              <a:buClr>
                <a:schemeClr val="lt1"/>
              </a:buClr>
              <a:buSzPts val="1200"/>
              <a:buChar char="•"/>
            </a:pPr>
            <a:r>
              <a:rPr lang="en" sz="1200"/>
              <a:t>MarianMT models used to translated from Indonesian to English (Huggingface).</a:t>
            </a:r>
            <a:endParaRPr sz="1100"/>
          </a:p>
          <a:p>
            <a:pPr indent="-177800" lvl="0" marL="177800" rtl="0" algn="l">
              <a:lnSpc>
                <a:spcPct val="100000"/>
              </a:lnSpc>
              <a:spcBef>
                <a:spcPts val="800"/>
              </a:spcBef>
              <a:spcAft>
                <a:spcPts val="0"/>
              </a:spcAft>
              <a:buClr>
                <a:schemeClr val="lt1"/>
              </a:buClr>
              <a:buSzPts val="1200"/>
              <a:buNone/>
            </a:pPr>
            <a:r>
              <a:rPr lang="en" sz="1200"/>
              <a:t>Best Solution</a:t>
            </a:r>
            <a:endParaRPr sz="1200"/>
          </a:p>
          <a:p>
            <a:pPr indent="-177800" lvl="2" marL="520700" rtl="0" algn="l">
              <a:lnSpc>
                <a:spcPct val="100000"/>
              </a:lnSpc>
              <a:spcBef>
                <a:spcPts val="800"/>
              </a:spcBef>
              <a:spcAft>
                <a:spcPts val="0"/>
              </a:spcAft>
              <a:buClr>
                <a:schemeClr val="lt1"/>
              </a:buClr>
              <a:buSzPts val="1200"/>
              <a:buChar char="•"/>
            </a:pPr>
            <a:r>
              <a:rPr lang="en" sz="1200"/>
              <a:t>Text  Embedding : TF-IDF while keeping the numbers in the product description.</a:t>
            </a:r>
            <a:endParaRPr sz="1100"/>
          </a:p>
          <a:p>
            <a:pPr indent="-177800" lvl="2" marL="520700" rtl="0" algn="l">
              <a:lnSpc>
                <a:spcPct val="100000"/>
              </a:lnSpc>
              <a:spcBef>
                <a:spcPts val="800"/>
              </a:spcBef>
              <a:spcAft>
                <a:spcPts val="0"/>
              </a:spcAft>
              <a:buClr>
                <a:schemeClr val="lt1"/>
              </a:buClr>
              <a:buSzPts val="1200"/>
              <a:buChar char="•"/>
            </a:pPr>
            <a:r>
              <a:rPr lang="en" sz="1200"/>
              <a:t>Grouping : Pairwise distance matrix or k-nearest-neighbor where distance is calculated with the cosine methodology was used to compare product description. This method was implemented with batches to manage memory issues which occurred with the hidden dataset. </a:t>
            </a:r>
            <a:endParaRPr sz="1100"/>
          </a:p>
          <a:p>
            <a:pPr indent="-177800" lvl="2" marL="520700" rtl="0" algn="l">
              <a:lnSpc>
                <a:spcPct val="100000"/>
              </a:lnSpc>
              <a:spcBef>
                <a:spcPts val="800"/>
              </a:spcBef>
              <a:spcAft>
                <a:spcPts val="0"/>
              </a:spcAft>
              <a:buClr>
                <a:schemeClr val="lt1"/>
              </a:buClr>
              <a:buSzPts val="1200"/>
              <a:buChar char="•"/>
            </a:pPr>
            <a:r>
              <a:rPr lang="en" sz="1200"/>
              <a:t>F1-score of 0.62 on complete training data.</a:t>
            </a:r>
            <a:endParaRPr sz="1200"/>
          </a:p>
          <a:p>
            <a:pPr indent="-177800" lvl="1" marL="177800" rtl="0" algn="l">
              <a:lnSpc>
                <a:spcPct val="100000"/>
              </a:lnSpc>
              <a:spcBef>
                <a:spcPts val="800"/>
              </a:spcBef>
              <a:spcAft>
                <a:spcPts val="0"/>
              </a:spcAft>
              <a:buClr>
                <a:schemeClr val="lt1"/>
              </a:buClr>
              <a:buSzPts val="1100"/>
              <a:buNone/>
            </a:pPr>
            <a:r>
              <a:t/>
            </a:r>
            <a:endParaRPr sz="1100"/>
          </a:p>
          <a:p>
            <a:pPr indent="-177800" lvl="0" marL="177800" rtl="0" algn="l">
              <a:lnSpc>
                <a:spcPct val="100000"/>
              </a:lnSpc>
              <a:spcBef>
                <a:spcPts val="800"/>
              </a:spcBef>
              <a:spcAft>
                <a:spcPts val="0"/>
              </a:spcAft>
              <a:buClr>
                <a:schemeClr val="lt1"/>
              </a:buClr>
              <a:buSzPts val="1100"/>
              <a:buNone/>
            </a:pPr>
            <a:r>
              <a:t/>
            </a:r>
            <a:endParaRPr sz="1100"/>
          </a:p>
          <a:p>
            <a:pPr indent="-177800" lvl="0" marL="177800" rtl="0" algn="l">
              <a:lnSpc>
                <a:spcPct val="100000"/>
              </a:lnSpc>
              <a:spcBef>
                <a:spcPts val="800"/>
              </a:spcBef>
              <a:spcAft>
                <a:spcPts val="0"/>
              </a:spcAft>
              <a:buClr>
                <a:schemeClr val="lt1"/>
              </a:buClr>
              <a:buSzPts val="1100"/>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376449" y="405200"/>
            <a:ext cx="4377600" cy="994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Calibri"/>
              <a:buNone/>
            </a:pPr>
            <a:r>
              <a:rPr b="1" lang="en" sz="4100"/>
              <a:t>Unsupervised model</a:t>
            </a:r>
            <a:endParaRPr b="1" sz="4100"/>
          </a:p>
        </p:txBody>
      </p:sp>
      <p:sp>
        <p:nvSpPr>
          <p:cNvPr id="188" name="Google Shape;188;p32"/>
          <p:cNvSpPr txBox="1"/>
          <p:nvPr>
            <p:ph idx="1" type="body"/>
          </p:nvPr>
        </p:nvSpPr>
        <p:spPr>
          <a:xfrm>
            <a:off x="571500" y="1399382"/>
            <a:ext cx="4311000" cy="33390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lt1"/>
              </a:buClr>
              <a:buSzPts val="1800"/>
              <a:buChar char="•"/>
            </a:pPr>
            <a:r>
              <a:rPr lang="en" sz="1800"/>
              <a:t>pHash : precise but limited</a:t>
            </a:r>
            <a:endParaRPr sz="1800"/>
          </a:p>
          <a:p>
            <a:pPr indent="0" lvl="0" marL="177800" rtl="0" algn="l">
              <a:lnSpc>
                <a:spcPct val="90000"/>
              </a:lnSpc>
              <a:spcBef>
                <a:spcPts val="0"/>
              </a:spcBef>
              <a:spcAft>
                <a:spcPts val="0"/>
              </a:spcAft>
              <a:buNone/>
            </a:pPr>
            <a:r>
              <a:t/>
            </a:r>
            <a:endParaRPr sz="1800"/>
          </a:p>
          <a:p>
            <a:pPr indent="-177800" lvl="0" marL="177800" rtl="0" algn="l">
              <a:lnSpc>
                <a:spcPct val="90000"/>
              </a:lnSpc>
              <a:spcBef>
                <a:spcPts val="0"/>
              </a:spcBef>
              <a:spcAft>
                <a:spcPts val="0"/>
              </a:spcAft>
              <a:buClr>
                <a:schemeClr val="lt1"/>
              </a:buClr>
              <a:buSzPts val="1800"/>
              <a:buChar char="•"/>
            </a:pPr>
            <a:r>
              <a:rPr lang="en" sz="1800"/>
              <a:t>Language model (NLP) : good for similar texts and different images</a:t>
            </a:r>
            <a:endParaRPr sz="1100"/>
          </a:p>
          <a:p>
            <a:pPr indent="-177800" lvl="0" marL="177800" rtl="0" algn="l">
              <a:lnSpc>
                <a:spcPct val="90000"/>
              </a:lnSpc>
              <a:spcBef>
                <a:spcPts val="800"/>
              </a:spcBef>
              <a:spcAft>
                <a:spcPts val="0"/>
              </a:spcAft>
              <a:buClr>
                <a:schemeClr val="lt1"/>
              </a:buClr>
              <a:buSzPts val="1800"/>
              <a:buChar char="•"/>
            </a:pPr>
            <a:r>
              <a:rPr lang="en" sz="1800"/>
              <a:t>Image embeddings (EfficientNetB5) : good for similar images and different texts</a:t>
            </a:r>
            <a:endParaRPr sz="1100"/>
          </a:p>
          <a:p>
            <a:pPr indent="-177800" lvl="0" marL="177800" rtl="0" algn="l">
              <a:lnSpc>
                <a:spcPct val="90000"/>
              </a:lnSpc>
              <a:spcBef>
                <a:spcPts val="800"/>
              </a:spcBef>
              <a:spcAft>
                <a:spcPts val="0"/>
              </a:spcAft>
              <a:buClr>
                <a:schemeClr val="lt1"/>
              </a:buClr>
              <a:buSzPts val="1800"/>
              <a:buChar char="•"/>
            </a:pPr>
            <a:r>
              <a:rPr lang="en" sz="1800"/>
              <a:t>Combine all predictions : should be better right ?</a:t>
            </a:r>
            <a:endParaRPr sz="1800"/>
          </a:p>
        </p:txBody>
      </p:sp>
      <p:sp>
        <p:nvSpPr>
          <p:cNvPr id="189" name="Google Shape;189;p32"/>
          <p:cNvSpPr/>
          <p:nvPr/>
        </p:nvSpPr>
        <p:spPr>
          <a:xfrm flipH="1">
            <a:off x="4937085" y="-1506"/>
            <a:ext cx="4206915" cy="4380209"/>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90" name="Google Shape;190;p32"/>
          <p:cNvPicPr preferRelativeResize="0"/>
          <p:nvPr/>
        </p:nvPicPr>
        <p:blipFill>
          <a:blip r:embed="rId3">
            <a:alphaModFix/>
          </a:blip>
          <a:stretch>
            <a:fillRect/>
          </a:stretch>
        </p:blipFill>
        <p:spPr>
          <a:xfrm>
            <a:off x="5822625" y="89900"/>
            <a:ext cx="3422176" cy="347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94" name="Shape 194"/>
        <p:cNvGrpSpPr/>
        <p:nvPr/>
      </p:nvGrpSpPr>
      <p:grpSpPr>
        <a:xfrm>
          <a:off x="0" y="0"/>
          <a:ext cx="0" cy="0"/>
          <a:chOff x="0" y="0"/>
          <a:chExt cx="0" cy="0"/>
        </a:xfrm>
      </p:grpSpPr>
      <p:sp>
        <p:nvSpPr>
          <p:cNvPr id="195" name="Google Shape;195;p33"/>
          <p:cNvSpPr txBox="1"/>
          <p:nvPr>
            <p:ph type="title"/>
          </p:nvPr>
        </p:nvSpPr>
        <p:spPr>
          <a:xfrm>
            <a:off x="4081395" y="86571"/>
            <a:ext cx="50625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600"/>
              <a:buFont typeface="Calibri"/>
              <a:buNone/>
            </a:pPr>
            <a:r>
              <a:rPr b="1" lang="en" sz="3600"/>
              <a:t>Preliminary results</a:t>
            </a:r>
            <a:endParaRPr b="1" sz="3600"/>
          </a:p>
        </p:txBody>
      </p:sp>
      <p:sp>
        <p:nvSpPr>
          <p:cNvPr id="196" name="Google Shape;196;p33"/>
          <p:cNvSpPr/>
          <p:nvPr/>
        </p:nvSpPr>
        <p:spPr>
          <a:xfrm>
            <a:off x="0" y="-1506"/>
            <a:ext cx="4206915" cy="4380209"/>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7" name="Google Shape;197;p33"/>
          <p:cNvSpPr txBox="1"/>
          <p:nvPr>
            <p:ph idx="1" type="body"/>
          </p:nvPr>
        </p:nvSpPr>
        <p:spPr>
          <a:xfrm>
            <a:off x="4294575" y="1023475"/>
            <a:ext cx="4754100" cy="3739500"/>
          </a:xfrm>
          <a:prstGeom prst="rect">
            <a:avLst/>
          </a:prstGeom>
          <a:noFill/>
          <a:ln>
            <a:noFill/>
          </a:ln>
        </p:spPr>
        <p:txBody>
          <a:bodyPr anchorCtr="0" anchor="t" bIns="34275" lIns="68575" spcFirstLastPara="1" rIns="68575" wrap="square" tIns="34275">
            <a:normAutofit/>
          </a:bodyPr>
          <a:lstStyle/>
          <a:p>
            <a:pPr indent="-177800" lvl="0" marL="177800" rtl="0" algn="l">
              <a:spcBef>
                <a:spcPts val="0"/>
              </a:spcBef>
              <a:spcAft>
                <a:spcPts val="0"/>
              </a:spcAft>
              <a:buSzPts val="1800"/>
              <a:buChar char="•"/>
            </a:pPr>
            <a:r>
              <a:rPr lang="en" sz="1800"/>
              <a:t>pHash : 0.554</a:t>
            </a:r>
            <a:endParaRPr sz="1800"/>
          </a:p>
          <a:p>
            <a:pPr indent="0" lvl="0" marL="177800" rtl="0" algn="l">
              <a:spcBef>
                <a:spcPts val="0"/>
              </a:spcBef>
              <a:spcAft>
                <a:spcPts val="0"/>
              </a:spcAft>
              <a:buClr>
                <a:schemeClr val="dk1"/>
              </a:buClr>
              <a:buSzPts val="1100"/>
              <a:buFont typeface="Arial"/>
              <a:buNone/>
            </a:pPr>
            <a:r>
              <a:t/>
            </a:r>
            <a:endParaRPr sz="1800"/>
          </a:p>
          <a:p>
            <a:pPr indent="-177800" lvl="0" marL="177800" rtl="0" algn="l">
              <a:spcBef>
                <a:spcPts val="0"/>
              </a:spcBef>
              <a:spcAft>
                <a:spcPts val="0"/>
              </a:spcAft>
              <a:buSzPts val="1800"/>
              <a:buChar char="•"/>
            </a:pPr>
            <a:r>
              <a:rPr lang="en" sz="1800"/>
              <a:t>Language model : 0.624</a:t>
            </a:r>
            <a:endParaRPr sz="1800"/>
          </a:p>
          <a:p>
            <a:pPr indent="0" lvl="0" marL="0" rtl="0" algn="l">
              <a:spcBef>
                <a:spcPts val="0"/>
              </a:spcBef>
              <a:spcAft>
                <a:spcPts val="0"/>
              </a:spcAft>
              <a:buNone/>
            </a:pPr>
            <a:r>
              <a:t/>
            </a:r>
            <a:endParaRPr sz="1800"/>
          </a:p>
          <a:p>
            <a:pPr indent="-177800" lvl="0" marL="177800" rtl="0" algn="l">
              <a:spcBef>
                <a:spcPts val="0"/>
              </a:spcBef>
              <a:spcAft>
                <a:spcPts val="0"/>
              </a:spcAft>
              <a:buSzPts val="1800"/>
              <a:buChar char="•"/>
            </a:pPr>
            <a:r>
              <a:rPr lang="en" sz="1800"/>
              <a:t>Image embeddings  : 0.613</a:t>
            </a:r>
            <a:endParaRPr sz="1800"/>
          </a:p>
          <a:p>
            <a:pPr indent="0" lvl="0" marL="177800" rtl="0" algn="l">
              <a:spcBef>
                <a:spcPts val="0"/>
              </a:spcBef>
              <a:spcAft>
                <a:spcPts val="0"/>
              </a:spcAft>
              <a:buNone/>
            </a:pPr>
            <a:r>
              <a:t/>
            </a:r>
            <a:endParaRPr sz="1800"/>
          </a:p>
          <a:p>
            <a:pPr indent="-177800" lvl="0" marL="177800" rtl="0" algn="l">
              <a:spcBef>
                <a:spcPts val="0"/>
              </a:spcBef>
              <a:spcAft>
                <a:spcPts val="0"/>
              </a:spcAft>
              <a:buSzPts val="1800"/>
              <a:buChar char="•"/>
            </a:pPr>
            <a:r>
              <a:rPr lang="en" sz="1800"/>
              <a:t>Combined predictions : 0.692</a:t>
            </a:r>
            <a:endParaRPr sz="1800"/>
          </a:p>
          <a:p>
            <a:pPr indent="0" lvl="0" marL="177800" rtl="0" algn="l">
              <a:spcBef>
                <a:spcPts val="0"/>
              </a:spcBef>
              <a:spcAft>
                <a:spcPts val="0"/>
              </a:spcAft>
              <a:buNone/>
            </a:pPr>
            <a:r>
              <a:t/>
            </a:r>
            <a:endParaRPr sz="1800"/>
          </a:p>
          <a:p>
            <a:pPr indent="-177800" lvl="0" marL="177800" rtl="0" algn="l">
              <a:spcBef>
                <a:spcPts val="0"/>
              </a:spcBef>
              <a:spcAft>
                <a:spcPts val="0"/>
              </a:spcAft>
              <a:buSzPts val="1800"/>
              <a:buChar char="•"/>
            </a:pPr>
            <a:r>
              <a:rPr lang="en" sz="1800"/>
              <a:t>Best combinaison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98" name="Google Shape;198;p33"/>
          <p:cNvPicPr preferRelativeResize="0"/>
          <p:nvPr/>
        </p:nvPicPr>
        <p:blipFill>
          <a:blip r:embed="rId3">
            <a:alphaModFix/>
          </a:blip>
          <a:stretch>
            <a:fillRect/>
          </a:stretch>
        </p:blipFill>
        <p:spPr>
          <a:xfrm>
            <a:off x="1379825" y="645875"/>
            <a:ext cx="2410275" cy="2410275"/>
          </a:xfrm>
          <a:prstGeom prst="rect">
            <a:avLst/>
          </a:prstGeom>
          <a:noFill/>
          <a:ln>
            <a:noFill/>
          </a:ln>
        </p:spPr>
      </p:pic>
      <p:pic>
        <p:nvPicPr>
          <p:cNvPr id="199" name="Google Shape;199;p33"/>
          <p:cNvPicPr preferRelativeResize="0"/>
          <p:nvPr/>
        </p:nvPicPr>
        <p:blipFill>
          <a:blip r:embed="rId4">
            <a:alphaModFix/>
          </a:blip>
          <a:stretch>
            <a:fillRect/>
          </a:stretch>
        </p:blipFill>
        <p:spPr>
          <a:xfrm>
            <a:off x="219700" y="2107350"/>
            <a:ext cx="1844176" cy="1844176"/>
          </a:xfrm>
          <a:prstGeom prst="rect">
            <a:avLst/>
          </a:prstGeom>
          <a:noFill/>
          <a:ln>
            <a:noFill/>
          </a:ln>
        </p:spPr>
      </p:pic>
      <p:pic>
        <p:nvPicPr>
          <p:cNvPr id="200" name="Google Shape;200;p33"/>
          <p:cNvPicPr preferRelativeResize="0"/>
          <p:nvPr/>
        </p:nvPicPr>
        <p:blipFill>
          <a:blip r:embed="rId5">
            <a:alphaModFix/>
          </a:blip>
          <a:stretch>
            <a:fillRect/>
          </a:stretch>
        </p:blipFill>
        <p:spPr>
          <a:xfrm>
            <a:off x="1" y="158301"/>
            <a:ext cx="1729325" cy="172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04" name="Shape 204"/>
        <p:cNvGrpSpPr/>
        <p:nvPr/>
      </p:nvGrpSpPr>
      <p:grpSpPr>
        <a:xfrm>
          <a:off x="0" y="0"/>
          <a:ext cx="0" cy="0"/>
          <a:chOff x="0" y="0"/>
          <a:chExt cx="0" cy="0"/>
        </a:xfrm>
      </p:grpSpPr>
      <p:sp>
        <p:nvSpPr>
          <p:cNvPr id="205" name="Google Shape;205;p34"/>
          <p:cNvSpPr txBox="1"/>
          <p:nvPr>
            <p:ph type="title"/>
          </p:nvPr>
        </p:nvSpPr>
        <p:spPr>
          <a:xfrm>
            <a:off x="376456" y="405210"/>
            <a:ext cx="3985800" cy="994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Calibri"/>
              <a:buNone/>
            </a:pPr>
            <a:r>
              <a:rPr b="1" lang="en" sz="4100"/>
              <a:t>Kaggle submissions</a:t>
            </a:r>
            <a:endParaRPr b="1" sz="4100"/>
          </a:p>
        </p:txBody>
      </p:sp>
      <p:sp>
        <p:nvSpPr>
          <p:cNvPr id="206" name="Google Shape;206;p34"/>
          <p:cNvSpPr txBox="1"/>
          <p:nvPr>
            <p:ph idx="1" type="body"/>
          </p:nvPr>
        </p:nvSpPr>
        <p:spPr>
          <a:xfrm>
            <a:off x="1138550" y="4294575"/>
            <a:ext cx="6571800" cy="710400"/>
          </a:xfrm>
          <a:prstGeom prst="rect">
            <a:avLst/>
          </a:prstGeom>
          <a:noFill/>
          <a:ln>
            <a:noFill/>
          </a:ln>
        </p:spPr>
        <p:txBody>
          <a:bodyPr anchorCtr="0" anchor="t" bIns="34275" lIns="68575" spcFirstLastPara="1" rIns="68575" wrap="square" tIns="34275">
            <a:normAutofit/>
          </a:bodyPr>
          <a:lstStyle/>
          <a:p>
            <a:pPr indent="0" lvl="0" marL="177800" rtl="0" algn="l">
              <a:lnSpc>
                <a:spcPct val="90000"/>
              </a:lnSpc>
              <a:spcBef>
                <a:spcPts val="800"/>
              </a:spcBef>
              <a:spcAft>
                <a:spcPts val="0"/>
              </a:spcAft>
              <a:buNone/>
            </a:pPr>
            <a:r>
              <a:t/>
            </a:r>
            <a:endParaRPr sz="1100"/>
          </a:p>
          <a:p>
            <a:pPr indent="0" lvl="0" marL="177800" rtl="0" algn="l">
              <a:lnSpc>
                <a:spcPct val="90000"/>
              </a:lnSpc>
              <a:spcBef>
                <a:spcPts val="800"/>
              </a:spcBef>
              <a:spcAft>
                <a:spcPts val="0"/>
              </a:spcAft>
              <a:buNone/>
            </a:pPr>
            <a:r>
              <a:rPr lang="en" sz="1800"/>
              <a:t>Next logical step: get better image prediction and better grouping</a:t>
            </a:r>
            <a:endParaRPr sz="1800"/>
          </a:p>
        </p:txBody>
      </p:sp>
      <p:sp>
        <p:nvSpPr>
          <p:cNvPr id="207" name="Google Shape;207;p34"/>
          <p:cNvSpPr/>
          <p:nvPr/>
        </p:nvSpPr>
        <p:spPr>
          <a:xfrm flipH="1">
            <a:off x="4937085" y="-1506"/>
            <a:ext cx="4206915" cy="4380209"/>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208" name="Google Shape;208;p34"/>
          <p:cNvPicPr preferRelativeResize="0"/>
          <p:nvPr/>
        </p:nvPicPr>
        <p:blipFill>
          <a:blip r:embed="rId3">
            <a:alphaModFix/>
          </a:blip>
          <a:stretch>
            <a:fillRect/>
          </a:stretch>
        </p:blipFill>
        <p:spPr>
          <a:xfrm>
            <a:off x="6940725" y="-49275"/>
            <a:ext cx="2087874" cy="1903150"/>
          </a:xfrm>
          <a:prstGeom prst="rect">
            <a:avLst/>
          </a:prstGeom>
          <a:noFill/>
          <a:ln>
            <a:noFill/>
          </a:ln>
        </p:spPr>
      </p:pic>
      <p:pic>
        <p:nvPicPr>
          <p:cNvPr id="209" name="Google Shape;209;p34"/>
          <p:cNvPicPr preferRelativeResize="0"/>
          <p:nvPr/>
        </p:nvPicPr>
        <p:blipFill>
          <a:blip r:embed="rId4">
            <a:alphaModFix/>
          </a:blip>
          <a:stretch>
            <a:fillRect/>
          </a:stretch>
        </p:blipFill>
        <p:spPr>
          <a:xfrm>
            <a:off x="6538975" y="1837675"/>
            <a:ext cx="2184999" cy="2184999"/>
          </a:xfrm>
          <a:prstGeom prst="rect">
            <a:avLst/>
          </a:prstGeom>
          <a:noFill/>
          <a:ln>
            <a:noFill/>
          </a:ln>
        </p:spPr>
      </p:pic>
      <p:pic>
        <p:nvPicPr>
          <p:cNvPr id="210" name="Google Shape;210;p34"/>
          <p:cNvPicPr preferRelativeResize="0"/>
          <p:nvPr/>
        </p:nvPicPr>
        <p:blipFill rotWithShape="1">
          <a:blip r:embed="rId5">
            <a:alphaModFix/>
          </a:blip>
          <a:srcRect b="16404" l="31941" r="31166" t="14843"/>
          <a:stretch/>
        </p:blipFill>
        <p:spPr>
          <a:xfrm>
            <a:off x="5702800" y="-49775"/>
            <a:ext cx="1237924" cy="2306926"/>
          </a:xfrm>
          <a:prstGeom prst="rect">
            <a:avLst/>
          </a:prstGeom>
          <a:noFill/>
          <a:ln>
            <a:noFill/>
          </a:ln>
        </p:spPr>
      </p:pic>
      <p:pic>
        <p:nvPicPr>
          <p:cNvPr id="211" name="Google Shape;211;p34"/>
          <p:cNvPicPr preferRelativeResize="0"/>
          <p:nvPr/>
        </p:nvPicPr>
        <p:blipFill>
          <a:blip r:embed="rId6">
            <a:alphaModFix/>
          </a:blip>
          <a:stretch>
            <a:fillRect/>
          </a:stretch>
        </p:blipFill>
        <p:spPr>
          <a:xfrm>
            <a:off x="481975" y="1252175"/>
            <a:ext cx="3706700" cy="3126525"/>
          </a:xfrm>
          <a:prstGeom prst="rect">
            <a:avLst/>
          </a:prstGeom>
          <a:noFill/>
          <a:ln>
            <a:noFill/>
          </a:ln>
        </p:spPr>
      </p:pic>
      <p:sp>
        <p:nvSpPr>
          <p:cNvPr id="212" name="Google Shape;212;p34"/>
          <p:cNvSpPr/>
          <p:nvPr/>
        </p:nvSpPr>
        <p:spPr>
          <a:xfrm>
            <a:off x="3625425" y="2986225"/>
            <a:ext cx="503400" cy="319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16" name="Shape 216"/>
        <p:cNvGrpSpPr/>
        <p:nvPr/>
      </p:nvGrpSpPr>
      <p:grpSpPr>
        <a:xfrm>
          <a:off x="0" y="0"/>
          <a:ext cx="0" cy="0"/>
          <a:chOff x="0" y="0"/>
          <a:chExt cx="0" cy="0"/>
        </a:xfrm>
      </p:grpSpPr>
      <p:sp>
        <p:nvSpPr>
          <p:cNvPr id="217" name="Google Shape;217;p35"/>
          <p:cNvSpPr txBox="1"/>
          <p:nvPr>
            <p:ph type="title"/>
          </p:nvPr>
        </p:nvSpPr>
        <p:spPr>
          <a:xfrm>
            <a:off x="376456" y="405210"/>
            <a:ext cx="3985902"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Calibri"/>
              <a:buNone/>
            </a:pPr>
            <a:r>
              <a:rPr b="1" lang="en" sz="4100"/>
              <a:t>Initial Attempt</a:t>
            </a:r>
            <a:endParaRPr b="1" sz="4100"/>
          </a:p>
        </p:txBody>
      </p:sp>
      <p:sp>
        <p:nvSpPr>
          <p:cNvPr id="218" name="Google Shape;218;p35"/>
          <p:cNvSpPr txBox="1"/>
          <p:nvPr>
            <p:ph idx="1" type="body"/>
          </p:nvPr>
        </p:nvSpPr>
        <p:spPr>
          <a:xfrm>
            <a:off x="571500" y="1399382"/>
            <a:ext cx="4310893" cy="3338908"/>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lt1"/>
              </a:buClr>
              <a:buSzPts val="1800"/>
              <a:buChar char="•"/>
            </a:pPr>
            <a:r>
              <a:rPr lang="en" sz="1800"/>
              <a:t>Methodology and code from Dive into Deep Learning online book was used to download a pre-trained model (in this case ResNet34), modify the top layer and train it on 6,000 images.</a:t>
            </a:r>
            <a:endParaRPr sz="1100"/>
          </a:p>
          <a:p>
            <a:pPr indent="-177800" lvl="0" marL="177800" rtl="0" algn="l">
              <a:lnSpc>
                <a:spcPct val="90000"/>
              </a:lnSpc>
              <a:spcBef>
                <a:spcPts val="800"/>
              </a:spcBef>
              <a:spcAft>
                <a:spcPts val="0"/>
              </a:spcAft>
              <a:buClr>
                <a:schemeClr val="lt1"/>
              </a:buClr>
              <a:buSzPts val="1800"/>
              <a:buChar char="•"/>
            </a:pPr>
            <a:r>
              <a:rPr lang="en" sz="1800"/>
              <a:t>Images were not selected at random but with large groups as it was felt that this would be best for matching generated features to labels.</a:t>
            </a:r>
            <a:endParaRPr sz="1100"/>
          </a:p>
          <a:p>
            <a:pPr indent="-177800" lvl="0" marL="177800" rtl="0" algn="l">
              <a:lnSpc>
                <a:spcPct val="90000"/>
              </a:lnSpc>
              <a:spcBef>
                <a:spcPts val="800"/>
              </a:spcBef>
              <a:spcAft>
                <a:spcPts val="0"/>
              </a:spcAft>
              <a:buClr>
                <a:schemeClr val="lt1"/>
              </a:buClr>
              <a:buSzPts val="1800"/>
              <a:buChar char="•"/>
            </a:pPr>
            <a:r>
              <a:rPr lang="en" sz="1800"/>
              <a:t>The model was saved and used on various tests both with and without large classes.</a:t>
            </a:r>
            <a:endParaRPr sz="1800"/>
          </a:p>
        </p:txBody>
      </p:sp>
      <p:sp>
        <p:nvSpPr>
          <p:cNvPr id="219" name="Google Shape;219;p35"/>
          <p:cNvSpPr/>
          <p:nvPr/>
        </p:nvSpPr>
        <p:spPr>
          <a:xfrm flipH="1">
            <a:off x="4937085" y="-1506"/>
            <a:ext cx="4206915" cy="438020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A picture containing person, indoor&#10;&#10;Description automatically generated" id="220" name="Google Shape;220;p35"/>
          <p:cNvPicPr preferRelativeResize="0"/>
          <p:nvPr/>
        </p:nvPicPr>
        <p:blipFill rotWithShape="1">
          <a:blip r:embed="rId3">
            <a:alphaModFix/>
          </a:blip>
          <a:srcRect b="0" l="0" r="3762" t="0"/>
          <a:stretch/>
        </p:blipFill>
        <p:spPr>
          <a:xfrm>
            <a:off x="5062605" y="-1"/>
            <a:ext cx="4081394" cy="4241205"/>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p:nvPr/>
        </p:nvSpPr>
        <p:spPr>
          <a:xfrm>
            <a:off x="0" y="0"/>
            <a:ext cx="9144000"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26" name="Google Shape;226;p36"/>
          <p:cNvPicPr preferRelativeResize="0"/>
          <p:nvPr/>
        </p:nvPicPr>
        <p:blipFill rotWithShape="1">
          <a:blip r:embed="rId3">
            <a:alphaModFix/>
          </a:blip>
          <a:srcRect b="9783" l="6874" r="13748" t="31065"/>
          <a:stretch/>
        </p:blipFill>
        <p:spPr>
          <a:xfrm>
            <a:off x="1510168" y="1400783"/>
            <a:ext cx="7633834" cy="3742716"/>
          </a:xfrm>
          <a:prstGeom prst="rect">
            <a:avLst/>
          </a:prstGeom>
          <a:noFill/>
          <a:ln>
            <a:noFill/>
          </a:ln>
        </p:spPr>
      </p:pic>
      <p:sp>
        <p:nvSpPr>
          <p:cNvPr id="227" name="Google Shape;227;p36"/>
          <p:cNvSpPr/>
          <p:nvPr/>
        </p:nvSpPr>
        <p:spPr>
          <a:xfrm>
            <a:off x="0" y="0"/>
            <a:ext cx="1510200" cy="5143500"/>
          </a:xfrm>
          <a:prstGeom prst="rect">
            <a:avLst/>
          </a:prstGeom>
          <a:solidFill>
            <a:srgbClr val="43535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8" name="Google Shape;228;p36"/>
          <p:cNvSpPr/>
          <p:nvPr>
            <p:ph type="title"/>
          </p:nvPr>
        </p:nvSpPr>
        <p:spPr>
          <a:xfrm>
            <a:off x="480060" y="169581"/>
            <a:ext cx="2064300" cy="20319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0" spcFirstLastPara="1" rIns="0" wrap="square" tIns="34275">
            <a:normAutofit/>
          </a:bodyPr>
          <a:lstStyle/>
          <a:p>
            <a:pPr indent="0" lvl="0" marL="0" rtl="0" algn="ctr">
              <a:lnSpc>
                <a:spcPct val="90000"/>
              </a:lnSpc>
              <a:spcBef>
                <a:spcPts val="0"/>
              </a:spcBef>
              <a:spcAft>
                <a:spcPts val="0"/>
              </a:spcAft>
              <a:buClr>
                <a:srgbClr val="FFFFFF"/>
              </a:buClr>
              <a:buSzPts val="3000"/>
              <a:buFont typeface="Calibri"/>
              <a:buNone/>
            </a:pPr>
            <a:r>
              <a:rPr b="1" lang="en" sz="3000">
                <a:solidFill>
                  <a:srgbClr val="FFFFFF"/>
                </a:solidFill>
                <a:latin typeface="Calibri"/>
                <a:ea typeface="Calibri"/>
                <a:cs typeface="Calibri"/>
                <a:sym typeface="Calibri"/>
              </a:rPr>
              <a:t>ResNet34</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