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91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F49C-C5EA-47A2-90C1-FA7158FC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A542E-DA28-4511-8F40-7CF0D04C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F7AA-DAE9-4AFB-91B0-ACF4721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9285-5588-41F8-84D4-8F441E5A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9DF3-4531-408D-85FD-B8A0011E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02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F926-48CE-4A32-A1AC-68549726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A8E62-9FC1-49F1-A1F5-BBB4CDC7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6123-B8B0-4CCA-B8F0-6BD5944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9268-512A-4927-B1B9-3A41E9E2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CE31-12AD-483E-A11A-5DE131B0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0A801-C622-4E92-BAFD-B182206B5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DDBC8-7EF4-495E-B9BB-5293DC91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C5AB-5B70-4418-A92C-2B5E6EEE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0C49-7392-4B35-BFBE-ECC180ED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E071-5CD5-4F3D-857B-B95A9025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24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5E6B-3088-408B-AFDE-EE649A7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D3F3-1D77-4CE0-8F37-B6315B58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C977-F41B-4527-AA21-C8C3A9A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603F-8DF0-4082-AFF4-7AAE9BB7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184F-A302-42FF-9B51-D4C89B18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2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9587-1FC2-4FB3-B202-64D98FF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C1C8-45C4-42ED-820F-E31161D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7C35-9EED-4ECD-A627-39F16FED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169C-1D25-4B67-9076-670726E5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A8C8-9968-41CF-875C-259E7DD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9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EDF-05B7-45C5-8D33-45B6FD0D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BCE7-3F74-45B4-95A6-CA73CA271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DC93C-EB3C-4556-BE30-042C049E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1F310-39CD-4DE8-A286-8AF8A449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010F8-1186-49D1-B0F5-EAA499D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A9CB-9BEB-4C4A-9C39-63D2285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3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EA69-1659-421D-8AA5-4E8C76E3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DF86B-DF93-402D-BEAF-0CAE7CBD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E4C0-BA3C-4C4A-8924-EAF72B21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ABE4A-1DD2-4129-B125-BB81AE77B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8DC1A-8467-4EF4-AC45-C9BCCD79E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E462A-492B-4323-8E04-39189878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42222-55E7-43E2-8BC3-2FFA79BA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317D4-8EB1-48A4-B894-964DACF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65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3831-3285-42E7-8BC0-AF07D686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25CFA-0152-4298-860C-F8F75DCF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1A4D2-B1D2-4702-A312-F04594D5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B662E-6C88-42F6-A2A2-D6E96266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20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B14C9-C2A4-4EFB-8FD0-3C87D4EE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5A33B-918A-4855-B27A-97F719B0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7CB2-40C7-4995-98F2-3868EB03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6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9DF5-9A9C-4935-93B4-013B1BCB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24D4-7F0F-4D5C-8662-E8DBF6FE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5532-1846-4BD4-8769-15828F75E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2CFC-0050-41A0-9835-CC771BBF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0B09-3E87-4FC5-9A70-1BD6D03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A99E-ED8A-4E08-91C0-92E7B3C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1D5B-62A7-48A8-83CC-2C687D65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2AFAC-A391-49B0-8FF0-CC0B37A23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CE548-7FBF-4C4E-979D-4E538C3C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74E9-AF2C-45D6-B73F-FC2B49A6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2AEC-9B65-467C-AE2E-9500A2D2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4BF1-F737-4CF3-B5A9-CE10E9AE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8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A2F16-D017-4300-8BB0-ED24907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8D83-A27B-4676-A380-4223DDB9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65D5-5F49-4986-9329-E1B7CDBF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1432E-3E7A-4D29-9838-0747D756E3EC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972E-C6C6-4AD3-962E-B9D7E9E9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CDEBD-3EBF-4F67-AFE0-88078E3C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FA8C0-7708-439A-8BFC-50AC9B94AB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21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atsmodels/statsmodels/issues/2378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image" Target="../media/image1.pn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93DCC3-4171-47C1-9AD3-185F56CA6EFE}"/>
                  </a:ext>
                </a:extLst>
              </p:cNvPr>
              <p:cNvSpPr txBox="1"/>
              <p:nvPr/>
            </p:nvSpPr>
            <p:spPr>
              <a:xfrm>
                <a:off x="8284190" y="3650866"/>
                <a:ext cx="3891768" cy="1835311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The t-statistic: the number of standard deviations that x is away from 0: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1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10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1000" dirty="0"/>
              </a:p>
              <a:p>
                <a:r>
                  <a:rPr lang="en-US" sz="1000" dirty="0"/>
                  <a:t>The t-distribution has a bell shape and for values of n &gt; ~30 it is similar to the normal distribution. Consequently, it is a simple matter to compute the probability of observing any number equal to |t| or larger in absolute value, assuming β</a:t>
                </a:r>
                <a:r>
                  <a:rPr lang="en-US" sz="1000" baseline="-25000" dirty="0"/>
                  <a:t>1</a:t>
                </a:r>
                <a:r>
                  <a:rPr lang="en-US" sz="1000" dirty="0"/>
                  <a:t>= 0. We call this probability the p-value. A small p-value indicates that it is unlikely to observe such a substantial association between predictor and the response due to chance, in the absence of any real association between the predictor and the response. We reject the null hypothesis if the p-value is small enough.</a:t>
                </a:r>
                <a:endParaRPr lang="en-CA" sz="1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93DCC3-4171-47C1-9AD3-185F56CA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90" y="3650866"/>
                <a:ext cx="3891768" cy="1835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BEC7B-AFE5-4A92-B520-2A04CE6C5C65}"/>
              </a:ext>
            </a:extLst>
          </p:cNvPr>
          <p:cNvGrpSpPr/>
          <p:nvPr/>
        </p:nvGrpSpPr>
        <p:grpSpPr>
          <a:xfrm>
            <a:off x="4235584" y="5606171"/>
            <a:ext cx="1703948" cy="1162043"/>
            <a:chOff x="6380421" y="242332"/>
            <a:chExt cx="1553849" cy="9959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62D584-BA0F-4FE4-8751-FE7A42AED984}"/>
                </a:ext>
              </a:extLst>
            </p:cNvPr>
            <p:cNvGrpSpPr/>
            <p:nvPr/>
          </p:nvGrpSpPr>
          <p:grpSpPr>
            <a:xfrm>
              <a:off x="6429920" y="255933"/>
              <a:ext cx="1504350" cy="982317"/>
              <a:chOff x="6429920" y="255933"/>
              <a:chExt cx="1504350" cy="98231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23CF2-CB38-4EE5-8369-017F7EDE86BC}"/>
                  </a:ext>
                </a:extLst>
              </p:cNvPr>
              <p:cNvSpPr txBox="1"/>
              <p:nvPr/>
            </p:nvSpPr>
            <p:spPr>
              <a:xfrm>
                <a:off x="6429921" y="255933"/>
                <a:ext cx="1504349" cy="442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Adjusted R</a:t>
                </a:r>
                <a:r>
                  <a:rPr lang="en-US" sz="800" baseline="30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penalizes the R</a:t>
                </a:r>
                <a:r>
                  <a:rPr lang="en-US" sz="800" baseline="30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for each coefficient you add (gap grows with R</a:t>
                </a:r>
                <a:r>
                  <a:rPr lang="en-US" sz="800" baseline="30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2</a:t>
                </a:r>
                <a:r>
                  <a:rPr lang="en-US" sz="8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</a:t>
                </a:r>
                <a:endParaRPr lang="en-CA" sz="8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CCA17D2-2CF8-4827-B25E-687E5702B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920" y="697968"/>
                <a:ext cx="1498173" cy="540282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1D21C-5BF7-46B9-88B7-066164EBD3AC}"/>
                </a:ext>
              </a:extLst>
            </p:cNvPr>
            <p:cNvSpPr/>
            <p:nvPr/>
          </p:nvSpPr>
          <p:spPr>
            <a:xfrm>
              <a:off x="6380421" y="242332"/>
              <a:ext cx="1547672" cy="99591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AF8E3A-5D60-4913-94AF-1AFBCEC48491}"/>
              </a:ext>
            </a:extLst>
          </p:cNvPr>
          <p:cNvGrpSpPr/>
          <p:nvPr/>
        </p:nvGrpSpPr>
        <p:grpSpPr>
          <a:xfrm>
            <a:off x="4445205" y="3948382"/>
            <a:ext cx="1494327" cy="1305425"/>
            <a:chOff x="7501508" y="131047"/>
            <a:chExt cx="1407600" cy="99591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B03E4-A6B6-4B66-8F82-78BF01B4C84C}"/>
                </a:ext>
              </a:extLst>
            </p:cNvPr>
            <p:cNvGrpSpPr/>
            <p:nvPr/>
          </p:nvGrpSpPr>
          <p:grpSpPr>
            <a:xfrm>
              <a:off x="7517223" y="153726"/>
              <a:ext cx="1391885" cy="959639"/>
              <a:chOff x="7517223" y="153726"/>
              <a:chExt cx="1391885" cy="95963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51E524-41DD-48C2-83D1-482B115FBAFC}"/>
                  </a:ext>
                </a:extLst>
              </p:cNvPr>
              <p:cNvSpPr txBox="1"/>
              <p:nvPr/>
            </p:nvSpPr>
            <p:spPr>
              <a:xfrm>
                <a:off x="7517223" y="153726"/>
                <a:ext cx="1391885" cy="58377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9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F-test is a measure of the explained variance over the unexplained variance. </a:t>
                </a:r>
              </a:p>
              <a:p>
                <a:r>
                  <a:rPr lang="en-US" sz="9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Null hypothesis = H</a:t>
                </a:r>
                <a:r>
                  <a:rPr lang="en-US" sz="900" baseline="-250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o</a:t>
                </a:r>
                <a:r>
                  <a:rPr lang="en-US" sz="900" dirty="0"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= all coefficients are zero</a:t>
                </a:r>
                <a:endParaRPr lang="en-CA" sz="9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A91CEA2-B164-4FD4-A734-5AD048B56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3696" y="694105"/>
                <a:ext cx="1198938" cy="419260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364A7-C458-4C0D-819F-9F4271237EE9}"/>
                </a:ext>
              </a:extLst>
            </p:cNvPr>
            <p:cNvSpPr/>
            <p:nvPr/>
          </p:nvSpPr>
          <p:spPr>
            <a:xfrm>
              <a:off x="7501508" y="131047"/>
              <a:ext cx="1407600" cy="99591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0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8C31D3-D29C-46AA-886F-7B48FCD2BB00}"/>
              </a:ext>
            </a:extLst>
          </p:cNvPr>
          <p:cNvGrpSpPr/>
          <p:nvPr/>
        </p:nvGrpSpPr>
        <p:grpSpPr>
          <a:xfrm>
            <a:off x="5903336" y="3945828"/>
            <a:ext cx="2350017" cy="2623783"/>
            <a:chOff x="3494952" y="101405"/>
            <a:chExt cx="2350017" cy="26237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885722-3E22-4980-9459-C3F40E852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4485" y="120423"/>
              <a:ext cx="2191586" cy="1735852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78E0E5-360A-4B55-B500-0D45E29433B0}"/>
                </a:ext>
              </a:extLst>
            </p:cNvPr>
            <p:cNvSpPr txBox="1"/>
            <p:nvPr/>
          </p:nvSpPr>
          <p:spPr>
            <a:xfrm>
              <a:off x="3494952" y="1011579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Bodoni MT" panose="02070603080606020203" pitchFamily="18" charset="0"/>
                </a:rPr>
                <a:t>TSS =</a:t>
              </a:r>
              <a:endParaRPr lang="en-CA" sz="900" i="1" dirty="0">
                <a:latin typeface="Bodoni MT" panose="020706030806060202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A6239D-A1BF-4EB5-9FDE-C5EC6C225779}"/>
                </a:ext>
              </a:extLst>
            </p:cNvPr>
            <p:cNvSpPr txBox="1"/>
            <p:nvPr/>
          </p:nvSpPr>
          <p:spPr>
            <a:xfrm>
              <a:off x="3527037" y="1649506"/>
              <a:ext cx="5084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Bodoni MT" panose="02070603080606020203" pitchFamily="18" charset="0"/>
                </a:rPr>
                <a:t>RSS =</a:t>
              </a:r>
              <a:endParaRPr lang="en-CA" sz="900" i="1" dirty="0">
                <a:latin typeface="Bodoni MT" panose="02070603080606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7DF0F5-10B9-4378-BED8-F34E6A41822C}"/>
                    </a:ext>
                  </a:extLst>
                </p:cNvPr>
                <p:cNvSpPr txBox="1"/>
                <p:nvPr/>
              </p:nvSpPr>
              <p:spPr>
                <a:xfrm>
                  <a:off x="3824240" y="1896443"/>
                  <a:ext cx="1593706" cy="3451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</a:t>
                  </a:r>
                  <a:r>
                    <a:rPr lang="en-US" sz="1050" i="1" baseline="30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sz="105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𝐸𝑥𝑝𝑙𝑎𝑖𝑛𝑒𝑑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𝑈𝑛𝑒𝑥𝑝𝑙𝑎𝑖𝑛𝑒𝑑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</m:oMath>
                  </a14:m>
                  <a:endParaRPr lang="en-CA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7DF0F5-10B9-4378-BED8-F34E6A418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240" y="1896443"/>
                  <a:ext cx="1593706" cy="3451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2D128C-7657-477C-AAE6-1D71535D1984}"/>
                </a:ext>
              </a:extLst>
            </p:cNvPr>
            <p:cNvSpPr/>
            <p:nvPr/>
          </p:nvSpPr>
          <p:spPr>
            <a:xfrm>
              <a:off x="3552433" y="101405"/>
              <a:ext cx="2292536" cy="2623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17E020-0C18-48CE-8A97-45F0ECC3752D}"/>
                </a:ext>
              </a:extLst>
            </p:cNvPr>
            <p:cNvSpPr txBox="1"/>
            <p:nvPr/>
          </p:nvSpPr>
          <p:spPr>
            <a:xfrm>
              <a:off x="3588548" y="2272409"/>
              <a:ext cx="21915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sz="1000" i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0 indicates the regression is producing the mean</a:t>
              </a:r>
              <a:endParaRPr lang="en-CA" sz="1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F78DBB-3C3B-40A5-9D56-9C257868D3A6}"/>
                  </a:ext>
                </a:extLst>
              </p:cNvPr>
              <p:cNvSpPr txBox="1"/>
              <p:nvPr/>
            </p:nvSpPr>
            <p:spPr>
              <a:xfrm rot="10800000" flipV="1">
                <a:off x="3447696" y="9373"/>
                <a:ext cx="4135063" cy="388054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b="1" u="sng" dirty="0"/>
                  <a:t>Condition Number</a:t>
                </a:r>
                <a:r>
                  <a:rPr lang="en-US" sz="900" b="1" dirty="0"/>
                  <a:t>: </a:t>
                </a:r>
                <a:r>
                  <a:rPr lang="en-US" sz="900" dirty="0"/>
                  <a:t>CN of a function measures how much the output value of the function can change for a small change in the input argument. When CN = 1, then a solution algorithm can find in principle an approximation of the solution whose precision is no worse than that of the data. CN is a property of the posed problem and not the fit or regression.</a:t>
                </a:r>
              </a:p>
              <a:p>
                <a:endParaRPr lang="en-US" sz="900" dirty="0"/>
              </a:p>
              <a:p>
                <a:r>
                  <a:rPr lang="en-US" sz="900" dirty="0"/>
                  <a:t>In SM, the Condition number (for an </a:t>
                </a:r>
                <a:r>
                  <a:rPr lang="en-US" sz="900" i="1" dirty="0"/>
                  <a:t>Ax = b </a:t>
                </a:r>
                <a:r>
                  <a:rPr lang="en-US" sz="900" dirty="0"/>
                  <a:t>formulation)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  <a:p>
                <a:r>
                  <a:rPr lang="en-US" sz="9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9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9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900" dirty="0"/>
                  <a:t> are the maximal and minimal (by moduli) eigenvalues of </a:t>
                </a:r>
                <a:r>
                  <a:rPr lang="en-US" sz="900" i="1" dirty="0"/>
                  <a:t>A</a:t>
                </a:r>
                <a:r>
                  <a:rPr lang="en-US" sz="900" dirty="0"/>
                  <a:t> respectively</a:t>
                </a:r>
              </a:p>
              <a:p>
                <a:endParaRPr lang="en-US" sz="900" dirty="0"/>
              </a:p>
              <a:p>
                <a:r>
                  <a:rPr lang="en-US" sz="900" dirty="0"/>
                  <a:t>The CN may also be infinite, but this implies that the problem is ill-posed (does not possess a unique, well-defined solution for each choice of data; that is, the matrix is not invertible), and no algorithm can be expected to reliably find a solution. A large CN can be used as a diagnostic for multicollinearity. </a:t>
                </a:r>
                <a:r>
                  <a:rPr lang="en-US" sz="900" dirty="0" err="1"/>
                  <a:t>Multicolinearity</a:t>
                </a:r>
                <a:r>
                  <a:rPr lang="en-US" sz="900" dirty="0"/>
                  <a:t> artificially increases the standard errors.</a:t>
                </a:r>
              </a:p>
              <a:p>
                <a:endParaRPr lang="en-US" sz="900" dirty="0"/>
              </a:p>
              <a:p>
                <a:r>
                  <a:rPr lang="en-CA" sz="900" dirty="0"/>
                  <a:t>The issue in SM is that the reported CN can be large due to the scales of the x where no multicollinearity exists. There is a proposal to also report the </a:t>
                </a:r>
                <a:r>
                  <a:rPr lang="en-CA" sz="900" dirty="0">
                    <a:hlinkClick r:id="rId8"/>
                  </a:rPr>
                  <a:t>Normalized Condition Number</a:t>
                </a:r>
                <a:r>
                  <a:rPr lang="en-CA" sz="900" dirty="0"/>
                  <a:t> which would eliminate this issue.</a:t>
                </a:r>
              </a:p>
              <a:p>
                <a:endParaRPr lang="en-US" sz="900" dirty="0"/>
              </a:p>
              <a:p>
                <a:r>
                  <a:rPr lang="en-US" sz="900" dirty="0"/>
                  <a:t>The </a:t>
                </a:r>
                <a:r>
                  <a:rPr lang="en-US" sz="900" u="sng" dirty="0"/>
                  <a:t>relative condition number </a:t>
                </a:r>
                <a:r>
                  <a:rPr lang="en-US" sz="900" dirty="0"/>
                  <a:t>is the maximum ratio of the fractional change in f(x) to any fractional change in x. If f is differentiable, this is equivalent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/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CA" sz="900" dirty="0"/>
              </a:p>
              <a:p>
                <a:r>
                  <a:rPr lang="en-CA" sz="900" dirty="0"/>
                  <a:t>Where J(x) is the Jacobian matrix of partial derivatives.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F78DBB-3C3B-40A5-9D56-9C257868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447696" y="9373"/>
                <a:ext cx="4135063" cy="38805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1D7186-0BBD-41D8-8C8D-05A92265F3E3}"/>
                  </a:ext>
                </a:extLst>
              </p:cNvPr>
              <p:cNvSpPr txBox="1"/>
              <p:nvPr/>
            </p:nvSpPr>
            <p:spPr>
              <a:xfrm>
                <a:off x="7615893" y="13174"/>
                <a:ext cx="4560065" cy="362932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/>
                  <a:t>Log-Likelihood</a:t>
                </a:r>
                <a:r>
                  <a:rPr lang="pt-BR" sz="1000" dirty="0"/>
                  <a:t>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000" i="1" smtClean="0"/>
                        <m:t>L</m:t>
                      </m:r>
                      <m:r>
                        <m:rPr>
                          <m:nor/>
                        </m:rPr>
                        <a:rPr lang="pt-BR" sz="1000" smtClean="0"/>
                        <m:t>(</m:t>
                      </m:r>
                      <m:r>
                        <m:rPr>
                          <m:nor/>
                        </m:rPr>
                        <a:rPr lang="pt-BR" sz="1000" smtClean="0"/>
                        <m:t>θ</m:t>
                      </m:r>
                      <m:r>
                        <m:rPr>
                          <m:nor/>
                        </m:rPr>
                        <a:rPr lang="pt-BR" sz="1000" smtClean="0"/>
                        <m:t>) </m:t>
                      </m:r>
                      <m:r>
                        <m:rPr>
                          <m:nor/>
                        </m:rPr>
                        <a:rPr lang="pt-BR" sz="1000" i="1" smtClean="0"/>
                        <m:t>= − </m:t>
                      </m:r>
                      <m:f>
                        <m:fPr>
                          <m:ctrlPr>
                            <a:rPr lang="pt-B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00" b="0" i="1" smtClean="0"/>
                            <m:t>n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pt-BR" sz="1000" smtClean="0"/>
                        <m:t> </m:t>
                      </m:r>
                      <m:r>
                        <m:rPr>
                          <m:nor/>
                        </m:rPr>
                        <a:rPr lang="pt-BR" sz="1000"/>
                        <m:t>log</m:t>
                      </m:r>
                      <m:r>
                        <m:rPr>
                          <m:nor/>
                        </m:rPr>
                        <a:rPr lang="pt-BR" sz="1000"/>
                        <m:t>(</m:t>
                      </m:r>
                      <m:r>
                        <m:rPr>
                          <m:nor/>
                        </m:rPr>
                        <a:rPr lang="pt-BR" sz="1000" i="1"/>
                        <m:t>2</m:t>
                      </m:r>
                      <m:r>
                        <m:rPr>
                          <m:nor/>
                        </m:rPr>
                        <a:rPr lang="pt-BR" sz="1000" i="1"/>
                        <m:t>π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1000"/>
                            <m:t>σ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000"/>
                        <m:t>) −</m:t>
                      </m:r>
                      <m:f>
                        <m:fPr>
                          <m:ctrlPr>
                            <a:rPr lang="pt-BR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00" b="0" i="0" smtClean="0"/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pt-BR" sz="1000"/>
                                <m:t>σ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pt-BR" sz="1000"/>
                                <m:t>(</m:t>
                              </m:r>
                              <m:sSub>
                                <m:sSubPr>
                                  <m:ctrlPr>
                                    <a:rPr lang="pt-B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000"/>
                                <m:t> − </m:t>
                              </m:r>
                              <m:sSub>
                                <m:sSubPr>
                                  <m:ctrlPr>
                                    <a:rPr lang="pt-B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1000"/>
                                    <m:t>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000"/>
                                <m:t>(</m:t>
                              </m:r>
                              <m:sSub>
                                <m:sSubPr>
                                  <m:ctrlPr>
                                    <a:rPr lang="pt-B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000"/>
                                <m:t>))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000" dirty="0"/>
              </a:p>
              <a:p>
                <a:r>
                  <a:rPr lang="en-CA" sz="1000" dirty="0"/>
                  <a:t>We can use this value to compare models. Higher is better.</a:t>
                </a:r>
              </a:p>
              <a:p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= 2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– 2 </m:t>
                      </m:r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) – 2 </m:t>
                      </m:r>
                      <m:r>
                        <m:rPr>
                          <m:sty m:val="p"/>
                        </m:rPr>
                        <a:rPr lang="en-US" sz="100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i="1" dirty="0"/>
              </a:p>
              <a:p>
                <a:r>
                  <a:rPr lang="en-US" sz="1000" dirty="0"/>
                  <a:t>The </a:t>
                </a:r>
                <a:r>
                  <a:rPr lang="en-US" sz="1000" b="1" dirty="0"/>
                  <a:t>Akaike information criterion (AIC) </a:t>
                </a:r>
                <a:r>
                  <a:rPr lang="en-US" sz="1000" dirty="0"/>
                  <a:t>is an estimator of out-of-sample prediction error and thereby relative quality of statistical models for a given set of data. Given a collection of models for the data, AIC estimates the quality of each model, relative to each of the other models. Thus, AIC provides a means for model selection.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In general, some information will be lost by using the statistical model to represent the process. AIC estimates the relative amount of information lost by a given model: the less information a model loses, the higher the quality of that model. AIC deals with the trade-off between the goodness of fit (risk of overfitting) of the model and the simplicity (risk of underfitting) of the model.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</a:t>
                </a:r>
                <a:r>
                  <a:rPr lang="en-US" sz="1000" b="1" dirty="0"/>
                  <a:t>Bayesian information criterion (BIC) </a:t>
                </a:r>
                <a:r>
                  <a:rPr lang="en-US" sz="1000" dirty="0"/>
                  <a:t>is similar but with a modified first term which is the penalty term for increasing the complexity of the model.</a:t>
                </a:r>
              </a:p>
              <a:p>
                <a:endParaRPr lang="en-US" sz="1000" dirty="0"/>
              </a:p>
              <a:p>
                <a:r>
                  <a:rPr lang="en-US" sz="600" dirty="0"/>
                  <a:t>Note: k = no. of parameters but BIC Wikipedia states we should have k = 3 for the model at left: (</a:t>
                </a:r>
                <a:r>
                  <a:rPr lang="en-US" sz="600" dirty="0" err="1"/>
                  <a:t>slope+intercept+constant</a:t>
                </a:r>
                <a:r>
                  <a:rPr lang="en-US" sz="600" dirty="0"/>
                  <a:t> variance errors). The math at left works for k = p = 2 for both AIC &amp; BIC.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1D7186-0BBD-41D8-8C8D-05A92265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93" y="13174"/>
                <a:ext cx="4560065" cy="3629327"/>
              </a:xfrm>
              <a:prstGeom prst="rect">
                <a:avLst/>
              </a:prstGeom>
              <a:blipFill>
                <a:blip r:embed="rId10"/>
                <a:stretch>
                  <a:fillRect t="-814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CD74002-4493-4208-B4C7-3546B20904B3}"/>
              </a:ext>
            </a:extLst>
          </p:cNvPr>
          <p:cNvGrpSpPr/>
          <p:nvPr/>
        </p:nvGrpSpPr>
        <p:grpSpPr>
          <a:xfrm>
            <a:off x="8277726" y="5494543"/>
            <a:ext cx="3891767" cy="1358498"/>
            <a:chOff x="2306568" y="4901785"/>
            <a:chExt cx="3789432" cy="12592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D584B5-6E24-4E9E-BD8F-B2C683314AAC}"/>
                </a:ext>
              </a:extLst>
            </p:cNvPr>
            <p:cNvGrpSpPr/>
            <p:nvPr/>
          </p:nvGrpSpPr>
          <p:grpSpPr>
            <a:xfrm>
              <a:off x="2344016" y="4901785"/>
              <a:ext cx="3641271" cy="1234635"/>
              <a:chOff x="2344016" y="4901785"/>
              <a:chExt cx="3641271" cy="123463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4FBA83-9AEA-4865-BC22-1E275E042BFC}"/>
                  </a:ext>
                </a:extLst>
              </p:cNvPr>
              <p:cNvGrpSpPr/>
              <p:nvPr/>
            </p:nvGrpSpPr>
            <p:grpSpPr>
              <a:xfrm>
                <a:off x="2344016" y="4901785"/>
                <a:ext cx="3641271" cy="1229306"/>
                <a:chOff x="2576608" y="4939918"/>
                <a:chExt cx="3641271" cy="1229306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E1C9228-8880-4B77-9632-8E04E82C5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6608" y="4939918"/>
                  <a:ext cx="3641271" cy="1229306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C9F0EBD-D360-4B68-8540-D46B58852DDE}"/>
                    </a:ext>
                  </a:extLst>
                </p:cNvPr>
                <p:cNvSpPr/>
                <p:nvPr/>
              </p:nvSpPr>
              <p:spPr>
                <a:xfrm>
                  <a:off x="2576608" y="4939918"/>
                  <a:ext cx="1252442" cy="1366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00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0E92C13-C712-421E-8F98-62AD0E78B741}"/>
                    </a:ext>
                  </a:extLst>
                </p:cNvPr>
                <p:cNvSpPr/>
                <p:nvPr/>
              </p:nvSpPr>
              <p:spPr>
                <a:xfrm>
                  <a:off x="3259687" y="6055703"/>
                  <a:ext cx="2958192" cy="113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000"/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F2CC11D-BED0-48E5-B6DF-46EDFE8F1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4986" y="5972150"/>
                <a:ext cx="769331" cy="16427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38A0F44-6959-4A85-8EE8-D0A631DFC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6191" y="5966821"/>
                <a:ext cx="788496" cy="164270"/>
              </a:xfrm>
              <a:prstGeom prst="rect">
                <a:avLst/>
              </a:prstGeom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2FEF1C-C03E-45CF-B1D5-A32A36869C32}"/>
                </a:ext>
              </a:extLst>
            </p:cNvPr>
            <p:cNvSpPr/>
            <p:nvPr/>
          </p:nvSpPr>
          <p:spPr>
            <a:xfrm>
              <a:off x="2306568" y="4905874"/>
              <a:ext cx="3789432" cy="12551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40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3274651-A73A-4B1E-ABAF-4E1BB331DE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960" y="75501"/>
            <a:ext cx="3091545" cy="37256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B32093-19EA-4764-B242-986A7D747530}"/>
              </a:ext>
            </a:extLst>
          </p:cNvPr>
          <p:cNvSpPr/>
          <p:nvPr/>
        </p:nvSpPr>
        <p:spPr>
          <a:xfrm>
            <a:off x="1918053" y="115124"/>
            <a:ext cx="1292818" cy="190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8B02B9-9605-4DC6-BE38-DA758B76423E}"/>
              </a:ext>
            </a:extLst>
          </p:cNvPr>
          <p:cNvSpPr/>
          <p:nvPr/>
        </p:nvSpPr>
        <p:spPr>
          <a:xfrm>
            <a:off x="1914554" y="319704"/>
            <a:ext cx="1292818" cy="1901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DEB8A-72A4-4FC1-99B9-BE3F970B6D0C}"/>
              </a:ext>
            </a:extLst>
          </p:cNvPr>
          <p:cNvSpPr/>
          <p:nvPr/>
        </p:nvSpPr>
        <p:spPr>
          <a:xfrm>
            <a:off x="1914554" y="536244"/>
            <a:ext cx="1292818" cy="3706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872C5-0168-476E-98A9-83DEE1EE0098}"/>
              </a:ext>
            </a:extLst>
          </p:cNvPr>
          <p:cNvSpPr/>
          <p:nvPr/>
        </p:nvSpPr>
        <p:spPr>
          <a:xfrm>
            <a:off x="1318474" y="3600659"/>
            <a:ext cx="1366044" cy="19972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F4432-29A1-4F2C-8F9A-572A0D0F7B97}"/>
              </a:ext>
            </a:extLst>
          </p:cNvPr>
          <p:cNvSpPr txBox="1"/>
          <p:nvPr/>
        </p:nvSpPr>
        <p:spPr>
          <a:xfrm>
            <a:off x="1253991" y="1062416"/>
            <a:ext cx="403702" cy="319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= n</a:t>
            </a:r>
            <a:endParaRPr lang="en-CA" sz="16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7B35A-912E-421C-9BB5-263A3C0518BE}"/>
              </a:ext>
            </a:extLst>
          </p:cNvPr>
          <p:cNvSpPr txBox="1"/>
          <p:nvPr/>
        </p:nvSpPr>
        <p:spPr>
          <a:xfrm>
            <a:off x="1246625" y="1259412"/>
            <a:ext cx="680491" cy="319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= n – p</a:t>
            </a:r>
            <a:endParaRPr lang="en-CA" sz="1600" i="1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42AEED-1586-4CC2-8175-E3CFC5DD3085}"/>
              </a:ext>
            </a:extLst>
          </p:cNvPr>
          <p:cNvSpPr/>
          <p:nvPr/>
        </p:nvSpPr>
        <p:spPr>
          <a:xfrm>
            <a:off x="1919575" y="944854"/>
            <a:ext cx="1292818" cy="5757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B612A-3AF3-48D2-AEC1-72AF5474842E}"/>
              </a:ext>
            </a:extLst>
          </p:cNvPr>
          <p:cNvSpPr/>
          <p:nvPr/>
        </p:nvSpPr>
        <p:spPr>
          <a:xfrm>
            <a:off x="896974" y="2055820"/>
            <a:ext cx="357017" cy="81726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E4557E-D632-442C-98EC-F2C72EF89524}"/>
              </a:ext>
            </a:extLst>
          </p:cNvPr>
          <p:cNvSpPr/>
          <p:nvPr/>
        </p:nvSpPr>
        <p:spPr>
          <a:xfrm>
            <a:off x="1963544" y="2055820"/>
            <a:ext cx="680587" cy="81726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91BB9-20EC-4A79-8586-A1D3D1BD4BE7}"/>
              </a:ext>
            </a:extLst>
          </p:cNvPr>
          <p:cNvSpPr/>
          <p:nvPr/>
        </p:nvSpPr>
        <p:spPr>
          <a:xfrm>
            <a:off x="1269119" y="2053469"/>
            <a:ext cx="680587" cy="81726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963E8E6F-E098-40A4-A360-6053BC3191AD}"/>
              </a:ext>
            </a:extLst>
          </p:cNvPr>
          <p:cNvSpPr/>
          <p:nvPr/>
        </p:nvSpPr>
        <p:spPr>
          <a:xfrm>
            <a:off x="3267716" y="107103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00"/>
                </a:solidFill>
              </a:rPr>
              <a:t>1</a:t>
            </a:r>
            <a:endParaRPr lang="en-CA" sz="900" dirty="0">
              <a:solidFill>
                <a:srgbClr val="FFFF00"/>
              </a:solidFill>
            </a:endParaRPr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375DDA86-10D8-450F-A282-39508B999382}"/>
              </a:ext>
            </a:extLst>
          </p:cNvPr>
          <p:cNvSpPr/>
          <p:nvPr/>
        </p:nvSpPr>
        <p:spPr>
          <a:xfrm>
            <a:off x="3275739" y="532218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EA11FFF3-8637-46B4-AEC0-BA1986D13223}"/>
              </a:ext>
            </a:extLst>
          </p:cNvPr>
          <p:cNvSpPr/>
          <p:nvPr/>
        </p:nvSpPr>
        <p:spPr>
          <a:xfrm>
            <a:off x="3270095" y="944179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10C5B05-9C61-45A6-8266-5B744FE0DC25}"/>
              </a:ext>
            </a:extLst>
          </p:cNvPr>
          <p:cNvSpPr/>
          <p:nvPr/>
        </p:nvSpPr>
        <p:spPr>
          <a:xfrm rot="10800000">
            <a:off x="3269218" y="1144705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338ACB9A-65CF-4774-9E5A-78702909D089}"/>
              </a:ext>
            </a:extLst>
          </p:cNvPr>
          <p:cNvSpPr/>
          <p:nvPr/>
        </p:nvSpPr>
        <p:spPr>
          <a:xfrm rot="10800000">
            <a:off x="3270095" y="1345231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1EA2907-74EF-4624-90E1-B6E1D9FFF414}"/>
              </a:ext>
            </a:extLst>
          </p:cNvPr>
          <p:cNvSpPr/>
          <p:nvPr/>
        </p:nvSpPr>
        <p:spPr>
          <a:xfrm rot="10800000">
            <a:off x="1142191" y="2264773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A6A506FC-66C0-48F8-ABC3-4E18BB81734D}"/>
              </a:ext>
            </a:extLst>
          </p:cNvPr>
          <p:cNvSpPr/>
          <p:nvPr/>
        </p:nvSpPr>
        <p:spPr>
          <a:xfrm>
            <a:off x="1375358" y="2052711"/>
            <a:ext cx="282335" cy="212056"/>
          </a:xfrm>
          <a:prstGeom prst="upArrow">
            <a:avLst>
              <a:gd name="adj1" fmla="val 61807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|t|&gt;2</a:t>
            </a:r>
            <a:endParaRPr lang="en-CA" sz="500" dirty="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064A075A-C0FA-42E3-BC26-509EE67B0294}"/>
              </a:ext>
            </a:extLst>
          </p:cNvPr>
          <p:cNvSpPr/>
          <p:nvPr/>
        </p:nvSpPr>
        <p:spPr>
          <a:xfrm rot="10800000">
            <a:off x="2725746" y="3607820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FB0E9E8A-309E-4939-BA57-AA39C3396929}"/>
              </a:ext>
            </a:extLst>
          </p:cNvPr>
          <p:cNvSpPr/>
          <p:nvPr/>
        </p:nvSpPr>
        <p:spPr>
          <a:xfrm>
            <a:off x="3269218" y="316383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00"/>
                </a:solidFill>
              </a:rPr>
              <a:t>1</a:t>
            </a:r>
            <a:endParaRPr lang="en-CA" sz="900" dirty="0">
              <a:solidFill>
                <a:srgbClr val="FFFF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8B079E52-256E-4438-A9C3-7011E03C033B}"/>
              </a:ext>
            </a:extLst>
          </p:cNvPr>
          <p:cNvSpPr/>
          <p:nvPr/>
        </p:nvSpPr>
        <p:spPr>
          <a:xfrm rot="10800000">
            <a:off x="1835138" y="2264767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</a:t>
            </a:r>
            <a:endParaRPr lang="en-CA" sz="7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02C03-298E-4E7B-A4F1-932D7263F6D3}"/>
                  </a:ext>
                </a:extLst>
              </p:cNvPr>
              <p:cNvSpPr txBox="1"/>
              <p:nvPr/>
            </p:nvSpPr>
            <p:spPr>
              <a:xfrm>
                <a:off x="10086" y="5555945"/>
                <a:ext cx="3351397" cy="1223412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b="1" u="sng" dirty="0"/>
                  <a:t>Durbin-</a:t>
                </a:r>
                <a:r>
                  <a:rPr lang="en-US" sz="1050" b="1" u="sng" dirty="0" err="1"/>
                  <a:t>Waton</a:t>
                </a:r>
                <a:r>
                  <a:rPr lang="en-US" sz="1050" dirty="0"/>
                  <a:t> is a test for heteroscedasticity which invalidates p-value because the standard errors are not consistent. We use robust standard errors to remedy this.</a:t>
                </a:r>
              </a:p>
              <a:p>
                <a:r>
                  <a:rPr lang="en-US" sz="1050" dirty="0"/>
                  <a:t>d </a:t>
                </a:r>
                <a14:m>
                  <m:oMath xmlns:m="http://schemas.openxmlformats.org/officeDocument/2006/math"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050" dirty="0"/>
                  <a:t> [0,4]; </a:t>
                </a:r>
              </a:p>
              <a:p>
                <a:r>
                  <a:rPr lang="en-US" sz="1050" dirty="0"/>
                  <a:t>2 indicates no autocorrelation of errors. </a:t>
                </a:r>
              </a:p>
              <a:p>
                <a:r>
                  <a:rPr lang="en-US" sz="1050" dirty="0"/>
                  <a:t>d </a:t>
                </a:r>
                <a14:m>
                  <m:oMath xmlns:m="http://schemas.openxmlformats.org/officeDocument/2006/math"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CA" sz="1050" dirty="0"/>
                  <a:t> 2: positive autocorrelation; </a:t>
                </a:r>
              </a:p>
              <a:p>
                <a:r>
                  <a:rPr lang="en-CA" sz="1050" dirty="0"/>
                  <a:t>d &gt; 2: negative autocorrelation.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02C03-298E-4E7B-A4F1-932D7263F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" y="5555945"/>
                <a:ext cx="3351397" cy="1223412"/>
              </a:xfrm>
              <a:prstGeom prst="rect">
                <a:avLst/>
              </a:prstGeom>
              <a:blipFill>
                <a:blip r:embed="rId15"/>
                <a:stretch>
                  <a:fillRect b="-483"/>
                </a:stretch>
              </a:blip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Up 61">
            <a:extLst>
              <a:ext uri="{FF2B5EF4-FFF2-40B4-BE49-F238E27FC236}">
                <a16:creationId xmlns:a16="http://schemas.microsoft.com/office/drawing/2014/main" id="{2EBC4B64-34EE-4741-B563-E28BD067606A}"/>
              </a:ext>
            </a:extLst>
          </p:cNvPr>
          <p:cNvSpPr/>
          <p:nvPr/>
        </p:nvSpPr>
        <p:spPr>
          <a:xfrm rot="10800000">
            <a:off x="3270903" y="740774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130882C8-E020-4F63-82F4-665A51D2329B}"/>
              </a:ext>
            </a:extLst>
          </p:cNvPr>
          <p:cNvSpPr/>
          <p:nvPr/>
        </p:nvSpPr>
        <p:spPr>
          <a:xfrm>
            <a:off x="1914554" y="1535415"/>
            <a:ext cx="1305380" cy="420161"/>
          </a:xfrm>
          <a:prstGeom prst="upArrowCallout">
            <a:avLst>
              <a:gd name="adj1" fmla="val 20253"/>
              <a:gd name="adj2" fmla="val 20847"/>
              <a:gd name="adj3" fmla="val 17287"/>
              <a:gd name="adj4" fmla="val 69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>
              <a:lnSpc>
                <a:spcPts val="1000"/>
              </a:lnSpc>
            </a:pPr>
            <a:r>
              <a:rPr lang="en-US" sz="1200" dirty="0">
                <a:solidFill>
                  <a:srgbClr val="FFFF00"/>
                </a:solidFill>
              </a:rPr>
              <a:t>Model selection criteria</a:t>
            </a:r>
            <a:endParaRPr lang="en-CA" sz="1200" dirty="0">
              <a:solidFill>
                <a:srgbClr val="FFFF00"/>
              </a:solidFill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3B1C7F7A-4B3E-4AC6-9DA0-82651D9A4605}"/>
              </a:ext>
            </a:extLst>
          </p:cNvPr>
          <p:cNvSpPr/>
          <p:nvPr/>
        </p:nvSpPr>
        <p:spPr>
          <a:xfrm>
            <a:off x="921178" y="3203372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00"/>
                </a:solidFill>
              </a:rPr>
              <a:t>1</a:t>
            </a:r>
            <a:endParaRPr lang="en-CA" sz="900" dirty="0">
              <a:solidFill>
                <a:srgbClr val="FFFF00"/>
              </a:solidFill>
            </a:endParaRPr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600F93C4-387A-438C-B4EB-B3D7D15A9AB2}"/>
              </a:ext>
            </a:extLst>
          </p:cNvPr>
          <p:cNvSpPr/>
          <p:nvPr/>
        </p:nvSpPr>
        <p:spPr>
          <a:xfrm rot="10800000">
            <a:off x="672023" y="2997094"/>
            <a:ext cx="104434" cy="19018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</a:t>
            </a:r>
            <a:endParaRPr lang="en-CA" sz="7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1257B3-EA60-40E8-9B7F-E720C20F93D2}"/>
              </a:ext>
            </a:extLst>
          </p:cNvPr>
          <p:cNvSpPr/>
          <p:nvPr/>
        </p:nvSpPr>
        <p:spPr>
          <a:xfrm>
            <a:off x="2710288" y="2995656"/>
            <a:ext cx="104435" cy="164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F5F1E94E-EBD3-42FF-85FD-2F259DC690DB}"/>
              </a:ext>
            </a:extLst>
          </p:cNvPr>
          <p:cNvSpPr/>
          <p:nvPr/>
        </p:nvSpPr>
        <p:spPr>
          <a:xfrm>
            <a:off x="2725910" y="3403898"/>
            <a:ext cx="104434" cy="190184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00"/>
                </a:solidFill>
              </a:rPr>
              <a:t>1</a:t>
            </a:r>
            <a:endParaRPr lang="en-CA" sz="900" dirty="0">
              <a:solidFill>
                <a:srgbClr val="FFFF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0ACF2D-D231-4807-8FD0-139F2033F3BF}"/>
              </a:ext>
            </a:extLst>
          </p:cNvPr>
          <p:cNvGrpSpPr/>
          <p:nvPr/>
        </p:nvGrpSpPr>
        <p:grpSpPr>
          <a:xfrm>
            <a:off x="-48723" y="3913478"/>
            <a:ext cx="4467349" cy="1641232"/>
            <a:chOff x="-48723" y="3913478"/>
            <a:chExt cx="4467349" cy="1641232"/>
          </a:xfrm>
        </p:grpSpPr>
        <p:pic>
          <p:nvPicPr>
            <p:cNvPr id="41" name="Picture 40" descr="Diagram&#10;&#10;Description automatically generated">
              <a:extLst>
                <a:ext uri="{FF2B5EF4-FFF2-40B4-BE49-F238E27FC236}">
                  <a16:creationId xmlns:a16="http://schemas.microsoft.com/office/drawing/2014/main" id="{590A770B-4136-42F6-B735-63C5BA912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4" y="3945828"/>
              <a:ext cx="2810601" cy="1076698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815164-B8A5-4BD0-A8FA-3672922237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77333" y="3924302"/>
              <a:ext cx="1528783" cy="1098224"/>
              <a:chOff x="3480171" y="1472129"/>
              <a:chExt cx="5378079" cy="3863423"/>
            </a:xfrm>
          </p:grpSpPr>
          <p:pic>
            <p:nvPicPr>
              <p:cNvPr id="66" name="Picture 65" descr="Chart, diagram&#10;&#10;Description automatically generated">
                <a:extLst>
                  <a:ext uri="{FF2B5EF4-FFF2-40B4-BE49-F238E27FC236}">
                    <a16:creationId xmlns:a16="http://schemas.microsoft.com/office/drawing/2014/main" id="{7DF0FEB2-CE7F-434B-AD46-52106206E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0" t="3727" b="4918"/>
              <a:stretch/>
            </p:blipFill>
            <p:spPr>
              <a:xfrm>
                <a:off x="3480171" y="1472129"/>
                <a:ext cx="5378079" cy="3863423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AFB006D-5B09-47E0-81CD-569AD8863CD1}"/>
                  </a:ext>
                </a:extLst>
              </p:cNvPr>
              <p:cNvSpPr txBox="1"/>
              <p:nvPr/>
            </p:nvSpPr>
            <p:spPr>
              <a:xfrm>
                <a:off x="5511080" y="1630342"/>
                <a:ext cx="614673" cy="821844"/>
              </a:xfrm>
              <a:prstGeom prst="rect">
                <a:avLst/>
              </a:prstGeom>
              <a:noFill/>
            </p:spPr>
            <p:txBody>
              <a:bodyPr wrap="none" lIns="0" tIns="18000" rIns="0" bIns="0" rtlCol="0">
                <a:spAutoFit/>
              </a:bodyPr>
              <a:lstStyle/>
              <a:p>
                <a:pPr algn="ctr"/>
                <a:r>
                  <a:rPr lang="en-US" sz="700" b="1" dirty="0"/>
                  <a:t>(+)</a:t>
                </a:r>
              </a:p>
              <a:p>
                <a:pPr algn="ctr"/>
                <a:r>
                  <a:rPr lang="en-US" sz="700" b="1" dirty="0"/>
                  <a:t>k &lt; 3</a:t>
                </a:r>
                <a:endParaRPr lang="en-CA" sz="700" b="1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B46755-AA66-4B41-BBD2-967B1924AA4A}"/>
                  </a:ext>
                </a:extLst>
              </p:cNvPr>
              <p:cNvSpPr txBox="1"/>
              <p:nvPr/>
            </p:nvSpPr>
            <p:spPr>
              <a:xfrm>
                <a:off x="5535142" y="2806905"/>
                <a:ext cx="614673" cy="821844"/>
              </a:xfrm>
              <a:prstGeom prst="rect">
                <a:avLst/>
              </a:prstGeom>
              <a:noFill/>
            </p:spPr>
            <p:txBody>
              <a:bodyPr wrap="none" lIns="0" tIns="18000" rIns="0" bIns="0" rtlCol="0">
                <a:spAutoFit/>
              </a:bodyPr>
              <a:lstStyle/>
              <a:p>
                <a:pPr algn="ctr"/>
                <a:r>
                  <a:rPr lang="en-US" sz="700" b="1" dirty="0"/>
                  <a:t>(0)</a:t>
                </a:r>
              </a:p>
              <a:p>
                <a:pPr algn="ctr"/>
                <a:r>
                  <a:rPr lang="en-US" sz="700" b="1" dirty="0"/>
                  <a:t>k = 3</a:t>
                </a:r>
                <a:endParaRPr lang="en-CA" sz="7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05758BB-91C2-45E7-9ACC-ADBCF457F2CB}"/>
                  </a:ext>
                </a:extLst>
              </p:cNvPr>
              <p:cNvSpPr txBox="1"/>
              <p:nvPr/>
            </p:nvSpPr>
            <p:spPr>
              <a:xfrm>
                <a:off x="5511080" y="4513707"/>
                <a:ext cx="614673" cy="821844"/>
              </a:xfrm>
              <a:prstGeom prst="rect">
                <a:avLst/>
              </a:prstGeom>
              <a:noFill/>
            </p:spPr>
            <p:txBody>
              <a:bodyPr wrap="none" lIns="0" tIns="18000" rIns="0" bIns="0" rtlCol="0">
                <a:spAutoFit/>
              </a:bodyPr>
              <a:lstStyle/>
              <a:p>
                <a:pPr algn="ctr"/>
                <a:r>
                  <a:rPr lang="en-US" sz="700" b="1" dirty="0"/>
                  <a:t>(-)</a:t>
                </a:r>
              </a:p>
              <a:p>
                <a:pPr algn="ctr"/>
                <a:r>
                  <a:rPr lang="en-US" sz="700" b="1" dirty="0"/>
                  <a:t>k &gt; 3</a:t>
                </a:r>
                <a:endParaRPr lang="en-CA" sz="700" b="1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5759C8-62AD-4723-A7A7-CBB6848AC40D}"/>
                </a:ext>
              </a:extLst>
            </p:cNvPr>
            <p:cNvSpPr txBox="1"/>
            <p:nvPr/>
          </p:nvSpPr>
          <p:spPr>
            <a:xfrm>
              <a:off x="-48723" y="5000712"/>
              <a:ext cx="42851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0" u="sng" dirty="0">
                  <a:solidFill>
                    <a:srgbClr val="292929"/>
                  </a:solidFill>
                  <a:effectLst/>
                  <a:latin typeface="charter"/>
                </a:rPr>
                <a:t>Omnibus</a:t>
              </a:r>
              <a:r>
                <a:rPr lang="en-US" sz="1000" b="1" i="0" dirty="0">
                  <a:solidFill>
                    <a:srgbClr val="292929"/>
                  </a:solidFill>
                  <a:effectLst/>
                  <a:latin typeface="charter"/>
                </a:rPr>
                <a:t>: </a:t>
              </a:r>
              <a:r>
                <a:rPr lang="en-US" sz="1000" b="0" i="0" dirty="0">
                  <a:solidFill>
                    <a:srgbClr val="292929"/>
                  </a:solidFill>
                  <a:effectLst/>
                  <a:latin typeface="charter"/>
                </a:rPr>
                <a:t>Tests that the errors are normally distributed (H</a:t>
              </a:r>
              <a:r>
                <a:rPr lang="en-US" sz="1000" b="0" i="0" baseline="-25000" dirty="0">
                  <a:solidFill>
                    <a:srgbClr val="292929"/>
                  </a:solidFill>
                  <a:effectLst/>
                  <a:latin typeface="charter"/>
                </a:rPr>
                <a:t>o</a:t>
              </a:r>
              <a:r>
                <a:rPr lang="en-US" sz="1000" b="0" i="0" dirty="0">
                  <a:solidFill>
                    <a:srgbClr val="292929"/>
                  </a:solidFill>
                  <a:effectLst/>
                  <a:latin typeface="charter"/>
                </a:rPr>
                <a:t>). Omnibus should be ~0; Prob(Omnibus) should be ~1. Skew and Kurtosis testing is included.</a:t>
              </a:r>
            </a:p>
            <a:p>
              <a:r>
                <a:rPr lang="en-US" sz="1000" b="1" u="sng" dirty="0" err="1">
                  <a:solidFill>
                    <a:srgbClr val="292929"/>
                  </a:solidFill>
                  <a:latin typeface="charter"/>
                </a:rPr>
                <a:t>Jarque-Bera</a:t>
              </a:r>
              <a:r>
                <a:rPr lang="en-US" sz="1000" dirty="0">
                  <a:solidFill>
                    <a:srgbClr val="292929"/>
                  </a:solidFill>
                  <a:latin typeface="charter"/>
                </a:rPr>
                <a:t>: Another test akin to Omnibus. </a:t>
              </a:r>
              <a:endParaRPr lang="en-CA" sz="1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4250D3-73A8-4FA6-8B26-7CD213C98667}"/>
                </a:ext>
              </a:extLst>
            </p:cNvPr>
            <p:cNvSpPr/>
            <p:nvPr/>
          </p:nvSpPr>
          <p:spPr>
            <a:xfrm>
              <a:off x="-7132" y="3913478"/>
              <a:ext cx="4425758" cy="16046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F508E6-04E7-489E-90A3-CBCAECF31AAA}"/>
              </a:ext>
            </a:extLst>
          </p:cNvPr>
          <p:cNvSpPr/>
          <p:nvPr/>
        </p:nvSpPr>
        <p:spPr>
          <a:xfrm>
            <a:off x="188615" y="2975811"/>
            <a:ext cx="2488664" cy="827045"/>
          </a:xfrm>
          <a:custGeom>
            <a:avLst/>
            <a:gdLst>
              <a:gd name="connsiteX0" fmla="*/ 0 w 2486526"/>
              <a:gd name="connsiteY0" fmla="*/ 0 h 834189"/>
              <a:gd name="connsiteX1" fmla="*/ 1138990 w 2486526"/>
              <a:gd name="connsiteY1" fmla="*/ 8021 h 834189"/>
              <a:gd name="connsiteX2" fmla="*/ 1155032 w 2486526"/>
              <a:gd name="connsiteY2" fmla="*/ 216568 h 834189"/>
              <a:gd name="connsiteX3" fmla="*/ 2470484 w 2486526"/>
              <a:gd name="connsiteY3" fmla="*/ 216568 h 834189"/>
              <a:gd name="connsiteX4" fmla="*/ 2486526 w 2486526"/>
              <a:gd name="connsiteY4" fmla="*/ 617621 h 834189"/>
              <a:gd name="connsiteX5" fmla="*/ 1130969 w 2486526"/>
              <a:gd name="connsiteY5" fmla="*/ 617621 h 834189"/>
              <a:gd name="connsiteX6" fmla="*/ 1130969 w 2486526"/>
              <a:gd name="connsiteY6" fmla="*/ 834189 h 834189"/>
              <a:gd name="connsiteX7" fmla="*/ 8021 w 2486526"/>
              <a:gd name="connsiteY7" fmla="*/ 810126 h 834189"/>
              <a:gd name="connsiteX8" fmla="*/ 0 w 2486526"/>
              <a:gd name="connsiteY8" fmla="*/ 0 h 834189"/>
              <a:gd name="connsiteX0" fmla="*/ 0 w 2486526"/>
              <a:gd name="connsiteY0" fmla="*/ 0 h 834189"/>
              <a:gd name="connsiteX1" fmla="*/ 1160422 w 2486526"/>
              <a:gd name="connsiteY1" fmla="*/ 5640 h 834189"/>
              <a:gd name="connsiteX2" fmla="*/ 1155032 w 2486526"/>
              <a:gd name="connsiteY2" fmla="*/ 216568 h 834189"/>
              <a:gd name="connsiteX3" fmla="*/ 2470484 w 2486526"/>
              <a:gd name="connsiteY3" fmla="*/ 216568 h 834189"/>
              <a:gd name="connsiteX4" fmla="*/ 2486526 w 2486526"/>
              <a:gd name="connsiteY4" fmla="*/ 617621 h 834189"/>
              <a:gd name="connsiteX5" fmla="*/ 1130969 w 2486526"/>
              <a:gd name="connsiteY5" fmla="*/ 617621 h 834189"/>
              <a:gd name="connsiteX6" fmla="*/ 1130969 w 2486526"/>
              <a:gd name="connsiteY6" fmla="*/ 834189 h 834189"/>
              <a:gd name="connsiteX7" fmla="*/ 8021 w 2486526"/>
              <a:gd name="connsiteY7" fmla="*/ 810126 h 834189"/>
              <a:gd name="connsiteX8" fmla="*/ 0 w 2486526"/>
              <a:gd name="connsiteY8" fmla="*/ 0 h 834189"/>
              <a:gd name="connsiteX0" fmla="*/ 0 w 2486526"/>
              <a:gd name="connsiteY0" fmla="*/ 0 h 834189"/>
              <a:gd name="connsiteX1" fmla="*/ 1150897 w 2486526"/>
              <a:gd name="connsiteY1" fmla="*/ 5640 h 834189"/>
              <a:gd name="connsiteX2" fmla="*/ 1155032 w 2486526"/>
              <a:gd name="connsiteY2" fmla="*/ 216568 h 834189"/>
              <a:gd name="connsiteX3" fmla="*/ 2470484 w 2486526"/>
              <a:gd name="connsiteY3" fmla="*/ 216568 h 834189"/>
              <a:gd name="connsiteX4" fmla="*/ 2486526 w 2486526"/>
              <a:gd name="connsiteY4" fmla="*/ 617621 h 834189"/>
              <a:gd name="connsiteX5" fmla="*/ 1130969 w 2486526"/>
              <a:gd name="connsiteY5" fmla="*/ 617621 h 834189"/>
              <a:gd name="connsiteX6" fmla="*/ 1130969 w 2486526"/>
              <a:gd name="connsiteY6" fmla="*/ 834189 h 834189"/>
              <a:gd name="connsiteX7" fmla="*/ 8021 w 2486526"/>
              <a:gd name="connsiteY7" fmla="*/ 810126 h 834189"/>
              <a:gd name="connsiteX8" fmla="*/ 0 w 2486526"/>
              <a:gd name="connsiteY8" fmla="*/ 0 h 834189"/>
              <a:gd name="connsiteX0" fmla="*/ 0 w 2486526"/>
              <a:gd name="connsiteY0" fmla="*/ 0 h 834189"/>
              <a:gd name="connsiteX1" fmla="*/ 1150897 w 2486526"/>
              <a:gd name="connsiteY1" fmla="*/ 5640 h 834189"/>
              <a:gd name="connsiteX2" fmla="*/ 1155032 w 2486526"/>
              <a:gd name="connsiteY2" fmla="*/ 204662 h 834189"/>
              <a:gd name="connsiteX3" fmla="*/ 2470484 w 2486526"/>
              <a:gd name="connsiteY3" fmla="*/ 216568 h 834189"/>
              <a:gd name="connsiteX4" fmla="*/ 2486526 w 2486526"/>
              <a:gd name="connsiteY4" fmla="*/ 617621 h 834189"/>
              <a:gd name="connsiteX5" fmla="*/ 1130969 w 2486526"/>
              <a:gd name="connsiteY5" fmla="*/ 617621 h 834189"/>
              <a:gd name="connsiteX6" fmla="*/ 1130969 w 2486526"/>
              <a:gd name="connsiteY6" fmla="*/ 834189 h 834189"/>
              <a:gd name="connsiteX7" fmla="*/ 8021 w 2486526"/>
              <a:gd name="connsiteY7" fmla="*/ 810126 h 834189"/>
              <a:gd name="connsiteX8" fmla="*/ 0 w 2486526"/>
              <a:gd name="connsiteY8" fmla="*/ 0 h 834189"/>
              <a:gd name="connsiteX0" fmla="*/ 0 w 2501441"/>
              <a:gd name="connsiteY0" fmla="*/ 0 h 834189"/>
              <a:gd name="connsiteX1" fmla="*/ 1150897 w 2501441"/>
              <a:gd name="connsiteY1" fmla="*/ 5640 h 834189"/>
              <a:gd name="connsiteX2" fmla="*/ 1155032 w 2501441"/>
              <a:gd name="connsiteY2" fmla="*/ 204662 h 834189"/>
              <a:gd name="connsiteX3" fmla="*/ 2501441 w 2501441"/>
              <a:gd name="connsiteY3" fmla="*/ 204662 h 834189"/>
              <a:gd name="connsiteX4" fmla="*/ 2486526 w 2501441"/>
              <a:gd name="connsiteY4" fmla="*/ 617621 h 834189"/>
              <a:gd name="connsiteX5" fmla="*/ 1130969 w 2501441"/>
              <a:gd name="connsiteY5" fmla="*/ 617621 h 834189"/>
              <a:gd name="connsiteX6" fmla="*/ 1130969 w 2501441"/>
              <a:gd name="connsiteY6" fmla="*/ 834189 h 834189"/>
              <a:gd name="connsiteX7" fmla="*/ 8021 w 2501441"/>
              <a:gd name="connsiteY7" fmla="*/ 810126 h 834189"/>
              <a:gd name="connsiteX8" fmla="*/ 0 w 2501441"/>
              <a:gd name="connsiteY8" fmla="*/ 0 h 834189"/>
              <a:gd name="connsiteX0" fmla="*/ 0 w 2499060"/>
              <a:gd name="connsiteY0" fmla="*/ 0 h 834189"/>
              <a:gd name="connsiteX1" fmla="*/ 1150897 w 2499060"/>
              <a:gd name="connsiteY1" fmla="*/ 5640 h 834189"/>
              <a:gd name="connsiteX2" fmla="*/ 1155032 w 2499060"/>
              <a:gd name="connsiteY2" fmla="*/ 204662 h 834189"/>
              <a:gd name="connsiteX3" fmla="*/ 2499060 w 2499060"/>
              <a:gd name="connsiteY3" fmla="*/ 204662 h 834189"/>
              <a:gd name="connsiteX4" fmla="*/ 2486526 w 2499060"/>
              <a:gd name="connsiteY4" fmla="*/ 617621 h 834189"/>
              <a:gd name="connsiteX5" fmla="*/ 1130969 w 2499060"/>
              <a:gd name="connsiteY5" fmla="*/ 617621 h 834189"/>
              <a:gd name="connsiteX6" fmla="*/ 1130969 w 2499060"/>
              <a:gd name="connsiteY6" fmla="*/ 834189 h 834189"/>
              <a:gd name="connsiteX7" fmla="*/ 8021 w 2499060"/>
              <a:gd name="connsiteY7" fmla="*/ 810126 h 834189"/>
              <a:gd name="connsiteX8" fmla="*/ 0 w 2499060"/>
              <a:gd name="connsiteY8" fmla="*/ 0 h 834189"/>
              <a:gd name="connsiteX0" fmla="*/ 0 w 2503195"/>
              <a:gd name="connsiteY0" fmla="*/ 0 h 834189"/>
              <a:gd name="connsiteX1" fmla="*/ 1150897 w 2503195"/>
              <a:gd name="connsiteY1" fmla="*/ 5640 h 834189"/>
              <a:gd name="connsiteX2" fmla="*/ 1155032 w 2503195"/>
              <a:gd name="connsiteY2" fmla="*/ 204662 h 834189"/>
              <a:gd name="connsiteX3" fmla="*/ 2499060 w 2503195"/>
              <a:gd name="connsiteY3" fmla="*/ 204662 h 834189"/>
              <a:gd name="connsiteX4" fmla="*/ 2503195 w 2503195"/>
              <a:gd name="connsiteY4" fmla="*/ 617621 h 834189"/>
              <a:gd name="connsiteX5" fmla="*/ 1130969 w 2503195"/>
              <a:gd name="connsiteY5" fmla="*/ 617621 h 834189"/>
              <a:gd name="connsiteX6" fmla="*/ 1130969 w 2503195"/>
              <a:gd name="connsiteY6" fmla="*/ 834189 h 834189"/>
              <a:gd name="connsiteX7" fmla="*/ 8021 w 2503195"/>
              <a:gd name="connsiteY7" fmla="*/ 810126 h 834189"/>
              <a:gd name="connsiteX8" fmla="*/ 0 w 2503195"/>
              <a:gd name="connsiteY8" fmla="*/ 0 h 834189"/>
              <a:gd name="connsiteX0" fmla="*/ 0 w 2505577"/>
              <a:gd name="connsiteY0" fmla="*/ 0 h 834189"/>
              <a:gd name="connsiteX1" fmla="*/ 1150897 w 2505577"/>
              <a:gd name="connsiteY1" fmla="*/ 5640 h 834189"/>
              <a:gd name="connsiteX2" fmla="*/ 1155032 w 2505577"/>
              <a:gd name="connsiteY2" fmla="*/ 204662 h 834189"/>
              <a:gd name="connsiteX3" fmla="*/ 2499060 w 2505577"/>
              <a:gd name="connsiteY3" fmla="*/ 204662 h 834189"/>
              <a:gd name="connsiteX4" fmla="*/ 2505577 w 2505577"/>
              <a:gd name="connsiteY4" fmla="*/ 620003 h 834189"/>
              <a:gd name="connsiteX5" fmla="*/ 1130969 w 2505577"/>
              <a:gd name="connsiteY5" fmla="*/ 617621 h 834189"/>
              <a:gd name="connsiteX6" fmla="*/ 1130969 w 2505577"/>
              <a:gd name="connsiteY6" fmla="*/ 834189 h 834189"/>
              <a:gd name="connsiteX7" fmla="*/ 8021 w 2505577"/>
              <a:gd name="connsiteY7" fmla="*/ 810126 h 834189"/>
              <a:gd name="connsiteX8" fmla="*/ 0 w 2505577"/>
              <a:gd name="connsiteY8" fmla="*/ 0 h 834189"/>
              <a:gd name="connsiteX0" fmla="*/ 0 w 2505577"/>
              <a:gd name="connsiteY0" fmla="*/ 0 h 834189"/>
              <a:gd name="connsiteX1" fmla="*/ 1150897 w 2505577"/>
              <a:gd name="connsiteY1" fmla="*/ 5640 h 834189"/>
              <a:gd name="connsiteX2" fmla="*/ 1155032 w 2505577"/>
              <a:gd name="connsiteY2" fmla="*/ 204662 h 834189"/>
              <a:gd name="connsiteX3" fmla="*/ 2499060 w 2505577"/>
              <a:gd name="connsiteY3" fmla="*/ 204662 h 834189"/>
              <a:gd name="connsiteX4" fmla="*/ 2505577 w 2505577"/>
              <a:gd name="connsiteY4" fmla="*/ 620003 h 834189"/>
              <a:gd name="connsiteX5" fmla="*/ 1130969 w 2505577"/>
              <a:gd name="connsiteY5" fmla="*/ 617621 h 834189"/>
              <a:gd name="connsiteX6" fmla="*/ 1130969 w 2505577"/>
              <a:gd name="connsiteY6" fmla="*/ 834189 h 834189"/>
              <a:gd name="connsiteX7" fmla="*/ 8021 w 2505577"/>
              <a:gd name="connsiteY7" fmla="*/ 810126 h 834189"/>
              <a:gd name="connsiteX8" fmla="*/ 0 w 2505577"/>
              <a:gd name="connsiteY8" fmla="*/ 0 h 834189"/>
              <a:gd name="connsiteX0" fmla="*/ 0 w 2505577"/>
              <a:gd name="connsiteY0" fmla="*/ 0 h 834189"/>
              <a:gd name="connsiteX1" fmla="*/ 1150897 w 2505577"/>
              <a:gd name="connsiteY1" fmla="*/ 5640 h 834189"/>
              <a:gd name="connsiteX2" fmla="*/ 1155032 w 2505577"/>
              <a:gd name="connsiteY2" fmla="*/ 204662 h 834189"/>
              <a:gd name="connsiteX3" fmla="*/ 2499060 w 2505577"/>
              <a:gd name="connsiteY3" fmla="*/ 204662 h 834189"/>
              <a:gd name="connsiteX4" fmla="*/ 2505577 w 2505577"/>
              <a:gd name="connsiteY4" fmla="*/ 620003 h 834189"/>
              <a:gd name="connsiteX5" fmla="*/ 1152400 w 2505577"/>
              <a:gd name="connsiteY5" fmla="*/ 615240 h 834189"/>
              <a:gd name="connsiteX6" fmla="*/ 1130969 w 2505577"/>
              <a:gd name="connsiteY6" fmla="*/ 834189 h 834189"/>
              <a:gd name="connsiteX7" fmla="*/ 8021 w 2505577"/>
              <a:gd name="connsiteY7" fmla="*/ 810126 h 834189"/>
              <a:gd name="connsiteX8" fmla="*/ 0 w 2505577"/>
              <a:gd name="connsiteY8" fmla="*/ 0 h 834189"/>
              <a:gd name="connsiteX0" fmla="*/ 0 w 2505577"/>
              <a:gd name="connsiteY0" fmla="*/ 0 h 827045"/>
              <a:gd name="connsiteX1" fmla="*/ 1150897 w 2505577"/>
              <a:gd name="connsiteY1" fmla="*/ 5640 h 827045"/>
              <a:gd name="connsiteX2" fmla="*/ 1155032 w 2505577"/>
              <a:gd name="connsiteY2" fmla="*/ 204662 h 827045"/>
              <a:gd name="connsiteX3" fmla="*/ 2499060 w 2505577"/>
              <a:gd name="connsiteY3" fmla="*/ 204662 h 827045"/>
              <a:gd name="connsiteX4" fmla="*/ 2505577 w 2505577"/>
              <a:gd name="connsiteY4" fmla="*/ 620003 h 827045"/>
              <a:gd name="connsiteX5" fmla="*/ 1152400 w 2505577"/>
              <a:gd name="connsiteY5" fmla="*/ 615240 h 827045"/>
              <a:gd name="connsiteX6" fmla="*/ 1152400 w 2505577"/>
              <a:gd name="connsiteY6" fmla="*/ 827045 h 827045"/>
              <a:gd name="connsiteX7" fmla="*/ 8021 w 2505577"/>
              <a:gd name="connsiteY7" fmla="*/ 810126 h 827045"/>
              <a:gd name="connsiteX8" fmla="*/ 0 w 2505577"/>
              <a:gd name="connsiteY8" fmla="*/ 0 h 827045"/>
              <a:gd name="connsiteX0" fmla="*/ 0 w 2505577"/>
              <a:gd name="connsiteY0" fmla="*/ 0 h 827045"/>
              <a:gd name="connsiteX1" fmla="*/ 1150897 w 2505577"/>
              <a:gd name="connsiteY1" fmla="*/ 5640 h 827045"/>
              <a:gd name="connsiteX2" fmla="*/ 1155032 w 2505577"/>
              <a:gd name="connsiteY2" fmla="*/ 204662 h 827045"/>
              <a:gd name="connsiteX3" fmla="*/ 2499060 w 2505577"/>
              <a:gd name="connsiteY3" fmla="*/ 204662 h 827045"/>
              <a:gd name="connsiteX4" fmla="*/ 2505577 w 2505577"/>
              <a:gd name="connsiteY4" fmla="*/ 620003 h 827045"/>
              <a:gd name="connsiteX5" fmla="*/ 1152400 w 2505577"/>
              <a:gd name="connsiteY5" fmla="*/ 615240 h 827045"/>
              <a:gd name="connsiteX6" fmla="*/ 1152400 w 2505577"/>
              <a:gd name="connsiteY6" fmla="*/ 827045 h 827045"/>
              <a:gd name="connsiteX7" fmla="*/ 12783 w 2505577"/>
              <a:gd name="connsiteY7" fmla="*/ 819651 h 827045"/>
              <a:gd name="connsiteX8" fmla="*/ 0 w 2505577"/>
              <a:gd name="connsiteY8" fmla="*/ 0 h 827045"/>
              <a:gd name="connsiteX0" fmla="*/ 2136 w 2493426"/>
              <a:gd name="connsiteY0" fmla="*/ 0 h 827045"/>
              <a:gd name="connsiteX1" fmla="*/ 1138746 w 2493426"/>
              <a:gd name="connsiteY1" fmla="*/ 5640 h 827045"/>
              <a:gd name="connsiteX2" fmla="*/ 1142881 w 2493426"/>
              <a:gd name="connsiteY2" fmla="*/ 204662 h 827045"/>
              <a:gd name="connsiteX3" fmla="*/ 2486909 w 2493426"/>
              <a:gd name="connsiteY3" fmla="*/ 204662 h 827045"/>
              <a:gd name="connsiteX4" fmla="*/ 2493426 w 2493426"/>
              <a:gd name="connsiteY4" fmla="*/ 620003 h 827045"/>
              <a:gd name="connsiteX5" fmla="*/ 1140249 w 2493426"/>
              <a:gd name="connsiteY5" fmla="*/ 615240 h 827045"/>
              <a:gd name="connsiteX6" fmla="*/ 1140249 w 2493426"/>
              <a:gd name="connsiteY6" fmla="*/ 827045 h 827045"/>
              <a:gd name="connsiteX7" fmla="*/ 632 w 2493426"/>
              <a:gd name="connsiteY7" fmla="*/ 819651 h 827045"/>
              <a:gd name="connsiteX8" fmla="*/ 2136 w 2493426"/>
              <a:gd name="connsiteY8" fmla="*/ 0 h 827045"/>
              <a:gd name="connsiteX0" fmla="*/ 2136 w 2488664"/>
              <a:gd name="connsiteY0" fmla="*/ 0 h 827045"/>
              <a:gd name="connsiteX1" fmla="*/ 1138746 w 2488664"/>
              <a:gd name="connsiteY1" fmla="*/ 5640 h 827045"/>
              <a:gd name="connsiteX2" fmla="*/ 1142881 w 2488664"/>
              <a:gd name="connsiteY2" fmla="*/ 204662 h 827045"/>
              <a:gd name="connsiteX3" fmla="*/ 2486909 w 2488664"/>
              <a:gd name="connsiteY3" fmla="*/ 204662 h 827045"/>
              <a:gd name="connsiteX4" fmla="*/ 2488664 w 2488664"/>
              <a:gd name="connsiteY4" fmla="*/ 620003 h 827045"/>
              <a:gd name="connsiteX5" fmla="*/ 1140249 w 2488664"/>
              <a:gd name="connsiteY5" fmla="*/ 615240 h 827045"/>
              <a:gd name="connsiteX6" fmla="*/ 1140249 w 2488664"/>
              <a:gd name="connsiteY6" fmla="*/ 827045 h 827045"/>
              <a:gd name="connsiteX7" fmla="*/ 632 w 2488664"/>
              <a:gd name="connsiteY7" fmla="*/ 819651 h 827045"/>
              <a:gd name="connsiteX8" fmla="*/ 2136 w 2488664"/>
              <a:gd name="connsiteY8" fmla="*/ 0 h 82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8664" h="827045">
                <a:moveTo>
                  <a:pt x="2136" y="0"/>
                </a:moveTo>
                <a:lnTo>
                  <a:pt x="1138746" y="5640"/>
                </a:lnTo>
                <a:cubicBezTo>
                  <a:pt x="1140124" y="75949"/>
                  <a:pt x="1141503" y="134353"/>
                  <a:pt x="1142881" y="204662"/>
                </a:cubicBezTo>
                <a:lnTo>
                  <a:pt x="2486909" y="204662"/>
                </a:lnTo>
                <a:cubicBezTo>
                  <a:pt x="2488287" y="342315"/>
                  <a:pt x="2487286" y="482350"/>
                  <a:pt x="2488664" y="620003"/>
                </a:cubicBezTo>
                <a:lnTo>
                  <a:pt x="1140249" y="615240"/>
                </a:lnTo>
                <a:lnTo>
                  <a:pt x="1140249" y="827045"/>
                </a:lnTo>
                <a:lnTo>
                  <a:pt x="632" y="819651"/>
                </a:lnTo>
                <a:cubicBezTo>
                  <a:pt x="-2042" y="549609"/>
                  <a:pt x="4810" y="270042"/>
                  <a:pt x="2136" y="0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D2939-BEF4-4824-8DF8-0C589699AD13}"/>
              </a:ext>
            </a:extLst>
          </p:cNvPr>
          <p:cNvSpPr/>
          <p:nvPr/>
        </p:nvSpPr>
        <p:spPr>
          <a:xfrm>
            <a:off x="1338131" y="2975811"/>
            <a:ext cx="1339148" cy="19405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857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Cambria Math</vt:lpstr>
      <vt:lpstr>charter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Pinhead</dc:creator>
  <cp:lastModifiedBy>Pinhead</cp:lastModifiedBy>
  <cp:revision>43</cp:revision>
  <dcterms:created xsi:type="dcterms:W3CDTF">2021-01-09T17:07:59Z</dcterms:created>
  <dcterms:modified xsi:type="dcterms:W3CDTF">2021-01-14T02:28:44Z</dcterms:modified>
</cp:coreProperties>
</file>