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344" r:id="rId9"/>
    <p:sldId id="356" r:id="rId10"/>
    <p:sldId id="345" r:id="rId11"/>
    <p:sldId id="346" r:id="rId12"/>
    <p:sldId id="347" r:id="rId13"/>
    <p:sldId id="348" r:id="rId14"/>
    <p:sldId id="349" r:id="rId15"/>
    <p:sldId id="350" r:id="rId16"/>
    <p:sldId id="351" r:id="rId17"/>
    <p:sldId id="352" r:id="rId18"/>
    <p:sldId id="265" r:id="rId19"/>
    <p:sldId id="266" r:id="rId20"/>
    <p:sldId id="267" r:id="rId21"/>
    <p:sldId id="355" r:id="rId22"/>
    <p:sldId id="268" r:id="rId23"/>
    <p:sldId id="353" r:id="rId24"/>
    <p:sldId id="269" r:id="rId25"/>
    <p:sldId id="354" r:id="rId26"/>
    <p:sldId id="270" r:id="rId27"/>
    <p:sldId id="271" r:id="rId28"/>
    <p:sldId id="272" r:id="rId29"/>
    <p:sldId id="273" r:id="rId30"/>
    <p:sldId id="274" r:id="rId31"/>
    <p:sldId id="357" r:id="rId32"/>
    <p:sldId id="358" r:id="rId33"/>
    <p:sldId id="275" r:id="rId34"/>
    <p:sldId id="276" r:id="rId35"/>
    <p:sldId id="280" r:id="rId36"/>
    <p:sldId id="279" r:id="rId37"/>
    <p:sldId id="281" r:id="rId38"/>
    <p:sldId id="282" r:id="rId39"/>
    <p:sldId id="283" r:id="rId40"/>
    <p:sldId id="28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1" autoAdjust="0"/>
    <p:restoredTop sz="94660"/>
  </p:normalViewPr>
  <p:slideViewPr>
    <p:cSldViewPr snapToGrid="0">
      <p:cViewPr varScale="1">
        <p:scale>
          <a:sx n="79" d="100"/>
          <a:sy n="79" d="100"/>
        </p:scale>
        <p:origin x="5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76BE70-BC65-4347-9D37-71AB5A4ADCB8}"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52001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18070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54901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6BE70-BC65-4347-9D37-71AB5A4ADCB8}"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97509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6BE70-BC65-4347-9D37-71AB5A4ADCB8}" type="datetimeFigureOut">
              <a:rPr lang="en-US" smtClean="0"/>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143293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76BE70-BC65-4347-9D37-71AB5A4ADCB8}"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286376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76BE70-BC65-4347-9D37-71AB5A4ADCB8}" type="datetimeFigureOut">
              <a:rPr lang="en-US" smtClean="0"/>
              <a:t>5/17/2021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2396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76BE70-BC65-4347-9D37-71AB5A4ADCB8}" type="datetimeFigureOut">
              <a:rPr lang="en-US" smtClean="0"/>
              <a:t>5/17/2021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182991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6BE70-BC65-4347-9D37-71AB5A4ADCB8}" type="datetimeFigureOut">
              <a:rPr lang="en-US" smtClean="0"/>
              <a:t>5/17/2021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99205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76BE70-BC65-4347-9D37-71AB5A4ADCB8}"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303954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76BE70-BC65-4347-9D37-71AB5A4ADCB8}" type="datetimeFigureOut">
              <a:rPr lang="en-US" smtClean="0"/>
              <a:t>5/17/2021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ADFC7-221B-422E-8DA9-9C0B80432A53}" type="slidenum">
              <a:rPr lang="en-US" smtClean="0"/>
              <a:t>‹#›</a:t>
            </a:fld>
            <a:endParaRPr lang="en-US"/>
          </a:p>
        </p:txBody>
      </p:sp>
    </p:spTree>
    <p:extLst>
      <p:ext uri="{BB962C8B-B14F-4D97-AF65-F5344CB8AC3E}">
        <p14:creationId xmlns:p14="http://schemas.microsoft.com/office/powerpoint/2010/main" val="230532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6BE70-BC65-4347-9D37-71AB5A4ADCB8}" type="datetimeFigureOut">
              <a:rPr lang="en-US" smtClean="0"/>
              <a:t>5/17/2021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ADFC7-221B-422E-8DA9-9C0B80432A53}" type="slidenum">
              <a:rPr lang="en-US" smtClean="0"/>
              <a:t>‹#›</a:t>
            </a:fld>
            <a:endParaRPr lang="en-US"/>
          </a:p>
        </p:txBody>
      </p:sp>
    </p:spTree>
    <p:extLst>
      <p:ext uri="{BB962C8B-B14F-4D97-AF65-F5344CB8AC3E}">
        <p14:creationId xmlns:p14="http://schemas.microsoft.com/office/powerpoint/2010/main" val="41201065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23502" y="2685536"/>
            <a:ext cx="4976940" cy="1015663"/>
          </a:xfrm>
          <a:prstGeom prst="rect">
            <a:avLst/>
          </a:prstGeom>
          <a:noFill/>
        </p:spPr>
        <p:txBody>
          <a:bodyPr wrap="none" rtlCol="0">
            <a:spAutoFit/>
          </a:bodyPr>
          <a:lstStyle/>
          <a:p>
            <a:r>
              <a:rPr lang="en-US" sz="6000" dirty="0"/>
              <a:t>State Machines</a:t>
            </a:r>
          </a:p>
        </p:txBody>
      </p:sp>
    </p:spTree>
    <p:extLst>
      <p:ext uri="{BB962C8B-B14F-4D97-AF65-F5344CB8AC3E}">
        <p14:creationId xmlns:p14="http://schemas.microsoft.com/office/powerpoint/2010/main" val="156605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1050" y="2473763"/>
            <a:ext cx="9852454" cy="1323439"/>
          </a:xfrm>
          <a:prstGeom prst="rect">
            <a:avLst/>
          </a:prstGeom>
          <a:noFill/>
        </p:spPr>
        <p:txBody>
          <a:bodyPr wrap="square" rtlCol="0">
            <a:spAutoFit/>
          </a:bodyPr>
          <a:lstStyle/>
          <a:p>
            <a:r>
              <a:rPr lang="en-US" sz="4000" dirty="0"/>
              <a:t>This is the difference between two types of automata – DFA and NFA</a:t>
            </a:r>
          </a:p>
        </p:txBody>
      </p:sp>
    </p:spTree>
    <p:extLst>
      <p:ext uri="{BB962C8B-B14F-4D97-AF65-F5344CB8AC3E}">
        <p14:creationId xmlns:p14="http://schemas.microsoft.com/office/powerpoint/2010/main" val="294809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834" y="2091037"/>
            <a:ext cx="10341293" cy="1938992"/>
          </a:xfrm>
          <a:prstGeom prst="rect">
            <a:avLst/>
          </a:prstGeom>
        </p:spPr>
        <p:txBody>
          <a:bodyPr wrap="none">
            <a:spAutoFit/>
          </a:bodyPr>
          <a:lstStyle/>
          <a:p>
            <a:r>
              <a:rPr lang="en-US" sz="4000" dirty="0"/>
              <a:t>NFA (nondeterministic finite automata)</a:t>
            </a:r>
          </a:p>
          <a:p>
            <a:r>
              <a:rPr lang="en-US" sz="4000" dirty="0"/>
              <a:t>	Has lambda transitions</a:t>
            </a:r>
          </a:p>
          <a:p>
            <a:r>
              <a:rPr lang="en-US" sz="4000" dirty="0"/>
              <a:t>	An input CAN go to any number of states	</a:t>
            </a:r>
          </a:p>
        </p:txBody>
      </p:sp>
    </p:spTree>
    <p:extLst>
      <p:ext uri="{BB962C8B-B14F-4D97-AF65-F5344CB8AC3E}">
        <p14:creationId xmlns:p14="http://schemas.microsoft.com/office/powerpoint/2010/main" val="243364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9660" y="567037"/>
            <a:ext cx="8896731" cy="707886"/>
          </a:xfrm>
          <a:prstGeom prst="rect">
            <a:avLst/>
          </a:prstGeom>
        </p:spPr>
        <p:txBody>
          <a:bodyPr wrap="none">
            <a:spAutoFit/>
          </a:bodyPr>
          <a:lstStyle/>
          <a:p>
            <a:r>
              <a:rPr lang="en-US" sz="4000" dirty="0"/>
              <a:t>An input CAN go to any number of states?</a:t>
            </a:r>
          </a:p>
        </p:txBody>
      </p:sp>
      <p:sp>
        <p:nvSpPr>
          <p:cNvPr id="4" name="Right Arrow 3"/>
          <p:cNvSpPr/>
          <p:nvPr/>
        </p:nvSpPr>
        <p:spPr>
          <a:xfrm>
            <a:off x="3566984" y="2611394"/>
            <a:ext cx="1005016" cy="403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27110" y="2328401"/>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19" name="Curved Connector 18"/>
          <p:cNvCxnSpPr/>
          <p:nvPr/>
        </p:nvCxnSpPr>
        <p:spPr>
          <a:xfrm rot="5400000" flipH="1" flipV="1">
            <a:off x="5070309" y="2123762"/>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21809" y="1797938"/>
            <a:ext cx="309700" cy="369332"/>
          </a:xfrm>
          <a:prstGeom prst="rect">
            <a:avLst/>
          </a:prstGeom>
          <a:noFill/>
        </p:spPr>
        <p:txBody>
          <a:bodyPr wrap="none" rtlCol="0">
            <a:spAutoFit/>
          </a:bodyPr>
          <a:lstStyle/>
          <a:p>
            <a:r>
              <a:rPr lang="en-US" dirty="0"/>
              <a:t>C</a:t>
            </a:r>
          </a:p>
        </p:txBody>
      </p:sp>
      <p:sp>
        <p:nvSpPr>
          <p:cNvPr id="22" name="TextBox 21"/>
          <p:cNvSpPr txBox="1"/>
          <p:nvPr/>
        </p:nvSpPr>
        <p:spPr>
          <a:xfrm>
            <a:off x="5688765" y="2476060"/>
            <a:ext cx="309700" cy="369332"/>
          </a:xfrm>
          <a:prstGeom prst="rect">
            <a:avLst/>
          </a:prstGeom>
          <a:noFill/>
        </p:spPr>
        <p:txBody>
          <a:bodyPr wrap="none" rtlCol="0">
            <a:spAutoFit/>
          </a:bodyPr>
          <a:lstStyle/>
          <a:p>
            <a:r>
              <a:rPr lang="en-US" dirty="0"/>
              <a:t>C</a:t>
            </a:r>
          </a:p>
        </p:txBody>
      </p:sp>
      <p:grpSp>
        <p:nvGrpSpPr>
          <p:cNvPr id="40" name="Group 39"/>
          <p:cNvGrpSpPr/>
          <p:nvPr/>
        </p:nvGrpSpPr>
        <p:grpSpPr>
          <a:xfrm>
            <a:off x="6513908" y="2278973"/>
            <a:ext cx="973411" cy="926158"/>
            <a:chOff x="4512118" y="3003904"/>
            <a:chExt cx="973411" cy="926158"/>
          </a:xfrm>
        </p:grpSpPr>
        <p:sp>
          <p:nvSpPr>
            <p:cNvPr id="28" name="Oval 27"/>
            <p:cNvSpPr/>
            <p:nvPr/>
          </p:nvSpPr>
          <p:spPr>
            <a:xfrm>
              <a:off x="4547534" y="3039255"/>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a:t>
              </a:r>
            </a:p>
          </p:txBody>
        </p:sp>
        <p:sp>
          <p:nvSpPr>
            <p:cNvPr id="29" name="Oval 28"/>
            <p:cNvSpPr/>
            <p:nvPr/>
          </p:nvSpPr>
          <p:spPr>
            <a:xfrm>
              <a:off x="4512118" y="3003904"/>
              <a:ext cx="973411" cy="926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1" name="Straight Arrow Connector 30"/>
          <p:cNvCxnSpPr>
            <a:stCxn id="8" idx="6"/>
            <a:endCxn id="28" idx="2"/>
          </p:cNvCxnSpPr>
          <p:nvPr/>
        </p:nvCxnSpPr>
        <p:spPr>
          <a:xfrm flipV="1">
            <a:off x="5526211" y="2742052"/>
            <a:ext cx="1023113" cy="1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8"/>
          <p:cNvCxnSpPr>
            <a:stCxn id="8" idx="4"/>
            <a:endCxn id="29" idx="4"/>
          </p:cNvCxnSpPr>
          <p:nvPr/>
        </p:nvCxnSpPr>
        <p:spPr>
          <a:xfrm rot="16200000" flipH="1">
            <a:off x="6028000" y="2232516"/>
            <a:ext cx="21275" cy="1923953"/>
          </a:xfrm>
          <a:prstGeom prst="curvedConnector3">
            <a:avLst>
              <a:gd name="adj1" fmla="val 117450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38140" y="3309689"/>
            <a:ext cx="385222" cy="461665"/>
          </a:xfrm>
          <a:prstGeom prst="rect">
            <a:avLst/>
          </a:prstGeom>
          <a:noFill/>
        </p:spPr>
        <p:txBody>
          <a:bodyPr wrap="square" rtlCol="0">
            <a:spAutoFit/>
          </a:bodyPr>
          <a:lstStyle/>
          <a:p>
            <a:r>
              <a:rPr lang="en-US" sz="2400" dirty="0"/>
              <a:t>λ</a:t>
            </a:r>
          </a:p>
        </p:txBody>
      </p:sp>
    </p:spTree>
    <p:extLst>
      <p:ext uri="{BB962C8B-B14F-4D97-AF65-F5344CB8AC3E}">
        <p14:creationId xmlns:p14="http://schemas.microsoft.com/office/powerpoint/2010/main" val="83410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1050" y="2473763"/>
            <a:ext cx="9852454" cy="1938992"/>
          </a:xfrm>
          <a:prstGeom prst="rect">
            <a:avLst/>
          </a:prstGeom>
          <a:noFill/>
        </p:spPr>
        <p:txBody>
          <a:bodyPr wrap="square" rtlCol="0">
            <a:spAutoFit/>
          </a:bodyPr>
          <a:lstStyle/>
          <a:p>
            <a:r>
              <a:rPr lang="en-US" sz="4000" dirty="0"/>
              <a:t>Computers “don’t deal well” with that sort of ambiguity. They “need” certainty and a clear algorithm.</a:t>
            </a:r>
          </a:p>
        </p:txBody>
      </p:sp>
    </p:spTree>
    <p:extLst>
      <p:ext uri="{BB962C8B-B14F-4D97-AF65-F5344CB8AC3E}">
        <p14:creationId xmlns:p14="http://schemas.microsoft.com/office/powerpoint/2010/main" val="267686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834" y="2091037"/>
            <a:ext cx="9943363" cy="1938992"/>
          </a:xfrm>
          <a:prstGeom prst="rect">
            <a:avLst/>
          </a:prstGeom>
        </p:spPr>
        <p:txBody>
          <a:bodyPr wrap="none">
            <a:spAutoFit/>
          </a:bodyPr>
          <a:lstStyle/>
          <a:p>
            <a:r>
              <a:rPr lang="en-US" sz="4000" dirty="0"/>
              <a:t>DFA (deterministic finite automata)</a:t>
            </a:r>
          </a:p>
          <a:p>
            <a:r>
              <a:rPr lang="en-US" sz="4000" dirty="0"/>
              <a:t>	Does not have lambda transitions</a:t>
            </a:r>
          </a:p>
          <a:p>
            <a:r>
              <a:rPr lang="en-US" sz="4000" dirty="0"/>
              <a:t>	An input CAN go to one and only one state</a:t>
            </a:r>
          </a:p>
        </p:txBody>
      </p:sp>
    </p:spTree>
    <p:extLst>
      <p:ext uri="{BB962C8B-B14F-4D97-AF65-F5344CB8AC3E}">
        <p14:creationId xmlns:p14="http://schemas.microsoft.com/office/powerpoint/2010/main" val="226987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8914" y="2148701"/>
            <a:ext cx="9059703" cy="1938992"/>
          </a:xfrm>
          <a:prstGeom prst="rect">
            <a:avLst/>
          </a:prstGeom>
        </p:spPr>
        <p:txBody>
          <a:bodyPr wrap="square">
            <a:spAutoFit/>
          </a:bodyPr>
          <a:lstStyle/>
          <a:p>
            <a:r>
              <a:rPr lang="en-US" sz="4000" dirty="0"/>
              <a:t>DFAs are very simple to translate into code</a:t>
            </a:r>
          </a:p>
          <a:p>
            <a:r>
              <a:rPr lang="en-US" sz="4000" dirty="0"/>
              <a:t>and they are fast. One character yields one well defined state transition.</a:t>
            </a:r>
          </a:p>
        </p:txBody>
      </p:sp>
    </p:spTree>
    <p:extLst>
      <p:ext uri="{BB962C8B-B14F-4D97-AF65-F5344CB8AC3E}">
        <p14:creationId xmlns:p14="http://schemas.microsoft.com/office/powerpoint/2010/main" val="152841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6535" y="1341392"/>
            <a:ext cx="9059703" cy="3785652"/>
          </a:xfrm>
          <a:prstGeom prst="rect">
            <a:avLst/>
          </a:prstGeom>
        </p:spPr>
        <p:txBody>
          <a:bodyPr wrap="square">
            <a:spAutoFit/>
          </a:bodyPr>
          <a:lstStyle/>
          <a:p>
            <a:r>
              <a:rPr lang="en-US" sz="4000" dirty="0"/>
              <a:t>NFAs are more difficult to translate into code and they are slower. When determining the state transition to make, you have to look ahead to determine which state “path” will work OR you have to try one and then (potentially) backtrack.</a:t>
            </a:r>
          </a:p>
        </p:txBody>
      </p:sp>
    </p:spTree>
    <p:extLst>
      <p:ext uri="{BB962C8B-B14F-4D97-AF65-F5344CB8AC3E}">
        <p14:creationId xmlns:p14="http://schemas.microsoft.com/office/powerpoint/2010/main" val="321074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3"/>
          <p:cNvSpPr/>
          <p:nvPr/>
        </p:nvSpPr>
        <p:spPr>
          <a:xfrm>
            <a:off x="2269752" y="3407639"/>
            <a:ext cx="1005016" cy="403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29878" y="3124646"/>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15" name="Curved Connector 18"/>
          <p:cNvCxnSpPr/>
          <p:nvPr/>
        </p:nvCxnSpPr>
        <p:spPr>
          <a:xfrm rot="5400000" flipH="1" flipV="1">
            <a:off x="3773077" y="2920007"/>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24577" y="2594183"/>
            <a:ext cx="317716" cy="369332"/>
          </a:xfrm>
          <a:prstGeom prst="rect">
            <a:avLst/>
          </a:prstGeom>
          <a:noFill/>
        </p:spPr>
        <p:txBody>
          <a:bodyPr wrap="none" rtlCol="0">
            <a:spAutoFit/>
          </a:bodyPr>
          <a:lstStyle/>
          <a:p>
            <a:r>
              <a:rPr lang="en-US" dirty="0"/>
              <a:t>A</a:t>
            </a:r>
          </a:p>
        </p:txBody>
      </p:sp>
      <p:sp>
        <p:nvSpPr>
          <p:cNvPr id="17" name="TextBox 16"/>
          <p:cNvSpPr txBox="1"/>
          <p:nvPr/>
        </p:nvSpPr>
        <p:spPr>
          <a:xfrm>
            <a:off x="4391533" y="3272305"/>
            <a:ext cx="317716" cy="369332"/>
          </a:xfrm>
          <a:prstGeom prst="rect">
            <a:avLst/>
          </a:prstGeom>
          <a:noFill/>
        </p:spPr>
        <p:txBody>
          <a:bodyPr wrap="none" rtlCol="0">
            <a:spAutoFit/>
          </a:bodyPr>
          <a:lstStyle/>
          <a:p>
            <a:r>
              <a:rPr lang="en-US" dirty="0"/>
              <a:t>A</a:t>
            </a:r>
          </a:p>
        </p:txBody>
      </p:sp>
      <p:grpSp>
        <p:nvGrpSpPr>
          <p:cNvPr id="18" name="Group 17"/>
          <p:cNvGrpSpPr/>
          <p:nvPr/>
        </p:nvGrpSpPr>
        <p:grpSpPr>
          <a:xfrm>
            <a:off x="8232745" y="3053943"/>
            <a:ext cx="973411" cy="926158"/>
            <a:chOff x="4512118" y="3003904"/>
            <a:chExt cx="973411" cy="926158"/>
          </a:xfrm>
        </p:grpSpPr>
        <p:sp>
          <p:nvSpPr>
            <p:cNvPr id="19" name="Oval 18"/>
            <p:cNvSpPr/>
            <p:nvPr/>
          </p:nvSpPr>
          <p:spPr>
            <a:xfrm>
              <a:off x="4547534" y="3039255"/>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a:t>
              </a:r>
            </a:p>
          </p:txBody>
        </p:sp>
        <p:sp>
          <p:nvSpPr>
            <p:cNvPr id="20" name="Oval 19"/>
            <p:cNvSpPr/>
            <p:nvPr/>
          </p:nvSpPr>
          <p:spPr>
            <a:xfrm>
              <a:off x="4512118" y="3003904"/>
              <a:ext cx="973411" cy="926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 name="Straight Arrow Connector 20"/>
          <p:cNvCxnSpPr>
            <a:stCxn id="14" idx="6"/>
            <a:endCxn id="25" idx="2"/>
          </p:cNvCxnSpPr>
          <p:nvPr/>
        </p:nvCxnSpPr>
        <p:spPr>
          <a:xfrm>
            <a:off x="4228979" y="3552374"/>
            <a:ext cx="730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959178" y="3124646"/>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26" name="Curved Connector 18"/>
          <p:cNvCxnSpPr/>
          <p:nvPr/>
        </p:nvCxnSpPr>
        <p:spPr>
          <a:xfrm rot="5400000" flipH="1" flipV="1">
            <a:off x="5402377" y="2920007"/>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53877" y="2594183"/>
            <a:ext cx="317716" cy="369332"/>
          </a:xfrm>
          <a:prstGeom prst="rect">
            <a:avLst/>
          </a:prstGeom>
          <a:noFill/>
        </p:spPr>
        <p:txBody>
          <a:bodyPr wrap="none" rtlCol="0">
            <a:spAutoFit/>
          </a:bodyPr>
          <a:lstStyle/>
          <a:p>
            <a:r>
              <a:rPr lang="en-US" dirty="0"/>
              <a:t>A</a:t>
            </a:r>
          </a:p>
        </p:txBody>
      </p:sp>
      <p:sp>
        <p:nvSpPr>
          <p:cNvPr id="28" name="TextBox 27"/>
          <p:cNvSpPr txBox="1"/>
          <p:nvPr/>
        </p:nvSpPr>
        <p:spPr>
          <a:xfrm>
            <a:off x="6020833" y="3272305"/>
            <a:ext cx="317716" cy="369332"/>
          </a:xfrm>
          <a:prstGeom prst="rect">
            <a:avLst/>
          </a:prstGeom>
          <a:noFill/>
        </p:spPr>
        <p:txBody>
          <a:bodyPr wrap="none" rtlCol="0">
            <a:spAutoFit/>
          </a:bodyPr>
          <a:lstStyle/>
          <a:p>
            <a:r>
              <a:rPr lang="en-US" dirty="0"/>
              <a:t>A</a:t>
            </a:r>
          </a:p>
        </p:txBody>
      </p:sp>
      <p:cxnSp>
        <p:nvCxnSpPr>
          <p:cNvPr id="29" name="Straight Arrow Connector 28"/>
          <p:cNvCxnSpPr>
            <a:stCxn id="25" idx="6"/>
            <a:endCxn id="30" idx="2"/>
          </p:cNvCxnSpPr>
          <p:nvPr/>
        </p:nvCxnSpPr>
        <p:spPr>
          <a:xfrm flipV="1">
            <a:off x="5858279" y="3542160"/>
            <a:ext cx="730199" cy="1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588478" y="3114432"/>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cxnSp>
        <p:nvCxnSpPr>
          <p:cNvPr id="31" name="Curved Connector 18"/>
          <p:cNvCxnSpPr/>
          <p:nvPr/>
        </p:nvCxnSpPr>
        <p:spPr>
          <a:xfrm rot="5400000" flipH="1" flipV="1">
            <a:off x="7031677" y="2909793"/>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650133" y="3262091"/>
            <a:ext cx="317716" cy="369332"/>
          </a:xfrm>
          <a:prstGeom prst="rect">
            <a:avLst/>
          </a:prstGeom>
          <a:noFill/>
        </p:spPr>
        <p:txBody>
          <a:bodyPr wrap="none" rtlCol="0">
            <a:spAutoFit/>
          </a:bodyPr>
          <a:lstStyle/>
          <a:p>
            <a:r>
              <a:rPr lang="en-US" dirty="0"/>
              <a:t>A</a:t>
            </a:r>
          </a:p>
        </p:txBody>
      </p:sp>
      <p:cxnSp>
        <p:nvCxnSpPr>
          <p:cNvPr id="33" name="Straight Arrow Connector 32"/>
          <p:cNvCxnSpPr>
            <a:stCxn id="30" idx="6"/>
            <a:endCxn id="20" idx="2"/>
          </p:cNvCxnSpPr>
          <p:nvPr/>
        </p:nvCxnSpPr>
        <p:spPr>
          <a:xfrm flipV="1">
            <a:off x="7487579" y="3517022"/>
            <a:ext cx="745166" cy="25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883177" y="2594183"/>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157283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4708981"/>
          </a:xfrm>
          <a:prstGeom prst="rect">
            <a:avLst/>
          </a:prstGeom>
          <a:noFill/>
        </p:spPr>
        <p:txBody>
          <a:bodyPr wrap="square" rtlCol="0">
            <a:spAutoFit/>
          </a:bodyPr>
          <a:lstStyle/>
          <a:p>
            <a:r>
              <a:rPr lang="en-US" sz="6000" dirty="0"/>
              <a:t>One thing that you can use a state machine for is to determine if a sequence matches a “language” – a defined pattern.</a:t>
            </a:r>
          </a:p>
        </p:txBody>
      </p:sp>
    </p:spTree>
    <p:extLst>
      <p:ext uri="{BB962C8B-B14F-4D97-AF65-F5344CB8AC3E}">
        <p14:creationId xmlns:p14="http://schemas.microsoft.com/office/powerpoint/2010/main" val="103090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a/a8/Fsm_parsing_word_nice.svg/606px-Fsm_parsing_word_nic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110" y="2164794"/>
            <a:ext cx="5772150" cy="3362326"/>
          </a:xfrm>
          <a:prstGeom prst="rect">
            <a:avLst/>
          </a:prstGeom>
          <a:solidFill>
            <a:schemeClr val="bg1"/>
          </a:solidFill>
        </p:spPr>
      </p:pic>
      <p:sp>
        <p:nvSpPr>
          <p:cNvPr id="2" name="TextBox 1"/>
          <p:cNvSpPr txBox="1"/>
          <p:nvPr/>
        </p:nvSpPr>
        <p:spPr>
          <a:xfrm>
            <a:off x="1960605" y="1518463"/>
            <a:ext cx="8460842" cy="646331"/>
          </a:xfrm>
          <a:prstGeom prst="rect">
            <a:avLst/>
          </a:prstGeom>
          <a:noFill/>
        </p:spPr>
        <p:txBody>
          <a:bodyPr wrap="none" rtlCol="0">
            <a:spAutoFit/>
          </a:bodyPr>
          <a:lstStyle/>
          <a:p>
            <a:r>
              <a:rPr lang="en-US" sz="3600" dirty="0"/>
              <a:t>Determine if the input string matches “nice”</a:t>
            </a:r>
          </a:p>
        </p:txBody>
      </p:sp>
    </p:spTree>
    <p:extLst>
      <p:ext uri="{BB962C8B-B14F-4D97-AF65-F5344CB8AC3E}">
        <p14:creationId xmlns:p14="http://schemas.microsoft.com/office/powerpoint/2010/main" val="319220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4708981"/>
          </a:xfrm>
          <a:prstGeom prst="rect">
            <a:avLst/>
          </a:prstGeom>
          <a:noFill/>
        </p:spPr>
        <p:txBody>
          <a:bodyPr wrap="square" rtlCol="0">
            <a:spAutoFit/>
          </a:bodyPr>
          <a:lstStyle/>
          <a:p>
            <a:r>
              <a:rPr lang="en-US" sz="6000" dirty="0"/>
              <a:t>A state machine is an abstract concept, like a flowchart, that describes the action of a system through inputs, outputs and “states”.</a:t>
            </a:r>
          </a:p>
        </p:txBody>
      </p:sp>
    </p:spTree>
    <p:extLst>
      <p:ext uri="{BB962C8B-B14F-4D97-AF65-F5344CB8AC3E}">
        <p14:creationId xmlns:p14="http://schemas.microsoft.com/office/powerpoint/2010/main" val="154246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115" y="984153"/>
            <a:ext cx="3405019" cy="4801314"/>
          </a:xfrm>
          <a:prstGeom prst="rect">
            <a:avLst/>
          </a:prstGeom>
          <a:noFill/>
        </p:spPr>
        <p:txBody>
          <a:bodyPr wrap="square" rtlCol="0">
            <a:spAutoFit/>
          </a:bodyPr>
          <a:lstStyle/>
          <a:p>
            <a:r>
              <a:rPr lang="en-US" dirty="0"/>
              <a:t>This concept is so powerful that it is the basis of a significant “concept” in Computer Science – regular expressions.</a:t>
            </a:r>
          </a:p>
          <a:p>
            <a:endParaRPr lang="en-US" dirty="0"/>
          </a:p>
          <a:p>
            <a:r>
              <a:rPr lang="en-US" dirty="0"/>
              <a:t>Nearly every programming language includes “regex” functions/methods/classes. </a:t>
            </a:r>
          </a:p>
          <a:p>
            <a:endParaRPr lang="en-US" dirty="0"/>
          </a:p>
          <a:p>
            <a:r>
              <a:rPr lang="en-US" dirty="0"/>
              <a:t>UNIX tools that use regex include Grep, </a:t>
            </a:r>
            <a:r>
              <a:rPr lang="en-US" dirty="0" err="1"/>
              <a:t>Sed</a:t>
            </a:r>
            <a:r>
              <a:rPr lang="en-US" dirty="0"/>
              <a:t>, </a:t>
            </a:r>
            <a:r>
              <a:rPr lang="en-US" dirty="0" err="1"/>
              <a:t>Awk</a:t>
            </a:r>
            <a:r>
              <a:rPr lang="en-US" dirty="0"/>
              <a:t>, Vi, </a:t>
            </a:r>
            <a:r>
              <a:rPr lang="en-US" dirty="0" err="1"/>
              <a:t>Emacs</a:t>
            </a:r>
            <a:r>
              <a:rPr lang="en-US" dirty="0"/>
              <a:t>, etc. </a:t>
            </a:r>
          </a:p>
          <a:p>
            <a:endParaRPr lang="en-US" dirty="0"/>
          </a:p>
          <a:p>
            <a:r>
              <a:rPr lang="en-US" dirty="0"/>
              <a:t>Learn and use regex’s, but understand that there are problems that they CAN NOT solve – XML &amp; HTML parsing, for example.</a:t>
            </a:r>
          </a:p>
        </p:txBody>
      </p:sp>
      <p:pic>
        <p:nvPicPr>
          <p:cNvPr id="5122" name="Picture 2" descr="Regular Expr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510" y="238897"/>
            <a:ext cx="6393506" cy="646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530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8061" y="2767280"/>
            <a:ext cx="9055877" cy="1323439"/>
          </a:xfrm>
          <a:prstGeom prst="rect">
            <a:avLst/>
          </a:prstGeom>
          <a:noFill/>
        </p:spPr>
        <p:txBody>
          <a:bodyPr wrap="none" rtlCol="0">
            <a:spAutoFit/>
          </a:bodyPr>
          <a:lstStyle/>
          <a:p>
            <a:r>
              <a:rPr lang="en-US" sz="4000" dirty="0"/>
              <a:t>A regular expression is simple language </a:t>
            </a:r>
          </a:p>
          <a:p>
            <a:r>
              <a:rPr lang="en-US" sz="4000" dirty="0"/>
              <a:t>that describes a search pattern for strings. </a:t>
            </a:r>
          </a:p>
        </p:txBody>
      </p:sp>
    </p:spTree>
    <p:extLst>
      <p:ext uri="{BB962C8B-B14F-4D97-AF65-F5344CB8AC3E}">
        <p14:creationId xmlns:p14="http://schemas.microsoft.com/office/powerpoint/2010/main" val="722016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00087301"/>
              </p:ext>
            </p:extLst>
          </p:nvPr>
        </p:nvGraphicFramePr>
        <p:xfrm>
          <a:off x="593126" y="1672279"/>
          <a:ext cx="11046939" cy="4505768"/>
        </p:xfrm>
        <a:graphic>
          <a:graphicData uri="http://schemas.openxmlformats.org/drawingml/2006/table">
            <a:tbl>
              <a:tblPr firstRow="1" bandRow="1">
                <a:tableStyleId>{5C22544A-7EE6-4342-B048-85BDC9FD1C3A}</a:tableStyleId>
              </a:tblPr>
              <a:tblGrid>
                <a:gridCol w="2529016">
                  <a:extLst>
                    <a:ext uri="{9D8B030D-6E8A-4147-A177-3AD203B41FA5}">
                      <a16:colId xmlns:a16="http://schemas.microsoft.com/office/drawing/2014/main" val="1438559066"/>
                    </a:ext>
                  </a:extLst>
                </a:gridCol>
                <a:gridCol w="4835610">
                  <a:extLst>
                    <a:ext uri="{9D8B030D-6E8A-4147-A177-3AD203B41FA5}">
                      <a16:colId xmlns:a16="http://schemas.microsoft.com/office/drawing/2014/main" val="3724112092"/>
                    </a:ext>
                  </a:extLst>
                </a:gridCol>
                <a:gridCol w="3682313">
                  <a:extLst>
                    <a:ext uri="{9D8B030D-6E8A-4147-A177-3AD203B41FA5}">
                      <a16:colId xmlns:a16="http://schemas.microsoft.com/office/drawing/2014/main" val="3644192269"/>
                    </a:ext>
                  </a:extLst>
                </a:gridCol>
              </a:tblGrid>
              <a:tr h="563221">
                <a:tc>
                  <a:txBody>
                    <a:bodyPr/>
                    <a:lstStyle/>
                    <a:p>
                      <a:r>
                        <a:rPr lang="en-US" dirty="0"/>
                        <a:t>Name</a:t>
                      </a:r>
                    </a:p>
                  </a:txBody>
                  <a:tcPr/>
                </a:tc>
                <a:tc>
                  <a:txBody>
                    <a:bodyPr/>
                    <a:lstStyle/>
                    <a:p>
                      <a:r>
                        <a:rPr lang="en-US" dirty="0"/>
                        <a:t>Definition</a:t>
                      </a:r>
                    </a:p>
                  </a:txBody>
                  <a:tcPr/>
                </a:tc>
                <a:tc>
                  <a:txBody>
                    <a:bodyPr/>
                    <a:lstStyle/>
                    <a:p>
                      <a:r>
                        <a:rPr lang="en-US" dirty="0"/>
                        <a:t>Example</a:t>
                      </a:r>
                    </a:p>
                  </a:txBody>
                  <a:tcPr/>
                </a:tc>
                <a:extLst>
                  <a:ext uri="{0D108BD9-81ED-4DB2-BD59-A6C34878D82A}">
                    <a16:rowId xmlns:a16="http://schemas.microsoft.com/office/drawing/2014/main" val="3833364546"/>
                  </a:ext>
                </a:extLst>
              </a:tr>
              <a:tr h="563221">
                <a:tc>
                  <a:txBody>
                    <a:bodyPr/>
                    <a:lstStyle/>
                    <a:p>
                      <a:r>
                        <a:rPr lang="en-US" dirty="0"/>
                        <a:t>Literal</a:t>
                      </a:r>
                    </a:p>
                  </a:txBody>
                  <a:tcPr/>
                </a:tc>
                <a:tc>
                  <a:txBody>
                    <a:bodyPr/>
                    <a:lstStyle/>
                    <a:p>
                      <a:r>
                        <a:rPr lang="en-US" dirty="0"/>
                        <a:t>Appears in the output</a:t>
                      </a:r>
                    </a:p>
                  </a:txBody>
                  <a:tcPr/>
                </a:tc>
                <a:tc>
                  <a:txBody>
                    <a:bodyPr/>
                    <a:lstStyle/>
                    <a:p>
                      <a:r>
                        <a:rPr lang="en-US" dirty="0"/>
                        <a:t>Nice</a:t>
                      </a:r>
                    </a:p>
                  </a:txBody>
                  <a:tcPr/>
                </a:tc>
                <a:extLst>
                  <a:ext uri="{0D108BD9-81ED-4DB2-BD59-A6C34878D82A}">
                    <a16:rowId xmlns:a16="http://schemas.microsoft.com/office/drawing/2014/main" val="3901087096"/>
                  </a:ext>
                </a:extLst>
              </a:tr>
              <a:tr h="563221">
                <a:tc>
                  <a:txBody>
                    <a:bodyPr/>
                    <a:lstStyle/>
                    <a:p>
                      <a:r>
                        <a:rPr lang="en-US" dirty="0"/>
                        <a:t>Bracket Expressions</a:t>
                      </a:r>
                    </a:p>
                  </a:txBody>
                  <a:tcPr/>
                </a:tc>
                <a:tc>
                  <a:txBody>
                    <a:bodyPr/>
                    <a:lstStyle/>
                    <a:p>
                      <a:r>
                        <a:rPr lang="en-US" dirty="0"/>
                        <a:t>Match any character in the brackets</a:t>
                      </a:r>
                    </a:p>
                  </a:txBody>
                  <a:tcPr/>
                </a:tc>
                <a:tc>
                  <a:txBody>
                    <a:bodyPr/>
                    <a:lstStyle/>
                    <a:p>
                      <a:r>
                        <a:rPr lang="en-US" dirty="0"/>
                        <a:t>[123] matches 1,2</a:t>
                      </a:r>
                      <a:r>
                        <a:rPr lang="en-US" baseline="0" dirty="0"/>
                        <a:t> or 3</a:t>
                      </a:r>
                      <a:endParaRPr lang="en-US" dirty="0"/>
                    </a:p>
                  </a:txBody>
                  <a:tcPr/>
                </a:tc>
                <a:extLst>
                  <a:ext uri="{0D108BD9-81ED-4DB2-BD59-A6C34878D82A}">
                    <a16:rowId xmlns:a16="http://schemas.microsoft.com/office/drawing/2014/main" val="3919467243"/>
                  </a:ext>
                </a:extLst>
              </a:tr>
              <a:tr h="563221">
                <a:tc>
                  <a:txBody>
                    <a:bodyPr/>
                    <a:lstStyle/>
                    <a:p>
                      <a:r>
                        <a:rPr lang="en-US" dirty="0"/>
                        <a:t>Bracket</a:t>
                      </a:r>
                      <a:r>
                        <a:rPr lang="en-US" baseline="0" dirty="0"/>
                        <a:t> Ranges</a:t>
                      </a:r>
                      <a:endParaRPr lang="en-US" dirty="0"/>
                    </a:p>
                  </a:txBody>
                  <a:tcPr/>
                </a:tc>
                <a:tc>
                  <a:txBody>
                    <a:bodyPr/>
                    <a:lstStyle/>
                    <a:p>
                      <a:r>
                        <a:rPr lang="en-US" dirty="0"/>
                        <a:t>Match</a:t>
                      </a:r>
                      <a:r>
                        <a:rPr lang="en-US" baseline="0" dirty="0"/>
                        <a:t> range of characters in brackets</a:t>
                      </a:r>
                      <a:endParaRPr lang="en-US" dirty="0"/>
                    </a:p>
                  </a:txBody>
                  <a:tcPr/>
                </a:tc>
                <a:tc>
                  <a:txBody>
                    <a:bodyPr/>
                    <a:lstStyle/>
                    <a:p>
                      <a:r>
                        <a:rPr lang="en-US" dirty="0"/>
                        <a:t>[1-3]</a:t>
                      </a:r>
                      <a:r>
                        <a:rPr lang="en-US" baseline="0" dirty="0"/>
                        <a:t> is the same as above</a:t>
                      </a:r>
                      <a:endParaRPr lang="en-US" dirty="0"/>
                    </a:p>
                  </a:txBody>
                  <a:tcPr/>
                </a:tc>
                <a:extLst>
                  <a:ext uri="{0D108BD9-81ED-4DB2-BD59-A6C34878D82A}">
                    <a16:rowId xmlns:a16="http://schemas.microsoft.com/office/drawing/2014/main" val="1197357750"/>
                  </a:ext>
                </a:extLst>
              </a:tr>
              <a:tr h="563221">
                <a:tc>
                  <a:txBody>
                    <a:bodyPr/>
                    <a:lstStyle/>
                    <a:p>
                      <a:r>
                        <a:rPr lang="en-US" dirty="0"/>
                        <a:t>Negated Brackets</a:t>
                      </a:r>
                    </a:p>
                  </a:txBody>
                  <a:tcPr/>
                </a:tc>
                <a:tc>
                  <a:txBody>
                    <a:bodyPr/>
                    <a:lstStyle/>
                    <a:p>
                      <a:r>
                        <a:rPr lang="en-US" dirty="0"/>
                        <a:t>Match any character NOT in the bracket</a:t>
                      </a:r>
                    </a:p>
                  </a:txBody>
                  <a:tcPr/>
                </a:tc>
                <a:tc>
                  <a:txBody>
                    <a:bodyPr/>
                    <a:lstStyle/>
                    <a:p>
                      <a:r>
                        <a:rPr lang="en-US" dirty="0"/>
                        <a:t>[^0-9] matches</a:t>
                      </a:r>
                      <a:r>
                        <a:rPr lang="en-US" baseline="0" dirty="0"/>
                        <a:t> non-numbers</a:t>
                      </a:r>
                      <a:endParaRPr lang="en-US" dirty="0"/>
                    </a:p>
                  </a:txBody>
                  <a:tcPr/>
                </a:tc>
                <a:extLst>
                  <a:ext uri="{0D108BD9-81ED-4DB2-BD59-A6C34878D82A}">
                    <a16:rowId xmlns:a16="http://schemas.microsoft.com/office/drawing/2014/main" val="2074188971"/>
                  </a:ext>
                </a:extLst>
              </a:tr>
              <a:tr h="563221">
                <a:tc>
                  <a:txBody>
                    <a:bodyPr/>
                    <a:lstStyle/>
                    <a:p>
                      <a:r>
                        <a:rPr lang="en-US" dirty="0"/>
                        <a:t>Alternation</a:t>
                      </a:r>
                    </a:p>
                  </a:txBody>
                  <a:tcPr/>
                </a:tc>
                <a:tc>
                  <a:txBody>
                    <a:bodyPr/>
                    <a:lstStyle/>
                    <a:p>
                      <a:r>
                        <a:rPr lang="en-US" dirty="0"/>
                        <a:t>EITHER this or THAT</a:t>
                      </a:r>
                    </a:p>
                  </a:txBody>
                  <a:tcPr/>
                </a:tc>
                <a:tc>
                  <a:txBody>
                    <a:bodyPr/>
                    <a:lstStyle/>
                    <a:p>
                      <a:r>
                        <a:rPr lang="en-US" dirty="0"/>
                        <a:t>A|</a:t>
                      </a:r>
                      <a:r>
                        <a:rPr lang="en-US" baseline="0" dirty="0"/>
                        <a:t>B matches A or B</a:t>
                      </a:r>
                      <a:endParaRPr lang="en-US" dirty="0"/>
                    </a:p>
                  </a:txBody>
                  <a:tcPr/>
                </a:tc>
                <a:extLst>
                  <a:ext uri="{0D108BD9-81ED-4DB2-BD59-A6C34878D82A}">
                    <a16:rowId xmlns:a16="http://schemas.microsoft.com/office/drawing/2014/main" val="2102637029"/>
                  </a:ext>
                </a:extLst>
              </a:tr>
              <a:tr h="563221">
                <a:tc>
                  <a:txBody>
                    <a:bodyPr/>
                    <a:lstStyle/>
                    <a:p>
                      <a:r>
                        <a:rPr lang="en-US" dirty="0"/>
                        <a:t>Parenthesis</a:t>
                      </a:r>
                    </a:p>
                  </a:txBody>
                  <a:tcPr/>
                </a:tc>
                <a:tc>
                  <a:txBody>
                    <a:bodyPr/>
                    <a:lstStyle/>
                    <a:p>
                      <a:r>
                        <a:rPr lang="en-US" dirty="0"/>
                        <a:t>Groups characters together</a:t>
                      </a:r>
                    </a:p>
                  </a:txBody>
                  <a:tcPr/>
                </a:tc>
                <a:tc>
                  <a:txBody>
                    <a:bodyPr/>
                    <a:lstStyle/>
                    <a:p>
                      <a:r>
                        <a:rPr lang="en-US" dirty="0"/>
                        <a:t>(W|L)in matches Windows or Linux</a:t>
                      </a:r>
                    </a:p>
                  </a:txBody>
                  <a:tcPr/>
                </a:tc>
                <a:extLst>
                  <a:ext uri="{0D108BD9-81ED-4DB2-BD59-A6C34878D82A}">
                    <a16:rowId xmlns:a16="http://schemas.microsoft.com/office/drawing/2014/main" val="1110191367"/>
                  </a:ext>
                </a:extLst>
              </a:tr>
              <a:tr h="563221">
                <a:tc>
                  <a:txBody>
                    <a:bodyPr/>
                    <a:lstStyle/>
                    <a:p>
                      <a:r>
                        <a:rPr lang="en-US" dirty="0"/>
                        <a:t>Escape</a:t>
                      </a:r>
                    </a:p>
                  </a:txBody>
                  <a:tcPr/>
                </a:tc>
                <a:tc>
                  <a:txBody>
                    <a:bodyPr/>
                    <a:lstStyle/>
                    <a:p>
                      <a:r>
                        <a:rPr lang="en-US" dirty="0"/>
                        <a:t>Special</a:t>
                      </a:r>
                      <a:r>
                        <a:rPr lang="en-US" baseline="0" dirty="0"/>
                        <a:t> characters appear in the output</a:t>
                      </a:r>
                      <a:endParaRPr lang="en-US" dirty="0"/>
                    </a:p>
                  </a:txBody>
                  <a:tcPr/>
                </a:tc>
                <a:tc>
                  <a:txBody>
                    <a:bodyPr/>
                    <a:lstStyle/>
                    <a:p>
                      <a:r>
                        <a:rPr lang="en-US" dirty="0"/>
                        <a:t>\(\) matches () and doesn’t group</a:t>
                      </a:r>
                    </a:p>
                  </a:txBody>
                  <a:tcPr/>
                </a:tc>
                <a:extLst>
                  <a:ext uri="{0D108BD9-81ED-4DB2-BD59-A6C34878D82A}">
                    <a16:rowId xmlns:a16="http://schemas.microsoft.com/office/drawing/2014/main" val="1658433341"/>
                  </a:ext>
                </a:extLst>
              </a:tr>
            </a:tbl>
          </a:graphicData>
        </a:graphic>
      </p:graphicFrame>
      <p:sp>
        <p:nvSpPr>
          <p:cNvPr id="4" name="TextBox 3"/>
          <p:cNvSpPr txBox="1"/>
          <p:nvPr/>
        </p:nvSpPr>
        <p:spPr>
          <a:xfrm>
            <a:off x="3995350" y="387180"/>
            <a:ext cx="3413114" cy="1015663"/>
          </a:xfrm>
          <a:prstGeom prst="rect">
            <a:avLst/>
          </a:prstGeom>
          <a:noFill/>
        </p:spPr>
        <p:txBody>
          <a:bodyPr wrap="none" rtlCol="0">
            <a:spAutoFit/>
          </a:bodyPr>
          <a:lstStyle/>
          <a:p>
            <a:r>
              <a:rPr lang="en-US" sz="6000" dirty="0"/>
              <a:t>The Basics</a:t>
            </a:r>
          </a:p>
        </p:txBody>
      </p:sp>
    </p:spTree>
    <p:extLst>
      <p:ext uri="{BB962C8B-B14F-4D97-AF65-F5344CB8AC3E}">
        <p14:creationId xmlns:p14="http://schemas.microsoft.com/office/powerpoint/2010/main" val="1739313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1506" y="390698"/>
            <a:ext cx="2214902" cy="461665"/>
          </a:xfrm>
          <a:prstGeom prst="rect">
            <a:avLst/>
          </a:prstGeom>
          <a:noFill/>
        </p:spPr>
        <p:txBody>
          <a:bodyPr wrap="none" rtlCol="0">
            <a:spAutoFit/>
          </a:bodyPr>
          <a:lstStyle/>
          <a:p>
            <a:r>
              <a:rPr lang="en-US" sz="2400" dirty="0"/>
              <a:t>Some Examples:</a:t>
            </a:r>
          </a:p>
        </p:txBody>
      </p:sp>
      <p:graphicFrame>
        <p:nvGraphicFramePr>
          <p:cNvPr id="4" name="Table 3"/>
          <p:cNvGraphicFramePr>
            <a:graphicFrameLocks noGrp="1"/>
          </p:cNvGraphicFramePr>
          <p:nvPr>
            <p:extLst>
              <p:ext uri="{D42A27DB-BD31-4B8C-83A1-F6EECF244321}">
                <p14:modId xmlns:p14="http://schemas.microsoft.com/office/powerpoint/2010/main" val="119831205"/>
              </p:ext>
            </p:extLst>
          </p:nvPr>
        </p:nvGraphicFramePr>
        <p:xfrm>
          <a:off x="1982135" y="852363"/>
          <a:ext cx="7793644" cy="3026270"/>
        </p:xfrm>
        <a:graphic>
          <a:graphicData uri="http://schemas.openxmlformats.org/drawingml/2006/table">
            <a:tbl>
              <a:tblPr firstRow="1">
                <a:tableStyleId>{5C22544A-7EE6-4342-B048-85BDC9FD1C3A}</a:tableStyleId>
              </a:tblPr>
              <a:tblGrid>
                <a:gridCol w="3896822">
                  <a:extLst>
                    <a:ext uri="{9D8B030D-6E8A-4147-A177-3AD203B41FA5}">
                      <a16:colId xmlns:a16="http://schemas.microsoft.com/office/drawing/2014/main" val="1088169686"/>
                    </a:ext>
                  </a:extLst>
                </a:gridCol>
                <a:gridCol w="3896822">
                  <a:extLst>
                    <a:ext uri="{9D8B030D-6E8A-4147-A177-3AD203B41FA5}">
                      <a16:colId xmlns:a16="http://schemas.microsoft.com/office/drawing/2014/main" val="3383358908"/>
                    </a:ext>
                  </a:extLst>
                </a:gridCol>
              </a:tblGrid>
              <a:tr h="477238">
                <a:tc>
                  <a:txBody>
                    <a:bodyPr/>
                    <a:lstStyle/>
                    <a:p>
                      <a:r>
                        <a:rPr lang="en-US" dirty="0"/>
                        <a:t>I want</a:t>
                      </a:r>
                      <a:r>
                        <a:rPr lang="en-US" baseline="0" dirty="0"/>
                        <a:t> to match</a:t>
                      </a:r>
                      <a:endParaRPr lang="en-US" dirty="0"/>
                    </a:p>
                  </a:txBody>
                  <a:tcPr/>
                </a:tc>
                <a:tc>
                  <a:txBody>
                    <a:bodyPr/>
                    <a:lstStyle/>
                    <a:p>
                      <a:r>
                        <a:rPr lang="en-US" dirty="0"/>
                        <a:t>Regular</a:t>
                      </a:r>
                      <a:r>
                        <a:rPr lang="en-US" baseline="0" dirty="0"/>
                        <a:t> Expression</a:t>
                      </a:r>
                      <a:endParaRPr lang="en-US" dirty="0"/>
                    </a:p>
                  </a:txBody>
                  <a:tcPr/>
                </a:tc>
                <a:extLst>
                  <a:ext uri="{0D108BD9-81ED-4DB2-BD59-A6C34878D82A}">
                    <a16:rowId xmlns:a16="http://schemas.microsoft.com/office/drawing/2014/main" val="3980211229"/>
                  </a:ext>
                </a:extLst>
              </a:tr>
              <a:tr h="477238">
                <a:tc>
                  <a:txBody>
                    <a:bodyPr/>
                    <a:lstStyle/>
                    <a:p>
                      <a:r>
                        <a:rPr lang="en-US" dirty="0"/>
                        <a:t>Friend</a:t>
                      </a:r>
                    </a:p>
                  </a:txBody>
                  <a:tcPr/>
                </a:tc>
                <a:tc>
                  <a:txBody>
                    <a:bodyPr/>
                    <a:lstStyle/>
                    <a:p>
                      <a:r>
                        <a:rPr lang="en-US" dirty="0"/>
                        <a:t>Friend</a:t>
                      </a:r>
                    </a:p>
                  </a:txBody>
                  <a:tcPr/>
                </a:tc>
                <a:extLst>
                  <a:ext uri="{0D108BD9-81ED-4DB2-BD59-A6C34878D82A}">
                    <a16:rowId xmlns:a16="http://schemas.microsoft.com/office/drawing/2014/main" val="2705631640"/>
                  </a:ext>
                </a:extLst>
              </a:tr>
              <a:tr h="477238">
                <a:tc>
                  <a:txBody>
                    <a:bodyPr/>
                    <a:lstStyle/>
                    <a:p>
                      <a:r>
                        <a:rPr lang="en-US" dirty="0"/>
                        <a:t>Student0000</a:t>
                      </a:r>
                      <a:r>
                        <a:rPr lang="en-US" baseline="0" dirty="0"/>
                        <a:t> (where 0000 is any 4 digit number)</a:t>
                      </a:r>
                      <a:endParaRPr lang="en-US" dirty="0"/>
                    </a:p>
                  </a:txBody>
                  <a:tcPr/>
                </a:tc>
                <a:tc>
                  <a:txBody>
                    <a:bodyPr/>
                    <a:lstStyle/>
                    <a:p>
                      <a:r>
                        <a:rPr lang="en-US" dirty="0"/>
                        <a:t>Student[0-9][0-9][0-9][0-9]</a:t>
                      </a:r>
                    </a:p>
                  </a:txBody>
                  <a:tcPr/>
                </a:tc>
                <a:extLst>
                  <a:ext uri="{0D108BD9-81ED-4DB2-BD59-A6C34878D82A}">
                    <a16:rowId xmlns:a16="http://schemas.microsoft.com/office/drawing/2014/main" val="486564190"/>
                  </a:ext>
                </a:extLst>
              </a:tr>
              <a:tr h="477238">
                <a:tc>
                  <a:txBody>
                    <a:bodyPr/>
                    <a:lstStyle/>
                    <a:p>
                      <a:r>
                        <a:rPr lang="en-US" dirty="0"/>
                        <a:t>a vowel</a:t>
                      </a:r>
                    </a:p>
                  </a:txBody>
                  <a:tcPr/>
                </a:tc>
                <a:tc>
                  <a:txBody>
                    <a:bodyPr/>
                    <a:lstStyle/>
                    <a:p>
                      <a:r>
                        <a:rPr lang="en-US" dirty="0"/>
                        <a:t>[</a:t>
                      </a:r>
                      <a:r>
                        <a:rPr lang="en-US" dirty="0" err="1"/>
                        <a:t>aeiou</a:t>
                      </a:r>
                      <a:r>
                        <a:rPr lang="en-US" dirty="0"/>
                        <a:t>]</a:t>
                      </a:r>
                    </a:p>
                  </a:txBody>
                  <a:tcPr/>
                </a:tc>
                <a:extLst>
                  <a:ext uri="{0D108BD9-81ED-4DB2-BD59-A6C34878D82A}">
                    <a16:rowId xmlns:a16="http://schemas.microsoft.com/office/drawing/2014/main" val="975113194"/>
                  </a:ext>
                </a:extLst>
              </a:tr>
              <a:tr h="477238">
                <a:tc>
                  <a:txBody>
                    <a:bodyPr/>
                    <a:lstStyle/>
                    <a:p>
                      <a:r>
                        <a:rPr lang="en-US" dirty="0"/>
                        <a:t>Happy or Sad</a:t>
                      </a:r>
                    </a:p>
                  </a:txBody>
                  <a:tcPr/>
                </a:tc>
                <a:tc>
                  <a:txBody>
                    <a:bodyPr/>
                    <a:lstStyle/>
                    <a:p>
                      <a:r>
                        <a:rPr lang="en-US" dirty="0"/>
                        <a:t>(Happy)|(Sad)</a:t>
                      </a:r>
                    </a:p>
                  </a:txBody>
                  <a:tcPr/>
                </a:tc>
                <a:extLst>
                  <a:ext uri="{0D108BD9-81ED-4DB2-BD59-A6C34878D82A}">
                    <a16:rowId xmlns:a16="http://schemas.microsoft.com/office/drawing/2014/main" val="1545596451"/>
                  </a:ext>
                </a:extLst>
              </a:tr>
              <a:tr h="477238">
                <a:tc>
                  <a:txBody>
                    <a:bodyPr/>
                    <a:lstStyle/>
                    <a:p>
                      <a:r>
                        <a:rPr lang="en-US" dirty="0"/>
                        <a:t>An</a:t>
                      </a:r>
                      <a:r>
                        <a:rPr lang="en-US" baseline="0" dirty="0"/>
                        <a:t> area code</a:t>
                      </a:r>
                      <a:endParaRPr lang="en-US" dirty="0"/>
                    </a:p>
                  </a:txBody>
                  <a:tcPr/>
                </a:tc>
                <a:tc>
                  <a:txBody>
                    <a:bodyPr/>
                    <a:lstStyle/>
                    <a:p>
                      <a:r>
                        <a:rPr lang="en-US" dirty="0"/>
                        <a:t>\([0-9][0-9][0-9]\)</a:t>
                      </a:r>
                    </a:p>
                  </a:txBody>
                  <a:tcPr/>
                </a:tc>
                <a:extLst>
                  <a:ext uri="{0D108BD9-81ED-4DB2-BD59-A6C34878D82A}">
                    <a16:rowId xmlns:a16="http://schemas.microsoft.com/office/drawing/2014/main" val="3845517557"/>
                  </a:ext>
                </a:extLst>
              </a:tr>
            </a:tbl>
          </a:graphicData>
        </a:graphic>
      </p:graphicFrame>
    </p:spTree>
    <p:extLst>
      <p:ext uri="{BB962C8B-B14F-4D97-AF65-F5344CB8AC3E}">
        <p14:creationId xmlns:p14="http://schemas.microsoft.com/office/powerpoint/2010/main" val="350136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743544803"/>
              </p:ext>
            </p:extLst>
          </p:nvPr>
        </p:nvGraphicFramePr>
        <p:xfrm>
          <a:off x="715409" y="1496110"/>
          <a:ext cx="11046939" cy="4096265"/>
        </p:xfrm>
        <a:graphic>
          <a:graphicData uri="http://schemas.openxmlformats.org/drawingml/2006/table">
            <a:tbl>
              <a:tblPr firstRow="1" bandRow="1">
                <a:tableStyleId>{5C22544A-7EE6-4342-B048-85BDC9FD1C3A}</a:tableStyleId>
              </a:tblPr>
              <a:tblGrid>
                <a:gridCol w="2529016">
                  <a:extLst>
                    <a:ext uri="{9D8B030D-6E8A-4147-A177-3AD203B41FA5}">
                      <a16:colId xmlns:a16="http://schemas.microsoft.com/office/drawing/2014/main" val="1438559066"/>
                    </a:ext>
                  </a:extLst>
                </a:gridCol>
                <a:gridCol w="3412882">
                  <a:extLst>
                    <a:ext uri="{9D8B030D-6E8A-4147-A177-3AD203B41FA5}">
                      <a16:colId xmlns:a16="http://schemas.microsoft.com/office/drawing/2014/main" val="3724112092"/>
                    </a:ext>
                  </a:extLst>
                </a:gridCol>
                <a:gridCol w="5105041">
                  <a:extLst>
                    <a:ext uri="{9D8B030D-6E8A-4147-A177-3AD203B41FA5}">
                      <a16:colId xmlns:a16="http://schemas.microsoft.com/office/drawing/2014/main" val="3644192269"/>
                    </a:ext>
                  </a:extLst>
                </a:gridCol>
              </a:tblGrid>
              <a:tr h="563221">
                <a:tc>
                  <a:txBody>
                    <a:bodyPr/>
                    <a:lstStyle/>
                    <a:p>
                      <a:r>
                        <a:rPr lang="en-US" dirty="0"/>
                        <a:t>Name</a:t>
                      </a:r>
                    </a:p>
                  </a:txBody>
                  <a:tcPr/>
                </a:tc>
                <a:tc>
                  <a:txBody>
                    <a:bodyPr/>
                    <a:lstStyle/>
                    <a:p>
                      <a:r>
                        <a:rPr lang="en-US" dirty="0"/>
                        <a:t>Definition</a:t>
                      </a:r>
                    </a:p>
                  </a:txBody>
                  <a:tcPr/>
                </a:tc>
                <a:tc>
                  <a:txBody>
                    <a:bodyPr/>
                    <a:lstStyle/>
                    <a:p>
                      <a:r>
                        <a:rPr lang="en-US" dirty="0"/>
                        <a:t>Example</a:t>
                      </a:r>
                    </a:p>
                  </a:txBody>
                  <a:tcPr/>
                </a:tc>
                <a:extLst>
                  <a:ext uri="{0D108BD9-81ED-4DB2-BD59-A6C34878D82A}">
                    <a16:rowId xmlns:a16="http://schemas.microsoft.com/office/drawing/2014/main" val="3833364546"/>
                  </a:ext>
                </a:extLst>
              </a:tr>
              <a:tr h="563221">
                <a:tc>
                  <a:txBody>
                    <a:bodyPr/>
                    <a:lstStyle/>
                    <a:p>
                      <a:r>
                        <a:rPr lang="en-US" dirty="0"/>
                        <a:t>Optional</a:t>
                      </a:r>
                    </a:p>
                  </a:txBody>
                  <a:tcPr/>
                </a:tc>
                <a:tc>
                  <a:txBody>
                    <a:bodyPr/>
                    <a:lstStyle/>
                    <a:p>
                      <a:r>
                        <a:rPr lang="en-US" dirty="0"/>
                        <a:t>Appears</a:t>
                      </a:r>
                      <a:r>
                        <a:rPr lang="en-US" baseline="0" dirty="0"/>
                        <a:t> 0 or 1 time</a:t>
                      </a:r>
                      <a:endParaRPr lang="en-US" dirty="0"/>
                    </a:p>
                  </a:txBody>
                  <a:tcPr/>
                </a:tc>
                <a:tc>
                  <a:txBody>
                    <a:bodyPr/>
                    <a:lstStyle/>
                    <a:p>
                      <a:r>
                        <a:rPr lang="en-US" dirty="0"/>
                        <a:t>AQ?B is matched by AB or AQB</a:t>
                      </a:r>
                    </a:p>
                  </a:txBody>
                  <a:tcPr/>
                </a:tc>
                <a:extLst>
                  <a:ext uri="{0D108BD9-81ED-4DB2-BD59-A6C34878D82A}">
                    <a16:rowId xmlns:a16="http://schemas.microsoft.com/office/drawing/2014/main" val="3901087096"/>
                  </a:ext>
                </a:extLst>
              </a:tr>
              <a:tr h="563221">
                <a:tc>
                  <a:txBody>
                    <a:bodyPr/>
                    <a:lstStyle/>
                    <a:p>
                      <a:r>
                        <a:rPr lang="en-US" dirty="0"/>
                        <a:t>Kleene Star</a:t>
                      </a:r>
                    </a:p>
                  </a:txBody>
                  <a:tcPr/>
                </a:tc>
                <a:tc>
                  <a:txBody>
                    <a:bodyPr/>
                    <a:lstStyle/>
                    <a:p>
                      <a:r>
                        <a:rPr lang="en-US" dirty="0"/>
                        <a:t>Appears 0 or more</a:t>
                      </a:r>
                      <a:r>
                        <a:rPr lang="en-US" baseline="0" dirty="0"/>
                        <a:t> times</a:t>
                      </a:r>
                      <a:endParaRPr lang="en-US" dirty="0"/>
                    </a:p>
                  </a:txBody>
                  <a:tcPr/>
                </a:tc>
                <a:tc>
                  <a:txBody>
                    <a:bodyPr/>
                    <a:lstStyle/>
                    <a:p>
                      <a:r>
                        <a:rPr lang="en-US" dirty="0"/>
                        <a:t>AQ*B is matched</a:t>
                      </a:r>
                      <a:r>
                        <a:rPr lang="en-US" baseline="0" dirty="0"/>
                        <a:t> by AB, AQB or AQQQQQQQQQQQQQQB</a:t>
                      </a:r>
                      <a:endParaRPr lang="en-US" dirty="0"/>
                    </a:p>
                  </a:txBody>
                  <a:tcPr/>
                </a:tc>
                <a:extLst>
                  <a:ext uri="{0D108BD9-81ED-4DB2-BD59-A6C34878D82A}">
                    <a16:rowId xmlns:a16="http://schemas.microsoft.com/office/drawing/2014/main" val="3919467243"/>
                  </a:ext>
                </a:extLst>
              </a:tr>
              <a:tr h="563221">
                <a:tc>
                  <a:txBody>
                    <a:bodyPr/>
                    <a:lstStyle/>
                    <a:p>
                      <a:r>
                        <a:rPr lang="en-US" dirty="0"/>
                        <a:t>Kleene</a:t>
                      </a:r>
                      <a:r>
                        <a:rPr lang="en-US" baseline="0" dirty="0"/>
                        <a:t> Plus</a:t>
                      </a:r>
                      <a:endParaRPr lang="en-US" dirty="0"/>
                    </a:p>
                  </a:txBody>
                  <a:tcPr/>
                </a:tc>
                <a:tc>
                  <a:txBody>
                    <a:bodyPr/>
                    <a:lstStyle/>
                    <a:p>
                      <a:r>
                        <a:rPr lang="en-US" dirty="0"/>
                        <a:t>Appears 1 or more times</a:t>
                      </a:r>
                    </a:p>
                  </a:txBody>
                  <a:tcPr/>
                </a:tc>
                <a:tc>
                  <a:txBody>
                    <a:bodyPr/>
                    <a:lstStyle/>
                    <a:p>
                      <a:r>
                        <a:rPr lang="en-US" dirty="0"/>
                        <a:t>AQ+B is matched by AQB, AQQQQB, but not by AB</a:t>
                      </a:r>
                    </a:p>
                  </a:txBody>
                  <a:tcPr/>
                </a:tc>
                <a:extLst>
                  <a:ext uri="{0D108BD9-81ED-4DB2-BD59-A6C34878D82A}">
                    <a16:rowId xmlns:a16="http://schemas.microsoft.com/office/drawing/2014/main" val="1197357750"/>
                  </a:ext>
                </a:extLst>
              </a:tr>
              <a:tr h="563221">
                <a:tc>
                  <a:txBody>
                    <a:bodyPr/>
                    <a:lstStyle/>
                    <a:p>
                      <a:r>
                        <a:rPr lang="en-US" dirty="0"/>
                        <a:t>Repeat</a:t>
                      </a:r>
                      <a:r>
                        <a:rPr lang="en-US" baseline="0" dirty="0"/>
                        <a:t> Braces Exact</a:t>
                      </a:r>
                      <a:endParaRPr lang="en-US" dirty="0"/>
                    </a:p>
                  </a:txBody>
                  <a:tcPr/>
                </a:tc>
                <a:tc>
                  <a:txBody>
                    <a:bodyPr/>
                    <a:lstStyle/>
                    <a:p>
                      <a:r>
                        <a:rPr lang="en-US" dirty="0"/>
                        <a:t>Appears N</a:t>
                      </a:r>
                      <a:r>
                        <a:rPr lang="en-US" baseline="0" dirty="0"/>
                        <a:t> times</a:t>
                      </a:r>
                      <a:endParaRPr lang="en-US" dirty="0"/>
                    </a:p>
                  </a:txBody>
                  <a:tcPr/>
                </a:tc>
                <a:tc>
                  <a:txBody>
                    <a:bodyPr/>
                    <a:lstStyle/>
                    <a:p>
                      <a:r>
                        <a:rPr lang="en-US" dirty="0"/>
                        <a:t>[0-9]{10}</a:t>
                      </a:r>
                      <a:r>
                        <a:rPr lang="en-US" baseline="0" dirty="0"/>
                        <a:t> matches a 10 digit number</a:t>
                      </a:r>
                      <a:endParaRPr lang="en-US" dirty="0"/>
                    </a:p>
                  </a:txBody>
                  <a:tcPr/>
                </a:tc>
                <a:extLst>
                  <a:ext uri="{0D108BD9-81ED-4DB2-BD59-A6C34878D82A}">
                    <a16:rowId xmlns:a16="http://schemas.microsoft.com/office/drawing/2014/main" val="2074188971"/>
                  </a:ext>
                </a:extLst>
              </a:tr>
              <a:tr h="563221">
                <a:tc>
                  <a:txBody>
                    <a:bodyPr/>
                    <a:lstStyle/>
                    <a:p>
                      <a:r>
                        <a:rPr lang="en-US" dirty="0"/>
                        <a:t>Repeat Braces</a:t>
                      </a:r>
                      <a:r>
                        <a:rPr lang="en-US" baseline="0" dirty="0"/>
                        <a:t> Between</a:t>
                      </a:r>
                      <a:endParaRPr lang="en-US" dirty="0"/>
                    </a:p>
                  </a:txBody>
                  <a:tcPr/>
                </a:tc>
                <a:tc>
                  <a:txBody>
                    <a:bodyPr/>
                    <a:lstStyle/>
                    <a:p>
                      <a:r>
                        <a:rPr lang="en-US" dirty="0"/>
                        <a:t>Appears between M and N times</a:t>
                      </a:r>
                    </a:p>
                  </a:txBody>
                  <a:tcPr/>
                </a:tc>
                <a:tc>
                  <a:txBody>
                    <a:bodyPr/>
                    <a:lstStyle/>
                    <a:p>
                      <a:r>
                        <a:rPr lang="en-US" dirty="0"/>
                        <a:t>[0-9]{2,4} matches 2,3 and 4 digit numbers</a:t>
                      </a:r>
                    </a:p>
                  </a:txBody>
                  <a:tcPr/>
                </a:tc>
                <a:extLst>
                  <a:ext uri="{0D108BD9-81ED-4DB2-BD59-A6C34878D82A}">
                    <a16:rowId xmlns:a16="http://schemas.microsoft.com/office/drawing/2014/main" val="2102637029"/>
                  </a:ext>
                </a:extLst>
              </a:tr>
              <a:tr h="5632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Repeat Braces</a:t>
                      </a:r>
                      <a:r>
                        <a:rPr lang="en-US" baseline="0" dirty="0"/>
                        <a:t> At Least</a:t>
                      </a:r>
                      <a:endParaRPr lang="en-US" dirty="0"/>
                    </a:p>
                    <a:p>
                      <a:endParaRPr lang="en-US" dirty="0"/>
                    </a:p>
                  </a:txBody>
                  <a:tcPr/>
                </a:tc>
                <a:tc>
                  <a:txBody>
                    <a:bodyPr/>
                    <a:lstStyle/>
                    <a:p>
                      <a:r>
                        <a:rPr lang="en-US" dirty="0"/>
                        <a:t>Appears AT LEAST</a:t>
                      </a:r>
                      <a:r>
                        <a:rPr lang="en-US" baseline="0" dirty="0"/>
                        <a:t> N times</a:t>
                      </a:r>
                      <a:endParaRPr lang="en-US" dirty="0"/>
                    </a:p>
                  </a:txBody>
                  <a:tcPr/>
                </a:tc>
                <a:tc>
                  <a:txBody>
                    <a:bodyPr/>
                    <a:lstStyle/>
                    <a:p>
                      <a:r>
                        <a:rPr lang="en-US" dirty="0"/>
                        <a:t>[0-9]{7,} matches number with at least 7 digits</a:t>
                      </a:r>
                    </a:p>
                  </a:txBody>
                  <a:tcPr/>
                </a:tc>
                <a:extLst>
                  <a:ext uri="{0D108BD9-81ED-4DB2-BD59-A6C34878D82A}">
                    <a16:rowId xmlns:a16="http://schemas.microsoft.com/office/drawing/2014/main" val="1110191367"/>
                  </a:ext>
                </a:extLst>
              </a:tr>
            </a:tbl>
          </a:graphicData>
        </a:graphic>
      </p:graphicFrame>
      <p:sp>
        <p:nvSpPr>
          <p:cNvPr id="4" name="TextBox 3"/>
          <p:cNvSpPr txBox="1"/>
          <p:nvPr/>
        </p:nvSpPr>
        <p:spPr>
          <a:xfrm>
            <a:off x="197706" y="362467"/>
            <a:ext cx="12082347" cy="1015663"/>
          </a:xfrm>
          <a:prstGeom prst="rect">
            <a:avLst/>
          </a:prstGeom>
          <a:noFill/>
        </p:spPr>
        <p:txBody>
          <a:bodyPr wrap="none" rtlCol="0">
            <a:spAutoFit/>
          </a:bodyPr>
          <a:lstStyle/>
          <a:p>
            <a:r>
              <a:rPr lang="en-US" sz="6000" dirty="0"/>
              <a:t>Duplication, Repetition &amp; Redundancy</a:t>
            </a:r>
          </a:p>
        </p:txBody>
      </p:sp>
      <p:sp>
        <p:nvSpPr>
          <p:cNvPr id="2" name="TextBox 1"/>
          <p:cNvSpPr txBox="1"/>
          <p:nvPr/>
        </p:nvSpPr>
        <p:spPr>
          <a:xfrm>
            <a:off x="3179427" y="5872294"/>
            <a:ext cx="4444615" cy="369332"/>
          </a:xfrm>
          <a:prstGeom prst="rect">
            <a:avLst/>
          </a:prstGeom>
          <a:noFill/>
        </p:spPr>
        <p:txBody>
          <a:bodyPr wrap="none" rtlCol="0">
            <a:spAutoFit/>
          </a:bodyPr>
          <a:lstStyle/>
          <a:p>
            <a:r>
              <a:rPr lang="en-US" dirty="0"/>
              <a:t>The count goes AFTER the character to match</a:t>
            </a:r>
          </a:p>
        </p:txBody>
      </p:sp>
    </p:spTree>
    <p:extLst>
      <p:ext uri="{BB962C8B-B14F-4D97-AF65-F5344CB8AC3E}">
        <p14:creationId xmlns:p14="http://schemas.microsoft.com/office/powerpoint/2010/main" val="146585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706" y="362467"/>
            <a:ext cx="3126690" cy="1015663"/>
          </a:xfrm>
          <a:prstGeom prst="rect">
            <a:avLst/>
          </a:prstGeom>
          <a:noFill/>
        </p:spPr>
        <p:txBody>
          <a:bodyPr wrap="none" rtlCol="0">
            <a:spAutoFit/>
          </a:bodyPr>
          <a:lstStyle/>
          <a:p>
            <a:r>
              <a:rPr lang="en-US" sz="6000" dirty="0"/>
              <a:t>Examples</a:t>
            </a:r>
          </a:p>
        </p:txBody>
      </p:sp>
      <p:graphicFrame>
        <p:nvGraphicFramePr>
          <p:cNvPr id="4" name="Table 3"/>
          <p:cNvGraphicFramePr>
            <a:graphicFrameLocks noGrp="1"/>
          </p:cNvGraphicFramePr>
          <p:nvPr>
            <p:extLst>
              <p:ext uri="{D42A27DB-BD31-4B8C-83A1-F6EECF244321}">
                <p14:modId xmlns:p14="http://schemas.microsoft.com/office/powerpoint/2010/main" val="499654075"/>
              </p:ext>
            </p:extLst>
          </p:nvPr>
        </p:nvGraphicFramePr>
        <p:xfrm>
          <a:off x="1812174" y="1575571"/>
          <a:ext cx="8404177" cy="3817904"/>
        </p:xfrm>
        <a:graphic>
          <a:graphicData uri="http://schemas.openxmlformats.org/drawingml/2006/table">
            <a:tbl>
              <a:tblPr firstRow="1">
                <a:tableStyleId>{5C22544A-7EE6-4342-B048-85BDC9FD1C3A}</a:tableStyleId>
              </a:tblPr>
              <a:tblGrid>
                <a:gridCol w="4005785">
                  <a:extLst>
                    <a:ext uri="{9D8B030D-6E8A-4147-A177-3AD203B41FA5}">
                      <a16:colId xmlns:a16="http://schemas.microsoft.com/office/drawing/2014/main" val="1088169686"/>
                    </a:ext>
                  </a:extLst>
                </a:gridCol>
                <a:gridCol w="4398392">
                  <a:extLst>
                    <a:ext uri="{9D8B030D-6E8A-4147-A177-3AD203B41FA5}">
                      <a16:colId xmlns:a16="http://schemas.microsoft.com/office/drawing/2014/main" val="3383358908"/>
                    </a:ext>
                  </a:extLst>
                </a:gridCol>
              </a:tblGrid>
              <a:tr h="477238">
                <a:tc>
                  <a:txBody>
                    <a:bodyPr/>
                    <a:lstStyle/>
                    <a:p>
                      <a:r>
                        <a:rPr lang="en-US" dirty="0"/>
                        <a:t>I want</a:t>
                      </a:r>
                      <a:r>
                        <a:rPr lang="en-US" baseline="0" dirty="0"/>
                        <a:t> to match</a:t>
                      </a:r>
                      <a:endParaRPr lang="en-US" dirty="0"/>
                    </a:p>
                  </a:txBody>
                  <a:tcPr/>
                </a:tc>
                <a:tc>
                  <a:txBody>
                    <a:bodyPr/>
                    <a:lstStyle/>
                    <a:p>
                      <a:r>
                        <a:rPr lang="en-US" dirty="0"/>
                        <a:t>Regular</a:t>
                      </a:r>
                      <a:r>
                        <a:rPr lang="en-US" baseline="0" dirty="0"/>
                        <a:t> Expression</a:t>
                      </a:r>
                      <a:endParaRPr lang="en-US" dirty="0"/>
                    </a:p>
                  </a:txBody>
                  <a:tcPr/>
                </a:tc>
                <a:extLst>
                  <a:ext uri="{0D108BD9-81ED-4DB2-BD59-A6C34878D82A}">
                    <a16:rowId xmlns:a16="http://schemas.microsoft.com/office/drawing/2014/main" val="3980211229"/>
                  </a:ext>
                </a:extLst>
              </a:tr>
              <a:tr h="477238">
                <a:tc>
                  <a:txBody>
                    <a:bodyPr/>
                    <a:lstStyle/>
                    <a:p>
                      <a:r>
                        <a:rPr lang="en-US" dirty="0"/>
                        <a:t>The letter A followed (maybe)</a:t>
                      </a:r>
                      <a:r>
                        <a:rPr lang="en-US" baseline="0" dirty="0"/>
                        <a:t> by a 7</a:t>
                      </a:r>
                      <a:endParaRPr lang="en-US" dirty="0"/>
                    </a:p>
                  </a:txBody>
                  <a:tcPr/>
                </a:tc>
                <a:tc>
                  <a:txBody>
                    <a:bodyPr/>
                    <a:lstStyle/>
                    <a:p>
                      <a:r>
                        <a:rPr lang="en-US" dirty="0"/>
                        <a:t>A7?</a:t>
                      </a:r>
                    </a:p>
                  </a:txBody>
                  <a:tcPr/>
                </a:tc>
                <a:extLst>
                  <a:ext uri="{0D108BD9-81ED-4DB2-BD59-A6C34878D82A}">
                    <a16:rowId xmlns:a16="http://schemas.microsoft.com/office/drawing/2014/main" val="2705631640"/>
                  </a:ext>
                </a:extLst>
              </a:tr>
              <a:tr h="477238">
                <a:tc>
                  <a:txBody>
                    <a:bodyPr/>
                    <a:lstStyle/>
                    <a:p>
                      <a:r>
                        <a:rPr lang="en-US" dirty="0"/>
                        <a:t>The</a:t>
                      </a:r>
                      <a:r>
                        <a:rPr lang="en-US" baseline="0" dirty="0"/>
                        <a:t> letter A followed by at least one 7</a:t>
                      </a:r>
                      <a:endParaRPr lang="en-US" dirty="0"/>
                    </a:p>
                  </a:txBody>
                  <a:tcPr/>
                </a:tc>
                <a:tc>
                  <a:txBody>
                    <a:bodyPr/>
                    <a:lstStyle/>
                    <a:p>
                      <a:r>
                        <a:rPr lang="en-US" dirty="0"/>
                        <a:t>A7+</a:t>
                      </a:r>
                    </a:p>
                  </a:txBody>
                  <a:tcPr/>
                </a:tc>
                <a:extLst>
                  <a:ext uri="{0D108BD9-81ED-4DB2-BD59-A6C34878D82A}">
                    <a16:rowId xmlns:a16="http://schemas.microsoft.com/office/drawing/2014/main" val="486564190"/>
                  </a:ext>
                </a:extLst>
              </a:tr>
              <a:tr h="477238">
                <a:tc>
                  <a:txBody>
                    <a:bodyPr/>
                    <a:lstStyle/>
                    <a:p>
                      <a:r>
                        <a:rPr lang="en-US" dirty="0"/>
                        <a:t>The</a:t>
                      </a:r>
                      <a:r>
                        <a:rPr lang="en-US" baseline="0" dirty="0"/>
                        <a:t> letter A followed by 0 or more 7’s</a:t>
                      </a:r>
                      <a:endParaRPr lang="en-US" dirty="0"/>
                    </a:p>
                  </a:txBody>
                  <a:tcPr/>
                </a:tc>
                <a:tc>
                  <a:txBody>
                    <a:bodyPr/>
                    <a:lstStyle/>
                    <a:p>
                      <a:r>
                        <a:rPr lang="en-US" dirty="0"/>
                        <a:t>A7*</a:t>
                      </a:r>
                    </a:p>
                  </a:txBody>
                  <a:tcPr/>
                </a:tc>
                <a:extLst>
                  <a:ext uri="{0D108BD9-81ED-4DB2-BD59-A6C34878D82A}">
                    <a16:rowId xmlns:a16="http://schemas.microsoft.com/office/drawing/2014/main" val="975113194"/>
                  </a:ext>
                </a:extLst>
              </a:tr>
              <a:tr h="477238">
                <a:tc>
                  <a:txBody>
                    <a:bodyPr/>
                    <a:lstStyle/>
                    <a:p>
                      <a:r>
                        <a:rPr lang="en-US" dirty="0"/>
                        <a:t>The</a:t>
                      </a:r>
                      <a:r>
                        <a:rPr lang="en-US" baseline="0" dirty="0"/>
                        <a:t> letter A followed by 3-6 7’s</a:t>
                      </a:r>
                      <a:endParaRPr lang="en-US" dirty="0"/>
                    </a:p>
                  </a:txBody>
                  <a:tcPr/>
                </a:tc>
                <a:tc>
                  <a:txBody>
                    <a:bodyPr/>
                    <a:lstStyle/>
                    <a:p>
                      <a:r>
                        <a:rPr lang="en-US" dirty="0"/>
                        <a:t>A7{3,6}</a:t>
                      </a:r>
                    </a:p>
                  </a:txBody>
                  <a:tcPr/>
                </a:tc>
                <a:extLst>
                  <a:ext uri="{0D108BD9-81ED-4DB2-BD59-A6C34878D82A}">
                    <a16:rowId xmlns:a16="http://schemas.microsoft.com/office/drawing/2014/main" val="1545596451"/>
                  </a:ext>
                </a:extLst>
              </a:tr>
              <a:tr h="477238">
                <a:tc>
                  <a:txBody>
                    <a:bodyPr/>
                    <a:lstStyle/>
                    <a:p>
                      <a:r>
                        <a:rPr lang="en-US" dirty="0"/>
                        <a:t>The</a:t>
                      </a:r>
                      <a:r>
                        <a:rPr lang="en-US" baseline="0" dirty="0"/>
                        <a:t> letter A followed by 9 7’s</a:t>
                      </a:r>
                      <a:endParaRPr lang="en-US" dirty="0"/>
                    </a:p>
                  </a:txBody>
                  <a:tcPr/>
                </a:tc>
                <a:tc>
                  <a:txBody>
                    <a:bodyPr/>
                    <a:lstStyle/>
                    <a:p>
                      <a:r>
                        <a:rPr lang="en-US" dirty="0"/>
                        <a:t>A7{9}</a:t>
                      </a:r>
                    </a:p>
                  </a:txBody>
                  <a:tcPr/>
                </a:tc>
                <a:extLst>
                  <a:ext uri="{0D108BD9-81ED-4DB2-BD59-A6C34878D82A}">
                    <a16:rowId xmlns:a16="http://schemas.microsoft.com/office/drawing/2014/main" val="3845517557"/>
                  </a:ext>
                </a:extLst>
              </a:tr>
              <a:tr h="477238">
                <a:tc>
                  <a:txBody>
                    <a:bodyPr/>
                    <a:lstStyle/>
                    <a:p>
                      <a:r>
                        <a:rPr lang="en-US" dirty="0"/>
                        <a:t>The</a:t>
                      </a:r>
                      <a:r>
                        <a:rPr lang="en-US" baseline="0" dirty="0"/>
                        <a:t> letter A followed by at least 4 7’s</a:t>
                      </a:r>
                      <a:endParaRPr lang="en-US" dirty="0"/>
                    </a:p>
                  </a:txBody>
                  <a:tcPr/>
                </a:tc>
                <a:tc>
                  <a:txBody>
                    <a:bodyPr/>
                    <a:lstStyle/>
                    <a:p>
                      <a:r>
                        <a:rPr lang="en-US" dirty="0"/>
                        <a:t>A7{4,}</a:t>
                      </a:r>
                    </a:p>
                  </a:txBody>
                  <a:tcPr/>
                </a:tc>
                <a:extLst>
                  <a:ext uri="{0D108BD9-81ED-4DB2-BD59-A6C34878D82A}">
                    <a16:rowId xmlns:a16="http://schemas.microsoft.com/office/drawing/2014/main" val="2454426436"/>
                  </a:ext>
                </a:extLst>
              </a:tr>
              <a:tr h="477238">
                <a:tc>
                  <a:txBody>
                    <a:bodyPr/>
                    <a:lstStyle/>
                    <a:p>
                      <a:r>
                        <a:rPr lang="en-US" dirty="0"/>
                        <a:t>The</a:t>
                      </a:r>
                      <a:r>
                        <a:rPr lang="en-US" baseline="0" dirty="0"/>
                        <a:t> letter A followed by at MOST 8 7’s</a:t>
                      </a:r>
                      <a:endParaRPr lang="en-US" dirty="0"/>
                    </a:p>
                  </a:txBody>
                  <a:tcPr/>
                </a:tc>
                <a:tc>
                  <a:txBody>
                    <a:bodyPr/>
                    <a:lstStyle/>
                    <a:p>
                      <a:r>
                        <a:rPr lang="en-US" dirty="0"/>
                        <a:t>A7{,8}</a:t>
                      </a:r>
                    </a:p>
                  </a:txBody>
                  <a:tcPr/>
                </a:tc>
                <a:extLst>
                  <a:ext uri="{0D108BD9-81ED-4DB2-BD59-A6C34878D82A}">
                    <a16:rowId xmlns:a16="http://schemas.microsoft.com/office/drawing/2014/main" val="3240270177"/>
                  </a:ext>
                </a:extLst>
              </a:tr>
            </a:tbl>
          </a:graphicData>
        </a:graphic>
      </p:graphicFrame>
    </p:spTree>
    <p:extLst>
      <p:ext uri="{BB962C8B-B14F-4D97-AF65-F5344CB8AC3E}">
        <p14:creationId xmlns:p14="http://schemas.microsoft.com/office/powerpoint/2010/main" val="14184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4708981"/>
          </a:xfrm>
          <a:prstGeom prst="rect">
            <a:avLst/>
          </a:prstGeom>
          <a:noFill/>
        </p:spPr>
        <p:txBody>
          <a:bodyPr wrap="square" rtlCol="0">
            <a:spAutoFit/>
          </a:bodyPr>
          <a:lstStyle/>
          <a:p>
            <a:r>
              <a:rPr lang="en-US" sz="6000" dirty="0"/>
              <a:t>If you are thinking about this carefully, you will notice that the repetition operators are pretty redundant – most can be expressed in terms of others.</a:t>
            </a:r>
          </a:p>
        </p:txBody>
      </p:sp>
    </p:spTree>
    <p:extLst>
      <p:ext uri="{BB962C8B-B14F-4D97-AF65-F5344CB8AC3E}">
        <p14:creationId xmlns:p14="http://schemas.microsoft.com/office/powerpoint/2010/main" val="1601673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4708981"/>
          </a:xfrm>
          <a:prstGeom prst="rect">
            <a:avLst/>
          </a:prstGeom>
          <a:noFill/>
        </p:spPr>
        <p:txBody>
          <a:bodyPr wrap="square" rtlCol="0">
            <a:spAutoFit/>
          </a:bodyPr>
          <a:lstStyle/>
          <a:p>
            <a:r>
              <a:rPr lang="en-US" sz="6000" dirty="0"/>
              <a:t>For example – </a:t>
            </a:r>
          </a:p>
          <a:p>
            <a:pPr lvl="1"/>
            <a:r>
              <a:rPr lang="en-US" sz="6000" dirty="0"/>
              <a:t>{0,1} = ?</a:t>
            </a:r>
          </a:p>
          <a:p>
            <a:pPr lvl="1"/>
            <a:r>
              <a:rPr lang="en-US" sz="6000" dirty="0"/>
              <a:t>{0,} = *</a:t>
            </a:r>
          </a:p>
          <a:p>
            <a:pPr lvl="1"/>
            <a:r>
              <a:rPr lang="en-US" sz="6000" dirty="0"/>
              <a:t>{1,} = +</a:t>
            </a:r>
          </a:p>
          <a:p>
            <a:pPr lvl="1"/>
            <a:r>
              <a:rPr lang="en-US" sz="6000" dirty="0"/>
              <a:t>{N,N} = {N}</a:t>
            </a:r>
          </a:p>
        </p:txBody>
      </p:sp>
    </p:spTree>
    <p:extLst>
      <p:ext uri="{BB962C8B-B14F-4D97-AF65-F5344CB8AC3E}">
        <p14:creationId xmlns:p14="http://schemas.microsoft.com/office/powerpoint/2010/main" val="3543024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730" y="2248930"/>
            <a:ext cx="10190205" cy="1938992"/>
          </a:xfrm>
          <a:prstGeom prst="rect">
            <a:avLst/>
          </a:prstGeom>
          <a:noFill/>
        </p:spPr>
        <p:txBody>
          <a:bodyPr wrap="square" rtlCol="0">
            <a:spAutoFit/>
          </a:bodyPr>
          <a:lstStyle/>
          <a:p>
            <a:r>
              <a:rPr lang="en-US" sz="6000" dirty="0"/>
              <a:t>So what does any of this have to do with state machines?</a:t>
            </a:r>
          </a:p>
        </p:txBody>
      </p:sp>
    </p:spTree>
    <p:extLst>
      <p:ext uri="{BB962C8B-B14F-4D97-AF65-F5344CB8AC3E}">
        <p14:creationId xmlns:p14="http://schemas.microsoft.com/office/powerpoint/2010/main" val="227077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8758" y="2018271"/>
            <a:ext cx="8311978" cy="2862322"/>
          </a:xfrm>
          <a:prstGeom prst="rect">
            <a:avLst/>
          </a:prstGeom>
          <a:noFill/>
        </p:spPr>
        <p:txBody>
          <a:bodyPr wrap="square" rtlCol="0">
            <a:spAutoFit/>
          </a:bodyPr>
          <a:lstStyle/>
          <a:p>
            <a:r>
              <a:rPr lang="en-US" sz="6000" dirty="0"/>
              <a:t>Regular expressions are IMPLEMENTED with a state machine!</a:t>
            </a:r>
          </a:p>
        </p:txBody>
      </p:sp>
    </p:spTree>
    <p:extLst>
      <p:ext uri="{BB962C8B-B14F-4D97-AF65-F5344CB8AC3E}">
        <p14:creationId xmlns:p14="http://schemas.microsoft.com/office/powerpoint/2010/main" val="134192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fjcdn.com/pictures/Wait_793410_637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278" y="922937"/>
            <a:ext cx="4857750"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642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7264" y="1095633"/>
            <a:ext cx="10981038" cy="4708981"/>
          </a:xfrm>
          <a:prstGeom prst="rect">
            <a:avLst/>
          </a:prstGeom>
          <a:noFill/>
        </p:spPr>
        <p:txBody>
          <a:bodyPr wrap="square" rtlCol="0">
            <a:spAutoFit/>
          </a:bodyPr>
          <a:lstStyle/>
          <a:p>
            <a:r>
              <a:rPr lang="en-US" sz="6000" dirty="0"/>
              <a:t>A regular expression is “compiled” – processed into a state machine data structure. Matching then runs a simple algorithm on the data using the generated structure.</a:t>
            </a:r>
          </a:p>
        </p:txBody>
      </p:sp>
    </p:spTree>
    <p:extLst>
      <p:ext uri="{BB962C8B-B14F-4D97-AF65-F5344CB8AC3E}">
        <p14:creationId xmlns:p14="http://schemas.microsoft.com/office/powerpoint/2010/main" val="260733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8" y="673330"/>
            <a:ext cx="959686" cy="369332"/>
          </a:xfrm>
          <a:prstGeom prst="rect">
            <a:avLst/>
          </a:prstGeom>
          <a:noFill/>
        </p:spPr>
        <p:txBody>
          <a:bodyPr wrap="none" rtlCol="0">
            <a:spAutoFit/>
          </a:bodyPr>
          <a:lstStyle/>
          <a:p>
            <a:r>
              <a:rPr lang="en-US" dirty="0" err="1"/>
              <a:t>Literal:A</a:t>
            </a:r>
            <a:endParaRPr lang="en-US" dirty="0"/>
          </a:p>
        </p:txBody>
      </p:sp>
      <p:sp>
        <p:nvSpPr>
          <p:cNvPr id="3" name="Oval 2"/>
          <p:cNvSpPr/>
          <p:nvPr/>
        </p:nvSpPr>
        <p:spPr>
          <a:xfrm>
            <a:off x="789710" y="1155469"/>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338649" y="1155469"/>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 idx="6"/>
            <a:endCxn id="4" idx="2"/>
          </p:cNvCxnSpPr>
          <p:nvPr/>
        </p:nvCxnSpPr>
        <p:spPr>
          <a:xfrm>
            <a:off x="1670858" y="1579418"/>
            <a:ext cx="667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53738" y="1512916"/>
            <a:ext cx="317716" cy="369332"/>
          </a:xfrm>
          <a:prstGeom prst="rect">
            <a:avLst/>
          </a:prstGeom>
          <a:noFill/>
        </p:spPr>
        <p:txBody>
          <a:bodyPr wrap="none" rtlCol="0">
            <a:spAutoFit/>
          </a:bodyPr>
          <a:lstStyle/>
          <a:p>
            <a:r>
              <a:rPr lang="en-US" dirty="0"/>
              <a:t>A</a:t>
            </a:r>
          </a:p>
        </p:txBody>
      </p:sp>
      <p:sp>
        <p:nvSpPr>
          <p:cNvPr id="9" name="TextBox 8"/>
          <p:cNvSpPr txBox="1"/>
          <p:nvPr/>
        </p:nvSpPr>
        <p:spPr>
          <a:xfrm>
            <a:off x="997528" y="2306197"/>
            <a:ext cx="3232744" cy="369332"/>
          </a:xfrm>
          <a:prstGeom prst="rect">
            <a:avLst/>
          </a:prstGeom>
          <a:noFill/>
        </p:spPr>
        <p:txBody>
          <a:bodyPr wrap="none" rtlCol="0">
            <a:spAutoFit/>
          </a:bodyPr>
          <a:lstStyle/>
          <a:p>
            <a:r>
              <a:rPr lang="en-US" dirty="0"/>
              <a:t>Character Classes: [A-C] or [ABC]</a:t>
            </a:r>
          </a:p>
        </p:txBody>
      </p:sp>
      <p:sp>
        <p:nvSpPr>
          <p:cNvPr id="10" name="Oval 9"/>
          <p:cNvSpPr/>
          <p:nvPr/>
        </p:nvSpPr>
        <p:spPr>
          <a:xfrm>
            <a:off x="789710" y="2788336"/>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38649" y="2788336"/>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0" idx="6"/>
            <a:endCxn id="11" idx="2"/>
          </p:cNvCxnSpPr>
          <p:nvPr/>
        </p:nvCxnSpPr>
        <p:spPr>
          <a:xfrm>
            <a:off x="1670858" y="3212285"/>
            <a:ext cx="667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2534" y="3173125"/>
            <a:ext cx="680123" cy="369332"/>
          </a:xfrm>
          <a:prstGeom prst="rect">
            <a:avLst/>
          </a:prstGeom>
          <a:noFill/>
        </p:spPr>
        <p:txBody>
          <a:bodyPr wrap="none" rtlCol="0">
            <a:spAutoFit/>
          </a:bodyPr>
          <a:lstStyle/>
          <a:p>
            <a:r>
              <a:rPr lang="en-US" dirty="0"/>
              <a:t>A,B,C</a:t>
            </a:r>
          </a:p>
        </p:txBody>
      </p:sp>
      <p:sp>
        <p:nvSpPr>
          <p:cNvPr id="14" name="TextBox 13"/>
          <p:cNvSpPr txBox="1"/>
          <p:nvPr/>
        </p:nvSpPr>
        <p:spPr>
          <a:xfrm>
            <a:off x="1034729" y="3939064"/>
            <a:ext cx="1789272" cy="369332"/>
          </a:xfrm>
          <a:prstGeom prst="rect">
            <a:avLst/>
          </a:prstGeom>
          <a:noFill/>
        </p:spPr>
        <p:txBody>
          <a:bodyPr wrap="none" rtlCol="0">
            <a:spAutoFit/>
          </a:bodyPr>
          <a:lstStyle/>
          <a:p>
            <a:r>
              <a:rPr lang="en-US" dirty="0"/>
              <a:t>Negation: [^ABC]</a:t>
            </a:r>
          </a:p>
        </p:txBody>
      </p:sp>
      <p:sp>
        <p:nvSpPr>
          <p:cNvPr id="15" name="Oval 14"/>
          <p:cNvSpPr/>
          <p:nvPr/>
        </p:nvSpPr>
        <p:spPr>
          <a:xfrm>
            <a:off x="826911" y="4421203"/>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75850" y="4421203"/>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6"/>
            <a:endCxn id="16" idx="2"/>
          </p:cNvCxnSpPr>
          <p:nvPr/>
        </p:nvCxnSpPr>
        <p:spPr>
          <a:xfrm>
            <a:off x="1708059" y="4845152"/>
            <a:ext cx="667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09735" y="4805992"/>
            <a:ext cx="680123" cy="369332"/>
          </a:xfrm>
          <a:prstGeom prst="rect">
            <a:avLst/>
          </a:prstGeom>
          <a:noFill/>
        </p:spPr>
        <p:txBody>
          <a:bodyPr wrap="none" rtlCol="0">
            <a:spAutoFit/>
          </a:bodyPr>
          <a:lstStyle/>
          <a:p>
            <a:r>
              <a:rPr lang="en-US" dirty="0"/>
              <a:t>A,B,C</a:t>
            </a:r>
          </a:p>
        </p:txBody>
      </p:sp>
      <p:sp>
        <p:nvSpPr>
          <p:cNvPr id="19" name="TextBox 18"/>
          <p:cNvSpPr txBox="1"/>
          <p:nvPr/>
        </p:nvSpPr>
        <p:spPr>
          <a:xfrm>
            <a:off x="2540402" y="4665842"/>
            <a:ext cx="566052" cy="369332"/>
          </a:xfrm>
          <a:prstGeom prst="rect">
            <a:avLst/>
          </a:prstGeom>
          <a:noFill/>
        </p:spPr>
        <p:txBody>
          <a:bodyPr wrap="none" rtlCol="0">
            <a:spAutoFit/>
          </a:bodyPr>
          <a:lstStyle/>
          <a:p>
            <a:r>
              <a:rPr lang="en-US" dirty="0"/>
              <a:t>FAIL</a:t>
            </a:r>
          </a:p>
        </p:txBody>
      </p:sp>
      <p:sp>
        <p:nvSpPr>
          <p:cNvPr id="25" name="TextBox 24"/>
          <p:cNvSpPr txBox="1"/>
          <p:nvPr/>
        </p:nvSpPr>
        <p:spPr>
          <a:xfrm>
            <a:off x="6465712" y="1414765"/>
            <a:ext cx="3268331" cy="369332"/>
          </a:xfrm>
          <a:prstGeom prst="rect">
            <a:avLst/>
          </a:prstGeom>
          <a:noFill/>
        </p:spPr>
        <p:txBody>
          <a:bodyPr wrap="none" rtlCol="0">
            <a:spAutoFit/>
          </a:bodyPr>
          <a:lstStyle/>
          <a:p>
            <a:r>
              <a:rPr lang="en-US" dirty="0"/>
              <a:t>Parenthesis Groups: (Mad)|(Sad)</a:t>
            </a:r>
          </a:p>
        </p:txBody>
      </p:sp>
      <p:sp>
        <p:nvSpPr>
          <p:cNvPr id="26" name="Oval 25"/>
          <p:cNvSpPr/>
          <p:nvPr/>
        </p:nvSpPr>
        <p:spPr>
          <a:xfrm>
            <a:off x="5678229" y="2956558"/>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14928" y="239129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6" idx="6"/>
            <a:endCxn id="27" idx="2"/>
          </p:cNvCxnSpPr>
          <p:nvPr/>
        </p:nvCxnSpPr>
        <p:spPr>
          <a:xfrm flipV="1">
            <a:off x="6559377" y="2815241"/>
            <a:ext cx="355551" cy="56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79170" y="2805541"/>
            <a:ext cx="381836" cy="369332"/>
          </a:xfrm>
          <a:prstGeom prst="rect">
            <a:avLst/>
          </a:prstGeom>
          <a:noFill/>
        </p:spPr>
        <p:txBody>
          <a:bodyPr wrap="none" rtlCol="0">
            <a:spAutoFit/>
          </a:bodyPr>
          <a:lstStyle/>
          <a:p>
            <a:r>
              <a:rPr lang="en-US" dirty="0"/>
              <a:t>M</a:t>
            </a:r>
          </a:p>
        </p:txBody>
      </p:sp>
      <p:sp>
        <p:nvSpPr>
          <p:cNvPr id="31" name="Oval 30"/>
          <p:cNvSpPr/>
          <p:nvPr/>
        </p:nvSpPr>
        <p:spPr>
          <a:xfrm>
            <a:off x="10383778" y="2954590"/>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016879" y="2389324"/>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9228639" y="2389324"/>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3" idx="6"/>
            <a:endCxn id="34" idx="2"/>
          </p:cNvCxnSpPr>
          <p:nvPr/>
        </p:nvCxnSpPr>
        <p:spPr>
          <a:xfrm>
            <a:off x="8898027" y="2813273"/>
            <a:ext cx="330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899703" y="2774113"/>
            <a:ext cx="306494" cy="369332"/>
          </a:xfrm>
          <a:prstGeom prst="rect">
            <a:avLst/>
          </a:prstGeom>
          <a:noFill/>
        </p:spPr>
        <p:txBody>
          <a:bodyPr wrap="none" rtlCol="0">
            <a:spAutoFit/>
          </a:bodyPr>
          <a:lstStyle/>
          <a:p>
            <a:r>
              <a:rPr lang="en-US" dirty="0"/>
              <a:t>d</a:t>
            </a:r>
          </a:p>
        </p:txBody>
      </p:sp>
      <p:cxnSp>
        <p:nvCxnSpPr>
          <p:cNvPr id="38" name="Straight Arrow Connector 37"/>
          <p:cNvCxnSpPr>
            <a:stCxn id="27" idx="6"/>
            <a:endCxn id="33" idx="2"/>
          </p:cNvCxnSpPr>
          <p:nvPr/>
        </p:nvCxnSpPr>
        <p:spPr>
          <a:xfrm flipV="1">
            <a:off x="7796076" y="2813273"/>
            <a:ext cx="220803" cy="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743246" y="2841565"/>
            <a:ext cx="295274" cy="369332"/>
          </a:xfrm>
          <a:prstGeom prst="rect">
            <a:avLst/>
          </a:prstGeom>
          <a:noFill/>
        </p:spPr>
        <p:txBody>
          <a:bodyPr wrap="none" rtlCol="0">
            <a:spAutoFit/>
          </a:bodyPr>
          <a:lstStyle/>
          <a:p>
            <a:r>
              <a:rPr lang="en-US" dirty="0"/>
              <a:t>a</a:t>
            </a:r>
          </a:p>
        </p:txBody>
      </p:sp>
      <p:sp>
        <p:nvSpPr>
          <p:cNvPr id="40" name="Oval 39"/>
          <p:cNvSpPr/>
          <p:nvPr/>
        </p:nvSpPr>
        <p:spPr>
          <a:xfrm>
            <a:off x="6914928" y="3594300"/>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26" idx="5"/>
            <a:endCxn id="40" idx="2"/>
          </p:cNvCxnSpPr>
          <p:nvPr/>
        </p:nvCxnSpPr>
        <p:spPr>
          <a:xfrm>
            <a:off x="6430336" y="3680284"/>
            <a:ext cx="484592" cy="33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479170" y="4008549"/>
            <a:ext cx="290464" cy="369332"/>
          </a:xfrm>
          <a:prstGeom prst="rect">
            <a:avLst/>
          </a:prstGeom>
          <a:noFill/>
        </p:spPr>
        <p:txBody>
          <a:bodyPr wrap="none" rtlCol="0">
            <a:spAutoFit/>
          </a:bodyPr>
          <a:lstStyle/>
          <a:p>
            <a:r>
              <a:rPr lang="en-US" dirty="0"/>
              <a:t>S</a:t>
            </a:r>
          </a:p>
        </p:txBody>
      </p:sp>
      <p:sp>
        <p:nvSpPr>
          <p:cNvPr id="43" name="Oval 42"/>
          <p:cNvSpPr/>
          <p:nvPr/>
        </p:nvSpPr>
        <p:spPr>
          <a:xfrm>
            <a:off x="8016879" y="359233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228639" y="359233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3" idx="6"/>
            <a:endCxn id="44" idx="2"/>
          </p:cNvCxnSpPr>
          <p:nvPr/>
        </p:nvCxnSpPr>
        <p:spPr>
          <a:xfrm>
            <a:off x="8898027" y="4016281"/>
            <a:ext cx="330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899703" y="3977121"/>
            <a:ext cx="306494" cy="369332"/>
          </a:xfrm>
          <a:prstGeom prst="rect">
            <a:avLst/>
          </a:prstGeom>
          <a:noFill/>
        </p:spPr>
        <p:txBody>
          <a:bodyPr wrap="none" rtlCol="0">
            <a:spAutoFit/>
          </a:bodyPr>
          <a:lstStyle/>
          <a:p>
            <a:r>
              <a:rPr lang="en-US" dirty="0"/>
              <a:t>d</a:t>
            </a:r>
          </a:p>
        </p:txBody>
      </p:sp>
      <p:cxnSp>
        <p:nvCxnSpPr>
          <p:cNvPr id="47" name="Straight Arrow Connector 46"/>
          <p:cNvCxnSpPr>
            <a:stCxn id="40" idx="6"/>
            <a:endCxn id="43" idx="2"/>
          </p:cNvCxnSpPr>
          <p:nvPr/>
        </p:nvCxnSpPr>
        <p:spPr>
          <a:xfrm flipV="1">
            <a:off x="7796076" y="4016281"/>
            <a:ext cx="220803" cy="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43246" y="4044573"/>
            <a:ext cx="295274" cy="369332"/>
          </a:xfrm>
          <a:prstGeom prst="rect">
            <a:avLst/>
          </a:prstGeom>
          <a:noFill/>
        </p:spPr>
        <p:txBody>
          <a:bodyPr wrap="none" rtlCol="0">
            <a:spAutoFit/>
          </a:bodyPr>
          <a:lstStyle/>
          <a:p>
            <a:r>
              <a:rPr lang="en-US" dirty="0"/>
              <a:t>a</a:t>
            </a:r>
          </a:p>
        </p:txBody>
      </p:sp>
      <p:cxnSp>
        <p:nvCxnSpPr>
          <p:cNvPr id="51" name="Straight Arrow Connector 50"/>
          <p:cNvCxnSpPr>
            <a:stCxn id="34" idx="5"/>
            <a:endCxn id="31" idx="2"/>
          </p:cNvCxnSpPr>
          <p:nvPr/>
        </p:nvCxnSpPr>
        <p:spPr>
          <a:xfrm>
            <a:off x="9980746" y="3113050"/>
            <a:ext cx="403032" cy="26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6"/>
            <a:endCxn id="31" idx="3"/>
          </p:cNvCxnSpPr>
          <p:nvPr/>
        </p:nvCxnSpPr>
        <p:spPr>
          <a:xfrm flipV="1">
            <a:off x="10109787" y="3678316"/>
            <a:ext cx="403032" cy="33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109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5702" y="307571"/>
            <a:ext cx="1484061" cy="461665"/>
          </a:xfrm>
          <a:prstGeom prst="rect">
            <a:avLst/>
          </a:prstGeom>
          <a:noFill/>
        </p:spPr>
        <p:txBody>
          <a:bodyPr wrap="none" rtlCol="0">
            <a:spAutoFit/>
          </a:bodyPr>
          <a:lstStyle/>
          <a:p>
            <a:r>
              <a:rPr lang="en-US" sz="2400" dirty="0"/>
              <a:t>Repetition</a:t>
            </a:r>
          </a:p>
        </p:txBody>
      </p:sp>
      <p:sp>
        <p:nvSpPr>
          <p:cNvPr id="3" name="Oval 2"/>
          <p:cNvSpPr/>
          <p:nvPr/>
        </p:nvSpPr>
        <p:spPr>
          <a:xfrm>
            <a:off x="1009791" y="2027131"/>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508852" y="1744498"/>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3" idx="6"/>
            <a:endCxn id="4" idx="2"/>
          </p:cNvCxnSpPr>
          <p:nvPr/>
        </p:nvCxnSpPr>
        <p:spPr>
          <a:xfrm flipV="1">
            <a:off x="1890939" y="2168447"/>
            <a:ext cx="617913" cy="28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065976" y="2451080"/>
            <a:ext cx="317716" cy="369332"/>
          </a:xfrm>
          <a:prstGeom prst="rect">
            <a:avLst/>
          </a:prstGeom>
          <a:noFill/>
        </p:spPr>
        <p:txBody>
          <a:bodyPr wrap="none" rtlCol="0">
            <a:spAutoFit/>
          </a:bodyPr>
          <a:lstStyle/>
          <a:p>
            <a:r>
              <a:rPr lang="en-US" dirty="0"/>
              <a:t>A</a:t>
            </a:r>
          </a:p>
        </p:txBody>
      </p:sp>
      <p:sp>
        <p:nvSpPr>
          <p:cNvPr id="8" name="TextBox 7"/>
          <p:cNvSpPr txBox="1"/>
          <p:nvPr/>
        </p:nvSpPr>
        <p:spPr>
          <a:xfrm>
            <a:off x="1132327" y="682218"/>
            <a:ext cx="3085396" cy="369332"/>
          </a:xfrm>
          <a:prstGeom prst="rect">
            <a:avLst/>
          </a:prstGeom>
          <a:noFill/>
        </p:spPr>
        <p:txBody>
          <a:bodyPr wrap="none" rtlCol="0">
            <a:spAutoFit/>
          </a:bodyPr>
          <a:lstStyle/>
          <a:p>
            <a:r>
              <a:rPr lang="en-US" dirty="0"/>
              <a:t>Any number (Kleene Star): A*B</a:t>
            </a:r>
          </a:p>
        </p:txBody>
      </p:sp>
      <p:sp>
        <p:nvSpPr>
          <p:cNvPr id="13" name="Freeform: Shape 12"/>
          <p:cNvSpPr/>
          <p:nvPr/>
        </p:nvSpPr>
        <p:spPr>
          <a:xfrm rot="232736">
            <a:off x="2754905" y="1377462"/>
            <a:ext cx="431935" cy="376532"/>
          </a:xfrm>
          <a:custGeom>
            <a:avLst/>
            <a:gdLst>
              <a:gd name="connsiteX0" fmla="*/ 259068 w 692069"/>
              <a:gd name="connsiteY0" fmla="*/ 790398 h 790398"/>
              <a:gd name="connsiteX1" fmla="*/ 1373 w 692069"/>
              <a:gd name="connsiteY1" fmla="*/ 316572 h 790398"/>
              <a:gd name="connsiteX2" fmla="*/ 358820 w 692069"/>
              <a:gd name="connsiteY2" fmla="*/ 689 h 790398"/>
              <a:gd name="connsiteX3" fmla="*/ 691329 w 692069"/>
              <a:gd name="connsiteY3" fmla="*/ 399699 h 790398"/>
              <a:gd name="connsiteX4" fmla="*/ 466886 w 692069"/>
              <a:gd name="connsiteY4" fmla="*/ 765459 h 79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069" h="790398">
                <a:moveTo>
                  <a:pt x="259068" y="790398"/>
                </a:moveTo>
                <a:cubicBezTo>
                  <a:pt x="121908" y="619294"/>
                  <a:pt x="-15252" y="448190"/>
                  <a:pt x="1373" y="316572"/>
                </a:cubicBezTo>
                <a:cubicBezTo>
                  <a:pt x="17998" y="184954"/>
                  <a:pt x="243827" y="-13165"/>
                  <a:pt x="358820" y="689"/>
                </a:cubicBezTo>
                <a:cubicBezTo>
                  <a:pt x="473813" y="14543"/>
                  <a:pt x="673318" y="272237"/>
                  <a:pt x="691329" y="399699"/>
                </a:cubicBezTo>
                <a:cubicBezTo>
                  <a:pt x="709340" y="527161"/>
                  <a:pt x="392071" y="712812"/>
                  <a:pt x="466886" y="765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790568" y="1028402"/>
            <a:ext cx="317716" cy="369332"/>
          </a:xfrm>
          <a:prstGeom prst="rect">
            <a:avLst/>
          </a:prstGeom>
          <a:noFill/>
        </p:spPr>
        <p:txBody>
          <a:bodyPr wrap="none" rtlCol="0">
            <a:spAutoFit/>
          </a:bodyPr>
          <a:lstStyle/>
          <a:p>
            <a:r>
              <a:rPr lang="en-US" dirty="0"/>
              <a:t>A</a:t>
            </a:r>
          </a:p>
        </p:txBody>
      </p:sp>
      <p:sp>
        <p:nvSpPr>
          <p:cNvPr id="15" name="Oval 14"/>
          <p:cNvSpPr/>
          <p:nvPr/>
        </p:nvSpPr>
        <p:spPr>
          <a:xfrm>
            <a:off x="3709988" y="202479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4" idx="6"/>
            <a:endCxn id="15" idx="2"/>
          </p:cNvCxnSpPr>
          <p:nvPr/>
        </p:nvCxnSpPr>
        <p:spPr>
          <a:xfrm>
            <a:off x="3390000" y="2168447"/>
            <a:ext cx="319988" cy="28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92272" y="2171218"/>
            <a:ext cx="309700" cy="369332"/>
          </a:xfrm>
          <a:prstGeom prst="rect">
            <a:avLst/>
          </a:prstGeom>
          <a:noFill/>
        </p:spPr>
        <p:txBody>
          <a:bodyPr wrap="none" rtlCol="0">
            <a:spAutoFit/>
          </a:bodyPr>
          <a:lstStyle/>
          <a:p>
            <a:r>
              <a:rPr lang="en-US" dirty="0"/>
              <a:t>B</a:t>
            </a:r>
          </a:p>
        </p:txBody>
      </p:sp>
      <p:cxnSp>
        <p:nvCxnSpPr>
          <p:cNvPr id="21" name="Straight Arrow Connector 20"/>
          <p:cNvCxnSpPr>
            <a:stCxn id="3" idx="4"/>
            <a:endCxn id="15" idx="4"/>
          </p:cNvCxnSpPr>
          <p:nvPr/>
        </p:nvCxnSpPr>
        <p:spPr>
          <a:xfrm flipV="1">
            <a:off x="1450365" y="2872690"/>
            <a:ext cx="2700197" cy="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180001" y="2765699"/>
            <a:ext cx="309700" cy="369332"/>
          </a:xfrm>
          <a:prstGeom prst="rect">
            <a:avLst/>
          </a:prstGeom>
          <a:noFill/>
        </p:spPr>
        <p:txBody>
          <a:bodyPr wrap="none" rtlCol="0">
            <a:spAutoFit/>
          </a:bodyPr>
          <a:lstStyle/>
          <a:p>
            <a:r>
              <a:rPr lang="en-US" dirty="0"/>
              <a:t>B</a:t>
            </a:r>
          </a:p>
        </p:txBody>
      </p:sp>
      <p:sp>
        <p:nvSpPr>
          <p:cNvPr id="25" name="Oval 24"/>
          <p:cNvSpPr/>
          <p:nvPr/>
        </p:nvSpPr>
        <p:spPr>
          <a:xfrm>
            <a:off x="942153" y="4791756"/>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441214" y="4509123"/>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6"/>
            <a:endCxn id="26" idx="2"/>
          </p:cNvCxnSpPr>
          <p:nvPr/>
        </p:nvCxnSpPr>
        <p:spPr>
          <a:xfrm flipV="1">
            <a:off x="1823301" y="4933072"/>
            <a:ext cx="617913" cy="282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98338" y="5215705"/>
            <a:ext cx="317716" cy="369332"/>
          </a:xfrm>
          <a:prstGeom prst="rect">
            <a:avLst/>
          </a:prstGeom>
          <a:noFill/>
        </p:spPr>
        <p:txBody>
          <a:bodyPr wrap="none" rtlCol="0">
            <a:spAutoFit/>
          </a:bodyPr>
          <a:lstStyle/>
          <a:p>
            <a:r>
              <a:rPr lang="en-US" dirty="0"/>
              <a:t>A</a:t>
            </a:r>
          </a:p>
        </p:txBody>
      </p:sp>
      <p:sp>
        <p:nvSpPr>
          <p:cNvPr id="29" name="TextBox 28"/>
          <p:cNvSpPr txBox="1"/>
          <p:nvPr/>
        </p:nvSpPr>
        <p:spPr>
          <a:xfrm>
            <a:off x="929890" y="3437955"/>
            <a:ext cx="2814810" cy="369332"/>
          </a:xfrm>
          <a:prstGeom prst="rect">
            <a:avLst/>
          </a:prstGeom>
          <a:noFill/>
        </p:spPr>
        <p:txBody>
          <a:bodyPr wrap="none" rtlCol="0">
            <a:spAutoFit/>
          </a:bodyPr>
          <a:lstStyle/>
          <a:p>
            <a:r>
              <a:rPr lang="en-US" dirty="0"/>
              <a:t>At least 1 (Kleene Plus): A+B</a:t>
            </a:r>
          </a:p>
        </p:txBody>
      </p:sp>
      <p:sp>
        <p:nvSpPr>
          <p:cNvPr id="30" name="Freeform: Shape 29"/>
          <p:cNvSpPr/>
          <p:nvPr/>
        </p:nvSpPr>
        <p:spPr>
          <a:xfrm rot="232736">
            <a:off x="2687267" y="4142087"/>
            <a:ext cx="431935" cy="376532"/>
          </a:xfrm>
          <a:custGeom>
            <a:avLst/>
            <a:gdLst>
              <a:gd name="connsiteX0" fmla="*/ 259068 w 692069"/>
              <a:gd name="connsiteY0" fmla="*/ 790398 h 790398"/>
              <a:gd name="connsiteX1" fmla="*/ 1373 w 692069"/>
              <a:gd name="connsiteY1" fmla="*/ 316572 h 790398"/>
              <a:gd name="connsiteX2" fmla="*/ 358820 w 692069"/>
              <a:gd name="connsiteY2" fmla="*/ 689 h 790398"/>
              <a:gd name="connsiteX3" fmla="*/ 691329 w 692069"/>
              <a:gd name="connsiteY3" fmla="*/ 399699 h 790398"/>
              <a:gd name="connsiteX4" fmla="*/ 466886 w 692069"/>
              <a:gd name="connsiteY4" fmla="*/ 765459 h 79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069" h="790398">
                <a:moveTo>
                  <a:pt x="259068" y="790398"/>
                </a:moveTo>
                <a:cubicBezTo>
                  <a:pt x="121908" y="619294"/>
                  <a:pt x="-15252" y="448190"/>
                  <a:pt x="1373" y="316572"/>
                </a:cubicBezTo>
                <a:cubicBezTo>
                  <a:pt x="17998" y="184954"/>
                  <a:pt x="243827" y="-13165"/>
                  <a:pt x="358820" y="689"/>
                </a:cubicBezTo>
                <a:cubicBezTo>
                  <a:pt x="473813" y="14543"/>
                  <a:pt x="673318" y="272237"/>
                  <a:pt x="691329" y="399699"/>
                </a:cubicBezTo>
                <a:cubicBezTo>
                  <a:pt x="709340" y="527161"/>
                  <a:pt x="392071" y="712812"/>
                  <a:pt x="466886" y="765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22930" y="3793027"/>
            <a:ext cx="317716" cy="369332"/>
          </a:xfrm>
          <a:prstGeom prst="rect">
            <a:avLst/>
          </a:prstGeom>
          <a:noFill/>
        </p:spPr>
        <p:txBody>
          <a:bodyPr wrap="none" rtlCol="0">
            <a:spAutoFit/>
          </a:bodyPr>
          <a:lstStyle/>
          <a:p>
            <a:r>
              <a:rPr lang="en-US" dirty="0"/>
              <a:t>A</a:t>
            </a:r>
          </a:p>
        </p:txBody>
      </p:sp>
      <p:sp>
        <p:nvSpPr>
          <p:cNvPr id="32" name="Oval 31"/>
          <p:cNvSpPr/>
          <p:nvPr/>
        </p:nvSpPr>
        <p:spPr>
          <a:xfrm>
            <a:off x="3642350" y="4789417"/>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26" idx="6"/>
            <a:endCxn id="32" idx="2"/>
          </p:cNvCxnSpPr>
          <p:nvPr/>
        </p:nvCxnSpPr>
        <p:spPr>
          <a:xfrm>
            <a:off x="3322362" y="4933072"/>
            <a:ext cx="319988" cy="28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24634" y="4935843"/>
            <a:ext cx="309700" cy="369332"/>
          </a:xfrm>
          <a:prstGeom prst="rect">
            <a:avLst/>
          </a:prstGeom>
          <a:noFill/>
        </p:spPr>
        <p:txBody>
          <a:bodyPr wrap="none" rtlCol="0">
            <a:spAutoFit/>
          </a:bodyPr>
          <a:lstStyle/>
          <a:p>
            <a:r>
              <a:rPr lang="en-US" dirty="0"/>
              <a:t>B</a:t>
            </a:r>
          </a:p>
        </p:txBody>
      </p:sp>
      <p:sp>
        <p:nvSpPr>
          <p:cNvPr id="37" name="Oval 36"/>
          <p:cNvSpPr/>
          <p:nvPr/>
        </p:nvSpPr>
        <p:spPr>
          <a:xfrm>
            <a:off x="5367767" y="118653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689489" y="1218459"/>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40" idx="1"/>
            <a:endCxn id="38" idx="2"/>
          </p:cNvCxnSpPr>
          <p:nvPr/>
        </p:nvCxnSpPr>
        <p:spPr>
          <a:xfrm flipV="1">
            <a:off x="6248915" y="1642408"/>
            <a:ext cx="440574" cy="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248915" y="1461824"/>
            <a:ext cx="317716" cy="369332"/>
          </a:xfrm>
          <a:prstGeom prst="rect">
            <a:avLst/>
          </a:prstGeom>
          <a:noFill/>
        </p:spPr>
        <p:txBody>
          <a:bodyPr wrap="none" rtlCol="0">
            <a:spAutoFit/>
          </a:bodyPr>
          <a:lstStyle/>
          <a:p>
            <a:r>
              <a:rPr lang="en-US" dirty="0"/>
              <a:t>A</a:t>
            </a:r>
          </a:p>
        </p:txBody>
      </p:sp>
      <p:sp>
        <p:nvSpPr>
          <p:cNvPr id="41" name="TextBox 40"/>
          <p:cNvSpPr txBox="1"/>
          <p:nvPr/>
        </p:nvSpPr>
        <p:spPr>
          <a:xfrm>
            <a:off x="4889522" y="734199"/>
            <a:ext cx="1747210" cy="369332"/>
          </a:xfrm>
          <a:prstGeom prst="rect">
            <a:avLst/>
          </a:prstGeom>
          <a:noFill/>
        </p:spPr>
        <p:txBody>
          <a:bodyPr wrap="none" rtlCol="0">
            <a:spAutoFit/>
          </a:bodyPr>
          <a:lstStyle/>
          <a:p>
            <a:r>
              <a:rPr lang="en-US" dirty="0"/>
              <a:t>At least 3: A{3,}B</a:t>
            </a:r>
          </a:p>
        </p:txBody>
      </p:sp>
      <p:sp>
        <p:nvSpPr>
          <p:cNvPr id="44" name="Oval 43"/>
          <p:cNvSpPr/>
          <p:nvPr/>
        </p:nvSpPr>
        <p:spPr>
          <a:xfrm>
            <a:off x="10679663" y="1218459"/>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54" idx="6"/>
            <a:endCxn id="44" idx="2"/>
          </p:cNvCxnSpPr>
          <p:nvPr/>
        </p:nvCxnSpPr>
        <p:spPr>
          <a:xfrm flipV="1">
            <a:off x="10026436" y="1642408"/>
            <a:ext cx="653227" cy="2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361947" y="1364885"/>
            <a:ext cx="309700" cy="369332"/>
          </a:xfrm>
          <a:prstGeom prst="rect">
            <a:avLst/>
          </a:prstGeom>
          <a:noFill/>
        </p:spPr>
        <p:txBody>
          <a:bodyPr wrap="none" rtlCol="0">
            <a:spAutoFit/>
          </a:bodyPr>
          <a:lstStyle/>
          <a:p>
            <a:r>
              <a:rPr lang="en-US" dirty="0"/>
              <a:t>B</a:t>
            </a:r>
          </a:p>
        </p:txBody>
      </p:sp>
      <p:sp>
        <p:nvSpPr>
          <p:cNvPr id="53" name="Oval 52"/>
          <p:cNvSpPr/>
          <p:nvPr/>
        </p:nvSpPr>
        <p:spPr>
          <a:xfrm>
            <a:off x="7823566" y="121174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9145288" y="1243669"/>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6" idx="1"/>
            <a:endCxn id="54" idx="2"/>
          </p:cNvCxnSpPr>
          <p:nvPr/>
        </p:nvCxnSpPr>
        <p:spPr>
          <a:xfrm flipV="1">
            <a:off x="8704714" y="1667618"/>
            <a:ext cx="440574" cy="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704714" y="1487034"/>
            <a:ext cx="317716" cy="369332"/>
          </a:xfrm>
          <a:prstGeom prst="rect">
            <a:avLst/>
          </a:prstGeom>
          <a:noFill/>
        </p:spPr>
        <p:txBody>
          <a:bodyPr wrap="none" rtlCol="0">
            <a:spAutoFit/>
          </a:bodyPr>
          <a:lstStyle/>
          <a:p>
            <a:r>
              <a:rPr lang="en-US" dirty="0"/>
              <a:t>A</a:t>
            </a:r>
          </a:p>
        </p:txBody>
      </p:sp>
      <p:cxnSp>
        <p:nvCxnSpPr>
          <p:cNvPr id="58" name="Straight Arrow Connector 57"/>
          <p:cNvCxnSpPr>
            <a:stCxn id="38" idx="6"/>
            <a:endCxn id="53" idx="2"/>
          </p:cNvCxnSpPr>
          <p:nvPr/>
        </p:nvCxnSpPr>
        <p:spPr>
          <a:xfrm flipV="1">
            <a:off x="7570637" y="1635691"/>
            <a:ext cx="252929" cy="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547842" y="1311397"/>
            <a:ext cx="317716" cy="369332"/>
          </a:xfrm>
          <a:prstGeom prst="rect">
            <a:avLst/>
          </a:prstGeom>
          <a:noFill/>
        </p:spPr>
        <p:txBody>
          <a:bodyPr wrap="none" rtlCol="0">
            <a:spAutoFit/>
          </a:bodyPr>
          <a:lstStyle/>
          <a:p>
            <a:r>
              <a:rPr lang="en-US" dirty="0"/>
              <a:t>A</a:t>
            </a:r>
          </a:p>
        </p:txBody>
      </p:sp>
      <p:sp>
        <p:nvSpPr>
          <p:cNvPr id="60" name="TextBox 59"/>
          <p:cNvSpPr txBox="1"/>
          <p:nvPr/>
        </p:nvSpPr>
        <p:spPr>
          <a:xfrm>
            <a:off x="9429276" y="908449"/>
            <a:ext cx="317716" cy="369332"/>
          </a:xfrm>
          <a:prstGeom prst="rect">
            <a:avLst/>
          </a:prstGeom>
          <a:noFill/>
        </p:spPr>
        <p:txBody>
          <a:bodyPr wrap="none" rtlCol="0">
            <a:spAutoFit/>
          </a:bodyPr>
          <a:lstStyle/>
          <a:p>
            <a:r>
              <a:rPr lang="en-US" dirty="0"/>
              <a:t>A</a:t>
            </a:r>
          </a:p>
        </p:txBody>
      </p:sp>
      <p:sp>
        <p:nvSpPr>
          <p:cNvPr id="61" name="Freeform: Shape 60"/>
          <p:cNvSpPr/>
          <p:nvPr/>
        </p:nvSpPr>
        <p:spPr>
          <a:xfrm rot="232736">
            <a:off x="9431864" y="887793"/>
            <a:ext cx="431935" cy="376532"/>
          </a:xfrm>
          <a:custGeom>
            <a:avLst/>
            <a:gdLst>
              <a:gd name="connsiteX0" fmla="*/ 259068 w 692069"/>
              <a:gd name="connsiteY0" fmla="*/ 790398 h 790398"/>
              <a:gd name="connsiteX1" fmla="*/ 1373 w 692069"/>
              <a:gd name="connsiteY1" fmla="*/ 316572 h 790398"/>
              <a:gd name="connsiteX2" fmla="*/ 358820 w 692069"/>
              <a:gd name="connsiteY2" fmla="*/ 689 h 790398"/>
              <a:gd name="connsiteX3" fmla="*/ 691329 w 692069"/>
              <a:gd name="connsiteY3" fmla="*/ 399699 h 790398"/>
              <a:gd name="connsiteX4" fmla="*/ 466886 w 692069"/>
              <a:gd name="connsiteY4" fmla="*/ 765459 h 790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069" h="790398">
                <a:moveTo>
                  <a:pt x="259068" y="790398"/>
                </a:moveTo>
                <a:cubicBezTo>
                  <a:pt x="121908" y="619294"/>
                  <a:pt x="-15252" y="448190"/>
                  <a:pt x="1373" y="316572"/>
                </a:cubicBezTo>
                <a:cubicBezTo>
                  <a:pt x="17998" y="184954"/>
                  <a:pt x="243827" y="-13165"/>
                  <a:pt x="358820" y="689"/>
                </a:cubicBezTo>
                <a:cubicBezTo>
                  <a:pt x="473813" y="14543"/>
                  <a:pt x="673318" y="272237"/>
                  <a:pt x="691329" y="399699"/>
                </a:cubicBezTo>
                <a:cubicBezTo>
                  <a:pt x="709340" y="527161"/>
                  <a:pt x="392071" y="712812"/>
                  <a:pt x="466886" y="76545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837732" y="2708828"/>
            <a:ext cx="4802862"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Any time there is a count (at least N, at most N, etc.), you need to create at least that many states</a:t>
            </a:r>
          </a:p>
        </p:txBody>
      </p:sp>
      <p:sp>
        <p:nvSpPr>
          <p:cNvPr id="64" name="Oval 63"/>
          <p:cNvSpPr/>
          <p:nvPr/>
        </p:nvSpPr>
        <p:spPr>
          <a:xfrm>
            <a:off x="5311931" y="4146904"/>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6633653" y="4178831"/>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67" idx="1"/>
            <a:endCxn id="65" idx="2"/>
          </p:cNvCxnSpPr>
          <p:nvPr/>
        </p:nvCxnSpPr>
        <p:spPr>
          <a:xfrm flipV="1">
            <a:off x="6193079" y="4602780"/>
            <a:ext cx="440574" cy="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193079" y="4422196"/>
            <a:ext cx="317716" cy="369332"/>
          </a:xfrm>
          <a:prstGeom prst="rect">
            <a:avLst/>
          </a:prstGeom>
          <a:noFill/>
        </p:spPr>
        <p:txBody>
          <a:bodyPr wrap="none" rtlCol="0">
            <a:spAutoFit/>
          </a:bodyPr>
          <a:lstStyle/>
          <a:p>
            <a:r>
              <a:rPr lang="en-US" dirty="0"/>
              <a:t>A</a:t>
            </a:r>
          </a:p>
        </p:txBody>
      </p:sp>
      <p:sp>
        <p:nvSpPr>
          <p:cNvPr id="68" name="TextBox 67"/>
          <p:cNvSpPr txBox="1"/>
          <p:nvPr/>
        </p:nvSpPr>
        <p:spPr>
          <a:xfrm>
            <a:off x="4833686" y="3694571"/>
            <a:ext cx="1774460" cy="369332"/>
          </a:xfrm>
          <a:prstGeom prst="rect">
            <a:avLst/>
          </a:prstGeom>
          <a:noFill/>
        </p:spPr>
        <p:txBody>
          <a:bodyPr wrap="none" rtlCol="0">
            <a:spAutoFit/>
          </a:bodyPr>
          <a:lstStyle/>
          <a:p>
            <a:r>
              <a:rPr lang="en-US" dirty="0"/>
              <a:t>At most 3: A{,3}B</a:t>
            </a:r>
          </a:p>
        </p:txBody>
      </p:sp>
      <p:sp>
        <p:nvSpPr>
          <p:cNvPr id="69" name="Oval 68"/>
          <p:cNvSpPr/>
          <p:nvPr/>
        </p:nvSpPr>
        <p:spPr>
          <a:xfrm>
            <a:off x="7767730" y="5572322"/>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64" idx="4"/>
            <a:endCxn id="69" idx="2"/>
          </p:cNvCxnSpPr>
          <p:nvPr/>
        </p:nvCxnSpPr>
        <p:spPr>
          <a:xfrm>
            <a:off x="5752505" y="4994802"/>
            <a:ext cx="2015225" cy="100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886582" y="5305175"/>
            <a:ext cx="309700" cy="369332"/>
          </a:xfrm>
          <a:prstGeom prst="rect">
            <a:avLst/>
          </a:prstGeom>
          <a:noFill/>
        </p:spPr>
        <p:txBody>
          <a:bodyPr wrap="square" rtlCol="0">
            <a:spAutoFit/>
          </a:bodyPr>
          <a:lstStyle/>
          <a:p>
            <a:r>
              <a:rPr lang="en-US" dirty="0"/>
              <a:t>B</a:t>
            </a:r>
          </a:p>
        </p:txBody>
      </p:sp>
      <p:sp>
        <p:nvSpPr>
          <p:cNvPr id="72" name="Oval 71"/>
          <p:cNvSpPr/>
          <p:nvPr/>
        </p:nvSpPr>
        <p:spPr>
          <a:xfrm>
            <a:off x="7767730" y="4172114"/>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9089452" y="4204041"/>
            <a:ext cx="881148" cy="8478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a:stCxn id="75" idx="1"/>
            <a:endCxn id="73" idx="2"/>
          </p:cNvCxnSpPr>
          <p:nvPr/>
        </p:nvCxnSpPr>
        <p:spPr>
          <a:xfrm flipV="1">
            <a:off x="8648878" y="4627990"/>
            <a:ext cx="440574" cy="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8648878" y="4447406"/>
            <a:ext cx="317716" cy="369332"/>
          </a:xfrm>
          <a:prstGeom prst="rect">
            <a:avLst/>
          </a:prstGeom>
          <a:noFill/>
        </p:spPr>
        <p:txBody>
          <a:bodyPr wrap="none" rtlCol="0">
            <a:spAutoFit/>
          </a:bodyPr>
          <a:lstStyle/>
          <a:p>
            <a:r>
              <a:rPr lang="en-US" dirty="0"/>
              <a:t>A</a:t>
            </a:r>
          </a:p>
        </p:txBody>
      </p:sp>
      <p:cxnSp>
        <p:nvCxnSpPr>
          <p:cNvPr id="76" name="Straight Arrow Connector 75"/>
          <p:cNvCxnSpPr>
            <a:stCxn id="65" idx="6"/>
            <a:endCxn id="72" idx="2"/>
          </p:cNvCxnSpPr>
          <p:nvPr/>
        </p:nvCxnSpPr>
        <p:spPr>
          <a:xfrm flipV="1">
            <a:off x="7514801" y="4596063"/>
            <a:ext cx="252929" cy="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492006" y="4271769"/>
            <a:ext cx="317716" cy="369332"/>
          </a:xfrm>
          <a:prstGeom prst="rect">
            <a:avLst/>
          </a:prstGeom>
          <a:noFill/>
        </p:spPr>
        <p:txBody>
          <a:bodyPr wrap="none" rtlCol="0">
            <a:spAutoFit/>
          </a:bodyPr>
          <a:lstStyle/>
          <a:p>
            <a:r>
              <a:rPr lang="en-US" dirty="0"/>
              <a:t>A</a:t>
            </a:r>
          </a:p>
        </p:txBody>
      </p:sp>
      <p:cxnSp>
        <p:nvCxnSpPr>
          <p:cNvPr id="83" name="Straight Arrow Connector 82"/>
          <p:cNvCxnSpPr>
            <a:stCxn id="65" idx="5"/>
            <a:endCxn id="69" idx="1"/>
          </p:cNvCxnSpPr>
          <p:nvPr/>
        </p:nvCxnSpPr>
        <p:spPr>
          <a:xfrm>
            <a:off x="7385760" y="4902557"/>
            <a:ext cx="511011" cy="793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2" idx="4"/>
            <a:endCxn id="69" idx="0"/>
          </p:cNvCxnSpPr>
          <p:nvPr/>
        </p:nvCxnSpPr>
        <p:spPr>
          <a:xfrm>
            <a:off x="8208304" y="5020012"/>
            <a:ext cx="0" cy="55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3" idx="3"/>
            <a:endCxn id="69" idx="7"/>
          </p:cNvCxnSpPr>
          <p:nvPr/>
        </p:nvCxnSpPr>
        <p:spPr>
          <a:xfrm flipH="1">
            <a:off x="8519837" y="4927767"/>
            <a:ext cx="698656" cy="768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519725" y="5031341"/>
            <a:ext cx="309700" cy="369332"/>
          </a:xfrm>
          <a:prstGeom prst="rect">
            <a:avLst/>
          </a:prstGeom>
          <a:noFill/>
        </p:spPr>
        <p:txBody>
          <a:bodyPr wrap="square" rtlCol="0">
            <a:spAutoFit/>
          </a:bodyPr>
          <a:lstStyle/>
          <a:p>
            <a:r>
              <a:rPr lang="en-US" dirty="0"/>
              <a:t>B</a:t>
            </a:r>
          </a:p>
        </p:txBody>
      </p:sp>
      <p:sp>
        <p:nvSpPr>
          <p:cNvPr id="89" name="TextBox 88"/>
          <p:cNvSpPr txBox="1"/>
          <p:nvPr/>
        </p:nvSpPr>
        <p:spPr>
          <a:xfrm>
            <a:off x="8137867" y="5006995"/>
            <a:ext cx="309700" cy="369332"/>
          </a:xfrm>
          <a:prstGeom prst="rect">
            <a:avLst/>
          </a:prstGeom>
          <a:noFill/>
        </p:spPr>
        <p:txBody>
          <a:bodyPr wrap="square" rtlCol="0">
            <a:spAutoFit/>
          </a:bodyPr>
          <a:lstStyle/>
          <a:p>
            <a:r>
              <a:rPr lang="en-US" dirty="0"/>
              <a:t>B</a:t>
            </a:r>
          </a:p>
        </p:txBody>
      </p:sp>
      <p:sp>
        <p:nvSpPr>
          <p:cNvPr id="90" name="TextBox 89"/>
          <p:cNvSpPr txBox="1"/>
          <p:nvPr/>
        </p:nvSpPr>
        <p:spPr>
          <a:xfrm>
            <a:off x="8807736" y="5171132"/>
            <a:ext cx="3097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512749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995" y="148282"/>
            <a:ext cx="2825325" cy="1015663"/>
          </a:xfrm>
          <a:prstGeom prst="rect">
            <a:avLst/>
          </a:prstGeom>
          <a:noFill/>
        </p:spPr>
        <p:txBody>
          <a:bodyPr wrap="none" rtlCol="0">
            <a:spAutoFit/>
          </a:bodyPr>
          <a:lstStyle/>
          <a:p>
            <a:r>
              <a:rPr lang="en-US" sz="6000" dirty="0"/>
              <a:t>Example</a:t>
            </a:r>
          </a:p>
        </p:txBody>
      </p:sp>
      <p:sp>
        <p:nvSpPr>
          <p:cNvPr id="3" name="TextBox 2"/>
          <p:cNvSpPr txBox="1"/>
          <p:nvPr/>
        </p:nvSpPr>
        <p:spPr>
          <a:xfrm>
            <a:off x="1820562" y="1163945"/>
            <a:ext cx="7065267" cy="707886"/>
          </a:xfrm>
          <a:prstGeom prst="rect">
            <a:avLst/>
          </a:prstGeom>
          <a:noFill/>
        </p:spPr>
        <p:txBody>
          <a:bodyPr wrap="none" rtlCol="0">
            <a:spAutoFit/>
          </a:bodyPr>
          <a:lstStyle/>
          <a:p>
            <a:r>
              <a:rPr lang="en-US" sz="4000" dirty="0"/>
              <a:t>Regular expression: AB*C+(D|E</a:t>
            </a:r>
            <a:r>
              <a:rPr lang="en-US" sz="4000" dirty="0" smtClean="0"/>
              <a:t>)</a:t>
            </a:r>
            <a:endParaRPr lang="en-US" sz="4000" dirty="0"/>
          </a:p>
        </p:txBody>
      </p:sp>
      <p:sp>
        <p:nvSpPr>
          <p:cNvPr id="4" name="Oval 3"/>
          <p:cNvSpPr/>
          <p:nvPr/>
        </p:nvSpPr>
        <p:spPr>
          <a:xfrm>
            <a:off x="2183029" y="3042141"/>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5" name="Right Arrow 4"/>
          <p:cNvSpPr/>
          <p:nvPr/>
        </p:nvSpPr>
        <p:spPr>
          <a:xfrm>
            <a:off x="1178013" y="3286897"/>
            <a:ext cx="1005016" cy="403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49578" y="4934465"/>
            <a:ext cx="844378" cy="8443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a:t>
            </a:r>
          </a:p>
        </p:txBody>
      </p:sp>
      <p:sp>
        <p:nvSpPr>
          <p:cNvPr id="7" name="Oval 6"/>
          <p:cNvSpPr/>
          <p:nvPr/>
        </p:nvSpPr>
        <p:spPr>
          <a:xfrm>
            <a:off x="3747965" y="3042141"/>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9" name="Oval 8"/>
          <p:cNvSpPr/>
          <p:nvPr/>
        </p:nvSpPr>
        <p:spPr>
          <a:xfrm>
            <a:off x="6545214" y="3042141"/>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cxnSp>
        <p:nvCxnSpPr>
          <p:cNvPr id="11" name="Straight Arrow Connector 10"/>
          <p:cNvCxnSpPr/>
          <p:nvPr/>
        </p:nvCxnSpPr>
        <p:spPr>
          <a:xfrm>
            <a:off x="3082130" y="3469868"/>
            <a:ext cx="665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7472" y="3377514"/>
            <a:ext cx="317716" cy="369332"/>
          </a:xfrm>
          <a:prstGeom prst="rect">
            <a:avLst/>
          </a:prstGeom>
          <a:noFill/>
        </p:spPr>
        <p:txBody>
          <a:bodyPr wrap="none" rtlCol="0">
            <a:spAutoFit/>
          </a:bodyPr>
          <a:lstStyle/>
          <a:p>
            <a:r>
              <a:rPr lang="en-US" dirty="0"/>
              <a:t>A</a:t>
            </a:r>
          </a:p>
        </p:txBody>
      </p:sp>
      <p:cxnSp>
        <p:nvCxnSpPr>
          <p:cNvPr id="14" name="Straight Arrow Connector 13"/>
          <p:cNvCxnSpPr>
            <a:stCxn id="4" idx="4"/>
            <a:endCxn id="6" idx="2"/>
          </p:cNvCxnSpPr>
          <p:nvPr/>
        </p:nvCxnSpPr>
        <p:spPr>
          <a:xfrm>
            <a:off x="2632580" y="3897596"/>
            <a:ext cx="1716998" cy="1459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97001" y="4383719"/>
            <a:ext cx="817083" cy="369332"/>
          </a:xfrm>
          <a:prstGeom prst="rect">
            <a:avLst/>
          </a:prstGeom>
          <a:noFill/>
        </p:spPr>
        <p:txBody>
          <a:bodyPr wrap="none" rtlCol="0">
            <a:spAutoFit/>
          </a:bodyPr>
          <a:lstStyle/>
          <a:p>
            <a:r>
              <a:rPr lang="en-US" dirty="0"/>
              <a:t>Others</a:t>
            </a:r>
          </a:p>
        </p:txBody>
      </p:sp>
      <p:cxnSp>
        <p:nvCxnSpPr>
          <p:cNvPr id="17" name="Straight Arrow Connector 16"/>
          <p:cNvCxnSpPr>
            <a:stCxn id="7" idx="4"/>
            <a:endCxn id="6" idx="1"/>
          </p:cNvCxnSpPr>
          <p:nvPr/>
        </p:nvCxnSpPr>
        <p:spPr>
          <a:xfrm>
            <a:off x="4197516" y="3897596"/>
            <a:ext cx="275718" cy="116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47870" y="4319373"/>
            <a:ext cx="817083" cy="369332"/>
          </a:xfrm>
          <a:prstGeom prst="rect">
            <a:avLst/>
          </a:prstGeom>
          <a:noFill/>
        </p:spPr>
        <p:txBody>
          <a:bodyPr wrap="none" rtlCol="0">
            <a:spAutoFit/>
          </a:bodyPr>
          <a:lstStyle/>
          <a:p>
            <a:r>
              <a:rPr lang="en-US" dirty="0"/>
              <a:t>Others</a:t>
            </a:r>
          </a:p>
        </p:txBody>
      </p:sp>
      <p:cxnSp>
        <p:nvCxnSpPr>
          <p:cNvPr id="21" name="Curved Connector 20"/>
          <p:cNvCxnSpPr>
            <a:stCxn id="7" idx="1"/>
            <a:endCxn id="7" idx="7"/>
          </p:cNvCxnSpPr>
          <p:nvPr/>
        </p:nvCxnSpPr>
        <p:spPr>
          <a:xfrm rot="5400000" flipH="1" flipV="1">
            <a:off x="4197515" y="2849539"/>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55132" y="2493120"/>
            <a:ext cx="309700" cy="369332"/>
          </a:xfrm>
          <a:prstGeom prst="rect">
            <a:avLst/>
          </a:prstGeom>
          <a:noFill/>
        </p:spPr>
        <p:txBody>
          <a:bodyPr wrap="none" rtlCol="0">
            <a:spAutoFit/>
          </a:bodyPr>
          <a:lstStyle/>
          <a:p>
            <a:r>
              <a:rPr lang="en-US" dirty="0"/>
              <a:t>B</a:t>
            </a:r>
          </a:p>
        </p:txBody>
      </p:sp>
      <p:cxnSp>
        <p:nvCxnSpPr>
          <p:cNvPr id="26" name="Curved Connector 25"/>
          <p:cNvCxnSpPr/>
          <p:nvPr/>
        </p:nvCxnSpPr>
        <p:spPr>
          <a:xfrm rot="5400000" flipH="1" flipV="1">
            <a:off x="6988414" y="2818944"/>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39914" y="2493120"/>
            <a:ext cx="309700" cy="369332"/>
          </a:xfrm>
          <a:prstGeom prst="rect">
            <a:avLst/>
          </a:prstGeom>
          <a:noFill/>
        </p:spPr>
        <p:txBody>
          <a:bodyPr wrap="none" rtlCol="0">
            <a:spAutoFit/>
          </a:bodyPr>
          <a:lstStyle/>
          <a:p>
            <a:r>
              <a:rPr lang="en-US" dirty="0"/>
              <a:t>C</a:t>
            </a:r>
          </a:p>
        </p:txBody>
      </p:sp>
      <p:cxnSp>
        <p:nvCxnSpPr>
          <p:cNvPr id="29" name="Straight Arrow Connector 28"/>
          <p:cNvCxnSpPr>
            <a:stCxn id="7" idx="6"/>
            <a:endCxn id="9" idx="2"/>
          </p:cNvCxnSpPr>
          <p:nvPr/>
        </p:nvCxnSpPr>
        <p:spPr>
          <a:xfrm>
            <a:off x="4647066" y="3469869"/>
            <a:ext cx="1898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62703" y="3167419"/>
            <a:ext cx="309700" cy="369332"/>
          </a:xfrm>
          <a:prstGeom prst="rect">
            <a:avLst/>
          </a:prstGeom>
          <a:noFill/>
        </p:spPr>
        <p:txBody>
          <a:bodyPr wrap="none" rtlCol="0">
            <a:spAutoFit/>
          </a:bodyPr>
          <a:lstStyle/>
          <a:p>
            <a:r>
              <a:rPr lang="en-US" dirty="0"/>
              <a:t>C</a:t>
            </a:r>
          </a:p>
        </p:txBody>
      </p:sp>
      <p:cxnSp>
        <p:nvCxnSpPr>
          <p:cNvPr id="35" name="Straight Arrow Connector 34"/>
          <p:cNvCxnSpPr>
            <a:stCxn id="9" idx="3"/>
            <a:endCxn id="6" idx="7"/>
          </p:cNvCxnSpPr>
          <p:nvPr/>
        </p:nvCxnSpPr>
        <p:spPr>
          <a:xfrm flipH="1">
            <a:off x="5070300" y="3772318"/>
            <a:ext cx="1606584" cy="128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15842" y="4190358"/>
            <a:ext cx="817083" cy="369332"/>
          </a:xfrm>
          <a:prstGeom prst="rect">
            <a:avLst/>
          </a:prstGeom>
          <a:noFill/>
        </p:spPr>
        <p:txBody>
          <a:bodyPr wrap="square" rtlCol="0">
            <a:spAutoFit/>
          </a:bodyPr>
          <a:lstStyle/>
          <a:p>
            <a:r>
              <a:rPr lang="en-US" dirty="0"/>
              <a:t>Others</a:t>
            </a:r>
          </a:p>
        </p:txBody>
      </p:sp>
      <p:sp>
        <p:nvSpPr>
          <p:cNvPr id="42" name="Oval 41"/>
          <p:cNvSpPr/>
          <p:nvPr/>
        </p:nvSpPr>
        <p:spPr>
          <a:xfrm>
            <a:off x="8873386" y="3039256"/>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sp>
        <p:nvSpPr>
          <p:cNvPr id="43" name="Oval 42"/>
          <p:cNvSpPr/>
          <p:nvPr/>
        </p:nvSpPr>
        <p:spPr>
          <a:xfrm>
            <a:off x="8836230" y="3003904"/>
            <a:ext cx="973411" cy="926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p:cNvCxnSpPr>
            <a:stCxn id="9" idx="6"/>
            <a:endCxn id="43" idx="2"/>
          </p:cNvCxnSpPr>
          <p:nvPr/>
        </p:nvCxnSpPr>
        <p:spPr>
          <a:xfrm flipV="1">
            <a:off x="7444315" y="3466983"/>
            <a:ext cx="1391915" cy="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184474" y="3130474"/>
            <a:ext cx="491032" cy="369332"/>
          </a:xfrm>
          <a:prstGeom prst="rect">
            <a:avLst/>
          </a:prstGeom>
          <a:noFill/>
        </p:spPr>
        <p:txBody>
          <a:bodyPr wrap="none" rtlCol="0">
            <a:spAutoFit/>
          </a:bodyPr>
          <a:lstStyle/>
          <a:p>
            <a:r>
              <a:rPr lang="en-US" dirty="0"/>
              <a:t>D,E</a:t>
            </a:r>
          </a:p>
        </p:txBody>
      </p:sp>
      <p:sp>
        <p:nvSpPr>
          <p:cNvPr id="8" name="TextBox 7"/>
          <p:cNvSpPr txBox="1"/>
          <p:nvPr/>
        </p:nvSpPr>
        <p:spPr>
          <a:xfrm>
            <a:off x="2390542" y="3314401"/>
            <a:ext cx="407484" cy="369332"/>
          </a:xfrm>
          <a:prstGeom prst="rect">
            <a:avLst/>
          </a:prstGeom>
          <a:noFill/>
        </p:spPr>
        <p:txBody>
          <a:bodyPr wrap="none" rtlCol="0">
            <a:spAutoFit/>
          </a:bodyPr>
          <a:lstStyle/>
          <a:p>
            <a:r>
              <a:rPr lang="en-US" dirty="0"/>
              <a:t>S1</a:t>
            </a:r>
          </a:p>
        </p:txBody>
      </p:sp>
      <p:sp>
        <p:nvSpPr>
          <p:cNvPr id="28" name="TextBox 27"/>
          <p:cNvSpPr txBox="1"/>
          <p:nvPr/>
        </p:nvSpPr>
        <p:spPr>
          <a:xfrm>
            <a:off x="4030628" y="3299075"/>
            <a:ext cx="407484" cy="369332"/>
          </a:xfrm>
          <a:prstGeom prst="rect">
            <a:avLst/>
          </a:prstGeom>
          <a:noFill/>
        </p:spPr>
        <p:txBody>
          <a:bodyPr wrap="none" rtlCol="0">
            <a:spAutoFit/>
          </a:bodyPr>
          <a:lstStyle/>
          <a:p>
            <a:r>
              <a:rPr lang="en-US" dirty="0"/>
              <a:t>S2</a:t>
            </a:r>
          </a:p>
        </p:txBody>
      </p:sp>
      <p:sp>
        <p:nvSpPr>
          <p:cNvPr id="31" name="TextBox 30"/>
          <p:cNvSpPr txBox="1"/>
          <p:nvPr/>
        </p:nvSpPr>
        <p:spPr>
          <a:xfrm>
            <a:off x="6827877" y="3287611"/>
            <a:ext cx="407484" cy="369332"/>
          </a:xfrm>
          <a:prstGeom prst="rect">
            <a:avLst/>
          </a:prstGeom>
          <a:noFill/>
        </p:spPr>
        <p:txBody>
          <a:bodyPr wrap="none" rtlCol="0">
            <a:spAutoFit/>
          </a:bodyPr>
          <a:lstStyle/>
          <a:p>
            <a:r>
              <a:rPr lang="en-US" dirty="0"/>
              <a:t>S3</a:t>
            </a:r>
          </a:p>
        </p:txBody>
      </p:sp>
      <p:sp>
        <p:nvSpPr>
          <p:cNvPr id="32" name="TextBox 31"/>
          <p:cNvSpPr txBox="1"/>
          <p:nvPr/>
        </p:nvSpPr>
        <p:spPr>
          <a:xfrm>
            <a:off x="9105546" y="3282317"/>
            <a:ext cx="407484" cy="369332"/>
          </a:xfrm>
          <a:prstGeom prst="rect">
            <a:avLst/>
          </a:prstGeom>
          <a:noFill/>
        </p:spPr>
        <p:txBody>
          <a:bodyPr wrap="none" rtlCol="0">
            <a:spAutoFit/>
          </a:bodyPr>
          <a:lstStyle/>
          <a:p>
            <a:r>
              <a:rPr lang="en-US" dirty="0"/>
              <a:t>S4</a:t>
            </a:r>
          </a:p>
        </p:txBody>
      </p:sp>
    </p:spTree>
    <p:extLst>
      <p:ext uri="{BB962C8B-B14F-4D97-AF65-F5344CB8AC3E}">
        <p14:creationId xmlns:p14="http://schemas.microsoft.com/office/powerpoint/2010/main" val="3396185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24051472"/>
              </p:ext>
            </p:extLst>
          </p:nvPr>
        </p:nvGraphicFramePr>
        <p:xfrm>
          <a:off x="1918974" y="2087147"/>
          <a:ext cx="5065657" cy="3337560"/>
        </p:xfrm>
        <a:graphic>
          <a:graphicData uri="http://schemas.openxmlformats.org/drawingml/2006/table">
            <a:tbl>
              <a:tblPr firstRow="1" bandRow="1">
                <a:tableStyleId>{5C22544A-7EE6-4342-B048-85BDC9FD1C3A}</a:tableStyleId>
              </a:tblPr>
              <a:tblGrid>
                <a:gridCol w="999524">
                  <a:extLst>
                    <a:ext uri="{9D8B030D-6E8A-4147-A177-3AD203B41FA5}">
                      <a16:colId xmlns:a16="http://schemas.microsoft.com/office/drawing/2014/main" val="2977482036"/>
                    </a:ext>
                  </a:extLst>
                </a:gridCol>
                <a:gridCol w="991006">
                  <a:extLst>
                    <a:ext uri="{9D8B030D-6E8A-4147-A177-3AD203B41FA5}">
                      <a16:colId xmlns:a16="http://schemas.microsoft.com/office/drawing/2014/main" val="4013230713"/>
                    </a:ext>
                  </a:extLst>
                </a:gridCol>
                <a:gridCol w="995265">
                  <a:extLst>
                    <a:ext uri="{9D8B030D-6E8A-4147-A177-3AD203B41FA5}">
                      <a16:colId xmlns:a16="http://schemas.microsoft.com/office/drawing/2014/main" val="3862955871"/>
                    </a:ext>
                  </a:extLst>
                </a:gridCol>
                <a:gridCol w="995265">
                  <a:extLst>
                    <a:ext uri="{9D8B030D-6E8A-4147-A177-3AD203B41FA5}">
                      <a16:colId xmlns:a16="http://schemas.microsoft.com/office/drawing/2014/main" val="529247787"/>
                    </a:ext>
                  </a:extLst>
                </a:gridCol>
                <a:gridCol w="1084597">
                  <a:extLst>
                    <a:ext uri="{9D8B030D-6E8A-4147-A177-3AD203B41FA5}">
                      <a16:colId xmlns:a16="http://schemas.microsoft.com/office/drawing/2014/main" val="21488103"/>
                    </a:ext>
                  </a:extLst>
                </a:gridCol>
              </a:tblGrid>
              <a:tr h="370840">
                <a:tc>
                  <a:txBody>
                    <a:bodyPr/>
                    <a:lstStyle/>
                    <a:p>
                      <a:r>
                        <a:rPr lang="en-US" dirty="0"/>
                        <a:t>Input</a:t>
                      </a:r>
                    </a:p>
                  </a:txBody>
                  <a:tcPr/>
                </a:tc>
                <a:tc>
                  <a:txBody>
                    <a:bodyPr/>
                    <a:lstStyle/>
                    <a:p>
                      <a:r>
                        <a:rPr lang="en-US" dirty="0"/>
                        <a:t>S1</a:t>
                      </a:r>
                    </a:p>
                  </a:txBody>
                  <a:tcPr/>
                </a:tc>
                <a:tc>
                  <a:txBody>
                    <a:bodyPr/>
                    <a:lstStyle/>
                    <a:p>
                      <a:r>
                        <a:rPr lang="en-US" dirty="0"/>
                        <a:t>S2</a:t>
                      </a:r>
                    </a:p>
                  </a:txBody>
                  <a:tcPr/>
                </a:tc>
                <a:tc>
                  <a:txBody>
                    <a:bodyPr/>
                    <a:lstStyle/>
                    <a:p>
                      <a:r>
                        <a:rPr lang="en-US" dirty="0"/>
                        <a:t>S3</a:t>
                      </a:r>
                    </a:p>
                  </a:txBody>
                  <a:tcPr/>
                </a:tc>
                <a:tc>
                  <a:txBody>
                    <a:bodyPr/>
                    <a:lstStyle/>
                    <a:p>
                      <a:r>
                        <a:rPr lang="en-US" dirty="0"/>
                        <a:t>S4</a:t>
                      </a:r>
                    </a:p>
                  </a:txBody>
                  <a:tcPr/>
                </a:tc>
                <a:extLst>
                  <a:ext uri="{0D108BD9-81ED-4DB2-BD59-A6C34878D82A}">
                    <a16:rowId xmlns:a16="http://schemas.microsoft.com/office/drawing/2014/main" val="415820001"/>
                  </a:ext>
                </a:extLst>
              </a:tr>
              <a:tr h="370840">
                <a:tc>
                  <a:txBody>
                    <a:bodyPr/>
                    <a:lstStyle/>
                    <a:p>
                      <a:r>
                        <a:rPr lang="en-US" dirty="0"/>
                        <a:t>A</a:t>
                      </a:r>
                    </a:p>
                  </a:txBody>
                  <a:tcPr/>
                </a:tc>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3430848466"/>
                  </a:ext>
                </a:extLst>
              </a:tr>
              <a:tr h="370840">
                <a:tc>
                  <a:txBody>
                    <a:bodyPr/>
                    <a:lstStyle/>
                    <a:p>
                      <a:r>
                        <a:rPr lang="en-US" dirty="0"/>
                        <a:t>B</a:t>
                      </a:r>
                    </a:p>
                  </a:txBody>
                  <a:tcPr/>
                </a:tc>
                <a:tc>
                  <a:txBody>
                    <a:bodyPr/>
                    <a:lstStyle/>
                    <a:p>
                      <a:r>
                        <a:rPr lang="en-US" dirty="0"/>
                        <a:t>Fail</a:t>
                      </a:r>
                    </a:p>
                  </a:txBody>
                  <a:tcPr/>
                </a:tc>
                <a:tc>
                  <a:txBody>
                    <a:bodyPr/>
                    <a:lstStyle/>
                    <a:p>
                      <a:r>
                        <a:rPr lang="en-US" dirty="0"/>
                        <a:t>2</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206330390"/>
                  </a:ext>
                </a:extLst>
              </a:tr>
              <a:tr h="370840">
                <a:tc>
                  <a:txBody>
                    <a:bodyPr/>
                    <a:lstStyle/>
                    <a:p>
                      <a:r>
                        <a:rPr lang="en-US" dirty="0"/>
                        <a:t>C</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a:t>
                      </a:r>
                    </a:p>
                  </a:txBody>
                  <a:tcPr/>
                </a:tc>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673842658"/>
                  </a:ext>
                </a:extLst>
              </a:tr>
              <a:tr h="370840">
                <a:tc>
                  <a:txBody>
                    <a:bodyPr/>
                    <a:lstStyle/>
                    <a:p>
                      <a:r>
                        <a:rPr lang="en-US" dirty="0"/>
                        <a:t>D</a:t>
                      </a:r>
                    </a:p>
                  </a:txBody>
                  <a:tcPr/>
                </a:tc>
                <a:tc>
                  <a:txBody>
                    <a:bodyPr/>
                    <a:lstStyle/>
                    <a:p>
                      <a:r>
                        <a:rPr lang="en-US" dirty="0"/>
                        <a:t>Fail</a:t>
                      </a:r>
                    </a:p>
                  </a:txBody>
                  <a:tcPr/>
                </a:tc>
                <a:tc>
                  <a:txBody>
                    <a:bodyPr/>
                    <a:lstStyle/>
                    <a:p>
                      <a:r>
                        <a:rPr lang="en-US" dirty="0"/>
                        <a:t>Fail</a:t>
                      </a:r>
                    </a:p>
                  </a:txBody>
                  <a:tcPr/>
                </a:tc>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445100207"/>
                  </a:ext>
                </a:extLst>
              </a:tr>
              <a:tr h="370840">
                <a:tc>
                  <a:txBody>
                    <a:bodyPr/>
                    <a:lstStyle/>
                    <a:p>
                      <a:r>
                        <a:rPr lang="en-US" dirty="0"/>
                        <a:t>E</a:t>
                      </a:r>
                    </a:p>
                  </a:txBody>
                  <a:tcPr/>
                </a:tc>
                <a:tc>
                  <a:txBody>
                    <a:bodyPr/>
                    <a:lstStyle/>
                    <a:p>
                      <a:r>
                        <a:rPr lang="en-US" dirty="0"/>
                        <a:t>Fail</a:t>
                      </a:r>
                    </a:p>
                  </a:txBody>
                  <a:tcPr/>
                </a:tc>
                <a:tc>
                  <a:txBody>
                    <a:bodyPr/>
                    <a:lstStyle/>
                    <a:p>
                      <a:r>
                        <a:rPr lang="en-US" dirty="0"/>
                        <a:t>Fail</a:t>
                      </a:r>
                    </a:p>
                  </a:txBody>
                  <a:tcPr/>
                </a:tc>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53870069"/>
                  </a:ext>
                </a:extLst>
              </a:tr>
              <a:tr h="370840">
                <a:tc>
                  <a:txBody>
                    <a:bodyPr/>
                    <a:lstStyle/>
                    <a:p>
                      <a:r>
                        <a:rPr lang="en-US" dirty="0"/>
                        <a:t>F</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460851083"/>
                  </a:ext>
                </a:extLst>
              </a:tr>
              <a:tr h="370840">
                <a:tc>
                  <a:txBody>
                    <a:bodyPr/>
                    <a:lstStyle/>
                    <a:p>
                      <a:r>
                        <a:rPr lang="en-US" dirty="0"/>
                        <a:t>G</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1555582"/>
                  </a:ext>
                </a:extLst>
              </a:tr>
              <a:tr h="370840">
                <a:tc>
                  <a:txBody>
                    <a:bodyPr/>
                    <a:lstStyle/>
                    <a:p>
                      <a:r>
                        <a:rPr lang="en-US" dirty="0"/>
                        <a:t>H</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879160237"/>
                  </a:ext>
                </a:extLst>
              </a:tr>
            </a:tbl>
          </a:graphicData>
        </a:graphic>
      </p:graphicFrame>
      <p:sp>
        <p:nvSpPr>
          <p:cNvPr id="3" name="TextBox 2"/>
          <p:cNvSpPr txBox="1"/>
          <p:nvPr/>
        </p:nvSpPr>
        <p:spPr>
          <a:xfrm>
            <a:off x="1820562" y="1163945"/>
            <a:ext cx="7065267" cy="707886"/>
          </a:xfrm>
          <a:prstGeom prst="rect">
            <a:avLst/>
          </a:prstGeom>
          <a:noFill/>
        </p:spPr>
        <p:txBody>
          <a:bodyPr wrap="none" rtlCol="0">
            <a:spAutoFit/>
          </a:bodyPr>
          <a:lstStyle/>
          <a:p>
            <a:r>
              <a:rPr lang="en-US" sz="4000" dirty="0"/>
              <a:t>Regular expression: AB*C+(D|E</a:t>
            </a:r>
            <a:r>
              <a:rPr lang="en-US" sz="4000" dirty="0" smtClean="0"/>
              <a:t>)</a:t>
            </a:r>
            <a:endParaRPr lang="en-US" sz="4000" dirty="0"/>
          </a:p>
        </p:txBody>
      </p:sp>
    </p:spTree>
    <p:extLst>
      <p:ext uri="{BB962C8B-B14F-4D97-AF65-F5344CB8AC3E}">
        <p14:creationId xmlns:p14="http://schemas.microsoft.com/office/powerpoint/2010/main" val="4213925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3902" y="2001795"/>
            <a:ext cx="4786185" cy="2578443"/>
          </a:xfrm>
          <a:prstGeom prst="rect">
            <a:avLst/>
          </a:prstGeom>
          <a:noFill/>
        </p:spPr>
        <p:txBody>
          <a:bodyPr wrap="square" rtlCol="0">
            <a:spAutoFit/>
          </a:bodyPr>
          <a:lstStyle/>
          <a:p>
            <a:r>
              <a:rPr lang="en-US" u="sng" dirty="0"/>
              <a:t>Simple Regex  Algorithm</a:t>
            </a:r>
          </a:p>
          <a:p>
            <a:r>
              <a:rPr lang="en-US" dirty="0"/>
              <a:t>state = 1</a:t>
            </a:r>
          </a:p>
          <a:p>
            <a:r>
              <a:rPr lang="en-US" dirty="0"/>
              <a:t>while (state != ‘SUCCCESS’ and state != ‘Fail’)</a:t>
            </a:r>
          </a:p>
          <a:p>
            <a:r>
              <a:rPr lang="en-US" dirty="0"/>
              <a:t>	c = </a:t>
            </a:r>
            <a:r>
              <a:rPr lang="en-US" dirty="0" err="1"/>
              <a:t>getcharacter</a:t>
            </a:r>
            <a:endParaRPr lang="en-US" dirty="0"/>
          </a:p>
          <a:p>
            <a:r>
              <a:rPr lang="en-US" dirty="0"/>
              <a:t>	if (c == </a:t>
            </a:r>
            <a:r>
              <a:rPr lang="en-US" dirty="0" err="1"/>
              <a:t>endOfInput</a:t>
            </a:r>
            <a:r>
              <a:rPr lang="en-US" dirty="0"/>
              <a:t>)</a:t>
            </a:r>
          </a:p>
          <a:p>
            <a:r>
              <a:rPr lang="en-US" dirty="0"/>
              <a:t>		return ‘Fail’</a:t>
            </a:r>
          </a:p>
          <a:p>
            <a:r>
              <a:rPr lang="en-US" dirty="0"/>
              <a:t>	state = </a:t>
            </a:r>
            <a:r>
              <a:rPr lang="en-US" dirty="0" err="1"/>
              <a:t>stateTable</a:t>
            </a:r>
            <a:r>
              <a:rPr lang="en-US" dirty="0"/>
              <a:t>[state][c]</a:t>
            </a:r>
          </a:p>
          <a:p>
            <a:r>
              <a:rPr lang="en-US" dirty="0"/>
              <a:t>return state</a:t>
            </a:r>
          </a:p>
          <a:p>
            <a:r>
              <a:rPr lang="en-US" dirty="0"/>
              <a:t>	</a:t>
            </a:r>
          </a:p>
        </p:txBody>
      </p:sp>
    </p:spTree>
    <p:extLst>
      <p:ext uri="{BB962C8B-B14F-4D97-AF65-F5344CB8AC3E}">
        <p14:creationId xmlns:p14="http://schemas.microsoft.com/office/powerpoint/2010/main" val="3351659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7065267" cy="707886"/>
          </a:xfrm>
          <a:prstGeom prst="rect">
            <a:avLst/>
          </a:prstGeom>
          <a:noFill/>
        </p:spPr>
        <p:txBody>
          <a:bodyPr wrap="none" rtlCol="0">
            <a:spAutoFit/>
          </a:bodyPr>
          <a:lstStyle/>
          <a:p>
            <a:r>
              <a:rPr lang="en-US" sz="4000" dirty="0"/>
              <a:t>Regular expression: AB*C+(D|E</a:t>
            </a:r>
            <a:r>
              <a:rPr lang="en-US" sz="4000" dirty="0" smtClean="0"/>
              <a:t>)</a:t>
            </a:r>
            <a:endParaRPr lang="en-US" sz="4000" dirty="0"/>
          </a:p>
        </p:txBody>
      </p:sp>
      <p:sp>
        <p:nvSpPr>
          <p:cNvPr id="4" name="TextBox 3"/>
          <p:cNvSpPr txBox="1"/>
          <p:nvPr/>
        </p:nvSpPr>
        <p:spPr>
          <a:xfrm>
            <a:off x="6516129" y="897924"/>
            <a:ext cx="4786185" cy="2578443"/>
          </a:xfrm>
          <a:prstGeom prst="rect">
            <a:avLst/>
          </a:prstGeom>
          <a:noFill/>
        </p:spPr>
        <p:txBody>
          <a:bodyPr wrap="square" rtlCol="0">
            <a:spAutoFit/>
          </a:bodyPr>
          <a:lstStyle/>
          <a:p>
            <a:r>
              <a:rPr lang="en-US" u="sng" dirty="0"/>
              <a:t>Simple Regex  Algorithm</a:t>
            </a:r>
          </a:p>
          <a:p>
            <a:r>
              <a:rPr lang="en-US" dirty="0"/>
              <a:t>State = 1</a:t>
            </a:r>
          </a:p>
          <a:p>
            <a:r>
              <a:rPr lang="en-US" dirty="0"/>
              <a:t>while (state != ‘SUCCCESS’ and state != ‘Fail’)</a:t>
            </a:r>
          </a:p>
          <a:p>
            <a:r>
              <a:rPr lang="en-US" dirty="0"/>
              <a:t>	c = </a:t>
            </a:r>
            <a:r>
              <a:rPr lang="en-US" dirty="0" err="1"/>
              <a:t>getcharacter</a:t>
            </a:r>
            <a:endParaRPr lang="en-US" dirty="0"/>
          </a:p>
          <a:p>
            <a:r>
              <a:rPr lang="en-US" dirty="0"/>
              <a:t>	if (c == </a:t>
            </a:r>
            <a:r>
              <a:rPr lang="en-US" dirty="0" err="1"/>
              <a:t>endOfInput</a:t>
            </a:r>
            <a:r>
              <a:rPr lang="en-US" dirty="0"/>
              <a:t>)</a:t>
            </a:r>
          </a:p>
          <a:p>
            <a:r>
              <a:rPr lang="en-US" dirty="0"/>
              <a:t>		return ‘Fail’</a:t>
            </a:r>
          </a:p>
          <a:p>
            <a:r>
              <a:rPr lang="en-US" dirty="0"/>
              <a:t>	state = </a:t>
            </a:r>
            <a:r>
              <a:rPr lang="en-US" dirty="0" err="1"/>
              <a:t>stateTable</a:t>
            </a:r>
            <a:r>
              <a:rPr lang="en-US" dirty="0"/>
              <a:t>[state][c]</a:t>
            </a:r>
          </a:p>
          <a:p>
            <a:r>
              <a:rPr lang="en-US" dirty="0"/>
              <a:t>return state</a:t>
            </a:r>
          </a:p>
          <a:p>
            <a:r>
              <a:rPr lang="en-US" dirty="0"/>
              <a:t>	</a:t>
            </a:r>
          </a:p>
        </p:txBody>
      </p:sp>
      <p:sp>
        <p:nvSpPr>
          <p:cNvPr id="5" name="TextBox 4"/>
          <p:cNvSpPr txBox="1"/>
          <p:nvPr/>
        </p:nvSpPr>
        <p:spPr>
          <a:xfrm>
            <a:off x="6576210" y="3830146"/>
            <a:ext cx="5227072" cy="646331"/>
          </a:xfrm>
          <a:prstGeom prst="rect">
            <a:avLst/>
          </a:prstGeom>
          <a:noFill/>
        </p:spPr>
        <p:txBody>
          <a:bodyPr wrap="none" rtlCol="0">
            <a:spAutoFit/>
          </a:bodyPr>
          <a:lstStyle/>
          <a:p>
            <a:r>
              <a:rPr lang="en-US" dirty="0"/>
              <a:t>ABBBBCCCE </a:t>
            </a:r>
          </a:p>
          <a:p>
            <a:r>
              <a:rPr lang="en-US" dirty="0"/>
              <a:t>	S1, S2, S2, S2, </a:t>
            </a:r>
            <a:r>
              <a:rPr lang="en-US" dirty="0" smtClean="0"/>
              <a:t>S2,S2,S3,S3,S3,S3,S4,SUCCESS</a:t>
            </a:r>
            <a:endParaRPr lang="en-US" dirty="0"/>
          </a:p>
        </p:txBody>
      </p:sp>
      <p:sp>
        <p:nvSpPr>
          <p:cNvPr id="6" name="TextBox 5"/>
          <p:cNvSpPr txBox="1"/>
          <p:nvPr/>
        </p:nvSpPr>
        <p:spPr>
          <a:xfrm>
            <a:off x="6576210" y="4321022"/>
            <a:ext cx="2090829" cy="646331"/>
          </a:xfrm>
          <a:prstGeom prst="rect">
            <a:avLst/>
          </a:prstGeom>
          <a:noFill/>
        </p:spPr>
        <p:txBody>
          <a:bodyPr wrap="none" rtlCol="0">
            <a:spAutoFit/>
          </a:bodyPr>
          <a:lstStyle/>
          <a:p>
            <a:r>
              <a:rPr lang="en-US" dirty="0"/>
              <a:t>AE </a:t>
            </a:r>
          </a:p>
          <a:p>
            <a:r>
              <a:rPr lang="en-US" dirty="0"/>
              <a:t>	S1, </a:t>
            </a:r>
            <a:r>
              <a:rPr lang="en-US" dirty="0" smtClean="0"/>
              <a:t>S2, Fail</a:t>
            </a:r>
            <a:endParaRPr lang="en-US" dirty="0"/>
          </a:p>
        </p:txBody>
      </p:sp>
      <p:sp>
        <p:nvSpPr>
          <p:cNvPr id="7" name="Oval 6"/>
          <p:cNvSpPr/>
          <p:nvPr/>
        </p:nvSpPr>
        <p:spPr>
          <a:xfrm>
            <a:off x="1259550" y="5700240"/>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8" name="Right Arrow 4"/>
          <p:cNvSpPr/>
          <p:nvPr/>
        </p:nvSpPr>
        <p:spPr>
          <a:xfrm>
            <a:off x="254534" y="5944996"/>
            <a:ext cx="1005016" cy="403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24486" y="5700240"/>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S2</a:t>
            </a:r>
          </a:p>
        </p:txBody>
      </p:sp>
      <p:sp>
        <p:nvSpPr>
          <p:cNvPr id="10" name="Oval 9"/>
          <p:cNvSpPr/>
          <p:nvPr/>
        </p:nvSpPr>
        <p:spPr>
          <a:xfrm>
            <a:off x="5621735" y="5700240"/>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a:t>
            </a:r>
          </a:p>
        </p:txBody>
      </p:sp>
      <p:cxnSp>
        <p:nvCxnSpPr>
          <p:cNvPr id="11" name="Straight Arrow Connector 10"/>
          <p:cNvCxnSpPr/>
          <p:nvPr/>
        </p:nvCxnSpPr>
        <p:spPr>
          <a:xfrm>
            <a:off x="2158651" y="6127967"/>
            <a:ext cx="665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13993" y="6035613"/>
            <a:ext cx="317716" cy="369332"/>
          </a:xfrm>
          <a:prstGeom prst="rect">
            <a:avLst/>
          </a:prstGeom>
          <a:noFill/>
        </p:spPr>
        <p:txBody>
          <a:bodyPr wrap="none" rtlCol="0">
            <a:spAutoFit/>
          </a:bodyPr>
          <a:lstStyle/>
          <a:p>
            <a:r>
              <a:rPr lang="en-US" dirty="0"/>
              <a:t>A</a:t>
            </a:r>
          </a:p>
        </p:txBody>
      </p:sp>
      <p:cxnSp>
        <p:nvCxnSpPr>
          <p:cNvPr id="13" name="Curved Connector 20"/>
          <p:cNvCxnSpPr>
            <a:stCxn id="9" idx="1"/>
            <a:endCxn id="9" idx="7"/>
          </p:cNvCxnSpPr>
          <p:nvPr/>
        </p:nvCxnSpPr>
        <p:spPr>
          <a:xfrm rot="5400000" flipH="1" flipV="1">
            <a:off x="3274036" y="5507638"/>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131653" y="5151219"/>
            <a:ext cx="309700" cy="369332"/>
          </a:xfrm>
          <a:prstGeom prst="rect">
            <a:avLst/>
          </a:prstGeom>
          <a:noFill/>
        </p:spPr>
        <p:txBody>
          <a:bodyPr wrap="none" rtlCol="0">
            <a:spAutoFit/>
          </a:bodyPr>
          <a:lstStyle/>
          <a:p>
            <a:r>
              <a:rPr lang="en-US" dirty="0"/>
              <a:t>B</a:t>
            </a:r>
          </a:p>
        </p:txBody>
      </p:sp>
      <p:cxnSp>
        <p:nvCxnSpPr>
          <p:cNvPr id="15" name="Curved Connector 25"/>
          <p:cNvCxnSpPr/>
          <p:nvPr/>
        </p:nvCxnSpPr>
        <p:spPr>
          <a:xfrm rot="5400000" flipH="1" flipV="1">
            <a:off x="6064935" y="5477043"/>
            <a:ext cx="12700" cy="635761"/>
          </a:xfrm>
          <a:prstGeom prst="curvedConnector3">
            <a:avLst>
              <a:gd name="adj1" fmla="val 278644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16435" y="5151219"/>
            <a:ext cx="309700" cy="369332"/>
          </a:xfrm>
          <a:prstGeom prst="rect">
            <a:avLst/>
          </a:prstGeom>
          <a:noFill/>
        </p:spPr>
        <p:txBody>
          <a:bodyPr wrap="none" rtlCol="0">
            <a:spAutoFit/>
          </a:bodyPr>
          <a:lstStyle/>
          <a:p>
            <a:r>
              <a:rPr lang="en-US" dirty="0"/>
              <a:t>C</a:t>
            </a:r>
          </a:p>
        </p:txBody>
      </p:sp>
      <p:cxnSp>
        <p:nvCxnSpPr>
          <p:cNvPr id="17" name="Straight Arrow Connector 16"/>
          <p:cNvCxnSpPr>
            <a:stCxn id="9" idx="6"/>
            <a:endCxn id="10" idx="2"/>
          </p:cNvCxnSpPr>
          <p:nvPr/>
        </p:nvCxnSpPr>
        <p:spPr>
          <a:xfrm>
            <a:off x="3723587" y="6127968"/>
            <a:ext cx="1898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39224" y="5825518"/>
            <a:ext cx="309700" cy="369332"/>
          </a:xfrm>
          <a:prstGeom prst="rect">
            <a:avLst/>
          </a:prstGeom>
          <a:noFill/>
        </p:spPr>
        <p:txBody>
          <a:bodyPr wrap="none" rtlCol="0">
            <a:spAutoFit/>
          </a:bodyPr>
          <a:lstStyle/>
          <a:p>
            <a:r>
              <a:rPr lang="en-US" dirty="0"/>
              <a:t>C</a:t>
            </a:r>
          </a:p>
        </p:txBody>
      </p:sp>
      <p:sp>
        <p:nvSpPr>
          <p:cNvPr id="19" name="Oval 18"/>
          <p:cNvSpPr/>
          <p:nvPr/>
        </p:nvSpPr>
        <p:spPr>
          <a:xfrm>
            <a:off x="7949907" y="5697355"/>
            <a:ext cx="899101" cy="8554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S6</a:t>
            </a:r>
          </a:p>
        </p:txBody>
      </p:sp>
      <p:sp>
        <p:nvSpPr>
          <p:cNvPr id="20" name="Oval 19"/>
          <p:cNvSpPr/>
          <p:nvPr/>
        </p:nvSpPr>
        <p:spPr>
          <a:xfrm>
            <a:off x="7912751" y="5662003"/>
            <a:ext cx="973411" cy="9261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stCxn id="10" idx="6"/>
            <a:endCxn id="20" idx="2"/>
          </p:cNvCxnSpPr>
          <p:nvPr/>
        </p:nvCxnSpPr>
        <p:spPr>
          <a:xfrm flipV="1">
            <a:off x="6520836" y="6125082"/>
            <a:ext cx="1391915" cy="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60995" y="5788573"/>
            <a:ext cx="491032" cy="369332"/>
          </a:xfrm>
          <a:prstGeom prst="rect">
            <a:avLst/>
          </a:prstGeom>
          <a:noFill/>
        </p:spPr>
        <p:txBody>
          <a:bodyPr wrap="none" rtlCol="0">
            <a:spAutoFit/>
          </a:bodyPr>
          <a:lstStyle/>
          <a:p>
            <a:r>
              <a:rPr lang="en-US" dirty="0"/>
              <a:t>D,E</a:t>
            </a:r>
          </a:p>
        </p:txBody>
      </p:sp>
      <p:sp>
        <p:nvSpPr>
          <p:cNvPr id="23" name="TextBox 22"/>
          <p:cNvSpPr txBox="1"/>
          <p:nvPr/>
        </p:nvSpPr>
        <p:spPr>
          <a:xfrm>
            <a:off x="6598508" y="3511719"/>
            <a:ext cx="1066959" cy="369332"/>
          </a:xfrm>
          <a:prstGeom prst="rect">
            <a:avLst/>
          </a:prstGeom>
          <a:noFill/>
        </p:spPr>
        <p:txBody>
          <a:bodyPr wrap="none" rtlCol="0">
            <a:spAutoFit/>
          </a:bodyPr>
          <a:lstStyle/>
          <a:p>
            <a:r>
              <a:rPr lang="en-US" u="sng" dirty="0"/>
              <a:t>Examples</a:t>
            </a:r>
          </a:p>
        </p:txBody>
      </p:sp>
      <p:graphicFrame>
        <p:nvGraphicFramePr>
          <p:cNvPr id="24" name="Table 23"/>
          <p:cNvGraphicFramePr>
            <a:graphicFrameLocks noGrp="1"/>
          </p:cNvGraphicFramePr>
          <p:nvPr>
            <p:extLst>
              <p:ext uri="{D42A27DB-BD31-4B8C-83A1-F6EECF244321}">
                <p14:modId xmlns:p14="http://schemas.microsoft.com/office/powerpoint/2010/main" val="1565804130"/>
              </p:ext>
            </p:extLst>
          </p:nvPr>
        </p:nvGraphicFramePr>
        <p:xfrm>
          <a:off x="757042" y="876124"/>
          <a:ext cx="5065657" cy="3337560"/>
        </p:xfrm>
        <a:graphic>
          <a:graphicData uri="http://schemas.openxmlformats.org/drawingml/2006/table">
            <a:tbl>
              <a:tblPr firstRow="1" bandRow="1">
                <a:tableStyleId>{5C22544A-7EE6-4342-B048-85BDC9FD1C3A}</a:tableStyleId>
              </a:tblPr>
              <a:tblGrid>
                <a:gridCol w="999524">
                  <a:extLst>
                    <a:ext uri="{9D8B030D-6E8A-4147-A177-3AD203B41FA5}">
                      <a16:colId xmlns:a16="http://schemas.microsoft.com/office/drawing/2014/main" val="2977482036"/>
                    </a:ext>
                  </a:extLst>
                </a:gridCol>
                <a:gridCol w="991006">
                  <a:extLst>
                    <a:ext uri="{9D8B030D-6E8A-4147-A177-3AD203B41FA5}">
                      <a16:colId xmlns:a16="http://schemas.microsoft.com/office/drawing/2014/main" val="4013230713"/>
                    </a:ext>
                  </a:extLst>
                </a:gridCol>
                <a:gridCol w="995265">
                  <a:extLst>
                    <a:ext uri="{9D8B030D-6E8A-4147-A177-3AD203B41FA5}">
                      <a16:colId xmlns:a16="http://schemas.microsoft.com/office/drawing/2014/main" val="3862955871"/>
                    </a:ext>
                  </a:extLst>
                </a:gridCol>
                <a:gridCol w="995265">
                  <a:extLst>
                    <a:ext uri="{9D8B030D-6E8A-4147-A177-3AD203B41FA5}">
                      <a16:colId xmlns:a16="http://schemas.microsoft.com/office/drawing/2014/main" val="529247787"/>
                    </a:ext>
                  </a:extLst>
                </a:gridCol>
                <a:gridCol w="1084597">
                  <a:extLst>
                    <a:ext uri="{9D8B030D-6E8A-4147-A177-3AD203B41FA5}">
                      <a16:colId xmlns:a16="http://schemas.microsoft.com/office/drawing/2014/main" val="21488103"/>
                    </a:ext>
                  </a:extLst>
                </a:gridCol>
              </a:tblGrid>
              <a:tr h="370840">
                <a:tc>
                  <a:txBody>
                    <a:bodyPr/>
                    <a:lstStyle/>
                    <a:p>
                      <a:r>
                        <a:rPr lang="en-US" dirty="0"/>
                        <a:t>Input</a:t>
                      </a:r>
                    </a:p>
                  </a:txBody>
                  <a:tcPr/>
                </a:tc>
                <a:tc>
                  <a:txBody>
                    <a:bodyPr/>
                    <a:lstStyle/>
                    <a:p>
                      <a:r>
                        <a:rPr lang="en-US" dirty="0"/>
                        <a:t>S1</a:t>
                      </a:r>
                    </a:p>
                  </a:txBody>
                  <a:tcPr/>
                </a:tc>
                <a:tc>
                  <a:txBody>
                    <a:bodyPr/>
                    <a:lstStyle/>
                    <a:p>
                      <a:r>
                        <a:rPr lang="en-US" dirty="0"/>
                        <a:t>S2</a:t>
                      </a:r>
                    </a:p>
                  </a:txBody>
                  <a:tcPr/>
                </a:tc>
                <a:tc>
                  <a:txBody>
                    <a:bodyPr/>
                    <a:lstStyle/>
                    <a:p>
                      <a:r>
                        <a:rPr lang="en-US" dirty="0"/>
                        <a:t>S3</a:t>
                      </a:r>
                    </a:p>
                  </a:txBody>
                  <a:tcPr/>
                </a:tc>
                <a:tc>
                  <a:txBody>
                    <a:bodyPr/>
                    <a:lstStyle/>
                    <a:p>
                      <a:r>
                        <a:rPr lang="en-US" dirty="0"/>
                        <a:t>S4</a:t>
                      </a:r>
                    </a:p>
                  </a:txBody>
                  <a:tcPr/>
                </a:tc>
                <a:extLst>
                  <a:ext uri="{0D108BD9-81ED-4DB2-BD59-A6C34878D82A}">
                    <a16:rowId xmlns:a16="http://schemas.microsoft.com/office/drawing/2014/main" val="415820001"/>
                  </a:ext>
                </a:extLst>
              </a:tr>
              <a:tr h="370840">
                <a:tc>
                  <a:txBody>
                    <a:bodyPr/>
                    <a:lstStyle/>
                    <a:p>
                      <a:r>
                        <a:rPr lang="en-US" dirty="0"/>
                        <a:t>A</a:t>
                      </a:r>
                    </a:p>
                  </a:txBody>
                  <a:tcPr/>
                </a:tc>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3430848466"/>
                  </a:ext>
                </a:extLst>
              </a:tr>
              <a:tr h="370840">
                <a:tc>
                  <a:txBody>
                    <a:bodyPr/>
                    <a:lstStyle/>
                    <a:p>
                      <a:r>
                        <a:rPr lang="en-US" dirty="0"/>
                        <a:t>B</a:t>
                      </a:r>
                    </a:p>
                  </a:txBody>
                  <a:tcPr/>
                </a:tc>
                <a:tc>
                  <a:txBody>
                    <a:bodyPr/>
                    <a:lstStyle/>
                    <a:p>
                      <a:r>
                        <a:rPr lang="en-US" dirty="0"/>
                        <a:t>Fail</a:t>
                      </a:r>
                    </a:p>
                  </a:txBody>
                  <a:tcPr/>
                </a:tc>
                <a:tc>
                  <a:txBody>
                    <a:bodyPr/>
                    <a:lstStyle/>
                    <a:p>
                      <a:r>
                        <a:rPr lang="en-US" dirty="0"/>
                        <a:t>2</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206330390"/>
                  </a:ext>
                </a:extLst>
              </a:tr>
              <a:tr h="370840">
                <a:tc>
                  <a:txBody>
                    <a:bodyPr/>
                    <a:lstStyle/>
                    <a:p>
                      <a:r>
                        <a:rPr lang="en-US" dirty="0"/>
                        <a:t>C</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a:t>
                      </a:r>
                    </a:p>
                  </a:txBody>
                  <a:tcPr/>
                </a:tc>
                <a:tc>
                  <a:txBody>
                    <a:bodyPr/>
                    <a:lstStyle/>
                    <a:p>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673842658"/>
                  </a:ext>
                </a:extLst>
              </a:tr>
              <a:tr h="370840">
                <a:tc>
                  <a:txBody>
                    <a:bodyPr/>
                    <a:lstStyle/>
                    <a:p>
                      <a:r>
                        <a:rPr lang="en-US" dirty="0"/>
                        <a:t>D</a:t>
                      </a:r>
                    </a:p>
                  </a:txBody>
                  <a:tcPr/>
                </a:tc>
                <a:tc>
                  <a:txBody>
                    <a:bodyPr/>
                    <a:lstStyle/>
                    <a:p>
                      <a:r>
                        <a:rPr lang="en-US" dirty="0"/>
                        <a:t>Fail</a:t>
                      </a:r>
                    </a:p>
                  </a:txBody>
                  <a:tcPr/>
                </a:tc>
                <a:tc>
                  <a:txBody>
                    <a:bodyPr/>
                    <a:lstStyle/>
                    <a:p>
                      <a:r>
                        <a:rPr lang="en-US" dirty="0"/>
                        <a:t>Fail</a:t>
                      </a:r>
                    </a:p>
                  </a:txBody>
                  <a:tcPr/>
                </a:tc>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445100207"/>
                  </a:ext>
                </a:extLst>
              </a:tr>
              <a:tr h="370840">
                <a:tc>
                  <a:txBody>
                    <a:bodyPr/>
                    <a:lstStyle/>
                    <a:p>
                      <a:r>
                        <a:rPr lang="en-US" dirty="0"/>
                        <a:t>E</a:t>
                      </a:r>
                    </a:p>
                  </a:txBody>
                  <a:tcPr/>
                </a:tc>
                <a:tc>
                  <a:txBody>
                    <a:bodyPr/>
                    <a:lstStyle/>
                    <a:p>
                      <a:r>
                        <a:rPr lang="en-US" dirty="0"/>
                        <a:t>Fail</a:t>
                      </a:r>
                    </a:p>
                  </a:txBody>
                  <a:tcPr/>
                </a:tc>
                <a:tc>
                  <a:txBody>
                    <a:bodyPr/>
                    <a:lstStyle/>
                    <a:p>
                      <a:r>
                        <a:rPr lang="en-US" dirty="0"/>
                        <a:t>Fail</a:t>
                      </a:r>
                    </a:p>
                  </a:txBody>
                  <a:tcPr/>
                </a:tc>
                <a:tc>
                  <a:txBody>
                    <a:bodyPr/>
                    <a:lstStyle/>
                    <a:p>
                      <a:r>
                        <a:rPr lang="en-US"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253870069"/>
                  </a:ext>
                </a:extLst>
              </a:tr>
              <a:tr h="370840">
                <a:tc>
                  <a:txBody>
                    <a:bodyPr/>
                    <a:lstStyle/>
                    <a:p>
                      <a:r>
                        <a:rPr lang="en-US" dirty="0"/>
                        <a:t>F</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460851083"/>
                  </a:ext>
                </a:extLst>
              </a:tr>
              <a:tr h="370840">
                <a:tc>
                  <a:txBody>
                    <a:bodyPr/>
                    <a:lstStyle/>
                    <a:p>
                      <a:r>
                        <a:rPr lang="en-US" dirty="0"/>
                        <a:t>G</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1555582"/>
                  </a:ext>
                </a:extLst>
              </a:tr>
              <a:tr h="370840">
                <a:tc>
                  <a:txBody>
                    <a:bodyPr/>
                    <a:lstStyle/>
                    <a:p>
                      <a:r>
                        <a:rPr lang="en-US" dirty="0"/>
                        <a:t>H</a:t>
                      </a:r>
                    </a:p>
                  </a:txBody>
                  <a:tcPr/>
                </a:tc>
                <a:tc>
                  <a:txBody>
                    <a:bodyPr/>
                    <a:lstStyle/>
                    <a:p>
                      <a:r>
                        <a:rPr lang="en-US" dirty="0"/>
                        <a:t>Fail</a:t>
                      </a:r>
                    </a:p>
                  </a:txBody>
                  <a:tcPr/>
                </a:tc>
                <a:tc>
                  <a:txBody>
                    <a:bodyPr/>
                    <a:lstStyle/>
                    <a:p>
                      <a:r>
                        <a:rPr lang="en-US" dirty="0"/>
                        <a:t>Fail</a:t>
                      </a:r>
                    </a:p>
                  </a:txBody>
                  <a:tcPr/>
                </a:tc>
                <a:tc>
                  <a:txBody>
                    <a:bodyPr/>
                    <a:lstStyle/>
                    <a:p>
                      <a:r>
                        <a:rPr lang="en-US" dirty="0"/>
                        <a:t>Fail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SUCCESS</a:t>
                      </a:r>
                    </a:p>
                  </a:txBody>
                  <a:tcPr/>
                </a:tc>
                <a:extLst>
                  <a:ext uri="{0D108BD9-81ED-4DB2-BD59-A6C34878D82A}">
                    <a16:rowId xmlns:a16="http://schemas.microsoft.com/office/drawing/2014/main" val="879160237"/>
                  </a:ext>
                </a:extLst>
              </a:tr>
            </a:tbl>
          </a:graphicData>
        </a:graphic>
      </p:graphicFrame>
      <p:sp>
        <p:nvSpPr>
          <p:cNvPr id="25" name="TextBox 24"/>
          <p:cNvSpPr txBox="1"/>
          <p:nvPr/>
        </p:nvSpPr>
        <p:spPr>
          <a:xfrm>
            <a:off x="1474457" y="5961158"/>
            <a:ext cx="407484" cy="369332"/>
          </a:xfrm>
          <a:prstGeom prst="rect">
            <a:avLst/>
          </a:prstGeom>
          <a:noFill/>
        </p:spPr>
        <p:txBody>
          <a:bodyPr wrap="none" rtlCol="0">
            <a:spAutoFit/>
          </a:bodyPr>
          <a:lstStyle/>
          <a:p>
            <a:r>
              <a:rPr lang="en-US" dirty="0"/>
              <a:t>S1</a:t>
            </a:r>
          </a:p>
        </p:txBody>
      </p:sp>
      <p:sp>
        <p:nvSpPr>
          <p:cNvPr id="26" name="TextBox 25"/>
          <p:cNvSpPr txBox="1"/>
          <p:nvPr/>
        </p:nvSpPr>
        <p:spPr>
          <a:xfrm>
            <a:off x="3114543" y="5945832"/>
            <a:ext cx="407484" cy="369332"/>
          </a:xfrm>
          <a:prstGeom prst="rect">
            <a:avLst/>
          </a:prstGeom>
          <a:noFill/>
        </p:spPr>
        <p:txBody>
          <a:bodyPr wrap="none" rtlCol="0">
            <a:spAutoFit/>
          </a:bodyPr>
          <a:lstStyle/>
          <a:p>
            <a:r>
              <a:rPr lang="en-US" dirty="0"/>
              <a:t>S2</a:t>
            </a:r>
          </a:p>
        </p:txBody>
      </p:sp>
      <p:sp>
        <p:nvSpPr>
          <p:cNvPr id="27" name="TextBox 26"/>
          <p:cNvSpPr txBox="1"/>
          <p:nvPr/>
        </p:nvSpPr>
        <p:spPr>
          <a:xfrm>
            <a:off x="5911792" y="5934368"/>
            <a:ext cx="407484" cy="369332"/>
          </a:xfrm>
          <a:prstGeom prst="rect">
            <a:avLst/>
          </a:prstGeom>
          <a:noFill/>
        </p:spPr>
        <p:txBody>
          <a:bodyPr wrap="none" rtlCol="0">
            <a:spAutoFit/>
          </a:bodyPr>
          <a:lstStyle/>
          <a:p>
            <a:r>
              <a:rPr lang="en-US" dirty="0"/>
              <a:t>S3</a:t>
            </a:r>
          </a:p>
        </p:txBody>
      </p:sp>
      <p:sp>
        <p:nvSpPr>
          <p:cNvPr id="28" name="TextBox 27"/>
          <p:cNvSpPr txBox="1"/>
          <p:nvPr/>
        </p:nvSpPr>
        <p:spPr>
          <a:xfrm>
            <a:off x="8189461" y="5929074"/>
            <a:ext cx="407484" cy="369332"/>
          </a:xfrm>
          <a:prstGeom prst="rect">
            <a:avLst/>
          </a:prstGeom>
          <a:noFill/>
        </p:spPr>
        <p:txBody>
          <a:bodyPr wrap="none" rtlCol="0">
            <a:spAutoFit/>
          </a:bodyPr>
          <a:lstStyle/>
          <a:p>
            <a:r>
              <a:rPr lang="en-US" dirty="0"/>
              <a:t>S4</a:t>
            </a:r>
          </a:p>
        </p:txBody>
      </p:sp>
    </p:spTree>
    <p:extLst>
      <p:ext uri="{BB962C8B-B14F-4D97-AF65-F5344CB8AC3E}">
        <p14:creationId xmlns:p14="http://schemas.microsoft.com/office/powerpoint/2010/main" val="2805778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2940" y="2844464"/>
            <a:ext cx="8419070" cy="1323439"/>
          </a:xfrm>
          <a:prstGeom prst="rect">
            <a:avLst/>
          </a:prstGeom>
          <a:noFill/>
        </p:spPr>
        <p:txBody>
          <a:bodyPr wrap="square" rtlCol="0">
            <a:spAutoFit/>
          </a:bodyPr>
          <a:lstStyle/>
          <a:p>
            <a:r>
              <a:rPr lang="en-US" sz="4000" dirty="0"/>
              <a:t>What were those “S1” and “S2” things in the examples?</a:t>
            </a:r>
          </a:p>
        </p:txBody>
      </p:sp>
    </p:spTree>
    <p:extLst>
      <p:ext uri="{BB962C8B-B14F-4D97-AF65-F5344CB8AC3E}">
        <p14:creationId xmlns:p14="http://schemas.microsoft.com/office/powerpoint/2010/main" val="3517752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4130" y="1855924"/>
            <a:ext cx="8419070" cy="3170099"/>
          </a:xfrm>
          <a:prstGeom prst="rect">
            <a:avLst/>
          </a:prstGeom>
          <a:noFill/>
        </p:spPr>
        <p:txBody>
          <a:bodyPr wrap="square" rtlCol="0">
            <a:spAutoFit/>
          </a:bodyPr>
          <a:lstStyle/>
          <a:p>
            <a:r>
              <a:rPr lang="en-US" sz="4000" dirty="0"/>
              <a:t>Those are called “derivations”. They are a lot like showing your work in a math class – they show how the input (the string we are checking) can, by following the rules, match.</a:t>
            </a:r>
          </a:p>
        </p:txBody>
      </p:sp>
    </p:spTree>
    <p:extLst>
      <p:ext uri="{BB962C8B-B14F-4D97-AF65-F5344CB8AC3E}">
        <p14:creationId xmlns:p14="http://schemas.microsoft.com/office/powerpoint/2010/main" val="2561989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4929" y="850907"/>
            <a:ext cx="10857470" cy="5016758"/>
          </a:xfrm>
          <a:prstGeom prst="rect">
            <a:avLst/>
          </a:prstGeom>
          <a:noFill/>
        </p:spPr>
        <p:txBody>
          <a:bodyPr wrap="square" rtlCol="0">
            <a:spAutoFit/>
          </a:bodyPr>
          <a:lstStyle/>
          <a:p>
            <a:r>
              <a:rPr lang="en-US" sz="4000" dirty="0"/>
              <a:t>There are two reasons that derivations are of value.</a:t>
            </a:r>
          </a:p>
          <a:p>
            <a:endParaRPr lang="en-US" sz="4000" dirty="0"/>
          </a:p>
          <a:p>
            <a:pPr marL="742950" indent="-742950">
              <a:buAutoNum type="arabicParenR"/>
            </a:pPr>
            <a:r>
              <a:rPr lang="en-US" sz="4000" dirty="0"/>
              <a:t>In theoretical computer science, these are used in proving or disproving that a particular input matches.</a:t>
            </a:r>
          </a:p>
          <a:p>
            <a:pPr marL="742950" indent="-742950">
              <a:buAutoNum type="arabicParenR"/>
            </a:pPr>
            <a:r>
              <a:rPr lang="en-US" sz="4000" dirty="0"/>
              <a:t>If you are writing a state machine, this can be debugging output that lets you understand why your program is working (or not).</a:t>
            </a:r>
          </a:p>
        </p:txBody>
      </p:sp>
    </p:spTree>
    <p:extLst>
      <p:ext uri="{BB962C8B-B14F-4D97-AF65-F5344CB8AC3E}">
        <p14:creationId xmlns:p14="http://schemas.microsoft.com/office/powerpoint/2010/main" val="396204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5350" y="362467"/>
            <a:ext cx="3030510" cy="1015663"/>
          </a:xfrm>
          <a:prstGeom prst="rect">
            <a:avLst/>
          </a:prstGeom>
          <a:noFill/>
        </p:spPr>
        <p:txBody>
          <a:bodyPr wrap="none" rtlCol="0">
            <a:spAutoFit/>
          </a:bodyPr>
          <a:lstStyle/>
          <a:p>
            <a:r>
              <a:rPr lang="en-US" sz="6000" dirty="0"/>
              <a:t>Example:</a:t>
            </a:r>
          </a:p>
        </p:txBody>
      </p:sp>
      <p:sp>
        <p:nvSpPr>
          <p:cNvPr id="3" name="Oval 2"/>
          <p:cNvSpPr/>
          <p:nvPr/>
        </p:nvSpPr>
        <p:spPr>
          <a:xfrm>
            <a:off x="4127157" y="2044878"/>
            <a:ext cx="1762898" cy="1746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sp>
        <p:nvSpPr>
          <p:cNvPr id="8" name="Oval 7"/>
          <p:cNvSpPr/>
          <p:nvPr/>
        </p:nvSpPr>
        <p:spPr>
          <a:xfrm>
            <a:off x="7413545" y="2044878"/>
            <a:ext cx="1762898" cy="1746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Credits</a:t>
            </a:r>
            <a:br>
              <a:rPr lang="en-US" dirty="0"/>
            </a:br>
            <a:r>
              <a:rPr lang="en-US" dirty="0"/>
              <a:t>Available</a:t>
            </a:r>
          </a:p>
        </p:txBody>
      </p:sp>
      <p:cxnSp>
        <p:nvCxnSpPr>
          <p:cNvPr id="6" name="Straight Arrow Connector 5"/>
          <p:cNvCxnSpPr>
            <a:stCxn id="3" idx="6"/>
            <a:endCxn id="8" idx="2"/>
          </p:cNvCxnSpPr>
          <p:nvPr/>
        </p:nvCxnSpPr>
        <p:spPr>
          <a:xfrm>
            <a:off x="5890055" y="2918089"/>
            <a:ext cx="15234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52116" y="2625646"/>
            <a:ext cx="1199367" cy="369332"/>
          </a:xfrm>
          <a:prstGeom prst="rect">
            <a:avLst/>
          </a:prstGeom>
          <a:noFill/>
        </p:spPr>
        <p:txBody>
          <a:bodyPr wrap="none" rtlCol="0">
            <a:spAutoFit/>
          </a:bodyPr>
          <a:lstStyle/>
          <a:p>
            <a:r>
              <a:rPr lang="en-US" dirty="0"/>
              <a:t>Insert Coin</a:t>
            </a:r>
          </a:p>
        </p:txBody>
      </p:sp>
      <p:sp>
        <p:nvSpPr>
          <p:cNvPr id="16" name="Freeform 15"/>
          <p:cNvSpPr/>
          <p:nvPr/>
        </p:nvSpPr>
        <p:spPr>
          <a:xfrm>
            <a:off x="8657968" y="1703008"/>
            <a:ext cx="510746" cy="560173"/>
          </a:xfrm>
          <a:custGeom>
            <a:avLst/>
            <a:gdLst>
              <a:gd name="connsiteX0" fmla="*/ 0 w 510746"/>
              <a:gd name="connsiteY0" fmla="*/ 436605 h 560173"/>
              <a:gd name="connsiteX1" fmla="*/ 8238 w 510746"/>
              <a:gd name="connsiteY1" fmla="*/ 230659 h 560173"/>
              <a:gd name="connsiteX2" fmla="*/ 16475 w 510746"/>
              <a:gd name="connsiteY2" fmla="*/ 205946 h 560173"/>
              <a:gd name="connsiteX3" fmla="*/ 24713 w 510746"/>
              <a:gd name="connsiteY3" fmla="*/ 172994 h 560173"/>
              <a:gd name="connsiteX4" fmla="*/ 41189 w 510746"/>
              <a:gd name="connsiteY4" fmla="*/ 123567 h 560173"/>
              <a:gd name="connsiteX5" fmla="*/ 74140 w 510746"/>
              <a:gd name="connsiteY5" fmla="*/ 74140 h 560173"/>
              <a:gd name="connsiteX6" fmla="*/ 90616 w 510746"/>
              <a:gd name="connsiteY6" fmla="*/ 49427 h 560173"/>
              <a:gd name="connsiteX7" fmla="*/ 115329 w 510746"/>
              <a:gd name="connsiteY7" fmla="*/ 41189 h 560173"/>
              <a:gd name="connsiteX8" fmla="*/ 164756 w 510746"/>
              <a:gd name="connsiteY8" fmla="*/ 8238 h 560173"/>
              <a:gd name="connsiteX9" fmla="*/ 189470 w 510746"/>
              <a:gd name="connsiteY9" fmla="*/ 0 h 560173"/>
              <a:gd name="connsiteX10" fmla="*/ 288324 w 510746"/>
              <a:gd name="connsiteY10" fmla="*/ 8238 h 560173"/>
              <a:gd name="connsiteX11" fmla="*/ 362465 w 510746"/>
              <a:gd name="connsiteY11" fmla="*/ 24713 h 560173"/>
              <a:gd name="connsiteX12" fmla="*/ 395416 w 510746"/>
              <a:gd name="connsiteY12" fmla="*/ 41189 h 560173"/>
              <a:gd name="connsiteX13" fmla="*/ 444843 w 510746"/>
              <a:gd name="connsiteY13" fmla="*/ 74140 h 560173"/>
              <a:gd name="connsiteX14" fmla="*/ 477794 w 510746"/>
              <a:gd name="connsiteY14" fmla="*/ 131805 h 560173"/>
              <a:gd name="connsiteX15" fmla="*/ 494270 w 510746"/>
              <a:gd name="connsiteY15" fmla="*/ 164757 h 560173"/>
              <a:gd name="connsiteX16" fmla="*/ 502508 w 510746"/>
              <a:gd name="connsiteY16" fmla="*/ 205946 h 560173"/>
              <a:gd name="connsiteX17" fmla="*/ 510746 w 510746"/>
              <a:gd name="connsiteY17" fmla="*/ 230659 h 560173"/>
              <a:gd name="connsiteX18" fmla="*/ 494270 w 510746"/>
              <a:gd name="connsiteY18" fmla="*/ 337751 h 560173"/>
              <a:gd name="connsiteX19" fmla="*/ 477794 w 510746"/>
              <a:gd name="connsiteY19" fmla="*/ 362465 h 560173"/>
              <a:gd name="connsiteX20" fmla="*/ 469556 w 510746"/>
              <a:gd name="connsiteY20" fmla="*/ 387178 h 560173"/>
              <a:gd name="connsiteX21" fmla="*/ 444843 w 510746"/>
              <a:gd name="connsiteY21" fmla="*/ 411892 h 560173"/>
              <a:gd name="connsiteX22" fmla="*/ 411892 w 510746"/>
              <a:gd name="connsiteY22" fmla="*/ 461319 h 560173"/>
              <a:gd name="connsiteX23" fmla="*/ 387178 w 510746"/>
              <a:gd name="connsiteY23" fmla="*/ 477794 h 560173"/>
              <a:gd name="connsiteX24" fmla="*/ 362465 w 510746"/>
              <a:gd name="connsiteY24" fmla="*/ 502508 h 560173"/>
              <a:gd name="connsiteX25" fmla="*/ 337751 w 510746"/>
              <a:gd name="connsiteY25" fmla="*/ 510746 h 560173"/>
              <a:gd name="connsiteX26" fmla="*/ 288324 w 510746"/>
              <a:gd name="connsiteY26" fmla="*/ 543697 h 560173"/>
              <a:gd name="connsiteX27" fmla="*/ 247135 w 510746"/>
              <a:gd name="connsiteY27" fmla="*/ 560173 h 56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0746" h="560173">
                <a:moveTo>
                  <a:pt x="0" y="436605"/>
                </a:moveTo>
                <a:cubicBezTo>
                  <a:pt x="2746" y="367956"/>
                  <a:pt x="3343" y="299188"/>
                  <a:pt x="8238" y="230659"/>
                </a:cubicBezTo>
                <a:cubicBezTo>
                  <a:pt x="8857" y="221998"/>
                  <a:pt x="14090" y="214295"/>
                  <a:pt x="16475" y="205946"/>
                </a:cubicBezTo>
                <a:cubicBezTo>
                  <a:pt x="19585" y="195060"/>
                  <a:pt x="21460" y="183839"/>
                  <a:pt x="24713" y="172994"/>
                </a:cubicBezTo>
                <a:cubicBezTo>
                  <a:pt x="29703" y="156360"/>
                  <a:pt x="31556" y="138017"/>
                  <a:pt x="41189" y="123567"/>
                </a:cubicBezTo>
                <a:lnTo>
                  <a:pt x="74140" y="74140"/>
                </a:lnTo>
                <a:cubicBezTo>
                  <a:pt x="79632" y="65902"/>
                  <a:pt x="81224" y="52558"/>
                  <a:pt x="90616" y="49427"/>
                </a:cubicBezTo>
                <a:cubicBezTo>
                  <a:pt x="98854" y="46681"/>
                  <a:pt x="107738" y="45406"/>
                  <a:pt x="115329" y="41189"/>
                </a:cubicBezTo>
                <a:cubicBezTo>
                  <a:pt x="132638" y="31573"/>
                  <a:pt x="145971" y="14500"/>
                  <a:pt x="164756" y="8238"/>
                </a:cubicBezTo>
                <a:lnTo>
                  <a:pt x="189470" y="0"/>
                </a:lnTo>
                <a:cubicBezTo>
                  <a:pt x="222421" y="2746"/>
                  <a:pt x="255485" y="4374"/>
                  <a:pt x="288324" y="8238"/>
                </a:cubicBezTo>
                <a:cubicBezTo>
                  <a:pt x="308069" y="10561"/>
                  <a:pt x="342246" y="19659"/>
                  <a:pt x="362465" y="24713"/>
                </a:cubicBezTo>
                <a:cubicBezTo>
                  <a:pt x="373449" y="30205"/>
                  <a:pt x="384886" y="34871"/>
                  <a:pt x="395416" y="41189"/>
                </a:cubicBezTo>
                <a:cubicBezTo>
                  <a:pt x="412395" y="51377"/>
                  <a:pt x="444843" y="74140"/>
                  <a:pt x="444843" y="74140"/>
                </a:cubicBezTo>
                <a:cubicBezTo>
                  <a:pt x="494634" y="173721"/>
                  <a:pt x="431219" y="50297"/>
                  <a:pt x="477794" y="131805"/>
                </a:cubicBezTo>
                <a:cubicBezTo>
                  <a:pt x="483887" y="142467"/>
                  <a:pt x="488778" y="153773"/>
                  <a:pt x="494270" y="164757"/>
                </a:cubicBezTo>
                <a:cubicBezTo>
                  <a:pt x="497016" y="178487"/>
                  <a:pt x="499112" y="192362"/>
                  <a:pt x="502508" y="205946"/>
                </a:cubicBezTo>
                <a:cubicBezTo>
                  <a:pt x="504614" y="214370"/>
                  <a:pt x="510746" y="221976"/>
                  <a:pt x="510746" y="230659"/>
                </a:cubicBezTo>
                <a:cubicBezTo>
                  <a:pt x="510746" y="249562"/>
                  <a:pt x="508371" y="309549"/>
                  <a:pt x="494270" y="337751"/>
                </a:cubicBezTo>
                <a:cubicBezTo>
                  <a:pt x="489842" y="346607"/>
                  <a:pt x="482222" y="353609"/>
                  <a:pt x="477794" y="362465"/>
                </a:cubicBezTo>
                <a:cubicBezTo>
                  <a:pt x="473911" y="370232"/>
                  <a:pt x="474373" y="379953"/>
                  <a:pt x="469556" y="387178"/>
                </a:cubicBezTo>
                <a:cubicBezTo>
                  <a:pt x="463094" y="396871"/>
                  <a:pt x="451995" y="402696"/>
                  <a:pt x="444843" y="411892"/>
                </a:cubicBezTo>
                <a:cubicBezTo>
                  <a:pt x="432686" y="427522"/>
                  <a:pt x="428368" y="450336"/>
                  <a:pt x="411892" y="461319"/>
                </a:cubicBezTo>
                <a:cubicBezTo>
                  <a:pt x="403654" y="466811"/>
                  <a:pt x="394784" y="471456"/>
                  <a:pt x="387178" y="477794"/>
                </a:cubicBezTo>
                <a:cubicBezTo>
                  <a:pt x="378228" y="485252"/>
                  <a:pt x="372158" y="496046"/>
                  <a:pt x="362465" y="502508"/>
                </a:cubicBezTo>
                <a:cubicBezTo>
                  <a:pt x="355240" y="507325"/>
                  <a:pt x="345989" y="508000"/>
                  <a:pt x="337751" y="510746"/>
                </a:cubicBezTo>
                <a:cubicBezTo>
                  <a:pt x="321275" y="521730"/>
                  <a:pt x="307109" y="537435"/>
                  <a:pt x="288324" y="543697"/>
                </a:cubicBezTo>
                <a:cubicBezTo>
                  <a:pt x="257786" y="553877"/>
                  <a:pt x="271378" y="548052"/>
                  <a:pt x="247135" y="5601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13657" y="1378130"/>
            <a:ext cx="1199367" cy="369332"/>
          </a:xfrm>
          <a:prstGeom prst="rect">
            <a:avLst/>
          </a:prstGeom>
          <a:noFill/>
        </p:spPr>
        <p:txBody>
          <a:bodyPr wrap="none" rtlCol="0">
            <a:spAutoFit/>
          </a:bodyPr>
          <a:lstStyle/>
          <a:p>
            <a:r>
              <a:rPr lang="en-US" dirty="0"/>
              <a:t>Insert Coin</a:t>
            </a:r>
          </a:p>
        </p:txBody>
      </p:sp>
      <p:cxnSp>
        <p:nvCxnSpPr>
          <p:cNvPr id="21" name="Straight Arrow Connector 20"/>
          <p:cNvCxnSpPr>
            <a:stCxn id="8" idx="4"/>
            <a:endCxn id="25" idx="2"/>
          </p:cNvCxnSpPr>
          <p:nvPr/>
        </p:nvCxnSpPr>
        <p:spPr>
          <a:xfrm>
            <a:off x="8294994" y="3791300"/>
            <a:ext cx="1719176" cy="87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79278" y="4144819"/>
            <a:ext cx="983667" cy="646331"/>
          </a:xfrm>
          <a:prstGeom prst="rect">
            <a:avLst/>
          </a:prstGeom>
          <a:noFill/>
        </p:spPr>
        <p:txBody>
          <a:bodyPr wrap="none" rtlCol="0">
            <a:spAutoFit/>
          </a:bodyPr>
          <a:lstStyle/>
          <a:p>
            <a:r>
              <a:rPr lang="en-US" dirty="0"/>
              <a:t>Product </a:t>
            </a:r>
          </a:p>
          <a:p>
            <a:r>
              <a:rPr lang="en-US" dirty="0"/>
              <a:t>Selected</a:t>
            </a:r>
          </a:p>
        </p:txBody>
      </p:sp>
      <p:sp>
        <p:nvSpPr>
          <p:cNvPr id="25" name="Oval 24"/>
          <p:cNvSpPr/>
          <p:nvPr/>
        </p:nvSpPr>
        <p:spPr>
          <a:xfrm>
            <a:off x="10014170" y="3790061"/>
            <a:ext cx="1762898" cy="17464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Credits</a:t>
            </a:r>
            <a:br>
              <a:rPr lang="en-US" dirty="0"/>
            </a:br>
            <a:r>
              <a:rPr lang="en-US" dirty="0"/>
              <a:t>Enough?</a:t>
            </a:r>
          </a:p>
        </p:txBody>
      </p:sp>
      <p:cxnSp>
        <p:nvCxnSpPr>
          <p:cNvPr id="27" name="Curved Connector 26"/>
          <p:cNvCxnSpPr>
            <a:stCxn id="25" idx="1"/>
            <a:endCxn id="8" idx="5"/>
          </p:cNvCxnSpPr>
          <p:nvPr/>
        </p:nvCxnSpPr>
        <p:spPr>
          <a:xfrm rot="16200000" flipV="1">
            <a:off x="9340169" y="3113647"/>
            <a:ext cx="510277" cy="1354067"/>
          </a:xfrm>
          <a:prstGeom prst="curvedConnector5">
            <a:avLst>
              <a:gd name="adj1" fmla="val 44799"/>
              <a:gd name="adj2" fmla="val 50000"/>
              <a:gd name="adj3" fmla="val 4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5" idx="4"/>
            <a:endCxn id="3" idx="5"/>
          </p:cNvCxnSpPr>
          <p:nvPr/>
        </p:nvCxnSpPr>
        <p:spPr>
          <a:xfrm rot="5400000" flipH="1">
            <a:off x="7263281" y="1904146"/>
            <a:ext cx="2000941" cy="5263734"/>
          </a:xfrm>
          <a:prstGeom prst="curvedConnector3">
            <a:avLst>
              <a:gd name="adj1" fmla="val -11425"/>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51483" y="5705337"/>
            <a:ext cx="1944250" cy="369332"/>
          </a:xfrm>
          <a:prstGeom prst="rect">
            <a:avLst/>
          </a:prstGeom>
          <a:noFill/>
        </p:spPr>
        <p:txBody>
          <a:bodyPr wrap="none" rtlCol="0">
            <a:spAutoFit/>
          </a:bodyPr>
          <a:lstStyle/>
          <a:p>
            <a:r>
              <a:rPr lang="en-US" dirty="0"/>
              <a:t>Product Dispensed</a:t>
            </a:r>
          </a:p>
        </p:txBody>
      </p:sp>
      <p:sp>
        <p:nvSpPr>
          <p:cNvPr id="33" name="TextBox 32"/>
          <p:cNvSpPr txBox="1"/>
          <p:nvPr/>
        </p:nvSpPr>
        <p:spPr>
          <a:xfrm>
            <a:off x="9473232" y="3420729"/>
            <a:ext cx="2349297" cy="369332"/>
          </a:xfrm>
          <a:prstGeom prst="rect">
            <a:avLst/>
          </a:prstGeom>
          <a:noFill/>
        </p:spPr>
        <p:txBody>
          <a:bodyPr wrap="none" rtlCol="0">
            <a:spAutoFit/>
          </a:bodyPr>
          <a:lstStyle/>
          <a:p>
            <a:r>
              <a:rPr lang="en-US" dirty="0"/>
              <a:t>Bad selection or empty</a:t>
            </a:r>
          </a:p>
        </p:txBody>
      </p:sp>
      <p:pic>
        <p:nvPicPr>
          <p:cNvPr id="2056" name="Picture 8" descr="http://keepingbeautiful.files.wordpress.com/2011/05/1268530868_vendwes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077" y="1212226"/>
            <a:ext cx="3866752" cy="5155669"/>
          </a:xfrm>
          <a:prstGeom prst="rect">
            <a:avLst/>
          </a:prstGeom>
          <a:noFill/>
          <a:extLst>
            <a:ext uri="{909E8E84-426E-40DD-AFC4-6F175D3DCCD1}">
              <a14:hiddenFill xmlns:a14="http://schemas.microsoft.com/office/drawing/2010/main">
                <a:solidFill>
                  <a:srgbClr val="FFFFFF"/>
                </a:solidFill>
              </a14:hiddenFill>
            </a:ext>
          </a:extLst>
        </p:spPr>
      </p:pic>
      <p:sp>
        <p:nvSpPr>
          <p:cNvPr id="2055" name="Down Arrow 2054"/>
          <p:cNvSpPr/>
          <p:nvPr/>
        </p:nvSpPr>
        <p:spPr>
          <a:xfrm>
            <a:off x="4843849" y="1466428"/>
            <a:ext cx="329514" cy="562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5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4929" y="850907"/>
            <a:ext cx="10857470" cy="5016758"/>
          </a:xfrm>
          <a:prstGeom prst="rect">
            <a:avLst/>
          </a:prstGeom>
          <a:noFill/>
        </p:spPr>
        <p:txBody>
          <a:bodyPr wrap="square" rtlCol="0">
            <a:spAutoFit/>
          </a:bodyPr>
          <a:lstStyle/>
          <a:p>
            <a:r>
              <a:rPr lang="en-US" sz="4000" dirty="0"/>
              <a:t>Some other state machine examples:</a:t>
            </a:r>
          </a:p>
          <a:p>
            <a:pPr marL="742950" indent="-742950">
              <a:buAutoNum type="arabicParenR"/>
            </a:pPr>
            <a:r>
              <a:rPr lang="en-US" sz="4000" dirty="0"/>
              <a:t>Parsing (almost anything) – ex: parsing integers from text, CSVs from text</a:t>
            </a:r>
          </a:p>
          <a:p>
            <a:pPr marL="742950" indent="-742950">
              <a:buAutoNum type="arabicParenR"/>
            </a:pPr>
            <a:r>
              <a:rPr lang="en-US" sz="4000" dirty="0"/>
              <a:t>Border Gateway Protocol (core routing of internet)</a:t>
            </a:r>
          </a:p>
          <a:p>
            <a:pPr marL="742950" indent="-742950">
              <a:buAutoNum type="arabicParenR"/>
            </a:pPr>
            <a:r>
              <a:rPr lang="en-US" sz="4000" dirty="0"/>
              <a:t>Simple AI (think Roomba)</a:t>
            </a:r>
          </a:p>
          <a:p>
            <a:pPr marL="742950" indent="-742950">
              <a:buAutoNum type="arabicParenR"/>
            </a:pPr>
            <a:r>
              <a:rPr lang="en-US" sz="4000" dirty="0"/>
              <a:t>Programmable component with plugins</a:t>
            </a:r>
          </a:p>
          <a:p>
            <a:pPr marL="742950" indent="-742950">
              <a:buAutoNum type="arabicParenR"/>
            </a:pPr>
            <a:endParaRPr lang="en-US" sz="4000" dirty="0"/>
          </a:p>
        </p:txBody>
      </p:sp>
    </p:spTree>
    <p:extLst>
      <p:ext uri="{BB962C8B-B14F-4D97-AF65-F5344CB8AC3E}">
        <p14:creationId xmlns:p14="http://schemas.microsoft.com/office/powerpoint/2010/main" val="24962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5632311"/>
          </a:xfrm>
          <a:prstGeom prst="rect">
            <a:avLst/>
          </a:prstGeom>
          <a:noFill/>
        </p:spPr>
        <p:txBody>
          <a:bodyPr wrap="square" rtlCol="0">
            <a:spAutoFit/>
          </a:bodyPr>
          <a:lstStyle/>
          <a:p>
            <a:r>
              <a:rPr lang="en-US" sz="6000" dirty="0"/>
              <a:t>The circles are “states” – ways to describe how the system is at any given point. The arrows are “inputs” – events that change the state of (transition) the system.</a:t>
            </a:r>
          </a:p>
        </p:txBody>
      </p:sp>
    </p:spTree>
    <p:extLst>
      <p:ext uri="{BB962C8B-B14F-4D97-AF65-F5344CB8AC3E}">
        <p14:creationId xmlns:p14="http://schemas.microsoft.com/office/powerpoint/2010/main" val="230335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687" y="881449"/>
            <a:ext cx="10190205" cy="4708981"/>
          </a:xfrm>
          <a:prstGeom prst="rect">
            <a:avLst/>
          </a:prstGeom>
          <a:noFill/>
        </p:spPr>
        <p:txBody>
          <a:bodyPr wrap="square" rtlCol="0">
            <a:spAutoFit/>
          </a:bodyPr>
          <a:lstStyle/>
          <a:p>
            <a:r>
              <a:rPr lang="en-US" sz="6000" dirty="0"/>
              <a:t>Notice that the state machine describes a very simple “computer” with, essentially one memory item – the current state.</a:t>
            </a:r>
          </a:p>
        </p:txBody>
      </p:sp>
    </p:spTree>
    <p:extLst>
      <p:ext uri="{BB962C8B-B14F-4D97-AF65-F5344CB8AC3E}">
        <p14:creationId xmlns:p14="http://schemas.microsoft.com/office/powerpoint/2010/main" val="105590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2842" y="-57884"/>
            <a:ext cx="5773247" cy="1015663"/>
          </a:xfrm>
          <a:prstGeom prst="rect">
            <a:avLst/>
          </a:prstGeom>
          <a:noFill/>
        </p:spPr>
        <p:txBody>
          <a:bodyPr wrap="none" rtlCol="0">
            <a:spAutoFit/>
          </a:bodyPr>
          <a:lstStyle/>
          <a:p>
            <a:r>
              <a:rPr lang="en-US" sz="6000" dirty="0"/>
              <a:t>Another Example:</a:t>
            </a:r>
          </a:p>
        </p:txBody>
      </p:sp>
      <p:sp>
        <p:nvSpPr>
          <p:cNvPr id="4" name="Oval 3"/>
          <p:cNvSpPr/>
          <p:nvPr/>
        </p:nvSpPr>
        <p:spPr>
          <a:xfrm>
            <a:off x="536162" y="3998520"/>
            <a:ext cx="1087394" cy="1011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sp>
        <p:nvSpPr>
          <p:cNvPr id="5" name="Freeform 4"/>
          <p:cNvSpPr/>
          <p:nvPr/>
        </p:nvSpPr>
        <p:spPr>
          <a:xfrm rot="11310052">
            <a:off x="340687" y="4802810"/>
            <a:ext cx="510746" cy="560173"/>
          </a:xfrm>
          <a:custGeom>
            <a:avLst/>
            <a:gdLst>
              <a:gd name="connsiteX0" fmla="*/ 0 w 510746"/>
              <a:gd name="connsiteY0" fmla="*/ 436605 h 560173"/>
              <a:gd name="connsiteX1" fmla="*/ 8238 w 510746"/>
              <a:gd name="connsiteY1" fmla="*/ 230659 h 560173"/>
              <a:gd name="connsiteX2" fmla="*/ 16475 w 510746"/>
              <a:gd name="connsiteY2" fmla="*/ 205946 h 560173"/>
              <a:gd name="connsiteX3" fmla="*/ 24713 w 510746"/>
              <a:gd name="connsiteY3" fmla="*/ 172994 h 560173"/>
              <a:gd name="connsiteX4" fmla="*/ 41189 w 510746"/>
              <a:gd name="connsiteY4" fmla="*/ 123567 h 560173"/>
              <a:gd name="connsiteX5" fmla="*/ 74140 w 510746"/>
              <a:gd name="connsiteY5" fmla="*/ 74140 h 560173"/>
              <a:gd name="connsiteX6" fmla="*/ 90616 w 510746"/>
              <a:gd name="connsiteY6" fmla="*/ 49427 h 560173"/>
              <a:gd name="connsiteX7" fmla="*/ 115329 w 510746"/>
              <a:gd name="connsiteY7" fmla="*/ 41189 h 560173"/>
              <a:gd name="connsiteX8" fmla="*/ 164756 w 510746"/>
              <a:gd name="connsiteY8" fmla="*/ 8238 h 560173"/>
              <a:gd name="connsiteX9" fmla="*/ 189470 w 510746"/>
              <a:gd name="connsiteY9" fmla="*/ 0 h 560173"/>
              <a:gd name="connsiteX10" fmla="*/ 288324 w 510746"/>
              <a:gd name="connsiteY10" fmla="*/ 8238 h 560173"/>
              <a:gd name="connsiteX11" fmla="*/ 362465 w 510746"/>
              <a:gd name="connsiteY11" fmla="*/ 24713 h 560173"/>
              <a:gd name="connsiteX12" fmla="*/ 395416 w 510746"/>
              <a:gd name="connsiteY12" fmla="*/ 41189 h 560173"/>
              <a:gd name="connsiteX13" fmla="*/ 444843 w 510746"/>
              <a:gd name="connsiteY13" fmla="*/ 74140 h 560173"/>
              <a:gd name="connsiteX14" fmla="*/ 477794 w 510746"/>
              <a:gd name="connsiteY14" fmla="*/ 131805 h 560173"/>
              <a:gd name="connsiteX15" fmla="*/ 494270 w 510746"/>
              <a:gd name="connsiteY15" fmla="*/ 164757 h 560173"/>
              <a:gd name="connsiteX16" fmla="*/ 502508 w 510746"/>
              <a:gd name="connsiteY16" fmla="*/ 205946 h 560173"/>
              <a:gd name="connsiteX17" fmla="*/ 510746 w 510746"/>
              <a:gd name="connsiteY17" fmla="*/ 230659 h 560173"/>
              <a:gd name="connsiteX18" fmla="*/ 494270 w 510746"/>
              <a:gd name="connsiteY18" fmla="*/ 337751 h 560173"/>
              <a:gd name="connsiteX19" fmla="*/ 477794 w 510746"/>
              <a:gd name="connsiteY19" fmla="*/ 362465 h 560173"/>
              <a:gd name="connsiteX20" fmla="*/ 469556 w 510746"/>
              <a:gd name="connsiteY20" fmla="*/ 387178 h 560173"/>
              <a:gd name="connsiteX21" fmla="*/ 444843 w 510746"/>
              <a:gd name="connsiteY21" fmla="*/ 411892 h 560173"/>
              <a:gd name="connsiteX22" fmla="*/ 411892 w 510746"/>
              <a:gd name="connsiteY22" fmla="*/ 461319 h 560173"/>
              <a:gd name="connsiteX23" fmla="*/ 387178 w 510746"/>
              <a:gd name="connsiteY23" fmla="*/ 477794 h 560173"/>
              <a:gd name="connsiteX24" fmla="*/ 362465 w 510746"/>
              <a:gd name="connsiteY24" fmla="*/ 502508 h 560173"/>
              <a:gd name="connsiteX25" fmla="*/ 337751 w 510746"/>
              <a:gd name="connsiteY25" fmla="*/ 510746 h 560173"/>
              <a:gd name="connsiteX26" fmla="*/ 288324 w 510746"/>
              <a:gd name="connsiteY26" fmla="*/ 543697 h 560173"/>
              <a:gd name="connsiteX27" fmla="*/ 247135 w 510746"/>
              <a:gd name="connsiteY27" fmla="*/ 560173 h 56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0746" h="560173">
                <a:moveTo>
                  <a:pt x="0" y="436605"/>
                </a:moveTo>
                <a:cubicBezTo>
                  <a:pt x="2746" y="367956"/>
                  <a:pt x="3343" y="299188"/>
                  <a:pt x="8238" y="230659"/>
                </a:cubicBezTo>
                <a:cubicBezTo>
                  <a:pt x="8857" y="221998"/>
                  <a:pt x="14090" y="214295"/>
                  <a:pt x="16475" y="205946"/>
                </a:cubicBezTo>
                <a:cubicBezTo>
                  <a:pt x="19585" y="195060"/>
                  <a:pt x="21460" y="183839"/>
                  <a:pt x="24713" y="172994"/>
                </a:cubicBezTo>
                <a:cubicBezTo>
                  <a:pt x="29703" y="156360"/>
                  <a:pt x="31556" y="138017"/>
                  <a:pt x="41189" y="123567"/>
                </a:cubicBezTo>
                <a:lnTo>
                  <a:pt x="74140" y="74140"/>
                </a:lnTo>
                <a:cubicBezTo>
                  <a:pt x="79632" y="65902"/>
                  <a:pt x="81224" y="52558"/>
                  <a:pt x="90616" y="49427"/>
                </a:cubicBezTo>
                <a:cubicBezTo>
                  <a:pt x="98854" y="46681"/>
                  <a:pt x="107738" y="45406"/>
                  <a:pt x="115329" y="41189"/>
                </a:cubicBezTo>
                <a:cubicBezTo>
                  <a:pt x="132638" y="31573"/>
                  <a:pt x="145971" y="14500"/>
                  <a:pt x="164756" y="8238"/>
                </a:cubicBezTo>
                <a:lnTo>
                  <a:pt x="189470" y="0"/>
                </a:lnTo>
                <a:cubicBezTo>
                  <a:pt x="222421" y="2746"/>
                  <a:pt x="255485" y="4374"/>
                  <a:pt x="288324" y="8238"/>
                </a:cubicBezTo>
                <a:cubicBezTo>
                  <a:pt x="308069" y="10561"/>
                  <a:pt x="342246" y="19659"/>
                  <a:pt x="362465" y="24713"/>
                </a:cubicBezTo>
                <a:cubicBezTo>
                  <a:pt x="373449" y="30205"/>
                  <a:pt x="384886" y="34871"/>
                  <a:pt x="395416" y="41189"/>
                </a:cubicBezTo>
                <a:cubicBezTo>
                  <a:pt x="412395" y="51377"/>
                  <a:pt x="444843" y="74140"/>
                  <a:pt x="444843" y="74140"/>
                </a:cubicBezTo>
                <a:cubicBezTo>
                  <a:pt x="494634" y="173721"/>
                  <a:pt x="431219" y="50297"/>
                  <a:pt x="477794" y="131805"/>
                </a:cubicBezTo>
                <a:cubicBezTo>
                  <a:pt x="483887" y="142467"/>
                  <a:pt x="488778" y="153773"/>
                  <a:pt x="494270" y="164757"/>
                </a:cubicBezTo>
                <a:cubicBezTo>
                  <a:pt x="497016" y="178487"/>
                  <a:pt x="499112" y="192362"/>
                  <a:pt x="502508" y="205946"/>
                </a:cubicBezTo>
                <a:cubicBezTo>
                  <a:pt x="504614" y="214370"/>
                  <a:pt x="510746" y="221976"/>
                  <a:pt x="510746" y="230659"/>
                </a:cubicBezTo>
                <a:cubicBezTo>
                  <a:pt x="510746" y="249562"/>
                  <a:pt x="508371" y="309549"/>
                  <a:pt x="494270" y="337751"/>
                </a:cubicBezTo>
                <a:cubicBezTo>
                  <a:pt x="489842" y="346607"/>
                  <a:pt x="482222" y="353609"/>
                  <a:pt x="477794" y="362465"/>
                </a:cubicBezTo>
                <a:cubicBezTo>
                  <a:pt x="473911" y="370232"/>
                  <a:pt x="474373" y="379953"/>
                  <a:pt x="469556" y="387178"/>
                </a:cubicBezTo>
                <a:cubicBezTo>
                  <a:pt x="463094" y="396871"/>
                  <a:pt x="451995" y="402696"/>
                  <a:pt x="444843" y="411892"/>
                </a:cubicBezTo>
                <a:cubicBezTo>
                  <a:pt x="432686" y="427522"/>
                  <a:pt x="428368" y="450336"/>
                  <a:pt x="411892" y="461319"/>
                </a:cubicBezTo>
                <a:cubicBezTo>
                  <a:pt x="403654" y="466811"/>
                  <a:pt x="394784" y="471456"/>
                  <a:pt x="387178" y="477794"/>
                </a:cubicBezTo>
                <a:cubicBezTo>
                  <a:pt x="378228" y="485252"/>
                  <a:pt x="372158" y="496046"/>
                  <a:pt x="362465" y="502508"/>
                </a:cubicBezTo>
                <a:cubicBezTo>
                  <a:pt x="355240" y="507325"/>
                  <a:pt x="345989" y="508000"/>
                  <a:pt x="337751" y="510746"/>
                </a:cubicBezTo>
                <a:cubicBezTo>
                  <a:pt x="321275" y="521730"/>
                  <a:pt x="307109" y="537435"/>
                  <a:pt x="288324" y="543697"/>
                </a:cubicBezTo>
                <a:cubicBezTo>
                  <a:pt x="257786" y="553877"/>
                  <a:pt x="271378" y="548052"/>
                  <a:pt x="247135" y="5601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36460" y="3143462"/>
            <a:ext cx="1191107" cy="1051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correct</a:t>
            </a:r>
          </a:p>
        </p:txBody>
      </p:sp>
      <p:sp>
        <p:nvSpPr>
          <p:cNvPr id="7" name="TextBox 6"/>
          <p:cNvSpPr txBox="1"/>
          <p:nvPr/>
        </p:nvSpPr>
        <p:spPr>
          <a:xfrm>
            <a:off x="216477" y="5369983"/>
            <a:ext cx="739498" cy="369332"/>
          </a:xfrm>
          <a:prstGeom prst="rect">
            <a:avLst/>
          </a:prstGeom>
          <a:noFill/>
        </p:spPr>
        <p:txBody>
          <a:bodyPr wrap="none" rtlCol="0">
            <a:spAutoFit/>
          </a:bodyPr>
          <a:lstStyle/>
          <a:p>
            <a:r>
              <a:rPr lang="en-US" dirty="0"/>
              <a:t>Enter </a:t>
            </a:r>
          </a:p>
        </p:txBody>
      </p:sp>
      <p:cxnSp>
        <p:nvCxnSpPr>
          <p:cNvPr id="8" name="Straight Arrow Connector 7"/>
          <p:cNvCxnSpPr>
            <a:stCxn id="4" idx="6"/>
            <a:endCxn id="6" idx="2"/>
          </p:cNvCxnSpPr>
          <p:nvPr/>
        </p:nvCxnSpPr>
        <p:spPr>
          <a:xfrm flipV="1">
            <a:off x="1623556" y="3669054"/>
            <a:ext cx="2112904" cy="835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14680" y="3789474"/>
            <a:ext cx="1010213" cy="646331"/>
          </a:xfrm>
          <a:prstGeom prst="rect">
            <a:avLst/>
          </a:prstGeom>
          <a:noFill/>
        </p:spPr>
        <p:txBody>
          <a:bodyPr wrap="none" rtlCol="0">
            <a:spAutoFit/>
          </a:bodyPr>
          <a:lstStyle/>
          <a:p>
            <a:r>
              <a:rPr lang="en-US" dirty="0"/>
              <a:t>First </a:t>
            </a:r>
          </a:p>
          <a:p>
            <a:r>
              <a:rPr lang="en-US" dirty="0"/>
              <a:t>Number </a:t>
            </a:r>
          </a:p>
        </p:txBody>
      </p:sp>
      <p:pic>
        <p:nvPicPr>
          <p:cNvPr id="3076" name="Picture 4" descr="http://img.diytrade.com/cdimg/1406587/20054136/0/1301468742/Door_Access_Code_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89" y="71465"/>
            <a:ext cx="3015134" cy="2997043"/>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p:cNvSpPr/>
          <p:nvPr/>
        </p:nvSpPr>
        <p:spPr>
          <a:xfrm>
            <a:off x="4665393" y="5478213"/>
            <a:ext cx="1343405" cy="1249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Wrong Number</a:t>
            </a:r>
          </a:p>
        </p:txBody>
      </p:sp>
      <p:sp>
        <p:nvSpPr>
          <p:cNvPr id="14" name="Down Arrow 13"/>
          <p:cNvSpPr/>
          <p:nvPr/>
        </p:nvSpPr>
        <p:spPr>
          <a:xfrm>
            <a:off x="614754" y="3335761"/>
            <a:ext cx="345990" cy="667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4" idx="5"/>
            <a:endCxn id="15" idx="1"/>
          </p:cNvCxnSpPr>
          <p:nvPr/>
        </p:nvCxnSpPr>
        <p:spPr>
          <a:xfrm>
            <a:off x="1464311" y="4861770"/>
            <a:ext cx="3397819" cy="79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20860" y="5007226"/>
            <a:ext cx="1010213" cy="646331"/>
          </a:xfrm>
          <a:prstGeom prst="rect">
            <a:avLst/>
          </a:prstGeom>
          <a:noFill/>
        </p:spPr>
        <p:txBody>
          <a:bodyPr wrap="none" rtlCol="0">
            <a:spAutoFit/>
          </a:bodyPr>
          <a:lstStyle/>
          <a:p>
            <a:r>
              <a:rPr lang="en-US" dirty="0"/>
              <a:t>Other </a:t>
            </a:r>
            <a:br>
              <a:rPr lang="en-US" dirty="0"/>
            </a:br>
            <a:r>
              <a:rPr lang="en-US" dirty="0"/>
              <a:t>Number </a:t>
            </a:r>
          </a:p>
        </p:txBody>
      </p:sp>
      <p:cxnSp>
        <p:nvCxnSpPr>
          <p:cNvPr id="24" name="Straight Arrow Connector 23"/>
          <p:cNvCxnSpPr>
            <a:stCxn id="15" idx="3"/>
            <a:endCxn id="4" idx="4"/>
          </p:cNvCxnSpPr>
          <p:nvPr/>
        </p:nvCxnSpPr>
        <p:spPr>
          <a:xfrm flipH="1" flipV="1">
            <a:off x="1079859" y="5009880"/>
            <a:ext cx="3782271" cy="153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84298" y="5834098"/>
            <a:ext cx="739498" cy="369332"/>
          </a:xfrm>
          <a:prstGeom prst="rect">
            <a:avLst/>
          </a:prstGeom>
          <a:noFill/>
        </p:spPr>
        <p:txBody>
          <a:bodyPr wrap="none" rtlCol="0">
            <a:spAutoFit/>
          </a:bodyPr>
          <a:lstStyle/>
          <a:p>
            <a:r>
              <a:rPr lang="en-US" dirty="0"/>
              <a:t>Enter </a:t>
            </a:r>
          </a:p>
        </p:txBody>
      </p:sp>
      <p:sp>
        <p:nvSpPr>
          <p:cNvPr id="28" name="Oval 27"/>
          <p:cNvSpPr/>
          <p:nvPr/>
        </p:nvSpPr>
        <p:spPr>
          <a:xfrm>
            <a:off x="6805402" y="1420124"/>
            <a:ext cx="1191107" cy="1051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correct</a:t>
            </a:r>
          </a:p>
        </p:txBody>
      </p:sp>
      <p:cxnSp>
        <p:nvCxnSpPr>
          <p:cNvPr id="29" name="Straight Arrow Connector 28"/>
          <p:cNvCxnSpPr>
            <a:stCxn id="6" idx="7"/>
            <a:endCxn id="28" idx="3"/>
          </p:cNvCxnSpPr>
          <p:nvPr/>
        </p:nvCxnSpPr>
        <p:spPr>
          <a:xfrm flipV="1">
            <a:off x="4753133" y="2317365"/>
            <a:ext cx="2226703" cy="98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480058" y="2530326"/>
            <a:ext cx="1010213" cy="646331"/>
          </a:xfrm>
          <a:prstGeom prst="rect">
            <a:avLst/>
          </a:prstGeom>
          <a:noFill/>
        </p:spPr>
        <p:txBody>
          <a:bodyPr wrap="none" rtlCol="0">
            <a:spAutoFit/>
          </a:bodyPr>
          <a:lstStyle/>
          <a:p>
            <a:r>
              <a:rPr lang="en-US" dirty="0"/>
              <a:t>Second </a:t>
            </a:r>
          </a:p>
          <a:p>
            <a:r>
              <a:rPr lang="en-US" dirty="0"/>
              <a:t>Number </a:t>
            </a:r>
          </a:p>
        </p:txBody>
      </p:sp>
      <p:cxnSp>
        <p:nvCxnSpPr>
          <p:cNvPr id="35" name="Straight Arrow Connector 34"/>
          <p:cNvCxnSpPr>
            <a:stCxn id="6" idx="5"/>
            <a:endCxn id="15" idx="0"/>
          </p:cNvCxnSpPr>
          <p:nvPr/>
        </p:nvCxnSpPr>
        <p:spPr>
          <a:xfrm>
            <a:off x="4753133" y="4040703"/>
            <a:ext cx="583963" cy="143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552692" y="4341965"/>
            <a:ext cx="957313" cy="646331"/>
          </a:xfrm>
          <a:prstGeom prst="rect">
            <a:avLst/>
          </a:prstGeom>
          <a:noFill/>
        </p:spPr>
        <p:txBody>
          <a:bodyPr wrap="none" rtlCol="0">
            <a:spAutoFit/>
          </a:bodyPr>
          <a:lstStyle/>
          <a:p>
            <a:r>
              <a:rPr lang="en-US" dirty="0"/>
              <a:t>Other </a:t>
            </a:r>
            <a:br>
              <a:rPr lang="en-US" dirty="0"/>
            </a:br>
            <a:r>
              <a:rPr lang="en-US" dirty="0"/>
              <a:t>Number</a:t>
            </a:r>
          </a:p>
        </p:txBody>
      </p:sp>
      <p:cxnSp>
        <p:nvCxnSpPr>
          <p:cNvPr id="39" name="Straight Arrow Connector 38"/>
          <p:cNvCxnSpPr>
            <a:stCxn id="28" idx="4"/>
            <a:endCxn id="15" idx="7"/>
          </p:cNvCxnSpPr>
          <p:nvPr/>
        </p:nvCxnSpPr>
        <p:spPr>
          <a:xfrm flipH="1">
            <a:off x="5812061" y="2471307"/>
            <a:ext cx="1588895" cy="3189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86939" y="3717537"/>
            <a:ext cx="957313" cy="646331"/>
          </a:xfrm>
          <a:prstGeom prst="rect">
            <a:avLst/>
          </a:prstGeom>
          <a:noFill/>
        </p:spPr>
        <p:txBody>
          <a:bodyPr wrap="none" rtlCol="0">
            <a:spAutoFit/>
          </a:bodyPr>
          <a:lstStyle/>
          <a:p>
            <a:r>
              <a:rPr lang="en-US" dirty="0"/>
              <a:t>Other </a:t>
            </a:r>
            <a:br>
              <a:rPr lang="en-US" dirty="0"/>
            </a:br>
            <a:r>
              <a:rPr lang="en-US" dirty="0"/>
              <a:t>Number</a:t>
            </a:r>
          </a:p>
        </p:txBody>
      </p:sp>
      <p:sp>
        <p:nvSpPr>
          <p:cNvPr id="43" name="Oval 42"/>
          <p:cNvSpPr/>
          <p:nvPr/>
        </p:nvSpPr>
        <p:spPr>
          <a:xfrm>
            <a:off x="9664015" y="1717741"/>
            <a:ext cx="1191107" cy="1051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correct</a:t>
            </a:r>
          </a:p>
        </p:txBody>
      </p:sp>
      <p:cxnSp>
        <p:nvCxnSpPr>
          <p:cNvPr id="44" name="Straight Arrow Connector 43"/>
          <p:cNvCxnSpPr>
            <a:stCxn id="28" idx="6"/>
            <a:endCxn id="43" idx="3"/>
          </p:cNvCxnSpPr>
          <p:nvPr/>
        </p:nvCxnSpPr>
        <p:spPr>
          <a:xfrm>
            <a:off x="7996509" y="1945716"/>
            <a:ext cx="1841940" cy="669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308776" y="1884322"/>
            <a:ext cx="957313" cy="646331"/>
          </a:xfrm>
          <a:prstGeom prst="rect">
            <a:avLst/>
          </a:prstGeom>
          <a:noFill/>
        </p:spPr>
        <p:txBody>
          <a:bodyPr wrap="none" rtlCol="0">
            <a:spAutoFit/>
          </a:bodyPr>
          <a:lstStyle/>
          <a:p>
            <a:r>
              <a:rPr lang="en-US" dirty="0"/>
              <a:t>Third</a:t>
            </a:r>
          </a:p>
          <a:p>
            <a:r>
              <a:rPr lang="en-US" dirty="0"/>
              <a:t>Number</a:t>
            </a:r>
          </a:p>
        </p:txBody>
      </p:sp>
      <p:cxnSp>
        <p:nvCxnSpPr>
          <p:cNvPr id="46" name="Straight Arrow Connector 45"/>
          <p:cNvCxnSpPr>
            <a:stCxn id="43" idx="4"/>
            <a:endCxn id="15" idx="6"/>
          </p:cNvCxnSpPr>
          <p:nvPr/>
        </p:nvCxnSpPr>
        <p:spPr>
          <a:xfrm flipH="1">
            <a:off x="6008798" y="2768924"/>
            <a:ext cx="4250771" cy="3334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911770" y="3998520"/>
            <a:ext cx="957313" cy="646331"/>
          </a:xfrm>
          <a:prstGeom prst="rect">
            <a:avLst/>
          </a:prstGeom>
          <a:noFill/>
        </p:spPr>
        <p:txBody>
          <a:bodyPr wrap="none" rtlCol="0">
            <a:spAutoFit/>
          </a:bodyPr>
          <a:lstStyle/>
          <a:p>
            <a:r>
              <a:rPr lang="en-US" dirty="0"/>
              <a:t>Other </a:t>
            </a:r>
            <a:br>
              <a:rPr lang="en-US" dirty="0"/>
            </a:br>
            <a:r>
              <a:rPr lang="en-US" dirty="0"/>
              <a:t>Number</a:t>
            </a:r>
          </a:p>
        </p:txBody>
      </p:sp>
      <p:cxnSp>
        <p:nvCxnSpPr>
          <p:cNvPr id="51" name="Straight Arrow Connector 50"/>
          <p:cNvCxnSpPr>
            <a:stCxn id="43" idx="5"/>
            <a:endCxn id="56" idx="0"/>
          </p:cNvCxnSpPr>
          <p:nvPr/>
        </p:nvCxnSpPr>
        <p:spPr>
          <a:xfrm>
            <a:off x="10680688" y="2614982"/>
            <a:ext cx="31880" cy="232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679330" y="3813854"/>
            <a:ext cx="739498" cy="369332"/>
          </a:xfrm>
          <a:prstGeom prst="rect">
            <a:avLst/>
          </a:prstGeom>
          <a:noFill/>
        </p:spPr>
        <p:txBody>
          <a:bodyPr wrap="none" rtlCol="0">
            <a:spAutoFit/>
          </a:bodyPr>
          <a:lstStyle/>
          <a:p>
            <a:r>
              <a:rPr lang="en-US" dirty="0"/>
              <a:t>Enter </a:t>
            </a:r>
          </a:p>
        </p:txBody>
      </p:sp>
      <p:sp>
        <p:nvSpPr>
          <p:cNvPr id="55" name="Oval 54"/>
          <p:cNvSpPr/>
          <p:nvPr/>
        </p:nvSpPr>
        <p:spPr>
          <a:xfrm>
            <a:off x="10113635" y="5016500"/>
            <a:ext cx="1191107" cy="10511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Unlock</a:t>
            </a:r>
          </a:p>
        </p:txBody>
      </p:sp>
      <p:sp>
        <p:nvSpPr>
          <p:cNvPr id="56" name="Oval 55"/>
          <p:cNvSpPr/>
          <p:nvPr/>
        </p:nvSpPr>
        <p:spPr>
          <a:xfrm>
            <a:off x="10018899" y="4942468"/>
            <a:ext cx="1387338" cy="12243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Curved Connector 56"/>
          <p:cNvCxnSpPr>
            <a:stCxn id="6" idx="1"/>
          </p:cNvCxnSpPr>
          <p:nvPr/>
        </p:nvCxnSpPr>
        <p:spPr>
          <a:xfrm rot="16200000" flipH="1" flipV="1">
            <a:off x="2247140" y="2657931"/>
            <a:ext cx="1024281" cy="2303226"/>
          </a:xfrm>
          <a:prstGeom prst="curvedConnector4">
            <a:avLst>
              <a:gd name="adj1" fmla="val 27546"/>
              <a:gd name="adj2" fmla="val 8526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799300" y="3359932"/>
            <a:ext cx="739498" cy="369332"/>
          </a:xfrm>
          <a:prstGeom prst="rect">
            <a:avLst/>
          </a:prstGeom>
          <a:noFill/>
        </p:spPr>
        <p:txBody>
          <a:bodyPr wrap="none" rtlCol="0">
            <a:spAutoFit/>
          </a:bodyPr>
          <a:lstStyle/>
          <a:p>
            <a:r>
              <a:rPr lang="en-US" dirty="0"/>
              <a:t>Enter </a:t>
            </a:r>
          </a:p>
        </p:txBody>
      </p:sp>
      <p:sp>
        <p:nvSpPr>
          <p:cNvPr id="67" name="TextBox 66"/>
          <p:cNvSpPr txBox="1"/>
          <p:nvPr/>
        </p:nvSpPr>
        <p:spPr>
          <a:xfrm>
            <a:off x="4245231" y="1883654"/>
            <a:ext cx="739498" cy="369332"/>
          </a:xfrm>
          <a:prstGeom prst="rect">
            <a:avLst/>
          </a:prstGeom>
          <a:noFill/>
        </p:spPr>
        <p:txBody>
          <a:bodyPr wrap="none" rtlCol="0">
            <a:spAutoFit/>
          </a:bodyPr>
          <a:lstStyle/>
          <a:p>
            <a:r>
              <a:rPr lang="en-US" dirty="0"/>
              <a:t>Enter </a:t>
            </a:r>
          </a:p>
        </p:txBody>
      </p:sp>
      <p:sp>
        <p:nvSpPr>
          <p:cNvPr id="3084" name="Freeform 3083"/>
          <p:cNvSpPr/>
          <p:nvPr/>
        </p:nvSpPr>
        <p:spPr>
          <a:xfrm>
            <a:off x="1112108" y="1639330"/>
            <a:ext cx="5750011" cy="2347784"/>
          </a:xfrm>
          <a:custGeom>
            <a:avLst/>
            <a:gdLst>
              <a:gd name="connsiteX0" fmla="*/ 5750011 w 5750011"/>
              <a:gd name="connsiteY0" fmla="*/ 82378 h 2347784"/>
              <a:gd name="connsiteX1" fmla="*/ 5659395 w 5750011"/>
              <a:gd name="connsiteY1" fmla="*/ 57665 h 2347784"/>
              <a:gd name="connsiteX2" fmla="*/ 5560541 w 5750011"/>
              <a:gd name="connsiteY2" fmla="*/ 41189 h 2347784"/>
              <a:gd name="connsiteX3" fmla="*/ 5412260 w 5750011"/>
              <a:gd name="connsiteY3" fmla="*/ 8238 h 2347784"/>
              <a:gd name="connsiteX4" fmla="*/ 5387546 w 5750011"/>
              <a:gd name="connsiteY4" fmla="*/ 0 h 2347784"/>
              <a:gd name="connsiteX5" fmla="*/ 4942703 w 5750011"/>
              <a:gd name="connsiteY5" fmla="*/ 8238 h 2347784"/>
              <a:gd name="connsiteX6" fmla="*/ 4712043 w 5750011"/>
              <a:gd name="connsiteY6" fmla="*/ 24713 h 2347784"/>
              <a:gd name="connsiteX7" fmla="*/ 4481384 w 5750011"/>
              <a:gd name="connsiteY7" fmla="*/ 32951 h 2347784"/>
              <a:gd name="connsiteX8" fmla="*/ 4423719 w 5750011"/>
              <a:gd name="connsiteY8" fmla="*/ 41189 h 2347784"/>
              <a:gd name="connsiteX9" fmla="*/ 4382530 w 5750011"/>
              <a:gd name="connsiteY9" fmla="*/ 49427 h 2347784"/>
              <a:gd name="connsiteX10" fmla="*/ 4333103 w 5750011"/>
              <a:gd name="connsiteY10" fmla="*/ 57665 h 2347784"/>
              <a:gd name="connsiteX11" fmla="*/ 4291914 w 5750011"/>
              <a:gd name="connsiteY11" fmla="*/ 65902 h 2347784"/>
              <a:gd name="connsiteX12" fmla="*/ 4209535 w 5750011"/>
              <a:gd name="connsiteY12" fmla="*/ 74140 h 2347784"/>
              <a:gd name="connsiteX13" fmla="*/ 4143633 w 5750011"/>
              <a:gd name="connsiteY13" fmla="*/ 90616 h 2347784"/>
              <a:gd name="connsiteX14" fmla="*/ 4077730 w 5750011"/>
              <a:gd name="connsiteY14" fmla="*/ 107092 h 2347784"/>
              <a:gd name="connsiteX15" fmla="*/ 4020065 w 5750011"/>
              <a:gd name="connsiteY15" fmla="*/ 131805 h 2347784"/>
              <a:gd name="connsiteX16" fmla="*/ 3962400 w 5750011"/>
              <a:gd name="connsiteY16" fmla="*/ 140043 h 2347784"/>
              <a:gd name="connsiteX17" fmla="*/ 3912973 w 5750011"/>
              <a:gd name="connsiteY17" fmla="*/ 156519 h 2347784"/>
              <a:gd name="connsiteX18" fmla="*/ 3888260 w 5750011"/>
              <a:gd name="connsiteY18" fmla="*/ 172994 h 2347784"/>
              <a:gd name="connsiteX19" fmla="*/ 3830595 w 5750011"/>
              <a:gd name="connsiteY19" fmla="*/ 189470 h 2347784"/>
              <a:gd name="connsiteX20" fmla="*/ 3805881 w 5750011"/>
              <a:gd name="connsiteY20" fmla="*/ 205946 h 2347784"/>
              <a:gd name="connsiteX21" fmla="*/ 3781168 w 5750011"/>
              <a:gd name="connsiteY21" fmla="*/ 214184 h 2347784"/>
              <a:gd name="connsiteX22" fmla="*/ 3698789 w 5750011"/>
              <a:gd name="connsiteY22" fmla="*/ 238897 h 2347784"/>
              <a:gd name="connsiteX23" fmla="*/ 3616411 w 5750011"/>
              <a:gd name="connsiteY23" fmla="*/ 271848 h 2347784"/>
              <a:gd name="connsiteX24" fmla="*/ 3534033 w 5750011"/>
              <a:gd name="connsiteY24" fmla="*/ 321275 h 2347784"/>
              <a:gd name="connsiteX25" fmla="*/ 3451654 w 5750011"/>
              <a:gd name="connsiteY25" fmla="*/ 378940 h 2347784"/>
              <a:gd name="connsiteX26" fmla="*/ 3369276 w 5750011"/>
              <a:gd name="connsiteY26" fmla="*/ 403654 h 2347784"/>
              <a:gd name="connsiteX27" fmla="*/ 3303373 w 5750011"/>
              <a:gd name="connsiteY27" fmla="*/ 436605 h 2347784"/>
              <a:gd name="connsiteX28" fmla="*/ 3237470 w 5750011"/>
              <a:gd name="connsiteY28" fmla="*/ 477794 h 2347784"/>
              <a:gd name="connsiteX29" fmla="*/ 3212757 w 5750011"/>
              <a:gd name="connsiteY29" fmla="*/ 494270 h 2347784"/>
              <a:gd name="connsiteX30" fmla="*/ 3146854 w 5750011"/>
              <a:gd name="connsiteY30" fmla="*/ 527221 h 2347784"/>
              <a:gd name="connsiteX31" fmla="*/ 3089189 w 5750011"/>
              <a:gd name="connsiteY31" fmla="*/ 560173 h 2347784"/>
              <a:gd name="connsiteX32" fmla="*/ 3064476 w 5750011"/>
              <a:gd name="connsiteY32" fmla="*/ 568411 h 2347784"/>
              <a:gd name="connsiteX33" fmla="*/ 2998573 w 5750011"/>
              <a:gd name="connsiteY33" fmla="*/ 626075 h 2347784"/>
              <a:gd name="connsiteX34" fmla="*/ 2916195 w 5750011"/>
              <a:gd name="connsiteY34" fmla="*/ 700216 h 2347784"/>
              <a:gd name="connsiteX35" fmla="*/ 2883243 w 5750011"/>
              <a:gd name="connsiteY35" fmla="*/ 716692 h 2347784"/>
              <a:gd name="connsiteX36" fmla="*/ 2850292 w 5750011"/>
              <a:gd name="connsiteY36" fmla="*/ 749643 h 2347784"/>
              <a:gd name="connsiteX37" fmla="*/ 2825578 w 5750011"/>
              <a:gd name="connsiteY37" fmla="*/ 766119 h 2347784"/>
              <a:gd name="connsiteX38" fmla="*/ 2800865 w 5750011"/>
              <a:gd name="connsiteY38" fmla="*/ 790832 h 2347784"/>
              <a:gd name="connsiteX39" fmla="*/ 2751438 w 5750011"/>
              <a:gd name="connsiteY39" fmla="*/ 823784 h 2347784"/>
              <a:gd name="connsiteX40" fmla="*/ 2726724 w 5750011"/>
              <a:gd name="connsiteY40" fmla="*/ 848497 h 2347784"/>
              <a:gd name="connsiteX41" fmla="*/ 2660822 w 5750011"/>
              <a:gd name="connsiteY41" fmla="*/ 897924 h 2347784"/>
              <a:gd name="connsiteX42" fmla="*/ 2636108 w 5750011"/>
              <a:gd name="connsiteY42" fmla="*/ 922638 h 2347784"/>
              <a:gd name="connsiteX43" fmla="*/ 2529016 w 5750011"/>
              <a:gd name="connsiteY43" fmla="*/ 996778 h 2347784"/>
              <a:gd name="connsiteX44" fmla="*/ 2463114 w 5750011"/>
              <a:gd name="connsiteY44" fmla="*/ 1062681 h 2347784"/>
              <a:gd name="connsiteX45" fmla="*/ 2430162 w 5750011"/>
              <a:gd name="connsiteY45" fmla="*/ 1087394 h 2347784"/>
              <a:gd name="connsiteX46" fmla="*/ 2380735 w 5750011"/>
              <a:gd name="connsiteY46" fmla="*/ 1120346 h 2347784"/>
              <a:gd name="connsiteX47" fmla="*/ 2306595 w 5750011"/>
              <a:gd name="connsiteY47" fmla="*/ 1178011 h 2347784"/>
              <a:gd name="connsiteX48" fmla="*/ 2257168 w 5750011"/>
              <a:gd name="connsiteY48" fmla="*/ 1210962 h 2347784"/>
              <a:gd name="connsiteX49" fmla="*/ 2158314 w 5750011"/>
              <a:gd name="connsiteY49" fmla="*/ 1293340 h 2347784"/>
              <a:gd name="connsiteX50" fmla="*/ 2059460 w 5750011"/>
              <a:gd name="connsiteY50" fmla="*/ 1359243 h 2347784"/>
              <a:gd name="connsiteX51" fmla="*/ 2026508 w 5750011"/>
              <a:gd name="connsiteY51" fmla="*/ 1375719 h 2347784"/>
              <a:gd name="connsiteX52" fmla="*/ 2001795 w 5750011"/>
              <a:gd name="connsiteY52" fmla="*/ 1383956 h 2347784"/>
              <a:gd name="connsiteX53" fmla="*/ 1977081 w 5750011"/>
              <a:gd name="connsiteY53" fmla="*/ 1400432 h 2347784"/>
              <a:gd name="connsiteX54" fmla="*/ 1902941 w 5750011"/>
              <a:gd name="connsiteY54" fmla="*/ 1433384 h 2347784"/>
              <a:gd name="connsiteX55" fmla="*/ 1795849 w 5750011"/>
              <a:gd name="connsiteY55" fmla="*/ 1491048 h 2347784"/>
              <a:gd name="connsiteX56" fmla="*/ 1795849 w 5750011"/>
              <a:gd name="connsiteY56" fmla="*/ 1491048 h 2347784"/>
              <a:gd name="connsiteX57" fmla="*/ 1729946 w 5750011"/>
              <a:gd name="connsiteY57" fmla="*/ 1532238 h 2347784"/>
              <a:gd name="connsiteX58" fmla="*/ 1696995 w 5750011"/>
              <a:gd name="connsiteY58" fmla="*/ 1540475 h 2347784"/>
              <a:gd name="connsiteX59" fmla="*/ 1664043 w 5750011"/>
              <a:gd name="connsiteY59" fmla="*/ 1556951 h 2347784"/>
              <a:gd name="connsiteX60" fmla="*/ 1631092 w 5750011"/>
              <a:gd name="connsiteY60" fmla="*/ 1565189 h 2347784"/>
              <a:gd name="connsiteX61" fmla="*/ 1565189 w 5750011"/>
              <a:gd name="connsiteY61" fmla="*/ 1581665 h 2347784"/>
              <a:gd name="connsiteX62" fmla="*/ 1507524 w 5750011"/>
              <a:gd name="connsiteY62" fmla="*/ 1606378 h 2347784"/>
              <a:gd name="connsiteX63" fmla="*/ 1482811 w 5750011"/>
              <a:gd name="connsiteY63" fmla="*/ 1622854 h 2347784"/>
              <a:gd name="connsiteX64" fmla="*/ 1449860 w 5750011"/>
              <a:gd name="connsiteY64" fmla="*/ 1639329 h 2347784"/>
              <a:gd name="connsiteX65" fmla="*/ 1416908 w 5750011"/>
              <a:gd name="connsiteY65" fmla="*/ 1647567 h 2347784"/>
              <a:gd name="connsiteX66" fmla="*/ 1351006 w 5750011"/>
              <a:gd name="connsiteY66" fmla="*/ 1672281 h 2347784"/>
              <a:gd name="connsiteX67" fmla="*/ 1318054 w 5750011"/>
              <a:gd name="connsiteY67" fmla="*/ 1680519 h 2347784"/>
              <a:gd name="connsiteX68" fmla="*/ 1243914 w 5750011"/>
              <a:gd name="connsiteY68" fmla="*/ 1705232 h 2347784"/>
              <a:gd name="connsiteX69" fmla="*/ 1219200 w 5750011"/>
              <a:gd name="connsiteY69" fmla="*/ 1713470 h 2347784"/>
              <a:gd name="connsiteX70" fmla="*/ 1178011 w 5750011"/>
              <a:gd name="connsiteY70" fmla="*/ 1721708 h 2347784"/>
              <a:gd name="connsiteX71" fmla="*/ 1128584 w 5750011"/>
              <a:gd name="connsiteY71" fmla="*/ 1738184 h 2347784"/>
              <a:gd name="connsiteX72" fmla="*/ 1046206 w 5750011"/>
              <a:gd name="connsiteY72" fmla="*/ 1754659 h 2347784"/>
              <a:gd name="connsiteX73" fmla="*/ 906162 w 5750011"/>
              <a:gd name="connsiteY73" fmla="*/ 1787611 h 2347784"/>
              <a:gd name="connsiteX74" fmla="*/ 848497 w 5750011"/>
              <a:gd name="connsiteY74" fmla="*/ 1820562 h 2347784"/>
              <a:gd name="connsiteX75" fmla="*/ 823784 w 5750011"/>
              <a:gd name="connsiteY75" fmla="*/ 1828800 h 2347784"/>
              <a:gd name="connsiteX76" fmla="*/ 799070 w 5750011"/>
              <a:gd name="connsiteY76" fmla="*/ 1845275 h 2347784"/>
              <a:gd name="connsiteX77" fmla="*/ 749643 w 5750011"/>
              <a:gd name="connsiteY77" fmla="*/ 1861751 h 2347784"/>
              <a:gd name="connsiteX78" fmla="*/ 683741 w 5750011"/>
              <a:gd name="connsiteY78" fmla="*/ 1894702 h 2347784"/>
              <a:gd name="connsiteX79" fmla="*/ 659027 w 5750011"/>
              <a:gd name="connsiteY79" fmla="*/ 1911178 h 2347784"/>
              <a:gd name="connsiteX80" fmla="*/ 626076 w 5750011"/>
              <a:gd name="connsiteY80" fmla="*/ 1919416 h 2347784"/>
              <a:gd name="connsiteX81" fmla="*/ 593124 w 5750011"/>
              <a:gd name="connsiteY81" fmla="*/ 1935892 h 2347784"/>
              <a:gd name="connsiteX82" fmla="*/ 568411 w 5750011"/>
              <a:gd name="connsiteY82" fmla="*/ 1944129 h 2347784"/>
              <a:gd name="connsiteX83" fmla="*/ 518984 w 5750011"/>
              <a:gd name="connsiteY83" fmla="*/ 1968843 h 2347784"/>
              <a:gd name="connsiteX84" fmla="*/ 469557 w 5750011"/>
              <a:gd name="connsiteY84" fmla="*/ 1993556 h 2347784"/>
              <a:gd name="connsiteX85" fmla="*/ 296562 w 5750011"/>
              <a:gd name="connsiteY85" fmla="*/ 2108886 h 2347784"/>
              <a:gd name="connsiteX86" fmla="*/ 247135 w 5750011"/>
              <a:gd name="connsiteY86" fmla="*/ 2141838 h 2347784"/>
              <a:gd name="connsiteX87" fmla="*/ 222422 w 5750011"/>
              <a:gd name="connsiteY87" fmla="*/ 2158313 h 2347784"/>
              <a:gd name="connsiteX88" fmla="*/ 197708 w 5750011"/>
              <a:gd name="connsiteY88" fmla="*/ 2183027 h 2347784"/>
              <a:gd name="connsiteX89" fmla="*/ 148281 w 5750011"/>
              <a:gd name="connsiteY89" fmla="*/ 2215978 h 2347784"/>
              <a:gd name="connsiteX90" fmla="*/ 98854 w 5750011"/>
              <a:gd name="connsiteY90" fmla="*/ 2257167 h 2347784"/>
              <a:gd name="connsiteX91" fmla="*/ 57665 w 5750011"/>
              <a:gd name="connsiteY91" fmla="*/ 2290119 h 2347784"/>
              <a:gd name="connsiteX92" fmla="*/ 16476 w 5750011"/>
              <a:gd name="connsiteY92" fmla="*/ 2339546 h 2347784"/>
              <a:gd name="connsiteX93" fmla="*/ 0 w 5750011"/>
              <a:gd name="connsiteY93" fmla="*/ 2347784 h 234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750011" h="2347784">
                <a:moveTo>
                  <a:pt x="5750011" y="82378"/>
                </a:moveTo>
                <a:cubicBezTo>
                  <a:pt x="5740254" y="79590"/>
                  <a:pt x="5678443" y="61236"/>
                  <a:pt x="5659395" y="57665"/>
                </a:cubicBezTo>
                <a:cubicBezTo>
                  <a:pt x="5626561" y="51509"/>
                  <a:pt x="5593298" y="47741"/>
                  <a:pt x="5560541" y="41189"/>
                </a:cubicBezTo>
                <a:cubicBezTo>
                  <a:pt x="5491935" y="27468"/>
                  <a:pt x="5476239" y="25686"/>
                  <a:pt x="5412260" y="8238"/>
                </a:cubicBezTo>
                <a:cubicBezTo>
                  <a:pt x="5403882" y="5953"/>
                  <a:pt x="5395784" y="2746"/>
                  <a:pt x="5387546" y="0"/>
                </a:cubicBezTo>
                <a:lnTo>
                  <a:pt x="4942703" y="8238"/>
                </a:lnTo>
                <a:cubicBezTo>
                  <a:pt x="4513339" y="20164"/>
                  <a:pt x="4985015" y="10346"/>
                  <a:pt x="4712043" y="24713"/>
                </a:cubicBezTo>
                <a:cubicBezTo>
                  <a:pt x="4635214" y="28757"/>
                  <a:pt x="4558270" y="30205"/>
                  <a:pt x="4481384" y="32951"/>
                </a:cubicBezTo>
                <a:cubicBezTo>
                  <a:pt x="4462162" y="35697"/>
                  <a:pt x="4442872" y="37997"/>
                  <a:pt x="4423719" y="41189"/>
                </a:cubicBezTo>
                <a:cubicBezTo>
                  <a:pt x="4409908" y="43491"/>
                  <a:pt x="4396306" y="46922"/>
                  <a:pt x="4382530" y="49427"/>
                </a:cubicBezTo>
                <a:cubicBezTo>
                  <a:pt x="4366096" y="52415"/>
                  <a:pt x="4349537" y="54677"/>
                  <a:pt x="4333103" y="57665"/>
                </a:cubicBezTo>
                <a:cubicBezTo>
                  <a:pt x="4319327" y="60170"/>
                  <a:pt x="4305793" y="64052"/>
                  <a:pt x="4291914" y="65902"/>
                </a:cubicBezTo>
                <a:cubicBezTo>
                  <a:pt x="4264559" y="69549"/>
                  <a:pt x="4236995" y="71394"/>
                  <a:pt x="4209535" y="74140"/>
                </a:cubicBezTo>
                <a:cubicBezTo>
                  <a:pt x="4108770" y="94294"/>
                  <a:pt x="4213296" y="71617"/>
                  <a:pt x="4143633" y="90616"/>
                </a:cubicBezTo>
                <a:cubicBezTo>
                  <a:pt x="4121787" y="96574"/>
                  <a:pt x="4097983" y="96966"/>
                  <a:pt x="4077730" y="107092"/>
                </a:cubicBezTo>
                <a:cubicBezTo>
                  <a:pt x="4059872" y="116021"/>
                  <a:pt x="4040264" y="127765"/>
                  <a:pt x="4020065" y="131805"/>
                </a:cubicBezTo>
                <a:cubicBezTo>
                  <a:pt x="4001025" y="135613"/>
                  <a:pt x="3981622" y="137297"/>
                  <a:pt x="3962400" y="140043"/>
                </a:cubicBezTo>
                <a:cubicBezTo>
                  <a:pt x="3945924" y="145535"/>
                  <a:pt x="3927423" y="146886"/>
                  <a:pt x="3912973" y="156519"/>
                </a:cubicBezTo>
                <a:cubicBezTo>
                  <a:pt x="3904735" y="162011"/>
                  <a:pt x="3897360" y="169094"/>
                  <a:pt x="3888260" y="172994"/>
                </a:cubicBezTo>
                <a:cubicBezTo>
                  <a:pt x="3851312" y="188829"/>
                  <a:pt x="3862653" y="173441"/>
                  <a:pt x="3830595" y="189470"/>
                </a:cubicBezTo>
                <a:cubicBezTo>
                  <a:pt x="3821739" y="193898"/>
                  <a:pt x="3814737" y="201518"/>
                  <a:pt x="3805881" y="205946"/>
                </a:cubicBezTo>
                <a:cubicBezTo>
                  <a:pt x="3798114" y="209829"/>
                  <a:pt x="3789298" y="211135"/>
                  <a:pt x="3781168" y="214184"/>
                </a:cubicBezTo>
                <a:cubicBezTo>
                  <a:pt x="3719240" y="237406"/>
                  <a:pt x="3761805" y="226294"/>
                  <a:pt x="3698789" y="238897"/>
                </a:cubicBezTo>
                <a:cubicBezTo>
                  <a:pt x="3626074" y="287376"/>
                  <a:pt x="3746934" y="210426"/>
                  <a:pt x="3616411" y="271848"/>
                </a:cubicBezTo>
                <a:cubicBezTo>
                  <a:pt x="3587436" y="285483"/>
                  <a:pt x="3559651" y="302061"/>
                  <a:pt x="3534033" y="321275"/>
                </a:cubicBezTo>
                <a:cubicBezTo>
                  <a:pt x="3520401" y="331499"/>
                  <a:pt x="3461797" y="376404"/>
                  <a:pt x="3451654" y="378940"/>
                </a:cubicBezTo>
                <a:cubicBezTo>
                  <a:pt x="3428003" y="384853"/>
                  <a:pt x="3389333" y="393626"/>
                  <a:pt x="3369276" y="403654"/>
                </a:cubicBezTo>
                <a:cubicBezTo>
                  <a:pt x="3347308" y="414638"/>
                  <a:pt x="3323021" y="421868"/>
                  <a:pt x="3303373" y="436605"/>
                </a:cubicBezTo>
                <a:cubicBezTo>
                  <a:pt x="3240366" y="483861"/>
                  <a:pt x="3300798" y="441607"/>
                  <a:pt x="3237470" y="477794"/>
                </a:cubicBezTo>
                <a:cubicBezTo>
                  <a:pt x="3228874" y="482706"/>
                  <a:pt x="3221449" y="489529"/>
                  <a:pt x="3212757" y="494270"/>
                </a:cubicBezTo>
                <a:cubicBezTo>
                  <a:pt x="3191195" y="506031"/>
                  <a:pt x="3167289" y="513597"/>
                  <a:pt x="3146854" y="527221"/>
                </a:cubicBezTo>
                <a:cubicBezTo>
                  <a:pt x="3122033" y="543769"/>
                  <a:pt x="3118456" y="547630"/>
                  <a:pt x="3089189" y="560173"/>
                </a:cubicBezTo>
                <a:cubicBezTo>
                  <a:pt x="3081208" y="563594"/>
                  <a:pt x="3072714" y="565665"/>
                  <a:pt x="3064476" y="568411"/>
                </a:cubicBezTo>
                <a:cubicBezTo>
                  <a:pt x="3017792" y="638435"/>
                  <a:pt x="3094686" y="529962"/>
                  <a:pt x="2998573" y="626075"/>
                </a:cubicBezTo>
                <a:cubicBezTo>
                  <a:pt x="2968626" y="656022"/>
                  <a:pt x="2950587" y="678721"/>
                  <a:pt x="2916195" y="700216"/>
                </a:cubicBezTo>
                <a:cubicBezTo>
                  <a:pt x="2905781" y="706725"/>
                  <a:pt x="2893067" y="709324"/>
                  <a:pt x="2883243" y="716692"/>
                </a:cubicBezTo>
                <a:cubicBezTo>
                  <a:pt x="2870816" y="726012"/>
                  <a:pt x="2862086" y="739534"/>
                  <a:pt x="2850292" y="749643"/>
                </a:cubicBezTo>
                <a:cubicBezTo>
                  <a:pt x="2842775" y="756086"/>
                  <a:pt x="2833184" y="759781"/>
                  <a:pt x="2825578" y="766119"/>
                </a:cubicBezTo>
                <a:cubicBezTo>
                  <a:pt x="2816628" y="773577"/>
                  <a:pt x="2810061" y="783680"/>
                  <a:pt x="2800865" y="790832"/>
                </a:cubicBezTo>
                <a:cubicBezTo>
                  <a:pt x="2785235" y="802989"/>
                  <a:pt x="2765440" y="809783"/>
                  <a:pt x="2751438" y="823784"/>
                </a:cubicBezTo>
                <a:cubicBezTo>
                  <a:pt x="2743200" y="832022"/>
                  <a:pt x="2735741" y="841120"/>
                  <a:pt x="2726724" y="848497"/>
                </a:cubicBezTo>
                <a:cubicBezTo>
                  <a:pt x="2705472" y="865885"/>
                  <a:pt x="2680239" y="878507"/>
                  <a:pt x="2660822" y="897924"/>
                </a:cubicBezTo>
                <a:cubicBezTo>
                  <a:pt x="2652584" y="906162"/>
                  <a:pt x="2645428" y="915648"/>
                  <a:pt x="2636108" y="922638"/>
                </a:cubicBezTo>
                <a:cubicBezTo>
                  <a:pt x="2601374" y="948688"/>
                  <a:pt x="2559716" y="966077"/>
                  <a:pt x="2529016" y="996778"/>
                </a:cubicBezTo>
                <a:cubicBezTo>
                  <a:pt x="2507049" y="1018746"/>
                  <a:pt x="2487968" y="1044041"/>
                  <a:pt x="2463114" y="1062681"/>
                </a:cubicBezTo>
                <a:cubicBezTo>
                  <a:pt x="2452130" y="1070919"/>
                  <a:pt x="2440586" y="1078459"/>
                  <a:pt x="2430162" y="1087394"/>
                </a:cubicBezTo>
                <a:cubicBezTo>
                  <a:pt x="2390892" y="1121054"/>
                  <a:pt x="2422775" y="1106333"/>
                  <a:pt x="2380735" y="1120346"/>
                </a:cubicBezTo>
                <a:cubicBezTo>
                  <a:pt x="2324632" y="1176449"/>
                  <a:pt x="2395270" y="1109041"/>
                  <a:pt x="2306595" y="1178011"/>
                </a:cubicBezTo>
                <a:cubicBezTo>
                  <a:pt x="2260316" y="1214006"/>
                  <a:pt x="2304430" y="1195207"/>
                  <a:pt x="2257168" y="1210962"/>
                </a:cubicBezTo>
                <a:cubicBezTo>
                  <a:pt x="2211464" y="1256664"/>
                  <a:pt x="2238562" y="1231610"/>
                  <a:pt x="2158314" y="1293340"/>
                </a:cubicBezTo>
                <a:cubicBezTo>
                  <a:pt x="2119404" y="1323271"/>
                  <a:pt x="2109145" y="1330260"/>
                  <a:pt x="2059460" y="1359243"/>
                </a:cubicBezTo>
                <a:cubicBezTo>
                  <a:pt x="2048852" y="1365431"/>
                  <a:pt x="2037796" y="1370882"/>
                  <a:pt x="2026508" y="1375719"/>
                </a:cubicBezTo>
                <a:cubicBezTo>
                  <a:pt x="2018527" y="1379139"/>
                  <a:pt x="2010033" y="1381210"/>
                  <a:pt x="2001795" y="1383956"/>
                </a:cubicBezTo>
                <a:cubicBezTo>
                  <a:pt x="1993557" y="1389448"/>
                  <a:pt x="1985677" y="1395520"/>
                  <a:pt x="1977081" y="1400432"/>
                </a:cubicBezTo>
                <a:cubicBezTo>
                  <a:pt x="1950143" y="1415825"/>
                  <a:pt x="1932365" y="1421614"/>
                  <a:pt x="1902941" y="1433384"/>
                </a:cubicBezTo>
                <a:cubicBezTo>
                  <a:pt x="1857314" y="1479009"/>
                  <a:pt x="1889044" y="1453770"/>
                  <a:pt x="1795849" y="1491048"/>
                </a:cubicBezTo>
                <a:lnTo>
                  <a:pt x="1795849" y="1491048"/>
                </a:lnTo>
                <a:cubicBezTo>
                  <a:pt x="1769932" y="1510485"/>
                  <a:pt x="1760098" y="1520931"/>
                  <a:pt x="1729946" y="1532238"/>
                </a:cubicBezTo>
                <a:cubicBezTo>
                  <a:pt x="1719345" y="1536213"/>
                  <a:pt x="1707979" y="1537729"/>
                  <a:pt x="1696995" y="1540475"/>
                </a:cubicBezTo>
                <a:cubicBezTo>
                  <a:pt x="1686011" y="1545967"/>
                  <a:pt x="1675542" y="1552639"/>
                  <a:pt x="1664043" y="1556951"/>
                </a:cubicBezTo>
                <a:cubicBezTo>
                  <a:pt x="1653442" y="1560926"/>
                  <a:pt x="1641978" y="1562079"/>
                  <a:pt x="1631092" y="1565189"/>
                </a:cubicBezTo>
                <a:cubicBezTo>
                  <a:pt x="1571988" y="1582076"/>
                  <a:pt x="1648927" y="1564917"/>
                  <a:pt x="1565189" y="1581665"/>
                </a:cubicBezTo>
                <a:cubicBezTo>
                  <a:pt x="1503142" y="1623029"/>
                  <a:pt x="1582002" y="1574458"/>
                  <a:pt x="1507524" y="1606378"/>
                </a:cubicBezTo>
                <a:cubicBezTo>
                  <a:pt x="1498424" y="1610278"/>
                  <a:pt x="1491407" y="1617942"/>
                  <a:pt x="1482811" y="1622854"/>
                </a:cubicBezTo>
                <a:cubicBezTo>
                  <a:pt x="1472149" y="1628947"/>
                  <a:pt x="1461358" y="1635017"/>
                  <a:pt x="1449860" y="1639329"/>
                </a:cubicBezTo>
                <a:cubicBezTo>
                  <a:pt x="1439259" y="1643304"/>
                  <a:pt x="1427794" y="1644457"/>
                  <a:pt x="1416908" y="1647567"/>
                </a:cubicBezTo>
                <a:cubicBezTo>
                  <a:pt x="1376423" y="1659134"/>
                  <a:pt x="1403227" y="1654874"/>
                  <a:pt x="1351006" y="1672281"/>
                </a:cubicBezTo>
                <a:cubicBezTo>
                  <a:pt x="1340265" y="1675861"/>
                  <a:pt x="1328875" y="1677189"/>
                  <a:pt x="1318054" y="1680519"/>
                </a:cubicBezTo>
                <a:cubicBezTo>
                  <a:pt x="1293156" y="1688180"/>
                  <a:pt x="1268627" y="1696994"/>
                  <a:pt x="1243914" y="1705232"/>
                </a:cubicBezTo>
                <a:cubicBezTo>
                  <a:pt x="1235676" y="1707978"/>
                  <a:pt x="1227715" y="1711767"/>
                  <a:pt x="1219200" y="1713470"/>
                </a:cubicBezTo>
                <a:cubicBezTo>
                  <a:pt x="1205470" y="1716216"/>
                  <a:pt x="1191519" y="1718024"/>
                  <a:pt x="1178011" y="1721708"/>
                </a:cubicBezTo>
                <a:cubicBezTo>
                  <a:pt x="1161256" y="1726278"/>
                  <a:pt x="1145432" y="1733972"/>
                  <a:pt x="1128584" y="1738184"/>
                </a:cubicBezTo>
                <a:cubicBezTo>
                  <a:pt x="1101417" y="1744976"/>
                  <a:pt x="1072772" y="1745804"/>
                  <a:pt x="1046206" y="1754659"/>
                </a:cubicBezTo>
                <a:cubicBezTo>
                  <a:pt x="951062" y="1786374"/>
                  <a:pt x="997914" y="1776142"/>
                  <a:pt x="906162" y="1787611"/>
                </a:cubicBezTo>
                <a:cubicBezTo>
                  <a:pt x="881342" y="1804157"/>
                  <a:pt x="877762" y="1808020"/>
                  <a:pt x="848497" y="1820562"/>
                </a:cubicBezTo>
                <a:cubicBezTo>
                  <a:pt x="840516" y="1823983"/>
                  <a:pt x="831551" y="1824917"/>
                  <a:pt x="823784" y="1828800"/>
                </a:cubicBezTo>
                <a:cubicBezTo>
                  <a:pt x="814929" y="1833228"/>
                  <a:pt x="808117" y="1841254"/>
                  <a:pt x="799070" y="1845275"/>
                </a:cubicBezTo>
                <a:cubicBezTo>
                  <a:pt x="783200" y="1852328"/>
                  <a:pt x="765176" y="1853984"/>
                  <a:pt x="749643" y="1861751"/>
                </a:cubicBezTo>
                <a:cubicBezTo>
                  <a:pt x="727676" y="1872735"/>
                  <a:pt x="704176" y="1881078"/>
                  <a:pt x="683741" y="1894702"/>
                </a:cubicBezTo>
                <a:cubicBezTo>
                  <a:pt x="675503" y="1900194"/>
                  <a:pt x="668127" y="1907278"/>
                  <a:pt x="659027" y="1911178"/>
                </a:cubicBezTo>
                <a:cubicBezTo>
                  <a:pt x="648621" y="1915638"/>
                  <a:pt x="636677" y="1915441"/>
                  <a:pt x="626076" y="1919416"/>
                </a:cubicBezTo>
                <a:cubicBezTo>
                  <a:pt x="614577" y="1923728"/>
                  <a:pt x="604412" y="1931055"/>
                  <a:pt x="593124" y="1935892"/>
                </a:cubicBezTo>
                <a:cubicBezTo>
                  <a:pt x="585143" y="1939312"/>
                  <a:pt x="576649" y="1941383"/>
                  <a:pt x="568411" y="1944129"/>
                </a:cubicBezTo>
                <a:cubicBezTo>
                  <a:pt x="497583" y="1991348"/>
                  <a:pt x="587197" y="1934736"/>
                  <a:pt x="518984" y="1968843"/>
                </a:cubicBezTo>
                <a:cubicBezTo>
                  <a:pt x="455115" y="2000778"/>
                  <a:pt x="531666" y="1972855"/>
                  <a:pt x="469557" y="1993556"/>
                </a:cubicBezTo>
                <a:lnTo>
                  <a:pt x="296562" y="2108886"/>
                </a:lnTo>
                <a:lnTo>
                  <a:pt x="247135" y="2141838"/>
                </a:lnTo>
                <a:cubicBezTo>
                  <a:pt x="238897" y="2147330"/>
                  <a:pt x="229423" y="2151312"/>
                  <a:pt x="222422" y="2158313"/>
                </a:cubicBezTo>
                <a:cubicBezTo>
                  <a:pt x="214184" y="2166551"/>
                  <a:pt x="206904" y="2175874"/>
                  <a:pt x="197708" y="2183027"/>
                </a:cubicBezTo>
                <a:cubicBezTo>
                  <a:pt x="182078" y="2195184"/>
                  <a:pt x="162282" y="2201976"/>
                  <a:pt x="148281" y="2215978"/>
                </a:cubicBezTo>
                <a:cubicBezTo>
                  <a:pt x="116567" y="2247693"/>
                  <a:pt x="133262" y="2234230"/>
                  <a:pt x="98854" y="2257167"/>
                </a:cubicBezTo>
                <a:cubicBezTo>
                  <a:pt x="62007" y="2312437"/>
                  <a:pt x="105412" y="2258288"/>
                  <a:pt x="57665" y="2290119"/>
                </a:cubicBezTo>
                <a:cubicBezTo>
                  <a:pt x="17173" y="2317113"/>
                  <a:pt x="46872" y="2309149"/>
                  <a:pt x="16476" y="2339546"/>
                </a:cubicBezTo>
                <a:cubicBezTo>
                  <a:pt x="12134" y="2343888"/>
                  <a:pt x="5492" y="2345038"/>
                  <a:pt x="0" y="234778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185723" y="6067683"/>
            <a:ext cx="1159869" cy="369332"/>
          </a:xfrm>
          <a:prstGeom prst="rect">
            <a:avLst/>
          </a:prstGeom>
          <a:noFill/>
        </p:spPr>
        <p:txBody>
          <a:bodyPr wrap="none" rtlCol="0">
            <a:spAutoFit/>
          </a:bodyPr>
          <a:lstStyle/>
          <a:p>
            <a:r>
              <a:rPr lang="en-US" dirty="0"/>
              <a:t>Final State</a:t>
            </a:r>
          </a:p>
        </p:txBody>
      </p:sp>
    </p:spTree>
    <p:extLst>
      <p:ext uri="{BB962C8B-B14F-4D97-AF65-F5344CB8AC3E}">
        <p14:creationId xmlns:p14="http://schemas.microsoft.com/office/powerpoint/2010/main" val="366171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315" y="-402837"/>
            <a:ext cx="1336393" cy="3158689"/>
          </a:xfrm>
          <a:prstGeom prst="rect">
            <a:avLst/>
          </a:prstGeom>
          <a:noFill/>
        </p:spPr>
        <p:txBody>
          <a:bodyPr wrap="square" rtlCol="0">
            <a:spAutoFit/>
          </a:bodyPr>
          <a:lstStyle/>
          <a:p>
            <a:r>
              <a:rPr lang="en-US" sz="20000" dirty="0"/>
              <a:t>λ</a:t>
            </a:r>
          </a:p>
        </p:txBody>
      </p:sp>
      <p:sp>
        <p:nvSpPr>
          <p:cNvPr id="3" name="TextBox 2"/>
          <p:cNvSpPr txBox="1"/>
          <p:nvPr/>
        </p:nvSpPr>
        <p:spPr>
          <a:xfrm>
            <a:off x="2059460" y="576649"/>
            <a:ext cx="9028670" cy="1015663"/>
          </a:xfrm>
          <a:prstGeom prst="rect">
            <a:avLst/>
          </a:prstGeom>
          <a:noFill/>
        </p:spPr>
        <p:txBody>
          <a:bodyPr wrap="square" rtlCol="0">
            <a:spAutoFit/>
          </a:bodyPr>
          <a:lstStyle/>
          <a:p>
            <a:r>
              <a:rPr lang="en-US" sz="6000" dirty="0"/>
              <a:t>Lambda – what and why?</a:t>
            </a:r>
          </a:p>
        </p:txBody>
      </p:sp>
      <p:sp>
        <p:nvSpPr>
          <p:cNvPr id="4" name="TextBox 3"/>
          <p:cNvSpPr txBox="1"/>
          <p:nvPr/>
        </p:nvSpPr>
        <p:spPr>
          <a:xfrm>
            <a:off x="1499692" y="2198444"/>
            <a:ext cx="10148206" cy="3046988"/>
          </a:xfrm>
          <a:prstGeom prst="rect">
            <a:avLst/>
          </a:prstGeom>
          <a:noFill/>
        </p:spPr>
        <p:txBody>
          <a:bodyPr wrap="square" rtlCol="0">
            <a:spAutoFit/>
          </a:bodyPr>
          <a:lstStyle/>
          <a:p>
            <a:r>
              <a:rPr lang="en-US" sz="3200" dirty="0"/>
              <a:t>Theoretical Computer Scientists use the Greek letter lambda to indicate a state transition without input. </a:t>
            </a:r>
          </a:p>
          <a:p>
            <a:endParaRPr lang="en-US" sz="3200" dirty="0"/>
          </a:p>
          <a:p>
            <a:r>
              <a:rPr lang="en-US" sz="3200" dirty="0"/>
              <a:t>Why? Some state machines are easier to think about and draw with lambda transitions.</a:t>
            </a:r>
          </a:p>
          <a:p>
            <a:endParaRPr lang="en-US" sz="3200" dirty="0"/>
          </a:p>
        </p:txBody>
      </p:sp>
    </p:spTree>
    <p:extLst>
      <p:ext uri="{BB962C8B-B14F-4D97-AF65-F5344CB8AC3E}">
        <p14:creationId xmlns:p14="http://schemas.microsoft.com/office/powerpoint/2010/main" val="326631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50570B-F5FD-4F62-A43B-91C39696F74E}"/>
              </a:ext>
            </a:extLst>
          </p:cNvPr>
          <p:cNvSpPr/>
          <p:nvPr/>
        </p:nvSpPr>
        <p:spPr>
          <a:xfrm>
            <a:off x="499110" y="418445"/>
            <a:ext cx="11045190" cy="2554545"/>
          </a:xfrm>
          <a:prstGeom prst="rect">
            <a:avLst/>
          </a:prstGeom>
        </p:spPr>
        <p:txBody>
          <a:bodyPr wrap="square">
            <a:spAutoFit/>
          </a:bodyPr>
          <a:lstStyle/>
          <a:p>
            <a:r>
              <a:rPr lang="en-US" sz="3200" dirty="0"/>
              <a:t>Think of lambda as the “when I can change state but I can’t ‘use up’ an input to get there’” operation. It works almost like a look ahead operator. It implements acceptance of an optional state.</a:t>
            </a:r>
          </a:p>
          <a:p>
            <a:endParaRPr lang="en-US" sz="3200" dirty="0"/>
          </a:p>
          <a:p>
            <a:r>
              <a:rPr lang="en-US" sz="3200" dirty="0"/>
              <a:t>For example – a class in Java can be static optionally</a:t>
            </a:r>
          </a:p>
        </p:txBody>
      </p:sp>
      <p:sp>
        <p:nvSpPr>
          <p:cNvPr id="4" name="Oval 3">
            <a:extLst>
              <a:ext uri="{FF2B5EF4-FFF2-40B4-BE49-F238E27FC236}">
                <a16:creationId xmlns:a16="http://schemas.microsoft.com/office/drawing/2014/main" id="{3F92B041-65BB-4D5B-AEC0-46D5FFE638B5}"/>
              </a:ext>
            </a:extLst>
          </p:cNvPr>
          <p:cNvSpPr/>
          <p:nvPr/>
        </p:nvSpPr>
        <p:spPr>
          <a:xfrm>
            <a:off x="1473422" y="4147110"/>
            <a:ext cx="1087394" cy="1011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public</a:t>
            </a:r>
          </a:p>
        </p:txBody>
      </p:sp>
      <p:sp>
        <p:nvSpPr>
          <p:cNvPr id="5" name="Oval 4">
            <a:extLst>
              <a:ext uri="{FF2B5EF4-FFF2-40B4-BE49-F238E27FC236}">
                <a16:creationId xmlns:a16="http://schemas.microsoft.com/office/drawing/2014/main" id="{7857D1C7-43ED-4948-88F6-2B5B835A44D5}"/>
              </a:ext>
            </a:extLst>
          </p:cNvPr>
          <p:cNvSpPr/>
          <p:nvPr/>
        </p:nvSpPr>
        <p:spPr>
          <a:xfrm>
            <a:off x="5306282" y="4147110"/>
            <a:ext cx="1087394" cy="1011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t>
            </a:r>
            <a:r>
              <a:rPr lang="en-US" dirty="0">
                <a:solidFill>
                  <a:schemeClr val="tx1"/>
                </a:solidFill>
              </a:rPr>
              <a:t> class</a:t>
            </a:r>
            <a:endParaRPr lang="en-US" dirty="0"/>
          </a:p>
        </p:txBody>
      </p:sp>
      <p:cxnSp>
        <p:nvCxnSpPr>
          <p:cNvPr id="7" name="Connector: Curved 6">
            <a:extLst>
              <a:ext uri="{FF2B5EF4-FFF2-40B4-BE49-F238E27FC236}">
                <a16:creationId xmlns:a16="http://schemas.microsoft.com/office/drawing/2014/main" id="{8AF1D80C-C3F1-43AD-8370-DDE540DD9BE8}"/>
              </a:ext>
            </a:extLst>
          </p:cNvPr>
          <p:cNvCxnSpPr>
            <a:cxnSpLocks/>
            <a:stCxn id="4" idx="7"/>
            <a:endCxn id="5" idx="1"/>
          </p:cNvCxnSpPr>
          <p:nvPr/>
        </p:nvCxnSpPr>
        <p:spPr>
          <a:xfrm rot="5400000" flipH="1" flipV="1">
            <a:off x="3933549" y="2763242"/>
            <a:ext cx="12700" cy="3063956"/>
          </a:xfrm>
          <a:prstGeom prst="curvedConnector3">
            <a:avLst>
              <a:gd name="adj1" fmla="val 296622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7486871-CD09-40BF-A506-3AC96E404FA6}"/>
              </a:ext>
            </a:extLst>
          </p:cNvPr>
          <p:cNvSpPr/>
          <p:nvPr/>
        </p:nvSpPr>
        <p:spPr>
          <a:xfrm>
            <a:off x="3764210" y="3534521"/>
            <a:ext cx="351378" cy="523220"/>
          </a:xfrm>
          <a:prstGeom prst="rect">
            <a:avLst/>
          </a:prstGeom>
        </p:spPr>
        <p:txBody>
          <a:bodyPr wrap="none">
            <a:spAutoFit/>
          </a:bodyPr>
          <a:lstStyle/>
          <a:p>
            <a:r>
              <a:rPr lang="en-US" sz="2800" dirty="0"/>
              <a:t>λ</a:t>
            </a:r>
          </a:p>
        </p:txBody>
      </p:sp>
      <p:sp>
        <p:nvSpPr>
          <p:cNvPr id="11" name="Oval 10">
            <a:extLst>
              <a:ext uri="{FF2B5EF4-FFF2-40B4-BE49-F238E27FC236}">
                <a16:creationId xmlns:a16="http://schemas.microsoft.com/office/drawing/2014/main" id="{B430876E-65CE-4B11-AAA3-A59B119D36E7}"/>
              </a:ext>
            </a:extLst>
          </p:cNvPr>
          <p:cNvSpPr/>
          <p:nvPr/>
        </p:nvSpPr>
        <p:spPr>
          <a:xfrm>
            <a:off x="3396202" y="4867941"/>
            <a:ext cx="1087394" cy="10113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a:t>
            </a:r>
          </a:p>
        </p:txBody>
      </p:sp>
      <p:cxnSp>
        <p:nvCxnSpPr>
          <p:cNvPr id="13" name="Connector: Curved 12">
            <a:extLst>
              <a:ext uri="{FF2B5EF4-FFF2-40B4-BE49-F238E27FC236}">
                <a16:creationId xmlns:a16="http://schemas.microsoft.com/office/drawing/2014/main" id="{5573AC02-69F2-4B0C-A9CD-659953460F9D}"/>
              </a:ext>
            </a:extLst>
          </p:cNvPr>
          <p:cNvCxnSpPr>
            <a:stCxn id="4" idx="5"/>
            <a:endCxn id="11" idx="2"/>
          </p:cNvCxnSpPr>
          <p:nvPr/>
        </p:nvCxnSpPr>
        <p:spPr>
          <a:xfrm rot="16200000" flipH="1">
            <a:off x="2717256" y="4694674"/>
            <a:ext cx="363261" cy="9946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05B91C94-8468-4581-867F-D3830E6890F0}"/>
              </a:ext>
            </a:extLst>
          </p:cNvPr>
          <p:cNvCxnSpPr>
            <a:cxnSpLocks/>
            <a:stCxn id="11" idx="6"/>
            <a:endCxn id="5" idx="3"/>
          </p:cNvCxnSpPr>
          <p:nvPr/>
        </p:nvCxnSpPr>
        <p:spPr>
          <a:xfrm flipV="1">
            <a:off x="4483596" y="5010360"/>
            <a:ext cx="981931" cy="3632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25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2008</TotalTime>
  <Words>1512</Words>
  <Application>Microsoft Office PowerPoint</Application>
  <PresentationFormat>Widescreen</PresentationFormat>
  <Paragraphs>371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Phipps, Michael</cp:lastModifiedBy>
  <cp:revision>143</cp:revision>
  <dcterms:created xsi:type="dcterms:W3CDTF">2016-01-06T00:09:57Z</dcterms:created>
  <dcterms:modified xsi:type="dcterms:W3CDTF">2021-05-17T20:49:14Z</dcterms:modified>
</cp:coreProperties>
</file>