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81" r:id="rId20"/>
    <p:sldId id="282" r:id="rId21"/>
    <p:sldId id="283" r:id="rId22"/>
    <p:sldId id="284" r:id="rId23"/>
    <p:sldId id="285" r:id="rId24"/>
    <p:sldId id="286" r:id="rId25"/>
    <p:sldId id="287" r:id="rId26"/>
    <p:sldId id="288" r:id="rId27"/>
    <p:sldId id="305" r:id="rId28"/>
    <p:sldId id="306" r:id="rId29"/>
    <p:sldId id="274" r:id="rId30"/>
    <p:sldId id="275" r:id="rId31"/>
    <p:sldId id="276" r:id="rId32"/>
    <p:sldId id="277" r:id="rId33"/>
    <p:sldId id="278" r:id="rId34"/>
    <p:sldId id="279" r:id="rId35"/>
    <p:sldId id="280" r:id="rId36"/>
    <p:sldId id="289" r:id="rId37"/>
    <p:sldId id="290" r:id="rId38"/>
    <p:sldId id="291" r:id="rId39"/>
    <p:sldId id="292" r:id="rId40"/>
    <p:sldId id="293" r:id="rId41"/>
    <p:sldId id="294" r:id="rId42"/>
    <p:sldId id="295" r:id="rId43"/>
    <p:sldId id="298" r:id="rId44"/>
    <p:sldId id="296" r:id="rId45"/>
    <p:sldId id="297" r:id="rId46"/>
    <p:sldId id="299" r:id="rId47"/>
    <p:sldId id="300" r:id="rId48"/>
    <p:sldId id="301" r:id="rId49"/>
    <p:sldId id="304" r:id="rId50"/>
    <p:sldId id="302"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147" d="100"/>
          <a:sy n="147" d="100"/>
        </p:scale>
        <p:origin x="128"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pps, Michael" userId="22b19e64-ae93-4d74-aed7-bbb364ca0772" providerId="ADAL" clId="{4B2A3356-ACF9-47FD-974E-6CC9F43A3A68}"/>
    <pc:docChg chg="modSld">
      <pc:chgData name="Phipps, Michael" userId="22b19e64-ae93-4d74-aed7-bbb364ca0772" providerId="ADAL" clId="{4B2A3356-ACF9-47FD-974E-6CC9F43A3A68}" dt="2023-06-15T17:25:16.662" v="18" actId="2711"/>
      <pc:docMkLst>
        <pc:docMk/>
      </pc:docMkLst>
      <pc:sldChg chg="modSp mod">
        <pc:chgData name="Phipps, Michael" userId="22b19e64-ae93-4d74-aed7-bbb364ca0772" providerId="ADAL" clId="{4B2A3356-ACF9-47FD-974E-6CC9F43A3A68}" dt="2023-06-15T17:24:27.869" v="15" actId="2711"/>
        <pc:sldMkLst>
          <pc:docMk/>
          <pc:sldMk cId="3923744753" sldId="277"/>
        </pc:sldMkLst>
        <pc:spChg chg="mod">
          <ac:chgData name="Phipps, Michael" userId="22b19e64-ae93-4d74-aed7-bbb364ca0772" providerId="ADAL" clId="{4B2A3356-ACF9-47FD-974E-6CC9F43A3A68}" dt="2023-06-15T17:24:27.869" v="15" actId="2711"/>
          <ac:spMkLst>
            <pc:docMk/>
            <pc:sldMk cId="3923744753" sldId="277"/>
            <ac:spMk id="2" creationId="{372625A7-E237-4F37-BEEE-8F46F83DBF73}"/>
          </ac:spMkLst>
        </pc:spChg>
      </pc:sldChg>
      <pc:sldChg chg="modSp mod">
        <pc:chgData name="Phipps, Michael" userId="22b19e64-ae93-4d74-aed7-bbb364ca0772" providerId="ADAL" clId="{4B2A3356-ACF9-47FD-974E-6CC9F43A3A68}" dt="2023-06-15T17:24:12.198" v="14" actId="114"/>
        <pc:sldMkLst>
          <pc:docMk/>
          <pc:sldMk cId="1110820566" sldId="278"/>
        </pc:sldMkLst>
        <pc:spChg chg="mod">
          <ac:chgData name="Phipps, Michael" userId="22b19e64-ae93-4d74-aed7-bbb364ca0772" providerId="ADAL" clId="{4B2A3356-ACF9-47FD-974E-6CC9F43A3A68}" dt="2023-06-15T17:24:12.198" v="14" actId="114"/>
          <ac:spMkLst>
            <pc:docMk/>
            <pc:sldMk cId="1110820566" sldId="278"/>
            <ac:spMk id="2" creationId="{10634C9A-21FF-486F-BE5F-368BA7FF7910}"/>
          </ac:spMkLst>
        </pc:spChg>
      </pc:sldChg>
      <pc:sldChg chg="modSp mod">
        <pc:chgData name="Phipps, Michael" userId="22b19e64-ae93-4d74-aed7-bbb364ca0772" providerId="ADAL" clId="{4B2A3356-ACF9-47FD-974E-6CC9F43A3A68}" dt="2023-06-15T17:24:44.784" v="17" actId="2711"/>
        <pc:sldMkLst>
          <pc:docMk/>
          <pc:sldMk cId="2000564761" sldId="279"/>
        </pc:sldMkLst>
        <pc:spChg chg="mod">
          <ac:chgData name="Phipps, Michael" userId="22b19e64-ae93-4d74-aed7-bbb364ca0772" providerId="ADAL" clId="{4B2A3356-ACF9-47FD-974E-6CC9F43A3A68}" dt="2023-06-15T17:24:44.784" v="17" actId="2711"/>
          <ac:spMkLst>
            <pc:docMk/>
            <pc:sldMk cId="2000564761" sldId="279"/>
            <ac:spMk id="2" creationId="{E5E22B44-3218-46A9-915A-25397E6221EE}"/>
          </ac:spMkLst>
        </pc:spChg>
      </pc:sldChg>
      <pc:sldChg chg="modSp mod">
        <pc:chgData name="Phipps, Michael" userId="22b19e64-ae93-4d74-aed7-bbb364ca0772" providerId="ADAL" clId="{4B2A3356-ACF9-47FD-974E-6CC9F43A3A68}" dt="2023-06-15T17:22:44.283" v="2" actId="255"/>
        <pc:sldMkLst>
          <pc:docMk/>
          <pc:sldMk cId="559737313" sldId="283"/>
        </pc:sldMkLst>
        <pc:spChg chg="mod">
          <ac:chgData name="Phipps, Michael" userId="22b19e64-ae93-4d74-aed7-bbb364ca0772" providerId="ADAL" clId="{4B2A3356-ACF9-47FD-974E-6CC9F43A3A68}" dt="2023-06-15T17:22:44.283" v="2" actId="255"/>
          <ac:spMkLst>
            <pc:docMk/>
            <pc:sldMk cId="559737313" sldId="283"/>
            <ac:spMk id="2" creationId="{E462F885-720D-4B52-A446-C2ABC71CBEBE}"/>
          </ac:spMkLst>
        </pc:spChg>
      </pc:sldChg>
      <pc:sldChg chg="modSp mod">
        <pc:chgData name="Phipps, Michael" userId="22b19e64-ae93-4d74-aed7-bbb364ca0772" providerId="ADAL" clId="{4B2A3356-ACF9-47FD-974E-6CC9F43A3A68}" dt="2023-06-15T17:22:59.110" v="4" actId="255"/>
        <pc:sldMkLst>
          <pc:docMk/>
          <pc:sldMk cId="4020800074" sldId="285"/>
        </pc:sldMkLst>
        <pc:spChg chg="mod">
          <ac:chgData name="Phipps, Michael" userId="22b19e64-ae93-4d74-aed7-bbb364ca0772" providerId="ADAL" clId="{4B2A3356-ACF9-47FD-974E-6CC9F43A3A68}" dt="2023-06-15T17:22:59.110" v="4" actId="255"/>
          <ac:spMkLst>
            <pc:docMk/>
            <pc:sldMk cId="4020800074" sldId="285"/>
            <ac:spMk id="2" creationId="{A10DE2B0-B0F1-4E22-A3E2-A1D8A82BBB42}"/>
          </ac:spMkLst>
        </pc:spChg>
      </pc:sldChg>
      <pc:sldChg chg="modSp mod">
        <pc:chgData name="Phipps, Michael" userId="22b19e64-ae93-4d74-aed7-bbb364ca0772" providerId="ADAL" clId="{4B2A3356-ACF9-47FD-974E-6CC9F43A3A68}" dt="2023-06-15T17:25:16.662" v="18" actId="2711"/>
        <pc:sldMkLst>
          <pc:docMk/>
          <pc:sldMk cId="3730399315" sldId="301"/>
        </pc:sldMkLst>
        <pc:spChg chg="mod">
          <ac:chgData name="Phipps, Michael" userId="22b19e64-ae93-4d74-aed7-bbb364ca0772" providerId="ADAL" clId="{4B2A3356-ACF9-47FD-974E-6CC9F43A3A68}" dt="2023-06-15T17:25:16.662" v="18" actId="2711"/>
          <ac:spMkLst>
            <pc:docMk/>
            <pc:sldMk cId="3730399315" sldId="301"/>
            <ac:spMk id="2" creationId="{45BC529C-87D6-43F9-9BD1-DB7EF8DBDC23}"/>
          </ac:spMkLst>
        </pc:spChg>
      </pc:sldChg>
      <pc:sldChg chg="modSp mod">
        <pc:chgData name="Phipps, Michael" userId="22b19e64-ae93-4d74-aed7-bbb364ca0772" providerId="ADAL" clId="{4B2A3356-ACF9-47FD-974E-6CC9F43A3A68}" dt="2023-06-15T17:23:49.085" v="12" actId="14100"/>
        <pc:sldMkLst>
          <pc:docMk/>
          <pc:sldMk cId="680644932" sldId="305"/>
        </pc:sldMkLst>
        <pc:spChg chg="mod">
          <ac:chgData name="Phipps, Michael" userId="22b19e64-ae93-4d74-aed7-bbb364ca0772" providerId="ADAL" clId="{4B2A3356-ACF9-47FD-974E-6CC9F43A3A68}" dt="2023-06-15T17:23:49.085" v="12" actId="14100"/>
          <ac:spMkLst>
            <pc:docMk/>
            <pc:sldMk cId="680644932" sldId="30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01C9-5B00-4E91-9E8F-2D83C4EE3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BF2545-399D-4F60-A55E-1539311EB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491147-C599-4AD7-B3B4-BF2DF2F0F262}"/>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5" name="Footer Placeholder 4">
            <a:extLst>
              <a:ext uri="{FF2B5EF4-FFF2-40B4-BE49-F238E27FC236}">
                <a16:creationId xmlns:a16="http://schemas.microsoft.com/office/drawing/2014/main" id="{D20F74E6-50EF-4208-8CE5-376775F9D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47BC6-3E90-4EE9-8EF8-4D2969857060}"/>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2161387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F241-35F6-4431-99F9-A9E66B73A5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F2CE03-24E5-47EC-9EED-1738221E4C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57D44-C053-4B6F-B9C4-29679D26D2FD}"/>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5" name="Footer Placeholder 4">
            <a:extLst>
              <a:ext uri="{FF2B5EF4-FFF2-40B4-BE49-F238E27FC236}">
                <a16:creationId xmlns:a16="http://schemas.microsoft.com/office/drawing/2014/main" id="{CE05593E-A805-4477-929A-1349481BA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69FE6-3EE4-4008-8828-301B33363B09}"/>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310403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96014-0BC7-4B13-BC1A-03682FBEE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B0A366-C168-4308-AD5E-8413A77839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0D074-4EE3-4CB0-8EFA-B7648D82259C}"/>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5" name="Footer Placeholder 4">
            <a:extLst>
              <a:ext uri="{FF2B5EF4-FFF2-40B4-BE49-F238E27FC236}">
                <a16:creationId xmlns:a16="http://schemas.microsoft.com/office/drawing/2014/main" id="{E49D8F04-DBB8-467A-94FB-CC740214D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9AB1D-EB56-41A5-8753-AD1C6A9DC987}"/>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360774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5178-53F8-4DF5-BD9E-FB814D99F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F6C72-DED8-44D8-9ADE-CD8B376EC4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9B144-2A67-4E6E-9041-FA05732A06C6}"/>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5" name="Footer Placeholder 4">
            <a:extLst>
              <a:ext uri="{FF2B5EF4-FFF2-40B4-BE49-F238E27FC236}">
                <a16:creationId xmlns:a16="http://schemas.microsoft.com/office/drawing/2014/main" id="{FE577768-48AA-4EF0-8821-6692E8720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F4C73-0F37-4710-8730-77B9C1BD15F5}"/>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97827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A703-63ED-4CF9-84E0-07F6EC8B72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05070-B2DA-4EA7-80D4-27E9EA22C1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E78E9A-E741-40B4-9928-C58DED504419}"/>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5" name="Footer Placeholder 4">
            <a:extLst>
              <a:ext uri="{FF2B5EF4-FFF2-40B4-BE49-F238E27FC236}">
                <a16:creationId xmlns:a16="http://schemas.microsoft.com/office/drawing/2014/main" id="{9E31C83F-064C-40D3-B96B-0563DDA18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B3F5C-C58B-4842-A134-4D269884A818}"/>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124715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C6F8-8CF7-4901-A659-8C6F58260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64634-465B-4235-B84E-23C8ED788B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2564E-B10D-409A-AD9B-D24E45CB9B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2B6074-0F1C-4D99-A31D-5C6109F9C48D}"/>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6" name="Footer Placeholder 5">
            <a:extLst>
              <a:ext uri="{FF2B5EF4-FFF2-40B4-BE49-F238E27FC236}">
                <a16:creationId xmlns:a16="http://schemas.microsoft.com/office/drawing/2014/main" id="{D5B81E64-F494-4EAF-9C08-D21EBC89F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EA339-24F6-45A2-B925-53D318117F4D}"/>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155097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E9BF-C76E-475E-AD35-C894D834A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58A7DA-AD21-4B78-AE5B-81F7D7D0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0121C8-F45B-4A71-A618-20301A80C7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8F988-6C53-41EB-B10B-0DA400F92E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C09EAB-A8D1-4E07-84FD-2DB7BCD801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DB1AA2-F996-48A0-93CF-90349E2C026A}"/>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8" name="Footer Placeholder 7">
            <a:extLst>
              <a:ext uri="{FF2B5EF4-FFF2-40B4-BE49-F238E27FC236}">
                <a16:creationId xmlns:a16="http://schemas.microsoft.com/office/drawing/2014/main" id="{A7AD65B5-D572-458B-8EC9-F7C485363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9351E-DE0B-4D46-84D1-F25D78D22098}"/>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113775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049C-4FFD-493B-81EA-5765EF0EFF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D20FE2-9EC8-457C-865B-B977A10736D8}"/>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4" name="Footer Placeholder 3">
            <a:extLst>
              <a:ext uri="{FF2B5EF4-FFF2-40B4-BE49-F238E27FC236}">
                <a16:creationId xmlns:a16="http://schemas.microsoft.com/office/drawing/2014/main" id="{4F85597D-4C62-4A28-92D9-583C15037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4E3D0-4F1E-4623-BE1E-98869791A8ED}"/>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41226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C2667-9178-46F4-A2E8-19710D3717C7}"/>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3" name="Footer Placeholder 2">
            <a:extLst>
              <a:ext uri="{FF2B5EF4-FFF2-40B4-BE49-F238E27FC236}">
                <a16:creationId xmlns:a16="http://schemas.microsoft.com/office/drawing/2014/main" id="{B37703E7-04DA-490C-B707-BECCC00DB9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FD240B-8CCC-41F1-A18C-9FDADF95EA3A}"/>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66051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D83F-1C93-48C9-BAF7-64F2F3509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F8E8B0-575D-4D3B-83D7-9C54096BF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8AC3C2-CDBA-45B2-BEC8-9CDB25190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5059AC-ABD3-4051-91F1-47BF048DC74A}"/>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6" name="Footer Placeholder 5">
            <a:extLst>
              <a:ext uri="{FF2B5EF4-FFF2-40B4-BE49-F238E27FC236}">
                <a16:creationId xmlns:a16="http://schemas.microsoft.com/office/drawing/2014/main" id="{BE032892-F441-4F4F-AD16-3275D8F8D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D2FC0-D59F-4397-8237-82C387FF2531}"/>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45757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CE2C-1F50-4782-BC14-D30A3AC80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7E892A-3B41-4FF5-87F9-E5E30A70B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72B120-B2AB-42C5-925D-E50E623E5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976616-97F1-446D-8AA2-A26D7F3E5D2A}"/>
              </a:ext>
            </a:extLst>
          </p:cNvPr>
          <p:cNvSpPr>
            <a:spLocks noGrp="1"/>
          </p:cNvSpPr>
          <p:nvPr>
            <p:ph type="dt" sz="half" idx="10"/>
          </p:nvPr>
        </p:nvSpPr>
        <p:spPr/>
        <p:txBody>
          <a:bodyPr/>
          <a:lstStyle/>
          <a:p>
            <a:fld id="{070FB75D-DD1B-4405-958A-D00D8295109E}" type="datetimeFigureOut">
              <a:rPr lang="en-US" smtClean="0"/>
              <a:t>6/15/2023</a:t>
            </a:fld>
            <a:endParaRPr lang="en-US"/>
          </a:p>
        </p:txBody>
      </p:sp>
      <p:sp>
        <p:nvSpPr>
          <p:cNvPr id="6" name="Footer Placeholder 5">
            <a:extLst>
              <a:ext uri="{FF2B5EF4-FFF2-40B4-BE49-F238E27FC236}">
                <a16:creationId xmlns:a16="http://schemas.microsoft.com/office/drawing/2014/main" id="{DA402CD9-C203-47C0-9A36-4F98CBCFA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0F8C5-538D-4425-8A03-AEF05C041996}"/>
              </a:ext>
            </a:extLst>
          </p:cNvPr>
          <p:cNvSpPr>
            <a:spLocks noGrp="1"/>
          </p:cNvSpPr>
          <p:nvPr>
            <p:ph type="sldNum" sz="quarter" idx="12"/>
          </p:nvPr>
        </p:nvSpPr>
        <p:spPr/>
        <p:txBody>
          <a:bodyPr/>
          <a:lstStyle/>
          <a:p>
            <a:fld id="{B1FCB649-C2A6-45C8-8DC8-97E146F557E9}" type="slidenum">
              <a:rPr lang="en-US" smtClean="0"/>
              <a:t>‹#›</a:t>
            </a:fld>
            <a:endParaRPr lang="en-US"/>
          </a:p>
        </p:txBody>
      </p:sp>
    </p:spTree>
    <p:extLst>
      <p:ext uri="{BB962C8B-B14F-4D97-AF65-F5344CB8AC3E}">
        <p14:creationId xmlns:p14="http://schemas.microsoft.com/office/powerpoint/2010/main" val="222046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70A4C0-FD4D-4426-983E-6625355E7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A30D7-A7AF-4E1A-8882-12402101C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F9673-D9CC-43D6-80BF-8B7570113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FB75D-DD1B-4405-958A-D00D8295109E}" type="datetimeFigureOut">
              <a:rPr lang="en-US" smtClean="0"/>
              <a:t>6/15/2023</a:t>
            </a:fld>
            <a:endParaRPr lang="en-US"/>
          </a:p>
        </p:txBody>
      </p:sp>
      <p:sp>
        <p:nvSpPr>
          <p:cNvPr id="5" name="Footer Placeholder 4">
            <a:extLst>
              <a:ext uri="{FF2B5EF4-FFF2-40B4-BE49-F238E27FC236}">
                <a16:creationId xmlns:a16="http://schemas.microsoft.com/office/drawing/2014/main" id="{9A41901B-BD4A-4D26-B861-3CF13A84D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0469D0-A5E1-4979-AFC1-00417A611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CB649-C2A6-45C8-8DC8-97E146F557E9}" type="slidenum">
              <a:rPr lang="en-US" smtClean="0"/>
              <a:t>‹#›</a:t>
            </a:fld>
            <a:endParaRPr lang="en-US"/>
          </a:p>
        </p:txBody>
      </p:sp>
    </p:spTree>
    <p:extLst>
      <p:ext uri="{BB962C8B-B14F-4D97-AF65-F5344CB8AC3E}">
        <p14:creationId xmlns:p14="http://schemas.microsoft.com/office/powerpoint/2010/main" val="258890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AA6D-0809-4679-945C-E1A45EE0DA63}"/>
              </a:ext>
            </a:extLst>
          </p:cNvPr>
          <p:cNvSpPr>
            <a:spLocks noGrp="1"/>
          </p:cNvSpPr>
          <p:nvPr>
            <p:ph type="ctrTitle"/>
          </p:nvPr>
        </p:nvSpPr>
        <p:spPr>
          <a:xfrm>
            <a:off x="1524000" y="2938317"/>
            <a:ext cx="9144000" cy="981366"/>
          </a:xfrm>
        </p:spPr>
        <p:txBody>
          <a:bodyPr>
            <a:normAutofit/>
          </a:bodyPr>
          <a:lstStyle/>
          <a:p>
            <a:r>
              <a:rPr lang="en-US" dirty="0"/>
              <a:t>Data Types</a:t>
            </a:r>
          </a:p>
        </p:txBody>
      </p:sp>
    </p:spTree>
    <p:extLst>
      <p:ext uri="{BB962C8B-B14F-4D97-AF65-F5344CB8AC3E}">
        <p14:creationId xmlns:p14="http://schemas.microsoft.com/office/powerpoint/2010/main" val="237473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44C6-A603-4508-B7EB-B0D0E149806D}"/>
              </a:ext>
            </a:extLst>
          </p:cNvPr>
          <p:cNvSpPr>
            <a:spLocks noGrp="1"/>
          </p:cNvSpPr>
          <p:nvPr>
            <p:ph type="title"/>
          </p:nvPr>
        </p:nvSpPr>
        <p:spPr>
          <a:xfrm>
            <a:off x="838200" y="365125"/>
            <a:ext cx="10515600" cy="5914377"/>
          </a:xfrm>
        </p:spPr>
        <p:txBody>
          <a:bodyPr/>
          <a:lstStyle/>
          <a:p>
            <a:r>
              <a:rPr lang="en-US" dirty="0"/>
              <a:t>In Java, the most obvious example of a composite type is a </a:t>
            </a:r>
            <a:r>
              <a:rPr lang="en-US" i="1" dirty="0"/>
              <a:t>class</a:t>
            </a:r>
            <a:r>
              <a:rPr lang="en-US" dirty="0"/>
              <a:t>. In C, </a:t>
            </a:r>
            <a:r>
              <a:rPr lang="en-US" i="1" dirty="0"/>
              <a:t>struct</a:t>
            </a:r>
            <a:r>
              <a:rPr lang="en-US" dirty="0"/>
              <a:t> is a composite type.</a:t>
            </a:r>
          </a:p>
        </p:txBody>
      </p:sp>
    </p:spTree>
    <p:extLst>
      <p:ext uri="{BB962C8B-B14F-4D97-AF65-F5344CB8AC3E}">
        <p14:creationId xmlns:p14="http://schemas.microsoft.com/office/powerpoint/2010/main" val="267922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DC49-D66A-4018-ACF6-AC6A794EB636}"/>
              </a:ext>
            </a:extLst>
          </p:cNvPr>
          <p:cNvSpPr>
            <a:spLocks noGrp="1"/>
          </p:cNvSpPr>
          <p:nvPr>
            <p:ph type="title"/>
          </p:nvPr>
        </p:nvSpPr>
        <p:spPr>
          <a:xfrm>
            <a:off x="838200" y="365125"/>
            <a:ext cx="10515600" cy="6119651"/>
          </a:xfrm>
        </p:spPr>
        <p:txBody>
          <a:bodyPr/>
          <a:lstStyle/>
          <a:p>
            <a:r>
              <a:rPr lang="en-US" dirty="0"/>
              <a:t>A few that are, perhaps, a little more subtle:</a:t>
            </a:r>
            <a:br>
              <a:rPr lang="en-US" dirty="0"/>
            </a:br>
            <a:r>
              <a:rPr lang="en-US" dirty="0"/>
              <a:t>array</a:t>
            </a:r>
            <a:br>
              <a:rPr lang="en-US" dirty="0"/>
            </a:br>
            <a:r>
              <a:rPr lang="en-US" dirty="0"/>
              <a:t>union</a:t>
            </a:r>
            <a:br>
              <a:rPr lang="en-US" dirty="0"/>
            </a:br>
            <a:endParaRPr lang="en-US" dirty="0"/>
          </a:p>
        </p:txBody>
      </p:sp>
    </p:spTree>
    <p:extLst>
      <p:ext uri="{BB962C8B-B14F-4D97-AF65-F5344CB8AC3E}">
        <p14:creationId xmlns:p14="http://schemas.microsoft.com/office/powerpoint/2010/main" val="61421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A963-5CBB-439D-B373-2728AFEE7565}"/>
              </a:ext>
            </a:extLst>
          </p:cNvPr>
          <p:cNvSpPr>
            <a:spLocks noGrp="1"/>
          </p:cNvSpPr>
          <p:nvPr>
            <p:ph type="title"/>
          </p:nvPr>
        </p:nvSpPr>
        <p:spPr>
          <a:xfrm>
            <a:off x="838200" y="365125"/>
            <a:ext cx="10515600" cy="6035675"/>
          </a:xfrm>
        </p:spPr>
        <p:txBody>
          <a:bodyPr/>
          <a:lstStyle/>
          <a:p>
            <a:pPr algn="ctr"/>
            <a:r>
              <a:rPr lang="en-US" dirty="0"/>
              <a:t>Pointers and reference types</a:t>
            </a:r>
          </a:p>
        </p:txBody>
      </p:sp>
    </p:spTree>
    <p:extLst>
      <p:ext uri="{BB962C8B-B14F-4D97-AF65-F5344CB8AC3E}">
        <p14:creationId xmlns:p14="http://schemas.microsoft.com/office/powerpoint/2010/main" val="381903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99E3-FDDF-41A5-9034-F0E786F5C659}"/>
              </a:ext>
            </a:extLst>
          </p:cNvPr>
          <p:cNvSpPr>
            <a:spLocks noGrp="1"/>
          </p:cNvSpPr>
          <p:nvPr>
            <p:ph type="title"/>
          </p:nvPr>
        </p:nvSpPr>
        <p:spPr>
          <a:xfrm>
            <a:off x="838200" y="365125"/>
            <a:ext cx="10515600" cy="6082328"/>
          </a:xfrm>
        </p:spPr>
        <p:txBody>
          <a:bodyPr/>
          <a:lstStyle/>
          <a:p>
            <a:r>
              <a:rPr lang="en-US" dirty="0"/>
              <a:t>A pointer indicates an address, or a particular location in the computer’s memory. If this is unfamiliar, consider it like an address for a house. The address refers to the house, but it isn’t the SAME as the house.</a:t>
            </a:r>
          </a:p>
        </p:txBody>
      </p:sp>
    </p:spTree>
    <p:extLst>
      <p:ext uri="{BB962C8B-B14F-4D97-AF65-F5344CB8AC3E}">
        <p14:creationId xmlns:p14="http://schemas.microsoft.com/office/powerpoint/2010/main" val="343848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374E-9EE7-4B3D-AC9D-8D86EB6753C1}"/>
              </a:ext>
            </a:extLst>
          </p:cNvPr>
          <p:cNvSpPr>
            <a:spLocks noGrp="1"/>
          </p:cNvSpPr>
          <p:nvPr>
            <p:ph type="title"/>
          </p:nvPr>
        </p:nvSpPr>
        <p:spPr>
          <a:xfrm>
            <a:off x="838200" y="365125"/>
            <a:ext cx="10515600" cy="6017014"/>
          </a:xfrm>
        </p:spPr>
        <p:txBody>
          <a:bodyPr>
            <a:normAutofit/>
          </a:bodyPr>
          <a:lstStyle/>
          <a:p>
            <a:r>
              <a:rPr lang="en-US" dirty="0"/>
              <a:t>Pointers are numbers, since the computer’s memory starts at 0 and goes to (however much memory the computer has). </a:t>
            </a:r>
          </a:p>
        </p:txBody>
      </p:sp>
    </p:spTree>
    <p:extLst>
      <p:ext uri="{BB962C8B-B14F-4D97-AF65-F5344CB8AC3E}">
        <p14:creationId xmlns:p14="http://schemas.microsoft.com/office/powerpoint/2010/main" val="214519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9D90-D92F-4569-B730-99EE17A4462F}"/>
              </a:ext>
            </a:extLst>
          </p:cNvPr>
          <p:cNvSpPr>
            <a:spLocks noGrp="1"/>
          </p:cNvSpPr>
          <p:nvPr>
            <p:ph type="title"/>
          </p:nvPr>
        </p:nvSpPr>
        <p:spPr>
          <a:xfrm>
            <a:off x="838200" y="365125"/>
            <a:ext cx="10515600" cy="5989022"/>
          </a:xfrm>
        </p:spPr>
        <p:txBody>
          <a:bodyPr>
            <a:normAutofit/>
          </a:bodyPr>
          <a:lstStyle/>
          <a:p>
            <a:r>
              <a:rPr lang="en-US" dirty="0"/>
              <a:t>NULL</a:t>
            </a:r>
            <a:br>
              <a:rPr lang="en-US" dirty="0"/>
            </a:br>
            <a:br>
              <a:rPr lang="en-US" dirty="0"/>
            </a:br>
            <a:r>
              <a:rPr lang="en-US" dirty="0"/>
              <a:t>Pointers can point to a special value “NULL” - this means that there is no memory there. In terms of house addresses, you can think of it as “I don’t know” </a:t>
            </a:r>
          </a:p>
        </p:txBody>
      </p:sp>
    </p:spTree>
    <p:extLst>
      <p:ext uri="{BB962C8B-B14F-4D97-AF65-F5344CB8AC3E}">
        <p14:creationId xmlns:p14="http://schemas.microsoft.com/office/powerpoint/2010/main" val="108174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1AB5-3EDD-4CDC-9FE6-6EBE96E253C5}"/>
              </a:ext>
            </a:extLst>
          </p:cNvPr>
          <p:cNvSpPr>
            <a:spLocks noGrp="1"/>
          </p:cNvSpPr>
          <p:nvPr>
            <p:ph type="title"/>
          </p:nvPr>
        </p:nvSpPr>
        <p:spPr>
          <a:xfrm>
            <a:off x="838200" y="365125"/>
            <a:ext cx="10515600" cy="5905046"/>
          </a:xfrm>
        </p:spPr>
        <p:txBody>
          <a:bodyPr/>
          <a:lstStyle/>
          <a:p>
            <a:r>
              <a:rPr lang="en-US" dirty="0"/>
              <a:t>You can do math on pointers to get new pointers! This is dangerous if you are not careful, since you may not have access to that memory. </a:t>
            </a:r>
          </a:p>
        </p:txBody>
      </p:sp>
    </p:spTree>
    <p:extLst>
      <p:ext uri="{BB962C8B-B14F-4D97-AF65-F5344CB8AC3E}">
        <p14:creationId xmlns:p14="http://schemas.microsoft.com/office/powerpoint/2010/main" val="99674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374E-9EE7-4B3D-AC9D-8D86EB6753C1}"/>
              </a:ext>
            </a:extLst>
          </p:cNvPr>
          <p:cNvSpPr>
            <a:spLocks noGrp="1"/>
          </p:cNvSpPr>
          <p:nvPr>
            <p:ph type="title"/>
          </p:nvPr>
        </p:nvSpPr>
        <p:spPr>
          <a:xfrm>
            <a:off x="838200" y="365125"/>
            <a:ext cx="10515600" cy="6017014"/>
          </a:xfrm>
        </p:spPr>
        <p:txBody>
          <a:bodyPr>
            <a:normAutofit/>
          </a:bodyPr>
          <a:lstStyle/>
          <a:p>
            <a:r>
              <a:rPr lang="en-US" dirty="0"/>
              <a:t>References are an alias for another variable. They are often pointers, as well, but hidden by the compiler. They are often not re-assignable and must point to something. You can not do math on them.</a:t>
            </a:r>
          </a:p>
        </p:txBody>
      </p:sp>
    </p:spTree>
    <p:extLst>
      <p:ext uri="{BB962C8B-B14F-4D97-AF65-F5344CB8AC3E}">
        <p14:creationId xmlns:p14="http://schemas.microsoft.com/office/powerpoint/2010/main" val="395880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4270-C185-4D95-8469-19444B4A13DA}"/>
              </a:ext>
            </a:extLst>
          </p:cNvPr>
          <p:cNvSpPr>
            <a:spLocks noGrp="1"/>
          </p:cNvSpPr>
          <p:nvPr>
            <p:ph type="title"/>
          </p:nvPr>
        </p:nvSpPr>
        <p:spPr>
          <a:xfrm>
            <a:off x="838200" y="365125"/>
            <a:ext cx="10515600" cy="6184965"/>
          </a:xfrm>
        </p:spPr>
        <p:txBody>
          <a:bodyPr>
            <a:normAutofit/>
          </a:bodyPr>
          <a:lstStyle/>
          <a:p>
            <a:r>
              <a:rPr lang="en-US" dirty="0"/>
              <a:t>Example in C:</a:t>
            </a:r>
            <a:br>
              <a:rPr lang="en-US" dirty="0"/>
            </a:br>
            <a:br>
              <a:rPr lang="en-US" dirty="0"/>
            </a:br>
            <a:r>
              <a:rPr lang="en-US" dirty="0" err="1"/>
              <a:t>int</a:t>
            </a:r>
            <a:r>
              <a:rPr lang="en-US" dirty="0"/>
              <a:t> j=0;</a:t>
            </a:r>
            <a:br>
              <a:rPr lang="en-US" dirty="0"/>
            </a:br>
            <a:r>
              <a:rPr lang="en-US" dirty="0" err="1"/>
              <a:t>int</a:t>
            </a:r>
            <a:r>
              <a:rPr lang="en-US" dirty="0"/>
              <a:t> &amp;a = j; // get a reference</a:t>
            </a:r>
            <a:br>
              <a:rPr lang="en-US" dirty="0"/>
            </a:br>
            <a:r>
              <a:rPr lang="en-US" dirty="0"/>
              <a:t>a = 1; // j is now 1 as well.</a:t>
            </a:r>
            <a:br>
              <a:rPr lang="en-US" dirty="0"/>
            </a:br>
            <a:r>
              <a:rPr lang="en-US" dirty="0" err="1"/>
              <a:t>int</a:t>
            </a:r>
            <a:r>
              <a:rPr lang="en-US" dirty="0"/>
              <a:t> *x = &amp;j; // x now points to j; *x is an </a:t>
            </a:r>
            <a:r>
              <a:rPr lang="en-US" dirty="0" err="1"/>
              <a:t>int</a:t>
            </a:r>
            <a:br>
              <a:rPr lang="en-US" dirty="0"/>
            </a:br>
            <a:r>
              <a:rPr lang="en-US" dirty="0"/>
              <a:t>*x = 5; // j, a and *x are all now 5.</a:t>
            </a:r>
            <a:br>
              <a:rPr lang="en-US" dirty="0"/>
            </a:br>
            <a:br>
              <a:rPr lang="en-US" dirty="0"/>
            </a:br>
            <a:endParaRPr lang="en-US" dirty="0"/>
          </a:p>
        </p:txBody>
      </p:sp>
    </p:spTree>
    <p:extLst>
      <p:ext uri="{BB962C8B-B14F-4D97-AF65-F5344CB8AC3E}">
        <p14:creationId xmlns:p14="http://schemas.microsoft.com/office/powerpoint/2010/main" val="976298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04AF-9C15-4E2F-8145-DE6BEF24F3F1}"/>
              </a:ext>
            </a:extLst>
          </p:cNvPr>
          <p:cNvSpPr>
            <a:spLocks noGrp="1"/>
          </p:cNvSpPr>
          <p:nvPr>
            <p:ph type="title"/>
          </p:nvPr>
        </p:nvSpPr>
        <p:spPr>
          <a:xfrm>
            <a:off x="838200" y="365125"/>
            <a:ext cx="10515600" cy="5961030"/>
          </a:xfrm>
        </p:spPr>
        <p:txBody>
          <a:bodyPr/>
          <a:lstStyle/>
          <a:p>
            <a:r>
              <a:rPr lang="en-US" dirty="0"/>
              <a:t>Abstract Data Types</a:t>
            </a:r>
            <a:br>
              <a:rPr lang="en-US" dirty="0"/>
            </a:br>
            <a:r>
              <a:rPr lang="en-US" sz="3600" dirty="0"/>
              <a:t>Data types that “hide” their internals and offer a defined set of operations</a:t>
            </a:r>
          </a:p>
        </p:txBody>
      </p:sp>
    </p:spTree>
    <p:extLst>
      <p:ext uri="{BB962C8B-B14F-4D97-AF65-F5344CB8AC3E}">
        <p14:creationId xmlns:p14="http://schemas.microsoft.com/office/powerpoint/2010/main" val="68465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AA6D-0809-4679-945C-E1A45EE0DA63}"/>
              </a:ext>
            </a:extLst>
          </p:cNvPr>
          <p:cNvSpPr>
            <a:spLocks noGrp="1"/>
          </p:cNvSpPr>
          <p:nvPr>
            <p:ph type="ctrTitle"/>
          </p:nvPr>
        </p:nvSpPr>
        <p:spPr>
          <a:xfrm>
            <a:off x="1524000" y="2938317"/>
            <a:ext cx="9144000" cy="981366"/>
          </a:xfrm>
        </p:spPr>
        <p:txBody>
          <a:bodyPr>
            <a:normAutofit/>
          </a:bodyPr>
          <a:lstStyle/>
          <a:p>
            <a:r>
              <a:rPr lang="en-US" dirty="0"/>
              <a:t>What is a data type?</a:t>
            </a:r>
          </a:p>
        </p:txBody>
      </p:sp>
    </p:spTree>
    <p:extLst>
      <p:ext uri="{BB962C8B-B14F-4D97-AF65-F5344CB8AC3E}">
        <p14:creationId xmlns:p14="http://schemas.microsoft.com/office/powerpoint/2010/main" val="224888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762A-733F-43F3-944E-0C76B2214B9E}"/>
              </a:ext>
            </a:extLst>
          </p:cNvPr>
          <p:cNvSpPr>
            <a:spLocks noGrp="1"/>
          </p:cNvSpPr>
          <p:nvPr>
            <p:ph type="title"/>
          </p:nvPr>
        </p:nvSpPr>
        <p:spPr>
          <a:xfrm>
            <a:off x="838200" y="365125"/>
            <a:ext cx="10515600" cy="6147642"/>
          </a:xfrm>
        </p:spPr>
        <p:txBody>
          <a:bodyPr/>
          <a:lstStyle/>
          <a:p>
            <a:r>
              <a:rPr lang="en-US" dirty="0"/>
              <a:t>The most obvious Abstract Data Type that you have all worked with?</a:t>
            </a:r>
            <a:br>
              <a:rPr lang="en-US" dirty="0"/>
            </a:br>
            <a:br>
              <a:rPr lang="en-US" dirty="0"/>
            </a:br>
            <a:r>
              <a:rPr lang="en-US" dirty="0"/>
              <a:t>Java classes</a:t>
            </a:r>
          </a:p>
        </p:txBody>
      </p:sp>
    </p:spTree>
    <p:extLst>
      <p:ext uri="{BB962C8B-B14F-4D97-AF65-F5344CB8AC3E}">
        <p14:creationId xmlns:p14="http://schemas.microsoft.com/office/powerpoint/2010/main" val="1759903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F885-720D-4B52-A446-C2ABC71CBEBE}"/>
              </a:ext>
            </a:extLst>
          </p:cNvPr>
          <p:cNvSpPr>
            <a:spLocks noGrp="1"/>
          </p:cNvSpPr>
          <p:nvPr>
            <p:ph type="title"/>
          </p:nvPr>
        </p:nvSpPr>
        <p:spPr>
          <a:xfrm>
            <a:off x="838200" y="365125"/>
            <a:ext cx="10515600" cy="6128981"/>
          </a:xfrm>
        </p:spPr>
        <p:txBody>
          <a:bodyPr>
            <a:normAutofit/>
          </a:bodyPr>
          <a:lstStyle/>
          <a:p>
            <a:r>
              <a:rPr lang="en-US" dirty="0"/>
              <a:t>But ADTs can exist in other languages, even non-object oriented languages!</a:t>
            </a:r>
            <a:br>
              <a:rPr lang="en-US" dirty="0"/>
            </a:br>
            <a:br>
              <a:rPr lang="en-US" dirty="0"/>
            </a:br>
            <a:r>
              <a:rPr lang="en-US" dirty="0"/>
              <a:t>For example, a linked list in C:</a:t>
            </a:r>
            <a:br>
              <a:rPr lang="en-US" dirty="0"/>
            </a:br>
            <a:br>
              <a:rPr lang="en-US" dirty="0"/>
            </a:br>
            <a:r>
              <a:rPr lang="en-US" sz="2400" dirty="0">
                <a:latin typeface="Consolas" panose="020B0609020204030204" pitchFamily="49" charset="0"/>
              </a:rPr>
              <a:t>typedef struct Node {</a:t>
            </a:r>
            <a:br>
              <a:rPr lang="en-US" sz="2400" dirty="0">
                <a:latin typeface="Consolas" panose="020B0609020204030204" pitchFamily="49" charset="0"/>
              </a:rPr>
            </a:br>
            <a:r>
              <a:rPr lang="en-US" sz="2400" dirty="0">
                <a:latin typeface="Consolas" panose="020B0609020204030204" pitchFamily="49" charset="0"/>
              </a:rPr>
              <a:t>	void *data; // Remember void * points to anything</a:t>
            </a:r>
            <a:br>
              <a:rPr lang="en-US" sz="2400" dirty="0">
                <a:latin typeface="Consolas" panose="020B0609020204030204" pitchFamily="49" charset="0"/>
              </a:rPr>
            </a:br>
            <a:r>
              <a:rPr lang="en-US" sz="2400" dirty="0">
                <a:latin typeface="Consolas" panose="020B0609020204030204" pitchFamily="49" charset="0"/>
              </a:rPr>
              <a:t>	struct Node *next;</a:t>
            </a:r>
            <a:br>
              <a:rPr lang="en-US" sz="2400" dirty="0">
                <a:latin typeface="Consolas" panose="020B0609020204030204" pitchFamily="49" charset="0"/>
              </a:rPr>
            </a:br>
            <a:r>
              <a:rPr lang="en-US" sz="2400" dirty="0">
                <a:latin typeface="Consolas" panose="020B0609020204030204" pitchFamily="49" charset="0"/>
              </a:rPr>
              <a:t>}</a:t>
            </a:r>
          </a:p>
        </p:txBody>
      </p:sp>
    </p:spTree>
    <p:extLst>
      <p:ext uri="{BB962C8B-B14F-4D97-AF65-F5344CB8AC3E}">
        <p14:creationId xmlns:p14="http://schemas.microsoft.com/office/powerpoint/2010/main" val="559737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0FE8-3604-425F-AD47-BE25F91DF611}"/>
              </a:ext>
            </a:extLst>
          </p:cNvPr>
          <p:cNvSpPr>
            <a:spLocks noGrp="1"/>
          </p:cNvSpPr>
          <p:nvPr>
            <p:ph type="title"/>
          </p:nvPr>
        </p:nvSpPr>
        <p:spPr>
          <a:xfrm>
            <a:off x="838200" y="365125"/>
            <a:ext cx="10515600" cy="5923708"/>
          </a:xfrm>
        </p:spPr>
        <p:txBody>
          <a:bodyPr/>
          <a:lstStyle/>
          <a:p>
            <a:r>
              <a:rPr lang="en-US" dirty="0"/>
              <a:t>Generic Types</a:t>
            </a:r>
            <a:br>
              <a:rPr lang="en-US" dirty="0"/>
            </a:br>
            <a:r>
              <a:rPr lang="en-US" dirty="0" err="1"/>
              <a:t>Types</a:t>
            </a:r>
            <a:r>
              <a:rPr lang="en-US" dirty="0"/>
              <a:t> that refer to other types</a:t>
            </a:r>
          </a:p>
        </p:txBody>
      </p:sp>
    </p:spTree>
    <p:extLst>
      <p:ext uri="{BB962C8B-B14F-4D97-AF65-F5344CB8AC3E}">
        <p14:creationId xmlns:p14="http://schemas.microsoft.com/office/powerpoint/2010/main" val="277290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E2B0-B0F1-4E22-A3E2-A1D8A82BBB42}"/>
              </a:ext>
            </a:extLst>
          </p:cNvPr>
          <p:cNvSpPr>
            <a:spLocks noGrp="1"/>
          </p:cNvSpPr>
          <p:nvPr>
            <p:ph type="title"/>
          </p:nvPr>
        </p:nvSpPr>
        <p:spPr>
          <a:xfrm>
            <a:off x="838200" y="365125"/>
            <a:ext cx="10515600" cy="5970361"/>
          </a:xfrm>
        </p:spPr>
        <p:txBody>
          <a:bodyPr/>
          <a:lstStyle/>
          <a:p>
            <a:r>
              <a:rPr lang="en-US" dirty="0"/>
              <a:t>Example:</a:t>
            </a:r>
            <a:br>
              <a:rPr lang="en-US" dirty="0"/>
            </a:br>
            <a:r>
              <a:rPr lang="en-US" dirty="0"/>
              <a:t>	</a:t>
            </a:r>
            <a:r>
              <a:rPr lang="en-US" sz="3200" dirty="0">
                <a:latin typeface="Consolas" panose="020B0609020204030204" pitchFamily="49" charset="0"/>
              </a:rPr>
              <a:t>List&lt;string&gt; x= new </a:t>
            </a:r>
            <a:r>
              <a:rPr lang="en-US" sz="3200" dirty="0" err="1">
                <a:latin typeface="Consolas" panose="020B0609020204030204" pitchFamily="49" charset="0"/>
              </a:rPr>
              <a:t>ArrayList</a:t>
            </a:r>
            <a:r>
              <a:rPr lang="en-US" sz="3200" dirty="0">
                <a:latin typeface="Consolas" panose="020B0609020204030204" pitchFamily="49" charset="0"/>
              </a:rPr>
              <a:t>&lt;&gt;();</a:t>
            </a:r>
          </a:p>
        </p:txBody>
      </p:sp>
    </p:spTree>
    <p:extLst>
      <p:ext uri="{BB962C8B-B14F-4D97-AF65-F5344CB8AC3E}">
        <p14:creationId xmlns:p14="http://schemas.microsoft.com/office/powerpoint/2010/main" val="402080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53FB-DDFF-43AD-933E-C4733535F99A}"/>
              </a:ext>
            </a:extLst>
          </p:cNvPr>
          <p:cNvSpPr>
            <a:spLocks noGrp="1"/>
          </p:cNvSpPr>
          <p:nvPr>
            <p:ph type="title"/>
          </p:nvPr>
        </p:nvSpPr>
        <p:spPr>
          <a:xfrm>
            <a:off x="838200" y="365125"/>
            <a:ext cx="10515600" cy="6045006"/>
          </a:xfrm>
        </p:spPr>
        <p:txBody>
          <a:bodyPr/>
          <a:lstStyle/>
          <a:p>
            <a:r>
              <a:rPr lang="en-US" dirty="0"/>
              <a:t>Why is List&lt;string&gt; better than the Node with a void * that we saw in C?</a:t>
            </a:r>
          </a:p>
        </p:txBody>
      </p:sp>
    </p:spTree>
    <p:extLst>
      <p:ext uri="{BB962C8B-B14F-4D97-AF65-F5344CB8AC3E}">
        <p14:creationId xmlns:p14="http://schemas.microsoft.com/office/powerpoint/2010/main" val="3321523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9888-6E70-4E43-BB61-3ABD1BCF0A61}"/>
              </a:ext>
            </a:extLst>
          </p:cNvPr>
          <p:cNvSpPr>
            <a:spLocks noGrp="1"/>
          </p:cNvSpPr>
          <p:nvPr>
            <p:ph type="title"/>
          </p:nvPr>
        </p:nvSpPr>
        <p:spPr>
          <a:xfrm>
            <a:off x="838200" y="365125"/>
            <a:ext cx="10515600" cy="6017014"/>
          </a:xfrm>
        </p:spPr>
        <p:txBody>
          <a:bodyPr>
            <a:normAutofit/>
          </a:bodyPr>
          <a:lstStyle/>
          <a:p>
            <a:r>
              <a:rPr lang="en-US" dirty="0"/>
              <a:t>Type Safety – the concept that the type system HELPS US to ensure that our programs are correct. </a:t>
            </a:r>
          </a:p>
        </p:txBody>
      </p:sp>
    </p:spTree>
    <p:extLst>
      <p:ext uri="{BB962C8B-B14F-4D97-AF65-F5344CB8AC3E}">
        <p14:creationId xmlns:p14="http://schemas.microsoft.com/office/powerpoint/2010/main" val="3440426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C361-8E87-4FE1-AA43-512E787E9578}"/>
              </a:ext>
            </a:extLst>
          </p:cNvPr>
          <p:cNvSpPr>
            <a:spLocks noGrp="1"/>
          </p:cNvSpPr>
          <p:nvPr>
            <p:ph type="title"/>
          </p:nvPr>
        </p:nvSpPr>
        <p:spPr>
          <a:xfrm>
            <a:off x="838200" y="365125"/>
            <a:ext cx="10515600" cy="5905046"/>
          </a:xfrm>
        </p:spPr>
        <p:txBody>
          <a:bodyPr/>
          <a:lstStyle/>
          <a:p>
            <a:r>
              <a:rPr lang="en-US" dirty="0"/>
              <a:t>When we specify List&lt;string&gt;, we are creating a new type. </a:t>
            </a:r>
          </a:p>
        </p:txBody>
      </p:sp>
    </p:spTree>
    <p:extLst>
      <p:ext uri="{BB962C8B-B14F-4D97-AF65-F5344CB8AC3E}">
        <p14:creationId xmlns:p14="http://schemas.microsoft.com/office/powerpoint/2010/main" val="3868429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gotcha</a:t>
            </a:r>
            <a:r>
              <a:rPr lang="en-US" dirty="0"/>
              <a:t>”</a:t>
            </a:r>
          </a:p>
        </p:txBody>
      </p:sp>
      <p:sp>
        <p:nvSpPr>
          <p:cNvPr id="3" name="Content Placeholder 2"/>
          <p:cNvSpPr>
            <a:spLocks noGrp="1"/>
          </p:cNvSpPr>
          <p:nvPr>
            <p:ph idx="1"/>
          </p:nvPr>
        </p:nvSpPr>
        <p:spPr>
          <a:xfrm>
            <a:off x="507037" y="1825625"/>
            <a:ext cx="11167814" cy="4351338"/>
          </a:xfrm>
        </p:spPr>
        <p:txBody>
          <a:bodyPr/>
          <a:lstStyle/>
          <a:p>
            <a:pPr marL="0" indent="0">
              <a:buNone/>
            </a:pPr>
            <a:r>
              <a:rPr lang="en-US" dirty="0"/>
              <a:t>One thing that often confuses new developers:</a:t>
            </a:r>
          </a:p>
          <a:p>
            <a:pPr marL="0" indent="0">
              <a:buNone/>
            </a:pPr>
            <a:r>
              <a:rPr lang="en-US" dirty="0" err="1">
                <a:latin typeface="Consolas" panose="020B0609020204030204" pitchFamily="49" charset="0"/>
              </a:rPr>
              <a:t>int</a:t>
            </a:r>
            <a:r>
              <a:rPr lang="en-US" dirty="0">
                <a:latin typeface="Consolas" panose="020B0609020204030204" pitchFamily="49" charset="0"/>
              </a:rPr>
              <a:t> a[10]; // Makes 10 integers and calls them a</a:t>
            </a:r>
          </a:p>
          <a:p>
            <a:pPr marL="0" indent="0">
              <a:buNone/>
            </a:pPr>
            <a:r>
              <a:rPr lang="en-US" dirty="0">
                <a:latin typeface="Consolas" panose="020B0609020204030204" pitchFamily="49" charset="0"/>
              </a:rPr>
              <a:t>Student s[10]; // Makes 10 student </a:t>
            </a:r>
            <a:r>
              <a:rPr lang="en-US" b="1" dirty="0">
                <a:latin typeface="Consolas" panose="020B0609020204030204" pitchFamily="49" charset="0"/>
              </a:rPr>
              <a:t>references</a:t>
            </a:r>
            <a:r>
              <a:rPr lang="en-US" dirty="0">
                <a:latin typeface="Consolas" panose="020B0609020204030204" pitchFamily="49" charset="0"/>
              </a:rPr>
              <a:t>, all NULL.</a:t>
            </a:r>
          </a:p>
          <a:p>
            <a:pPr marL="0" indent="0">
              <a:buNone/>
            </a:pPr>
            <a:endParaRPr lang="en-US" dirty="0"/>
          </a:p>
          <a:p>
            <a:pPr marL="0" indent="0">
              <a:buNone/>
            </a:pPr>
            <a:r>
              <a:rPr lang="en-US" dirty="0"/>
              <a:t>When you make a collection of reference types, you </a:t>
            </a:r>
            <a:r>
              <a:rPr lang="en-US" b="1" dirty="0"/>
              <a:t>must</a:t>
            </a:r>
            <a:r>
              <a:rPr lang="en-US" dirty="0"/>
              <a:t> initialize them</a:t>
            </a:r>
          </a:p>
        </p:txBody>
      </p:sp>
    </p:spTree>
    <p:extLst>
      <p:ext uri="{BB962C8B-B14F-4D97-AF65-F5344CB8AC3E}">
        <p14:creationId xmlns:p14="http://schemas.microsoft.com/office/powerpoint/2010/main" val="680644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a:t>
            </a:r>
            <a:r>
              <a:rPr lang="en-US" dirty="0" err="1"/>
              <a:t>gotcha</a:t>
            </a:r>
            <a:r>
              <a:rPr lang="en-US" dirty="0"/>
              <a:t>”</a:t>
            </a:r>
          </a:p>
        </p:txBody>
      </p:sp>
      <p:sp>
        <p:nvSpPr>
          <p:cNvPr id="3" name="Content Placeholder 2"/>
          <p:cNvSpPr>
            <a:spLocks noGrp="1"/>
          </p:cNvSpPr>
          <p:nvPr>
            <p:ph idx="1"/>
          </p:nvPr>
        </p:nvSpPr>
        <p:spPr/>
        <p:txBody>
          <a:bodyPr/>
          <a:lstStyle/>
          <a:p>
            <a:pPr marL="0" indent="0">
              <a:buNone/>
            </a:pPr>
            <a:r>
              <a:rPr lang="en-US" dirty="0"/>
              <a:t>for (student s : students) {</a:t>
            </a:r>
          </a:p>
          <a:p>
            <a:pPr marL="0" indent="0">
              <a:buNone/>
            </a:pPr>
            <a:r>
              <a:rPr lang="en-US" dirty="0"/>
              <a:t>	if (</a:t>
            </a:r>
            <a:r>
              <a:rPr lang="en-US" dirty="0" err="1"/>
              <a:t>s.semesterAverage</a:t>
            </a:r>
            <a:r>
              <a:rPr lang="en-US" dirty="0"/>
              <a:t> &gt;3) </a:t>
            </a:r>
            <a:r>
              <a:rPr lang="en-US" dirty="0" err="1"/>
              <a:t>goodStudents.add</a:t>
            </a:r>
            <a:r>
              <a:rPr lang="en-US" dirty="0"/>
              <a:t>(s);</a:t>
            </a:r>
          </a:p>
          <a:p>
            <a:pPr marL="0" indent="0">
              <a:buNone/>
            </a:pPr>
            <a:r>
              <a:rPr lang="en-US" dirty="0"/>
              <a:t>	 </a:t>
            </a:r>
            <a:r>
              <a:rPr lang="en-US" dirty="0" err="1"/>
              <a:t>s.semesterAverage</a:t>
            </a:r>
            <a:r>
              <a:rPr lang="en-US" dirty="0"/>
              <a:t> = 0; // get ready for next semester</a:t>
            </a:r>
          </a:p>
          <a:p>
            <a:pPr marL="0" indent="0">
              <a:buNone/>
            </a:pPr>
            <a:r>
              <a:rPr lang="en-US" dirty="0"/>
              <a:t>}</a:t>
            </a:r>
          </a:p>
          <a:p>
            <a:pPr marL="0" indent="0">
              <a:buNone/>
            </a:pPr>
            <a:endParaRPr lang="en-US" dirty="0"/>
          </a:p>
          <a:p>
            <a:pPr marL="0" indent="0">
              <a:buNone/>
            </a:pPr>
            <a:r>
              <a:rPr lang="en-US" dirty="0"/>
              <a:t>Hey – why do all of the good students have a </a:t>
            </a:r>
            <a:r>
              <a:rPr lang="en-US"/>
              <a:t>0 average? </a:t>
            </a:r>
            <a:endParaRPr lang="en-US" dirty="0"/>
          </a:p>
          <a:p>
            <a:pPr marL="0" indent="0">
              <a:buNone/>
            </a:pPr>
            <a:r>
              <a:rPr lang="en-US" dirty="0"/>
              <a:t>When you hold a </a:t>
            </a:r>
            <a:r>
              <a:rPr lang="en-US" b="1" dirty="0"/>
              <a:t>reference</a:t>
            </a:r>
            <a:r>
              <a:rPr lang="en-US" dirty="0"/>
              <a:t> to an object, it isn’t a snapshot in time…</a:t>
            </a:r>
          </a:p>
        </p:txBody>
      </p:sp>
    </p:spTree>
    <p:extLst>
      <p:ext uri="{BB962C8B-B14F-4D97-AF65-F5344CB8AC3E}">
        <p14:creationId xmlns:p14="http://schemas.microsoft.com/office/powerpoint/2010/main" val="1277519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B96D-2DED-4790-9A2D-684DFCAC46FA}"/>
              </a:ext>
            </a:extLst>
          </p:cNvPr>
          <p:cNvSpPr>
            <a:spLocks noGrp="1"/>
          </p:cNvSpPr>
          <p:nvPr>
            <p:ph type="title"/>
          </p:nvPr>
        </p:nvSpPr>
        <p:spPr>
          <a:xfrm>
            <a:off x="838200" y="2766218"/>
            <a:ext cx="10515600" cy="1325563"/>
          </a:xfrm>
        </p:spPr>
        <p:txBody>
          <a:bodyPr/>
          <a:lstStyle/>
          <a:p>
            <a:pPr algn="ctr"/>
            <a:r>
              <a:rPr lang="en-US" dirty="0"/>
              <a:t>Function Types</a:t>
            </a:r>
          </a:p>
        </p:txBody>
      </p:sp>
    </p:spTree>
    <p:extLst>
      <p:ext uri="{BB962C8B-B14F-4D97-AF65-F5344CB8AC3E}">
        <p14:creationId xmlns:p14="http://schemas.microsoft.com/office/powerpoint/2010/main" val="107370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128C1B3-37B4-465F-A8D8-3A96DD73D1DA}"/>
              </a:ext>
            </a:extLst>
          </p:cNvPr>
          <p:cNvSpPr>
            <a:spLocks noGrp="1"/>
          </p:cNvSpPr>
          <p:nvPr>
            <p:ph type="title"/>
          </p:nvPr>
        </p:nvSpPr>
        <p:spPr>
          <a:xfrm>
            <a:off x="838200" y="365125"/>
            <a:ext cx="10515600" cy="5727765"/>
          </a:xfrm>
        </p:spPr>
        <p:txBody>
          <a:bodyPr/>
          <a:lstStyle/>
          <a:p>
            <a:r>
              <a:rPr lang="en-US" dirty="0"/>
              <a:t>A data type is a classification of a variable that indicates to the computer what the programmer wants to do with the data.</a:t>
            </a:r>
          </a:p>
        </p:txBody>
      </p:sp>
    </p:spTree>
    <p:extLst>
      <p:ext uri="{BB962C8B-B14F-4D97-AF65-F5344CB8AC3E}">
        <p14:creationId xmlns:p14="http://schemas.microsoft.com/office/powerpoint/2010/main" val="1110119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7618-6690-4A88-BFDF-DA33FF3B1D4C}"/>
              </a:ext>
            </a:extLst>
          </p:cNvPr>
          <p:cNvSpPr>
            <a:spLocks noGrp="1"/>
          </p:cNvSpPr>
          <p:nvPr>
            <p:ph type="title"/>
          </p:nvPr>
        </p:nvSpPr>
        <p:spPr>
          <a:xfrm>
            <a:off x="838200" y="2766218"/>
            <a:ext cx="10515600" cy="1325563"/>
          </a:xfrm>
        </p:spPr>
        <p:txBody>
          <a:bodyPr/>
          <a:lstStyle/>
          <a:p>
            <a:pPr algn="ctr"/>
            <a:r>
              <a:rPr lang="en-US" dirty="0"/>
              <a:t>A function type describes a variable that refers to a particular function</a:t>
            </a:r>
          </a:p>
        </p:txBody>
      </p:sp>
    </p:spTree>
    <p:extLst>
      <p:ext uri="{BB962C8B-B14F-4D97-AF65-F5344CB8AC3E}">
        <p14:creationId xmlns:p14="http://schemas.microsoft.com/office/powerpoint/2010/main" val="2062376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4BEA-A2C5-4C42-B9D5-A4E5A941CAED}"/>
              </a:ext>
            </a:extLst>
          </p:cNvPr>
          <p:cNvSpPr>
            <a:spLocks noGrp="1"/>
          </p:cNvSpPr>
          <p:nvPr>
            <p:ph type="title"/>
          </p:nvPr>
        </p:nvSpPr>
        <p:spPr>
          <a:xfrm>
            <a:off x="838200" y="365125"/>
            <a:ext cx="10515600" cy="5830402"/>
          </a:xfrm>
        </p:spPr>
        <p:txBody>
          <a:bodyPr/>
          <a:lstStyle/>
          <a:p>
            <a:r>
              <a:rPr lang="en-US" dirty="0"/>
              <a:t>Function types enable the programmer to pass functions to other functions. </a:t>
            </a:r>
          </a:p>
        </p:txBody>
      </p:sp>
    </p:spTree>
    <p:extLst>
      <p:ext uri="{BB962C8B-B14F-4D97-AF65-F5344CB8AC3E}">
        <p14:creationId xmlns:p14="http://schemas.microsoft.com/office/powerpoint/2010/main" val="3606307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25A7-E237-4F37-BEEE-8F46F83DBF73}"/>
              </a:ext>
            </a:extLst>
          </p:cNvPr>
          <p:cNvSpPr>
            <a:spLocks noGrp="1"/>
          </p:cNvSpPr>
          <p:nvPr>
            <p:ph type="title"/>
          </p:nvPr>
        </p:nvSpPr>
        <p:spPr>
          <a:xfrm>
            <a:off x="363894" y="365125"/>
            <a:ext cx="11579290" cy="5942369"/>
          </a:xfrm>
        </p:spPr>
        <p:txBody>
          <a:bodyPr>
            <a:normAutofit/>
          </a:bodyPr>
          <a:lstStyle/>
          <a:p>
            <a:r>
              <a:rPr lang="en-US" dirty="0"/>
              <a:t>Example:</a:t>
            </a:r>
            <a:br>
              <a:rPr lang="en-US" dirty="0"/>
            </a:br>
            <a:r>
              <a:rPr lang="en-US" dirty="0"/>
              <a:t>In C, there is a sort implementation for </a:t>
            </a:r>
            <a:r>
              <a:rPr lang="en-US" dirty="0" err="1"/>
              <a:t>QuickSort</a:t>
            </a:r>
            <a:r>
              <a:rPr lang="en-US" dirty="0"/>
              <a:t> called “</a:t>
            </a:r>
            <a:r>
              <a:rPr lang="en-US" dirty="0" err="1"/>
              <a:t>qsort</a:t>
            </a:r>
            <a:r>
              <a:rPr lang="en-US" dirty="0"/>
              <a:t>”:</a:t>
            </a:r>
            <a:br>
              <a:rPr lang="en-US" dirty="0"/>
            </a:br>
            <a:r>
              <a:rPr lang="en-US" sz="2800" dirty="0">
                <a:latin typeface="Consolas" panose="020B0609020204030204" pitchFamily="49" charset="0"/>
              </a:rPr>
              <a:t>void </a:t>
            </a:r>
            <a:r>
              <a:rPr lang="en-US" sz="2800" dirty="0" err="1">
                <a:latin typeface="Consolas" panose="020B0609020204030204" pitchFamily="49" charset="0"/>
              </a:rPr>
              <a:t>qsort</a:t>
            </a:r>
            <a:r>
              <a:rPr lang="en-US" sz="2800" dirty="0">
                <a:latin typeface="Consolas" panose="020B0609020204030204" pitchFamily="49" charset="0"/>
              </a:rPr>
              <a:t> (void* base, </a:t>
            </a:r>
            <a:r>
              <a:rPr lang="en-US" sz="2800" dirty="0" err="1">
                <a:latin typeface="Consolas" panose="020B0609020204030204" pitchFamily="49" charset="0"/>
              </a:rPr>
              <a:t>size_t</a:t>
            </a:r>
            <a:r>
              <a:rPr lang="en-US" sz="2800" dirty="0">
                <a:latin typeface="Consolas" panose="020B0609020204030204" pitchFamily="49" charset="0"/>
              </a:rPr>
              <a:t> </a:t>
            </a:r>
            <a:r>
              <a:rPr lang="en-US" sz="2800" dirty="0" err="1">
                <a:latin typeface="Consolas" panose="020B0609020204030204" pitchFamily="49" charset="0"/>
              </a:rPr>
              <a:t>num</a:t>
            </a:r>
            <a:r>
              <a:rPr lang="en-US" sz="2800" dirty="0">
                <a:latin typeface="Consolas" panose="020B0609020204030204" pitchFamily="49" charset="0"/>
              </a:rPr>
              <a:t>, </a:t>
            </a:r>
            <a:r>
              <a:rPr lang="en-US" sz="2800" dirty="0" err="1">
                <a:latin typeface="Consolas" panose="020B0609020204030204" pitchFamily="49" charset="0"/>
              </a:rPr>
              <a:t>size_t</a:t>
            </a:r>
            <a:r>
              <a:rPr lang="en-US" sz="2800" dirty="0">
                <a:latin typeface="Consolas" panose="020B0609020204030204" pitchFamily="49" charset="0"/>
              </a:rPr>
              <a:t> size, </a:t>
            </a:r>
            <a:r>
              <a:rPr lang="en-US" sz="2800" dirty="0" err="1">
                <a:latin typeface="Consolas" panose="020B0609020204030204" pitchFamily="49" charset="0"/>
              </a:rPr>
              <a:t>int</a:t>
            </a:r>
            <a:r>
              <a:rPr lang="en-US" sz="2800" dirty="0">
                <a:latin typeface="Consolas" panose="020B0609020204030204" pitchFamily="49" charset="0"/>
              </a:rPr>
              <a:t> (*comparator)(void*, void*));</a:t>
            </a:r>
            <a:br>
              <a:rPr lang="en-US" sz="2800" dirty="0">
                <a:latin typeface="Consolas" panose="020B0609020204030204" pitchFamily="49" charset="0"/>
              </a:rPr>
            </a:br>
            <a:r>
              <a:rPr lang="en-US" sz="2800" dirty="0"/>
              <a:t>Base points to the first item to sort</a:t>
            </a:r>
            <a:br>
              <a:rPr lang="en-US" sz="2800" dirty="0"/>
            </a:br>
            <a:r>
              <a:rPr lang="en-US" sz="2800" dirty="0" err="1"/>
              <a:t>num</a:t>
            </a:r>
            <a:r>
              <a:rPr lang="en-US" sz="2800" dirty="0"/>
              <a:t> is the number of elements to sort</a:t>
            </a:r>
            <a:br>
              <a:rPr lang="en-US" sz="2800" dirty="0"/>
            </a:br>
            <a:r>
              <a:rPr lang="en-US" sz="2800" dirty="0"/>
              <a:t>size is the size of a single element</a:t>
            </a:r>
            <a:br>
              <a:rPr lang="en-US" sz="2800" dirty="0"/>
            </a:br>
            <a:r>
              <a:rPr lang="en-US" sz="2800" dirty="0"/>
              <a:t>comparator is a function that takes two void pointers and returns an </a:t>
            </a:r>
            <a:r>
              <a:rPr lang="en-US" sz="2800" dirty="0" err="1"/>
              <a:t>int</a:t>
            </a:r>
            <a:br>
              <a:rPr lang="en-US" sz="2800" dirty="0"/>
            </a:br>
            <a:r>
              <a:rPr lang="en-US" sz="2800" dirty="0"/>
              <a:t>	void pointer – a pointer to a memory address with no knowledge of the 				type of the thing at that address</a:t>
            </a:r>
            <a:br>
              <a:rPr lang="en-US" sz="2800" dirty="0"/>
            </a:br>
            <a:r>
              <a:rPr lang="en-US" sz="2800" dirty="0"/>
              <a:t>	the </a:t>
            </a:r>
            <a:r>
              <a:rPr lang="en-US" sz="2800" dirty="0" err="1"/>
              <a:t>int</a:t>
            </a:r>
            <a:r>
              <a:rPr lang="en-US" sz="2800" dirty="0"/>
              <a:t> indicates if “thing 1” is less than (-1), equal to (0) or greater than 				(1) “thing 2”</a:t>
            </a:r>
          </a:p>
        </p:txBody>
      </p:sp>
    </p:spTree>
    <p:extLst>
      <p:ext uri="{BB962C8B-B14F-4D97-AF65-F5344CB8AC3E}">
        <p14:creationId xmlns:p14="http://schemas.microsoft.com/office/powerpoint/2010/main" val="3923744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4C9A-21FF-486F-BE5F-368BA7FF7910}"/>
              </a:ext>
            </a:extLst>
          </p:cNvPr>
          <p:cNvSpPr>
            <a:spLocks noGrp="1"/>
          </p:cNvSpPr>
          <p:nvPr>
            <p:ph type="title"/>
          </p:nvPr>
        </p:nvSpPr>
        <p:spPr>
          <a:xfrm>
            <a:off x="838200" y="365125"/>
            <a:ext cx="10515600" cy="6259610"/>
          </a:xfrm>
        </p:spPr>
        <p:txBody>
          <a:bodyPr>
            <a:normAutofit fontScale="90000"/>
          </a:bodyPr>
          <a:lstStyle/>
          <a:p>
            <a:r>
              <a:rPr lang="en-US" dirty="0"/>
              <a:t>This works for integers:</a:t>
            </a:r>
            <a:br>
              <a:rPr lang="en-US" dirty="0"/>
            </a:br>
            <a:br>
              <a:rPr lang="en-US" dirty="0"/>
            </a:br>
            <a:r>
              <a:rPr lang="en-US" sz="3600" dirty="0" err="1">
                <a:latin typeface="Consolas" panose="020B0609020204030204" pitchFamily="49" charset="0"/>
              </a:rPr>
              <a:t>int</a:t>
            </a:r>
            <a:r>
              <a:rPr lang="en-US" sz="3600" dirty="0">
                <a:latin typeface="Consolas" panose="020B0609020204030204" pitchFamily="49" charset="0"/>
              </a:rPr>
              <a:t> a[50]; </a:t>
            </a:r>
            <a:br>
              <a:rPr lang="en-US" sz="3600" dirty="0">
                <a:latin typeface="Consolas" panose="020B0609020204030204" pitchFamily="49" charset="0"/>
              </a:rPr>
            </a:br>
            <a:r>
              <a:rPr lang="en-US" sz="3600" dirty="0">
                <a:latin typeface="Consolas" panose="020B0609020204030204" pitchFamily="49" charset="0"/>
              </a:rPr>
              <a:t>populate(a); // do something to set values</a:t>
            </a:r>
            <a:br>
              <a:rPr lang="en-US" sz="3600" dirty="0">
                <a:latin typeface="Consolas" panose="020B0609020204030204" pitchFamily="49" charset="0"/>
              </a:rPr>
            </a:br>
            <a:r>
              <a:rPr lang="en-US" sz="3600" dirty="0" err="1">
                <a:latin typeface="Consolas" panose="020B0609020204030204" pitchFamily="49" charset="0"/>
              </a:rPr>
              <a:t>qsort</a:t>
            </a:r>
            <a:r>
              <a:rPr lang="en-US" sz="3600" dirty="0">
                <a:latin typeface="Consolas" panose="020B0609020204030204" pitchFamily="49" charset="0"/>
              </a:rPr>
              <a:t>(a,50,sizeof(</a:t>
            </a:r>
            <a:r>
              <a:rPr lang="en-US" sz="3600" dirty="0" err="1">
                <a:latin typeface="Consolas" panose="020B0609020204030204" pitchFamily="49" charset="0"/>
              </a:rPr>
              <a:t>int</a:t>
            </a:r>
            <a:r>
              <a:rPr lang="en-US" sz="3600" dirty="0">
                <a:latin typeface="Consolas" panose="020B0609020204030204" pitchFamily="49" charset="0"/>
              </a:rPr>
              <a:t>),comp);</a:t>
            </a:r>
            <a:br>
              <a:rPr lang="en-US" sz="3600" dirty="0">
                <a:latin typeface="Consolas" panose="020B0609020204030204" pitchFamily="49" charset="0"/>
              </a:rPr>
            </a:br>
            <a:br>
              <a:rPr lang="en-US" sz="3600" dirty="0">
                <a:latin typeface="Consolas" panose="020B0609020204030204" pitchFamily="49" charset="0"/>
              </a:rPr>
            </a:br>
            <a:r>
              <a:rPr lang="en-US" sz="3600" dirty="0" err="1">
                <a:latin typeface="Consolas" panose="020B0609020204030204" pitchFamily="49" charset="0"/>
              </a:rPr>
              <a:t>int</a:t>
            </a:r>
            <a:r>
              <a:rPr lang="en-US" sz="3600" dirty="0">
                <a:latin typeface="Consolas" panose="020B0609020204030204" pitchFamily="49" charset="0"/>
              </a:rPr>
              <a:t> comp(void *a, void *b) {</a:t>
            </a:r>
            <a:br>
              <a:rPr lang="en-US" sz="3600" dirty="0">
                <a:latin typeface="Consolas" panose="020B0609020204030204" pitchFamily="49" charset="0"/>
              </a:rPr>
            </a:br>
            <a:r>
              <a:rPr lang="en-US" sz="3600" dirty="0">
                <a:latin typeface="Consolas" panose="020B0609020204030204" pitchFamily="49" charset="0"/>
              </a:rPr>
              <a:t>	</a:t>
            </a:r>
            <a:r>
              <a:rPr lang="en-US" sz="3600" dirty="0" err="1">
                <a:latin typeface="Consolas" panose="020B0609020204030204" pitchFamily="49" charset="0"/>
              </a:rPr>
              <a:t>int</a:t>
            </a:r>
            <a:r>
              <a:rPr lang="en-US" sz="3600" dirty="0">
                <a:latin typeface="Consolas" panose="020B0609020204030204" pitchFamily="49" charset="0"/>
              </a:rPr>
              <a:t> l = *(</a:t>
            </a:r>
            <a:r>
              <a:rPr lang="en-US" sz="3600" dirty="0" err="1">
                <a:latin typeface="Consolas" panose="020B0609020204030204" pitchFamily="49" charset="0"/>
              </a:rPr>
              <a:t>const</a:t>
            </a:r>
            <a:r>
              <a:rPr lang="en-US" sz="3600" dirty="0">
                <a:latin typeface="Consolas" panose="020B0609020204030204" pitchFamily="49" charset="0"/>
              </a:rPr>
              <a:t> </a:t>
            </a:r>
            <a:r>
              <a:rPr lang="en-US" sz="3600" dirty="0" err="1">
                <a:latin typeface="Consolas" panose="020B0609020204030204" pitchFamily="49" charset="0"/>
              </a:rPr>
              <a:t>int</a:t>
            </a:r>
            <a:r>
              <a:rPr lang="en-US" sz="3600" dirty="0">
                <a:latin typeface="Consolas" panose="020B0609020204030204" pitchFamily="49" charset="0"/>
              </a:rPr>
              <a:t> *)a;</a:t>
            </a:r>
            <a:br>
              <a:rPr lang="en-US" sz="3600" dirty="0">
                <a:latin typeface="Consolas" panose="020B0609020204030204" pitchFamily="49" charset="0"/>
              </a:rPr>
            </a:br>
            <a:r>
              <a:rPr lang="en-US" sz="3600" dirty="0">
                <a:latin typeface="Consolas" panose="020B0609020204030204" pitchFamily="49" charset="0"/>
              </a:rPr>
              <a:t>    	</a:t>
            </a:r>
            <a:r>
              <a:rPr lang="en-US" sz="3600" dirty="0" err="1">
                <a:latin typeface="Consolas" panose="020B0609020204030204" pitchFamily="49" charset="0"/>
              </a:rPr>
              <a:t>int</a:t>
            </a:r>
            <a:r>
              <a:rPr lang="en-US" sz="3600" dirty="0">
                <a:latin typeface="Consolas" panose="020B0609020204030204" pitchFamily="49" charset="0"/>
              </a:rPr>
              <a:t> r = *(</a:t>
            </a:r>
            <a:r>
              <a:rPr lang="en-US" sz="3600" dirty="0" err="1">
                <a:latin typeface="Consolas" panose="020B0609020204030204" pitchFamily="49" charset="0"/>
              </a:rPr>
              <a:t>const</a:t>
            </a:r>
            <a:r>
              <a:rPr lang="en-US" sz="3600" dirty="0">
                <a:latin typeface="Consolas" panose="020B0609020204030204" pitchFamily="49" charset="0"/>
              </a:rPr>
              <a:t> </a:t>
            </a:r>
            <a:r>
              <a:rPr lang="en-US" sz="3600" dirty="0" err="1">
                <a:latin typeface="Consolas" panose="020B0609020204030204" pitchFamily="49" charset="0"/>
              </a:rPr>
              <a:t>int</a:t>
            </a:r>
            <a:r>
              <a:rPr lang="en-US" sz="3600" dirty="0">
                <a:latin typeface="Consolas" panose="020B0609020204030204" pitchFamily="49" charset="0"/>
              </a:rPr>
              <a:t> *)b;</a:t>
            </a:r>
            <a:br>
              <a:rPr lang="en-US" sz="3600" dirty="0">
                <a:latin typeface="Consolas" panose="020B0609020204030204" pitchFamily="49" charset="0"/>
              </a:rPr>
            </a:br>
            <a:r>
              <a:rPr lang="en-US" sz="3600" dirty="0">
                <a:latin typeface="Consolas" panose="020B0609020204030204" pitchFamily="49" charset="0"/>
              </a:rPr>
              <a:t>	if (l&lt;r) return -1;</a:t>
            </a:r>
            <a:br>
              <a:rPr lang="en-US" sz="3600" dirty="0">
                <a:latin typeface="Consolas" panose="020B0609020204030204" pitchFamily="49" charset="0"/>
              </a:rPr>
            </a:br>
            <a:r>
              <a:rPr lang="en-US" sz="3600" dirty="0">
                <a:latin typeface="Consolas" panose="020B0609020204030204" pitchFamily="49" charset="0"/>
              </a:rPr>
              <a:t>	if (l==r) return 0;</a:t>
            </a:r>
            <a:br>
              <a:rPr lang="en-US" sz="3600" dirty="0">
                <a:latin typeface="Consolas" panose="020B0609020204030204" pitchFamily="49" charset="0"/>
              </a:rPr>
            </a:br>
            <a:r>
              <a:rPr lang="en-US" sz="3600" dirty="0">
                <a:latin typeface="Consolas" panose="020B0609020204030204" pitchFamily="49" charset="0"/>
              </a:rPr>
              <a:t>	return 1;</a:t>
            </a:r>
            <a:br>
              <a:rPr lang="en-US" sz="3600" dirty="0">
                <a:latin typeface="Consolas" panose="020B0609020204030204" pitchFamily="49" charset="0"/>
              </a:rPr>
            </a:br>
            <a:r>
              <a:rPr lang="en-US" sz="3600" dirty="0">
                <a:latin typeface="Consolas" panose="020B0609020204030204" pitchFamily="49" charset="0"/>
              </a:rPr>
              <a:t>	}</a:t>
            </a:r>
            <a:endParaRPr lang="en-US" dirty="0">
              <a:latin typeface="Consolas" panose="020B0609020204030204" pitchFamily="49" charset="0"/>
            </a:endParaRPr>
          </a:p>
        </p:txBody>
      </p:sp>
    </p:spTree>
    <p:extLst>
      <p:ext uri="{BB962C8B-B14F-4D97-AF65-F5344CB8AC3E}">
        <p14:creationId xmlns:p14="http://schemas.microsoft.com/office/powerpoint/2010/main" val="1110820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2B44-3218-46A9-915A-25397E6221EE}"/>
              </a:ext>
            </a:extLst>
          </p:cNvPr>
          <p:cNvSpPr>
            <a:spLocks noGrp="1"/>
          </p:cNvSpPr>
          <p:nvPr>
            <p:ph type="title"/>
          </p:nvPr>
        </p:nvSpPr>
        <p:spPr>
          <a:xfrm>
            <a:off x="838200" y="365125"/>
            <a:ext cx="10515600" cy="6203626"/>
          </a:xfrm>
        </p:spPr>
        <p:txBody>
          <a:bodyPr>
            <a:normAutofit fontScale="90000"/>
          </a:bodyPr>
          <a:lstStyle/>
          <a:p>
            <a:r>
              <a:rPr lang="en-US" dirty="0"/>
              <a:t>And composite types:</a:t>
            </a:r>
            <a:br>
              <a:rPr lang="en-US" dirty="0"/>
            </a:br>
            <a:r>
              <a:rPr lang="en-US" sz="3600" dirty="0">
                <a:latin typeface="Consolas" panose="020B0609020204030204" pitchFamily="49" charset="0"/>
              </a:rPr>
              <a:t>struct Student{</a:t>
            </a:r>
            <a:br>
              <a:rPr lang="en-US" sz="3600" dirty="0">
                <a:latin typeface="Consolas" panose="020B0609020204030204" pitchFamily="49" charset="0"/>
              </a:rPr>
            </a:br>
            <a:r>
              <a:rPr lang="en-US" sz="3600" dirty="0">
                <a:latin typeface="Consolas" panose="020B0609020204030204" pitchFamily="49" charset="0"/>
              </a:rPr>
              <a:t>    int age, grade;</a:t>
            </a:r>
            <a:br>
              <a:rPr lang="en-US" sz="3600" dirty="0">
                <a:latin typeface="Consolas" panose="020B0609020204030204" pitchFamily="49" charset="0"/>
              </a:rPr>
            </a:br>
            <a:r>
              <a:rPr lang="en-US" sz="3600" dirty="0">
                <a:latin typeface="Consolas" panose="020B0609020204030204" pitchFamily="49" charset="0"/>
              </a:rPr>
              <a:t>    char name[20];</a:t>
            </a:r>
            <a:br>
              <a:rPr lang="en-US" sz="3600" dirty="0">
                <a:latin typeface="Consolas" panose="020B0609020204030204" pitchFamily="49" charset="0"/>
              </a:rPr>
            </a:br>
            <a:r>
              <a:rPr lang="en-US" sz="3600" dirty="0">
                <a:latin typeface="Consolas" panose="020B0609020204030204" pitchFamily="49" charset="0"/>
              </a:rPr>
              <a:t>};</a:t>
            </a:r>
            <a:br>
              <a:rPr lang="en-US" sz="3600" dirty="0">
                <a:latin typeface="Consolas" panose="020B0609020204030204" pitchFamily="49" charset="0"/>
              </a:rPr>
            </a:br>
            <a:br>
              <a:rPr lang="en-US" sz="3600" dirty="0">
                <a:latin typeface="Consolas" panose="020B0609020204030204" pitchFamily="49" charset="0"/>
              </a:rPr>
            </a:br>
            <a:r>
              <a:rPr lang="en-US" sz="3600" dirty="0">
                <a:latin typeface="Consolas" panose="020B0609020204030204" pitchFamily="49" charset="0"/>
              </a:rPr>
              <a:t>int comparator(const void *p, const void *q) {</a:t>
            </a:r>
            <a:br>
              <a:rPr lang="en-US" sz="3600" dirty="0">
                <a:latin typeface="Consolas" panose="020B0609020204030204" pitchFamily="49" charset="0"/>
              </a:rPr>
            </a:br>
            <a:r>
              <a:rPr lang="en-US" sz="3600" dirty="0">
                <a:latin typeface="Consolas" panose="020B0609020204030204" pitchFamily="49" charset="0"/>
              </a:rPr>
              <a:t>    int l = ((struct Student *)p)-&gt; grade;</a:t>
            </a:r>
            <a:br>
              <a:rPr lang="en-US" sz="3600" dirty="0">
                <a:latin typeface="Consolas" panose="020B0609020204030204" pitchFamily="49" charset="0"/>
              </a:rPr>
            </a:br>
            <a:r>
              <a:rPr lang="en-US" sz="3600" dirty="0">
                <a:latin typeface="Consolas" panose="020B0609020204030204" pitchFamily="49" charset="0"/>
              </a:rPr>
              <a:t>    int r = ((struct Student *)q)-&gt; grade; </a:t>
            </a:r>
            <a:br>
              <a:rPr lang="en-US" sz="3600" dirty="0">
                <a:latin typeface="Consolas" panose="020B0609020204030204" pitchFamily="49" charset="0"/>
              </a:rPr>
            </a:br>
            <a:r>
              <a:rPr lang="en-US" sz="3600" dirty="0">
                <a:latin typeface="Consolas" panose="020B0609020204030204" pitchFamily="49" charset="0"/>
              </a:rPr>
              <a:t>    return (l - r);</a:t>
            </a:r>
            <a:br>
              <a:rPr lang="en-US" sz="3600" dirty="0">
                <a:latin typeface="Consolas" panose="020B0609020204030204" pitchFamily="49" charset="0"/>
              </a:rPr>
            </a:br>
            <a:r>
              <a:rPr lang="en-US" sz="3600" dirty="0">
                <a:latin typeface="Consolas" panose="020B0609020204030204" pitchFamily="49" charset="0"/>
              </a:rPr>
              <a:t>}</a:t>
            </a:r>
            <a:br>
              <a:rPr lang="en-US" sz="3600" dirty="0">
                <a:latin typeface="Consolas" panose="020B0609020204030204" pitchFamily="49" charset="0"/>
              </a:rPr>
            </a:br>
            <a:r>
              <a:rPr lang="en-US" sz="3600" dirty="0">
                <a:latin typeface="Consolas" panose="020B0609020204030204" pitchFamily="49" charset="0"/>
              </a:rPr>
              <a:t>students s[80];</a:t>
            </a:r>
            <a:br>
              <a:rPr lang="en-US" sz="3600" dirty="0">
                <a:latin typeface="Consolas" panose="020B0609020204030204" pitchFamily="49" charset="0"/>
              </a:rPr>
            </a:br>
            <a:r>
              <a:rPr lang="en-US" sz="3600" dirty="0" err="1">
                <a:latin typeface="Consolas" panose="020B0609020204030204" pitchFamily="49" charset="0"/>
              </a:rPr>
              <a:t>qsort</a:t>
            </a:r>
            <a:r>
              <a:rPr lang="en-US" sz="3600" dirty="0">
                <a:latin typeface="Consolas" panose="020B0609020204030204" pitchFamily="49" charset="0"/>
              </a:rPr>
              <a:t>(s,80,sizeof(student),comparator);</a:t>
            </a:r>
            <a:endParaRPr lang="en-US" dirty="0">
              <a:latin typeface="Consolas" panose="020B0609020204030204" pitchFamily="49" charset="0"/>
            </a:endParaRPr>
          </a:p>
        </p:txBody>
      </p:sp>
    </p:spTree>
    <p:extLst>
      <p:ext uri="{BB962C8B-B14F-4D97-AF65-F5344CB8AC3E}">
        <p14:creationId xmlns:p14="http://schemas.microsoft.com/office/powerpoint/2010/main" val="2000564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7164-8E8D-416D-8E67-BB8D3D1D11F5}"/>
              </a:ext>
            </a:extLst>
          </p:cNvPr>
          <p:cNvSpPr>
            <a:spLocks noGrp="1"/>
          </p:cNvSpPr>
          <p:nvPr>
            <p:ph type="title"/>
          </p:nvPr>
        </p:nvSpPr>
        <p:spPr>
          <a:xfrm>
            <a:off x="838200" y="365125"/>
            <a:ext cx="10515600" cy="5811740"/>
          </a:xfrm>
        </p:spPr>
        <p:txBody>
          <a:bodyPr>
            <a:normAutofit/>
          </a:bodyPr>
          <a:lstStyle/>
          <a:p>
            <a:r>
              <a:rPr lang="en-US" dirty="0"/>
              <a:t>Java added these in Java 8</a:t>
            </a:r>
            <a:br>
              <a:rPr lang="en-US" dirty="0"/>
            </a:br>
            <a:br>
              <a:rPr lang="en-US" dirty="0"/>
            </a:br>
            <a:r>
              <a:rPr lang="en-US" sz="3600" dirty="0"/>
              <a:t>Predicate&lt;T&gt; - takes a T and returns bool</a:t>
            </a:r>
            <a:br>
              <a:rPr lang="en-US" sz="3600" dirty="0"/>
            </a:br>
            <a:r>
              <a:rPr lang="en-US" sz="3600" dirty="0"/>
              <a:t>	ex: Predicate&lt;</a:t>
            </a:r>
            <a:r>
              <a:rPr lang="en-US" sz="3600" dirty="0" err="1"/>
              <a:t>int</a:t>
            </a:r>
            <a:r>
              <a:rPr lang="en-US" sz="3600" dirty="0"/>
              <a:t>&gt; Positive = x -&gt; x&gt;0;</a:t>
            </a:r>
            <a:br>
              <a:rPr lang="en-US" sz="3600" dirty="0"/>
            </a:br>
            <a:r>
              <a:rPr lang="en-US" sz="3600" dirty="0"/>
              <a:t>Consumer&lt;T&gt; - takes a T and returns nothing</a:t>
            </a:r>
            <a:br>
              <a:rPr lang="en-US" sz="3600" dirty="0"/>
            </a:br>
            <a:r>
              <a:rPr lang="en-US" sz="3600" dirty="0"/>
              <a:t>	ex: Consumer&lt;</a:t>
            </a:r>
            <a:r>
              <a:rPr lang="en-US" sz="3600" dirty="0" err="1"/>
              <a:t>int</a:t>
            </a:r>
            <a:r>
              <a:rPr lang="en-US" sz="3600" dirty="0"/>
              <a:t>&gt; Print = x -&gt; </a:t>
            </a:r>
            <a:r>
              <a:rPr lang="en-US" sz="3600" dirty="0" err="1"/>
              <a:t>system.out.print</a:t>
            </a:r>
            <a:r>
              <a:rPr lang="en-US" sz="3600" dirty="0"/>
              <a:t>(x);</a:t>
            </a:r>
            <a:br>
              <a:rPr lang="en-US" sz="3600" dirty="0"/>
            </a:br>
            <a:r>
              <a:rPr lang="en-US" sz="3600" dirty="0"/>
              <a:t>Supplier&lt;T&gt; - takes no parameters and returns a T</a:t>
            </a:r>
            <a:br>
              <a:rPr lang="en-US" sz="3600" dirty="0"/>
            </a:br>
            <a:r>
              <a:rPr lang="en-US" sz="3600" dirty="0"/>
              <a:t>	ex: Supplier&lt;</a:t>
            </a:r>
            <a:r>
              <a:rPr lang="en-US" sz="3600" dirty="0" err="1"/>
              <a:t>int</a:t>
            </a:r>
            <a:r>
              <a:rPr lang="en-US" sz="3600" dirty="0"/>
              <a:t>&gt; Ones = () -&gt; 1;</a:t>
            </a:r>
            <a:br>
              <a:rPr lang="en-US" sz="3600" dirty="0"/>
            </a:br>
            <a:r>
              <a:rPr lang="en-US" sz="3600" dirty="0"/>
              <a:t>Function&lt;T,R&gt; - takes a T and returns an R</a:t>
            </a:r>
            <a:br>
              <a:rPr lang="en-US" sz="3600" dirty="0"/>
            </a:br>
            <a:r>
              <a:rPr lang="en-US" sz="3600" dirty="0"/>
              <a:t>	ex: Function&lt;</a:t>
            </a:r>
            <a:r>
              <a:rPr lang="en-US" sz="3600" dirty="0" err="1"/>
              <a:t>int,int</a:t>
            </a:r>
            <a:r>
              <a:rPr lang="en-US" sz="3600" dirty="0"/>
              <a:t>&gt; Higher = x -&gt; x+1;</a:t>
            </a:r>
            <a:endParaRPr lang="en-US" dirty="0"/>
          </a:p>
        </p:txBody>
      </p:sp>
    </p:spTree>
    <p:extLst>
      <p:ext uri="{BB962C8B-B14F-4D97-AF65-F5344CB8AC3E}">
        <p14:creationId xmlns:p14="http://schemas.microsoft.com/office/powerpoint/2010/main" val="371807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9B64-084F-4CA6-90C3-C608E80AC5C1}"/>
              </a:ext>
            </a:extLst>
          </p:cNvPr>
          <p:cNvSpPr>
            <a:spLocks noGrp="1"/>
          </p:cNvSpPr>
          <p:nvPr>
            <p:ph type="title"/>
          </p:nvPr>
        </p:nvSpPr>
        <p:spPr>
          <a:xfrm>
            <a:off x="838200" y="365124"/>
            <a:ext cx="10515600" cy="6007683"/>
          </a:xfrm>
        </p:spPr>
        <p:txBody>
          <a:bodyPr>
            <a:normAutofit/>
          </a:bodyPr>
          <a:lstStyle/>
          <a:p>
            <a:pPr algn="ctr"/>
            <a:r>
              <a:rPr lang="en-US" dirty="0"/>
              <a:t>Static Typing</a:t>
            </a:r>
          </a:p>
        </p:txBody>
      </p:sp>
    </p:spTree>
    <p:extLst>
      <p:ext uri="{BB962C8B-B14F-4D97-AF65-F5344CB8AC3E}">
        <p14:creationId xmlns:p14="http://schemas.microsoft.com/office/powerpoint/2010/main" val="2445929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952A-E10D-4AC8-AD01-3DAED3093BC1}"/>
              </a:ext>
            </a:extLst>
          </p:cNvPr>
          <p:cNvSpPr>
            <a:spLocks noGrp="1"/>
          </p:cNvSpPr>
          <p:nvPr>
            <p:ph type="title"/>
          </p:nvPr>
        </p:nvSpPr>
        <p:spPr>
          <a:xfrm>
            <a:off x="838200" y="365125"/>
            <a:ext cx="10515600" cy="6017014"/>
          </a:xfrm>
        </p:spPr>
        <p:txBody>
          <a:bodyPr>
            <a:normAutofit/>
          </a:bodyPr>
          <a:lstStyle/>
          <a:p>
            <a:r>
              <a:rPr lang="en-US" dirty="0"/>
              <a:t>Static Typing is what you know from Java – the process by which the compiler checks the type of your variables to ensure that the operation(s) that you invoke are valid.</a:t>
            </a:r>
          </a:p>
        </p:txBody>
      </p:sp>
    </p:spTree>
    <p:extLst>
      <p:ext uri="{BB962C8B-B14F-4D97-AF65-F5344CB8AC3E}">
        <p14:creationId xmlns:p14="http://schemas.microsoft.com/office/powerpoint/2010/main" val="1860519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48EE-E59F-4D25-A5B9-2B99CCA67873}"/>
              </a:ext>
            </a:extLst>
          </p:cNvPr>
          <p:cNvSpPr>
            <a:spLocks noGrp="1"/>
          </p:cNvSpPr>
          <p:nvPr>
            <p:ph type="title"/>
          </p:nvPr>
        </p:nvSpPr>
        <p:spPr>
          <a:xfrm>
            <a:off x="838200" y="365125"/>
            <a:ext cx="10515600" cy="5989022"/>
          </a:xfrm>
        </p:spPr>
        <p:txBody>
          <a:bodyPr>
            <a:normAutofit/>
          </a:bodyPr>
          <a:lstStyle/>
          <a:p>
            <a:r>
              <a:rPr lang="en-US" dirty="0"/>
              <a:t>Static typing is (for the most part) done in  the compiler, assuming a compiled language. Once the type checking is complete, at compile time, the emitted code does NOT need to do type checking. There are cases where this is not so (casting, for example).</a:t>
            </a:r>
          </a:p>
        </p:txBody>
      </p:sp>
    </p:spTree>
    <p:extLst>
      <p:ext uri="{BB962C8B-B14F-4D97-AF65-F5344CB8AC3E}">
        <p14:creationId xmlns:p14="http://schemas.microsoft.com/office/powerpoint/2010/main" val="4161157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29E8-29F6-4AC1-94BD-A0B15E4620D1}"/>
              </a:ext>
            </a:extLst>
          </p:cNvPr>
          <p:cNvSpPr>
            <a:spLocks noGrp="1"/>
          </p:cNvSpPr>
          <p:nvPr>
            <p:ph type="title"/>
          </p:nvPr>
        </p:nvSpPr>
        <p:spPr>
          <a:xfrm>
            <a:off x="838200" y="365125"/>
            <a:ext cx="10515600" cy="6203626"/>
          </a:xfrm>
        </p:spPr>
        <p:txBody>
          <a:bodyPr>
            <a:normAutofit/>
          </a:bodyPr>
          <a:lstStyle/>
          <a:p>
            <a:pPr algn="ctr"/>
            <a:r>
              <a:rPr lang="en-US" dirty="0"/>
              <a:t>Dynamic Typing</a:t>
            </a:r>
          </a:p>
        </p:txBody>
      </p:sp>
    </p:spTree>
    <p:extLst>
      <p:ext uri="{BB962C8B-B14F-4D97-AF65-F5344CB8AC3E}">
        <p14:creationId xmlns:p14="http://schemas.microsoft.com/office/powerpoint/2010/main" val="264653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128C1B3-37B4-465F-A8D8-3A96DD73D1DA}"/>
              </a:ext>
            </a:extLst>
          </p:cNvPr>
          <p:cNvSpPr>
            <a:spLocks noGrp="1"/>
          </p:cNvSpPr>
          <p:nvPr>
            <p:ph type="title"/>
          </p:nvPr>
        </p:nvSpPr>
        <p:spPr>
          <a:xfrm>
            <a:off x="838200" y="365125"/>
            <a:ext cx="10515600" cy="5727765"/>
          </a:xfrm>
        </p:spPr>
        <p:txBody>
          <a:bodyPr/>
          <a:lstStyle/>
          <a:p>
            <a:r>
              <a:rPr lang="en-US" dirty="0"/>
              <a:t>You’ve all seen and used these!</a:t>
            </a:r>
            <a:br>
              <a:rPr lang="en-US" dirty="0"/>
            </a:br>
            <a:r>
              <a:rPr lang="en-US" i="1" dirty="0" err="1"/>
              <a:t>int</a:t>
            </a:r>
            <a:r>
              <a:rPr lang="en-US" i="1" dirty="0"/>
              <a:t> x;</a:t>
            </a:r>
            <a:br>
              <a:rPr lang="en-US" i="1" dirty="0"/>
            </a:br>
            <a:r>
              <a:rPr lang="en-US" i="1" dirty="0"/>
              <a:t>float average;</a:t>
            </a:r>
            <a:br>
              <a:rPr lang="en-US" i="1" dirty="0"/>
            </a:br>
            <a:r>
              <a:rPr lang="en-US" i="1" dirty="0"/>
              <a:t>String name;</a:t>
            </a:r>
          </a:p>
        </p:txBody>
      </p:sp>
    </p:spTree>
    <p:extLst>
      <p:ext uri="{BB962C8B-B14F-4D97-AF65-F5344CB8AC3E}">
        <p14:creationId xmlns:p14="http://schemas.microsoft.com/office/powerpoint/2010/main" val="1932113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29E8-29F6-4AC1-94BD-A0B15E4620D1}"/>
              </a:ext>
            </a:extLst>
          </p:cNvPr>
          <p:cNvSpPr>
            <a:spLocks noGrp="1"/>
          </p:cNvSpPr>
          <p:nvPr>
            <p:ph type="title"/>
          </p:nvPr>
        </p:nvSpPr>
        <p:spPr>
          <a:xfrm>
            <a:off x="838200" y="365125"/>
            <a:ext cx="10515600" cy="6007683"/>
          </a:xfrm>
        </p:spPr>
        <p:txBody>
          <a:bodyPr>
            <a:normAutofit/>
          </a:bodyPr>
          <a:lstStyle/>
          <a:p>
            <a:r>
              <a:rPr lang="en-US" dirty="0"/>
              <a:t>If you are familiar with Python or JavaScript (or Scheme!) you may have noticed that those languages do not require you to declare types. These are dynamically typed languages.</a:t>
            </a:r>
          </a:p>
        </p:txBody>
      </p:sp>
    </p:spTree>
    <p:extLst>
      <p:ext uri="{BB962C8B-B14F-4D97-AF65-F5344CB8AC3E}">
        <p14:creationId xmlns:p14="http://schemas.microsoft.com/office/powerpoint/2010/main" val="1887434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8C14-10E9-4727-A42E-78F979693F27}"/>
              </a:ext>
            </a:extLst>
          </p:cNvPr>
          <p:cNvSpPr>
            <a:spLocks noGrp="1"/>
          </p:cNvSpPr>
          <p:nvPr>
            <p:ph type="title"/>
          </p:nvPr>
        </p:nvSpPr>
        <p:spPr>
          <a:xfrm>
            <a:off x="838200" y="365125"/>
            <a:ext cx="10515600" cy="6138312"/>
          </a:xfrm>
        </p:spPr>
        <p:txBody>
          <a:bodyPr>
            <a:normAutofit/>
          </a:bodyPr>
          <a:lstStyle/>
          <a:p>
            <a:r>
              <a:rPr lang="en-US" dirty="0"/>
              <a:t>Be careful – they are not </a:t>
            </a:r>
            <a:r>
              <a:rPr lang="en-US" b="1" u="sng" dirty="0"/>
              <a:t>untyped;</a:t>
            </a:r>
            <a:r>
              <a:rPr lang="en-US" dirty="0"/>
              <a:t> the type work is done at runtime instead of compile time. Certainly for language implementations that are not compiled this makes sense. </a:t>
            </a:r>
          </a:p>
        </p:txBody>
      </p:sp>
    </p:spTree>
    <p:extLst>
      <p:ext uri="{BB962C8B-B14F-4D97-AF65-F5344CB8AC3E}">
        <p14:creationId xmlns:p14="http://schemas.microsoft.com/office/powerpoint/2010/main" val="199350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E17FF0-8136-4B68-BAB7-EB227771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287" y="1047750"/>
            <a:ext cx="6067425" cy="4762500"/>
          </a:xfrm>
          <a:prstGeom prst="rect">
            <a:avLst/>
          </a:prstGeom>
        </p:spPr>
      </p:pic>
    </p:spTree>
    <p:extLst>
      <p:ext uri="{BB962C8B-B14F-4D97-AF65-F5344CB8AC3E}">
        <p14:creationId xmlns:p14="http://schemas.microsoft.com/office/powerpoint/2010/main" val="4280638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6ACF-E6D5-481F-B6C2-DCD425B61DBF}"/>
              </a:ext>
            </a:extLst>
          </p:cNvPr>
          <p:cNvSpPr>
            <a:spLocks noGrp="1"/>
          </p:cNvSpPr>
          <p:nvPr>
            <p:ph type="title"/>
          </p:nvPr>
        </p:nvSpPr>
        <p:spPr>
          <a:xfrm>
            <a:off x="838200" y="365125"/>
            <a:ext cx="10515600" cy="5895716"/>
          </a:xfrm>
        </p:spPr>
        <p:txBody>
          <a:bodyPr>
            <a:normAutofit/>
          </a:bodyPr>
          <a:lstStyle/>
          <a:p>
            <a:r>
              <a:rPr lang="en-US" dirty="0"/>
              <a:t>Duck Typing</a:t>
            </a:r>
            <a:br>
              <a:rPr lang="en-US" dirty="0"/>
            </a:br>
            <a:br>
              <a:rPr lang="en-US" dirty="0"/>
            </a:br>
            <a:r>
              <a:rPr lang="en-US" dirty="0"/>
              <a:t>“If it walks like a duck and it quacks like a duck, it must be a duck.”</a:t>
            </a:r>
            <a:br>
              <a:rPr lang="en-US" dirty="0"/>
            </a:br>
            <a:br>
              <a:rPr lang="en-US" dirty="0"/>
            </a:br>
            <a:r>
              <a:rPr lang="en-US" dirty="0"/>
              <a:t>Essentially, don’t worry about the type, just ensure that the methods that we call on the object actually exist.</a:t>
            </a:r>
          </a:p>
        </p:txBody>
      </p:sp>
    </p:spTree>
    <p:extLst>
      <p:ext uri="{BB962C8B-B14F-4D97-AF65-F5344CB8AC3E}">
        <p14:creationId xmlns:p14="http://schemas.microsoft.com/office/powerpoint/2010/main" val="3776349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BF57-8493-432B-A601-E4C7D0856FE5}"/>
              </a:ext>
            </a:extLst>
          </p:cNvPr>
          <p:cNvSpPr>
            <a:spLocks noGrp="1"/>
          </p:cNvSpPr>
          <p:nvPr>
            <p:ph type="title"/>
          </p:nvPr>
        </p:nvSpPr>
        <p:spPr/>
        <p:txBody>
          <a:bodyPr/>
          <a:lstStyle/>
          <a:p>
            <a:r>
              <a:rPr lang="en-US" dirty="0"/>
              <a:t>Which one is “better”?</a:t>
            </a:r>
          </a:p>
        </p:txBody>
      </p:sp>
      <p:sp>
        <p:nvSpPr>
          <p:cNvPr id="9" name="Text Placeholder 8">
            <a:extLst>
              <a:ext uri="{FF2B5EF4-FFF2-40B4-BE49-F238E27FC236}">
                <a16:creationId xmlns:a16="http://schemas.microsoft.com/office/drawing/2014/main" id="{E358B4B8-7CAA-44D3-85A1-3F2A559012B3}"/>
              </a:ext>
            </a:extLst>
          </p:cNvPr>
          <p:cNvSpPr>
            <a:spLocks noGrp="1"/>
          </p:cNvSpPr>
          <p:nvPr>
            <p:ph type="body" idx="1"/>
          </p:nvPr>
        </p:nvSpPr>
        <p:spPr/>
        <p:txBody>
          <a:bodyPr/>
          <a:lstStyle/>
          <a:p>
            <a:r>
              <a:rPr lang="en-US" dirty="0"/>
              <a:t>Static </a:t>
            </a:r>
            <a:r>
              <a:rPr lang="en-US" dirty="0" err="1"/>
              <a:t>Typers</a:t>
            </a:r>
            <a:r>
              <a:rPr lang="en-US" dirty="0"/>
              <a:t> argue:</a:t>
            </a:r>
          </a:p>
        </p:txBody>
      </p:sp>
      <p:sp>
        <p:nvSpPr>
          <p:cNvPr id="10" name="Content Placeholder 9">
            <a:extLst>
              <a:ext uri="{FF2B5EF4-FFF2-40B4-BE49-F238E27FC236}">
                <a16:creationId xmlns:a16="http://schemas.microsoft.com/office/drawing/2014/main" id="{F30D3650-F1D4-4E2A-8C23-72E79B679C54}"/>
              </a:ext>
            </a:extLst>
          </p:cNvPr>
          <p:cNvSpPr>
            <a:spLocks noGrp="1"/>
          </p:cNvSpPr>
          <p:nvPr>
            <p:ph sz="half" idx="2"/>
          </p:nvPr>
        </p:nvSpPr>
        <p:spPr>
          <a:xfrm>
            <a:off x="373224" y="2505075"/>
            <a:ext cx="5624351" cy="3684588"/>
          </a:xfrm>
        </p:spPr>
        <p:txBody>
          <a:bodyPr/>
          <a:lstStyle/>
          <a:p>
            <a:r>
              <a:rPr lang="en-US" dirty="0"/>
              <a:t>Better documentation</a:t>
            </a:r>
          </a:p>
          <a:p>
            <a:r>
              <a:rPr lang="en-US" dirty="0"/>
              <a:t>Compiler catches errors before run</a:t>
            </a:r>
          </a:p>
          <a:p>
            <a:r>
              <a:rPr lang="en-US" dirty="0"/>
              <a:t>Compiled code runs faster</a:t>
            </a:r>
          </a:p>
          <a:p>
            <a:r>
              <a:rPr lang="en-US" dirty="0"/>
              <a:t>Compiler can optimize better with more information</a:t>
            </a:r>
          </a:p>
          <a:p>
            <a:endParaRPr lang="en-US" dirty="0"/>
          </a:p>
        </p:txBody>
      </p:sp>
      <p:sp>
        <p:nvSpPr>
          <p:cNvPr id="11" name="Text Placeholder 10">
            <a:extLst>
              <a:ext uri="{FF2B5EF4-FFF2-40B4-BE49-F238E27FC236}">
                <a16:creationId xmlns:a16="http://schemas.microsoft.com/office/drawing/2014/main" id="{663DEA37-9DB3-410B-8F43-F47A661C1201}"/>
              </a:ext>
            </a:extLst>
          </p:cNvPr>
          <p:cNvSpPr>
            <a:spLocks noGrp="1"/>
          </p:cNvSpPr>
          <p:nvPr>
            <p:ph type="body" sz="quarter" idx="3"/>
          </p:nvPr>
        </p:nvSpPr>
        <p:spPr/>
        <p:txBody>
          <a:bodyPr/>
          <a:lstStyle/>
          <a:p>
            <a:r>
              <a:rPr lang="en-US" dirty="0"/>
              <a:t>Dynamic </a:t>
            </a:r>
            <a:r>
              <a:rPr lang="en-US" dirty="0" err="1"/>
              <a:t>Typers</a:t>
            </a:r>
            <a:r>
              <a:rPr lang="en-US" dirty="0"/>
              <a:t> argue:</a:t>
            </a:r>
          </a:p>
        </p:txBody>
      </p:sp>
      <p:sp>
        <p:nvSpPr>
          <p:cNvPr id="12" name="Content Placeholder 11">
            <a:extLst>
              <a:ext uri="{FF2B5EF4-FFF2-40B4-BE49-F238E27FC236}">
                <a16:creationId xmlns:a16="http://schemas.microsoft.com/office/drawing/2014/main" id="{B0061D17-CF6C-41FE-8BD6-57140BEF203C}"/>
              </a:ext>
            </a:extLst>
          </p:cNvPr>
          <p:cNvSpPr>
            <a:spLocks noGrp="1"/>
          </p:cNvSpPr>
          <p:nvPr>
            <p:ph sz="quarter" idx="4"/>
          </p:nvPr>
        </p:nvSpPr>
        <p:spPr/>
        <p:txBody>
          <a:bodyPr/>
          <a:lstStyle/>
          <a:p>
            <a:r>
              <a:rPr lang="en-US" dirty="0"/>
              <a:t>Easier to reuse code</a:t>
            </a:r>
          </a:p>
          <a:p>
            <a:r>
              <a:rPr lang="en-US" dirty="0"/>
              <a:t>Less boilerplate</a:t>
            </a:r>
          </a:p>
          <a:p>
            <a:r>
              <a:rPr lang="en-US" dirty="0"/>
              <a:t>Compile/Interpret faster</a:t>
            </a:r>
          </a:p>
          <a:p>
            <a:r>
              <a:rPr lang="en-US" dirty="0"/>
              <a:t>I can write “</a:t>
            </a:r>
            <a:r>
              <a:rPr lang="en-US" dirty="0" err="1"/>
              <a:t>eval</a:t>
            </a:r>
            <a:r>
              <a:rPr lang="en-US" dirty="0"/>
              <a:t>”</a:t>
            </a:r>
          </a:p>
        </p:txBody>
      </p:sp>
    </p:spTree>
    <p:extLst>
      <p:ext uri="{BB962C8B-B14F-4D97-AF65-F5344CB8AC3E}">
        <p14:creationId xmlns:p14="http://schemas.microsoft.com/office/powerpoint/2010/main" val="1390412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E14ACC-DC90-4946-9C87-E56C1BA50083}"/>
              </a:ext>
            </a:extLst>
          </p:cNvPr>
          <p:cNvSpPr>
            <a:spLocks noGrp="1"/>
          </p:cNvSpPr>
          <p:nvPr>
            <p:ph type="title"/>
          </p:nvPr>
        </p:nvSpPr>
        <p:spPr>
          <a:xfrm>
            <a:off x="838200" y="365125"/>
            <a:ext cx="10515600" cy="6203626"/>
          </a:xfrm>
        </p:spPr>
        <p:txBody>
          <a:bodyPr>
            <a:normAutofit/>
          </a:bodyPr>
          <a:lstStyle/>
          <a:p>
            <a:r>
              <a:rPr lang="en-US" dirty="0"/>
              <a:t>My Take</a:t>
            </a:r>
            <a:br>
              <a:rPr lang="en-US" dirty="0"/>
            </a:br>
            <a:br>
              <a:rPr lang="en-US" dirty="0"/>
            </a:br>
            <a:r>
              <a:rPr lang="en-US" dirty="0"/>
              <a:t>In a big codebase, I would rather have types to document what people expect in and out. They catch my stupid mistakes and make the code less likely to break at runtime.</a:t>
            </a:r>
            <a:br>
              <a:rPr lang="en-US" dirty="0"/>
            </a:br>
            <a:br>
              <a:rPr lang="en-US" dirty="0"/>
            </a:br>
            <a:r>
              <a:rPr lang="en-US" dirty="0"/>
              <a:t>For a micro-project, it doesn’t matter. </a:t>
            </a:r>
            <a:br>
              <a:rPr lang="en-US" dirty="0"/>
            </a:br>
            <a:br>
              <a:rPr lang="en-US" dirty="0"/>
            </a:br>
            <a:endParaRPr lang="en-US" dirty="0"/>
          </a:p>
        </p:txBody>
      </p:sp>
    </p:spTree>
    <p:extLst>
      <p:ext uri="{BB962C8B-B14F-4D97-AF65-F5344CB8AC3E}">
        <p14:creationId xmlns:p14="http://schemas.microsoft.com/office/powerpoint/2010/main" val="2878503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6F48-6DEC-4043-99CA-8813D1F3D0FC}"/>
              </a:ext>
            </a:extLst>
          </p:cNvPr>
          <p:cNvSpPr>
            <a:spLocks noGrp="1"/>
          </p:cNvSpPr>
          <p:nvPr>
            <p:ph type="title"/>
          </p:nvPr>
        </p:nvSpPr>
        <p:spPr>
          <a:xfrm>
            <a:off x="838200" y="365125"/>
            <a:ext cx="10515600" cy="6138312"/>
          </a:xfrm>
        </p:spPr>
        <p:txBody>
          <a:bodyPr/>
          <a:lstStyle/>
          <a:p>
            <a:pPr algn="ctr"/>
            <a:r>
              <a:rPr lang="en-US" dirty="0"/>
              <a:t>Strong Typing vs Weak Typing</a:t>
            </a:r>
          </a:p>
        </p:txBody>
      </p:sp>
    </p:spTree>
    <p:extLst>
      <p:ext uri="{BB962C8B-B14F-4D97-AF65-F5344CB8AC3E}">
        <p14:creationId xmlns:p14="http://schemas.microsoft.com/office/powerpoint/2010/main" val="1564693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D72A-3795-41D9-BF8C-341A7FC6A584}"/>
              </a:ext>
            </a:extLst>
          </p:cNvPr>
          <p:cNvSpPr>
            <a:spLocks noGrp="1"/>
          </p:cNvSpPr>
          <p:nvPr>
            <p:ph type="title"/>
          </p:nvPr>
        </p:nvSpPr>
        <p:spPr>
          <a:xfrm>
            <a:off x="838200" y="365125"/>
            <a:ext cx="10515600" cy="5951699"/>
          </a:xfrm>
        </p:spPr>
        <p:txBody>
          <a:bodyPr>
            <a:normAutofit/>
          </a:bodyPr>
          <a:lstStyle/>
          <a:p>
            <a:r>
              <a:rPr lang="en-US" dirty="0"/>
              <a:t>These terms lack strong definitions, unfortunately. Generally, though, a strongly typed language has strict type rules that are very hard to break. Java is a good example. </a:t>
            </a:r>
          </a:p>
        </p:txBody>
      </p:sp>
    </p:spTree>
    <p:extLst>
      <p:ext uri="{BB962C8B-B14F-4D97-AF65-F5344CB8AC3E}">
        <p14:creationId xmlns:p14="http://schemas.microsoft.com/office/powerpoint/2010/main" val="2961758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529C-87D6-43F9-9BD1-DB7EF8DBDC23}"/>
              </a:ext>
            </a:extLst>
          </p:cNvPr>
          <p:cNvSpPr>
            <a:spLocks noGrp="1"/>
          </p:cNvSpPr>
          <p:nvPr>
            <p:ph type="title"/>
          </p:nvPr>
        </p:nvSpPr>
        <p:spPr>
          <a:xfrm>
            <a:off x="838200" y="365125"/>
            <a:ext cx="10515600" cy="5830402"/>
          </a:xfrm>
        </p:spPr>
        <p:txBody>
          <a:bodyPr/>
          <a:lstStyle/>
          <a:p>
            <a:r>
              <a:rPr lang="en-US" dirty="0"/>
              <a:t>C is a good example of a weaker type system. While C has types, there are many, many ways to circumvent the system.</a:t>
            </a:r>
            <a:br>
              <a:rPr lang="en-US" dirty="0"/>
            </a:br>
            <a:r>
              <a:rPr lang="en-US" dirty="0">
                <a:latin typeface="Consolas" panose="020B0609020204030204" pitchFamily="49" charset="0"/>
              </a:rPr>
              <a:t>char x[] = “</a:t>
            </a:r>
            <a:r>
              <a:rPr lang="en-US" dirty="0" err="1">
                <a:latin typeface="Consolas" panose="020B0609020204030204" pitchFamily="49" charset="0"/>
              </a:rPr>
              <a:t>aaaa</a:t>
            </a:r>
            <a:r>
              <a:rPr lang="en-US" dirty="0">
                <a:latin typeface="Consolas" panose="020B0609020204030204" pitchFamily="49" charset="0"/>
              </a:rPr>
              <a:t>”;</a:t>
            </a:r>
            <a:br>
              <a:rPr lang="en-US" dirty="0">
                <a:latin typeface="Consolas" panose="020B0609020204030204" pitchFamily="49" charset="0"/>
              </a:rPr>
            </a:br>
            <a:r>
              <a:rPr lang="en-US" dirty="0" err="1">
                <a:latin typeface="Consolas" panose="020B0609020204030204" pitchFamily="49" charset="0"/>
              </a:rPr>
              <a:t>int</a:t>
            </a:r>
            <a:r>
              <a:rPr lang="en-US" dirty="0">
                <a:latin typeface="Consolas" panose="020B0609020204030204" pitchFamily="49" charset="0"/>
              </a:rPr>
              <a:t> y = (</a:t>
            </a:r>
            <a:r>
              <a:rPr lang="en-US" dirty="0" err="1">
                <a:latin typeface="Consolas" panose="020B0609020204030204" pitchFamily="49" charset="0"/>
              </a:rPr>
              <a:t>int</a:t>
            </a:r>
            <a:r>
              <a:rPr lang="en-US" dirty="0">
                <a:latin typeface="Consolas" panose="020B0609020204030204" pitchFamily="49" charset="0"/>
              </a:rPr>
              <a:t>) x;</a:t>
            </a:r>
            <a:br>
              <a:rPr lang="en-US" dirty="0">
                <a:latin typeface="Consolas" panose="020B0609020204030204" pitchFamily="49" charset="0"/>
              </a:rPr>
            </a:br>
            <a:r>
              <a:rPr lang="en-US" dirty="0">
                <a:latin typeface="Consolas" panose="020B0609020204030204" pitchFamily="49" charset="0"/>
              </a:rPr>
              <a:t>float *z = (float *)y;</a:t>
            </a:r>
          </a:p>
        </p:txBody>
      </p:sp>
    </p:spTree>
    <p:extLst>
      <p:ext uri="{BB962C8B-B14F-4D97-AF65-F5344CB8AC3E}">
        <p14:creationId xmlns:p14="http://schemas.microsoft.com/office/powerpoint/2010/main" val="3730399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529C-87D6-43F9-9BD1-DB7EF8DBDC23}"/>
              </a:ext>
            </a:extLst>
          </p:cNvPr>
          <p:cNvSpPr>
            <a:spLocks noGrp="1"/>
          </p:cNvSpPr>
          <p:nvPr>
            <p:ph type="title"/>
          </p:nvPr>
        </p:nvSpPr>
        <p:spPr>
          <a:xfrm>
            <a:off x="838200" y="365125"/>
            <a:ext cx="10515600" cy="5830402"/>
          </a:xfrm>
        </p:spPr>
        <p:txBody>
          <a:bodyPr/>
          <a:lstStyle/>
          <a:p>
            <a:r>
              <a:rPr lang="en-US" dirty="0"/>
              <a:t>JavaScript is also weakly typed. It has a number of built-in conversions that change the type of a variable in what seem like odd ways. For example, in JavaScript, you can say:</a:t>
            </a:r>
            <a:br>
              <a:rPr lang="en-US" dirty="0"/>
            </a:br>
            <a:r>
              <a:rPr lang="en-US" dirty="0"/>
              <a:t>‘Hello’ + 5 + ‘Goodbye’</a:t>
            </a:r>
            <a:br>
              <a:rPr lang="en-US" dirty="0"/>
            </a:br>
            <a:r>
              <a:rPr lang="en-US" dirty="0"/>
              <a:t>and get </a:t>
            </a:r>
            <a:br>
              <a:rPr lang="en-US" dirty="0"/>
            </a:br>
            <a:r>
              <a:rPr lang="en-US" dirty="0"/>
              <a:t>Hello5Goodbye</a:t>
            </a:r>
          </a:p>
        </p:txBody>
      </p:sp>
    </p:spTree>
    <p:extLst>
      <p:ext uri="{BB962C8B-B14F-4D97-AF65-F5344CB8AC3E}">
        <p14:creationId xmlns:p14="http://schemas.microsoft.com/office/powerpoint/2010/main" val="216804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E9B4-4909-4FC7-A2F2-D1663F629141}"/>
              </a:ext>
            </a:extLst>
          </p:cNvPr>
          <p:cNvSpPr>
            <a:spLocks noGrp="1"/>
          </p:cNvSpPr>
          <p:nvPr>
            <p:ph type="title"/>
          </p:nvPr>
        </p:nvSpPr>
        <p:spPr>
          <a:xfrm>
            <a:off x="838200" y="365125"/>
            <a:ext cx="10515600" cy="6072997"/>
          </a:xfrm>
        </p:spPr>
        <p:txBody>
          <a:bodyPr/>
          <a:lstStyle/>
          <a:p>
            <a:r>
              <a:rPr lang="en-US" dirty="0"/>
              <a:t>Primitive Data Types are data types that are natively part of the CPU’s instruction set:</a:t>
            </a:r>
            <a:br>
              <a:rPr lang="en-US" dirty="0"/>
            </a:br>
            <a:r>
              <a:rPr lang="en-US" i="1" dirty="0"/>
              <a:t>byte</a:t>
            </a:r>
            <a:br>
              <a:rPr lang="en-US" i="1" dirty="0"/>
            </a:br>
            <a:r>
              <a:rPr lang="en-US" i="1" dirty="0" err="1"/>
              <a:t>int</a:t>
            </a:r>
            <a:br>
              <a:rPr lang="en-US" i="1" dirty="0"/>
            </a:br>
            <a:r>
              <a:rPr lang="en-US" i="1" dirty="0"/>
              <a:t>char</a:t>
            </a:r>
            <a:br>
              <a:rPr lang="en-US" i="1" dirty="0"/>
            </a:br>
            <a:r>
              <a:rPr lang="en-US" i="1" dirty="0"/>
              <a:t>float</a:t>
            </a:r>
          </a:p>
        </p:txBody>
      </p:sp>
    </p:spTree>
    <p:extLst>
      <p:ext uri="{BB962C8B-B14F-4D97-AF65-F5344CB8AC3E}">
        <p14:creationId xmlns:p14="http://schemas.microsoft.com/office/powerpoint/2010/main" val="578404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3C69148-6B67-42A2-8243-31228E88F659}"/>
              </a:ext>
            </a:extLst>
          </p:cNvPr>
          <p:cNvCxnSpPr/>
          <p:nvPr/>
        </p:nvCxnSpPr>
        <p:spPr>
          <a:xfrm>
            <a:off x="65314" y="3163078"/>
            <a:ext cx="119338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A40854-C92B-40AF-A828-FDC939389942}"/>
              </a:ext>
            </a:extLst>
          </p:cNvPr>
          <p:cNvCxnSpPr/>
          <p:nvPr/>
        </p:nvCxnSpPr>
        <p:spPr>
          <a:xfrm>
            <a:off x="5411755" y="177282"/>
            <a:ext cx="0" cy="649410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E450836-B1A9-4968-AF0F-C0E8A6ECF686}"/>
              </a:ext>
            </a:extLst>
          </p:cNvPr>
          <p:cNvSpPr txBox="1"/>
          <p:nvPr/>
        </p:nvSpPr>
        <p:spPr>
          <a:xfrm>
            <a:off x="4689268" y="-136554"/>
            <a:ext cx="1406732" cy="646331"/>
          </a:xfrm>
          <a:prstGeom prst="rect">
            <a:avLst/>
          </a:prstGeom>
          <a:noFill/>
        </p:spPr>
        <p:txBody>
          <a:bodyPr wrap="none" rtlCol="0">
            <a:spAutoFit/>
          </a:bodyPr>
          <a:lstStyle/>
          <a:p>
            <a:r>
              <a:rPr lang="en-US" sz="3600" dirty="0"/>
              <a:t>Strong</a:t>
            </a:r>
          </a:p>
        </p:txBody>
      </p:sp>
      <p:sp>
        <p:nvSpPr>
          <p:cNvPr id="10" name="TextBox 9">
            <a:extLst>
              <a:ext uri="{FF2B5EF4-FFF2-40B4-BE49-F238E27FC236}">
                <a16:creationId xmlns:a16="http://schemas.microsoft.com/office/drawing/2014/main" id="{C84DD6CD-EC99-4E60-82C0-F6BFAA3CA5B1}"/>
              </a:ext>
            </a:extLst>
          </p:cNvPr>
          <p:cNvSpPr txBox="1"/>
          <p:nvPr/>
        </p:nvSpPr>
        <p:spPr>
          <a:xfrm>
            <a:off x="4793696" y="6357552"/>
            <a:ext cx="1238544" cy="646331"/>
          </a:xfrm>
          <a:prstGeom prst="rect">
            <a:avLst/>
          </a:prstGeom>
          <a:noFill/>
        </p:spPr>
        <p:txBody>
          <a:bodyPr wrap="none" rtlCol="0">
            <a:spAutoFit/>
          </a:bodyPr>
          <a:lstStyle/>
          <a:p>
            <a:r>
              <a:rPr lang="en-US" sz="3600" dirty="0"/>
              <a:t>Weak</a:t>
            </a:r>
          </a:p>
        </p:txBody>
      </p:sp>
      <p:sp>
        <p:nvSpPr>
          <p:cNvPr id="11" name="TextBox 10">
            <a:extLst>
              <a:ext uri="{FF2B5EF4-FFF2-40B4-BE49-F238E27FC236}">
                <a16:creationId xmlns:a16="http://schemas.microsoft.com/office/drawing/2014/main" id="{0E4E9C5B-7B09-4AE5-8DA6-E0A4A73A2000}"/>
              </a:ext>
            </a:extLst>
          </p:cNvPr>
          <p:cNvSpPr txBox="1"/>
          <p:nvPr/>
        </p:nvSpPr>
        <p:spPr>
          <a:xfrm>
            <a:off x="10885817" y="2839912"/>
            <a:ext cx="1216680" cy="646331"/>
          </a:xfrm>
          <a:prstGeom prst="rect">
            <a:avLst/>
          </a:prstGeom>
          <a:noFill/>
        </p:spPr>
        <p:txBody>
          <a:bodyPr wrap="none" rtlCol="0">
            <a:spAutoFit/>
          </a:bodyPr>
          <a:lstStyle/>
          <a:p>
            <a:r>
              <a:rPr lang="en-US" sz="3600" dirty="0"/>
              <a:t>Static</a:t>
            </a:r>
          </a:p>
        </p:txBody>
      </p:sp>
      <p:sp>
        <p:nvSpPr>
          <p:cNvPr id="12" name="TextBox 11">
            <a:extLst>
              <a:ext uri="{FF2B5EF4-FFF2-40B4-BE49-F238E27FC236}">
                <a16:creationId xmlns:a16="http://schemas.microsoft.com/office/drawing/2014/main" id="{C34A350C-33B8-4062-9CA4-6FECB4200998}"/>
              </a:ext>
            </a:extLst>
          </p:cNvPr>
          <p:cNvSpPr txBox="1"/>
          <p:nvPr/>
        </p:nvSpPr>
        <p:spPr>
          <a:xfrm>
            <a:off x="-38016" y="2839911"/>
            <a:ext cx="1810111" cy="646331"/>
          </a:xfrm>
          <a:prstGeom prst="rect">
            <a:avLst/>
          </a:prstGeom>
          <a:noFill/>
        </p:spPr>
        <p:txBody>
          <a:bodyPr wrap="none" rtlCol="0">
            <a:spAutoFit/>
          </a:bodyPr>
          <a:lstStyle/>
          <a:p>
            <a:r>
              <a:rPr lang="en-US" sz="3600" dirty="0"/>
              <a:t>Dynamic</a:t>
            </a:r>
          </a:p>
        </p:txBody>
      </p:sp>
      <p:sp>
        <p:nvSpPr>
          <p:cNvPr id="13" name="TextBox 12">
            <a:extLst>
              <a:ext uri="{FF2B5EF4-FFF2-40B4-BE49-F238E27FC236}">
                <a16:creationId xmlns:a16="http://schemas.microsoft.com/office/drawing/2014/main" id="{A622DDEE-19D9-4B21-BC4B-5E67CB3610E9}"/>
              </a:ext>
            </a:extLst>
          </p:cNvPr>
          <p:cNvSpPr txBox="1"/>
          <p:nvPr/>
        </p:nvSpPr>
        <p:spPr>
          <a:xfrm>
            <a:off x="789847" y="1071275"/>
            <a:ext cx="1518493" cy="646331"/>
          </a:xfrm>
          <a:prstGeom prst="rect">
            <a:avLst/>
          </a:prstGeom>
          <a:noFill/>
        </p:spPr>
        <p:txBody>
          <a:bodyPr wrap="none" rtlCol="0">
            <a:spAutoFit/>
          </a:bodyPr>
          <a:lstStyle/>
          <a:p>
            <a:r>
              <a:rPr lang="en-US" sz="3600" dirty="0"/>
              <a:t>Python</a:t>
            </a:r>
          </a:p>
        </p:txBody>
      </p:sp>
      <p:sp>
        <p:nvSpPr>
          <p:cNvPr id="14" name="TextBox 13">
            <a:extLst>
              <a:ext uri="{FF2B5EF4-FFF2-40B4-BE49-F238E27FC236}">
                <a16:creationId xmlns:a16="http://schemas.microsoft.com/office/drawing/2014/main" id="{190D42C9-9792-4AA5-A575-6DCEC138CAD7}"/>
              </a:ext>
            </a:extLst>
          </p:cNvPr>
          <p:cNvSpPr txBox="1"/>
          <p:nvPr/>
        </p:nvSpPr>
        <p:spPr>
          <a:xfrm>
            <a:off x="960975" y="5314175"/>
            <a:ext cx="2035685" cy="646331"/>
          </a:xfrm>
          <a:prstGeom prst="rect">
            <a:avLst/>
          </a:prstGeom>
          <a:noFill/>
        </p:spPr>
        <p:txBody>
          <a:bodyPr wrap="none" rtlCol="0">
            <a:spAutoFit/>
          </a:bodyPr>
          <a:lstStyle/>
          <a:p>
            <a:r>
              <a:rPr lang="en-US" sz="3600" dirty="0"/>
              <a:t>JavaScript</a:t>
            </a:r>
          </a:p>
        </p:txBody>
      </p:sp>
      <p:sp>
        <p:nvSpPr>
          <p:cNvPr id="15" name="TextBox 14">
            <a:extLst>
              <a:ext uri="{FF2B5EF4-FFF2-40B4-BE49-F238E27FC236}">
                <a16:creationId xmlns:a16="http://schemas.microsoft.com/office/drawing/2014/main" id="{AB10785C-A2B6-4993-A6E5-D7D1D4B8B9CE}"/>
              </a:ext>
            </a:extLst>
          </p:cNvPr>
          <p:cNvSpPr txBox="1"/>
          <p:nvPr/>
        </p:nvSpPr>
        <p:spPr>
          <a:xfrm>
            <a:off x="8751591" y="1397846"/>
            <a:ext cx="968535" cy="646331"/>
          </a:xfrm>
          <a:prstGeom prst="rect">
            <a:avLst/>
          </a:prstGeom>
          <a:noFill/>
        </p:spPr>
        <p:txBody>
          <a:bodyPr wrap="none" rtlCol="0">
            <a:spAutoFit/>
          </a:bodyPr>
          <a:lstStyle/>
          <a:p>
            <a:r>
              <a:rPr lang="en-US" sz="3600" dirty="0"/>
              <a:t>Java</a:t>
            </a:r>
          </a:p>
        </p:txBody>
      </p:sp>
      <p:sp>
        <p:nvSpPr>
          <p:cNvPr id="16" name="TextBox 15">
            <a:extLst>
              <a:ext uri="{FF2B5EF4-FFF2-40B4-BE49-F238E27FC236}">
                <a16:creationId xmlns:a16="http://schemas.microsoft.com/office/drawing/2014/main" id="{1B667994-5E88-4537-9180-A4AA092CCE65}"/>
              </a:ext>
            </a:extLst>
          </p:cNvPr>
          <p:cNvSpPr txBox="1"/>
          <p:nvPr/>
        </p:nvSpPr>
        <p:spPr>
          <a:xfrm>
            <a:off x="8641625" y="5314175"/>
            <a:ext cx="1318181" cy="646331"/>
          </a:xfrm>
          <a:prstGeom prst="rect">
            <a:avLst/>
          </a:prstGeom>
          <a:noFill/>
        </p:spPr>
        <p:txBody>
          <a:bodyPr wrap="none" rtlCol="0">
            <a:spAutoFit/>
          </a:bodyPr>
          <a:lstStyle/>
          <a:p>
            <a:r>
              <a:rPr lang="en-US" sz="3600" dirty="0"/>
              <a:t>C/C++</a:t>
            </a:r>
          </a:p>
        </p:txBody>
      </p:sp>
    </p:spTree>
    <p:extLst>
      <p:ext uri="{BB962C8B-B14F-4D97-AF65-F5344CB8AC3E}">
        <p14:creationId xmlns:p14="http://schemas.microsoft.com/office/powerpoint/2010/main" val="1171522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1906-1AC6-407C-AF75-F4C00E8687B7}"/>
              </a:ext>
            </a:extLst>
          </p:cNvPr>
          <p:cNvSpPr>
            <a:spLocks noGrp="1"/>
          </p:cNvSpPr>
          <p:nvPr>
            <p:ph type="title"/>
          </p:nvPr>
        </p:nvSpPr>
        <p:spPr/>
        <p:txBody>
          <a:bodyPr/>
          <a:lstStyle/>
          <a:p>
            <a:r>
              <a:rPr lang="en-US" dirty="0"/>
              <a:t>Typing Roundup</a:t>
            </a:r>
          </a:p>
        </p:txBody>
      </p:sp>
      <p:sp>
        <p:nvSpPr>
          <p:cNvPr id="3" name="Content Placeholder 2">
            <a:extLst>
              <a:ext uri="{FF2B5EF4-FFF2-40B4-BE49-F238E27FC236}">
                <a16:creationId xmlns:a16="http://schemas.microsoft.com/office/drawing/2014/main" id="{43D6B724-D105-4843-8EA9-C090657EC413}"/>
              </a:ext>
            </a:extLst>
          </p:cNvPr>
          <p:cNvSpPr>
            <a:spLocks noGrp="1"/>
          </p:cNvSpPr>
          <p:nvPr>
            <p:ph idx="1"/>
          </p:nvPr>
        </p:nvSpPr>
        <p:spPr/>
        <p:txBody>
          <a:bodyPr/>
          <a:lstStyle/>
          <a:p>
            <a:r>
              <a:rPr lang="en-US" dirty="0"/>
              <a:t>Data Types describe “what” a variable is</a:t>
            </a:r>
          </a:p>
          <a:p>
            <a:r>
              <a:rPr lang="en-US" dirty="0"/>
              <a:t>Primitive are built in, function point to code, abstract hide data</a:t>
            </a:r>
          </a:p>
          <a:p>
            <a:r>
              <a:rPr lang="en-US" dirty="0"/>
              <a:t>Composite are collections of variables, pointers and references point to variables</a:t>
            </a:r>
          </a:p>
          <a:p>
            <a:r>
              <a:rPr lang="en-US" dirty="0"/>
              <a:t>Static Typing – compiler enforces type rules</a:t>
            </a:r>
          </a:p>
          <a:p>
            <a:r>
              <a:rPr lang="en-US" dirty="0"/>
              <a:t>Dynamic Typing – runtime enforces type rules</a:t>
            </a:r>
          </a:p>
          <a:p>
            <a:r>
              <a:rPr lang="en-US" dirty="0"/>
              <a:t>Strong Typing – enforcement is ironclad</a:t>
            </a:r>
          </a:p>
          <a:p>
            <a:r>
              <a:rPr lang="en-US" dirty="0"/>
              <a:t>Weak Typing – enforcement is more like a suggestion</a:t>
            </a:r>
          </a:p>
          <a:p>
            <a:endParaRPr lang="en-US" dirty="0"/>
          </a:p>
        </p:txBody>
      </p:sp>
    </p:spTree>
    <p:extLst>
      <p:ext uri="{BB962C8B-B14F-4D97-AF65-F5344CB8AC3E}">
        <p14:creationId xmlns:p14="http://schemas.microsoft.com/office/powerpoint/2010/main" val="168796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D19A-1298-4317-906D-92B09AAF47AC}"/>
              </a:ext>
            </a:extLst>
          </p:cNvPr>
          <p:cNvSpPr>
            <a:spLocks noGrp="1"/>
          </p:cNvSpPr>
          <p:nvPr>
            <p:ph type="title"/>
          </p:nvPr>
        </p:nvSpPr>
        <p:spPr>
          <a:xfrm>
            <a:off x="838200" y="365125"/>
            <a:ext cx="10515600" cy="6054336"/>
          </a:xfrm>
        </p:spPr>
        <p:txBody>
          <a:bodyPr/>
          <a:lstStyle/>
          <a:p>
            <a:r>
              <a:rPr lang="en-US" dirty="0"/>
              <a:t>When you write:</a:t>
            </a:r>
            <a:br>
              <a:rPr lang="en-US" dirty="0"/>
            </a:br>
            <a:r>
              <a:rPr lang="en-US" i="1" dirty="0" err="1"/>
              <a:t>int</a:t>
            </a:r>
            <a:r>
              <a:rPr lang="en-US" i="1" dirty="0"/>
              <a:t> x = 6 + 2; </a:t>
            </a:r>
            <a:br>
              <a:rPr lang="en-US" dirty="0"/>
            </a:br>
            <a:r>
              <a:rPr lang="en-US" dirty="0"/>
              <a:t>The compiler will generate:</a:t>
            </a:r>
            <a:br>
              <a:rPr lang="en-US" dirty="0"/>
            </a:br>
            <a:r>
              <a:rPr lang="en-US" i="1" dirty="0" err="1"/>
              <a:t>add.l</a:t>
            </a:r>
            <a:r>
              <a:rPr lang="en-US" i="1" dirty="0"/>
              <a:t> #2, #6, R0</a:t>
            </a:r>
            <a:br>
              <a:rPr lang="en-US" dirty="0"/>
            </a:br>
            <a:r>
              <a:rPr lang="en-US" i="1" dirty="0" err="1"/>
              <a:t>int</a:t>
            </a:r>
            <a:r>
              <a:rPr lang="en-US" i="1" dirty="0"/>
              <a:t> </a:t>
            </a:r>
            <a:r>
              <a:rPr lang="en-US" dirty="0"/>
              <a:t>is native to the CPU</a:t>
            </a:r>
          </a:p>
        </p:txBody>
      </p:sp>
    </p:spTree>
    <p:extLst>
      <p:ext uri="{BB962C8B-B14F-4D97-AF65-F5344CB8AC3E}">
        <p14:creationId xmlns:p14="http://schemas.microsoft.com/office/powerpoint/2010/main" val="392393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B20F-C9A9-4F21-A9C3-5C15EEC3E467}"/>
              </a:ext>
            </a:extLst>
          </p:cNvPr>
          <p:cNvSpPr>
            <a:spLocks noGrp="1"/>
          </p:cNvSpPr>
          <p:nvPr>
            <p:ph type="title"/>
          </p:nvPr>
        </p:nvSpPr>
        <p:spPr>
          <a:xfrm>
            <a:off x="838200" y="365125"/>
            <a:ext cx="10515600" cy="5653120"/>
          </a:xfrm>
        </p:spPr>
        <p:txBody>
          <a:bodyPr/>
          <a:lstStyle/>
          <a:p>
            <a:r>
              <a:rPr lang="en-US" dirty="0"/>
              <a:t>Similarly, </a:t>
            </a:r>
            <a:br>
              <a:rPr lang="en-US" dirty="0"/>
            </a:br>
            <a:r>
              <a:rPr lang="en-US" i="1" dirty="0"/>
              <a:t>char a = ‘A’;</a:t>
            </a:r>
            <a:br>
              <a:rPr lang="en-US" dirty="0"/>
            </a:br>
            <a:r>
              <a:rPr lang="en-US" dirty="0"/>
              <a:t>becomes </a:t>
            </a:r>
            <a:br>
              <a:rPr lang="en-US" dirty="0"/>
            </a:br>
            <a:r>
              <a:rPr lang="en-US" i="1" dirty="0" err="1"/>
              <a:t>move.b</a:t>
            </a:r>
            <a:r>
              <a:rPr lang="en-US" i="1" dirty="0"/>
              <a:t> #65,R0</a:t>
            </a:r>
          </a:p>
        </p:txBody>
      </p:sp>
    </p:spTree>
    <p:extLst>
      <p:ext uri="{BB962C8B-B14F-4D97-AF65-F5344CB8AC3E}">
        <p14:creationId xmlns:p14="http://schemas.microsoft.com/office/powerpoint/2010/main" val="79141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258A-335E-4DC7-9A45-B22DC9C0B1A3}"/>
              </a:ext>
            </a:extLst>
          </p:cNvPr>
          <p:cNvSpPr>
            <a:spLocks noGrp="1"/>
          </p:cNvSpPr>
          <p:nvPr>
            <p:ph type="title"/>
          </p:nvPr>
        </p:nvSpPr>
        <p:spPr>
          <a:xfrm>
            <a:off x="838200" y="365125"/>
            <a:ext cx="10515600" cy="5942369"/>
          </a:xfrm>
        </p:spPr>
        <p:txBody>
          <a:bodyPr/>
          <a:lstStyle/>
          <a:p>
            <a:pPr algn="ctr"/>
            <a:r>
              <a:rPr lang="en-US" dirty="0"/>
              <a:t>Composite Types</a:t>
            </a:r>
          </a:p>
        </p:txBody>
      </p:sp>
    </p:spTree>
    <p:extLst>
      <p:ext uri="{BB962C8B-B14F-4D97-AF65-F5344CB8AC3E}">
        <p14:creationId xmlns:p14="http://schemas.microsoft.com/office/powerpoint/2010/main" val="132041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EACB-EC90-4C96-B093-B1D050FC1CEF}"/>
              </a:ext>
            </a:extLst>
          </p:cNvPr>
          <p:cNvSpPr>
            <a:spLocks noGrp="1"/>
          </p:cNvSpPr>
          <p:nvPr>
            <p:ph type="title"/>
          </p:nvPr>
        </p:nvSpPr>
        <p:spPr>
          <a:xfrm>
            <a:off x="838200" y="365125"/>
            <a:ext cx="10515600" cy="5802410"/>
          </a:xfrm>
        </p:spPr>
        <p:txBody>
          <a:bodyPr/>
          <a:lstStyle/>
          <a:p>
            <a:r>
              <a:rPr lang="en-US" dirty="0"/>
              <a:t>Composite types are types made up of one or more instances of one or more primitive types.</a:t>
            </a:r>
          </a:p>
        </p:txBody>
      </p:sp>
    </p:spTree>
    <p:extLst>
      <p:ext uri="{BB962C8B-B14F-4D97-AF65-F5344CB8AC3E}">
        <p14:creationId xmlns:p14="http://schemas.microsoft.com/office/powerpoint/2010/main" val="4233591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1759</Words>
  <Application>Microsoft Office PowerPoint</Application>
  <PresentationFormat>Widescreen</PresentationFormat>
  <Paragraphs>86</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Consolas</vt:lpstr>
      <vt:lpstr>Office Theme</vt:lpstr>
      <vt:lpstr>Data Types</vt:lpstr>
      <vt:lpstr>What is a data type?</vt:lpstr>
      <vt:lpstr>A data type is a classification of a variable that indicates to the computer what the programmer wants to do with the data.</vt:lpstr>
      <vt:lpstr>You’ve all seen and used these! int x; float average; String name;</vt:lpstr>
      <vt:lpstr>Primitive Data Types are data types that are natively part of the CPU’s instruction set: byte int char float</vt:lpstr>
      <vt:lpstr>When you write: int x = 6 + 2;  The compiler will generate: add.l #2, #6, R0 int is native to the CPU</vt:lpstr>
      <vt:lpstr>Similarly,  char a = ‘A’; becomes  move.b #65,R0</vt:lpstr>
      <vt:lpstr>Composite Types</vt:lpstr>
      <vt:lpstr>Composite types are types made up of one or more instances of one or more primitive types.</vt:lpstr>
      <vt:lpstr>In Java, the most obvious example of a composite type is a class. In C, struct is a composite type.</vt:lpstr>
      <vt:lpstr>A few that are, perhaps, a little more subtle: array union </vt:lpstr>
      <vt:lpstr>Pointers and reference types</vt:lpstr>
      <vt:lpstr>A pointer indicates an address, or a particular location in the computer’s memory. If this is unfamiliar, consider it like an address for a house. The address refers to the house, but it isn’t the SAME as the house.</vt:lpstr>
      <vt:lpstr>Pointers are numbers, since the computer’s memory starts at 0 and goes to (however much memory the computer has). </vt:lpstr>
      <vt:lpstr>NULL  Pointers can point to a special value “NULL” - this means that there is no memory there. In terms of house addresses, you can think of it as “I don’t know” </vt:lpstr>
      <vt:lpstr>You can do math on pointers to get new pointers! This is dangerous if you are not careful, since you may not have access to that memory. </vt:lpstr>
      <vt:lpstr>References are an alias for another variable. They are often pointers, as well, but hidden by the compiler. They are often not re-assignable and must point to something. You can not do math on them.</vt:lpstr>
      <vt:lpstr>Example in C:  int j=0; int &amp;a = j; // get a reference a = 1; // j is now 1 as well. int *x = &amp;j; // x now points to j; *x is an int *x = 5; // j, a and *x are all now 5.  </vt:lpstr>
      <vt:lpstr>Abstract Data Types Data types that “hide” their internals and offer a defined set of operations</vt:lpstr>
      <vt:lpstr>The most obvious Abstract Data Type that you have all worked with?  Java classes</vt:lpstr>
      <vt:lpstr>But ADTs can exist in other languages, even non-object oriented languages!  For example, a linked list in C:  typedef struct Node {  void *data; // Remember void * points to anything  struct Node *next; }</vt:lpstr>
      <vt:lpstr>Generic Types Types that refer to other types</vt:lpstr>
      <vt:lpstr>Example:  List&lt;string&gt; x= new ArrayList&lt;&gt;();</vt:lpstr>
      <vt:lpstr>Why is List&lt;string&gt; better than the Node with a void * that we saw in C?</vt:lpstr>
      <vt:lpstr>Type Safety – the concept that the type system HELPS US to ensure that our programs are correct. </vt:lpstr>
      <vt:lpstr>When we specify List&lt;string&gt;, we are creating a new type. </vt:lpstr>
      <vt:lpstr>A “gotcha”</vt:lpstr>
      <vt:lpstr>Another “gotcha”</vt:lpstr>
      <vt:lpstr>Function Types</vt:lpstr>
      <vt:lpstr>A function type describes a variable that refers to a particular function</vt:lpstr>
      <vt:lpstr>Function types enable the programmer to pass functions to other functions. </vt:lpstr>
      <vt:lpstr>Example: In C, there is a sort implementation for QuickSort called “qsort”: void qsort (void* base, size_t num, size_t size, int (*comparator)(void*, void*)); Base points to the first item to sort num is the number of elements to sort size is the size of a single element comparator is a function that takes two void pointers and returns an int  void pointer – a pointer to a memory address with no knowledge of the     type of the thing at that address  the int indicates if “thing 1” is less than (-1), equal to (0) or greater than     (1) “thing 2”</vt:lpstr>
      <vt:lpstr>This works for integers:  int a[50];  populate(a); // do something to set values qsort(a,50,sizeof(int),comp);  int comp(void *a, void *b) {  int l = *(const int *)a;      int r = *(const int *)b;  if (l&lt;r) return -1;  if (l==r) return 0;  return 1;  }</vt:lpstr>
      <vt:lpstr>And composite types: struct Student{     int age, grade;     char name[20]; };  int comparator(const void *p, const void *q) {     int l = ((struct Student *)p)-&gt; grade;     int r = ((struct Student *)q)-&gt; grade;      return (l - r); } students s[80]; qsort(s,80,sizeof(student),comparator);</vt:lpstr>
      <vt:lpstr>Java added these in Java 8  Predicate&lt;T&gt; - takes a T and returns bool  ex: Predicate&lt;int&gt; Positive = x -&gt; x&gt;0; Consumer&lt;T&gt; - takes a T and returns nothing  ex: Consumer&lt;int&gt; Print = x -&gt; system.out.print(x); Supplier&lt;T&gt; - takes no parameters and returns a T  ex: Supplier&lt;int&gt; Ones = () -&gt; 1; Function&lt;T,R&gt; - takes a T and returns an R  ex: Function&lt;int,int&gt; Higher = x -&gt; x+1;</vt:lpstr>
      <vt:lpstr>Static Typing</vt:lpstr>
      <vt:lpstr>Static Typing is what you know from Java – the process by which the compiler checks the type of your variables to ensure that the operation(s) that you invoke are valid.</vt:lpstr>
      <vt:lpstr>Static typing is (for the most part) done in  the compiler, assuming a compiled language. Once the type checking is complete, at compile time, the emitted code does NOT need to do type checking. There are cases where this is not so (casting, for example).</vt:lpstr>
      <vt:lpstr>Dynamic Typing</vt:lpstr>
      <vt:lpstr>If you are familiar with Python or JavaScript (or Scheme!) you may have noticed that those languages do not require you to declare types. These are dynamically typed languages.</vt:lpstr>
      <vt:lpstr>Be careful – they are not untyped; the type work is done at runtime instead of compile time. Certainly for language implementations that are not compiled this makes sense. </vt:lpstr>
      <vt:lpstr>PowerPoint Presentation</vt:lpstr>
      <vt:lpstr>Duck Typing  “If it walks like a duck and it quacks like a duck, it must be a duck.”  Essentially, don’t worry about the type, just ensure that the methods that we call on the object actually exist.</vt:lpstr>
      <vt:lpstr>Which one is “better”?</vt:lpstr>
      <vt:lpstr>My Take  In a big codebase, I would rather have types to document what people expect in and out. They catch my stupid mistakes and make the code less likely to break at runtime.  For a micro-project, it doesn’t matter.   </vt:lpstr>
      <vt:lpstr>Strong Typing vs Weak Typing</vt:lpstr>
      <vt:lpstr>These terms lack strong definitions, unfortunately. Generally, though, a strongly typed language has strict type rules that are very hard to break. Java is a good example. </vt:lpstr>
      <vt:lpstr>C is a good example of a weaker type system. While C has types, there are many, many ways to circumvent the system. char x[] = “aaaa”; int y = (int) x; float *z = (float *)y;</vt:lpstr>
      <vt:lpstr>JavaScript is also weakly typed. It has a number of built-in conversions that change the type of a variable in what seem like odd ways. For example, in JavaScript, you can say: ‘Hello’ + 5 + ‘Goodbye’ and get  Hello5Goodbye</vt:lpstr>
      <vt:lpstr>PowerPoint Presentation</vt:lpstr>
      <vt:lpstr>Typing Roundup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dc:title>
  <dc:creator>Michael Phipps</dc:creator>
  <cp:lastModifiedBy>Phipps, Michael</cp:lastModifiedBy>
  <cp:revision>21</cp:revision>
  <dcterms:created xsi:type="dcterms:W3CDTF">2018-01-17T22:24:27Z</dcterms:created>
  <dcterms:modified xsi:type="dcterms:W3CDTF">2023-06-15T17:25:26Z</dcterms:modified>
</cp:coreProperties>
</file>