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0" r:id="rId22"/>
    <p:sldId id="279" r:id="rId23"/>
    <p:sldId id="281" r:id="rId24"/>
    <p:sldId id="283" r:id="rId25"/>
    <p:sldId id="284" r:id="rId26"/>
    <p:sldId id="285" r:id="rId27"/>
    <p:sldId id="286" r:id="rId28"/>
    <p:sldId id="290" r:id="rId29"/>
    <p:sldId id="313" r:id="rId30"/>
    <p:sldId id="287" r:id="rId31"/>
    <p:sldId id="289" r:id="rId32"/>
    <p:sldId id="288" r:id="rId33"/>
    <p:sldId id="291" r:id="rId34"/>
    <p:sldId id="292" r:id="rId35"/>
    <p:sldId id="293" r:id="rId36"/>
    <p:sldId id="294" r:id="rId37"/>
    <p:sldId id="295" r:id="rId38"/>
    <p:sldId id="296" r:id="rId39"/>
    <p:sldId id="297" r:id="rId40"/>
    <p:sldId id="300" r:id="rId41"/>
    <p:sldId id="301" r:id="rId42"/>
    <p:sldId id="302" r:id="rId43"/>
    <p:sldId id="30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Phipps" initials="MP" lastIdx="1" clrIdx="0">
    <p:extLst>
      <p:ext uri="{19B8F6BF-5375-455C-9EA6-DF929625EA0E}">
        <p15:presenceInfo xmlns:p15="http://schemas.microsoft.com/office/powerpoint/2012/main" userId="ca779d852f68e4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03" d="100"/>
          <a:sy n="103" d="100"/>
        </p:scale>
        <p:origin x="1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56E540-F61E-4F3E-858A-6E0927964321}"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7A468-526B-405B-A5DD-4D22EF2FC654}" type="slidenum">
              <a:rPr lang="en-US" smtClean="0"/>
              <a:t>‹#›</a:t>
            </a:fld>
            <a:endParaRPr lang="en-US"/>
          </a:p>
        </p:txBody>
      </p:sp>
    </p:spTree>
    <p:extLst>
      <p:ext uri="{BB962C8B-B14F-4D97-AF65-F5344CB8AC3E}">
        <p14:creationId xmlns:p14="http://schemas.microsoft.com/office/powerpoint/2010/main" val="183058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56E540-F61E-4F3E-858A-6E0927964321}"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7A468-526B-405B-A5DD-4D22EF2FC654}" type="slidenum">
              <a:rPr lang="en-US" smtClean="0"/>
              <a:t>‹#›</a:t>
            </a:fld>
            <a:endParaRPr lang="en-US"/>
          </a:p>
        </p:txBody>
      </p:sp>
    </p:spTree>
    <p:extLst>
      <p:ext uri="{BB962C8B-B14F-4D97-AF65-F5344CB8AC3E}">
        <p14:creationId xmlns:p14="http://schemas.microsoft.com/office/powerpoint/2010/main" val="2681717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56E540-F61E-4F3E-858A-6E0927964321}"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7A468-526B-405B-A5DD-4D22EF2FC654}" type="slidenum">
              <a:rPr lang="en-US" smtClean="0"/>
              <a:t>‹#›</a:t>
            </a:fld>
            <a:endParaRPr lang="en-US"/>
          </a:p>
        </p:txBody>
      </p:sp>
    </p:spTree>
    <p:extLst>
      <p:ext uri="{BB962C8B-B14F-4D97-AF65-F5344CB8AC3E}">
        <p14:creationId xmlns:p14="http://schemas.microsoft.com/office/powerpoint/2010/main" val="186322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56E540-F61E-4F3E-858A-6E0927964321}"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7A468-526B-405B-A5DD-4D22EF2FC654}" type="slidenum">
              <a:rPr lang="en-US" smtClean="0"/>
              <a:t>‹#›</a:t>
            </a:fld>
            <a:endParaRPr lang="en-US"/>
          </a:p>
        </p:txBody>
      </p:sp>
    </p:spTree>
    <p:extLst>
      <p:ext uri="{BB962C8B-B14F-4D97-AF65-F5344CB8AC3E}">
        <p14:creationId xmlns:p14="http://schemas.microsoft.com/office/powerpoint/2010/main" val="37149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56E540-F61E-4F3E-858A-6E0927964321}" type="datetimeFigureOut">
              <a:rPr lang="en-US" smtClean="0"/>
              <a:t>11/4/2020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7A468-526B-405B-A5DD-4D22EF2FC654}" type="slidenum">
              <a:rPr lang="en-US" smtClean="0"/>
              <a:t>‹#›</a:t>
            </a:fld>
            <a:endParaRPr lang="en-US"/>
          </a:p>
        </p:txBody>
      </p:sp>
    </p:spTree>
    <p:extLst>
      <p:ext uri="{BB962C8B-B14F-4D97-AF65-F5344CB8AC3E}">
        <p14:creationId xmlns:p14="http://schemas.microsoft.com/office/powerpoint/2010/main" val="1056104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56E540-F61E-4F3E-858A-6E0927964321}"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7A468-526B-405B-A5DD-4D22EF2FC654}" type="slidenum">
              <a:rPr lang="en-US" smtClean="0"/>
              <a:t>‹#›</a:t>
            </a:fld>
            <a:endParaRPr lang="en-US"/>
          </a:p>
        </p:txBody>
      </p:sp>
    </p:spTree>
    <p:extLst>
      <p:ext uri="{BB962C8B-B14F-4D97-AF65-F5344CB8AC3E}">
        <p14:creationId xmlns:p14="http://schemas.microsoft.com/office/powerpoint/2010/main" val="318270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56E540-F61E-4F3E-858A-6E0927964321}" type="datetimeFigureOut">
              <a:rPr lang="en-US" smtClean="0"/>
              <a:t>11/4/2020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37A468-526B-405B-A5DD-4D22EF2FC654}" type="slidenum">
              <a:rPr lang="en-US" smtClean="0"/>
              <a:t>‹#›</a:t>
            </a:fld>
            <a:endParaRPr lang="en-US"/>
          </a:p>
        </p:txBody>
      </p:sp>
    </p:spTree>
    <p:extLst>
      <p:ext uri="{BB962C8B-B14F-4D97-AF65-F5344CB8AC3E}">
        <p14:creationId xmlns:p14="http://schemas.microsoft.com/office/powerpoint/2010/main" val="2507114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56E540-F61E-4F3E-858A-6E0927964321}" type="datetimeFigureOut">
              <a:rPr lang="en-US" smtClean="0"/>
              <a:t>11/4/2020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37A468-526B-405B-A5DD-4D22EF2FC654}" type="slidenum">
              <a:rPr lang="en-US" smtClean="0"/>
              <a:t>‹#›</a:t>
            </a:fld>
            <a:endParaRPr lang="en-US"/>
          </a:p>
        </p:txBody>
      </p:sp>
    </p:spTree>
    <p:extLst>
      <p:ext uri="{BB962C8B-B14F-4D97-AF65-F5344CB8AC3E}">
        <p14:creationId xmlns:p14="http://schemas.microsoft.com/office/powerpoint/2010/main" val="88733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6E540-F61E-4F3E-858A-6E0927964321}" type="datetimeFigureOut">
              <a:rPr lang="en-US" smtClean="0"/>
              <a:t>11/4/2020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37A468-526B-405B-A5DD-4D22EF2FC654}" type="slidenum">
              <a:rPr lang="en-US" smtClean="0"/>
              <a:t>‹#›</a:t>
            </a:fld>
            <a:endParaRPr lang="en-US"/>
          </a:p>
        </p:txBody>
      </p:sp>
    </p:spTree>
    <p:extLst>
      <p:ext uri="{BB962C8B-B14F-4D97-AF65-F5344CB8AC3E}">
        <p14:creationId xmlns:p14="http://schemas.microsoft.com/office/powerpoint/2010/main" val="135360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56E540-F61E-4F3E-858A-6E0927964321}"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7A468-526B-405B-A5DD-4D22EF2FC654}" type="slidenum">
              <a:rPr lang="en-US" smtClean="0"/>
              <a:t>‹#›</a:t>
            </a:fld>
            <a:endParaRPr lang="en-US"/>
          </a:p>
        </p:txBody>
      </p:sp>
    </p:spTree>
    <p:extLst>
      <p:ext uri="{BB962C8B-B14F-4D97-AF65-F5344CB8AC3E}">
        <p14:creationId xmlns:p14="http://schemas.microsoft.com/office/powerpoint/2010/main" val="4082730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56E540-F61E-4F3E-858A-6E0927964321}" type="datetimeFigureOut">
              <a:rPr lang="en-US" smtClean="0"/>
              <a:t>11/4/2020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7A468-526B-405B-A5DD-4D22EF2FC654}" type="slidenum">
              <a:rPr lang="en-US" smtClean="0"/>
              <a:t>‹#›</a:t>
            </a:fld>
            <a:endParaRPr lang="en-US"/>
          </a:p>
        </p:txBody>
      </p:sp>
    </p:spTree>
    <p:extLst>
      <p:ext uri="{BB962C8B-B14F-4D97-AF65-F5344CB8AC3E}">
        <p14:creationId xmlns:p14="http://schemas.microsoft.com/office/powerpoint/2010/main" val="255747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56E540-F61E-4F3E-858A-6E0927964321}" type="datetimeFigureOut">
              <a:rPr lang="en-US" smtClean="0"/>
              <a:t>11/4/2020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7A468-526B-405B-A5DD-4D22EF2FC654}" type="slidenum">
              <a:rPr lang="en-US" smtClean="0"/>
              <a:t>‹#›</a:t>
            </a:fld>
            <a:endParaRPr lang="en-US"/>
          </a:p>
        </p:txBody>
      </p:sp>
    </p:spTree>
    <p:extLst>
      <p:ext uri="{BB962C8B-B14F-4D97-AF65-F5344CB8AC3E}">
        <p14:creationId xmlns:p14="http://schemas.microsoft.com/office/powerpoint/2010/main" val="2320586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download.racket-lang.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Scheme – Friend or Foe?</a:t>
            </a:r>
          </a:p>
        </p:txBody>
      </p:sp>
    </p:spTree>
    <p:extLst>
      <p:ext uri="{BB962C8B-B14F-4D97-AF65-F5344CB8AC3E}">
        <p14:creationId xmlns:p14="http://schemas.microsoft.com/office/powerpoint/2010/main" val="3112628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88324" y="506626"/>
            <a:ext cx="11528854" cy="72904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latin typeface="+mn-lt"/>
              </a:rPr>
              <a:t>Scheme:</a:t>
            </a:r>
          </a:p>
        </p:txBody>
      </p:sp>
      <p:sp>
        <p:nvSpPr>
          <p:cNvPr id="2" name="TextBox 1"/>
          <p:cNvSpPr txBox="1"/>
          <p:nvPr/>
        </p:nvSpPr>
        <p:spPr>
          <a:xfrm>
            <a:off x="288324" y="2290118"/>
            <a:ext cx="11697729" cy="3785652"/>
          </a:xfrm>
          <a:prstGeom prst="rect">
            <a:avLst/>
          </a:prstGeom>
          <a:noFill/>
        </p:spPr>
        <p:txBody>
          <a:bodyPr wrap="square" rtlCol="0">
            <a:spAutoFit/>
          </a:bodyPr>
          <a:lstStyle/>
          <a:p>
            <a:r>
              <a:rPr lang="en-US" sz="4800" dirty="0"/>
              <a:t>&gt; ( + 2 3)</a:t>
            </a:r>
          </a:p>
          <a:p>
            <a:r>
              <a:rPr lang="en-US" sz="4800" dirty="0"/>
              <a:t>5</a:t>
            </a:r>
          </a:p>
          <a:p>
            <a:endParaRPr lang="en-US" sz="4800" dirty="0"/>
          </a:p>
          <a:p>
            <a:r>
              <a:rPr lang="en-US" sz="4800" dirty="0"/>
              <a:t>The &gt; is just the prompt</a:t>
            </a:r>
          </a:p>
          <a:p>
            <a:r>
              <a:rPr lang="en-US" sz="4800" dirty="0"/>
              <a:t>Simple syntax is the same!</a:t>
            </a:r>
          </a:p>
        </p:txBody>
      </p:sp>
    </p:spTree>
    <p:extLst>
      <p:ext uri="{BB962C8B-B14F-4D97-AF65-F5344CB8AC3E}">
        <p14:creationId xmlns:p14="http://schemas.microsoft.com/office/powerpoint/2010/main" val="1540484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88324" y="506626"/>
            <a:ext cx="11528854" cy="72904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latin typeface="+mn-lt"/>
              </a:rPr>
              <a:t>Scheme:</a:t>
            </a:r>
          </a:p>
        </p:txBody>
      </p:sp>
      <p:sp>
        <p:nvSpPr>
          <p:cNvPr id="2" name="TextBox 1"/>
          <p:cNvSpPr txBox="1"/>
          <p:nvPr/>
        </p:nvSpPr>
        <p:spPr>
          <a:xfrm>
            <a:off x="288324" y="1499285"/>
            <a:ext cx="11697729" cy="3785652"/>
          </a:xfrm>
          <a:prstGeom prst="rect">
            <a:avLst/>
          </a:prstGeom>
          <a:noFill/>
        </p:spPr>
        <p:txBody>
          <a:bodyPr wrap="square" rtlCol="0">
            <a:spAutoFit/>
          </a:bodyPr>
          <a:lstStyle/>
          <a:p>
            <a:r>
              <a:rPr lang="pt-BR" sz="4800" dirty="0"/>
              <a:t> (define (factorial n)</a:t>
            </a:r>
          </a:p>
          <a:p>
            <a:r>
              <a:rPr lang="pt-BR" sz="4800" dirty="0"/>
              <a:t>   (if (= n 0) 1</a:t>
            </a:r>
          </a:p>
          <a:p>
            <a:r>
              <a:rPr lang="pt-BR" sz="4800" dirty="0"/>
              <a:t>       (* n (factorial (- n 1)))))</a:t>
            </a:r>
          </a:p>
          <a:p>
            <a:endParaRPr lang="pt-BR" sz="4800" dirty="0"/>
          </a:p>
          <a:p>
            <a:r>
              <a:rPr lang="pt-BR" sz="4800" dirty="0"/>
              <a:t>A little recursive </a:t>
            </a:r>
            <a:r>
              <a:rPr lang="pt-BR" sz="4800" b="1" dirty="0">
                <a:solidFill>
                  <a:schemeClr val="accent2"/>
                </a:solidFill>
              </a:rPr>
              <a:t>fun</a:t>
            </a:r>
            <a:r>
              <a:rPr lang="pt-BR" sz="4800" dirty="0"/>
              <a:t>ction</a:t>
            </a:r>
          </a:p>
        </p:txBody>
      </p:sp>
    </p:spTree>
    <p:extLst>
      <p:ext uri="{BB962C8B-B14F-4D97-AF65-F5344CB8AC3E}">
        <p14:creationId xmlns:p14="http://schemas.microsoft.com/office/powerpoint/2010/main" val="2302921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88324" y="506626"/>
            <a:ext cx="11528854" cy="72904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latin typeface="+mn-lt"/>
              </a:rPr>
              <a:t>Scheme:</a:t>
            </a:r>
          </a:p>
        </p:txBody>
      </p:sp>
      <p:sp>
        <p:nvSpPr>
          <p:cNvPr id="2" name="TextBox 1"/>
          <p:cNvSpPr txBox="1"/>
          <p:nvPr/>
        </p:nvSpPr>
        <p:spPr>
          <a:xfrm>
            <a:off x="288324" y="1499285"/>
            <a:ext cx="11697729" cy="3785652"/>
          </a:xfrm>
          <a:prstGeom prst="rect">
            <a:avLst/>
          </a:prstGeom>
          <a:noFill/>
        </p:spPr>
        <p:txBody>
          <a:bodyPr wrap="square" rtlCol="0">
            <a:spAutoFit/>
          </a:bodyPr>
          <a:lstStyle/>
          <a:p>
            <a:r>
              <a:rPr lang="pt-BR" sz="4800" dirty="0"/>
              <a:t> (define (factorial n)</a:t>
            </a:r>
          </a:p>
          <a:p>
            <a:r>
              <a:rPr lang="pt-BR" sz="4800" dirty="0">
                <a:solidFill>
                  <a:schemeClr val="bg2"/>
                </a:solidFill>
              </a:rPr>
              <a:t>   (if (= n 0) 1</a:t>
            </a:r>
          </a:p>
          <a:p>
            <a:r>
              <a:rPr lang="pt-BR" sz="4800" dirty="0">
                <a:solidFill>
                  <a:schemeClr val="bg2"/>
                </a:solidFill>
              </a:rPr>
              <a:t>       (* n (factorial (- n 1)))))</a:t>
            </a:r>
          </a:p>
          <a:p>
            <a:endParaRPr lang="pt-BR" sz="4800" dirty="0">
              <a:solidFill>
                <a:schemeClr val="bg2"/>
              </a:solidFill>
            </a:endParaRPr>
          </a:p>
          <a:p>
            <a:r>
              <a:rPr lang="pt-BR" sz="4800" dirty="0">
                <a:solidFill>
                  <a:schemeClr val="bg2"/>
                </a:solidFill>
              </a:rPr>
              <a:t>A little recursive </a:t>
            </a:r>
            <a:r>
              <a:rPr lang="pt-BR" sz="4800" b="1" dirty="0">
                <a:solidFill>
                  <a:schemeClr val="bg2"/>
                </a:solidFill>
              </a:rPr>
              <a:t>fun</a:t>
            </a:r>
            <a:r>
              <a:rPr lang="pt-BR" sz="4800" dirty="0">
                <a:solidFill>
                  <a:schemeClr val="bg2"/>
                </a:solidFill>
              </a:rPr>
              <a:t>ction</a:t>
            </a:r>
          </a:p>
        </p:txBody>
      </p:sp>
      <p:sp>
        <p:nvSpPr>
          <p:cNvPr id="3" name="Rectangular Callout 2"/>
          <p:cNvSpPr/>
          <p:nvPr/>
        </p:nvSpPr>
        <p:spPr>
          <a:xfrm>
            <a:off x="7615880" y="871150"/>
            <a:ext cx="4201298" cy="2413687"/>
          </a:xfrm>
          <a:prstGeom prst="wedgeRectCallout">
            <a:avLst>
              <a:gd name="adj1" fmla="val -100833"/>
              <a:gd name="adj2" fmla="val -5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Define a function “factorial” taking a parameter “n”</a:t>
            </a:r>
          </a:p>
        </p:txBody>
      </p:sp>
    </p:spTree>
    <p:extLst>
      <p:ext uri="{BB962C8B-B14F-4D97-AF65-F5344CB8AC3E}">
        <p14:creationId xmlns:p14="http://schemas.microsoft.com/office/powerpoint/2010/main" val="358230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88324" y="506626"/>
            <a:ext cx="11528854" cy="72904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latin typeface="+mn-lt"/>
              </a:rPr>
              <a:t>Scheme:</a:t>
            </a:r>
          </a:p>
        </p:txBody>
      </p:sp>
      <p:sp>
        <p:nvSpPr>
          <p:cNvPr id="2" name="TextBox 1"/>
          <p:cNvSpPr txBox="1"/>
          <p:nvPr/>
        </p:nvSpPr>
        <p:spPr>
          <a:xfrm>
            <a:off x="288324" y="1499285"/>
            <a:ext cx="11697729" cy="3785652"/>
          </a:xfrm>
          <a:prstGeom prst="rect">
            <a:avLst/>
          </a:prstGeom>
          <a:noFill/>
        </p:spPr>
        <p:txBody>
          <a:bodyPr wrap="square" rtlCol="0">
            <a:spAutoFit/>
          </a:bodyPr>
          <a:lstStyle/>
          <a:p>
            <a:r>
              <a:rPr lang="pt-BR" sz="4800" dirty="0"/>
              <a:t> </a:t>
            </a:r>
            <a:r>
              <a:rPr lang="pt-BR" sz="4800" dirty="0">
                <a:solidFill>
                  <a:schemeClr val="bg2"/>
                </a:solidFill>
              </a:rPr>
              <a:t>(define (factorial n)</a:t>
            </a:r>
          </a:p>
          <a:p>
            <a:r>
              <a:rPr lang="pt-BR" sz="4800" dirty="0"/>
              <a:t>   (if (= n 0) 1</a:t>
            </a:r>
          </a:p>
          <a:p>
            <a:r>
              <a:rPr lang="pt-BR" sz="4800" dirty="0">
                <a:solidFill>
                  <a:schemeClr val="bg2"/>
                </a:solidFill>
              </a:rPr>
              <a:t>       (* n (factorial (- n 1)))))</a:t>
            </a:r>
          </a:p>
          <a:p>
            <a:endParaRPr lang="pt-BR" sz="4800" dirty="0">
              <a:solidFill>
                <a:schemeClr val="bg2"/>
              </a:solidFill>
            </a:endParaRPr>
          </a:p>
          <a:p>
            <a:r>
              <a:rPr lang="pt-BR" sz="4800" dirty="0">
                <a:solidFill>
                  <a:schemeClr val="bg2"/>
                </a:solidFill>
              </a:rPr>
              <a:t>A little recursive </a:t>
            </a:r>
            <a:r>
              <a:rPr lang="pt-BR" sz="4800" b="1" dirty="0">
                <a:solidFill>
                  <a:schemeClr val="bg2"/>
                </a:solidFill>
              </a:rPr>
              <a:t>fun</a:t>
            </a:r>
            <a:r>
              <a:rPr lang="pt-BR" sz="4800" dirty="0">
                <a:solidFill>
                  <a:schemeClr val="bg2"/>
                </a:solidFill>
              </a:rPr>
              <a:t>ction</a:t>
            </a:r>
          </a:p>
        </p:txBody>
      </p:sp>
      <p:sp>
        <p:nvSpPr>
          <p:cNvPr id="4" name="Rectangular Callout 3"/>
          <p:cNvSpPr/>
          <p:nvPr/>
        </p:nvSpPr>
        <p:spPr>
          <a:xfrm>
            <a:off x="7615880" y="871150"/>
            <a:ext cx="4201298" cy="2413687"/>
          </a:xfrm>
          <a:prstGeom prst="wedgeRectCallout">
            <a:avLst>
              <a:gd name="adj1" fmla="val -145343"/>
              <a:gd name="adj2" fmla="val 225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 = 0 then return 1 else…</a:t>
            </a:r>
          </a:p>
        </p:txBody>
      </p:sp>
    </p:spTree>
    <p:extLst>
      <p:ext uri="{BB962C8B-B14F-4D97-AF65-F5344CB8AC3E}">
        <p14:creationId xmlns:p14="http://schemas.microsoft.com/office/powerpoint/2010/main" val="184723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88324" y="506626"/>
            <a:ext cx="11528854" cy="72904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latin typeface="+mn-lt"/>
              </a:rPr>
              <a:t>Scheme:</a:t>
            </a:r>
          </a:p>
        </p:txBody>
      </p:sp>
      <p:sp>
        <p:nvSpPr>
          <p:cNvPr id="2" name="TextBox 1"/>
          <p:cNvSpPr txBox="1"/>
          <p:nvPr/>
        </p:nvSpPr>
        <p:spPr>
          <a:xfrm>
            <a:off x="288324" y="1499285"/>
            <a:ext cx="11697729" cy="3785652"/>
          </a:xfrm>
          <a:prstGeom prst="rect">
            <a:avLst/>
          </a:prstGeom>
          <a:noFill/>
        </p:spPr>
        <p:txBody>
          <a:bodyPr wrap="square" rtlCol="0">
            <a:spAutoFit/>
          </a:bodyPr>
          <a:lstStyle/>
          <a:p>
            <a:r>
              <a:rPr lang="pt-BR" sz="4800" dirty="0"/>
              <a:t> </a:t>
            </a:r>
            <a:r>
              <a:rPr lang="pt-BR" sz="4800" dirty="0">
                <a:solidFill>
                  <a:schemeClr val="bg2"/>
                </a:solidFill>
              </a:rPr>
              <a:t>(define (factorial n)</a:t>
            </a:r>
          </a:p>
          <a:p>
            <a:r>
              <a:rPr lang="pt-BR" sz="4800" dirty="0">
                <a:solidFill>
                  <a:schemeClr val="bg2"/>
                </a:solidFill>
              </a:rPr>
              <a:t>   (if (= n 0) 1</a:t>
            </a:r>
          </a:p>
          <a:p>
            <a:r>
              <a:rPr lang="pt-BR" sz="4800" dirty="0"/>
              <a:t>       (* n (factorial (- n 1)))))</a:t>
            </a:r>
          </a:p>
          <a:p>
            <a:endParaRPr lang="pt-BR" sz="4800" dirty="0"/>
          </a:p>
          <a:p>
            <a:r>
              <a:rPr lang="pt-BR" sz="4800" dirty="0">
                <a:solidFill>
                  <a:schemeClr val="bg2"/>
                </a:solidFill>
              </a:rPr>
              <a:t>A little recursive </a:t>
            </a:r>
            <a:r>
              <a:rPr lang="pt-BR" sz="4800" b="1" dirty="0">
                <a:solidFill>
                  <a:schemeClr val="bg2"/>
                </a:solidFill>
              </a:rPr>
              <a:t>fun</a:t>
            </a:r>
            <a:r>
              <a:rPr lang="pt-BR" sz="4800" dirty="0">
                <a:solidFill>
                  <a:schemeClr val="bg2"/>
                </a:solidFill>
              </a:rPr>
              <a:t>ction</a:t>
            </a:r>
          </a:p>
        </p:txBody>
      </p:sp>
      <p:sp>
        <p:nvSpPr>
          <p:cNvPr id="4" name="Rectangular Callout 3"/>
          <p:cNvSpPr/>
          <p:nvPr/>
        </p:nvSpPr>
        <p:spPr>
          <a:xfrm>
            <a:off x="7879490" y="2185267"/>
            <a:ext cx="4201298" cy="2413687"/>
          </a:xfrm>
          <a:prstGeom prst="wedgeRectCallout">
            <a:avLst>
              <a:gd name="adj1" fmla="val -70049"/>
              <a:gd name="adj2" fmla="val -9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N * </a:t>
            </a:r>
            <a:br>
              <a:rPr lang="en-US" dirty="0"/>
            </a:br>
            <a:r>
              <a:rPr lang="en-US" dirty="0"/>
              <a:t>the result of</a:t>
            </a:r>
            <a:br>
              <a:rPr lang="en-US" dirty="0"/>
            </a:br>
            <a:r>
              <a:rPr lang="en-US" dirty="0"/>
              <a:t>factorial of</a:t>
            </a:r>
            <a:br>
              <a:rPr lang="en-US" dirty="0"/>
            </a:br>
            <a:r>
              <a:rPr lang="en-US" dirty="0"/>
              <a:t>N - 1</a:t>
            </a:r>
          </a:p>
        </p:txBody>
      </p:sp>
    </p:spTree>
    <p:extLst>
      <p:ext uri="{BB962C8B-B14F-4D97-AF65-F5344CB8AC3E}">
        <p14:creationId xmlns:p14="http://schemas.microsoft.com/office/powerpoint/2010/main" val="1455979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Same Method in C#/Java</a:t>
            </a:r>
          </a:p>
        </p:txBody>
      </p:sp>
      <p:sp>
        <p:nvSpPr>
          <p:cNvPr id="3" name="Content Placeholder 2"/>
          <p:cNvSpPr>
            <a:spLocks noGrp="1"/>
          </p:cNvSpPr>
          <p:nvPr>
            <p:ph idx="1"/>
          </p:nvPr>
        </p:nvSpPr>
        <p:spPr/>
        <p:txBody>
          <a:bodyPr/>
          <a:lstStyle/>
          <a:p>
            <a:pPr marL="0" indent="0">
              <a:buNone/>
            </a:pPr>
            <a:r>
              <a:rPr lang="en-US" dirty="0"/>
              <a:t>double factorial(double n)</a:t>
            </a:r>
          </a:p>
          <a:p>
            <a:pPr marL="0" indent="0">
              <a:buNone/>
            </a:pPr>
            <a:r>
              <a:rPr lang="en-US" dirty="0"/>
              <a:t>{</a:t>
            </a:r>
          </a:p>
          <a:p>
            <a:pPr marL="0" indent="0">
              <a:buNone/>
            </a:pPr>
            <a:r>
              <a:rPr lang="en-US" dirty="0"/>
              <a:t>if (n == 0) return 1;</a:t>
            </a:r>
          </a:p>
          <a:p>
            <a:pPr marL="0" indent="0">
              <a:buNone/>
            </a:pPr>
            <a:r>
              <a:rPr lang="en-US" dirty="0"/>
              <a:t>return n * factorial (n-1);</a:t>
            </a:r>
          </a:p>
          <a:p>
            <a:pPr marL="0" indent="0">
              <a:buNone/>
            </a:pPr>
            <a:r>
              <a:rPr lang="en-US" dirty="0"/>
              <a:t>}</a:t>
            </a:r>
          </a:p>
        </p:txBody>
      </p:sp>
    </p:spTree>
    <p:extLst>
      <p:ext uri="{BB962C8B-B14F-4D97-AF65-F5344CB8AC3E}">
        <p14:creationId xmlns:p14="http://schemas.microsoft.com/office/powerpoint/2010/main" val="1657804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88324" y="506626"/>
            <a:ext cx="11528854" cy="72904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latin typeface="+mn-lt"/>
              </a:rPr>
              <a:t>Big Ideas:</a:t>
            </a:r>
          </a:p>
        </p:txBody>
      </p:sp>
      <p:sp>
        <p:nvSpPr>
          <p:cNvPr id="2" name="TextBox 1"/>
          <p:cNvSpPr txBox="1"/>
          <p:nvPr/>
        </p:nvSpPr>
        <p:spPr>
          <a:xfrm>
            <a:off x="288324" y="2339545"/>
            <a:ext cx="11697729" cy="3046988"/>
          </a:xfrm>
          <a:prstGeom prst="rect">
            <a:avLst/>
          </a:prstGeom>
          <a:noFill/>
        </p:spPr>
        <p:txBody>
          <a:bodyPr wrap="square" rtlCol="0">
            <a:spAutoFit/>
          </a:bodyPr>
          <a:lstStyle/>
          <a:p>
            <a:r>
              <a:rPr lang="en-US" sz="4800" dirty="0">
                <a:solidFill>
                  <a:schemeClr val="bg2"/>
                </a:solidFill>
              </a:rPr>
              <a:t>Based on a few big ideas:</a:t>
            </a:r>
          </a:p>
          <a:p>
            <a:pPr marL="914400" indent="-914400">
              <a:buAutoNum type="arabicParenR"/>
            </a:pPr>
            <a:r>
              <a:rPr lang="en-US" sz="4800" dirty="0">
                <a:solidFill>
                  <a:schemeClr val="bg2"/>
                </a:solidFill>
              </a:rPr>
              <a:t>(Nearly) Everything is a list (</a:t>
            </a:r>
            <a:r>
              <a:rPr lang="en-US" sz="4800" dirty="0" err="1">
                <a:solidFill>
                  <a:schemeClr val="bg2"/>
                </a:solidFill>
              </a:rPr>
              <a:t>LISt</a:t>
            </a:r>
            <a:r>
              <a:rPr lang="en-US" sz="4800" dirty="0">
                <a:solidFill>
                  <a:schemeClr val="bg2"/>
                </a:solidFill>
              </a:rPr>
              <a:t> Processor)</a:t>
            </a:r>
          </a:p>
          <a:p>
            <a:pPr marL="914400" indent="-914400">
              <a:buAutoNum type="arabicParenR"/>
            </a:pPr>
            <a:r>
              <a:rPr lang="en-US" sz="4800" dirty="0">
                <a:solidFill>
                  <a:schemeClr val="bg2"/>
                </a:solidFill>
              </a:rPr>
              <a:t>REPL – Read Evaluate Print Loop</a:t>
            </a:r>
          </a:p>
          <a:p>
            <a:pPr marL="914400" indent="-914400">
              <a:buAutoNum type="arabicParenR"/>
            </a:pPr>
            <a:r>
              <a:rPr lang="en-US" sz="4800" dirty="0">
                <a:solidFill>
                  <a:schemeClr val="bg2"/>
                </a:solidFill>
              </a:rPr>
              <a:t>Non-mutability (“no” state)</a:t>
            </a:r>
          </a:p>
        </p:txBody>
      </p:sp>
      <p:sp>
        <p:nvSpPr>
          <p:cNvPr id="3" name="Cloud Callout 2"/>
          <p:cNvSpPr/>
          <p:nvPr/>
        </p:nvSpPr>
        <p:spPr>
          <a:xfrm>
            <a:off x="7706497" y="506626"/>
            <a:ext cx="4110681" cy="214183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don’t see any of these big ideas!!!</a:t>
            </a:r>
          </a:p>
        </p:txBody>
      </p:sp>
    </p:spTree>
    <p:extLst>
      <p:ext uri="{BB962C8B-B14F-4D97-AF65-F5344CB8AC3E}">
        <p14:creationId xmlns:p14="http://schemas.microsoft.com/office/powerpoint/2010/main" val="1976117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lstStyle/>
          <a:p>
            <a:pPr marL="0" indent="0">
              <a:buNone/>
            </a:pPr>
            <a:r>
              <a:rPr lang="en-US" dirty="0"/>
              <a:t>Some of the instructions are … archaic for this stuff because history</a:t>
            </a:r>
          </a:p>
          <a:p>
            <a:pPr marL="0" indent="0">
              <a:buNone/>
            </a:pPr>
            <a:endParaRPr lang="en-US" dirty="0"/>
          </a:p>
          <a:p>
            <a:pPr marL="0" indent="0">
              <a:buNone/>
            </a:pPr>
            <a:r>
              <a:rPr lang="en-US" b="1" dirty="0"/>
              <a:t>Cons</a:t>
            </a:r>
            <a:r>
              <a:rPr lang="en-US" dirty="0"/>
              <a:t>truct a list:</a:t>
            </a:r>
          </a:p>
          <a:p>
            <a:pPr marL="0" indent="0">
              <a:buNone/>
            </a:pPr>
            <a:r>
              <a:rPr lang="en-US" dirty="0"/>
              <a:t>(cons 1 (cons 2 (cons 3 (cons 4 (cons 5 ‘())))))</a:t>
            </a:r>
          </a:p>
          <a:p>
            <a:pPr marL="0" indent="0">
              <a:buNone/>
            </a:pPr>
            <a:endParaRPr lang="en-US" b="1" dirty="0"/>
          </a:p>
          <a:p>
            <a:pPr marL="0" indent="0">
              <a:buNone/>
            </a:pPr>
            <a:r>
              <a:rPr lang="en-US" dirty="0"/>
              <a:t>Or let the compiler do it for you:</a:t>
            </a:r>
          </a:p>
          <a:p>
            <a:pPr marL="0" indent="0">
              <a:buNone/>
            </a:pPr>
            <a:r>
              <a:rPr lang="en-US" dirty="0"/>
              <a:t>‘(1 2 3 4 5)</a:t>
            </a:r>
          </a:p>
          <a:p>
            <a:pPr marL="0" indent="0">
              <a:buNone/>
            </a:pPr>
            <a:endParaRPr lang="en-US" b="1" dirty="0"/>
          </a:p>
        </p:txBody>
      </p:sp>
      <p:sp>
        <p:nvSpPr>
          <p:cNvPr id="4" name="Rectangular Callout 3"/>
          <p:cNvSpPr/>
          <p:nvPr/>
        </p:nvSpPr>
        <p:spPr>
          <a:xfrm>
            <a:off x="7706496" y="4001294"/>
            <a:ext cx="4201298" cy="2413687"/>
          </a:xfrm>
          <a:prstGeom prst="wedgeRectCallout">
            <a:avLst>
              <a:gd name="adj1" fmla="val -76520"/>
              <a:gd name="adj2" fmla="val -60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Quote here tells the system “don’t try to evaluate this list, just allocate for it and use it as data”</a:t>
            </a:r>
          </a:p>
        </p:txBody>
      </p:sp>
    </p:spTree>
    <p:extLst>
      <p:ext uri="{BB962C8B-B14F-4D97-AF65-F5344CB8AC3E}">
        <p14:creationId xmlns:p14="http://schemas.microsoft.com/office/powerpoint/2010/main" val="2529451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a:xfrm>
            <a:off x="838200" y="1416908"/>
            <a:ext cx="10515600" cy="5148649"/>
          </a:xfrm>
        </p:spPr>
        <p:txBody>
          <a:bodyPr/>
          <a:lstStyle/>
          <a:p>
            <a:pPr marL="0" indent="0">
              <a:buNone/>
            </a:pPr>
            <a:r>
              <a:rPr lang="en-US" dirty="0"/>
              <a:t>Take the first item from a list:</a:t>
            </a:r>
          </a:p>
          <a:p>
            <a:pPr marL="0" indent="0">
              <a:buNone/>
            </a:pPr>
            <a:r>
              <a:rPr lang="en-US" dirty="0"/>
              <a:t>car (contents of address register)</a:t>
            </a:r>
          </a:p>
          <a:p>
            <a:pPr marL="0" indent="0">
              <a:buNone/>
            </a:pPr>
            <a:r>
              <a:rPr lang="en-US" dirty="0"/>
              <a:t>&gt;(car `(1 2 3 4 5))</a:t>
            </a:r>
          </a:p>
          <a:p>
            <a:pPr marL="0" indent="0">
              <a:buNone/>
            </a:pPr>
            <a:r>
              <a:rPr lang="en-US" dirty="0"/>
              <a:t>1</a:t>
            </a:r>
          </a:p>
          <a:p>
            <a:pPr marL="0" indent="0">
              <a:buNone/>
            </a:pPr>
            <a:endParaRPr lang="en-US" dirty="0"/>
          </a:p>
          <a:p>
            <a:pPr marL="0" indent="0">
              <a:buNone/>
            </a:pPr>
            <a:r>
              <a:rPr lang="en-US" dirty="0"/>
              <a:t>Take the second through the end of the items from a list:</a:t>
            </a:r>
          </a:p>
          <a:p>
            <a:pPr marL="0" indent="0">
              <a:buNone/>
            </a:pPr>
            <a:r>
              <a:rPr lang="en-US" dirty="0" err="1"/>
              <a:t>cdr</a:t>
            </a:r>
            <a:r>
              <a:rPr lang="en-US" dirty="0"/>
              <a:t> (contents of the data register)</a:t>
            </a:r>
          </a:p>
          <a:p>
            <a:pPr marL="0" indent="0">
              <a:buNone/>
            </a:pPr>
            <a:r>
              <a:rPr lang="en-US" dirty="0"/>
              <a:t>&gt;(</a:t>
            </a:r>
            <a:r>
              <a:rPr lang="en-US" dirty="0" err="1"/>
              <a:t>cdr</a:t>
            </a:r>
            <a:r>
              <a:rPr lang="en-US" dirty="0"/>
              <a:t> `(1 2 3 4 5))</a:t>
            </a:r>
          </a:p>
          <a:p>
            <a:pPr marL="0" indent="0">
              <a:buNone/>
            </a:pPr>
            <a:r>
              <a:rPr lang="en-US" dirty="0"/>
              <a:t>(2 3 4 5)</a:t>
            </a:r>
          </a:p>
          <a:p>
            <a:pPr marL="0" indent="0">
              <a:buNone/>
            </a:pPr>
            <a:endParaRPr lang="en-US" b="1" dirty="0"/>
          </a:p>
        </p:txBody>
      </p:sp>
    </p:spTree>
    <p:extLst>
      <p:ext uri="{BB962C8B-B14F-4D97-AF65-F5344CB8AC3E}">
        <p14:creationId xmlns:p14="http://schemas.microsoft.com/office/powerpoint/2010/main" val="590365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a:xfrm>
            <a:off x="838200" y="1416908"/>
            <a:ext cx="10515600" cy="5148649"/>
          </a:xfrm>
        </p:spPr>
        <p:txBody>
          <a:bodyPr/>
          <a:lstStyle/>
          <a:p>
            <a:pPr marL="0" indent="0">
              <a:buNone/>
            </a:pPr>
            <a:r>
              <a:rPr lang="en-US" dirty="0"/>
              <a:t>You can make lists of lists!</a:t>
            </a:r>
          </a:p>
          <a:p>
            <a:pPr marL="0" indent="0">
              <a:buNone/>
            </a:pPr>
            <a:endParaRPr lang="en-US" dirty="0"/>
          </a:p>
          <a:p>
            <a:pPr marL="0" indent="0">
              <a:buNone/>
            </a:pPr>
            <a:r>
              <a:rPr lang="en-US" dirty="0"/>
              <a:t>&gt; '(1 2 3 (4 5 6) (7 8 9))</a:t>
            </a:r>
          </a:p>
          <a:p>
            <a:pPr marL="0" indent="0">
              <a:buNone/>
            </a:pPr>
            <a:r>
              <a:rPr lang="en-US" dirty="0"/>
              <a:t>(1 2 3 (4 5 6) (7 8 9))</a:t>
            </a:r>
          </a:p>
          <a:p>
            <a:pPr marL="0" indent="0">
              <a:buNone/>
            </a:pPr>
            <a:endParaRPr lang="en-US" dirty="0"/>
          </a:p>
          <a:p>
            <a:pPr marL="0" indent="0">
              <a:buNone/>
            </a:pPr>
            <a:r>
              <a:rPr lang="en-US" dirty="0"/>
              <a:t>What will this give me?</a:t>
            </a:r>
          </a:p>
          <a:p>
            <a:pPr marL="0" indent="0">
              <a:buNone/>
            </a:pPr>
            <a:r>
              <a:rPr lang="fr-FR" dirty="0"/>
              <a:t>&gt;(car (</a:t>
            </a:r>
            <a:r>
              <a:rPr lang="fr-FR" dirty="0" err="1"/>
              <a:t>cdr</a:t>
            </a:r>
            <a:r>
              <a:rPr lang="fr-FR" dirty="0"/>
              <a:t> (</a:t>
            </a:r>
            <a:r>
              <a:rPr lang="fr-FR" dirty="0" err="1"/>
              <a:t>cdr</a:t>
            </a:r>
            <a:r>
              <a:rPr lang="fr-FR" dirty="0"/>
              <a:t> (</a:t>
            </a:r>
            <a:r>
              <a:rPr lang="fr-FR" dirty="0" err="1"/>
              <a:t>cdr</a:t>
            </a:r>
            <a:r>
              <a:rPr lang="fr-FR" dirty="0"/>
              <a:t> '(1 2 3 (4 5 6) (7 8 9))))))</a:t>
            </a:r>
            <a:endParaRPr lang="en-US" dirty="0"/>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2957305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28453" y="1748437"/>
            <a:ext cx="3402227" cy="3330190"/>
          </a:xfrm>
        </p:spPr>
        <p:txBody>
          <a:bodyPr>
            <a:normAutofit fontScale="90000"/>
          </a:bodyPr>
          <a:lstStyle/>
          <a:p>
            <a:r>
              <a:rPr lang="en-US" dirty="0"/>
              <a:t>John McCarthy, inventor of Lisp</a:t>
            </a:r>
          </a:p>
        </p:txBody>
      </p:sp>
      <p:pic>
        <p:nvPicPr>
          <p:cNvPr id="2050" name="Picture 2" descr="http://static.independent.co.uk/s3fs-public/thumbnails/image/2011/10/31/20/48-John-McCarthy-A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71" y="698113"/>
            <a:ext cx="7241119" cy="5430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569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a:xfrm>
            <a:off x="838200" y="1416908"/>
            <a:ext cx="10515600" cy="5148649"/>
          </a:xfrm>
        </p:spPr>
        <p:txBody>
          <a:bodyPr/>
          <a:lstStyle/>
          <a:p>
            <a:pPr marL="0" indent="0">
              <a:buNone/>
            </a:pPr>
            <a:r>
              <a:rPr lang="en-US" dirty="0"/>
              <a:t>You can make lists of lists!</a:t>
            </a:r>
          </a:p>
          <a:p>
            <a:pPr marL="0" indent="0">
              <a:buNone/>
            </a:pPr>
            <a:endParaRPr lang="en-US" dirty="0"/>
          </a:p>
          <a:p>
            <a:pPr marL="0" indent="0">
              <a:buNone/>
            </a:pPr>
            <a:r>
              <a:rPr lang="en-US" dirty="0"/>
              <a:t>&gt; '(1 2 3 (4 5 6) (7 8 9))</a:t>
            </a:r>
          </a:p>
          <a:p>
            <a:pPr marL="0" indent="0">
              <a:buNone/>
            </a:pPr>
            <a:r>
              <a:rPr lang="en-US" dirty="0"/>
              <a:t>(1 2 3 (4 5 6) (7 8 9))</a:t>
            </a:r>
          </a:p>
          <a:p>
            <a:pPr marL="0" indent="0">
              <a:buNone/>
            </a:pPr>
            <a:endParaRPr lang="en-US" dirty="0"/>
          </a:p>
          <a:p>
            <a:pPr marL="0" indent="0">
              <a:buNone/>
            </a:pPr>
            <a:r>
              <a:rPr lang="en-US" dirty="0"/>
              <a:t>What will this give me?</a:t>
            </a:r>
          </a:p>
          <a:p>
            <a:pPr marL="0" indent="0">
              <a:buNone/>
            </a:pPr>
            <a:r>
              <a:rPr lang="fr-FR" dirty="0"/>
              <a:t>&gt;(car (</a:t>
            </a:r>
            <a:r>
              <a:rPr lang="fr-FR" dirty="0" err="1"/>
              <a:t>cdr</a:t>
            </a:r>
            <a:r>
              <a:rPr lang="fr-FR" dirty="0"/>
              <a:t> (</a:t>
            </a:r>
            <a:r>
              <a:rPr lang="fr-FR" dirty="0" err="1"/>
              <a:t>cdr</a:t>
            </a:r>
            <a:r>
              <a:rPr lang="fr-FR" dirty="0"/>
              <a:t> (</a:t>
            </a:r>
            <a:r>
              <a:rPr lang="fr-FR" dirty="0" err="1"/>
              <a:t>cdr</a:t>
            </a:r>
            <a:r>
              <a:rPr lang="fr-FR" dirty="0"/>
              <a:t> '(1 2 3 (4 5 6) (7 8 9))))))</a:t>
            </a:r>
          </a:p>
          <a:p>
            <a:pPr marL="0" indent="0">
              <a:buNone/>
            </a:pPr>
            <a:r>
              <a:rPr lang="fr-FR" dirty="0"/>
              <a:t>(4 5 6)</a:t>
            </a:r>
            <a:endParaRPr lang="en-US" dirty="0"/>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3507501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a:xfrm>
            <a:off x="838200" y="1416908"/>
            <a:ext cx="10515600" cy="5148649"/>
          </a:xfrm>
        </p:spPr>
        <p:txBody>
          <a:bodyPr/>
          <a:lstStyle/>
          <a:p>
            <a:pPr marL="0" indent="0">
              <a:buNone/>
            </a:pPr>
            <a:endParaRPr lang="en-US" dirty="0"/>
          </a:p>
          <a:p>
            <a:pPr marL="0" indent="0">
              <a:buNone/>
            </a:pPr>
            <a:r>
              <a:rPr lang="en-US" dirty="0"/>
              <a:t>You can define names and assign “things” to them:</a:t>
            </a:r>
          </a:p>
          <a:p>
            <a:pPr marL="0" indent="0">
              <a:buNone/>
            </a:pPr>
            <a:r>
              <a:rPr lang="en-US" dirty="0"/>
              <a:t>&gt;(define </a:t>
            </a:r>
            <a:r>
              <a:rPr lang="en-US" dirty="0" err="1"/>
              <a:t>mylist</a:t>
            </a:r>
            <a:r>
              <a:rPr lang="en-US" dirty="0"/>
              <a:t> '(1 2 3 (4 5 6) (7 8 9)))</a:t>
            </a:r>
          </a:p>
          <a:p>
            <a:pPr marL="0" indent="0">
              <a:buNone/>
            </a:pPr>
            <a:endParaRPr lang="en-US" dirty="0"/>
          </a:p>
          <a:p>
            <a:pPr marL="0" indent="0">
              <a:buNone/>
            </a:pPr>
            <a:r>
              <a:rPr lang="en-US" dirty="0"/>
              <a:t>&gt;(car </a:t>
            </a:r>
            <a:r>
              <a:rPr lang="en-US" dirty="0" err="1"/>
              <a:t>mylist</a:t>
            </a:r>
            <a:r>
              <a:rPr lang="en-US" dirty="0"/>
              <a:t>)</a:t>
            </a:r>
          </a:p>
          <a:p>
            <a:pPr marL="0" indent="0">
              <a:buNone/>
            </a:pPr>
            <a:r>
              <a:rPr lang="en-US" dirty="0"/>
              <a:t>1</a:t>
            </a:r>
          </a:p>
        </p:txBody>
      </p:sp>
    </p:spTree>
    <p:extLst>
      <p:ext uri="{BB962C8B-B14F-4D97-AF65-F5344CB8AC3E}">
        <p14:creationId xmlns:p14="http://schemas.microsoft.com/office/powerpoint/2010/main" val="1314728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1122363"/>
            <a:ext cx="10882184" cy="2387600"/>
          </a:xfrm>
        </p:spPr>
        <p:txBody>
          <a:bodyPr/>
          <a:lstStyle/>
          <a:p>
            <a:r>
              <a:rPr lang="en-US" dirty="0"/>
              <a:t>Isn’t this Functional Programming?</a:t>
            </a:r>
          </a:p>
        </p:txBody>
      </p:sp>
      <p:sp>
        <p:nvSpPr>
          <p:cNvPr id="5" name="Subtitle 4"/>
          <p:cNvSpPr>
            <a:spLocks noGrp="1"/>
          </p:cNvSpPr>
          <p:nvPr>
            <p:ph type="subTitle" idx="1"/>
          </p:nvPr>
        </p:nvSpPr>
        <p:spPr/>
        <p:txBody>
          <a:bodyPr/>
          <a:lstStyle/>
          <a:p>
            <a:r>
              <a:rPr lang="en-US" dirty="0"/>
              <a:t>Where all my functions at?</a:t>
            </a:r>
          </a:p>
        </p:txBody>
      </p:sp>
    </p:spTree>
    <p:extLst>
      <p:ext uri="{BB962C8B-B14F-4D97-AF65-F5344CB8AC3E}">
        <p14:creationId xmlns:p14="http://schemas.microsoft.com/office/powerpoint/2010/main" val="2264660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a:xfrm>
            <a:off x="838200" y="1416908"/>
            <a:ext cx="10515600" cy="5148649"/>
          </a:xfrm>
        </p:spPr>
        <p:txBody>
          <a:bodyPr/>
          <a:lstStyle/>
          <a:p>
            <a:pPr marL="0" indent="0">
              <a:buNone/>
            </a:pPr>
            <a:endParaRPr lang="en-US" dirty="0"/>
          </a:p>
          <a:p>
            <a:pPr marL="0" indent="0">
              <a:buNone/>
            </a:pPr>
            <a:r>
              <a:rPr lang="en-US" dirty="0"/>
              <a:t>You can also define functions. Remember our old friend factorial?</a:t>
            </a:r>
          </a:p>
          <a:p>
            <a:pPr marL="0" indent="0">
              <a:buNone/>
            </a:pPr>
            <a:r>
              <a:rPr lang="pt-BR" dirty="0"/>
              <a:t> &gt;(define (factorial n)</a:t>
            </a:r>
          </a:p>
          <a:p>
            <a:pPr marL="0" indent="0">
              <a:buNone/>
            </a:pPr>
            <a:r>
              <a:rPr lang="pt-BR" dirty="0"/>
              <a:t>   (if (= n 0) 1</a:t>
            </a:r>
          </a:p>
          <a:p>
            <a:pPr marL="0" indent="0">
              <a:buNone/>
            </a:pPr>
            <a:r>
              <a:rPr lang="pt-BR" dirty="0"/>
              <a:t>       (* n (factorial (- n 1)))))</a:t>
            </a:r>
            <a:endParaRPr lang="en-US" dirty="0"/>
          </a:p>
        </p:txBody>
      </p:sp>
    </p:spTree>
    <p:extLst>
      <p:ext uri="{BB962C8B-B14F-4D97-AF65-F5344CB8AC3E}">
        <p14:creationId xmlns:p14="http://schemas.microsoft.com/office/powerpoint/2010/main" val="3810946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ins</a:t>
            </a:r>
          </a:p>
        </p:txBody>
      </p:sp>
      <p:sp>
        <p:nvSpPr>
          <p:cNvPr id="3" name="Content Placeholder 2"/>
          <p:cNvSpPr>
            <a:spLocks noGrp="1"/>
          </p:cNvSpPr>
          <p:nvPr>
            <p:ph idx="1"/>
          </p:nvPr>
        </p:nvSpPr>
        <p:spPr>
          <a:xfrm>
            <a:off x="838200" y="1416908"/>
            <a:ext cx="10515600" cy="5148649"/>
          </a:xfrm>
        </p:spPr>
        <p:txBody>
          <a:bodyPr>
            <a:normAutofit fontScale="92500" lnSpcReduction="10000"/>
          </a:bodyPr>
          <a:lstStyle/>
          <a:p>
            <a:pPr marL="0" indent="0">
              <a:buNone/>
            </a:pPr>
            <a:r>
              <a:rPr lang="en-US" dirty="0"/>
              <a:t>So now we have an idea how to define functions, we need to know how to DO something. There are some basic Boolean built-ins:</a:t>
            </a:r>
          </a:p>
          <a:p>
            <a:pPr marL="0" indent="0">
              <a:buNone/>
            </a:pPr>
            <a:r>
              <a:rPr lang="en-US" dirty="0"/>
              <a:t>#t – true  #f – false</a:t>
            </a:r>
          </a:p>
          <a:p>
            <a:pPr marL="0" indent="0">
              <a:buNone/>
            </a:pPr>
            <a:r>
              <a:rPr lang="en-US" dirty="0"/>
              <a:t>null? – returns #t or #f if a list is empty (null? ‘()) </a:t>
            </a:r>
            <a:r>
              <a:rPr lang="en-US" dirty="0">
                <a:sym typeface="Wingdings" panose="05000000000000000000" pitchFamily="2" charset="2"/>
              </a:rPr>
              <a:t> #t</a:t>
            </a:r>
          </a:p>
          <a:p>
            <a:pPr marL="0" indent="0">
              <a:buNone/>
            </a:pPr>
            <a:r>
              <a:rPr lang="en-US" dirty="0">
                <a:sym typeface="Wingdings" panose="05000000000000000000" pitchFamily="2" charset="2"/>
              </a:rPr>
              <a:t>and – takes any number of arguments and returns #f if any are #f, otherwise it returns the last argument:</a:t>
            </a:r>
          </a:p>
          <a:p>
            <a:pPr marL="0" indent="0">
              <a:buNone/>
            </a:pPr>
            <a:r>
              <a:rPr lang="en-US" dirty="0">
                <a:sym typeface="Wingdings" panose="05000000000000000000" pitchFamily="2" charset="2"/>
              </a:rPr>
              <a:t>	(and 1 2 3 4)  4     (and 1 2 #f 3 4)  #f</a:t>
            </a:r>
          </a:p>
          <a:p>
            <a:pPr marL="0" indent="0">
              <a:buNone/>
            </a:pPr>
            <a:r>
              <a:rPr lang="en-US" dirty="0">
                <a:sym typeface="Wingdings" panose="05000000000000000000" pitchFamily="2" charset="2"/>
              </a:rPr>
              <a:t>or – takes any number of arguments and returns the first non #f, otherwise it returns #f:</a:t>
            </a:r>
          </a:p>
          <a:p>
            <a:pPr marL="0" indent="0">
              <a:buNone/>
            </a:pPr>
            <a:r>
              <a:rPr lang="en-US" dirty="0">
                <a:sym typeface="Wingdings" panose="05000000000000000000" pitchFamily="2" charset="2"/>
              </a:rPr>
              <a:t>	(or 1 2 3 #f 4)  1     (or #f #f)  #f</a:t>
            </a:r>
            <a:endParaRPr lang="en-US" dirty="0"/>
          </a:p>
          <a:p>
            <a:pPr marL="0" indent="0">
              <a:buNone/>
            </a:pPr>
            <a:r>
              <a:rPr lang="en-US" dirty="0"/>
              <a:t>not – takes one argument and return #f UNLESS the argument was #f</a:t>
            </a:r>
          </a:p>
          <a:p>
            <a:pPr marL="0" indent="0">
              <a:buNone/>
            </a:pPr>
            <a:r>
              <a:rPr lang="en-US" dirty="0"/>
              <a:t>(not 34) </a:t>
            </a:r>
            <a:r>
              <a:rPr lang="en-US" dirty="0">
                <a:sym typeface="Wingdings" panose="05000000000000000000" pitchFamily="2" charset="2"/>
              </a:rPr>
              <a:t> #f     (not #f)  #t</a:t>
            </a:r>
            <a:endParaRPr lang="en-US" dirty="0"/>
          </a:p>
        </p:txBody>
      </p:sp>
    </p:spTree>
    <p:extLst>
      <p:ext uri="{BB962C8B-B14F-4D97-AF65-F5344CB8AC3E}">
        <p14:creationId xmlns:p14="http://schemas.microsoft.com/office/powerpoint/2010/main" val="1382701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ins</a:t>
            </a:r>
          </a:p>
        </p:txBody>
      </p:sp>
      <p:sp>
        <p:nvSpPr>
          <p:cNvPr id="3" name="Content Placeholder 2"/>
          <p:cNvSpPr>
            <a:spLocks noGrp="1"/>
          </p:cNvSpPr>
          <p:nvPr>
            <p:ph idx="1"/>
          </p:nvPr>
        </p:nvSpPr>
        <p:spPr>
          <a:xfrm>
            <a:off x="838200" y="1416908"/>
            <a:ext cx="10515600" cy="5148649"/>
          </a:xfrm>
        </p:spPr>
        <p:txBody>
          <a:bodyPr>
            <a:normAutofit/>
          </a:bodyPr>
          <a:lstStyle/>
          <a:p>
            <a:pPr marL="0" indent="0">
              <a:buNone/>
            </a:pPr>
            <a:r>
              <a:rPr lang="en-US" dirty="0" err="1"/>
              <a:t>cond</a:t>
            </a:r>
            <a:r>
              <a:rPr lang="en-US" dirty="0"/>
              <a:t> – takes any number of conditions, returns the first true one</a:t>
            </a:r>
          </a:p>
          <a:p>
            <a:pPr marL="0" indent="0">
              <a:buNone/>
            </a:pPr>
            <a:r>
              <a:rPr lang="da-DK" dirty="0"/>
              <a:t>&gt;(cond</a:t>
            </a:r>
          </a:p>
          <a:p>
            <a:pPr marL="0" indent="0">
              <a:buNone/>
            </a:pPr>
            <a:r>
              <a:rPr lang="da-DK" dirty="0"/>
              <a:t>  (( &gt; 1 2) "false 1")</a:t>
            </a:r>
          </a:p>
          <a:p>
            <a:pPr marL="0" indent="0">
              <a:buNone/>
            </a:pPr>
            <a:r>
              <a:rPr lang="da-DK" dirty="0"/>
              <a:t>  (( &gt; 4 5) "false 2")</a:t>
            </a:r>
          </a:p>
          <a:p>
            <a:pPr marL="0" indent="0">
              <a:buNone/>
            </a:pPr>
            <a:r>
              <a:rPr lang="da-DK" dirty="0"/>
              <a:t>  (( &lt; 6 7) "true 1")</a:t>
            </a:r>
          </a:p>
          <a:p>
            <a:pPr marL="0" indent="0">
              <a:buNone/>
            </a:pPr>
            <a:r>
              <a:rPr lang="da-DK" dirty="0"/>
              <a:t>  (else "else"))</a:t>
            </a:r>
          </a:p>
          <a:p>
            <a:pPr marL="0" indent="0">
              <a:buNone/>
            </a:pPr>
            <a:endParaRPr lang="da-DK" dirty="0"/>
          </a:p>
          <a:p>
            <a:pPr marL="0" indent="0">
              <a:buNone/>
            </a:pPr>
            <a:r>
              <a:rPr lang="da-DK" dirty="0"/>
              <a:t>”true 1”</a:t>
            </a:r>
          </a:p>
          <a:p>
            <a:pPr marL="0" indent="0">
              <a:buNone/>
            </a:pPr>
            <a:endParaRPr lang="da-DK" dirty="0"/>
          </a:p>
          <a:p>
            <a:pPr marL="0" indent="0">
              <a:buNone/>
            </a:pPr>
            <a:r>
              <a:rPr lang="da-DK" dirty="0"/>
              <a:t>How else could you express the else clause?</a:t>
            </a:r>
            <a:endParaRPr lang="en-US" dirty="0"/>
          </a:p>
        </p:txBody>
      </p:sp>
    </p:spTree>
    <p:extLst>
      <p:ext uri="{BB962C8B-B14F-4D97-AF65-F5344CB8AC3E}">
        <p14:creationId xmlns:p14="http://schemas.microsoft.com/office/powerpoint/2010/main" val="4263636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ins</a:t>
            </a:r>
          </a:p>
        </p:txBody>
      </p:sp>
      <p:sp>
        <p:nvSpPr>
          <p:cNvPr id="3" name="Content Placeholder 2"/>
          <p:cNvSpPr>
            <a:spLocks noGrp="1"/>
          </p:cNvSpPr>
          <p:nvPr>
            <p:ph idx="1"/>
          </p:nvPr>
        </p:nvSpPr>
        <p:spPr>
          <a:xfrm>
            <a:off x="838200" y="1416908"/>
            <a:ext cx="10515600" cy="5148649"/>
          </a:xfrm>
        </p:spPr>
        <p:txBody>
          <a:bodyPr>
            <a:normAutofit/>
          </a:bodyPr>
          <a:lstStyle/>
          <a:p>
            <a:pPr marL="0" indent="0">
              <a:buNone/>
            </a:pPr>
            <a:r>
              <a:rPr lang="en-US" dirty="0" err="1"/>
              <a:t>cond</a:t>
            </a:r>
            <a:r>
              <a:rPr lang="en-US" dirty="0"/>
              <a:t> – takes any number of conditions, returns the first true one</a:t>
            </a:r>
          </a:p>
          <a:p>
            <a:pPr marL="0" indent="0">
              <a:buNone/>
            </a:pPr>
            <a:r>
              <a:rPr lang="da-DK" dirty="0"/>
              <a:t>&gt;(cond</a:t>
            </a:r>
          </a:p>
          <a:p>
            <a:pPr marL="0" indent="0">
              <a:buNone/>
            </a:pPr>
            <a:r>
              <a:rPr lang="da-DK" dirty="0"/>
              <a:t>  (( &gt; 1 2) "false 1")</a:t>
            </a:r>
          </a:p>
          <a:p>
            <a:pPr marL="0" indent="0">
              <a:buNone/>
            </a:pPr>
            <a:r>
              <a:rPr lang="da-DK" dirty="0"/>
              <a:t>  (( &gt; 4 5) "false 2")</a:t>
            </a:r>
          </a:p>
          <a:p>
            <a:pPr marL="0" indent="0">
              <a:buNone/>
            </a:pPr>
            <a:r>
              <a:rPr lang="da-DK" dirty="0"/>
              <a:t>  (( &gt; 6 7) "true 1")</a:t>
            </a:r>
          </a:p>
          <a:p>
            <a:pPr marL="0" indent="0">
              <a:buNone/>
            </a:pPr>
            <a:r>
              <a:rPr lang="da-DK" dirty="0"/>
              <a:t>  (#t "else"))</a:t>
            </a:r>
          </a:p>
          <a:p>
            <a:pPr marL="0" indent="0">
              <a:buNone/>
            </a:pPr>
            <a:endParaRPr lang="da-DK" dirty="0"/>
          </a:p>
          <a:p>
            <a:pPr marL="0" indent="0">
              <a:buNone/>
            </a:pPr>
            <a:r>
              <a:rPr lang="da-DK" dirty="0"/>
              <a:t>”else”</a:t>
            </a:r>
          </a:p>
          <a:p>
            <a:pPr marL="0" indent="0">
              <a:buNone/>
            </a:pPr>
            <a:endParaRPr lang="da-DK" dirty="0"/>
          </a:p>
        </p:txBody>
      </p:sp>
    </p:spTree>
    <p:extLst>
      <p:ext uri="{BB962C8B-B14F-4D97-AF65-F5344CB8AC3E}">
        <p14:creationId xmlns:p14="http://schemas.microsoft.com/office/powerpoint/2010/main" val="1355311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ins</a:t>
            </a:r>
          </a:p>
        </p:txBody>
      </p:sp>
      <p:sp>
        <p:nvSpPr>
          <p:cNvPr id="3" name="Content Placeholder 2"/>
          <p:cNvSpPr>
            <a:spLocks noGrp="1"/>
          </p:cNvSpPr>
          <p:nvPr>
            <p:ph idx="1"/>
          </p:nvPr>
        </p:nvSpPr>
        <p:spPr>
          <a:xfrm>
            <a:off x="838200" y="1416908"/>
            <a:ext cx="10515600" cy="5148649"/>
          </a:xfrm>
        </p:spPr>
        <p:txBody>
          <a:bodyPr>
            <a:normAutofit/>
          </a:bodyPr>
          <a:lstStyle/>
          <a:p>
            <a:pPr marL="0" indent="0">
              <a:buNone/>
            </a:pPr>
            <a:r>
              <a:rPr lang="en-US" dirty="0"/>
              <a:t>There are TONS of built-ins:</a:t>
            </a:r>
          </a:p>
          <a:p>
            <a:pPr marL="0" indent="0">
              <a:buNone/>
            </a:pPr>
            <a:r>
              <a:rPr lang="en-US" dirty="0"/>
              <a:t>odd? even? positive? negative? zero?</a:t>
            </a:r>
          </a:p>
          <a:p>
            <a:pPr marL="0" indent="0">
              <a:buNone/>
            </a:pPr>
            <a:r>
              <a:rPr lang="en-US" dirty="0"/>
              <a:t>You have seen the &lt; &gt; = operators</a:t>
            </a:r>
          </a:p>
          <a:p>
            <a:pPr marL="0" indent="0">
              <a:buNone/>
            </a:pPr>
            <a:r>
              <a:rPr lang="en-US" dirty="0"/>
              <a:t>list? – is the parameter a list?</a:t>
            </a:r>
          </a:p>
          <a:p>
            <a:pPr marL="0" indent="0">
              <a:buNone/>
            </a:pPr>
            <a:r>
              <a:rPr lang="en-US" dirty="0"/>
              <a:t>pair? is the parameter a list with at least one cons (item)?</a:t>
            </a:r>
          </a:p>
          <a:p>
            <a:pPr marL="0" indent="0">
              <a:buNone/>
            </a:pPr>
            <a:r>
              <a:rPr lang="en-US" dirty="0"/>
              <a:t>null? is the parameter an empty list?</a:t>
            </a:r>
          </a:p>
          <a:p>
            <a:pPr marL="0" indent="0">
              <a:buNone/>
            </a:pPr>
            <a:r>
              <a:rPr lang="en-US" dirty="0"/>
              <a:t>(display x) – prints x to the screen</a:t>
            </a:r>
          </a:p>
          <a:p>
            <a:pPr marL="0" indent="0">
              <a:buNone/>
            </a:pPr>
            <a:endParaRPr lang="da-DK" dirty="0"/>
          </a:p>
        </p:txBody>
      </p:sp>
    </p:spTree>
    <p:extLst>
      <p:ext uri="{BB962C8B-B14F-4D97-AF65-F5344CB8AC3E}">
        <p14:creationId xmlns:p14="http://schemas.microsoft.com/office/powerpoint/2010/main" val="3828471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 ins</a:t>
            </a:r>
          </a:p>
        </p:txBody>
      </p:sp>
      <p:sp>
        <p:nvSpPr>
          <p:cNvPr id="3" name="Content Placeholder 2"/>
          <p:cNvSpPr>
            <a:spLocks noGrp="1"/>
          </p:cNvSpPr>
          <p:nvPr>
            <p:ph idx="1"/>
          </p:nvPr>
        </p:nvSpPr>
        <p:spPr>
          <a:xfrm>
            <a:off x="838200" y="1416908"/>
            <a:ext cx="10515600" cy="5148649"/>
          </a:xfrm>
        </p:spPr>
        <p:txBody>
          <a:bodyPr>
            <a:normAutofit/>
          </a:bodyPr>
          <a:lstStyle/>
          <a:p>
            <a:pPr marL="0" indent="0">
              <a:buNone/>
            </a:pPr>
            <a:r>
              <a:rPr lang="en-US" dirty="0"/>
              <a:t>Things you can do with lists:</a:t>
            </a:r>
          </a:p>
          <a:p>
            <a:pPr marL="0" indent="0">
              <a:buNone/>
            </a:pPr>
            <a:r>
              <a:rPr lang="en-US" dirty="0"/>
              <a:t>(reverse ‘(1 2 3)) </a:t>
            </a:r>
            <a:r>
              <a:rPr lang="en-US" dirty="0">
                <a:sym typeface="Wingdings" panose="05000000000000000000" pitchFamily="2" charset="2"/>
              </a:rPr>
              <a:t>  (3 2 1)</a:t>
            </a:r>
            <a:endParaRPr lang="en-US" dirty="0"/>
          </a:p>
          <a:p>
            <a:pPr marL="0" indent="0">
              <a:buNone/>
            </a:pPr>
            <a:r>
              <a:rPr lang="en-US" dirty="0"/>
              <a:t>(length ‘(4 5 6)) </a:t>
            </a:r>
            <a:r>
              <a:rPr lang="en-US" dirty="0">
                <a:sym typeface="Wingdings" panose="05000000000000000000" pitchFamily="2" charset="2"/>
              </a:rPr>
              <a:t> 3</a:t>
            </a:r>
          </a:p>
          <a:p>
            <a:pPr marL="0" indent="0">
              <a:buNone/>
            </a:pPr>
            <a:r>
              <a:rPr lang="en-US" dirty="0">
                <a:sym typeface="Wingdings" panose="05000000000000000000" pitchFamily="2" charset="2"/>
              </a:rPr>
              <a:t>(member 4 ‘(1 2 3 4 5 6))  (4 5 6) – </a:t>
            </a:r>
            <a:r>
              <a:rPr lang="en-US" dirty="0" err="1">
                <a:sym typeface="Wingdings" panose="05000000000000000000" pitchFamily="2" charset="2"/>
              </a:rPr>
              <a:t>cdr</a:t>
            </a:r>
            <a:r>
              <a:rPr lang="en-US" dirty="0">
                <a:sym typeface="Wingdings" panose="05000000000000000000" pitchFamily="2" charset="2"/>
              </a:rPr>
              <a:t> starting at search  element</a:t>
            </a:r>
          </a:p>
          <a:p>
            <a:pPr marL="0" indent="0">
              <a:buNone/>
            </a:pPr>
            <a:r>
              <a:rPr lang="en-US" dirty="0">
                <a:sym typeface="Wingdings" panose="05000000000000000000" pitchFamily="2" charset="2"/>
              </a:rPr>
              <a:t>(append ‘(1 2) ‘(3 4))  (1 2 3 4)</a:t>
            </a:r>
          </a:p>
          <a:p>
            <a:pPr marL="0" indent="0">
              <a:buNone/>
            </a:pPr>
            <a:r>
              <a:rPr lang="en-US" dirty="0"/>
              <a:t>Many more (read the documentation!)</a:t>
            </a:r>
            <a:endParaRPr lang="da-DK" dirty="0"/>
          </a:p>
          <a:p>
            <a:pPr marL="0" indent="0">
              <a:buNone/>
            </a:pPr>
            <a:endParaRPr lang="en-US" dirty="0"/>
          </a:p>
          <a:p>
            <a:pPr marL="0" indent="0">
              <a:buNone/>
            </a:pPr>
            <a:endParaRPr lang="da-DK" dirty="0"/>
          </a:p>
        </p:txBody>
      </p:sp>
    </p:spTree>
    <p:extLst>
      <p:ext uri="{BB962C8B-B14F-4D97-AF65-F5344CB8AC3E}">
        <p14:creationId xmlns:p14="http://schemas.microsoft.com/office/powerpoint/2010/main" val="3226038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AB8D8-622A-40DE-B4E1-587CA816CFEF}"/>
              </a:ext>
            </a:extLst>
          </p:cNvPr>
          <p:cNvSpPr>
            <a:spLocks noGrp="1"/>
          </p:cNvSpPr>
          <p:nvPr>
            <p:ph type="title"/>
          </p:nvPr>
        </p:nvSpPr>
        <p:spPr/>
        <p:txBody>
          <a:bodyPr/>
          <a:lstStyle/>
          <a:p>
            <a:r>
              <a:rPr lang="en-US" dirty="0"/>
              <a:t>Equality</a:t>
            </a:r>
          </a:p>
        </p:txBody>
      </p:sp>
      <p:sp>
        <p:nvSpPr>
          <p:cNvPr id="5" name="Text Placeholder 4">
            <a:extLst>
              <a:ext uri="{FF2B5EF4-FFF2-40B4-BE49-F238E27FC236}">
                <a16:creationId xmlns:a16="http://schemas.microsoft.com/office/drawing/2014/main" id="{8917451B-FF16-49FF-A067-EB18B8DD495D}"/>
              </a:ext>
            </a:extLst>
          </p:cNvPr>
          <p:cNvSpPr>
            <a:spLocks noGrp="1"/>
          </p:cNvSpPr>
          <p:nvPr>
            <p:ph type="body" idx="1"/>
          </p:nvPr>
        </p:nvSpPr>
        <p:spPr/>
        <p:txBody>
          <a:bodyPr/>
          <a:lstStyle/>
          <a:p>
            <a:r>
              <a:rPr lang="en-US" dirty="0"/>
              <a:t>You compare two numbers with (=):</a:t>
            </a:r>
          </a:p>
          <a:p>
            <a:endParaRPr lang="en-US" dirty="0"/>
          </a:p>
        </p:txBody>
      </p:sp>
      <p:sp>
        <p:nvSpPr>
          <p:cNvPr id="3" name="Content Placeholder 2">
            <a:extLst>
              <a:ext uri="{FF2B5EF4-FFF2-40B4-BE49-F238E27FC236}">
                <a16:creationId xmlns:a16="http://schemas.microsoft.com/office/drawing/2014/main" id="{59E0FBD3-ECF0-4C62-A980-8995B40382D0}"/>
              </a:ext>
            </a:extLst>
          </p:cNvPr>
          <p:cNvSpPr>
            <a:spLocks noGrp="1"/>
          </p:cNvSpPr>
          <p:nvPr>
            <p:ph sz="half" idx="2"/>
          </p:nvPr>
        </p:nvSpPr>
        <p:spPr/>
        <p:txBody>
          <a:bodyPr/>
          <a:lstStyle/>
          <a:p>
            <a:pPr marL="0" indent="0">
              <a:buNone/>
            </a:pPr>
            <a:r>
              <a:rPr lang="en-US" dirty="0"/>
              <a:t>(= 5 5)</a:t>
            </a:r>
          </a:p>
          <a:p>
            <a:pPr marL="0" indent="0">
              <a:buNone/>
            </a:pPr>
            <a:r>
              <a:rPr lang="en-US" dirty="0"/>
              <a:t>#t</a:t>
            </a:r>
          </a:p>
          <a:p>
            <a:pPr marL="0" indent="0">
              <a:buNone/>
            </a:pPr>
            <a:r>
              <a:rPr lang="en-US" dirty="0"/>
              <a:t>(= 5 4)</a:t>
            </a:r>
          </a:p>
          <a:p>
            <a:pPr marL="0" indent="0">
              <a:buNone/>
            </a:pPr>
            <a:r>
              <a:rPr lang="en-US" dirty="0"/>
              <a:t>#f</a:t>
            </a:r>
          </a:p>
          <a:p>
            <a:pPr marL="0" indent="0">
              <a:buNone/>
            </a:pPr>
            <a:endParaRPr lang="en-US" dirty="0"/>
          </a:p>
          <a:p>
            <a:pPr marL="0" indent="0">
              <a:buNone/>
            </a:pPr>
            <a:endParaRPr lang="en-US" dirty="0"/>
          </a:p>
        </p:txBody>
      </p:sp>
      <p:sp>
        <p:nvSpPr>
          <p:cNvPr id="6" name="Text Placeholder 5">
            <a:extLst>
              <a:ext uri="{FF2B5EF4-FFF2-40B4-BE49-F238E27FC236}">
                <a16:creationId xmlns:a16="http://schemas.microsoft.com/office/drawing/2014/main" id="{438986BB-9804-430A-A9D1-593F342BD6E7}"/>
              </a:ext>
            </a:extLst>
          </p:cNvPr>
          <p:cNvSpPr>
            <a:spLocks noGrp="1"/>
          </p:cNvSpPr>
          <p:nvPr>
            <p:ph type="body" sz="quarter" idx="3"/>
          </p:nvPr>
        </p:nvSpPr>
        <p:spPr>
          <a:xfrm>
            <a:off x="6172199" y="1681163"/>
            <a:ext cx="5244737" cy="823912"/>
          </a:xfrm>
        </p:spPr>
        <p:txBody>
          <a:bodyPr/>
          <a:lstStyle/>
          <a:p>
            <a:r>
              <a:rPr lang="en-US" dirty="0"/>
              <a:t>You compare two strings with (equal?):</a:t>
            </a:r>
          </a:p>
        </p:txBody>
      </p:sp>
      <p:sp>
        <p:nvSpPr>
          <p:cNvPr id="7" name="Content Placeholder 6">
            <a:extLst>
              <a:ext uri="{FF2B5EF4-FFF2-40B4-BE49-F238E27FC236}">
                <a16:creationId xmlns:a16="http://schemas.microsoft.com/office/drawing/2014/main" id="{AA365052-0117-4206-9DA0-2DBB11A9E62D}"/>
              </a:ext>
            </a:extLst>
          </p:cNvPr>
          <p:cNvSpPr>
            <a:spLocks noGrp="1"/>
          </p:cNvSpPr>
          <p:nvPr>
            <p:ph sz="quarter" idx="4"/>
          </p:nvPr>
        </p:nvSpPr>
        <p:spPr/>
        <p:txBody>
          <a:bodyPr/>
          <a:lstStyle/>
          <a:p>
            <a:pPr marL="0" indent="0">
              <a:buNone/>
            </a:pPr>
            <a:r>
              <a:rPr lang="en-US" dirty="0"/>
              <a:t>(equal? “5” “5”)</a:t>
            </a:r>
          </a:p>
          <a:p>
            <a:pPr marL="0" indent="0">
              <a:buNone/>
            </a:pPr>
            <a:r>
              <a:rPr lang="en-US" dirty="0"/>
              <a:t>#t</a:t>
            </a:r>
          </a:p>
          <a:p>
            <a:pPr marL="0" indent="0">
              <a:buNone/>
            </a:pPr>
            <a:r>
              <a:rPr lang="en-US" dirty="0"/>
              <a:t>(equal? “5” “4”)</a:t>
            </a:r>
          </a:p>
          <a:p>
            <a:pPr marL="0" indent="0">
              <a:buNone/>
            </a:pPr>
            <a:r>
              <a:rPr lang="en-US"/>
              <a:t>#f</a:t>
            </a:r>
          </a:p>
        </p:txBody>
      </p:sp>
    </p:spTree>
    <p:extLst>
      <p:ext uri="{BB962C8B-B14F-4D97-AF65-F5344CB8AC3E}">
        <p14:creationId xmlns:p14="http://schemas.microsoft.com/office/powerpoint/2010/main" val="408858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88324" y="506626"/>
            <a:ext cx="11528854" cy="729049"/>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John McCarthy:</a:t>
            </a:r>
          </a:p>
        </p:txBody>
      </p:sp>
      <p:sp>
        <p:nvSpPr>
          <p:cNvPr id="2" name="TextBox 1"/>
          <p:cNvSpPr txBox="1"/>
          <p:nvPr/>
        </p:nvSpPr>
        <p:spPr>
          <a:xfrm>
            <a:off x="576649" y="1927654"/>
            <a:ext cx="11240529" cy="3046988"/>
          </a:xfrm>
          <a:prstGeom prst="rect">
            <a:avLst/>
          </a:prstGeom>
          <a:noFill/>
        </p:spPr>
        <p:txBody>
          <a:bodyPr wrap="square" rtlCol="0">
            <a:spAutoFit/>
          </a:bodyPr>
          <a:lstStyle/>
          <a:p>
            <a:r>
              <a:rPr lang="en-US" sz="4800" dirty="0"/>
              <a:t>Invented the term Artificial Intelligence</a:t>
            </a:r>
            <a:br>
              <a:rPr lang="en-US" sz="4800" dirty="0"/>
            </a:br>
            <a:r>
              <a:rPr lang="en-US" sz="4800" dirty="0"/>
              <a:t>Invented Lisp, the first functional language</a:t>
            </a:r>
          </a:p>
          <a:p>
            <a:r>
              <a:rPr lang="en-US" sz="4800" dirty="0"/>
              <a:t>Invented time sharing</a:t>
            </a:r>
          </a:p>
          <a:p>
            <a:r>
              <a:rPr lang="en-US" sz="4800" dirty="0"/>
              <a:t>Invented the space fountain</a:t>
            </a:r>
          </a:p>
        </p:txBody>
      </p:sp>
    </p:spTree>
    <p:extLst>
      <p:ext uri="{BB962C8B-B14F-4D97-AF65-F5344CB8AC3E}">
        <p14:creationId xmlns:p14="http://schemas.microsoft.com/office/powerpoint/2010/main" val="3055266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Variables</a:t>
            </a:r>
          </a:p>
        </p:txBody>
      </p:sp>
      <p:sp>
        <p:nvSpPr>
          <p:cNvPr id="3" name="Content Placeholder 2"/>
          <p:cNvSpPr>
            <a:spLocks noGrp="1"/>
          </p:cNvSpPr>
          <p:nvPr>
            <p:ph idx="1"/>
          </p:nvPr>
        </p:nvSpPr>
        <p:spPr>
          <a:xfrm>
            <a:off x="838200" y="1416908"/>
            <a:ext cx="10515600" cy="5148649"/>
          </a:xfrm>
        </p:spPr>
        <p:txBody>
          <a:bodyPr>
            <a:normAutofit/>
          </a:bodyPr>
          <a:lstStyle/>
          <a:p>
            <a:pPr marL="0" indent="0">
              <a:buNone/>
            </a:pPr>
            <a:r>
              <a:rPr lang="da-DK" dirty="0"/>
              <a:t>It isn’t true that Functional Languages have NO variables, they just aren’t global...</a:t>
            </a:r>
          </a:p>
          <a:p>
            <a:pPr marL="0" indent="0">
              <a:buNone/>
            </a:pPr>
            <a:endParaRPr lang="da-DK" dirty="0"/>
          </a:p>
          <a:p>
            <a:pPr marL="0" indent="0">
              <a:buNone/>
            </a:pPr>
            <a:r>
              <a:rPr lang="da-DK" dirty="0"/>
              <a:t>&gt;(let ((i 1) (j 2))</a:t>
            </a:r>
          </a:p>
          <a:p>
            <a:pPr marL="0" indent="0">
              <a:buNone/>
            </a:pPr>
            <a:r>
              <a:rPr lang="da-DK" dirty="0"/>
              <a:t>  (+ i j))</a:t>
            </a:r>
          </a:p>
          <a:p>
            <a:pPr marL="0" indent="0">
              <a:buNone/>
            </a:pPr>
            <a:r>
              <a:rPr lang="da-DK" dirty="0"/>
              <a:t>3</a:t>
            </a:r>
          </a:p>
          <a:p>
            <a:pPr marL="0" indent="0">
              <a:buNone/>
            </a:pPr>
            <a:endParaRPr lang="da-DK" dirty="0"/>
          </a:p>
          <a:p>
            <a:pPr marL="0" indent="0">
              <a:buNone/>
            </a:pPr>
            <a:r>
              <a:rPr lang="da-DK" dirty="0"/>
              <a:t>Notice, though, the scoping rules – i &amp; j are only valid WITHIN the let ”statement”.</a:t>
            </a:r>
          </a:p>
        </p:txBody>
      </p:sp>
    </p:spTree>
    <p:extLst>
      <p:ext uri="{BB962C8B-B14F-4D97-AF65-F5344CB8AC3E}">
        <p14:creationId xmlns:p14="http://schemas.microsoft.com/office/powerpoint/2010/main" val="2517063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 IMPORTANT IDEA</a:t>
            </a:r>
          </a:p>
        </p:txBody>
      </p:sp>
      <p:sp>
        <p:nvSpPr>
          <p:cNvPr id="3" name="Content Placeholder 2"/>
          <p:cNvSpPr>
            <a:spLocks noGrp="1"/>
          </p:cNvSpPr>
          <p:nvPr>
            <p:ph idx="1"/>
          </p:nvPr>
        </p:nvSpPr>
        <p:spPr>
          <a:xfrm>
            <a:off x="838200" y="1416908"/>
            <a:ext cx="10515600" cy="5148649"/>
          </a:xfrm>
        </p:spPr>
        <p:txBody>
          <a:bodyPr>
            <a:normAutofit fontScale="92500" lnSpcReduction="10000"/>
          </a:bodyPr>
          <a:lstStyle/>
          <a:p>
            <a:pPr marL="0" indent="0">
              <a:buNone/>
            </a:pPr>
            <a:r>
              <a:rPr lang="da-DK" dirty="0"/>
              <a:t>A lambda is an unnamed function. These are really handy for those cases where you need to define a function and use it only once. Otherwise you end up filling your program with functions that you can’t reuse and don’t care about but that you have to look through when you </a:t>
            </a:r>
          </a:p>
          <a:p>
            <a:pPr marL="0" indent="0">
              <a:buNone/>
            </a:pPr>
            <a:r>
              <a:rPr lang="da-DK" dirty="0"/>
              <a:t>&gt;(</a:t>
            </a:r>
          </a:p>
          <a:p>
            <a:pPr marL="0" indent="0">
              <a:buNone/>
            </a:pPr>
            <a:r>
              <a:rPr lang="da-DK" dirty="0"/>
              <a:t>	(lambda(n) </a:t>
            </a:r>
          </a:p>
          <a:p>
            <a:pPr marL="0" indent="0">
              <a:buNone/>
            </a:pPr>
            <a:r>
              <a:rPr lang="da-DK" dirty="0"/>
              <a:t>		(+ n 1)</a:t>
            </a:r>
          </a:p>
          <a:p>
            <a:pPr marL="0" indent="0">
              <a:buNone/>
            </a:pPr>
            <a:r>
              <a:rPr lang="da-DK" dirty="0"/>
              <a:t>	) </a:t>
            </a:r>
          </a:p>
          <a:p>
            <a:pPr marL="0" indent="0">
              <a:buNone/>
            </a:pPr>
            <a:r>
              <a:rPr lang="da-DK" dirty="0"/>
              <a:t>  5</a:t>
            </a:r>
          </a:p>
          <a:p>
            <a:pPr marL="0" indent="0">
              <a:buNone/>
            </a:pPr>
            <a:r>
              <a:rPr lang="da-DK" dirty="0"/>
              <a:t>)</a:t>
            </a:r>
          </a:p>
          <a:p>
            <a:pPr marL="0" indent="0">
              <a:buNone/>
            </a:pPr>
            <a:endParaRPr lang="da-DK" dirty="0"/>
          </a:p>
          <a:p>
            <a:pPr marL="0" indent="0">
              <a:buNone/>
            </a:pPr>
            <a:r>
              <a:rPr lang="da-DK" dirty="0"/>
              <a:t>6</a:t>
            </a:r>
          </a:p>
        </p:txBody>
      </p:sp>
    </p:spTree>
    <p:extLst>
      <p:ext uri="{BB962C8B-B14F-4D97-AF65-F5344CB8AC3E}">
        <p14:creationId xmlns:p14="http://schemas.microsoft.com/office/powerpoint/2010/main" val="2365031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Variables</a:t>
            </a:r>
          </a:p>
        </p:txBody>
      </p:sp>
      <p:sp>
        <p:nvSpPr>
          <p:cNvPr id="3" name="Content Placeholder 2"/>
          <p:cNvSpPr>
            <a:spLocks noGrp="1"/>
          </p:cNvSpPr>
          <p:nvPr>
            <p:ph idx="1"/>
          </p:nvPr>
        </p:nvSpPr>
        <p:spPr>
          <a:xfrm>
            <a:off x="838200" y="1416908"/>
            <a:ext cx="10515600" cy="5148649"/>
          </a:xfrm>
        </p:spPr>
        <p:txBody>
          <a:bodyPr>
            <a:normAutofit/>
          </a:bodyPr>
          <a:lstStyle/>
          <a:p>
            <a:pPr marL="0" indent="0">
              <a:buNone/>
            </a:pPr>
            <a:r>
              <a:rPr lang="da-DK" dirty="0"/>
              <a:t>Functions can also be assigned to a local variable!</a:t>
            </a:r>
          </a:p>
          <a:p>
            <a:pPr marL="0" indent="0">
              <a:buNone/>
            </a:pPr>
            <a:r>
              <a:rPr lang="fr-FR" dirty="0"/>
              <a:t>&gt;(</a:t>
            </a:r>
            <a:r>
              <a:rPr lang="en-US" dirty="0"/>
              <a:t>define</a:t>
            </a:r>
            <a:r>
              <a:rPr lang="fr-FR" dirty="0"/>
              <a:t> (quadruple x)</a:t>
            </a:r>
          </a:p>
          <a:p>
            <a:pPr marL="0" indent="0">
              <a:buNone/>
            </a:pPr>
            <a:r>
              <a:rPr lang="fr-FR" dirty="0"/>
              <a:t>  (let ((double (lambda (y)</a:t>
            </a:r>
          </a:p>
          <a:p>
            <a:pPr marL="0" indent="0">
              <a:buNone/>
            </a:pPr>
            <a:r>
              <a:rPr lang="fr-FR" dirty="0"/>
              <a:t>    (+ y y))))</a:t>
            </a:r>
          </a:p>
          <a:p>
            <a:pPr marL="0" indent="0">
              <a:buNone/>
            </a:pPr>
            <a:r>
              <a:rPr lang="fr-FR" dirty="0"/>
              <a:t>    (double(double x))))</a:t>
            </a:r>
            <a:endParaRPr lang="da-DK" dirty="0"/>
          </a:p>
        </p:txBody>
      </p:sp>
    </p:spTree>
    <p:extLst>
      <p:ext uri="{BB962C8B-B14F-4D97-AF65-F5344CB8AC3E}">
        <p14:creationId xmlns:p14="http://schemas.microsoft.com/office/powerpoint/2010/main" val="1527561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2270"/>
          </a:xfrm>
        </p:spPr>
        <p:txBody>
          <a:bodyPr/>
          <a:lstStyle/>
          <a:p>
            <a:r>
              <a:rPr lang="en-US" dirty="0"/>
              <a:t>Higher Order Functions – IMPORTANT IDEA</a:t>
            </a:r>
          </a:p>
        </p:txBody>
      </p:sp>
      <p:sp>
        <p:nvSpPr>
          <p:cNvPr id="3" name="Content Placeholder 2"/>
          <p:cNvSpPr>
            <a:spLocks noGrp="1"/>
          </p:cNvSpPr>
          <p:nvPr>
            <p:ph idx="1"/>
          </p:nvPr>
        </p:nvSpPr>
        <p:spPr>
          <a:xfrm>
            <a:off x="838200" y="1416908"/>
            <a:ext cx="10515600" cy="5148649"/>
          </a:xfrm>
        </p:spPr>
        <p:txBody>
          <a:bodyPr>
            <a:normAutofit/>
          </a:bodyPr>
          <a:lstStyle/>
          <a:p>
            <a:pPr marL="0" indent="0">
              <a:buNone/>
            </a:pPr>
            <a:r>
              <a:rPr lang="en-US" dirty="0"/>
              <a:t>Higher order functions are functions that take other functions as a parameter</a:t>
            </a:r>
            <a:endParaRPr lang="da-DK" dirty="0"/>
          </a:p>
        </p:txBody>
      </p:sp>
      <p:pic>
        <p:nvPicPr>
          <p:cNvPr id="18434" name="Picture 2" descr="http://static.independent.co.uk/s3fs-public/styles/story_large/public/thumbnails/image/2015/06/03/13/incep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3705" y="3080651"/>
            <a:ext cx="6067425"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361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 Order Functions</a:t>
            </a:r>
          </a:p>
        </p:txBody>
      </p:sp>
      <p:sp>
        <p:nvSpPr>
          <p:cNvPr id="3" name="Content Placeholder 2"/>
          <p:cNvSpPr>
            <a:spLocks noGrp="1"/>
          </p:cNvSpPr>
          <p:nvPr>
            <p:ph idx="1"/>
          </p:nvPr>
        </p:nvSpPr>
        <p:spPr>
          <a:xfrm>
            <a:off x="838200" y="1416908"/>
            <a:ext cx="10515600" cy="5148649"/>
          </a:xfrm>
        </p:spPr>
        <p:txBody>
          <a:bodyPr>
            <a:normAutofit/>
          </a:bodyPr>
          <a:lstStyle/>
          <a:p>
            <a:pPr marL="0" indent="0">
              <a:buNone/>
            </a:pPr>
            <a:r>
              <a:rPr lang="en-US" dirty="0"/>
              <a:t>Example</a:t>
            </a:r>
          </a:p>
          <a:p>
            <a:pPr marL="0" indent="0">
              <a:buNone/>
            </a:pPr>
            <a:r>
              <a:rPr lang="en-US" dirty="0"/>
              <a:t>(define (</a:t>
            </a:r>
            <a:r>
              <a:rPr lang="en-US" dirty="0" err="1"/>
              <a:t>printwhere</a:t>
            </a:r>
            <a:r>
              <a:rPr lang="en-US" dirty="0"/>
              <a:t> </a:t>
            </a:r>
            <a:r>
              <a:rPr lang="en-US" dirty="0" err="1"/>
              <a:t>fn</a:t>
            </a:r>
            <a:r>
              <a:rPr lang="en-US" dirty="0"/>
              <a:t> ls)</a:t>
            </a:r>
          </a:p>
          <a:p>
            <a:pPr marL="0" indent="0">
              <a:buNone/>
            </a:pPr>
            <a:r>
              <a:rPr lang="en-US" dirty="0"/>
              <a:t>  (begin</a:t>
            </a:r>
          </a:p>
          <a:p>
            <a:pPr marL="0" indent="0">
              <a:buNone/>
            </a:pPr>
            <a:r>
              <a:rPr lang="en-US" dirty="0"/>
              <a:t>    (if (</a:t>
            </a:r>
            <a:r>
              <a:rPr lang="en-US" dirty="0" err="1"/>
              <a:t>fn</a:t>
            </a:r>
            <a:r>
              <a:rPr lang="en-US" dirty="0"/>
              <a:t> (car ls )) (begin (display (car ls))(newline) ))</a:t>
            </a:r>
          </a:p>
          <a:p>
            <a:pPr marL="0" indent="0">
              <a:buNone/>
            </a:pPr>
            <a:r>
              <a:rPr lang="en-US" dirty="0"/>
              <a:t>    (if (not (null? (</a:t>
            </a:r>
            <a:r>
              <a:rPr lang="en-US" dirty="0" err="1"/>
              <a:t>cdr</a:t>
            </a:r>
            <a:r>
              <a:rPr lang="en-US" dirty="0"/>
              <a:t> ls))) (</a:t>
            </a:r>
            <a:r>
              <a:rPr lang="en-US" dirty="0" err="1"/>
              <a:t>printwhere</a:t>
            </a:r>
            <a:r>
              <a:rPr lang="en-US" dirty="0"/>
              <a:t> </a:t>
            </a:r>
            <a:r>
              <a:rPr lang="en-US" dirty="0" err="1"/>
              <a:t>fn</a:t>
            </a:r>
            <a:r>
              <a:rPr lang="en-US" dirty="0"/>
              <a:t> (</a:t>
            </a:r>
            <a:r>
              <a:rPr lang="en-US" dirty="0" err="1"/>
              <a:t>cdr</a:t>
            </a:r>
            <a:r>
              <a:rPr lang="en-US" dirty="0"/>
              <a:t> ls)))</a:t>
            </a:r>
          </a:p>
          <a:p>
            <a:pPr marL="0" indent="0">
              <a:buNone/>
            </a:pPr>
            <a:r>
              <a:rPr lang="en-US" dirty="0"/>
              <a:t>  ))</a:t>
            </a:r>
          </a:p>
        </p:txBody>
      </p:sp>
    </p:spTree>
    <p:extLst>
      <p:ext uri="{BB962C8B-B14F-4D97-AF65-F5344CB8AC3E}">
        <p14:creationId xmlns:p14="http://schemas.microsoft.com/office/powerpoint/2010/main" val="2032864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 Order Functions</a:t>
            </a:r>
          </a:p>
        </p:txBody>
      </p:sp>
      <p:sp>
        <p:nvSpPr>
          <p:cNvPr id="3" name="Content Placeholder 2"/>
          <p:cNvSpPr>
            <a:spLocks noGrp="1"/>
          </p:cNvSpPr>
          <p:nvPr>
            <p:ph idx="1"/>
          </p:nvPr>
        </p:nvSpPr>
        <p:spPr>
          <a:xfrm>
            <a:off x="838200" y="1416908"/>
            <a:ext cx="10515600" cy="5148649"/>
          </a:xfrm>
        </p:spPr>
        <p:txBody>
          <a:bodyPr>
            <a:normAutofit/>
          </a:bodyPr>
          <a:lstStyle/>
          <a:p>
            <a:pPr marL="0" indent="0">
              <a:buNone/>
            </a:pPr>
            <a:r>
              <a:rPr lang="en-US" dirty="0">
                <a:solidFill>
                  <a:schemeClr val="bg2"/>
                </a:solidFill>
              </a:rPr>
              <a:t>Example</a:t>
            </a:r>
          </a:p>
          <a:p>
            <a:pPr marL="0" indent="0">
              <a:buNone/>
            </a:pPr>
            <a:r>
              <a:rPr lang="en-US" dirty="0"/>
              <a:t>(define (</a:t>
            </a:r>
            <a:r>
              <a:rPr lang="en-US" dirty="0" err="1"/>
              <a:t>printwhere</a:t>
            </a:r>
            <a:r>
              <a:rPr lang="en-US" dirty="0"/>
              <a:t> </a:t>
            </a:r>
            <a:r>
              <a:rPr lang="en-US" dirty="0" err="1"/>
              <a:t>fn</a:t>
            </a:r>
            <a:r>
              <a:rPr lang="en-US" dirty="0"/>
              <a:t> ls)</a:t>
            </a:r>
          </a:p>
          <a:p>
            <a:pPr marL="0" indent="0">
              <a:buNone/>
            </a:pPr>
            <a:r>
              <a:rPr lang="en-US" dirty="0">
                <a:solidFill>
                  <a:schemeClr val="bg2"/>
                </a:solidFill>
              </a:rPr>
              <a:t>  (begin</a:t>
            </a:r>
          </a:p>
          <a:p>
            <a:pPr marL="0" indent="0">
              <a:buNone/>
            </a:pPr>
            <a:r>
              <a:rPr lang="en-US" dirty="0">
                <a:solidFill>
                  <a:schemeClr val="bg2"/>
                </a:solidFill>
              </a:rPr>
              <a:t>    (if (</a:t>
            </a:r>
            <a:r>
              <a:rPr lang="en-US" dirty="0" err="1">
                <a:solidFill>
                  <a:schemeClr val="bg2"/>
                </a:solidFill>
              </a:rPr>
              <a:t>fn</a:t>
            </a:r>
            <a:r>
              <a:rPr lang="en-US" dirty="0">
                <a:solidFill>
                  <a:schemeClr val="bg2"/>
                </a:solidFill>
              </a:rPr>
              <a:t> (car ls )) (begin (display (car ls))(newline) ))</a:t>
            </a:r>
          </a:p>
          <a:p>
            <a:pPr marL="0" indent="0">
              <a:buNone/>
            </a:pPr>
            <a:r>
              <a:rPr lang="en-US" dirty="0">
                <a:solidFill>
                  <a:schemeClr val="bg2"/>
                </a:solidFill>
              </a:rPr>
              <a:t>    (if (not (null? (</a:t>
            </a:r>
            <a:r>
              <a:rPr lang="en-US" dirty="0" err="1">
                <a:solidFill>
                  <a:schemeClr val="bg2"/>
                </a:solidFill>
              </a:rPr>
              <a:t>cdr</a:t>
            </a:r>
            <a:r>
              <a:rPr lang="en-US" dirty="0">
                <a:solidFill>
                  <a:schemeClr val="bg2"/>
                </a:solidFill>
              </a:rPr>
              <a:t> ls))) (</a:t>
            </a:r>
            <a:r>
              <a:rPr lang="en-US" dirty="0" err="1">
                <a:solidFill>
                  <a:schemeClr val="bg2"/>
                </a:solidFill>
              </a:rPr>
              <a:t>printwhere</a:t>
            </a:r>
            <a:r>
              <a:rPr lang="en-US" dirty="0">
                <a:solidFill>
                  <a:schemeClr val="bg2"/>
                </a:solidFill>
              </a:rPr>
              <a:t> </a:t>
            </a:r>
            <a:r>
              <a:rPr lang="en-US" dirty="0" err="1">
                <a:solidFill>
                  <a:schemeClr val="bg2"/>
                </a:solidFill>
              </a:rPr>
              <a:t>fn</a:t>
            </a:r>
            <a:r>
              <a:rPr lang="en-US" dirty="0">
                <a:solidFill>
                  <a:schemeClr val="bg2"/>
                </a:solidFill>
              </a:rPr>
              <a:t> (</a:t>
            </a:r>
            <a:r>
              <a:rPr lang="en-US" dirty="0" err="1">
                <a:solidFill>
                  <a:schemeClr val="bg2"/>
                </a:solidFill>
              </a:rPr>
              <a:t>cdr</a:t>
            </a:r>
            <a:r>
              <a:rPr lang="en-US" dirty="0">
                <a:solidFill>
                  <a:schemeClr val="bg2"/>
                </a:solidFill>
              </a:rPr>
              <a:t> ls)))</a:t>
            </a:r>
          </a:p>
          <a:p>
            <a:pPr marL="0" indent="0">
              <a:buNone/>
            </a:pPr>
            <a:r>
              <a:rPr lang="en-US" dirty="0">
                <a:solidFill>
                  <a:schemeClr val="bg2"/>
                </a:solidFill>
              </a:rPr>
              <a:t>  ))</a:t>
            </a:r>
          </a:p>
        </p:txBody>
      </p:sp>
      <p:sp>
        <p:nvSpPr>
          <p:cNvPr id="4" name="Rectangular Callout 3"/>
          <p:cNvSpPr/>
          <p:nvPr/>
        </p:nvSpPr>
        <p:spPr>
          <a:xfrm>
            <a:off x="7854777" y="365125"/>
            <a:ext cx="4201298" cy="2413687"/>
          </a:xfrm>
          <a:prstGeom prst="wedgeRectCallout">
            <a:avLst>
              <a:gd name="adj1" fmla="val -127304"/>
              <a:gd name="adj2" fmla="val 23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Remember, no types!</a:t>
            </a:r>
            <a:br>
              <a:rPr lang="en-US" dirty="0"/>
            </a:br>
            <a:r>
              <a:rPr lang="en-US" dirty="0" err="1"/>
              <a:t>fn</a:t>
            </a:r>
            <a:r>
              <a:rPr lang="en-US" dirty="0"/>
              <a:t> is a function</a:t>
            </a:r>
          </a:p>
          <a:p>
            <a:pPr algn="ctr"/>
            <a:r>
              <a:rPr lang="en-US" dirty="0"/>
              <a:t>ls is a list</a:t>
            </a:r>
          </a:p>
        </p:txBody>
      </p:sp>
    </p:spTree>
    <p:extLst>
      <p:ext uri="{BB962C8B-B14F-4D97-AF65-F5344CB8AC3E}">
        <p14:creationId xmlns:p14="http://schemas.microsoft.com/office/powerpoint/2010/main" val="666871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 Order Functions</a:t>
            </a:r>
          </a:p>
        </p:txBody>
      </p:sp>
      <p:sp>
        <p:nvSpPr>
          <p:cNvPr id="3" name="Content Placeholder 2"/>
          <p:cNvSpPr>
            <a:spLocks noGrp="1"/>
          </p:cNvSpPr>
          <p:nvPr>
            <p:ph idx="1"/>
          </p:nvPr>
        </p:nvSpPr>
        <p:spPr>
          <a:xfrm>
            <a:off x="838200" y="1416908"/>
            <a:ext cx="10515600" cy="5148649"/>
          </a:xfrm>
        </p:spPr>
        <p:txBody>
          <a:bodyPr>
            <a:normAutofit/>
          </a:bodyPr>
          <a:lstStyle/>
          <a:p>
            <a:pPr marL="0" indent="0">
              <a:buNone/>
            </a:pPr>
            <a:r>
              <a:rPr lang="en-US" dirty="0">
                <a:solidFill>
                  <a:schemeClr val="bg2"/>
                </a:solidFill>
              </a:rPr>
              <a:t>Example</a:t>
            </a:r>
          </a:p>
          <a:p>
            <a:pPr marL="0" indent="0">
              <a:buNone/>
            </a:pPr>
            <a:r>
              <a:rPr lang="en-US" dirty="0">
                <a:solidFill>
                  <a:schemeClr val="bg2"/>
                </a:solidFill>
              </a:rPr>
              <a:t>(define (</a:t>
            </a:r>
            <a:r>
              <a:rPr lang="en-US" dirty="0" err="1">
                <a:solidFill>
                  <a:schemeClr val="bg2"/>
                </a:solidFill>
              </a:rPr>
              <a:t>printwhere</a:t>
            </a:r>
            <a:r>
              <a:rPr lang="en-US" dirty="0">
                <a:solidFill>
                  <a:schemeClr val="bg2"/>
                </a:solidFill>
              </a:rPr>
              <a:t> </a:t>
            </a:r>
            <a:r>
              <a:rPr lang="en-US" dirty="0" err="1">
                <a:solidFill>
                  <a:schemeClr val="bg2"/>
                </a:solidFill>
              </a:rPr>
              <a:t>fn</a:t>
            </a:r>
            <a:r>
              <a:rPr lang="en-US" dirty="0">
                <a:solidFill>
                  <a:schemeClr val="bg2"/>
                </a:solidFill>
              </a:rPr>
              <a:t> ls)</a:t>
            </a:r>
          </a:p>
          <a:p>
            <a:pPr marL="0" indent="0">
              <a:buNone/>
            </a:pPr>
            <a:r>
              <a:rPr lang="en-US" dirty="0"/>
              <a:t>  (begin</a:t>
            </a:r>
          </a:p>
          <a:p>
            <a:pPr marL="0" indent="0">
              <a:buNone/>
            </a:pPr>
            <a:r>
              <a:rPr lang="en-US" dirty="0">
                <a:solidFill>
                  <a:schemeClr val="bg2"/>
                </a:solidFill>
              </a:rPr>
              <a:t>    (if (</a:t>
            </a:r>
            <a:r>
              <a:rPr lang="en-US" dirty="0" err="1">
                <a:solidFill>
                  <a:schemeClr val="bg2"/>
                </a:solidFill>
              </a:rPr>
              <a:t>fn</a:t>
            </a:r>
            <a:r>
              <a:rPr lang="en-US" dirty="0">
                <a:solidFill>
                  <a:schemeClr val="bg2"/>
                </a:solidFill>
              </a:rPr>
              <a:t> (car ls )) (begin (display (car ls))(newline) ))</a:t>
            </a:r>
          </a:p>
          <a:p>
            <a:pPr marL="0" indent="0">
              <a:buNone/>
            </a:pPr>
            <a:r>
              <a:rPr lang="en-US" dirty="0">
                <a:solidFill>
                  <a:schemeClr val="bg2"/>
                </a:solidFill>
              </a:rPr>
              <a:t>    (if (not (null? (</a:t>
            </a:r>
            <a:r>
              <a:rPr lang="en-US" dirty="0" err="1">
                <a:solidFill>
                  <a:schemeClr val="bg2"/>
                </a:solidFill>
              </a:rPr>
              <a:t>cdr</a:t>
            </a:r>
            <a:r>
              <a:rPr lang="en-US" dirty="0">
                <a:solidFill>
                  <a:schemeClr val="bg2"/>
                </a:solidFill>
              </a:rPr>
              <a:t> ls))) (</a:t>
            </a:r>
            <a:r>
              <a:rPr lang="en-US" dirty="0" err="1">
                <a:solidFill>
                  <a:schemeClr val="bg2"/>
                </a:solidFill>
              </a:rPr>
              <a:t>printwhere</a:t>
            </a:r>
            <a:r>
              <a:rPr lang="en-US" dirty="0">
                <a:solidFill>
                  <a:schemeClr val="bg2"/>
                </a:solidFill>
              </a:rPr>
              <a:t> </a:t>
            </a:r>
            <a:r>
              <a:rPr lang="en-US" dirty="0" err="1">
                <a:solidFill>
                  <a:schemeClr val="bg2"/>
                </a:solidFill>
              </a:rPr>
              <a:t>fn</a:t>
            </a:r>
            <a:r>
              <a:rPr lang="en-US" dirty="0">
                <a:solidFill>
                  <a:schemeClr val="bg2"/>
                </a:solidFill>
              </a:rPr>
              <a:t> (</a:t>
            </a:r>
            <a:r>
              <a:rPr lang="en-US" dirty="0" err="1">
                <a:solidFill>
                  <a:schemeClr val="bg2"/>
                </a:solidFill>
              </a:rPr>
              <a:t>cdr</a:t>
            </a:r>
            <a:r>
              <a:rPr lang="en-US" dirty="0">
                <a:solidFill>
                  <a:schemeClr val="bg2"/>
                </a:solidFill>
              </a:rPr>
              <a:t> ls)))</a:t>
            </a:r>
          </a:p>
          <a:p>
            <a:pPr marL="0" indent="0">
              <a:buNone/>
            </a:pPr>
            <a:r>
              <a:rPr lang="en-US" dirty="0">
                <a:solidFill>
                  <a:schemeClr val="bg2"/>
                </a:solidFill>
              </a:rPr>
              <a:t>  )</a:t>
            </a:r>
            <a:r>
              <a:rPr lang="en-US" dirty="0"/>
              <a:t>)</a:t>
            </a:r>
          </a:p>
        </p:txBody>
      </p:sp>
      <p:sp>
        <p:nvSpPr>
          <p:cNvPr id="4" name="Rectangular Callout 3"/>
          <p:cNvSpPr/>
          <p:nvPr/>
        </p:nvSpPr>
        <p:spPr>
          <a:xfrm>
            <a:off x="7854777" y="365125"/>
            <a:ext cx="4201298" cy="2413687"/>
          </a:xfrm>
          <a:prstGeom prst="wedgeRectCallout">
            <a:avLst>
              <a:gd name="adj1" fmla="val -187892"/>
              <a:gd name="adj2" fmla="val 447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Begin – do more than one thing; usually considered bad form in Scheme</a:t>
            </a:r>
          </a:p>
        </p:txBody>
      </p:sp>
    </p:spTree>
    <p:extLst>
      <p:ext uri="{BB962C8B-B14F-4D97-AF65-F5344CB8AC3E}">
        <p14:creationId xmlns:p14="http://schemas.microsoft.com/office/powerpoint/2010/main" val="2541630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 Order Functions</a:t>
            </a:r>
          </a:p>
        </p:txBody>
      </p:sp>
      <p:sp>
        <p:nvSpPr>
          <p:cNvPr id="3" name="Content Placeholder 2"/>
          <p:cNvSpPr>
            <a:spLocks noGrp="1"/>
          </p:cNvSpPr>
          <p:nvPr>
            <p:ph idx="1"/>
          </p:nvPr>
        </p:nvSpPr>
        <p:spPr>
          <a:xfrm>
            <a:off x="838200" y="1416908"/>
            <a:ext cx="10515600" cy="5148649"/>
          </a:xfrm>
        </p:spPr>
        <p:txBody>
          <a:bodyPr>
            <a:normAutofit/>
          </a:bodyPr>
          <a:lstStyle/>
          <a:p>
            <a:pPr marL="0" indent="0">
              <a:buNone/>
            </a:pPr>
            <a:r>
              <a:rPr lang="en-US" dirty="0"/>
              <a:t>Example</a:t>
            </a:r>
          </a:p>
          <a:p>
            <a:pPr marL="0" indent="0">
              <a:buNone/>
            </a:pPr>
            <a:r>
              <a:rPr lang="en-US" dirty="0">
                <a:solidFill>
                  <a:schemeClr val="bg2"/>
                </a:solidFill>
              </a:rPr>
              <a:t>(define (</a:t>
            </a:r>
            <a:r>
              <a:rPr lang="en-US" dirty="0" err="1">
                <a:solidFill>
                  <a:schemeClr val="bg2"/>
                </a:solidFill>
              </a:rPr>
              <a:t>printwhere</a:t>
            </a:r>
            <a:r>
              <a:rPr lang="en-US" dirty="0">
                <a:solidFill>
                  <a:schemeClr val="bg2"/>
                </a:solidFill>
              </a:rPr>
              <a:t> </a:t>
            </a:r>
            <a:r>
              <a:rPr lang="en-US" dirty="0" err="1">
                <a:solidFill>
                  <a:schemeClr val="bg2"/>
                </a:solidFill>
              </a:rPr>
              <a:t>fn</a:t>
            </a:r>
            <a:r>
              <a:rPr lang="en-US" dirty="0">
                <a:solidFill>
                  <a:schemeClr val="bg2"/>
                </a:solidFill>
              </a:rPr>
              <a:t> ls)</a:t>
            </a:r>
          </a:p>
          <a:p>
            <a:pPr marL="0" indent="0">
              <a:buNone/>
            </a:pPr>
            <a:r>
              <a:rPr lang="en-US" dirty="0">
                <a:solidFill>
                  <a:schemeClr val="bg2"/>
                </a:solidFill>
              </a:rPr>
              <a:t>  (begin</a:t>
            </a:r>
          </a:p>
          <a:p>
            <a:pPr marL="0" indent="0">
              <a:buNone/>
            </a:pPr>
            <a:r>
              <a:rPr lang="en-US" dirty="0"/>
              <a:t>    (if (</a:t>
            </a:r>
            <a:r>
              <a:rPr lang="en-US" dirty="0" err="1"/>
              <a:t>fn</a:t>
            </a:r>
            <a:r>
              <a:rPr lang="en-US" dirty="0"/>
              <a:t> (car ls )) (begin (display (car ls))(newline) ))</a:t>
            </a:r>
          </a:p>
          <a:p>
            <a:pPr marL="0" indent="0">
              <a:buNone/>
            </a:pPr>
            <a:r>
              <a:rPr lang="en-US" dirty="0">
                <a:solidFill>
                  <a:schemeClr val="bg2"/>
                </a:solidFill>
              </a:rPr>
              <a:t>    (if (not (null? (</a:t>
            </a:r>
            <a:r>
              <a:rPr lang="en-US" dirty="0" err="1">
                <a:solidFill>
                  <a:schemeClr val="bg2"/>
                </a:solidFill>
              </a:rPr>
              <a:t>cdr</a:t>
            </a:r>
            <a:r>
              <a:rPr lang="en-US" dirty="0">
                <a:solidFill>
                  <a:schemeClr val="bg2"/>
                </a:solidFill>
              </a:rPr>
              <a:t> ls))) (</a:t>
            </a:r>
            <a:r>
              <a:rPr lang="en-US" dirty="0" err="1">
                <a:solidFill>
                  <a:schemeClr val="bg2"/>
                </a:solidFill>
              </a:rPr>
              <a:t>printwhere</a:t>
            </a:r>
            <a:r>
              <a:rPr lang="en-US" dirty="0">
                <a:solidFill>
                  <a:schemeClr val="bg2"/>
                </a:solidFill>
              </a:rPr>
              <a:t> </a:t>
            </a:r>
            <a:r>
              <a:rPr lang="en-US" dirty="0" err="1">
                <a:solidFill>
                  <a:schemeClr val="bg2"/>
                </a:solidFill>
              </a:rPr>
              <a:t>fn</a:t>
            </a:r>
            <a:r>
              <a:rPr lang="en-US" dirty="0">
                <a:solidFill>
                  <a:schemeClr val="bg2"/>
                </a:solidFill>
              </a:rPr>
              <a:t> (</a:t>
            </a:r>
            <a:r>
              <a:rPr lang="en-US" dirty="0" err="1">
                <a:solidFill>
                  <a:schemeClr val="bg2"/>
                </a:solidFill>
              </a:rPr>
              <a:t>cdr</a:t>
            </a:r>
            <a:r>
              <a:rPr lang="en-US" dirty="0">
                <a:solidFill>
                  <a:schemeClr val="bg2"/>
                </a:solidFill>
              </a:rPr>
              <a:t> ls)))</a:t>
            </a:r>
          </a:p>
          <a:p>
            <a:pPr marL="0" indent="0">
              <a:buNone/>
            </a:pPr>
            <a:r>
              <a:rPr lang="en-US" dirty="0">
                <a:solidFill>
                  <a:schemeClr val="bg2"/>
                </a:solidFill>
              </a:rPr>
              <a:t>  ))</a:t>
            </a:r>
          </a:p>
        </p:txBody>
      </p:sp>
      <p:sp>
        <p:nvSpPr>
          <p:cNvPr id="4" name="Rectangular Callout 3"/>
          <p:cNvSpPr/>
          <p:nvPr/>
        </p:nvSpPr>
        <p:spPr>
          <a:xfrm>
            <a:off x="7854777" y="365125"/>
            <a:ext cx="4201298" cy="2413687"/>
          </a:xfrm>
          <a:prstGeom prst="wedgeRectCallout">
            <a:avLst>
              <a:gd name="adj1" fmla="val -67892"/>
              <a:gd name="adj2" fmla="val 621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 function </a:t>
            </a:r>
            <a:r>
              <a:rPr lang="en-US" dirty="0" err="1"/>
              <a:t>fn</a:t>
            </a:r>
            <a:r>
              <a:rPr lang="en-US" dirty="0"/>
              <a:t> passing in the car (first element of) the list.  If it returns true, print the car plus a newline</a:t>
            </a:r>
          </a:p>
        </p:txBody>
      </p:sp>
    </p:spTree>
    <p:extLst>
      <p:ext uri="{BB962C8B-B14F-4D97-AF65-F5344CB8AC3E}">
        <p14:creationId xmlns:p14="http://schemas.microsoft.com/office/powerpoint/2010/main" val="1233831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 Order Functions</a:t>
            </a:r>
          </a:p>
        </p:txBody>
      </p:sp>
      <p:sp>
        <p:nvSpPr>
          <p:cNvPr id="3" name="Content Placeholder 2"/>
          <p:cNvSpPr>
            <a:spLocks noGrp="1"/>
          </p:cNvSpPr>
          <p:nvPr>
            <p:ph idx="1"/>
          </p:nvPr>
        </p:nvSpPr>
        <p:spPr>
          <a:xfrm>
            <a:off x="838200" y="1416908"/>
            <a:ext cx="10515600" cy="5148649"/>
          </a:xfrm>
        </p:spPr>
        <p:txBody>
          <a:bodyPr>
            <a:normAutofit/>
          </a:bodyPr>
          <a:lstStyle/>
          <a:p>
            <a:pPr marL="0" indent="0">
              <a:buNone/>
            </a:pPr>
            <a:r>
              <a:rPr lang="en-US" dirty="0"/>
              <a:t>Example</a:t>
            </a:r>
          </a:p>
          <a:p>
            <a:pPr marL="0" indent="0">
              <a:buNone/>
            </a:pPr>
            <a:r>
              <a:rPr lang="en-US" dirty="0">
                <a:solidFill>
                  <a:schemeClr val="bg2"/>
                </a:solidFill>
              </a:rPr>
              <a:t>(define (</a:t>
            </a:r>
            <a:r>
              <a:rPr lang="en-US" dirty="0" err="1">
                <a:solidFill>
                  <a:schemeClr val="bg2"/>
                </a:solidFill>
              </a:rPr>
              <a:t>printwhere</a:t>
            </a:r>
            <a:r>
              <a:rPr lang="en-US" dirty="0">
                <a:solidFill>
                  <a:schemeClr val="bg2"/>
                </a:solidFill>
              </a:rPr>
              <a:t> </a:t>
            </a:r>
            <a:r>
              <a:rPr lang="en-US" dirty="0" err="1">
                <a:solidFill>
                  <a:schemeClr val="bg2"/>
                </a:solidFill>
              </a:rPr>
              <a:t>fn</a:t>
            </a:r>
            <a:r>
              <a:rPr lang="en-US" dirty="0">
                <a:solidFill>
                  <a:schemeClr val="bg2"/>
                </a:solidFill>
              </a:rPr>
              <a:t> ls)</a:t>
            </a:r>
          </a:p>
          <a:p>
            <a:pPr marL="0" indent="0">
              <a:buNone/>
            </a:pPr>
            <a:r>
              <a:rPr lang="en-US" dirty="0">
                <a:solidFill>
                  <a:schemeClr val="bg2"/>
                </a:solidFill>
              </a:rPr>
              <a:t>  (begin</a:t>
            </a:r>
          </a:p>
          <a:p>
            <a:pPr marL="0" indent="0">
              <a:buNone/>
            </a:pPr>
            <a:r>
              <a:rPr lang="en-US" dirty="0">
                <a:solidFill>
                  <a:schemeClr val="bg2"/>
                </a:solidFill>
              </a:rPr>
              <a:t>    (if (</a:t>
            </a:r>
            <a:r>
              <a:rPr lang="en-US" dirty="0" err="1">
                <a:solidFill>
                  <a:schemeClr val="bg2"/>
                </a:solidFill>
              </a:rPr>
              <a:t>fn</a:t>
            </a:r>
            <a:r>
              <a:rPr lang="en-US" dirty="0">
                <a:solidFill>
                  <a:schemeClr val="bg2"/>
                </a:solidFill>
              </a:rPr>
              <a:t> (car ls )) (begin (display (car ls))(newline) ))</a:t>
            </a:r>
          </a:p>
          <a:p>
            <a:pPr marL="0" indent="0">
              <a:buNone/>
            </a:pPr>
            <a:r>
              <a:rPr lang="en-US" dirty="0"/>
              <a:t>    (if (not (null? (</a:t>
            </a:r>
            <a:r>
              <a:rPr lang="en-US" dirty="0" err="1"/>
              <a:t>cdr</a:t>
            </a:r>
            <a:r>
              <a:rPr lang="en-US" dirty="0"/>
              <a:t> ls))) (</a:t>
            </a:r>
            <a:r>
              <a:rPr lang="en-US" dirty="0" err="1"/>
              <a:t>printwhere</a:t>
            </a:r>
            <a:r>
              <a:rPr lang="en-US" dirty="0"/>
              <a:t> </a:t>
            </a:r>
            <a:r>
              <a:rPr lang="en-US" dirty="0" err="1"/>
              <a:t>fn</a:t>
            </a:r>
            <a:r>
              <a:rPr lang="en-US" dirty="0"/>
              <a:t> (</a:t>
            </a:r>
            <a:r>
              <a:rPr lang="en-US" dirty="0" err="1"/>
              <a:t>cdr</a:t>
            </a:r>
            <a:r>
              <a:rPr lang="en-US" dirty="0"/>
              <a:t> ls)))</a:t>
            </a:r>
          </a:p>
          <a:p>
            <a:pPr marL="0" indent="0">
              <a:buNone/>
            </a:pPr>
            <a:r>
              <a:rPr lang="en-US" dirty="0"/>
              <a:t>  </a:t>
            </a:r>
            <a:r>
              <a:rPr lang="en-US" dirty="0">
                <a:solidFill>
                  <a:schemeClr val="bg2"/>
                </a:solidFill>
              </a:rPr>
              <a:t>))</a:t>
            </a:r>
          </a:p>
        </p:txBody>
      </p:sp>
      <p:sp>
        <p:nvSpPr>
          <p:cNvPr id="4" name="Rectangular Callout 3"/>
          <p:cNvSpPr/>
          <p:nvPr/>
        </p:nvSpPr>
        <p:spPr>
          <a:xfrm>
            <a:off x="7854777" y="365125"/>
            <a:ext cx="4201298" cy="2413687"/>
          </a:xfrm>
          <a:prstGeom prst="wedgeRectCallout">
            <a:avLst>
              <a:gd name="adj1" fmla="val -83186"/>
              <a:gd name="adj2" fmla="val 788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the </a:t>
            </a:r>
            <a:r>
              <a:rPr lang="en-US" dirty="0" err="1"/>
              <a:t>cdr</a:t>
            </a:r>
            <a:r>
              <a:rPr lang="en-US" dirty="0"/>
              <a:t> (the rest of the list) is not null, then call </a:t>
            </a:r>
            <a:r>
              <a:rPr lang="en-US" dirty="0" err="1"/>
              <a:t>printwhere</a:t>
            </a:r>
            <a:r>
              <a:rPr lang="en-US" dirty="0"/>
              <a:t> on the rest of the list</a:t>
            </a:r>
          </a:p>
        </p:txBody>
      </p:sp>
    </p:spTree>
    <p:extLst>
      <p:ext uri="{BB962C8B-B14F-4D97-AF65-F5344CB8AC3E}">
        <p14:creationId xmlns:p14="http://schemas.microsoft.com/office/powerpoint/2010/main" val="1597642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 Order Functions</a:t>
            </a:r>
          </a:p>
        </p:txBody>
      </p:sp>
      <p:sp>
        <p:nvSpPr>
          <p:cNvPr id="3" name="Content Placeholder 2"/>
          <p:cNvSpPr>
            <a:spLocks noGrp="1"/>
          </p:cNvSpPr>
          <p:nvPr>
            <p:ph idx="1"/>
          </p:nvPr>
        </p:nvSpPr>
        <p:spPr>
          <a:xfrm>
            <a:off x="838200" y="1416908"/>
            <a:ext cx="10515600" cy="5148649"/>
          </a:xfrm>
        </p:spPr>
        <p:txBody>
          <a:bodyPr>
            <a:normAutofit/>
          </a:bodyPr>
          <a:lstStyle/>
          <a:p>
            <a:pPr marL="0" indent="0">
              <a:buNone/>
            </a:pPr>
            <a:r>
              <a:rPr lang="en-US" dirty="0"/>
              <a:t>A few built in examples:</a:t>
            </a:r>
          </a:p>
          <a:p>
            <a:pPr marL="0" indent="0">
              <a:buNone/>
            </a:pPr>
            <a:endParaRPr lang="en-US" dirty="0"/>
          </a:p>
          <a:p>
            <a:pPr marL="0" indent="0">
              <a:buNone/>
            </a:pPr>
            <a:r>
              <a:rPr lang="en-US" dirty="0"/>
              <a:t>&gt;(map + ‘(1 2 3) ‘(4 5 6))</a:t>
            </a:r>
          </a:p>
          <a:p>
            <a:pPr marL="0" indent="0">
              <a:buNone/>
            </a:pPr>
            <a:r>
              <a:rPr lang="en-US" dirty="0"/>
              <a:t>(5 7 9)</a:t>
            </a:r>
          </a:p>
          <a:p>
            <a:pPr marL="0" indent="0">
              <a:buNone/>
            </a:pPr>
            <a:endParaRPr lang="en-US" dirty="0"/>
          </a:p>
          <a:p>
            <a:pPr marL="0" indent="0">
              <a:buNone/>
            </a:pPr>
            <a:r>
              <a:rPr lang="en-US" dirty="0"/>
              <a:t>&gt; (for-each display '(1 2 3 4))</a:t>
            </a:r>
          </a:p>
          <a:p>
            <a:pPr marL="0" indent="0">
              <a:buNone/>
            </a:pPr>
            <a:r>
              <a:rPr lang="en-US" dirty="0"/>
              <a:t>1234</a:t>
            </a:r>
          </a:p>
          <a:p>
            <a:pPr marL="0" indent="0">
              <a:buNone/>
            </a:pPr>
            <a:endParaRPr lang="en-US" dirty="0"/>
          </a:p>
          <a:p>
            <a:pPr marL="0" indent="0">
              <a:buNone/>
            </a:pPr>
            <a:r>
              <a:rPr lang="en-US" dirty="0"/>
              <a:t>&gt; (for-each (lambda (x) (let ((y (+ x 1)))(display y)))'(1 2 3 4))</a:t>
            </a:r>
          </a:p>
          <a:p>
            <a:pPr marL="0" indent="0">
              <a:buNone/>
            </a:pPr>
            <a:r>
              <a:rPr lang="en-US" dirty="0"/>
              <a:t>2345</a:t>
            </a:r>
          </a:p>
        </p:txBody>
      </p:sp>
    </p:spTree>
    <p:extLst>
      <p:ext uri="{BB962C8B-B14F-4D97-AF65-F5344CB8AC3E}">
        <p14:creationId xmlns:p14="http://schemas.microsoft.com/office/powerpoint/2010/main" val="1266433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88324" y="506626"/>
            <a:ext cx="11528854" cy="729049"/>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John McCarthy:</a:t>
            </a:r>
          </a:p>
        </p:txBody>
      </p:sp>
      <p:sp>
        <p:nvSpPr>
          <p:cNvPr id="2" name="TextBox 1"/>
          <p:cNvSpPr txBox="1"/>
          <p:nvPr/>
        </p:nvSpPr>
        <p:spPr>
          <a:xfrm>
            <a:off x="576649" y="1927654"/>
            <a:ext cx="11240529" cy="3046988"/>
          </a:xfrm>
          <a:prstGeom prst="rect">
            <a:avLst/>
          </a:prstGeom>
          <a:noFill/>
        </p:spPr>
        <p:txBody>
          <a:bodyPr wrap="square" rtlCol="0">
            <a:spAutoFit/>
          </a:bodyPr>
          <a:lstStyle/>
          <a:p>
            <a:r>
              <a:rPr lang="en-US" sz="4800" dirty="0">
                <a:solidFill>
                  <a:schemeClr val="bg2"/>
                </a:solidFill>
              </a:rPr>
              <a:t>Invented the term Artificial Intelligence</a:t>
            </a:r>
            <a:r>
              <a:rPr lang="en-US" sz="4800" dirty="0"/>
              <a:t/>
            </a:r>
            <a:br>
              <a:rPr lang="en-US" sz="4800" dirty="0"/>
            </a:br>
            <a:r>
              <a:rPr lang="en-US" sz="4800" dirty="0"/>
              <a:t>Invented Lisp, the first functional language</a:t>
            </a:r>
          </a:p>
          <a:p>
            <a:r>
              <a:rPr lang="en-US" sz="4800" dirty="0">
                <a:solidFill>
                  <a:schemeClr val="bg2"/>
                </a:solidFill>
              </a:rPr>
              <a:t>Invented time sharing</a:t>
            </a:r>
          </a:p>
          <a:p>
            <a:r>
              <a:rPr lang="en-US" sz="4800" dirty="0">
                <a:solidFill>
                  <a:schemeClr val="bg2"/>
                </a:solidFill>
              </a:rPr>
              <a:t>Invented the space fountain</a:t>
            </a:r>
          </a:p>
        </p:txBody>
      </p:sp>
    </p:spTree>
    <p:extLst>
      <p:ext uri="{BB962C8B-B14F-4D97-AF65-F5344CB8AC3E}">
        <p14:creationId xmlns:p14="http://schemas.microsoft.com/office/powerpoint/2010/main" val="284651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a:t>
            </a:r>
          </a:p>
        </p:txBody>
      </p:sp>
      <p:sp>
        <p:nvSpPr>
          <p:cNvPr id="3" name="Content Placeholder 2"/>
          <p:cNvSpPr>
            <a:spLocks noGrp="1"/>
          </p:cNvSpPr>
          <p:nvPr>
            <p:ph idx="1"/>
          </p:nvPr>
        </p:nvSpPr>
        <p:spPr/>
        <p:txBody>
          <a:bodyPr/>
          <a:lstStyle/>
          <a:p>
            <a:pPr marL="0" indent="0">
              <a:buNone/>
            </a:pPr>
            <a:r>
              <a:rPr lang="en-US" dirty="0"/>
              <a:t>Not a new idea (has roots in </a:t>
            </a:r>
            <a:r>
              <a:rPr lang="en-US" dirty="0" err="1"/>
              <a:t>mergesort</a:t>
            </a:r>
            <a:r>
              <a:rPr lang="en-US" dirty="0"/>
              <a:t> from the 40’s!), but Google made it more famous recently</a:t>
            </a:r>
          </a:p>
          <a:p>
            <a:pPr marL="0" indent="0">
              <a:buNone/>
            </a:pPr>
            <a:endParaRPr lang="en-US" dirty="0"/>
          </a:p>
          <a:p>
            <a:pPr marL="0" indent="0">
              <a:buNone/>
            </a:pPr>
            <a:r>
              <a:rPr lang="en-US" dirty="0"/>
              <a:t>A simple concept – lots of nodes do most of the work, then roll it up to some master nodes who finish the work</a:t>
            </a:r>
          </a:p>
          <a:p>
            <a:pPr marL="0" indent="0">
              <a:buNone/>
            </a:pPr>
            <a:endParaRPr lang="en-US" dirty="0"/>
          </a:p>
          <a:p>
            <a:pPr marL="0" indent="0">
              <a:buNone/>
            </a:pPr>
            <a:r>
              <a:rPr lang="en-US" dirty="0"/>
              <a:t>A simple example – you want to average a million numbers</a:t>
            </a:r>
          </a:p>
        </p:txBody>
      </p:sp>
    </p:spTree>
    <p:extLst>
      <p:ext uri="{BB962C8B-B14F-4D97-AF65-F5344CB8AC3E}">
        <p14:creationId xmlns:p14="http://schemas.microsoft.com/office/powerpoint/2010/main" val="2663621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459888" y="1243919"/>
            <a:ext cx="1573427" cy="617839"/>
            <a:chOff x="3459892" y="1021491"/>
            <a:chExt cx="1573427" cy="617839"/>
          </a:xfrm>
        </p:grpSpPr>
        <p:sp>
          <p:nvSpPr>
            <p:cNvPr id="4" name="Frame 3"/>
            <p:cNvSpPr/>
            <p:nvPr/>
          </p:nvSpPr>
          <p:spPr>
            <a:xfrm>
              <a:off x="3459892" y="1021491"/>
              <a:ext cx="1573427" cy="61783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3525795" y="1178011"/>
              <a:ext cx="1410707" cy="369332"/>
            </a:xfrm>
            <a:prstGeom prst="rect">
              <a:avLst/>
            </a:prstGeom>
            <a:noFill/>
          </p:spPr>
          <p:txBody>
            <a:bodyPr wrap="none" rtlCol="0">
              <a:spAutoFit/>
            </a:bodyPr>
            <a:lstStyle/>
            <a:p>
              <a:r>
                <a:rPr lang="en-US" dirty="0"/>
                <a:t>Master Node</a:t>
              </a:r>
            </a:p>
          </p:txBody>
        </p:sp>
      </p:grpSp>
      <p:grpSp>
        <p:nvGrpSpPr>
          <p:cNvPr id="23" name="Group 22"/>
          <p:cNvGrpSpPr/>
          <p:nvPr/>
        </p:nvGrpSpPr>
        <p:grpSpPr>
          <a:xfrm>
            <a:off x="4938580" y="5210438"/>
            <a:ext cx="4234249" cy="296562"/>
            <a:chOff x="7788876" y="6289587"/>
            <a:chExt cx="4234249" cy="296562"/>
          </a:xfrm>
        </p:grpSpPr>
        <p:sp>
          <p:nvSpPr>
            <p:cNvPr id="18" name="Rectangle 17"/>
            <p:cNvSpPr/>
            <p:nvPr/>
          </p:nvSpPr>
          <p:spPr>
            <a:xfrm>
              <a:off x="7788876" y="6297824"/>
              <a:ext cx="691978" cy="288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sp>
          <p:nvSpPr>
            <p:cNvPr id="19" name="Rectangle 18"/>
            <p:cNvSpPr/>
            <p:nvPr/>
          </p:nvSpPr>
          <p:spPr>
            <a:xfrm>
              <a:off x="8674443" y="6297824"/>
              <a:ext cx="691978" cy="288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sp>
          <p:nvSpPr>
            <p:cNvPr id="20" name="Rectangle 19"/>
            <p:cNvSpPr/>
            <p:nvPr/>
          </p:nvSpPr>
          <p:spPr>
            <a:xfrm>
              <a:off x="9560011" y="6293705"/>
              <a:ext cx="691978" cy="288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sp>
          <p:nvSpPr>
            <p:cNvPr id="21" name="Rectangle 20"/>
            <p:cNvSpPr/>
            <p:nvPr/>
          </p:nvSpPr>
          <p:spPr>
            <a:xfrm>
              <a:off x="10445579" y="6289587"/>
              <a:ext cx="691978" cy="288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sp>
          <p:nvSpPr>
            <p:cNvPr id="22" name="Rectangle 21"/>
            <p:cNvSpPr/>
            <p:nvPr/>
          </p:nvSpPr>
          <p:spPr>
            <a:xfrm>
              <a:off x="11331147" y="6289588"/>
              <a:ext cx="691978" cy="288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grpSp>
      <p:grpSp>
        <p:nvGrpSpPr>
          <p:cNvPr id="24" name="Group 23"/>
          <p:cNvGrpSpPr/>
          <p:nvPr/>
        </p:nvGrpSpPr>
        <p:grpSpPr>
          <a:xfrm>
            <a:off x="510740" y="5218675"/>
            <a:ext cx="4234249" cy="296562"/>
            <a:chOff x="7788876" y="6289587"/>
            <a:chExt cx="4234249" cy="296562"/>
          </a:xfrm>
        </p:grpSpPr>
        <p:sp>
          <p:nvSpPr>
            <p:cNvPr id="25" name="Rectangle 24"/>
            <p:cNvSpPr/>
            <p:nvPr/>
          </p:nvSpPr>
          <p:spPr>
            <a:xfrm>
              <a:off x="7788876" y="6297824"/>
              <a:ext cx="691978" cy="288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sp>
          <p:nvSpPr>
            <p:cNvPr id="26" name="Rectangle 25"/>
            <p:cNvSpPr/>
            <p:nvPr/>
          </p:nvSpPr>
          <p:spPr>
            <a:xfrm>
              <a:off x="8674443" y="6297824"/>
              <a:ext cx="691978" cy="288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sp>
          <p:nvSpPr>
            <p:cNvPr id="27" name="Rectangle 26"/>
            <p:cNvSpPr/>
            <p:nvPr/>
          </p:nvSpPr>
          <p:spPr>
            <a:xfrm>
              <a:off x="9560011" y="6293705"/>
              <a:ext cx="691978" cy="288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sp>
          <p:nvSpPr>
            <p:cNvPr id="28" name="Rectangle 27"/>
            <p:cNvSpPr/>
            <p:nvPr/>
          </p:nvSpPr>
          <p:spPr>
            <a:xfrm>
              <a:off x="10445579" y="6289587"/>
              <a:ext cx="691978" cy="288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sp>
          <p:nvSpPr>
            <p:cNvPr id="29" name="Rectangle 28"/>
            <p:cNvSpPr/>
            <p:nvPr/>
          </p:nvSpPr>
          <p:spPr>
            <a:xfrm>
              <a:off x="11331147" y="6289588"/>
              <a:ext cx="691978" cy="288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grpSp>
      <p:cxnSp>
        <p:nvCxnSpPr>
          <p:cNvPr id="31" name="Straight Arrow Connector 30"/>
          <p:cNvCxnSpPr/>
          <p:nvPr/>
        </p:nvCxnSpPr>
        <p:spPr>
          <a:xfrm flipH="1">
            <a:off x="972060" y="1861758"/>
            <a:ext cx="2487828" cy="3262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565183" y="1909124"/>
            <a:ext cx="1960608" cy="3258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627864" y="1909124"/>
            <a:ext cx="1005018" cy="3258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3522701" y="1933147"/>
            <a:ext cx="310978" cy="3234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29" idx="0"/>
          </p:cNvCxnSpPr>
          <p:nvPr/>
        </p:nvCxnSpPr>
        <p:spPr>
          <a:xfrm>
            <a:off x="4118915" y="1885101"/>
            <a:ext cx="280085" cy="3333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 idx="2"/>
            <a:endCxn id="18" idx="0"/>
          </p:cNvCxnSpPr>
          <p:nvPr/>
        </p:nvCxnSpPr>
        <p:spPr>
          <a:xfrm>
            <a:off x="4246602" y="1861758"/>
            <a:ext cx="1037967" cy="3356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9" idx="0"/>
          </p:cNvCxnSpPr>
          <p:nvPr/>
        </p:nvCxnSpPr>
        <p:spPr>
          <a:xfrm>
            <a:off x="4492706" y="1933147"/>
            <a:ext cx="1677430" cy="328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20" idx="0"/>
          </p:cNvCxnSpPr>
          <p:nvPr/>
        </p:nvCxnSpPr>
        <p:spPr>
          <a:xfrm>
            <a:off x="4601856" y="1926291"/>
            <a:ext cx="2453848" cy="3288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1" idx="0"/>
          </p:cNvCxnSpPr>
          <p:nvPr/>
        </p:nvCxnSpPr>
        <p:spPr>
          <a:xfrm>
            <a:off x="4777944" y="1909124"/>
            <a:ext cx="3163328" cy="3301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978741" y="1933147"/>
            <a:ext cx="3780139" cy="3271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ular Callout 61"/>
          <p:cNvSpPr/>
          <p:nvPr/>
        </p:nvSpPr>
        <p:spPr>
          <a:xfrm>
            <a:off x="6279286" y="604805"/>
            <a:ext cx="2809102" cy="1591267"/>
          </a:xfrm>
          <a:prstGeom prst="wedgeRectCallout">
            <a:avLst>
              <a:gd name="adj1" fmla="val -93560"/>
              <a:gd name="adj2" fmla="val 11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Send 100,000 numbers to each node along with the “instruction” (lambda, pre-defined function, </a:t>
            </a:r>
            <a:r>
              <a:rPr lang="en-US" dirty="0" err="1"/>
              <a:t>etc</a:t>
            </a:r>
            <a:r>
              <a:rPr lang="en-US" dirty="0"/>
              <a:t>) to “sum”</a:t>
            </a:r>
          </a:p>
        </p:txBody>
      </p:sp>
    </p:spTree>
    <p:extLst>
      <p:ext uri="{BB962C8B-B14F-4D97-AF65-F5344CB8AC3E}">
        <p14:creationId xmlns:p14="http://schemas.microsoft.com/office/powerpoint/2010/main" val="14599193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459888" y="1243919"/>
            <a:ext cx="1573427" cy="617839"/>
            <a:chOff x="3459892" y="1021491"/>
            <a:chExt cx="1573427" cy="617839"/>
          </a:xfrm>
        </p:grpSpPr>
        <p:sp>
          <p:nvSpPr>
            <p:cNvPr id="4" name="Frame 3"/>
            <p:cNvSpPr/>
            <p:nvPr/>
          </p:nvSpPr>
          <p:spPr>
            <a:xfrm>
              <a:off x="3459892" y="1021491"/>
              <a:ext cx="1573427" cy="61783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3525795" y="1178011"/>
              <a:ext cx="1410707" cy="369332"/>
            </a:xfrm>
            <a:prstGeom prst="rect">
              <a:avLst/>
            </a:prstGeom>
            <a:noFill/>
          </p:spPr>
          <p:txBody>
            <a:bodyPr wrap="none" rtlCol="0">
              <a:spAutoFit/>
            </a:bodyPr>
            <a:lstStyle/>
            <a:p>
              <a:r>
                <a:rPr lang="en-US" dirty="0"/>
                <a:t>Master Node</a:t>
              </a:r>
            </a:p>
          </p:txBody>
        </p:sp>
      </p:grpSp>
      <p:grpSp>
        <p:nvGrpSpPr>
          <p:cNvPr id="23" name="Group 22"/>
          <p:cNvGrpSpPr/>
          <p:nvPr/>
        </p:nvGrpSpPr>
        <p:grpSpPr>
          <a:xfrm>
            <a:off x="4938580" y="5210438"/>
            <a:ext cx="4234249" cy="296562"/>
            <a:chOff x="7788876" y="6289587"/>
            <a:chExt cx="4234249" cy="296562"/>
          </a:xfrm>
        </p:grpSpPr>
        <p:sp>
          <p:nvSpPr>
            <p:cNvPr id="18" name="Rectangle 17"/>
            <p:cNvSpPr/>
            <p:nvPr/>
          </p:nvSpPr>
          <p:spPr>
            <a:xfrm>
              <a:off x="7788876" y="6297824"/>
              <a:ext cx="691978" cy="288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sp>
          <p:nvSpPr>
            <p:cNvPr id="19" name="Rectangle 18"/>
            <p:cNvSpPr/>
            <p:nvPr/>
          </p:nvSpPr>
          <p:spPr>
            <a:xfrm>
              <a:off x="8674443" y="6297824"/>
              <a:ext cx="691978" cy="288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sp>
          <p:nvSpPr>
            <p:cNvPr id="20" name="Rectangle 19"/>
            <p:cNvSpPr/>
            <p:nvPr/>
          </p:nvSpPr>
          <p:spPr>
            <a:xfrm>
              <a:off x="9560011" y="6293705"/>
              <a:ext cx="691978" cy="288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sp>
          <p:nvSpPr>
            <p:cNvPr id="21" name="Rectangle 20"/>
            <p:cNvSpPr/>
            <p:nvPr/>
          </p:nvSpPr>
          <p:spPr>
            <a:xfrm>
              <a:off x="10445579" y="6289587"/>
              <a:ext cx="691978" cy="288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sp>
          <p:nvSpPr>
            <p:cNvPr id="22" name="Rectangle 21"/>
            <p:cNvSpPr/>
            <p:nvPr/>
          </p:nvSpPr>
          <p:spPr>
            <a:xfrm>
              <a:off x="11331147" y="6289588"/>
              <a:ext cx="691978" cy="288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grpSp>
      <p:grpSp>
        <p:nvGrpSpPr>
          <p:cNvPr id="24" name="Group 23"/>
          <p:cNvGrpSpPr/>
          <p:nvPr/>
        </p:nvGrpSpPr>
        <p:grpSpPr>
          <a:xfrm>
            <a:off x="510740" y="5218675"/>
            <a:ext cx="4234249" cy="296562"/>
            <a:chOff x="7788876" y="6289587"/>
            <a:chExt cx="4234249" cy="296562"/>
          </a:xfrm>
        </p:grpSpPr>
        <p:sp>
          <p:nvSpPr>
            <p:cNvPr id="25" name="Rectangle 24"/>
            <p:cNvSpPr/>
            <p:nvPr/>
          </p:nvSpPr>
          <p:spPr>
            <a:xfrm>
              <a:off x="7788876" y="6297824"/>
              <a:ext cx="691978" cy="288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sp>
          <p:nvSpPr>
            <p:cNvPr id="26" name="Rectangle 25"/>
            <p:cNvSpPr/>
            <p:nvPr/>
          </p:nvSpPr>
          <p:spPr>
            <a:xfrm>
              <a:off x="8674443" y="6297824"/>
              <a:ext cx="691978" cy="288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sp>
          <p:nvSpPr>
            <p:cNvPr id="27" name="Rectangle 26"/>
            <p:cNvSpPr/>
            <p:nvPr/>
          </p:nvSpPr>
          <p:spPr>
            <a:xfrm>
              <a:off x="9560011" y="6293705"/>
              <a:ext cx="691978" cy="288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sp>
          <p:nvSpPr>
            <p:cNvPr id="28" name="Rectangle 27"/>
            <p:cNvSpPr/>
            <p:nvPr/>
          </p:nvSpPr>
          <p:spPr>
            <a:xfrm>
              <a:off x="10445579" y="6289587"/>
              <a:ext cx="691978" cy="288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sp>
          <p:nvSpPr>
            <p:cNvPr id="29" name="Rectangle 28"/>
            <p:cNvSpPr/>
            <p:nvPr/>
          </p:nvSpPr>
          <p:spPr>
            <a:xfrm>
              <a:off x="11331147" y="6289588"/>
              <a:ext cx="691978" cy="2883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Node</a:t>
              </a:r>
            </a:p>
          </p:txBody>
        </p:sp>
      </p:grpSp>
      <p:cxnSp>
        <p:nvCxnSpPr>
          <p:cNvPr id="31" name="Straight Arrow Connector 30"/>
          <p:cNvCxnSpPr/>
          <p:nvPr/>
        </p:nvCxnSpPr>
        <p:spPr>
          <a:xfrm flipH="1">
            <a:off x="972060" y="1861758"/>
            <a:ext cx="2487828" cy="326218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565183" y="1909124"/>
            <a:ext cx="1960608" cy="325806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627864" y="1909124"/>
            <a:ext cx="1005018" cy="325806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3522701" y="1933147"/>
            <a:ext cx="310978" cy="323404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29" idx="0"/>
          </p:cNvCxnSpPr>
          <p:nvPr/>
        </p:nvCxnSpPr>
        <p:spPr>
          <a:xfrm>
            <a:off x="4118915" y="1885101"/>
            <a:ext cx="280085" cy="333357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 idx="2"/>
            <a:endCxn id="18" idx="0"/>
          </p:cNvCxnSpPr>
          <p:nvPr/>
        </p:nvCxnSpPr>
        <p:spPr>
          <a:xfrm>
            <a:off x="4246602" y="1861758"/>
            <a:ext cx="1037967" cy="3356917"/>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19" idx="0"/>
          </p:cNvCxnSpPr>
          <p:nvPr/>
        </p:nvCxnSpPr>
        <p:spPr>
          <a:xfrm>
            <a:off x="4492706" y="1933147"/>
            <a:ext cx="1677430" cy="3285528"/>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20" idx="0"/>
          </p:cNvCxnSpPr>
          <p:nvPr/>
        </p:nvCxnSpPr>
        <p:spPr>
          <a:xfrm>
            <a:off x="4601856" y="1926291"/>
            <a:ext cx="2453848" cy="328826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1" idx="0"/>
          </p:cNvCxnSpPr>
          <p:nvPr/>
        </p:nvCxnSpPr>
        <p:spPr>
          <a:xfrm>
            <a:off x="4777944" y="1909124"/>
            <a:ext cx="3163328" cy="330131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978741" y="1933147"/>
            <a:ext cx="3780139" cy="3271797"/>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62" name="Rectangular Callout 61"/>
          <p:cNvSpPr/>
          <p:nvPr/>
        </p:nvSpPr>
        <p:spPr>
          <a:xfrm>
            <a:off x="7354329" y="757204"/>
            <a:ext cx="2809102" cy="1591267"/>
          </a:xfrm>
          <a:prstGeom prst="wedgeRectCallout">
            <a:avLst>
              <a:gd name="adj1" fmla="val 9635"/>
              <a:gd name="adj2" fmla="val 2281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Each node returns the sum of the numbers; master node now can add those 10 numbers and divide by 1,000,000!</a:t>
            </a:r>
          </a:p>
        </p:txBody>
      </p:sp>
    </p:spTree>
    <p:extLst>
      <p:ext uri="{BB962C8B-B14F-4D97-AF65-F5344CB8AC3E}">
        <p14:creationId xmlns:p14="http://schemas.microsoft.com/office/powerpoint/2010/main" val="3455336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tool to use?</a:t>
            </a:r>
          </a:p>
        </p:txBody>
      </p:sp>
      <p:sp>
        <p:nvSpPr>
          <p:cNvPr id="3" name="Content Placeholder 2"/>
          <p:cNvSpPr>
            <a:spLocks noGrp="1"/>
          </p:cNvSpPr>
          <p:nvPr>
            <p:ph idx="1"/>
          </p:nvPr>
        </p:nvSpPr>
        <p:spPr/>
        <p:txBody>
          <a:bodyPr/>
          <a:lstStyle/>
          <a:p>
            <a:pPr marL="0" indent="0">
              <a:buNone/>
            </a:pPr>
            <a:r>
              <a:rPr lang="en-US" dirty="0"/>
              <a:t>There are several scheme interpreters out there. </a:t>
            </a:r>
          </a:p>
          <a:p>
            <a:pPr marL="0" indent="0">
              <a:buNone/>
            </a:pPr>
            <a:r>
              <a:rPr lang="en-US" dirty="0"/>
              <a:t>I used:</a:t>
            </a:r>
          </a:p>
          <a:p>
            <a:pPr marL="0" indent="0">
              <a:buNone/>
            </a:pPr>
            <a:r>
              <a:rPr lang="en-US" dirty="0">
                <a:hlinkClick r:id="rId2"/>
              </a:rPr>
              <a:t>https://download.racket-lang.org/</a:t>
            </a:r>
            <a:endParaRPr lang="en-US" dirty="0"/>
          </a:p>
          <a:p>
            <a:pPr marL="0" indent="0">
              <a:buNone/>
            </a:pPr>
            <a:endParaRPr lang="en-US" dirty="0"/>
          </a:p>
          <a:p>
            <a:pPr marL="0" indent="0">
              <a:buNone/>
            </a:pPr>
            <a:r>
              <a:rPr lang="en-US" dirty="0"/>
              <a:t>And that’s what I will use to evaluate your code…</a:t>
            </a:r>
          </a:p>
        </p:txBody>
      </p:sp>
    </p:spTree>
    <p:extLst>
      <p:ext uri="{BB962C8B-B14F-4D97-AF65-F5344CB8AC3E}">
        <p14:creationId xmlns:p14="http://schemas.microsoft.com/office/powerpoint/2010/main" val="3505867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88324" y="506626"/>
            <a:ext cx="11528854" cy="729049"/>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Lisp:</a:t>
            </a:r>
          </a:p>
        </p:txBody>
      </p:sp>
      <p:sp>
        <p:nvSpPr>
          <p:cNvPr id="2" name="TextBox 1"/>
          <p:cNvSpPr txBox="1"/>
          <p:nvPr/>
        </p:nvSpPr>
        <p:spPr>
          <a:xfrm>
            <a:off x="576649" y="1927654"/>
            <a:ext cx="11240529" cy="4524315"/>
          </a:xfrm>
          <a:prstGeom prst="rect">
            <a:avLst/>
          </a:prstGeom>
          <a:noFill/>
        </p:spPr>
        <p:txBody>
          <a:bodyPr wrap="square" rtlCol="0">
            <a:spAutoFit/>
          </a:bodyPr>
          <a:lstStyle/>
          <a:p>
            <a:r>
              <a:rPr lang="en-US" sz="4800" dirty="0"/>
              <a:t>Created in 1958</a:t>
            </a:r>
          </a:p>
          <a:p>
            <a:r>
              <a:rPr lang="en-US" sz="4800" dirty="0"/>
              <a:t>One year younger than Fortran (1957)</a:t>
            </a:r>
          </a:p>
          <a:p>
            <a:r>
              <a:rPr lang="en-US" sz="4800" dirty="0"/>
              <a:t>One year older than Cobol (1959)</a:t>
            </a:r>
          </a:p>
          <a:p>
            <a:r>
              <a:rPr lang="en-US" sz="4800" dirty="0"/>
              <a:t>Based on </a:t>
            </a:r>
            <a:r>
              <a:rPr lang="en-US" sz="4800" dirty="0" smtClean="0"/>
              <a:t>syntax from Lambda Calculus</a:t>
            </a:r>
          </a:p>
          <a:p>
            <a:pPr lvl="1"/>
            <a:r>
              <a:rPr lang="en-US" sz="2400" dirty="0" smtClean="0"/>
              <a:t>“</a:t>
            </a:r>
            <a:r>
              <a:rPr lang="en-US" sz="2400" dirty="0"/>
              <a:t>To use functions as arguments, one needs a notation for functions, and it seemed natural to use the λ -notation of Church (1941). I didn't understand the rest of his book, so I wasn't tempted to try to implement his more general mechanism for defining functions</a:t>
            </a:r>
            <a:r>
              <a:rPr lang="en-US" sz="2400" dirty="0" smtClean="0"/>
              <a:t>.</a:t>
            </a:r>
            <a:endParaRPr lang="en-US" sz="2400" dirty="0"/>
          </a:p>
        </p:txBody>
      </p:sp>
    </p:spTree>
    <p:extLst>
      <p:ext uri="{BB962C8B-B14F-4D97-AF65-F5344CB8AC3E}">
        <p14:creationId xmlns:p14="http://schemas.microsoft.com/office/powerpoint/2010/main" val="984322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88324" y="506626"/>
            <a:ext cx="11528854" cy="72904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latin typeface="+mn-lt"/>
              </a:rPr>
              <a:t>Lisp:</a:t>
            </a:r>
          </a:p>
        </p:txBody>
      </p:sp>
      <p:sp>
        <p:nvSpPr>
          <p:cNvPr id="2" name="TextBox 1"/>
          <p:cNvSpPr txBox="1"/>
          <p:nvPr/>
        </p:nvSpPr>
        <p:spPr>
          <a:xfrm>
            <a:off x="288324" y="1713470"/>
            <a:ext cx="11697729" cy="3785652"/>
          </a:xfrm>
          <a:prstGeom prst="rect">
            <a:avLst/>
          </a:prstGeom>
          <a:noFill/>
        </p:spPr>
        <p:txBody>
          <a:bodyPr wrap="square" rtlCol="0">
            <a:spAutoFit/>
          </a:bodyPr>
          <a:lstStyle/>
          <a:p>
            <a:r>
              <a:rPr lang="en-US" sz="4800" dirty="0"/>
              <a:t>Based on a few big ideas:</a:t>
            </a:r>
          </a:p>
          <a:p>
            <a:pPr marL="914400" indent="-914400">
              <a:buAutoNum type="arabicParenR"/>
            </a:pPr>
            <a:r>
              <a:rPr lang="en-US" sz="4800" dirty="0"/>
              <a:t>(Nearly) Everything is a list (</a:t>
            </a:r>
            <a:r>
              <a:rPr lang="en-US" sz="4800" dirty="0" err="1"/>
              <a:t>LISt</a:t>
            </a:r>
            <a:r>
              <a:rPr lang="en-US" sz="4800" dirty="0"/>
              <a:t> Processor)</a:t>
            </a:r>
          </a:p>
          <a:p>
            <a:pPr marL="914400" indent="-914400">
              <a:buAutoNum type="arabicParenR"/>
            </a:pPr>
            <a:r>
              <a:rPr lang="en-US" sz="4800" dirty="0"/>
              <a:t>REPL – Read Evaluate Print Loop</a:t>
            </a:r>
          </a:p>
          <a:p>
            <a:pPr marL="914400" indent="-914400">
              <a:buAutoNum type="arabicParenR"/>
            </a:pPr>
            <a:r>
              <a:rPr lang="en-US" sz="4800" dirty="0"/>
              <a:t>Non-mutability (“no” state)</a:t>
            </a:r>
          </a:p>
          <a:p>
            <a:pPr marL="914400" indent="-914400">
              <a:buAutoNum type="arabicParenR"/>
            </a:pPr>
            <a:endParaRPr lang="en-US" sz="4800" dirty="0"/>
          </a:p>
        </p:txBody>
      </p:sp>
    </p:spTree>
    <p:extLst>
      <p:ext uri="{BB962C8B-B14F-4D97-AF65-F5344CB8AC3E}">
        <p14:creationId xmlns:p14="http://schemas.microsoft.com/office/powerpoint/2010/main" val="3668557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88324" y="506626"/>
            <a:ext cx="11528854" cy="72904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latin typeface="+mn-lt"/>
              </a:rPr>
              <a:t>Polish Notation:</a:t>
            </a:r>
          </a:p>
        </p:txBody>
      </p:sp>
      <p:sp>
        <p:nvSpPr>
          <p:cNvPr id="2" name="TextBox 1"/>
          <p:cNvSpPr txBox="1"/>
          <p:nvPr/>
        </p:nvSpPr>
        <p:spPr>
          <a:xfrm>
            <a:off x="288324" y="1235675"/>
            <a:ext cx="11697729" cy="5262979"/>
          </a:xfrm>
          <a:prstGeom prst="rect">
            <a:avLst/>
          </a:prstGeom>
          <a:noFill/>
        </p:spPr>
        <p:txBody>
          <a:bodyPr wrap="square" rtlCol="0">
            <a:spAutoFit/>
          </a:bodyPr>
          <a:lstStyle/>
          <a:p>
            <a:r>
              <a:rPr lang="en-US" sz="4800" dirty="0"/>
              <a:t>Named after Jan </a:t>
            </a:r>
            <a:r>
              <a:rPr lang="en-US" sz="4800" dirty="0" err="1"/>
              <a:t>Łukasiewicz</a:t>
            </a:r>
            <a:endParaRPr lang="en-US" sz="4800" dirty="0"/>
          </a:p>
          <a:p>
            <a:r>
              <a:rPr lang="en-US" sz="4800" dirty="0"/>
              <a:t>Used extensively in Lisp</a:t>
            </a:r>
          </a:p>
          <a:p>
            <a:r>
              <a:rPr lang="en-US" sz="4800" dirty="0"/>
              <a:t>Very simple concept – </a:t>
            </a:r>
          </a:p>
          <a:p>
            <a:r>
              <a:rPr lang="en-US" sz="4800" dirty="0"/>
              <a:t>	2 + 3 </a:t>
            </a:r>
            <a:r>
              <a:rPr lang="en-US" sz="4800" dirty="0">
                <a:sym typeface="Wingdings" panose="05000000000000000000" pitchFamily="2" charset="2"/>
              </a:rPr>
              <a:t> + 2 3</a:t>
            </a:r>
          </a:p>
          <a:p>
            <a:r>
              <a:rPr lang="en-US" sz="4800" dirty="0">
                <a:sym typeface="Wingdings" panose="05000000000000000000" pitchFamily="2" charset="2"/>
              </a:rPr>
              <a:t>Operator first instead of in the middle</a:t>
            </a:r>
          </a:p>
          <a:p>
            <a:r>
              <a:rPr lang="en-US" sz="4800" dirty="0">
                <a:sym typeface="Wingdings" panose="05000000000000000000" pitchFamily="2" charset="2"/>
              </a:rPr>
              <a:t>Helps with parsing – the parser knows what to 	expect right away</a:t>
            </a:r>
            <a:endParaRPr lang="en-US" sz="4800" dirty="0"/>
          </a:p>
        </p:txBody>
      </p:sp>
      <p:pic>
        <p:nvPicPr>
          <p:cNvPr id="4098" name="Picture 2" descr="Jan Łukasiewic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8208" y="799070"/>
            <a:ext cx="2638969" cy="339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11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88324" y="506626"/>
            <a:ext cx="11528854" cy="72904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latin typeface="+mn-lt"/>
              </a:rPr>
              <a:t>Lisp:</a:t>
            </a:r>
          </a:p>
        </p:txBody>
      </p:sp>
      <p:sp>
        <p:nvSpPr>
          <p:cNvPr id="2" name="TextBox 1"/>
          <p:cNvSpPr txBox="1"/>
          <p:nvPr/>
        </p:nvSpPr>
        <p:spPr>
          <a:xfrm>
            <a:off x="288324" y="1713470"/>
            <a:ext cx="11697729" cy="4524315"/>
          </a:xfrm>
          <a:prstGeom prst="rect">
            <a:avLst/>
          </a:prstGeom>
          <a:noFill/>
        </p:spPr>
        <p:txBody>
          <a:bodyPr wrap="square" rtlCol="0">
            <a:spAutoFit/>
          </a:bodyPr>
          <a:lstStyle/>
          <a:p>
            <a:r>
              <a:rPr lang="en-US" sz="4800" dirty="0"/>
              <a:t>Let’s look at a simple example</a:t>
            </a:r>
          </a:p>
          <a:p>
            <a:r>
              <a:rPr lang="en-US" sz="4800" dirty="0"/>
              <a:t>( + 2 3)</a:t>
            </a:r>
          </a:p>
          <a:p>
            <a:r>
              <a:rPr lang="en-US" sz="4800" dirty="0"/>
              <a:t>5</a:t>
            </a:r>
          </a:p>
          <a:p>
            <a:endParaRPr lang="en-US" sz="4800" dirty="0"/>
          </a:p>
          <a:p>
            <a:r>
              <a:rPr lang="en-US" sz="4800" dirty="0"/>
              <a:t>Notice the parenthesis – you will come to </a:t>
            </a:r>
            <a:r>
              <a:rPr lang="en-US" sz="4800" strike="sngStrike" dirty="0"/>
              <a:t>hate </a:t>
            </a:r>
            <a:r>
              <a:rPr lang="en-US" sz="4800" dirty="0"/>
              <a:t>love parenthesis</a:t>
            </a:r>
          </a:p>
        </p:txBody>
      </p:sp>
    </p:spTree>
    <p:extLst>
      <p:ext uri="{BB962C8B-B14F-4D97-AF65-F5344CB8AC3E}">
        <p14:creationId xmlns:p14="http://schemas.microsoft.com/office/powerpoint/2010/main" val="281921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88324" y="506626"/>
            <a:ext cx="11528854" cy="72904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a:latin typeface="+mn-lt"/>
              </a:rPr>
              <a:t>Scheme:</a:t>
            </a:r>
          </a:p>
        </p:txBody>
      </p:sp>
      <p:sp>
        <p:nvSpPr>
          <p:cNvPr id="2" name="TextBox 1"/>
          <p:cNvSpPr txBox="1"/>
          <p:nvPr/>
        </p:nvSpPr>
        <p:spPr>
          <a:xfrm>
            <a:off x="288324" y="2290118"/>
            <a:ext cx="11697729" cy="2308324"/>
          </a:xfrm>
          <a:prstGeom prst="rect">
            <a:avLst/>
          </a:prstGeom>
          <a:noFill/>
        </p:spPr>
        <p:txBody>
          <a:bodyPr wrap="square" rtlCol="0">
            <a:spAutoFit/>
          </a:bodyPr>
          <a:lstStyle/>
          <a:p>
            <a:r>
              <a:rPr lang="en-US" sz="4800" dirty="0"/>
              <a:t>Scheme and Lisp are very similar, but the syntax on more complicated things is a little different, so let’s “switch” to Scheme syntax.</a:t>
            </a:r>
          </a:p>
        </p:txBody>
      </p:sp>
    </p:spTree>
    <p:extLst>
      <p:ext uri="{BB962C8B-B14F-4D97-AF65-F5344CB8AC3E}">
        <p14:creationId xmlns:p14="http://schemas.microsoft.com/office/powerpoint/2010/main" val="1650450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1224</TotalTime>
  <Words>2120</Words>
  <Application>Microsoft Office PowerPoint</Application>
  <PresentationFormat>Widescreen</PresentationFormat>
  <Paragraphs>301</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Wingdings</vt:lpstr>
      <vt:lpstr>Office Theme</vt:lpstr>
      <vt:lpstr>Scheme – Friend or Foe?</vt:lpstr>
      <vt:lpstr>John McCarthy, inventor of Lisp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Same Method in C#/Java</vt:lpstr>
      <vt:lpstr>PowerPoint Presentation</vt:lpstr>
      <vt:lpstr>Lists</vt:lpstr>
      <vt:lpstr>Lists</vt:lpstr>
      <vt:lpstr>Lists</vt:lpstr>
      <vt:lpstr>Lists</vt:lpstr>
      <vt:lpstr>Definitions!</vt:lpstr>
      <vt:lpstr>Isn’t this Functional Programming?</vt:lpstr>
      <vt:lpstr>Definitions!</vt:lpstr>
      <vt:lpstr>Built ins</vt:lpstr>
      <vt:lpstr>Built ins</vt:lpstr>
      <vt:lpstr>Built ins</vt:lpstr>
      <vt:lpstr>Built ins</vt:lpstr>
      <vt:lpstr>Built ins</vt:lpstr>
      <vt:lpstr>Equality</vt:lpstr>
      <vt:lpstr>Local Variables</vt:lpstr>
      <vt:lpstr>Lambda – IMPORTANT IDEA</vt:lpstr>
      <vt:lpstr>Local Variables</vt:lpstr>
      <vt:lpstr>Higher Order Functions – IMPORTANT IDEA</vt:lpstr>
      <vt:lpstr>Higher Order Functions</vt:lpstr>
      <vt:lpstr>Higher Order Functions</vt:lpstr>
      <vt:lpstr>Higher Order Functions</vt:lpstr>
      <vt:lpstr>Higher Order Functions</vt:lpstr>
      <vt:lpstr>Higher Order Functions</vt:lpstr>
      <vt:lpstr>Higher Order Functions</vt:lpstr>
      <vt:lpstr>Map/Reduce</vt:lpstr>
      <vt:lpstr>PowerPoint Presentation</vt:lpstr>
      <vt:lpstr>PowerPoint Presentation</vt:lpstr>
      <vt:lpstr>What tool to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Scheme – Friend or Foe?</dc:title>
  <dc:creator>Michael Phipps</dc:creator>
  <cp:lastModifiedBy>Phipps, Michael</cp:lastModifiedBy>
  <cp:revision>38</cp:revision>
  <dcterms:created xsi:type="dcterms:W3CDTF">2016-02-13T15:27:57Z</dcterms:created>
  <dcterms:modified xsi:type="dcterms:W3CDTF">2020-11-04T22:23:59Z</dcterms:modified>
</cp:coreProperties>
</file>