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84" r:id="rId11"/>
    <p:sldId id="265" r:id="rId12"/>
    <p:sldId id="266" r:id="rId13"/>
    <p:sldId id="267" r:id="rId14"/>
    <p:sldId id="268" r:id="rId15"/>
    <p:sldId id="269" r:id="rId16"/>
    <p:sldId id="270" r:id="rId17"/>
    <p:sldId id="271" r:id="rId18"/>
    <p:sldId id="272" r:id="rId19"/>
    <p:sldId id="273" r:id="rId20"/>
    <p:sldId id="274" r:id="rId21"/>
    <p:sldId id="275" r:id="rId22"/>
    <p:sldId id="277" r:id="rId23"/>
    <p:sldId id="276" r:id="rId24"/>
    <p:sldId id="278" r:id="rId25"/>
    <p:sldId id="279" r:id="rId26"/>
    <p:sldId id="280" r:id="rId27"/>
    <p:sldId id="281" r:id="rId28"/>
    <p:sldId id="283" r:id="rId29"/>
    <p:sldId id="282"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varScale="1">
        <p:scale>
          <a:sx n="107" d="100"/>
          <a:sy n="107" d="100"/>
        </p:scale>
        <p:origin x="84" y="21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pps, Michael" userId="22b19e64-ae93-4d74-aed7-bbb364ca0772" providerId="ADAL" clId="{73554E8E-B4B1-4F16-B03E-9BD706EC7200}"/>
    <pc:docChg chg="modSld">
      <pc:chgData name="Phipps, Michael" userId="22b19e64-ae93-4d74-aed7-bbb364ca0772" providerId="ADAL" clId="{73554E8E-B4B1-4F16-B03E-9BD706EC7200}" dt="2023-03-02T20:36:55.928" v="8" actId="20577"/>
      <pc:docMkLst>
        <pc:docMk/>
      </pc:docMkLst>
      <pc:sldChg chg="modSp mod">
        <pc:chgData name="Phipps, Michael" userId="22b19e64-ae93-4d74-aed7-bbb364ca0772" providerId="ADAL" clId="{73554E8E-B4B1-4F16-B03E-9BD706EC7200}" dt="2023-03-02T20:36:55.928" v="8" actId="20577"/>
        <pc:sldMkLst>
          <pc:docMk/>
          <pc:sldMk cId="186922147" sldId="264"/>
        </pc:sldMkLst>
        <pc:spChg chg="mod">
          <ac:chgData name="Phipps, Michael" userId="22b19e64-ae93-4d74-aed7-bbb364ca0772" providerId="ADAL" clId="{73554E8E-B4B1-4F16-B03E-9BD706EC7200}" dt="2023-03-02T20:36:55.928" v="8" actId="20577"/>
          <ac:spMkLst>
            <pc:docMk/>
            <pc:sldMk cId="186922147" sldId="264"/>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E39DCD-8C65-42B1-9E79-5D341B52CFA1}"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B893E-6675-48CB-A709-651EC7B8F296}" type="slidenum">
              <a:rPr lang="en-US" smtClean="0"/>
              <a:t>‹#›</a:t>
            </a:fld>
            <a:endParaRPr lang="en-US"/>
          </a:p>
        </p:txBody>
      </p:sp>
    </p:spTree>
    <p:extLst>
      <p:ext uri="{BB962C8B-B14F-4D97-AF65-F5344CB8AC3E}">
        <p14:creationId xmlns:p14="http://schemas.microsoft.com/office/powerpoint/2010/main" val="4277697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E39DCD-8C65-42B1-9E79-5D341B52CFA1}"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B893E-6675-48CB-A709-651EC7B8F296}" type="slidenum">
              <a:rPr lang="en-US" smtClean="0"/>
              <a:t>‹#›</a:t>
            </a:fld>
            <a:endParaRPr lang="en-US"/>
          </a:p>
        </p:txBody>
      </p:sp>
    </p:spTree>
    <p:extLst>
      <p:ext uri="{BB962C8B-B14F-4D97-AF65-F5344CB8AC3E}">
        <p14:creationId xmlns:p14="http://schemas.microsoft.com/office/powerpoint/2010/main" val="3050382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E39DCD-8C65-42B1-9E79-5D341B52CFA1}"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B893E-6675-48CB-A709-651EC7B8F296}" type="slidenum">
              <a:rPr lang="en-US" smtClean="0"/>
              <a:t>‹#›</a:t>
            </a:fld>
            <a:endParaRPr lang="en-US"/>
          </a:p>
        </p:txBody>
      </p:sp>
    </p:spTree>
    <p:extLst>
      <p:ext uri="{BB962C8B-B14F-4D97-AF65-F5344CB8AC3E}">
        <p14:creationId xmlns:p14="http://schemas.microsoft.com/office/powerpoint/2010/main" val="522545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E39DCD-8C65-42B1-9E79-5D341B52CFA1}"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B893E-6675-48CB-A709-651EC7B8F296}" type="slidenum">
              <a:rPr lang="en-US" smtClean="0"/>
              <a:t>‹#›</a:t>
            </a:fld>
            <a:endParaRPr lang="en-US"/>
          </a:p>
        </p:txBody>
      </p:sp>
    </p:spTree>
    <p:extLst>
      <p:ext uri="{BB962C8B-B14F-4D97-AF65-F5344CB8AC3E}">
        <p14:creationId xmlns:p14="http://schemas.microsoft.com/office/powerpoint/2010/main" val="372441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E39DCD-8C65-42B1-9E79-5D341B52CFA1}"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B893E-6675-48CB-A709-651EC7B8F296}" type="slidenum">
              <a:rPr lang="en-US" smtClean="0"/>
              <a:t>‹#›</a:t>
            </a:fld>
            <a:endParaRPr lang="en-US"/>
          </a:p>
        </p:txBody>
      </p:sp>
    </p:spTree>
    <p:extLst>
      <p:ext uri="{BB962C8B-B14F-4D97-AF65-F5344CB8AC3E}">
        <p14:creationId xmlns:p14="http://schemas.microsoft.com/office/powerpoint/2010/main" val="1536696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E39DCD-8C65-42B1-9E79-5D341B52CFA1}" type="datetimeFigureOut">
              <a:rPr lang="en-US" smtClean="0"/>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B893E-6675-48CB-A709-651EC7B8F296}" type="slidenum">
              <a:rPr lang="en-US" smtClean="0"/>
              <a:t>‹#›</a:t>
            </a:fld>
            <a:endParaRPr lang="en-US"/>
          </a:p>
        </p:txBody>
      </p:sp>
    </p:spTree>
    <p:extLst>
      <p:ext uri="{BB962C8B-B14F-4D97-AF65-F5344CB8AC3E}">
        <p14:creationId xmlns:p14="http://schemas.microsoft.com/office/powerpoint/2010/main" val="1622169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E39DCD-8C65-42B1-9E79-5D341B52CFA1}" type="datetimeFigureOut">
              <a:rPr lang="en-US" smtClean="0"/>
              <a:t>3/2/2023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9B893E-6675-48CB-A709-651EC7B8F296}" type="slidenum">
              <a:rPr lang="en-US" smtClean="0"/>
              <a:t>‹#›</a:t>
            </a:fld>
            <a:endParaRPr lang="en-US"/>
          </a:p>
        </p:txBody>
      </p:sp>
    </p:spTree>
    <p:extLst>
      <p:ext uri="{BB962C8B-B14F-4D97-AF65-F5344CB8AC3E}">
        <p14:creationId xmlns:p14="http://schemas.microsoft.com/office/powerpoint/2010/main" val="2987424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E39DCD-8C65-42B1-9E79-5D341B52CFA1}" type="datetimeFigureOut">
              <a:rPr lang="en-US" smtClean="0"/>
              <a:t>3/2/2023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9B893E-6675-48CB-A709-651EC7B8F296}" type="slidenum">
              <a:rPr lang="en-US" smtClean="0"/>
              <a:t>‹#›</a:t>
            </a:fld>
            <a:endParaRPr lang="en-US"/>
          </a:p>
        </p:txBody>
      </p:sp>
    </p:spTree>
    <p:extLst>
      <p:ext uri="{BB962C8B-B14F-4D97-AF65-F5344CB8AC3E}">
        <p14:creationId xmlns:p14="http://schemas.microsoft.com/office/powerpoint/2010/main" val="3981586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E39DCD-8C65-42B1-9E79-5D341B52CFA1}" type="datetimeFigureOut">
              <a:rPr lang="en-US" smtClean="0"/>
              <a:t>3/2/2023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9B893E-6675-48CB-A709-651EC7B8F296}" type="slidenum">
              <a:rPr lang="en-US" smtClean="0"/>
              <a:t>‹#›</a:t>
            </a:fld>
            <a:endParaRPr lang="en-US"/>
          </a:p>
        </p:txBody>
      </p:sp>
    </p:spTree>
    <p:extLst>
      <p:ext uri="{BB962C8B-B14F-4D97-AF65-F5344CB8AC3E}">
        <p14:creationId xmlns:p14="http://schemas.microsoft.com/office/powerpoint/2010/main" val="4157284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3E39DCD-8C65-42B1-9E79-5D341B52CFA1}" type="datetimeFigureOut">
              <a:rPr lang="en-US" smtClean="0"/>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B893E-6675-48CB-A709-651EC7B8F296}" type="slidenum">
              <a:rPr lang="en-US" smtClean="0"/>
              <a:t>‹#›</a:t>
            </a:fld>
            <a:endParaRPr lang="en-US"/>
          </a:p>
        </p:txBody>
      </p:sp>
    </p:spTree>
    <p:extLst>
      <p:ext uri="{BB962C8B-B14F-4D97-AF65-F5344CB8AC3E}">
        <p14:creationId xmlns:p14="http://schemas.microsoft.com/office/powerpoint/2010/main" val="3938397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3E39DCD-8C65-42B1-9E79-5D341B52CFA1}" type="datetimeFigureOut">
              <a:rPr lang="en-US" smtClean="0"/>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B893E-6675-48CB-A709-651EC7B8F296}" type="slidenum">
              <a:rPr lang="en-US" smtClean="0"/>
              <a:t>‹#›</a:t>
            </a:fld>
            <a:endParaRPr lang="en-US"/>
          </a:p>
        </p:txBody>
      </p:sp>
    </p:spTree>
    <p:extLst>
      <p:ext uri="{BB962C8B-B14F-4D97-AF65-F5344CB8AC3E}">
        <p14:creationId xmlns:p14="http://schemas.microsoft.com/office/powerpoint/2010/main" val="3137681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E39DCD-8C65-42B1-9E79-5D341B52CFA1}" type="datetimeFigureOut">
              <a:rPr lang="en-US" smtClean="0"/>
              <a:t>3/2/2023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9B893E-6675-48CB-A709-651EC7B8F296}" type="slidenum">
              <a:rPr lang="en-US" smtClean="0"/>
              <a:t>‹#›</a:t>
            </a:fld>
            <a:endParaRPr lang="en-US"/>
          </a:p>
        </p:txBody>
      </p:sp>
    </p:spTree>
    <p:extLst>
      <p:ext uri="{BB962C8B-B14F-4D97-AF65-F5344CB8AC3E}">
        <p14:creationId xmlns:p14="http://schemas.microsoft.com/office/powerpoint/2010/main" val="2518513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Optimizations</a:t>
            </a:r>
          </a:p>
        </p:txBody>
      </p:sp>
      <p:sp>
        <p:nvSpPr>
          <p:cNvPr id="3" name="Subtitle 2"/>
          <p:cNvSpPr>
            <a:spLocks noGrp="1"/>
          </p:cNvSpPr>
          <p:nvPr>
            <p:ph type="subTitle" idx="1"/>
          </p:nvPr>
        </p:nvSpPr>
        <p:spPr/>
        <p:txBody>
          <a:bodyPr/>
          <a:lstStyle/>
          <a:p>
            <a:r>
              <a:rPr lang="en-US" dirty="0"/>
              <a:t>Because no one likes slow code</a:t>
            </a:r>
          </a:p>
        </p:txBody>
      </p:sp>
    </p:spTree>
    <p:extLst>
      <p:ext uri="{BB962C8B-B14F-4D97-AF65-F5344CB8AC3E}">
        <p14:creationId xmlns:p14="http://schemas.microsoft.com/office/powerpoint/2010/main" val="3366717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Blocks	</a:t>
            </a:r>
          </a:p>
        </p:txBody>
      </p:sp>
      <p:sp>
        <p:nvSpPr>
          <p:cNvPr id="3" name="Content Placeholder 2"/>
          <p:cNvSpPr>
            <a:spLocks noGrp="1"/>
          </p:cNvSpPr>
          <p:nvPr>
            <p:ph idx="1"/>
          </p:nvPr>
        </p:nvSpPr>
        <p:spPr>
          <a:xfrm>
            <a:off x="923924" y="1387475"/>
            <a:ext cx="10991851" cy="1851025"/>
          </a:xfrm>
        </p:spPr>
        <p:txBody>
          <a:bodyPr>
            <a:normAutofit/>
          </a:bodyPr>
          <a:lstStyle/>
          <a:p>
            <a:pPr marL="0" indent="0">
              <a:buNone/>
            </a:pPr>
            <a:r>
              <a:rPr lang="en-US" dirty="0"/>
              <a:t>A basic block is a block of code with no loops, conditionals or ways in (labels)</a:t>
            </a:r>
          </a:p>
          <a:p>
            <a:pPr marL="0" indent="0">
              <a:buNone/>
            </a:pPr>
            <a:r>
              <a:rPr lang="en-US" dirty="0"/>
              <a:t>Why is this important? Because they are simple, it is a lot easier to reason about them; many optimizations only work within the same basic block.</a:t>
            </a:r>
          </a:p>
          <a:p>
            <a:pPr marL="0" indent="0">
              <a:buNone/>
            </a:pPr>
            <a:endParaRPr lang="en-US" dirty="0"/>
          </a:p>
        </p:txBody>
      </p:sp>
      <p:pic>
        <p:nvPicPr>
          <p:cNvPr id="10242" name="Picture 2" descr="Basic Bloc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0112" y="3562349"/>
            <a:ext cx="3495675" cy="3171826"/>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Control Flow Grap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0525" y="3238500"/>
            <a:ext cx="4581525"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599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 Code Elimination</a:t>
            </a:r>
          </a:p>
        </p:txBody>
      </p:sp>
      <p:sp>
        <p:nvSpPr>
          <p:cNvPr id="3" name="Content Placeholder 2"/>
          <p:cNvSpPr>
            <a:spLocks noGrp="1"/>
          </p:cNvSpPr>
          <p:nvPr>
            <p:ph idx="1"/>
          </p:nvPr>
        </p:nvSpPr>
        <p:spPr>
          <a:xfrm>
            <a:off x="838200" y="3060699"/>
            <a:ext cx="2028825" cy="1022350"/>
          </a:xfrm>
        </p:spPr>
        <p:txBody>
          <a:bodyPr/>
          <a:lstStyle/>
          <a:p>
            <a:pPr marL="0" indent="0">
              <a:buNone/>
            </a:pPr>
            <a:r>
              <a:rPr lang="en-US" dirty="0" err="1"/>
              <a:t>int</a:t>
            </a:r>
            <a:r>
              <a:rPr lang="en-US" dirty="0"/>
              <a:t> x = 0;</a:t>
            </a:r>
          </a:p>
          <a:p>
            <a:pPr marL="0" indent="0">
              <a:buNone/>
            </a:pPr>
            <a:r>
              <a:rPr lang="en-US" dirty="0"/>
              <a:t>x = 5;</a:t>
            </a:r>
          </a:p>
        </p:txBody>
      </p:sp>
      <p:sp>
        <p:nvSpPr>
          <p:cNvPr id="4" name="Notched Right Arrow 3"/>
          <p:cNvSpPr/>
          <p:nvPr/>
        </p:nvSpPr>
        <p:spPr>
          <a:xfrm>
            <a:off x="3724275" y="3200400"/>
            <a:ext cx="2466975" cy="74295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p:cNvSpPr txBox="1">
            <a:spLocks/>
          </p:cNvSpPr>
          <p:nvPr/>
        </p:nvSpPr>
        <p:spPr>
          <a:xfrm>
            <a:off x="6829425" y="3322637"/>
            <a:ext cx="2028825" cy="498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a:t>int</a:t>
            </a:r>
            <a:r>
              <a:rPr lang="en-US" dirty="0"/>
              <a:t> x = 5;</a:t>
            </a:r>
          </a:p>
        </p:txBody>
      </p:sp>
      <p:sp>
        <p:nvSpPr>
          <p:cNvPr id="6" name="TextBox 5"/>
          <p:cNvSpPr txBox="1"/>
          <p:nvPr/>
        </p:nvSpPr>
        <p:spPr>
          <a:xfrm>
            <a:off x="2486025" y="5253333"/>
            <a:ext cx="6372225" cy="923330"/>
          </a:xfrm>
          <a:prstGeom prst="rect">
            <a:avLst/>
          </a:prstGeom>
          <a:noFill/>
        </p:spPr>
        <p:txBody>
          <a:bodyPr wrap="square" rtlCol="0">
            <a:spAutoFit/>
          </a:bodyPr>
          <a:lstStyle/>
          <a:p>
            <a:r>
              <a:rPr lang="en-US" dirty="0"/>
              <a:t>Note – these are easier to see and understand as code, but recognize that the code is NOT being changed. The AST generated from the code is being changed!</a:t>
            </a:r>
          </a:p>
        </p:txBody>
      </p:sp>
    </p:spTree>
    <p:extLst>
      <p:ext uri="{BB962C8B-B14F-4D97-AF65-F5344CB8AC3E}">
        <p14:creationId xmlns:p14="http://schemas.microsoft.com/office/powerpoint/2010/main" val="2857524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Multiplication and Division to bit shift</a:t>
            </a:r>
          </a:p>
        </p:txBody>
      </p:sp>
      <p:sp>
        <p:nvSpPr>
          <p:cNvPr id="4" name="Content Placeholder 2"/>
          <p:cNvSpPr>
            <a:spLocks noGrp="1"/>
          </p:cNvSpPr>
          <p:nvPr>
            <p:ph idx="1"/>
          </p:nvPr>
        </p:nvSpPr>
        <p:spPr>
          <a:xfrm>
            <a:off x="838200" y="3060699"/>
            <a:ext cx="2247900" cy="1022350"/>
          </a:xfrm>
        </p:spPr>
        <p:txBody>
          <a:bodyPr>
            <a:normAutofit/>
          </a:bodyPr>
          <a:lstStyle/>
          <a:p>
            <a:pPr marL="0" indent="0">
              <a:buNone/>
            </a:pPr>
            <a:r>
              <a:rPr lang="en-US" dirty="0" err="1"/>
              <a:t>int</a:t>
            </a:r>
            <a:r>
              <a:rPr lang="en-US" dirty="0"/>
              <a:t> x = 5 * 2;</a:t>
            </a:r>
          </a:p>
          <a:p>
            <a:pPr marL="0" indent="0">
              <a:buNone/>
            </a:pPr>
            <a:r>
              <a:rPr lang="en-US" dirty="0" err="1"/>
              <a:t>int</a:t>
            </a:r>
            <a:r>
              <a:rPr lang="en-US" dirty="0"/>
              <a:t> y = 16 / 4;</a:t>
            </a:r>
          </a:p>
        </p:txBody>
      </p:sp>
      <p:sp>
        <p:nvSpPr>
          <p:cNvPr id="5" name="Notched Right Arrow 4"/>
          <p:cNvSpPr/>
          <p:nvPr/>
        </p:nvSpPr>
        <p:spPr>
          <a:xfrm>
            <a:off x="3724275" y="3200400"/>
            <a:ext cx="2466975" cy="74295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6829425" y="3060699"/>
            <a:ext cx="2247900" cy="102235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a:t>int</a:t>
            </a:r>
            <a:r>
              <a:rPr lang="en-US" dirty="0"/>
              <a:t> x = 5 &lt;&lt; 1;</a:t>
            </a:r>
          </a:p>
          <a:p>
            <a:pPr marL="0" indent="0">
              <a:buFont typeface="Arial" panose="020B0604020202020204" pitchFamily="34" charset="0"/>
              <a:buNone/>
            </a:pPr>
            <a:r>
              <a:rPr lang="en-US" dirty="0" err="1"/>
              <a:t>int</a:t>
            </a:r>
            <a:r>
              <a:rPr lang="en-US" dirty="0"/>
              <a:t> y = 16 &gt;&gt; 2;</a:t>
            </a:r>
          </a:p>
        </p:txBody>
      </p:sp>
      <p:sp>
        <p:nvSpPr>
          <p:cNvPr id="7" name="TextBox 6"/>
          <p:cNvSpPr txBox="1"/>
          <p:nvPr/>
        </p:nvSpPr>
        <p:spPr>
          <a:xfrm>
            <a:off x="2383916" y="4591050"/>
            <a:ext cx="5147691" cy="369332"/>
          </a:xfrm>
          <a:prstGeom prst="rect">
            <a:avLst/>
          </a:prstGeom>
          <a:noFill/>
        </p:spPr>
        <p:txBody>
          <a:bodyPr wrap="none" rtlCol="0">
            <a:spAutoFit/>
          </a:bodyPr>
          <a:lstStyle/>
          <a:p>
            <a:r>
              <a:rPr lang="en-US" dirty="0"/>
              <a:t>Is there another optimization that we could do here?</a:t>
            </a:r>
          </a:p>
        </p:txBody>
      </p:sp>
    </p:spTree>
    <p:extLst>
      <p:ext uri="{BB962C8B-B14F-4D97-AF65-F5344CB8AC3E}">
        <p14:creationId xmlns:p14="http://schemas.microsoft.com/office/powerpoint/2010/main" val="397931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 Folding</a:t>
            </a:r>
          </a:p>
        </p:txBody>
      </p:sp>
      <p:sp>
        <p:nvSpPr>
          <p:cNvPr id="4" name="Content Placeholder 2"/>
          <p:cNvSpPr>
            <a:spLocks noGrp="1"/>
          </p:cNvSpPr>
          <p:nvPr>
            <p:ph idx="1"/>
          </p:nvPr>
        </p:nvSpPr>
        <p:spPr>
          <a:xfrm>
            <a:off x="838200" y="3060699"/>
            <a:ext cx="2247900" cy="1022350"/>
          </a:xfrm>
        </p:spPr>
        <p:txBody>
          <a:bodyPr>
            <a:normAutofit/>
          </a:bodyPr>
          <a:lstStyle/>
          <a:p>
            <a:pPr marL="0" indent="0">
              <a:buNone/>
            </a:pPr>
            <a:r>
              <a:rPr lang="en-US" dirty="0" err="1"/>
              <a:t>int</a:t>
            </a:r>
            <a:r>
              <a:rPr lang="en-US" dirty="0"/>
              <a:t> x = 5 * 2;</a:t>
            </a:r>
          </a:p>
          <a:p>
            <a:pPr marL="0" indent="0">
              <a:buNone/>
            </a:pPr>
            <a:r>
              <a:rPr lang="en-US" dirty="0" err="1"/>
              <a:t>int</a:t>
            </a:r>
            <a:r>
              <a:rPr lang="en-US" dirty="0"/>
              <a:t> y = 16 / 4;</a:t>
            </a:r>
          </a:p>
        </p:txBody>
      </p:sp>
      <p:sp>
        <p:nvSpPr>
          <p:cNvPr id="5" name="Notched Right Arrow 4"/>
          <p:cNvSpPr/>
          <p:nvPr/>
        </p:nvSpPr>
        <p:spPr>
          <a:xfrm>
            <a:off x="3724275" y="3200400"/>
            <a:ext cx="2466975" cy="74295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6829425" y="3060699"/>
            <a:ext cx="2247900" cy="10223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a:t>int</a:t>
            </a:r>
            <a:r>
              <a:rPr lang="en-US" dirty="0"/>
              <a:t> x = 10;</a:t>
            </a:r>
          </a:p>
          <a:p>
            <a:pPr marL="0" indent="0">
              <a:buFont typeface="Arial" panose="020B0604020202020204" pitchFamily="34" charset="0"/>
              <a:buNone/>
            </a:pPr>
            <a:r>
              <a:rPr lang="en-US" dirty="0" err="1"/>
              <a:t>int</a:t>
            </a:r>
            <a:r>
              <a:rPr lang="en-US" dirty="0"/>
              <a:t> y = 4;</a:t>
            </a:r>
          </a:p>
        </p:txBody>
      </p:sp>
    </p:spTree>
    <p:extLst>
      <p:ext uri="{BB962C8B-B14F-4D97-AF65-F5344CB8AC3E}">
        <p14:creationId xmlns:p14="http://schemas.microsoft.com/office/powerpoint/2010/main" val="3889224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Combining</a:t>
            </a:r>
          </a:p>
        </p:txBody>
      </p:sp>
      <p:sp>
        <p:nvSpPr>
          <p:cNvPr id="4" name="Content Placeholder 2"/>
          <p:cNvSpPr>
            <a:spLocks noGrp="1"/>
          </p:cNvSpPr>
          <p:nvPr>
            <p:ph idx="1"/>
          </p:nvPr>
        </p:nvSpPr>
        <p:spPr>
          <a:xfrm>
            <a:off x="838200" y="3060699"/>
            <a:ext cx="2028825" cy="1022350"/>
          </a:xfrm>
        </p:spPr>
        <p:txBody>
          <a:bodyPr/>
          <a:lstStyle/>
          <a:p>
            <a:pPr marL="0" indent="0">
              <a:buNone/>
            </a:pPr>
            <a:r>
              <a:rPr lang="en-US" dirty="0"/>
              <a:t>x++;</a:t>
            </a:r>
          </a:p>
          <a:p>
            <a:pPr marL="0" indent="0">
              <a:buNone/>
            </a:pPr>
            <a:r>
              <a:rPr lang="en-US" dirty="0"/>
              <a:t>x++;</a:t>
            </a:r>
          </a:p>
        </p:txBody>
      </p:sp>
      <p:sp>
        <p:nvSpPr>
          <p:cNvPr id="5" name="Notched Right Arrow 4"/>
          <p:cNvSpPr/>
          <p:nvPr/>
        </p:nvSpPr>
        <p:spPr>
          <a:xfrm>
            <a:off x="3724275" y="3200400"/>
            <a:ext cx="2466975" cy="74295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6829425" y="3322637"/>
            <a:ext cx="2028825" cy="498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x+=2;</a:t>
            </a:r>
          </a:p>
        </p:txBody>
      </p:sp>
    </p:spTree>
    <p:extLst>
      <p:ext uri="{BB962C8B-B14F-4D97-AF65-F5344CB8AC3E}">
        <p14:creationId xmlns:p14="http://schemas.microsoft.com/office/powerpoint/2010/main" val="1205505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 Propagation</a:t>
            </a:r>
          </a:p>
        </p:txBody>
      </p:sp>
      <p:sp>
        <p:nvSpPr>
          <p:cNvPr id="4" name="Content Placeholder 2"/>
          <p:cNvSpPr>
            <a:spLocks noGrp="1"/>
          </p:cNvSpPr>
          <p:nvPr>
            <p:ph idx="1"/>
          </p:nvPr>
        </p:nvSpPr>
        <p:spPr>
          <a:xfrm>
            <a:off x="838200" y="3060699"/>
            <a:ext cx="2028825" cy="1022350"/>
          </a:xfrm>
        </p:spPr>
        <p:txBody>
          <a:bodyPr/>
          <a:lstStyle/>
          <a:p>
            <a:pPr marL="0" indent="0">
              <a:buNone/>
            </a:pPr>
            <a:r>
              <a:rPr lang="en-US" dirty="0"/>
              <a:t>x=3;</a:t>
            </a:r>
          </a:p>
          <a:p>
            <a:pPr marL="0" indent="0">
              <a:buNone/>
            </a:pPr>
            <a:r>
              <a:rPr lang="en-US" dirty="0"/>
              <a:t>y= x + 4;</a:t>
            </a:r>
          </a:p>
        </p:txBody>
      </p:sp>
      <p:sp>
        <p:nvSpPr>
          <p:cNvPr id="5" name="Notched Right Arrow 4"/>
          <p:cNvSpPr/>
          <p:nvPr/>
        </p:nvSpPr>
        <p:spPr>
          <a:xfrm>
            <a:off x="3724275" y="3200400"/>
            <a:ext cx="2466975" cy="74295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6829425" y="3060699"/>
            <a:ext cx="2028825" cy="10223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x = 3;</a:t>
            </a:r>
          </a:p>
          <a:p>
            <a:pPr marL="0" indent="0">
              <a:buFont typeface="Arial" panose="020B0604020202020204" pitchFamily="34" charset="0"/>
              <a:buNone/>
            </a:pPr>
            <a:r>
              <a:rPr lang="en-US" dirty="0"/>
              <a:t>y = 7;</a:t>
            </a:r>
          </a:p>
        </p:txBody>
      </p:sp>
    </p:spTree>
    <p:extLst>
      <p:ext uri="{BB962C8B-B14F-4D97-AF65-F5344CB8AC3E}">
        <p14:creationId xmlns:p14="http://schemas.microsoft.com/office/powerpoint/2010/main" val="1077502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Subexpression Elimination</a:t>
            </a:r>
          </a:p>
        </p:txBody>
      </p:sp>
      <p:sp>
        <p:nvSpPr>
          <p:cNvPr id="4" name="Content Placeholder 2"/>
          <p:cNvSpPr>
            <a:spLocks noGrp="1"/>
          </p:cNvSpPr>
          <p:nvPr>
            <p:ph idx="1"/>
          </p:nvPr>
        </p:nvSpPr>
        <p:spPr>
          <a:xfrm>
            <a:off x="838200" y="3060699"/>
            <a:ext cx="2028825" cy="1022350"/>
          </a:xfrm>
        </p:spPr>
        <p:txBody>
          <a:bodyPr/>
          <a:lstStyle/>
          <a:p>
            <a:pPr marL="0" indent="0">
              <a:buNone/>
            </a:pPr>
            <a:r>
              <a:rPr lang="en-US" dirty="0"/>
              <a:t>x=p + q;</a:t>
            </a:r>
          </a:p>
          <a:p>
            <a:pPr marL="0" indent="0">
              <a:buNone/>
            </a:pPr>
            <a:r>
              <a:rPr lang="en-US" dirty="0"/>
              <a:t>y = p + q + 2;</a:t>
            </a:r>
          </a:p>
        </p:txBody>
      </p:sp>
      <p:sp>
        <p:nvSpPr>
          <p:cNvPr id="5" name="Notched Right Arrow 4"/>
          <p:cNvSpPr/>
          <p:nvPr/>
        </p:nvSpPr>
        <p:spPr>
          <a:xfrm>
            <a:off x="3724275" y="3200400"/>
            <a:ext cx="2466975" cy="74295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6829425" y="2876550"/>
            <a:ext cx="2028825" cy="138112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temp = p + q;</a:t>
            </a:r>
          </a:p>
          <a:p>
            <a:pPr marL="0" indent="0">
              <a:buFont typeface="Arial" panose="020B0604020202020204" pitchFamily="34" charset="0"/>
              <a:buNone/>
            </a:pPr>
            <a:r>
              <a:rPr lang="en-US" dirty="0"/>
              <a:t>x = temp;</a:t>
            </a:r>
          </a:p>
          <a:p>
            <a:pPr marL="0" indent="0">
              <a:buFont typeface="Arial" panose="020B0604020202020204" pitchFamily="34" charset="0"/>
              <a:buNone/>
            </a:pPr>
            <a:r>
              <a:rPr lang="en-US" dirty="0"/>
              <a:t>y = temp + 2;</a:t>
            </a:r>
          </a:p>
        </p:txBody>
      </p:sp>
    </p:spTree>
    <p:extLst>
      <p:ext uri="{BB962C8B-B14F-4D97-AF65-F5344CB8AC3E}">
        <p14:creationId xmlns:p14="http://schemas.microsoft.com/office/powerpoint/2010/main" val="3700146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Forward Store</a:t>
            </a:r>
          </a:p>
        </p:txBody>
      </p:sp>
      <p:sp>
        <p:nvSpPr>
          <p:cNvPr id="4" name="Content Placeholder 2"/>
          <p:cNvSpPr>
            <a:spLocks noGrp="1"/>
          </p:cNvSpPr>
          <p:nvPr>
            <p:ph idx="1"/>
          </p:nvPr>
        </p:nvSpPr>
        <p:spPr>
          <a:xfrm>
            <a:off x="428625" y="3090862"/>
            <a:ext cx="3295650" cy="952500"/>
          </a:xfrm>
        </p:spPr>
        <p:txBody>
          <a:bodyPr>
            <a:normAutofit lnSpcReduction="10000"/>
          </a:bodyPr>
          <a:lstStyle/>
          <a:p>
            <a:pPr marL="0" indent="0">
              <a:buNone/>
            </a:pPr>
            <a:r>
              <a:rPr lang="en-US" dirty="0"/>
              <a:t>for (</a:t>
            </a:r>
            <a:r>
              <a:rPr lang="en-US" dirty="0" err="1"/>
              <a:t>int</a:t>
            </a:r>
            <a:r>
              <a:rPr lang="en-US" dirty="0"/>
              <a:t> </a:t>
            </a:r>
            <a:r>
              <a:rPr lang="en-US" dirty="0" err="1"/>
              <a:t>i</a:t>
            </a:r>
            <a:r>
              <a:rPr lang="en-US" dirty="0"/>
              <a:t>=0;i&lt;100;i++)</a:t>
            </a:r>
          </a:p>
          <a:p>
            <a:pPr marL="0" indent="0">
              <a:buNone/>
            </a:pPr>
            <a:r>
              <a:rPr lang="en-US" dirty="0"/>
              <a:t>	sum += a[</a:t>
            </a:r>
            <a:r>
              <a:rPr lang="en-US" dirty="0" err="1"/>
              <a:t>i</a:t>
            </a:r>
            <a:r>
              <a:rPr lang="en-US" dirty="0"/>
              <a:t>];</a:t>
            </a:r>
          </a:p>
        </p:txBody>
      </p:sp>
      <p:sp>
        <p:nvSpPr>
          <p:cNvPr id="5" name="Notched Right Arrow 4"/>
          <p:cNvSpPr/>
          <p:nvPr/>
        </p:nvSpPr>
        <p:spPr>
          <a:xfrm>
            <a:off x="3724275" y="3200400"/>
            <a:ext cx="2466975" cy="74295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6829425" y="2876550"/>
            <a:ext cx="3914775" cy="2200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register = sum;</a:t>
            </a:r>
          </a:p>
          <a:p>
            <a:pPr marL="0" indent="0">
              <a:buNone/>
            </a:pPr>
            <a:r>
              <a:rPr lang="en-US" dirty="0"/>
              <a:t>for (</a:t>
            </a:r>
            <a:r>
              <a:rPr lang="en-US" dirty="0" err="1"/>
              <a:t>int</a:t>
            </a:r>
            <a:r>
              <a:rPr lang="en-US" dirty="0"/>
              <a:t> </a:t>
            </a:r>
            <a:r>
              <a:rPr lang="en-US" dirty="0" err="1"/>
              <a:t>i</a:t>
            </a:r>
            <a:r>
              <a:rPr lang="en-US" dirty="0"/>
              <a:t>=0;i&lt;100;i++)</a:t>
            </a:r>
          </a:p>
          <a:p>
            <a:pPr marL="0" indent="0">
              <a:buNone/>
            </a:pPr>
            <a:r>
              <a:rPr lang="en-US" dirty="0"/>
              <a:t>	register += a[</a:t>
            </a:r>
            <a:r>
              <a:rPr lang="en-US" dirty="0" err="1"/>
              <a:t>i</a:t>
            </a:r>
            <a:r>
              <a:rPr lang="en-US" dirty="0"/>
              <a:t>];</a:t>
            </a:r>
          </a:p>
          <a:p>
            <a:pPr marL="0" indent="0">
              <a:buNone/>
            </a:pPr>
            <a:r>
              <a:rPr lang="en-US" dirty="0"/>
              <a:t>sum = register;</a:t>
            </a:r>
          </a:p>
        </p:txBody>
      </p:sp>
      <p:sp>
        <p:nvSpPr>
          <p:cNvPr id="3" name="TextBox 2"/>
          <p:cNvSpPr txBox="1"/>
          <p:nvPr/>
        </p:nvSpPr>
        <p:spPr>
          <a:xfrm>
            <a:off x="1600200" y="5648325"/>
            <a:ext cx="7681013" cy="369332"/>
          </a:xfrm>
          <a:prstGeom prst="rect">
            <a:avLst/>
          </a:prstGeom>
          <a:noFill/>
        </p:spPr>
        <p:txBody>
          <a:bodyPr wrap="none" rtlCol="0">
            <a:spAutoFit/>
          </a:bodyPr>
          <a:lstStyle/>
          <a:p>
            <a:r>
              <a:rPr lang="en-US" dirty="0"/>
              <a:t>Consider memory bandwidth here – how often would sum get written to RAM? </a:t>
            </a:r>
          </a:p>
        </p:txBody>
      </p:sp>
    </p:spTree>
    <p:extLst>
      <p:ext uri="{BB962C8B-B14F-4D97-AF65-F5344CB8AC3E}">
        <p14:creationId xmlns:p14="http://schemas.microsoft.com/office/powerpoint/2010/main" val="1862149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Hoisting</a:t>
            </a:r>
          </a:p>
        </p:txBody>
      </p:sp>
      <p:sp>
        <p:nvSpPr>
          <p:cNvPr id="4" name="Content Placeholder 2"/>
          <p:cNvSpPr>
            <a:spLocks noGrp="1"/>
          </p:cNvSpPr>
          <p:nvPr>
            <p:ph idx="1"/>
          </p:nvPr>
        </p:nvSpPr>
        <p:spPr>
          <a:xfrm>
            <a:off x="428625" y="3090862"/>
            <a:ext cx="3295650" cy="952500"/>
          </a:xfrm>
        </p:spPr>
        <p:txBody>
          <a:bodyPr>
            <a:normAutofit lnSpcReduction="10000"/>
          </a:bodyPr>
          <a:lstStyle/>
          <a:p>
            <a:pPr marL="0" indent="0">
              <a:buNone/>
            </a:pPr>
            <a:r>
              <a:rPr lang="en-US" dirty="0"/>
              <a:t>for (</a:t>
            </a:r>
            <a:r>
              <a:rPr lang="en-US" dirty="0" err="1"/>
              <a:t>int</a:t>
            </a:r>
            <a:r>
              <a:rPr lang="en-US" dirty="0"/>
              <a:t> </a:t>
            </a:r>
            <a:r>
              <a:rPr lang="en-US" dirty="0" err="1"/>
              <a:t>i</a:t>
            </a:r>
            <a:r>
              <a:rPr lang="en-US" dirty="0"/>
              <a:t>=0;i&lt;100;i++)</a:t>
            </a:r>
          </a:p>
          <a:p>
            <a:pPr marL="0" indent="0">
              <a:buNone/>
            </a:pPr>
            <a:r>
              <a:rPr lang="en-US" dirty="0"/>
              <a:t>	a[</a:t>
            </a:r>
            <a:r>
              <a:rPr lang="en-US" dirty="0" err="1"/>
              <a:t>i</a:t>
            </a:r>
            <a:r>
              <a:rPr lang="en-US" dirty="0"/>
              <a:t>] = x + y;</a:t>
            </a:r>
          </a:p>
        </p:txBody>
      </p:sp>
      <p:sp>
        <p:nvSpPr>
          <p:cNvPr id="5" name="Notched Right Arrow 4"/>
          <p:cNvSpPr/>
          <p:nvPr/>
        </p:nvSpPr>
        <p:spPr>
          <a:xfrm>
            <a:off x="3724275" y="3200400"/>
            <a:ext cx="2466975" cy="74295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6829425" y="2876550"/>
            <a:ext cx="3914775" cy="2200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register = x + y;</a:t>
            </a:r>
          </a:p>
          <a:p>
            <a:pPr marL="0" indent="0">
              <a:buNone/>
            </a:pPr>
            <a:r>
              <a:rPr lang="en-US" dirty="0"/>
              <a:t>for (</a:t>
            </a:r>
            <a:r>
              <a:rPr lang="en-US" dirty="0" err="1"/>
              <a:t>int</a:t>
            </a:r>
            <a:r>
              <a:rPr lang="en-US" dirty="0"/>
              <a:t> </a:t>
            </a:r>
            <a:r>
              <a:rPr lang="en-US" dirty="0" err="1"/>
              <a:t>i</a:t>
            </a:r>
            <a:r>
              <a:rPr lang="en-US" dirty="0"/>
              <a:t>=0;i&lt;100;i++)</a:t>
            </a:r>
          </a:p>
          <a:p>
            <a:pPr marL="0" indent="0">
              <a:buNone/>
            </a:pPr>
            <a:r>
              <a:rPr lang="en-US" dirty="0"/>
              <a:t>	a[</a:t>
            </a:r>
            <a:r>
              <a:rPr lang="en-US" dirty="0" err="1"/>
              <a:t>i</a:t>
            </a:r>
            <a:r>
              <a:rPr lang="en-US" dirty="0"/>
              <a:t>] = register;</a:t>
            </a:r>
          </a:p>
        </p:txBody>
      </p:sp>
    </p:spTree>
    <p:extLst>
      <p:ext uri="{BB962C8B-B14F-4D97-AF65-F5344CB8AC3E}">
        <p14:creationId xmlns:p14="http://schemas.microsoft.com/office/powerpoint/2010/main" val="4211486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Inlining</a:t>
            </a:r>
          </a:p>
        </p:txBody>
      </p:sp>
      <p:sp>
        <p:nvSpPr>
          <p:cNvPr id="4" name="Content Placeholder 2"/>
          <p:cNvSpPr>
            <a:spLocks noGrp="1"/>
          </p:cNvSpPr>
          <p:nvPr>
            <p:ph idx="1"/>
          </p:nvPr>
        </p:nvSpPr>
        <p:spPr>
          <a:xfrm>
            <a:off x="428625" y="1628775"/>
            <a:ext cx="3295650" cy="3886200"/>
          </a:xfrm>
        </p:spPr>
        <p:txBody>
          <a:bodyPr>
            <a:normAutofit fontScale="25000" lnSpcReduction="20000"/>
          </a:bodyPr>
          <a:lstStyle/>
          <a:p>
            <a:pPr marL="0" indent="0">
              <a:buNone/>
            </a:pPr>
            <a:r>
              <a:rPr lang="en-US" sz="11200" dirty="0" err="1"/>
              <a:t>int</a:t>
            </a:r>
            <a:r>
              <a:rPr lang="en-US" sz="11200" dirty="0"/>
              <a:t> add (</a:t>
            </a:r>
            <a:r>
              <a:rPr lang="en-US" sz="11200" dirty="0" err="1"/>
              <a:t>int</a:t>
            </a:r>
            <a:r>
              <a:rPr lang="en-US" sz="11200" dirty="0"/>
              <a:t> x, </a:t>
            </a:r>
            <a:r>
              <a:rPr lang="en-US" sz="11200" dirty="0" err="1"/>
              <a:t>int</a:t>
            </a:r>
            <a:r>
              <a:rPr lang="en-US" sz="11200" dirty="0"/>
              <a:t> y)</a:t>
            </a:r>
          </a:p>
          <a:p>
            <a:pPr marL="0" indent="0">
              <a:buNone/>
            </a:pPr>
            <a:r>
              <a:rPr lang="en-US" sz="11200" dirty="0"/>
              <a:t>{</a:t>
            </a:r>
          </a:p>
          <a:p>
            <a:pPr marL="0" indent="0">
              <a:buNone/>
            </a:pPr>
            <a:r>
              <a:rPr lang="en-US" sz="11200" dirty="0"/>
              <a:t>  return x + y;</a:t>
            </a:r>
          </a:p>
          <a:p>
            <a:pPr marL="0" indent="0">
              <a:buNone/>
            </a:pPr>
            <a:r>
              <a:rPr lang="en-US" sz="11200" dirty="0"/>
              <a:t>}</a:t>
            </a:r>
          </a:p>
          <a:p>
            <a:pPr marL="0" indent="0">
              <a:buNone/>
            </a:pPr>
            <a:endParaRPr lang="en-US" sz="11200" dirty="0"/>
          </a:p>
          <a:p>
            <a:pPr marL="0" indent="0">
              <a:buNone/>
            </a:pPr>
            <a:r>
              <a:rPr lang="en-US" sz="11200" dirty="0" err="1"/>
              <a:t>int</a:t>
            </a:r>
            <a:r>
              <a:rPr lang="en-US" sz="11200" dirty="0"/>
              <a:t> sub (</a:t>
            </a:r>
            <a:r>
              <a:rPr lang="en-US" sz="11200" dirty="0" err="1"/>
              <a:t>int</a:t>
            </a:r>
            <a:r>
              <a:rPr lang="en-US" sz="11200" dirty="0"/>
              <a:t> x, </a:t>
            </a:r>
            <a:r>
              <a:rPr lang="en-US" sz="11200" dirty="0" err="1"/>
              <a:t>int</a:t>
            </a:r>
            <a:r>
              <a:rPr lang="en-US" sz="11200" dirty="0"/>
              <a:t> y)</a:t>
            </a:r>
          </a:p>
          <a:p>
            <a:pPr marL="0" indent="0">
              <a:buNone/>
            </a:pPr>
            <a:r>
              <a:rPr lang="en-US" sz="11200" dirty="0"/>
              <a:t>{</a:t>
            </a:r>
          </a:p>
          <a:p>
            <a:pPr marL="0" indent="0">
              <a:buNone/>
            </a:pPr>
            <a:r>
              <a:rPr lang="en-US" sz="11200" dirty="0"/>
              <a:t>  return add (x, -y);</a:t>
            </a:r>
          </a:p>
          <a:p>
            <a:pPr marL="0" indent="0">
              <a:buNone/>
            </a:pPr>
            <a:r>
              <a:rPr lang="en-US" sz="11200" dirty="0"/>
              <a:t>}</a:t>
            </a:r>
          </a:p>
          <a:p>
            <a:pPr marL="0" indent="0">
              <a:buNone/>
            </a:pPr>
            <a:r>
              <a:rPr lang="en-US" dirty="0"/>
              <a:t> </a:t>
            </a:r>
          </a:p>
        </p:txBody>
      </p:sp>
      <p:sp>
        <p:nvSpPr>
          <p:cNvPr id="5" name="Notched Right Arrow 4"/>
          <p:cNvSpPr/>
          <p:nvPr/>
        </p:nvSpPr>
        <p:spPr>
          <a:xfrm>
            <a:off x="3724275" y="3200400"/>
            <a:ext cx="2466975" cy="74295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6829425" y="1628775"/>
            <a:ext cx="3914775" cy="39814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err="1"/>
              <a:t>int</a:t>
            </a:r>
            <a:r>
              <a:rPr lang="en-US" dirty="0"/>
              <a:t> add (</a:t>
            </a:r>
            <a:r>
              <a:rPr lang="en-US" dirty="0" err="1"/>
              <a:t>int</a:t>
            </a:r>
            <a:r>
              <a:rPr lang="en-US" dirty="0"/>
              <a:t> x, </a:t>
            </a:r>
            <a:r>
              <a:rPr lang="en-US" dirty="0" err="1"/>
              <a:t>int</a:t>
            </a:r>
            <a:r>
              <a:rPr lang="en-US" dirty="0"/>
              <a:t> y)</a:t>
            </a:r>
          </a:p>
          <a:p>
            <a:pPr marL="0" indent="0">
              <a:buNone/>
            </a:pPr>
            <a:r>
              <a:rPr lang="en-US" dirty="0"/>
              <a:t>{</a:t>
            </a:r>
          </a:p>
          <a:p>
            <a:pPr marL="0" indent="0">
              <a:buNone/>
            </a:pPr>
            <a:r>
              <a:rPr lang="en-US" dirty="0"/>
              <a:t>  return x + y;</a:t>
            </a:r>
          </a:p>
          <a:p>
            <a:pPr marL="0" indent="0">
              <a:buNone/>
            </a:pPr>
            <a:r>
              <a:rPr lang="en-US" dirty="0"/>
              <a:t>}</a:t>
            </a:r>
          </a:p>
          <a:p>
            <a:pPr marL="0" indent="0">
              <a:buNone/>
            </a:pPr>
            <a:endParaRPr lang="en-US" dirty="0"/>
          </a:p>
          <a:p>
            <a:pPr marL="0" indent="0">
              <a:buNone/>
            </a:pPr>
            <a:r>
              <a:rPr lang="en-US" dirty="0" err="1"/>
              <a:t>int</a:t>
            </a:r>
            <a:r>
              <a:rPr lang="en-US" dirty="0"/>
              <a:t> sub (</a:t>
            </a:r>
            <a:r>
              <a:rPr lang="en-US" dirty="0" err="1"/>
              <a:t>int</a:t>
            </a:r>
            <a:r>
              <a:rPr lang="en-US" dirty="0"/>
              <a:t> x, </a:t>
            </a:r>
            <a:r>
              <a:rPr lang="en-US" dirty="0" err="1"/>
              <a:t>int</a:t>
            </a:r>
            <a:r>
              <a:rPr lang="en-US" dirty="0"/>
              <a:t> y)</a:t>
            </a:r>
          </a:p>
          <a:p>
            <a:pPr marL="0" indent="0">
              <a:buNone/>
            </a:pPr>
            <a:r>
              <a:rPr lang="en-US" dirty="0"/>
              <a:t>{</a:t>
            </a:r>
          </a:p>
          <a:p>
            <a:pPr marL="0" indent="0">
              <a:buNone/>
            </a:pPr>
            <a:r>
              <a:rPr lang="en-US" dirty="0"/>
              <a:t>  return x + -y;</a:t>
            </a:r>
          </a:p>
          <a:p>
            <a:pPr marL="0" indent="0">
              <a:buNone/>
            </a:pPr>
            <a:r>
              <a:rPr lang="en-US" dirty="0"/>
              <a:t>}</a:t>
            </a:r>
          </a:p>
        </p:txBody>
      </p:sp>
    </p:spTree>
    <p:extLst>
      <p:ext uri="{BB962C8B-B14F-4D97-AF65-F5344CB8AC3E}">
        <p14:creationId xmlns:p14="http://schemas.microsoft.com/office/powerpoint/2010/main" val="3499910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What is an optimization?</a:t>
            </a:r>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66183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Inlining Continued</a:t>
            </a:r>
          </a:p>
        </p:txBody>
      </p:sp>
      <p:sp>
        <p:nvSpPr>
          <p:cNvPr id="3" name="Content Placeholder 2"/>
          <p:cNvSpPr>
            <a:spLocks noGrp="1"/>
          </p:cNvSpPr>
          <p:nvPr>
            <p:ph idx="1"/>
          </p:nvPr>
        </p:nvSpPr>
        <p:spPr>
          <a:xfrm>
            <a:off x="838200" y="1825625"/>
            <a:ext cx="10515600" cy="1346200"/>
          </a:xfrm>
        </p:spPr>
        <p:txBody>
          <a:bodyPr/>
          <a:lstStyle/>
          <a:p>
            <a:pPr marL="0" indent="0">
              <a:buNone/>
            </a:pPr>
            <a:r>
              <a:rPr lang="en-US" dirty="0"/>
              <a:t>The previous example showed a “no-brainer” inlining – it is ALWAYS better to do that inlining. However, there is a classic tradeoff of space vs time on most inlining. </a:t>
            </a:r>
          </a:p>
        </p:txBody>
      </p:sp>
      <p:sp>
        <p:nvSpPr>
          <p:cNvPr id="4" name="TextBox 3"/>
          <p:cNvSpPr txBox="1"/>
          <p:nvPr/>
        </p:nvSpPr>
        <p:spPr>
          <a:xfrm>
            <a:off x="838200" y="3781425"/>
            <a:ext cx="3272306" cy="2031325"/>
          </a:xfrm>
          <a:prstGeom prst="rect">
            <a:avLst/>
          </a:prstGeom>
          <a:noFill/>
        </p:spPr>
        <p:txBody>
          <a:bodyPr wrap="none" rtlCol="0">
            <a:spAutoFit/>
          </a:bodyPr>
          <a:lstStyle/>
          <a:p>
            <a:r>
              <a:rPr lang="en-US" dirty="0" err="1"/>
              <a:t>int</a:t>
            </a:r>
            <a:r>
              <a:rPr lang="en-US" dirty="0"/>
              <a:t> </a:t>
            </a:r>
            <a:r>
              <a:rPr lang="en-US" dirty="0" err="1"/>
              <a:t>sumArray</a:t>
            </a:r>
            <a:r>
              <a:rPr lang="en-US" dirty="0"/>
              <a:t>(</a:t>
            </a:r>
            <a:r>
              <a:rPr lang="en-US" dirty="0" err="1"/>
              <a:t>int</a:t>
            </a:r>
            <a:r>
              <a:rPr lang="en-US" dirty="0"/>
              <a:t>[] a, </a:t>
            </a:r>
            <a:r>
              <a:rPr lang="en-US" dirty="0" err="1"/>
              <a:t>int</a:t>
            </a:r>
            <a:r>
              <a:rPr lang="en-US" dirty="0"/>
              <a:t> count)</a:t>
            </a:r>
          </a:p>
          <a:p>
            <a:r>
              <a:rPr lang="en-US" dirty="0"/>
              <a:t>{</a:t>
            </a:r>
          </a:p>
          <a:p>
            <a:r>
              <a:rPr lang="en-US" dirty="0"/>
              <a:t>	</a:t>
            </a:r>
            <a:r>
              <a:rPr lang="en-US" dirty="0" err="1"/>
              <a:t>int</a:t>
            </a:r>
            <a:r>
              <a:rPr lang="en-US" dirty="0"/>
              <a:t> sum = 0;</a:t>
            </a:r>
          </a:p>
          <a:p>
            <a:r>
              <a:rPr lang="en-US" dirty="0"/>
              <a:t>	for (</a:t>
            </a:r>
            <a:r>
              <a:rPr lang="en-US" dirty="0" err="1"/>
              <a:t>int</a:t>
            </a:r>
            <a:r>
              <a:rPr lang="en-US" dirty="0"/>
              <a:t> </a:t>
            </a:r>
            <a:r>
              <a:rPr lang="en-US" dirty="0" err="1"/>
              <a:t>i</a:t>
            </a:r>
            <a:r>
              <a:rPr lang="en-US" dirty="0"/>
              <a:t>=0;i&lt;</a:t>
            </a:r>
            <a:r>
              <a:rPr lang="en-US" dirty="0" err="1"/>
              <a:t>count;i</a:t>
            </a:r>
            <a:r>
              <a:rPr lang="en-US" dirty="0"/>
              <a:t>++)</a:t>
            </a:r>
          </a:p>
          <a:p>
            <a:r>
              <a:rPr lang="en-US" dirty="0"/>
              <a:t>		sum += a[</a:t>
            </a:r>
            <a:r>
              <a:rPr lang="en-US" dirty="0" err="1"/>
              <a:t>i</a:t>
            </a:r>
            <a:r>
              <a:rPr lang="en-US" dirty="0"/>
              <a:t>];</a:t>
            </a:r>
          </a:p>
          <a:p>
            <a:r>
              <a:rPr lang="en-US" dirty="0"/>
              <a:t>	return sum;</a:t>
            </a:r>
          </a:p>
          <a:p>
            <a:r>
              <a:rPr lang="en-US" dirty="0"/>
              <a:t>}</a:t>
            </a:r>
          </a:p>
        </p:txBody>
      </p:sp>
      <p:sp>
        <p:nvSpPr>
          <p:cNvPr id="6" name="TextBox 5"/>
          <p:cNvSpPr txBox="1"/>
          <p:nvPr/>
        </p:nvSpPr>
        <p:spPr>
          <a:xfrm>
            <a:off x="6534150" y="4335422"/>
            <a:ext cx="3256982" cy="923330"/>
          </a:xfrm>
          <a:prstGeom prst="rect">
            <a:avLst/>
          </a:prstGeom>
          <a:noFill/>
        </p:spPr>
        <p:txBody>
          <a:bodyPr wrap="none" rtlCol="0">
            <a:spAutoFit/>
          </a:bodyPr>
          <a:lstStyle/>
          <a:p>
            <a:r>
              <a:rPr lang="en-US" dirty="0" err="1"/>
              <a:t>int</a:t>
            </a:r>
            <a:r>
              <a:rPr lang="en-US" dirty="0"/>
              <a:t>[] array = </a:t>
            </a:r>
            <a:r>
              <a:rPr lang="en-US" dirty="0" err="1"/>
              <a:t>getArray</a:t>
            </a:r>
            <a:r>
              <a:rPr lang="en-US" dirty="0"/>
              <a:t>();</a:t>
            </a:r>
          </a:p>
          <a:p>
            <a:r>
              <a:rPr lang="en-US" dirty="0" err="1"/>
              <a:t>int</a:t>
            </a:r>
            <a:r>
              <a:rPr lang="en-US" dirty="0"/>
              <a:t> count = </a:t>
            </a:r>
            <a:r>
              <a:rPr lang="en-US" dirty="0" err="1"/>
              <a:t>array.Count</a:t>
            </a:r>
            <a:r>
              <a:rPr lang="en-US" dirty="0"/>
              <a:t>();</a:t>
            </a:r>
          </a:p>
          <a:p>
            <a:r>
              <a:rPr lang="en-US" dirty="0" err="1"/>
              <a:t>int</a:t>
            </a:r>
            <a:r>
              <a:rPr lang="en-US" dirty="0"/>
              <a:t> sum = </a:t>
            </a:r>
            <a:r>
              <a:rPr lang="en-US" dirty="0" err="1"/>
              <a:t>sumArray</a:t>
            </a:r>
            <a:r>
              <a:rPr lang="en-US" dirty="0"/>
              <a:t>(</a:t>
            </a:r>
            <a:r>
              <a:rPr lang="en-US" dirty="0" err="1"/>
              <a:t>array,count</a:t>
            </a:r>
            <a:r>
              <a:rPr lang="en-US" dirty="0"/>
              <a:t>);</a:t>
            </a:r>
          </a:p>
        </p:txBody>
      </p:sp>
    </p:spTree>
    <p:extLst>
      <p:ext uri="{BB962C8B-B14F-4D97-AF65-F5344CB8AC3E}">
        <p14:creationId xmlns:p14="http://schemas.microsoft.com/office/powerpoint/2010/main" val="2731053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Inlining Continued</a:t>
            </a:r>
          </a:p>
        </p:txBody>
      </p:sp>
      <p:sp>
        <p:nvSpPr>
          <p:cNvPr id="3" name="Content Placeholder 2"/>
          <p:cNvSpPr>
            <a:spLocks noGrp="1"/>
          </p:cNvSpPr>
          <p:nvPr>
            <p:ph idx="1"/>
          </p:nvPr>
        </p:nvSpPr>
        <p:spPr>
          <a:xfrm>
            <a:off x="838199" y="1825625"/>
            <a:ext cx="6715126" cy="479425"/>
          </a:xfrm>
        </p:spPr>
        <p:txBody>
          <a:bodyPr>
            <a:normAutofit/>
          </a:bodyPr>
          <a:lstStyle/>
          <a:p>
            <a:pPr marL="0" indent="0">
              <a:buNone/>
            </a:pPr>
            <a:r>
              <a:rPr lang="en-US" dirty="0"/>
              <a:t>Not </a:t>
            </a:r>
            <a:r>
              <a:rPr lang="en-US" dirty="0" err="1"/>
              <a:t>inlined</a:t>
            </a:r>
            <a:r>
              <a:rPr lang="en-US" dirty="0"/>
              <a:t>, the call to the function is short:</a:t>
            </a:r>
          </a:p>
        </p:txBody>
      </p:sp>
      <p:sp>
        <p:nvSpPr>
          <p:cNvPr id="4" name="TextBox 3"/>
          <p:cNvSpPr txBox="1"/>
          <p:nvPr/>
        </p:nvSpPr>
        <p:spPr>
          <a:xfrm>
            <a:off x="838200" y="2714625"/>
            <a:ext cx="3272306" cy="2031325"/>
          </a:xfrm>
          <a:prstGeom prst="rect">
            <a:avLst/>
          </a:prstGeom>
          <a:noFill/>
        </p:spPr>
        <p:txBody>
          <a:bodyPr wrap="none" rtlCol="0">
            <a:spAutoFit/>
          </a:bodyPr>
          <a:lstStyle/>
          <a:p>
            <a:r>
              <a:rPr lang="en-US" dirty="0" err="1"/>
              <a:t>int</a:t>
            </a:r>
            <a:r>
              <a:rPr lang="en-US" dirty="0"/>
              <a:t> </a:t>
            </a:r>
            <a:r>
              <a:rPr lang="en-US" dirty="0" err="1"/>
              <a:t>sumArray</a:t>
            </a:r>
            <a:r>
              <a:rPr lang="en-US" dirty="0"/>
              <a:t>(</a:t>
            </a:r>
            <a:r>
              <a:rPr lang="en-US" dirty="0" err="1"/>
              <a:t>int</a:t>
            </a:r>
            <a:r>
              <a:rPr lang="en-US" dirty="0"/>
              <a:t>[] a, </a:t>
            </a:r>
            <a:r>
              <a:rPr lang="en-US" dirty="0" err="1"/>
              <a:t>int</a:t>
            </a:r>
            <a:r>
              <a:rPr lang="en-US" dirty="0"/>
              <a:t> count)</a:t>
            </a:r>
          </a:p>
          <a:p>
            <a:r>
              <a:rPr lang="en-US" dirty="0"/>
              <a:t>{</a:t>
            </a:r>
          </a:p>
          <a:p>
            <a:r>
              <a:rPr lang="en-US" dirty="0"/>
              <a:t>	</a:t>
            </a:r>
            <a:r>
              <a:rPr lang="en-US" dirty="0" err="1"/>
              <a:t>int</a:t>
            </a:r>
            <a:r>
              <a:rPr lang="en-US" dirty="0"/>
              <a:t> sum = 0;</a:t>
            </a:r>
          </a:p>
          <a:p>
            <a:r>
              <a:rPr lang="en-US" dirty="0"/>
              <a:t>	for (</a:t>
            </a:r>
            <a:r>
              <a:rPr lang="en-US" dirty="0" err="1"/>
              <a:t>int</a:t>
            </a:r>
            <a:r>
              <a:rPr lang="en-US" dirty="0"/>
              <a:t> </a:t>
            </a:r>
            <a:r>
              <a:rPr lang="en-US" dirty="0" err="1"/>
              <a:t>i</a:t>
            </a:r>
            <a:r>
              <a:rPr lang="en-US" dirty="0"/>
              <a:t>=0;i&lt;</a:t>
            </a:r>
            <a:r>
              <a:rPr lang="en-US" dirty="0" err="1"/>
              <a:t>count;i</a:t>
            </a:r>
            <a:r>
              <a:rPr lang="en-US" dirty="0"/>
              <a:t>++)</a:t>
            </a:r>
          </a:p>
          <a:p>
            <a:r>
              <a:rPr lang="en-US" dirty="0"/>
              <a:t>		sum += a[</a:t>
            </a:r>
            <a:r>
              <a:rPr lang="en-US" dirty="0" err="1"/>
              <a:t>i</a:t>
            </a:r>
            <a:r>
              <a:rPr lang="en-US" dirty="0"/>
              <a:t>];</a:t>
            </a:r>
          </a:p>
          <a:p>
            <a:r>
              <a:rPr lang="en-US" dirty="0"/>
              <a:t>	return sum;</a:t>
            </a:r>
          </a:p>
          <a:p>
            <a:r>
              <a:rPr lang="en-US" dirty="0"/>
              <a:t>}</a:t>
            </a:r>
          </a:p>
        </p:txBody>
      </p:sp>
      <p:sp>
        <p:nvSpPr>
          <p:cNvPr id="5" name="Notched Right Arrow 4"/>
          <p:cNvSpPr/>
          <p:nvPr/>
        </p:nvSpPr>
        <p:spPr>
          <a:xfrm>
            <a:off x="4267200" y="3190875"/>
            <a:ext cx="2466975" cy="74295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448550" y="2962185"/>
            <a:ext cx="1357038" cy="1200329"/>
          </a:xfrm>
          <a:prstGeom prst="rect">
            <a:avLst/>
          </a:prstGeom>
          <a:noFill/>
        </p:spPr>
        <p:txBody>
          <a:bodyPr wrap="none" rtlCol="0">
            <a:spAutoFit/>
          </a:bodyPr>
          <a:lstStyle/>
          <a:p>
            <a:r>
              <a:rPr lang="en-US" dirty="0"/>
              <a:t>push a</a:t>
            </a:r>
          </a:p>
          <a:p>
            <a:r>
              <a:rPr lang="en-US" dirty="0"/>
              <a:t>push count</a:t>
            </a:r>
          </a:p>
          <a:p>
            <a:r>
              <a:rPr lang="en-US" dirty="0" err="1"/>
              <a:t>jsr</a:t>
            </a:r>
            <a:r>
              <a:rPr lang="en-US" dirty="0"/>
              <a:t> </a:t>
            </a:r>
            <a:r>
              <a:rPr lang="en-US" dirty="0" err="1"/>
              <a:t>sumArray</a:t>
            </a:r>
            <a:endParaRPr lang="en-US" dirty="0"/>
          </a:p>
          <a:p>
            <a:r>
              <a:rPr lang="en-US" dirty="0"/>
              <a:t>sub #2,SP</a:t>
            </a:r>
          </a:p>
        </p:txBody>
      </p:sp>
    </p:spTree>
    <p:extLst>
      <p:ext uri="{BB962C8B-B14F-4D97-AF65-F5344CB8AC3E}">
        <p14:creationId xmlns:p14="http://schemas.microsoft.com/office/powerpoint/2010/main" val="121203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Inlining Continued</a:t>
            </a:r>
          </a:p>
        </p:txBody>
      </p:sp>
      <p:sp>
        <p:nvSpPr>
          <p:cNvPr id="3" name="Content Placeholder 2"/>
          <p:cNvSpPr>
            <a:spLocks noGrp="1"/>
          </p:cNvSpPr>
          <p:nvPr>
            <p:ph idx="1"/>
          </p:nvPr>
        </p:nvSpPr>
        <p:spPr>
          <a:xfrm>
            <a:off x="838199" y="1825625"/>
            <a:ext cx="7877176" cy="479425"/>
          </a:xfrm>
        </p:spPr>
        <p:txBody>
          <a:bodyPr>
            <a:normAutofit fontScale="92500"/>
          </a:bodyPr>
          <a:lstStyle/>
          <a:p>
            <a:pPr marL="0" indent="0">
              <a:buNone/>
            </a:pPr>
            <a:r>
              <a:rPr lang="en-US" dirty="0" err="1"/>
              <a:t>Inlined</a:t>
            </a:r>
            <a:r>
              <a:rPr lang="en-US" dirty="0"/>
              <a:t>, the function is copied in, making the code bigger:</a:t>
            </a:r>
          </a:p>
        </p:txBody>
      </p:sp>
      <p:sp>
        <p:nvSpPr>
          <p:cNvPr id="4" name="TextBox 3"/>
          <p:cNvSpPr txBox="1"/>
          <p:nvPr/>
        </p:nvSpPr>
        <p:spPr>
          <a:xfrm>
            <a:off x="838200" y="2714625"/>
            <a:ext cx="3272306" cy="2031325"/>
          </a:xfrm>
          <a:prstGeom prst="rect">
            <a:avLst/>
          </a:prstGeom>
          <a:noFill/>
        </p:spPr>
        <p:txBody>
          <a:bodyPr wrap="none" rtlCol="0">
            <a:spAutoFit/>
          </a:bodyPr>
          <a:lstStyle/>
          <a:p>
            <a:r>
              <a:rPr lang="en-US" dirty="0" err="1"/>
              <a:t>int</a:t>
            </a:r>
            <a:r>
              <a:rPr lang="en-US" dirty="0"/>
              <a:t> </a:t>
            </a:r>
            <a:r>
              <a:rPr lang="en-US" dirty="0" err="1"/>
              <a:t>sumArray</a:t>
            </a:r>
            <a:r>
              <a:rPr lang="en-US" dirty="0"/>
              <a:t>(</a:t>
            </a:r>
            <a:r>
              <a:rPr lang="en-US" dirty="0" err="1"/>
              <a:t>int</a:t>
            </a:r>
            <a:r>
              <a:rPr lang="en-US" dirty="0"/>
              <a:t>[] a, </a:t>
            </a:r>
            <a:r>
              <a:rPr lang="en-US" dirty="0" err="1"/>
              <a:t>int</a:t>
            </a:r>
            <a:r>
              <a:rPr lang="en-US" dirty="0"/>
              <a:t> count)</a:t>
            </a:r>
          </a:p>
          <a:p>
            <a:r>
              <a:rPr lang="en-US" dirty="0"/>
              <a:t>{</a:t>
            </a:r>
          </a:p>
          <a:p>
            <a:r>
              <a:rPr lang="en-US" dirty="0"/>
              <a:t>	</a:t>
            </a:r>
            <a:r>
              <a:rPr lang="en-US" dirty="0" err="1"/>
              <a:t>int</a:t>
            </a:r>
            <a:r>
              <a:rPr lang="en-US" dirty="0"/>
              <a:t> sum = 0;</a:t>
            </a:r>
          </a:p>
          <a:p>
            <a:r>
              <a:rPr lang="en-US" dirty="0"/>
              <a:t>	for (</a:t>
            </a:r>
            <a:r>
              <a:rPr lang="en-US" dirty="0" err="1"/>
              <a:t>int</a:t>
            </a:r>
            <a:r>
              <a:rPr lang="en-US" dirty="0"/>
              <a:t> </a:t>
            </a:r>
            <a:r>
              <a:rPr lang="en-US" dirty="0" err="1"/>
              <a:t>i</a:t>
            </a:r>
            <a:r>
              <a:rPr lang="en-US" dirty="0"/>
              <a:t>=0;i&lt;</a:t>
            </a:r>
            <a:r>
              <a:rPr lang="en-US" dirty="0" err="1"/>
              <a:t>count;i</a:t>
            </a:r>
            <a:r>
              <a:rPr lang="en-US" dirty="0"/>
              <a:t>++)</a:t>
            </a:r>
          </a:p>
          <a:p>
            <a:r>
              <a:rPr lang="en-US" dirty="0"/>
              <a:t>		sum += a[</a:t>
            </a:r>
            <a:r>
              <a:rPr lang="en-US" dirty="0" err="1"/>
              <a:t>i</a:t>
            </a:r>
            <a:r>
              <a:rPr lang="en-US" dirty="0"/>
              <a:t>];</a:t>
            </a:r>
          </a:p>
          <a:p>
            <a:r>
              <a:rPr lang="en-US" dirty="0"/>
              <a:t>	return sum;</a:t>
            </a:r>
          </a:p>
          <a:p>
            <a:r>
              <a:rPr lang="en-US" dirty="0"/>
              <a:t>}</a:t>
            </a:r>
          </a:p>
        </p:txBody>
      </p:sp>
      <p:sp>
        <p:nvSpPr>
          <p:cNvPr id="5" name="Notched Right Arrow 4"/>
          <p:cNvSpPr/>
          <p:nvPr/>
        </p:nvSpPr>
        <p:spPr>
          <a:xfrm>
            <a:off x="4267200" y="3190875"/>
            <a:ext cx="2466975" cy="74295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448550" y="2962185"/>
            <a:ext cx="2204450" cy="2308324"/>
          </a:xfrm>
          <a:prstGeom prst="rect">
            <a:avLst/>
          </a:prstGeom>
          <a:noFill/>
        </p:spPr>
        <p:txBody>
          <a:bodyPr wrap="none" rtlCol="0">
            <a:spAutoFit/>
          </a:bodyPr>
          <a:lstStyle/>
          <a:p>
            <a:r>
              <a:rPr lang="en-US" dirty="0" err="1"/>
              <a:t>move.l</a:t>
            </a:r>
            <a:r>
              <a:rPr lang="en-US" dirty="0"/>
              <a:t> 0,D0 // Sum</a:t>
            </a:r>
          </a:p>
          <a:p>
            <a:r>
              <a:rPr lang="en-US" dirty="0" err="1"/>
              <a:t>move.l</a:t>
            </a:r>
            <a:r>
              <a:rPr lang="en-US" dirty="0"/>
              <a:t> array,A0 </a:t>
            </a:r>
          </a:p>
          <a:p>
            <a:r>
              <a:rPr lang="en-US" dirty="0" err="1"/>
              <a:t>move.l</a:t>
            </a:r>
            <a:r>
              <a:rPr lang="en-US" dirty="0"/>
              <a:t> count,D1 </a:t>
            </a:r>
          </a:p>
          <a:p>
            <a:r>
              <a:rPr lang="en-US" dirty="0" err="1"/>
              <a:t>move.l</a:t>
            </a:r>
            <a:r>
              <a:rPr lang="en-US" dirty="0"/>
              <a:t> 0,D2 // I</a:t>
            </a:r>
          </a:p>
          <a:p>
            <a:r>
              <a:rPr lang="en-US" dirty="0"/>
              <a:t>loop: </a:t>
            </a:r>
            <a:r>
              <a:rPr lang="en-US" dirty="0" err="1"/>
              <a:t>add.l</a:t>
            </a:r>
            <a:r>
              <a:rPr lang="en-US" dirty="0"/>
              <a:t> D2(A0),D0</a:t>
            </a:r>
          </a:p>
          <a:p>
            <a:r>
              <a:rPr lang="en-US" dirty="0" err="1"/>
              <a:t>add.l</a:t>
            </a:r>
            <a:r>
              <a:rPr lang="en-US" dirty="0"/>
              <a:t> #1,D2</a:t>
            </a:r>
          </a:p>
          <a:p>
            <a:r>
              <a:rPr lang="en-US" dirty="0" err="1"/>
              <a:t>bne</a:t>
            </a:r>
            <a:r>
              <a:rPr lang="en-US" dirty="0"/>
              <a:t> D1,D2,loop</a:t>
            </a:r>
          </a:p>
          <a:p>
            <a:r>
              <a:rPr lang="en-US" dirty="0" err="1"/>
              <a:t>move.l</a:t>
            </a:r>
            <a:r>
              <a:rPr lang="en-US" dirty="0"/>
              <a:t> D0,(Sum)</a:t>
            </a:r>
          </a:p>
        </p:txBody>
      </p:sp>
    </p:spTree>
    <p:extLst>
      <p:ext uri="{BB962C8B-B14F-4D97-AF65-F5344CB8AC3E}">
        <p14:creationId xmlns:p14="http://schemas.microsoft.com/office/powerpoint/2010/main" val="341060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do you inline the function?</a:t>
            </a:r>
          </a:p>
        </p:txBody>
      </p:sp>
      <p:sp>
        <p:nvSpPr>
          <p:cNvPr id="3" name="Content Placeholder 2"/>
          <p:cNvSpPr>
            <a:spLocks noGrp="1"/>
          </p:cNvSpPr>
          <p:nvPr>
            <p:ph idx="1"/>
          </p:nvPr>
        </p:nvSpPr>
        <p:spPr/>
        <p:txBody>
          <a:bodyPr/>
          <a:lstStyle/>
          <a:p>
            <a:pPr marL="0" indent="0">
              <a:buNone/>
            </a:pPr>
            <a:r>
              <a:rPr lang="en-US" dirty="0"/>
              <a:t>It depends. It is a tradeoff. Some CPUs (Pentium 4, for example) were AWFUL at jumping around. Some architectures handle it better. And sometimes, it depends on the situation. Unfortunately, it really becomes a “try it and see.”</a:t>
            </a:r>
          </a:p>
        </p:txBody>
      </p:sp>
    </p:spTree>
    <p:extLst>
      <p:ext uri="{BB962C8B-B14F-4D97-AF65-F5344CB8AC3E}">
        <p14:creationId xmlns:p14="http://schemas.microsoft.com/office/powerpoint/2010/main" val="2047458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Try/Catch elimination	</a:t>
            </a:r>
          </a:p>
        </p:txBody>
      </p:sp>
      <p:sp>
        <p:nvSpPr>
          <p:cNvPr id="4" name="Content Placeholder 2"/>
          <p:cNvSpPr>
            <a:spLocks noGrp="1"/>
          </p:cNvSpPr>
          <p:nvPr>
            <p:ph idx="1"/>
          </p:nvPr>
        </p:nvSpPr>
        <p:spPr>
          <a:xfrm>
            <a:off x="276225" y="1628775"/>
            <a:ext cx="3448050" cy="3886200"/>
          </a:xfrm>
        </p:spPr>
        <p:txBody>
          <a:bodyPr>
            <a:noAutofit/>
          </a:bodyPr>
          <a:lstStyle/>
          <a:p>
            <a:pPr marL="0" indent="0">
              <a:buNone/>
            </a:pPr>
            <a:r>
              <a:rPr lang="en-US" sz="3200" dirty="0" err="1"/>
              <a:t>int</a:t>
            </a:r>
            <a:r>
              <a:rPr lang="en-US" sz="3200" dirty="0"/>
              <a:t> x = 0;</a:t>
            </a:r>
          </a:p>
          <a:p>
            <a:pPr marL="0" indent="0">
              <a:buNone/>
            </a:pPr>
            <a:r>
              <a:rPr lang="en-US" sz="3200" dirty="0"/>
              <a:t>try {</a:t>
            </a:r>
          </a:p>
          <a:p>
            <a:pPr marL="0" indent="0">
              <a:buNone/>
            </a:pPr>
            <a:r>
              <a:rPr lang="en-US" sz="3200" dirty="0"/>
              <a:t>	x=1;</a:t>
            </a:r>
          </a:p>
          <a:p>
            <a:pPr marL="0" indent="0">
              <a:buNone/>
            </a:pPr>
            <a:r>
              <a:rPr lang="en-US" sz="3200" dirty="0"/>
              <a:t>}</a:t>
            </a:r>
          </a:p>
          <a:p>
            <a:pPr marL="0" indent="0">
              <a:buNone/>
            </a:pPr>
            <a:r>
              <a:rPr lang="en-US" sz="3200" dirty="0"/>
              <a:t>catch (Exception e)</a:t>
            </a:r>
          </a:p>
          <a:p>
            <a:pPr marL="0" indent="0">
              <a:buNone/>
            </a:pPr>
            <a:r>
              <a:rPr lang="en-US" sz="3200" dirty="0"/>
              <a:t>{</a:t>
            </a:r>
          </a:p>
          <a:p>
            <a:pPr marL="0" indent="0">
              <a:buNone/>
            </a:pPr>
            <a:r>
              <a:rPr lang="en-US" sz="3200" dirty="0"/>
              <a:t>}</a:t>
            </a:r>
          </a:p>
          <a:p>
            <a:pPr marL="0" indent="0">
              <a:buNone/>
            </a:pPr>
            <a:r>
              <a:rPr lang="en-US" sz="3200" dirty="0"/>
              <a:t> </a:t>
            </a:r>
          </a:p>
        </p:txBody>
      </p:sp>
      <p:sp>
        <p:nvSpPr>
          <p:cNvPr id="5" name="Notched Right Arrow 4"/>
          <p:cNvSpPr/>
          <p:nvPr/>
        </p:nvSpPr>
        <p:spPr>
          <a:xfrm>
            <a:off x="3724275" y="3200400"/>
            <a:ext cx="2466975" cy="74295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6829425" y="1628775"/>
            <a:ext cx="3914775" cy="39814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err="1"/>
              <a:t>int</a:t>
            </a:r>
            <a:r>
              <a:rPr lang="en-US" dirty="0"/>
              <a:t> x=1;</a:t>
            </a:r>
          </a:p>
        </p:txBody>
      </p:sp>
      <p:sp>
        <p:nvSpPr>
          <p:cNvPr id="7" name="TextBox 6"/>
          <p:cNvSpPr txBox="1"/>
          <p:nvPr/>
        </p:nvSpPr>
        <p:spPr>
          <a:xfrm>
            <a:off x="3099725" y="5610224"/>
            <a:ext cx="6821226" cy="369332"/>
          </a:xfrm>
          <a:prstGeom prst="rect">
            <a:avLst/>
          </a:prstGeom>
          <a:noFill/>
        </p:spPr>
        <p:txBody>
          <a:bodyPr wrap="none" rtlCol="0">
            <a:spAutoFit/>
          </a:bodyPr>
          <a:lstStyle/>
          <a:p>
            <a:r>
              <a:rPr lang="en-US" dirty="0"/>
              <a:t>Only for cases where the code in question can NOT throw an exception</a:t>
            </a:r>
          </a:p>
        </p:txBody>
      </p:sp>
    </p:spTree>
    <p:extLst>
      <p:ext uri="{BB962C8B-B14F-4D97-AF65-F5344CB8AC3E}">
        <p14:creationId xmlns:p14="http://schemas.microsoft.com/office/powerpoint/2010/main" val="1764919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Expression Optimization</a:t>
            </a:r>
          </a:p>
        </p:txBody>
      </p:sp>
      <p:sp>
        <p:nvSpPr>
          <p:cNvPr id="4" name="TextBox 3"/>
          <p:cNvSpPr txBox="1"/>
          <p:nvPr/>
        </p:nvSpPr>
        <p:spPr>
          <a:xfrm>
            <a:off x="838200" y="2714625"/>
            <a:ext cx="2751010" cy="1200329"/>
          </a:xfrm>
          <a:prstGeom prst="rect">
            <a:avLst/>
          </a:prstGeom>
          <a:noFill/>
        </p:spPr>
        <p:txBody>
          <a:bodyPr wrap="none" rtlCol="0">
            <a:spAutoFit/>
          </a:bodyPr>
          <a:lstStyle/>
          <a:p>
            <a:r>
              <a:rPr lang="en-US" dirty="0"/>
              <a:t>{</a:t>
            </a:r>
          </a:p>
          <a:p>
            <a:r>
              <a:rPr lang="en-US" dirty="0"/>
              <a:t>	</a:t>
            </a:r>
            <a:r>
              <a:rPr lang="en-US" dirty="0" err="1"/>
              <a:t>int</a:t>
            </a:r>
            <a:r>
              <a:rPr lang="en-US" dirty="0"/>
              <a:t> a[];</a:t>
            </a:r>
          </a:p>
          <a:p>
            <a:r>
              <a:rPr lang="en-US" dirty="0"/>
              <a:t>	a = new </a:t>
            </a:r>
            <a:r>
              <a:rPr lang="en-US" dirty="0" err="1"/>
              <a:t>int</a:t>
            </a:r>
            <a:r>
              <a:rPr lang="en-US" dirty="0"/>
              <a:t> [100];</a:t>
            </a:r>
          </a:p>
          <a:p>
            <a:r>
              <a:rPr lang="en-US" dirty="0"/>
              <a:t>}</a:t>
            </a:r>
          </a:p>
        </p:txBody>
      </p:sp>
      <p:sp>
        <p:nvSpPr>
          <p:cNvPr id="5" name="Notched Right Arrow 4"/>
          <p:cNvSpPr/>
          <p:nvPr/>
        </p:nvSpPr>
        <p:spPr>
          <a:xfrm>
            <a:off x="4267200" y="3190875"/>
            <a:ext cx="2466975" cy="74295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412165" y="3130123"/>
            <a:ext cx="3773662" cy="369332"/>
          </a:xfrm>
          <a:prstGeom prst="rect">
            <a:avLst/>
          </a:prstGeom>
          <a:noFill/>
        </p:spPr>
        <p:txBody>
          <a:bodyPr wrap="none" rtlCol="0">
            <a:spAutoFit/>
          </a:bodyPr>
          <a:lstStyle/>
          <a:p>
            <a:r>
              <a:rPr lang="en-US" dirty="0"/>
              <a:t>// don’t do anything – a is never used!</a:t>
            </a:r>
          </a:p>
        </p:txBody>
      </p:sp>
    </p:spTree>
    <p:extLst>
      <p:ext uri="{BB962C8B-B14F-4D97-AF65-F5344CB8AC3E}">
        <p14:creationId xmlns:p14="http://schemas.microsoft.com/office/powerpoint/2010/main" val="30354275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 Unrolling</a:t>
            </a:r>
          </a:p>
        </p:txBody>
      </p:sp>
      <p:sp>
        <p:nvSpPr>
          <p:cNvPr id="4" name="TextBox 3"/>
          <p:cNvSpPr txBox="1"/>
          <p:nvPr/>
        </p:nvSpPr>
        <p:spPr>
          <a:xfrm>
            <a:off x="838200" y="2714625"/>
            <a:ext cx="2563907" cy="646331"/>
          </a:xfrm>
          <a:prstGeom prst="rect">
            <a:avLst/>
          </a:prstGeom>
          <a:noFill/>
        </p:spPr>
        <p:txBody>
          <a:bodyPr wrap="none" rtlCol="0">
            <a:spAutoFit/>
          </a:bodyPr>
          <a:lstStyle/>
          <a:p>
            <a:r>
              <a:rPr lang="en-US" dirty="0"/>
              <a:t>for (</a:t>
            </a:r>
            <a:r>
              <a:rPr lang="en-US" dirty="0" err="1"/>
              <a:t>int</a:t>
            </a:r>
            <a:r>
              <a:rPr lang="en-US" dirty="0"/>
              <a:t> x = 0;x&lt;100;x++)</a:t>
            </a:r>
          </a:p>
          <a:p>
            <a:r>
              <a:rPr lang="en-US" dirty="0"/>
              <a:t>	</a:t>
            </a:r>
            <a:r>
              <a:rPr lang="en-US" dirty="0" err="1"/>
              <a:t>doSomething</a:t>
            </a:r>
            <a:r>
              <a:rPr lang="en-US" dirty="0"/>
              <a:t>();</a:t>
            </a:r>
          </a:p>
        </p:txBody>
      </p:sp>
      <p:sp>
        <p:nvSpPr>
          <p:cNvPr id="5" name="Notched Right Arrow 4"/>
          <p:cNvSpPr/>
          <p:nvPr/>
        </p:nvSpPr>
        <p:spPr>
          <a:xfrm>
            <a:off x="4267200" y="3190875"/>
            <a:ext cx="2466975" cy="74295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421690" y="1854190"/>
            <a:ext cx="2563907" cy="3416320"/>
          </a:xfrm>
          <a:prstGeom prst="rect">
            <a:avLst/>
          </a:prstGeom>
          <a:noFill/>
        </p:spPr>
        <p:txBody>
          <a:bodyPr wrap="none" rtlCol="0">
            <a:spAutoFit/>
          </a:bodyPr>
          <a:lstStyle/>
          <a:p>
            <a:r>
              <a:rPr lang="en-US" dirty="0"/>
              <a:t>for (</a:t>
            </a:r>
            <a:r>
              <a:rPr lang="en-US" dirty="0" err="1"/>
              <a:t>int</a:t>
            </a:r>
            <a:r>
              <a:rPr lang="en-US" dirty="0"/>
              <a:t> x=0;x&lt;10;x++) {</a:t>
            </a:r>
          </a:p>
          <a:p>
            <a:r>
              <a:rPr lang="en-US" dirty="0"/>
              <a:t>	</a:t>
            </a:r>
            <a:r>
              <a:rPr lang="en-US" dirty="0" err="1"/>
              <a:t>doSomething</a:t>
            </a:r>
            <a:r>
              <a:rPr lang="en-US" dirty="0"/>
              <a:t>();</a:t>
            </a:r>
          </a:p>
          <a:p>
            <a:r>
              <a:rPr lang="en-US" dirty="0"/>
              <a:t>	</a:t>
            </a:r>
            <a:r>
              <a:rPr lang="en-US" dirty="0" err="1"/>
              <a:t>doSomething</a:t>
            </a:r>
            <a:r>
              <a:rPr lang="en-US" dirty="0"/>
              <a:t>();</a:t>
            </a:r>
          </a:p>
          <a:p>
            <a:r>
              <a:rPr lang="en-US" dirty="0"/>
              <a:t>	</a:t>
            </a:r>
            <a:r>
              <a:rPr lang="en-US" dirty="0" err="1"/>
              <a:t>doSomething</a:t>
            </a:r>
            <a:r>
              <a:rPr lang="en-US" dirty="0"/>
              <a:t>();</a:t>
            </a:r>
          </a:p>
          <a:p>
            <a:r>
              <a:rPr lang="en-US" dirty="0"/>
              <a:t>	</a:t>
            </a:r>
            <a:r>
              <a:rPr lang="en-US" dirty="0" err="1"/>
              <a:t>doSomething</a:t>
            </a:r>
            <a:r>
              <a:rPr lang="en-US" dirty="0"/>
              <a:t>();</a:t>
            </a:r>
          </a:p>
          <a:p>
            <a:r>
              <a:rPr lang="en-US" dirty="0"/>
              <a:t>	</a:t>
            </a:r>
            <a:r>
              <a:rPr lang="en-US" dirty="0" err="1"/>
              <a:t>doSomething</a:t>
            </a:r>
            <a:r>
              <a:rPr lang="en-US" dirty="0"/>
              <a:t>();</a:t>
            </a:r>
          </a:p>
          <a:p>
            <a:r>
              <a:rPr lang="en-US" dirty="0"/>
              <a:t>	</a:t>
            </a:r>
            <a:r>
              <a:rPr lang="en-US" dirty="0" err="1"/>
              <a:t>doSomething</a:t>
            </a:r>
            <a:r>
              <a:rPr lang="en-US" dirty="0"/>
              <a:t>();</a:t>
            </a:r>
          </a:p>
          <a:p>
            <a:r>
              <a:rPr lang="en-US" dirty="0"/>
              <a:t>	</a:t>
            </a:r>
            <a:r>
              <a:rPr lang="en-US" dirty="0" err="1"/>
              <a:t>doSomething</a:t>
            </a:r>
            <a:r>
              <a:rPr lang="en-US" dirty="0"/>
              <a:t>();</a:t>
            </a:r>
          </a:p>
          <a:p>
            <a:r>
              <a:rPr lang="en-US" dirty="0"/>
              <a:t>	</a:t>
            </a:r>
            <a:r>
              <a:rPr lang="en-US" dirty="0" err="1"/>
              <a:t>doSomething</a:t>
            </a:r>
            <a:r>
              <a:rPr lang="en-US" dirty="0"/>
              <a:t>();</a:t>
            </a:r>
          </a:p>
          <a:p>
            <a:r>
              <a:rPr lang="en-US" dirty="0"/>
              <a:t>	</a:t>
            </a:r>
            <a:r>
              <a:rPr lang="en-US" dirty="0" err="1"/>
              <a:t>doSomething</a:t>
            </a:r>
            <a:r>
              <a:rPr lang="en-US" dirty="0"/>
              <a:t>();</a:t>
            </a:r>
          </a:p>
          <a:p>
            <a:r>
              <a:rPr lang="en-US" dirty="0"/>
              <a:t>	</a:t>
            </a:r>
            <a:r>
              <a:rPr lang="en-US" dirty="0" err="1"/>
              <a:t>doSomething</a:t>
            </a:r>
            <a:r>
              <a:rPr lang="en-US" dirty="0"/>
              <a:t>();</a:t>
            </a:r>
          </a:p>
          <a:p>
            <a:r>
              <a:rPr lang="en-US" dirty="0"/>
              <a:t>}</a:t>
            </a:r>
          </a:p>
        </p:txBody>
      </p:sp>
      <p:sp>
        <p:nvSpPr>
          <p:cNvPr id="3" name="TextBox 2"/>
          <p:cNvSpPr txBox="1"/>
          <p:nvPr/>
        </p:nvSpPr>
        <p:spPr>
          <a:xfrm>
            <a:off x="2047875" y="5791200"/>
            <a:ext cx="9008556" cy="369332"/>
          </a:xfrm>
          <a:prstGeom prst="rect">
            <a:avLst/>
          </a:prstGeom>
          <a:noFill/>
        </p:spPr>
        <p:txBody>
          <a:bodyPr wrap="none" rtlCol="0">
            <a:spAutoFit/>
          </a:bodyPr>
          <a:lstStyle/>
          <a:p>
            <a:r>
              <a:rPr lang="en-US" dirty="0"/>
              <a:t>How many times is x incremented and checked? There is another space vs time tradeoff here…</a:t>
            </a:r>
          </a:p>
        </p:txBody>
      </p:sp>
    </p:spTree>
    <p:extLst>
      <p:ext uri="{BB962C8B-B14F-4D97-AF65-F5344CB8AC3E}">
        <p14:creationId xmlns:p14="http://schemas.microsoft.com/office/powerpoint/2010/main" val="3904884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Unswitching</a:t>
            </a:r>
            <a:endParaRPr lang="en-US" dirty="0"/>
          </a:p>
        </p:txBody>
      </p:sp>
      <p:sp>
        <p:nvSpPr>
          <p:cNvPr id="4" name="TextBox 3"/>
          <p:cNvSpPr txBox="1"/>
          <p:nvPr/>
        </p:nvSpPr>
        <p:spPr>
          <a:xfrm>
            <a:off x="958208" y="2823686"/>
            <a:ext cx="1976823" cy="1477328"/>
          </a:xfrm>
          <a:prstGeom prst="rect">
            <a:avLst/>
          </a:prstGeom>
          <a:noFill/>
        </p:spPr>
        <p:txBody>
          <a:bodyPr wrap="none" rtlCol="0">
            <a:spAutoFit/>
          </a:bodyPr>
          <a:lstStyle/>
          <a:p>
            <a:r>
              <a:rPr lang="en-US" dirty="0"/>
              <a:t>for (</a:t>
            </a:r>
            <a:r>
              <a:rPr lang="en-US" dirty="0" err="1"/>
              <a:t>i</a:t>
            </a:r>
            <a:r>
              <a:rPr lang="en-US" dirty="0"/>
              <a:t> = 0; </a:t>
            </a:r>
            <a:r>
              <a:rPr lang="en-US" dirty="0" err="1"/>
              <a:t>i</a:t>
            </a:r>
            <a:r>
              <a:rPr lang="en-US" dirty="0"/>
              <a:t> &lt; N; </a:t>
            </a:r>
            <a:r>
              <a:rPr lang="en-US" dirty="0" err="1"/>
              <a:t>i</a:t>
            </a:r>
            <a:r>
              <a:rPr lang="en-US" dirty="0"/>
              <a:t>++)</a:t>
            </a:r>
          </a:p>
          <a:p>
            <a:r>
              <a:rPr lang="en-US" dirty="0"/>
              <a:t>  if (x)</a:t>
            </a:r>
          </a:p>
          <a:p>
            <a:r>
              <a:rPr lang="en-US" dirty="0"/>
              <a:t>    a[</a:t>
            </a:r>
            <a:r>
              <a:rPr lang="en-US" dirty="0" err="1"/>
              <a:t>i</a:t>
            </a:r>
            <a:r>
              <a:rPr lang="en-US" dirty="0"/>
              <a:t>] = 0;</a:t>
            </a:r>
          </a:p>
          <a:p>
            <a:r>
              <a:rPr lang="en-US" dirty="0"/>
              <a:t>  else</a:t>
            </a:r>
          </a:p>
          <a:p>
            <a:r>
              <a:rPr lang="en-US" dirty="0"/>
              <a:t>    b[</a:t>
            </a:r>
            <a:r>
              <a:rPr lang="en-US" dirty="0" err="1"/>
              <a:t>i</a:t>
            </a:r>
            <a:r>
              <a:rPr lang="en-US" dirty="0"/>
              <a:t>] = 0;</a:t>
            </a:r>
          </a:p>
        </p:txBody>
      </p:sp>
      <p:sp>
        <p:nvSpPr>
          <p:cNvPr id="5" name="Notched Right Arrow 4"/>
          <p:cNvSpPr/>
          <p:nvPr/>
        </p:nvSpPr>
        <p:spPr>
          <a:xfrm>
            <a:off x="4267200" y="3190875"/>
            <a:ext cx="2466975" cy="74295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421690" y="2546688"/>
            <a:ext cx="2082621" cy="1754326"/>
          </a:xfrm>
          <a:prstGeom prst="rect">
            <a:avLst/>
          </a:prstGeom>
          <a:noFill/>
        </p:spPr>
        <p:txBody>
          <a:bodyPr wrap="none" rtlCol="0">
            <a:spAutoFit/>
          </a:bodyPr>
          <a:lstStyle/>
          <a:p>
            <a:r>
              <a:rPr lang="en-US" dirty="0"/>
              <a:t>if (x)</a:t>
            </a:r>
          </a:p>
          <a:p>
            <a:r>
              <a:rPr lang="en-US" dirty="0"/>
              <a:t>  for (</a:t>
            </a:r>
            <a:r>
              <a:rPr lang="en-US" dirty="0" err="1"/>
              <a:t>i</a:t>
            </a:r>
            <a:r>
              <a:rPr lang="en-US" dirty="0"/>
              <a:t> = 0; </a:t>
            </a:r>
            <a:r>
              <a:rPr lang="en-US" dirty="0" err="1"/>
              <a:t>i</a:t>
            </a:r>
            <a:r>
              <a:rPr lang="en-US" dirty="0"/>
              <a:t> &lt; N; </a:t>
            </a:r>
            <a:r>
              <a:rPr lang="en-US" dirty="0" err="1"/>
              <a:t>i</a:t>
            </a:r>
            <a:r>
              <a:rPr lang="en-US" dirty="0"/>
              <a:t>++)</a:t>
            </a:r>
          </a:p>
          <a:p>
            <a:r>
              <a:rPr lang="en-US" dirty="0"/>
              <a:t>    a[</a:t>
            </a:r>
            <a:r>
              <a:rPr lang="en-US" dirty="0" err="1"/>
              <a:t>i</a:t>
            </a:r>
            <a:r>
              <a:rPr lang="en-US" dirty="0"/>
              <a:t>] = 0;</a:t>
            </a:r>
          </a:p>
          <a:p>
            <a:r>
              <a:rPr lang="en-US" dirty="0"/>
              <a:t>else</a:t>
            </a:r>
          </a:p>
          <a:p>
            <a:r>
              <a:rPr lang="en-US" dirty="0"/>
              <a:t>  for (</a:t>
            </a:r>
            <a:r>
              <a:rPr lang="en-US" dirty="0" err="1"/>
              <a:t>i</a:t>
            </a:r>
            <a:r>
              <a:rPr lang="en-US" dirty="0"/>
              <a:t> = 0; </a:t>
            </a:r>
            <a:r>
              <a:rPr lang="en-US" dirty="0" err="1"/>
              <a:t>i</a:t>
            </a:r>
            <a:r>
              <a:rPr lang="en-US" dirty="0"/>
              <a:t> &lt; N; </a:t>
            </a:r>
            <a:r>
              <a:rPr lang="en-US" dirty="0" err="1"/>
              <a:t>i</a:t>
            </a:r>
            <a:r>
              <a:rPr lang="en-US" dirty="0"/>
              <a:t>++)</a:t>
            </a:r>
          </a:p>
          <a:p>
            <a:r>
              <a:rPr lang="en-US" dirty="0"/>
              <a:t>    b[</a:t>
            </a:r>
            <a:r>
              <a:rPr lang="en-US" dirty="0" err="1"/>
              <a:t>i</a:t>
            </a:r>
            <a:r>
              <a:rPr lang="en-US" dirty="0"/>
              <a:t>] = 0;</a:t>
            </a:r>
          </a:p>
        </p:txBody>
      </p:sp>
      <p:sp>
        <p:nvSpPr>
          <p:cNvPr id="3" name="TextBox 2"/>
          <p:cNvSpPr txBox="1"/>
          <p:nvPr/>
        </p:nvSpPr>
        <p:spPr>
          <a:xfrm>
            <a:off x="2047875" y="5791200"/>
            <a:ext cx="7395551" cy="369332"/>
          </a:xfrm>
          <a:prstGeom prst="rect">
            <a:avLst/>
          </a:prstGeom>
          <a:noFill/>
        </p:spPr>
        <p:txBody>
          <a:bodyPr wrap="none" rtlCol="0">
            <a:spAutoFit/>
          </a:bodyPr>
          <a:lstStyle/>
          <a:p>
            <a:r>
              <a:rPr lang="en-US" dirty="0"/>
              <a:t>How many times is x checked? There is another space vs time tradeoff here…</a:t>
            </a:r>
          </a:p>
        </p:txBody>
      </p:sp>
    </p:spTree>
    <p:extLst>
      <p:ext uri="{BB962C8B-B14F-4D97-AF65-F5344CB8AC3E}">
        <p14:creationId xmlns:p14="http://schemas.microsoft.com/office/powerpoint/2010/main" val="1445555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Tail Call Recursion</a:t>
            </a:r>
          </a:p>
        </p:txBody>
      </p:sp>
      <p:sp>
        <p:nvSpPr>
          <p:cNvPr id="3" name="Content Placeholder 2"/>
          <p:cNvSpPr>
            <a:spLocks noGrp="1"/>
          </p:cNvSpPr>
          <p:nvPr>
            <p:ph idx="1"/>
          </p:nvPr>
        </p:nvSpPr>
        <p:spPr/>
        <p:txBody>
          <a:bodyPr/>
          <a:lstStyle/>
          <a:p>
            <a:pPr marL="0" indent="0">
              <a:buNone/>
            </a:pPr>
            <a:r>
              <a:rPr lang="en-US" dirty="0"/>
              <a:t>Remember that every function/method call pushes and pops from the stack – there is a cost there. </a:t>
            </a:r>
          </a:p>
          <a:p>
            <a:pPr marL="0" indent="0">
              <a:buNone/>
            </a:pPr>
            <a:r>
              <a:rPr lang="en-US" dirty="0"/>
              <a:t>What if we could “give” our stack space to the method that we are about to call, since we don’t need it anymore – we are returning whatever the function/method that we are about to call is returning?</a:t>
            </a:r>
          </a:p>
          <a:p>
            <a:pPr marL="0" indent="0">
              <a:buNone/>
            </a:pPr>
            <a:endParaRPr lang="en-US" dirty="0"/>
          </a:p>
        </p:txBody>
      </p:sp>
    </p:spTree>
    <p:extLst>
      <p:ext uri="{BB962C8B-B14F-4D97-AF65-F5344CB8AC3E}">
        <p14:creationId xmlns:p14="http://schemas.microsoft.com/office/powerpoint/2010/main" val="35030555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Tail Recursion</a:t>
            </a:r>
          </a:p>
        </p:txBody>
      </p:sp>
      <p:sp>
        <p:nvSpPr>
          <p:cNvPr id="4" name="TextBox 3"/>
          <p:cNvSpPr txBox="1"/>
          <p:nvPr/>
        </p:nvSpPr>
        <p:spPr>
          <a:xfrm>
            <a:off x="929633" y="2309783"/>
            <a:ext cx="1820307" cy="2862322"/>
          </a:xfrm>
          <a:prstGeom prst="rect">
            <a:avLst/>
          </a:prstGeom>
          <a:noFill/>
        </p:spPr>
        <p:txBody>
          <a:bodyPr wrap="none" rtlCol="0">
            <a:spAutoFit/>
          </a:bodyPr>
          <a:lstStyle/>
          <a:p>
            <a:r>
              <a:rPr lang="en-US" dirty="0" err="1"/>
              <a:t>int</a:t>
            </a:r>
            <a:r>
              <a:rPr lang="en-US" dirty="0"/>
              <a:t> f (</a:t>
            </a:r>
            <a:r>
              <a:rPr lang="en-US" dirty="0" err="1"/>
              <a:t>int</a:t>
            </a:r>
            <a:r>
              <a:rPr lang="en-US" dirty="0"/>
              <a:t> </a:t>
            </a:r>
            <a:r>
              <a:rPr lang="en-US" dirty="0" err="1"/>
              <a:t>i</a:t>
            </a:r>
            <a:r>
              <a:rPr lang="en-US" dirty="0"/>
              <a:t>)</a:t>
            </a:r>
          </a:p>
          <a:p>
            <a:r>
              <a:rPr lang="en-US" dirty="0"/>
              <a:t>{</a:t>
            </a:r>
          </a:p>
          <a:p>
            <a:r>
              <a:rPr lang="en-US" dirty="0"/>
              <a:t>  if (</a:t>
            </a:r>
            <a:r>
              <a:rPr lang="en-US" dirty="0" err="1"/>
              <a:t>i</a:t>
            </a:r>
            <a:r>
              <a:rPr lang="en-US" dirty="0"/>
              <a:t> &gt; 0)</a:t>
            </a:r>
          </a:p>
          <a:p>
            <a:r>
              <a:rPr lang="en-US" dirty="0"/>
              <a:t>    {</a:t>
            </a:r>
          </a:p>
          <a:p>
            <a:r>
              <a:rPr lang="en-US" dirty="0"/>
              <a:t>      g (</a:t>
            </a:r>
            <a:r>
              <a:rPr lang="en-US" dirty="0" err="1"/>
              <a:t>i</a:t>
            </a:r>
            <a:r>
              <a:rPr lang="en-US" dirty="0"/>
              <a:t>);</a:t>
            </a:r>
          </a:p>
          <a:p>
            <a:r>
              <a:rPr lang="en-US" dirty="0"/>
              <a:t>      return f (</a:t>
            </a:r>
            <a:r>
              <a:rPr lang="en-US" dirty="0" err="1"/>
              <a:t>i</a:t>
            </a:r>
            <a:r>
              <a:rPr lang="en-US" dirty="0"/>
              <a:t> - 1);</a:t>
            </a:r>
          </a:p>
          <a:p>
            <a:r>
              <a:rPr lang="en-US" dirty="0"/>
              <a:t>    }</a:t>
            </a:r>
          </a:p>
          <a:p>
            <a:r>
              <a:rPr lang="en-US" dirty="0"/>
              <a:t>  else</a:t>
            </a:r>
          </a:p>
          <a:p>
            <a:r>
              <a:rPr lang="en-US" dirty="0"/>
              <a:t>    return 0;</a:t>
            </a:r>
          </a:p>
          <a:p>
            <a:r>
              <a:rPr lang="en-US" dirty="0"/>
              <a:t>}</a:t>
            </a:r>
          </a:p>
        </p:txBody>
      </p:sp>
      <p:sp>
        <p:nvSpPr>
          <p:cNvPr id="5" name="Notched Right Arrow 4"/>
          <p:cNvSpPr/>
          <p:nvPr/>
        </p:nvSpPr>
        <p:spPr>
          <a:xfrm>
            <a:off x="4267200" y="3190875"/>
            <a:ext cx="2466975" cy="74295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412165" y="1441788"/>
            <a:ext cx="1540806" cy="3693319"/>
          </a:xfrm>
          <a:prstGeom prst="rect">
            <a:avLst/>
          </a:prstGeom>
          <a:noFill/>
        </p:spPr>
        <p:txBody>
          <a:bodyPr wrap="none" rtlCol="0">
            <a:spAutoFit/>
          </a:bodyPr>
          <a:lstStyle/>
          <a:p>
            <a:r>
              <a:rPr lang="en-US" dirty="0" err="1"/>
              <a:t>int</a:t>
            </a:r>
            <a:r>
              <a:rPr lang="en-US" dirty="0"/>
              <a:t> f (</a:t>
            </a:r>
            <a:r>
              <a:rPr lang="en-US" dirty="0" err="1"/>
              <a:t>int</a:t>
            </a:r>
            <a:r>
              <a:rPr lang="en-US" dirty="0"/>
              <a:t> </a:t>
            </a:r>
            <a:r>
              <a:rPr lang="en-US" dirty="0" err="1"/>
              <a:t>i</a:t>
            </a:r>
            <a:r>
              <a:rPr lang="en-US" dirty="0"/>
              <a:t>)</a:t>
            </a:r>
          </a:p>
          <a:p>
            <a:r>
              <a:rPr lang="en-US" dirty="0"/>
              <a:t>{</a:t>
            </a:r>
          </a:p>
          <a:p>
            <a:r>
              <a:rPr lang="en-US" dirty="0"/>
              <a:t> entry:</a:t>
            </a:r>
          </a:p>
          <a:p>
            <a:endParaRPr lang="en-US" dirty="0"/>
          </a:p>
          <a:p>
            <a:r>
              <a:rPr lang="en-US" dirty="0"/>
              <a:t>  if (</a:t>
            </a:r>
            <a:r>
              <a:rPr lang="en-US" dirty="0" err="1"/>
              <a:t>i</a:t>
            </a:r>
            <a:r>
              <a:rPr lang="en-US" dirty="0"/>
              <a:t> &gt; 0)</a:t>
            </a:r>
          </a:p>
          <a:p>
            <a:r>
              <a:rPr lang="en-US" dirty="0"/>
              <a:t>    {</a:t>
            </a:r>
          </a:p>
          <a:p>
            <a:r>
              <a:rPr lang="en-US" dirty="0"/>
              <a:t>      g (</a:t>
            </a:r>
            <a:r>
              <a:rPr lang="en-US" dirty="0" err="1"/>
              <a:t>i</a:t>
            </a:r>
            <a:r>
              <a:rPr lang="en-US" dirty="0"/>
              <a:t>);</a:t>
            </a:r>
          </a:p>
          <a:p>
            <a:r>
              <a:rPr lang="en-US" dirty="0"/>
              <a:t>      </a:t>
            </a:r>
            <a:r>
              <a:rPr lang="en-US" dirty="0" err="1"/>
              <a:t>i</a:t>
            </a:r>
            <a:r>
              <a:rPr lang="en-US" dirty="0"/>
              <a:t>--;</a:t>
            </a:r>
          </a:p>
          <a:p>
            <a:r>
              <a:rPr lang="en-US" dirty="0"/>
              <a:t>      </a:t>
            </a:r>
            <a:r>
              <a:rPr lang="en-US" dirty="0" err="1"/>
              <a:t>goto</a:t>
            </a:r>
            <a:r>
              <a:rPr lang="en-US" dirty="0"/>
              <a:t> entry;</a:t>
            </a:r>
          </a:p>
          <a:p>
            <a:r>
              <a:rPr lang="en-US" dirty="0"/>
              <a:t>    }</a:t>
            </a:r>
          </a:p>
          <a:p>
            <a:r>
              <a:rPr lang="en-US" dirty="0"/>
              <a:t>  else</a:t>
            </a:r>
          </a:p>
          <a:p>
            <a:r>
              <a:rPr lang="en-US" dirty="0"/>
              <a:t>    return 0;</a:t>
            </a:r>
          </a:p>
          <a:p>
            <a:r>
              <a:rPr lang="en-US" dirty="0"/>
              <a:t>}</a:t>
            </a:r>
          </a:p>
        </p:txBody>
      </p:sp>
    </p:spTree>
    <p:extLst>
      <p:ext uri="{BB962C8B-B14F-4D97-AF65-F5344CB8AC3E}">
        <p14:creationId xmlns:p14="http://schemas.microsoft.com/office/powerpoint/2010/main" val="1317800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95325"/>
            <a:ext cx="10820399" cy="5476875"/>
          </a:xfrm>
        </p:spPr>
        <p:txBody>
          <a:bodyPr>
            <a:normAutofit/>
          </a:bodyPr>
          <a:lstStyle/>
          <a:p>
            <a:r>
              <a:rPr lang="en-US" dirty="0"/>
              <a:t>An optimization is a transformation of an AST node or group of AST nodes to an AST node or group of AST nodes that is either faster to execute, smaller in generated code size, or both.</a:t>
            </a:r>
          </a:p>
        </p:txBody>
      </p:sp>
    </p:spTree>
    <p:extLst>
      <p:ext uri="{BB962C8B-B14F-4D97-AF65-F5344CB8AC3E}">
        <p14:creationId xmlns:p14="http://schemas.microsoft.com/office/powerpoint/2010/main" val="40064084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many more</a:t>
            </a:r>
          </a:p>
        </p:txBody>
      </p:sp>
      <p:sp>
        <p:nvSpPr>
          <p:cNvPr id="3" name="Content Placeholder 2"/>
          <p:cNvSpPr>
            <a:spLocks noGrp="1"/>
          </p:cNvSpPr>
          <p:nvPr>
            <p:ph idx="1"/>
          </p:nvPr>
        </p:nvSpPr>
        <p:spPr/>
        <p:txBody>
          <a:bodyPr/>
          <a:lstStyle/>
          <a:p>
            <a:pPr marL="0" indent="0">
              <a:buNone/>
            </a:pPr>
            <a:r>
              <a:rPr lang="en-US" dirty="0"/>
              <a:t>Some optimizations are CPU family specific; these usually come AFTER code generation and are called peephole optimizations (imagine looking at only a few lines of assembly through a peephole).</a:t>
            </a:r>
          </a:p>
          <a:p>
            <a:pPr marL="0" indent="0">
              <a:buNone/>
            </a:pPr>
            <a:r>
              <a:rPr lang="en-US" dirty="0"/>
              <a:t>Example: In x86, it is faster to </a:t>
            </a:r>
            <a:r>
              <a:rPr lang="en-US" dirty="0" err="1"/>
              <a:t>xor</a:t>
            </a:r>
            <a:r>
              <a:rPr lang="en-US" dirty="0"/>
              <a:t> EAX,EAX than it is to </a:t>
            </a:r>
            <a:r>
              <a:rPr lang="en-US" dirty="0" err="1"/>
              <a:t>mov</a:t>
            </a:r>
            <a:r>
              <a:rPr lang="en-US" dirty="0"/>
              <a:t> #0,EAX</a:t>
            </a:r>
          </a:p>
          <a:p>
            <a:pPr marL="0" indent="0">
              <a:buNone/>
            </a:pPr>
            <a:r>
              <a:rPr lang="en-US" dirty="0"/>
              <a:t>These optimizations are highly dependent on machine specifics and don’t tend to age gracefully.</a:t>
            </a:r>
          </a:p>
          <a:p>
            <a:pPr marL="0" indent="0">
              <a:buNone/>
            </a:pPr>
            <a:r>
              <a:rPr lang="en-US" dirty="0"/>
              <a:t>Some optimizations are generational – whole generations of CPUs support some new feature</a:t>
            </a:r>
          </a:p>
          <a:p>
            <a:pPr marL="0" indent="0">
              <a:buNone/>
            </a:pPr>
            <a:r>
              <a:rPr lang="en-US" dirty="0"/>
              <a:t>Example</a:t>
            </a:r>
            <a:r>
              <a:rPr lang="en-US"/>
              <a:t>: CPUs </a:t>
            </a:r>
            <a:r>
              <a:rPr lang="en-US" dirty="0"/>
              <a:t>now support some level of vector math.</a:t>
            </a:r>
          </a:p>
        </p:txBody>
      </p:sp>
    </p:spTree>
    <p:extLst>
      <p:ext uri="{BB962C8B-B14F-4D97-AF65-F5344CB8AC3E}">
        <p14:creationId xmlns:p14="http://schemas.microsoft.com/office/powerpoint/2010/main" val="35706486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Optimization Summary</a:t>
            </a:r>
          </a:p>
        </p:txBody>
      </p:sp>
      <p:sp>
        <p:nvSpPr>
          <p:cNvPr id="3" name="Content Placeholder 2"/>
          <p:cNvSpPr>
            <a:spLocks noGrp="1"/>
          </p:cNvSpPr>
          <p:nvPr>
            <p:ph idx="1"/>
          </p:nvPr>
        </p:nvSpPr>
        <p:spPr/>
        <p:txBody>
          <a:bodyPr/>
          <a:lstStyle/>
          <a:p>
            <a:r>
              <a:rPr lang="en-US" dirty="0"/>
              <a:t>Optimizations make your code faster</a:t>
            </a:r>
          </a:p>
          <a:p>
            <a:r>
              <a:rPr lang="en-US" dirty="0"/>
              <a:t>There are dozens of different code optimizations that can be done by a compiler. Not every compiler does every one.</a:t>
            </a:r>
          </a:p>
          <a:p>
            <a:r>
              <a:rPr lang="en-US" dirty="0"/>
              <a:t>Each optimization works on the AST to transform the nodes to generate faster code.</a:t>
            </a:r>
          </a:p>
          <a:p>
            <a:r>
              <a:rPr lang="en-US" dirty="0"/>
              <a:t>Each of these can be built and tested in isolation. Most compilers let you turn them on and off individually, as well.</a:t>
            </a:r>
          </a:p>
          <a:p>
            <a:pPr marL="0" indent="0">
              <a:buNone/>
            </a:pPr>
            <a:endParaRPr lang="en-US" dirty="0"/>
          </a:p>
        </p:txBody>
      </p:sp>
    </p:spTree>
    <p:extLst>
      <p:ext uri="{BB962C8B-B14F-4D97-AF65-F5344CB8AC3E}">
        <p14:creationId xmlns:p14="http://schemas.microsoft.com/office/powerpoint/2010/main" val="1443213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a:t>
            </a:r>
          </a:p>
        </p:txBody>
      </p:sp>
      <p:sp>
        <p:nvSpPr>
          <p:cNvPr id="3" name="Content Placeholder 2"/>
          <p:cNvSpPr>
            <a:spLocks noGrp="1"/>
          </p:cNvSpPr>
          <p:nvPr>
            <p:ph type="subTitle" idx="1"/>
          </p:nvPr>
        </p:nvSpPr>
        <p:spPr/>
        <p:txBody>
          <a:bodyPr/>
          <a:lstStyle/>
          <a:p>
            <a:r>
              <a:rPr lang="en-US" dirty="0"/>
              <a:t>It’s actually not all that bad. Let’s try an example…</a:t>
            </a:r>
          </a:p>
        </p:txBody>
      </p:sp>
    </p:spTree>
    <p:extLst>
      <p:ext uri="{BB962C8B-B14F-4D97-AF65-F5344CB8AC3E}">
        <p14:creationId xmlns:p14="http://schemas.microsoft.com/office/powerpoint/2010/main" val="4182777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 Simplification</a:t>
            </a:r>
          </a:p>
        </p:txBody>
      </p:sp>
      <p:sp>
        <p:nvSpPr>
          <p:cNvPr id="3" name="Content Placeholder 2"/>
          <p:cNvSpPr>
            <a:spLocks noGrp="1"/>
          </p:cNvSpPr>
          <p:nvPr>
            <p:ph idx="1"/>
          </p:nvPr>
        </p:nvSpPr>
        <p:spPr>
          <a:xfrm>
            <a:off x="838200" y="1825625"/>
            <a:ext cx="1647825" cy="4351338"/>
          </a:xfrm>
        </p:spPr>
        <p:txBody>
          <a:bodyPr/>
          <a:lstStyle/>
          <a:p>
            <a:pPr marL="0" indent="0">
              <a:buNone/>
            </a:pPr>
            <a:r>
              <a:rPr lang="en-US" dirty="0"/>
              <a:t>a = x + 0; </a:t>
            </a:r>
          </a:p>
        </p:txBody>
      </p:sp>
      <p:sp>
        <p:nvSpPr>
          <p:cNvPr id="4" name="Rectangle 3"/>
          <p:cNvSpPr/>
          <p:nvPr/>
        </p:nvSpPr>
        <p:spPr>
          <a:xfrm>
            <a:off x="6010275" y="1609725"/>
            <a:ext cx="1714500" cy="1076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assignment</a:t>
            </a:r>
          </a:p>
        </p:txBody>
      </p:sp>
      <p:sp>
        <p:nvSpPr>
          <p:cNvPr id="5" name="Rectangle 4"/>
          <p:cNvSpPr/>
          <p:nvPr/>
        </p:nvSpPr>
        <p:spPr>
          <a:xfrm>
            <a:off x="4695825" y="3343275"/>
            <a:ext cx="1400175" cy="1104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 name="Rectangle 5"/>
          <p:cNvSpPr/>
          <p:nvPr/>
        </p:nvSpPr>
        <p:spPr>
          <a:xfrm>
            <a:off x="7943850" y="3429000"/>
            <a:ext cx="1466850" cy="933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a:t>
            </a:r>
          </a:p>
        </p:txBody>
      </p:sp>
      <p:sp>
        <p:nvSpPr>
          <p:cNvPr id="7" name="Rectangle 6"/>
          <p:cNvSpPr/>
          <p:nvPr/>
        </p:nvSpPr>
        <p:spPr>
          <a:xfrm>
            <a:off x="6867525" y="4838700"/>
            <a:ext cx="1609725" cy="125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8" name="Rectangle 7"/>
          <p:cNvSpPr/>
          <p:nvPr/>
        </p:nvSpPr>
        <p:spPr>
          <a:xfrm>
            <a:off x="9039225" y="4838700"/>
            <a:ext cx="1609725" cy="125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cxnSp>
        <p:nvCxnSpPr>
          <p:cNvPr id="10" name="Straight Connector 9"/>
          <p:cNvCxnSpPr>
            <a:stCxn id="4" idx="2"/>
            <a:endCxn id="5" idx="0"/>
          </p:cNvCxnSpPr>
          <p:nvPr/>
        </p:nvCxnSpPr>
        <p:spPr>
          <a:xfrm flipH="1">
            <a:off x="5395913" y="2686050"/>
            <a:ext cx="1471612" cy="657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2"/>
            <a:endCxn id="6" idx="0"/>
          </p:cNvCxnSpPr>
          <p:nvPr/>
        </p:nvCxnSpPr>
        <p:spPr>
          <a:xfrm>
            <a:off x="6867525" y="2686050"/>
            <a:ext cx="1809750" cy="742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 idx="2"/>
            <a:endCxn id="7" idx="0"/>
          </p:cNvCxnSpPr>
          <p:nvPr/>
        </p:nvCxnSpPr>
        <p:spPr>
          <a:xfrm flipH="1">
            <a:off x="7672388" y="4362450"/>
            <a:ext cx="1004887" cy="476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0"/>
            <a:endCxn id="6" idx="2"/>
          </p:cNvCxnSpPr>
          <p:nvPr/>
        </p:nvCxnSpPr>
        <p:spPr>
          <a:xfrm flipH="1" flipV="1">
            <a:off x="8677275" y="4362450"/>
            <a:ext cx="1166813" cy="4762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2075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might that compile?</a:t>
            </a:r>
          </a:p>
        </p:txBody>
      </p:sp>
      <p:sp>
        <p:nvSpPr>
          <p:cNvPr id="3" name="Content Placeholder 2"/>
          <p:cNvSpPr>
            <a:spLocks noGrp="1"/>
          </p:cNvSpPr>
          <p:nvPr>
            <p:ph idx="1"/>
          </p:nvPr>
        </p:nvSpPr>
        <p:spPr>
          <a:xfrm>
            <a:off x="3448050" y="1825625"/>
            <a:ext cx="7905750" cy="4351338"/>
          </a:xfrm>
        </p:spPr>
        <p:txBody>
          <a:bodyPr/>
          <a:lstStyle/>
          <a:p>
            <a:pPr marL="0" indent="0">
              <a:buNone/>
            </a:pPr>
            <a:r>
              <a:rPr lang="en-US" dirty="0"/>
              <a:t>Assume a very simple, literal compiler!</a:t>
            </a:r>
          </a:p>
          <a:p>
            <a:pPr marL="0" indent="0">
              <a:buNone/>
            </a:pPr>
            <a:endParaRPr lang="en-US" dirty="0"/>
          </a:p>
          <a:p>
            <a:pPr marL="0" indent="0">
              <a:buNone/>
            </a:pPr>
            <a:r>
              <a:rPr lang="en-US" dirty="0" err="1"/>
              <a:t>move.l</a:t>
            </a:r>
            <a:r>
              <a:rPr lang="en-US" dirty="0"/>
              <a:t> (x), D0</a:t>
            </a:r>
          </a:p>
          <a:p>
            <a:pPr marL="0" indent="0">
              <a:buNone/>
            </a:pPr>
            <a:r>
              <a:rPr lang="en-US" dirty="0" err="1"/>
              <a:t>add.l</a:t>
            </a:r>
            <a:r>
              <a:rPr lang="en-US" dirty="0"/>
              <a:t> #0, D0</a:t>
            </a:r>
          </a:p>
          <a:p>
            <a:pPr marL="0" indent="0">
              <a:buNone/>
            </a:pPr>
            <a:r>
              <a:rPr lang="en-US" dirty="0" err="1"/>
              <a:t>move.l</a:t>
            </a:r>
            <a:r>
              <a:rPr lang="en-US" dirty="0"/>
              <a:t> D0,(a)</a:t>
            </a:r>
          </a:p>
        </p:txBody>
      </p:sp>
      <p:sp>
        <p:nvSpPr>
          <p:cNvPr id="4" name="Content Placeholder 2"/>
          <p:cNvSpPr txBox="1">
            <a:spLocks/>
          </p:cNvSpPr>
          <p:nvPr/>
        </p:nvSpPr>
        <p:spPr>
          <a:xfrm>
            <a:off x="838200" y="1825625"/>
            <a:ext cx="16478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a = x + 0; </a:t>
            </a:r>
            <a:endParaRPr lang="en-US" dirty="0"/>
          </a:p>
        </p:txBody>
      </p:sp>
    </p:spTree>
    <p:extLst>
      <p:ext uri="{BB962C8B-B14F-4D97-AF65-F5344CB8AC3E}">
        <p14:creationId xmlns:p14="http://schemas.microsoft.com/office/powerpoint/2010/main" val="1221830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rule can we use to optimize this?</a:t>
            </a:r>
          </a:p>
        </p:txBody>
      </p:sp>
      <p:sp>
        <p:nvSpPr>
          <p:cNvPr id="3" name="Content Placeholder 2"/>
          <p:cNvSpPr>
            <a:spLocks noGrp="1"/>
          </p:cNvSpPr>
          <p:nvPr>
            <p:ph idx="1"/>
          </p:nvPr>
        </p:nvSpPr>
        <p:spPr>
          <a:xfrm>
            <a:off x="838200" y="1825625"/>
            <a:ext cx="10515600" cy="1079500"/>
          </a:xfrm>
        </p:spPr>
        <p:txBody>
          <a:bodyPr/>
          <a:lstStyle/>
          <a:p>
            <a:pPr marL="0" indent="0">
              <a:buNone/>
            </a:pPr>
            <a:r>
              <a:rPr lang="en-US" dirty="0"/>
              <a:t>If either operand of an Add node is of constant value “0”, remove the add node and replace it with the other operand.</a:t>
            </a:r>
          </a:p>
        </p:txBody>
      </p:sp>
      <p:sp>
        <p:nvSpPr>
          <p:cNvPr id="4" name="Rectangle 3"/>
          <p:cNvSpPr/>
          <p:nvPr/>
        </p:nvSpPr>
        <p:spPr>
          <a:xfrm>
            <a:off x="1914525" y="3133725"/>
            <a:ext cx="1466850" cy="933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a:t>
            </a:r>
          </a:p>
        </p:txBody>
      </p:sp>
      <p:sp>
        <p:nvSpPr>
          <p:cNvPr id="5" name="Rectangle 4"/>
          <p:cNvSpPr/>
          <p:nvPr/>
        </p:nvSpPr>
        <p:spPr>
          <a:xfrm>
            <a:off x="838200" y="4543425"/>
            <a:ext cx="1609725" cy="125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6" name="Rectangle 5"/>
          <p:cNvSpPr/>
          <p:nvPr/>
        </p:nvSpPr>
        <p:spPr>
          <a:xfrm>
            <a:off x="3009900" y="4543425"/>
            <a:ext cx="1609725" cy="125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cxnSp>
        <p:nvCxnSpPr>
          <p:cNvPr id="7" name="Straight Connector 6"/>
          <p:cNvCxnSpPr>
            <a:stCxn id="4" idx="2"/>
            <a:endCxn id="5" idx="0"/>
          </p:cNvCxnSpPr>
          <p:nvPr/>
        </p:nvCxnSpPr>
        <p:spPr>
          <a:xfrm flipH="1">
            <a:off x="1643063" y="4067175"/>
            <a:ext cx="1004887" cy="476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6" idx="0"/>
            <a:endCxn id="4" idx="2"/>
          </p:cNvCxnSpPr>
          <p:nvPr/>
        </p:nvCxnSpPr>
        <p:spPr>
          <a:xfrm flipH="1" flipV="1">
            <a:off x="2647950" y="4067175"/>
            <a:ext cx="1166813" cy="47625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877175" y="3676650"/>
            <a:ext cx="1609725" cy="125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14" name="Notched Right Arrow 13"/>
          <p:cNvSpPr/>
          <p:nvPr/>
        </p:nvSpPr>
        <p:spPr>
          <a:xfrm>
            <a:off x="5243513" y="3876675"/>
            <a:ext cx="1828800" cy="857250"/>
          </a:xfrm>
          <a:prstGeom prst="notched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1592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can generate all of the other easy mathematical identities in the same way! </a:t>
            </a:r>
          </a:p>
        </p:txBody>
      </p:sp>
      <p:sp>
        <p:nvSpPr>
          <p:cNvPr id="3" name="Content Placeholder 2"/>
          <p:cNvSpPr>
            <a:spLocks noGrp="1"/>
          </p:cNvSpPr>
          <p:nvPr>
            <p:ph idx="1"/>
          </p:nvPr>
        </p:nvSpPr>
        <p:spPr/>
        <p:txBody>
          <a:bodyPr/>
          <a:lstStyle/>
          <a:p>
            <a:pPr marL="0" indent="0">
              <a:buNone/>
            </a:pPr>
            <a:r>
              <a:rPr lang="en-US" dirty="0"/>
              <a:t>multiply (1,?) </a:t>
            </a:r>
            <a:r>
              <a:rPr lang="en-US" dirty="0">
                <a:sym typeface="Wingdings" panose="05000000000000000000" pitchFamily="2" charset="2"/>
              </a:rPr>
              <a:t> ?</a:t>
            </a:r>
          </a:p>
          <a:p>
            <a:pPr marL="0" indent="0">
              <a:buNone/>
            </a:pPr>
            <a:r>
              <a:rPr lang="en-US" dirty="0"/>
              <a:t>multiply (?,1) </a:t>
            </a:r>
            <a:r>
              <a:rPr lang="en-US" dirty="0">
                <a:sym typeface="Wingdings" panose="05000000000000000000" pitchFamily="2" charset="2"/>
              </a:rPr>
              <a:t> ?</a:t>
            </a:r>
          </a:p>
          <a:p>
            <a:pPr marL="0" indent="0">
              <a:buNone/>
            </a:pPr>
            <a:r>
              <a:rPr lang="en-US" dirty="0">
                <a:sym typeface="Wingdings" panose="05000000000000000000" pitchFamily="2" charset="2"/>
              </a:rPr>
              <a:t>subtract (?,0)  ?</a:t>
            </a:r>
          </a:p>
          <a:p>
            <a:pPr marL="0" indent="0">
              <a:buNone/>
            </a:pPr>
            <a:r>
              <a:rPr lang="en-US" dirty="0">
                <a:sym typeface="Wingdings" panose="05000000000000000000" pitchFamily="2" charset="2"/>
              </a:rPr>
              <a:t>divide (?,1)  ?</a:t>
            </a:r>
          </a:p>
          <a:p>
            <a:pPr marL="0" indent="0">
              <a:buNone/>
            </a:pPr>
            <a:endParaRPr lang="en-US" dirty="0"/>
          </a:p>
        </p:txBody>
      </p:sp>
    </p:spTree>
    <p:extLst>
      <p:ext uri="{BB962C8B-B14F-4D97-AF65-F5344CB8AC3E}">
        <p14:creationId xmlns:p14="http://schemas.microsoft.com/office/powerpoint/2010/main" val="4102557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wait – who would ever write that code?</a:t>
            </a:r>
          </a:p>
        </p:txBody>
      </p:sp>
      <p:sp>
        <p:nvSpPr>
          <p:cNvPr id="3" name="Content Placeholder 2"/>
          <p:cNvSpPr>
            <a:spLocks noGrp="1"/>
          </p:cNvSpPr>
          <p:nvPr>
            <p:ph idx="1"/>
          </p:nvPr>
        </p:nvSpPr>
        <p:spPr/>
        <p:txBody>
          <a:bodyPr/>
          <a:lstStyle/>
          <a:p>
            <a:pPr marL="0" indent="0">
              <a:buNone/>
            </a:pPr>
            <a:r>
              <a:rPr lang="en-US" dirty="0"/>
              <a:t>Great question – no one. But, might you write something like:</a:t>
            </a:r>
          </a:p>
          <a:p>
            <a:pPr marL="0" indent="0">
              <a:buNone/>
            </a:pPr>
            <a:r>
              <a:rPr lang="en-US"/>
              <a:t>x </a:t>
            </a:r>
            <a:r>
              <a:rPr lang="en-US" dirty="0"/>
              <a:t>= x + STARTING_SCORE;</a:t>
            </a:r>
          </a:p>
          <a:p>
            <a:pPr marL="0" indent="0">
              <a:buNone/>
            </a:pPr>
            <a:endParaRPr lang="en-US" dirty="0"/>
          </a:p>
          <a:p>
            <a:pPr marL="0" indent="0">
              <a:buNone/>
            </a:pPr>
            <a:r>
              <a:rPr lang="en-US" dirty="0"/>
              <a:t>and somewhere else define </a:t>
            </a:r>
          </a:p>
          <a:p>
            <a:pPr marL="0" indent="0">
              <a:buNone/>
            </a:pPr>
            <a:r>
              <a:rPr lang="en-US" dirty="0"/>
              <a:t>#define STARTING_SCORE 0</a:t>
            </a:r>
          </a:p>
        </p:txBody>
      </p:sp>
    </p:spTree>
    <p:extLst>
      <p:ext uri="{BB962C8B-B14F-4D97-AF65-F5344CB8AC3E}">
        <p14:creationId xmlns:p14="http://schemas.microsoft.com/office/powerpoint/2010/main" val="186922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1612</TotalTime>
  <Words>1575</Words>
  <Application>Microsoft Office PowerPoint</Application>
  <PresentationFormat>Widescreen</PresentationFormat>
  <Paragraphs>233</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Optimizations</vt:lpstr>
      <vt:lpstr>What is an optimization?</vt:lpstr>
      <vt:lpstr>An optimization is a transformation of an AST node or group of AST nodes to an AST node or group of AST nodes that is either faster to execute, smaller in generated code size, or both.</vt:lpstr>
      <vt:lpstr>What?</vt:lpstr>
      <vt:lpstr>Expression Simplification</vt:lpstr>
      <vt:lpstr>How might that compile?</vt:lpstr>
      <vt:lpstr>What rule can we use to optimize this?</vt:lpstr>
      <vt:lpstr>We can generate all of the other easy mathematical identities in the same way! </vt:lpstr>
      <vt:lpstr>But, wait – who would ever write that code?</vt:lpstr>
      <vt:lpstr>Basic Blocks </vt:lpstr>
      <vt:lpstr>Dead Code Elimination</vt:lpstr>
      <vt:lpstr>Multiplication and Division to bit shift</vt:lpstr>
      <vt:lpstr>Constant Folding</vt:lpstr>
      <vt:lpstr>Instruction Combining</vt:lpstr>
      <vt:lpstr>Constant Propagation</vt:lpstr>
      <vt:lpstr>Common Subexpression Elimination</vt:lpstr>
      <vt:lpstr>Forward Store</vt:lpstr>
      <vt:lpstr>Hoisting</vt:lpstr>
      <vt:lpstr>Function Inlining</vt:lpstr>
      <vt:lpstr>Function Inlining Continued</vt:lpstr>
      <vt:lpstr>Function Inlining Continued</vt:lpstr>
      <vt:lpstr>Function Inlining Continued</vt:lpstr>
      <vt:lpstr>When do you inline the function?</vt:lpstr>
      <vt:lpstr>Try/Catch elimination </vt:lpstr>
      <vt:lpstr>New Expression Optimization</vt:lpstr>
      <vt:lpstr>Loop Unrolling</vt:lpstr>
      <vt:lpstr>Unswitching</vt:lpstr>
      <vt:lpstr>Tail Call Recursion</vt:lpstr>
      <vt:lpstr>Tail Recursion</vt:lpstr>
      <vt:lpstr>Many, many more</vt:lpstr>
      <vt:lpstr>Code Optimization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Optimizations</dc:title>
  <dc:creator>Michael Phipps</dc:creator>
  <cp:lastModifiedBy>Phipps, Michael</cp:lastModifiedBy>
  <cp:revision>27</cp:revision>
  <dcterms:created xsi:type="dcterms:W3CDTF">2016-04-04T01:04:13Z</dcterms:created>
  <dcterms:modified xsi:type="dcterms:W3CDTF">2023-03-02T20:37:04Z</dcterms:modified>
</cp:coreProperties>
</file>