
<file path=[Content_Types].xml><?xml version="1.0" encoding="utf-8"?>
<Types xmlns="http://schemas.openxmlformats.org/package/2006/content-types">
  <Default Extension="gif" ContentType="image/gif"/>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88" r:id="rId11"/>
    <p:sldId id="265" r:id="rId12"/>
    <p:sldId id="266" r:id="rId13"/>
    <p:sldId id="267" r:id="rId14"/>
    <p:sldId id="268" r:id="rId15"/>
    <p:sldId id="280" r:id="rId16"/>
    <p:sldId id="281" r:id="rId17"/>
    <p:sldId id="282" r:id="rId18"/>
    <p:sldId id="283" r:id="rId19"/>
    <p:sldId id="284" r:id="rId20"/>
    <p:sldId id="285" r:id="rId21"/>
    <p:sldId id="286" r:id="rId22"/>
    <p:sldId id="289" r:id="rId23"/>
    <p:sldId id="269" r:id="rId24"/>
    <p:sldId id="270" r:id="rId25"/>
    <p:sldId id="271" r:id="rId26"/>
    <p:sldId id="273" r:id="rId27"/>
    <p:sldId id="287" r:id="rId28"/>
    <p:sldId id="290" r:id="rId29"/>
    <p:sldId id="272" r:id="rId30"/>
    <p:sldId id="274" r:id="rId31"/>
    <p:sldId id="275" r:id="rId32"/>
    <p:sldId id="276" r:id="rId33"/>
    <p:sldId id="277" r:id="rId34"/>
    <p:sldId id="278" r:id="rId35"/>
    <p:sldId id="279" r:id="rId36"/>
    <p:sldId id="29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778E97D-F115-4FE7-9DF9-06EDBD4EA892}">
          <p14:sldIdLst>
            <p14:sldId id="256"/>
            <p14:sldId id="257"/>
            <p14:sldId id="258"/>
            <p14:sldId id="259"/>
            <p14:sldId id="260"/>
            <p14:sldId id="261"/>
            <p14:sldId id="262"/>
            <p14:sldId id="263"/>
            <p14:sldId id="264"/>
            <p14:sldId id="288"/>
            <p14:sldId id="265"/>
            <p14:sldId id="266"/>
            <p14:sldId id="267"/>
            <p14:sldId id="268"/>
            <p14:sldId id="280"/>
            <p14:sldId id="281"/>
            <p14:sldId id="282"/>
            <p14:sldId id="283"/>
            <p14:sldId id="284"/>
            <p14:sldId id="285"/>
            <p14:sldId id="286"/>
            <p14:sldId id="289"/>
            <p14:sldId id="269"/>
            <p14:sldId id="270"/>
            <p14:sldId id="271"/>
            <p14:sldId id="273"/>
            <p14:sldId id="287"/>
            <p14:sldId id="290"/>
            <p14:sldId id="272"/>
            <p14:sldId id="274"/>
            <p14:sldId id="275"/>
            <p14:sldId id="276"/>
            <p14:sldId id="277"/>
            <p14:sldId id="278"/>
            <p14:sldId id="279"/>
            <p14:sldId id="29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0" autoAdjust="0"/>
    <p:restoredTop sz="94660"/>
  </p:normalViewPr>
  <p:slideViewPr>
    <p:cSldViewPr snapToGrid="0">
      <p:cViewPr varScale="1">
        <p:scale>
          <a:sx n="99" d="100"/>
          <a:sy n="99" d="100"/>
        </p:scale>
        <p:origin x="100" y="5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2212A-96F7-499C-8E8A-2C2CAB0383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5E1B16-A6CC-4B94-81FF-BAF2EF5214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FAB02D0-601E-466F-B1D0-8FDA8CFE3167}"/>
              </a:ext>
            </a:extLst>
          </p:cNvPr>
          <p:cNvSpPr>
            <a:spLocks noGrp="1"/>
          </p:cNvSpPr>
          <p:nvPr>
            <p:ph type="dt" sz="half" idx="10"/>
          </p:nvPr>
        </p:nvSpPr>
        <p:spPr/>
        <p:txBody>
          <a:bodyPr/>
          <a:lstStyle/>
          <a:p>
            <a:fld id="{C7D2DDF8-F4F8-4B58-8C2B-7AD604652539}" type="datetimeFigureOut">
              <a:rPr lang="en-US" smtClean="0"/>
              <a:t>5/8/2019</a:t>
            </a:fld>
            <a:endParaRPr lang="en-US"/>
          </a:p>
        </p:txBody>
      </p:sp>
      <p:sp>
        <p:nvSpPr>
          <p:cNvPr id="5" name="Footer Placeholder 4">
            <a:extLst>
              <a:ext uri="{FF2B5EF4-FFF2-40B4-BE49-F238E27FC236}">
                <a16:creationId xmlns:a16="http://schemas.microsoft.com/office/drawing/2014/main" id="{7DF1E217-817F-4534-9110-E5000904C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6A372E-78B9-4187-9E77-577C949DD83F}"/>
              </a:ext>
            </a:extLst>
          </p:cNvPr>
          <p:cNvSpPr>
            <a:spLocks noGrp="1"/>
          </p:cNvSpPr>
          <p:nvPr>
            <p:ph type="sldNum" sz="quarter" idx="12"/>
          </p:nvPr>
        </p:nvSpPr>
        <p:spPr/>
        <p:txBody>
          <a:bodyPr/>
          <a:lstStyle/>
          <a:p>
            <a:fld id="{84EE2A9A-B6DC-4A86-8611-674DE0609B4D}" type="slidenum">
              <a:rPr lang="en-US" smtClean="0"/>
              <a:t>‹#›</a:t>
            </a:fld>
            <a:endParaRPr lang="en-US"/>
          </a:p>
        </p:txBody>
      </p:sp>
    </p:spTree>
    <p:extLst>
      <p:ext uri="{BB962C8B-B14F-4D97-AF65-F5344CB8AC3E}">
        <p14:creationId xmlns:p14="http://schemas.microsoft.com/office/powerpoint/2010/main" val="1106107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CAA22-65A4-41AC-B549-84B139AB150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A9AA322-581B-49A6-AC61-701045D539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FE6C00-A8EE-46D9-B0EF-CDFB336BA6E7}"/>
              </a:ext>
            </a:extLst>
          </p:cNvPr>
          <p:cNvSpPr>
            <a:spLocks noGrp="1"/>
          </p:cNvSpPr>
          <p:nvPr>
            <p:ph type="dt" sz="half" idx="10"/>
          </p:nvPr>
        </p:nvSpPr>
        <p:spPr/>
        <p:txBody>
          <a:bodyPr/>
          <a:lstStyle/>
          <a:p>
            <a:fld id="{C7D2DDF8-F4F8-4B58-8C2B-7AD604652539}" type="datetimeFigureOut">
              <a:rPr lang="en-US" smtClean="0"/>
              <a:t>5/8/2019</a:t>
            </a:fld>
            <a:endParaRPr lang="en-US"/>
          </a:p>
        </p:txBody>
      </p:sp>
      <p:sp>
        <p:nvSpPr>
          <p:cNvPr id="5" name="Footer Placeholder 4">
            <a:extLst>
              <a:ext uri="{FF2B5EF4-FFF2-40B4-BE49-F238E27FC236}">
                <a16:creationId xmlns:a16="http://schemas.microsoft.com/office/drawing/2014/main" id="{68A55E31-2E1F-4622-9B4C-34E2FCD152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4CD750-7C9E-4CCE-8515-9561019F9481}"/>
              </a:ext>
            </a:extLst>
          </p:cNvPr>
          <p:cNvSpPr>
            <a:spLocks noGrp="1"/>
          </p:cNvSpPr>
          <p:nvPr>
            <p:ph type="sldNum" sz="quarter" idx="12"/>
          </p:nvPr>
        </p:nvSpPr>
        <p:spPr/>
        <p:txBody>
          <a:bodyPr/>
          <a:lstStyle/>
          <a:p>
            <a:fld id="{84EE2A9A-B6DC-4A86-8611-674DE0609B4D}" type="slidenum">
              <a:rPr lang="en-US" smtClean="0"/>
              <a:t>‹#›</a:t>
            </a:fld>
            <a:endParaRPr lang="en-US"/>
          </a:p>
        </p:txBody>
      </p:sp>
    </p:spTree>
    <p:extLst>
      <p:ext uri="{BB962C8B-B14F-4D97-AF65-F5344CB8AC3E}">
        <p14:creationId xmlns:p14="http://schemas.microsoft.com/office/powerpoint/2010/main" val="2114660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E9E26A-3202-4644-8CFF-775842368A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1343DD-B98E-47F3-BD50-3E3954590B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AA709B-3376-48DA-9D5E-D353287DCE8D}"/>
              </a:ext>
            </a:extLst>
          </p:cNvPr>
          <p:cNvSpPr>
            <a:spLocks noGrp="1"/>
          </p:cNvSpPr>
          <p:nvPr>
            <p:ph type="dt" sz="half" idx="10"/>
          </p:nvPr>
        </p:nvSpPr>
        <p:spPr/>
        <p:txBody>
          <a:bodyPr/>
          <a:lstStyle/>
          <a:p>
            <a:fld id="{C7D2DDF8-F4F8-4B58-8C2B-7AD604652539}" type="datetimeFigureOut">
              <a:rPr lang="en-US" smtClean="0"/>
              <a:t>5/8/2019</a:t>
            </a:fld>
            <a:endParaRPr lang="en-US"/>
          </a:p>
        </p:txBody>
      </p:sp>
      <p:sp>
        <p:nvSpPr>
          <p:cNvPr id="5" name="Footer Placeholder 4">
            <a:extLst>
              <a:ext uri="{FF2B5EF4-FFF2-40B4-BE49-F238E27FC236}">
                <a16:creationId xmlns:a16="http://schemas.microsoft.com/office/drawing/2014/main" id="{FDA3C6B0-EC2F-4924-8301-17B9952475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A4605F-B45B-4AF1-ADE1-40DBDCD67901}"/>
              </a:ext>
            </a:extLst>
          </p:cNvPr>
          <p:cNvSpPr>
            <a:spLocks noGrp="1"/>
          </p:cNvSpPr>
          <p:nvPr>
            <p:ph type="sldNum" sz="quarter" idx="12"/>
          </p:nvPr>
        </p:nvSpPr>
        <p:spPr/>
        <p:txBody>
          <a:bodyPr/>
          <a:lstStyle/>
          <a:p>
            <a:fld id="{84EE2A9A-B6DC-4A86-8611-674DE0609B4D}" type="slidenum">
              <a:rPr lang="en-US" smtClean="0"/>
              <a:t>‹#›</a:t>
            </a:fld>
            <a:endParaRPr lang="en-US"/>
          </a:p>
        </p:txBody>
      </p:sp>
    </p:spTree>
    <p:extLst>
      <p:ext uri="{BB962C8B-B14F-4D97-AF65-F5344CB8AC3E}">
        <p14:creationId xmlns:p14="http://schemas.microsoft.com/office/powerpoint/2010/main" val="1865275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4000D-6886-41DA-A00F-6E02B8F713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73660A-6AEA-48FD-A499-E56EA11CF0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2F949C-E7A8-4D89-896C-4456E2E14C4A}"/>
              </a:ext>
            </a:extLst>
          </p:cNvPr>
          <p:cNvSpPr>
            <a:spLocks noGrp="1"/>
          </p:cNvSpPr>
          <p:nvPr>
            <p:ph type="dt" sz="half" idx="10"/>
          </p:nvPr>
        </p:nvSpPr>
        <p:spPr/>
        <p:txBody>
          <a:bodyPr/>
          <a:lstStyle/>
          <a:p>
            <a:fld id="{C7D2DDF8-F4F8-4B58-8C2B-7AD604652539}" type="datetimeFigureOut">
              <a:rPr lang="en-US" smtClean="0"/>
              <a:t>5/8/2019</a:t>
            </a:fld>
            <a:endParaRPr lang="en-US"/>
          </a:p>
        </p:txBody>
      </p:sp>
      <p:sp>
        <p:nvSpPr>
          <p:cNvPr id="5" name="Footer Placeholder 4">
            <a:extLst>
              <a:ext uri="{FF2B5EF4-FFF2-40B4-BE49-F238E27FC236}">
                <a16:creationId xmlns:a16="http://schemas.microsoft.com/office/drawing/2014/main" id="{6178C2EB-1DAB-40F7-9F7D-4C0EED92FB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B039E0-F093-4418-A752-24A29AE3BDF6}"/>
              </a:ext>
            </a:extLst>
          </p:cNvPr>
          <p:cNvSpPr>
            <a:spLocks noGrp="1"/>
          </p:cNvSpPr>
          <p:nvPr>
            <p:ph type="sldNum" sz="quarter" idx="12"/>
          </p:nvPr>
        </p:nvSpPr>
        <p:spPr/>
        <p:txBody>
          <a:bodyPr/>
          <a:lstStyle/>
          <a:p>
            <a:fld id="{84EE2A9A-B6DC-4A86-8611-674DE0609B4D}" type="slidenum">
              <a:rPr lang="en-US" smtClean="0"/>
              <a:t>‹#›</a:t>
            </a:fld>
            <a:endParaRPr lang="en-US"/>
          </a:p>
        </p:txBody>
      </p:sp>
    </p:spTree>
    <p:extLst>
      <p:ext uri="{BB962C8B-B14F-4D97-AF65-F5344CB8AC3E}">
        <p14:creationId xmlns:p14="http://schemas.microsoft.com/office/powerpoint/2010/main" val="1177573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BFCAF-1A51-406E-84CA-971189F4AC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F1FE1-A631-438E-889D-DA1E36D46D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9E1535-6AE4-4E2C-BC48-2F3B9FA89913}"/>
              </a:ext>
            </a:extLst>
          </p:cNvPr>
          <p:cNvSpPr>
            <a:spLocks noGrp="1"/>
          </p:cNvSpPr>
          <p:nvPr>
            <p:ph type="dt" sz="half" idx="10"/>
          </p:nvPr>
        </p:nvSpPr>
        <p:spPr/>
        <p:txBody>
          <a:bodyPr/>
          <a:lstStyle/>
          <a:p>
            <a:fld id="{C7D2DDF8-F4F8-4B58-8C2B-7AD604652539}" type="datetimeFigureOut">
              <a:rPr lang="en-US" smtClean="0"/>
              <a:t>5/8/2019</a:t>
            </a:fld>
            <a:endParaRPr lang="en-US"/>
          </a:p>
        </p:txBody>
      </p:sp>
      <p:sp>
        <p:nvSpPr>
          <p:cNvPr id="5" name="Footer Placeholder 4">
            <a:extLst>
              <a:ext uri="{FF2B5EF4-FFF2-40B4-BE49-F238E27FC236}">
                <a16:creationId xmlns:a16="http://schemas.microsoft.com/office/drawing/2014/main" id="{7B1295B9-3FB9-46CA-9758-7FEBE25786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C23A40-8E25-46AE-8272-46D98479C563}"/>
              </a:ext>
            </a:extLst>
          </p:cNvPr>
          <p:cNvSpPr>
            <a:spLocks noGrp="1"/>
          </p:cNvSpPr>
          <p:nvPr>
            <p:ph type="sldNum" sz="quarter" idx="12"/>
          </p:nvPr>
        </p:nvSpPr>
        <p:spPr/>
        <p:txBody>
          <a:bodyPr/>
          <a:lstStyle/>
          <a:p>
            <a:fld id="{84EE2A9A-B6DC-4A86-8611-674DE0609B4D}" type="slidenum">
              <a:rPr lang="en-US" smtClean="0"/>
              <a:t>‹#›</a:t>
            </a:fld>
            <a:endParaRPr lang="en-US"/>
          </a:p>
        </p:txBody>
      </p:sp>
    </p:spTree>
    <p:extLst>
      <p:ext uri="{BB962C8B-B14F-4D97-AF65-F5344CB8AC3E}">
        <p14:creationId xmlns:p14="http://schemas.microsoft.com/office/powerpoint/2010/main" val="3490491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9A0A3-624D-4FD8-9BC9-4F9ED92FC6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E2812A-8D91-41EF-B500-FC01CF8F09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5BD78D-526F-4C3E-B007-4D8E5C0656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7A1228-D197-4E71-A38B-09E40BEAD5D1}"/>
              </a:ext>
            </a:extLst>
          </p:cNvPr>
          <p:cNvSpPr>
            <a:spLocks noGrp="1"/>
          </p:cNvSpPr>
          <p:nvPr>
            <p:ph type="dt" sz="half" idx="10"/>
          </p:nvPr>
        </p:nvSpPr>
        <p:spPr/>
        <p:txBody>
          <a:bodyPr/>
          <a:lstStyle/>
          <a:p>
            <a:fld id="{C7D2DDF8-F4F8-4B58-8C2B-7AD604652539}" type="datetimeFigureOut">
              <a:rPr lang="en-US" smtClean="0"/>
              <a:t>5/8/2019</a:t>
            </a:fld>
            <a:endParaRPr lang="en-US"/>
          </a:p>
        </p:txBody>
      </p:sp>
      <p:sp>
        <p:nvSpPr>
          <p:cNvPr id="6" name="Footer Placeholder 5">
            <a:extLst>
              <a:ext uri="{FF2B5EF4-FFF2-40B4-BE49-F238E27FC236}">
                <a16:creationId xmlns:a16="http://schemas.microsoft.com/office/drawing/2014/main" id="{82300457-487B-45DF-89A2-55007AC3BF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AE4E33-E1FD-42A3-ADF8-4C29DF9A4DB4}"/>
              </a:ext>
            </a:extLst>
          </p:cNvPr>
          <p:cNvSpPr>
            <a:spLocks noGrp="1"/>
          </p:cNvSpPr>
          <p:nvPr>
            <p:ph type="sldNum" sz="quarter" idx="12"/>
          </p:nvPr>
        </p:nvSpPr>
        <p:spPr/>
        <p:txBody>
          <a:bodyPr/>
          <a:lstStyle/>
          <a:p>
            <a:fld id="{84EE2A9A-B6DC-4A86-8611-674DE0609B4D}" type="slidenum">
              <a:rPr lang="en-US" smtClean="0"/>
              <a:t>‹#›</a:t>
            </a:fld>
            <a:endParaRPr lang="en-US"/>
          </a:p>
        </p:txBody>
      </p:sp>
    </p:spTree>
    <p:extLst>
      <p:ext uri="{BB962C8B-B14F-4D97-AF65-F5344CB8AC3E}">
        <p14:creationId xmlns:p14="http://schemas.microsoft.com/office/powerpoint/2010/main" val="559022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F7D93-D2CB-487D-BA7F-2FF27BEAFFB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5B0B86-7054-495C-9D97-3938539F2A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6D0F68-BCEC-49C0-8BF1-EF53B70D99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202A520-46A3-47EE-86B8-097EB101CF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732DF7-DA07-44E5-BC97-CED2680693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98A6E1-C6E3-4D22-B450-BF553707D3A6}"/>
              </a:ext>
            </a:extLst>
          </p:cNvPr>
          <p:cNvSpPr>
            <a:spLocks noGrp="1"/>
          </p:cNvSpPr>
          <p:nvPr>
            <p:ph type="dt" sz="half" idx="10"/>
          </p:nvPr>
        </p:nvSpPr>
        <p:spPr/>
        <p:txBody>
          <a:bodyPr/>
          <a:lstStyle/>
          <a:p>
            <a:fld id="{C7D2DDF8-F4F8-4B58-8C2B-7AD604652539}" type="datetimeFigureOut">
              <a:rPr lang="en-US" smtClean="0"/>
              <a:t>5/8/2019</a:t>
            </a:fld>
            <a:endParaRPr lang="en-US"/>
          </a:p>
        </p:txBody>
      </p:sp>
      <p:sp>
        <p:nvSpPr>
          <p:cNvPr id="8" name="Footer Placeholder 7">
            <a:extLst>
              <a:ext uri="{FF2B5EF4-FFF2-40B4-BE49-F238E27FC236}">
                <a16:creationId xmlns:a16="http://schemas.microsoft.com/office/drawing/2014/main" id="{A8E8CFC2-D974-43E1-97E5-4F5BD0E8C58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4EF794-BE28-48F9-84E2-4BF94665493A}"/>
              </a:ext>
            </a:extLst>
          </p:cNvPr>
          <p:cNvSpPr>
            <a:spLocks noGrp="1"/>
          </p:cNvSpPr>
          <p:nvPr>
            <p:ph type="sldNum" sz="quarter" idx="12"/>
          </p:nvPr>
        </p:nvSpPr>
        <p:spPr/>
        <p:txBody>
          <a:bodyPr/>
          <a:lstStyle/>
          <a:p>
            <a:fld id="{84EE2A9A-B6DC-4A86-8611-674DE0609B4D}" type="slidenum">
              <a:rPr lang="en-US" smtClean="0"/>
              <a:t>‹#›</a:t>
            </a:fld>
            <a:endParaRPr lang="en-US"/>
          </a:p>
        </p:txBody>
      </p:sp>
    </p:spTree>
    <p:extLst>
      <p:ext uri="{BB962C8B-B14F-4D97-AF65-F5344CB8AC3E}">
        <p14:creationId xmlns:p14="http://schemas.microsoft.com/office/powerpoint/2010/main" val="3526020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0B611-E369-404F-BC18-A6C8593CFF4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9795E1-7A34-4090-9FB1-F67476A9A52F}"/>
              </a:ext>
            </a:extLst>
          </p:cNvPr>
          <p:cNvSpPr>
            <a:spLocks noGrp="1"/>
          </p:cNvSpPr>
          <p:nvPr>
            <p:ph type="dt" sz="half" idx="10"/>
          </p:nvPr>
        </p:nvSpPr>
        <p:spPr/>
        <p:txBody>
          <a:bodyPr/>
          <a:lstStyle/>
          <a:p>
            <a:fld id="{C7D2DDF8-F4F8-4B58-8C2B-7AD604652539}" type="datetimeFigureOut">
              <a:rPr lang="en-US" smtClean="0"/>
              <a:t>5/8/2019</a:t>
            </a:fld>
            <a:endParaRPr lang="en-US"/>
          </a:p>
        </p:txBody>
      </p:sp>
      <p:sp>
        <p:nvSpPr>
          <p:cNvPr id="4" name="Footer Placeholder 3">
            <a:extLst>
              <a:ext uri="{FF2B5EF4-FFF2-40B4-BE49-F238E27FC236}">
                <a16:creationId xmlns:a16="http://schemas.microsoft.com/office/drawing/2014/main" id="{D1E77FF1-4BC6-46D4-B227-2EEC6546AB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591124-B4E2-49C1-8A6B-5FF624D3FB6C}"/>
              </a:ext>
            </a:extLst>
          </p:cNvPr>
          <p:cNvSpPr>
            <a:spLocks noGrp="1"/>
          </p:cNvSpPr>
          <p:nvPr>
            <p:ph type="sldNum" sz="quarter" idx="12"/>
          </p:nvPr>
        </p:nvSpPr>
        <p:spPr/>
        <p:txBody>
          <a:bodyPr/>
          <a:lstStyle/>
          <a:p>
            <a:fld id="{84EE2A9A-B6DC-4A86-8611-674DE0609B4D}" type="slidenum">
              <a:rPr lang="en-US" smtClean="0"/>
              <a:t>‹#›</a:t>
            </a:fld>
            <a:endParaRPr lang="en-US"/>
          </a:p>
        </p:txBody>
      </p:sp>
    </p:spTree>
    <p:extLst>
      <p:ext uri="{BB962C8B-B14F-4D97-AF65-F5344CB8AC3E}">
        <p14:creationId xmlns:p14="http://schemas.microsoft.com/office/powerpoint/2010/main" val="4231226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2E7E47-11F2-49E6-B0E3-21F83E67B0F6}"/>
              </a:ext>
            </a:extLst>
          </p:cNvPr>
          <p:cNvSpPr>
            <a:spLocks noGrp="1"/>
          </p:cNvSpPr>
          <p:nvPr>
            <p:ph type="dt" sz="half" idx="10"/>
          </p:nvPr>
        </p:nvSpPr>
        <p:spPr/>
        <p:txBody>
          <a:bodyPr/>
          <a:lstStyle/>
          <a:p>
            <a:fld id="{C7D2DDF8-F4F8-4B58-8C2B-7AD604652539}" type="datetimeFigureOut">
              <a:rPr lang="en-US" smtClean="0"/>
              <a:t>5/8/2019</a:t>
            </a:fld>
            <a:endParaRPr lang="en-US"/>
          </a:p>
        </p:txBody>
      </p:sp>
      <p:sp>
        <p:nvSpPr>
          <p:cNvPr id="3" name="Footer Placeholder 2">
            <a:extLst>
              <a:ext uri="{FF2B5EF4-FFF2-40B4-BE49-F238E27FC236}">
                <a16:creationId xmlns:a16="http://schemas.microsoft.com/office/drawing/2014/main" id="{15CEDF82-0103-4B4C-9B48-5EB29D465A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90C071-EF20-4785-87AE-695F62C114A9}"/>
              </a:ext>
            </a:extLst>
          </p:cNvPr>
          <p:cNvSpPr>
            <a:spLocks noGrp="1"/>
          </p:cNvSpPr>
          <p:nvPr>
            <p:ph type="sldNum" sz="quarter" idx="12"/>
          </p:nvPr>
        </p:nvSpPr>
        <p:spPr/>
        <p:txBody>
          <a:bodyPr/>
          <a:lstStyle/>
          <a:p>
            <a:fld id="{84EE2A9A-B6DC-4A86-8611-674DE0609B4D}" type="slidenum">
              <a:rPr lang="en-US" smtClean="0"/>
              <a:t>‹#›</a:t>
            </a:fld>
            <a:endParaRPr lang="en-US"/>
          </a:p>
        </p:txBody>
      </p:sp>
    </p:spTree>
    <p:extLst>
      <p:ext uri="{BB962C8B-B14F-4D97-AF65-F5344CB8AC3E}">
        <p14:creationId xmlns:p14="http://schemas.microsoft.com/office/powerpoint/2010/main" val="4180665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56D14-942C-44C8-91F6-86579FFE20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8AF443-578B-4DE1-B826-6D73B82131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4ACC33-8210-4749-8728-1287792910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D8E452-F21D-44FF-B931-17F81581C2A3}"/>
              </a:ext>
            </a:extLst>
          </p:cNvPr>
          <p:cNvSpPr>
            <a:spLocks noGrp="1"/>
          </p:cNvSpPr>
          <p:nvPr>
            <p:ph type="dt" sz="half" idx="10"/>
          </p:nvPr>
        </p:nvSpPr>
        <p:spPr/>
        <p:txBody>
          <a:bodyPr/>
          <a:lstStyle/>
          <a:p>
            <a:fld id="{C7D2DDF8-F4F8-4B58-8C2B-7AD604652539}" type="datetimeFigureOut">
              <a:rPr lang="en-US" smtClean="0"/>
              <a:t>5/8/2019</a:t>
            </a:fld>
            <a:endParaRPr lang="en-US"/>
          </a:p>
        </p:txBody>
      </p:sp>
      <p:sp>
        <p:nvSpPr>
          <p:cNvPr id="6" name="Footer Placeholder 5">
            <a:extLst>
              <a:ext uri="{FF2B5EF4-FFF2-40B4-BE49-F238E27FC236}">
                <a16:creationId xmlns:a16="http://schemas.microsoft.com/office/drawing/2014/main" id="{61F114DC-8274-4C08-94B7-566499AB4C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41BA0C-9A3D-4B17-B53F-2DA005CB0025}"/>
              </a:ext>
            </a:extLst>
          </p:cNvPr>
          <p:cNvSpPr>
            <a:spLocks noGrp="1"/>
          </p:cNvSpPr>
          <p:nvPr>
            <p:ph type="sldNum" sz="quarter" idx="12"/>
          </p:nvPr>
        </p:nvSpPr>
        <p:spPr/>
        <p:txBody>
          <a:bodyPr/>
          <a:lstStyle/>
          <a:p>
            <a:fld id="{84EE2A9A-B6DC-4A86-8611-674DE0609B4D}" type="slidenum">
              <a:rPr lang="en-US" smtClean="0"/>
              <a:t>‹#›</a:t>
            </a:fld>
            <a:endParaRPr lang="en-US"/>
          </a:p>
        </p:txBody>
      </p:sp>
    </p:spTree>
    <p:extLst>
      <p:ext uri="{BB962C8B-B14F-4D97-AF65-F5344CB8AC3E}">
        <p14:creationId xmlns:p14="http://schemas.microsoft.com/office/powerpoint/2010/main" val="196417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89756-6709-4329-899E-2A6CC5EE5E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B21CF4-E393-4326-8365-39DAD46AA3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333514A-80F4-44B9-91DD-9956EB717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34FC69-08C2-40F5-BE2A-7E35C3406001}"/>
              </a:ext>
            </a:extLst>
          </p:cNvPr>
          <p:cNvSpPr>
            <a:spLocks noGrp="1"/>
          </p:cNvSpPr>
          <p:nvPr>
            <p:ph type="dt" sz="half" idx="10"/>
          </p:nvPr>
        </p:nvSpPr>
        <p:spPr/>
        <p:txBody>
          <a:bodyPr/>
          <a:lstStyle/>
          <a:p>
            <a:fld id="{C7D2DDF8-F4F8-4B58-8C2B-7AD604652539}" type="datetimeFigureOut">
              <a:rPr lang="en-US" smtClean="0"/>
              <a:t>5/8/2019</a:t>
            </a:fld>
            <a:endParaRPr lang="en-US"/>
          </a:p>
        </p:txBody>
      </p:sp>
      <p:sp>
        <p:nvSpPr>
          <p:cNvPr id="6" name="Footer Placeholder 5">
            <a:extLst>
              <a:ext uri="{FF2B5EF4-FFF2-40B4-BE49-F238E27FC236}">
                <a16:creationId xmlns:a16="http://schemas.microsoft.com/office/drawing/2014/main" id="{19A2BBCE-B35F-4FAB-A838-BE9363D1F0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B2CC29-C7AA-4675-8340-1008789AA2F9}"/>
              </a:ext>
            </a:extLst>
          </p:cNvPr>
          <p:cNvSpPr>
            <a:spLocks noGrp="1"/>
          </p:cNvSpPr>
          <p:nvPr>
            <p:ph type="sldNum" sz="quarter" idx="12"/>
          </p:nvPr>
        </p:nvSpPr>
        <p:spPr/>
        <p:txBody>
          <a:bodyPr/>
          <a:lstStyle/>
          <a:p>
            <a:fld id="{84EE2A9A-B6DC-4A86-8611-674DE0609B4D}" type="slidenum">
              <a:rPr lang="en-US" smtClean="0"/>
              <a:t>‹#›</a:t>
            </a:fld>
            <a:endParaRPr lang="en-US"/>
          </a:p>
        </p:txBody>
      </p:sp>
    </p:spTree>
    <p:extLst>
      <p:ext uri="{BB962C8B-B14F-4D97-AF65-F5344CB8AC3E}">
        <p14:creationId xmlns:p14="http://schemas.microsoft.com/office/powerpoint/2010/main" val="3861039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FC53D7-CBAA-4FFC-8AA5-29FE8DE0BA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713999-CB92-4D3E-A5E0-BF59D6ED20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31ADD7-1073-4178-BCDC-84248E519E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D2DDF8-F4F8-4B58-8C2B-7AD604652539}" type="datetimeFigureOut">
              <a:rPr lang="en-US" smtClean="0"/>
              <a:t>5/8/2019</a:t>
            </a:fld>
            <a:endParaRPr lang="en-US"/>
          </a:p>
        </p:txBody>
      </p:sp>
      <p:sp>
        <p:nvSpPr>
          <p:cNvPr id="5" name="Footer Placeholder 4">
            <a:extLst>
              <a:ext uri="{FF2B5EF4-FFF2-40B4-BE49-F238E27FC236}">
                <a16:creationId xmlns:a16="http://schemas.microsoft.com/office/drawing/2014/main" id="{22C9B4A8-8EBB-40AB-8337-9E22BCB48C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281974D-4907-4BB5-B53D-9F61AE0DCD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EE2A9A-B6DC-4A86-8611-674DE0609B4D}" type="slidenum">
              <a:rPr lang="en-US" smtClean="0"/>
              <a:t>‹#›</a:t>
            </a:fld>
            <a:endParaRPr lang="en-US"/>
          </a:p>
        </p:txBody>
      </p:sp>
    </p:spTree>
    <p:extLst>
      <p:ext uri="{BB962C8B-B14F-4D97-AF65-F5344CB8AC3E}">
        <p14:creationId xmlns:p14="http://schemas.microsoft.com/office/powerpoint/2010/main" val="10736411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f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f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jf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fif"/><Relationship Id="rId2" Type="http://schemas.openxmlformats.org/officeDocument/2006/relationships/image" Target="../media/image4.jfif"/><Relationship Id="rId1" Type="http://schemas.openxmlformats.org/officeDocument/2006/relationships/slideLayout" Target="../slideLayouts/slideLayout2.xml"/><Relationship Id="rId5" Type="http://schemas.openxmlformats.org/officeDocument/2006/relationships/image" Target="../media/image7.jfif"/><Relationship Id="rId4" Type="http://schemas.openxmlformats.org/officeDocument/2006/relationships/image" Target="../media/image6.jfi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fif"/><Relationship Id="rId2" Type="http://schemas.openxmlformats.org/officeDocument/2006/relationships/image" Target="../media/image8.jf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f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B473D-15F9-49B2-97CF-61DE42B9E2CF}"/>
              </a:ext>
            </a:extLst>
          </p:cNvPr>
          <p:cNvSpPr>
            <a:spLocks noGrp="1"/>
          </p:cNvSpPr>
          <p:nvPr>
            <p:ph type="ctrTitle"/>
          </p:nvPr>
        </p:nvSpPr>
        <p:spPr/>
        <p:txBody>
          <a:bodyPr/>
          <a:lstStyle/>
          <a:p>
            <a:r>
              <a:rPr lang="en-US" dirty="0"/>
              <a:t>Design Patterns</a:t>
            </a:r>
          </a:p>
        </p:txBody>
      </p:sp>
      <p:sp>
        <p:nvSpPr>
          <p:cNvPr id="3" name="Subtitle 2">
            <a:extLst>
              <a:ext uri="{FF2B5EF4-FFF2-40B4-BE49-F238E27FC236}">
                <a16:creationId xmlns:a16="http://schemas.microsoft.com/office/drawing/2014/main" id="{AD08FBA9-7B28-48FD-8E4A-2079ADCB4D6C}"/>
              </a:ext>
            </a:extLst>
          </p:cNvPr>
          <p:cNvSpPr>
            <a:spLocks noGrp="1"/>
          </p:cNvSpPr>
          <p:nvPr>
            <p:ph type="subTitle" idx="1"/>
          </p:nvPr>
        </p:nvSpPr>
        <p:spPr/>
        <p:txBody>
          <a:bodyPr/>
          <a:lstStyle/>
          <a:p>
            <a:r>
              <a:rPr lang="en-US" dirty="0"/>
              <a:t>A common way to look at software</a:t>
            </a:r>
          </a:p>
        </p:txBody>
      </p:sp>
    </p:spTree>
    <p:extLst>
      <p:ext uri="{BB962C8B-B14F-4D97-AF65-F5344CB8AC3E}">
        <p14:creationId xmlns:p14="http://schemas.microsoft.com/office/powerpoint/2010/main" val="2942014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A36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B8F686-7450-4A72-867C-26413945C28B}"/>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a:solidFill>
                  <a:srgbClr val="FFFFFF"/>
                </a:solidFill>
              </a:rPr>
              <a:t>Behavior Patterns</a:t>
            </a:r>
          </a:p>
        </p:txBody>
      </p:sp>
      <p:sp>
        <p:nvSpPr>
          <p:cNvPr id="12"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person, wall, sky, clothing&#10;&#10;Description automatically generated">
            <a:extLst>
              <a:ext uri="{FF2B5EF4-FFF2-40B4-BE49-F238E27FC236}">
                <a16:creationId xmlns:a16="http://schemas.microsoft.com/office/drawing/2014/main" id="{C8CFF731-5744-41C6-8CDB-A7DB5969141D}"/>
              </a:ext>
            </a:extLst>
          </p:cNvPr>
          <p:cNvPicPr>
            <a:picLocks noChangeAspect="1"/>
          </p:cNvPicPr>
          <p:nvPr/>
        </p:nvPicPr>
        <p:blipFill rotWithShape="1">
          <a:blip r:embed="rId2">
            <a:extLst>
              <a:ext uri="{28A0092B-C50C-407E-A947-70E740481C1C}">
                <a14:useLocalDpi xmlns:a14="http://schemas.microsoft.com/office/drawing/2010/main" val="0"/>
              </a:ext>
            </a:extLst>
          </a:blip>
          <a:srcRect l="559" r="1" b="1"/>
          <a:stretch/>
        </p:blipFill>
        <p:spPr>
          <a:xfrm>
            <a:off x="612183" y="698155"/>
            <a:ext cx="7941398" cy="5330685"/>
          </a:xfrm>
          <a:prstGeom prst="rect">
            <a:avLst/>
          </a:prstGeom>
          <a:effectLst/>
        </p:spPr>
      </p:pic>
    </p:spTree>
    <p:extLst>
      <p:ext uri="{BB962C8B-B14F-4D97-AF65-F5344CB8AC3E}">
        <p14:creationId xmlns:p14="http://schemas.microsoft.com/office/powerpoint/2010/main" val="146752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B840-7E5C-4D5B-A316-F10F3BAC0A38}"/>
              </a:ext>
            </a:extLst>
          </p:cNvPr>
          <p:cNvSpPr>
            <a:spLocks noGrp="1"/>
          </p:cNvSpPr>
          <p:nvPr>
            <p:ph type="title"/>
          </p:nvPr>
        </p:nvSpPr>
        <p:spPr/>
        <p:txBody>
          <a:bodyPr/>
          <a:lstStyle/>
          <a:p>
            <a:r>
              <a:rPr lang="en-US" dirty="0"/>
              <a:t>Behavioral : Visitor</a:t>
            </a:r>
          </a:p>
        </p:txBody>
      </p:sp>
      <p:sp>
        <p:nvSpPr>
          <p:cNvPr id="3" name="Content Placeholder 2">
            <a:extLst>
              <a:ext uri="{FF2B5EF4-FFF2-40B4-BE49-F238E27FC236}">
                <a16:creationId xmlns:a16="http://schemas.microsoft.com/office/drawing/2014/main" id="{C9D2A8FC-347E-473B-B654-16052C99FEBE}"/>
              </a:ext>
            </a:extLst>
          </p:cNvPr>
          <p:cNvSpPr>
            <a:spLocks noGrp="1"/>
          </p:cNvSpPr>
          <p:nvPr>
            <p:ph idx="1"/>
          </p:nvPr>
        </p:nvSpPr>
        <p:spPr>
          <a:xfrm>
            <a:off x="302508" y="1395662"/>
            <a:ext cx="11735946" cy="5273269"/>
          </a:xfrm>
        </p:spPr>
        <p:txBody>
          <a:bodyPr>
            <a:normAutofit lnSpcReduction="10000"/>
          </a:bodyPr>
          <a:lstStyle/>
          <a:p>
            <a:pPr marL="0" indent="0">
              <a:buNone/>
            </a:pPr>
            <a:r>
              <a:rPr lang="en-US" dirty="0"/>
              <a:t>Problem: Large, unchanging set of classes. Need to perform same action(s) on each of them.</a:t>
            </a:r>
          </a:p>
          <a:p>
            <a:pPr marL="0" indent="0">
              <a:buNone/>
            </a:pPr>
            <a:endParaRPr lang="en-US" dirty="0"/>
          </a:p>
          <a:p>
            <a:pPr marL="0" indent="0">
              <a:buNone/>
            </a:pPr>
            <a:r>
              <a:rPr lang="en-US" dirty="0"/>
              <a:t>Solution: Make each class conform to an interface (</a:t>
            </a:r>
            <a:r>
              <a:rPr lang="en-US" dirty="0" err="1"/>
              <a:t>IVisitable</a:t>
            </a:r>
            <a:r>
              <a:rPr lang="en-US" dirty="0"/>
              <a:t>) that has one method: void Accept (</a:t>
            </a:r>
            <a:r>
              <a:rPr lang="en-US" dirty="0" err="1"/>
              <a:t>IVisitor</a:t>
            </a:r>
            <a:r>
              <a:rPr lang="en-US" dirty="0"/>
              <a:t> v). Each visitor class conforms to </a:t>
            </a:r>
            <a:r>
              <a:rPr lang="en-US" dirty="0" err="1"/>
              <a:t>IVisitor</a:t>
            </a:r>
            <a:r>
              <a:rPr lang="en-US" dirty="0"/>
              <a:t>.</a:t>
            </a:r>
          </a:p>
          <a:p>
            <a:pPr marL="0" indent="0">
              <a:buNone/>
            </a:pPr>
            <a:endParaRPr lang="en-US" dirty="0"/>
          </a:p>
          <a:p>
            <a:pPr marL="0" indent="0">
              <a:buNone/>
            </a:pPr>
            <a:r>
              <a:rPr lang="en-US" dirty="0"/>
              <a:t>Consequences: </a:t>
            </a:r>
          </a:p>
          <a:p>
            <a:pPr marL="0" indent="0">
              <a:buNone/>
            </a:pPr>
            <a:r>
              <a:rPr lang="en-US" dirty="0"/>
              <a:t>Adding new operations is easy; adding new classes is harder.</a:t>
            </a:r>
          </a:p>
          <a:p>
            <a:pPr marL="0" indent="0">
              <a:buNone/>
            </a:pPr>
            <a:r>
              <a:rPr lang="en-US" dirty="0"/>
              <a:t>Related behavior is stored in visitor. Visitor can store state.</a:t>
            </a:r>
          </a:p>
          <a:p>
            <a:pPr marL="0" indent="0">
              <a:buNone/>
            </a:pPr>
            <a:endParaRPr lang="en-US" dirty="0"/>
          </a:p>
          <a:p>
            <a:pPr marL="0" indent="0">
              <a:buNone/>
            </a:pPr>
            <a:r>
              <a:rPr lang="en-US" dirty="0"/>
              <a:t>Example: </a:t>
            </a:r>
            <a:r>
              <a:rPr lang="en-US" dirty="0" err="1"/>
              <a:t>CodeGenerator</a:t>
            </a:r>
            <a:r>
              <a:rPr lang="en-US" dirty="0"/>
              <a:t> class that visits AST nodes</a:t>
            </a:r>
          </a:p>
        </p:txBody>
      </p:sp>
    </p:spTree>
    <p:extLst>
      <p:ext uri="{BB962C8B-B14F-4D97-AF65-F5344CB8AC3E}">
        <p14:creationId xmlns:p14="http://schemas.microsoft.com/office/powerpoint/2010/main" val="2095661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B840-7E5C-4D5B-A316-F10F3BAC0A38}"/>
              </a:ext>
            </a:extLst>
          </p:cNvPr>
          <p:cNvSpPr>
            <a:spLocks noGrp="1"/>
          </p:cNvSpPr>
          <p:nvPr>
            <p:ph type="title"/>
          </p:nvPr>
        </p:nvSpPr>
        <p:spPr/>
        <p:txBody>
          <a:bodyPr/>
          <a:lstStyle/>
          <a:p>
            <a:r>
              <a:rPr lang="en-US" dirty="0"/>
              <a:t>Behavioral : Observer</a:t>
            </a:r>
          </a:p>
        </p:txBody>
      </p:sp>
      <p:sp>
        <p:nvSpPr>
          <p:cNvPr id="3" name="Content Placeholder 2">
            <a:extLst>
              <a:ext uri="{FF2B5EF4-FFF2-40B4-BE49-F238E27FC236}">
                <a16:creationId xmlns:a16="http://schemas.microsoft.com/office/drawing/2014/main" id="{C9D2A8FC-347E-473B-B654-16052C99FEBE}"/>
              </a:ext>
            </a:extLst>
          </p:cNvPr>
          <p:cNvSpPr>
            <a:spLocks noGrp="1"/>
          </p:cNvSpPr>
          <p:nvPr>
            <p:ph idx="1"/>
          </p:nvPr>
        </p:nvSpPr>
        <p:spPr>
          <a:xfrm>
            <a:off x="0" y="1395662"/>
            <a:ext cx="12192000" cy="5462337"/>
          </a:xfrm>
        </p:spPr>
        <p:txBody>
          <a:bodyPr/>
          <a:lstStyle/>
          <a:p>
            <a:pPr marL="0" indent="0">
              <a:buNone/>
            </a:pPr>
            <a:r>
              <a:rPr lang="en-US" dirty="0"/>
              <a:t>Problem: One or more classes (observed) need to let another (observer) know when they change</a:t>
            </a:r>
          </a:p>
          <a:p>
            <a:pPr marL="0" indent="0">
              <a:buNone/>
            </a:pPr>
            <a:endParaRPr lang="en-US" dirty="0"/>
          </a:p>
          <a:p>
            <a:pPr marL="0" indent="0">
              <a:buNone/>
            </a:pPr>
            <a:r>
              <a:rPr lang="en-US" dirty="0"/>
              <a:t>Solution: Add “Attach” and “Detach” methods to the observed, taking an </a:t>
            </a:r>
            <a:r>
              <a:rPr lang="en-US" dirty="0" err="1"/>
              <a:t>IObserver</a:t>
            </a:r>
            <a:r>
              <a:rPr lang="en-US" dirty="0"/>
              <a:t> as a parameter. The observed keeps a list of observers. When observed object changes, it iterates over the observers, calling an “Update” method.</a:t>
            </a:r>
          </a:p>
          <a:p>
            <a:pPr marL="0" indent="0">
              <a:buNone/>
            </a:pPr>
            <a:endParaRPr lang="en-US" dirty="0"/>
          </a:p>
          <a:p>
            <a:pPr marL="0" indent="0">
              <a:buNone/>
            </a:pPr>
            <a:r>
              <a:rPr lang="en-US" dirty="0"/>
              <a:t>Consequences: Loose coupling, supports broadcast, cascading updates</a:t>
            </a:r>
          </a:p>
          <a:p>
            <a:pPr marL="0" indent="0">
              <a:buNone/>
            </a:pPr>
            <a:endParaRPr lang="en-US" dirty="0"/>
          </a:p>
          <a:p>
            <a:pPr marL="0" indent="0">
              <a:buNone/>
            </a:pPr>
            <a:r>
              <a:rPr lang="en-US" dirty="0"/>
              <a:t>Example: Fuel gauge UI component observes the Fuel Tank class</a:t>
            </a:r>
          </a:p>
        </p:txBody>
      </p:sp>
    </p:spTree>
    <p:extLst>
      <p:ext uri="{BB962C8B-B14F-4D97-AF65-F5344CB8AC3E}">
        <p14:creationId xmlns:p14="http://schemas.microsoft.com/office/powerpoint/2010/main" val="60145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B840-7E5C-4D5B-A316-F10F3BAC0A38}"/>
              </a:ext>
            </a:extLst>
          </p:cNvPr>
          <p:cNvSpPr>
            <a:spLocks noGrp="1"/>
          </p:cNvSpPr>
          <p:nvPr>
            <p:ph type="title"/>
          </p:nvPr>
        </p:nvSpPr>
        <p:spPr>
          <a:xfrm>
            <a:off x="838200" y="365126"/>
            <a:ext cx="10515600" cy="954960"/>
          </a:xfrm>
        </p:spPr>
        <p:txBody>
          <a:bodyPr/>
          <a:lstStyle/>
          <a:p>
            <a:r>
              <a:rPr lang="en-US" dirty="0"/>
              <a:t>Behavioral : Mediator</a:t>
            </a:r>
          </a:p>
        </p:txBody>
      </p:sp>
      <p:sp>
        <p:nvSpPr>
          <p:cNvPr id="3" name="Content Placeholder 2">
            <a:extLst>
              <a:ext uri="{FF2B5EF4-FFF2-40B4-BE49-F238E27FC236}">
                <a16:creationId xmlns:a16="http://schemas.microsoft.com/office/drawing/2014/main" id="{C9D2A8FC-347E-473B-B654-16052C99FEBE}"/>
              </a:ext>
            </a:extLst>
          </p:cNvPr>
          <p:cNvSpPr>
            <a:spLocks noGrp="1"/>
          </p:cNvSpPr>
          <p:nvPr>
            <p:ph idx="1"/>
          </p:nvPr>
        </p:nvSpPr>
        <p:spPr>
          <a:xfrm>
            <a:off x="838200" y="1378039"/>
            <a:ext cx="10515600" cy="4798924"/>
          </a:xfrm>
        </p:spPr>
        <p:txBody>
          <a:bodyPr>
            <a:normAutofit fontScale="92500" lnSpcReduction="10000"/>
          </a:bodyPr>
          <a:lstStyle/>
          <a:p>
            <a:pPr marL="0" indent="0">
              <a:buNone/>
            </a:pPr>
            <a:r>
              <a:rPr lang="en-US" dirty="0"/>
              <a:t>Problem: One or more classes (clients) need to communicate with many classes to do similar work. It doesn’t make sense to use a sub-classing scheme due to complex logic.</a:t>
            </a:r>
          </a:p>
          <a:p>
            <a:pPr marL="0" indent="0">
              <a:buNone/>
            </a:pPr>
            <a:endParaRPr lang="en-US" dirty="0"/>
          </a:p>
          <a:p>
            <a:pPr marL="0" indent="0">
              <a:buNone/>
            </a:pPr>
            <a:r>
              <a:rPr lang="en-US" dirty="0"/>
              <a:t>Solution: Create a mediator class that communicates with the many classes. Each client talks only to the mediator class.</a:t>
            </a:r>
          </a:p>
          <a:p>
            <a:pPr marL="0" indent="0">
              <a:buNone/>
            </a:pPr>
            <a:endParaRPr lang="en-US" dirty="0"/>
          </a:p>
          <a:p>
            <a:pPr marL="0" indent="0">
              <a:buNone/>
            </a:pPr>
            <a:r>
              <a:rPr lang="en-US" dirty="0"/>
              <a:t>Consequences: Avoids sub-classing, clients are simpler and more reusable, centralizes control.</a:t>
            </a:r>
          </a:p>
          <a:p>
            <a:pPr marL="0" indent="0">
              <a:buNone/>
            </a:pPr>
            <a:endParaRPr lang="en-US" dirty="0"/>
          </a:p>
          <a:p>
            <a:pPr marL="0" indent="0">
              <a:buNone/>
            </a:pPr>
            <a:r>
              <a:rPr lang="en-US" dirty="0"/>
              <a:t>Example: A game can be multiplayer via Bluetooth, internet or direct cable connection. A mediator abstracts this from the game.</a:t>
            </a:r>
          </a:p>
        </p:txBody>
      </p:sp>
    </p:spTree>
    <p:extLst>
      <p:ext uri="{BB962C8B-B14F-4D97-AF65-F5344CB8AC3E}">
        <p14:creationId xmlns:p14="http://schemas.microsoft.com/office/powerpoint/2010/main" val="3857473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B840-7E5C-4D5B-A316-F10F3BAC0A38}"/>
              </a:ext>
            </a:extLst>
          </p:cNvPr>
          <p:cNvSpPr>
            <a:spLocks noGrp="1"/>
          </p:cNvSpPr>
          <p:nvPr>
            <p:ph type="title"/>
          </p:nvPr>
        </p:nvSpPr>
        <p:spPr>
          <a:xfrm>
            <a:off x="838200" y="365126"/>
            <a:ext cx="10515600" cy="723140"/>
          </a:xfrm>
        </p:spPr>
        <p:txBody>
          <a:bodyPr/>
          <a:lstStyle/>
          <a:p>
            <a:r>
              <a:rPr lang="en-US" dirty="0"/>
              <a:t>Behavioral : Template Method</a:t>
            </a:r>
          </a:p>
        </p:txBody>
      </p:sp>
      <p:sp>
        <p:nvSpPr>
          <p:cNvPr id="3" name="Content Placeholder 2">
            <a:extLst>
              <a:ext uri="{FF2B5EF4-FFF2-40B4-BE49-F238E27FC236}">
                <a16:creationId xmlns:a16="http://schemas.microsoft.com/office/drawing/2014/main" id="{C9D2A8FC-347E-473B-B654-16052C99FEBE}"/>
              </a:ext>
            </a:extLst>
          </p:cNvPr>
          <p:cNvSpPr>
            <a:spLocks noGrp="1"/>
          </p:cNvSpPr>
          <p:nvPr>
            <p:ph idx="1"/>
          </p:nvPr>
        </p:nvSpPr>
        <p:spPr>
          <a:xfrm>
            <a:off x="838200" y="1165538"/>
            <a:ext cx="10515600" cy="5011425"/>
          </a:xfrm>
        </p:spPr>
        <p:txBody>
          <a:bodyPr>
            <a:normAutofit/>
          </a:bodyPr>
          <a:lstStyle/>
          <a:p>
            <a:pPr marL="0" indent="0">
              <a:buNone/>
            </a:pPr>
            <a:r>
              <a:rPr lang="en-US" dirty="0"/>
              <a:t>Problem: Some algorithm has a portion that could be implemented differently, but the rest of the algorithm shouldn’t change.</a:t>
            </a:r>
          </a:p>
          <a:p>
            <a:pPr marL="0" indent="0">
              <a:buNone/>
            </a:pPr>
            <a:endParaRPr lang="en-US" dirty="0"/>
          </a:p>
          <a:p>
            <a:pPr marL="0" indent="0">
              <a:buNone/>
            </a:pPr>
            <a:r>
              <a:rPr lang="en-US" dirty="0"/>
              <a:t>Solution: Make the algorithm call a method defined via higher order function or inheritance. </a:t>
            </a:r>
          </a:p>
          <a:p>
            <a:pPr marL="0" indent="0">
              <a:buNone/>
            </a:pPr>
            <a:endParaRPr lang="en-US" dirty="0"/>
          </a:p>
          <a:p>
            <a:pPr marL="0" indent="0">
              <a:buNone/>
            </a:pPr>
            <a:r>
              <a:rPr lang="en-US" dirty="0"/>
              <a:t>Consequences: Code reuse, algorithm doesn’t break.</a:t>
            </a:r>
          </a:p>
          <a:p>
            <a:pPr marL="0" indent="0">
              <a:buNone/>
            </a:pPr>
            <a:endParaRPr lang="en-US" dirty="0"/>
          </a:p>
          <a:p>
            <a:pPr marL="0" indent="0">
              <a:buNone/>
            </a:pPr>
            <a:r>
              <a:rPr lang="en-US" dirty="0"/>
              <a:t>Example: Quicksort needs a “comparison” method  </a:t>
            </a:r>
          </a:p>
        </p:txBody>
      </p:sp>
    </p:spTree>
    <p:extLst>
      <p:ext uri="{BB962C8B-B14F-4D97-AF65-F5344CB8AC3E}">
        <p14:creationId xmlns:p14="http://schemas.microsoft.com/office/powerpoint/2010/main" val="3556034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B840-7E5C-4D5B-A316-F10F3BAC0A38}"/>
              </a:ext>
            </a:extLst>
          </p:cNvPr>
          <p:cNvSpPr>
            <a:spLocks noGrp="1"/>
          </p:cNvSpPr>
          <p:nvPr>
            <p:ph type="title"/>
          </p:nvPr>
        </p:nvSpPr>
        <p:spPr>
          <a:xfrm>
            <a:off x="838200" y="365126"/>
            <a:ext cx="10515600" cy="723140"/>
          </a:xfrm>
        </p:spPr>
        <p:txBody>
          <a:bodyPr/>
          <a:lstStyle/>
          <a:p>
            <a:r>
              <a:rPr lang="en-US" dirty="0"/>
              <a:t>Behavioral : Chain of Responsibility</a:t>
            </a:r>
          </a:p>
        </p:txBody>
      </p:sp>
      <p:sp>
        <p:nvSpPr>
          <p:cNvPr id="3" name="Content Placeholder 2">
            <a:extLst>
              <a:ext uri="{FF2B5EF4-FFF2-40B4-BE49-F238E27FC236}">
                <a16:creationId xmlns:a16="http://schemas.microsoft.com/office/drawing/2014/main" id="{C9D2A8FC-347E-473B-B654-16052C99FEBE}"/>
              </a:ext>
            </a:extLst>
          </p:cNvPr>
          <p:cNvSpPr>
            <a:spLocks noGrp="1"/>
          </p:cNvSpPr>
          <p:nvPr>
            <p:ph idx="1"/>
          </p:nvPr>
        </p:nvSpPr>
        <p:spPr>
          <a:xfrm>
            <a:off x="669701" y="1165538"/>
            <a:ext cx="10850451" cy="5011425"/>
          </a:xfrm>
        </p:spPr>
        <p:txBody>
          <a:bodyPr>
            <a:normAutofit/>
          </a:bodyPr>
          <a:lstStyle/>
          <a:p>
            <a:pPr marL="0" indent="0">
              <a:buNone/>
            </a:pPr>
            <a:r>
              <a:rPr lang="en-US" dirty="0"/>
              <a:t>Problem: For a given event/message, any of a number of objects could respond.</a:t>
            </a:r>
          </a:p>
          <a:p>
            <a:pPr marL="0" indent="0">
              <a:buNone/>
            </a:pPr>
            <a:endParaRPr lang="en-US" dirty="0"/>
          </a:p>
          <a:p>
            <a:pPr marL="0" indent="0">
              <a:buNone/>
            </a:pPr>
            <a:r>
              <a:rPr lang="en-US" dirty="0"/>
              <a:t>Solution: Give each responder a “next responder” reference. If responder can’t handle message, it should pass the message on to the next.</a:t>
            </a:r>
          </a:p>
          <a:p>
            <a:pPr marL="0" indent="0">
              <a:buNone/>
            </a:pPr>
            <a:endParaRPr lang="en-US" dirty="0"/>
          </a:p>
          <a:p>
            <a:pPr marL="0" indent="0">
              <a:buNone/>
            </a:pPr>
            <a:r>
              <a:rPr lang="en-US" dirty="0"/>
              <a:t>Consequences: Hard to know who actually responded.</a:t>
            </a:r>
          </a:p>
          <a:p>
            <a:pPr marL="0" indent="0">
              <a:buNone/>
            </a:pPr>
            <a:endParaRPr lang="en-US" dirty="0"/>
          </a:p>
          <a:p>
            <a:pPr marL="0" indent="0">
              <a:buNone/>
            </a:pPr>
            <a:r>
              <a:rPr lang="en-US" dirty="0"/>
              <a:t>Example: </a:t>
            </a:r>
            <a:r>
              <a:rPr lang="en-US" dirty="0" err="1"/>
              <a:t>OnClick</a:t>
            </a:r>
            <a:r>
              <a:rPr lang="en-US" dirty="0"/>
              <a:t> events in a user interface</a:t>
            </a:r>
          </a:p>
        </p:txBody>
      </p:sp>
    </p:spTree>
    <p:extLst>
      <p:ext uri="{BB962C8B-B14F-4D97-AF65-F5344CB8AC3E}">
        <p14:creationId xmlns:p14="http://schemas.microsoft.com/office/powerpoint/2010/main" val="1700254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B840-7E5C-4D5B-A316-F10F3BAC0A38}"/>
              </a:ext>
            </a:extLst>
          </p:cNvPr>
          <p:cNvSpPr>
            <a:spLocks noGrp="1"/>
          </p:cNvSpPr>
          <p:nvPr>
            <p:ph type="title"/>
          </p:nvPr>
        </p:nvSpPr>
        <p:spPr>
          <a:xfrm>
            <a:off x="838200" y="365126"/>
            <a:ext cx="10515600" cy="723140"/>
          </a:xfrm>
        </p:spPr>
        <p:txBody>
          <a:bodyPr/>
          <a:lstStyle/>
          <a:p>
            <a:r>
              <a:rPr lang="en-US" dirty="0"/>
              <a:t>Behavioral : Interpreter</a:t>
            </a:r>
          </a:p>
        </p:txBody>
      </p:sp>
      <p:sp>
        <p:nvSpPr>
          <p:cNvPr id="3" name="Content Placeholder 2">
            <a:extLst>
              <a:ext uri="{FF2B5EF4-FFF2-40B4-BE49-F238E27FC236}">
                <a16:creationId xmlns:a16="http://schemas.microsoft.com/office/drawing/2014/main" id="{C9D2A8FC-347E-473B-B654-16052C99FEBE}"/>
              </a:ext>
            </a:extLst>
          </p:cNvPr>
          <p:cNvSpPr>
            <a:spLocks noGrp="1"/>
          </p:cNvSpPr>
          <p:nvPr>
            <p:ph idx="1"/>
          </p:nvPr>
        </p:nvSpPr>
        <p:spPr>
          <a:xfrm>
            <a:off x="838200" y="1165538"/>
            <a:ext cx="10515600" cy="5011425"/>
          </a:xfrm>
        </p:spPr>
        <p:txBody>
          <a:bodyPr>
            <a:normAutofit/>
          </a:bodyPr>
          <a:lstStyle/>
          <a:p>
            <a:pPr marL="0" indent="0">
              <a:buNone/>
            </a:pPr>
            <a:r>
              <a:rPr lang="en-US" dirty="0"/>
              <a:t>Problem: Application needs to run arbitrary code</a:t>
            </a:r>
          </a:p>
          <a:p>
            <a:pPr marL="0" indent="0">
              <a:buNone/>
            </a:pPr>
            <a:endParaRPr lang="en-US" dirty="0"/>
          </a:p>
          <a:p>
            <a:pPr marL="0" indent="0">
              <a:buNone/>
            </a:pPr>
            <a:r>
              <a:rPr lang="en-US" dirty="0"/>
              <a:t>Solution: Implement a </a:t>
            </a:r>
            <a:r>
              <a:rPr lang="en-US" dirty="0" err="1"/>
              <a:t>lexer</a:t>
            </a:r>
            <a:r>
              <a:rPr lang="en-US" dirty="0"/>
              <a:t>/parser/interpreter. </a:t>
            </a:r>
          </a:p>
          <a:p>
            <a:pPr marL="0" indent="0">
              <a:buNone/>
            </a:pPr>
            <a:endParaRPr lang="en-US" dirty="0"/>
          </a:p>
          <a:p>
            <a:pPr marL="0" indent="0">
              <a:buNone/>
            </a:pPr>
            <a:r>
              <a:rPr lang="en-US" dirty="0"/>
              <a:t>Consequences: Significant effort.</a:t>
            </a:r>
          </a:p>
          <a:p>
            <a:pPr marL="0" indent="0">
              <a:buNone/>
            </a:pPr>
            <a:endParaRPr lang="en-US" dirty="0"/>
          </a:p>
          <a:p>
            <a:pPr marL="0" indent="0">
              <a:buNone/>
            </a:pPr>
            <a:r>
              <a:rPr lang="en-US" dirty="0"/>
              <a:t>Example: Games with scripting for “AI”, JavaScript in browser</a:t>
            </a:r>
          </a:p>
        </p:txBody>
      </p:sp>
    </p:spTree>
    <p:extLst>
      <p:ext uri="{BB962C8B-B14F-4D97-AF65-F5344CB8AC3E}">
        <p14:creationId xmlns:p14="http://schemas.microsoft.com/office/powerpoint/2010/main" val="22612056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B840-7E5C-4D5B-A316-F10F3BAC0A38}"/>
              </a:ext>
            </a:extLst>
          </p:cNvPr>
          <p:cNvSpPr>
            <a:spLocks noGrp="1"/>
          </p:cNvSpPr>
          <p:nvPr>
            <p:ph type="title"/>
          </p:nvPr>
        </p:nvSpPr>
        <p:spPr>
          <a:xfrm>
            <a:off x="838200" y="365126"/>
            <a:ext cx="10515600" cy="723140"/>
          </a:xfrm>
        </p:spPr>
        <p:txBody>
          <a:bodyPr/>
          <a:lstStyle/>
          <a:p>
            <a:r>
              <a:rPr lang="en-US" dirty="0"/>
              <a:t>Behavioral : Memento</a:t>
            </a:r>
          </a:p>
        </p:txBody>
      </p:sp>
      <p:sp>
        <p:nvSpPr>
          <p:cNvPr id="3" name="Content Placeholder 2">
            <a:extLst>
              <a:ext uri="{FF2B5EF4-FFF2-40B4-BE49-F238E27FC236}">
                <a16:creationId xmlns:a16="http://schemas.microsoft.com/office/drawing/2014/main" id="{C9D2A8FC-347E-473B-B654-16052C99FEBE}"/>
              </a:ext>
            </a:extLst>
          </p:cNvPr>
          <p:cNvSpPr>
            <a:spLocks noGrp="1"/>
          </p:cNvSpPr>
          <p:nvPr>
            <p:ph idx="1"/>
          </p:nvPr>
        </p:nvSpPr>
        <p:spPr>
          <a:xfrm>
            <a:off x="753414" y="1165538"/>
            <a:ext cx="10600386" cy="5011425"/>
          </a:xfrm>
        </p:spPr>
        <p:txBody>
          <a:bodyPr>
            <a:normAutofit/>
          </a:bodyPr>
          <a:lstStyle/>
          <a:p>
            <a:pPr marL="0" indent="0">
              <a:buNone/>
            </a:pPr>
            <a:r>
              <a:rPr lang="en-US" dirty="0"/>
              <a:t>Problem: Need to store and retrieve the current state of the application.</a:t>
            </a:r>
          </a:p>
          <a:p>
            <a:pPr marL="0" indent="0">
              <a:buNone/>
            </a:pPr>
            <a:endParaRPr lang="en-US" dirty="0"/>
          </a:p>
          <a:p>
            <a:pPr marL="0" indent="0">
              <a:buNone/>
            </a:pPr>
            <a:r>
              <a:rPr lang="en-US" dirty="0"/>
              <a:t>Solution: Create a class to hold the current state. The application can populate/restore from this class. This class can be streamed to disk.</a:t>
            </a:r>
          </a:p>
          <a:p>
            <a:pPr marL="0" indent="0">
              <a:buNone/>
            </a:pPr>
            <a:endParaRPr lang="en-US" dirty="0"/>
          </a:p>
          <a:p>
            <a:pPr marL="0" indent="0">
              <a:buNone/>
            </a:pPr>
            <a:r>
              <a:rPr lang="en-US" dirty="0"/>
              <a:t>Consequences: Single place in the application to hold state for storage.</a:t>
            </a:r>
          </a:p>
          <a:p>
            <a:pPr marL="0" indent="0">
              <a:buNone/>
            </a:pPr>
            <a:endParaRPr lang="en-US" dirty="0"/>
          </a:p>
          <a:p>
            <a:pPr marL="0" indent="0">
              <a:buNone/>
            </a:pPr>
            <a:r>
              <a:rPr lang="en-US" dirty="0"/>
              <a:t>Example: Nearly every iOS/Android app</a:t>
            </a:r>
          </a:p>
        </p:txBody>
      </p:sp>
    </p:spTree>
    <p:extLst>
      <p:ext uri="{BB962C8B-B14F-4D97-AF65-F5344CB8AC3E}">
        <p14:creationId xmlns:p14="http://schemas.microsoft.com/office/powerpoint/2010/main" val="38485748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B840-7E5C-4D5B-A316-F10F3BAC0A38}"/>
              </a:ext>
            </a:extLst>
          </p:cNvPr>
          <p:cNvSpPr>
            <a:spLocks noGrp="1"/>
          </p:cNvSpPr>
          <p:nvPr>
            <p:ph type="title"/>
          </p:nvPr>
        </p:nvSpPr>
        <p:spPr>
          <a:xfrm>
            <a:off x="838200" y="365126"/>
            <a:ext cx="10515600" cy="723140"/>
          </a:xfrm>
        </p:spPr>
        <p:txBody>
          <a:bodyPr/>
          <a:lstStyle/>
          <a:p>
            <a:r>
              <a:rPr lang="en-US" dirty="0"/>
              <a:t>Behavioral : State</a:t>
            </a:r>
          </a:p>
        </p:txBody>
      </p:sp>
      <p:sp>
        <p:nvSpPr>
          <p:cNvPr id="3" name="Content Placeholder 2">
            <a:extLst>
              <a:ext uri="{FF2B5EF4-FFF2-40B4-BE49-F238E27FC236}">
                <a16:creationId xmlns:a16="http://schemas.microsoft.com/office/drawing/2014/main" id="{C9D2A8FC-347E-473B-B654-16052C99FEBE}"/>
              </a:ext>
            </a:extLst>
          </p:cNvPr>
          <p:cNvSpPr>
            <a:spLocks noGrp="1"/>
          </p:cNvSpPr>
          <p:nvPr>
            <p:ph idx="1"/>
          </p:nvPr>
        </p:nvSpPr>
        <p:spPr>
          <a:xfrm>
            <a:off x="838200" y="1165538"/>
            <a:ext cx="10515600" cy="5273899"/>
          </a:xfrm>
        </p:spPr>
        <p:txBody>
          <a:bodyPr>
            <a:normAutofit/>
          </a:bodyPr>
          <a:lstStyle/>
          <a:p>
            <a:pPr marL="0" indent="0">
              <a:buNone/>
            </a:pPr>
            <a:r>
              <a:rPr lang="en-US" dirty="0"/>
              <a:t>Problem: An object can have different behaviors based on its current state. </a:t>
            </a:r>
          </a:p>
          <a:p>
            <a:pPr marL="0" indent="0">
              <a:buNone/>
            </a:pPr>
            <a:endParaRPr lang="en-US" dirty="0"/>
          </a:p>
          <a:p>
            <a:pPr marL="0" indent="0">
              <a:buNone/>
            </a:pPr>
            <a:r>
              <a:rPr lang="en-US" dirty="0"/>
              <a:t>Solution: Create classes for the behaviors. Allow these behaviors to change which behavior the parent object has.</a:t>
            </a:r>
          </a:p>
          <a:p>
            <a:pPr marL="0" indent="0">
              <a:buNone/>
            </a:pPr>
            <a:endParaRPr lang="en-US" dirty="0"/>
          </a:p>
          <a:p>
            <a:pPr marL="0" indent="0">
              <a:buNone/>
            </a:pPr>
            <a:r>
              <a:rPr lang="en-US" dirty="0"/>
              <a:t>Consequences: Parent object is unaware of states. States manage state transitions.</a:t>
            </a:r>
          </a:p>
          <a:p>
            <a:pPr marL="0" indent="0">
              <a:buNone/>
            </a:pPr>
            <a:endParaRPr lang="en-US" dirty="0"/>
          </a:p>
          <a:p>
            <a:pPr marL="0" indent="0">
              <a:buNone/>
            </a:pPr>
            <a:r>
              <a:rPr lang="en-US" dirty="0"/>
              <a:t>Example: Game AI – monsters go from attack to defend based on distance from player.</a:t>
            </a:r>
          </a:p>
        </p:txBody>
      </p:sp>
    </p:spTree>
    <p:extLst>
      <p:ext uri="{BB962C8B-B14F-4D97-AF65-F5344CB8AC3E}">
        <p14:creationId xmlns:p14="http://schemas.microsoft.com/office/powerpoint/2010/main" val="3945219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B840-7E5C-4D5B-A316-F10F3BAC0A38}"/>
              </a:ext>
            </a:extLst>
          </p:cNvPr>
          <p:cNvSpPr>
            <a:spLocks noGrp="1"/>
          </p:cNvSpPr>
          <p:nvPr>
            <p:ph type="title"/>
          </p:nvPr>
        </p:nvSpPr>
        <p:spPr>
          <a:xfrm>
            <a:off x="838200" y="365126"/>
            <a:ext cx="10515600" cy="723140"/>
          </a:xfrm>
        </p:spPr>
        <p:txBody>
          <a:bodyPr/>
          <a:lstStyle/>
          <a:p>
            <a:r>
              <a:rPr lang="en-US" dirty="0"/>
              <a:t>Behavioral : Strategy</a:t>
            </a:r>
          </a:p>
        </p:txBody>
      </p:sp>
      <p:sp>
        <p:nvSpPr>
          <p:cNvPr id="3" name="Content Placeholder 2">
            <a:extLst>
              <a:ext uri="{FF2B5EF4-FFF2-40B4-BE49-F238E27FC236}">
                <a16:creationId xmlns:a16="http://schemas.microsoft.com/office/drawing/2014/main" id="{C9D2A8FC-347E-473B-B654-16052C99FEBE}"/>
              </a:ext>
            </a:extLst>
          </p:cNvPr>
          <p:cNvSpPr>
            <a:spLocks noGrp="1"/>
          </p:cNvSpPr>
          <p:nvPr>
            <p:ph idx="1"/>
          </p:nvPr>
        </p:nvSpPr>
        <p:spPr>
          <a:xfrm>
            <a:off x="637504" y="1165538"/>
            <a:ext cx="10716296" cy="5011425"/>
          </a:xfrm>
        </p:spPr>
        <p:txBody>
          <a:bodyPr>
            <a:normAutofit/>
          </a:bodyPr>
          <a:lstStyle/>
          <a:p>
            <a:pPr marL="0" indent="0">
              <a:buNone/>
            </a:pPr>
            <a:r>
              <a:rPr lang="en-US" dirty="0"/>
              <a:t>Problem: Different algorithms that do the same thing need to be swapped out for each other.</a:t>
            </a:r>
          </a:p>
          <a:p>
            <a:pPr marL="0" indent="0">
              <a:buNone/>
            </a:pPr>
            <a:endParaRPr lang="en-US" dirty="0"/>
          </a:p>
          <a:p>
            <a:pPr marL="0" indent="0">
              <a:buNone/>
            </a:pPr>
            <a:r>
              <a:rPr lang="en-US" dirty="0"/>
              <a:t>Solution: Define a single interface and make each implementation adhere to that interface. </a:t>
            </a:r>
          </a:p>
          <a:p>
            <a:pPr marL="0" indent="0">
              <a:buNone/>
            </a:pPr>
            <a:endParaRPr lang="en-US" dirty="0"/>
          </a:p>
          <a:p>
            <a:pPr marL="0" indent="0">
              <a:buNone/>
            </a:pPr>
            <a:r>
              <a:rPr lang="en-US" dirty="0"/>
              <a:t>Consequences: Easy switching between implementations.</a:t>
            </a:r>
          </a:p>
          <a:p>
            <a:pPr marL="0" indent="0">
              <a:buNone/>
            </a:pPr>
            <a:endParaRPr lang="en-US" dirty="0"/>
          </a:p>
          <a:p>
            <a:pPr marL="0" indent="0">
              <a:buNone/>
            </a:pPr>
            <a:r>
              <a:rPr lang="en-US" dirty="0"/>
              <a:t>Example: Simple sort algorithms work faster on a small data set. More complex algorithms are faster on a large data set. Use strategy to decide. </a:t>
            </a:r>
          </a:p>
        </p:txBody>
      </p:sp>
    </p:spTree>
    <p:extLst>
      <p:ext uri="{BB962C8B-B14F-4D97-AF65-F5344CB8AC3E}">
        <p14:creationId xmlns:p14="http://schemas.microsoft.com/office/powerpoint/2010/main" val="1333835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2C3DF-C269-4057-8295-0FD8AB4660A5}"/>
              </a:ext>
            </a:extLst>
          </p:cNvPr>
          <p:cNvSpPr>
            <a:spLocks noGrp="1"/>
          </p:cNvSpPr>
          <p:nvPr>
            <p:ph type="title"/>
          </p:nvPr>
        </p:nvSpPr>
        <p:spPr/>
        <p:txBody>
          <a:bodyPr/>
          <a:lstStyle/>
          <a:p>
            <a:r>
              <a:rPr lang="en-US" dirty="0"/>
              <a:t>Design Patterns are All Around Us</a:t>
            </a:r>
          </a:p>
        </p:txBody>
      </p:sp>
      <p:pic>
        <p:nvPicPr>
          <p:cNvPr id="5" name="Content Placeholder 4" descr="A close up of a map&#10;&#10;Description automatically generated">
            <a:extLst>
              <a:ext uri="{FF2B5EF4-FFF2-40B4-BE49-F238E27FC236}">
                <a16:creationId xmlns:a16="http://schemas.microsoft.com/office/drawing/2014/main" id="{43E4DC71-25A6-46CD-A14C-6EEB9650D5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8009" y="1802573"/>
            <a:ext cx="3000600" cy="4351338"/>
          </a:xfrm>
        </p:spPr>
      </p:pic>
      <p:pic>
        <p:nvPicPr>
          <p:cNvPr id="7" name="Picture 6" descr="A picture containing building&#10;&#10;Description automatically generated">
            <a:extLst>
              <a:ext uri="{FF2B5EF4-FFF2-40B4-BE49-F238E27FC236}">
                <a16:creationId xmlns:a16="http://schemas.microsoft.com/office/drawing/2014/main" id="{BE9103EF-927F-4050-AC26-0337B6CF4298}"/>
              </a:ext>
            </a:extLst>
          </p:cNvPr>
          <p:cNvPicPr>
            <a:picLocks noChangeAspect="1"/>
          </p:cNvPicPr>
          <p:nvPr/>
        </p:nvPicPr>
        <p:blipFill rotWithShape="1">
          <a:blip r:embed="rId3">
            <a:extLst>
              <a:ext uri="{28A0092B-C50C-407E-A947-70E740481C1C}">
                <a14:useLocalDpi xmlns:a14="http://schemas.microsoft.com/office/drawing/2010/main" val="0"/>
              </a:ext>
            </a:extLst>
          </a:blip>
          <a:srcRect l="17440" r="16045"/>
          <a:stretch/>
        </p:blipFill>
        <p:spPr>
          <a:xfrm>
            <a:off x="3539615" y="1690688"/>
            <a:ext cx="3362632" cy="5055427"/>
          </a:xfrm>
          <a:prstGeom prst="rect">
            <a:avLst/>
          </a:prstGeom>
        </p:spPr>
      </p:pic>
      <p:pic>
        <p:nvPicPr>
          <p:cNvPr id="8" name="Picture 7">
            <a:extLst>
              <a:ext uri="{FF2B5EF4-FFF2-40B4-BE49-F238E27FC236}">
                <a16:creationId xmlns:a16="http://schemas.microsoft.com/office/drawing/2014/main" id="{59D02B7C-ADA8-4E18-BD08-6857066C0E99}"/>
              </a:ext>
            </a:extLst>
          </p:cNvPr>
          <p:cNvPicPr>
            <a:picLocks noChangeAspect="1"/>
          </p:cNvPicPr>
          <p:nvPr/>
        </p:nvPicPr>
        <p:blipFill>
          <a:blip r:embed="rId4"/>
          <a:stretch>
            <a:fillRect/>
          </a:stretch>
        </p:blipFill>
        <p:spPr>
          <a:xfrm>
            <a:off x="7311991" y="2694401"/>
            <a:ext cx="4572000" cy="3048000"/>
          </a:xfrm>
          <a:prstGeom prst="rect">
            <a:avLst/>
          </a:prstGeom>
        </p:spPr>
      </p:pic>
    </p:spTree>
    <p:extLst>
      <p:ext uri="{BB962C8B-B14F-4D97-AF65-F5344CB8AC3E}">
        <p14:creationId xmlns:p14="http://schemas.microsoft.com/office/powerpoint/2010/main" val="41816468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B840-7E5C-4D5B-A316-F10F3BAC0A38}"/>
              </a:ext>
            </a:extLst>
          </p:cNvPr>
          <p:cNvSpPr>
            <a:spLocks noGrp="1"/>
          </p:cNvSpPr>
          <p:nvPr>
            <p:ph type="title"/>
          </p:nvPr>
        </p:nvSpPr>
        <p:spPr>
          <a:xfrm>
            <a:off x="838200" y="365126"/>
            <a:ext cx="10515600" cy="723140"/>
          </a:xfrm>
        </p:spPr>
        <p:txBody>
          <a:bodyPr/>
          <a:lstStyle/>
          <a:p>
            <a:r>
              <a:rPr lang="en-US" dirty="0"/>
              <a:t>Behavioral : Iterator</a:t>
            </a:r>
          </a:p>
        </p:txBody>
      </p:sp>
      <p:sp>
        <p:nvSpPr>
          <p:cNvPr id="3" name="Content Placeholder 2">
            <a:extLst>
              <a:ext uri="{FF2B5EF4-FFF2-40B4-BE49-F238E27FC236}">
                <a16:creationId xmlns:a16="http://schemas.microsoft.com/office/drawing/2014/main" id="{C9D2A8FC-347E-473B-B654-16052C99FEBE}"/>
              </a:ext>
            </a:extLst>
          </p:cNvPr>
          <p:cNvSpPr>
            <a:spLocks noGrp="1"/>
          </p:cNvSpPr>
          <p:nvPr>
            <p:ph idx="1"/>
          </p:nvPr>
        </p:nvSpPr>
        <p:spPr>
          <a:xfrm>
            <a:off x="637504" y="1165538"/>
            <a:ext cx="10716296" cy="5011425"/>
          </a:xfrm>
        </p:spPr>
        <p:txBody>
          <a:bodyPr>
            <a:normAutofit/>
          </a:bodyPr>
          <a:lstStyle/>
          <a:p>
            <a:pPr marL="0" indent="0">
              <a:buNone/>
            </a:pPr>
            <a:r>
              <a:rPr lang="en-US" dirty="0"/>
              <a:t>Problem: Access each element of a collection without exposing internal details of the collection.</a:t>
            </a:r>
          </a:p>
          <a:p>
            <a:pPr marL="0" indent="0">
              <a:buNone/>
            </a:pPr>
            <a:endParaRPr lang="en-US" dirty="0"/>
          </a:p>
          <a:p>
            <a:pPr marL="0" indent="0">
              <a:buNone/>
            </a:pPr>
            <a:r>
              <a:rPr lang="en-US" dirty="0"/>
              <a:t>Solution: Define a class with an operation that gets the next element. </a:t>
            </a:r>
          </a:p>
          <a:p>
            <a:pPr marL="0" indent="0">
              <a:buNone/>
            </a:pPr>
            <a:endParaRPr lang="en-US" dirty="0"/>
          </a:p>
          <a:p>
            <a:pPr marL="0" indent="0">
              <a:buNone/>
            </a:pPr>
            <a:r>
              <a:rPr lang="en-US" dirty="0"/>
              <a:t>Consequences: Information hiding.</a:t>
            </a:r>
          </a:p>
          <a:p>
            <a:pPr marL="0" indent="0">
              <a:buNone/>
            </a:pPr>
            <a:endParaRPr lang="en-US" dirty="0"/>
          </a:p>
          <a:p>
            <a:pPr marL="0" indent="0">
              <a:buNone/>
            </a:pPr>
            <a:r>
              <a:rPr lang="en-US" dirty="0"/>
              <a:t>Example: Java/C# Iterator class (built-in)</a:t>
            </a:r>
          </a:p>
        </p:txBody>
      </p:sp>
    </p:spTree>
    <p:extLst>
      <p:ext uri="{BB962C8B-B14F-4D97-AF65-F5344CB8AC3E}">
        <p14:creationId xmlns:p14="http://schemas.microsoft.com/office/powerpoint/2010/main" val="12761771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B840-7E5C-4D5B-A316-F10F3BAC0A38}"/>
              </a:ext>
            </a:extLst>
          </p:cNvPr>
          <p:cNvSpPr>
            <a:spLocks noGrp="1"/>
          </p:cNvSpPr>
          <p:nvPr>
            <p:ph type="title"/>
          </p:nvPr>
        </p:nvSpPr>
        <p:spPr>
          <a:xfrm>
            <a:off x="838200" y="365126"/>
            <a:ext cx="10515600" cy="723140"/>
          </a:xfrm>
        </p:spPr>
        <p:txBody>
          <a:bodyPr/>
          <a:lstStyle/>
          <a:p>
            <a:r>
              <a:rPr lang="en-US" dirty="0"/>
              <a:t>Behavioral : Visitor</a:t>
            </a:r>
          </a:p>
        </p:txBody>
      </p:sp>
      <p:sp>
        <p:nvSpPr>
          <p:cNvPr id="3" name="Content Placeholder 2">
            <a:extLst>
              <a:ext uri="{FF2B5EF4-FFF2-40B4-BE49-F238E27FC236}">
                <a16:creationId xmlns:a16="http://schemas.microsoft.com/office/drawing/2014/main" id="{C9D2A8FC-347E-473B-B654-16052C99FEBE}"/>
              </a:ext>
            </a:extLst>
          </p:cNvPr>
          <p:cNvSpPr>
            <a:spLocks noGrp="1"/>
          </p:cNvSpPr>
          <p:nvPr>
            <p:ph idx="1"/>
          </p:nvPr>
        </p:nvSpPr>
        <p:spPr>
          <a:xfrm>
            <a:off x="637504" y="1165538"/>
            <a:ext cx="10716296" cy="5011425"/>
          </a:xfrm>
        </p:spPr>
        <p:txBody>
          <a:bodyPr>
            <a:normAutofit/>
          </a:bodyPr>
          <a:lstStyle/>
          <a:p>
            <a:pPr marL="0" indent="0">
              <a:buNone/>
            </a:pPr>
            <a:r>
              <a:rPr lang="en-US" dirty="0"/>
              <a:t>Problem: Need to perform an action for every element in a collection.</a:t>
            </a:r>
          </a:p>
          <a:p>
            <a:pPr marL="0" indent="0">
              <a:buNone/>
            </a:pPr>
            <a:endParaRPr lang="en-US" dirty="0"/>
          </a:p>
          <a:p>
            <a:pPr marL="0" indent="0">
              <a:buNone/>
            </a:pPr>
            <a:r>
              <a:rPr lang="en-US" dirty="0"/>
              <a:t>Solution: Define a class with an operation that works on a single element. Call this operation once for every element in collection. </a:t>
            </a:r>
          </a:p>
          <a:p>
            <a:pPr marL="0" indent="0">
              <a:buNone/>
            </a:pPr>
            <a:endParaRPr lang="en-US" dirty="0"/>
          </a:p>
          <a:p>
            <a:pPr marL="0" indent="0">
              <a:buNone/>
            </a:pPr>
            <a:r>
              <a:rPr lang="en-US" dirty="0"/>
              <a:t>Consequences: Easy to have many visitors over data structure.</a:t>
            </a:r>
          </a:p>
          <a:p>
            <a:pPr marL="0" indent="0">
              <a:buNone/>
            </a:pPr>
            <a:endParaRPr lang="en-US" dirty="0"/>
          </a:p>
          <a:p>
            <a:pPr marL="0" indent="0">
              <a:buNone/>
            </a:pPr>
            <a:r>
              <a:rPr lang="en-US" dirty="0"/>
              <a:t>Example: Code generation visits each AST node</a:t>
            </a:r>
          </a:p>
        </p:txBody>
      </p:sp>
    </p:spTree>
    <p:extLst>
      <p:ext uri="{BB962C8B-B14F-4D97-AF65-F5344CB8AC3E}">
        <p14:creationId xmlns:p14="http://schemas.microsoft.com/office/powerpoint/2010/main" val="15647516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picture containing light, sitting&#10;&#10;Description automatically generated">
            <a:extLst>
              <a:ext uri="{FF2B5EF4-FFF2-40B4-BE49-F238E27FC236}">
                <a16:creationId xmlns:a16="http://schemas.microsoft.com/office/drawing/2014/main" id="{C8F0CC69-B069-455D-8B84-3E6328A19B10}"/>
              </a:ext>
            </a:extLst>
          </p:cNvPr>
          <p:cNvPicPr>
            <a:picLocks noChangeAspect="1"/>
          </p:cNvPicPr>
          <p:nvPr/>
        </p:nvPicPr>
        <p:blipFill rotWithShape="1">
          <a:blip r:embed="rId2">
            <a:extLst>
              <a:ext uri="{28A0092B-C50C-407E-A947-70E740481C1C}">
                <a14:useLocalDpi xmlns:a14="http://schemas.microsoft.com/office/drawing/2010/main" val="0"/>
              </a:ext>
            </a:extLst>
          </a:blip>
          <a:srcRect t="20096" b="20064"/>
          <a:stretch/>
        </p:blipFill>
        <p:spPr>
          <a:xfrm>
            <a:off x="20" y="10"/>
            <a:ext cx="12191980" cy="6857990"/>
          </a:xfrm>
          <a:prstGeom prst="rect">
            <a:avLst/>
          </a:prstGeom>
        </p:spPr>
      </p:pic>
      <p:sp>
        <p:nvSpPr>
          <p:cNvPr id="12" name="Rectangle 11">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BE4242-F0FC-4F2B-B197-4F25687D046E}"/>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a:solidFill>
                  <a:schemeClr val="tx1">
                    <a:lumMod val="85000"/>
                    <a:lumOff val="15000"/>
                  </a:schemeClr>
                </a:solidFill>
              </a:rPr>
              <a:t>Creational Patterns</a:t>
            </a:r>
          </a:p>
        </p:txBody>
      </p:sp>
      <p:cxnSp>
        <p:nvCxnSpPr>
          <p:cNvPr id="14" name="Straight Connector 13">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62740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B840-7E5C-4D5B-A316-F10F3BAC0A38}"/>
              </a:ext>
            </a:extLst>
          </p:cNvPr>
          <p:cNvSpPr>
            <a:spLocks noGrp="1"/>
          </p:cNvSpPr>
          <p:nvPr>
            <p:ph type="title"/>
          </p:nvPr>
        </p:nvSpPr>
        <p:spPr>
          <a:xfrm>
            <a:off x="838200" y="365126"/>
            <a:ext cx="10515600" cy="542836"/>
          </a:xfrm>
        </p:spPr>
        <p:txBody>
          <a:bodyPr>
            <a:normAutofit fontScale="90000"/>
          </a:bodyPr>
          <a:lstStyle/>
          <a:p>
            <a:r>
              <a:rPr lang="en-US" dirty="0"/>
              <a:t>Creational : Abstract Factory</a:t>
            </a:r>
          </a:p>
        </p:txBody>
      </p:sp>
      <p:sp>
        <p:nvSpPr>
          <p:cNvPr id="3" name="Content Placeholder 2">
            <a:extLst>
              <a:ext uri="{FF2B5EF4-FFF2-40B4-BE49-F238E27FC236}">
                <a16:creationId xmlns:a16="http://schemas.microsoft.com/office/drawing/2014/main" id="{C9D2A8FC-347E-473B-B654-16052C99FEBE}"/>
              </a:ext>
            </a:extLst>
          </p:cNvPr>
          <p:cNvSpPr>
            <a:spLocks noGrp="1"/>
          </p:cNvSpPr>
          <p:nvPr>
            <p:ph idx="1"/>
          </p:nvPr>
        </p:nvSpPr>
        <p:spPr>
          <a:xfrm>
            <a:off x="838200" y="1300766"/>
            <a:ext cx="10515600" cy="4816699"/>
          </a:xfrm>
        </p:spPr>
        <p:txBody>
          <a:bodyPr/>
          <a:lstStyle/>
          <a:p>
            <a:pPr marL="0" indent="0">
              <a:buNone/>
            </a:pPr>
            <a:r>
              <a:rPr lang="en-US" dirty="0"/>
              <a:t>Problem: You have multiple implementations that you want to choose one of, at run time. </a:t>
            </a:r>
          </a:p>
          <a:p>
            <a:pPr marL="0" indent="0">
              <a:buNone/>
            </a:pPr>
            <a:endParaRPr lang="en-US" dirty="0"/>
          </a:p>
          <a:p>
            <a:pPr marL="0" indent="0">
              <a:buNone/>
            </a:pPr>
            <a:r>
              <a:rPr lang="en-US" dirty="0"/>
              <a:t>Solution: Create an abstract class with a static method to create one  of the implementations. </a:t>
            </a:r>
          </a:p>
          <a:p>
            <a:pPr marL="0" indent="0">
              <a:buNone/>
            </a:pPr>
            <a:endParaRPr lang="en-US" dirty="0"/>
          </a:p>
          <a:p>
            <a:pPr marL="0" indent="0">
              <a:buNone/>
            </a:pPr>
            <a:r>
              <a:rPr lang="en-US" dirty="0"/>
              <a:t>Consequences: Single location to update with implementations. </a:t>
            </a:r>
          </a:p>
          <a:p>
            <a:pPr marL="0" indent="0">
              <a:buNone/>
            </a:pPr>
            <a:endParaRPr lang="en-US" dirty="0"/>
          </a:p>
          <a:p>
            <a:pPr marL="0" indent="0">
              <a:buNone/>
            </a:pPr>
            <a:r>
              <a:rPr lang="en-US" dirty="0"/>
              <a:t>Example: Support two different vendors for text messages.</a:t>
            </a:r>
          </a:p>
        </p:txBody>
      </p:sp>
    </p:spTree>
    <p:extLst>
      <p:ext uri="{BB962C8B-B14F-4D97-AF65-F5344CB8AC3E}">
        <p14:creationId xmlns:p14="http://schemas.microsoft.com/office/powerpoint/2010/main" val="32152163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B840-7E5C-4D5B-A316-F10F3BAC0A38}"/>
              </a:ext>
            </a:extLst>
          </p:cNvPr>
          <p:cNvSpPr>
            <a:spLocks noGrp="1"/>
          </p:cNvSpPr>
          <p:nvPr>
            <p:ph type="title"/>
          </p:nvPr>
        </p:nvSpPr>
        <p:spPr>
          <a:xfrm>
            <a:off x="838200" y="365126"/>
            <a:ext cx="10515600" cy="542836"/>
          </a:xfrm>
        </p:spPr>
        <p:txBody>
          <a:bodyPr>
            <a:normAutofit fontScale="90000"/>
          </a:bodyPr>
          <a:lstStyle/>
          <a:p>
            <a:r>
              <a:rPr lang="en-US" dirty="0"/>
              <a:t>Creational : Factory</a:t>
            </a:r>
          </a:p>
        </p:txBody>
      </p:sp>
      <p:sp>
        <p:nvSpPr>
          <p:cNvPr id="3" name="Content Placeholder 2">
            <a:extLst>
              <a:ext uri="{FF2B5EF4-FFF2-40B4-BE49-F238E27FC236}">
                <a16:creationId xmlns:a16="http://schemas.microsoft.com/office/drawing/2014/main" id="{C9D2A8FC-347E-473B-B654-16052C99FEBE}"/>
              </a:ext>
            </a:extLst>
          </p:cNvPr>
          <p:cNvSpPr>
            <a:spLocks noGrp="1"/>
          </p:cNvSpPr>
          <p:nvPr>
            <p:ph idx="1"/>
          </p:nvPr>
        </p:nvSpPr>
        <p:spPr>
          <a:xfrm>
            <a:off x="838200" y="1300766"/>
            <a:ext cx="10515600" cy="4816699"/>
          </a:xfrm>
        </p:spPr>
        <p:txBody>
          <a:bodyPr/>
          <a:lstStyle/>
          <a:p>
            <a:pPr marL="0" indent="0">
              <a:buNone/>
            </a:pPr>
            <a:r>
              <a:rPr lang="en-US" dirty="0"/>
              <a:t>Problem: You need more control over creating of classes (method name, memory allocation, choosing which subclass to create) </a:t>
            </a:r>
          </a:p>
          <a:p>
            <a:pPr marL="0" indent="0">
              <a:buNone/>
            </a:pPr>
            <a:endParaRPr lang="en-US" dirty="0"/>
          </a:p>
          <a:p>
            <a:pPr marL="0" indent="0">
              <a:buNone/>
            </a:pPr>
            <a:r>
              <a:rPr lang="en-US" dirty="0"/>
              <a:t>Solution: Create a static method to create an instance. </a:t>
            </a:r>
          </a:p>
          <a:p>
            <a:pPr marL="0" indent="0">
              <a:buNone/>
            </a:pPr>
            <a:endParaRPr lang="en-US" dirty="0"/>
          </a:p>
          <a:p>
            <a:pPr marL="0" indent="0">
              <a:buNone/>
            </a:pPr>
            <a:r>
              <a:rPr lang="en-US" dirty="0"/>
              <a:t>Consequences: Can be overridden by subclasses, name can be chosen. </a:t>
            </a:r>
          </a:p>
          <a:p>
            <a:pPr marL="0" indent="0">
              <a:buNone/>
            </a:pPr>
            <a:endParaRPr lang="en-US" dirty="0"/>
          </a:p>
          <a:p>
            <a:pPr marL="0" indent="0">
              <a:buNone/>
            </a:pPr>
            <a:r>
              <a:rPr lang="en-US" dirty="0"/>
              <a:t>Example: In a game, the player is limited to 100 bullets on screen at a time. Allocate array of 100 objects. Reuse them using a factory method.</a:t>
            </a:r>
          </a:p>
        </p:txBody>
      </p:sp>
    </p:spTree>
    <p:extLst>
      <p:ext uri="{BB962C8B-B14F-4D97-AF65-F5344CB8AC3E}">
        <p14:creationId xmlns:p14="http://schemas.microsoft.com/office/powerpoint/2010/main" val="38837578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B840-7E5C-4D5B-A316-F10F3BAC0A38}"/>
              </a:ext>
            </a:extLst>
          </p:cNvPr>
          <p:cNvSpPr>
            <a:spLocks noGrp="1"/>
          </p:cNvSpPr>
          <p:nvPr>
            <p:ph type="title"/>
          </p:nvPr>
        </p:nvSpPr>
        <p:spPr>
          <a:xfrm>
            <a:off x="838200" y="365126"/>
            <a:ext cx="10515600" cy="542836"/>
          </a:xfrm>
        </p:spPr>
        <p:txBody>
          <a:bodyPr>
            <a:normAutofit fontScale="90000"/>
          </a:bodyPr>
          <a:lstStyle/>
          <a:p>
            <a:r>
              <a:rPr lang="en-US" dirty="0"/>
              <a:t>Creational : Singleton</a:t>
            </a:r>
          </a:p>
        </p:txBody>
      </p:sp>
      <p:sp>
        <p:nvSpPr>
          <p:cNvPr id="3" name="Content Placeholder 2">
            <a:extLst>
              <a:ext uri="{FF2B5EF4-FFF2-40B4-BE49-F238E27FC236}">
                <a16:creationId xmlns:a16="http://schemas.microsoft.com/office/drawing/2014/main" id="{C9D2A8FC-347E-473B-B654-16052C99FEBE}"/>
              </a:ext>
            </a:extLst>
          </p:cNvPr>
          <p:cNvSpPr>
            <a:spLocks noGrp="1"/>
          </p:cNvSpPr>
          <p:nvPr>
            <p:ph idx="1"/>
          </p:nvPr>
        </p:nvSpPr>
        <p:spPr>
          <a:xfrm>
            <a:off x="838200" y="1300766"/>
            <a:ext cx="10515600" cy="4816699"/>
          </a:xfrm>
        </p:spPr>
        <p:txBody>
          <a:bodyPr/>
          <a:lstStyle/>
          <a:p>
            <a:pPr marL="0" indent="0">
              <a:buNone/>
            </a:pPr>
            <a:r>
              <a:rPr lang="en-US" dirty="0"/>
              <a:t>Problem: You want a single, global instance of an object</a:t>
            </a:r>
          </a:p>
          <a:p>
            <a:pPr marL="0" indent="0">
              <a:buNone/>
            </a:pPr>
            <a:endParaRPr lang="en-US" dirty="0"/>
          </a:p>
          <a:p>
            <a:pPr marL="0" indent="0">
              <a:buNone/>
            </a:pPr>
            <a:r>
              <a:rPr lang="en-US" dirty="0"/>
              <a:t>Solution: Make the constructor private (or protected). Create a static method “</a:t>
            </a:r>
            <a:r>
              <a:rPr lang="en-US" dirty="0" err="1"/>
              <a:t>getInstance</a:t>
            </a:r>
            <a:r>
              <a:rPr lang="en-US" dirty="0"/>
              <a:t>” that make a new one (first time) or returns the previously created instance.</a:t>
            </a:r>
          </a:p>
          <a:p>
            <a:pPr marL="0" indent="0">
              <a:buNone/>
            </a:pPr>
            <a:endParaRPr lang="en-US" dirty="0"/>
          </a:p>
          <a:p>
            <a:pPr marL="0" indent="0">
              <a:buNone/>
            </a:pPr>
            <a:r>
              <a:rPr lang="en-US" dirty="0"/>
              <a:t>Consequences: All of the risks of a global, more flexible than a static class</a:t>
            </a:r>
          </a:p>
          <a:p>
            <a:pPr marL="0" indent="0">
              <a:buNone/>
            </a:pPr>
            <a:endParaRPr lang="en-US" dirty="0"/>
          </a:p>
          <a:p>
            <a:pPr marL="0" indent="0">
              <a:buNone/>
            </a:pPr>
            <a:r>
              <a:rPr lang="en-US" dirty="0"/>
              <a:t>Example: A class to record all operations within my app (logger)</a:t>
            </a:r>
          </a:p>
        </p:txBody>
      </p:sp>
    </p:spTree>
    <p:extLst>
      <p:ext uri="{BB962C8B-B14F-4D97-AF65-F5344CB8AC3E}">
        <p14:creationId xmlns:p14="http://schemas.microsoft.com/office/powerpoint/2010/main" val="14114899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B840-7E5C-4D5B-A316-F10F3BAC0A38}"/>
              </a:ext>
            </a:extLst>
          </p:cNvPr>
          <p:cNvSpPr>
            <a:spLocks noGrp="1"/>
          </p:cNvSpPr>
          <p:nvPr>
            <p:ph type="title"/>
          </p:nvPr>
        </p:nvSpPr>
        <p:spPr>
          <a:xfrm>
            <a:off x="838200" y="365126"/>
            <a:ext cx="10515600" cy="542836"/>
          </a:xfrm>
        </p:spPr>
        <p:txBody>
          <a:bodyPr>
            <a:normAutofit fontScale="90000"/>
          </a:bodyPr>
          <a:lstStyle/>
          <a:p>
            <a:r>
              <a:rPr lang="en-US" dirty="0"/>
              <a:t>Creational : Adaptor</a:t>
            </a:r>
          </a:p>
        </p:txBody>
      </p:sp>
      <p:sp>
        <p:nvSpPr>
          <p:cNvPr id="3" name="Content Placeholder 2">
            <a:extLst>
              <a:ext uri="{FF2B5EF4-FFF2-40B4-BE49-F238E27FC236}">
                <a16:creationId xmlns:a16="http://schemas.microsoft.com/office/drawing/2014/main" id="{C9D2A8FC-347E-473B-B654-16052C99FEBE}"/>
              </a:ext>
            </a:extLst>
          </p:cNvPr>
          <p:cNvSpPr>
            <a:spLocks noGrp="1"/>
          </p:cNvSpPr>
          <p:nvPr>
            <p:ph idx="1"/>
          </p:nvPr>
        </p:nvSpPr>
        <p:spPr>
          <a:xfrm>
            <a:off x="838200" y="1300766"/>
            <a:ext cx="10515600" cy="4816699"/>
          </a:xfrm>
        </p:spPr>
        <p:txBody>
          <a:bodyPr/>
          <a:lstStyle/>
          <a:p>
            <a:pPr marL="0" indent="0">
              <a:buNone/>
            </a:pPr>
            <a:r>
              <a:rPr lang="en-US" dirty="0"/>
              <a:t>Problem: You have an object but you need a different interface</a:t>
            </a:r>
          </a:p>
          <a:p>
            <a:pPr marL="0" indent="0">
              <a:buNone/>
            </a:pPr>
            <a:endParaRPr lang="en-US" dirty="0"/>
          </a:p>
          <a:p>
            <a:pPr marL="0" indent="0">
              <a:buNone/>
            </a:pPr>
            <a:r>
              <a:rPr lang="en-US" dirty="0"/>
              <a:t>Solution: Create a class that uses the given object (composition), exposing the interface that you need.</a:t>
            </a:r>
          </a:p>
          <a:p>
            <a:pPr marL="0" indent="0">
              <a:buNone/>
            </a:pPr>
            <a:endParaRPr lang="en-US" dirty="0"/>
          </a:p>
          <a:p>
            <a:pPr marL="0" indent="0">
              <a:buNone/>
            </a:pPr>
            <a:r>
              <a:rPr lang="en-US" dirty="0"/>
              <a:t>Consequences: Allows many implementations using very different objects.</a:t>
            </a:r>
          </a:p>
          <a:p>
            <a:pPr marL="0" indent="0">
              <a:buNone/>
            </a:pPr>
            <a:endParaRPr lang="en-US" dirty="0"/>
          </a:p>
          <a:p>
            <a:pPr marL="0" indent="0">
              <a:buNone/>
            </a:pPr>
            <a:r>
              <a:rPr lang="en-US" dirty="0"/>
              <a:t>Example: Support two different vendors for text messages.</a:t>
            </a:r>
          </a:p>
        </p:txBody>
      </p:sp>
    </p:spTree>
    <p:extLst>
      <p:ext uri="{BB962C8B-B14F-4D97-AF65-F5344CB8AC3E}">
        <p14:creationId xmlns:p14="http://schemas.microsoft.com/office/powerpoint/2010/main" val="9392764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B840-7E5C-4D5B-A316-F10F3BAC0A38}"/>
              </a:ext>
            </a:extLst>
          </p:cNvPr>
          <p:cNvSpPr>
            <a:spLocks noGrp="1"/>
          </p:cNvSpPr>
          <p:nvPr>
            <p:ph type="title"/>
          </p:nvPr>
        </p:nvSpPr>
        <p:spPr>
          <a:xfrm>
            <a:off x="838200" y="365126"/>
            <a:ext cx="10515600" cy="542836"/>
          </a:xfrm>
        </p:spPr>
        <p:txBody>
          <a:bodyPr>
            <a:normAutofit fontScale="90000"/>
          </a:bodyPr>
          <a:lstStyle/>
          <a:p>
            <a:r>
              <a:rPr lang="en-US" dirty="0"/>
              <a:t>Creational : Prototype</a:t>
            </a:r>
          </a:p>
        </p:txBody>
      </p:sp>
      <p:sp>
        <p:nvSpPr>
          <p:cNvPr id="3" name="Content Placeholder 2">
            <a:extLst>
              <a:ext uri="{FF2B5EF4-FFF2-40B4-BE49-F238E27FC236}">
                <a16:creationId xmlns:a16="http://schemas.microsoft.com/office/drawing/2014/main" id="{C9D2A8FC-347E-473B-B654-16052C99FEBE}"/>
              </a:ext>
            </a:extLst>
          </p:cNvPr>
          <p:cNvSpPr>
            <a:spLocks noGrp="1"/>
          </p:cNvSpPr>
          <p:nvPr>
            <p:ph idx="1"/>
          </p:nvPr>
        </p:nvSpPr>
        <p:spPr>
          <a:xfrm>
            <a:off x="838200" y="1300766"/>
            <a:ext cx="10515600" cy="4816699"/>
          </a:xfrm>
        </p:spPr>
        <p:txBody>
          <a:bodyPr/>
          <a:lstStyle/>
          <a:p>
            <a:pPr marL="0" indent="0">
              <a:buNone/>
            </a:pPr>
            <a:r>
              <a:rPr lang="en-US" dirty="0"/>
              <a:t>Problem: You need to make an object based on another</a:t>
            </a:r>
          </a:p>
          <a:p>
            <a:pPr marL="0" indent="0">
              <a:buNone/>
            </a:pPr>
            <a:endParaRPr lang="en-US" dirty="0"/>
          </a:p>
          <a:p>
            <a:pPr marL="0" indent="0">
              <a:buNone/>
            </a:pPr>
            <a:r>
              <a:rPr lang="en-US" dirty="0"/>
              <a:t>Solution: Create an interface with a “Clone” method. Adhere to this interface and implement Clone method.</a:t>
            </a:r>
          </a:p>
          <a:p>
            <a:pPr marL="0" indent="0">
              <a:buNone/>
            </a:pPr>
            <a:endParaRPr lang="en-US" dirty="0"/>
          </a:p>
          <a:p>
            <a:pPr marL="0" indent="0">
              <a:buNone/>
            </a:pPr>
            <a:r>
              <a:rPr lang="en-US" dirty="0"/>
              <a:t>Consequences: Be aware of Shallow vs Deep copies</a:t>
            </a:r>
          </a:p>
          <a:p>
            <a:pPr marL="0" indent="0">
              <a:buNone/>
            </a:pPr>
            <a:endParaRPr lang="en-US" dirty="0"/>
          </a:p>
          <a:p>
            <a:pPr marL="0" indent="0">
              <a:buNone/>
            </a:pPr>
            <a:r>
              <a:rPr lang="en-US" dirty="0"/>
              <a:t>Example:  copy/paste in a drawing program.</a:t>
            </a:r>
          </a:p>
        </p:txBody>
      </p:sp>
    </p:spTree>
    <p:extLst>
      <p:ext uri="{BB962C8B-B14F-4D97-AF65-F5344CB8AC3E}">
        <p14:creationId xmlns:p14="http://schemas.microsoft.com/office/powerpoint/2010/main" val="33131404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building, dome, ceiling, colorful&#10;&#10;Description automatically generated">
            <a:extLst>
              <a:ext uri="{FF2B5EF4-FFF2-40B4-BE49-F238E27FC236}">
                <a16:creationId xmlns:a16="http://schemas.microsoft.com/office/drawing/2014/main" id="{567B8BB3-F3FC-4A37-86C7-04BFB39D057A}"/>
              </a:ext>
            </a:extLst>
          </p:cNvPr>
          <p:cNvPicPr>
            <a:picLocks noChangeAspect="1"/>
          </p:cNvPicPr>
          <p:nvPr/>
        </p:nvPicPr>
        <p:blipFill rotWithShape="1">
          <a:blip r:embed="rId2">
            <a:extLst>
              <a:ext uri="{28A0092B-C50C-407E-A947-70E740481C1C}">
                <a14:useLocalDpi xmlns:a14="http://schemas.microsoft.com/office/drawing/2010/main" val="0"/>
              </a:ext>
            </a:extLst>
          </a:blip>
          <a:srcRect t="16660" b="8340"/>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85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D8BED-B5A2-4233-81C6-14F938064D3C}"/>
              </a:ext>
            </a:extLst>
          </p:cNvPr>
          <p:cNvSpPr>
            <a:spLocks noGrp="1"/>
          </p:cNvSpPr>
          <p:nvPr>
            <p:ph type="title"/>
          </p:nvPr>
        </p:nvSpPr>
        <p:spPr>
          <a:xfrm>
            <a:off x="523875" y="425950"/>
            <a:ext cx="11210925" cy="744836"/>
          </a:xfrm>
        </p:spPr>
        <p:txBody>
          <a:bodyPr vert="horz" lIns="91440" tIns="45720" rIns="91440" bIns="45720" rtlCol="0" anchor="ctr">
            <a:normAutofit/>
          </a:bodyPr>
          <a:lstStyle/>
          <a:p>
            <a:pPr algn="ctr"/>
            <a:r>
              <a:rPr lang="en-US" sz="3600">
                <a:solidFill>
                  <a:schemeClr val="tx1">
                    <a:lumMod val="85000"/>
                    <a:lumOff val="15000"/>
                  </a:schemeClr>
                </a:solidFill>
              </a:rPr>
              <a:t>Structural Patterns</a:t>
            </a:r>
          </a:p>
        </p:txBody>
      </p:sp>
      <p:cxnSp>
        <p:nvCxnSpPr>
          <p:cNvPr id="12" name="Straight Connector 11">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35069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24356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10111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B840-7E5C-4D5B-A316-F10F3BAC0A38}"/>
              </a:ext>
            </a:extLst>
          </p:cNvPr>
          <p:cNvSpPr>
            <a:spLocks noGrp="1"/>
          </p:cNvSpPr>
          <p:nvPr>
            <p:ph type="title"/>
          </p:nvPr>
        </p:nvSpPr>
        <p:spPr>
          <a:xfrm>
            <a:off x="838200" y="365126"/>
            <a:ext cx="10515600" cy="542836"/>
          </a:xfrm>
        </p:spPr>
        <p:txBody>
          <a:bodyPr>
            <a:normAutofit fontScale="90000"/>
          </a:bodyPr>
          <a:lstStyle/>
          <a:p>
            <a:r>
              <a:rPr lang="en-US" dirty="0"/>
              <a:t>Structural : Façade</a:t>
            </a:r>
          </a:p>
        </p:txBody>
      </p:sp>
      <p:sp>
        <p:nvSpPr>
          <p:cNvPr id="3" name="Content Placeholder 2">
            <a:extLst>
              <a:ext uri="{FF2B5EF4-FFF2-40B4-BE49-F238E27FC236}">
                <a16:creationId xmlns:a16="http://schemas.microsoft.com/office/drawing/2014/main" id="{C9D2A8FC-347E-473B-B654-16052C99FEBE}"/>
              </a:ext>
            </a:extLst>
          </p:cNvPr>
          <p:cNvSpPr>
            <a:spLocks noGrp="1"/>
          </p:cNvSpPr>
          <p:nvPr>
            <p:ph idx="1"/>
          </p:nvPr>
        </p:nvSpPr>
        <p:spPr>
          <a:xfrm>
            <a:off x="838200" y="1300766"/>
            <a:ext cx="10515600" cy="4816699"/>
          </a:xfrm>
        </p:spPr>
        <p:txBody>
          <a:bodyPr/>
          <a:lstStyle/>
          <a:p>
            <a:pPr marL="0" indent="0">
              <a:buNone/>
            </a:pPr>
            <a:r>
              <a:rPr lang="en-US" dirty="0"/>
              <a:t>Problem: A complex or changeable interface needs to be hidden</a:t>
            </a:r>
          </a:p>
          <a:p>
            <a:pPr marL="0" indent="0">
              <a:buNone/>
            </a:pPr>
            <a:endParaRPr lang="en-US" dirty="0"/>
          </a:p>
          <a:p>
            <a:pPr marL="0" indent="0">
              <a:buNone/>
            </a:pPr>
            <a:r>
              <a:rPr lang="en-US" dirty="0"/>
              <a:t>Solution: Create one or more classes with an interface of your design that use composition to implement the actions.</a:t>
            </a:r>
          </a:p>
          <a:p>
            <a:pPr marL="0" indent="0">
              <a:buNone/>
            </a:pPr>
            <a:endParaRPr lang="en-US" dirty="0"/>
          </a:p>
          <a:p>
            <a:pPr marL="0" indent="0">
              <a:buNone/>
            </a:pPr>
            <a:r>
              <a:rPr lang="en-US" dirty="0"/>
              <a:t>Consequences: Your interface isolates the rest of the code from the complexity of the original interface.</a:t>
            </a:r>
          </a:p>
          <a:p>
            <a:pPr marL="0" indent="0">
              <a:buNone/>
            </a:pPr>
            <a:endParaRPr lang="en-US" dirty="0"/>
          </a:p>
          <a:p>
            <a:pPr marL="0" indent="0">
              <a:buNone/>
            </a:pPr>
            <a:r>
              <a:rPr lang="en-US" dirty="0"/>
              <a:t>Example: A filesystem Façade that hides the underlying OS</a:t>
            </a:r>
          </a:p>
        </p:txBody>
      </p:sp>
    </p:spTree>
    <p:extLst>
      <p:ext uri="{BB962C8B-B14F-4D97-AF65-F5344CB8AC3E}">
        <p14:creationId xmlns:p14="http://schemas.microsoft.com/office/powerpoint/2010/main" val="1221083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close up of a map&#10;&#10;Description automatically generated">
            <a:extLst>
              <a:ext uri="{FF2B5EF4-FFF2-40B4-BE49-F238E27FC236}">
                <a16:creationId xmlns:a16="http://schemas.microsoft.com/office/drawing/2014/main" id="{7DB069C0-CEFF-4F09-989D-EF5329CD35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8568" y="1302309"/>
            <a:ext cx="3531198" cy="5044568"/>
          </a:xfrm>
          <a:prstGeom prst="rect">
            <a:avLst/>
          </a:prstGeom>
        </p:spPr>
      </p:pic>
      <p:pic>
        <p:nvPicPr>
          <p:cNvPr id="5" name="Picture 4" descr="A picture containing text, person, newspaper, outdoor&#10;&#10;Description automatically generated">
            <a:extLst>
              <a:ext uri="{FF2B5EF4-FFF2-40B4-BE49-F238E27FC236}">
                <a16:creationId xmlns:a16="http://schemas.microsoft.com/office/drawing/2014/main" id="{8B3479D4-6460-43EF-82E9-1E46FB52EA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11447" y="88501"/>
            <a:ext cx="3609975" cy="4752975"/>
          </a:xfrm>
          <a:prstGeom prst="rect">
            <a:avLst/>
          </a:prstGeom>
        </p:spPr>
      </p:pic>
      <p:pic>
        <p:nvPicPr>
          <p:cNvPr id="7" name="Picture 6" descr="A person smiling for the camera&#10;&#10;Description automatically generated">
            <a:extLst>
              <a:ext uri="{FF2B5EF4-FFF2-40B4-BE49-F238E27FC236}">
                <a16:creationId xmlns:a16="http://schemas.microsoft.com/office/drawing/2014/main" id="{4E663E12-167A-483B-810E-1AE1A69EB6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11447" y="4885308"/>
            <a:ext cx="1771650" cy="1905000"/>
          </a:xfrm>
          <a:prstGeom prst="rect">
            <a:avLst/>
          </a:prstGeom>
        </p:spPr>
      </p:pic>
      <p:pic>
        <p:nvPicPr>
          <p:cNvPr id="9" name="Picture 8" descr="A person smiling for the camera&#10;&#10;Description automatically generated">
            <a:extLst>
              <a:ext uri="{FF2B5EF4-FFF2-40B4-BE49-F238E27FC236}">
                <a16:creationId xmlns:a16="http://schemas.microsoft.com/office/drawing/2014/main" id="{0E4E37DF-3F02-4CA7-9506-5ECC98D2AF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92672" y="4885308"/>
            <a:ext cx="1428750" cy="1905000"/>
          </a:xfrm>
          <a:prstGeom prst="rect">
            <a:avLst/>
          </a:prstGeom>
        </p:spPr>
      </p:pic>
      <p:sp>
        <p:nvSpPr>
          <p:cNvPr id="2" name="Title 1">
            <a:extLst>
              <a:ext uri="{FF2B5EF4-FFF2-40B4-BE49-F238E27FC236}">
                <a16:creationId xmlns:a16="http://schemas.microsoft.com/office/drawing/2014/main" id="{7E115DB6-4FB7-4951-AC5B-957039236E18}"/>
              </a:ext>
            </a:extLst>
          </p:cNvPr>
          <p:cNvSpPr>
            <a:spLocks noGrp="1"/>
          </p:cNvSpPr>
          <p:nvPr>
            <p:ph type="title"/>
          </p:nvPr>
        </p:nvSpPr>
        <p:spPr>
          <a:xfrm>
            <a:off x="838200" y="88501"/>
            <a:ext cx="10515600" cy="841268"/>
          </a:xfrm>
          <a:noFill/>
        </p:spPr>
        <p:txBody>
          <a:bodyPr/>
          <a:lstStyle/>
          <a:p>
            <a:r>
              <a:rPr lang="en-US" dirty="0"/>
              <a:t>Consider a dress pattern</a:t>
            </a:r>
          </a:p>
        </p:txBody>
      </p:sp>
      <p:sp>
        <p:nvSpPr>
          <p:cNvPr id="3" name="Content Placeholder 2">
            <a:extLst>
              <a:ext uri="{FF2B5EF4-FFF2-40B4-BE49-F238E27FC236}">
                <a16:creationId xmlns:a16="http://schemas.microsoft.com/office/drawing/2014/main" id="{3FD79485-3405-417B-A40A-0B676DAC96A6}"/>
              </a:ext>
            </a:extLst>
          </p:cNvPr>
          <p:cNvSpPr>
            <a:spLocks noGrp="1"/>
          </p:cNvSpPr>
          <p:nvPr>
            <p:ph idx="1"/>
          </p:nvPr>
        </p:nvSpPr>
        <p:spPr>
          <a:xfrm>
            <a:off x="108217" y="1229445"/>
            <a:ext cx="5708597" cy="5117432"/>
          </a:xfrm>
          <a:noFill/>
        </p:spPr>
        <p:txBody>
          <a:bodyPr>
            <a:normAutofit/>
          </a:bodyPr>
          <a:lstStyle/>
          <a:p>
            <a:pPr marL="0" indent="0">
              <a:buNone/>
            </a:pPr>
            <a:r>
              <a:rPr lang="en-US" dirty="0"/>
              <a:t>I like to relate this definition to dress patterns. I could tell you how to make a dress by specifying the route of a scissors through a piece of cloth in terms of angles and lengths of cut. Or, I could give you a pattern. Reading the specification, you would have no idea what was being built or if you had built the right thing when you were finished. The pattern foreshadows the product: it is the rule for making the thing, but it is also, in many respects, the thing itself.</a:t>
            </a:r>
          </a:p>
        </p:txBody>
      </p:sp>
    </p:spTree>
    <p:extLst>
      <p:ext uri="{BB962C8B-B14F-4D97-AF65-F5344CB8AC3E}">
        <p14:creationId xmlns:p14="http://schemas.microsoft.com/office/powerpoint/2010/main" val="7189724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B840-7E5C-4D5B-A316-F10F3BAC0A38}"/>
              </a:ext>
            </a:extLst>
          </p:cNvPr>
          <p:cNvSpPr>
            <a:spLocks noGrp="1"/>
          </p:cNvSpPr>
          <p:nvPr>
            <p:ph type="title"/>
          </p:nvPr>
        </p:nvSpPr>
        <p:spPr>
          <a:xfrm>
            <a:off x="838200" y="365126"/>
            <a:ext cx="10515600" cy="542836"/>
          </a:xfrm>
        </p:spPr>
        <p:txBody>
          <a:bodyPr>
            <a:normAutofit fontScale="90000"/>
          </a:bodyPr>
          <a:lstStyle/>
          <a:p>
            <a:r>
              <a:rPr lang="en-US" dirty="0"/>
              <a:t>Structural : Proxy</a:t>
            </a:r>
          </a:p>
        </p:txBody>
      </p:sp>
      <p:sp>
        <p:nvSpPr>
          <p:cNvPr id="3" name="Content Placeholder 2">
            <a:extLst>
              <a:ext uri="{FF2B5EF4-FFF2-40B4-BE49-F238E27FC236}">
                <a16:creationId xmlns:a16="http://schemas.microsoft.com/office/drawing/2014/main" id="{C9D2A8FC-347E-473B-B654-16052C99FEBE}"/>
              </a:ext>
            </a:extLst>
          </p:cNvPr>
          <p:cNvSpPr>
            <a:spLocks noGrp="1"/>
          </p:cNvSpPr>
          <p:nvPr>
            <p:ph idx="1"/>
          </p:nvPr>
        </p:nvSpPr>
        <p:spPr>
          <a:xfrm>
            <a:off x="838200" y="1300766"/>
            <a:ext cx="10515600" cy="4816699"/>
          </a:xfrm>
        </p:spPr>
        <p:txBody>
          <a:bodyPr/>
          <a:lstStyle/>
          <a:p>
            <a:pPr marL="0" indent="0">
              <a:buNone/>
            </a:pPr>
            <a:r>
              <a:rPr lang="en-US" dirty="0"/>
              <a:t>Problem: You need something more than a reference to a class (distributed system, reference counting) </a:t>
            </a:r>
          </a:p>
          <a:p>
            <a:pPr marL="0" indent="0">
              <a:buNone/>
            </a:pPr>
            <a:endParaRPr lang="en-US" dirty="0"/>
          </a:p>
          <a:p>
            <a:pPr marL="0" indent="0">
              <a:buNone/>
            </a:pPr>
            <a:r>
              <a:rPr lang="en-US" dirty="0"/>
              <a:t>Solution: Create a class with the same interface that passes calls through to the original class.</a:t>
            </a:r>
          </a:p>
          <a:p>
            <a:pPr marL="0" indent="0">
              <a:buNone/>
            </a:pPr>
            <a:endParaRPr lang="en-US" dirty="0"/>
          </a:p>
          <a:p>
            <a:pPr marL="0" indent="0">
              <a:buNone/>
            </a:pPr>
            <a:r>
              <a:rPr lang="en-US" dirty="0"/>
              <a:t>Consequences: Hides complexity from client systems </a:t>
            </a:r>
          </a:p>
          <a:p>
            <a:pPr marL="0" indent="0">
              <a:buNone/>
            </a:pPr>
            <a:endParaRPr lang="en-US" dirty="0"/>
          </a:p>
          <a:p>
            <a:pPr marL="0" indent="0">
              <a:buNone/>
            </a:pPr>
            <a:r>
              <a:rPr lang="en-US" dirty="0"/>
              <a:t>Example: I want to put my intense computations on another CPU. I make a proxy on my main CPU that uses network calls to communicate.</a:t>
            </a:r>
          </a:p>
        </p:txBody>
      </p:sp>
    </p:spTree>
    <p:extLst>
      <p:ext uri="{BB962C8B-B14F-4D97-AF65-F5344CB8AC3E}">
        <p14:creationId xmlns:p14="http://schemas.microsoft.com/office/powerpoint/2010/main" val="21481479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B840-7E5C-4D5B-A316-F10F3BAC0A38}"/>
              </a:ext>
            </a:extLst>
          </p:cNvPr>
          <p:cNvSpPr>
            <a:spLocks noGrp="1"/>
          </p:cNvSpPr>
          <p:nvPr>
            <p:ph type="title"/>
          </p:nvPr>
        </p:nvSpPr>
        <p:spPr>
          <a:xfrm>
            <a:off x="838200" y="365126"/>
            <a:ext cx="10515600" cy="542836"/>
          </a:xfrm>
        </p:spPr>
        <p:txBody>
          <a:bodyPr>
            <a:normAutofit fontScale="90000"/>
          </a:bodyPr>
          <a:lstStyle/>
          <a:p>
            <a:r>
              <a:rPr lang="en-US" dirty="0"/>
              <a:t>Structural : Decorator (aka wrapper)</a:t>
            </a:r>
          </a:p>
        </p:txBody>
      </p:sp>
      <p:sp>
        <p:nvSpPr>
          <p:cNvPr id="3" name="Content Placeholder 2">
            <a:extLst>
              <a:ext uri="{FF2B5EF4-FFF2-40B4-BE49-F238E27FC236}">
                <a16:creationId xmlns:a16="http://schemas.microsoft.com/office/drawing/2014/main" id="{C9D2A8FC-347E-473B-B654-16052C99FEBE}"/>
              </a:ext>
            </a:extLst>
          </p:cNvPr>
          <p:cNvSpPr>
            <a:spLocks noGrp="1"/>
          </p:cNvSpPr>
          <p:nvPr>
            <p:ph idx="1"/>
          </p:nvPr>
        </p:nvSpPr>
        <p:spPr>
          <a:xfrm>
            <a:off x="838200" y="1300766"/>
            <a:ext cx="10515600" cy="4816699"/>
          </a:xfrm>
        </p:spPr>
        <p:txBody>
          <a:bodyPr/>
          <a:lstStyle/>
          <a:p>
            <a:pPr marL="0" indent="0">
              <a:buNone/>
            </a:pPr>
            <a:r>
              <a:rPr lang="en-US" dirty="0"/>
              <a:t>Problem: You have a class that does something. You want to add functionality but that functionality can be removed. </a:t>
            </a:r>
          </a:p>
          <a:p>
            <a:pPr marL="0" indent="0">
              <a:buNone/>
            </a:pPr>
            <a:endParaRPr lang="en-US" dirty="0"/>
          </a:p>
          <a:p>
            <a:pPr marL="0" indent="0">
              <a:buNone/>
            </a:pPr>
            <a:r>
              <a:rPr lang="en-US" dirty="0"/>
              <a:t>Solution: Create an abstract class (AD) that inherits from the same parent class as the original(OC). AD contains an instance of OC and implements the methods of OC by calling OC and adding functionality.</a:t>
            </a:r>
          </a:p>
          <a:p>
            <a:pPr marL="0" indent="0">
              <a:buNone/>
            </a:pPr>
            <a:endParaRPr lang="en-US" dirty="0"/>
          </a:p>
          <a:p>
            <a:pPr marL="0" indent="0">
              <a:buNone/>
            </a:pPr>
            <a:r>
              <a:rPr lang="en-US" dirty="0"/>
              <a:t>Consequences: Breaks substitutability, lots of repetitive code</a:t>
            </a:r>
          </a:p>
          <a:p>
            <a:pPr marL="0" indent="0">
              <a:buNone/>
            </a:pPr>
            <a:endParaRPr lang="en-US" dirty="0"/>
          </a:p>
          <a:p>
            <a:pPr marL="0" indent="0">
              <a:buNone/>
            </a:pPr>
            <a:r>
              <a:rPr lang="en-US" dirty="0"/>
              <a:t>Example: A database class that adds logging</a:t>
            </a:r>
          </a:p>
        </p:txBody>
      </p:sp>
    </p:spTree>
    <p:extLst>
      <p:ext uri="{BB962C8B-B14F-4D97-AF65-F5344CB8AC3E}">
        <p14:creationId xmlns:p14="http://schemas.microsoft.com/office/powerpoint/2010/main" val="40534181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B840-7E5C-4D5B-A316-F10F3BAC0A38}"/>
              </a:ext>
            </a:extLst>
          </p:cNvPr>
          <p:cNvSpPr>
            <a:spLocks noGrp="1"/>
          </p:cNvSpPr>
          <p:nvPr>
            <p:ph type="title"/>
          </p:nvPr>
        </p:nvSpPr>
        <p:spPr>
          <a:xfrm>
            <a:off x="838200" y="365126"/>
            <a:ext cx="10515600" cy="542836"/>
          </a:xfrm>
        </p:spPr>
        <p:txBody>
          <a:bodyPr>
            <a:normAutofit fontScale="90000"/>
          </a:bodyPr>
          <a:lstStyle/>
          <a:p>
            <a:r>
              <a:rPr lang="en-US" dirty="0"/>
              <a:t>Structural : Composite</a:t>
            </a:r>
          </a:p>
        </p:txBody>
      </p:sp>
      <p:sp>
        <p:nvSpPr>
          <p:cNvPr id="3" name="Content Placeholder 2">
            <a:extLst>
              <a:ext uri="{FF2B5EF4-FFF2-40B4-BE49-F238E27FC236}">
                <a16:creationId xmlns:a16="http://schemas.microsoft.com/office/drawing/2014/main" id="{C9D2A8FC-347E-473B-B654-16052C99FEBE}"/>
              </a:ext>
            </a:extLst>
          </p:cNvPr>
          <p:cNvSpPr>
            <a:spLocks noGrp="1"/>
          </p:cNvSpPr>
          <p:nvPr>
            <p:ph idx="1"/>
          </p:nvPr>
        </p:nvSpPr>
        <p:spPr>
          <a:xfrm>
            <a:off x="838200" y="1300766"/>
            <a:ext cx="10515600" cy="4816699"/>
          </a:xfrm>
        </p:spPr>
        <p:txBody>
          <a:bodyPr/>
          <a:lstStyle/>
          <a:p>
            <a:pPr marL="0" indent="0">
              <a:buNone/>
            </a:pPr>
            <a:r>
              <a:rPr lang="en-US" dirty="0"/>
              <a:t>Problem: You want to group objects but treat them as a single object.</a:t>
            </a:r>
          </a:p>
          <a:p>
            <a:pPr marL="0" indent="0">
              <a:buNone/>
            </a:pPr>
            <a:endParaRPr lang="en-US" dirty="0"/>
          </a:p>
          <a:p>
            <a:pPr marL="0" indent="0">
              <a:buNone/>
            </a:pPr>
            <a:r>
              <a:rPr lang="en-US" dirty="0"/>
              <a:t>Solution: Make an object that follows the same interface as a single object and contains a collection of single objects. Implement each Method by calling Method on each object in the collection.</a:t>
            </a:r>
          </a:p>
          <a:p>
            <a:pPr marL="0" indent="0">
              <a:buNone/>
            </a:pPr>
            <a:endParaRPr lang="en-US" dirty="0"/>
          </a:p>
          <a:p>
            <a:pPr marL="0" indent="0">
              <a:buNone/>
            </a:pPr>
            <a:r>
              <a:rPr lang="en-US" dirty="0"/>
              <a:t>Consequences: Do all Methods make sense for all Objects? Hides big-O.</a:t>
            </a:r>
          </a:p>
          <a:p>
            <a:pPr marL="0" indent="0">
              <a:buNone/>
            </a:pPr>
            <a:endParaRPr lang="en-US" dirty="0"/>
          </a:p>
          <a:p>
            <a:pPr marL="0" indent="0">
              <a:buNone/>
            </a:pPr>
            <a:r>
              <a:rPr lang="en-US" dirty="0"/>
              <a:t>Example: A drawing program with “group” functionality.</a:t>
            </a:r>
          </a:p>
        </p:txBody>
      </p:sp>
    </p:spTree>
    <p:extLst>
      <p:ext uri="{BB962C8B-B14F-4D97-AF65-F5344CB8AC3E}">
        <p14:creationId xmlns:p14="http://schemas.microsoft.com/office/powerpoint/2010/main" val="38675791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B840-7E5C-4D5B-A316-F10F3BAC0A38}"/>
              </a:ext>
            </a:extLst>
          </p:cNvPr>
          <p:cNvSpPr>
            <a:spLocks noGrp="1"/>
          </p:cNvSpPr>
          <p:nvPr>
            <p:ph type="title"/>
          </p:nvPr>
        </p:nvSpPr>
        <p:spPr>
          <a:xfrm>
            <a:off x="838200" y="365126"/>
            <a:ext cx="10515600" cy="542836"/>
          </a:xfrm>
        </p:spPr>
        <p:txBody>
          <a:bodyPr>
            <a:normAutofit fontScale="90000"/>
          </a:bodyPr>
          <a:lstStyle/>
          <a:p>
            <a:r>
              <a:rPr lang="en-US" dirty="0"/>
              <a:t>Behavioral : Command</a:t>
            </a:r>
          </a:p>
        </p:txBody>
      </p:sp>
      <p:sp>
        <p:nvSpPr>
          <p:cNvPr id="3" name="Content Placeholder 2">
            <a:extLst>
              <a:ext uri="{FF2B5EF4-FFF2-40B4-BE49-F238E27FC236}">
                <a16:creationId xmlns:a16="http://schemas.microsoft.com/office/drawing/2014/main" id="{C9D2A8FC-347E-473B-B654-16052C99FEBE}"/>
              </a:ext>
            </a:extLst>
          </p:cNvPr>
          <p:cNvSpPr>
            <a:spLocks noGrp="1"/>
          </p:cNvSpPr>
          <p:nvPr>
            <p:ph idx="1"/>
          </p:nvPr>
        </p:nvSpPr>
        <p:spPr>
          <a:xfrm>
            <a:off x="838200" y="1300766"/>
            <a:ext cx="10515600" cy="4816699"/>
          </a:xfrm>
        </p:spPr>
        <p:txBody>
          <a:bodyPr/>
          <a:lstStyle/>
          <a:p>
            <a:pPr marL="0" indent="0">
              <a:buNone/>
            </a:pPr>
            <a:r>
              <a:rPr lang="en-US" dirty="0"/>
              <a:t>Problem: Many ways to invoke command, want one unified process.</a:t>
            </a:r>
          </a:p>
          <a:p>
            <a:pPr marL="0" indent="0">
              <a:buNone/>
            </a:pPr>
            <a:endParaRPr lang="en-US" dirty="0"/>
          </a:p>
          <a:p>
            <a:pPr marL="0" indent="0">
              <a:buNone/>
            </a:pPr>
            <a:r>
              <a:rPr lang="en-US" dirty="0"/>
              <a:t>Solution: Create an class that represents commands. Each invocation produces a command class and is fed to a “receiver” for processing.</a:t>
            </a:r>
          </a:p>
          <a:p>
            <a:pPr marL="0" indent="0">
              <a:buNone/>
            </a:pPr>
            <a:endParaRPr lang="en-US" dirty="0"/>
          </a:p>
          <a:p>
            <a:pPr marL="0" indent="0">
              <a:buNone/>
            </a:pPr>
            <a:r>
              <a:rPr lang="en-US" dirty="0"/>
              <a:t>Consequences: Grouping, undo/redo, logging, decouples action from execution. </a:t>
            </a:r>
          </a:p>
          <a:p>
            <a:pPr marL="0" indent="0">
              <a:buNone/>
            </a:pPr>
            <a:endParaRPr lang="en-US" dirty="0"/>
          </a:p>
          <a:p>
            <a:pPr marL="0" indent="0">
              <a:buNone/>
            </a:pPr>
            <a:r>
              <a:rPr lang="en-US" dirty="0"/>
              <a:t>Example: Drawing program that can run from menu, keyboard shortcut, scripting language</a:t>
            </a:r>
          </a:p>
        </p:txBody>
      </p:sp>
    </p:spTree>
    <p:extLst>
      <p:ext uri="{BB962C8B-B14F-4D97-AF65-F5344CB8AC3E}">
        <p14:creationId xmlns:p14="http://schemas.microsoft.com/office/powerpoint/2010/main" val="32506307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B840-7E5C-4D5B-A316-F10F3BAC0A38}"/>
              </a:ext>
            </a:extLst>
          </p:cNvPr>
          <p:cNvSpPr>
            <a:spLocks noGrp="1"/>
          </p:cNvSpPr>
          <p:nvPr>
            <p:ph type="title"/>
          </p:nvPr>
        </p:nvSpPr>
        <p:spPr>
          <a:xfrm>
            <a:off x="838200" y="365126"/>
            <a:ext cx="10515600" cy="542836"/>
          </a:xfrm>
        </p:spPr>
        <p:txBody>
          <a:bodyPr>
            <a:normAutofit fontScale="90000"/>
          </a:bodyPr>
          <a:lstStyle/>
          <a:p>
            <a:r>
              <a:rPr lang="en-US" dirty="0"/>
              <a:t>Creational : Flyweight</a:t>
            </a:r>
          </a:p>
        </p:txBody>
      </p:sp>
      <p:sp>
        <p:nvSpPr>
          <p:cNvPr id="3" name="Content Placeholder 2">
            <a:extLst>
              <a:ext uri="{FF2B5EF4-FFF2-40B4-BE49-F238E27FC236}">
                <a16:creationId xmlns:a16="http://schemas.microsoft.com/office/drawing/2014/main" id="{C9D2A8FC-347E-473B-B654-16052C99FEBE}"/>
              </a:ext>
            </a:extLst>
          </p:cNvPr>
          <p:cNvSpPr>
            <a:spLocks noGrp="1"/>
          </p:cNvSpPr>
          <p:nvPr>
            <p:ph idx="1"/>
          </p:nvPr>
        </p:nvSpPr>
        <p:spPr>
          <a:xfrm>
            <a:off x="838200" y="1300766"/>
            <a:ext cx="10515600" cy="4816699"/>
          </a:xfrm>
        </p:spPr>
        <p:txBody>
          <a:bodyPr/>
          <a:lstStyle/>
          <a:p>
            <a:pPr marL="0" indent="0">
              <a:buNone/>
            </a:pPr>
            <a:r>
              <a:rPr lang="en-US" dirty="0"/>
              <a:t>Problem: You need huge numbers of objects, many the same.</a:t>
            </a:r>
          </a:p>
          <a:p>
            <a:pPr marL="0" indent="0">
              <a:buNone/>
            </a:pPr>
            <a:endParaRPr lang="en-US" dirty="0"/>
          </a:p>
          <a:p>
            <a:pPr marL="0" indent="0">
              <a:buNone/>
            </a:pPr>
            <a:r>
              <a:rPr lang="en-US" dirty="0"/>
              <a:t>Solution: Create a factory to create the objects.  Have the factory cache existing objects and return those first (like singleton)</a:t>
            </a:r>
          </a:p>
          <a:p>
            <a:pPr marL="0" indent="0">
              <a:buNone/>
            </a:pPr>
            <a:endParaRPr lang="en-US" dirty="0"/>
          </a:p>
          <a:p>
            <a:pPr marL="0" indent="0">
              <a:buNone/>
            </a:pPr>
            <a:r>
              <a:rPr lang="en-US" dirty="0"/>
              <a:t>Consequences: Fewer objects created. Objects should be read-only. </a:t>
            </a:r>
          </a:p>
          <a:p>
            <a:pPr marL="0" indent="0">
              <a:buNone/>
            </a:pPr>
            <a:endParaRPr lang="en-US" dirty="0"/>
          </a:p>
          <a:p>
            <a:pPr marL="0" indent="0">
              <a:buNone/>
            </a:pPr>
            <a:r>
              <a:rPr lang="en-US" dirty="0"/>
              <a:t>Example: Number class in a pure object oriented language.</a:t>
            </a:r>
          </a:p>
        </p:txBody>
      </p:sp>
    </p:spTree>
    <p:extLst>
      <p:ext uri="{BB962C8B-B14F-4D97-AF65-F5344CB8AC3E}">
        <p14:creationId xmlns:p14="http://schemas.microsoft.com/office/powerpoint/2010/main" val="28293148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B840-7E5C-4D5B-A316-F10F3BAC0A38}"/>
              </a:ext>
            </a:extLst>
          </p:cNvPr>
          <p:cNvSpPr>
            <a:spLocks noGrp="1"/>
          </p:cNvSpPr>
          <p:nvPr>
            <p:ph type="title"/>
          </p:nvPr>
        </p:nvSpPr>
        <p:spPr>
          <a:xfrm>
            <a:off x="838200" y="365126"/>
            <a:ext cx="10515600" cy="542836"/>
          </a:xfrm>
        </p:spPr>
        <p:txBody>
          <a:bodyPr>
            <a:normAutofit fontScale="90000"/>
          </a:bodyPr>
          <a:lstStyle/>
          <a:p>
            <a:r>
              <a:rPr lang="en-US" dirty="0"/>
              <a:t>Creational : Abstract Factory</a:t>
            </a:r>
          </a:p>
        </p:txBody>
      </p:sp>
      <p:sp>
        <p:nvSpPr>
          <p:cNvPr id="3" name="Content Placeholder 2">
            <a:extLst>
              <a:ext uri="{FF2B5EF4-FFF2-40B4-BE49-F238E27FC236}">
                <a16:creationId xmlns:a16="http://schemas.microsoft.com/office/drawing/2014/main" id="{C9D2A8FC-347E-473B-B654-16052C99FEBE}"/>
              </a:ext>
            </a:extLst>
          </p:cNvPr>
          <p:cNvSpPr>
            <a:spLocks noGrp="1"/>
          </p:cNvSpPr>
          <p:nvPr>
            <p:ph idx="1"/>
          </p:nvPr>
        </p:nvSpPr>
        <p:spPr>
          <a:xfrm>
            <a:off x="838200" y="1300766"/>
            <a:ext cx="10515600" cy="4816699"/>
          </a:xfrm>
        </p:spPr>
        <p:txBody>
          <a:bodyPr/>
          <a:lstStyle/>
          <a:p>
            <a:pPr marL="0" indent="0">
              <a:buNone/>
            </a:pPr>
            <a:r>
              <a:rPr lang="en-US" dirty="0"/>
              <a:t>Problem: You have multiple implementations that you want to choose one of, at run time. </a:t>
            </a:r>
          </a:p>
          <a:p>
            <a:pPr marL="0" indent="0">
              <a:buNone/>
            </a:pPr>
            <a:endParaRPr lang="en-US" dirty="0"/>
          </a:p>
          <a:p>
            <a:pPr marL="0" indent="0">
              <a:buNone/>
            </a:pPr>
            <a:r>
              <a:rPr lang="en-US" dirty="0"/>
              <a:t>Solution: Create an abstract class with a static method to create one  of the implementations. </a:t>
            </a:r>
          </a:p>
          <a:p>
            <a:pPr marL="0" indent="0">
              <a:buNone/>
            </a:pPr>
            <a:endParaRPr lang="en-US" dirty="0"/>
          </a:p>
          <a:p>
            <a:pPr marL="0" indent="0">
              <a:buNone/>
            </a:pPr>
            <a:r>
              <a:rPr lang="en-US" dirty="0"/>
              <a:t>Consequences: Single location to update with implementations. </a:t>
            </a:r>
          </a:p>
          <a:p>
            <a:pPr marL="0" indent="0">
              <a:buNone/>
            </a:pPr>
            <a:endParaRPr lang="en-US" dirty="0"/>
          </a:p>
          <a:p>
            <a:pPr marL="0" indent="0">
              <a:buNone/>
            </a:pPr>
            <a:r>
              <a:rPr lang="en-US" dirty="0"/>
              <a:t>Example: Support two different vendors for text messages.</a:t>
            </a:r>
          </a:p>
        </p:txBody>
      </p:sp>
    </p:spTree>
    <p:extLst>
      <p:ext uri="{BB962C8B-B14F-4D97-AF65-F5344CB8AC3E}">
        <p14:creationId xmlns:p14="http://schemas.microsoft.com/office/powerpoint/2010/main" val="3628197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98585-3A3E-4AD1-BAA8-D3D3CF562134}"/>
              </a:ext>
            </a:extLst>
          </p:cNvPr>
          <p:cNvSpPr>
            <a:spLocks noGrp="1"/>
          </p:cNvSpPr>
          <p:nvPr>
            <p:ph type="title"/>
          </p:nvPr>
        </p:nvSpPr>
        <p:spPr/>
        <p:txBody>
          <a:bodyPr/>
          <a:lstStyle/>
          <a:p>
            <a:r>
              <a:rPr lang="en-US" dirty="0"/>
              <a:t>Patterns Roundup</a:t>
            </a:r>
          </a:p>
        </p:txBody>
      </p:sp>
      <p:sp>
        <p:nvSpPr>
          <p:cNvPr id="3" name="Content Placeholder 2">
            <a:extLst>
              <a:ext uri="{FF2B5EF4-FFF2-40B4-BE49-F238E27FC236}">
                <a16:creationId xmlns:a16="http://schemas.microsoft.com/office/drawing/2014/main" id="{BDE05A4E-A378-4422-80BE-5141270F380F}"/>
              </a:ext>
            </a:extLst>
          </p:cNvPr>
          <p:cNvSpPr>
            <a:spLocks noGrp="1"/>
          </p:cNvSpPr>
          <p:nvPr>
            <p:ph idx="1"/>
          </p:nvPr>
        </p:nvSpPr>
        <p:spPr/>
        <p:txBody>
          <a:bodyPr/>
          <a:lstStyle/>
          <a:p>
            <a:r>
              <a:rPr lang="en-US" dirty="0"/>
              <a:t>These are OBSERVED patterns – solutions that software architects have found themselves building over and over. They are not “right” or “wrong”.</a:t>
            </a:r>
          </a:p>
          <a:p>
            <a:r>
              <a:rPr lang="en-US" dirty="0"/>
              <a:t>Learning these gives you a vocabulary and some knowledge of “best practices” for building software.</a:t>
            </a:r>
          </a:p>
          <a:p>
            <a:r>
              <a:rPr lang="en-US" dirty="0"/>
              <a:t>Beware of trying to force everything to fit a pattern </a:t>
            </a:r>
            <a:r>
              <a:rPr lang="en-US"/>
              <a:t>– sometimes they are not a good fit.</a:t>
            </a:r>
            <a:endParaRPr lang="en-US" dirty="0"/>
          </a:p>
        </p:txBody>
      </p:sp>
    </p:spTree>
    <p:extLst>
      <p:ext uri="{BB962C8B-B14F-4D97-AF65-F5344CB8AC3E}">
        <p14:creationId xmlns:p14="http://schemas.microsoft.com/office/powerpoint/2010/main" val="2734486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633D9-6852-46FA-8582-7836794DD1A4}"/>
              </a:ext>
            </a:extLst>
          </p:cNvPr>
          <p:cNvSpPr>
            <a:spLocks noGrp="1"/>
          </p:cNvSpPr>
          <p:nvPr>
            <p:ph type="title"/>
          </p:nvPr>
        </p:nvSpPr>
        <p:spPr/>
        <p:txBody>
          <a:bodyPr/>
          <a:lstStyle/>
          <a:p>
            <a:r>
              <a:rPr lang="en-US" dirty="0"/>
              <a:t>Patterns exist in Engineering and Architecture</a:t>
            </a:r>
          </a:p>
        </p:txBody>
      </p:sp>
      <p:sp>
        <p:nvSpPr>
          <p:cNvPr id="3" name="Content Placeholder 2">
            <a:extLst>
              <a:ext uri="{FF2B5EF4-FFF2-40B4-BE49-F238E27FC236}">
                <a16:creationId xmlns:a16="http://schemas.microsoft.com/office/drawing/2014/main" id="{323083EA-6079-4043-8887-936DB2D93435}"/>
              </a:ext>
            </a:extLst>
          </p:cNvPr>
          <p:cNvSpPr>
            <a:spLocks noGrp="1"/>
          </p:cNvSpPr>
          <p:nvPr>
            <p:ph idx="1"/>
          </p:nvPr>
        </p:nvSpPr>
        <p:spPr>
          <a:xfrm>
            <a:off x="377562" y="1550616"/>
            <a:ext cx="8822265" cy="4802057"/>
          </a:xfrm>
        </p:spPr>
        <p:txBody>
          <a:bodyPr>
            <a:normAutofit/>
          </a:bodyPr>
          <a:lstStyle/>
          <a:p>
            <a:pPr marL="0" indent="0">
              <a:buNone/>
            </a:pPr>
            <a:r>
              <a:rPr lang="en-US" dirty="0"/>
              <a:t>"Each pattern describes a problem which occurs over and over again in our environment, and then describes the core of the solution to that problem, in such a way that you can use this solution a million times over, without ever doing it the same way twice”</a:t>
            </a:r>
            <a:br>
              <a:rPr lang="en-US" dirty="0"/>
            </a:br>
            <a:r>
              <a:rPr lang="en-US" dirty="0"/>
              <a:t>– Christopher Alexander </a:t>
            </a:r>
          </a:p>
          <a:p>
            <a:pPr marL="0" indent="0">
              <a:buNone/>
            </a:pPr>
            <a:endParaRPr lang="en-US" dirty="0"/>
          </a:p>
          <a:p>
            <a:pPr marL="0" indent="0">
              <a:buNone/>
            </a:pPr>
            <a:r>
              <a:rPr lang="en-US" dirty="0"/>
              <a:t>Uses patterns to capture and express classic architectural knowledge. Usually the pattern is a compromise that balances all forces advantageously. </a:t>
            </a:r>
            <a:br>
              <a:rPr lang="en-US" dirty="0"/>
            </a:br>
            <a:endParaRPr lang="en-US" dirty="0"/>
          </a:p>
        </p:txBody>
      </p:sp>
      <p:pic>
        <p:nvPicPr>
          <p:cNvPr id="5" name="Picture 4">
            <a:extLst>
              <a:ext uri="{FF2B5EF4-FFF2-40B4-BE49-F238E27FC236}">
                <a16:creationId xmlns:a16="http://schemas.microsoft.com/office/drawing/2014/main" id="{0A3D24E8-EE30-43CB-AB86-A753C8C36E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6307" y="1279682"/>
            <a:ext cx="2518130" cy="3842651"/>
          </a:xfrm>
          <a:prstGeom prst="rect">
            <a:avLst/>
          </a:prstGeom>
        </p:spPr>
      </p:pic>
      <p:pic>
        <p:nvPicPr>
          <p:cNvPr id="7" name="Picture 6" descr="A close up of a person&#10;&#10;Description automatically generated">
            <a:extLst>
              <a:ext uri="{FF2B5EF4-FFF2-40B4-BE49-F238E27FC236}">
                <a16:creationId xmlns:a16="http://schemas.microsoft.com/office/drawing/2014/main" id="{283A1ABD-5766-4C28-8E08-1F3B17FC86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0465" y="5122333"/>
            <a:ext cx="1896089" cy="1663236"/>
          </a:xfrm>
          <a:prstGeom prst="rect">
            <a:avLst/>
          </a:prstGeom>
        </p:spPr>
      </p:pic>
    </p:spTree>
    <p:extLst>
      <p:ext uri="{BB962C8B-B14F-4D97-AF65-F5344CB8AC3E}">
        <p14:creationId xmlns:p14="http://schemas.microsoft.com/office/powerpoint/2010/main" val="2128630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63E4C-CA4B-4D7D-9C78-D4F480F7708C}"/>
              </a:ext>
            </a:extLst>
          </p:cNvPr>
          <p:cNvSpPr>
            <a:spLocks noGrp="1"/>
          </p:cNvSpPr>
          <p:nvPr>
            <p:ph type="title"/>
          </p:nvPr>
        </p:nvSpPr>
        <p:spPr/>
        <p:txBody>
          <a:bodyPr/>
          <a:lstStyle/>
          <a:p>
            <a:r>
              <a:rPr lang="en-US" dirty="0"/>
              <a:t>T.S. Eliot</a:t>
            </a:r>
          </a:p>
        </p:txBody>
      </p:sp>
      <p:sp>
        <p:nvSpPr>
          <p:cNvPr id="3" name="Content Placeholder 2">
            <a:extLst>
              <a:ext uri="{FF2B5EF4-FFF2-40B4-BE49-F238E27FC236}">
                <a16:creationId xmlns:a16="http://schemas.microsoft.com/office/drawing/2014/main" id="{5929373F-F2A6-4455-8862-CF8D6AE80B5E}"/>
              </a:ext>
            </a:extLst>
          </p:cNvPr>
          <p:cNvSpPr>
            <a:spLocks noGrp="1"/>
          </p:cNvSpPr>
          <p:nvPr>
            <p:ph idx="1"/>
          </p:nvPr>
        </p:nvSpPr>
        <p:spPr/>
        <p:txBody>
          <a:bodyPr>
            <a:normAutofit lnSpcReduction="10000"/>
          </a:bodyPr>
          <a:lstStyle/>
          <a:p>
            <a:pPr marL="0" indent="0">
              <a:buNone/>
            </a:pPr>
            <a:r>
              <a:rPr lang="en-US" dirty="0"/>
              <a:t>Immature poets imitate; mature poets steal; bad poets deface what they take, and good poets make it into something better, or at least something different. </a:t>
            </a:r>
          </a:p>
          <a:p>
            <a:pPr marL="0" indent="0">
              <a:buNone/>
            </a:pPr>
            <a:endParaRPr lang="en-US" dirty="0"/>
          </a:p>
          <a:p>
            <a:pPr marL="0" indent="0">
              <a:buNone/>
            </a:pPr>
            <a:r>
              <a:rPr lang="en-US" dirty="0"/>
              <a:t>The good poet welds his theft into a whole of feeling which is unique, utterly different from that from which it was torn; the bad poet throws it into something which has no cohesion. </a:t>
            </a:r>
          </a:p>
          <a:p>
            <a:pPr marL="0" indent="0">
              <a:buNone/>
            </a:pPr>
            <a:endParaRPr lang="en-US" dirty="0"/>
          </a:p>
          <a:p>
            <a:pPr marL="0" indent="0">
              <a:buNone/>
            </a:pPr>
            <a:r>
              <a:rPr lang="en-US" dirty="0"/>
              <a:t>Design patterns let us build quickly with a pattern that another software designer will recognize quickly.</a:t>
            </a:r>
          </a:p>
        </p:txBody>
      </p:sp>
    </p:spTree>
    <p:extLst>
      <p:ext uri="{BB962C8B-B14F-4D97-AF65-F5344CB8AC3E}">
        <p14:creationId xmlns:p14="http://schemas.microsoft.com/office/powerpoint/2010/main" val="851819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C23CA-C699-4D66-9B51-5787DC22DEED}"/>
              </a:ext>
            </a:extLst>
          </p:cNvPr>
          <p:cNvSpPr>
            <a:spLocks noGrp="1"/>
          </p:cNvSpPr>
          <p:nvPr>
            <p:ph type="title"/>
          </p:nvPr>
        </p:nvSpPr>
        <p:spPr>
          <a:xfrm>
            <a:off x="4965430" y="629268"/>
            <a:ext cx="6586491" cy="1286160"/>
          </a:xfrm>
        </p:spPr>
        <p:txBody>
          <a:bodyPr vert="horz" lIns="91440" tIns="45720" rIns="91440" bIns="45720" rtlCol="0" anchor="b">
            <a:normAutofit/>
          </a:bodyPr>
          <a:lstStyle/>
          <a:p>
            <a:r>
              <a:rPr lang="en-US" dirty="0"/>
              <a:t>Gang Of Four (GOF)</a:t>
            </a:r>
          </a:p>
        </p:txBody>
      </p:sp>
      <p:pic>
        <p:nvPicPr>
          <p:cNvPr id="5" name="Content Placeholder 4" descr="A close up of a piece of paper&#10;&#10;Description automatically generated">
            <a:extLst>
              <a:ext uri="{FF2B5EF4-FFF2-40B4-BE49-F238E27FC236}">
                <a16:creationId xmlns:a16="http://schemas.microsoft.com/office/drawing/2014/main" id="{761AD010-1243-4180-80C9-B6448C94AFB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404" r="7812"/>
          <a:stretch/>
        </p:blipFill>
        <p:spPr>
          <a:xfrm>
            <a:off x="160881" y="10"/>
            <a:ext cx="4635571" cy="6857990"/>
          </a:xfrm>
          <a:prstGeom prst="rect">
            <a:avLst/>
          </a:prstGeom>
          <a:effectLst/>
        </p:spPr>
      </p:pic>
      <p:cxnSp>
        <p:nvCxnSpPr>
          <p:cNvPr id="11" name="Straight Connector 10">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185CAA"/>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8F6D525B-CD9A-4CE9-80CB-0DAC44B12986}"/>
              </a:ext>
            </a:extLst>
          </p:cNvPr>
          <p:cNvSpPr txBox="1"/>
          <p:nvPr/>
        </p:nvSpPr>
        <p:spPr>
          <a:xfrm>
            <a:off x="4965431" y="2438400"/>
            <a:ext cx="6586489" cy="3785419"/>
          </a:xfrm>
          <a:prstGeom prst="rect">
            <a:avLst/>
          </a:prstGeom>
        </p:spPr>
        <p:txBody>
          <a:bodyPr vert="horz" lIns="91440" tIns="45720" rIns="91440" bIns="45720" rtlCol="0">
            <a:normAutofit/>
          </a:bodyPr>
          <a:lstStyle/>
          <a:p>
            <a:pPr>
              <a:lnSpc>
                <a:spcPct val="90000"/>
              </a:lnSpc>
              <a:spcAft>
                <a:spcPts val="600"/>
              </a:spcAft>
            </a:pPr>
            <a:r>
              <a:rPr lang="en-US" sz="3200" dirty="0"/>
              <a:t>Published in 1994, this book led the way for others to define software patterns. The four co-authors are known as the gang of four (GOF).</a:t>
            </a:r>
          </a:p>
          <a:p>
            <a:pPr>
              <a:lnSpc>
                <a:spcPct val="90000"/>
              </a:lnSpc>
              <a:spcAft>
                <a:spcPts val="600"/>
              </a:spcAft>
            </a:pPr>
            <a:endParaRPr lang="en-US" sz="3200" dirty="0"/>
          </a:p>
          <a:p>
            <a:pPr>
              <a:lnSpc>
                <a:spcPct val="90000"/>
              </a:lnSpc>
              <a:spcAft>
                <a:spcPts val="600"/>
              </a:spcAft>
            </a:pPr>
            <a:r>
              <a:rPr lang="en-US" sz="3200" dirty="0"/>
              <a:t>Worth Buying!</a:t>
            </a:r>
          </a:p>
        </p:txBody>
      </p:sp>
    </p:spTree>
    <p:extLst>
      <p:ext uri="{BB962C8B-B14F-4D97-AF65-F5344CB8AC3E}">
        <p14:creationId xmlns:p14="http://schemas.microsoft.com/office/powerpoint/2010/main" val="1022410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7CFBF-8E68-48E8-BC7E-4203BC68804C}"/>
              </a:ext>
            </a:extLst>
          </p:cNvPr>
          <p:cNvSpPr>
            <a:spLocks noGrp="1"/>
          </p:cNvSpPr>
          <p:nvPr>
            <p:ph type="title"/>
          </p:nvPr>
        </p:nvSpPr>
        <p:spPr/>
        <p:txBody>
          <a:bodyPr/>
          <a:lstStyle/>
          <a:p>
            <a:r>
              <a:rPr lang="en-US" dirty="0"/>
              <a:t>Types of Patterns</a:t>
            </a:r>
          </a:p>
        </p:txBody>
      </p:sp>
      <p:sp>
        <p:nvSpPr>
          <p:cNvPr id="3" name="Content Placeholder 2">
            <a:extLst>
              <a:ext uri="{FF2B5EF4-FFF2-40B4-BE49-F238E27FC236}">
                <a16:creationId xmlns:a16="http://schemas.microsoft.com/office/drawing/2014/main" id="{89F32473-946A-4924-8653-A864A7DA10F9}"/>
              </a:ext>
            </a:extLst>
          </p:cNvPr>
          <p:cNvSpPr>
            <a:spLocks noGrp="1"/>
          </p:cNvSpPr>
          <p:nvPr>
            <p:ph idx="1"/>
          </p:nvPr>
        </p:nvSpPr>
        <p:spPr/>
        <p:txBody>
          <a:bodyPr/>
          <a:lstStyle/>
          <a:p>
            <a:pPr marL="0" indent="0">
              <a:buNone/>
            </a:pPr>
            <a:r>
              <a:rPr lang="en-US" dirty="0"/>
              <a:t>Architectural – “big picture” patterns – client/server, three tiered, serverless, service oriented architecture (SOA)</a:t>
            </a:r>
          </a:p>
          <a:p>
            <a:pPr marL="0" indent="0">
              <a:buNone/>
            </a:pPr>
            <a:endParaRPr lang="en-US" dirty="0"/>
          </a:p>
          <a:p>
            <a:pPr marL="0" indent="0">
              <a:buNone/>
            </a:pPr>
            <a:r>
              <a:rPr lang="en-US" dirty="0"/>
              <a:t>Design Patterns – “middle picture” patterns – usually language agnostic describing class or object designs – factory, singleton, visitor</a:t>
            </a:r>
          </a:p>
          <a:p>
            <a:pPr marL="0" indent="0">
              <a:buNone/>
            </a:pPr>
            <a:endParaRPr lang="en-US" dirty="0"/>
          </a:p>
          <a:p>
            <a:pPr marL="0" indent="0">
              <a:buNone/>
            </a:pPr>
            <a:r>
              <a:rPr lang="en-US" dirty="0"/>
              <a:t>Idiomatic Patterns – language specific patterns that are frequently seen in a particular language – for (int </a:t>
            </a:r>
            <a:r>
              <a:rPr lang="en-US" dirty="0" err="1"/>
              <a:t>i</a:t>
            </a:r>
            <a:r>
              <a:rPr lang="en-US" dirty="0"/>
              <a:t>=0;i&lt;</a:t>
            </a:r>
            <a:r>
              <a:rPr lang="en-US" dirty="0" err="1"/>
              <a:t>N;i</a:t>
            </a:r>
            <a:r>
              <a:rPr lang="en-US" dirty="0"/>
              <a:t>++) or Duff’s Device</a:t>
            </a:r>
          </a:p>
        </p:txBody>
      </p:sp>
    </p:spTree>
    <p:extLst>
      <p:ext uri="{BB962C8B-B14F-4D97-AF65-F5344CB8AC3E}">
        <p14:creationId xmlns:p14="http://schemas.microsoft.com/office/powerpoint/2010/main" val="132147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995D4-5906-4611-8E13-CAFD4DE0C4FD}"/>
              </a:ext>
            </a:extLst>
          </p:cNvPr>
          <p:cNvSpPr>
            <a:spLocks noGrp="1"/>
          </p:cNvSpPr>
          <p:nvPr>
            <p:ph type="title"/>
          </p:nvPr>
        </p:nvSpPr>
        <p:spPr/>
        <p:txBody>
          <a:bodyPr/>
          <a:lstStyle/>
          <a:p>
            <a:r>
              <a:rPr lang="en-US" dirty="0"/>
              <a:t>Elements of a Design Pattern</a:t>
            </a:r>
          </a:p>
        </p:txBody>
      </p:sp>
      <p:sp>
        <p:nvSpPr>
          <p:cNvPr id="3" name="Content Placeholder 2">
            <a:extLst>
              <a:ext uri="{FF2B5EF4-FFF2-40B4-BE49-F238E27FC236}">
                <a16:creationId xmlns:a16="http://schemas.microsoft.com/office/drawing/2014/main" id="{FE847D7F-2A06-4472-8ACD-C70143FE78B1}"/>
              </a:ext>
            </a:extLst>
          </p:cNvPr>
          <p:cNvSpPr>
            <a:spLocks noGrp="1"/>
          </p:cNvSpPr>
          <p:nvPr>
            <p:ph idx="1"/>
          </p:nvPr>
        </p:nvSpPr>
        <p:spPr/>
        <p:txBody>
          <a:bodyPr/>
          <a:lstStyle/>
          <a:p>
            <a:pPr marL="0" indent="0">
              <a:buNone/>
            </a:pPr>
            <a:r>
              <a:rPr lang="en-US" dirty="0"/>
              <a:t>Name – the name is important because it becomes part of our design vocabulary (“Make this class a Singleton Factory”)</a:t>
            </a:r>
          </a:p>
          <a:p>
            <a:pPr marL="0" indent="0">
              <a:buNone/>
            </a:pPr>
            <a:endParaRPr lang="en-US" dirty="0"/>
          </a:p>
          <a:p>
            <a:pPr marL="0" indent="0">
              <a:buNone/>
            </a:pPr>
            <a:r>
              <a:rPr lang="en-US" dirty="0"/>
              <a:t>Problem – the problem that this design pattern solves</a:t>
            </a:r>
          </a:p>
          <a:p>
            <a:pPr marL="0" indent="0">
              <a:buNone/>
            </a:pPr>
            <a:endParaRPr lang="en-US" dirty="0"/>
          </a:p>
          <a:p>
            <a:pPr marL="0" indent="0">
              <a:buNone/>
            </a:pPr>
            <a:r>
              <a:rPr lang="en-US" dirty="0"/>
              <a:t>Solution – description of the solution (sample code, UML)</a:t>
            </a:r>
          </a:p>
          <a:p>
            <a:pPr marL="0" indent="0">
              <a:buNone/>
            </a:pPr>
            <a:endParaRPr lang="en-US" dirty="0"/>
          </a:p>
          <a:p>
            <a:pPr marL="0" indent="0">
              <a:buNone/>
            </a:pPr>
            <a:r>
              <a:rPr lang="en-US" dirty="0"/>
              <a:t>Consequences/Tradeoffs/Warnings – things to be aware of when implementing this design</a:t>
            </a:r>
          </a:p>
        </p:txBody>
      </p:sp>
    </p:spTree>
    <p:extLst>
      <p:ext uri="{BB962C8B-B14F-4D97-AF65-F5344CB8AC3E}">
        <p14:creationId xmlns:p14="http://schemas.microsoft.com/office/powerpoint/2010/main" val="2086174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E44D5-AF0A-413B-B877-28A70C6B8B5B}"/>
              </a:ext>
            </a:extLst>
          </p:cNvPr>
          <p:cNvSpPr>
            <a:spLocks noGrp="1"/>
          </p:cNvSpPr>
          <p:nvPr>
            <p:ph type="title"/>
          </p:nvPr>
        </p:nvSpPr>
        <p:spPr/>
        <p:txBody>
          <a:bodyPr/>
          <a:lstStyle/>
          <a:p>
            <a:r>
              <a:rPr lang="en-US" dirty="0"/>
              <a:t>Design Pattern Subcategories</a:t>
            </a:r>
          </a:p>
        </p:txBody>
      </p:sp>
      <p:sp>
        <p:nvSpPr>
          <p:cNvPr id="3" name="Content Placeholder 2">
            <a:extLst>
              <a:ext uri="{FF2B5EF4-FFF2-40B4-BE49-F238E27FC236}">
                <a16:creationId xmlns:a16="http://schemas.microsoft.com/office/drawing/2014/main" id="{1808E2AB-0603-49B9-83B6-497F613183C4}"/>
              </a:ext>
            </a:extLst>
          </p:cNvPr>
          <p:cNvSpPr>
            <a:spLocks noGrp="1"/>
          </p:cNvSpPr>
          <p:nvPr>
            <p:ph idx="1"/>
          </p:nvPr>
        </p:nvSpPr>
        <p:spPr/>
        <p:txBody>
          <a:bodyPr/>
          <a:lstStyle/>
          <a:p>
            <a:pPr marL="0" indent="0">
              <a:buNone/>
            </a:pPr>
            <a:r>
              <a:rPr lang="en-US" dirty="0"/>
              <a:t>Behavioral – define the behavior of a portion of the code</a:t>
            </a:r>
          </a:p>
          <a:p>
            <a:pPr marL="0" indent="0">
              <a:buNone/>
            </a:pPr>
            <a:endParaRPr lang="en-US" dirty="0"/>
          </a:p>
          <a:p>
            <a:pPr marL="0" indent="0">
              <a:buNone/>
            </a:pPr>
            <a:r>
              <a:rPr lang="en-US" dirty="0"/>
              <a:t>Creational – define how objects are created</a:t>
            </a:r>
          </a:p>
          <a:p>
            <a:pPr marL="0" indent="0">
              <a:buNone/>
            </a:pPr>
            <a:endParaRPr lang="en-US" dirty="0"/>
          </a:p>
          <a:p>
            <a:pPr marL="0" indent="0">
              <a:buNone/>
            </a:pPr>
            <a:r>
              <a:rPr lang="en-US" dirty="0"/>
              <a:t>Structural – aggregating classes or objects to make larger structures</a:t>
            </a:r>
          </a:p>
        </p:txBody>
      </p:sp>
    </p:spTree>
    <p:extLst>
      <p:ext uri="{BB962C8B-B14F-4D97-AF65-F5344CB8AC3E}">
        <p14:creationId xmlns:p14="http://schemas.microsoft.com/office/powerpoint/2010/main" val="13419170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5762</TotalTime>
  <Words>2137</Words>
  <Application>Microsoft Office PowerPoint</Application>
  <PresentationFormat>Widescreen</PresentationFormat>
  <Paragraphs>232</Paragraphs>
  <Slides>36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Calibri Light</vt:lpstr>
      <vt:lpstr>Office Theme</vt:lpstr>
      <vt:lpstr>Design Patterns</vt:lpstr>
      <vt:lpstr>Design Patterns are All Around Us</vt:lpstr>
      <vt:lpstr>Consider a dress pattern</vt:lpstr>
      <vt:lpstr>Patterns exist in Engineering and Architecture</vt:lpstr>
      <vt:lpstr>T.S. Eliot</vt:lpstr>
      <vt:lpstr>Gang Of Four (GOF)</vt:lpstr>
      <vt:lpstr>Types of Patterns</vt:lpstr>
      <vt:lpstr>Elements of a Design Pattern</vt:lpstr>
      <vt:lpstr>Design Pattern Subcategories</vt:lpstr>
      <vt:lpstr>Behavior Patterns</vt:lpstr>
      <vt:lpstr>Behavioral : Visitor</vt:lpstr>
      <vt:lpstr>Behavioral : Observer</vt:lpstr>
      <vt:lpstr>Behavioral : Mediator</vt:lpstr>
      <vt:lpstr>Behavioral : Template Method</vt:lpstr>
      <vt:lpstr>Behavioral : Chain of Responsibility</vt:lpstr>
      <vt:lpstr>Behavioral : Interpreter</vt:lpstr>
      <vt:lpstr>Behavioral : Memento</vt:lpstr>
      <vt:lpstr>Behavioral : State</vt:lpstr>
      <vt:lpstr>Behavioral : Strategy</vt:lpstr>
      <vt:lpstr>Behavioral : Iterator</vt:lpstr>
      <vt:lpstr>Behavioral : Visitor</vt:lpstr>
      <vt:lpstr>Creational Patterns</vt:lpstr>
      <vt:lpstr>Creational : Abstract Factory</vt:lpstr>
      <vt:lpstr>Creational : Factory</vt:lpstr>
      <vt:lpstr>Creational : Singleton</vt:lpstr>
      <vt:lpstr>Creational : Adaptor</vt:lpstr>
      <vt:lpstr>Creational : Prototype</vt:lpstr>
      <vt:lpstr>Structural Patterns</vt:lpstr>
      <vt:lpstr>Structural : Façade</vt:lpstr>
      <vt:lpstr>Structural : Proxy</vt:lpstr>
      <vt:lpstr>Structural : Decorator (aka wrapper)</vt:lpstr>
      <vt:lpstr>Structural : Composite</vt:lpstr>
      <vt:lpstr>Behavioral : Command</vt:lpstr>
      <vt:lpstr>Creational : Flyweight</vt:lpstr>
      <vt:lpstr>Creational : Abstract Factory</vt:lpstr>
      <vt:lpstr>Patterns Roundup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Patterns</dc:title>
  <dc:creator>Phipps, Michael J</dc:creator>
  <cp:lastModifiedBy>Phipps, Michael J</cp:lastModifiedBy>
  <cp:revision>22</cp:revision>
  <dcterms:created xsi:type="dcterms:W3CDTF">2019-05-08T06:39:22Z</dcterms:created>
  <dcterms:modified xsi:type="dcterms:W3CDTF">2019-05-12T12:03:50Z</dcterms:modified>
</cp:coreProperties>
</file>