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8" r:id="rId3"/>
    <p:sldId id="259" r:id="rId4"/>
    <p:sldId id="330" r:id="rId5"/>
    <p:sldId id="261" r:id="rId6"/>
    <p:sldId id="306" r:id="rId7"/>
    <p:sldId id="312" r:id="rId8"/>
    <p:sldId id="313" r:id="rId9"/>
    <p:sldId id="269" r:id="rId10"/>
    <p:sldId id="305" r:id="rId11"/>
    <p:sldId id="263" r:id="rId12"/>
    <p:sldId id="274" r:id="rId13"/>
    <p:sldId id="275" r:id="rId14"/>
    <p:sldId id="277" r:id="rId15"/>
    <p:sldId id="283" r:id="rId16"/>
    <p:sldId id="307" r:id="rId17"/>
    <p:sldId id="308" r:id="rId18"/>
    <p:sldId id="278" r:id="rId19"/>
    <p:sldId id="279" r:id="rId20"/>
    <p:sldId id="280" r:id="rId21"/>
    <p:sldId id="304" r:id="rId22"/>
    <p:sldId id="281" r:id="rId23"/>
    <p:sldId id="331" r:id="rId24"/>
    <p:sldId id="332" r:id="rId25"/>
    <p:sldId id="309" r:id="rId26"/>
    <p:sldId id="310" r:id="rId27"/>
    <p:sldId id="311" r:id="rId28"/>
    <p:sldId id="284" r:id="rId29"/>
    <p:sldId id="285" r:id="rId30"/>
    <p:sldId id="314" r:id="rId31"/>
    <p:sldId id="315" r:id="rId32"/>
    <p:sldId id="316" r:id="rId33"/>
    <p:sldId id="317" r:id="rId34"/>
    <p:sldId id="318" r:id="rId35"/>
    <p:sldId id="319" r:id="rId36"/>
    <p:sldId id="320" r:id="rId37"/>
    <p:sldId id="321" r:id="rId38"/>
    <p:sldId id="322" r:id="rId39"/>
    <p:sldId id="323" r:id="rId40"/>
    <p:sldId id="324" r:id="rId41"/>
    <p:sldId id="325" r:id="rId42"/>
    <p:sldId id="326" r:id="rId43"/>
    <p:sldId id="327" r:id="rId44"/>
    <p:sldId id="328" r:id="rId45"/>
    <p:sldId id="329" r:id="rId46"/>
    <p:sldId id="290" r:id="rId47"/>
    <p:sldId id="291" r:id="rId48"/>
    <p:sldId id="292" r:id="rId49"/>
    <p:sldId id="293" r:id="rId50"/>
    <p:sldId id="294" r:id="rId51"/>
    <p:sldId id="298" r:id="rId52"/>
    <p:sldId id="295" r:id="rId53"/>
    <p:sldId id="296" r:id="rId54"/>
    <p:sldId id="297" r:id="rId55"/>
    <p:sldId id="299"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F8BA80-F765-417B-AA7D-5B536F595F9F}" v="7" dt="2023-06-15T16:42:24.3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446" autoAdjust="0"/>
    <p:restoredTop sz="94660"/>
  </p:normalViewPr>
  <p:slideViewPr>
    <p:cSldViewPr snapToGrid="0">
      <p:cViewPr varScale="1">
        <p:scale>
          <a:sx n="138" d="100"/>
          <a:sy n="138" d="100"/>
        </p:scale>
        <p:origin x="88" y="512"/>
      </p:cViewPr>
      <p:guideLst/>
    </p:cSldViewPr>
  </p:slideViewPr>
  <p:notesTextViewPr>
    <p:cViewPr>
      <p:scale>
        <a:sx n="1" d="1"/>
        <a:sy n="1" d="1"/>
      </p:scale>
      <p:origin x="0" y="0"/>
    </p:cViewPr>
  </p:notesTextViewPr>
  <p:notesViewPr>
    <p:cSldViewPr snapToGrid="0">
      <p:cViewPr>
        <p:scale>
          <a:sx n="110" d="100"/>
          <a:sy n="110" d="100"/>
        </p:scale>
        <p:origin x="3162" y="-45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pps, Michael" userId="22b19e64-ae93-4d74-aed7-bbb364ca0772" providerId="ADAL" clId="{AFF8BA80-F765-417B-AA7D-5B536F595F9F}"/>
    <pc:docChg chg="custSel addSld delSld modSld">
      <pc:chgData name="Phipps, Michael" userId="22b19e64-ae93-4d74-aed7-bbb364ca0772" providerId="ADAL" clId="{AFF8BA80-F765-417B-AA7D-5B536F595F9F}" dt="2023-06-15T16:52:38.308" v="1119" actId="20577"/>
      <pc:docMkLst>
        <pc:docMk/>
      </pc:docMkLst>
      <pc:sldChg chg="addSp delSp modSp mod">
        <pc:chgData name="Phipps, Michael" userId="22b19e64-ae93-4d74-aed7-bbb364ca0772" providerId="ADAL" clId="{AFF8BA80-F765-417B-AA7D-5B536F595F9F}" dt="2023-06-15T16:39:07.395" v="2" actId="1076"/>
        <pc:sldMkLst>
          <pc:docMk/>
          <pc:sldMk cId="3583171618" sldId="259"/>
        </pc:sldMkLst>
        <pc:spChg chg="del">
          <ac:chgData name="Phipps, Michael" userId="22b19e64-ae93-4d74-aed7-bbb364ca0772" providerId="ADAL" clId="{AFF8BA80-F765-417B-AA7D-5B536F595F9F}" dt="2023-06-15T16:38:59.799" v="0" actId="478"/>
          <ac:spMkLst>
            <pc:docMk/>
            <pc:sldMk cId="3583171618" sldId="259"/>
            <ac:spMk id="2" creationId="{00000000-0000-0000-0000-000000000000}"/>
          </ac:spMkLst>
        </pc:spChg>
        <pc:spChg chg="del">
          <ac:chgData name="Phipps, Michael" userId="22b19e64-ae93-4d74-aed7-bbb364ca0772" providerId="ADAL" clId="{AFF8BA80-F765-417B-AA7D-5B536F595F9F}" dt="2023-06-15T16:38:59.799" v="0" actId="478"/>
          <ac:spMkLst>
            <pc:docMk/>
            <pc:sldMk cId="3583171618" sldId="259"/>
            <ac:spMk id="4" creationId="{00000000-0000-0000-0000-000000000000}"/>
          </ac:spMkLst>
        </pc:spChg>
        <pc:spChg chg="del">
          <ac:chgData name="Phipps, Michael" userId="22b19e64-ae93-4d74-aed7-bbb364ca0772" providerId="ADAL" clId="{AFF8BA80-F765-417B-AA7D-5B536F595F9F}" dt="2023-06-15T16:38:59.799" v="0" actId="478"/>
          <ac:spMkLst>
            <pc:docMk/>
            <pc:sldMk cId="3583171618" sldId="259"/>
            <ac:spMk id="5" creationId="{00000000-0000-0000-0000-000000000000}"/>
          </ac:spMkLst>
        </pc:spChg>
        <pc:spChg chg="add mod">
          <ac:chgData name="Phipps, Michael" userId="22b19e64-ae93-4d74-aed7-bbb364ca0772" providerId="ADAL" clId="{AFF8BA80-F765-417B-AA7D-5B536F595F9F}" dt="2023-06-15T16:39:07.395" v="2" actId="1076"/>
          <ac:spMkLst>
            <pc:docMk/>
            <pc:sldMk cId="3583171618" sldId="259"/>
            <ac:spMk id="6" creationId="{45B83C5A-A82A-D46F-722D-4498C55B3C72}"/>
          </ac:spMkLst>
        </pc:spChg>
        <pc:spChg chg="add mod">
          <ac:chgData name="Phipps, Michael" userId="22b19e64-ae93-4d74-aed7-bbb364ca0772" providerId="ADAL" clId="{AFF8BA80-F765-417B-AA7D-5B536F595F9F}" dt="2023-06-15T16:39:07.395" v="2" actId="1076"/>
          <ac:spMkLst>
            <pc:docMk/>
            <pc:sldMk cId="3583171618" sldId="259"/>
            <ac:spMk id="7" creationId="{42532100-23DA-E221-AD2A-53FCDFC6076E}"/>
          </ac:spMkLst>
        </pc:spChg>
        <pc:spChg chg="add mod">
          <ac:chgData name="Phipps, Michael" userId="22b19e64-ae93-4d74-aed7-bbb364ca0772" providerId="ADAL" clId="{AFF8BA80-F765-417B-AA7D-5B536F595F9F}" dt="2023-06-15T16:39:07.395" v="2" actId="1076"/>
          <ac:spMkLst>
            <pc:docMk/>
            <pc:sldMk cId="3583171618" sldId="259"/>
            <ac:spMk id="9" creationId="{F21FE6B7-C574-40AB-9937-3FEFB20AAC26}"/>
          </ac:spMkLst>
        </pc:spChg>
        <pc:spChg chg="add mod">
          <ac:chgData name="Phipps, Michael" userId="22b19e64-ae93-4d74-aed7-bbb364ca0772" providerId="ADAL" clId="{AFF8BA80-F765-417B-AA7D-5B536F595F9F}" dt="2023-06-15T16:39:07.395" v="2" actId="1076"/>
          <ac:spMkLst>
            <pc:docMk/>
            <pc:sldMk cId="3583171618" sldId="259"/>
            <ac:spMk id="11" creationId="{B3F060B5-B488-F1F7-2EDC-3A5C8440EBB2}"/>
          </ac:spMkLst>
        </pc:spChg>
        <pc:spChg chg="add mod">
          <ac:chgData name="Phipps, Michael" userId="22b19e64-ae93-4d74-aed7-bbb364ca0772" providerId="ADAL" clId="{AFF8BA80-F765-417B-AA7D-5B536F595F9F}" dt="2023-06-15T16:39:07.395" v="2" actId="1076"/>
          <ac:spMkLst>
            <pc:docMk/>
            <pc:sldMk cId="3583171618" sldId="259"/>
            <ac:spMk id="12" creationId="{84935B58-5817-0956-F6A3-6FEA58DC3176}"/>
          </ac:spMkLst>
        </pc:spChg>
      </pc:sldChg>
      <pc:sldChg chg="addSp delSp modSp del mod">
        <pc:chgData name="Phipps, Michael" userId="22b19e64-ae93-4d74-aed7-bbb364ca0772" providerId="ADAL" clId="{AFF8BA80-F765-417B-AA7D-5B536F595F9F}" dt="2023-06-15T16:40:05.508" v="7" actId="2696"/>
        <pc:sldMkLst>
          <pc:docMk/>
          <pc:sldMk cId="718483004" sldId="260"/>
        </pc:sldMkLst>
        <pc:spChg chg="del">
          <ac:chgData name="Phipps, Michael" userId="22b19e64-ae93-4d74-aed7-bbb364ca0772" providerId="ADAL" clId="{AFF8BA80-F765-417B-AA7D-5B536F595F9F}" dt="2023-06-15T16:39:16.672" v="3" actId="478"/>
          <ac:spMkLst>
            <pc:docMk/>
            <pc:sldMk cId="718483004" sldId="260"/>
            <ac:spMk id="2" creationId="{00000000-0000-0000-0000-000000000000}"/>
          </ac:spMkLst>
        </pc:spChg>
        <pc:spChg chg="del">
          <ac:chgData name="Phipps, Michael" userId="22b19e64-ae93-4d74-aed7-bbb364ca0772" providerId="ADAL" clId="{AFF8BA80-F765-417B-AA7D-5B536F595F9F}" dt="2023-06-15T16:39:16.672" v="3" actId="478"/>
          <ac:spMkLst>
            <pc:docMk/>
            <pc:sldMk cId="718483004" sldId="260"/>
            <ac:spMk id="4" creationId="{00000000-0000-0000-0000-000000000000}"/>
          </ac:spMkLst>
        </pc:spChg>
        <pc:spChg chg="del">
          <ac:chgData name="Phipps, Michael" userId="22b19e64-ae93-4d74-aed7-bbb364ca0772" providerId="ADAL" clId="{AFF8BA80-F765-417B-AA7D-5B536F595F9F}" dt="2023-06-15T16:39:16.672" v="3" actId="478"/>
          <ac:spMkLst>
            <pc:docMk/>
            <pc:sldMk cId="718483004" sldId="260"/>
            <ac:spMk id="5" creationId="{00000000-0000-0000-0000-000000000000}"/>
          </ac:spMkLst>
        </pc:spChg>
        <pc:spChg chg="add mod">
          <ac:chgData name="Phipps, Michael" userId="22b19e64-ae93-4d74-aed7-bbb364ca0772" providerId="ADAL" clId="{AFF8BA80-F765-417B-AA7D-5B536F595F9F}" dt="2023-06-15T16:39:17.051" v="4"/>
          <ac:spMkLst>
            <pc:docMk/>
            <pc:sldMk cId="718483004" sldId="260"/>
            <ac:spMk id="6" creationId="{316CB8C4-171F-61E1-4EE3-D169417DBF1A}"/>
          </ac:spMkLst>
        </pc:spChg>
        <pc:spChg chg="add mod">
          <ac:chgData name="Phipps, Michael" userId="22b19e64-ae93-4d74-aed7-bbb364ca0772" providerId="ADAL" clId="{AFF8BA80-F765-417B-AA7D-5B536F595F9F}" dt="2023-06-15T16:39:17.051" v="4"/>
          <ac:spMkLst>
            <pc:docMk/>
            <pc:sldMk cId="718483004" sldId="260"/>
            <ac:spMk id="7" creationId="{CBD5D9B0-0F25-DD79-3F9F-4F1690D758B2}"/>
          </ac:spMkLst>
        </pc:spChg>
        <pc:spChg chg="add mod">
          <ac:chgData name="Phipps, Michael" userId="22b19e64-ae93-4d74-aed7-bbb364ca0772" providerId="ADAL" clId="{AFF8BA80-F765-417B-AA7D-5B536F595F9F}" dt="2023-06-15T16:39:17.051" v="4"/>
          <ac:spMkLst>
            <pc:docMk/>
            <pc:sldMk cId="718483004" sldId="260"/>
            <ac:spMk id="9" creationId="{8711EEA4-50F8-1735-EB60-CAEDB5F076A5}"/>
          </ac:spMkLst>
        </pc:spChg>
        <pc:spChg chg="add mod">
          <ac:chgData name="Phipps, Michael" userId="22b19e64-ae93-4d74-aed7-bbb364ca0772" providerId="ADAL" clId="{AFF8BA80-F765-417B-AA7D-5B536F595F9F}" dt="2023-06-15T16:39:17.051" v="4"/>
          <ac:spMkLst>
            <pc:docMk/>
            <pc:sldMk cId="718483004" sldId="260"/>
            <ac:spMk id="11" creationId="{C0D66852-2A78-336F-40B2-33C09221D8B6}"/>
          </ac:spMkLst>
        </pc:spChg>
        <pc:spChg chg="add mod">
          <ac:chgData name="Phipps, Michael" userId="22b19e64-ae93-4d74-aed7-bbb364ca0772" providerId="ADAL" clId="{AFF8BA80-F765-417B-AA7D-5B536F595F9F}" dt="2023-06-15T16:39:17.051" v="4"/>
          <ac:spMkLst>
            <pc:docMk/>
            <pc:sldMk cId="718483004" sldId="260"/>
            <ac:spMk id="12" creationId="{07E0126C-2B50-574B-9956-BB7D5B8A7954}"/>
          </ac:spMkLst>
        </pc:spChg>
        <pc:spChg chg="mod">
          <ac:chgData name="Phipps, Michael" userId="22b19e64-ae93-4d74-aed7-bbb364ca0772" providerId="ADAL" clId="{AFF8BA80-F765-417B-AA7D-5B536F595F9F}" dt="2023-06-15T16:39:29.899" v="5" actId="1076"/>
          <ac:spMkLst>
            <pc:docMk/>
            <pc:sldMk cId="718483004" sldId="260"/>
            <ac:spMk id="14" creationId="{00000000-0000-0000-0000-000000000000}"/>
          </ac:spMkLst>
        </pc:spChg>
        <pc:spChg chg="mod">
          <ac:chgData name="Phipps, Michael" userId="22b19e64-ae93-4d74-aed7-bbb364ca0772" providerId="ADAL" clId="{AFF8BA80-F765-417B-AA7D-5B536F595F9F}" dt="2023-06-15T16:39:29.899" v="5" actId="1076"/>
          <ac:spMkLst>
            <pc:docMk/>
            <pc:sldMk cId="718483004" sldId="260"/>
            <ac:spMk id="17" creationId="{00000000-0000-0000-0000-000000000000}"/>
          </ac:spMkLst>
        </pc:spChg>
        <pc:picChg chg="mod">
          <ac:chgData name="Phipps, Michael" userId="22b19e64-ae93-4d74-aed7-bbb364ca0772" providerId="ADAL" clId="{AFF8BA80-F765-417B-AA7D-5B536F595F9F}" dt="2023-06-15T16:39:29.899" v="5" actId="1076"/>
          <ac:picMkLst>
            <pc:docMk/>
            <pc:sldMk cId="718483004" sldId="260"/>
            <ac:picMk id="1026" creationId="{00000000-0000-0000-0000-000000000000}"/>
          </ac:picMkLst>
        </pc:picChg>
        <pc:cxnChg chg="mod">
          <ac:chgData name="Phipps, Michael" userId="22b19e64-ae93-4d74-aed7-bbb364ca0772" providerId="ADAL" clId="{AFF8BA80-F765-417B-AA7D-5B536F595F9F}" dt="2023-06-15T16:39:29.899" v="5" actId="1076"/>
          <ac:cxnSpMkLst>
            <pc:docMk/>
            <pc:sldMk cId="718483004" sldId="260"/>
            <ac:cxnSpMk id="8" creationId="{00000000-0000-0000-0000-000000000000}"/>
          </ac:cxnSpMkLst>
        </pc:cxnChg>
        <pc:cxnChg chg="mod">
          <ac:chgData name="Phipps, Michael" userId="22b19e64-ae93-4d74-aed7-bbb364ca0772" providerId="ADAL" clId="{AFF8BA80-F765-417B-AA7D-5B536F595F9F}" dt="2023-06-15T16:39:36.480" v="6" actId="1076"/>
          <ac:cxnSpMkLst>
            <pc:docMk/>
            <pc:sldMk cId="718483004" sldId="260"/>
            <ac:cxnSpMk id="10" creationId="{00000000-0000-0000-0000-000000000000}"/>
          </ac:cxnSpMkLst>
        </pc:cxnChg>
        <pc:cxnChg chg="mod">
          <ac:chgData name="Phipps, Michael" userId="22b19e64-ae93-4d74-aed7-bbb364ca0772" providerId="ADAL" clId="{AFF8BA80-F765-417B-AA7D-5B536F595F9F}" dt="2023-06-15T16:39:29.899" v="5" actId="1076"/>
          <ac:cxnSpMkLst>
            <pc:docMk/>
            <pc:sldMk cId="718483004" sldId="260"/>
            <ac:cxnSpMk id="18" creationId="{00000000-0000-0000-0000-000000000000}"/>
          </ac:cxnSpMkLst>
        </pc:cxnChg>
      </pc:sldChg>
      <pc:sldChg chg="modSp mod">
        <pc:chgData name="Phipps, Michael" userId="22b19e64-ae93-4d74-aed7-bbb364ca0772" providerId="ADAL" clId="{AFF8BA80-F765-417B-AA7D-5B536F595F9F}" dt="2023-06-15T16:41:38.484" v="29" actId="20577"/>
        <pc:sldMkLst>
          <pc:docMk/>
          <pc:sldMk cId="3754836768" sldId="261"/>
        </pc:sldMkLst>
        <pc:spChg chg="mod">
          <ac:chgData name="Phipps, Michael" userId="22b19e64-ae93-4d74-aed7-bbb364ca0772" providerId="ADAL" clId="{AFF8BA80-F765-417B-AA7D-5B536F595F9F}" dt="2023-06-15T16:41:38.484" v="29" actId="20577"/>
          <ac:spMkLst>
            <pc:docMk/>
            <pc:sldMk cId="3754836768" sldId="261"/>
            <ac:spMk id="2" creationId="{00000000-0000-0000-0000-000000000000}"/>
          </ac:spMkLst>
        </pc:spChg>
      </pc:sldChg>
      <pc:sldChg chg="modSp del mod">
        <pc:chgData name="Phipps, Michael" userId="22b19e64-ae93-4d74-aed7-bbb364ca0772" providerId="ADAL" clId="{AFF8BA80-F765-417B-AA7D-5B536F595F9F}" dt="2023-06-15T16:41:34.314" v="28" actId="2696"/>
        <pc:sldMkLst>
          <pc:docMk/>
          <pc:sldMk cId="3721742493" sldId="262"/>
        </pc:sldMkLst>
        <pc:spChg chg="mod">
          <ac:chgData name="Phipps, Michael" userId="22b19e64-ae93-4d74-aed7-bbb364ca0772" providerId="ADAL" clId="{AFF8BA80-F765-417B-AA7D-5B536F595F9F}" dt="2023-06-15T16:41:20.673" v="20" actId="21"/>
          <ac:spMkLst>
            <pc:docMk/>
            <pc:sldMk cId="3721742493" sldId="262"/>
            <ac:spMk id="2" creationId="{00000000-0000-0000-0000-000000000000}"/>
          </ac:spMkLst>
        </pc:spChg>
      </pc:sldChg>
      <pc:sldChg chg="addSp delSp modSp del mod">
        <pc:chgData name="Phipps, Michael" userId="22b19e64-ae93-4d74-aed7-bbb364ca0772" providerId="ADAL" clId="{AFF8BA80-F765-417B-AA7D-5B536F595F9F}" dt="2023-06-15T16:43:11.178" v="46" actId="2696"/>
        <pc:sldMkLst>
          <pc:docMk/>
          <pc:sldMk cId="3467540206" sldId="273"/>
        </pc:sldMkLst>
        <pc:spChg chg="add mod">
          <ac:chgData name="Phipps, Michael" userId="22b19e64-ae93-4d74-aed7-bbb364ca0772" providerId="ADAL" clId="{AFF8BA80-F765-417B-AA7D-5B536F595F9F}" dt="2023-06-15T16:42:21.819" v="33" actId="21"/>
          <ac:spMkLst>
            <pc:docMk/>
            <pc:sldMk cId="3467540206" sldId="273"/>
            <ac:spMk id="3" creationId="{4460A24F-FD38-F1C9-CE9B-26B129E6A37C}"/>
          </ac:spMkLst>
        </pc:spChg>
        <pc:spChg chg="del mod">
          <ac:chgData name="Phipps, Michael" userId="22b19e64-ae93-4d74-aed7-bbb364ca0772" providerId="ADAL" clId="{AFF8BA80-F765-417B-AA7D-5B536F595F9F}" dt="2023-06-15T16:42:21.819" v="33" actId="21"/>
          <ac:spMkLst>
            <pc:docMk/>
            <pc:sldMk cId="3467540206" sldId="273"/>
            <ac:spMk id="4" creationId="{00000000-0000-0000-0000-000000000000}"/>
          </ac:spMkLst>
        </pc:spChg>
      </pc:sldChg>
      <pc:sldChg chg="addSp modSp mod">
        <pc:chgData name="Phipps, Michael" userId="22b19e64-ae93-4d74-aed7-bbb364ca0772" providerId="ADAL" clId="{AFF8BA80-F765-417B-AA7D-5B536F595F9F}" dt="2023-06-15T16:43:03.057" v="45" actId="1076"/>
        <pc:sldMkLst>
          <pc:docMk/>
          <pc:sldMk cId="1983402142" sldId="274"/>
        </pc:sldMkLst>
        <pc:spChg chg="add mod">
          <ac:chgData name="Phipps, Michael" userId="22b19e64-ae93-4d74-aed7-bbb364ca0772" providerId="ADAL" clId="{AFF8BA80-F765-417B-AA7D-5B536F595F9F}" dt="2023-06-15T16:43:03.057" v="45" actId="1076"/>
          <ac:spMkLst>
            <pc:docMk/>
            <pc:sldMk cId="1983402142" sldId="274"/>
            <ac:spMk id="2" creationId="{09E3D9D5-5F1C-8964-577F-692D2CB12299}"/>
          </ac:spMkLst>
        </pc:spChg>
        <pc:spChg chg="mod">
          <ac:chgData name="Phipps, Michael" userId="22b19e64-ae93-4d74-aed7-bbb364ca0772" providerId="ADAL" clId="{AFF8BA80-F765-417B-AA7D-5B536F595F9F}" dt="2023-06-15T16:42:57.334" v="44" actId="1076"/>
          <ac:spMkLst>
            <pc:docMk/>
            <pc:sldMk cId="1983402142" sldId="274"/>
            <ac:spMk id="4" creationId="{00000000-0000-0000-0000-000000000000}"/>
          </ac:spMkLst>
        </pc:spChg>
      </pc:sldChg>
      <pc:sldChg chg="addSp delSp modSp add mod">
        <pc:chgData name="Phipps, Michael" userId="22b19e64-ae93-4d74-aed7-bbb364ca0772" providerId="ADAL" clId="{AFF8BA80-F765-417B-AA7D-5B536F595F9F}" dt="2023-06-15T16:41:02.882" v="19" actId="14100"/>
        <pc:sldMkLst>
          <pc:docMk/>
          <pc:sldMk cId="3976506972" sldId="330"/>
        </pc:sldMkLst>
        <pc:spChg chg="add mod">
          <ac:chgData name="Phipps, Michael" userId="22b19e64-ae93-4d74-aed7-bbb364ca0772" providerId="ADAL" clId="{AFF8BA80-F765-417B-AA7D-5B536F595F9F}" dt="2023-06-15T16:40:14.181" v="10" actId="1076"/>
          <ac:spMkLst>
            <pc:docMk/>
            <pc:sldMk cId="3976506972" sldId="330"/>
            <ac:spMk id="2" creationId="{10B5FD79-309F-7D52-7D7E-E168A819E28A}"/>
          </ac:spMkLst>
        </pc:spChg>
        <pc:picChg chg="mod">
          <ac:chgData name="Phipps, Michael" userId="22b19e64-ae93-4d74-aed7-bbb364ca0772" providerId="ADAL" clId="{AFF8BA80-F765-417B-AA7D-5B536F595F9F}" dt="2023-06-15T16:40:25.496" v="12" actId="1076"/>
          <ac:picMkLst>
            <pc:docMk/>
            <pc:sldMk cId="3976506972" sldId="330"/>
            <ac:picMk id="1026" creationId="{00000000-0000-0000-0000-000000000000}"/>
          </ac:picMkLst>
        </pc:picChg>
        <pc:cxnChg chg="del mod">
          <ac:chgData name="Phipps, Michael" userId="22b19e64-ae93-4d74-aed7-bbb364ca0772" providerId="ADAL" clId="{AFF8BA80-F765-417B-AA7D-5B536F595F9F}" dt="2023-06-15T16:40:21.188" v="11" actId="478"/>
          <ac:cxnSpMkLst>
            <pc:docMk/>
            <pc:sldMk cId="3976506972" sldId="330"/>
            <ac:cxnSpMk id="8" creationId="{00000000-0000-0000-0000-000000000000}"/>
          </ac:cxnSpMkLst>
        </pc:cxnChg>
        <pc:cxnChg chg="mod">
          <ac:chgData name="Phipps, Michael" userId="22b19e64-ae93-4d74-aed7-bbb364ca0772" providerId="ADAL" clId="{AFF8BA80-F765-417B-AA7D-5B536F595F9F}" dt="2023-06-15T16:40:30.072" v="13" actId="1076"/>
          <ac:cxnSpMkLst>
            <pc:docMk/>
            <pc:sldMk cId="3976506972" sldId="330"/>
            <ac:cxnSpMk id="10" creationId="{00000000-0000-0000-0000-000000000000}"/>
          </ac:cxnSpMkLst>
        </pc:cxnChg>
        <pc:cxnChg chg="add mod">
          <ac:chgData name="Phipps, Michael" userId="22b19e64-ae93-4d74-aed7-bbb364ca0772" providerId="ADAL" clId="{AFF8BA80-F765-417B-AA7D-5B536F595F9F}" dt="2023-06-15T16:40:55.188" v="18" actId="14100"/>
          <ac:cxnSpMkLst>
            <pc:docMk/>
            <pc:sldMk cId="3976506972" sldId="330"/>
            <ac:cxnSpMk id="13" creationId="{66EAB7BF-76F1-2D81-1195-79F7627BF649}"/>
          </ac:cxnSpMkLst>
        </pc:cxnChg>
        <pc:cxnChg chg="mod">
          <ac:chgData name="Phipps, Michael" userId="22b19e64-ae93-4d74-aed7-bbb364ca0772" providerId="ADAL" clId="{AFF8BA80-F765-417B-AA7D-5B536F595F9F}" dt="2023-06-15T16:41:02.882" v="19" actId="14100"/>
          <ac:cxnSpMkLst>
            <pc:docMk/>
            <pc:sldMk cId="3976506972" sldId="330"/>
            <ac:cxnSpMk id="18" creationId="{00000000-0000-0000-0000-000000000000}"/>
          </ac:cxnSpMkLst>
        </pc:cxnChg>
      </pc:sldChg>
      <pc:sldChg chg="modSp new mod">
        <pc:chgData name="Phipps, Michael" userId="22b19e64-ae93-4d74-aed7-bbb364ca0772" providerId="ADAL" clId="{AFF8BA80-F765-417B-AA7D-5B536F595F9F}" dt="2023-06-15T16:50:02.463" v="518" actId="20577"/>
        <pc:sldMkLst>
          <pc:docMk/>
          <pc:sldMk cId="1166454583" sldId="331"/>
        </pc:sldMkLst>
        <pc:spChg chg="mod">
          <ac:chgData name="Phipps, Michael" userId="22b19e64-ae93-4d74-aed7-bbb364ca0772" providerId="ADAL" clId="{AFF8BA80-F765-417B-AA7D-5B536F595F9F}" dt="2023-06-15T16:46:41.364" v="74" actId="20577"/>
          <ac:spMkLst>
            <pc:docMk/>
            <pc:sldMk cId="1166454583" sldId="331"/>
            <ac:spMk id="2" creationId="{AF2A9815-1189-71BA-5219-DCCADAE687DD}"/>
          </ac:spMkLst>
        </pc:spChg>
        <pc:spChg chg="mod">
          <ac:chgData name="Phipps, Michael" userId="22b19e64-ae93-4d74-aed7-bbb364ca0772" providerId="ADAL" clId="{AFF8BA80-F765-417B-AA7D-5B536F595F9F}" dt="2023-06-15T16:50:02.463" v="518" actId="20577"/>
          <ac:spMkLst>
            <pc:docMk/>
            <pc:sldMk cId="1166454583" sldId="331"/>
            <ac:spMk id="3" creationId="{7994249F-9E46-52A7-BC5E-087B6322DF0A}"/>
          </ac:spMkLst>
        </pc:spChg>
      </pc:sldChg>
      <pc:sldChg chg="modSp new mod">
        <pc:chgData name="Phipps, Michael" userId="22b19e64-ae93-4d74-aed7-bbb364ca0772" providerId="ADAL" clId="{AFF8BA80-F765-417B-AA7D-5B536F595F9F}" dt="2023-06-15T16:52:38.308" v="1119" actId="20577"/>
        <pc:sldMkLst>
          <pc:docMk/>
          <pc:sldMk cId="3200951860" sldId="332"/>
        </pc:sldMkLst>
        <pc:spChg chg="mod">
          <ac:chgData name="Phipps, Michael" userId="22b19e64-ae93-4d74-aed7-bbb364ca0772" providerId="ADAL" clId="{AFF8BA80-F765-417B-AA7D-5B536F595F9F}" dt="2023-06-15T16:50:20.575" v="540" actId="20577"/>
          <ac:spMkLst>
            <pc:docMk/>
            <pc:sldMk cId="3200951860" sldId="332"/>
            <ac:spMk id="2" creationId="{8AB6366E-DA27-315F-424A-93CD292D2F51}"/>
          </ac:spMkLst>
        </pc:spChg>
        <pc:spChg chg="mod">
          <ac:chgData name="Phipps, Michael" userId="22b19e64-ae93-4d74-aed7-bbb364ca0772" providerId="ADAL" clId="{AFF8BA80-F765-417B-AA7D-5B536F595F9F}" dt="2023-06-15T16:52:38.308" v="1119" actId="20577"/>
          <ac:spMkLst>
            <pc:docMk/>
            <pc:sldMk cId="3200951860" sldId="332"/>
            <ac:spMk id="3" creationId="{B4A4A9EA-F464-C236-F4F0-CDC5AB9793C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B53F53-6B11-4180-BFE7-2146621D0F66}" type="datetimeFigureOut">
              <a:rPr lang="en-US" smtClean="0"/>
              <a:t>6/15/2023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7723E-F164-46AD-9CC7-7AB606C84D57}" type="slidenum">
              <a:rPr lang="en-US" smtClean="0"/>
              <a:t>‹#›</a:t>
            </a:fld>
            <a:endParaRPr lang="en-US"/>
          </a:p>
        </p:txBody>
      </p:sp>
    </p:spTree>
    <p:extLst>
      <p:ext uri="{BB962C8B-B14F-4D97-AF65-F5344CB8AC3E}">
        <p14:creationId xmlns:p14="http://schemas.microsoft.com/office/powerpoint/2010/main" val="3674223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Notice that, in addition to the actions for each state, there is a description of the parsing rules being processed in each state. The _ character is used to indicate what has been seen, and what is yet to come, in each rule. </a:t>
            </a:r>
          </a:p>
          <a:p>
            <a:r>
              <a:rPr lang="en-US" sz="1000" dirty="0"/>
              <a:t>Initially, the current state is state 0. The parser needs to refer to the input in order to decide between the actions available in state 0, so the first token, DING, is read, becoming the </a:t>
            </a:r>
            <a:r>
              <a:rPr lang="en-US" sz="1000" dirty="0" err="1"/>
              <a:t>lookahead</a:t>
            </a:r>
            <a:r>
              <a:rPr lang="en-US" sz="1000" dirty="0"/>
              <a:t> token. The action in state 0 on DING is </a:t>
            </a:r>
            <a:r>
              <a:rPr lang="en-US" sz="1000" dirty="0" err="1"/>
              <a:t>is</a:t>
            </a:r>
            <a:r>
              <a:rPr lang="en-US" sz="1000" dirty="0"/>
              <a:t> ``shift 3'', so state 3 is pushed onto the stack, and the </a:t>
            </a:r>
            <a:r>
              <a:rPr lang="en-US" sz="1000" dirty="0" err="1"/>
              <a:t>lookahead</a:t>
            </a:r>
            <a:r>
              <a:rPr lang="en-US" sz="1000" dirty="0"/>
              <a:t> token is cleared. State 3 becomes the current state. The next token, DONG, is read, becoming the </a:t>
            </a:r>
            <a:r>
              <a:rPr lang="en-US" sz="1000" dirty="0" err="1"/>
              <a:t>lookahead</a:t>
            </a:r>
            <a:r>
              <a:rPr lang="en-US" sz="1000" dirty="0"/>
              <a:t> token. The action in state 3 on the token DONG is ``shift 6'', so state 6 is pushed onto the stack, and the </a:t>
            </a:r>
            <a:r>
              <a:rPr lang="en-US" sz="1000" dirty="0" err="1"/>
              <a:t>lookahead</a:t>
            </a:r>
            <a:r>
              <a:rPr lang="en-US" sz="1000" dirty="0"/>
              <a:t> is cleared. The stack now contains 0, 3, and 6. In state 6, without even consulting the </a:t>
            </a:r>
            <a:r>
              <a:rPr lang="en-US" sz="1000" dirty="0" err="1"/>
              <a:t>lookahead</a:t>
            </a:r>
            <a:r>
              <a:rPr lang="en-US" sz="1000" dirty="0"/>
              <a:t>, the parser reduces by rule 2. </a:t>
            </a:r>
          </a:p>
          <a:p>
            <a:r>
              <a:rPr lang="en-US" sz="1000" dirty="0"/>
              <a:t>sound : DING DONG This rule has two symbols on the right hand side, so two states, 6 and 3, are popped off of the stack, uncovering state 0. Consulting the description of state 0, looking for a </a:t>
            </a:r>
            <a:r>
              <a:rPr lang="en-US" sz="1000" dirty="0" err="1"/>
              <a:t>goto</a:t>
            </a:r>
            <a:r>
              <a:rPr lang="en-US" sz="1000" dirty="0"/>
              <a:t> on sound, sound </a:t>
            </a:r>
            <a:r>
              <a:rPr lang="en-US" sz="1000" dirty="0" err="1"/>
              <a:t>goto</a:t>
            </a:r>
            <a:r>
              <a:rPr lang="en-US" sz="1000" dirty="0"/>
              <a:t> 2 is obtained; thus state 2 is pushed onto the stack, becoming the current state. In state 2, the next token, DELL, must be read. The action is ``shift 5'', so state 5 is pushed onto the stack, which now has 0, 2, and 5 on it, and the </a:t>
            </a:r>
            <a:r>
              <a:rPr lang="en-US" sz="1000" dirty="0" err="1"/>
              <a:t>lookahead</a:t>
            </a:r>
            <a:r>
              <a:rPr lang="en-US" sz="1000" dirty="0"/>
              <a:t> token is cleared. In state 5, the only action is to reduce by rule 3. This has one symbol on the right hand side, so one state, 5, is popped off, and state 2 is uncovered. The </a:t>
            </a:r>
            <a:r>
              <a:rPr lang="en-US" sz="1000" dirty="0" err="1"/>
              <a:t>goto</a:t>
            </a:r>
            <a:r>
              <a:rPr lang="en-US" sz="1000" dirty="0"/>
              <a:t> in state 2 on place, the left side of rule 3, is state 4. Now, the stack contains 0, 2, and 4. In state 4, the only action is to reduce by rule 1. There are two symbols on the right, so the top two states are popped off, uncovering state 0 again. In state 0, there is a </a:t>
            </a:r>
            <a:r>
              <a:rPr lang="en-US" sz="1000" dirty="0" err="1"/>
              <a:t>goto</a:t>
            </a:r>
            <a:r>
              <a:rPr lang="en-US" sz="1000" dirty="0"/>
              <a:t> on rhyme causing the parser to enter state 1. In state 1, the input is read; the </a:t>
            </a:r>
            <a:r>
              <a:rPr lang="en-US" sz="1000" dirty="0" err="1"/>
              <a:t>endmarker</a:t>
            </a:r>
            <a:r>
              <a:rPr lang="en-US" sz="1000" dirty="0"/>
              <a:t> is obtained, indicated by ``$end'' in the </a:t>
            </a:r>
            <a:r>
              <a:rPr lang="en-US" sz="1000" dirty="0" err="1"/>
              <a:t>y.output</a:t>
            </a:r>
            <a:r>
              <a:rPr lang="en-US" sz="1000" dirty="0"/>
              <a:t> file. The action in state 1 when the </a:t>
            </a:r>
            <a:r>
              <a:rPr lang="en-US" sz="1000" dirty="0" err="1"/>
              <a:t>endmarker</a:t>
            </a:r>
            <a:r>
              <a:rPr lang="en-US" sz="1000" dirty="0"/>
              <a:t> is seen is to accept, successfully ending the parse. </a:t>
            </a:r>
          </a:p>
          <a:p>
            <a:endParaRPr lang="en-US" sz="1000" dirty="0"/>
          </a:p>
        </p:txBody>
      </p:sp>
      <p:sp>
        <p:nvSpPr>
          <p:cNvPr id="4" name="Slide Number Placeholder 3"/>
          <p:cNvSpPr>
            <a:spLocks noGrp="1"/>
          </p:cNvSpPr>
          <p:nvPr>
            <p:ph type="sldNum" sz="quarter" idx="10"/>
          </p:nvPr>
        </p:nvSpPr>
        <p:spPr/>
        <p:txBody>
          <a:bodyPr/>
          <a:lstStyle/>
          <a:p>
            <a:fld id="{7987723E-F164-46AD-9CC7-7AB606C84D57}" type="slidenum">
              <a:rPr lang="en-US" smtClean="0"/>
              <a:t>51</a:t>
            </a:fld>
            <a:endParaRPr lang="en-US"/>
          </a:p>
        </p:txBody>
      </p:sp>
    </p:spTree>
    <p:extLst>
      <p:ext uri="{BB962C8B-B14F-4D97-AF65-F5344CB8AC3E}">
        <p14:creationId xmlns:p14="http://schemas.microsoft.com/office/powerpoint/2010/main" val="2974304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E7843B3-EB76-4F20-850C-5749B52FB640}"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F93FF-DDCC-42AB-A53A-141D47F8A67A}" type="slidenum">
              <a:rPr lang="en-US" smtClean="0"/>
              <a:t>‹#›</a:t>
            </a:fld>
            <a:endParaRPr lang="en-US"/>
          </a:p>
        </p:txBody>
      </p:sp>
    </p:spTree>
    <p:extLst>
      <p:ext uri="{BB962C8B-B14F-4D97-AF65-F5344CB8AC3E}">
        <p14:creationId xmlns:p14="http://schemas.microsoft.com/office/powerpoint/2010/main" val="3130125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7843B3-EB76-4F20-850C-5749B52FB640}"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F93FF-DDCC-42AB-A53A-141D47F8A67A}" type="slidenum">
              <a:rPr lang="en-US" smtClean="0"/>
              <a:t>‹#›</a:t>
            </a:fld>
            <a:endParaRPr lang="en-US"/>
          </a:p>
        </p:txBody>
      </p:sp>
    </p:spTree>
    <p:extLst>
      <p:ext uri="{BB962C8B-B14F-4D97-AF65-F5344CB8AC3E}">
        <p14:creationId xmlns:p14="http://schemas.microsoft.com/office/powerpoint/2010/main" val="1218819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7843B3-EB76-4F20-850C-5749B52FB640}"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F93FF-DDCC-42AB-A53A-141D47F8A67A}" type="slidenum">
              <a:rPr lang="en-US" smtClean="0"/>
              <a:t>‹#›</a:t>
            </a:fld>
            <a:endParaRPr lang="en-US"/>
          </a:p>
        </p:txBody>
      </p:sp>
    </p:spTree>
    <p:extLst>
      <p:ext uri="{BB962C8B-B14F-4D97-AF65-F5344CB8AC3E}">
        <p14:creationId xmlns:p14="http://schemas.microsoft.com/office/powerpoint/2010/main" val="1770250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7843B3-EB76-4F20-850C-5749B52FB640}"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F93FF-DDCC-42AB-A53A-141D47F8A67A}" type="slidenum">
              <a:rPr lang="en-US" smtClean="0"/>
              <a:t>‹#›</a:t>
            </a:fld>
            <a:endParaRPr lang="en-US"/>
          </a:p>
        </p:txBody>
      </p:sp>
    </p:spTree>
    <p:extLst>
      <p:ext uri="{BB962C8B-B14F-4D97-AF65-F5344CB8AC3E}">
        <p14:creationId xmlns:p14="http://schemas.microsoft.com/office/powerpoint/2010/main" val="1898150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7843B3-EB76-4F20-850C-5749B52FB640}"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F93FF-DDCC-42AB-A53A-141D47F8A67A}" type="slidenum">
              <a:rPr lang="en-US" smtClean="0"/>
              <a:t>‹#›</a:t>
            </a:fld>
            <a:endParaRPr lang="en-US"/>
          </a:p>
        </p:txBody>
      </p:sp>
    </p:spTree>
    <p:extLst>
      <p:ext uri="{BB962C8B-B14F-4D97-AF65-F5344CB8AC3E}">
        <p14:creationId xmlns:p14="http://schemas.microsoft.com/office/powerpoint/2010/main" val="746924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7843B3-EB76-4F20-850C-5749B52FB640}"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F93FF-DDCC-42AB-A53A-141D47F8A67A}" type="slidenum">
              <a:rPr lang="en-US" smtClean="0"/>
              <a:t>‹#›</a:t>
            </a:fld>
            <a:endParaRPr lang="en-US"/>
          </a:p>
        </p:txBody>
      </p:sp>
    </p:spTree>
    <p:extLst>
      <p:ext uri="{BB962C8B-B14F-4D97-AF65-F5344CB8AC3E}">
        <p14:creationId xmlns:p14="http://schemas.microsoft.com/office/powerpoint/2010/main" val="2171892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7843B3-EB76-4F20-850C-5749B52FB640}" type="datetimeFigureOut">
              <a:rPr lang="en-US" smtClean="0"/>
              <a:t>6/15/2023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5F93FF-DDCC-42AB-A53A-141D47F8A67A}" type="slidenum">
              <a:rPr lang="en-US" smtClean="0"/>
              <a:t>‹#›</a:t>
            </a:fld>
            <a:endParaRPr lang="en-US"/>
          </a:p>
        </p:txBody>
      </p:sp>
    </p:spTree>
    <p:extLst>
      <p:ext uri="{BB962C8B-B14F-4D97-AF65-F5344CB8AC3E}">
        <p14:creationId xmlns:p14="http://schemas.microsoft.com/office/powerpoint/2010/main" val="148281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7843B3-EB76-4F20-850C-5749B52FB640}" type="datetimeFigureOut">
              <a:rPr lang="en-US" smtClean="0"/>
              <a:t>6/15/2023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5F93FF-DDCC-42AB-A53A-141D47F8A67A}" type="slidenum">
              <a:rPr lang="en-US" smtClean="0"/>
              <a:t>‹#›</a:t>
            </a:fld>
            <a:endParaRPr lang="en-US"/>
          </a:p>
        </p:txBody>
      </p:sp>
    </p:spTree>
    <p:extLst>
      <p:ext uri="{BB962C8B-B14F-4D97-AF65-F5344CB8AC3E}">
        <p14:creationId xmlns:p14="http://schemas.microsoft.com/office/powerpoint/2010/main" val="324048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7843B3-EB76-4F20-850C-5749B52FB640}" type="datetimeFigureOut">
              <a:rPr lang="en-US" smtClean="0"/>
              <a:t>6/15/2023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5F93FF-DDCC-42AB-A53A-141D47F8A67A}" type="slidenum">
              <a:rPr lang="en-US" smtClean="0"/>
              <a:t>‹#›</a:t>
            </a:fld>
            <a:endParaRPr lang="en-US"/>
          </a:p>
        </p:txBody>
      </p:sp>
    </p:spTree>
    <p:extLst>
      <p:ext uri="{BB962C8B-B14F-4D97-AF65-F5344CB8AC3E}">
        <p14:creationId xmlns:p14="http://schemas.microsoft.com/office/powerpoint/2010/main" val="452600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7843B3-EB76-4F20-850C-5749B52FB640}"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F93FF-DDCC-42AB-A53A-141D47F8A67A}" type="slidenum">
              <a:rPr lang="en-US" smtClean="0"/>
              <a:t>‹#›</a:t>
            </a:fld>
            <a:endParaRPr lang="en-US"/>
          </a:p>
        </p:txBody>
      </p:sp>
    </p:spTree>
    <p:extLst>
      <p:ext uri="{BB962C8B-B14F-4D97-AF65-F5344CB8AC3E}">
        <p14:creationId xmlns:p14="http://schemas.microsoft.com/office/powerpoint/2010/main" val="3206796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7843B3-EB76-4F20-850C-5749B52FB640}"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F93FF-DDCC-42AB-A53A-141D47F8A67A}" type="slidenum">
              <a:rPr lang="en-US" smtClean="0"/>
              <a:t>‹#›</a:t>
            </a:fld>
            <a:endParaRPr lang="en-US"/>
          </a:p>
        </p:txBody>
      </p:sp>
    </p:spTree>
    <p:extLst>
      <p:ext uri="{BB962C8B-B14F-4D97-AF65-F5344CB8AC3E}">
        <p14:creationId xmlns:p14="http://schemas.microsoft.com/office/powerpoint/2010/main" val="598068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7843B3-EB76-4F20-850C-5749B52FB640}" type="datetimeFigureOut">
              <a:rPr lang="en-US" smtClean="0"/>
              <a:t>6/15/2023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5F93FF-DDCC-42AB-A53A-141D47F8A67A}" type="slidenum">
              <a:rPr lang="en-US" smtClean="0"/>
              <a:t>‹#›</a:t>
            </a:fld>
            <a:endParaRPr lang="en-US"/>
          </a:p>
        </p:txBody>
      </p:sp>
    </p:spTree>
    <p:extLst>
      <p:ext uri="{BB962C8B-B14F-4D97-AF65-F5344CB8AC3E}">
        <p14:creationId xmlns:p14="http://schemas.microsoft.com/office/powerpoint/2010/main" val="888677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Parsing</a:t>
            </a:r>
          </a:p>
        </p:txBody>
      </p:sp>
      <p:sp>
        <p:nvSpPr>
          <p:cNvPr id="3" name="Subtitle 2"/>
          <p:cNvSpPr>
            <a:spLocks noGrp="1"/>
          </p:cNvSpPr>
          <p:nvPr>
            <p:ph type="subTitle" idx="1"/>
          </p:nvPr>
        </p:nvSpPr>
        <p:spPr/>
        <p:txBody>
          <a:bodyPr/>
          <a:lstStyle/>
          <a:p>
            <a:r>
              <a:rPr lang="en-US" dirty="0"/>
              <a:t>Hooking up words and phrases and clauses.</a:t>
            </a:r>
          </a:p>
        </p:txBody>
      </p:sp>
    </p:spTree>
    <p:extLst>
      <p:ext uri="{BB962C8B-B14F-4D97-AF65-F5344CB8AC3E}">
        <p14:creationId xmlns:p14="http://schemas.microsoft.com/office/powerpoint/2010/main" val="3685557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157" y="2259828"/>
            <a:ext cx="10515600" cy="1793188"/>
          </a:xfrm>
        </p:spPr>
        <p:txBody>
          <a:bodyPr>
            <a:normAutofit fontScale="90000"/>
          </a:bodyPr>
          <a:lstStyle/>
          <a:p>
            <a:r>
              <a:rPr lang="en-US" dirty="0"/>
              <a:t>We write a parser. A parser is a “little program” that takes that list of Lexemes as input and outputs an AST. </a:t>
            </a:r>
          </a:p>
        </p:txBody>
      </p:sp>
    </p:spTree>
    <p:extLst>
      <p:ext uri="{BB962C8B-B14F-4D97-AF65-F5344CB8AC3E}">
        <p14:creationId xmlns:p14="http://schemas.microsoft.com/office/powerpoint/2010/main" val="1137239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503" y="1871196"/>
            <a:ext cx="10515600" cy="3278320"/>
          </a:xfrm>
        </p:spPr>
        <p:txBody>
          <a:bodyPr>
            <a:normAutofit fontScale="90000"/>
          </a:bodyPr>
          <a:lstStyle/>
          <a:p>
            <a:r>
              <a:rPr lang="en-US" dirty="0"/>
              <a:t>This is a common pattern in compilers – a “pass” in which we loop over the input and transform it into different but related output. </a:t>
            </a:r>
            <a:br>
              <a:rPr lang="en-US" dirty="0"/>
            </a:br>
            <a:r>
              <a:rPr lang="en-US" dirty="0"/>
              <a:t>This pattern is very “classic Computer Science” and is very easy to implement, think about and test.</a:t>
            </a:r>
          </a:p>
        </p:txBody>
      </p:sp>
      <p:sp>
        <p:nvSpPr>
          <p:cNvPr id="3" name="Double Wave 2"/>
          <p:cNvSpPr/>
          <p:nvPr/>
        </p:nvSpPr>
        <p:spPr>
          <a:xfrm>
            <a:off x="1484851" y="587229"/>
            <a:ext cx="8766496" cy="847288"/>
          </a:xfrm>
          <a:prstGeom prst="double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 brief aside</a:t>
            </a:r>
          </a:p>
        </p:txBody>
      </p:sp>
    </p:spTree>
    <p:extLst>
      <p:ext uri="{BB962C8B-B14F-4D97-AF65-F5344CB8AC3E}">
        <p14:creationId xmlns:p14="http://schemas.microsoft.com/office/powerpoint/2010/main" val="1261176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01125" y="2811567"/>
            <a:ext cx="9045404" cy="1941615"/>
          </a:xfrm>
        </p:spPr>
        <p:txBody>
          <a:bodyPr>
            <a:normAutofit/>
          </a:bodyPr>
          <a:lstStyle/>
          <a:p>
            <a:r>
              <a:rPr lang="en-US" sz="3200" u="sng" dirty="0">
                <a:latin typeface="Consolas" panose="020B0609020204030204" pitchFamily="49" charset="0"/>
              </a:rPr>
              <a:t>Variable</a:t>
            </a:r>
            <a:r>
              <a:rPr lang="en-US" sz="3200" dirty="0">
                <a:latin typeface="Consolas" panose="020B0609020204030204" pitchFamily="49" charset="0"/>
              </a:rPr>
              <a:t> = </a:t>
            </a:r>
            <a:r>
              <a:rPr lang="en-US" sz="3200" u="sng" dirty="0">
                <a:latin typeface="Consolas" panose="020B0609020204030204" pitchFamily="49" charset="0"/>
              </a:rPr>
              <a:t>Expression</a:t>
            </a:r>
            <a:br>
              <a:rPr lang="en-US" sz="3200" dirty="0">
                <a:latin typeface="Consolas" panose="020B0609020204030204" pitchFamily="49" charset="0"/>
              </a:rPr>
            </a:br>
            <a:r>
              <a:rPr lang="en-US" sz="3200" dirty="0">
                <a:latin typeface="Consolas" panose="020B0609020204030204" pitchFamily="49" charset="0"/>
              </a:rPr>
              <a:t>while(</a:t>
            </a:r>
            <a:r>
              <a:rPr lang="en-US" sz="3200" u="sng" dirty="0">
                <a:latin typeface="Consolas" panose="020B0609020204030204" pitchFamily="49" charset="0"/>
              </a:rPr>
              <a:t>Boolean</a:t>
            </a:r>
            <a:r>
              <a:rPr lang="en-US" sz="3200" dirty="0">
                <a:latin typeface="Consolas" panose="020B0609020204030204" pitchFamily="49" charset="0"/>
              </a:rPr>
              <a:t>)</a:t>
            </a:r>
            <a:br>
              <a:rPr lang="en-US" sz="3200" dirty="0">
                <a:latin typeface="Consolas" panose="020B0609020204030204" pitchFamily="49" charset="0"/>
              </a:rPr>
            </a:br>
            <a:r>
              <a:rPr lang="en-US" sz="3200" dirty="0">
                <a:latin typeface="Consolas" panose="020B0609020204030204" pitchFamily="49" charset="0"/>
              </a:rPr>
              <a:t>for (</a:t>
            </a:r>
            <a:r>
              <a:rPr lang="en-US" sz="3200" u="sng" dirty="0">
                <a:latin typeface="Consolas" panose="020B0609020204030204" pitchFamily="49" charset="0"/>
              </a:rPr>
              <a:t>Statement</a:t>
            </a:r>
            <a:r>
              <a:rPr lang="en-US" sz="3200" dirty="0">
                <a:latin typeface="Consolas" panose="020B0609020204030204" pitchFamily="49" charset="0"/>
              </a:rPr>
              <a:t>; </a:t>
            </a:r>
            <a:r>
              <a:rPr lang="en-US" sz="3200" u="sng" dirty="0">
                <a:latin typeface="Consolas" panose="020B0609020204030204" pitchFamily="49" charset="0"/>
              </a:rPr>
              <a:t>Boolean</a:t>
            </a:r>
            <a:r>
              <a:rPr lang="en-US" sz="3200" dirty="0">
                <a:latin typeface="Consolas" panose="020B0609020204030204" pitchFamily="49" charset="0"/>
              </a:rPr>
              <a:t>; </a:t>
            </a:r>
            <a:r>
              <a:rPr lang="en-US" sz="3200" u="sng" dirty="0">
                <a:latin typeface="Consolas" panose="020B0609020204030204" pitchFamily="49" charset="0"/>
              </a:rPr>
              <a:t>Statement</a:t>
            </a:r>
            <a:r>
              <a:rPr lang="en-US" sz="3200" dirty="0">
                <a:latin typeface="Consolas" panose="020B0609020204030204" pitchFamily="49" charset="0"/>
              </a:rPr>
              <a:t>)</a:t>
            </a:r>
            <a:br>
              <a:rPr lang="en-US" sz="3200" dirty="0">
                <a:latin typeface="Consolas" panose="020B0609020204030204" pitchFamily="49" charset="0"/>
              </a:rPr>
            </a:br>
            <a:r>
              <a:rPr lang="en-US" sz="3200" dirty="0">
                <a:latin typeface="Consolas" panose="020B0609020204030204" pitchFamily="49" charset="0"/>
              </a:rPr>
              <a:t>if (</a:t>
            </a:r>
            <a:r>
              <a:rPr lang="en-US" sz="3200" u="sng" dirty="0">
                <a:latin typeface="Consolas" panose="020B0609020204030204" pitchFamily="49" charset="0"/>
              </a:rPr>
              <a:t>Boolean</a:t>
            </a:r>
            <a:r>
              <a:rPr lang="en-US" sz="3200" dirty="0">
                <a:latin typeface="Consolas" panose="020B0609020204030204" pitchFamily="49" charset="0"/>
              </a:rPr>
              <a:t>)</a:t>
            </a:r>
          </a:p>
        </p:txBody>
      </p:sp>
      <p:sp>
        <p:nvSpPr>
          <p:cNvPr id="2" name="Title 3">
            <a:extLst>
              <a:ext uri="{FF2B5EF4-FFF2-40B4-BE49-F238E27FC236}">
                <a16:creationId xmlns:a16="http://schemas.microsoft.com/office/drawing/2014/main" id="{09E3D9D5-5F1C-8964-577F-692D2CB12299}"/>
              </a:ext>
            </a:extLst>
          </p:cNvPr>
          <p:cNvSpPr txBox="1">
            <a:spLocks/>
          </p:cNvSpPr>
          <p:nvPr/>
        </p:nvSpPr>
        <p:spPr>
          <a:xfrm>
            <a:off x="1501125" y="960093"/>
            <a:ext cx="9144000" cy="10481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t>When we think about a statement in a programming language, it is a little like a Fill In the Blank.</a:t>
            </a:r>
          </a:p>
        </p:txBody>
      </p:sp>
    </p:spTree>
    <p:extLst>
      <p:ext uri="{BB962C8B-B14F-4D97-AF65-F5344CB8AC3E}">
        <p14:creationId xmlns:p14="http://schemas.microsoft.com/office/powerpoint/2010/main" val="1983402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of this sound familiar?</a:t>
            </a:r>
          </a:p>
        </p:txBody>
      </p:sp>
      <p:sp>
        <p:nvSpPr>
          <p:cNvPr id="3" name="Text Placeholder 2"/>
          <p:cNvSpPr>
            <a:spLocks noGrp="1"/>
          </p:cNvSpPr>
          <p:nvPr>
            <p:ph type="body" idx="1"/>
          </p:nvPr>
        </p:nvSpPr>
        <p:spPr/>
        <p:txBody>
          <a:bodyPr/>
          <a:lstStyle/>
          <a:p>
            <a:r>
              <a:rPr lang="en-US" dirty="0"/>
              <a:t>Hint – Noam Chomsky!</a:t>
            </a:r>
          </a:p>
        </p:txBody>
      </p:sp>
      <p:pic>
        <p:nvPicPr>
          <p:cNvPr id="4" name="Picture 2" descr="https://upload.wikimedia.org/wikipedia/commons/2/29/Noam_Chomsky_(1977).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08546" y="2879493"/>
            <a:ext cx="2983454" cy="3978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170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39266" y="250229"/>
            <a:ext cx="2736518" cy="2308324"/>
          </a:xfrm>
          <a:prstGeom prst="rect">
            <a:avLst/>
          </a:prstGeom>
          <a:noFill/>
          <a:ln>
            <a:noFill/>
          </a:ln>
        </p:spPr>
        <p:txBody>
          <a:bodyPr wrap="none" rtlCol="0">
            <a:spAutoFit/>
          </a:bodyPr>
          <a:lstStyle/>
          <a:p>
            <a:r>
              <a:rPr lang="en-US" u="sng" dirty="0"/>
              <a:t>The child runs</a:t>
            </a:r>
          </a:p>
          <a:p>
            <a:r>
              <a:rPr lang="en-US" dirty="0"/>
              <a:t>S</a:t>
            </a:r>
          </a:p>
          <a:p>
            <a:r>
              <a:rPr lang="en-US" dirty="0"/>
              <a:t>NP VP (1)</a:t>
            </a:r>
          </a:p>
          <a:p>
            <a:r>
              <a:rPr lang="en-US" dirty="0" err="1"/>
              <a:t>Det</a:t>
            </a:r>
            <a:r>
              <a:rPr lang="en-US" dirty="0"/>
              <a:t> </a:t>
            </a:r>
            <a:r>
              <a:rPr lang="en-US" dirty="0" err="1"/>
              <a:t>Nsingular</a:t>
            </a:r>
            <a:r>
              <a:rPr lang="en-US" dirty="0"/>
              <a:t> VP (2) </a:t>
            </a:r>
          </a:p>
          <a:p>
            <a:r>
              <a:rPr lang="en-US" dirty="0" err="1"/>
              <a:t>Det</a:t>
            </a:r>
            <a:r>
              <a:rPr lang="en-US" dirty="0"/>
              <a:t> </a:t>
            </a:r>
            <a:r>
              <a:rPr lang="en-US" dirty="0" err="1"/>
              <a:t>Nsingular</a:t>
            </a:r>
            <a:r>
              <a:rPr lang="en-US" dirty="0"/>
              <a:t> </a:t>
            </a:r>
            <a:r>
              <a:rPr lang="en-US" dirty="0" err="1"/>
              <a:t>Vsingular</a:t>
            </a:r>
            <a:r>
              <a:rPr lang="en-US" dirty="0"/>
              <a:t>  (3)</a:t>
            </a:r>
          </a:p>
          <a:p>
            <a:r>
              <a:rPr lang="en-US" dirty="0"/>
              <a:t>the </a:t>
            </a:r>
            <a:r>
              <a:rPr lang="en-US" dirty="0" err="1"/>
              <a:t>Nsingular</a:t>
            </a:r>
            <a:r>
              <a:rPr lang="en-US" dirty="0"/>
              <a:t> </a:t>
            </a:r>
            <a:r>
              <a:rPr lang="en-US" dirty="0" err="1"/>
              <a:t>Vsingular</a:t>
            </a:r>
            <a:r>
              <a:rPr lang="en-US" dirty="0"/>
              <a:t>  (5)</a:t>
            </a:r>
          </a:p>
          <a:p>
            <a:r>
              <a:rPr lang="en-US" dirty="0"/>
              <a:t>the child </a:t>
            </a:r>
            <a:r>
              <a:rPr lang="en-US" dirty="0" err="1"/>
              <a:t>Vsingular</a:t>
            </a:r>
            <a:r>
              <a:rPr lang="en-US" dirty="0"/>
              <a:t> (6)</a:t>
            </a:r>
          </a:p>
          <a:p>
            <a:r>
              <a:rPr lang="en-US" dirty="0"/>
              <a:t>the child runs (8)</a:t>
            </a:r>
          </a:p>
        </p:txBody>
      </p:sp>
      <p:sp>
        <p:nvSpPr>
          <p:cNvPr id="4" name="TextBox 3"/>
          <p:cNvSpPr txBox="1"/>
          <p:nvPr/>
        </p:nvSpPr>
        <p:spPr>
          <a:xfrm>
            <a:off x="9527060" y="250229"/>
            <a:ext cx="2314352" cy="2308324"/>
          </a:xfrm>
          <a:prstGeom prst="rect">
            <a:avLst/>
          </a:prstGeom>
          <a:noFill/>
          <a:ln>
            <a:noFill/>
          </a:ln>
        </p:spPr>
        <p:txBody>
          <a:bodyPr wrap="none" rtlCol="0">
            <a:spAutoFit/>
          </a:bodyPr>
          <a:lstStyle/>
          <a:p>
            <a:r>
              <a:rPr lang="en-US" u="sng" dirty="0"/>
              <a:t>The men run</a:t>
            </a:r>
          </a:p>
          <a:p>
            <a:r>
              <a:rPr lang="en-US" dirty="0"/>
              <a:t>S</a:t>
            </a:r>
          </a:p>
          <a:p>
            <a:r>
              <a:rPr lang="en-US" dirty="0"/>
              <a:t>NP VP (1)</a:t>
            </a:r>
          </a:p>
          <a:p>
            <a:r>
              <a:rPr lang="en-US" dirty="0" err="1"/>
              <a:t>Det</a:t>
            </a:r>
            <a:r>
              <a:rPr lang="en-US" dirty="0"/>
              <a:t> </a:t>
            </a:r>
            <a:r>
              <a:rPr lang="en-US" dirty="0" err="1"/>
              <a:t>Nplural</a:t>
            </a:r>
            <a:r>
              <a:rPr lang="en-US" dirty="0"/>
              <a:t>  VP (2)</a:t>
            </a:r>
          </a:p>
          <a:p>
            <a:r>
              <a:rPr lang="en-US" dirty="0" err="1"/>
              <a:t>Det</a:t>
            </a:r>
            <a:r>
              <a:rPr lang="en-US" dirty="0"/>
              <a:t> </a:t>
            </a:r>
            <a:r>
              <a:rPr lang="en-US" dirty="0" err="1"/>
              <a:t>Nplural</a:t>
            </a:r>
            <a:r>
              <a:rPr lang="en-US" dirty="0"/>
              <a:t> </a:t>
            </a:r>
            <a:r>
              <a:rPr lang="en-US" dirty="0" err="1"/>
              <a:t>Vplural</a:t>
            </a:r>
            <a:r>
              <a:rPr lang="en-US" dirty="0"/>
              <a:t> (4)</a:t>
            </a:r>
          </a:p>
          <a:p>
            <a:r>
              <a:rPr lang="en-US" dirty="0"/>
              <a:t>the </a:t>
            </a:r>
            <a:r>
              <a:rPr lang="en-US" dirty="0" err="1"/>
              <a:t>Nplural</a:t>
            </a:r>
            <a:r>
              <a:rPr lang="en-US" dirty="0"/>
              <a:t> </a:t>
            </a:r>
            <a:r>
              <a:rPr lang="en-US" dirty="0" err="1"/>
              <a:t>Vplural</a:t>
            </a:r>
            <a:r>
              <a:rPr lang="en-US" dirty="0"/>
              <a:t>  (5)</a:t>
            </a:r>
          </a:p>
          <a:p>
            <a:r>
              <a:rPr lang="en-US" dirty="0"/>
              <a:t>the men </a:t>
            </a:r>
            <a:r>
              <a:rPr lang="en-US" dirty="0" err="1"/>
              <a:t>Vplural</a:t>
            </a:r>
            <a:r>
              <a:rPr lang="en-US" dirty="0"/>
              <a:t> (7)</a:t>
            </a:r>
          </a:p>
          <a:p>
            <a:r>
              <a:rPr lang="en-US" dirty="0"/>
              <a:t>the men run (9)</a:t>
            </a:r>
          </a:p>
        </p:txBody>
      </p:sp>
      <p:graphicFrame>
        <p:nvGraphicFramePr>
          <p:cNvPr id="5" name="Table 4"/>
          <p:cNvGraphicFramePr>
            <a:graphicFrameLocks noGrp="1"/>
          </p:cNvGraphicFramePr>
          <p:nvPr/>
        </p:nvGraphicFramePr>
        <p:xfrm>
          <a:off x="205946" y="118304"/>
          <a:ext cx="4267200" cy="3708400"/>
        </p:xfrm>
        <a:graphic>
          <a:graphicData uri="http://schemas.openxmlformats.org/drawingml/2006/table">
            <a:tbl>
              <a:tblPr firstRow="1" bandRow="1">
                <a:tableStyleId>{5C22544A-7EE6-4342-B048-85BDC9FD1C3A}</a:tableStyleId>
              </a:tblPr>
              <a:tblGrid>
                <a:gridCol w="3459891">
                  <a:extLst>
                    <a:ext uri="{9D8B030D-6E8A-4147-A177-3AD203B41FA5}">
                      <a16:colId xmlns:a16="http://schemas.microsoft.com/office/drawing/2014/main" val="1315529478"/>
                    </a:ext>
                  </a:extLst>
                </a:gridCol>
                <a:gridCol w="807309">
                  <a:extLst>
                    <a:ext uri="{9D8B030D-6E8A-4147-A177-3AD203B41FA5}">
                      <a16:colId xmlns:a16="http://schemas.microsoft.com/office/drawing/2014/main" val="4089985204"/>
                    </a:ext>
                  </a:extLst>
                </a:gridCol>
              </a:tblGrid>
              <a:tr h="370840">
                <a:tc>
                  <a:txBody>
                    <a:bodyPr/>
                    <a:lstStyle/>
                    <a:p>
                      <a:r>
                        <a:rPr lang="en-US" dirty="0"/>
                        <a:t>Rule</a:t>
                      </a:r>
                    </a:p>
                  </a:txBody>
                  <a:tcPr/>
                </a:tc>
                <a:tc>
                  <a:txBody>
                    <a:bodyPr/>
                    <a:lstStyle/>
                    <a:p>
                      <a:r>
                        <a:rPr lang="en-US" dirty="0"/>
                        <a:t>Rule #</a:t>
                      </a:r>
                    </a:p>
                  </a:txBody>
                  <a:tcPr/>
                </a:tc>
                <a:extLst>
                  <a:ext uri="{0D108BD9-81ED-4DB2-BD59-A6C34878D82A}">
                    <a16:rowId xmlns:a16="http://schemas.microsoft.com/office/drawing/2014/main" val="43010796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 → NP VP </a:t>
                      </a:r>
                    </a:p>
                  </a:txBody>
                  <a:tcPr/>
                </a:tc>
                <a:tc>
                  <a:txBody>
                    <a:bodyPr/>
                    <a:lstStyle/>
                    <a:p>
                      <a:r>
                        <a:rPr lang="en-US" dirty="0"/>
                        <a:t>1</a:t>
                      </a:r>
                    </a:p>
                  </a:txBody>
                  <a:tcPr/>
                </a:tc>
                <a:extLst>
                  <a:ext uri="{0D108BD9-81ED-4DB2-BD59-A6C34878D82A}">
                    <a16:rowId xmlns:a16="http://schemas.microsoft.com/office/drawing/2014/main" val="58124068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NP → </a:t>
                      </a:r>
                      <a:r>
                        <a:rPr lang="en-US" dirty="0" err="1"/>
                        <a:t>Det</a:t>
                      </a:r>
                      <a:r>
                        <a:rPr lang="en-US" dirty="0"/>
                        <a:t> </a:t>
                      </a:r>
                      <a:r>
                        <a:rPr lang="en-US" dirty="0" err="1"/>
                        <a:t>Nsingular</a:t>
                      </a:r>
                      <a:r>
                        <a:rPr lang="en-US" dirty="0"/>
                        <a:t> | </a:t>
                      </a:r>
                      <a:r>
                        <a:rPr lang="en-US" dirty="0" err="1"/>
                        <a:t>Det</a:t>
                      </a:r>
                      <a:r>
                        <a:rPr lang="en-US" dirty="0"/>
                        <a:t> </a:t>
                      </a:r>
                      <a:r>
                        <a:rPr lang="en-US" dirty="0" err="1"/>
                        <a:t>Nplural</a:t>
                      </a:r>
                      <a:r>
                        <a:rPr lang="en-US" dirty="0"/>
                        <a:t> </a:t>
                      </a:r>
                    </a:p>
                  </a:txBody>
                  <a:tcPr/>
                </a:tc>
                <a:tc>
                  <a:txBody>
                    <a:bodyPr/>
                    <a:lstStyle/>
                    <a:p>
                      <a:r>
                        <a:rPr lang="en-US" dirty="0"/>
                        <a:t>2</a:t>
                      </a:r>
                    </a:p>
                  </a:txBody>
                  <a:tcPr/>
                </a:tc>
                <a:extLst>
                  <a:ext uri="{0D108BD9-81ED-4DB2-BD59-A6C34878D82A}">
                    <a16:rowId xmlns:a16="http://schemas.microsoft.com/office/drawing/2014/main" val="37385863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Nsingular</a:t>
                      </a:r>
                      <a:r>
                        <a:rPr lang="en-US" dirty="0"/>
                        <a:t> VP → </a:t>
                      </a:r>
                      <a:r>
                        <a:rPr lang="en-US" dirty="0" err="1"/>
                        <a:t>Nsingular</a:t>
                      </a:r>
                      <a:r>
                        <a:rPr lang="en-US" dirty="0"/>
                        <a:t> </a:t>
                      </a:r>
                      <a:r>
                        <a:rPr lang="en-US" dirty="0" err="1"/>
                        <a:t>Vsingular</a:t>
                      </a:r>
                      <a:r>
                        <a:rPr lang="en-US" dirty="0"/>
                        <a:t> </a:t>
                      </a:r>
                    </a:p>
                  </a:txBody>
                  <a:tcPr/>
                </a:tc>
                <a:tc>
                  <a:txBody>
                    <a:bodyPr/>
                    <a:lstStyle/>
                    <a:p>
                      <a:r>
                        <a:rPr lang="en-US" dirty="0"/>
                        <a:t>3</a:t>
                      </a:r>
                    </a:p>
                  </a:txBody>
                  <a:tcPr/>
                </a:tc>
                <a:extLst>
                  <a:ext uri="{0D108BD9-81ED-4DB2-BD59-A6C34878D82A}">
                    <a16:rowId xmlns:a16="http://schemas.microsoft.com/office/drawing/2014/main" val="229656304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Nplural</a:t>
                      </a:r>
                      <a:r>
                        <a:rPr lang="en-US" dirty="0"/>
                        <a:t> VP → </a:t>
                      </a:r>
                      <a:r>
                        <a:rPr lang="en-US" dirty="0" err="1"/>
                        <a:t>Nplural</a:t>
                      </a:r>
                      <a:r>
                        <a:rPr lang="en-US" dirty="0"/>
                        <a:t> </a:t>
                      </a:r>
                      <a:r>
                        <a:rPr lang="en-US" dirty="0" err="1"/>
                        <a:t>Vplural</a:t>
                      </a:r>
                      <a:endParaRPr lang="en-US" dirty="0"/>
                    </a:p>
                  </a:txBody>
                  <a:tcPr/>
                </a:tc>
                <a:tc>
                  <a:txBody>
                    <a:bodyPr/>
                    <a:lstStyle/>
                    <a:p>
                      <a:r>
                        <a:rPr lang="en-US" dirty="0"/>
                        <a:t>4</a:t>
                      </a:r>
                    </a:p>
                  </a:txBody>
                  <a:tcPr/>
                </a:tc>
                <a:extLst>
                  <a:ext uri="{0D108BD9-81ED-4DB2-BD59-A6C34878D82A}">
                    <a16:rowId xmlns:a16="http://schemas.microsoft.com/office/drawing/2014/main" val="19122029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Det</a:t>
                      </a:r>
                      <a:r>
                        <a:rPr lang="en-US" dirty="0"/>
                        <a:t> → the</a:t>
                      </a:r>
                    </a:p>
                  </a:txBody>
                  <a:tcPr/>
                </a:tc>
                <a:tc>
                  <a:txBody>
                    <a:bodyPr/>
                    <a:lstStyle/>
                    <a:p>
                      <a:r>
                        <a:rPr lang="en-US" dirty="0"/>
                        <a:t>5</a:t>
                      </a:r>
                    </a:p>
                  </a:txBody>
                  <a:tcPr/>
                </a:tc>
                <a:extLst>
                  <a:ext uri="{0D108BD9-81ED-4DB2-BD59-A6C34878D82A}">
                    <a16:rowId xmlns:a16="http://schemas.microsoft.com/office/drawing/2014/main" val="343577521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Nsingular</a:t>
                      </a:r>
                      <a:r>
                        <a:rPr lang="en-US" dirty="0"/>
                        <a:t> → child </a:t>
                      </a:r>
                    </a:p>
                  </a:txBody>
                  <a:tcPr/>
                </a:tc>
                <a:tc>
                  <a:txBody>
                    <a:bodyPr/>
                    <a:lstStyle/>
                    <a:p>
                      <a:r>
                        <a:rPr lang="en-US" dirty="0"/>
                        <a:t>6</a:t>
                      </a:r>
                    </a:p>
                  </a:txBody>
                  <a:tcPr/>
                </a:tc>
                <a:extLst>
                  <a:ext uri="{0D108BD9-81ED-4DB2-BD59-A6C34878D82A}">
                    <a16:rowId xmlns:a16="http://schemas.microsoft.com/office/drawing/2014/main" val="39222122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Nplural</a:t>
                      </a:r>
                      <a:r>
                        <a:rPr lang="en-US" dirty="0"/>
                        <a:t> → men </a:t>
                      </a:r>
                    </a:p>
                  </a:txBody>
                  <a:tcPr/>
                </a:tc>
                <a:tc>
                  <a:txBody>
                    <a:bodyPr/>
                    <a:lstStyle/>
                    <a:p>
                      <a:r>
                        <a:rPr lang="en-US" dirty="0"/>
                        <a:t>7</a:t>
                      </a:r>
                    </a:p>
                  </a:txBody>
                  <a:tcPr/>
                </a:tc>
                <a:extLst>
                  <a:ext uri="{0D108BD9-81ED-4DB2-BD59-A6C34878D82A}">
                    <a16:rowId xmlns:a16="http://schemas.microsoft.com/office/drawing/2014/main" val="70337577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Vsingular</a:t>
                      </a:r>
                      <a:r>
                        <a:rPr lang="en-US" dirty="0"/>
                        <a:t> → runs </a:t>
                      </a:r>
                    </a:p>
                  </a:txBody>
                  <a:tcPr/>
                </a:tc>
                <a:tc>
                  <a:txBody>
                    <a:bodyPr/>
                    <a:lstStyle/>
                    <a:p>
                      <a:r>
                        <a:rPr lang="en-US" dirty="0"/>
                        <a:t>8</a:t>
                      </a:r>
                    </a:p>
                  </a:txBody>
                  <a:tcPr/>
                </a:tc>
                <a:extLst>
                  <a:ext uri="{0D108BD9-81ED-4DB2-BD59-A6C34878D82A}">
                    <a16:rowId xmlns:a16="http://schemas.microsoft.com/office/drawing/2014/main" val="319031205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Vplural</a:t>
                      </a:r>
                      <a:r>
                        <a:rPr lang="en-US" dirty="0"/>
                        <a:t> → run</a:t>
                      </a:r>
                    </a:p>
                  </a:txBody>
                  <a:tcPr/>
                </a:tc>
                <a:tc>
                  <a:txBody>
                    <a:bodyPr/>
                    <a:lstStyle/>
                    <a:p>
                      <a:r>
                        <a:rPr lang="en-US" dirty="0"/>
                        <a:t>9</a:t>
                      </a:r>
                    </a:p>
                  </a:txBody>
                  <a:tcPr/>
                </a:tc>
                <a:extLst>
                  <a:ext uri="{0D108BD9-81ED-4DB2-BD59-A6C34878D82A}">
                    <a16:rowId xmlns:a16="http://schemas.microsoft.com/office/drawing/2014/main" val="1751157072"/>
                  </a:ext>
                </a:extLst>
              </a:tr>
            </a:tbl>
          </a:graphicData>
        </a:graphic>
      </p:graphicFrame>
      <p:sp>
        <p:nvSpPr>
          <p:cNvPr id="6" name="TextBox 5"/>
          <p:cNvSpPr txBox="1"/>
          <p:nvPr/>
        </p:nvSpPr>
        <p:spPr>
          <a:xfrm>
            <a:off x="749643" y="4629665"/>
            <a:ext cx="10950370" cy="1477328"/>
          </a:xfrm>
          <a:prstGeom prst="rect">
            <a:avLst/>
          </a:prstGeom>
          <a:noFill/>
        </p:spPr>
        <p:txBody>
          <a:bodyPr wrap="none" rtlCol="0">
            <a:spAutoFit/>
          </a:bodyPr>
          <a:lstStyle/>
          <a:p>
            <a:r>
              <a:rPr lang="en-US"/>
              <a:t>Notice:</a:t>
            </a:r>
          </a:p>
          <a:p>
            <a:pPr marL="342900" indent="-342900">
              <a:buFont typeface="Arial" panose="020B0604020202020204" pitchFamily="34" charset="0"/>
              <a:buChar char="•"/>
            </a:pPr>
            <a:r>
              <a:rPr lang="en-US"/>
              <a:t>Rules 3 &amp; 4 have 2 non-terminals on the left side</a:t>
            </a:r>
          </a:p>
          <a:p>
            <a:pPr marL="342900" indent="-342900">
              <a:buFont typeface="Arial" panose="020B0604020202020204" pitchFamily="34" charset="0"/>
              <a:buChar char="•"/>
            </a:pPr>
            <a:r>
              <a:rPr lang="en-US"/>
              <a:t>You can apply any rule at any time so long as the symbols on the left hand side match what is in your derivation</a:t>
            </a:r>
          </a:p>
          <a:p>
            <a:endParaRPr lang="en-US"/>
          </a:p>
          <a:p>
            <a:pPr marL="342900" indent="-342900">
              <a:buAutoNum type="arabicParenR"/>
            </a:pPr>
            <a:endParaRPr lang="en-US" dirty="0"/>
          </a:p>
        </p:txBody>
      </p:sp>
    </p:spTree>
    <p:extLst>
      <p:ext uri="{BB962C8B-B14F-4D97-AF65-F5344CB8AC3E}">
        <p14:creationId xmlns:p14="http://schemas.microsoft.com/office/powerpoint/2010/main" val="109562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84" y="674143"/>
            <a:ext cx="2857500" cy="49911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1955" y="674143"/>
            <a:ext cx="2857500" cy="2857500"/>
          </a:xfrm>
          <a:prstGeom prst="rect">
            <a:avLst/>
          </a:prstGeom>
        </p:spPr>
      </p:pic>
      <p:sp>
        <p:nvSpPr>
          <p:cNvPr id="4" name="TextBox 3"/>
          <p:cNvSpPr txBox="1"/>
          <p:nvPr/>
        </p:nvSpPr>
        <p:spPr>
          <a:xfrm>
            <a:off x="3305885" y="1129553"/>
            <a:ext cx="5739520" cy="4247317"/>
          </a:xfrm>
          <a:prstGeom prst="rect">
            <a:avLst/>
          </a:prstGeom>
          <a:noFill/>
        </p:spPr>
        <p:txBody>
          <a:bodyPr wrap="none" rtlCol="0">
            <a:spAutoFit/>
          </a:bodyPr>
          <a:lstStyle/>
          <a:p>
            <a:r>
              <a:rPr lang="en-US" dirty="0"/>
              <a:t>Backus </a:t>
            </a:r>
            <a:r>
              <a:rPr lang="en-US" dirty="0" err="1"/>
              <a:t>Naur</a:t>
            </a:r>
            <a:r>
              <a:rPr lang="en-US" dirty="0"/>
              <a:t> Form (BNF) or, more commonly the extended</a:t>
            </a:r>
          </a:p>
          <a:p>
            <a:r>
              <a:rPr lang="en-US" dirty="0"/>
              <a:t>version (EBNF) is used to express grammars. You have seen</a:t>
            </a:r>
          </a:p>
          <a:p>
            <a:r>
              <a:rPr lang="en-US" dirty="0"/>
              <a:t>some very similar formats already this semester, but it</a:t>
            </a:r>
          </a:p>
          <a:p>
            <a:r>
              <a:rPr lang="en-US" dirty="0"/>
              <a:t>seems appropriate to talk, briefly, about the origin. </a:t>
            </a:r>
          </a:p>
          <a:p>
            <a:endParaRPr lang="en-US" dirty="0"/>
          </a:p>
          <a:p>
            <a:r>
              <a:rPr lang="en-US" dirty="0"/>
              <a:t>As we talked about, Chomsky combined language and </a:t>
            </a:r>
          </a:p>
          <a:p>
            <a:r>
              <a:rPr lang="en-US" dirty="0"/>
              <a:t>mathematical symbols to make grammars.</a:t>
            </a:r>
          </a:p>
          <a:p>
            <a:endParaRPr lang="en-US" dirty="0"/>
          </a:p>
          <a:p>
            <a:r>
              <a:rPr lang="en-US" dirty="0"/>
              <a:t>Backus and </a:t>
            </a:r>
            <a:r>
              <a:rPr lang="en-US" dirty="0" err="1"/>
              <a:t>Naur</a:t>
            </a:r>
            <a:r>
              <a:rPr lang="en-US" dirty="0"/>
              <a:t> applied this to programming languages in </a:t>
            </a:r>
            <a:br>
              <a:rPr lang="en-US" dirty="0"/>
            </a:br>
            <a:r>
              <a:rPr lang="en-US" dirty="0"/>
              <a:t>FORTRAN and Algol.</a:t>
            </a:r>
          </a:p>
          <a:p>
            <a:endParaRPr lang="en-US" dirty="0"/>
          </a:p>
          <a:p>
            <a:r>
              <a:rPr lang="en-US" dirty="0"/>
              <a:t>A recursive example of their original form:</a:t>
            </a:r>
          </a:p>
          <a:p>
            <a:r>
              <a:rPr lang="en-US" dirty="0">
                <a:effectLst/>
              </a:rPr>
              <a:t>&lt;integer&gt; ::= &lt;digit&gt;|&lt;integer&gt;&lt;digit&gt;</a:t>
            </a:r>
            <a:endParaRPr lang="en-US" dirty="0"/>
          </a:p>
          <a:p>
            <a:endParaRPr lang="en-US" dirty="0"/>
          </a:p>
          <a:p>
            <a:endParaRPr lang="en-US" dirty="0"/>
          </a:p>
        </p:txBody>
      </p:sp>
    </p:spTree>
    <p:extLst>
      <p:ext uri="{BB962C8B-B14F-4D97-AF65-F5344CB8AC3E}">
        <p14:creationId xmlns:p14="http://schemas.microsoft.com/office/powerpoint/2010/main" val="1871065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 language</a:t>
            </a:r>
          </a:p>
        </p:txBody>
      </p:sp>
      <p:sp>
        <p:nvSpPr>
          <p:cNvPr id="3" name="Content Placeholder 2"/>
          <p:cNvSpPr>
            <a:spLocks noGrp="1"/>
          </p:cNvSpPr>
          <p:nvPr>
            <p:ph idx="1"/>
          </p:nvPr>
        </p:nvSpPr>
        <p:spPr/>
        <p:txBody>
          <a:bodyPr/>
          <a:lstStyle/>
          <a:p>
            <a:pPr marL="0" indent="0">
              <a:buNone/>
            </a:pPr>
            <a:r>
              <a:rPr lang="en-US" dirty="0"/>
              <a:t>Computer Science is a </a:t>
            </a:r>
            <a:r>
              <a:rPr lang="en-US" u="sng" dirty="0"/>
              <a:t>science</a:t>
            </a:r>
            <a:r>
              <a:rPr lang="en-US" dirty="0"/>
              <a:t>. An important part of science is exactness, precision, reproducibility and unambiguity. It is important to have a clear way to express a language that others can understand and use to build their own tools. </a:t>
            </a:r>
          </a:p>
          <a:p>
            <a:pPr marL="0" indent="0">
              <a:buNone/>
            </a:pPr>
            <a:endParaRPr lang="en-US" dirty="0"/>
          </a:p>
          <a:p>
            <a:pPr marL="0" indent="0">
              <a:buNone/>
            </a:pPr>
            <a:r>
              <a:rPr lang="en-US" dirty="0"/>
              <a:t>EBNF (extended Backus </a:t>
            </a:r>
            <a:r>
              <a:rPr lang="en-US" dirty="0" err="1"/>
              <a:t>Naur</a:t>
            </a:r>
            <a:r>
              <a:rPr lang="en-US" dirty="0"/>
              <a:t> form) is considered the standard in the Computer Science community today. Academic writing AND commercial communications both use EBNF to define programming languages today. </a:t>
            </a:r>
          </a:p>
          <a:p>
            <a:pPr marL="0" indent="0">
              <a:buNone/>
            </a:pPr>
            <a:r>
              <a:rPr lang="en-US" dirty="0"/>
              <a:t>https://docs.oracle.com/javase/specs/jls/se7/html/jls-18.html</a:t>
            </a:r>
          </a:p>
        </p:txBody>
      </p:sp>
    </p:spTree>
    <p:extLst>
      <p:ext uri="{BB962C8B-B14F-4D97-AF65-F5344CB8AC3E}">
        <p14:creationId xmlns:p14="http://schemas.microsoft.com/office/powerpoint/2010/main" val="3748376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202" y="2563041"/>
            <a:ext cx="10515600" cy="1325563"/>
          </a:xfrm>
        </p:spPr>
        <p:txBody>
          <a:bodyPr/>
          <a:lstStyle/>
          <a:p>
            <a:r>
              <a:rPr lang="en-US" dirty="0"/>
              <a:t>Let’s look at a tiny language EBNF example and explore how it relates to an AST</a:t>
            </a:r>
          </a:p>
        </p:txBody>
      </p:sp>
    </p:spTree>
    <p:extLst>
      <p:ext uri="{BB962C8B-B14F-4D97-AF65-F5344CB8AC3E}">
        <p14:creationId xmlns:p14="http://schemas.microsoft.com/office/powerpoint/2010/main" val="4054956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Consider this definition</a:t>
            </a:r>
          </a:p>
        </p:txBody>
      </p:sp>
      <p:sp>
        <p:nvSpPr>
          <p:cNvPr id="7" name="Content Placeholder 6"/>
          <p:cNvSpPr>
            <a:spLocks noGrp="1"/>
          </p:cNvSpPr>
          <p:nvPr>
            <p:ph idx="1"/>
          </p:nvPr>
        </p:nvSpPr>
        <p:spPr>
          <a:xfrm>
            <a:off x="344245" y="1398494"/>
            <a:ext cx="11413863" cy="5099125"/>
          </a:xfrm>
        </p:spPr>
        <p:txBody>
          <a:bodyPr/>
          <a:lstStyle/>
          <a:p>
            <a:pPr marL="0" indent="0">
              <a:buNone/>
            </a:pPr>
            <a:r>
              <a:rPr lang="en-US" dirty="0">
                <a:sym typeface="Wingdings" panose="05000000000000000000" pitchFamily="2" charset="2"/>
              </a:rPr>
              <a:t>Statements  LCURLY Statements RCURLY | Statement Statements | nothing</a:t>
            </a:r>
          </a:p>
          <a:p>
            <a:pPr marL="0" indent="0">
              <a:buNone/>
            </a:pPr>
            <a:r>
              <a:rPr lang="en-US" dirty="0"/>
              <a:t>Statement </a:t>
            </a:r>
            <a:r>
              <a:rPr lang="en-US" dirty="0">
                <a:sym typeface="Wingdings" panose="05000000000000000000" pitchFamily="2" charset="2"/>
              </a:rPr>
              <a:t> </a:t>
            </a:r>
            <a:r>
              <a:rPr lang="en-US" dirty="0" err="1">
                <a:sym typeface="Wingdings" panose="05000000000000000000" pitchFamily="2" charset="2"/>
              </a:rPr>
              <a:t>AssignmentStatement</a:t>
            </a:r>
            <a:r>
              <a:rPr lang="en-US" dirty="0">
                <a:sym typeface="Wingdings" panose="05000000000000000000" pitchFamily="2" charset="2"/>
              </a:rPr>
              <a:t> | </a:t>
            </a:r>
            <a:r>
              <a:rPr lang="en-US" dirty="0" err="1">
                <a:sym typeface="Wingdings" panose="05000000000000000000" pitchFamily="2" charset="2"/>
              </a:rPr>
              <a:t>ForStatement</a:t>
            </a:r>
            <a:r>
              <a:rPr lang="en-US" dirty="0">
                <a:sym typeface="Wingdings" panose="05000000000000000000" pitchFamily="2" charset="2"/>
              </a:rPr>
              <a:t> |</a:t>
            </a:r>
          </a:p>
          <a:p>
            <a:pPr marL="2286000" lvl="5" indent="0">
              <a:buNone/>
            </a:pPr>
            <a:r>
              <a:rPr lang="en-US" sz="2800" dirty="0" err="1">
                <a:sym typeface="Wingdings" panose="05000000000000000000" pitchFamily="2" charset="2"/>
              </a:rPr>
              <a:t>IfStatement</a:t>
            </a:r>
            <a:r>
              <a:rPr lang="en-US" sz="2800" dirty="0">
                <a:sym typeface="Wingdings" panose="05000000000000000000" pitchFamily="2" charset="2"/>
              </a:rPr>
              <a:t> | </a:t>
            </a:r>
            <a:r>
              <a:rPr lang="en-US" sz="2800" dirty="0" err="1">
                <a:sym typeface="Wingdings" panose="05000000000000000000" pitchFamily="2" charset="2"/>
              </a:rPr>
              <a:t>WhileStatement</a:t>
            </a:r>
            <a:endParaRPr lang="en-US" sz="2800" dirty="0">
              <a:sym typeface="Wingdings" panose="05000000000000000000" pitchFamily="2" charset="2"/>
            </a:endParaRPr>
          </a:p>
          <a:p>
            <a:pPr marL="0" indent="0">
              <a:buNone/>
            </a:pPr>
            <a:r>
              <a:rPr lang="en-US" dirty="0" err="1">
                <a:sym typeface="Wingdings" panose="05000000000000000000" pitchFamily="2" charset="2"/>
              </a:rPr>
              <a:t>AssignmentStatement</a:t>
            </a:r>
            <a:r>
              <a:rPr lang="en-US" dirty="0">
                <a:sym typeface="Wingdings" panose="05000000000000000000" pitchFamily="2" charset="2"/>
              </a:rPr>
              <a:t>  VARIABLE EQUALS Expression</a:t>
            </a:r>
          </a:p>
          <a:p>
            <a:pPr marL="0" indent="0">
              <a:buNone/>
            </a:pPr>
            <a:r>
              <a:rPr lang="en-US" dirty="0" err="1">
                <a:sym typeface="Wingdings" panose="05000000000000000000" pitchFamily="2" charset="2"/>
              </a:rPr>
              <a:t>ForStatement</a:t>
            </a:r>
            <a:r>
              <a:rPr lang="en-US" dirty="0">
                <a:sym typeface="Wingdings" panose="05000000000000000000" pitchFamily="2" charset="2"/>
              </a:rPr>
              <a:t>  FOR LPAREN Statement SEMI Boolean SEMI Statement 			RPAREN Statements</a:t>
            </a:r>
          </a:p>
          <a:p>
            <a:pPr marL="0" indent="0">
              <a:buNone/>
            </a:pPr>
            <a:r>
              <a:rPr lang="en-US" dirty="0" err="1">
                <a:sym typeface="Wingdings" panose="05000000000000000000" pitchFamily="2" charset="2"/>
              </a:rPr>
              <a:t>IfStatement</a:t>
            </a:r>
            <a:r>
              <a:rPr lang="en-US" dirty="0">
                <a:sym typeface="Wingdings" panose="05000000000000000000" pitchFamily="2" charset="2"/>
              </a:rPr>
              <a:t>  IF LPAREN Boolean RPAREN Statements</a:t>
            </a:r>
          </a:p>
          <a:p>
            <a:pPr marL="0" indent="0">
              <a:buNone/>
            </a:pPr>
            <a:r>
              <a:rPr lang="en-US" dirty="0" err="1">
                <a:sym typeface="Wingdings" panose="05000000000000000000" pitchFamily="2" charset="2"/>
              </a:rPr>
              <a:t>WhileStatement</a:t>
            </a:r>
            <a:r>
              <a:rPr lang="en-US" dirty="0">
                <a:sym typeface="Wingdings" panose="05000000000000000000" pitchFamily="2" charset="2"/>
              </a:rPr>
              <a:t>  WHILE LPAREN Boolean RPAREN Statements</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All caps == Lexeme, Capitalized = Non-Terminal, | = options</a:t>
            </a:r>
          </a:p>
        </p:txBody>
      </p:sp>
    </p:spTree>
    <p:extLst>
      <p:ext uri="{BB962C8B-B14F-4D97-AF65-F5344CB8AC3E}">
        <p14:creationId xmlns:p14="http://schemas.microsoft.com/office/powerpoint/2010/main" val="1951383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Consider this definition</a:t>
            </a:r>
          </a:p>
        </p:txBody>
      </p:sp>
      <p:sp>
        <p:nvSpPr>
          <p:cNvPr id="7" name="Content Placeholder 6"/>
          <p:cNvSpPr>
            <a:spLocks noGrp="1"/>
          </p:cNvSpPr>
          <p:nvPr>
            <p:ph idx="1"/>
          </p:nvPr>
        </p:nvSpPr>
        <p:spPr>
          <a:xfrm>
            <a:off x="344245" y="1398494"/>
            <a:ext cx="11596743" cy="5099125"/>
          </a:xfrm>
        </p:spPr>
        <p:txBody>
          <a:bodyPr/>
          <a:lstStyle/>
          <a:p>
            <a:pPr marL="0" indent="0">
              <a:buNone/>
            </a:pPr>
            <a:r>
              <a:rPr lang="en-US" dirty="0">
                <a:sym typeface="Wingdings" panose="05000000000000000000" pitchFamily="2" charset="2"/>
              </a:rPr>
              <a:t>Boolean  Expression </a:t>
            </a:r>
            <a:r>
              <a:rPr lang="en-US" dirty="0" err="1">
                <a:sym typeface="Wingdings" panose="05000000000000000000" pitchFamily="2" charset="2"/>
              </a:rPr>
              <a:t>BooleanOperator</a:t>
            </a:r>
            <a:r>
              <a:rPr lang="en-US" dirty="0">
                <a:sym typeface="Wingdings" panose="05000000000000000000" pitchFamily="2" charset="2"/>
              </a:rPr>
              <a:t> Expression </a:t>
            </a:r>
          </a:p>
          <a:p>
            <a:pPr marL="0" indent="0">
              <a:buNone/>
            </a:pPr>
            <a:r>
              <a:rPr lang="en-US" dirty="0" err="1">
                <a:sym typeface="Wingdings" panose="05000000000000000000" pitchFamily="2" charset="2"/>
              </a:rPr>
              <a:t>BooleanOperator</a:t>
            </a:r>
            <a:r>
              <a:rPr lang="en-US" dirty="0">
                <a:sym typeface="Wingdings" panose="05000000000000000000" pitchFamily="2" charset="2"/>
              </a:rPr>
              <a:t>  LESSTHAN | GREATERTHAN | EQUAL | NOTEQUAL  (</a:t>
            </a:r>
            <a:r>
              <a:rPr lang="en-US" dirty="0" err="1">
                <a:sym typeface="Wingdings" panose="05000000000000000000" pitchFamily="2" charset="2"/>
              </a:rPr>
              <a:t>etc</a:t>
            </a:r>
            <a:r>
              <a:rPr lang="en-US" dirty="0">
                <a:sym typeface="Wingdings" panose="05000000000000000000" pitchFamily="2" charset="2"/>
              </a:rPr>
              <a:t>)</a:t>
            </a:r>
          </a:p>
          <a:p>
            <a:pPr marL="0" indent="0">
              <a:buNone/>
            </a:pPr>
            <a:r>
              <a:rPr lang="en-US" dirty="0">
                <a:sym typeface="Wingdings" panose="05000000000000000000" pitchFamily="2" charset="2"/>
              </a:rPr>
              <a:t>Expression  VARIABLE | NUMBER | STRING | Expression </a:t>
            </a:r>
            <a:r>
              <a:rPr lang="en-US" dirty="0" err="1">
                <a:sym typeface="Wingdings" panose="05000000000000000000" pitchFamily="2" charset="2"/>
              </a:rPr>
              <a:t>MathOp</a:t>
            </a:r>
            <a:r>
              <a:rPr lang="en-US" dirty="0">
                <a:sym typeface="Wingdings" panose="05000000000000000000" pitchFamily="2" charset="2"/>
              </a:rPr>
              <a:t> Expression</a:t>
            </a:r>
          </a:p>
          <a:p>
            <a:pPr marL="0" indent="0">
              <a:buNone/>
            </a:pPr>
            <a:r>
              <a:rPr lang="en-US" dirty="0" err="1">
                <a:sym typeface="Wingdings" panose="05000000000000000000" pitchFamily="2" charset="2"/>
              </a:rPr>
              <a:t>MathOp</a:t>
            </a:r>
            <a:r>
              <a:rPr lang="en-US" dirty="0">
                <a:sym typeface="Wingdings" panose="05000000000000000000" pitchFamily="2" charset="2"/>
              </a:rPr>
              <a:t>  PLUS | MINUS | TIMES | DIVIDE | EXPONENT</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All caps == Lexeme, Capitalized = Non-Terminal, | = options</a:t>
            </a:r>
          </a:p>
        </p:txBody>
      </p:sp>
    </p:spTree>
    <p:extLst>
      <p:ext uri="{BB962C8B-B14F-4D97-AF65-F5344CB8AC3E}">
        <p14:creationId xmlns:p14="http://schemas.microsoft.com/office/powerpoint/2010/main" val="1294068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524000" y="1982975"/>
            <a:ext cx="9144000" cy="2387600"/>
          </a:xfrm>
        </p:spPr>
        <p:txBody>
          <a:bodyPr/>
          <a:lstStyle/>
          <a:p>
            <a:r>
              <a:rPr lang="en-US" dirty="0"/>
              <a:t>When last we left our infant compiler…</a:t>
            </a:r>
          </a:p>
        </p:txBody>
      </p:sp>
    </p:spTree>
    <p:extLst>
      <p:ext uri="{BB962C8B-B14F-4D97-AF65-F5344CB8AC3E}">
        <p14:creationId xmlns:p14="http://schemas.microsoft.com/office/powerpoint/2010/main" val="2613227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Each Terminal is a node of an AST!</a:t>
            </a:r>
          </a:p>
        </p:txBody>
      </p:sp>
      <p:sp>
        <p:nvSpPr>
          <p:cNvPr id="3" name="Content Placeholder 2"/>
          <p:cNvSpPr>
            <a:spLocks noGrp="1"/>
          </p:cNvSpPr>
          <p:nvPr>
            <p:ph idx="1"/>
          </p:nvPr>
        </p:nvSpPr>
        <p:spPr>
          <a:xfrm>
            <a:off x="3410174" y="1825625"/>
            <a:ext cx="8563087" cy="4715218"/>
          </a:xfrm>
        </p:spPr>
        <p:txBody>
          <a:bodyPr>
            <a:normAutofit/>
          </a:bodyPr>
          <a:lstStyle/>
          <a:p>
            <a:pPr marL="0" indent="0">
              <a:buNone/>
            </a:pPr>
            <a:r>
              <a:rPr lang="en-US" dirty="0" err="1">
                <a:sym typeface="Wingdings" panose="05000000000000000000" pitchFamily="2" charset="2"/>
              </a:rPr>
              <a:t>AssignmentStatement</a:t>
            </a:r>
            <a:r>
              <a:rPr lang="en-US" dirty="0">
                <a:sym typeface="Wingdings" panose="05000000000000000000" pitchFamily="2" charset="2"/>
              </a:rPr>
              <a:t>  VARIABLE EQUALS Expression</a:t>
            </a:r>
          </a:p>
          <a:p>
            <a:pPr marL="0" indent="0">
              <a:buNone/>
            </a:pPr>
            <a:r>
              <a:rPr lang="en-US" dirty="0">
                <a:sym typeface="Wingdings" panose="05000000000000000000" pitchFamily="2" charset="2"/>
              </a:rPr>
              <a:t>Expression  VARIABLE | NUMBER | STRING | Expression </a:t>
            </a:r>
            <a:r>
              <a:rPr lang="en-US" dirty="0" err="1">
                <a:sym typeface="Wingdings" panose="05000000000000000000" pitchFamily="2" charset="2"/>
              </a:rPr>
              <a:t>MathOp</a:t>
            </a:r>
            <a:r>
              <a:rPr lang="en-US" dirty="0">
                <a:sym typeface="Wingdings" panose="05000000000000000000" pitchFamily="2" charset="2"/>
              </a:rPr>
              <a:t> Expression</a:t>
            </a:r>
          </a:p>
          <a:p>
            <a:pPr marL="0" indent="0">
              <a:buNone/>
            </a:pPr>
            <a:r>
              <a:rPr lang="en-US" dirty="0" err="1">
                <a:sym typeface="Wingdings" panose="05000000000000000000" pitchFamily="2" charset="2"/>
              </a:rPr>
              <a:t>MathOp</a:t>
            </a:r>
            <a:r>
              <a:rPr lang="en-US" dirty="0">
                <a:sym typeface="Wingdings" panose="05000000000000000000" pitchFamily="2" charset="2"/>
              </a:rPr>
              <a:t>  PLUS | MINUS | TIMES | DIVIDE | EXPONENT</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Notice how each node of the AST is, essentially, one Lexeme? Parsing is building a tree out of the list of lexemes so that we have a different “perspective” on the lexemes - we add information derived from the order of the lexemes and the grammar of the language.</a:t>
            </a:r>
          </a:p>
          <a:p>
            <a:pPr marL="0" indent="0">
              <a:buNone/>
            </a:pPr>
            <a:endParaRPr lang="en-US" dirty="0">
              <a:sym typeface="Wingdings" panose="05000000000000000000" pitchFamily="2" charset="2"/>
            </a:endParaRPr>
          </a:p>
          <a:p>
            <a:pPr marL="0" indent="0">
              <a:buNone/>
            </a:pPr>
            <a:endParaRPr lang="en-US" dirty="0"/>
          </a:p>
        </p:txBody>
      </p:sp>
      <p:pic>
        <p:nvPicPr>
          <p:cNvPr id="5" name="Picture 4"/>
          <p:cNvPicPr>
            <a:picLocks noChangeAspect="1"/>
          </p:cNvPicPr>
          <p:nvPr/>
        </p:nvPicPr>
        <p:blipFill>
          <a:blip r:embed="rId2"/>
          <a:stretch>
            <a:fillRect/>
          </a:stretch>
        </p:blipFill>
        <p:spPr>
          <a:xfrm>
            <a:off x="375622" y="2105719"/>
            <a:ext cx="2781688" cy="3458058"/>
          </a:xfrm>
          <a:prstGeom prst="rect">
            <a:avLst/>
          </a:prstGeom>
        </p:spPr>
      </p:pic>
    </p:spTree>
    <p:extLst>
      <p:ext uri="{BB962C8B-B14F-4D97-AF65-F5344CB8AC3E}">
        <p14:creationId xmlns:p14="http://schemas.microsoft.com/office/powerpoint/2010/main" val="275390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732" y="398985"/>
            <a:ext cx="5297245" cy="5972644"/>
          </a:xfrm>
          <a:prstGeom prst="rect">
            <a:avLst/>
          </a:prstGeom>
        </p:spPr>
      </p:pic>
      <p:sp>
        <p:nvSpPr>
          <p:cNvPr id="5" name="TextBox 4"/>
          <p:cNvSpPr txBox="1"/>
          <p:nvPr/>
        </p:nvSpPr>
        <p:spPr>
          <a:xfrm>
            <a:off x="5432613" y="1332486"/>
            <a:ext cx="2237590" cy="3539430"/>
          </a:xfrm>
          <a:prstGeom prst="rect">
            <a:avLst/>
          </a:prstGeom>
          <a:noFill/>
          <a:ln>
            <a:solidFill>
              <a:schemeClr val="tx1"/>
            </a:solidFill>
          </a:ln>
        </p:spPr>
        <p:txBody>
          <a:bodyPr wrap="square" rtlCol="0">
            <a:spAutoFit/>
          </a:bodyPr>
          <a:lstStyle/>
          <a:p>
            <a:r>
              <a:rPr lang="en-US" sz="2800" dirty="0"/>
              <a:t>{</a:t>
            </a:r>
          </a:p>
          <a:p>
            <a:r>
              <a:rPr lang="en-US" sz="2800" dirty="0"/>
              <a:t>while (b != 0)</a:t>
            </a:r>
          </a:p>
          <a:p>
            <a:r>
              <a:rPr lang="en-US" sz="2800" dirty="0"/>
              <a:t>   if (a &gt; b) </a:t>
            </a:r>
          </a:p>
          <a:p>
            <a:r>
              <a:rPr lang="en-US" sz="2800" dirty="0"/>
              <a:t>      a = a − b;</a:t>
            </a:r>
          </a:p>
          <a:p>
            <a:r>
              <a:rPr lang="en-US" sz="2800" dirty="0"/>
              <a:t>   else </a:t>
            </a:r>
          </a:p>
          <a:p>
            <a:r>
              <a:rPr lang="en-US" sz="2800" dirty="0"/>
              <a:t>      b = b − a;</a:t>
            </a:r>
          </a:p>
          <a:p>
            <a:r>
              <a:rPr lang="en-US" sz="2800" dirty="0"/>
              <a:t>return a</a:t>
            </a:r>
          </a:p>
          <a:p>
            <a:r>
              <a:rPr lang="en-US" sz="2800" dirty="0"/>
              <a:t>}</a:t>
            </a:r>
          </a:p>
        </p:txBody>
      </p:sp>
      <p:sp>
        <p:nvSpPr>
          <p:cNvPr id="7" name="TextBox 6"/>
          <p:cNvSpPr txBox="1"/>
          <p:nvPr/>
        </p:nvSpPr>
        <p:spPr>
          <a:xfrm>
            <a:off x="5860993" y="398985"/>
            <a:ext cx="2562240" cy="923330"/>
          </a:xfrm>
          <a:prstGeom prst="rect">
            <a:avLst/>
          </a:prstGeom>
          <a:noFill/>
        </p:spPr>
        <p:txBody>
          <a:bodyPr wrap="none" rtlCol="0">
            <a:spAutoFit/>
          </a:bodyPr>
          <a:lstStyle/>
          <a:p>
            <a:r>
              <a:rPr lang="en-US" sz="5400" dirty="0"/>
              <a:t>Example</a:t>
            </a:r>
          </a:p>
        </p:txBody>
      </p:sp>
      <p:sp>
        <p:nvSpPr>
          <p:cNvPr id="9" name="TextBox 8"/>
          <p:cNvSpPr txBox="1"/>
          <p:nvPr/>
        </p:nvSpPr>
        <p:spPr>
          <a:xfrm>
            <a:off x="7788536" y="1322314"/>
            <a:ext cx="4238513" cy="4832092"/>
          </a:xfrm>
          <a:prstGeom prst="rect">
            <a:avLst/>
          </a:prstGeom>
          <a:noFill/>
        </p:spPr>
        <p:txBody>
          <a:bodyPr wrap="square" rtlCol="0">
            <a:spAutoFit/>
          </a:bodyPr>
          <a:lstStyle/>
          <a:p>
            <a:r>
              <a:rPr lang="en-US" sz="2800" dirty="0"/>
              <a:t>Notice:</a:t>
            </a:r>
          </a:p>
          <a:p>
            <a:pPr marL="457200" indent="-457200">
              <a:buFontTx/>
              <a:buChar char="-"/>
            </a:pPr>
            <a:r>
              <a:rPr lang="en-US" sz="2800" dirty="0"/>
              <a:t>Each node can have any number of children</a:t>
            </a:r>
          </a:p>
          <a:p>
            <a:pPr marL="457200" indent="-457200">
              <a:buFontTx/>
              <a:buChar char="-"/>
            </a:pPr>
            <a:r>
              <a:rPr lang="en-US" sz="2800" dirty="0"/>
              <a:t>Nodes are of different types, 1 to 1 correlation between lexeme and node type</a:t>
            </a:r>
          </a:p>
          <a:p>
            <a:pPr marL="457200" indent="-457200">
              <a:buFontTx/>
              <a:buChar char="-"/>
            </a:pPr>
            <a:r>
              <a:rPr lang="en-US" sz="2800" dirty="0"/>
              <a:t> All of the order/structure of the code is embedded in the tree structure</a:t>
            </a:r>
          </a:p>
        </p:txBody>
      </p:sp>
    </p:spTree>
    <p:extLst>
      <p:ext uri="{BB962C8B-B14F-4D97-AF65-F5344CB8AC3E}">
        <p14:creationId xmlns:p14="http://schemas.microsoft.com/office/powerpoint/2010/main" val="4244422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do we know?</a:t>
            </a:r>
          </a:p>
        </p:txBody>
      </p:sp>
      <p:sp>
        <p:nvSpPr>
          <p:cNvPr id="3" name="Content Placeholder 2"/>
          <p:cNvSpPr>
            <a:spLocks noGrp="1"/>
          </p:cNvSpPr>
          <p:nvPr>
            <p:ph idx="1"/>
          </p:nvPr>
        </p:nvSpPr>
        <p:spPr>
          <a:xfrm>
            <a:off x="838200" y="1825625"/>
            <a:ext cx="10618694" cy="4351338"/>
          </a:xfrm>
        </p:spPr>
        <p:txBody>
          <a:bodyPr/>
          <a:lstStyle/>
          <a:p>
            <a:r>
              <a:rPr lang="en-US" dirty="0"/>
              <a:t>An AST is a data structure that holds the input program</a:t>
            </a:r>
          </a:p>
          <a:p>
            <a:r>
              <a:rPr lang="en-US" dirty="0"/>
              <a:t>An AST node is, essentially, 1-1 with a grammar terminal</a:t>
            </a:r>
          </a:p>
          <a:p>
            <a:r>
              <a:rPr lang="en-US" dirty="0"/>
              <a:t>An AST node connects to all of the “parameters” of the statement</a:t>
            </a:r>
          </a:p>
          <a:p>
            <a:r>
              <a:rPr lang="en-US" dirty="0"/>
              <a:t>An AST node is usually rooted in a single lexeme </a:t>
            </a:r>
          </a:p>
          <a:p>
            <a:pPr lvl="1"/>
            <a:r>
              <a:rPr lang="en-US" dirty="0"/>
              <a:t>Example – an “IF” node or a “variable” node or a “number” node</a:t>
            </a:r>
          </a:p>
          <a:p>
            <a:pPr lvl="1"/>
            <a:r>
              <a:rPr lang="en-US" dirty="0"/>
              <a:t>Exception – “statements” or “statement sequence” (rooted in LCURLY/RCURLY)</a:t>
            </a:r>
          </a:p>
        </p:txBody>
      </p:sp>
    </p:spTree>
    <p:extLst>
      <p:ext uri="{BB962C8B-B14F-4D97-AF65-F5344CB8AC3E}">
        <p14:creationId xmlns:p14="http://schemas.microsoft.com/office/powerpoint/2010/main" val="25229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A9815-1189-71BA-5219-DCCADAE687DD}"/>
              </a:ext>
            </a:extLst>
          </p:cNvPr>
          <p:cNvSpPr>
            <a:spLocks noGrp="1"/>
          </p:cNvSpPr>
          <p:nvPr>
            <p:ph type="title"/>
          </p:nvPr>
        </p:nvSpPr>
        <p:spPr/>
        <p:txBody>
          <a:bodyPr/>
          <a:lstStyle/>
          <a:p>
            <a:r>
              <a:rPr lang="en-US" dirty="0"/>
              <a:t>How do I design my AST?</a:t>
            </a:r>
          </a:p>
        </p:txBody>
      </p:sp>
      <p:sp>
        <p:nvSpPr>
          <p:cNvPr id="3" name="Content Placeholder 2">
            <a:extLst>
              <a:ext uri="{FF2B5EF4-FFF2-40B4-BE49-F238E27FC236}">
                <a16:creationId xmlns:a16="http://schemas.microsoft.com/office/drawing/2014/main" id="{7994249F-9E46-52A7-BC5E-087B6322DF0A}"/>
              </a:ext>
            </a:extLst>
          </p:cNvPr>
          <p:cNvSpPr>
            <a:spLocks noGrp="1"/>
          </p:cNvSpPr>
          <p:nvPr>
            <p:ph idx="1"/>
          </p:nvPr>
        </p:nvSpPr>
        <p:spPr>
          <a:xfrm>
            <a:off x="838200" y="1825625"/>
            <a:ext cx="10642600" cy="4351338"/>
          </a:xfrm>
        </p:spPr>
        <p:txBody>
          <a:bodyPr>
            <a:normAutofit fontScale="92500"/>
          </a:bodyPr>
          <a:lstStyle/>
          <a:p>
            <a:pPr marL="0" indent="0">
              <a:buNone/>
            </a:pPr>
            <a:r>
              <a:rPr lang="en-US" dirty="0"/>
              <a:t>An AST is a data structure that mirrors the code, so look at the code structure.</a:t>
            </a:r>
          </a:p>
          <a:p>
            <a:pPr marL="0" indent="0">
              <a:buNone/>
            </a:pPr>
            <a:endParaRPr lang="en-US" dirty="0"/>
          </a:p>
          <a:p>
            <a:pPr marL="0" indent="0">
              <a:buNone/>
            </a:pPr>
            <a:r>
              <a:rPr lang="en-US" dirty="0"/>
              <a:t>A while loop is:     WHILE ( expression ) </a:t>
            </a:r>
            <a:r>
              <a:rPr lang="en-US" dirty="0" err="1"/>
              <a:t>statementblock</a:t>
            </a:r>
            <a:endParaRPr lang="en-US" dirty="0"/>
          </a:p>
          <a:p>
            <a:pPr marL="0" indent="0">
              <a:buNone/>
            </a:pPr>
            <a:endParaRPr lang="en-US" dirty="0"/>
          </a:p>
          <a:p>
            <a:pPr marL="0" indent="0">
              <a:buNone/>
            </a:pPr>
            <a:r>
              <a:rPr lang="en-US" dirty="0"/>
              <a:t>We don’t need to store “while” (it’s in the class type) or parenthesis.</a:t>
            </a:r>
          </a:p>
          <a:p>
            <a:pPr marL="0" indent="0">
              <a:buNone/>
            </a:pPr>
            <a:r>
              <a:rPr lang="en-US" dirty="0">
                <a:latin typeface="Consolas" panose="020B0609020204030204" pitchFamily="49" charset="0"/>
              </a:rPr>
              <a:t>public class </a:t>
            </a:r>
            <a:r>
              <a:rPr lang="en-US" dirty="0" err="1">
                <a:latin typeface="Consolas" panose="020B0609020204030204" pitchFamily="49" charset="0"/>
              </a:rPr>
              <a:t>whileNode</a:t>
            </a:r>
            <a:r>
              <a:rPr lang="en-US" dirty="0">
                <a:latin typeface="Consolas" panose="020B0609020204030204" pitchFamily="49" charset="0"/>
              </a:rPr>
              <a:t> { </a:t>
            </a:r>
          </a:p>
          <a:p>
            <a:pPr marL="0" indent="0">
              <a:buNone/>
            </a:pPr>
            <a:r>
              <a:rPr lang="en-US" dirty="0">
                <a:latin typeface="Consolas" panose="020B0609020204030204" pitchFamily="49" charset="0"/>
              </a:rPr>
              <a:t>	public Node expression;</a:t>
            </a:r>
          </a:p>
          <a:p>
            <a:pPr marL="0" indent="0">
              <a:buNone/>
            </a:pPr>
            <a:r>
              <a:rPr lang="en-US" dirty="0">
                <a:latin typeface="Consolas" panose="020B0609020204030204" pitchFamily="49" charset="0"/>
              </a:rPr>
              <a:t>	public List&lt;</a:t>
            </a:r>
            <a:r>
              <a:rPr lang="en-US" dirty="0" err="1">
                <a:latin typeface="Consolas" panose="020B0609020204030204" pitchFamily="49" charset="0"/>
              </a:rPr>
              <a:t>StatementNode</a:t>
            </a:r>
            <a:r>
              <a:rPr lang="en-US" dirty="0">
                <a:latin typeface="Consolas" panose="020B0609020204030204" pitchFamily="49" charset="0"/>
              </a:rPr>
              <a:t>&gt; statements;</a:t>
            </a:r>
          </a:p>
          <a:p>
            <a:pPr marL="0" indent="0">
              <a:buNone/>
            </a:pPr>
            <a:r>
              <a:rPr lang="en-US" dirty="0">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1166454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6366E-DA27-315F-424A-93CD292D2F51}"/>
              </a:ext>
            </a:extLst>
          </p:cNvPr>
          <p:cNvSpPr>
            <a:spLocks noGrp="1"/>
          </p:cNvSpPr>
          <p:nvPr>
            <p:ph type="title"/>
          </p:nvPr>
        </p:nvSpPr>
        <p:spPr/>
        <p:txBody>
          <a:bodyPr/>
          <a:lstStyle/>
          <a:p>
            <a:r>
              <a:rPr lang="en-US" dirty="0"/>
              <a:t>AST class hierarchy</a:t>
            </a:r>
          </a:p>
        </p:txBody>
      </p:sp>
      <p:sp>
        <p:nvSpPr>
          <p:cNvPr id="3" name="Content Placeholder 2">
            <a:extLst>
              <a:ext uri="{FF2B5EF4-FFF2-40B4-BE49-F238E27FC236}">
                <a16:creationId xmlns:a16="http://schemas.microsoft.com/office/drawing/2014/main" id="{B4A4A9EA-F464-C236-F4F0-CDC5AB9793C7}"/>
              </a:ext>
            </a:extLst>
          </p:cNvPr>
          <p:cNvSpPr>
            <a:spLocks noGrp="1"/>
          </p:cNvSpPr>
          <p:nvPr>
            <p:ph idx="1"/>
          </p:nvPr>
        </p:nvSpPr>
        <p:spPr/>
        <p:txBody>
          <a:bodyPr/>
          <a:lstStyle/>
          <a:p>
            <a:pPr marL="0" indent="0">
              <a:buNone/>
            </a:pPr>
            <a:r>
              <a:rPr lang="en-US" dirty="0"/>
              <a:t>In an object-oriented language (like Java), I make a Node that is the abstract base class for all of my AST nodes. I use it whenever I need to reference something that I can’t predict the type of.</a:t>
            </a:r>
          </a:p>
          <a:p>
            <a:pPr marL="0" indent="0">
              <a:buNone/>
            </a:pPr>
            <a:endParaRPr lang="en-US" dirty="0"/>
          </a:p>
          <a:p>
            <a:pPr marL="0" indent="0">
              <a:buNone/>
            </a:pPr>
            <a:r>
              <a:rPr lang="en-US" dirty="0"/>
              <a:t>I derive </a:t>
            </a:r>
            <a:r>
              <a:rPr lang="en-US" dirty="0" err="1"/>
              <a:t>StatementNode</a:t>
            </a:r>
            <a:r>
              <a:rPr lang="en-US" dirty="0"/>
              <a:t> as another abstract base class from Node. This is the parent class for all statements (while, for, function calls, etc.).</a:t>
            </a:r>
          </a:p>
          <a:p>
            <a:pPr marL="0" indent="0">
              <a:buNone/>
            </a:pPr>
            <a:endParaRPr lang="en-US" dirty="0"/>
          </a:p>
          <a:p>
            <a:pPr marL="0" indent="0">
              <a:buNone/>
            </a:pPr>
            <a:r>
              <a:rPr lang="en-US" dirty="0"/>
              <a:t>Making your AST as type specific as possible means Java can catch more of your bugs</a:t>
            </a:r>
            <a:r>
              <a:rPr lang="en-US"/>
              <a:t>.  </a:t>
            </a:r>
            <a:endParaRPr lang="en-US" dirty="0"/>
          </a:p>
        </p:txBody>
      </p:sp>
    </p:spTree>
    <p:extLst>
      <p:ext uri="{BB962C8B-B14F-4D97-AF65-F5344CB8AC3E}">
        <p14:creationId xmlns:p14="http://schemas.microsoft.com/office/powerpoint/2010/main" val="3200951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Ambiguity</a:t>
            </a:r>
          </a:p>
        </p:txBody>
      </p:sp>
      <p:sp>
        <p:nvSpPr>
          <p:cNvPr id="3" name="Content Placeholder 2"/>
          <p:cNvSpPr>
            <a:spLocks noGrp="1"/>
          </p:cNvSpPr>
          <p:nvPr>
            <p:ph idx="1"/>
          </p:nvPr>
        </p:nvSpPr>
        <p:spPr/>
        <p:txBody>
          <a:bodyPr/>
          <a:lstStyle/>
          <a:p>
            <a:pPr marL="0" indent="0">
              <a:buNone/>
            </a:pPr>
            <a:r>
              <a:rPr lang="en-US" dirty="0"/>
              <a:t>Sometimes it is tricky to make your grammar completely unambiguous. Doing so is important to ensure consistent implementations of the language; otherwise you get the classic “it worked in my compiler!”</a:t>
            </a:r>
          </a:p>
          <a:p>
            <a:pPr marL="0" indent="0">
              <a:buNone/>
            </a:pPr>
            <a:endParaRPr lang="en-US" dirty="0"/>
          </a:p>
          <a:p>
            <a:pPr marL="0" indent="0">
              <a:buNone/>
            </a:pPr>
            <a:r>
              <a:rPr lang="en-US" dirty="0"/>
              <a:t>One classic example of ambiguity is called the dangling else:</a:t>
            </a:r>
          </a:p>
          <a:p>
            <a:pPr marL="0" indent="0">
              <a:buNone/>
            </a:pPr>
            <a:r>
              <a:rPr lang="en-US" dirty="0"/>
              <a:t>a = 0;</a:t>
            </a:r>
          </a:p>
          <a:p>
            <a:pPr marL="0" indent="0">
              <a:buNone/>
            </a:pPr>
            <a:r>
              <a:rPr lang="en-US" dirty="0"/>
              <a:t>c=0;</a:t>
            </a:r>
          </a:p>
          <a:p>
            <a:pPr marL="0" indent="0">
              <a:buNone/>
            </a:pPr>
            <a:r>
              <a:rPr lang="en-US" dirty="0"/>
              <a:t>if (a&lt;1) then if (b&gt;2) then c=1 else  c=2;</a:t>
            </a:r>
          </a:p>
          <a:p>
            <a:pPr marL="0" indent="0">
              <a:buNone/>
            </a:pPr>
            <a:r>
              <a:rPr lang="en-US" dirty="0"/>
              <a:t>What is c?</a:t>
            </a:r>
          </a:p>
        </p:txBody>
      </p:sp>
    </p:spTree>
    <p:extLst>
      <p:ext uri="{BB962C8B-B14F-4D97-AF65-F5344CB8AC3E}">
        <p14:creationId xmlns:p14="http://schemas.microsoft.com/office/powerpoint/2010/main" val="1919138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5444"/>
          </a:xfrm>
        </p:spPr>
        <p:txBody>
          <a:bodyPr>
            <a:normAutofit fontScale="90000"/>
          </a:bodyPr>
          <a:lstStyle/>
          <a:p>
            <a:r>
              <a:rPr lang="en-US" dirty="0"/>
              <a:t>How do we deal with ambiguity in our grammar?</a:t>
            </a:r>
          </a:p>
        </p:txBody>
      </p:sp>
      <p:sp>
        <p:nvSpPr>
          <p:cNvPr id="3" name="Content Placeholder 2"/>
          <p:cNvSpPr>
            <a:spLocks noGrp="1"/>
          </p:cNvSpPr>
          <p:nvPr>
            <p:ph idx="1"/>
          </p:nvPr>
        </p:nvSpPr>
        <p:spPr>
          <a:xfrm>
            <a:off x="838200" y="1208015"/>
            <a:ext cx="10515600" cy="4968948"/>
          </a:xfrm>
        </p:spPr>
        <p:txBody>
          <a:bodyPr/>
          <a:lstStyle/>
          <a:p>
            <a:pPr marL="0" indent="0">
              <a:buNone/>
            </a:pPr>
            <a:r>
              <a:rPr lang="en-US" dirty="0"/>
              <a:t>One way to handle the ambiguity is to rewrite the grammar to make sure that the situation is completely clear:</a:t>
            </a:r>
          </a:p>
          <a:p>
            <a:pPr marL="0" indent="0">
              <a:buNone/>
            </a:pPr>
            <a:r>
              <a:rPr lang="en-US" dirty="0" err="1"/>
              <a:t>matchedIfStmt</a:t>
            </a:r>
            <a:r>
              <a:rPr lang="en-US" dirty="0"/>
              <a:t> -&gt; IF expr THEN </a:t>
            </a:r>
            <a:r>
              <a:rPr lang="en-US" dirty="0" err="1"/>
              <a:t>matchedIfStmt</a:t>
            </a:r>
            <a:r>
              <a:rPr lang="en-US" dirty="0"/>
              <a:t> ELSE </a:t>
            </a:r>
            <a:r>
              <a:rPr lang="en-US" dirty="0" err="1"/>
              <a:t>matchedIfStmt</a:t>
            </a:r>
            <a:r>
              <a:rPr lang="en-US" dirty="0"/>
              <a:t> </a:t>
            </a:r>
          </a:p>
          <a:p>
            <a:pPr marL="0" indent="0">
              <a:buNone/>
            </a:pPr>
            <a:r>
              <a:rPr lang="en-US" dirty="0" err="1"/>
              <a:t>unmatchedIfStmt</a:t>
            </a:r>
            <a:r>
              <a:rPr lang="en-US" dirty="0"/>
              <a:t> -&gt; IF expr THEN </a:t>
            </a:r>
            <a:r>
              <a:rPr lang="en-US" dirty="0" err="1"/>
              <a:t>stmt</a:t>
            </a:r>
            <a:r>
              <a:rPr lang="en-US" dirty="0"/>
              <a:t> |</a:t>
            </a:r>
          </a:p>
          <a:p>
            <a:pPr marL="0" indent="0">
              <a:buNone/>
            </a:pPr>
            <a:r>
              <a:rPr lang="en-US" dirty="0"/>
              <a:t>			 IF expr THEN </a:t>
            </a:r>
            <a:r>
              <a:rPr lang="en-US" dirty="0" err="1"/>
              <a:t>matchedIfStmt</a:t>
            </a:r>
            <a:r>
              <a:rPr lang="en-US" dirty="0"/>
              <a:t> ELSE </a:t>
            </a:r>
            <a:r>
              <a:rPr lang="en-US" dirty="0" err="1"/>
              <a:t>unmatchedIfStmt</a:t>
            </a:r>
            <a:endParaRPr lang="en-US" dirty="0"/>
          </a:p>
          <a:p>
            <a:pPr marL="0" indent="0">
              <a:buNone/>
            </a:pPr>
            <a:endParaRPr lang="en-US" dirty="0"/>
          </a:p>
          <a:p>
            <a:pPr marL="0" indent="0">
              <a:buNone/>
            </a:pPr>
            <a:r>
              <a:rPr lang="en-US" dirty="0"/>
              <a:t>Now ELSE will always “bind” to the closest IF THEN</a:t>
            </a:r>
          </a:p>
        </p:txBody>
      </p:sp>
    </p:spTree>
    <p:extLst>
      <p:ext uri="{BB962C8B-B14F-4D97-AF65-F5344CB8AC3E}">
        <p14:creationId xmlns:p14="http://schemas.microsoft.com/office/powerpoint/2010/main" val="34416888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5444"/>
          </a:xfrm>
        </p:spPr>
        <p:txBody>
          <a:bodyPr>
            <a:normAutofit fontScale="90000"/>
          </a:bodyPr>
          <a:lstStyle/>
          <a:p>
            <a:r>
              <a:rPr lang="en-US" dirty="0"/>
              <a:t>How do we deal with ambiguity in our grammar?</a:t>
            </a:r>
          </a:p>
        </p:txBody>
      </p:sp>
      <p:sp>
        <p:nvSpPr>
          <p:cNvPr id="3" name="Content Placeholder 2"/>
          <p:cNvSpPr>
            <a:spLocks noGrp="1"/>
          </p:cNvSpPr>
          <p:nvPr>
            <p:ph idx="1"/>
          </p:nvPr>
        </p:nvSpPr>
        <p:spPr>
          <a:xfrm>
            <a:off x="838200" y="1208015"/>
            <a:ext cx="10515600" cy="4968948"/>
          </a:xfrm>
        </p:spPr>
        <p:txBody>
          <a:bodyPr/>
          <a:lstStyle/>
          <a:p>
            <a:pPr marL="0" indent="0">
              <a:buNone/>
            </a:pPr>
            <a:r>
              <a:rPr lang="en-US" dirty="0"/>
              <a:t>A different way is to specify the precedence. </a:t>
            </a:r>
          </a:p>
          <a:p>
            <a:pPr marL="0" indent="0">
              <a:buNone/>
            </a:pPr>
            <a:r>
              <a:rPr lang="en-US" dirty="0" err="1"/>
              <a:t>Exp</a:t>
            </a:r>
            <a:r>
              <a:rPr lang="en-US" dirty="0"/>
              <a:t> -&gt; </a:t>
            </a:r>
            <a:r>
              <a:rPr lang="en-US" dirty="0" err="1"/>
              <a:t>Exp</a:t>
            </a:r>
            <a:r>
              <a:rPr lang="en-US" dirty="0"/>
              <a:t> + </a:t>
            </a:r>
            <a:r>
              <a:rPr lang="en-US" dirty="0" err="1"/>
              <a:t>Exp</a:t>
            </a:r>
            <a:r>
              <a:rPr lang="en-US" dirty="0"/>
              <a:t> | </a:t>
            </a:r>
            <a:r>
              <a:rPr lang="en-US" dirty="0" err="1"/>
              <a:t>Exp</a:t>
            </a:r>
            <a:r>
              <a:rPr lang="en-US" dirty="0"/>
              <a:t> * </a:t>
            </a:r>
            <a:r>
              <a:rPr lang="en-US" dirty="0" err="1"/>
              <a:t>Exp</a:t>
            </a:r>
            <a:r>
              <a:rPr lang="en-US" dirty="0"/>
              <a:t> | number | variable</a:t>
            </a:r>
          </a:p>
          <a:p>
            <a:pPr marL="0" indent="0">
              <a:buNone/>
            </a:pPr>
            <a:r>
              <a:rPr lang="en-US" dirty="0"/>
              <a:t>X = 5 + 3 * 4</a:t>
            </a:r>
          </a:p>
          <a:p>
            <a:pPr marL="0" indent="0">
              <a:buNone/>
            </a:pPr>
            <a:endParaRPr lang="en-US" dirty="0"/>
          </a:p>
        </p:txBody>
      </p:sp>
      <p:sp>
        <p:nvSpPr>
          <p:cNvPr id="4" name="Rectangle 3"/>
          <p:cNvSpPr/>
          <p:nvPr/>
        </p:nvSpPr>
        <p:spPr>
          <a:xfrm>
            <a:off x="3720515" y="4560781"/>
            <a:ext cx="604007" cy="402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Exp</a:t>
            </a:r>
            <a:endParaRPr lang="en-US" dirty="0"/>
          </a:p>
        </p:txBody>
      </p:sp>
      <p:sp>
        <p:nvSpPr>
          <p:cNvPr id="5" name="Rectangle 4"/>
          <p:cNvSpPr/>
          <p:nvPr/>
        </p:nvSpPr>
        <p:spPr>
          <a:xfrm>
            <a:off x="2920766" y="4560814"/>
            <a:ext cx="604007" cy="402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6" name="Rectangle 5"/>
          <p:cNvSpPr/>
          <p:nvPr/>
        </p:nvSpPr>
        <p:spPr>
          <a:xfrm>
            <a:off x="2147581" y="4560814"/>
            <a:ext cx="604007" cy="402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Exp</a:t>
            </a:r>
            <a:endParaRPr lang="en-US" dirty="0"/>
          </a:p>
        </p:txBody>
      </p:sp>
      <p:sp>
        <p:nvSpPr>
          <p:cNvPr id="7" name="Rectangle 6"/>
          <p:cNvSpPr/>
          <p:nvPr/>
        </p:nvSpPr>
        <p:spPr>
          <a:xfrm>
            <a:off x="2913774" y="3492551"/>
            <a:ext cx="604007" cy="402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Exp</a:t>
            </a:r>
            <a:endParaRPr lang="en-US" dirty="0"/>
          </a:p>
        </p:txBody>
      </p:sp>
      <p:sp>
        <p:nvSpPr>
          <p:cNvPr id="8" name="Rectangle 7"/>
          <p:cNvSpPr/>
          <p:nvPr/>
        </p:nvSpPr>
        <p:spPr>
          <a:xfrm>
            <a:off x="2067186" y="3491153"/>
            <a:ext cx="604007" cy="402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9" name="Rectangle 8"/>
          <p:cNvSpPr/>
          <p:nvPr/>
        </p:nvSpPr>
        <p:spPr>
          <a:xfrm>
            <a:off x="1282116" y="3491153"/>
            <a:ext cx="604007" cy="402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Exp</a:t>
            </a:r>
            <a:endParaRPr lang="en-US" dirty="0"/>
          </a:p>
        </p:txBody>
      </p:sp>
      <p:sp>
        <p:nvSpPr>
          <p:cNvPr id="10" name="Rectangle 9"/>
          <p:cNvSpPr/>
          <p:nvPr/>
        </p:nvSpPr>
        <p:spPr>
          <a:xfrm>
            <a:off x="2056002" y="2719431"/>
            <a:ext cx="604007" cy="402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Exp</a:t>
            </a:r>
            <a:endParaRPr lang="en-US" dirty="0"/>
          </a:p>
        </p:txBody>
      </p:sp>
      <p:cxnSp>
        <p:nvCxnSpPr>
          <p:cNvPr id="12" name="Straight Connector 11"/>
          <p:cNvCxnSpPr>
            <a:endCxn id="9" idx="0"/>
          </p:cNvCxnSpPr>
          <p:nvPr/>
        </p:nvCxnSpPr>
        <p:spPr>
          <a:xfrm flipH="1">
            <a:off x="1584120" y="3122103"/>
            <a:ext cx="785069" cy="369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8" idx="0"/>
          </p:cNvCxnSpPr>
          <p:nvPr/>
        </p:nvCxnSpPr>
        <p:spPr>
          <a:xfrm>
            <a:off x="2369189" y="3122103"/>
            <a:ext cx="1" cy="369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7" idx="0"/>
          </p:cNvCxnSpPr>
          <p:nvPr/>
        </p:nvCxnSpPr>
        <p:spPr>
          <a:xfrm>
            <a:off x="2369189" y="3122103"/>
            <a:ext cx="846589" cy="370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 idx="2"/>
            <a:endCxn id="6" idx="0"/>
          </p:cNvCxnSpPr>
          <p:nvPr/>
        </p:nvCxnSpPr>
        <p:spPr>
          <a:xfrm flipH="1">
            <a:off x="2449585" y="3895223"/>
            <a:ext cx="766193" cy="665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 idx="2"/>
            <a:endCxn id="5" idx="0"/>
          </p:cNvCxnSpPr>
          <p:nvPr/>
        </p:nvCxnSpPr>
        <p:spPr>
          <a:xfrm>
            <a:off x="3215778" y="3895223"/>
            <a:ext cx="6992" cy="665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 idx="2"/>
            <a:endCxn id="4" idx="0"/>
          </p:cNvCxnSpPr>
          <p:nvPr/>
        </p:nvCxnSpPr>
        <p:spPr>
          <a:xfrm>
            <a:off x="3215778" y="3895223"/>
            <a:ext cx="806741" cy="665558"/>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9129666" y="3793187"/>
            <a:ext cx="604007" cy="402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Exp</a:t>
            </a:r>
            <a:endParaRPr lang="en-US" dirty="0"/>
          </a:p>
        </p:txBody>
      </p:sp>
      <p:sp>
        <p:nvSpPr>
          <p:cNvPr id="24" name="Rectangle 23"/>
          <p:cNvSpPr/>
          <p:nvPr/>
        </p:nvSpPr>
        <p:spPr>
          <a:xfrm>
            <a:off x="8329917" y="3793220"/>
            <a:ext cx="604007" cy="402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5" name="Rectangle 24"/>
          <p:cNvSpPr/>
          <p:nvPr/>
        </p:nvSpPr>
        <p:spPr>
          <a:xfrm>
            <a:off x="7556732" y="3793220"/>
            <a:ext cx="604007" cy="402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Exp</a:t>
            </a:r>
            <a:endParaRPr lang="en-US" dirty="0"/>
          </a:p>
        </p:txBody>
      </p:sp>
      <p:sp>
        <p:nvSpPr>
          <p:cNvPr id="26" name="Rectangle 25"/>
          <p:cNvSpPr/>
          <p:nvPr/>
        </p:nvSpPr>
        <p:spPr>
          <a:xfrm>
            <a:off x="8322925" y="2724957"/>
            <a:ext cx="604007" cy="402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Exp</a:t>
            </a:r>
            <a:endParaRPr lang="en-US" dirty="0"/>
          </a:p>
        </p:txBody>
      </p:sp>
      <p:sp>
        <p:nvSpPr>
          <p:cNvPr id="27" name="Rectangle 26"/>
          <p:cNvSpPr/>
          <p:nvPr/>
        </p:nvSpPr>
        <p:spPr>
          <a:xfrm>
            <a:off x="7542742" y="4564909"/>
            <a:ext cx="604007" cy="402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8" name="Rectangle 27"/>
          <p:cNvSpPr/>
          <p:nvPr/>
        </p:nvSpPr>
        <p:spPr>
          <a:xfrm>
            <a:off x="6757672" y="4564909"/>
            <a:ext cx="604007" cy="402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Exp</a:t>
            </a:r>
            <a:endParaRPr lang="en-US" dirty="0"/>
          </a:p>
        </p:txBody>
      </p:sp>
      <p:sp>
        <p:nvSpPr>
          <p:cNvPr id="29" name="Rectangle 28"/>
          <p:cNvSpPr/>
          <p:nvPr/>
        </p:nvSpPr>
        <p:spPr>
          <a:xfrm>
            <a:off x="8381640" y="4564909"/>
            <a:ext cx="604007" cy="402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Exp</a:t>
            </a:r>
            <a:endParaRPr lang="en-US" dirty="0"/>
          </a:p>
        </p:txBody>
      </p:sp>
      <p:cxnSp>
        <p:nvCxnSpPr>
          <p:cNvPr id="30" name="Straight Connector 29"/>
          <p:cNvCxnSpPr>
            <a:stCxn id="25" idx="2"/>
            <a:endCxn id="28" idx="0"/>
          </p:cNvCxnSpPr>
          <p:nvPr/>
        </p:nvCxnSpPr>
        <p:spPr>
          <a:xfrm flipH="1">
            <a:off x="7059676" y="4195892"/>
            <a:ext cx="799060" cy="369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5" idx="2"/>
            <a:endCxn id="27" idx="0"/>
          </p:cNvCxnSpPr>
          <p:nvPr/>
        </p:nvCxnSpPr>
        <p:spPr>
          <a:xfrm flipH="1">
            <a:off x="7844746" y="4195892"/>
            <a:ext cx="13990" cy="369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6" idx="2"/>
            <a:endCxn id="25" idx="0"/>
          </p:cNvCxnSpPr>
          <p:nvPr/>
        </p:nvCxnSpPr>
        <p:spPr>
          <a:xfrm flipH="1">
            <a:off x="7858736" y="3127629"/>
            <a:ext cx="766193" cy="665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6" idx="2"/>
            <a:endCxn id="24" idx="0"/>
          </p:cNvCxnSpPr>
          <p:nvPr/>
        </p:nvCxnSpPr>
        <p:spPr>
          <a:xfrm>
            <a:off x="8624929" y="3127629"/>
            <a:ext cx="6992" cy="665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6" idx="2"/>
            <a:endCxn id="23" idx="0"/>
          </p:cNvCxnSpPr>
          <p:nvPr/>
        </p:nvCxnSpPr>
        <p:spPr>
          <a:xfrm>
            <a:off x="8624929" y="3127629"/>
            <a:ext cx="806741" cy="66555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9" idx="0"/>
            <a:endCxn id="25" idx="2"/>
          </p:cNvCxnSpPr>
          <p:nvPr/>
        </p:nvCxnSpPr>
        <p:spPr>
          <a:xfrm flipH="1" flipV="1">
            <a:off x="7858736" y="4195892"/>
            <a:ext cx="824908" cy="369017"/>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862382" y="5226339"/>
            <a:ext cx="5670398" cy="1200329"/>
          </a:xfrm>
          <a:prstGeom prst="rect">
            <a:avLst/>
          </a:prstGeom>
          <a:noFill/>
        </p:spPr>
        <p:txBody>
          <a:bodyPr wrap="none" rtlCol="0">
            <a:spAutoFit/>
          </a:bodyPr>
          <a:lstStyle/>
          <a:p>
            <a:r>
              <a:rPr lang="en-US" dirty="0"/>
              <a:t>Solution: In your grammar you include a sentence like this:</a:t>
            </a:r>
            <a:br>
              <a:rPr lang="en-US" dirty="0"/>
            </a:br>
            <a:r>
              <a:rPr lang="en-US" dirty="0"/>
              <a:t>let * have a higher precedence than +</a:t>
            </a:r>
          </a:p>
          <a:p>
            <a:endParaRPr lang="en-US" dirty="0"/>
          </a:p>
          <a:p>
            <a:endParaRPr lang="en-US" dirty="0"/>
          </a:p>
        </p:txBody>
      </p:sp>
    </p:spTree>
    <p:extLst>
      <p:ext uri="{BB962C8B-B14F-4D97-AF65-F5344CB8AC3E}">
        <p14:creationId xmlns:p14="http://schemas.microsoft.com/office/powerpoint/2010/main" val="3121713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how do we programmatically create an AST?</a:t>
            </a:r>
          </a:p>
        </p:txBody>
      </p:sp>
      <p:sp>
        <p:nvSpPr>
          <p:cNvPr id="3" name="Content Placeholder 2"/>
          <p:cNvSpPr>
            <a:spLocks noGrp="1"/>
          </p:cNvSpPr>
          <p:nvPr>
            <p:ph idx="1"/>
          </p:nvPr>
        </p:nvSpPr>
        <p:spPr>
          <a:xfrm>
            <a:off x="838200" y="3257262"/>
            <a:ext cx="10515600" cy="954520"/>
          </a:xfrm>
        </p:spPr>
        <p:txBody>
          <a:bodyPr/>
          <a:lstStyle/>
          <a:p>
            <a:r>
              <a:rPr lang="en-US" dirty="0"/>
              <a:t>Two methods – one is “recursive descent”, one is a parser generator</a:t>
            </a:r>
          </a:p>
          <a:p>
            <a:pPr lvl="1"/>
            <a:r>
              <a:rPr lang="en-US" dirty="0"/>
              <a:t>Sounds a lot like the hand made </a:t>
            </a:r>
            <a:r>
              <a:rPr lang="en-US" dirty="0" err="1"/>
              <a:t>lexer</a:t>
            </a:r>
            <a:r>
              <a:rPr lang="en-US" dirty="0"/>
              <a:t> vs Flex made </a:t>
            </a:r>
            <a:r>
              <a:rPr lang="en-US" dirty="0" err="1"/>
              <a:t>lexer</a:t>
            </a:r>
            <a:r>
              <a:rPr lang="en-US" dirty="0"/>
              <a:t>, doesn’t it?</a:t>
            </a:r>
          </a:p>
        </p:txBody>
      </p:sp>
    </p:spTree>
    <p:extLst>
      <p:ext uri="{BB962C8B-B14F-4D97-AF65-F5344CB8AC3E}">
        <p14:creationId xmlns:p14="http://schemas.microsoft.com/office/powerpoint/2010/main" val="711429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a:t>
            </a:r>
          </a:p>
        </p:txBody>
      </p:sp>
      <p:sp>
        <p:nvSpPr>
          <p:cNvPr id="3" name="Content Placeholder 2"/>
          <p:cNvSpPr>
            <a:spLocks noGrp="1"/>
          </p:cNvSpPr>
          <p:nvPr>
            <p:ph idx="1"/>
          </p:nvPr>
        </p:nvSpPr>
        <p:spPr/>
        <p:txBody>
          <a:bodyPr/>
          <a:lstStyle/>
          <a:p>
            <a:r>
              <a:rPr lang="en-US" dirty="0"/>
              <a:t>A top-down approach</a:t>
            </a:r>
          </a:p>
          <a:p>
            <a:r>
              <a:rPr lang="en-US" dirty="0"/>
              <a:t>One function for every non-terminal</a:t>
            </a:r>
          </a:p>
          <a:p>
            <a:pPr lvl="1"/>
            <a:r>
              <a:rPr lang="en-US" dirty="0"/>
              <a:t>Each function follows a pattern:</a:t>
            </a:r>
          </a:p>
          <a:p>
            <a:pPr lvl="2"/>
            <a:r>
              <a:rPr lang="en-US" dirty="0"/>
              <a:t>Test to see if the next lexeme(s) match what I expect</a:t>
            </a:r>
          </a:p>
          <a:p>
            <a:pPr lvl="3"/>
            <a:r>
              <a:rPr lang="en-US" dirty="0"/>
              <a:t>If so, remove them from the list and add them to the AST</a:t>
            </a:r>
          </a:p>
          <a:p>
            <a:pPr lvl="3"/>
            <a:r>
              <a:rPr lang="en-US" dirty="0"/>
              <a:t>If not, ensure that the lexeme list is the way it was when this function started</a:t>
            </a:r>
          </a:p>
          <a:p>
            <a:pPr lvl="2"/>
            <a:r>
              <a:rPr lang="en-US" dirty="0"/>
              <a:t>Return the new </a:t>
            </a:r>
            <a:r>
              <a:rPr lang="en-US" dirty="0" err="1"/>
              <a:t>ASTNode</a:t>
            </a:r>
            <a:r>
              <a:rPr lang="en-US" dirty="0"/>
              <a:t> that I made as a result of my parsing OR null to indicate that I didn’t match</a:t>
            </a:r>
          </a:p>
          <a:p>
            <a:r>
              <a:rPr lang="en-US" dirty="0"/>
              <a:t>Very repetitive but not very difficult to write</a:t>
            </a:r>
          </a:p>
          <a:p>
            <a:r>
              <a:rPr lang="en-US" dirty="0"/>
              <a:t>Assumes a lexeme list/array and some look ahead capability</a:t>
            </a:r>
          </a:p>
          <a:p>
            <a:endParaRPr lang="en-US" dirty="0"/>
          </a:p>
        </p:txBody>
      </p:sp>
    </p:spTree>
    <p:extLst>
      <p:ext uri="{BB962C8B-B14F-4D97-AF65-F5344CB8AC3E}">
        <p14:creationId xmlns:p14="http://schemas.microsoft.com/office/powerpoint/2010/main" val="428700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orizontal Scroll 2"/>
          <p:cNvSpPr/>
          <p:nvPr/>
        </p:nvSpPr>
        <p:spPr>
          <a:xfrm>
            <a:off x="443081" y="780162"/>
            <a:ext cx="1680519" cy="848497"/>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My Program</a:t>
            </a:r>
          </a:p>
        </p:txBody>
      </p:sp>
      <p:pic>
        <p:nvPicPr>
          <p:cNvPr id="1026" name="Picture 2" descr="http://iconizer.net/files/Vista/orig/dedicated_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680" y="2580129"/>
            <a:ext cx="1839472" cy="183947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stCxn id="3" idx="2"/>
          </p:cNvCxnSpPr>
          <p:nvPr/>
        </p:nvCxnSpPr>
        <p:spPr>
          <a:xfrm>
            <a:off x="1283341" y="1522597"/>
            <a:ext cx="1632854" cy="1253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916195" y="4341341"/>
            <a:ext cx="222421" cy="1029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Horizontal Scroll 16"/>
          <p:cNvSpPr/>
          <p:nvPr/>
        </p:nvSpPr>
        <p:spPr>
          <a:xfrm>
            <a:off x="4452551" y="823950"/>
            <a:ext cx="1680519" cy="848497"/>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List&lt;lexeme&gt;</a:t>
            </a:r>
          </a:p>
        </p:txBody>
      </p:sp>
      <p:cxnSp>
        <p:nvCxnSpPr>
          <p:cNvPr id="18" name="Straight Arrow Connector 17"/>
          <p:cNvCxnSpPr>
            <a:endCxn id="17" idx="2"/>
          </p:cNvCxnSpPr>
          <p:nvPr/>
        </p:nvCxnSpPr>
        <p:spPr>
          <a:xfrm flipV="1">
            <a:off x="3756454" y="1566385"/>
            <a:ext cx="1536357" cy="1209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24-Point Star 21"/>
          <p:cNvSpPr/>
          <p:nvPr/>
        </p:nvSpPr>
        <p:spPr>
          <a:xfrm>
            <a:off x="9547654" y="2648466"/>
            <a:ext cx="2405449" cy="1771135"/>
          </a:xfrm>
          <a:prstGeom prst="star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Compiled Code!</a:t>
            </a:r>
          </a:p>
        </p:txBody>
      </p:sp>
      <p:sp>
        <p:nvSpPr>
          <p:cNvPr id="6" name="Rectangle 5">
            <a:extLst>
              <a:ext uri="{FF2B5EF4-FFF2-40B4-BE49-F238E27FC236}">
                <a16:creationId xmlns:a16="http://schemas.microsoft.com/office/drawing/2014/main" id="{45B83C5A-A82A-D46F-722D-4498C55B3C72}"/>
              </a:ext>
            </a:extLst>
          </p:cNvPr>
          <p:cNvSpPr/>
          <p:nvPr/>
        </p:nvSpPr>
        <p:spPr>
          <a:xfrm>
            <a:off x="2103100" y="5387379"/>
            <a:ext cx="1054443" cy="1293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Lexical</a:t>
            </a:r>
            <a:br>
              <a:rPr lang="en-US" dirty="0"/>
            </a:br>
            <a:r>
              <a:rPr lang="en-US" dirty="0"/>
              <a:t>Analyzer</a:t>
            </a:r>
          </a:p>
        </p:txBody>
      </p:sp>
      <p:sp>
        <p:nvSpPr>
          <p:cNvPr id="7" name="Rectangle 6">
            <a:extLst>
              <a:ext uri="{FF2B5EF4-FFF2-40B4-BE49-F238E27FC236}">
                <a16:creationId xmlns:a16="http://schemas.microsoft.com/office/drawing/2014/main" id="{42532100-23DA-E221-AD2A-53FCDFC6076E}"/>
              </a:ext>
            </a:extLst>
          </p:cNvPr>
          <p:cNvSpPr/>
          <p:nvPr/>
        </p:nvSpPr>
        <p:spPr>
          <a:xfrm>
            <a:off x="3538407" y="5387379"/>
            <a:ext cx="1054443" cy="1293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Parser</a:t>
            </a:r>
          </a:p>
        </p:txBody>
      </p:sp>
      <p:sp>
        <p:nvSpPr>
          <p:cNvPr id="9" name="Rectangle 8">
            <a:extLst>
              <a:ext uri="{FF2B5EF4-FFF2-40B4-BE49-F238E27FC236}">
                <a16:creationId xmlns:a16="http://schemas.microsoft.com/office/drawing/2014/main" id="{F21FE6B7-C574-40AB-9937-3FEFB20AAC26}"/>
              </a:ext>
            </a:extLst>
          </p:cNvPr>
          <p:cNvSpPr/>
          <p:nvPr/>
        </p:nvSpPr>
        <p:spPr>
          <a:xfrm>
            <a:off x="8229754" y="5387379"/>
            <a:ext cx="1153297" cy="1293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br>
              <a:rPr lang="en-US" dirty="0"/>
            </a:br>
            <a:r>
              <a:rPr lang="en-US" dirty="0"/>
              <a:t>Generator</a:t>
            </a:r>
          </a:p>
        </p:txBody>
      </p:sp>
      <p:sp>
        <p:nvSpPr>
          <p:cNvPr id="11" name="Rectangle 10">
            <a:extLst>
              <a:ext uri="{FF2B5EF4-FFF2-40B4-BE49-F238E27FC236}">
                <a16:creationId xmlns:a16="http://schemas.microsoft.com/office/drawing/2014/main" id="{B3F060B5-B488-F1F7-2EDC-3A5C8440EBB2}"/>
              </a:ext>
            </a:extLst>
          </p:cNvPr>
          <p:cNvSpPr/>
          <p:nvPr/>
        </p:nvSpPr>
        <p:spPr>
          <a:xfrm>
            <a:off x="4973714" y="5387379"/>
            <a:ext cx="1054443" cy="1293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Semantic</a:t>
            </a:r>
            <a:br>
              <a:rPr lang="en-US" dirty="0"/>
            </a:br>
            <a:r>
              <a:rPr lang="en-US" dirty="0"/>
              <a:t>Analysis</a:t>
            </a:r>
          </a:p>
        </p:txBody>
      </p:sp>
      <p:sp>
        <p:nvSpPr>
          <p:cNvPr id="12" name="Rectangle 11">
            <a:extLst>
              <a:ext uri="{FF2B5EF4-FFF2-40B4-BE49-F238E27FC236}">
                <a16:creationId xmlns:a16="http://schemas.microsoft.com/office/drawing/2014/main" id="{84935B58-5817-0956-F6A3-6FEA58DC3176}"/>
              </a:ext>
            </a:extLst>
          </p:cNvPr>
          <p:cNvSpPr/>
          <p:nvPr/>
        </p:nvSpPr>
        <p:spPr>
          <a:xfrm>
            <a:off x="6409021" y="5387379"/>
            <a:ext cx="1439867" cy="1293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Tree>
    <p:extLst>
      <p:ext uri="{BB962C8B-B14F-4D97-AF65-F5344CB8AC3E}">
        <p14:creationId xmlns:p14="http://schemas.microsoft.com/office/powerpoint/2010/main" val="3583171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magic phrase </a:t>
            </a:r>
          </a:p>
        </p:txBody>
      </p:sp>
      <p:sp>
        <p:nvSpPr>
          <p:cNvPr id="3" name="Content Placeholder 2"/>
          <p:cNvSpPr>
            <a:spLocks noGrp="1"/>
          </p:cNvSpPr>
          <p:nvPr>
            <p:ph idx="1"/>
          </p:nvPr>
        </p:nvSpPr>
        <p:spPr/>
        <p:txBody>
          <a:bodyPr/>
          <a:lstStyle/>
          <a:p>
            <a:pPr marL="0" indent="0">
              <a:buNone/>
            </a:pPr>
            <a:r>
              <a:rPr lang="en-US" dirty="0"/>
              <a:t>When I face a problem that I find to be a challenge, I try to frame it in terms of “If I had X helper function(s), I could do this”.</a:t>
            </a:r>
          </a:p>
          <a:p>
            <a:pPr marL="0" indent="0">
              <a:buNone/>
            </a:pPr>
            <a:endParaRPr lang="en-US" dirty="0"/>
          </a:p>
          <a:p>
            <a:pPr marL="0" indent="0">
              <a:buNone/>
            </a:pPr>
            <a:r>
              <a:rPr lang="en-US" dirty="0"/>
              <a:t>This is my way of breaking problems down to their component parts. </a:t>
            </a:r>
          </a:p>
          <a:p>
            <a:pPr marL="0" indent="0">
              <a:buNone/>
            </a:pPr>
            <a:endParaRPr lang="en-US" dirty="0"/>
          </a:p>
          <a:p>
            <a:pPr marL="0" indent="0">
              <a:buNone/>
            </a:pPr>
            <a:r>
              <a:rPr lang="en-US" dirty="0"/>
              <a:t>If I still find myself stuck, I write pseudocode to help me. I do this in comments, then I write the code under the pseudocode comments.</a:t>
            </a:r>
          </a:p>
        </p:txBody>
      </p:sp>
    </p:spTree>
    <p:extLst>
      <p:ext uri="{BB962C8B-B14F-4D97-AF65-F5344CB8AC3E}">
        <p14:creationId xmlns:p14="http://schemas.microsoft.com/office/powerpoint/2010/main" val="28006607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kind of helper functions are helpful?</a:t>
            </a:r>
          </a:p>
        </p:txBody>
      </p:sp>
      <p:sp>
        <p:nvSpPr>
          <p:cNvPr id="3" name="Content Placeholder 2"/>
          <p:cNvSpPr>
            <a:spLocks noGrp="1"/>
          </p:cNvSpPr>
          <p:nvPr>
            <p:ph idx="1"/>
          </p:nvPr>
        </p:nvSpPr>
        <p:spPr/>
        <p:txBody>
          <a:bodyPr/>
          <a:lstStyle/>
          <a:p>
            <a:pPr marL="0" indent="0">
              <a:buNone/>
            </a:pPr>
            <a:r>
              <a:rPr lang="en-US" dirty="0"/>
              <a:t>Consider “while (expression)”</a:t>
            </a:r>
          </a:p>
          <a:p>
            <a:pPr marL="0" indent="0">
              <a:buNone/>
            </a:pPr>
            <a:r>
              <a:rPr lang="en-US" dirty="0"/>
              <a:t>Our lexeme list is:</a:t>
            </a:r>
          </a:p>
          <a:p>
            <a:pPr marL="0" indent="0">
              <a:buNone/>
            </a:pPr>
            <a:r>
              <a:rPr lang="en-US" dirty="0"/>
              <a:t>while, </a:t>
            </a:r>
            <a:r>
              <a:rPr lang="en-US" dirty="0" err="1"/>
              <a:t>lparen</a:t>
            </a:r>
            <a:r>
              <a:rPr lang="en-US" dirty="0"/>
              <a:t>, a,==,5, </a:t>
            </a:r>
            <a:r>
              <a:rPr lang="en-US" dirty="0" err="1"/>
              <a:t>rparen</a:t>
            </a:r>
            <a:endParaRPr lang="en-US" dirty="0"/>
          </a:p>
          <a:p>
            <a:pPr marL="0" indent="0">
              <a:buNone/>
            </a:pPr>
            <a:endParaRPr lang="en-US" dirty="0"/>
          </a:p>
          <a:p>
            <a:pPr marL="0" indent="0">
              <a:buNone/>
            </a:pPr>
            <a:r>
              <a:rPr lang="en-US" dirty="0"/>
              <a:t>If I had some function that would look at our list of lexemes and removed a lexeme if it matched, that would be helpful here. </a:t>
            </a:r>
          </a:p>
          <a:p>
            <a:pPr marL="0" indent="0">
              <a:buNone/>
            </a:pPr>
            <a:r>
              <a:rPr lang="en-US" dirty="0"/>
              <a:t>Let’s call it “Lexeme </a:t>
            </a:r>
            <a:r>
              <a:rPr lang="en-US" dirty="0" err="1"/>
              <a:t>matchAndRemove</a:t>
            </a:r>
            <a:r>
              <a:rPr lang="en-US" dirty="0"/>
              <a:t>(</a:t>
            </a:r>
            <a:r>
              <a:rPr lang="en-US" dirty="0" err="1"/>
              <a:t>LexemeType</a:t>
            </a:r>
            <a:r>
              <a:rPr lang="en-US" dirty="0"/>
              <a:t>)”.</a:t>
            </a:r>
          </a:p>
          <a:p>
            <a:pPr marL="0" indent="0">
              <a:buNone/>
            </a:pPr>
            <a:r>
              <a:rPr lang="en-US" dirty="0"/>
              <a:t>It should return NULL if it doesn’t match.</a:t>
            </a:r>
          </a:p>
        </p:txBody>
      </p:sp>
    </p:spTree>
    <p:extLst>
      <p:ext uri="{BB962C8B-B14F-4D97-AF65-F5344CB8AC3E}">
        <p14:creationId xmlns:p14="http://schemas.microsoft.com/office/powerpoint/2010/main" val="1972793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we can start our “while” parser:</a:t>
            </a:r>
          </a:p>
        </p:txBody>
      </p:sp>
      <p:sp>
        <p:nvSpPr>
          <p:cNvPr id="3" name="Content Placeholder 2"/>
          <p:cNvSpPr>
            <a:spLocks noGrp="1"/>
          </p:cNvSpPr>
          <p:nvPr>
            <p:ph idx="1"/>
          </p:nvPr>
        </p:nvSpPr>
        <p:spPr>
          <a:xfrm>
            <a:off x="557297" y="1825625"/>
            <a:ext cx="10796503" cy="4351338"/>
          </a:xfrm>
        </p:spPr>
        <p:txBody>
          <a:bodyPr/>
          <a:lstStyle/>
          <a:p>
            <a:pPr marL="0" indent="0">
              <a:buNone/>
            </a:pPr>
            <a:r>
              <a:rPr lang="en-US" dirty="0" err="1">
                <a:latin typeface="Consolas" panose="020B0609020204030204" pitchFamily="49" charset="0"/>
              </a:rPr>
              <a:t>WhileNode</a:t>
            </a:r>
            <a:r>
              <a:rPr lang="en-US" dirty="0">
                <a:latin typeface="Consolas" panose="020B0609020204030204" pitchFamily="49" charset="0"/>
              </a:rPr>
              <a:t> </a:t>
            </a:r>
            <a:r>
              <a:rPr lang="en-US" dirty="0" err="1">
                <a:latin typeface="Consolas" panose="020B0609020204030204" pitchFamily="49" charset="0"/>
              </a:rPr>
              <a:t>ParseWhile</a:t>
            </a:r>
            <a:r>
              <a:rPr lang="en-US" dirty="0">
                <a:latin typeface="Consolas" panose="020B0609020204030204" pitchFamily="49" charset="0"/>
              </a:rPr>
              <a:t>() {</a:t>
            </a:r>
          </a:p>
          <a:p>
            <a:pPr marL="0" indent="0">
              <a:buNone/>
            </a:pPr>
            <a:r>
              <a:rPr lang="en-US" dirty="0">
                <a:latin typeface="Consolas" panose="020B0609020204030204" pitchFamily="49" charset="0"/>
              </a:rPr>
              <a:t>	 if (</a:t>
            </a:r>
            <a:r>
              <a:rPr lang="en-US" dirty="0" err="1">
                <a:latin typeface="Consolas" panose="020B0609020204030204" pitchFamily="49" charset="0"/>
              </a:rPr>
              <a:t>matchAndRemove</a:t>
            </a:r>
            <a:r>
              <a:rPr lang="en-US" dirty="0">
                <a:latin typeface="Consolas" panose="020B0609020204030204" pitchFamily="49" charset="0"/>
              </a:rPr>
              <a:t>(WHILE) == null) return null;</a:t>
            </a:r>
          </a:p>
          <a:p>
            <a:pPr marL="0" indent="0">
              <a:buNone/>
            </a:pPr>
            <a:r>
              <a:rPr lang="en-US" dirty="0">
                <a:latin typeface="Consolas" panose="020B0609020204030204" pitchFamily="49" charset="0"/>
              </a:rPr>
              <a:t>}</a:t>
            </a:r>
          </a:p>
          <a:p>
            <a:pPr marL="0" indent="0">
              <a:buNone/>
            </a:pPr>
            <a:endParaRPr lang="en-US" dirty="0"/>
          </a:p>
          <a:p>
            <a:pPr marL="0" indent="0">
              <a:buNone/>
            </a:pPr>
            <a:r>
              <a:rPr lang="en-US" dirty="0"/>
              <a:t>Now, after our one line, we either have removed the while or we leave.</a:t>
            </a:r>
          </a:p>
        </p:txBody>
      </p:sp>
    </p:spTree>
    <p:extLst>
      <p:ext uri="{BB962C8B-B14F-4D97-AF65-F5344CB8AC3E}">
        <p14:creationId xmlns:p14="http://schemas.microsoft.com/office/powerpoint/2010/main" val="29983359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what?</a:t>
            </a:r>
          </a:p>
        </p:txBody>
      </p:sp>
      <p:sp>
        <p:nvSpPr>
          <p:cNvPr id="3" name="Content Placeholder 2"/>
          <p:cNvSpPr>
            <a:spLocks noGrp="1"/>
          </p:cNvSpPr>
          <p:nvPr>
            <p:ph idx="1"/>
          </p:nvPr>
        </p:nvSpPr>
        <p:spPr>
          <a:xfrm>
            <a:off x="443673" y="1825625"/>
            <a:ext cx="11221689" cy="4351338"/>
          </a:xfrm>
        </p:spPr>
        <p:txBody>
          <a:bodyPr>
            <a:normAutofit/>
          </a:bodyPr>
          <a:lstStyle/>
          <a:p>
            <a:pPr marL="0" indent="0">
              <a:buNone/>
            </a:pPr>
            <a:r>
              <a:rPr lang="en-US" strike="sngStrike" dirty="0"/>
              <a:t>while, </a:t>
            </a:r>
            <a:r>
              <a:rPr lang="en-US" dirty="0" err="1"/>
              <a:t>lparen</a:t>
            </a:r>
            <a:r>
              <a:rPr lang="en-US" dirty="0"/>
              <a:t>, a,==,5, </a:t>
            </a:r>
            <a:r>
              <a:rPr lang="en-US" dirty="0" err="1"/>
              <a:t>rparen</a:t>
            </a:r>
            <a:endParaRPr lang="en-US" dirty="0"/>
          </a:p>
          <a:p>
            <a:pPr marL="0" indent="0">
              <a:buNone/>
            </a:pPr>
            <a:r>
              <a:rPr lang="en-US" dirty="0"/>
              <a:t>We have </a:t>
            </a:r>
            <a:r>
              <a:rPr lang="en-US" dirty="0" err="1"/>
              <a:t>lparen</a:t>
            </a:r>
            <a:r>
              <a:rPr lang="en-US" dirty="0"/>
              <a:t>, expression, </a:t>
            </a:r>
            <a:r>
              <a:rPr lang="en-US" dirty="0" err="1"/>
              <a:t>rparen</a:t>
            </a:r>
            <a:endParaRPr lang="en-US" dirty="0"/>
          </a:p>
          <a:p>
            <a:pPr marL="0" indent="0">
              <a:buNone/>
            </a:pPr>
            <a:endParaRPr lang="en-US" dirty="0"/>
          </a:p>
          <a:p>
            <a:pPr marL="0" indent="0">
              <a:buNone/>
            </a:pPr>
            <a:r>
              <a:rPr lang="en-US" dirty="0"/>
              <a:t>Well, we can certainly check for </a:t>
            </a:r>
            <a:r>
              <a:rPr lang="en-US" dirty="0" err="1"/>
              <a:t>lparen</a:t>
            </a:r>
            <a:r>
              <a:rPr lang="en-US" dirty="0"/>
              <a:t>!</a:t>
            </a:r>
          </a:p>
          <a:p>
            <a:pPr marL="0" indent="0">
              <a:buNone/>
            </a:pPr>
            <a:r>
              <a:rPr lang="en-US" sz="2400" dirty="0" err="1">
                <a:latin typeface="Consolas" panose="020B0609020204030204" pitchFamily="49" charset="0"/>
              </a:rPr>
              <a:t>WhileNode</a:t>
            </a:r>
            <a:r>
              <a:rPr lang="en-US" sz="2400" dirty="0">
                <a:latin typeface="Consolas" panose="020B0609020204030204" pitchFamily="49" charset="0"/>
              </a:rPr>
              <a:t> </a:t>
            </a:r>
            <a:r>
              <a:rPr lang="en-US" sz="2400" dirty="0" err="1">
                <a:latin typeface="Consolas" panose="020B0609020204030204" pitchFamily="49" charset="0"/>
              </a:rPr>
              <a:t>ParseWhile</a:t>
            </a:r>
            <a:r>
              <a:rPr lang="en-US" sz="2400" dirty="0">
                <a:latin typeface="Consolas" panose="020B0609020204030204" pitchFamily="49" charset="0"/>
              </a:rPr>
              <a:t>() {</a:t>
            </a:r>
          </a:p>
          <a:p>
            <a:pPr marL="0" indent="0">
              <a:buNone/>
            </a:pPr>
            <a:r>
              <a:rPr lang="en-US" sz="2400" dirty="0">
                <a:latin typeface="Consolas" panose="020B0609020204030204" pitchFamily="49" charset="0"/>
              </a:rPr>
              <a:t>	 if (</a:t>
            </a:r>
            <a:r>
              <a:rPr lang="en-US" sz="2400" dirty="0" err="1">
                <a:latin typeface="Consolas" panose="020B0609020204030204" pitchFamily="49" charset="0"/>
              </a:rPr>
              <a:t>matchAndRemove</a:t>
            </a:r>
            <a:r>
              <a:rPr lang="en-US" sz="2400" dirty="0">
                <a:latin typeface="Consolas" panose="020B0609020204030204" pitchFamily="49" charset="0"/>
              </a:rPr>
              <a:t>(WHILE) == null) return null;</a:t>
            </a:r>
          </a:p>
          <a:p>
            <a:pPr marL="0" indent="0">
              <a:buNone/>
            </a:pPr>
            <a:r>
              <a:rPr lang="en-US" sz="2400" dirty="0">
                <a:latin typeface="Consolas" panose="020B0609020204030204" pitchFamily="49" charset="0"/>
              </a:rPr>
              <a:t> 	if (</a:t>
            </a:r>
            <a:r>
              <a:rPr lang="en-US" sz="2400" dirty="0" err="1">
                <a:latin typeface="Consolas" panose="020B0609020204030204" pitchFamily="49" charset="0"/>
              </a:rPr>
              <a:t>matchAndRemove</a:t>
            </a:r>
            <a:r>
              <a:rPr lang="en-US" sz="2400" dirty="0">
                <a:latin typeface="Consolas" panose="020B0609020204030204" pitchFamily="49" charset="0"/>
              </a:rPr>
              <a:t>(LPAREN) == null) throw new Exception(…);</a:t>
            </a:r>
          </a:p>
          <a:p>
            <a:pPr marL="0" indent="0">
              <a:buNone/>
            </a:pPr>
            <a:r>
              <a:rPr lang="en-US" sz="2400" dirty="0">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11279085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now?</a:t>
            </a:r>
          </a:p>
        </p:txBody>
      </p:sp>
      <p:sp>
        <p:nvSpPr>
          <p:cNvPr id="3" name="Content Placeholder 2"/>
          <p:cNvSpPr>
            <a:spLocks noGrp="1"/>
          </p:cNvSpPr>
          <p:nvPr>
            <p:ph idx="1"/>
          </p:nvPr>
        </p:nvSpPr>
        <p:spPr>
          <a:xfrm>
            <a:off x="416619" y="1825625"/>
            <a:ext cx="11313671" cy="4351338"/>
          </a:xfrm>
        </p:spPr>
        <p:txBody>
          <a:bodyPr>
            <a:normAutofit fontScale="92500"/>
          </a:bodyPr>
          <a:lstStyle/>
          <a:p>
            <a:pPr marL="0" indent="0">
              <a:buNone/>
            </a:pPr>
            <a:r>
              <a:rPr lang="en-US" dirty="0"/>
              <a:t>Dealing with an expression is complex. It’s time for a new function:</a:t>
            </a:r>
          </a:p>
          <a:p>
            <a:pPr marL="0" indent="0">
              <a:buNone/>
            </a:pPr>
            <a:r>
              <a:rPr lang="en-US" dirty="0" err="1"/>
              <a:t>ExpressionNode</a:t>
            </a:r>
            <a:r>
              <a:rPr lang="en-US" dirty="0"/>
              <a:t> expression(); // Processes an expression or returns null</a:t>
            </a:r>
          </a:p>
          <a:p>
            <a:pPr marL="0" indent="0">
              <a:buNone/>
            </a:pPr>
            <a:r>
              <a:rPr lang="en-US" sz="2600" dirty="0" err="1">
                <a:latin typeface="Consolas" panose="020B0609020204030204" pitchFamily="49" charset="0"/>
              </a:rPr>
              <a:t>WhileNode</a:t>
            </a:r>
            <a:r>
              <a:rPr lang="en-US" sz="2600" dirty="0">
                <a:latin typeface="Consolas" panose="020B0609020204030204" pitchFamily="49" charset="0"/>
              </a:rPr>
              <a:t> </a:t>
            </a:r>
            <a:r>
              <a:rPr lang="en-US" sz="2600" dirty="0" err="1">
                <a:latin typeface="Consolas" panose="020B0609020204030204" pitchFamily="49" charset="0"/>
              </a:rPr>
              <a:t>ParseWhile</a:t>
            </a:r>
            <a:r>
              <a:rPr lang="en-US" sz="2600" dirty="0">
                <a:latin typeface="Consolas" panose="020B0609020204030204" pitchFamily="49" charset="0"/>
              </a:rPr>
              <a:t>() {</a:t>
            </a:r>
          </a:p>
          <a:p>
            <a:pPr marL="0" indent="0">
              <a:buNone/>
            </a:pPr>
            <a:r>
              <a:rPr lang="en-US" sz="2600" dirty="0">
                <a:latin typeface="Consolas" panose="020B0609020204030204" pitchFamily="49" charset="0"/>
              </a:rPr>
              <a:t>	if (</a:t>
            </a:r>
            <a:r>
              <a:rPr lang="en-US" sz="2600" dirty="0" err="1">
                <a:latin typeface="Consolas" panose="020B0609020204030204" pitchFamily="49" charset="0"/>
              </a:rPr>
              <a:t>matchAndRemove</a:t>
            </a:r>
            <a:r>
              <a:rPr lang="en-US" sz="2600" dirty="0">
                <a:latin typeface="Consolas" panose="020B0609020204030204" pitchFamily="49" charset="0"/>
              </a:rPr>
              <a:t>(WHILE) == null) return null;</a:t>
            </a:r>
          </a:p>
          <a:p>
            <a:pPr marL="0" indent="0">
              <a:buNone/>
            </a:pPr>
            <a:r>
              <a:rPr lang="en-US" sz="2600" dirty="0">
                <a:latin typeface="Consolas" panose="020B0609020204030204" pitchFamily="49" charset="0"/>
              </a:rPr>
              <a:t> 	if (</a:t>
            </a:r>
            <a:r>
              <a:rPr lang="en-US" sz="2600" dirty="0" err="1">
                <a:latin typeface="Consolas" panose="020B0609020204030204" pitchFamily="49" charset="0"/>
              </a:rPr>
              <a:t>matchAndRemove</a:t>
            </a:r>
            <a:r>
              <a:rPr lang="en-US" sz="2600" dirty="0">
                <a:latin typeface="Consolas" panose="020B0609020204030204" pitchFamily="49" charset="0"/>
              </a:rPr>
              <a:t>(LPAREN) == null) throw new Exception(…);</a:t>
            </a:r>
          </a:p>
          <a:p>
            <a:pPr marL="0" indent="0">
              <a:buNone/>
            </a:pPr>
            <a:r>
              <a:rPr lang="en-US" sz="2600" dirty="0">
                <a:latin typeface="Consolas" panose="020B0609020204030204" pitchFamily="49" charset="0"/>
              </a:rPr>
              <a:t>	</a:t>
            </a:r>
            <a:r>
              <a:rPr lang="en-US" sz="2600" dirty="0" err="1">
                <a:latin typeface="Consolas" panose="020B0609020204030204" pitchFamily="49" charset="0"/>
              </a:rPr>
              <a:t>ExpressionNode</a:t>
            </a:r>
            <a:r>
              <a:rPr lang="en-US" sz="2600" dirty="0">
                <a:latin typeface="Consolas" panose="020B0609020204030204" pitchFamily="49" charset="0"/>
              </a:rPr>
              <a:t> </a:t>
            </a:r>
            <a:r>
              <a:rPr lang="en-US" sz="2600" dirty="0" err="1">
                <a:latin typeface="Consolas" panose="020B0609020204030204" pitchFamily="49" charset="0"/>
              </a:rPr>
              <a:t>en</a:t>
            </a:r>
            <a:r>
              <a:rPr lang="en-US" sz="2600" dirty="0">
                <a:latin typeface="Consolas" panose="020B0609020204030204" pitchFamily="49" charset="0"/>
              </a:rPr>
              <a:t> = expression(); </a:t>
            </a:r>
          </a:p>
          <a:p>
            <a:pPr marL="0" indent="0">
              <a:buNone/>
            </a:pPr>
            <a:r>
              <a:rPr lang="en-US" sz="2600" dirty="0">
                <a:latin typeface="Consolas" panose="020B0609020204030204" pitchFamily="49" charset="0"/>
              </a:rPr>
              <a:t>	if (</a:t>
            </a:r>
            <a:r>
              <a:rPr lang="en-US" sz="2600" dirty="0" err="1">
                <a:latin typeface="Consolas" panose="020B0609020204030204" pitchFamily="49" charset="0"/>
              </a:rPr>
              <a:t>en</a:t>
            </a:r>
            <a:r>
              <a:rPr lang="en-US" sz="2600" dirty="0">
                <a:latin typeface="Consolas" panose="020B0609020204030204" pitchFamily="49" charset="0"/>
              </a:rPr>
              <a:t> == null) throw new Exception(…);</a:t>
            </a:r>
          </a:p>
          <a:p>
            <a:pPr marL="0" indent="0">
              <a:buNone/>
            </a:pPr>
            <a:r>
              <a:rPr lang="en-US" sz="2600" dirty="0">
                <a:latin typeface="Consolas" panose="020B0609020204030204" pitchFamily="49" charset="0"/>
              </a:rPr>
              <a:t>	if (</a:t>
            </a:r>
            <a:r>
              <a:rPr lang="en-US" sz="2600" dirty="0" err="1">
                <a:latin typeface="Consolas" panose="020B0609020204030204" pitchFamily="49" charset="0"/>
              </a:rPr>
              <a:t>matchAndRemove</a:t>
            </a:r>
            <a:r>
              <a:rPr lang="en-US" sz="2600" dirty="0">
                <a:latin typeface="Consolas" panose="020B0609020204030204" pitchFamily="49" charset="0"/>
              </a:rPr>
              <a:t>(RPAREN) == null) throw new Exception(…);</a:t>
            </a:r>
          </a:p>
          <a:p>
            <a:pPr marL="0" indent="0">
              <a:buNone/>
            </a:pPr>
            <a:r>
              <a:rPr lang="en-US" sz="2600" dirty="0">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20443234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far…</a:t>
            </a:r>
          </a:p>
        </p:txBody>
      </p:sp>
      <p:sp>
        <p:nvSpPr>
          <p:cNvPr id="3" name="Content Placeholder 2"/>
          <p:cNvSpPr>
            <a:spLocks noGrp="1"/>
          </p:cNvSpPr>
          <p:nvPr>
            <p:ph idx="1"/>
          </p:nvPr>
        </p:nvSpPr>
        <p:spPr>
          <a:xfrm>
            <a:off x="48697" y="1825625"/>
            <a:ext cx="11990002" cy="4351338"/>
          </a:xfrm>
        </p:spPr>
        <p:txBody>
          <a:bodyPr>
            <a:normAutofit/>
          </a:bodyPr>
          <a:lstStyle/>
          <a:p>
            <a:pPr marL="0" indent="0">
              <a:buNone/>
            </a:pPr>
            <a:r>
              <a:rPr lang="en-US" sz="2600" dirty="0" err="1">
                <a:latin typeface="Consolas" panose="020B0609020204030204" pitchFamily="49" charset="0"/>
              </a:rPr>
              <a:t>WhileNode</a:t>
            </a:r>
            <a:r>
              <a:rPr lang="en-US" sz="2600" dirty="0">
                <a:latin typeface="Consolas" panose="020B0609020204030204" pitchFamily="49" charset="0"/>
              </a:rPr>
              <a:t> </a:t>
            </a:r>
            <a:r>
              <a:rPr lang="en-US" sz="2600" dirty="0" err="1">
                <a:latin typeface="Consolas" panose="020B0609020204030204" pitchFamily="49" charset="0"/>
              </a:rPr>
              <a:t>ParseWhile</a:t>
            </a:r>
            <a:r>
              <a:rPr lang="en-US" sz="2600" dirty="0">
                <a:latin typeface="Consolas" panose="020B0609020204030204" pitchFamily="49" charset="0"/>
              </a:rPr>
              <a:t>() {</a:t>
            </a:r>
          </a:p>
          <a:p>
            <a:pPr marL="0" indent="0">
              <a:buNone/>
            </a:pPr>
            <a:r>
              <a:rPr lang="en-US" sz="2600" dirty="0">
                <a:latin typeface="Consolas" panose="020B0609020204030204" pitchFamily="49" charset="0"/>
              </a:rPr>
              <a:t>	if (</a:t>
            </a:r>
            <a:r>
              <a:rPr lang="en-US" sz="2600" dirty="0" err="1">
                <a:latin typeface="Consolas" panose="020B0609020204030204" pitchFamily="49" charset="0"/>
              </a:rPr>
              <a:t>matchAndRemove</a:t>
            </a:r>
            <a:r>
              <a:rPr lang="en-US" sz="2600" dirty="0">
                <a:latin typeface="Consolas" panose="020B0609020204030204" pitchFamily="49" charset="0"/>
              </a:rPr>
              <a:t>(WHILE) == null) return null;</a:t>
            </a:r>
          </a:p>
          <a:p>
            <a:pPr marL="0" indent="0">
              <a:buNone/>
            </a:pPr>
            <a:r>
              <a:rPr lang="en-US" sz="2600" dirty="0">
                <a:latin typeface="Consolas" panose="020B0609020204030204" pitchFamily="49" charset="0"/>
              </a:rPr>
              <a:t> 	if (</a:t>
            </a:r>
            <a:r>
              <a:rPr lang="en-US" sz="2600" dirty="0" err="1">
                <a:latin typeface="Consolas" panose="020B0609020204030204" pitchFamily="49" charset="0"/>
              </a:rPr>
              <a:t>matchAndRemove</a:t>
            </a:r>
            <a:r>
              <a:rPr lang="en-US" sz="2600" dirty="0">
                <a:latin typeface="Consolas" panose="020B0609020204030204" pitchFamily="49" charset="0"/>
              </a:rPr>
              <a:t>(LPAREN) == null) throw new Exception(…);</a:t>
            </a:r>
          </a:p>
          <a:p>
            <a:pPr marL="0" indent="0">
              <a:buNone/>
            </a:pPr>
            <a:r>
              <a:rPr lang="en-US" sz="2600" dirty="0">
                <a:latin typeface="Consolas" panose="020B0609020204030204" pitchFamily="49" charset="0"/>
              </a:rPr>
              <a:t>	</a:t>
            </a:r>
            <a:r>
              <a:rPr lang="en-US" sz="2600" dirty="0" err="1">
                <a:latin typeface="Consolas" panose="020B0609020204030204" pitchFamily="49" charset="0"/>
              </a:rPr>
              <a:t>ExpressionNode</a:t>
            </a:r>
            <a:r>
              <a:rPr lang="en-US" sz="2600" dirty="0">
                <a:latin typeface="Consolas" panose="020B0609020204030204" pitchFamily="49" charset="0"/>
              </a:rPr>
              <a:t> </a:t>
            </a:r>
            <a:r>
              <a:rPr lang="en-US" sz="2600" dirty="0" err="1">
                <a:latin typeface="Consolas" panose="020B0609020204030204" pitchFamily="49" charset="0"/>
              </a:rPr>
              <a:t>en</a:t>
            </a:r>
            <a:r>
              <a:rPr lang="en-US" sz="2600" dirty="0">
                <a:latin typeface="Consolas" panose="020B0609020204030204" pitchFamily="49" charset="0"/>
              </a:rPr>
              <a:t> = expression(); </a:t>
            </a:r>
          </a:p>
          <a:p>
            <a:pPr marL="0" indent="0">
              <a:buNone/>
            </a:pPr>
            <a:r>
              <a:rPr lang="en-US" sz="2600" dirty="0">
                <a:latin typeface="Consolas" panose="020B0609020204030204" pitchFamily="49" charset="0"/>
              </a:rPr>
              <a:t>	if (</a:t>
            </a:r>
            <a:r>
              <a:rPr lang="en-US" sz="2600" dirty="0" err="1">
                <a:latin typeface="Consolas" panose="020B0609020204030204" pitchFamily="49" charset="0"/>
              </a:rPr>
              <a:t>en</a:t>
            </a:r>
            <a:r>
              <a:rPr lang="en-US" sz="2600" dirty="0">
                <a:latin typeface="Consolas" panose="020B0609020204030204" pitchFamily="49" charset="0"/>
              </a:rPr>
              <a:t> == null) throw new Exception(…);</a:t>
            </a:r>
          </a:p>
          <a:p>
            <a:pPr marL="0" indent="0">
              <a:buNone/>
            </a:pPr>
            <a:r>
              <a:rPr lang="en-US" sz="2600" dirty="0">
                <a:latin typeface="Consolas" panose="020B0609020204030204" pitchFamily="49" charset="0"/>
              </a:rPr>
              <a:t>	if (</a:t>
            </a:r>
            <a:r>
              <a:rPr lang="en-US" sz="2600" dirty="0" err="1">
                <a:latin typeface="Consolas" panose="020B0609020204030204" pitchFamily="49" charset="0"/>
              </a:rPr>
              <a:t>matchAndRemove</a:t>
            </a:r>
            <a:r>
              <a:rPr lang="en-US" sz="2600" dirty="0">
                <a:latin typeface="Consolas" panose="020B0609020204030204" pitchFamily="49" charset="0"/>
              </a:rPr>
              <a:t>(RPAREN) == null) throw new Exception(…);</a:t>
            </a:r>
          </a:p>
          <a:p>
            <a:pPr marL="0" indent="0">
              <a:buNone/>
            </a:pPr>
            <a:r>
              <a:rPr lang="en-US" sz="2600" dirty="0">
                <a:latin typeface="Consolas" panose="020B0609020204030204" pitchFamily="49" charset="0"/>
              </a:rPr>
              <a:t>}</a:t>
            </a:r>
          </a:p>
          <a:p>
            <a:pPr marL="0" indent="0">
              <a:buNone/>
            </a:pPr>
            <a:r>
              <a:rPr lang="en-US" dirty="0"/>
              <a:t>But we still need to deal with the {  } stuff that comes after while!</a:t>
            </a:r>
          </a:p>
        </p:txBody>
      </p:sp>
    </p:spTree>
    <p:extLst>
      <p:ext uri="{BB962C8B-B14F-4D97-AF65-F5344CB8AC3E}">
        <p14:creationId xmlns:p14="http://schemas.microsoft.com/office/powerpoint/2010/main" val="11271285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Again, too complex:</a:t>
            </a:r>
          </a:p>
        </p:txBody>
      </p:sp>
      <p:sp>
        <p:nvSpPr>
          <p:cNvPr id="3" name="Content Placeholder 2"/>
          <p:cNvSpPr>
            <a:spLocks noGrp="1"/>
          </p:cNvSpPr>
          <p:nvPr>
            <p:ph idx="1"/>
          </p:nvPr>
        </p:nvSpPr>
        <p:spPr>
          <a:xfrm>
            <a:off x="162320" y="1825625"/>
            <a:ext cx="11854736" cy="4351338"/>
          </a:xfrm>
        </p:spPr>
        <p:txBody>
          <a:bodyPr>
            <a:normAutofit lnSpcReduction="10000"/>
          </a:bodyPr>
          <a:lstStyle/>
          <a:p>
            <a:pPr marL="0" indent="0">
              <a:buNone/>
            </a:pPr>
            <a:r>
              <a:rPr lang="en-US" sz="2400" dirty="0" err="1">
                <a:latin typeface="Consolas" panose="020B0609020204030204" pitchFamily="49" charset="0"/>
              </a:rPr>
              <a:t>WhileNode</a:t>
            </a:r>
            <a:r>
              <a:rPr lang="en-US" sz="2400" dirty="0">
                <a:latin typeface="Consolas" panose="020B0609020204030204" pitchFamily="49" charset="0"/>
              </a:rPr>
              <a:t> </a:t>
            </a:r>
            <a:r>
              <a:rPr lang="en-US" sz="2400" dirty="0" err="1">
                <a:latin typeface="Consolas" panose="020B0609020204030204" pitchFamily="49" charset="0"/>
              </a:rPr>
              <a:t>ParseWhile</a:t>
            </a:r>
            <a:r>
              <a:rPr lang="en-US" sz="2400" dirty="0">
                <a:latin typeface="Consolas" panose="020B0609020204030204" pitchFamily="49" charset="0"/>
              </a:rPr>
              <a:t>() {</a:t>
            </a:r>
          </a:p>
          <a:p>
            <a:pPr marL="0" indent="0">
              <a:buNone/>
            </a:pPr>
            <a:r>
              <a:rPr lang="en-US" sz="2400" dirty="0">
                <a:latin typeface="Consolas" panose="020B0609020204030204" pitchFamily="49" charset="0"/>
              </a:rPr>
              <a:t>	if (</a:t>
            </a:r>
            <a:r>
              <a:rPr lang="en-US" sz="2400" dirty="0" err="1">
                <a:latin typeface="Consolas" panose="020B0609020204030204" pitchFamily="49" charset="0"/>
              </a:rPr>
              <a:t>matchAndRemove</a:t>
            </a:r>
            <a:r>
              <a:rPr lang="en-US" sz="2400" dirty="0">
                <a:latin typeface="Consolas" panose="020B0609020204030204" pitchFamily="49" charset="0"/>
              </a:rPr>
              <a:t>(WHILE) == null) return null;</a:t>
            </a:r>
          </a:p>
          <a:p>
            <a:pPr marL="0" indent="0">
              <a:buNone/>
            </a:pPr>
            <a:r>
              <a:rPr lang="en-US" sz="2400" dirty="0">
                <a:latin typeface="Consolas" panose="020B0609020204030204" pitchFamily="49" charset="0"/>
              </a:rPr>
              <a:t> 	if (</a:t>
            </a:r>
            <a:r>
              <a:rPr lang="en-US" sz="2400" dirty="0" err="1">
                <a:latin typeface="Consolas" panose="020B0609020204030204" pitchFamily="49" charset="0"/>
              </a:rPr>
              <a:t>matchAndRemove</a:t>
            </a:r>
            <a:r>
              <a:rPr lang="en-US" sz="2400" dirty="0">
                <a:latin typeface="Consolas" panose="020B0609020204030204" pitchFamily="49" charset="0"/>
              </a:rPr>
              <a:t>(LPAREN) == null) throw new Exception(…);</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ExpressionNode</a:t>
            </a:r>
            <a:r>
              <a:rPr lang="en-US" sz="2400" dirty="0">
                <a:latin typeface="Consolas" panose="020B0609020204030204" pitchFamily="49" charset="0"/>
              </a:rPr>
              <a:t> </a:t>
            </a:r>
            <a:r>
              <a:rPr lang="en-US" sz="2400" dirty="0" err="1">
                <a:latin typeface="Consolas" panose="020B0609020204030204" pitchFamily="49" charset="0"/>
              </a:rPr>
              <a:t>en</a:t>
            </a:r>
            <a:r>
              <a:rPr lang="en-US" sz="2400" dirty="0">
                <a:latin typeface="Consolas" panose="020B0609020204030204" pitchFamily="49" charset="0"/>
              </a:rPr>
              <a:t> = expression(); </a:t>
            </a:r>
          </a:p>
          <a:p>
            <a:pPr marL="0" indent="0">
              <a:buNone/>
            </a:pPr>
            <a:r>
              <a:rPr lang="en-US" sz="2400" dirty="0">
                <a:latin typeface="Consolas" panose="020B0609020204030204" pitchFamily="49" charset="0"/>
              </a:rPr>
              <a:t>	if (</a:t>
            </a:r>
            <a:r>
              <a:rPr lang="en-US" sz="2400" dirty="0" err="1">
                <a:latin typeface="Consolas" panose="020B0609020204030204" pitchFamily="49" charset="0"/>
              </a:rPr>
              <a:t>en</a:t>
            </a:r>
            <a:r>
              <a:rPr lang="en-US" sz="2400" dirty="0">
                <a:latin typeface="Consolas" panose="020B0609020204030204" pitchFamily="49" charset="0"/>
              </a:rPr>
              <a:t> == null) throw new Exception(…);</a:t>
            </a:r>
          </a:p>
          <a:p>
            <a:pPr marL="0" indent="0">
              <a:buNone/>
            </a:pPr>
            <a:r>
              <a:rPr lang="en-US" sz="2400" dirty="0">
                <a:latin typeface="Consolas" panose="020B0609020204030204" pitchFamily="49" charset="0"/>
              </a:rPr>
              <a:t>	if (</a:t>
            </a:r>
            <a:r>
              <a:rPr lang="en-US" sz="2400" dirty="0" err="1">
                <a:latin typeface="Consolas" panose="020B0609020204030204" pitchFamily="49" charset="0"/>
              </a:rPr>
              <a:t>matchAndRemove</a:t>
            </a:r>
            <a:r>
              <a:rPr lang="en-US" sz="2400" dirty="0">
                <a:latin typeface="Consolas" panose="020B0609020204030204" pitchFamily="49" charset="0"/>
              </a:rPr>
              <a:t>(RPAREN) == null) throw new Exception(…);</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BlockNode</a:t>
            </a:r>
            <a:r>
              <a:rPr lang="en-US" sz="2400" dirty="0">
                <a:latin typeface="Consolas" panose="020B0609020204030204" pitchFamily="49" charset="0"/>
              </a:rPr>
              <a:t> block = </a:t>
            </a:r>
            <a:r>
              <a:rPr lang="en-US" sz="2400" dirty="0" err="1">
                <a:latin typeface="Consolas" panose="020B0609020204030204" pitchFamily="49" charset="0"/>
              </a:rPr>
              <a:t>ProcessBlock</a:t>
            </a:r>
            <a:r>
              <a:rPr lang="en-US" sz="2400" dirty="0">
                <a:latin typeface="Consolas" panose="020B0609020204030204" pitchFamily="49" charset="0"/>
              </a:rPr>
              <a:t>();</a:t>
            </a:r>
          </a:p>
          <a:p>
            <a:pPr marL="0" indent="0">
              <a:buNone/>
            </a:pPr>
            <a:r>
              <a:rPr lang="en-US" sz="2400" dirty="0">
                <a:latin typeface="Consolas" panose="020B0609020204030204" pitchFamily="49" charset="0"/>
              </a:rPr>
              <a:t>	if (block == null) throw new Exception(…);</a:t>
            </a:r>
          </a:p>
          <a:p>
            <a:pPr marL="0" indent="0">
              <a:buNone/>
            </a:pPr>
            <a:r>
              <a:rPr lang="en-US" sz="2400" dirty="0">
                <a:latin typeface="Consolas" panose="020B0609020204030204" pitchFamily="49" charset="0"/>
              </a:rPr>
              <a:t>	return new </a:t>
            </a:r>
            <a:r>
              <a:rPr lang="en-US" sz="2400" dirty="0" err="1">
                <a:latin typeface="Consolas" panose="020B0609020204030204" pitchFamily="49" charset="0"/>
              </a:rPr>
              <a:t>WhileNode</a:t>
            </a:r>
            <a:r>
              <a:rPr lang="en-US" sz="2400" dirty="0">
                <a:latin typeface="Consolas" panose="020B0609020204030204" pitchFamily="49" charset="0"/>
              </a:rPr>
              <a:t>(</a:t>
            </a:r>
            <a:r>
              <a:rPr lang="en-US" sz="2400" dirty="0" err="1">
                <a:latin typeface="Consolas" panose="020B0609020204030204" pitchFamily="49" charset="0"/>
              </a:rPr>
              <a:t>en,block</a:t>
            </a:r>
            <a:r>
              <a:rPr lang="en-US" sz="2400" dirty="0">
                <a:latin typeface="Consolas" panose="020B0609020204030204" pitchFamily="49" charset="0"/>
              </a:rPr>
              <a:t>);</a:t>
            </a:r>
          </a:p>
          <a:p>
            <a:pPr marL="0" indent="0">
              <a:buNone/>
            </a:pPr>
            <a:r>
              <a:rPr lang="en-US" sz="2400" dirty="0">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38809335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sort of feels like we are procrastinating…</a:t>
            </a:r>
          </a:p>
        </p:txBody>
      </p:sp>
      <p:sp>
        <p:nvSpPr>
          <p:cNvPr id="3" name="Content Placeholder 2"/>
          <p:cNvSpPr>
            <a:spLocks noGrp="1"/>
          </p:cNvSpPr>
          <p:nvPr>
            <p:ph idx="1"/>
          </p:nvPr>
        </p:nvSpPr>
        <p:spPr/>
        <p:txBody>
          <a:bodyPr/>
          <a:lstStyle/>
          <a:p>
            <a:pPr marL="0" indent="0">
              <a:buNone/>
            </a:pPr>
            <a:r>
              <a:rPr lang="en-US" dirty="0"/>
              <a:t>This is the power of recursive descent, though.</a:t>
            </a:r>
          </a:p>
          <a:p>
            <a:pPr marL="0" indent="0">
              <a:buNone/>
            </a:pPr>
            <a:r>
              <a:rPr lang="en-US" dirty="0"/>
              <a:t>We handle one thing at a time. </a:t>
            </a:r>
          </a:p>
          <a:p>
            <a:pPr marL="0" indent="0">
              <a:buNone/>
            </a:pPr>
            <a:r>
              <a:rPr lang="en-US" dirty="0"/>
              <a:t>We don’t modify the list if we are not the right function for the job.</a:t>
            </a:r>
          </a:p>
          <a:p>
            <a:pPr marL="0" indent="0">
              <a:buNone/>
            </a:pPr>
            <a:endParaRPr lang="en-US" dirty="0"/>
          </a:p>
          <a:p>
            <a:pPr marL="0" indent="0">
              <a:buNone/>
            </a:pPr>
            <a:r>
              <a:rPr lang="en-US" dirty="0"/>
              <a:t>Let’s looks at a few more functions…</a:t>
            </a:r>
          </a:p>
        </p:txBody>
      </p:sp>
    </p:spTree>
    <p:extLst>
      <p:ext uri="{BB962C8B-B14F-4D97-AF65-F5344CB8AC3E}">
        <p14:creationId xmlns:p14="http://schemas.microsoft.com/office/powerpoint/2010/main" val="40901062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ParseBlock</a:t>
            </a:r>
            <a:endParaRPr lang="en-US" dirty="0"/>
          </a:p>
        </p:txBody>
      </p:sp>
      <p:sp>
        <p:nvSpPr>
          <p:cNvPr id="3" name="Content Placeholder 2"/>
          <p:cNvSpPr>
            <a:spLocks noGrp="1"/>
          </p:cNvSpPr>
          <p:nvPr>
            <p:ph idx="1"/>
          </p:nvPr>
        </p:nvSpPr>
        <p:spPr/>
        <p:txBody>
          <a:bodyPr/>
          <a:lstStyle/>
          <a:p>
            <a:pPr marL="0" indent="0">
              <a:buNone/>
            </a:pPr>
            <a:r>
              <a:rPr lang="en-US" dirty="0"/>
              <a:t>What is a block? Any number of statements surrounded by curly braces, right? </a:t>
            </a:r>
          </a:p>
          <a:p>
            <a:pPr marL="0" indent="0">
              <a:buNone/>
            </a:pPr>
            <a:r>
              <a:rPr lang="en-US" dirty="0"/>
              <a:t>{</a:t>
            </a:r>
          </a:p>
          <a:p>
            <a:pPr marL="0" indent="0">
              <a:buNone/>
            </a:pPr>
            <a:r>
              <a:rPr lang="en-US" dirty="0"/>
              <a:t>	</a:t>
            </a:r>
            <a:r>
              <a:rPr lang="en-US" dirty="0" err="1"/>
              <a:t>int</a:t>
            </a:r>
            <a:r>
              <a:rPr lang="en-US" dirty="0"/>
              <a:t> a=5;</a:t>
            </a:r>
          </a:p>
          <a:p>
            <a:pPr marL="0" indent="0">
              <a:buNone/>
            </a:pPr>
            <a:r>
              <a:rPr lang="en-US" dirty="0"/>
              <a:t>	a = a+1;</a:t>
            </a:r>
          </a:p>
          <a:p>
            <a:pPr marL="0" indent="0">
              <a:buNone/>
            </a:pPr>
            <a:r>
              <a:rPr lang="en-US" dirty="0"/>
              <a:t>	return a;</a:t>
            </a:r>
          </a:p>
          <a:p>
            <a:pPr marL="0" indent="0">
              <a:buNone/>
            </a:pPr>
            <a:r>
              <a:rPr lang="en-US" dirty="0"/>
              <a:t>}</a:t>
            </a:r>
          </a:p>
        </p:txBody>
      </p:sp>
    </p:spTree>
    <p:extLst>
      <p:ext uri="{BB962C8B-B14F-4D97-AF65-F5344CB8AC3E}">
        <p14:creationId xmlns:p14="http://schemas.microsoft.com/office/powerpoint/2010/main" val="1538596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021" y="154109"/>
            <a:ext cx="10515600" cy="1325563"/>
          </a:xfrm>
        </p:spPr>
        <p:txBody>
          <a:bodyPr/>
          <a:lstStyle/>
          <a:p>
            <a:r>
              <a:rPr lang="en-US" dirty="0"/>
              <a:t>Easy!</a:t>
            </a:r>
          </a:p>
        </p:txBody>
      </p:sp>
      <p:sp>
        <p:nvSpPr>
          <p:cNvPr id="3" name="Content Placeholder 2"/>
          <p:cNvSpPr>
            <a:spLocks noGrp="1"/>
          </p:cNvSpPr>
          <p:nvPr>
            <p:ph idx="1"/>
          </p:nvPr>
        </p:nvSpPr>
        <p:spPr>
          <a:xfrm>
            <a:off x="292175" y="1390538"/>
            <a:ext cx="11254154" cy="5372776"/>
          </a:xfrm>
        </p:spPr>
        <p:txBody>
          <a:bodyPr>
            <a:normAutofit/>
          </a:bodyPr>
          <a:lstStyle/>
          <a:p>
            <a:pPr marL="0" indent="0">
              <a:buNone/>
            </a:pPr>
            <a:r>
              <a:rPr lang="en-US" sz="2400" dirty="0" err="1">
                <a:latin typeface="Consolas" panose="020B0609020204030204" pitchFamily="49" charset="0"/>
              </a:rPr>
              <a:t>BlockNode</a:t>
            </a:r>
            <a:r>
              <a:rPr lang="en-US" sz="2400" dirty="0">
                <a:latin typeface="Consolas" panose="020B0609020204030204" pitchFamily="49" charset="0"/>
              </a:rPr>
              <a:t> </a:t>
            </a:r>
            <a:r>
              <a:rPr lang="en-US" sz="2400" dirty="0" err="1">
                <a:latin typeface="Consolas" panose="020B0609020204030204" pitchFamily="49" charset="0"/>
              </a:rPr>
              <a:t>ParseBlock</a:t>
            </a:r>
            <a:r>
              <a:rPr lang="en-US" sz="2400" dirty="0">
                <a:latin typeface="Consolas" panose="020B0609020204030204" pitchFamily="49" charset="0"/>
              </a:rPr>
              <a:t>() {</a:t>
            </a:r>
          </a:p>
          <a:p>
            <a:pPr marL="0" indent="0">
              <a:buNone/>
            </a:pPr>
            <a:r>
              <a:rPr lang="en-US" sz="2400" dirty="0">
                <a:latin typeface="Consolas" panose="020B0609020204030204" pitchFamily="49" charset="0"/>
              </a:rPr>
              <a:t>	if (</a:t>
            </a:r>
            <a:r>
              <a:rPr lang="en-US" sz="2400" dirty="0" err="1">
                <a:latin typeface="Consolas" panose="020B0609020204030204" pitchFamily="49" charset="0"/>
              </a:rPr>
              <a:t>matchAndRemove</a:t>
            </a:r>
            <a:r>
              <a:rPr lang="en-US" sz="2400" dirty="0">
                <a:latin typeface="Consolas" panose="020B0609020204030204" pitchFamily="49" charset="0"/>
              </a:rPr>
              <a:t>(LCURLY) == null) return null;</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ArrayList</a:t>
            </a:r>
            <a:r>
              <a:rPr lang="en-US" sz="2400" dirty="0">
                <a:latin typeface="Consolas" panose="020B0609020204030204" pitchFamily="49" charset="0"/>
              </a:rPr>
              <a:t>&lt;</a:t>
            </a:r>
            <a:r>
              <a:rPr lang="en-US" sz="2400" dirty="0" err="1">
                <a:latin typeface="Consolas" panose="020B0609020204030204" pitchFamily="49" charset="0"/>
              </a:rPr>
              <a:t>StatementNode</a:t>
            </a:r>
            <a:r>
              <a:rPr lang="en-US" sz="2400" dirty="0">
                <a:latin typeface="Consolas" panose="020B0609020204030204" pitchFamily="49" charset="0"/>
              </a:rPr>
              <a:t>&gt; </a:t>
            </a:r>
            <a:r>
              <a:rPr lang="en-US" sz="2400" dirty="0" err="1">
                <a:latin typeface="Consolas" panose="020B0609020204030204" pitchFamily="49" charset="0"/>
              </a:rPr>
              <a:t>sns</a:t>
            </a:r>
            <a:r>
              <a:rPr lang="en-US" sz="2400" dirty="0">
                <a:latin typeface="Consolas" panose="020B0609020204030204" pitchFamily="49" charset="0"/>
              </a:rPr>
              <a:t> = new </a:t>
            </a:r>
            <a:r>
              <a:rPr lang="en-US" sz="2400" dirty="0" err="1">
                <a:latin typeface="Consolas" panose="020B0609020204030204" pitchFamily="49" charset="0"/>
              </a:rPr>
              <a:t>ArrayList</a:t>
            </a:r>
            <a:r>
              <a:rPr lang="en-US" sz="2400" dirty="0">
                <a:latin typeface="Consolas" panose="020B0609020204030204" pitchFamily="49" charset="0"/>
              </a:rPr>
              <a:t>&lt;&gt;();</a:t>
            </a:r>
          </a:p>
          <a:p>
            <a:pPr marL="0" indent="0">
              <a:buNone/>
            </a:pPr>
            <a:r>
              <a:rPr lang="en-US" sz="2400" dirty="0">
                <a:latin typeface="Consolas" panose="020B0609020204030204" pitchFamily="49" charset="0"/>
              </a:rPr>
              <a:t>	do {</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StatementNode</a:t>
            </a:r>
            <a:r>
              <a:rPr lang="en-US" sz="2400" dirty="0">
                <a:latin typeface="Consolas" panose="020B0609020204030204" pitchFamily="49" charset="0"/>
              </a:rPr>
              <a:t> </a:t>
            </a:r>
            <a:r>
              <a:rPr lang="en-US" sz="2400" dirty="0" err="1">
                <a:latin typeface="Consolas" panose="020B0609020204030204" pitchFamily="49" charset="0"/>
              </a:rPr>
              <a:t>sn</a:t>
            </a:r>
            <a:r>
              <a:rPr lang="en-US" sz="2400" dirty="0">
                <a:latin typeface="Consolas" panose="020B0609020204030204" pitchFamily="49" charset="0"/>
              </a:rPr>
              <a:t> = </a:t>
            </a:r>
            <a:r>
              <a:rPr lang="en-US" sz="2400" dirty="0" err="1">
                <a:latin typeface="Consolas" panose="020B0609020204030204" pitchFamily="49" charset="0"/>
              </a:rPr>
              <a:t>ParseStatement</a:t>
            </a:r>
            <a:r>
              <a:rPr lang="en-US" sz="2400" dirty="0">
                <a:latin typeface="Consolas" panose="020B0609020204030204" pitchFamily="49" charset="0"/>
              </a:rPr>
              <a:t>();</a:t>
            </a:r>
          </a:p>
          <a:p>
            <a:pPr marL="0" indent="0">
              <a:buNone/>
            </a:pPr>
            <a:r>
              <a:rPr lang="en-US" sz="2400" dirty="0">
                <a:latin typeface="Consolas" panose="020B0609020204030204" pitchFamily="49" charset="0"/>
              </a:rPr>
              <a:t>		if (</a:t>
            </a:r>
            <a:r>
              <a:rPr lang="en-US" sz="2400" dirty="0" err="1">
                <a:latin typeface="Consolas" panose="020B0609020204030204" pitchFamily="49" charset="0"/>
              </a:rPr>
              <a:t>sn</a:t>
            </a:r>
            <a:r>
              <a:rPr lang="en-US" sz="2400" dirty="0">
                <a:latin typeface="Consolas" panose="020B0609020204030204" pitchFamily="49" charset="0"/>
              </a:rPr>
              <a:t> != null) </a:t>
            </a:r>
            <a:r>
              <a:rPr lang="en-US" sz="2400" dirty="0" err="1">
                <a:latin typeface="Consolas" panose="020B0609020204030204" pitchFamily="49" charset="0"/>
              </a:rPr>
              <a:t>sns.add</a:t>
            </a:r>
            <a:r>
              <a:rPr lang="en-US" sz="2400" dirty="0">
                <a:latin typeface="Consolas" panose="020B0609020204030204" pitchFamily="49" charset="0"/>
              </a:rPr>
              <a:t>(</a:t>
            </a:r>
            <a:r>
              <a:rPr lang="en-US" sz="2400" dirty="0" err="1">
                <a:latin typeface="Consolas" panose="020B0609020204030204" pitchFamily="49" charset="0"/>
              </a:rPr>
              <a:t>sn</a:t>
            </a:r>
            <a:r>
              <a:rPr lang="en-US" sz="2400" dirty="0">
                <a:latin typeface="Consolas" panose="020B0609020204030204" pitchFamily="49" charset="0"/>
              </a:rPr>
              <a:t>);</a:t>
            </a:r>
          </a:p>
          <a:p>
            <a:pPr marL="0" indent="0">
              <a:buNone/>
            </a:pPr>
            <a:r>
              <a:rPr lang="en-US" sz="2400" dirty="0">
                <a:latin typeface="Consolas" panose="020B0609020204030204" pitchFamily="49" charset="0"/>
              </a:rPr>
              <a:t>	} while (</a:t>
            </a:r>
            <a:r>
              <a:rPr lang="en-US" sz="2400" dirty="0" err="1">
                <a:latin typeface="Consolas" panose="020B0609020204030204" pitchFamily="49" charset="0"/>
              </a:rPr>
              <a:t>sn</a:t>
            </a:r>
            <a:r>
              <a:rPr lang="en-US" sz="2400" dirty="0">
                <a:latin typeface="Consolas" panose="020B0609020204030204" pitchFamily="49" charset="0"/>
              </a:rPr>
              <a:t> != null);</a:t>
            </a:r>
          </a:p>
          <a:p>
            <a:pPr marL="0" indent="0">
              <a:buNone/>
            </a:pPr>
            <a:r>
              <a:rPr lang="en-US" dirty="0"/>
              <a:t>	</a:t>
            </a:r>
            <a:r>
              <a:rPr lang="en-US" sz="2400" dirty="0">
                <a:latin typeface="Consolas" panose="020B0609020204030204" pitchFamily="49" charset="0"/>
              </a:rPr>
              <a:t>if (</a:t>
            </a:r>
            <a:r>
              <a:rPr lang="en-US" sz="2400" dirty="0" err="1">
                <a:latin typeface="Consolas" panose="020B0609020204030204" pitchFamily="49" charset="0"/>
              </a:rPr>
              <a:t>matchAndRemove</a:t>
            </a:r>
            <a:r>
              <a:rPr lang="en-US" sz="2400" dirty="0">
                <a:latin typeface="Consolas" panose="020B0609020204030204" pitchFamily="49" charset="0"/>
              </a:rPr>
              <a:t>(RCURLY) == null) throw new Exception(…);</a:t>
            </a:r>
          </a:p>
          <a:p>
            <a:pPr marL="0" indent="0">
              <a:buNone/>
            </a:pPr>
            <a:r>
              <a:rPr lang="en-US" sz="2400" dirty="0">
                <a:latin typeface="Consolas" panose="020B0609020204030204" pitchFamily="49" charset="0"/>
              </a:rPr>
              <a:t>	return new </a:t>
            </a:r>
            <a:r>
              <a:rPr lang="en-US" sz="2400" dirty="0" err="1">
                <a:latin typeface="Consolas" panose="020B0609020204030204" pitchFamily="49" charset="0"/>
              </a:rPr>
              <a:t>BlockNode</a:t>
            </a:r>
            <a:r>
              <a:rPr lang="en-US" sz="2400" dirty="0">
                <a:latin typeface="Consolas" panose="020B0609020204030204" pitchFamily="49" charset="0"/>
              </a:rPr>
              <a:t>(</a:t>
            </a:r>
            <a:r>
              <a:rPr lang="en-US" sz="2400" dirty="0" err="1">
                <a:latin typeface="Consolas" panose="020B0609020204030204" pitchFamily="49" charset="0"/>
              </a:rPr>
              <a:t>sns</a:t>
            </a:r>
            <a:r>
              <a:rPr lang="en-US" sz="2400" dirty="0">
                <a:latin typeface="Consolas" panose="020B0609020204030204" pitchFamily="49" charset="0"/>
              </a:rPr>
              <a:t>);</a:t>
            </a:r>
          </a:p>
          <a:p>
            <a:pPr marL="0" indent="0">
              <a:buNone/>
            </a:pPr>
            <a:r>
              <a:rPr lang="en-US" sz="2400" dirty="0">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1706117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orizontal Scroll 2"/>
          <p:cNvSpPr/>
          <p:nvPr/>
        </p:nvSpPr>
        <p:spPr>
          <a:xfrm>
            <a:off x="443081" y="780162"/>
            <a:ext cx="1680519" cy="848497"/>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My Program</a:t>
            </a:r>
          </a:p>
        </p:txBody>
      </p:sp>
      <p:pic>
        <p:nvPicPr>
          <p:cNvPr id="1026" name="Picture 2" descr="http://iconizer.net/files/Vista/orig/dedicated_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7103" y="2614297"/>
            <a:ext cx="1839472" cy="183947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p:nvPr/>
        </p:nvCxnSpPr>
        <p:spPr>
          <a:xfrm flipV="1">
            <a:off x="4370429" y="4324250"/>
            <a:ext cx="222421" cy="1029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Horizontal Scroll 16"/>
          <p:cNvSpPr/>
          <p:nvPr/>
        </p:nvSpPr>
        <p:spPr>
          <a:xfrm>
            <a:off x="4452551" y="823950"/>
            <a:ext cx="1680519" cy="848497"/>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List&lt;lexeme&gt;</a:t>
            </a:r>
          </a:p>
        </p:txBody>
      </p:sp>
      <p:cxnSp>
        <p:nvCxnSpPr>
          <p:cNvPr id="18" name="Straight Arrow Connector 17"/>
          <p:cNvCxnSpPr>
            <a:cxnSpLocks/>
          </p:cNvCxnSpPr>
          <p:nvPr/>
        </p:nvCxnSpPr>
        <p:spPr>
          <a:xfrm flipV="1">
            <a:off x="5439398" y="1628659"/>
            <a:ext cx="1504060" cy="1235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24-Point Star 21"/>
          <p:cNvSpPr/>
          <p:nvPr/>
        </p:nvSpPr>
        <p:spPr>
          <a:xfrm>
            <a:off x="9547654" y="2648466"/>
            <a:ext cx="2405449" cy="1771135"/>
          </a:xfrm>
          <a:prstGeom prst="star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Compiled Code!</a:t>
            </a:r>
          </a:p>
        </p:txBody>
      </p:sp>
      <p:sp>
        <p:nvSpPr>
          <p:cNvPr id="6" name="Rectangle 5">
            <a:extLst>
              <a:ext uri="{FF2B5EF4-FFF2-40B4-BE49-F238E27FC236}">
                <a16:creationId xmlns:a16="http://schemas.microsoft.com/office/drawing/2014/main" id="{45B83C5A-A82A-D46F-722D-4498C55B3C72}"/>
              </a:ext>
            </a:extLst>
          </p:cNvPr>
          <p:cNvSpPr/>
          <p:nvPr/>
        </p:nvSpPr>
        <p:spPr>
          <a:xfrm>
            <a:off x="2103100" y="5387379"/>
            <a:ext cx="1054443" cy="1293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Lexical</a:t>
            </a:r>
            <a:br>
              <a:rPr lang="en-US" dirty="0"/>
            </a:br>
            <a:r>
              <a:rPr lang="en-US" dirty="0"/>
              <a:t>Analyzer</a:t>
            </a:r>
          </a:p>
        </p:txBody>
      </p:sp>
      <p:sp>
        <p:nvSpPr>
          <p:cNvPr id="7" name="Rectangle 6">
            <a:extLst>
              <a:ext uri="{FF2B5EF4-FFF2-40B4-BE49-F238E27FC236}">
                <a16:creationId xmlns:a16="http://schemas.microsoft.com/office/drawing/2014/main" id="{42532100-23DA-E221-AD2A-53FCDFC6076E}"/>
              </a:ext>
            </a:extLst>
          </p:cNvPr>
          <p:cNvSpPr/>
          <p:nvPr/>
        </p:nvSpPr>
        <p:spPr>
          <a:xfrm>
            <a:off x="3538407" y="5387379"/>
            <a:ext cx="1054443" cy="1293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Parser</a:t>
            </a:r>
          </a:p>
        </p:txBody>
      </p:sp>
      <p:sp>
        <p:nvSpPr>
          <p:cNvPr id="9" name="Rectangle 8">
            <a:extLst>
              <a:ext uri="{FF2B5EF4-FFF2-40B4-BE49-F238E27FC236}">
                <a16:creationId xmlns:a16="http://schemas.microsoft.com/office/drawing/2014/main" id="{F21FE6B7-C574-40AB-9937-3FEFB20AAC26}"/>
              </a:ext>
            </a:extLst>
          </p:cNvPr>
          <p:cNvSpPr/>
          <p:nvPr/>
        </p:nvSpPr>
        <p:spPr>
          <a:xfrm>
            <a:off x="8229754" y="5387379"/>
            <a:ext cx="1153297" cy="1293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br>
              <a:rPr lang="en-US" dirty="0"/>
            </a:br>
            <a:r>
              <a:rPr lang="en-US" dirty="0"/>
              <a:t>Generator</a:t>
            </a:r>
          </a:p>
        </p:txBody>
      </p:sp>
      <p:sp>
        <p:nvSpPr>
          <p:cNvPr id="11" name="Rectangle 10">
            <a:extLst>
              <a:ext uri="{FF2B5EF4-FFF2-40B4-BE49-F238E27FC236}">
                <a16:creationId xmlns:a16="http://schemas.microsoft.com/office/drawing/2014/main" id="{B3F060B5-B488-F1F7-2EDC-3A5C8440EBB2}"/>
              </a:ext>
            </a:extLst>
          </p:cNvPr>
          <p:cNvSpPr/>
          <p:nvPr/>
        </p:nvSpPr>
        <p:spPr>
          <a:xfrm>
            <a:off x="4973714" y="5387379"/>
            <a:ext cx="1054443" cy="1293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Semantic</a:t>
            </a:r>
            <a:br>
              <a:rPr lang="en-US" dirty="0"/>
            </a:br>
            <a:r>
              <a:rPr lang="en-US" dirty="0"/>
              <a:t>Analysis</a:t>
            </a:r>
          </a:p>
        </p:txBody>
      </p:sp>
      <p:sp>
        <p:nvSpPr>
          <p:cNvPr id="12" name="Rectangle 11">
            <a:extLst>
              <a:ext uri="{FF2B5EF4-FFF2-40B4-BE49-F238E27FC236}">
                <a16:creationId xmlns:a16="http://schemas.microsoft.com/office/drawing/2014/main" id="{84935B58-5817-0956-F6A3-6FEA58DC3176}"/>
              </a:ext>
            </a:extLst>
          </p:cNvPr>
          <p:cNvSpPr/>
          <p:nvPr/>
        </p:nvSpPr>
        <p:spPr>
          <a:xfrm>
            <a:off x="6409021" y="5387379"/>
            <a:ext cx="1439867" cy="1293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
        <p:nvSpPr>
          <p:cNvPr id="2" name="Horizontal Scroll 13">
            <a:extLst>
              <a:ext uri="{FF2B5EF4-FFF2-40B4-BE49-F238E27FC236}">
                <a16:creationId xmlns:a16="http://schemas.microsoft.com/office/drawing/2014/main" id="{10B5FD79-309F-7D52-7D7E-E168A819E28A}"/>
              </a:ext>
            </a:extLst>
          </p:cNvPr>
          <p:cNvSpPr/>
          <p:nvPr/>
        </p:nvSpPr>
        <p:spPr>
          <a:xfrm>
            <a:off x="6638619" y="798699"/>
            <a:ext cx="1680519" cy="848497"/>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13" name="Straight Arrow Connector 12">
            <a:extLst>
              <a:ext uri="{FF2B5EF4-FFF2-40B4-BE49-F238E27FC236}">
                <a16:creationId xmlns:a16="http://schemas.microsoft.com/office/drawing/2014/main" id="{66EAB7BF-76F1-2D81-1195-79F7627BF649}"/>
              </a:ext>
            </a:extLst>
          </p:cNvPr>
          <p:cNvCxnSpPr>
            <a:cxnSpLocks/>
            <a:stCxn id="17" idx="2"/>
          </p:cNvCxnSpPr>
          <p:nvPr/>
        </p:nvCxnSpPr>
        <p:spPr>
          <a:xfrm flipH="1">
            <a:off x="4973714" y="1566385"/>
            <a:ext cx="319097" cy="1082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5069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options?</a:t>
            </a:r>
          </a:p>
        </p:txBody>
      </p:sp>
      <p:sp>
        <p:nvSpPr>
          <p:cNvPr id="3" name="Content Placeholder 2"/>
          <p:cNvSpPr>
            <a:spLocks noGrp="1"/>
          </p:cNvSpPr>
          <p:nvPr>
            <p:ph idx="1"/>
          </p:nvPr>
        </p:nvSpPr>
        <p:spPr>
          <a:xfrm>
            <a:off x="838200" y="1390537"/>
            <a:ext cx="10515600" cy="4786426"/>
          </a:xfrm>
        </p:spPr>
        <p:txBody>
          <a:bodyPr>
            <a:normAutofit/>
          </a:bodyPr>
          <a:lstStyle/>
          <a:p>
            <a:pPr marL="0" indent="0">
              <a:buNone/>
            </a:pPr>
            <a:r>
              <a:rPr lang="en-US" dirty="0"/>
              <a:t>Our statement block is a little wrong. </a:t>
            </a:r>
          </a:p>
          <a:p>
            <a:pPr marL="0" indent="0">
              <a:buNone/>
            </a:pPr>
            <a:r>
              <a:rPr lang="en-US" dirty="0"/>
              <a:t>A statement block is EITHER { statements } OR 1 statement:</a:t>
            </a:r>
          </a:p>
          <a:p>
            <a:pPr marL="0" indent="0">
              <a:buNone/>
            </a:pPr>
            <a:r>
              <a:rPr lang="en-US" dirty="0">
                <a:latin typeface="Consolas" panose="020B0609020204030204" pitchFamily="49" charset="0"/>
              </a:rPr>
              <a:t>while (a&lt;5) a++;</a:t>
            </a:r>
          </a:p>
          <a:p>
            <a:pPr marL="0" indent="0">
              <a:buNone/>
            </a:pPr>
            <a:endParaRPr lang="en-US" dirty="0"/>
          </a:p>
          <a:p>
            <a:pPr marL="0" indent="0">
              <a:buNone/>
            </a:pPr>
            <a:r>
              <a:rPr lang="en-US" dirty="0"/>
              <a:t>OR </a:t>
            </a:r>
          </a:p>
          <a:p>
            <a:pPr marL="0" indent="0">
              <a:buNone/>
            </a:pPr>
            <a:r>
              <a:rPr lang="en-US" dirty="0">
                <a:latin typeface="Consolas" panose="020B0609020204030204" pitchFamily="49" charset="0"/>
              </a:rPr>
              <a:t>while (a&lt; 5) {</a:t>
            </a:r>
          </a:p>
          <a:p>
            <a:pPr marL="0" indent="0">
              <a:buNone/>
            </a:pPr>
            <a:r>
              <a:rPr lang="en-US" dirty="0">
                <a:latin typeface="Consolas" panose="020B0609020204030204" pitchFamily="49" charset="0"/>
              </a:rPr>
              <a:t>	a++;</a:t>
            </a:r>
          </a:p>
          <a:p>
            <a:pPr marL="0" indent="0">
              <a:buNone/>
            </a:pPr>
            <a:r>
              <a:rPr lang="en-US" dirty="0">
                <a:latin typeface="Consolas" panose="020B0609020204030204" pitchFamily="49" charset="0"/>
              </a:rPr>
              <a:t>	print a;</a:t>
            </a: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10757865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consider </a:t>
            </a:r>
            <a:r>
              <a:rPr lang="en-US" dirty="0" err="1"/>
              <a:t>ParseStatement</a:t>
            </a:r>
            <a:r>
              <a:rPr lang="en-US" dirty="0"/>
              <a:t> </a:t>
            </a:r>
          </a:p>
        </p:txBody>
      </p:sp>
      <p:sp>
        <p:nvSpPr>
          <p:cNvPr id="3" name="Content Placeholder 2"/>
          <p:cNvSpPr>
            <a:spLocks noGrp="1"/>
          </p:cNvSpPr>
          <p:nvPr>
            <p:ph idx="1"/>
          </p:nvPr>
        </p:nvSpPr>
        <p:spPr/>
        <p:txBody>
          <a:bodyPr/>
          <a:lstStyle/>
          <a:p>
            <a:pPr marL="0" indent="0">
              <a:buNone/>
            </a:pPr>
            <a:r>
              <a:rPr lang="en-US" dirty="0"/>
              <a:t>What is a statement?</a:t>
            </a:r>
          </a:p>
          <a:p>
            <a:pPr marL="0" indent="0">
              <a:buNone/>
            </a:pPr>
            <a:endParaRPr lang="en-US" dirty="0"/>
          </a:p>
          <a:p>
            <a:pPr marL="0" indent="0">
              <a:buNone/>
            </a:pPr>
            <a:r>
              <a:rPr lang="en-US" dirty="0"/>
              <a:t>Well, it could be a while or a for or assignment or a method call or …</a:t>
            </a:r>
          </a:p>
          <a:p>
            <a:pPr marL="0" indent="0">
              <a:buNone/>
            </a:pPr>
            <a:endParaRPr lang="en-US" dirty="0"/>
          </a:p>
          <a:p>
            <a:pPr marL="0" indent="0">
              <a:buNone/>
            </a:pPr>
            <a:r>
              <a:rPr lang="en-US" dirty="0"/>
              <a:t>How do we handle that?</a:t>
            </a:r>
          </a:p>
        </p:txBody>
      </p:sp>
    </p:spTree>
    <p:extLst>
      <p:ext uri="{BB962C8B-B14F-4D97-AF65-F5344CB8AC3E}">
        <p14:creationId xmlns:p14="http://schemas.microsoft.com/office/powerpoint/2010/main" val="3981254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if’s</a:t>
            </a:r>
          </a:p>
        </p:txBody>
      </p:sp>
      <p:sp>
        <p:nvSpPr>
          <p:cNvPr id="3" name="Content Placeholder 2"/>
          <p:cNvSpPr>
            <a:spLocks noGrp="1"/>
          </p:cNvSpPr>
          <p:nvPr>
            <p:ph idx="1"/>
          </p:nvPr>
        </p:nvSpPr>
        <p:spPr/>
        <p:txBody>
          <a:bodyPr/>
          <a:lstStyle/>
          <a:p>
            <a:pPr marL="0" indent="0">
              <a:buNone/>
            </a:pPr>
            <a:r>
              <a:rPr lang="en-US" dirty="0" err="1">
                <a:latin typeface="Consolas" panose="020B0609020204030204" pitchFamily="49" charset="0"/>
              </a:rPr>
              <a:t>StatementNode</a:t>
            </a:r>
            <a:r>
              <a:rPr lang="en-US" dirty="0">
                <a:latin typeface="Consolas" panose="020B0609020204030204" pitchFamily="49" charset="0"/>
              </a:rPr>
              <a:t> </a:t>
            </a:r>
            <a:r>
              <a:rPr lang="en-US" dirty="0" err="1">
                <a:latin typeface="Consolas" panose="020B0609020204030204" pitchFamily="49" charset="0"/>
              </a:rPr>
              <a:t>ParseStatement</a:t>
            </a:r>
            <a:r>
              <a:rPr lang="en-US" dirty="0">
                <a:latin typeface="Consolas" panose="020B0609020204030204" pitchFamily="49" charset="0"/>
              </a:rPr>
              <a:t>() {</a:t>
            </a:r>
          </a:p>
          <a:p>
            <a:pPr marL="0" indent="0">
              <a:buNone/>
            </a:pPr>
            <a:r>
              <a:rPr lang="en-US" dirty="0">
                <a:latin typeface="Consolas" panose="020B0609020204030204" pitchFamily="49" charset="0"/>
              </a:rPr>
              <a:t>	</a:t>
            </a:r>
            <a:r>
              <a:rPr lang="en-US" dirty="0" err="1">
                <a:latin typeface="Consolas" panose="020B0609020204030204" pitchFamily="49" charset="0"/>
              </a:rPr>
              <a:t>StatementNode</a:t>
            </a:r>
            <a:r>
              <a:rPr lang="en-US" dirty="0">
                <a:latin typeface="Consolas" panose="020B0609020204030204" pitchFamily="49" charset="0"/>
              </a:rPr>
              <a:t> n;</a:t>
            </a:r>
          </a:p>
          <a:p>
            <a:pPr marL="0" indent="0">
              <a:buNone/>
            </a:pPr>
            <a:r>
              <a:rPr lang="en-US" dirty="0">
                <a:latin typeface="Consolas" panose="020B0609020204030204" pitchFamily="49" charset="0"/>
              </a:rPr>
              <a:t>	n = </a:t>
            </a:r>
            <a:r>
              <a:rPr lang="en-US" dirty="0" err="1">
                <a:latin typeface="Consolas" panose="020B0609020204030204" pitchFamily="49" charset="0"/>
              </a:rPr>
              <a:t>ParseWhile</a:t>
            </a:r>
            <a:r>
              <a:rPr lang="en-US" dirty="0">
                <a:latin typeface="Consolas" panose="020B0609020204030204" pitchFamily="49" charset="0"/>
              </a:rPr>
              <a:t>();</a:t>
            </a:r>
          </a:p>
          <a:p>
            <a:pPr marL="0" indent="0">
              <a:buNone/>
            </a:pPr>
            <a:r>
              <a:rPr lang="en-US" dirty="0">
                <a:latin typeface="Consolas" panose="020B0609020204030204" pitchFamily="49" charset="0"/>
              </a:rPr>
              <a:t>	if (n!=null) return n;</a:t>
            </a:r>
          </a:p>
          <a:p>
            <a:pPr marL="0" indent="0">
              <a:buNone/>
            </a:pPr>
            <a:r>
              <a:rPr lang="en-US" dirty="0">
                <a:latin typeface="Consolas" panose="020B0609020204030204" pitchFamily="49" charset="0"/>
              </a:rPr>
              <a:t>	n=</a:t>
            </a:r>
            <a:r>
              <a:rPr lang="en-US" dirty="0" err="1">
                <a:latin typeface="Consolas" panose="020B0609020204030204" pitchFamily="49" charset="0"/>
              </a:rPr>
              <a:t>ParseFor</a:t>
            </a:r>
            <a:r>
              <a:rPr lang="en-US" dirty="0">
                <a:latin typeface="Consolas" panose="020B0609020204030204" pitchFamily="49" charset="0"/>
              </a:rPr>
              <a:t>();</a:t>
            </a:r>
          </a:p>
          <a:p>
            <a:pPr marL="0" indent="0">
              <a:buNone/>
            </a:pPr>
            <a:r>
              <a:rPr lang="en-US" dirty="0">
                <a:latin typeface="Consolas" panose="020B0609020204030204" pitchFamily="49" charset="0"/>
              </a:rPr>
              <a:t>	if (n!=null) return n;</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9421337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More super important helper function </a:t>
            </a:r>
          </a:p>
        </p:txBody>
      </p:sp>
      <p:sp>
        <p:nvSpPr>
          <p:cNvPr id="3" name="Content Placeholder 2"/>
          <p:cNvSpPr>
            <a:spLocks noGrp="1"/>
          </p:cNvSpPr>
          <p:nvPr>
            <p:ph idx="1"/>
          </p:nvPr>
        </p:nvSpPr>
        <p:spPr/>
        <p:txBody>
          <a:bodyPr/>
          <a:lstStyle/>
          <a:p>
            <a:pPr marL="0" indent="0">
              <a:buNone/>
            </a:pPr>
            <a:r>
              <a:rPr lang="en-US" dirty="0"/>
              <a:t>There are a few cases where we deal with lists in programming languages:</a:t>
            </a:r>
            <a:br>
              <a:rPr lang="en-US" dirty="0"/>
            </a:br>
            <a:endParaRPr lang="en-US" dirty="0"/>
          </a:p>
          <a:p>
            <a:pPr marL="0" indent="0">
              <a:buNone/>
            </a:pP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a,b,c</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print(“Your name </a:t>
            </a:r>
            <a:r>
              <a:rPr lang="en-US" dirty="0" err="1">
                <a:latin typeface="Consolas" panose="020B0609020204030204" pitchFamily="49" charset="0"/>
              </a:rPr>
              <a:t>is”,name</a:t>
            </a:r>
            <a:r>
              <a:rPr lang="en-US" dirty="0">
                <a:latin typeface="Consolas" panose="020B0609020204030204" pitchFamily="49" charset="0"/>
              </a:rPr>
              <a:t>);</a:t>
            </a:r>
          </a:p>
        </p:txBody>
      </p:sp>
    </p:spTree>
    <p:extLst>
      <p:ext uri="{BB962C8B-B14F-4D97-AF65-F5344CB8AC3E}">
        <p14:creationId xmlns:p14="http://schemas.microsoft.com/office/powerpoint/2010/main" val="5762277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these, we need to think about the lambda</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What if we had a function that would look for a “thing” and then a comma; when it finds one, it calls a function:</a:t>
            </a:r>
          </a:p>
          <a:p>
            <a:pPr marL="0" indent="0">
              <a:buNone/>
            </a:pPr>
            <a:endParaRPr lang="en-US" dirty="0"/>
          </a:p>
          <a:p>
            <a:pPr marL="0" indent="0">
              <a:buNone/>
            </a:pPr>
            <a:r>
              <a:rPr lang="en-US" dirty="0">
                <a:latin typeface="Consolas" panose="020B0609020204030204" pitchFamily="49" charset="0"/>
              </a:rPr>
              <a:t>bool </a:t>
            </a:r>
            <a:r>
              <a:rPr lang="en-US" dirty="0" err="1">
                <a:latin typeface="Consolas" panose="020B0609020204030204" pitchFamily="49" charset="0"/>
              </a:rPr>
              <a:t>processList</a:t>
            </a:r>
            <a:r>
              <a:rPr lang="en-US" dirty="0">
                <a:latin typeface="Consolas" panose="020B0609020204030204" pitchFamily="49" charset="0"/>
              </a:rPr>
              <a:t>(</a:t>
            </a:r>
            <a:r>
              <a:rPr lang="en-US" dirty="0" err="1">
                <a:latin typeface="Consolas" panose="020B0609020204030204" pitchFamily="49" charset="0"/>
              </a:rPr>
              <a:t>TokenType</a:t>
            </a:r>
            <a:r>
              <a:rPr lang="en-US" dirty="0">
                <a:latin typeface="Consolas" panose="020B0609020204030204" pitchFamily="49" charset="0"/>
              </a:rPr>
              <a:t> t, Consumer&lt;</a:t>
            </a:r>
            <a:r>
              <a:rPr lang="en-US" dirty="0" err="1">
                <a:latin typeface="Consolas" panose="020B0609020204030204" pitchFamily="49" charset="0"/>
              </a:rPr>
              <a:t>TokenType</a:t>
            </a:r>
            <a:r>
              <a:rPr lang="en-US" dirty="0">
                <a:latin typeface="Consolas" panose="020B0609020204030204" pitchFamily="49" charset="0"/>
              </a:rPr>
              <a:t>&gt; lambda) {</a:t>
            </a:r>
          </a:p>
          <a:p>
            <a:pPr marL="0" indent="0">
              <a:buNone/>
            </a:pPr>
            <a:r>
              <a:rPr lang="en-US" dirty="0">
                <a:latin typeface="Consolas" panose="020B0609020204030204" pitchFamily="49" charset="0"/>
              </a:rPr>
              <a:t>	do {</a:t>
            </a:r>
          </a:p>
          <a:p>
            <a:pPr marL="0" indent="0">
              <a:buNone/>
            </a:pPr>
            <a:r>
              <a:rPr lang="en-US" dirty="0">
                <a:latin typeface="Consolas" panose="020B0609020204030204" pitchFamily="49" charset="0"/>
              </a:rPr>
              <a:t>		if ( </a:t>
            </a:r>
            <a:r>
              <a:rPr lang="en-US" dirty="0" err="1">
                <a:latin typeface="Consolas" panose="020B0609020204030204" pitchFamily="49" charset="0"/>
              </a:rPr>
              <a:t>peekNextToken</a:t>
            </a:r>
            <a:r>
              <a:rPr lang="en-US" dirty="0">
                <a:latin typeface="Consolas" panose="020B0609020204030204" pitchFamily="49" charset="0"/>
              </a:rPr>
              <a:t>().type == t) {</a:t>
            </a:r>
          </a:p>
          <a:p>
            <a:pPr marL="0" indent="0">
              <a:buNone/>
            </a:pPr>
            <a:r>
              <a:rPr lang="en-US" dirty="0">
                <a:latin typeface="Consolas" panose="020B0609020204030204" pitchFamily="49" charset="0"/>
              </a:rPr>
              <a:t>			node n = </a:t>
            </a:r>
            <a:r>
              <a:rPr lang="en-US" dirty="0" err="1">
                <a:latin typeface="Consolas" panose="020B0609020204030204" pitchFamily="49" charset="0"/>
              </a:rPr>
              <a:t>popToken</a:t>
            </a:r>
            <a:r>
              <a:rPr lang="en-US" dirty="0">
                <a:latin typeface="Consolas" panose="020B0609020204030204" pitchFamily="49" charset="0"/>
              </a:rPr>
              <a:t>();</a:t>
            </a:r>
          </a:p>
          <a:p>
            <a:pPr marL="0" indent="0">
              <a:buNone/>
            </a:pPr>
            <a:r>
              <a:rPr lang="en-US" dirty="0">
                <a:latin typeface="Consolas" panose="020B0609020204030204" pitchFamily="49" charset="0"/>
              </a:rPr>
              <a:t>			lambda(n);</a:t>
            </a:r>
          </a:p>
          <a:p>
            <a:pPr marL="0" indent="0">
              <a:buNone/>
            </a:pPr>
            <a:r>
              <a:rPr lang="en-US" dirty="0">
                <a:latin typeface="Consolas" panose="020B0609020204030204" pitchFamily="49" charset="0"/>
              </a:rPr>
              <a:t>	} while (</a:t>
            </a:r>
            <a:r>
              <a:rPr lang="en-US" dirty="0" err="1">
                <a:latin typeface="Consolas" panose="020B0609020204030204" pitchFamily="49" charset="0"/>
              </a:rPr>
              <a:t>MatchAndRemove</a:t>
            </a:r>
            <a:r>
              <a:rPr lang="en-US" dirty="0">
                <a:latin typeface="Consolas" panose="020B0609020204030204" pitchFamily="49" charset="0"/>
              </a:rPr>
              <a:t>(COMMA)!= null);</a:t>
            </a: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26962533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Don’t forget our goal!</a:t>
            </a:r>
          </a:p>
        </p:txBody>
      </p:sp>
      <p:sp>
        <p:nvSpPr>
          <p:cNvPr id="3" name="Content Placeholder 2"/>
          <p:cNvSpPr>
            <a:spLocks noGrp="1"/>
          </p:cNvSpPr>
          <p:nvPr>
            <p:ph idx="1"/>
          </p:nvPr>
        </p:nvSpPr>
        <p:spPr>
          <a:xfrm>
            <a:off x="838200" y="1825624"/>
            <a:ext cx="10515600" cy="4558943"/>
          </a:xfrm>
        </p:spPr>
        <p:txBody>
          <a:bodyPr>
            <a:normAutofit/>
          </a:bodyPr>
          <a:lstStyle/>
          <a:p>
            <a:pPr marL="0" indent="0">
              <a:buNone/>
            </a:pPr>
            <a:r>
              <a:rPr lang="en-US" dirty="0"/>
              <a:t>What does our AST look like?</a:t>
            </a:r>
          </a:p>
          <a:p>
            <a:pPr marL="0" indent="0">
              <a:buNone/>
            </a:pPr>
            <a:r>
              <a:rPr lang="en-US" dirty="0"/>
              <a:t>We have 1 “program” node – the root of the tree.</a:t>
            </a:r>
          </a:p>
          <a:p>
            <a:pPr marL="0" indent="0">
              <a:buNone/>
            </a:pPr>
            <a:r>
              <a:rPr lang="en-US" dirty="0"/>
              <a:t>For Java:</a:t>
            </a:r>
            <a:br>
              <a:rPr lang="en-US" dirty="0"/>
            </a:br>
            <a:r>
              <a:rPr lang="en-US" dirty="0"/>
              <a:t>Program is a list of objects.</a:t>
            </a:r>
          </a:p>
          <a:p>
            <a:pPr marL="0" indent="0">
              <a:buNone/>
            </a:pPr>
            <a:r>
              <a:rPr lang="en-US" dirty="0"/>
              <a:t>An object is members and methods.</a:t>
            </a:r>
          </a:p>
          <a:p>
            <a:pPr marL="0" indent="0">
              <a:buNone/>
            </a:pPr>
            <a:r>
              <a:rPr lang="en-US" dirty="0"/>
              <a:t>A member is a type, a name and an optional initialization value.</a:t>
            </a:r>
          </a:p>
          <a:p>
            <a:pPr marL="0" indent="0">
              <a:buNone/>
            </a:pPr>
            <a:r>
              <a:rPr lang="en-US" dirty="0"/>
              <a:t>A method is a method signature and a block of statements.</a:t>
            </a:r>
          </a:p>
          <a:p>
            <a:pPr marL="0" indent="0">
              <a:buNone/>
            </a:pPr>
            <a:r>
              <a:rPr lang="en-US" dirty="0"/>
              <a:t>A method signature is a return type, a name and a list of parameters.</a:t>
            </a:r>
          </a:p>
          <a:p>
            <a:pPr marL="0" indent="0">
              <a:buNone/>
            </a:pPr>
            <a:r>
              <a:rPr lang="en-US" dirty="0"/>
              <a:t>…</a:t>
            </a:r>
          </a:p>
        </p:txBody>
      </p:sp>
    </p:spTree>
    <p:extLst>
      <p:ext uri="{BB962C8B-B14F-4D97-AF65-F5344CB8AC3E}">
        <p14:creationId xmlns:p14="http://schemas.microsoft.com/office/powerpoint/2010/main" val="2316223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Takeaways from Recursive Descent</a:t>
            </a:r>
          </a:p>
        </p:txBody>
      </p:sp>
      <p:sp>
        <p:nvSpPr>
          <p:cNvPr id="3" name="Content Placeholder 2"/>
          <p:cNvSpPr>
            <a:spLocks noGrp="1"/>
          </p:cNvSpPr>
          <p:nvPr>
            <p:ph idx="1"/>
          </p:nvPr>
        </p:nvSpPr>
        <p:spPr/>
        <p:txBody>
          <a:bodyPr>
            <a:normAutofit lnSpcReduction="10000"/>
          </a:bodyPr>
          <a:lstStyle/>
          <a:p>
            <a:r>
              <a:rPr lang="en-US" dirty="0"/>
              <a:t>Many simple functions</a:t>
            </a:r>
          </a:p>
          <a:p>
            <a:r>
              <a:rPr lang="en-US" dirty="0"/>
              <a:t>Tedious but fairly easy to write</a:t>
            </a:r>
          </a:p>
          <a:p>
            <a:r>
              <a:rPr lang="en-US" dirty="0"/>
              <a:t>Each non-terminal becomes a function</a:t>
            </a:r>
          </a:p>
          <a:p>
            <a:r>
              <a:rPr lang="en-US" dirty="0"/>
              <a:t>Each function creates an AST Node</a:t>
            </a:r>
          </a:p>
          <a:p>
            <a:r>
              <a:rPr lang="en-US" dirty="0"/>
              <a:t>Leave the list the way that you found it if you return null</a:t>
            </a:r>
          </a:p>
          <a:p>
            <a:r>
              <a:rPr lang="en-US" dirty="0"/>
              <a:t>Make sure that you handle null from each function you call</a:t>
            </a:r>
          </a:p>
          <a:p>
            <a:r>
              <a:rPr lang="en-US" dirty="0"/>
              <a:t>Error handling and recovery can happen in code that you write, control and can debug!</a:t>
            </a:r>
          </a:p>
          <a:p>
            <a:r>
              <a:rPr lang="en-US" dirty="0"/>
              <a:t>You don’t have to learn another language!</a:t>
            </a:r>
          </a:p>
        </p:txBody>
      </p:sp>
    </p:spTree>
    <p:extLst>
      <p:ext uri="{BB962C8B-B14F-4D97-AF65-F5344CB8AC3E}">
        <p14:creationId xmlns:p14="http://schemas.microsoft.com/office/powerpoint/2010/main" val="20010250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tale of three men…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037" y="1299174"/>
            <a:ext cx="3695627" cy="369562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018" y="1300162"/>
            <a:ext cx="2968712" cy="3694638"/>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24221" r="3399"/>
          <a:stretch/>
        </p:blipFill>
        <p:spPr>
          <a:xfrm>
            <a:off x="7940842" y="1299174"/>
            <a:ext cx="4018548" cy="3695625"/>
          </a:xfrm>
          <a:prstGeom prst="rect">
            <a:avLst/>
          </a:prstGeom>
        </p:spPr>
      </p:pic>
      <p:sp>
        <p:nvSpPr>
          <p:cNvPr id="7" name="TextBox 6"/>
          <p:cNvSpPr txBox="1"/>
          <p:nvPr/>
        </p:nvSpPr>
        <p:spPr>
          <a:xfrm>
            <a:off x="1254464" y="5101390"/>
            <a:ext cx="1786771" cy="369332"/>
          </a:xfrm>
          <a:prstGeom prst="rect">
            <a:avLst/>
          </a:prstGeom>
          <a:noFill/>
        </p:spPr>
        <p:txBody>
          <a:bodyPr wrap="none" rtlCol="0">
            <a:spAutoFit/>
          </a:bodyPr>
          <a:lstStyle/>
          <a:p>
            <a:r>
              <a:rPr lang="en-US" dirty="0"/>
              <a:t>Stephen Johnson</a:t>
            </a:r>
          </a:p>
        </p:txBody>
      </p:sp>
      <p:sp>
        <p:nvSpPr>
          <p:cNvPr id="8" name="TextBox 7"/>
          <p:cNvSpPr txBox="1"/>
          <p:nvPr/>
        </p:nvSpPr>
        <p:spPr>
          <a:xfrm>
            <a:off x="5511264" y="5101390"/>
            <a:ext cx="800219" cy="369332"/>
          </a:xfrm>
          <a:prstGeom prst="rect">
            <a:avLst/>
          </a:prstGeom>
          <a:noFill/>
        </p:spPr>
        <p:txBody>
          <a:bodyPr wrap="none" rtlCol="0">
            <a:spAutoFit/>
          </a:bodyPr>
          <a:lstStyle/>
          <a:p>
            <a:r>
              <a:rPr lang="en-US" dirty="0"/>
              <a:t>Al </a:t>
            </a:r>
            <a:r>
              <a:rPr lang="en-US" dirty="0" err="1"/>
              <a:t>Aho</a:t>
            </a:r>
            <a:endParaRPr lang="en-US" dirty="0"/>
          </a:p>
        </p:txBody>
      </p:sp>
      <p:sp>
        <p:nvSpPr>
          <p:cNvPr id="11" name="TextBox 10"/>
          <p:cNvSpPr txBox="1"/>
          <p:nvPr/>
        </p:nvSpPr>
        <p:spPr>
          <a:xfrm>
            <a:off x="9215972" y="5101754"/>
            <a:ext cx="1468287" cy="369332"/>
          </a:xfrm>
          <a:prstGeom prst="rect">
            <a:avLst/>
          </a:prstGeom>
          <a:noFill/>
        </p:spPr>
        <p:txBody>
          <a:bodyPr wrap="none" rtlCol="0">
            <a:spAutoFit/>
          </a:bodyPr>
          <a:lstStyle/>
          <a:p>
            <a:r>
              <a:rPr lang="en-US" dirty="0"/>
              <a:t>Donald Knuth</a:t>
            </a:r>
          </a:p>
        </p:txBody>
      </p:sp>
    </p:spTree>
    <p:extLst>
      <p:ext uri="{BB962C8B-B14F-4D97-AF65-F5344CB8AC3E}">
        <p14:creationId xmlns:p14="http://schemas.microsoft.com/office/powerpoint/2010/main" val="10991922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0389" y="156578"/>
            <a:ext cx="10515600" cy="1325563"/>
          </a:xfrm>
        </p:spPr>
        <p:txBody>
          <a:bodyPr/>
          <a:lstStyle/>
          <a:p>
            <a:r>
              <a:rPr lang="en-US" b="1" dirty="0"/>
              <a:t>What problem were you trying to solve?</a:t>
            </a:r>
            <a:br>
              <a:rPr lang="en-US" b="1" dirty="0"/>
            </a:br>
            <a:r>
              <a:rPr lang="en-US" sz="2000" b="1" dirty="0"/>
              <a:t>As told by Stephen Johnson to Computer World Magazine… </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Dennis Ritchie had written a simple language, B, which ran on our GE (later Honeywell) system, and I started to use it to write some systems programs. When Dennis started to work on Unix, the compiler became an orphan, and I adopted it. I needed access to the exclusive-or operation on the computer, and B did not have any way to say that. So, talking to Dennis, we agreed that would be a good name for the operator, and I set out to put it into the compiler. I did it, but it was no fun.</a:t>
            </a:r>
          </a:p>
          <a:p>
            <a:pPr marL="0" indent="0">
              <a:buNone/>
            </a:pPr>
            <a:r>
              <a:rPr lang="en-US" dirty="0"/>
              <a:t>One day at lunch I was griping about this, and Al </a:t>
            </a:r>
            <a:r>
              <a:rPr lang="en-US" dirty="0" err="1"/>
              <a:t>Aho</a:t>
            </a:r>
            <a:r>
              <a:rPr lang="en-US" dirty="0"/>
              <a:t> said "There's a paper by Knuth-I think he has a better way...". So Al agreed to build the tables for the B expression grammar. I remember giving him about 30 grammar rules, and he went up to the stockroom and got a big piece of paper, about 2 by 3 feet, ruled it into squares, and started making entries in it. After an hour of watching him, he said "this will take a while". In fact, it took about 2 days!</a:t>
            </a:r>
          </a:p>
          <a:p>
            <a:pPr marL="0" indent="0">
              <a:buNone/>
            </a:pPr>
            <a:r>
              <a:rPr lang="en-US" dirty="0"/>
              <a:t>Finally, Al handed me the paper in triumph, and I said "what do I do with this?" He taught me how to interpret the table to guide the parser, but when I typed the table in and tried to parse, there were errors. Each error we found involved another hour of Al's time and some more rows in the table. Finally, after the third time I asked him "what are you doing when you make the table?" He told me, and I said "I could write a program to do that!" And I did... </a:t>
            </a:r>
          </a:p>
          <a:p>
            <a:pPr marL="0" indent="0">
              <a:buNone/>
            </a:pPr>
            <a:endParaRPr lang="en-US" dirty="0"/>
          </a:p>
        </p:txBody>
      </p:sp>
    </p:spTree>
    <p:extLst>
      <p:ext uri="{BB962C8B-B14F-4D97-AF65-F5344CB8AC3E}">
        <p14:creationId xmlns:p14="http://schemas.microsoft.com/office/powerpoint/2010/main" val="40664065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90958"/>
          </a:xfrm>
        </p:spPr>
        <p:txBody>
          <a:bodyPr/>
          <a:lstStyle/>
          <a:p>
            <a:r>
              <a:rPr lang="en-US" dirty="0"/>
              <a:t>YACC – Yet Another Compiler Compiler</a:t>
            </a:r>
          </a:p>
        </p:txBody>
      </p:sp>
      <p:sp>
        <p:nvSpPr>
          <p:cNvPr id="3" name="Content Placeholder 2"/>
          <p:cNvSpPr>
            <a:spLocks noGrp="1"/>
          </p:cNvSpPr>
          <p:nvPr>
            <p:ph idx="1"/>
          </p:nvPr>
        </p:nvSpPr>
        <p:spPr>
          <a:xfrm>
            <a:off x="838200" y="1556083"/>
            <a:ext cx="10515600" cy="4403559"/>
          </a:xfrm>
        </p:spPr>
        <p:txBody>
          <a:bodyPr>
            <a:normAutofit/>
          </a:bodyPr>
          <a:lstStyle/>
          <a:p>
            <a:pPr marL="0" indent="0">
              <a:buNone/>
            </a:pPr>
            <a:r>
              <a:rPr lang="en-US" sz="2000" dirty="0"/>
              <a:t>%token NAME NUMBER </a:t>
            </a:r>
          </a:p>
          <a:p>
            <a:pPr marL="0" indent="0">
              <a:buNone/>
            </a:pPr>
            <a:r>
              <a:rPr lang="en-US" sz="2000" dirty="0"/>
              <a:t>%% </a:t>
            </a:r>
          </a:p>
          <a:p>
            <a:pPr marL="0" indent="0">
              <a:buNone/>
            </a:pPr>
            <a:r>
              <a:rPr lang="en-US" sz="2000" dirty="0"/>
              <a:t>statement: NAME '=' expression { </a:t>
            </a:r>
            <a:r>
              <a:rPr lang="en-US" sz="2000" dirty="0" err="1"/>
              <a:t>printf</a:t>
            </a:r>
            <a:r>
              <a:rPr lang="en-US" sz="2000" dirty="0"/>
              <a:t>("assign %s the value %d\n", $1, $3); }; </a:t>
            </a:r>
          </a:p>
          <a:p>
            <a:pPr marL="0" indent="0">
              <a:buNone/>
            </a:pPr>
            <a:r>
              <a:rPr lang="en-US" sz="2000" dirty="0"/>
              <a:t>	| expression { </a:t>
            </a:r>
            <a:r>
              <a:rPr lang="en-US" sz="2000" dirty="0" err="1"/>
              <a:t>printf</a:t>
            </a:r>
            <a:r>
              <a:rPr lang="en-US" sz="2000" dirty="0"/>
              <a:t>("= %d\n", $1); } ; </a:t>
            </a:r>
          </a:p>
          <a:p>
            <a:pPr marL="0" indent="0">
              <a:buNone/>
            </a:pPr>
            <a:r>
              <a:rPr lang="en-US" sz="2000" dirty="0"/>
              <a:t>expression: expression '+' NUMBER { $$ = $1 + $3; </a:t>
            </a:r>
            <a:r>
              <a:rPr lang="en-US" sz="2000" dirty="0" err="1"/>
              <a:t>printf</a:t>
            </a:r>
            <a:r>
              <a:rPr lang="en-US" sz="2000" dirty="0"/>
              <a:t> ("Recognized '+' expression.\n"); } </a:t>
            </a:r>
          </a:p>
          <a:p>
            <a:pPr marL="0" indent="0">
              <a:buNone/>
            </a:pPr>
            <a:r>
              <a:rPr lang="en-US" sz="2000" dirty="0"/>
              <a:t>	| expression '-' NUMBER { $$ = $1 - $3; </a:t>
            </a:r>
            <a:r>
              <a:rPr lang="en-US" sz="2000" dirty="0" err="1"/>
              <a:t>printf</a:t>
            </a:r>
            <a:r>
              <a:rPr lang="en-US" sz="2000" dirty="0"/>
              <a:t> ("Recognized '-' expression.\n"); } </a:t>
            </a:r>
          </a:p>
          <a:p>
            <a:pPr marL="0" indent="0">
              <a:buNone/>
            </a:pPr>
            <a:r>
              <a:rPr lang="en-US" sz="2000" dirty="0"/>
              <a:t>	| NUMBER { $$ = $1; </a:t>
            </a:r>
            <a:r>
              <a:rPr lang="en-US" sz="2000" dirty="0" err="1"/>
              <a:t>printf</a:t>
            </a:r>
            <a:r>
              <a:rPr lang="en-US" sz="2000" dirty="0"/>
              <a:t> ("Recognized a number.\n"); } ; </a:t>
            </a:r>
          </a:p>
          <a:p>
            <a:pPr marL="0" indent="0">
              <a:buNone/>
            </a:pPr>
            <a:r>
              <a:rPr lang="en-US" sz="2000" dirty="0"/>
              <a:t>%% </a:t>
            </a:r>
          </a:p>
          <a:p>
            <a:pPr marL="0" indent="0">
              <a:buNone/>
            </a:pPr>
            <a:r>
              <a:rPr lang="en-US" sz="2000" dirty="0" err="1"/>
              <a:t>int</a:t>
            </a:r>
            <a:r>
              <a:rPr lang="en-US" sz="2000" dirty="0"/>
              <a:t> main (void) { return </a:t>
            </a:r>
            <a:r>
              <a:rPr lang="en-US" sz="2000" dirty="0" err="1"/>
              <a:t>yyparse</a:t>
            </a:r>
            <a:r>
              <a:rPr lang="en-US" sz="2000" dirty="0"/>
              <a:t>(); } </a:t>
            </a:r>
          </a:p>
          <a:p>
            <a:pPr marL="0" indent="0">
              <a:buNone/>
            </a:pPr>
            <a:r>
              <a:rPr lang="en-US" sz="2000" dirty="0" err="1"/>
              <a:t>int</a:t>
            </a:r>
            <a:r>
              <a:rPr lang="en-US" sz="2000" dirty="0"/>
              <a:t> </a:t>
            </a:r>
            <a:r>
              <a:rPr lang="en-US" sz="2000" dirty="0" err="1"/>
              <a:t>yyerror</a:t>
            </a:r>
            <a:r>
              <a:rPr lang="en-US" sz="2000" dirty="0"/>
              <a:t> (char *</a:t>
            </a:r>
            <a:r>
              <a:rPr lang="en-US" sz="2000" dirty="0" err="1"/>
              <a:t>msg</a:t>
            </a:r>
            <a:r>
              <a:rPr lang="en-US" sz="2000" dirty="0"/>
              <a:t>) { return </a:t>
            </a:r>
            <a:r>
              <a:rPr lang="en-US" sz="2000" dirty="0" err="1"/>
              <a:t>fprintf</a:t>
            </a:r>
            <a:r>
              <a:rPr lang="en-US" sz="2000" dirty="0"/>
              <a:t> (</a:t>
            </a:r>
            <a:r>
              <a:rPr lang="en-US" sz="2000" dirty="0" err="1"/>
              <a:t>stderr</a:t>
            </a:r>
            <a:r>
              <a:rPr lang="en-US" sz="2000" dirty="0"/>
              <a:t>, "YACC: %s\n", </a:t>
            </a:r>
            <a:r>
              <a:rPr lang="en-US" sz="2000" dirty="0" err="1"/>
              <a:t>msg</a:t>
            </a:r>
            <a:r>
              <a:rPr lang="en-US" sz="2000" dirty="0"/>
              <a:t>); } </a:t>
            </a:r>
          </a:p>
        </p:txBody>
      </p:sp>
    </p:spTree>
    <p:extLst>
      <p:ext uri="{BB962C8B-B14F-4D97-AF65-F5344CB8AC3E}">
        <p14:creationId xmlns:p14="http://schemas.microsoft.com/office/powerpoint/2010/main" val="4152069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715" y="987039"/>
            <a:ext cx="10515600" cy="4768553"/>
          </a:xfrm>
        </p:spPr>
        <p:txBody>
          <a:bodyPr>
            <a:normAutofit/>
          </a:bodyPr>
          <a:lstStyle/>
          <a:p>
            <a:r>
              <a:rPr lang="en-US" dirty="0"/>
              <a:t>Remember in our lexer, we iterated over stream&lt;char&gt;  to create </a:t>
            </a:r>
            <a:r>
              <a:rPr lang="en-US" dirty="0">
                <a:sym typeface="Wingdings" panose="05000000000000000000" pitchFamily="2" charset="2"/>
              </a:rPr>
              <a:t>list&lt;lexeme&gt;</a:t>
            </a:r>
            <a:br>
              <a:rPr lang="en-US" dirty="0">
                <a:sym typeface="Wingdings" panose="05000000000000000000" pitchFamily="2" charset="2"/>
              </a:rPr>
            </a:br>
            <a:br>
              <a:rPr lang="en-US" dirty="0">
                <a:sym typeface="Wingdings" panose="05000000000000000000" pitchFamily="2" charset="2"/>
              </a:rPr>
            </a:br>
            <a:r>
              <a:rPr lang="en-US" dirty="0"/>
              <a:t>Now we will iterate over List&lt;Lexeme&gt; to create an AST – an abstract symbol tree.</a:t>
            </a:r>
          </a:p>
        </p:txBody>
      </p:sp>
    </p:spTree>
    <p:extLst>
      <p:ext uri="{BB962C8B-B14F-4D97-AF65-F5344CB8AC3E}">
        <p14:creationId xmlns:p14="http://schemas.microsoft.com/office/powerpoint/2010/main" val="37548367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it work?</a:t>
            </a:r>
          </a:p>
        </p:txBody>
      </p:sp>
      <p:sp>
        <p:nvSpPr>
          <p:cNvPr id="3" name="Content Placeholder 2"/>
          <p:cNvSpPr>
            <a:spLocks noGrp="1"/>
          </p:cNvSpPr>
          <p:nvPr>
            <p:ph idx="1"/>
          </p:nvPr>
        </p:nvSpPr>
        <p:spPr/>
        <p:txBody>
          <a:bodyPr/>
          <a:lstStyle/>
          <a:p>
            <a:r>
              <a:rPr lang="en-US" dirty="0"/>
              <a:t>YACC calls your </a:t>
            </a:r>
            <a:r>
              <a:rPr lang="en-US" dirty="0" err="1"/>
              <a:t>lexer</a:t>
            </a:r>
            <a:r>
              <a:rPr lang="en-US" dirty="0"/>
              <a:t> </a:t>
            </a:r>
          </a:p>
          <a:p>
            <a:pPr lvl="1"/>
            <a:r>
              <a:rPr lang="en-US" dirty="0"/>
              <a:t>It expects a function called </a:t>
            </a:r>
            <a:r>
              <a:rPr lang="en-US" dirty="0" err="1"/>
              <a:t>yylex</a:t>
            </a:r>
            <a:endParaRPr lang="en-US" dirty="0"/>
          </a:p>
          <a:p>
            <a:r>
              <a:rPr lang="en-US" dirty="0"/>
              <a:t>It takes a lexeme and pushes it onto a stack </a:t>
            </a:r>
          </a:p>
          <a:p>
            <a:pPr lvl="1"/>
            <a:r>
              <a:rPr lang="en-US" dirty="0"/>
              <a:t>This is called shifting – you are shifting the </a:t>
            </a:r>
          </a:p>
          <a:p>
            <a:r>
              <a:rPr lang="en-US" dirty="0"/>
              <a:t>It then looks to see if the current stack matches any of the rules</a:t>
            </a:r>
          </a:p>
          <a:p>
            <a:r>
              <a:rPr lang="en-US" dirty="0"/>
              <a:t>If so, execute the rule; $$ means push this result back onto the stack</a:t>
            </a:r>
          </a:p>
          <a:p>
            <a:pPr lvl="1"/>
            <a:r>
              <a:rPr lang="en-US" dirty="0"/>
              <a:t>This is called reducing – you are reducing the stack by popping off all of the related lexemes</a:t>
            </a:r>
          </a:p>
          <a:p>
            <a:r>
              <a:rPr lang="en-US" dirty="0"/>
              <a:t>Repeat until </a:t>
            </a:r>
            <a:r>
              <a:rPr lang="en-US" dirty="0" err="1"/>
              <a:t>yylex</a:t>
            </a:r>
            <a:r>
              <a:rPr lang="en-US" dirty="0"/>
              <a:t>() returns EOF</a:t>
            </a:r>
          </a:p>
        </p:txBody>
      </p:sp>
    </p:spTree>
    <p:extLst>
      <p:ext uri="{BB962C8B-B14F-4D97-AF65-F5344CB8AC3E}">
        <p14:creationId xmlns:p14="http://schemas.microsoft.com/office/powerpoint/2010/main" val="2336379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4467" y="459635"/>
            <a:ext cx="3852337" cy="5909310"/>
          </a:xfrm>
          <a:prstGeom prst="rect">
            <a:avLst/>
          </a:prstGeom>
          <a:noFill/>
        </p:spPr>
        <p:txBody>
          <a:bodyPr wrap="none" rtlCol="0">
            <a:spAutoFit/>
          </a:bodyPr>
          <a:lstStyle/>
          <a:p>
            <a:r>
              <a:rPr lang="en-US" dirty="0"/>
              <a:t>%token  DING  DONG  DELL</a:t>
            </a:r>
          </a:p>
          <a:p>
            <a:r>
              <a:rPr lang="en-US" dirty="0"/>
              <a:t>        %%</a:t>
            </a:r>
          </a:p>
          <a:p>
            <a:r>
              <a:rPr lang="en-US" dirty="0"/>
              <a:t>        rhyme   :       sound  place</a:t>
            </a:r>
          </a:p>
          <a:p>
            <a:r>
              <a:rPr lang="en-US" dirty="0"/>
              <a:t>                ;</a:t>
            </a:r>
          </a:p>
          <a:p>
            <a:r>
              <a:rPr lang="en-US" dirty="0"/>
              <a:t>        sound   :       DING  DONG</a:t>
            </a:r>
          </a:p>
          <a:p>
            <a:r>
              <a:rPr lang="en-US" dirty="0"/>
              <a:t>                ;</a:t>
            </a:r>
          </a:p>
          <a:p>
            <a:r>
              <a:rPr lang="en-US" dirty="0"/>
              <a:t>        place   :       DELL</a:t>
            </a:r>
          </a:p>
          <a:p>
            <a:r>
              <a:rPr lang="en-US" dirty="0"/>
              <a:t>                ;</a:t>
            </a:r>
          </a:p>
          <a:p>
            <a:r>
              <a:rPr lang="en-US" dirty="0"/>
              <a:t>----------------------------------------------------</a:t>
            </a:r>
          </a:p>
          <a:p>
            <a:r>
              <a:rPr lang="en-US" dirty="0"/>
              <a:t>        state 0</a:t>
            </a:r>
          </a:p>
          <a:p>
            <a:r>
              <a:rPr lang="en-US" dirty="0"/>
              <a:t>                $accept  :  _rhyme  $end</a:t>
            </a:r>
          </a:p>
          <a:p>
            <a:r>
              <a:rPr lang="en-US" dirty="0"/>
              <a:t>                DING  shift 3</a:t>
            </a:r>
          </a:p>
          <a:p>
            <a:r>
              <a:rPr lang="en-US" dirty="0"/>
              <a:t>                .  error</a:t>
            </a:r>
          </a:p>
          <a:p>
            <a:endParaRPr lang="en-US" dirty="0"/>
          </a:p>
          <a:p>
            <a:r>
              <a:rPr lang="en-US" dirty="0"/>
              <a:t>                rhyme  </a:t>
            </a:r>
            <a:r>
              <a:rPr lang="en-US" dirty="0" err="1"/>
              <a:t>goto</a:t>
            </a:r>
            <a:r>
              <a:rPr lang="en-US" dirty="0"/>
              <a:t> 1</a:t>
            </a:r>
          </a:p>
          <a:p>
            <a:r>
              <a:rPr lang="en-US" dirty="0"/>
              <a:t>                sound  </a:t>
            </a:r>
            <a:r>
              <a:rPr lang="en-US" dirty="0" err="1"/>
              <a:t>goto</a:t>
            </a:r>
            <a:r>
              <a:rPr lang="en-US" dirty="0"/>
              <a:t> 2</a:t>
            </a:r>
          </a:p>
          <a:p>
            <a:endParaRPr lang="en-US" dirty="0"/>
          </a:p>
          <a:p>
            <a:r>
              <a:rPr lang="en-US" dirty="0"/>
              <a:t>        state 1</a:t>
            </a:r>
          </a:p>
          <a:p>
            <a:r>
              <a:rPr lang="en-US" dirty="0"/>
              <a:t>                $accept  :   </a:t>
            </a:r>
            <a:r>
              <a:rPr lang="en-US" dirty="0" err="1"/>
              <a:t>rhyme_$end</a:t>
            </a:r>
            <a:endParaRPr lang="en-US" dirty="0"/>
          </a:p>
          <a:p>
            <a:r>
              <a:rPr lang="en-US" dirty="0"/>
              <a:t>                $end  accept</a:t>
            </a:r>
          </a:p>
          <a:p>
            <a:r>
              <a:rPr lang="en-US" dirty="0"/>
              <a:t>                .  error</a:t>
            </a:r>
          </a:p>
        </p:txBody>
      </p:sp>
      <p:sp>
        <p:nvSpPr>
          <p:cNvPr id="8" name="TextBox 7"/>
          <p:cNvSpPr txBox="1"/>
          <p:nvPr/>
        </p:nvSpPr>
        <p:spPr>
          <a:xfrm>
            <a:off x="5276993" y="321135"/>
            <a:ext cx="3764172" cy="6186309"/>
          </a:xfrm>
          <a:prstGeom prst="rect">
            <a:avLst/>
          </a:prstGeom>
          <a:noFill/>
        </p:spPr>
        <p:txBody>
          <a:bodyPr wrap="none" rtlCol="0">
            <a:spAutoFit/>
          </a:bodyPr>
          <a:lstStyle/>
          <a:p>
            <a:r>
              <a:rPr lang="en-US" dirty="0"/>
              <a:t>        state 2</a:t>
            </a:r>
          </a:p>
          <a:p>
            <a:r>
              <a:rPr lang="en-US" dirty="0"/>
              <a:t>                rhyme  :   </a:t>
            </a:r>
            <a:r>
              <a:rPr lang="en-US" dirty="0" err="1"/>
              <a:t>sound_place</a:t>
            </a:r>
            <a:endParaRPr lang="en-US" dirty="0"/>
          </a:p>
          <a:p>
            <a:r>
              <a:rPr lang="en-US" dirty="0"/>
              <a:t>                DELL  shift 5</a:t>
            </a:r>
          </a:p>
          <a:p>
            <a:r>
              <a:rPr lang="en-US" dirty="0"/>
              <a:t>                .  error</a:t>
            </a:r>
          </a:p>
          <a:p>
            <a:r>
              <a:rPr lang="en-US" dirty="0"/>
              <a:t>                place   </a:t>
            </a:r>
            <a:r>
              <a:rPr lang="en-US" dirty="0" err="1"/>
              <a:t>goto</a:t>
            </a:r>
            <a:r>
              <a:rPr lang="en-US" dirty="0"/>
              <a:t> 4</a:t>
            </a:r>
          </a:p>
          <a:p>
            <a:endParaRPr lang="en-US" dirty="0"/>
          </a:p>
          <a:p>
            <a:r>
              <a:rPr lang="en-US" dirty="0"/>
              <a:t>        state 3</a:t>
            </a:r>
          </a:p>
          <a:p>
            <a:r>
              <a:rPr lang="en-US" dirty="0"/>
              <a:t>                sound   :   DING_DONG</a:t>
            </a:r>
          </a:p>
          <a:p>
            <a:r>
              <a:rPr lang="en-US" dirty="0"/>
              <a:t>                DONG  shift 6</a:t>
            </a:r>
          </a:p>
          <a:p>
            <a:r>
              <a:rPr lang="en-US" dirty="0"/>
              <a:t>                .  error</a:t>
            </a:r>
          </a:p>
          <a:p>
            <a:endParaRPr lang="en-US" dirty="0"/>
          </a:p>
          <a:p>
            <a:r>
              <a:rPr lang="en-US" dirty="0"/>
              <a:t>        state 4</a:t>
            </a:r>
          </a:p>
          <a:p>
            <a:r>
              <a:rPr lang="en-US" dirty="0"/>
              <a:t>                rhyme  :   sound  place_    (1)</a:t>
            </a:r>
          </a:p>
          <a:p>
            <a:r>
              <a:rPr lang="en-US" dirty="0"/>
              <a:t>                .   reduce  1</a:t>
            </a:r>
          </a:p>
          <a:p>
            <a:endParaRPr lang="en-US" dirty="0"/>
          </a:p>
          <a:p>
            <a:r>
              <a:rPr lang="en-US" dirty="0"/>
              <a:t>        state 5</a:t>
            </a:r>
          </a:p>
          <a:p>
            <a:r>
              <a:rPr lang="en-US" dirty="0"/>
              <a:t>                place  :   DELL_    (3)</a:t>
            </a:r>
          </a:p>
          <a:p>
            <a:r>
              <a:rPr lang="en-US" dirty="0"/>
              <a:t>                .   reduce  3</a:t>
            </a:r>
          </a:p>
          <a:p>
            <a:endParaRPr lang="en-US" dirty="0"/>
          </a:p>
          <a:p>
            <a:r>
              <a:rPr lang="en-US" dirty="0"/>
              <a:t>        state 6</a:t>
            </a:r>
          </a:p>
          <a:p>
            <a:r>
              <a:rPr lang="en-US" dirty="0"/>
              <a:t>                sound   :   DING  DONG_    (2)</a:t>
            </a:r>
          </a:p>
          <a:p>
            <a:r>
              <a:rPr lang="en-US" dirty="0"/>
              <a:t>                .   reduce  2</a:t>
            </a:r>
          </a:p>
        </p:txBody>
      </p:sp>
    </p:spTree>
    <p:extLst>
      <p:ext uri="{BB962C8B-B14F-4D97-AF65-F5344CB8AC3E}">
        <p14:creationId xmlns:p14="http://schemas.microsoft.com/office/powerpoint/2010/main" val="314283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 and YACC work together!</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Notice this:</a:t>
            </a:r>
          </a:p>
          <a:p>
            <a:pPr marL="0" indent="0">
              <a:buNone/>
            </a:pPr>
            <a:r>
              <a:rPr lang="en-US" dirty="0"/>
              <a:t>%token NAME NUMBER </a:t>
            </a:r>
          </a:p>
          <a:p>
            <a:pPr marL="0" indent="0">
              <a:buNone/>
            </a:pPr>
            <a:endParaRPr lang="en-US" dirty="0"/>
          </a:p>
          <a:p>
            <a:pPr marL="0" indent="0">
              <a:buNone/>
            </a:pPr>
            <a:r>
              <a:rPr lang="en-US" dirty="0"/>
              <a:t>YACC generates a file (</a:t>
            </a:r>
            <a:r>
              <a:rPr lang="en-US" dirty="0" err="1"/>
              <a:t>y.tab.h</a:t>
            </a:r>
            <a:r>
              <a:rPr lang="en-US" dirty="0"/>
              <a:t>) filled with #defines (remember that C doesn’t have an “</a:t>
            </a:r>
            <a:r>
              <a:rPr lang="en-US" dirty="0" err="1"/>
              <a:t>enum</a:t>
            </a:r>
            <a:r>
              <a:rPr lang="en-US" dirty="0"/>
              <a:t>”). If you use Lex with YACC, you can do this:</a:t>
            </a:r>
            <a:br>
              <a:rPr lang="en-US" dirty="0"/>
            </a:br>
            <a:r>
              <a:rPr lang="en-US" dirty="0"/>
              <a:t>%{</a:t>
            </a:r>
          </a:p>
          <a:p>
            <a:pPr marL="0" indent="0">
              <a:buNone/>
            </a:pPr>
            <a:r>
              <a:rPr lang="en-US" dirty="0"/>
              <a:t>#include "</a:t>
            </a:r>
            <a:r>
              <a:rPr lang="en-US" dirty="0" err="1"/>
              <a:t>y.tab.h</a:t>
            </a:r>
            <a:r>
              <a:rPr lang="en-US" dirty="0"/>
              <a:t>" </a:t>
            </a:r>
          </a:p>
          <a:p>
            <a:pPr marL="0" indent="0">
              <a:buNone/>
            </a:pPr>
            <a:r>
              <a:rPr lang="en-US" dirty="0"/>
              <a:t>%} </a:t>
            </a:r>
          </a:p>
          <a:p>
            <a:pPr marL="0" indent="0">
              <a:buNone/>
            </a:pPr>
            <a:r>
              <a:rPr lang="en-US" dirty="0"/>
              <a:t>%% </a:t>
            </a:r>
          </a:p>
          <a:p>
            <a:pPr marL="0" indent="0">
              <a:buNone/>
            </a:pPr>
            <a:r>
              <a:rPr lang="en-US" dirty="0"/>
              <a:t>[0-9]+ return NUMBER;</a:t>
            </a:r>
            <a:br>
              <a:rPr lang="en-US" dirty="0"/>
            </a:br>
            <a:endParaRPr lang="en-US" dirty="0"/>
          </a:p>
          <a:p>
            <a:pPr marL="0" indent="0">
              <a:buNone/>
            </a:pPr>
            <a:endParaRPr lang="en-US" dirty="0"/>
          </a:p>
        </p:txBody>
      </p:sp>
      <p:sp>
        <p:nvSpPr>
          <p:cNvPr id="4" name="Rectangular Callout 3"/>
          <p:cNvSpPr/>
          <p:nvPr/>
        </p:nvSpPr>
        <p:spPr>
          <a:xfrm>
            <a:off x="5390147" y="4299284"/>
            <a:ext cx="3184358" cy="1395663"/>
          </a:xfrm>
          <a:prstGeom prst="wedgeRectCallout">
            <a:avLst>
              <a:gd name="adj1" fmla="val -113276"/>
              <a:gd name="adj2" fmla="val -564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y.tab.h</a:t>
            </a:r>
            <a:r>
              <a:rPr lang="en-US" dirty="0"/>
              <a:t> is generates by YACC from the %token statements and those definitions are used by Lex!</a:t>
            </a:r>
          </a:p>
        </p:txBody>
      </p:sp>
    </p:spTree>
    <p:extLst>
      <p:ext uri="{BB962C8B-B14F-4D97-AF65-F5344CB8AC3E}">
        <p14:creationId xmlns:p14="http://schemas.microsoft.com/office/powerpoint/2010/main" val="23596948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 and YACC work together!</a:t>
            </a:r>
          </a:p>
        </p:txBody>
      </p:sp>
      <p:sp>
        <p:nvSpPr>
          <p:cNvPr id="3" name="Content Placeholder 2"/>
          <p:cNvSpPr>
            <a:spLocks noGrp="1"/>
          </p:cNvSpPr>
          <p:nvPr>
            <p:ph idx="1"/>
          </p:nvPr>
        </p:nvSpPr>
        <p:spPr/>
        <p:txBody>
          <a:bodyPr/>
          <a:lstStyle/>
          <a:p>
            <a:r>
              <a:rPr lang="en-US" dirty="0"/>
              <a:t>The parser that YACC generates calls </a:t>
            </a:r>
            <a:r>
              <a:rPr lang="en-US" dirty="0" err="1"/>
              <a:t>yylex</a:t>
            </a:r>
            <a:r>
              <a:rPr lang="en-US" dirty="0"/>
              <a:t>(). You might remember that Lex generates a function called </a:t>
            </a:r>
            <a:r>
              <a:rPr lang="en-US" dirty="0" err="1"/>
              <a:t>yylex</a:t>
            </a:r>
            <a:r>
              <a:rPr lang="en-US" dirty="0"/>
              <a:t>(). </a:t>
            </a:r>
          </a:p>
          <a:p>
            <a:r>
              <a:rPr lang="en-US" dirty="0"/>
              <a:t>Make sure that you call YACC in your Make script before you call Lex or your token list could get out of date/mismatch.</a:t>
            </a:r>
          </a:p>
          <a:p>
            <a:r>
              <a:rPr lang="en-US" dirty="0"/>
              <a:t>With these two tools, the “easy” part of building a compiler is semi-automated for you.</a:t>
            </a:r>
          </a:p>
          <a:p>
            <a:r>
              <a:rPr lang="en-US" dirty="0"/>
              <a:t>Notice that the YACC file is very similar to EBNF; it is pretty easy to go from a grammar to a YACC file.</a:t>
            </a:r>
          </a:p>
        </p:txBody>
      </p:sp>
    </p:spTree>
    <p:extLst>
      <p:ext uri="{BB962C8B-B14F-4D97-AF65-F5344CB8AC3E}">
        <p14:creationId xmlns:p14="http://schemas.microsoft.com/office/powerpoint/2010/main" val="33659094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this make an AST, though?</a:t>
            </a:r>
          </a:p>
        </p:txBody>
      </p:sp>
      <p:sp>
        <p:nvSpPr>
          <p:cNvPr id="3" name="Content Placeholder 2"/>
          <p:cNvSpPr>
            <a:spLocks noGrp="1"/>
          </p:cNvSpPr>
          <p:nvPr>
            <p:ph idx="1"/>
          </p:nvPr>
        </p:nvSpPr>
        <p:spPr/>
        <p:txBody>
          <a:bodyPr/>
          <a:lstStyle/>
          <a:p>
            <a:r>
              <a:rPr lang="en-US" dirty="0"/>
              <a:t>In our example, we called </a:t>
            </a:r>
            <a:r>
              <a:rPr lang="en-US" dirty="0" err="1"/>
              <a:t>printf</a:t>
            </a:r>
            <a:r>
              <a:rPr lang="en-US" dirty="0"/>
              <a:t>() every time we completed a reduction.</a:t>
            </a:r>
          </a:p>
          <a:p>
            <a:r>
              <a:rPr lang="en-US" dirty="0"/>
              <a:t>What if, instead, we created a new node and added it to the AST?</a:t>
            </a:r>
          </a:p>
          <a:p>
            <a:r>
              <a:rPr lang="en-US" dirty="0"/>
              <a:t>YACC has the ability to add to the datatype of the stack in a C union</a:t>
            </a:r>
          </a:p>
          <a:p>
            <a:pPr lvl="1"/>
            <a:r>
              <a:rPr lang="en-US" dirty="0"/>
              <a:t>What if we put a pointer to the current AST node in that union?</a:t>
            </a:r>
          </a:p>
        </p:txBody>
      </p:sp>
    </p:spTree>
    <p:extLst>
      <p:ext uri="{BB962C8B-B14F-4D97-AF65-F5344CB8AC3E}">
        <p14:creationId xmlns:p14="http://schemas.microsoft.com/office/powerpoint/2010/main" val="18259713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YACC Alternatives</a:t>
            </a:r>
          </a:p>
        </p:txBody>
      </p:sp>
      <p:sp>
        <p:nvSpPr>
          <p:cNvPr id="3" name="Content Placeholder 2"/>
          <p:cNvSpPr>
            <a:spLocks noGrp="1"/>
          </p:cNvSpPr>
          <p:nvPr>
            <p:ph idx="1"/>
          </p:nvPr>
        </p:nvSpPr>
        <p:spPr/>
        <p:txBody>
          <a:bodyPr/>
          <a:lstStyle/>
          <a:p>
            <a:r>
              <a:rPr lang="en-US" dirty="0"/>
              <a:t>YACC is over 40 years old!</a:t>
            </a:r>
          </a:p>
          <a:p>
            <a:r>
              <a:rPr lang="en-US" dirty="0"/>
              <a:t>But it is still just as good as ever – code doesn’t really rot</a:t>
            </a:r>
          </a:p>
          <a:p>
            <a:r>
              <a:rPr lang="en-US" dirty="0"/>
              <a:t>Bison is a GNU version of YACC (pun intended)</a:t>
            </a:r>
          </a:p>
          <a:p>
            <a:r>
              <a:rPr lang="en-US" dirty="0"/>
              <a:t>ANTLR is a Java alternative that generates parsers in many different languages</a:t>
            </a:r>
          </a:p>
          <a:p>
            <a:r>
              <a:rPr lang="en-US" dirty="0"/>
              <a:t>Dozens more…</a:t>
            </a:r>
          </a:p>
          <a:p>
            <a:endParaRPr lang="en-US" dirty="0"/>
          </a:p>
          <a:p>
            <a:endParaRPr lang="en-US" dirty="0"/>
          </a:p>
          <a:p>
            <a:endParaRPr lang="en-US" dirty="0"/>
          </a:p>
        </p:txBody>
      </p:sp>
    </p:spTree>
    <p:extLst>
      <p:ext uri="{BB962C8B-B14F-4D97-AF65-F5344CB8AC3E}">
        <p14:creationId xmlns:p14="http://schemas.microsoft.com/office/powerpoint/2010/main" val="1421581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an AST?</a:t>
            </a:r>
          </a:p>
        </p:txBody>
      </p:sp>
      <p:sp>
        <p:nvSpPr>
          <p:cNvPr id="3" name="Content Placeholder 2"/>
          <p:cNvSpPr>
            <a:spLocks noGrp="1"/>
          </p:cNvSpPr>
          <p:nvPr>
            <p:ph idx="1"/>
          </p:nvPr>
        </p:nvSpPr>
        <p:spPr/>
        <p:txBody>
          <a:bodyPr/>
          <a:lstStyle/>
          <a:p>
            <a:r>
              <a:rPr lang="en-US" dirty="0"/>
              <a:t>An AST is a tree, much like what you might have constructed in an algorithm class.</a:t>
            </a:r>
          </a:p>
          <a:p>
            <a:r>
              <a:rPr lang="en-US" dirty="0"/>
              <a:t>It’s structure is NOT ordered for sorting. It’s structure mirrors the structure of the program that it represents.</a:t>
            </a:r>
          </a:p>
          <a:p>
            <a:r>
              <a:rPr lang="en-US" dirty="0"/>
              <a:t>A node in an AST generally represents a single lexeme, but there are exceptions to that rule.</a:t>
            </a:r>
          </a:p>
        </p:txBody>
      </p:sp>
    </p:spTree>
    <p:extLst>
      <p:ext uri="{BB962C8B-B14F-4D97-AF65-F5344CB8AC3E}">
        <p14:creationId xmlns:p14="http://schemas.microsoft.com/office/powerpoint/2010/main" val="120502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Trees</a:t>
            </a:r>
          </a:p>
        </p:txBody>
      </p:sp>
      <p:sp>
        <p:nvSpPr>
          <p:cNvPr id="3" name="Content Placeholder 2"/>
          <p:cNvSpPr>
            <a:spLocks noGrp="1"/>
          </p:cNvSpPr>
          <p:nvPr>
            <p:ph idx="1"/>
          </p:nvPr>
        </p:nvSpPr>
        <p:spPr/>
        <p:txBody>
          <a:bodyPr/>
          <a:lstStyle/>
          <a:p>
            <a:pPr marL="0" indent="0">
              <a:buNone/>
            </a:pPr>
            <a:r>
              <a:rPr lang="en-US" dirty="0"/>
              <a:t>Often, we only think about trees as binary trees. Each node has a left and a right.</a:t>
            </a:r>
          </a:p>
          <a:p>
            <a:pPr marL="0" indent="0">
              <a:buNone/>
            </a:pPr>
            <a:endParaRPr lang="en-US" dirty="0"/>
          </a:p>
          <a:p>
            <a:pPr marL="0" indent="0">
              <a:buNone/>
            </a:pPr>
            <a:r>
              <a:rPr lang="en-US" dirty="0"/>
              <a:t>Binary trees are great for sorting, since there are only 2 choices – something is either less than or greater than the current node.</a:t>
            </a:r>
          </a:p>
          <a:p>
            <a:pPr marL="0" indent="0">
              <a:buNone/>
            </a:pPr>
            <a:endParaRPr lang="en-US" dirty="0"/>
          </a:p>
          <a:p>
            <a:pPr marL="0" indent="0">
              <a:buNone/>
            </a:pPr>
            <a:r>
              <a:rPr lang="en-US" dirty="0"/>
              <a:t>We can, however, have non-binary trees; multiple references to descendants or neighbors, even. </a:t>
            </a:r>
          </a:p>
        </p:txBody>
      </p:sp>
    </p:spTree>
    <p:extLst>
      <p:ext uri="{BB962C8B-B14F-4D97-AF65-F5344CB8AC3E}">
        <p14:creationId xmlns:p14="http://schemas.microsoft.com/office/powerpoint/2010/main" val="4091466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42090" y="338784"/>
            <a:ext cx="40957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a:t>
            </a:r>
          </a:p>
        </p:txBody>
      </p:sp>
      <p:sp>
        <p:nvSpPr>
          <p:cNvPr id="5" name="Rectangle 4"/>
          <p:cNvSpPr/>
          <p:nvPr/>
        </p:nvSpPr>
        <p:spPr>
          <a:xfrm>
            <a:off x="5632798" y="338785"/>
            <a:ext cx="40957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a:t>
            </a:r>
          </a:p>
        </p:txBody>
      </p:sp>
      <p:sp>
        <p:nvSpPr>
          <p:cNvPr id="6" name="Rectangle 5"/>
          <p:cNvSpPr/>
          <p:nvPr/>
        </p:nvSpPr>
        <p:spPr>
          <a:xfrm>
            <a:off x="9621658" y="338784"/>
            <a:ext cx="40957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t>
            </a:r>
          </a:p>
        </p:txBody>
      </p:sp>
      <p:grpSp>
        <p:nvGrpSpPr>
          <p:cNvPr id="14" name="Group 13"/>
          <p:cNvGrpSpPr/>
          <p:nvPr/>
        </p:nvGrpSpPr>
        <p:grpSpPr>
          <a:xfrm>
            <a:off x="306654" y="1438050"/>
            <a:ext cx="2987023" cy="476250"/>
            <a:chOff x="198441" y="1459693"/>
            <a:chExt cx="2987023" cy="476250"/>
          </a:xfrm>
        </p:grpSpPr>
        <p:sp>
          <p:nvSpPr>
            <p:cNvPr id="9" name="Rectangle 8"/>
            <p:cNvSpPr/>
            <p:nvPr/>
          </p:nvSpPr>
          <p:spPr>
            <a:xfrm>
              <a:off x="198441" y="1459693"/>
              <a:ext cx="40957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a:t>
              </a:r>
            </a:p>
          </p:txBody>
        </p:sp>
        <p:sp>
          <p:nvSpPr>
            <p:cNvPr id="10" name="Rectangle 9"/>
            <p:cNvSpPr/>
            <p:nvPr/>
          </p:nvSpPr>
          <p:spPr>
            <a:xfrm>
              <a:off x="816159" y="1459693"/>
              <a:ext cx="40957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a:t>
              </a:r>
            </a:p>
          </p:txBody>
        </p:sp>
        <p:sp>
          <p:nvSpPr>
            <p:cNvPr id="11" name="Rectangle 10"/>
            <p:cNvSpPr/>
            <p:nvPr/>
          </p:nvSpPr>
          <p:spPr>
            <a:xfrm>
              <a:off x="1433877" y="1459693"/>
              <a:ext cx="40957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t>
              </a:r>
            </a:p>
          </p:txBody>
        </p:sp>
        <p:sp>
          <p:nvSpPr>
            <p:cNvPr id="12" name="Rectangle 11"/>
            <p:cNvSpPr/>
            <p:nvPr/>
          </p:nvSpPr>
          <p:spPr>
            <a:xfrm>
              <a:off x="2104883" y="1459693"/>
              <a:ext cx="40957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
              </a:r>
            </a:p>
          </p:txBody>
        </p:sp>
        <p:sp>
          <p:nvSpPr>
            <p:cNvPr id="13" name="Rectangle 12"/>
            <p:cNvSpPr/>
            <p:nvPr/>
          </p:nvSpPr>
          <p:spPr>
            <a:xfrm>
              <a:off x="2775889" y="1459693"/>
              <a:ext cx="40957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a:t>
              </a:r>
            </a:p>
          </p:txBody>
        </p:sp>
      </p:grpSp>
      <p:grpSp>
        <p:nvGrpSpPr>
          <p:cNvPr id="15" name="Group 14"/>
          <p:cNvGrpSpPr/>
          <p:nvPr/>
        </p:nvGrpSpPr>
        <p:grpSpPr>
          <a:xfrm>
            <a:off x="4397362" y="1438050"/>
            <a:ext cx="2987023" cy="476250"/>
            <a:chOff x="198441" y="1459693"/>
            <a:chExt cx="2987023" cy="476250"/>
          </a:xfrm>
        </p:grpSpPr>
        <p:sp>
          <p:nvSpPr>
            <p:cNvPr id="16" name="Rectangle 15"/>
            <p:cNvSpPr/>
            <p:nvPr/>
          </p:nvSpPr>
          <p:spPr>
            <a:xfrm>
              <a:off x="198441" y="1459693"/>
              <a:ext cx="40957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a:t>
              </a:r>
            </a:p>
          </p:txBody>
        </p:sp>
        <p:sp>
          <p:nvSpPr>
            <p:cNvPr id="17" name="Rectangle 16"/>
            <p:cNvSpPr/>
            <p:nvPr/>
          </p:nvSpPr>
          <p:spPr>
            <a:xfrm>
              <a:off x="816159" y="1459693"/>
              <a:ext cx="40957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a:t>
              </a:r>
            </a:p>
          </p:txBody>
        </p:sp>
        <p:sp>
          <p:nvSpPr>
            <p:cNvPr id="18" name="Rectangle 17"/>
            <p:cNvSpPr/>
            <p:nvPr/>
          </p:nvSpPr>
          <p:spPr>
            <a:xfrm>
              <a:off x="1433877" y="1459693"/>
              <a:ext cx="40957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t>
              </a:r>
            </a:p>
          </p:txBody>
        </p:sp>
        <p:sp>
          <p:nvSpPr>
            <p:cNvPr id="19" name="Rectangle 18"/>
            <p:cNvSpPr/>
            <p:nvPr/>
          </p:nvSpPr>
          <p:spPr>
            <a:xfrm>
              <a:off x="2104883" y="1459693"/>
              <a:ext cx="40957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
              </a:r>
            </a:p>
          </p:txBody>
        </p:sp>
        <p:sp>
          <p:nvSpPr>
            <p:cNvPr id="20" name="Rectangle 19"/>
            <p:cNvSpPr/>
            <p:nvPr/>
          </p:nvSpPr>
          <p:spPr>
            <a:xfrm>
              <a:off x="2775889" y="1459693"/>
              <a:ext cx="40957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a:t>
              </a:r>
            </a:p>
          </p:txBody>
        </p:sp>
      </p:grpSp>
      <p:grpSp>
        <p:nvGrpSpPr>
          <p:cNvPr id="21" name="Group 20"/>
          <p:cNvGrpSpPr/>
          <p:nvPr/>
        </p:nvGrpSpPr>
        <p:grpSpPr>
          <a:xfrm>
            <a:off x="8402145" y="1438050"/>
            <a:ext cx="2987023" cy="476250"/>
            <a:chOff x="198441" y="1459693"/>
            <a:chExt cx="2987023" cy="476250"/>
          </a:xfrm>
        </p:grpSpPr>
        <p:sp>
          <p:nvSpPr>
            <p:cNvPr id="22" name="Rectangle 21"/>
            <p:cNvSpPr/>
            <p:nvPr/>
          </p:nvSpPr>
          <p:spPr>
            <a:xfrm>
              <a:off x="198441" y="1459693"/>
              <a:ext cx="40957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a:t>
              </a:r>
            </a:p>
          </p:txBody>
        </p:sp>
        <p:sp>
          <p:nvSpPr>
            <p:cNvPr id="23" name="Rectangle 22"/>
            <p:cNvSpPr/>
            <p:nvPr/>
          </p:nvSpPr>
          <p:spPr>
            <a:xfrm>
              <a:off x="816159" y="1459693"/>
              <a:ext cx="40957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a:t>
              </a:r>
            </a:p>
          </p:txBody>
        </p:sp>
        <p:sp>
          <p:nvSpPr>
            <p:cNvPr id="24" name="Rectangle 23"/>
            <p:cNvSpPr/>
            <p:nvPr/>
          </p:nvSpPr>
          <p:spPr>
            <a:xfrm>
              <a:off x="1433877" y="1459693"/>
              <a:ext cx="40957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t>
              </a:r>
            </a:p>
          </p:txBody>
        </p:sp>
        <p:sp>
          <p:nvSpPr>
            <p:cNvPr id="25" name="Rectangle 24"/>
            <p:cNvSpPr/>
            <p:nvPr/>
          </p:nvSpPr>
          <p:spPr>
            <a:xfrm>
              <a:off x="2104883" y="1459693"/>
              <a:ext cx="40957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
              </a:r>
            </a:p>
          </p:txBody>
        </p:sp>
        <p:sp>
          <p:nvSpPr>
            <p:cNvPr id="26" name="Rectangle 25"/>
            <p:cNvSpPr/>
            <p:nvPr/>
          </p:nvSpPr>
          <p:spPr>
            <a:xfrm>
              <a:off x="2775889" y="1459693"/>
              <a:ext cx="40957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a:t>
              </a:r>
            </a:p>
          </p:txBody>
        </p:sp>
      </p:grpSp>
      <p:sp>
        <p:nvSpPr>
          <p:cNvPr id="27" name="TextBox 26"/>
          <p:cNvSpPr txBox="1"/>
          <p:nvPr/>
        </p:nvSpPr>
        <p:spPr>
          <a:xfrm>
            <a:off x="11210925" y="90721"/>
            <a:ext cx="715260" cy="1015663"/>
          </a:xfrm>
          <a:prstGeom prst="rect">
            <a:avLst/>
          </a:prstGeom>
          <a:noFill/>
        </p:spPr>
        <p:txBody>
          <a:bodyPr wrap="none" rtlCol="0">
            <a:spAutoFit/>
          </a:bodyPr>
          <a:lstStyle/>
          <a:p>
            <a:r>
              <a:rPr lang="en-US" sz="6000" dirty="0"/>
              <a:t>…</a:t>
            </a:r>
          </a:p>
        </p:txBody>
      </p:sp>
      <p:cxnSp>
        <p:nvCxnSpPr>
          <p:cNvPr id="29" name="Straight Arrow Connector 28"/>
          <p:cNvCxnSpPr/>
          <p:nvPr/>
        </p:nvCxnSpPr>
        <p:spPr>
          <a:xfrm flipH="1">
            <a:off x="578940" y="885768"/>
            <a:ext cx="941453" cy="4668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1195754" y="896758"/>
            <a:ext cx="432852" cy="4559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1688123" y="896758"/>
            <a:ext cx="48696" cy="4559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1904549" y="885768"/>
            <a:ext cx="454495" cy="4668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2001940" y="871114"/>
            <a:ext cx="1006382" cy="4815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4645211" y="911412"/>
            <a:ext cx="941453" cy="4668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5262025" y="922402"/>
            <a:ext cx="432852" cy="4559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5754394" y="922402"/>
            <a:ext cx="48696" cy="4559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5970820" y="911412"/>
            <a:ext cx="454495" cy="4668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6068211" y="896758"/>
            <a:ext cx="1006382" cy="4815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8643876" y="900422"/>
            <a:ext cx="941453" cy="4668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9260690" y="911412"/>
            <a:ext cx="432852" cy="4559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9753059" y="911412"/>
            <a:ext cx="48696" cy="4559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9969485" y="900422"/>
            <a:ext cx="454495" cy="4668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10066876" y="885768"/>
            <a:ext cx="1006382" cy="4815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8213" y="2174011"/>
            <a:ext cx="1022909" cy="369332"/>
          </a:xfrm>
          <a:prstGeom prst="rect">
            <a:avLst/>
          </a:prstGeom>
          <a:noFill/>
          <a:ln>
            <a:solidFill>
              <a:schemeClr val="accent2"/>
            </a:solidFill>
          </a:ln>
        </p:spPr>
        <p:txBody>
          <a:bodyPr wrap="none" rtlCol="0">
            <a:spAutoFit/>
          </a:bodyPr>
          <a:lstStyle/>
          <a:p>
            <a:r>
              <a:rPr lang="en-US" dirty="0"/>
              <a:t>Aardvark</a:t>
            </a:r>
          </a:p>
        </p:txBody>
      </p:sp>
      <p:cxnSp>
        <p:nvCxnSpPr>
          <p:cNvPr id="55" name="Straight Connector 54"/>
          <p:cNvCxnSpPr/>
          <p:nvPr/>
        </p:nvCxnSpPr>
        <p:spPr>
          <a:xfrm flipH="1" flipV="1">
            <a:off x="619667" y="1914300"/>
            <a:ext cx="1" cy="2597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flipV="1">
            <a:off x="1819914" y="1914300"/>
            <a:ext cx="1" cy="25971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520393" y="2174011"/>
            <a:ext cx="1000082" cy="923330"/>
          </a:xfrm>
          <a:prstGeom prst="rect">
            <a:avLst/>
          </a:prstGeom>
          <a:noFill/>
          <a:ln>
            <a:solidFill>
              <a:schemeClr val="accent2"/>
            </a:solidFill>
          </a:ln>
        </p:spPr>
        <p:txBody>
          <a:bodyPr wrap="none" rtlCol="0">
            <a:spAutoFit/>
          </a:bodyPr>
          <a:lstStyle/>
          <a:p>
            <a:r>
              <a:rPr lang="en-US" dirty="0"/>
              <a:t>Accept</a:t>
            </a:r>
          </a:p>
          <a:p>
            <a:r>
              <a:rPr lang="en-US" dirty="0"/>
              <a:t>Accede</a:t>
            </a:r>
          </a:p>
          <a:p>
            <a:r>
              <a:rPr lang="en-US" dirty="0"/>
              <a:t>Accident</a:t>
            </a:r>
          </a:p>
        </p:txBody>
      </p:sp>
      <p:sp>
        <p:nvSpPr>
          <p:cNvPr id="60" name="TextBox 59"/>
          <p:cNvSpPr txBox="1"/>
          <p:nvPr/>
        </p:nvSpPr>
        <p:spPr>
          <a:xfrm>
            <a:off x="3806855" y="2174011"/>
            <a:ext cx="918841" cy="923330"/>
          </a:xfrm>
          <a:prstGeom prst="rect">
            <a:avLst/>
          </a:prstGeom>
          <a:noFill/>
          <a:ln>
            <a:solidFill>
              <a:schemeClr val="accent2"/>
            </a:solidFill>
          </a:ln>
        </p:spPr>
        <p:txBody>
          <a:bodyPr wrap="none" rtlCol="0">
            <a:spAutoFit/>
          </a:bodyPr>
          <a:lstStyle/>
          <a:p>
            <a:r>
              <a:rPr lang="en-US" dirty="0"/>
              <a:t>Bad</a:t>
            </a:r>
          </a:p>
          <a:p>
            <a:r>
              <a:rPr lang="en-US" dirty="0"/>
              <a:t>Ball</a:t>
            </a:r>
          </a:p>
          <a:p>
            <a:r>
              <a:rPr lang="en-US" dirty="0"/>
              <a:t>Balance</a:t>
            </a:r>
          </a:p>
        </p:txBody>
      </p:sp>
      <p:cxnSp>
        <p:nvCxnSpPr>
          <p:cNvPr id="61" name="Straight Connector 60"/>
          <p:cNvCxnSpPr/>
          <p:nvPr/>
        </p:nvCxnSpPr>
        <p:spPr>
          <a:xfrm flipH="1" flipV="1">
            <a:off x="4506200" y="1914299"/>
            <a:ext cx="1" cy="25971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6720176" y="2174010"/>
            <a:ext cx="890628" cy="1200329"/>
          </a:xfrm>
          <a:prstGeom prst="rect">
            <a:avLst/>
          </a:prstGeom>
          <a:noFill/>
          <a:ln>
            <a:solidFill>
              <a:schemeClr val="accent2"/>
            </a:solidFill>
          </a:ln>
        </p:spPr>
        <p:txBody>
          <a:bodyPr wrap="none" rtlCol="0">
            <a:spAutoFit/>
          </a:bodyPr>
          <a:lstStyle/>
          <a:p>
            <a:r>
              <a:rPr lang="en-US" dirty="0"/>
              <a:t>Bell</a:t>
            </a:r>
          </a:p>
          <a:p>
            <a:r>
              <a:rPr lang="en-US" dirty="0"/>
              <a:t>Believe</a:t>
            </a:r>
          </a:p>
          <a:p>
            <a:r>
              <a:rPr lang="en-US" dirty="0"/>
              <a:t>Beyond</a:t>
            </a:r>
          </a:p>
          <a:p>
            <a:r>
              <a:rPr lang="en-US" dirty="0"/>
              <a:t>Bend</a:t>
            </a:r>
          </a:p>
        </p:txBody>
      </p:sp>
      <p:cxnSp>
        <p:nvCxnSpPr>
          <p:cNvPr id="63" name="Straight Connector 62"/>
          <p:cNvCxnSpPr/>
          <p:nvPr/>
        </p:nvCxnSpPr>
        <p:spPr>
          <a:xfrm flipH="1" flipV="1">
            <a:off x="7179349" y="1914298"/>
            <a:ext cx="1" cy="25971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302466" y="2174010"/>
            <a:ext cx="990977" cy="1477328"/>
          </a:xfrm>
          <a:prstGeom prst="rect">
            <a:avLst/>
          </a:prstGeom>
          <a:noFill/>
          <a:ln>
            <a:solidFill>
              <a:schemeClr val="accent2"/>
            </a:solidFill>
          </a:ln>
        </p:spPr>
        <p:txBody>
          <a:bodyPr wrap="none" rtlCol="0">
            <a:spAutoFit/>
          </a:bodyPr>
          <a:lstStyle/>
          <a:p>
            <a:r>
              <a:rPr lang="en-US" dirty="0"/>
              <a:t>Cat</a:t>
            </a:r>
          </a:p>
          <a:p>
            <a:r>
              <a:rPr lang="en-US" dirty="0"/>
              <a:t>Caper</a:t>
            </a:r>
          </a:p>
          <a:p>
            <a:r>
              <a:rPr lang="en-US" dirty="0"/>
              <a:t>Cadence</a:t>
            </a:r>
          </a:p>
          <a:p>
            <a:r>
              <a:rPr lang="en-US" dirty="0"/>
              <a:t>Call</a:t>
            </a:r>
          </a:p>
          <a:p>
            <a:r>
              <a:rPr lang="en-US" dirty="0"/>
              <a:t>Camp</a:t>
            </a:r>
          </a:p>
        </p:txBody>
      </p:sp>
      <p:cxnSp>
        <p:nvCxnSpPr>
          <p:cNvPr id="65" name="Straight Connector 64"/>
          <p:cNvCxnSpPr/>
          <p:nvPr/>
        </p:nvCxnSpPr>
        <p:spPr>
          <a:xfrm flipH="1" flipV="1">
            <a:off x="8531060" y="1914297"/>
            <a:ext cx="1" cy="25971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10893679" y="2174008"/>
            <a:ext cx="813043" cy="923330"/>
          </a:xfrm>
          <a:prstGeom prst="rect">
            <a:avLst/>
          </a:prstGeom>
          <a:noFill/>
          <a:ln>
            <a:solidFill>
              <a:schemeClr val="accent2"/>
            </a:solidFill>
          </a:ln>
        </p:spPr>
        <p:txBody>
          <a:bodyPr wrap="none" rtlCol="0">
            <a:spAutoFit/>
          </a:bodyPr>
          <a:lstStyle/>
          <a:p>
            <a:r>
              <a:rPr lang="en-US" dirty="0"/>
              <a:t>Cell</a:t>
            </a:r>
          </a:p>
          <a:p>
            <a:r>
              <a:rPr lang="en-US" dirty="0"/>
              <a:t>Cent</a:t>
            </a:r>
          </a:p>
          <a:p>
            <a:r>
              <a:rPr lang="en-US" dirty="0"/>
              <a:t>Ceiling</a:t>
            </a:r>
          </a:p>
        </p:txBody>
      </p:sp>
      <p:cxnSp>
        <p:nvCxnSpPr>
          <p:cNvPr id="67" name="Straight Connector 66"/>
          <p:cNvCxnSpPr/>
          <p:nvPr/>
        </p:nvCxnSpPr>
        <p:spPr>
          <a:xfrm flipH="1" flipV="1">
            <a:off x="11189954" y="1914297"/>
            <a:ext cx="1" cy="25971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579749" y="4670309"/>
            <a:ext cx="7173310" cy="1569660"/>
          </a:xfrm>
          <a:prstGeom prst="rect">
            <a:avLst/>
          </a:prstGeom>
          <a:noFill/>
        </p:spPr>
        <p:txBody>
          <a:bodyPr wrap="none" rtlCol="0">
            <a:spAutoFit/>
          </a:bodyPr>
          <a:lstStyle/>
          <a:p>
            <a:r>
              <a:rPr lang="en-US" sz="2400" dirty="0"/>
              <a:t>This data structure is called a trie. </a:t>
            </a:r>
            <a:br>
              <a:rPr lang="en-US" sz="2400" dirty="0"/>
            </a:br>
            <a:r>
              <a:rPr lang="en-US" sz="2400" dirty="0"/>
              <a:t>We use 26 first level entries and 26 second level entries.</a:t>
            </a:r>
          </a:p>
          <a:p>
            <a:r>
              <a:rPr lang="en-US" sz="2400" dirty="0"/>
              <a:t>What are some pros and cons to this data structure?</a:t>
            </a:r>
          </a:p>
          <a:p>
            <a:r>
              <a:rPr lang="en-US" sz="2400" dirty="0"/>
              <a:t>How could we modify it to make it better?</a:t>
            </a:r>
          </a:p>
        </p:txBody>
      </p:sp>
    </p:spTree>
    <p:extLst>
      <p:ext uri="{BB962C8B-B14F-4D97-AF65-F5344CB8AC3E}">
        <p14:creationId xmlns:p14="http://schemas.microsoft.com/office/powerpoint/2010/main" val="3742717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17781"/>
            <a:ext cx="9144000" cy="2387600"/>
          </a:xfrm>
        </p:spPr>
        <p:txBody>
          <a:bodyPr>
            <a:normAutofit/>
          </a:bodyPr>
          <a:lstStyle/>
          <a:p>
            <a:r>
              <a:rPr lang="en-US" dirty="0"/>
              <a:t>OK, how do we make an AST?</a:t>
            </a:r>
          </a:p>
        </p:txBody>
      </p:sp>
    </p:spTree>
    <p:extLst>
      <p:ext uri="{BB962C8B-B14F-4D97-AF65-F5344CB8AC3E}">
        <p14:creationId xmlns:p14="http://schemas.microsoft.com/office/powerpoint/2010/main" val="2270487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19654</TotalTime>
  <Words>4385</Words>
  <Application>Microsoft Office PowerPoint</Application>
  <PresentationFormat>Widescreen</PresentationFormat>
  <Paragraphs>490</Paragraphs>
  <Slides>55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Calibri Light</vt:lpstr>
      <vt:lpstr>Consolas</vt:lpstr>
      <vt:lpstr>Office Theme</vt:lpstr>
      <vt:lpstr>Parsing</vt:lpstr>
      <vt:lpstr>When last we left our infant compiler…</vt:lpstr>
      <vt:lpstr>PowerPoint Presentation</vt:lpstr>
      <vt:lpstr>PowerPoint Presentation</vt:lpstr>
      <vt:lpstr>Remember in our lexer, we iterated over stream&lt;char&gt;  to create list&lt;lexeme&gt;  Now we will iterate over List&lt;Lexeme&gt; to create an AST – an abstract symbol tree.</vt:lpstr>
      <vt:lpstr>What’s an AST?</vt:lpstr>
      <vt:lpstr>Trees</vt:lpstr>
      <vt:lpstr>PowerPoint Presentation</vt:lpstr>
      <vt:lpstr>OK, how do we make an AST?</vt:lpstr>
      <vt:lpstr>We write a parser. A parser is a “little program” that takes that list of Lexemes as input and outputs an AST. </vt:lpstr>
      <vt:lpstr>This is a common pattern in compilers – a “pass” in which we loop over the input and transform it into different but related output.  This pattern is very “classic Computer Science” and is very easy to implement, think about and test.</vt:lpstr>
      <vt:lpstr>Variable = Expression while(Boolean) for (Statement; Boolean; Statement) if (Boolean)</vt:lpstr>
      <vt:lpstr>Any of this sound familiar?</vt:lpstr>
      <vt:lpstr>PowerPoint Presentation</vt:lpstr>
      <vt:lpstr>PowerPoint Presentation</vt:lpstr>
      <vt:lpstr>Defining a language</vt:lpstr>
      <vt:lpstr>Let’s look at a tiny language EBNF example and explore how it relates to an AST</vt:lpstr>
      <vt:lpstr>Consider this definition</vt:lpstr>
      <vt:lpstr>Consider this definition</vt:lpstr>
      <vt:lpstr>Each Terminal is a node of an AST!</vt:lpstr>
      <vt:lpstr>PowerPoint Presentation</vt:lpstr>
      <vt:lpstr>So what do we know?</vt:lpstr>
      <vt:lpstr>How do I design my AST?</vt:lpstr>
      <vt:lpstr>AST class hierarchy</vt:lpstr>
      <vt:lpstr>Ambiguity</vt:lpstr>
      <vt:lpstr>How do we deal with ambiguity in our grammar?</vt:lpstr>
      <vt:lpstr>How do we deal with ambiguity in our grammar?</vt:lpstr>
      <vt:lpstr>So how do we programmatically create an AST?</vt:lpstr>
      <vt:lpstr>Recursive Descent</vt:lpstr>
      <vt:lpstr>The magic phrase </vt:lpstr>
      <vt:lpstr>What kind of helper functions are helpful?</vt:lpstr>
      <vt:lpstr>Now we can start our “while” parser:</vt:lpstr>
      <vt:lpstr>Now what?</vt:lpstr>
      <vt:lpstr>And now?</vt:lpstr>
      <vt:lpstr>So far…</vt:lpstr>
      <vt:lpstr>Again, too complex:</vt:lpstr>
      <vt:lpstr>It sort of feels like we are procrastinating…</vt:lpstr>
      <vt:lpstr>ParseBlock</vt:lpstr>
      <vt:lpstr>Easy!</vt:lpstr>
      <vt:lpstr>What about options?</vt:lpstr>
      <vt:lpstr>Let’s consider ParseStatement </vt:lpstr>
      <vt:lpstr>Basic if’s</vt:lpstr>
      <vt:lpstr>One More super important helper function </vt:lpstr>
      <vt:lpstr>For these, we need to think about the lambda</vt:lpstr>
      <vt:lpstr>Don’t forget our goal!</vt:lpstr>
      <vt:lpstr>Key Takeaways from Recursive Descent</vt:lpstr>
      <vt:lpstr>A tale of three men…</vt:lpstr>
      <vt:lpstr>What problem were you trying to solve? As told by Stephen Johnson to Computer World Magazine… </vt:lpstr>
      <vt:lpstr>YACC – Yet Another Compiler Compiler</vt:lpstr>
      <vt:lpstr>How does it work?</vt:lpstr>
      <vt:lpstr>PowerPoint Presentation</vt:lpstr>
      <vt:lpstr>Lex and YACC work together!</vt:lpstr>
      <vt:lpstr>Lex and YACC work together!</vt:lpstr>
      <vt:lpstr>How does this make an AST, though?</vt:lpstr>
      <vt:lpstr>YACC Alternatives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Phipps</dc:creator>
  <cp:lastModifiedBy>Phipps, Michael</cp:lastModifiedBy>
  <cp:revision>55</cp:revision>
  <dcterms:created xsi:type="dcterms:W3CDTF">2016-03-08T23:48:07Z</dcterms:created>
  <dcterms:modified xsi:type="dcterms:W3CDTF">2023-06-15T16:52:43Z</dcterms:modified>
</cp:coreProperties>
</file>