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59"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5" r:id="rId38"/>
    <p:sldId id="297" r:id="rId39"/>
    <p:sldId id="293" r:id="rId40"/>
    <p:sldId id="294" r:id="rId41"/>
    <p:sldId id="296"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64" d="100"/>
          <a:sy n="64" d="100"/>
        </p:scale>
        <p:origin x="90" y="3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377F-CFF2-4CA3-80BB-C54F0C1E0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B41CB6-384D-4747-BBB8-596569951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7AB05-D13E-4FFF-871D-564F6BB77802}"/>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5" name="Footer Placeholder 4">
            <a:extLst>
              <a:ext uri="{FF2B5EF4-FFF2-40B4-BE49-F238E27FC236}">
                <a16:creationId xmlns:a16="http://schemas.microsoft.com/office/drawing/2014/main" id="{B037FFFE-BCAB-4E42-A9CE-E521A27DB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5CF8-CDB6-4001-B6BD-96306DF9364F}"/>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180816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795C-853B-472D-A965-61B1EFCA11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CD284E-2582-48C2-A087-A6D9023D93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A03B0-85DB-495B-B0B2-DA0A10B6B0D1}"/>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5" name="Footer Placeholder 4">
            <a:extLst>
              <a:ext uri="{FF2B5EF4-FFF2-40B4-BE49-F238E27FC236}">
                <a16:creationId xmlns:a16="http://schemas.microsoft.com/office/drawing/2014/main" id="{AB89CA42-2397-4189-A5E3-4DA1AB5BF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5348B-E7EC-4A1E-B767-01B529862E41}"/>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284326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E5945-EA48-42A7-909C-099B4E39C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2E446A-84C7-4B08-B173-99BACF21D6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73FD6-3DFD-4A87-A536-E140380D722F}"/>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5" name="Footer Placeholder 4">
            <a:extLst>
              <a:ext uri="{FF2B5EF4-FFF2-40B4-BE49-F238E27FC236}">
                <a16:creationId xmlns:a16="http://schemas.microsoft.com/office/drawing/2014/main" id="{D9E817E9-4F6B-4B12-94DF-29AD7D6BA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54B0C-E910-4AF1-ADFE-845E64572B4D}"/>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229857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7D4B-E7AA-45F6-A3E4-CC3585DED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9BA02-3F5F-4CA0-8860-8DA010DC5C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324B3-27E6-44ED-B4F8-86E5F538B29C}"/>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5" name="Footer Placeholder 4">
            <a:extLst>
              <a:ext uri="{FF2B5EF4-FFF2-40B4-BE49-F238E27FC236}">
                <a16:creationId xmlns:a16="http://schemas.microsoft.com/office/drawing/2014/main" id="{0B87169F-216D-4E40-9653-A6E444046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51FC5-CB65-4642-8BC9-BA513FF6C799}"/>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15201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971E-0C36-4AEC-8242-70F778988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C7723A-8628-46E7-8AB5-981681C78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4380AF-CC29-4F6B-8B5C-A60FD4FED38B}"/>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5" name="Footer Placeholder 4">
            <a:extLst>
              <a:ext uri="{FF2B5EF4-FFF2-40B4-BE49-F238E27FC236}">
                <a16:creationId xmlns:a16="http://schemas.microsoft.com/office/drawing/2014/main" id="{8F2FD4AA-20CC-4893-8DCA-A0F97F024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B684A-2023-424F-94CB-11582891D176}"/>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197044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C749-970B-4BD0-85D3-AFE242011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A7ADC-3F5A-4EFC-98F5-05D880A828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265B1E-56AF-423B-AADB-0C9FE8D877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CAA13-BB96-414C-9DF9-C41BC9289ADE}"/>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6" name="Footer Placeholder 5">
            <a:extLst>
              <a:ext uri="{FF2B5EF4-FFF2-40B4-BE49-F238E27FC236}">
                <a16:creationId xmlns:a16="http://schemas.microsoft.com/office/drawing/2014/main" id="{BEAA67A0-F258-4822-BEB9-AA1BC44EA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AE251-E648-4D8F-B56D-082156088416}"/>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89521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8354-214D-4B7E-AF0E-661770F5CB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793470-DDF2-4B6A-B03E-B6FCA5AA3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BC1138-9C97-4622-9C06-4314985981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9C0EEF-31E1-42C8-ABD4-A76568564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078E5B-5234-4D8F-8ACD-B4F14C1089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50E845-C0AF-4326-8D01-BE05B6B12D65}"/>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8" name="Footer Placeholder 7">
            <a:extLst>
              <a:ext uri="{FF2B5EF4-FFF2-40B4-BE49-F238E27FC236}">
                <a16:creationId xmlns:a16="http://schemas.microsoft.com/office/drawing/2014/main" id="{316E862F-DF6A-40A3-B716-C2B05CBC35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C43A2B-4C7F-4DEE-9431-97868355EF02}"/>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302065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4789-96B1-4F5E-A7F9-6DB9802E95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AA6F10-3A8B-4440-B8EA-ED89CBF9AA5B}"/>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4" name="Footer Placeholder 3">
            <a:extLst>
              <a:ext uri="{FF2B5EF4-FFF2-40B4-BE49-F238E27FC236}">
                <a16:creationId xmlns:a16="http://schemas.microsoft.com/office/drawing/2014/main" id="{BECD2D25-993C-43C6-9D93-35141D350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95D2D-547D-4FF9-BE7E-C9DB29E1EA35}"/>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59653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83FA4-0D37-47CC-A078-A256C48047DF}"/>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3" name="Footer Placeholder 2">
            <a:extLst>
              <a:ext uri="{FF2B5EF4-FFF2-40B4-BE49-F238E27FC236}">
                <a16:creationId xmlns:a16="http://schemas.microsoft.com/office/drawing/2014/main" id="{318B79E3-2693-4AAB-A44E-C3A80EC0B2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7608F-A2F0-4552-9CD1-1EE995108B36}"/>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356521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6A24-2139-44F3-ADD5-48FA3212C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1BB1E-EDE0-49F9-860E-49831A00E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17137-BB75-417F-A603-A49154895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A77B8A-300A-499A-8A69-B062F82BC3A2}"/>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6" name="Footer Placeholder 5">
            <a:extLst>
              <a:ext uri="{FF2B5EF4-FFF2-40B4-BE49-F238E27FC236}">
                <a16:creationId xmlns:a16="http://schemas.microsoft.com/office/drawing/2014/main" id="{C67A4F75-0902-4BA7-8F24-E0F2CD29E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9CF42-57FE-4C94-826E-6C9DB67EEEC7}"/>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6751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D6C8-E48D-4FEB-808B-A5B7582FB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46FC8-B317-430B-A361-D76C41773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6E6AF-83E4-46B9-953E-6CBA79666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840F3A-64F9-4013-A40C-C994E54E4AC7}"/>
              </a:ext>
            </a:extLst>
          </p:cNvPr>
          <p:cNvSpPr>
            <a:spLocks noGrp="1"/>
          </p:cNvSpPr>
          <p:nvPr>
            <p:ph type="dt" sz="half" idx="10"/>
          </p:nvPr>
        </p:nvSpPr>
        <p:spPr/>
        <p:txBody>
          <a:bodyPr/>
          <a:lstStyle/>
          <a:p>
            <a:fld id="{D91AE752-0E00-41D3-AEDB-129A2BD3FA1C}" type="datetimeFigureOut">
              <a:rPr lang="en-US" smtClean="0"/>
              <a:t>1/16/2019</a:t>
            </a:fld>
            <a:endParaRPr lang="en-US"/>
          </a:p>
        </p:txBody>
      </p:sp>
      <p:sp>
        <p:nvSpPr>
          <p:cNvPr id="6" name="Footer Placeholder 5">
            <a:extLst>
              <a:ext uri="{FF2B5EF4-FFF2-40B4-BE49-F238E27FC236}">
                <a16:creationId xmlns:a16="http://schemas.microsoft.com/office/drawing/2014/main" id="{C258176F-F27D-4A36-8CFC-13A90AE94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F6A0E-D66E-4ECE-B3CA-2109FF8248CD}"/>
              </a:ext>
            </a:extLst>
          </p:cNvPr>
          <p:cNvSpPr>
            <a:spLocks noGrp="1"/>
          </p:cNvSpPr>
          <p:nvPr>
            <p:ph type="sldNum" sz="quarter" idx="12"/>
          </p:nvPr>
        </p:nvSpPr>
        <p:spPr/>
        <p:txBody>
          <a:bodyPr/>
          <a:lstStyle/>
          <a:p>
            <a:fld id="{81254E46-7B9E-476E-B073-0199495F64CD}" type="slidenum">
              <a:rPr lang="en-US" smtClean="0"/>
              <a:t>‹#›</a:t>
            </a:fld>
            <a:endParaRPr lang="en-US"/>
          </a:p>
        </p:txBody>
      </p:sp>
    </p:spTree>
    <p:extLst>
      <p:ext uri="{BB962C8B-B14F-4D97-AF65-F5344CB8AC3E}">
        <p14:creationId xmlns:p14="http://schemas.microsoft.com/office/powerpoint/2010/main" val="337743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53A72-2DFA-4573-A3C5-CDF3DB718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3390B-E9A0-427B-B80A-F74CF9572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76718-8F64-44D2-B307-0EC18837C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AE752-0E00-41D3-AEDB-129A2BD3FA1C}" type="datetimeFigureOut">
              <a:rPr lang="en-US" smtClean="0"/>
              <a:t>1/16/2019</a:t>
            </a:fld>
            <a:endParaRPr lang="en-US"/>
          </a:p>
        </p:txBody>
      </p:sp>
      <p:sp>
        <p:nvSpPr>
          <p:cNvPr id="5" name="Footer Placeholder 4">
            <a:extLst>
              <a:ext uri="{FF2B5EF4-FFF2-40B4-BE49-F238E27FC236}">
                <a16:creationId xmlns:a16="http://schemas.microsoft.com/office/drawing/2014/main" id="{A57F0D07-BB0B-48F0-9A96-D74082B4D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A86ADC-9F46-4B8D-8F31-C0A67757A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4E46-7B9E-476E-B073-0199495F64CD}" type="slidenum">
              <a:rPr lang="en-US" smtClean="0"/>
              <a:t>‹#›</a:t>
            </a:fld>
            <a:endParaRPr lang="en-US"/>
          </a:p>
        </p:txBody>
      </p:sp>
    </p:spTree>
    <p:extLst>
      <p:ext uri="{BB962C8B-B14F-4D97-AF65-F5344CB8AC3E}">
        <p14:creationId xmlns:p14="http://schemas.microsoft.com/office/powerpoint/2010/main" val="158854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6A84-0205-4F75-87E6-BCBA8897B871}"/>
              </a:ext>
            </a:extLst>
          </p:cNvPr>
          <p:cNvSpPr>
            <a:spLocks noGrp="1"/>
          </p:cNvSpPr>
          <p:nvPr>
            <p:ph type="ctrTitle"/>
          </p:nvPr>
        </p:nvSpPr>
        <p:spPr>
          <a:xfrm>
            <a:off x="1325217" y="1122363"/>
            <a:ext cx="9462053" cy="2387600"/>
          </a:xfrm>
        </p:spPr>
        <p:txBody>
          <a:bodyPr/>
          <a:lstStyle/>
          <a:p>
            <a:r>
              <a:rPr lang="en-US" dirty="0"/>
              <a:t>Transpilers, Interpreters, VMs</a:t>
            </a:r>
          </a:p>
        </p:txBody>
      </p:sp>
      <p:sp>
        <p:nvSpPr>
          <p:cNvPr id="3" name="Subtitle 2">
            <a:extLst>
              <a:ext uri="{FF2B5EF4-FFF2-40B4-BE49-F238E27FC236}">
                <a16:creationId xmlns:a16="http://schemas.microsoft.com/office/drawing/2014/main" id="{88F72730-9C8B-47F1-9491-73A3FDDB0621}"/>
              </a:ext>
            </a:extLst>
          </p:cNvPr>
          <p:cNvSpPr>
            <a:spLocks noGrp="1"/>
          </p:cNvSpPr>
          <p:nvPr>
            <p:ph type="subTitle" idx="1"/>
          </p:nvPr>
        </p:nvSpPr>
        <p:spPr/>
        <p:txBody>
          <a:bodyPr/>
          <a:lstStyle/>
          <a:p>
            <a:r>
              <a:rPr lang="en-US" dirty="0"/>
              <a:t>How many crazy ways can you run code?</a:t>
            </a:r>
          </a:p>
        </p:txBody>
      </p:sp>
    </p:spTree>
    <p:extLst>
      <p:ext uri="{BB962C8B-B14F-4D97-AF65-F5344CB8AC3E}">
        <p14:creationId xmlns:p14="http://schemas.microsoft.com/office/powerpoint/2010/main" val="12302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5A16-B75E-4017-A202-F7A1B6CD61B4}"/>
              </a:ext>
            </a:extLst>
          </p:cNvPr>
          <p:cNvSpPr>
            <a:spLocks noGrp="1"/>
          </p:cNvSpPr>
          <p:nvPr>
            <p:ph type="title"/>
          </p:nvPr>
        </p:nvSpPr>
        <p:spPr/>
        <p:txBody>
          <a:bodyPr/>
          <a:lstStyle/>
          <a:p>
            <a:r>
              <a:rPr lang="en-US" dirty="0"/>
              <a:t>Disadvantages to Transpilers</a:t>
            </a:r>
          </a:p>
        </p:txBody>
      </p:sp>
      <p:sp>
        <p:nvSpPr>
          <p:cNvPr id="3" name="Content Placeholder 2">
            <a:extLst>
              <a:ext uri="{FF2B5EF4-FFF2-40B4-BE49-F238E27FC236}">
                <a16:creationId xmlns:a16="http://schemas.microsoft.com/office/drawing/2014/main" id="{9104FB75-5FD6-4D64-A6F5-2315E8D11F8C}"/>
              </a:ext>
            </a:extLst>
          </p:cNvPr>
          <p:cNvSpPr>
            <a:spLocks noGrp="1"/>
          </p:cNvSpPr>
          <p:nvPr>
            <p:ph idx="1"/>
          </p:nvPr>
        </p:nvSpPr>
        <p:spPr/>
        <p:txBody>
          <a:bodyPr/>
          <a:lstStyle/>
          <a:p>
            <a:pPr marL="0" indent="0">
              <a:buNone/>
            </a:pPr>
            <a:r>
              <a:rPr lang="en-US" dirty="0"/>
              <a:t>Dependency </a:t>
            </a:r>
          </a:p>
          <a:p>
            <a:pPr marL="0" indent="0">
              <a:buNone/>
            </a:pPr>
            <a:endParaRPr lang="en-US" dirty="0"/>
          </a:p>
          <a:p>
            <a:pPr marL="0" indent="0">
              <a:buNone/>
            </a:pPr>
            <a:r>
              <a:rPr lang="en-US" dirty="0"/>
              <a:t>You now depend on someone else’s work. If there is a bug, for example, in the C++ compiler that breaks someone’s code in your language, you need to track it down and try to patch it.</a:t>
            </a:r>
          </a:p>
        </p:txBody>
      </p:sp>
    </p:spTree>
    <p:extLst>
      <p:ext uri="{BB962C8B-B14F-4D97-AF65-F5344CB8AC3E}">
        <p14:creationId xmlns:p14="http://schemas.microsoft.com/office/powerpoint/2010/main" val="39191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5A16-B75E-4017-A202-F7A1B6CD61B4}"/>
              </a:ext>
            </a:extLst>
          </p:cNvPr>
          <p:cNvSpPr>
            <a:spLocks noGrp="1"/>
          </p:cNvSpPr>
          <p:nvPr>
            <p:ph type="title"/>
          </p:nvPr>
        </p:nvSpPr>
        <p:spPr/>
        <p:txBody>
          <a:bodyPr/>
          <a:lstStyle/>
          <a:p>
            <a:r>
              <a:rPr lang="en-US" dirty="0"/>
              <a:t>Disadvantages to Transpilers</a:t>
            </a:r>
          </a:p>
        </p:txBody>
      </p:sp>
      <p:sp>
        <p:nvSpPr>
          <p:cNvPr id="3" name="Content Placeholder 2">
            <a:extLst>
              <a:ext uri="{FF2B5EF4-FFF2-40B4-BE49-F238E27FC236}">
                <a16:creationId xmlns:a16="http://schemas.microsoft.com/office/drawing/2014/main" id="{9104FB75-5FD6-4D64-A6F5-2315E8D11F8C}"/>
              </a:ext>
            </a:extLst>
          </p:cNvPr>
          <p:cNvSpPr>
            <a:spLocks noGrp="1"/>
          </p:cNvSpPr>
          <p:nvPr>
            <p:ph idx="1"/>
          </p:nvPr>
        </p:nvSpPr>
        <p:spPr/>
        <p:txBody>
          <a:bodyPr/>
          <a:lstStyle/>
          <a:p>
            <a:pPr marL="0" indent="0">
              <a:buNone/>
            </a:pPr>
            <a:r>
              <a:rPr lang="en-US" dirty="0"/>
              <a:t>Dependency  2</a:t>
            </a:r>
          </a:p>
          <a:p>
            <a:pPr marL="0" indent="0">
              <a:buNone/>
            </a:pPr>
            <a:endParaRPr lang="en-US" dirty="0"/>
          </a:p>
          <a:p>
            <a:pPr marL="0" indent="0">
              <a:buNone/>
            </a:pPr>
            <a:r>
              <a:rPr lang="en-US" dirty="0"/>
              <a:t>Your users now have a more complex tool chain. If they want an executable (say, </a:t>
            </a:r>
            <a:r>
              <a:rPr lang="en-US" dirty="0" err="1"/>
              <a:t>Haxe</a:t>
            </a:r>
            <a:r>
              <a:rPr lang="en-US" dirty="0" err="1">
                <a:sym typeface="Wingdings" panose="05000000000000000000" pitchFamily="2" charset="2"/>
              </a:rPr>
              <a:t>C</a:t>
            </a:r>
            <a:r>
              <a:rPr lang="en-US" dirty="0">
                <a:sym typeface="Wingdings" panose="05000000000000000000" pitchFamily="2" charset="2"/>
              </a:rPr>
              <a:t>++X64), they now need to set up their build system to build in </a:t>
            </a:r>
            <a:r>
              <a:rPr lang="en-US" dirty="0" err="1">
                <a:sym typeface="Wingdings" panose="05000000000000000000" pitchFamily="2" charset="2"/>
              </a:rPr>
              <a:t>Haxe</a:t>
            </a:r>
            <a:r>
              <a:rPr lang="en-US" dirty="0">
                <a:sym typeface="Wingdings" panose="05000000000000000000" pitchFamily="2" charset="2"/>
              </a:rPr>
              <a:t>, then build in C++. They also have to have C++ installed.</a:t>
            </a:r>
            <a:endParaRPr lang="en-US" dirty="0"/>
          </a:p>
        </p:txBody>
      </p:sp>
    </p:spTree>
    <p:extLst>
      <p:ext uri="{BB962C8B-B14F-4D97-AF65-F5344CB8AC3E}">
        <p14:creationId xmlns:p14="http://schemas.microsoft.com/office/powerpoint/2010/main" val="57575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5A16-B75E-4017-A202-F7A1B6CD61B4}"/>
              </a:ext>
            </a:extLst>
          </p:cNvPr>
          <p:cNvSpPr>
            <a:spLocks noGrp="1"/>
          </p:cNvSpPr>
          <p:nvPr>
            <p:ph type="title"/>
          </p:nvPr>
        </p:nvSpPr>
        <p:spPr/>
        <p:txBody>
          <a:bodyPr/>
          <a:lstStyle/>
          <a:p>
            <a:r>
              <a:rPr lang="en-US" dirty="0"/>
              <a:t>Disadvantages to Transpilers</a:t>
            </a:r>
          </a:p>
        </p:txBody>
      </p:sp>
      <p:sp>
        <p:nvSpPr>
          <p:cNvPr id="3" name="Content Placeholder 2">
            <a:extLst>
              <a:ext uri="{FF2B5EF4-FFF2-40B4-BE49-F238E27FC236}">
                <a16:creationId xmlns:a16="http://schemas.microsoft.com/office/drawing/2014/main" id="{9104FB75-5FD6-4D64-A6F5-2315E8D11F8C}"/>
              </a:ext>
            </a:extLst>
          </p:cNvPr>
          <p:cNvSpPr>
            <a:spLocks noGrp="1"/>
          </p:cNvSpPr>
          <p:nvPr>
            <p:ph idx="1"/>
          </p:nvPr>
        </p:nvSpPr>
        <p:spPr/>
        <p:txBody>
          <a:bodyPr/>
          <a:lstStyle/>
          <a:p>
            <a:pPr marL="0" indent="0">
              <a:buNone/>
            </a:pPr>
            <a:r>
              <a:rPr lang="en-US" dirty="0"/>
              <a:t>Debugging</a:t>
            </a:r>
          </a:p>
          <a:p>
            <a:pPr marL="0" indent="0">
              <a:buNone/>
            </a:pPr>
            <a:endParaRPr lang="en-US" dirty="0"/>
          </a:p>
          <a:p>
            <a:pPr marL="0" indent="0">
              <a:buNone/>
            </a:pPr>
            <a:r>
              <a:rPr lang="en-US" dirty="0"/>
              <a:t>While it is easy for YOU to debug, since you know both the source and the intermediate language, any debugger (like </a:t>
            </a:r>
            <a:r>
              <a:rPr lang="en-US" dirty="0" err="1"/>
              <a:t>gdb</a:t>
            </a:r>
            <a:r>
              <a:rPr lang="en-US" dirty="0"/>
              <a:t>) that your end users use will only show the C++ (for example) source. Likewise, if you write TypeScript and deploy your web application, the browser’s debugger will show JavaScript. This can be confusing.</a:t>
            </a:r>
          </a:p>
        </p:txBody>
      </p:sp>
    </p:spTree>
    <p:extLst>
      <p:ext uri="{BB962C8B-B14F-4D97-AF65-F5344CB8AC3E}">
        <p14:creationId xmlns:p14="http://schemas.microsoft.com/office/powerpoint/2010/main" val="312387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FF6A-F324-4786-968D-C50204CD7341}"/>
              </a:ext>
            </a:extLst>
          </p:cNvPr>
          <p:cNvSpPr>
            <a:spLocks noGrp="1"/>
          </p:cNvSpPr>
          <p:nvPr>
            <p:ph type="title"/>
          </p:nvPr>
        </p:nvSpPr>
        <p:spPr/>
        <p:txBody>
          <a:bodyPr/>
          <a:lstStyle/>
          <a:p>
            <a:r>
              <a:rPr lang="en-US" dirty="0"/>
              <a:t>Transpilers</a:t>
            </a:r>
          </a:p>
        </p:txBody>
      </p:sp>
      <p:sp>
        <p:nvSpPr>
          <p:cNvPr id="3" name="Content Placeholder 2">
            <a:extLst>
              <a:ext uri="{FF2B5EF4-FFF2-40B4-BE49-F238E27FC236}">
                <a16:creationId xmlns:a16="http://schemas.microsoft.com/office/drawing/2014/main" id="{A7EA5204-2187-4C9B-BA7F-634021821437}"/>
              </a:ext>
            </a:extLst>
          </p:cNvPr>
          <p:cNvSpPr>
            <a:spLocks noGrp="1"/>
          </p:cNvSpPr>
          <p:nvPr>
            <p:ph idx="1"/>
          </p:nvPr>
        </p:nvSpPr>
        <p:spPr/>
        <p:txBody>
          <a:bodyPr/>
          <a:lstStyle/>
          <a:p>
            <a:r>
              <a:rPr lang="en-US" dirty="0"/>
              <a:t>Source </a:t>
            </a:r>
            <a:r>
              <a:rPr lang="en-US" dirty="0">
                <a:sym typeface="Wingdings" panose="05000000000000000000" pitchFamily="2" charset="2"/>
              </a:rPr>
              <a:t> Source Conversion</a:t>
            </a:r>
          </a:p>
          <a:p>
            <a:r>
              <a:rPr lang="en-US" dirty="0">
                <a:sym typeface="Wingdings" panose="05000000000000000000" pitchFamily="2" charset="2"/>
              </a:rPr>
              <a:t>Easy to write, easy for you to debug</a:t>
            </a:r>
          </a:p>
          <a:p>
            <a:r>
              <a:rPr lang="en-US" dirty="0">
                <a:sym typeface="Wingdings" panose="05000000000000000000" pitchFamily="2" charset="2"/>
              </a:rPr>
              <a:t>Portable, Optimized</a:t>
            </a:r>
          </a:p>
          <a:p>
            <a:endParaRPr lang="en-US" dirty="0">
              <a:sym typeface="Wingdings" panose="05000000000000000000" pitchFamily="2" charset="2"/>
            </a:endParaRPr>
          </a:p>
          <a:p>
            <a:r>
              <a:rPr lang="en-US" dirty="0">
                <a:sym typeface="Wingdings" panose="05000000000000000000" pitchFamily="2" charset="2"/>
              </a:rPr>
              <a:t>You are responsible for others’ code quality</a:t>
            </a:r>
          </a:p>
          <a:p>
            <a:r>
              <a:rPr lang="en-US" dirty="0">
                <a:sym typeface="Wingdings" panose="05000000000000000000" pitchFamily="2" charset="2"/>
              </a:rPr>
              <a:t>Your users have to install and use the intermediate language tools</a:t>
            </a:r>
          </a:p>
          <a:p>
            <a:r>
              <a:rPr lang="en-US" dirty="0">
                <a:sym typeface="Wingdings" panose="05000000000000000000" pitchFamily="2" charset="2"/>
              </a:rPr>
              <a:t>Debugging for your users is harder</a:t>
            </a:r>
          </a:p>
          <a:p>
            <a:r>
              <a:rPr lang="en-US" dirty="0">
                <a:sym typeface="Wingdings" panose="05000000000000000000" pitchFamily="2" charset="2"/>
              </a:rPr>
              <a:t>Looks less professional, less polished (my opinion)</a:t>
            </a:r>
          </a:p>
        </p:txBody>
      </p:sp>
    </p:spTree>
    <p:extLst>
      <p:ext uri="{BB962C8B-B14F-4D97-AF65-F5344CB8AC3E}">
        <p14:creationId xmlns:p14="http://schemas.microsoft.com/office/powerpoint/2010/main" val="207542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EEF1-50BB-4725-85B9-27A8A9BC6918}"/>
              </a:ext>
            </a:extLst>
          </p:cNvPr>
          <p:cNvSpPr>
            <a:spLocks noGrp="1"/>
          </p:cNvSpPr>
          <p:nvPr>
            <p:ph type="title"/>
          </p:nvPr>
        </p:nvSpPr>
        <p:spPr/>
        <p:txBody>
          <a:bodyPr/>
          <a:lstStyle/>
          <a:p>
            <a:r>
              <a:rPr lang="en-US" dirty="0"/>
              <a:t>Interpreters</a:t>
            </a:r>
          </a:p>
        </p:txBody>
      </p:sp>
      <p:sp>
        <p:nvSpPr>
          <p:cNvPr id="3" name="Content Placeholder 2">
            <a:extLst>
              <a:ext uri="{FF2B5EF4-FFF2-40B4-BE49-F238E27FC236}">
                <a16:creationId xmlns:a16="http://schemas.microsoft.com/office/drawing/2014/main" id="{FCA25839-2D62-49F0-9486-5EB686C45A56}"/>
              </a:ext>
            </a:extLst>
          </p:cNvPr>
          <p:cNvSpPr>
            <a:spLocks noGrp="1"/>
          </p:cNvSpPr>
          <p:nvPr>
            <p:ph idx="1"/>
          </p:nvPr>
        </p:nvSpPr>
        <p:spPr>
          <a:xfrm>
            <a:off x="838200" y="2828925"/>
            <a:ext cx="10515600" cy="1400175"/>
          </a:xfrm>
        </p:spPr>
        <p:txBody>
          <a:bodyPr/>
          <a:lstStyle/>
          <a:p>
            <a:pPr marL="0" indent="0">
              <a:buNone/>
            </a:pPr>
            <a:r>
              <a:rPr lang="en-US" dirty="0"/>
              <a:t>An interpreter is a backend that processes (runs) your AST. Often it is included in the same executable as your frontend. Sometimes they include basic editing functionality.</a:t>
            </a:r>
          </a:p>
        </p:txBody>
      </p:sp>
    </p:spTree>
    <p:extLst>
      <p:ext uri="{BB962C8B-B14F-4D97-AF65-F5344CB8AC3E}">
        <p14:creationId xmlns:p14="http://schemas.microsoft.com/office/powerpoint/2010/main" val="108404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B241-1F5D-42CE-9CCB-91561E69648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8B5377C-C000-4EB3-8AD3-9343C2D4D5FB}"/>
              </a:ext>
            </a:extLst>
          </p:cNvPr>
          <p:cNvSpPr>
            <a:spLocks noGrp="1"/>
          </p:cNvSpPr>
          <p:nvPr>
            <p:ph idx="1"/>
          </p:nvPr>
        </p:nvSpPr>
        <p:spPr/>
        <p:txBody>
          <a:bodyPr>
            <a:normAutofit fontScale="85000" lnSpcReduction="20000"/>
          </a:bodyPr>
          <a:lstStyle/>
          <a:p>
            <a:pPr marL="0" indent="0">
              <a:buNone/>
            </a:pPr>
            <a:r>
              <a:rPr lang="en-US" dirty="0"/>
              <a:t>BASIC</a:t>
            </a:r>
          </a:p>
          <a:p>
            <a:pPr marL="0" indent="0">
              <a:buNone/>
            </a:pPr>
            <a:endParaRPr lang="en-US" dirty="0"/>
          </a:p>
          <a:p>
            <a:pPr marL="0" indent="0">
              <a:buNone/>
            </a:pPr>
            <a:r>
              <a:rPr lang="en-US" dirty="0"/>
              <a:t>JavaScript (more on this later)</a:t>
            </a:r>
          </a:p>
          <a:p>
            <a:pPr marL="0" indent="0">
              <a:buNone/>
            </a:pPr>
            <a:endParaRPr lang="en-US" dirty="0"/>
          </a:p>
          <a:p>
            <a:pPr marL="0" indent="0">
              <a:buNone/>
            </a:pPr>
            <a:r>
              <a:rPr lang="en-US" dirty="0"/>
              <a:t>Scheme</a:t>
            </a:r>
          </a:p>
          <a:p>
            <a:pPr marL="0" indent="0">
              <a:buNone/>
            </a:pPr>
            <a:endParaRPr lang="en-US" dirty="0"/>
          </a:p>
          <a:p>
            <a:pPr marL="0" indent="0">
              <a:buNone/>
            </a:pPr>
            <a:r>
              <a:rPr lang="en-US" dirty="0"/>
              <a:t>Prolog</a:t>
            </a:r>
          </a:p>
          <a:p>
            <a:pPr marL="0" indent="0">
              <a:buNone/>
            </a:pPr>
            <a:endParaRPr lang="en-US" dirty="0"/>
          </a:p>
          <a:p>
            <a:pPr marL="0" indent="0">
              <a:buNone/>
            </a:pPr>
            <a:r>
              <a:rPr lang="en-US" dirty="0"/>
              <a:t>Python</a:t>
            </a:r>
          </a:p>
          <a:p>
            <a:pPr marL="0" indent="0">
              <a:buNone/>
            </a:pPr>
            <a:endParaRPr lang="en-US" dirty="0"/>
          </a:p>
          <a:p>
            <a:pPr marL="0" indent="0">
              <a:buNone/>
            </a:pPr>
            <a:r>
              <a:rPr lang="en-US" dirty="0"/>
              <a:t>AWK</a:t>
            </a:r>
          </a:p>
        </p:txBody>
      </p:sp>
    </p:spTree>
    <p:extLst>
      <p:ext uri="{BB962C8B-B14F-4D97-AF65-F5344CB8AC3E}">
        <p14:creationId xmlns:p14="http://schemas.microsoft.com/office/powerpoint/2010/main" val="342290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Interpreter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Easy to build</a:t>
            </a:r>
          </a:p>
          <a:p>
            <a:pPr marL="0" indent="0">
              <a:buNone/>
            </a:pPr>
            <a:endParaRPr lang="en-US" dirty="0"/>
          </a:p>
          <a:p>
            <a:pPr marL="0" indent="0">
              <a:buNone/>
            </a:pPr>
            <a:r>
              <a:rPr lang="en-US" dirty="0"/>
              <a:t>You don’t need to know assembly/machine language or C++ or any specific target language. Any language can be used to build an interpreter.</a:t>
            </a:r>
          </a:p>
        </p:txBody>
      </p:sp>
    </p:spTree>
    <p:extLst>
      <p:ext uri="{BB962C8B-B14F-4D97-AF65-F5344CB8AC3E}">
        <p14:creationId xmlns:p14="http://schemas.microsoft.com/office/powerpoint/2010/main" val="2796469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Interpreter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Easy to debug (as a language developer)</a:t>
            </a:r>
          </a:p>
          <a:p>
            <a:pPr marL="0" indent="0">
              <a:buNone/>
            </a:pPr>
            <a:endParaRPr lang="en-US" dirty="0"/>
          </a:p>
          <a:p>
            <a:pPr marL="0" indent="0">
              <a:buNone/>
            </a:pPr>
            <a:r>
              <a:rPr lang="en-US" dirty="0"/>
              <a:t>You can write test code and run the interpreter in the debugger. You can find bugs in both the interpreter or your test code easily.</a:t>
            </a:r>
          </a:p>
        </p:txBody>
      </p:sp>
    </p:spTree>
    <p:extLst>
      <p:ext uri="{BB962C8B-B14F-4D97-AF65-F5344CB8AC3E}">
        <p14:creationId xmlns:p14="http://schemas.microsoft.com/office/powerpoint/2010/main" val="419274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Interpreter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Fast development cycle</a:t>
            </a:r>
          </a:p>
          <a:p>
            <a:pPr marL="0" indent="0">
              <a:buNone/>
            </a:pPr>
            <a:endParaRPr lang="en-US" dirty="0"/>
          </a:p>
          <a:p>
            <a:pPr marL="0" indent="0">
              <a:buNone/>
            </a:pPr>
            <a:r>
              <a:rPr lang="en-US" dirty="0"/>
              <a:t>A developer in your language doesn’t have to wait for a compile cycle – they just start the interpreter and the program is running.</a:t>
            </a:r>
          </a:p>
        </p:txBody>
      </p:sp>
    </p:spTree>
    <p:extLst>
      <p:ext uri="{BB962C8B-B14F-4D97-AF65-F5344CB8AC3E}">
        <p14:creationId xmlns:p14="http://schemas.microsoft.com/office/powerpoint/2010/main" val="3317486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Interpreter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REPL </a:t>
            </a:r>
          </a:p>
          <a:p>
            <a:pPr marL="0" indent="0">
              <a:buNone/>
            </a:pPr>
            <a:endParaRPr lang="en-US" dirty="0"/>
          </a:p>
          <a:p>
            <a:pPr marL="0" indent="0">
              <a:buNone/>
            </a:pPr>
            <a:r>
              <a:rPr lang="en-US" dirty="0"/>
              <a:t>Read-Evaluate-Print-Loop</a:t>
            </a:r>
          </a:p>
          <a:p>
            <a:pPr marL="0" indent="0">
              <a:buNone/>
            </a:pPr>
            <a:endParaRPr lang="en-US" dirty="0"/>
          </a:p>
          <a:p>
            <a:pPr marL="0" indent="0">
              <a:buNone/>
            </a:pPr>
            <a:r>
              <a:rPr lang="en-US" dirty="0"/>
              <a:t>Since a develop is working in the interpreter (most of the time), they can develop iteratively and try out little experiments right in the interpreter.</a:t>
            </a:r>
          </a:p>
        </p:txBody>
      </p:sp>
    </p:spTree>
    <p:extLst>
      <p:ext uri="{BB962C8B-B14F-4D97-AF65-F5344CB8AC3E}">
        <p14:creationId xmlns:p14="http://schemas.microsoft.com/office/powerpoint/2010/main" val="254529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677FB99-6F8B-48CF-88B5-7330FDE2AE04}"/>
              </a:ext>
            </a:extLst>
          </p:cNvPr>
          <p:cNvSpPr>
            <a:spLocks noGrp="1"/>
          </p:cNvSpPr>
          <p:nvPr>
            <p:ph idx="1"/>
          </p:nvPr>
        </p:nvSpPr>
        <p:spPr>
          <a:xfrm>
            <a:off x="838200" y="2628900"/>
            <a:ext cx="10515600" cy="1000125"/>
          </a:xfrm>
        </p:spPr>
        <p:txBody>
          <a:bodyPr/>
          <a:lstStyle/>
          <a:p>
            <a:pPr marL="0" indent="0" algn="ctr">
              <a:buNone/>
            </a:pPr>
            <a:r>
              <a:rPr lang="en-US" dirty="0"/>
              <a:t>Now that we have an AST that we have done some “common sense” optimizations on, what shall we do with it?</a:t>
            </a:r>
          </a:p>
        </p:txBody>
      </p:sp>
    </p:spTree>
    <p:extLst>
      <p:ext uri="{BB962C8B-B14F-4D97-AF65-F5344CB8AC3E}">
        <p14:creationId xmlns:p14="http://schemas.microsoft.com/office/powerpoint/2010/main" val="162228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Interpreter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Redistribution</a:t>
            </a:r>
          </a:p>
          <a:p>
            <a:pPr marL="0" indent="0">
              <a:buNone/>
            </a:pPr>
            <a:endParaRPr lang="en-US" dirty="0"/>
          </a:p>
          <a:p>
            <a:pPr marL="0" indent="0">
              <a:buNone/>
            </a:pPr>
            <a:r>
              <a:rPr lang="en-US" dirty="0"/>
              <a:t>In order to give a program in your language to someone else, they need to have the interpreter installed as well.</a:t>
            </a:r>
          </a:p>
        </p:txBody>
      </p:sp>
    </p:spTree>
    <p:extLst>
      <p:ext uri="{BB962C8B-B14F-4D97-AF65-F5344CB8AC3E}">
        <p14:creationId xmlns:p14="http://schemas.microsoft.com/office/powerpoint/2010/main" val="18091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Interpreter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Performance</a:t>
            </a:r>
          </a:p>
          <a:p>
            <a:pPr marL="0" indent="0">
              <a:buNone/>
            </a:pPr>
            <a:endParaRPr lang="en-US" dirty="0"/>
          </a:p>
          <a:p>
            <a:pPr marL="0" indent="0">
              <a:buNone/>
            </a:pPr>
            <a:r>
              <a:rPr lang="en-US" dirty="0"/>
              <a:t>Interpreted programs are slower than the compiled versions of the same programs because of the overhead of the interpreter.</a:t>
            </a:r>
          </a:p>
        </p:txBody>
      </p:sp>
    </p:spTree>
    <p:extLst>
      <p:ext uri="{BB962C8B-B14F-4D97-AF65-F5344CB8AC3E}">
        <p14:creationId xmlns:p14="http://schemas.microsoft.com/office/powerpoint/2010/main" val="1976043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Interpreter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Program Hiding</a:t>
            </a:r>
          </a:p>
          <a:p>
            <a:pPr marL="0" indent="0">
              <a:buNone/>
            </a:pPr>
            <a:endParaRPr lang="en-US" dirty="0"/>
          </a:p>
          <a:p>
            <a:pPr marL="0" indent="0">
              <a:buNone/>
            </a:pPr>
            <a:r>
              <a:rPr lang="en-US" dirty="0"/>
              <a:t>When you share an interpreted program, you share the source code. This makes keeping part of the program secret or unmodifiable impossible. Programs can be copied and shared with no (significant) barriers.</a:t>
            </a:r>
          </a:p>
        </p:txBody>
      </p:sp>
    </p:spTree>
    <p:extLst>
      <p:ext uri="{BB962C8B-B14F-4D97-AF65-F5344CB8AC3E}">
        <p14:creationId xmlns:p14="http://schemas.microsoft.com/office/powerpoint/2010/main" val="199704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0318-84AA-4D3D-82FA-B4BBBE24CB54}"/>
              </a:ext>
            </a:extLst>
          </p:cNvPr>
          <p:cNvSpPr>
            <a:spLocks noGrp="1"/>
          </p:cNvSpPr>
          <p:nvPr>
            <p:ph type="title"/>
          </p:nvPr>
        </p:nvSpPr>
        <p:spPr/>
        <p:txBody>
          <a:bodyPr/>
          <a:lstStyle/>
          <a:p>
            <a:r>
              <a:rPr lang="en-US" dirty="0"/>
              <a:t>Interpreters</a:t>
            </a:r>
          </a:p>
        </p:txBody>
      </p:sp>
      <p:sp>
        <p:nvSpPr>
          <p:cNvPr id="3" name="Content Placeholder 2">
            <a:extLst>
              <a:ext uri="{FF2B5EF4-FFF2-40B4-BE49-F238E27FC236}">
                <a16:creationId xmlns:a16="http://schemas.microsoft.com/office/drawing/2014/main" id="{7F14F9A2-7D5A-4E6A-8BA8-286EBAE9CF8A}"/>
              </a:ext>
            </a:extLst>
          </p:cNvPr>
          <p:cNvSpPr>
            <a:spLocks noGrp="1"/>
          </p:cNvSpPr>
          <p:nvPr>
            <p:ph idx="1"/>
          </p:nvPr>
        </p:nvSpPr>
        <p:spPr/>
        <p:txBody>
          <a:bodyPr/>
          <a:lstStyle/>
          <a:p>
            <a:pPr marL="0" indent="0">
              <a:buNone/>
            </a:pPr>
            <a:r>
              <a:rPr lang="en-US" dirty="0"/>
              <a:t>Program that runs a program</a:t>
            </a:r>
          </a:p>
          <a:p>
            <a:pPr marL="0" indent="0">
              <a:buNone/>
            </a:pPr>
            <a:r>
              <a:rPr lang="en-US" dirty="0"/>
              <a:t>Fast to develop/debug</a:t>
            </a:r>
          </a:p>
          <a:p>
            <a:pPr marL="0" indent="0">
              <a:buNone/>
            </a:pPr>
            <a:r>
              <a:rPr lang="en-US" dirty="0"/>
              <a:t>REPL and no compile time</a:t>
            </a:r>
          </a:p>
          <a:p>
            <a:pPr marL="0" indent="0">
              <a:buNone/>
            </a:pPr>
            <a:endParaRPr lang="en-US" dirty="0"/>
          </a:p>
          <a:p>
            <a:pPr marL="0" indent="0">
              <a:buNone/>
            </a:pPr>
            <a:r>
              <a:rPr lang="en-US" dirty="0"/>
              <a:t>Slow performance</a:t>
            </a:r>
          </a:p>
          <a:p>
            <a:pPr marL="0" indent="0">
              <a:buNone/>
            </a:pPr>
            <a:r>
              <a:rPr lang="en-US" dirty="0"/>
              <a:t>No security, redistribution requires distributing the interpreter</a:t>
            </a:r>
          </a:p>
        </p:txBody>
      </p:sp>
    </p:spTree>
    <p:extLst>
      <p:ext uri="{BB962C8B-B14F-4D97-AF65-F5344CB8AC3E}">
        <p14:creationId xmlns:p14="http://schemas.microsoft.com/office/powerpoint/2010/main" val="3639567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273A-A8DE-4A6D-909A-F31C03A055A5}"/>
              </a:ext>
            </a:extLst>
          </p:cNvPr>
          <p:cNvSpPr>
            <a:spLocks noGrp="1"/>
          </p:cNvSpPr>
          <p:nvPr>
            <p:ph type="title"/>
          </p:nvPr>
        </p:nvSpPr>
        <p:spPr/>
        <p:txBody>
          <a:bodyPr/>
          <a:lstStyle/>
          <a:p>
            <a:r>
              <a:rPr lang="en-US" dirty="0"/>
              <a:t>Just-In-Time Compilation</a:t>
            </a:r>
          </a:p>
        </p:txBody>
      </p:sp>
      <p:sp>
        <p:nvSpPr>
          <p:cNvPr id="3" name="Content Placeholder 2">
            <a:extLst>
              <a:ext uri="{FF2B5EF4-FFF2-40B4-BE49-F238E27FC236}">
                <a16:creationId xmlns:a16="http://schemas.microsoft.com/office/drawing/2014/main" id="{DDD152FF-B7E9-4747-9585-3AEB23D2B873}"/>
              </a:ext>
            </a:extLst>
          </p:cNvPr>
          <p:cNvSpPr>
            <a:spLocks noGrp="1"/>
          </p:cNvSpPr>
          <p:nvPr>
            <p:ph idx="1"/>
          </p:nvPr>
        </p:nvSpPr>
        <p:spPr/>
        <p:txBody>
          <a:bodyPr/>
          <a:lstStyle/>
          <a:p>
            <a:pPr marL="0" indent="0">
              <a:buNone/>
            </a:pPr>
            <a:endParaRPr lang="en-US" dirty="0"/>
          </a:p>
          <a:p>
            <a:pPr marL="0" indent="0">
              <a:buNone/>
            </a:pPr>
            <a:r>
              <a:rPr lang="en-US" dirty="0"/>
              <a:t>An interpreter that does Just-In-Time compilation (JITing) looks at the statement that is about to get executed and converts it to machine language. That machine language then gets executed directly on the processor. The machine language is retained, so that every time, after the first time, the statement runs, it runs at close to compiled speed.</a:t>
            </a:r>
          </a:p>
        </p:txBody>
      </p:sp>
    </p:spTree>
    <p:extLst>
      <p:ext uri="{BB962C8B-B14F-4D97-AF65-F5344CB8AC3E}">
        <p14:creationId xmlns:p14="http://schemas.microsoft.com/office/powerpoint/2010/main" val="1355943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1A9C-8529-4D8D-8EAD-E82FD4D121F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80411EA-FEF8-436C-8B55-14EFE962B342}"/>
              </a:ext>
            </a:extLst>
          </p:cNvPr>
          <p:cNvSpPr>
            <a:spLocks noGrp="1"/>
          </p:cNvSpPr>
          <p:nvPr>
            <p:ph idx="1"/>
          </p:nvPr>
        </p:nvSpPr>
        <p:spPr/>
        <p:txBody>
          <a:bodyPr/>
          <a:lstStyle/>
          <a:p>
            <a:pPr marL="0" indent="0">
              <a:buNone/>
            </a:pPr>
            <a:r>
              <a:rPr lang="en-US" dirty="0"/>
              <a:t>JavaScript (modern)</a:t>
            </a:r>
          </a:p>
          <a:p>
            <a:pPr marL="0" indent="0">
              <a:buNone/>
            </a:pPr>
            <a:endParaRPr lang="en-US" dirty="0"/>
          </a:p>
          <a:p>
            <a:pPr marL="0" indent="0">
              <a:buNone/>
            </a:pPr>
            <a:r>
              <a:rPr lang="en-US" dirty="0" err="1"/>
              <a:t>PyPy</a:t>
            </a:r>
            <a:endParaRPr lang="en-US" dirty="0"/>
          </a:p>
          <a:p>
            <a:pPr marL="0" indent="0">
              <a:buNone/>
            </a:pPr>
            <a:endParaRPr lang="en-US" dirty="0"/>
          </a:p>
          <a:p>
            <a:pPr marL="0" indent="0">
              <a:buNone/>
            </a:pPr>
            <a:r>
              <a:rPr lang="en-US" dirty="0" err="1"/>
              <a:t>SmallTalk</a:t>
            </a:r>
            <a:endParaRPr lang="en-US" dirty="0"/>
          </a:p>
        </p:txBody>
      </p:sp>
    </p:spTree>
    <p:extLst>
      <p:ext uri="{BB962C8B-B14F-4D97-AF65-F5344CB8AC3E}">
        <p14:creationId xmlns:p14="http://schemas.microsoft.com/office/powerpoint/2010/main" val="1192262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JIT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Performance</a:t>
            </a:r>
          </a:p>
          <a:p>
            <a:pPr marL="0" indent="0">
              <a:buNone/>
            </a:pPr>
            <a:endParaRPr lang="en-US" dirty="0"/>
          </a:p>
          <a:p>
            <a:pPr marL="0" indent="0">
              <a:buNone/>
            </a:pPr>
            <a:r>
              <a:rPr lang="en-US" dirty="0"/>
              <a:t>Programs execute faster than purely interpreted. Loops, especially, since the interpretation only has to happen once.</a:t>
            </a:r>
          </a:p>
        </p:txBody>
      </p:sp>
    </p:spTree>
    <p:extLst>
      <p:ext uri="{BB962C8B-B14F-4D97-AF65-F5344CB8AC3E}">
        <p14:creationId xmlns:p14="http://schemas.microsoft.com/office/powerpoint/2010/main" val="2920775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JIT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Iterative Development</a:t>
            </a:r>
          </a:p>
          <a:p>
            <a:pPr marL="0" indent="0">
              <a:buNone/>
            </a:pPr>
            <a:endParaRPr lang="en-US" dirty="0"/>
          </a:p>
          <a:p>
            <a:pPr marL="0" indent="0">
              <a:buNone/>
            </a:pPr>
            <a:r>
              <a:rPr lang="en-US" dirty="0"/>
              <a:t>If you have built an interpreter, you can “add-on” JIT without starting from scratch.</a:t>
            </a:r>
          </a:p>
        </p:txBody>
      </p:sp>
    </p:spTree>
    <p:extLst>
      <p:ext uri="{BB962C8B-B14F-4D97-AF65-F5344CB8AC3E}">
        <p14:creationId xmlns:p14="http://schemas.microsoft.com/office/powerpoint/2010/main" val="413223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JIT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No upfront compile time </a:t>
            </a:r>
          </a:p>
          <a:p>
            <a:pPr marL="0" indent="0">
              <a:buNone/>
            </a:pPr>
            <a:endParaRPr lang="en-US" dirty="0"/>
          </a:p>
          <a:p>
            <a:pPr marL="0" indent="0">
              <a:buNone/>
            </a:pPr>
            <a:r>
              <a:rPr lang="en-US" dirty="0"/>
              <a:t>Same as an interpreter</a:t>
            </a:r>
          </a:p>
        </p:txBody>
      </p:sp>
    </p:spTree>
    <p:extLst>
      <p:ext uri="{BB962C8B-B14F-4D97-AF65-F5344CB8AC3E}">
        <p14:creationId xmlns:p14="http://schemas.microsoft.com/office/powerpoint/2010/main" val="2621483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JIT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Interpreter more complex</a:t>
            </a:r>
          </a:p>
          <a:p>
            <a:pPr marL="0" indent="0">
              <a:buNone/>
            </a:pPr>
            <a:endParaRPr lang="en-US" dirty="0"/>
          </a:p>
          <a:p>
            <a:pPr marL="0" indent="0">
              <a:buNone/>
            </a:pPr>
            <a:r>
              <a:rPr lang="en-US" dirty="0"/>
              <a:t>Your interpreter now has to dynamically build and execute machine language. You lose that easy debugging.</a:t>
            </a:r>
          </a:p>
        </p:txBody>
      </p:sp>
    </p:spTree>
    <p:extLst>
      <p:ext uri="{BB962C8B-B14F-4D97-AF65-F5344CB8AC3E}">
        <p14:creationId xmlns:p14="http://schemas.microsoft.com/office/powerpoint/2010/main" val="212028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9CEC-7AD2-4305-99BC-FEE780CC14FC}"/>
              </a:ext>
            </a:extLst>
          </p:cNvPr>
          <p:cNvSpPr>
            <a:spLocks noGrp="1"/>
          </p:cNvSpPr>
          <p:nvPr>
            <p:ph type="title"/>
          </p:nvPr>
        </p:nvSpPr>
        <p:spPr/>
        <p:txBody>
          <a:bodyPr/>
          <a:lstStyle/>
          <a:p>
            <a:r>
              <a:rPr lang="en-US" dirty="0"/>
              <a:t>Backends</a:t>
            </a:r>
          </a:p>
        </p:txBody>
      </p:sp>
      <p:sp>
        <p:nvSpPr>
          <p:cNvPr id="3" name="Content Placeholder 2">
            <a:extLst>
              <a:ext uri="{FF2B5EF4-FFF2-40B4-BE49-F238E27FC236}">
                <a16:creationId xmlns:a16="http://schemas.microsoft.com/office/drawing/2014/main" id="{67FAEF57-17C8-4E98-90FA-B4A9BF0CAC59}"/>
              </a:ext>
            </a:extLst>
          </p:cNvPr>
          <p:cNvSpPr>
            <a:spLocks noGrp="1"/>
          </p:cNvSpPr>
          <p:nvPr>
            <p:ph idx="1"/>
          </p:nvPr>
        </p:nvSpPr>
        <p:spPr/>
        <p:txBody>
          <a:bodyPr/>
          <a:lstStyle/>
          <a:p>
            <a:pPr marL="0" indent="0">
              <a:buNone/>
            </a:pPr>
            <a:r>
              <a:rPr lang="en-US" dirty="0"/>
              <a:t>Everything that we have talked about so far is considered the front end of the compiler. It is mostly specific to the language that we are designing.</a:t>
            </a:r>
          </a:p>
          <a:p>
            <a:pPr marL="0" indent="0">
              <a:buNone/>
            </a:pPr>
            <a:endParaRPr lang="en-US" dirty="0"/>
          </a:p>
          <a:p>
            <a:pPr marL="0" indent="0">
              <a:buNone/>
            </a:pPr>
            <a:r>
              <a:rPr lang="en-US" dirty="0"/>
              <a:t>The portion of the system that we consider now is the backend – how to do something useful with the AST.</a:t>
            </a:r>
          </a:p>
        </p:txBody>
      </p:sp>
    </p:spTree>
    <p:extLst>
      <p:ext uri="{BB962C8B-B14F-4D97-AF65-F5344CB8AC3E}">
        <p14:creationId xmlns:p14="http://schemas.microsoft.com/office/powerpoint/2010/main" val="3485144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JIT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Interpreter now CPU specific</a:t>
            </a:r>
          </a:p>
          <a:p>
            <a:pPr marL="0" indent="0">
              <a:buNone/>
            </a:pPr>
            <a:endParaRPr lang="en-US" dirty="0"/>
          </a:p>
          <a:p>
            <a:pPr marL="0" indent="0">
              <a:buNone/>
            </a:pPr>
            <a:r>
              <a:rPr lang="en-US" dirty="0"/>
              <a:t>Since you are creating machine language, your interpreter is now CPU specific.</a:t>
            </a:r>
          </a:p>
        </p:txBody>
      </p:sp>
    </p:spTree>
    <p:extLst>
      <p:ext uri="{BB962C8B-B14F-4D97-AF65-F5344CB8AC3E}">
        <p14:creationId xmlns:p14="http://schemas.microsoft.com/office/powerpoint/2010/main" val="2399471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JIT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Security</a:t>
            </a:r>
          </a:p>
          <a:p>
            <a:pPr marL="0" indent="0">
              <a:buNone/>
            </a:pPr>
            <a:endParaRPr lang="en-US" dirty="0"/>
          </a:p>
          <a:p>
            <a:pPr marL="0" indent="0">
              <a:buNone/>
            </a:pPr>
            <a:r>
              <a:rPr lang="en-US" dirty="0"/>
              <a:t>The operating system has to allow your interpreter to generate and execute instructions on demand. This defeats many security features and anti-virus applications.</a:t>
            </a:r>
          </a:p>
        </p:txBody>
      </p:sp>
    </p:spTree>
    <p:extLst>
      <p:ext uri="{BB962C8B-B14F-4D97-AF65-F5344CB8AC3E}">
        <p14:creationId xmlns:p14="http://schemas.microsoft.com/office/powerpoint/2010/main" val="800544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273A-A8DE-4A6D-909A-F31C03A055A5}"/>
              </a:ext>
            </a:extLst>
          </p:cNvPr>
          <p:cNvSpPr>
            <a:spLocks noGrp="1"/>
          </p:cNvSpPr>
          <p:nvPr>
            <p:ph type="title"/>
          </p:nvPr>
        </p:nvSpPr>
        <p:spPr/>
        <p:txBody>
          <a:bodyPr/>
          <a:lstStyle/>
          <a:p>
            <a:r>
              <a:rPr lang="en-US" dirty="0"/>
              <a:t>Just-In-Time Compilation</a:t>
            </a:r>
          </a:p>
        </p:txBody>
      </p:sp>
      <p:sp>
        <p:nvSpPr>
          <p:cNvPr id="3" name="Content Placeholder 2">
            <a:extLst>
              <a:ext uri="{FF2B5EF4-FFF2-40B4-BE49-F238E27FC236}">
                <a16:creationId xmlns:a16="http://schemas.microsoft.com/office/drawing/2014/main" id="{DDD152FF-B7E9-4747-9585-3AEB23D2B873}"/>
              </a:ext>
            </a:extLst>
          </p:cNvPr>
          <p:cNvSpPr>
            <a:spLocks noGrp="1"/>
          </p:cNvSpPr>
          <p:nvPr>
            <p:ph idx="1"/>
          </p:nvPr>
        </p:nvSpPr>
        <p:spPr/>
        <p:txBody>
          <a:bodyPr/>
          <a:lstStyle/>
          <a:p>
            <a:pPr marL="0" indent="0">
              <a:buNone/>
            </a:pPr>
            <a:r>
              <a:rPr lang="en-US" dirty="0"/>
              <a:t>Compile one statement at a time, cached</a:t>
            </a:r>
          </a:p>
          <a:p>
            <a:pPr marL="0" indent="0">
              <a:buNone/>
            </a:pPr>
            <a:r>
              <a:rPr lang="en-US" dirty="0"/>
              <a:t>Low startup time, faster execution than interpreted</a:t>
            </a:r>
          </a:p>
          <a:p>
            <a:pPr marL="0" indent="0">
              <a:buNone/>
            </a:pPr>
            <a:endParaRPr lang="en-US" dirty="0"/>
          </a:p>
          <a:p>
            <a:pPr marL="0" indent="0">
              <a:buNone/>
            </a:pPr>
            <a:r>
              <a:rPr lang="en-US" dirty="0"/>
              <a:t>Less secure</a:t>
            </a:r>
          </a:p>
          <a:p>
            <a:pPr marL="0" indent="0">
              <a:buNone/>
            </a:pPr>
            <a:r>
              <a:rPr lang="en-US" dirty="0"/>
              <a:t>Interpreter hard to write, CPU specific</a:t>
            </a:r>
          </a:p>
        </p:txBody>
      </p:sp>
    </p:spTree>
    <p:extLst>
      <p:ext uri="{BB962C8B-B14F-4D97-AF65-F5344CB8AC3E}">
        <p14:creationId xmlns:p14="http://schemas.microsoft.com/office/powerpoint/2010/main" val="2386312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4224-B0E5-4719-92DA-11578399456C}"/>
              </a:ext>
            </a:extLst>
          </p:cNvPr>
          <p:cNvSpPr>
            <a:spLocks noGrp="1"/>
          </p:cNvSpPr>
          <p:nvPr>
            <p:ph type="title"/>
          </p:nvPr>
        </p:nvSpPr>
        <p:spPr/>
        <p:txBody>
          <a:bodyPr/>
          <a:lstStyle/>
          <a:p>
            <a:r>
              <a:rPr lang="en-US" dirty="0"/>
              <a:t>Virtual Machines</a:t>
            </a:r>
          </a:p>
        </p:txBody>
      </p:sp>
      <p:sp>
        <p:nvSpPr>
          <p:cNvPr id="3" name="Content Placeholder 2">
            <a:extLst>
              <a:ext uri="{FF2B5EF4-FFF2-40B4-BE49-F238E27FC236}">
                <a16:creationId xmlns:a16="http://schemas.microsoft.com/office/drawing/2014/main" id="{76ACB38B-A68D-402D-B509-CC7EB502955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A program that acts as an emulator for a CPU. CPU may not have ever existed in silicon.</a:t>
            </a:r>
          </a:p>
        </p:txBody>
      </p:sp>
    </p:spTree>
    <p:extLst>
      <p:ext uri="{BB962C8B-B14F-4D97-AF65-F5344CB8AC3E}">
        <p14:creationId xmlns:p14="http://schemas.microsoft.com/office/powerpoint/2010/main" val="765826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C07A-82F8-4A2E-A962-99F85808563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A60A00CE-3CB2-49D7-85F2-F453C17D56E0}"/>
              </a:ext>
            </a:extLst>
          </p:cNvPr>
          <p:cNvSpPr>
            <a:spLocks noGrp="1"/>
          </p:cNvSpPr>
          <p:nvPr>
            <p:ph idx="1"/>
          </p:nvPr>
        </p:nvSpPr>
        <p:spPr/>
        <p:txBody>
          <a:bodyPr/>
          <a:lstStyle/>
          <a:p>
            <a:pPr marL="0" indent="0">
              <a:buNone/>
            </a:pPr>
            <a:r>
              <a:rPr lang="en-US" dirty="0"/>
              <a:t>JVM, .NET Runtime (CLR) </a:t>
            </a:r>
          </a:p>
          <a:p>
            <a:pPr marL="0" indent="0">
              <a:buNone/>
            </a:pPr>
            <a:endParaRPr lang="en-US" dirty="0"/>
          </a:p>
          <a:p>
            <a:pPr marL="0" indent="0">
              <a:buNone/>
            </a:pPr>
            <a:r>
              <a:rPr lang="en-US" dirty="0"/>
              <a:t>QEMU/Virtual PC/MAME/Stella/Parallels/VMWare</a:t>
            </a:r>
          </a:p>
          <a:p>
            <a:pPr marL="0" indent="0">
              <a:buNone/>
            </a:pPr>
            <a:endParaRPr lang="en-US" dirty="0"/>
          </a:p>
          <a:p>
            <a:pPr marL="0" indent="0">
              <a:buNone/>
            </a:pPr>
            <a:r>
              <a:rPr lang="en-US" dirty="0"/>
              <a:t>O-code machine (1966 – for BCPL), p-code (Euler, Pascal)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22919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VM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Compiled code</a:t>
            </a:r>
          </a:p>
          <a:p>
            <a:pPr marL="0" indent="0">
              <a:buNone/>
            </a:pPr>
            <a:endParaRPr lang="en-US" dirty="0"/>
          </a:p>
          <a:p>
            <a:pPr marL="0" indent="0">
              <a:buNone/>
            </a:pPr>
            <a:r>
              <a:rPr lang="en-US" dirty="0"/>
              <a:t>Runs faster</a:t>
            </a:r>
          </a:p>
          <a:p>
            <a:pPr marL="0" indent="0">
              <a:buNone/>
            </a:pPr>
            <a:endParaRPr lang="en-US" dirty="0"/>
          </a:p>
          <a:p>
            <a:pPr marL="0" indent="0">
              <a:buNone/>
            </a:pPr>
            <a:r>
              <a:rPr lang="en-US" dirty="0"/>
              <a:t>May hide your source code (some do, some do not)</a:t>
            </a:r>
          </a:p>
        </p:txBody>
      </p:sp>
    </p:spTree>
    <p:extLst>
      <p:ext uri="{BB962C8B-B14F-4D97-AF65-F5344CB8AC3E}">
        <p14:creationId xmlns:p14="http://schemas.microsoft.com/office/powerpoint/2010/main" val="184852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VM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Portability</a:t>
            </a:r>
          </a:p>
          <a:p>
            <a:pPr marL="0" indent="0">
              <a:buNone/>
            </a:pPr>
            <a:endParaRPr lang="en-US" dirty="0"/>
          </a:p>
          <a:p>
            <a:pPr marL="0" indent="0">
              <a:buNone/>
            </a:pPr>
            <a:r>
              <a:rPr lang="en-US" dirty="0"/>
              <a:t>Can be recompiled for other target systems. STELLA/MAME are good examples.</a:t>
            </a:r>
          </a:p>
        </p:txBody>
      </p:sp>
    </p:spTree>
    <p:extLst>
      <p:ext uri="{BB962C8B-B14F-4D97-AF65-F5344CB8AC3E}">
        <p14:creationId xmlns:p14="http://schemas.microsoft.com/office/powerpoint/2010/main" val="72795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VM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Reusable</a:t>
            </a:r>
          </a:p>
          <a:p>
            <a:pPr marL="0" indent="0">
              <a:buNone/>
            </a:pPr>
            <a:endParaRPr lang="en-US" dirty="0"/>
          </a:p>
          <a:p>
            <a:pPr marL="0" indent="0">
              <a:buNone/>
            </a:pPr>
            <a:r>
              <a:rPr lang="en-US" dirty="0"/>
              <a:t>You can reuse your virtual machine code for many languages. JVM has Java and Scala, for example. CLR has C#, F# and Visual Basic.NET.</a:t>
            </a:r>
          </a:p>
        </p:txBody>
      </p:sp>
    </p:spTree>
    <p:extLst>
      <p:ext uri="{BB962C8B-B14F-4D97-AF65-F5344CB8AC3E}">
        <p14:creationId xmlns:p14="http://schemas.microsoft.com/office/powerpoint/2010/main" val="1928723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VM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Security</a:t>
            </a:r>
          </a:p>
          <a:p>
            <a:pPr marL="0" indent="0">
              <a:buNone/>
            </a:pPr>
            <a:endParaRPr lang="en-US" dirty="0"/>
          </a:p>
          <a:p>
            <a:pPr marL="0" indent="0">
              <a:buNone/>
            </a:pPr>
            <a:r>
              <a:rPr lang="en-US" dirty="0"/>
              <a:t>Since code is running inside a virtual machine, it has no direct access to the operating system or even memory. This can be much more secure than compiled to native binary.</a:t>
            </a:r>
          </a:p>
        </p:txBody>
      </p:sp>
    </p:spTree>
    <p:extLst>
      <p:ext uri="{BB962C8B-B14F-4D97-AF65-F5344CB8AC3E}">
        <p14:creationId xmlns:p14="http://schemas.microsoft.com/office/powerpoint/2010/main" val="2181616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VM 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Redistribution</a:t>
            </a:r>
          </a:p>
          <a:p>
            <a:pPr marL="0" indent="0">
              <a:buNone/>
            </a:pPr>
            <a:endParaRPr lang="en-US" dirty="0"/>
          </a:p>
          <a:p>
            <a:pPr marL="0" indent="0">
              <a:buNone/>
            </a:pPr>
            <a:r>
              <a:rPr lang="en-US" dirty="0"/>
              <a:t>You don’t need to distribute your compiler/interpreter with your program.</a:t>
            </a:r>
          </a:p>
        </p:txBody>
      </p:sp>
    </p:spTree>
    <p:extLst>
      <p:ext uri="{BB962C8B-B14F-4D97-AF65-F5344CB8AC3E}">
        <p14:creationId xmlns:p14="http://schemas.microsoft.com/office/powerpoint/2010/main" val="233711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2E8D-3A62-4359-9B9C-14E7FB3780E2}"/>
              </a:ext>
            </a:extLst>
          </p:cNvPr>
          <p:cNvSpPr>
            <a:spLocks noGrp="1"/>
          </p:cNvSpPr>
          <p:nvPr>
            <p:ph type="title"/>
          </p:nvPr>
        </p:nvSpPr>
        <p:spPr/>
        <p:txBody>
          <a:bodyPr>
            <a:normAutofit fontScale="90000"/>
          </a:bodyPr>
          <a:lstStyle/>
          <a:p>
            <a:pPr algn="ctr"/>
            <a:r>
              <a:rPr lang="en-US" dirty="0" err="1"/>
              <a:t>Transpiler</a:t>
            </a:r>
            <a:r>
              <a:rPr lang="en-US" dirty="0"/>
              <a:t> </a:t>
            </a:r>
            <a:br>
              <a:rPr lang="en-US" dirty="0"/>
            </a:br>
            <a:r>
              <a:rPr lang="en-US" dirty="0"/>
              <a:t>(aka </a:t>
            </a:r>
            <a:r>
              <a:rPr lang="en-US" dirty="0" err="1"/>
              <a:t>Transcompiler</a:t>
            </a:r>
            <a:r>
              <a:rPr lang="en-US" dirty="0"/>
              <a:t>, source-to-source compiler)</a:t>
            </a:r>
          </a:p>
        </p:txBody>
      </p:sp>
      <p:sp>
        <p:nvSpPr>
          <p:cNvPr id="3" name="Content Placeholder 2">
            <a:extLst>
              <a:ext uri="{FF2B5EF4-FFF2-40B4-BE49-F238E27FC236}">
                <a16:creationId xmlns:a16="http://schemas.microsoft.com/office/drawing/2014/main" id="{E6C668F2-F0BD-464A-B3B4-E9868FE41C6F}"/>
              </a:ext>
            </a:extLst>
          </p:cNvPr>
          <p:cNvSpPr>
            <a:spLocks noGrp="1"/>
          </p:cNvSpPr>
          <p:nvPr>
            <p:ph idx="1"/>
          </p:nvPr>
        </p:nvSpPr>
        <p:spPr>
          <a:xfrm>
            <a:off x="838200" y="3000375"/>
            <a:ext cx="10515600" cy="2457450"/>
          </a:xfrm>
        </p:spPr>
        <p:txBody>
          <a:bodyPr>
            <a:normAutofit/>
          </a:bodyPr>
          <a:lstStyle/>
          <a:p>
            <a:pPr marL="0" indent="0">
              <a:buNone/>
            </a:pPr>
            <a:r>
              <a:rPr lang="en-US" dirty="0"/>
              <a:t>A </a:t>
            </a:r>
            <a:r>
              <a:rPr lang="en-US" dirty="0" err="1"/>
              <a:t>transpiler</a:t>
            </a:r>
            <a:r>
              <a:rPr lang="en-US" dirty="0"/>
              <a:t> takes an AST and converts it to source code for another language. Let’s call that language an intermediate language. That source code is then fed into the existing toolchain for the intermediate language and is handled as if it were written from the beginning in the intermediate language.</a:t>
            </a:r>
          </a:p>
        </p:txBody>
      </p:sp>
    </p:spTree>
    <p:extLst>
      <p:ext uri="{BB962C8B-B14F-4D97-AF65-F5344CB8AC3E}">
        <p14:creationId xmlns:p14="http://schemas.microsoft.com/office/powerpoint/2010/main" val="1854021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VM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Redistribution</a:t>
            </a:r>
          </a:p>
          <a:p>
            <a:pPr marL="0" indent="0">
              <a:buNone/>
            </a:pPr>
            <a:endParaRPr lang="en-US" dirty="0"/>
          </a:p>
          <a:p>
            <a:pPr marL="0" indent="0">
              <a:buNone/>
            </a:pPr>
            <a:r>
              <a:rPr lang="en-US" dirty="0"/>
              <a:t>You </a:t>
            </a:r>
            <a:r>
              <a:rPr lang="en-US" b="1" dirty="0"/>
              <a:t>do</a:t>
            </a:r>
            <a:r>
              <a:rPr lang="en-US" dirty="0"/>
              <a:t> need to distribute your VM with your program.</a:t>
            </a:r>
          </a:p>
        </p:txBody>
      </p:sp>
    </p:spTree>
    <p:extLst>
      <p:ext uri="{BB962C8B-B14F-4D97-AF65-F5344CB8AC3E}">
        <p14:creationId xmlns:p14="http://schemas.microsoft.com/office/powerpoint/2010/main" val="1390618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7B08-6140-4A14-B9EF-DB4A38B7F1FC}"/>
              </a:ext>
            </a:extLst>
          </p:cNvPr>
          <p:cNvSpPr>
            <a:spLocks noGrp="1"/>
          </p:cNvSpPr>
          <p:nvPr>
            <p:ph type="title"/>
          </p:nvPr>
        </p:nvSpPr>
        <p:spPr/>
        <p:txBody>
          <a:bodyPr/>
          <a:lstStyle/>
          <a:p>
            <a:r>
              <a:rPr lang="en-US" dirty="0"/>
              <a:t>VM Disadvantages</a:t>
            </a:r>
          </a:p>
        </p:txBody>
      </p:sp>
      <p:sp>
        <p:nvSpPr>
          <p:cNvPr id="3" name="Content Placeholder 2">
            <a:extLst>
              <a:ext uri="{FF2B5EF4-FFF2-40B4-BE49-F238E27FC236}">
                <a16:creationId xmlns:a16="http://schemas.microsoft.com/office/drawing/2014/main" id="{55150568-5B09-4298-88A9-DCC7B69F7717}"/>
              </a:ext>
            </a:extLst>
          </p:cNvPr>
          <p:cNvSpPr>
            <a:spLocks noGrp="1"/>
          </p:cNvSpPr>
          <p:nvPr>
            <p:ph idx="1"/>
          </p:nvPr>
        </p:nvSpPr>
        <p:spPr/>
        <p:txBody>
          <a:bodyPr/>
          <a:lstStyle/>
          <a:p>
            <a:pPr marL="0" indent="0">
              <a:buNone/>
            </a:pPr>
            <a:r>
              <a:rPr lang="en-US" dirty="0"/>
              <a:t>Performance</a:t>
            </a:r>
          </a:p>
          <a:p>
            <a:pPr marL="0" indent="0">
              <a:buNone/>
            </a:pPr>
            <a:endParaRPr lang="en-US" dirty="0"/>
          </a:p>
          <a:p>
            <a:pPr marL="0" indent="0">
              <a:buNone/>
            </a:pPr>
            <a:r>
              <a:rPr lang="en-US" dirty="0"/>
              <a:t>Much like an interpreter, a VM has SOME overhead (less than interpreted, though).</a:t>
            </a:r>
          </a:p>
          <a:p>
            <a:pPr marL="0" indent="0">
              <a:buNone/>
            </a:pPr>
            <a:endParaRPr lang="en-US" dirty="0"/>
          </a:p>
        </p:txBody>
      </p:sp>
    </p:spTree>
    <p:extLst>
      <p:ext uri="{BB962C8B-B14F-4D97-AF65-F5344CB8AC3E}">
        <p14:creationId xmlns:p14="http://schemas.microsoft.com/office/powerpoint/2010/main" val="3936976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9076-921C-4C33-8BD3-0C58B9AFF4D2}"/>
              </a:ext>
            </a:extLst>
          </p:cNvPr>
          <p:cNvSpPr>
            <a:spLocks noGrp="1"/>
          </p:cNvSpPr>
          <p:nvPr>
            <p:ph type="title"/>
          </p:nvPr>
        </p:nvSpPr>
        <p:spPr/>
        <p:txBody>
          <a:bodyPr/>
          <a:lstStyle/>
          <a:p>
            <a:r>
              <a:rPr lang="en-US" dirty="0"/>
              <a:t>Virtual Machines	</a:t>
            </a:r>
          </a:p>
        </p:txBody>
      </p:sp>
      <p:sp>
        <p:nvSpPr>
          <p:cNvPr id="3" name="Content Placeholder 2">
            <a:extLst>
              <a:ext uri="{FF2B5EF4-FFF2-40B4-BE49-F238E27FC236}">
                <a16:creationId xmlns:a16="http://schemas.microsoft.com/office/drawing/2014/main" id="{8AAED4CF-278D-4AEB-890E-138B61C9ADA9}"/>
              </a:ext>
            </a:extLst>
          </p:cNvPr>
          <p:cNvSpPr>
            <a:spLocks noGrp="1"/>
          </p:cNvSpPr>
          <p:nvPr>
            <p:ph idx="1"/>
          </p:nvPr>
        </p:nvSpPr>
        <p:spPr/>
        <p:txBody>
          <a:bodyPr/>
          <a:lstStyle/>
          <a:p>
            <a:pPr marL="0" indent="0">
              <a:buNone/>
            </a:pPr>
            <a:r>
              <a:rPr lang="en-US" dirty="0"/>
              <a:t>An abstraction of hardware that a program is compiled for</a:t>
            </a:r>
          </a:p>
          <a:p>
            <a:pPr marL="0" indent="0">
              <a:buNone/>
            </a:pPr>
            <a:r>
              <a:rPr lang="en-US" dirty="0"/>
              <a:t>Can represent real or idealized hardware.</a:t>
            </a:r>
          </a:p>
          <a:p>
            <a:pPr marL="0" indent="0">
              <a:buNone/>
            </a:pPr>
            <a:endParaRPr lang="en-US" dirty="0"/>
          </a:p>
          <a:p>
            <a:pPr marL="0" indent="0">
              <a:buNone/>
            </a:pPr>
            <a:r>
              <a:rPr lang="en-US" dirty="0"/>
              <a:t>Faster than interpreted, more secure, code is somewhat hidden</a:t>
            </a:r>
          </a:p>
          <a:p>
            <a:pPr marL="0" indent="0">
              <a:buNone/>
            </a:pPr>
            <a:endParaRPr lang="en-US" dirty="0"/>
          </a:p>
          <a:p>
            <a:pPr marL="0" indent="0">
              <a:buNone/>
            </a:pPr>
            <a:r>
              <a:rPr lang="en-US" dirty="0"/>
              <a:t>Slower than compiled to bare metal (actual CPU), redistribution</a:t>
            </a:r>
          </a:p>
        </p:txBody>
      </p:sp>
    </p:spTree>
    <p:extLst>
      <p:ext uri="{BB962C8B-B14F-4D97-AF65-F5344CB8AC3E}">
        <p14:creationId xmlns:p14="http://schemas.microsoft.com/office/powerpoint/2010/main" val="768603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C91D-A8F4-4E2B-B53F-AA4BDD9A8813}"/>
              </a:ext>
            </a:extLst>
          </p:cNvPr>
          <p:cNvSpPr>
            <a:spLocks noGrp="1"/>
          </p:cNvSpPr>
          <p:nvPr>
            <p:ph type="title"/>
          </p:nvPr>
        </p:nvSpPr>
        <p:spPr/>
        <p:txBody>
          <a:bodyPr/>
          <a:lstStyle/>
          <a:p>
            <a:r>
              <a:rPr lang="en-US" dirty="0"/>
              <a:t>VM/JIT</a:t>
            </a:r>
          </a:p>
        </p:txBody>
      </p:sp>
      <p:sp>
        <p:nvSpPr>
          <p:cNvPr id="3" name="Content Placeholder 2">
            <a:extLst>
              <a:ext uri="{FF2B5EF4-FFF2-40B4-BE49-F238E27FC236}">
                <a16:creationId xmlns:a16="http://schemas.microsoft.com/office/drawing/2014/main" id="{9F88E141-CDC7-4A21-8786-6301CCBA8645}"/>
              </a:ext>
            </a:extLst>
          </p:cNvPr>
          <p:cNvSpPr>
            <a:spLocks noGrp="1"/>
          </p:cNvSpPr>
          <p:nvPr>
            <p:ph idx="1"/>
          </p:nvPr>
        </p:nvSpPr>
        <p:spPr/>
        <p:txBody>
          <a:bodyPr/>
          <a:lstStyle/>
          <a:p>
            <a:pPr marL="0" indent="0">
              <a:buNone/>
            </a:pPr>
            <a:r>
              <a:rPr lang="en-US" dirty="0"/>
              <a:t>Virtual machines can use Just-in-Time to accelerate their execution, but with the same added “cost” as JIT in an interpreter – more complexity, more difficult to debug, CPU specific.</a:t>
            </a:r>
          </a:p>
        </p:txBody>
      </p:sp>
    </p:spTree>
    <p:extLst>
      <p:ext uri="{BB962C8B-B14F-4D97-AF65-F5344CB8AC3E}">
        <p14:creationId xmlns:p14="http://schemas.microsoft.com/office/powerpoint/2010/main" val="363107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F9C8B6-5AA2-4AC5-8AC8-7BB4EEE01088}"/>
              </a:ext>
            </a:extLst>
          </p:cNvPr>
          <p:cNvGraphicFramePr>
            <a:graphicFrameLocks noGrp="1"/>
          </p:cNvGraphicFramePr>
          <p:nvPr>
            <p:extLst>
              <p:ext uri="{D42A27DB-BD31-4B8C-83A1-F6EECF244321}">
                <p14:modId xmlns:p14="http://schemas.microsoft.com/office/powerpoint/2010/main" val="1329894446"/>
              </p:ext>
            </p:extLst>
          </p:nvPr>
        </p:nvGraphicFramePr>
        <p:xfrm>
          <a:off x="885826" y="2150321"/>
          <a:ext cx="9144001" cy="3708400"/>
        </p:xfrm>
        <a:graphic>
          <a:graphicData uri="http://schemas.openxmlformats.org/drawingml/2006/table">
            <a:tbl>
              <a:tblPr firstRow="1" bandRow="1">
                <a:tableStyleId>{8799B23B-EC83-4686-B30A-512413B5E67A}</a:tableStyleId>
              </a:tblPr>
              <a:tblGrid>
                <a:gridCol w="2245577">
                  <a:extLst>
                    <a:ext uri="{9D8B030D-6E8A-4147-A177-3AD203B41FA5}">
                      <a16:colId xmlns:a16="http://schemas.microsoft.com/office/drawing/2014/main" val="2876296781"/>
                    </a:ext>
                  </a:extLst>
                </a:gridCol>
                <a:gridCol w="1236668">
                  <a:extLst>
                    <a:ext uri="{9D8B030D-6E8A-4147-A177-3AD203B41FA5}">
                      <a16:colId xmlns:a16="http://schemas.microsoft.com/office/drawing/2014/main" val="4102806227"/>
                    </a:ext>
                  </a:extLst>
                </a:gridCol>
                <a:gridCol w="1569033">
                  <a:extLst>
                    <a:ext uri="{9D8B030D-6E8A-4147-A177-3AD203B41FA5}">
                      <a16:colId xmlns:a16="http://schemas.microsoft.com/office/drawing/2014/main" val="2928933307"/>
                    </a:ext>
                  </a:extLst>
                </a:gridCol>
                <a:gridCol w="1133139">
                  <a:extLst>
                    <a:ext uri="{9D8B030D-6E8A-4147-A177-3AD203B41FA5}">
                      <a16:colId xmlns:a16="http://schemas.microsoft.com/office/drawing/2014/main" val="3544807326"/>
                    </a:ext>
                  </a:extLst>
                </a:gridCol>
                <a:gridCol w="673282">
                  <a:extLst>
                    <a:ext uri="{9D8B030D-6E8A-4147-A177-3AD203B41FA5}">
                      <a16:colId xmlns:a16="http://schemas.microsoft.com/office/drawing/2014/main" val="2057789692"/>
                    </a:ext>
                  </a:extLst>
                </a:gridCol>
                <a:gridCol w="886411">
                  <a:extLst>
                    <a:ext uri="{9D8B030D-6E8A-4147-A177-3AD203B41FA5}">
                      <a16:colId xmlns:a16="http://schemas.microsoft.com/office/drawing/2014/main" val="4243021275"/>
                    </a:ext>
                  </a:extLst>
                </a:gridCol>
                <a:gridCol w="1399891">
                  <a:extLst>
                    <a:ext uri="{9D8B030D-6E8A-4147-A177-3AD203B41FA5}">
                      <a16:colId xmlns:a16="http://schemas.microsoft.com/office/drawing/2014/main" val="3504118240"/>
                    </a:ext>
                  </a:extLst>
                </a:gridCol>
              </a:tblGrid>
              <a:tr h="370840">
                <a:tc>
                  <a:txBody>
                    <a:bodyPr/>
                    <a:lstStyle/>
                    <a:p>
                      <a:endParaRPr lang="en-US" dirty="0"/>
                    </a:p>
                  </a:txBody>
                  <a:tcPr/>
                </a:tc>
                <a:tc>
                  <a:txBody>
                    <a:bodyPr/>
                    <a:lstStyle/>
                    <a:p>
                      <a:r>
                        <a:rPr lang="en-US" dirty="0"/>
                        <a:t>Interpreter</a:t>
                      </a:r>
                    </a:p>
                  </a:txBody>
                  <a:tcPr/>
                </a:tc>
                <a:tc>
                  <a:txBody>
                    <a:bodyPr/>
                    <a:lstStyle/>
                    <a:p>
                      <a:r>
                        <a:rPr lang="en-US" dirty="0"/>
                        <a:t>Interpreter/JIT</a:t>
                      </a:r>
                    </a:p>
                  </a:txBody>
                  <a:tcPr/>
                </a:tc>
                <a:tc>
                  <a:txBody>
                    <a:bodyPr/>
                    <a:lstStyle/>
                    <a:p>
                      <a:r>
                        <a:rPr lang="en-US" dirty="0" err="1"/>
                        <a:t>Transpiler</a:t>
                      </a:r>
                      <a:endParaRPr lang="en-US" dirty="0"/>
                    </a:p>
                  </a:txBody>
                  <a:tcPr/>
                </a:tc>
                <a:tc>
                  <a:txBody>
                    <a:bodyPr/>
                    <a:lstStyle/>
                    <a:p>
                      <a:r>
                        <a:rPr lang="en-US" dirty="0"/>
                        <a:t>VM</a:t>
                      </a:r>
                    </a:p>
                  </a:txBody>
                  <a:tcPr/>
                </a:tc>
                <a:tc>
                  <a:txBody>
                    <a:bodyPr/>
                    <a:lstStyle/>
                    <a:p>
                      <a:r>
                        <a:rPr lang="en-US" dirty="0"/>
                        <a:t>VM/JIT</a:t>
                      </a:r>
                    </a:p>
                  </a:txBody>
                  <a:tcPr/>
                </a:tc>
                <a:tc>
                  <a:txBody>
                    <a:bodyPr/>
                    <a:lstStyle/>
                    <a:p>
                      <a:r>
                        <a:rPr lang="en-US" dirty="0"/>
                        <a:t>Compiled</a:t>
                      </a:r>
                    </a:p>
                  </a:txBody>
                  <a:tcPr/>
                </a:tc>
                <a:extLst>
                  <a:ext uri="{0D108BD9-81ED-4DB2-BD59-A6C34878D82A}">
                    <a16:rowId xmlns:a16="http://schemas.microsoft.com/office/drawing/2014/main" val="2554074367"/>
                  </a:ext>
                </a:extLst>
              </a:tr>
              <a:tr h="370840">
                <a:tc>
                  <a:txBody>
                    <a:bodyPr/>
                    <a:lstStyle/>
                    <a:p>
                      <a:r>
                        <a:rPr lang="en-US" dirty="0"/>
                        <a:t>Security</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563833439"/>
                  </a:ext>
                </a:extLst>
              </a:tr>
              <a:tr h="370840">
                <a:tc>
                  <a:txBody>
                    <a:bodyPr/>
                    <a:lstStyle/>
                    <a:p>
                      <a:r>
                        <a:rPr lang="en-US" dirty="0"/>
                        <a:t>Run Performance</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731501373"/>
                  </a:ext>
                </a:extLst>
              </a:tr>
              <a:tr h="370840">
                <a:tc>
                  <a:txBody>
                    <a:bodyPr/>
                    <a:lstStyle/>
                    <a:p>
                      <a:r>
                        <a:rPr lang="en-US" dirty="0"/>
                        <a:t>Code Hiding</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4287350007"/>
                  </a:ext>
                </a:extLst>
              </a:tr>
              <a:tr h="370840">
                <a:tc>
                  <a:txBody>
                    <a:bodyPr/>
                    <a:lstStyle/>
                    <a:p>
                      <a:r>
                        <a:rPr lang="en-US" dirty="0"/>
                        <a:t>Interactivity</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71817449"/>
                  </a:ext>
                </a:extLst>
              </a:tr>
              <a:tr h="370840">
                <a:tc>
                  <a:txBody>
                    <a:bodyPr/>
                    <a:lstStyle/>
                    <a:p>
                      <a:r>
                        <a:rPr lang="en-US" dirty="0"/>
                        <a:t>Redistribution “Cost”</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399056096"/>
                  </a:ext>
                </a:extLst>
              </a:tr>
              <a:tr h="370840">
                <a:tc>
                  <a:txBody>
                    <a:bodyPr/>
                    <a:lstStyle/>
                    <a:p>
                      <a:r>
                        <a:rPr lang="en-US" dirty="0"/>
                        <a:t>Debuggability</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726800350"/>
                  </a:ext>
                </a:extLst>
              </a:tr>
              <a:tr h="370840">
                <a:tc>
                  <a:txBody>
                    <a:bodyPr/>
                    <a:lstStyle/>
                    <a:p>
                      <a:r>
                        <a:rPr lang="en-US" dirty="0"/>
                        <a:t>Tool Chain Complexity</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432358548"/>
                  </a:ext>
                </a:extLst>
              </a:tr>
              <a:tr h="370840">
                <a:tc>
                  <a:txBody>
                    <a:bodyPr/>
                    <a:lstStyle/>
                    <a:p>
                      <a:r>
                        <a:rPr lang="en-US" dirty="0"/>
                        <a:t>Portability of tools</a:t>
                      </a:r>
                    </a:p>
                  </a:txBody>
                  <a:tcPr/>
                </a:tc>
                <a:tc>
                  <a:txBody>
                    <a:bodyPr/>
                    <a:lstStyle/>
                    <a:p>
                      <a:r>
                        <a:rPr lang="en-US" dirty="0"/>
                        <a:t>3</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95700535"/>
                  </a:ext>
                </a:extLst>
              </a:tr>
              <a:tr h="370840">
                <a:tc>
                  <a:txBody>
                    <a:bodyPr/>
                    <a:lstStyle/>
                    <a:p>
                      <a:r>
                        <a:rPr lang="en-US" dirty="0"/>
                        <a:t>Difficulty to write</a:t>
                      </a:r>
                    </a:p>
                  </a:txBody>
                  <a:tcPr/>
                </a:tc>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575493271"/>
                  </a:ext>
                </a:extLst>
              </a:tr>
            </a:tbl>
          </a:graphicData>
        </a:graphic>
      </p:graphicFrame>
      <p:sp>
        <p:nvSpPr>
          <p:cNvPr id="5" name="TextBox 4">
            <a:extLst>
              <a:ext uri="{FF2B5EF4-FFF2-40B4-BE49-F238E27FC236}">
                <a16:creationId xmlns:a16="http://schemas.microsoft.com/office/drawing/2014/main" id="{B79A3B6D-F0FC-47AB-8FCD-CF8CA41CC665}"/>
              </a:ext>
            </a:extLst>
          </p:cNvPr>
          <p:cNvSpPr txBox="1"/>
          <p:nvPr/>
        </p:nvSpPr>
        <p:spPr>
          <a:xfrm>
            <a:off x="10363200" y="3357436"/>
            <a:ext cx="1080552" cy="923330"/>
          </a:xfrm>
          <a:prstGeom prst="rect">
            <a:avLst/>
          </a:prstGeom>
          <a:noFill/>
        </p:spPr>
        <p:txBody>
          <a:bodyPr wrap="none" rtlCol="0">
            <a:spAutoFit/>
          </a:bodyPr>
          <a:lstStyle/>
          <a:p>
            <a:r>
              <a:rPr lang="en-US" dirty="0"/>
              <a:t>1 – Worst</a:t>
            </a:r>
          </a:p>
          <a:p>
            <a:r>
              <a:rPr lang="en-US" dirty="0"/>
              <a:t>2 - OK</a:t>
            </a:r>
          </a:p>
          <a:p>
            <a:r>
              <a:rPr lang="en-US" dirty="0"/>
              <a:t>3 - Best</a:t>
            </a:r>
          </a:p>
        </p:txBody>
      </p:sp>
      <p:sp>
        <p:nvSpPr>
          <p:cNvPr id="6" name="TextBox 5">
            <a:extLst>
              <a:ext uri="{FF2B5EF4-FFF2-40B4-BE49-F238E27FC236}">
                <a16:creationId xmlns:a16="http://schemas.microsoft.com/office/drawing/2014/main" id="{BC7244BF-CFCD-45F0-8708-ECB25B248224}"/>
              </a:ext>
            </a:extLst>
          </p:cNvPr>
          <p:cNvSpPr txBox="1"/>
          <p:nvPr/>
        </p:nvSpPr>
        <p:spPr>
          <a:xfrm>
            <a:off x="683819" y="1016176"/>
            <a:ext cx="10219657" cy="707886"/>
          </a:xfrm>
          <a:prstGeom prst="rect">
            <a:avLst/>
          </a:prstGeom>
          <a:noFill/>
        </p:spPr>
        <p:txBody>
          <a:bodyPr wrap="none" rtlCol="0">
            <a:spAutoFit/>
          </a:bodyPr>
          <a:lstStyle/>
          <a:p>
            <a:r>
              <a:rPr lang="en-US" sz="4000" dirty="0"/>
              <a:t>Comparison of Backends (sweeping generalities)</a:t>
            </a:r>
          </a:p>
        </p:txBody>
      </p:sp>
    </p:spTree>
    <p:extLst>
      <p:ext uri="{BB962C8B-B14F-4D97-AF65-F5344CB8AC3E}">
        <p14:creationId xmlns:p14="http://schemas.microsoft.com/office/powerpoint/2010/main" val="1468686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5499-709E-44F5-8F4C-DD8628FDF37F}"/>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0ADB355-FB7E-42B2-B049-9949E95CAB5D}"/>
              </a:ext>
            </a:extLst>
          </p:cNvPr>
          <p:cNvSpPr>
            <a:spLocks noGrp="1"/>
          </p:cNvSpPr>
          <p:nvPr>
            <p:ph idx="1"/>
          </p:nvPr>
        </p:nvSpPr>
        <p:spPr/>
        <p:txBody>
          <a:bodyPr/>
          <a:lstStyle/>
          <a:p>
            <a:pPr marL="0" indent="0">
              <a:buNone/>
            </a:pPr>
            <a:r>
              <a:rPr lang="en-US" dirty="0"/>
              <a:t>Google Dart </a:t>
            </a:r>
            <a:r>
              <a:rPr lang="en-US" dirty="0">
                <a:sym typeface="Wingdings" panose="05000000000000000000" pitchFamily="2" charset="2"/>
              </a:rPr>
              <a:t> JavaScript  Browser</a:t>
            </a:r>
          </a:p>
          <a:p>
            <a:pPr marL="0" indent="0">
              <a:buNone/>
            </a:pPr>
            <a:endParaRPr lang="en-US" dirty="0">
              <a:sym typeface="Wingdings" panose="05000000000000000000" pitchFamily="2" charset="2"/>
            </a:endParaRPr>
          </a:p>
          <a:p>
            <a:pPr marL="0" indent="0">
              <a:buNone/>
            </a:pPr>
            <a:r>
              <a:rPr lang="en-US" dirty="0" err="1">
                <a:sym typeface="Wingdings" panose="05000000000000000000" pitchFamily="2" charset="2"/>
              </a:rPr>
              <a:t>Haxe</a:t>
            </a:r>
            <a:r>
              <a:rPr lang="en-US" dirty="0">
                <a:sym typeface="Wingdings" panose="05000000000000000000" pitchFamily="2" charset="2"/>
              </a:rPr>
              <a:t>  C++  GCC  Executable</a:t>
            </a:r>
          </a:p>
          <a:p>
            <a:pPr marL="0" indent="0">
              <a:buNone/>
            </a:pPr>
            <a:r>
              <a:rPr lang="en-US" dirty="0" err="1">
                <a:sym typeface="Wingdings" panose="05000000000000000000" pitchFamily="2" charset="2"/>
              </a:rPr>
              <a:t>Haxe</a:t>
            </a:r>
            <a:r>
              <a:rPr lang="en-US" dirty="0">
                <a:sym typeface="Wingdings" panose="05000000000000000000" pitchFamily="2" charset="2"/>
              </a:rPr>
              <a:t>  C#  IL  .NET VM</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TypeScript  JavaScript  Browser</a:t>
            </a:r>
            <a:endParaRPr lang="en-US" dirty="0"/>
          </a:p>
        </p:txBody>
      </p:sp>
    </p:spTree>
    <p:extLst>
      <p:ext uri="{BB962C8B-B14F-4D97-AF65-F5344CB8AC3E}">
        <p14:creationId xmlns:p14="http://schemas.microsoft.com/office/powerpoint/2010/main" val="23372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3A2F-2896-4E0F-84CF-7F83B77C7071}"/>
              </a:ext>
            </a:extLst>
          </p:cNvPr>
          <p:cNvSpPr>
            <a:spLocks noGrp="1"/>
          </p:cNvSpPr>
          <p:nvPr>
            <p:ph type="title"/>
          </p:nvPr>
        </p:nvSpPr>
        <p:spPr/>
        <p:txBody>
          <a:bodyPr/>
          <a:lstStyle/>
          <a:p>
            <a:r>
              <a:rPr lang="en-US" dirty="0"/>
              <a:t>Advantages to Transpilers</a:t>
            </a:r>
          </a:p>
        </p:txBody>
      </p:sp>
      <p:sp>
        <p:nvSpPr>
          <p:cNvPr id="3" name="Content Placeholder 2">
            <a:extLst>
              <a:ext uri="{FF2B5EF4-FFF2-40B4-BE49-F238E27FC236}">
                <a16:creationId xmlns:a16="http://schemas.microsoft.com/office/drawing/2014/main" id="{D59F80E4-912F-4600-ABAC-CC7434F4E53D}"/>
              </a:ext>
            </a:extLst>
          </p:cNvPr>
          <p:cNvSpPr>
            <a:spLocks noGrp="1"/>
          </p:cNvSpPr>
          <p:nvPr>
            <p:ph idx="1"/>
          </p:nvPr>
        </p:nvSpPr>
        <p:spPr/>
        <p:txBody>
          <a:bodyPr/>
          <a:lstStyle/>
          <a:p>
            <a:pPr marL="0" indent="0">
              <a:buNone/>
            </a:pPr>
            <a:r>
              <a:rPr lang="en-US" dirty="0"/>
              <a:t>Easy to debug</a:t>
            </a:r>
          </a:p>
          <a:p>
            <a:pPr marL="0" indent="0">
              <a:buNone/>
            </a:pPr>
            <a:endParaRPr lang="en-US" dirty="0"/>
          </a:p>
          <a:p>
            <a:pPr marL="0" indent="0">
              <a:buNone/>
            </a:pPr>
            <a:r>
              <a:rPr lang="en-US" dirty="0"/>
              <a:t>The output from your “compiler” is readable text in the intermediate language – one that you already know. </a:t>
            </a:r>
          </a:p>
          <a:p>
            <a:pPr marL="0" indent="0">
              <a:buNone/>
            </a:pPr>
            <a:r>
              <a:rPr lang="en-US" dirty="0"/>
              <a:t>You can add the text of the original code as a comment in the intermediate language and check your work.</a:t>
            </a:r>
          </a:p>
        </p:txBody>
      </p:sp>
    </p:spTree>
    <p:extLst>
      <p:ext uri="{BB962C8B-B14F-4D97-AF65-F5344CB8AC3E}">
        <p14:creationId xmlns:p14="http://schemas.microsoft.com/office/powerpoint/2010/main" val="27735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3A2F-2896-4E0F-84CF-7F83B77C7071}"/>
              </a:ext>
            </a:extLst>
          </p:cNvPr>
          <p:cNvSpPr>
            <a:spLocks noGrp="1"/>
          </p:cNvSpPr>
          <p:nvPr>
            <p:ph type="title"/>
          </p:nvPr>
        </p:nvSpPr>
        <p:spPr/>
        <p:txBody>
          <a:bodyPr/>
          <a:lstStyle/>
          <a:p>
            <a:r>
              <a:rPr lang="en-US" dirty="0"/>
              <a:t>Advantages to Transpilers</a:t>
            </a:r>
          </a:p>
        </p:txBody>
      </p:sp>
      <p:sp>
        <p:nvSpPr>
          <p:cNvPr id="3" name="Content Placeholder 2">
            <a:extLst>
              <a:ext uri="{FF2B5EF4-FFF2-40B4-BE49-F238E27FC236}">
                <a16:creationId xmlns:a16="http://schemas.microsoft.com/office/drawing/2014/main" id="{D59F80E4-912F-4600-ABAC-CC7434F4E53D}"/>
              </a:ext>
            </a:extLst>
          </p:cNvPr>
          <p:cNvSpPr>
            <a:spLocks noGrp="1"/>
          </p:cNvSpPr>
          <p:nvPr>
            <p:ph idx="1"/>
          </p:nvPr>
        </p:nvSpPr>
        <p:spPr/>
        <p:txBody>
          <a:bodyPr/>
          <a:lstStyle/>
          <a:p>
            <a:pPr marL="0" indent="0">
              <a:buNone/>
            </a:pPr>
            <a:r>
              <a:rPr lang="en-US" dirty="0"/>
              <a:t>Leverage the work of others</a:t>
            </a:r>
          </a:p>
          <a:p>
            <a:pPr marL="0" indent="0">
              <a:buNone/>
            </a:pPr>
            <a:endParaRPr lang="en-US" dirty="0"/>
          </a:p>
          <a:p>
            <a:pPr marL="0" indent="0">
              <a:buNone/>
            </a:pPr>
            <a:r>
              <a:rPr lang="en-US" dirty="0"/>
              <a:t>Other people have worked very hard to optimize existing run time solutions (compilers, VMs, etc.) – transpilers take advantage of that by using their work to generate their final result.</a:t>
            </a:r>
          </a:p>
        </p:txBody>
      </p:sp>
    </p:spTree>
    <p:extLst>
      <p:ext uri="{BB962C8B-B14F-4D97-AF65-F5344CB8AC3E}">
        <p14:creationId xmlns:p14="http://schemas.microsoft.com/office/powerpoint/2010/main" val="94964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3A2F-2896-4E0F-84CF-7F83B77C7071}"/>
              </a:ext>
            </a:extLst>
          </p:cNvPr>
          <p:cNvSpPr>
            <a:spLocks noGrp="1"/>
          </p:cNvSpPr>
          <p:nvPr>
            <p:ph type="title"/>
          </p:nvPr>
        </p:nvSpPr>
        <p:spPr/>
        <p:txBody>
          <a:bodyPr/>
          <a:lstStyle/>
          <a:p>
            <a:r>
              <a:rPr lang="en-US" dirty="0"/>
              <a:t>Advantages to Transpilers</a:t>
            </a:r>
          </a:p>
        </p:txBody>
      </p:sp>
      <p:sp>
        <p:nvSpPr>
          <p:cNvPr id="3" name="Content Placeholder 2">
            <a:extLst>
              <a:ext uri="{FF2B5EF4-FFF2-40B4-BE49-F238E27FC236}">
                <a16:creationId xmlns:a16="http://schemas.microsoft.com/office/drawing/2014/main" id="{D59F80E4-912F-4600-ABAC-CC7434F4E53D}"/>
              </a:ext>
            </a:extLst>
          </p:cNvPr>
          <p:cNvSpPr>
            <a:spLocks noGrp="1"/>
          </p:cNvSpPr>
          <p:nvPr>
            <p:ph idx="1"/>
          </p:nvPr>
        </p:nvSpPr>
        <p:spPr/>
        <p:txBody>
          <a:bodyPr/>
          <a:lstStyle/>
          <a:p>
            <a:pPr marL="0" indent="0">
              <a:buNone/>
            </a:pPr>
            <a:r>
              <a:rPr lang="en-US" dirty="0"/>
              <a:t>Easy to write</a:t>
            </a:r>
          </a:p>
          <a:p>
            <a:pPr marL="0" indent="0">
              <a:buNone/>
            </a:pPr>
            <a:endParaRPr lang="en-US" dirty="0"/>
          </a:p>
          <a:p>
            <a:pPr marL="0" indent="0">
              <a:buNone/>
            </a:pPr>
            <a:r>
              <a:rPr lang="en-US" dirty="0"/>
              <a:t>Writing a transpilers is pretty easy – it tends to be a lot of print statements. This is because, fundamentally, all languages do (mostly) the same things.</a:t>
            </a:r>
          </a:p>
          <a:p>
            <a:pPr marL="0" indent="0">
              <a:buNone/>
            </a:pPr>
            <a:endParaRPr lang="en-US" dirty="0"/>
          </a:p>
          <a:p>
            <a:pPr marL="0" indent="0">
              <a:buNone/>
            </a:pPr>
            <a:r>
              <a:rPr lang="en-US" dirty="0"/>
              <a:t>Example – Scheme to C++</a:t>
            </a:r>
          </a:p>
          <a:p>
            <a:pPr marL="0" indent="0">
              <a:buNone/>
            </a:pPr>
            <a:r>
              <a:rPr lang="en-US" dirty="0"/>
              <a:t>(let ((x (+ 3 5))))</a:t>
            </a:r>
          </a:p>
          <a:p>
            <a:pPr marL="0" indent="0">
              <a:buNone/>
            </a:pPr>
            <a:r>
              <a:rPr lang="en-US" dirty="0" err="1"/>
              <a:t>int</a:t>
            </a:r>
            <a:r>
              <a:rPr lang="en-US" dirty="0"/>
              <a:t> x = 3+5;</a:t>
            </a:r>
          </a:p>
        </p:txBody>
      </p:sp>
    </p:spTree>
    <p:extLst>
      <p:ext uri="{BB962C8B-B14F-4D97-AF65-F5344CB8AC3E}">
        <p14:creationId xmlns:p14="http://schemas.microsoft.com/office/powerpoint/2010/main" val="246562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3A2F-2896-4E0F-84CF-7F83B77C7071}"/>
              </a:ext>
            </a:extLst>
          </p:cNvPr>
          <p:cNvSpPr>
            <a:spLocks noGrp="1"/>
          </p:cNvSpPr>
          <p:nvPr>
            <p:ph type="title"/>
          </p:nvPr>
        </p:nvSpPr>
        <p:spPr/>
        <p:txBody>
          <a:bodyPr/>
          <a:lstStyle/>
          <a:p>
            <a:r>
              <a:rPr lang="en-US" dirty="0"/>
              <a:t>Advantages to Transpilers</a:t>
            </a:r>
          </a:p>
        </p:txBody>
      </p:sp>
      <p:sp>
        <p:nvSpPr>
          <p:cNvPr id="3" name="Content Placeholder 2">
            <a:extLst>
              <a:ext uri="{FF2B5EF4-FFF2-40B4-BE49-F238E27FC236}">
                <a16:creationId xmlns:a16="http://schemas.microsoft.com/office/drawing/2014/main" id="{D59F80E4-912F-4600-ABAC-CC7434F4E53D}"/>
              </a:ext>
            </a:extLst>
          </p:cNvPr>
          <p:cNvSpPr>
            <a:spLocks noGrp="1"/>
          </p:cNvSpPr>
          <p:nvPr>
            <p:ph idx="1"/>
          </p:nvPr>
        </p:nvSpPr>
        <p:spPr/>
        <p:txBody>
          <a:bodyPr/>
          <a:lstStyle/>
          <a:p>
            <a:pPr marL="0" indent="0">
              <a:buNone/>
            </a:pPr>
            <a:r>
              <a:rPr lang="en-US" dirty="0"/>
              <a:t>Portability</a:t>
            </a:r>
          </a:p>
          <a:p>
            <a:pPr marL="0" indent="0">
              <a:buNone/>
            </a:pPr>
            <a:endParaRPr lang="en-US" dirty="0"/>
          </a:p>
          <a:p>
            <a:pPr marL="0" indent="0">
              <a:buNone/>
            </a:pPr>
            <a:r>
              <a:rPr lang="en-US" dirty="0"/>
              <a:t>Let’s say you want to design a language that runs on ARM (phones) and x64 (desktop/laptop). You need 2 backends – one for ARM machine language and one for x64. </a:t>
            </a:r>
          </a:p>
          <a:p>
            <a:pPr marL="0" indent="0">
              <a:buNone/>
            </a:pPr>
            <a:r>
              <a:rPr lang="en-US" dirty="0"/>
              <a:t>But what if you converted to C++ instead? Then you can use existing compilers that already convert C++ into many different instruction sets!</a:t>
            </a:r>
          </a:p>
        </p:txBody>
      </p:sp>
    </p:spTree>
    <p:extLst>
      <p:ext uri="{BB962C8B-B14F-4D97-AF65-F5344CB8AC3E}">
        <p14:creationId xmlns:p14="http://schemas.microsoft.com/office/powerpoint/2010/main" val="2645569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1537</Words>
  <Application>Microsoft Office PowerPoint</Application>
  <PresentationFormat>Widescreen</PresentationFormat>
  <Paragraphs>271</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Transpilers, Interpreters, VMs</vt:lpstr>
      <vt:lpstr>PowerPoint Presentation</vt:lpstr>
      <vt:lpstr>Backends</vt:lpstr>
      <vt:lpstr>Transpiler  (aka Transcompiler, source-to-source compiler)</vt:lpstr>
      <vt:lpstr>Examples</vt:lpstr>
      <vt:lpstr>Advantages to Transpilers</vt:lpstr>
      <vt:lpstr>Advantages to Transpilers</vt:lpstr>
      <vt:lpstr>Advantages to Transpilers</vt:lpstr>
      <vt:lpstr>Advantages to Transpilers</vt:lpstr>
      <vt:lpstr>Disadvantages to Transpilers</vt:lpstr>
      <vt:lpstr>Disadvantages to Transpilers</vt:lpstr>
      <vt:lpstr>Disadvantages to Transpilers</vt:lpstr>
      <vt:lpstr>Transpilers</vt:lpstr>
      <vt:lpstr>Interpreters</vt:lpstr>
      <vt:lpstr>Examples</vt:lpstr>
      <vt:lpstr>Interpreter Advantages</vt:lpstr>
      <vt:lpstr>Interpreter Advantages</vt:lpstr>
      <vt:lpstr>Interpreter Advantages</vt:lpstr>
      <vt:lpstr>Interpreter Advantages</vt:lpstr>
      <vt:lpstr>Interpreter Disadvantages</vt:lpstr>
      <vt:lpstr>Interpreter Disadvantages</vt:lpstr>
      <vt:lpstr>Interpreter Disadvantages</vt:lpstr>
      <vt:lpstr>Interpreters</vt:lpstr>
      <vt:lpstr>Just-In-Time Compilation</vt:lpstr>
      <vt:lpstr>Examples</vt:lpstr>
      <vt:lpstr>JIT Advantages</vt:lpstr>
      <vt:lpstr>JIT Advantages</vt:lpstr>
      <vt:lpstr>JIT Advantages</vt:lpstr>
      <vt:lpstr>JIT Disadvantages</vt:lpstr>
      <vt:lpstr>JIT Disadvantages</vt:lpstr>
      <vt:lpstr>JIT Disadvantages</vt:lpstr>
      <vt:lpstr>Just-In-Time Compilation</vt:lpstr>
      <vt:lpstr>Virtual Machines</vt:lpstr>
      <vt:lpstr>Examples</vt:lpstr>
      <vt:lpstr>VM Advantages</vt:lpstr>
      <vt:lpstr>VM Advantages</vt:lpstr>
      <vt:lpstr>VM Advantages</vt:lpstr>
      <vt:lpstr>VM Advantages</vt:lpstr>
      <vt:lpstr>VM Advantages</vt:lpstr>
      <vt:lpstr>VM Disadvantages</vt:lpstr>
      <vt:lpstr>VM Disadvantages</vt:lpstr>
      <vt:lpstr>Virtual Machines </vt:lpstr>
      <vt:lpstr>VM/JIT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Transpilers, Interpreters, VMs</dc:title>
  <dc:creator>Michael Phipps</dc:creator>
  <cp:lastModifiedBy>Michael Phipps</cp:lastModifiedBy>
  <cp:revision>17</cp:revision>
  <dcterms:created xsi:type="dcterms:W3CDTF">2018-01-17T17:44:19Z</dcterms:created>
  <dcterms:modified xsi:type="dcterms:W3CDTF">2019-01-16T20:38:52Z</dcterms:modified>
</cp:coreProperties>
</file>