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6" r:id="rId3"/>
    <p:sldId id="288" r:id="rId4"/>
    <p:sldId id="289" r:id="rId5"/>
    <p:sldId id="290" r:id="rId6"/>
    <p:sldId id="291" r:id="rId7"/>
    <p:sldId id="292" r:id="rId8"/>
    <p:sldId id="293" r:id="rId9"/>
    <p:sldId id="294" r:id="rId10"/>
    <p:sldId id="295" r:id="rId11"/>
    <p:sldId id="296" r:id="rId12"/>
    <p:sldId id="276" r:id="rId13"/>
    <p:sldId id="277" r:id="rId14"/>
    <p:sldId id="278" r:id="rId15"/>
    <p:sldId id="279" r:id="rId16"/>
    <p:sldId id="280" r:id="rId17"/>
    <p:sldId id="281" r:id="rId18"/>
    <p:sldId id="282" r:id="rId19"/>
    <p:sldId id="299" r:id="rId20"/>
    <p:sldId id="300" r:id="rId21"/>
    <p:sldId id="301" r:id="rId22"/>
    <p:sldId id="302" r:id="rId23"/>
    <p:sldId id="298" r:id="rId24"/>
    <p:sldId id="306" r:id="rId25"/>
    <p:sldId id="303" r:id="rId26"/>
    <p:sldId id="304" r:id="rId27"/>
    <p:sldId id="305" r:id="rId28"/>
    <p:sldId id="308" r:id="rId29"/>
    <p:sldId id="307" r:id="rId30"/>
    <p:sldId id="309" r:id="rId31"/>
    <p:sldId id="310" r:id="rId32"/>
    <p:sldId id="262" r:id="rId33"/>
    <p:sldId id="311" r:id="rId34"/>
    <p:sldId id="312" r:id="rId35"/>
    <p:sldId id="313" r:id="rId36"/>
    <p:sldId id="314" r:id="rId37"/>
    <p:sldId id="315" r:id="rId38"/>
    <p:sldId id="263" r:id="rId39"/>
    <p:sldId id="264" r:id="rId40"/>
    <p:sldId id="316" r:id="rId41"/>
    <p:sldId id="261" r:id="rId42"/>
    <p:sldId id="318" r:id="rId43"/>
    <p:sldId id="32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502C9-40B0-41A6-97AD-E732CC64488E}" v="6" dt="2023-06-15T17:08:27.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1" autoAdjust="0"/>
    <p:restoredTop sz="94660"/>
  </p:normalViewPr>
  <p:slideViewPr>
    <p:cSldViewPr snapToGrid="0">
      <p:cViewPr varScale="1">
        <p:scale>
          <a:sx n="135" d="100"/>
          <a:sy n="135" d="100"/>
        </p:scale>
        <p:origin x="104" y="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12F502C9-40B0-41A6-97AD-E732CC64488E}"/>
    <pc:docChg chg="custSel addSld delSld modSld">
      <pc:chgData name="Phipps, Michael" userId="22b19e64-ae93-4d74-aed7-bbb364ca0772" providerId="ADAL" clId="{12F502C9-40B0-41A6-97AD-E732CC64488E}" dt="2023-06-15T17:20:10.881" v="87" actId="6549"/>
      <pc:docMkLst>
        <pc:docMk/>
      </pc:docMkLst>
      <pc:sldChg chg="add">
        <pc:chgData name="Phipps, Michael" userId="22b19e64-ae93-4d74-aed7-bbb364ca0772" providerId="ADAL" clId="{12F502C9-40B0-41A6-97AD-E732CC64488E}" dt="2023-06-15T17:01:24.506" v="2"/>
        <pc:sldMkLst>
          <pc:docMk/>
          <pc:sldMk cId="4136877623" sldId="262"/>
        </pc:sldMkLst>
      </pc:sldChg>
      <pc:sldChg chg="modSp mod">
        <pc:chgData name="Phipps, Michael" userId="22b19e64-ae93-4d74-aed7-bbb364ca0772" providerId="ADAL" clId="{12F502C9-40B0-41A6-97AD-E732CC64488E}" dt="2023-06-15T17:07:03.079" v="22" actId="20577"/>
        <pc:sldMkLst>
          <pc:docMk/>
          <pc:sldMk cId="898279236" sldId="276"/>
        </pc:sldMkLst>
        <pc:spChg chg="mod">
          <ac:chgData name="Phipps, Michael" userId="22b19e64-ae93-4d74-aed7-bbb364ca0772" providerId="ADAL" clId="{12F502C9-40B0-41A6-97AD-E732CC64488E}" dt="2023-06-15T17:07:03.079" v="22" actId="20577"/>
          <ac:spMkLst>
            <pc:docMk/>
            <pc:sldMk cId="898279236" sldId="276"/>
            <ac:spMk id="3" creationId="{2DE9BFF5-AAA9-0725-E407-677ECA940A52}"/>
          </ac:spMkLst>
        </pc:spChg>
      </pc:sldChg>
      <pc:sldChg chg="modSp mod">
        <pc:chgData name="Phipps, Michael" userId="22b19e64-ae93-4d74-aed7-bbb364ca0772" providerId="ADAL" clId="{12F502C9-40B0-41A6-97AD-E732CC64488E}" dt="2023-06-15T17:07:40.473" v="48" actId="20577"/>
        <pc:sldMkLst>
          <pc:docMk/>
          <pc:sldMk cId="1224603545" sldId="277"/>
        </pc:sldMkLst>
        <pc:spChg chg="mod">
          <ac:chgData name="Phipps, Michael" userId="22b19e64-ae93-4d74-aed7-bbb364ca0772" providerId="ADAL" clId="{12F502C9-40B0-41A6-97AD-E732CC64488E}" dt="2023-06-15T17:07:40.473" v="48" actId="20577"/>
          <ac:spMkLst>
            <pc:docMk/>
            <pc:sldMk cId="1224603545" sldId="277"/>
            <ac:spMk id="3" creationId="{2AA8FD5B-9D1A-EA8C-2272-B6D372B55979}"/>
          </ac:spMkLst>
        </pc:spChg>
      </pc:sldChg>
      <pc:sldChg chg="modSp mod">
        <pc:chgData name="Phipps, Michael" userId="22b19e64-ae93-4d74-aed7-bbb364ca0772" providerId="ADAL" clId="{12F502C9-40B0-41A6-97AD-E732CC64488E}" dt="2023-06-15T17:03:39.264" v="20" actId="20577"/>
        <pc:sldMkLst>
          <pc:docMk/>
          <pc:sldMk cId="389161825" sldId="294"/>
        </pc:sldMkLst>
        <pc:spChg chg="mod">
          <ac:chgData name="Phipps, Michael" userId="22b19e64-ae93-4d74-aed7-bbb364ca0772" providerId="ADAL" clId="{12F502C9-40B0-41A6-97AD-E732CC64488E}" dt="2023-06-15T17:03:39.264" v="20" actId="20577"/>
          <ac:spMkLst>
            <pc:docMk/>
            <pc:sldMk cId="389161825" sldId="294"/>
            <ac:spMk id="3" creationId="{00000000-0000-0000-0000-000000000000}"/>
          </ac:spMkLst>
        </pc:spChg>
      </pc:sldChg>
      <pc:sldChg chg="del">
        <pc:chgData name="Phipps, Michael" userId="22b19e64-ae93-4d74-aed7-bbb364ca0772" providerId="ADAL" clId="{12F502C9-40B0-41A6-97AD-E732CC64488E}" dt="2023-06-15T17:05:12.308" v="21" actId="47"/>
        <pc:sldMkLst>
          <pc:docMk/>
          <pc:sldMk cId="3258546806" sldId="297"/>
        </pc:sldMkLst>
      </pc:sldChg>
      <pc:sldChg chg="modSp mod">
        <pc:chgData name="Phipps, Michael" userId="22b19e64-ae93-4d74-aed7-bbb364ca0772" providerId="ADAL" clId="{12F502C9-40B0-41A6-97AD-E732CC64488E}" dt="2023-06-15T17:09:50.185" v="77" actId="6549"/>
        <pc:sldMkLst>
          <pc:docMk/>
          <pc:sldMk cId="2975997990" sldId="305"/>
        </pc:sldMkLst>
        <pc:spChg chg="mod">
          <ac:chgData name="Phipps, Michael" userId="22b19e64-ae93-4d74-aed7-bbb364ca0772" providerId="ADAL" clId="{12F502C9-40B0-41A6-97AD-E732CC64488E}" dt="2023-06-15T17:09:44.998" v="76" actId="6549"/>
          <ac:spMkLst>
            <pc:docMk/>
            <pc:sldMk cId="2975997990" sldId="305"/>
            <ac:spMk id="2" creationId="{00000000-0000-0000-0000-000000000000}"/>
          </ac:spMkLst>
        </pc:spChg>
        <pc:spChg chg="mod">
          <ac:chgData name="Phipps, Michael" userId="22b19e64-ae93-4d74-aed7-bbb364ca0772" providerId="ADAL" clId="{12F502C9-40B0-41A6-97AD-E732CC64488E}" dt="2023-06-15T17:09:50.185" v="77" actId="6549"/>
          <ac:spMkLst>
            <pc:docMk/>
            <pc:sldMk cId="2975997990" sldId="305"/>
            <ac:spMk id="3" creationId="{00000000-0000-0000-0000-000000000000}"/>
          </ac:spMkLst>
        </pc:spChg>
      </pc:sldChg>
      <pc:sldChg chg="addSp delSp modSp mod chgLayout">
        <pc:chgData name="Phipps, Michael" userId="22b19e64-ae93-4d74-aed7-bbb364ca0772" providerId="ADAL" clId="{12F502C9-40B0-41A6-97AD-E732CC64488E}" dt="2023-06-15T17:09:20.213" v="75" actId="1076"/>
        <pc:sldMkLst>
          <pc:docMk/>
          <pc:sldMk cId="856512361" sldId="306"/>
        </pc:sldMkLst>
        <pc:spChg chg="del mod">
          <ac:chgData name="Phipps, Michael" userId="22b19e64-ae93-4d74-aed7-bbb364ca0772" providerId="ADAL" clId="{12F502C9-40B0-41A6-97AD-E732CC64488E}" dt="2023-06-15T17:08:22.177" v="50" actId="478"/>
          <ac:spMkLst>
            <pc:docMk/>
            <pc:sldMk cId="856512361" sldId="306"/>
            <ac:spMk id="3" creationId="{00000000-0000-0000-0000-000000000000}"/>
          </ac:spMkLst>
        </pc:spChg>
        <pc:spChg chg="add del mod">
          <ac:chgData name="Phipps, Michael" userId="22b19e64-ae93-4d74-aed7-bbb364ca0772" providerId="ADAL" clId="{12F502C9-40B0-41A6-97AD-E732CC64488E}" dt="2023-06-15T17:08:31.798" v="52" actId="478"/>
          <ac:spMkLst>
            <pc:docMk/>
            <pc:sldMk cId="856512361" sldId="306"/>
            <ac:spMk id="4" creationId="{FAAA7B44-CEBF-D921-670A-1E3BA4CEC686}"/>
          </ac:spMkLst>
        </pc:spChg>
        <pc:spChg chg="add mod">
          <ac:chgData name="Phipps, Michael" userId="22b19e64-ae93-4d74-aed7-bbb364ca0772" providerId="ADAL" clId="{12F502C9-40B0-41A6-97AD-E732CC64488E}" dt="2023-06-15T17:09:20.213" v="75" actId="1076"/>
          <ac:spMkLst>
            <pc:docMk/>
            <pc:sldMk cId="856512361" sldId="306"/>
            <ac:spMk id="5" creationId="{A06058D2-38EA-48D6-A141-C3D69C46FAFD}"/>
          </ac:spMkLst>
        </pc:spChg>
        <pc:spChg chg="add mod ord">
          <ac:chgData name="Phipps, Michael" userId="22b19e64-ae93-4d74-aed7-bbb364ca0772" providerId="ADAL" clId="{12F502C9-40B0-41A6-97AD-E732CC64488E}" dt="2023-06-15T17:08:58.012" v="67" actId="1076"/>
          <ac:spMkLst>
            <pc:docMk/>
            <pc:sldMk cId="856512361" sldId="306"/>
            <ac:spMk id="6" creationId="{0C97E6DB-7AB3-4BC4-04F6-5CFD88A153FE}"/>
          </ac:spMkLst>
        </pc:spChg>
        <pc:spChg chg="add del mod ord">
          <ac:chgData name="Phipps, Michael" userId="22b19e64-ae93-4d74-aed7-bbb364ca0772" providerId="ADAL" clId="{12F502C9-40B0-41A6-97AD-E732CC64488E}" dt="2023-06-15T17:09:02.851" v="68" actId="478"/>
          <ac:spMkLst>
            <pc:docMk/>
            <pc:sldMk cId="856512361" sldId="306"/>
            <ac:spMk id="7" creationId="{1ED269D7-809F-8E51-DF32-B035993978E9}"/>
          </ac:spMkLst>
        </pc:spChg>
      </pc:sldChg>
      <pc:sldChg chg="modSp mod">
        <pc:chgData name="Phipps, Michael" userId="22b19e64-ae93-4d74-aed7-bbb364ca0772" providerId="ADAL" clId="{12F502C9-40B0-41A6-97AD-E732CC64488E}" dt="2023-06-15T17:10:06.397" v="86" actId="20577"/>
        <pc:sldMkLst>
          <pc:docMk/>
          <pc:sldMk cId="706294014" sldId="307"/>
        </pc:sldMkLst>
        <pc:spChg chg="mod">
          <ac:chgData name="Phipps, Michael" userId="22b19e64-ae93-4d74-aed7-bbb364ca0772" providerId="ADAL" clId="{12F502C9-40B0-41A6-97AD-E732CC64488E}" dt="2023-06-15T17:10:06.397" v="86" actId="20577"/>
          <ac:spMkLst>
            <pc:docMk/>
            <pc:sldMk cId="706294014" sldId="307"/>
            <ac:spMk id="2" creationId="{00000000-0000-0000-0000-000000000000}"/>
          </ac:spMkLst>
        </pc:spChg>
      </pc:sldChg>
      <pc:sldChg chg="modSp mod">
        <pc:chgData name="Phipps, Michael" userId="22b19e64-ae93-4d74-aed7-bbb364ca0772" providerId="ADAL" clId="{12F502C9-40B0-41A6-97AD-E732CC64488E}" dt="2023-06-15T17:20:10.881" v="87" actId="6549"/>
        <pc:sldMkLst>
          <pc:docMk/>
          <pc:sldMk cId="1755803351" sldId="309"/>
        </pc:sldMkLst>
        <pc:spChg chg="mod">
          <ac:chgData name="Phipps, Michael" userId="22b19e64-ae93-4d74-aed7-bbb364ca0772" providerId="ADAL" clId="{12F502C9-40B0-41A6-97AD-E732CC64488E}" dt="2023-06-15T17:20:10.881" v="87" actId="6549"/>
          <ac:spMkLst>
            <pc:docMk/>
            <pc:sldMk cId="1755803351" sldId="309"/>
            <ac:spMk id="2" creationId="{00000000-0000-0000-0000-000000000000}"/>
          </ac:spMkLst>
        </pc:spChg>
      </pc:sldChg>
      <pc:sldChg chg="del">
        <pc:chgData name="Phipps, Michael" userId="22b19e64-ae93-4d74-aed7-bbb364ca0772" providerId="ADAL" clId="{12F502C9-40B0-41A6-97AD-E732CC64488E}" dt="2023-06-15T17:02:22.992" v="3" actId="47"/>
        <pc:sldMkLst>
          <pc:docMk/>
          <pc:sldMk cId="568468019" sldId="317"/>
        </pc:sldMkLst>
      </pc:sldChg>
      <pc:sldChg chg="del">
        <pc:chgData name="Phipps, Michael" userId="22b19e64-ae93-4d74-aed7-bbb364ca0772" providerId="ADAL" clId="{12F502C9-40B0-41A6-97AD-E732CC64488E}" dt="2023-06-15T16:58:56.832" v="0" actId="2696"/>
        <pc:sldMkLst>
          <pc:docMk/>
          <pc:sldMk cId="2405710071" sldId="319"/>
        </pc:sldMkLst>
      </pc:sldChg>
      <pc:sldChg chg="del">
        <pc:chgData name="Phipps, Michael" userId="22b19e64-ae93-4d74-aed7-bbb364ca0772" providerId="ADAL" clId="{12F502C9-40B0-41A6-97AD-E732CC64488E}" dt="2023-06-15T16:59:04.422" v="1" actId="2696"/>
        <pc:sldMkLst>
          <pc:docMk/>
          <pc:sldMk cId="1481741301" sldId="3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87081-801F-473F-BB32-45084F8D3F3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09364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27123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75315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9AFE-E3E7-B74D-1A90-022670ADC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05622B-9258-E5DB-C704-B72E68670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C76E2-0E54-D786-F384-B9F5902F6DEE}"/>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E9D4B072-BD1C-00F2-4E47-650E951EB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2FECB-50A1-2152-4426-8D426E4ADDD3}"/>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31330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F8E6-0802-C3F0-AC06-64BA73669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C7F9A-F904-6439-C178-397BF0476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3EEC-9ADC-E5BB-7970-C13F368071BB}"/>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782C732A-E3A8-6CD0-290D-526A15962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B40F3-FF22-781C-CBF8-DE0E2596EBF9}"/>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174293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212E-237B-4155-6EC6-776727FC0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F2319-CA95-D248-5254-74AB1D9C0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47D8C-3147-559F-2850-62CFE3D78EF9}"/>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3468597B-66DB-1C7D-5EB9-953F0A627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53572-F186-A16D-A181-C63E28534315}"/>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258394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CE2E-D416-8643-EC86-3CC1B353F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864E-2503-BA46-7006-616DD3C64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AA1376-28E3-B8ED-F1E5-F7DA9E2FB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E9CC1-42B9-256F-2405-5022A78A9F86}"/>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6" name="Footer Placeholder 5">
            <a:extLst>
              <a:ext uri="{FF2B5EF4-FFF2-40B4-BE49-F238E27FC236}">
                <a16:creationId xmlns:a16="http://schemas.microsoft.com/office/drawing/2014/main" id="{4725DF15-2358-8986-DA96-025427EAE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23040-8BDD-8FEE-6801-5CDD6E476AA2}"/>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91637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969A-6FCB-9949-24E0-CA662FD98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4A4A7-1952-3078-22BB-76AD663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2E5D2-54D6-9481-AAC4-EEDDE9E9F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EDE5E-B05E-AA83-B078-460D2AEBC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DBC98-B03E-9BC2-5782-CA2FD6676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36DF1-7A9E-65C5-A212-549DCB8E5428}"/>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8" name="Footer Placeholder 7">
            <a:extLst>
              <a:ext uri="{FF2B5EF4-FFF2-40B4-BE49-F238E27FC236}">
                <a16:creationId xmlns:a16="http://schemas.microsoft.com/office/drawing/2014/main" id="{920F7670-4341-EE07-B7E7-7A42DA87C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DCA3B-0110-010D-024A-DE1756C8D5C0}"/>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80171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0DAC-4C81-E78F-B030-77483A5F46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653FE-42C0-E3CD-3E9C-6B8F3FC4BF37}"/>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4" name="Footer Placeholder 3">
            <a:extLst>
              <a:ext uri="{FF2B5EF4-FFF2-40B4-BE49-F238E27FC236}">
                <a16:creationId xmlns:a16="http://schemas.microsoft.com/office/drawing/2014/main" id="{10986047-99E5-E184-99F3-3A48AACB3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270B3B-57C0-79B5-7CCF-33F0BA0B22A6}"/>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1472031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9AF5D-8C73-8216-551B-3F64DA4AF053}"/>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3" name="Footer Placeholder 2">
            <a:extLst>
              <a:ext uri="{FF2B5EF4-FFF2-40B4-BE49-F238E27FC236}">
                <a16:creationId xmlns:a16="http://schemas.microsoft.com/office/drawing/2014/main" id="{62D8DB7F-6BC5-5758-6842-939D2798A7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91EDE-7A32-F0EE-B734-A4AC0FA31CB4}"/>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302843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86B2-D5B1-E616-129B-B7C6D547B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6B3930-508C-4B7F-9D60-25EB51908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AD219-F1FE-EEB7-173E-0E04DB599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D5293-E126-23CF-210B-DFCEEF0E49A0}"/>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6" name="Footer Placeholder 5">
            <a:extLst>
              <a:ext uri="{FF2B5EF4-FFF2-40B4-BE49-F238E27FC236}">
                <a16:creationId xmlns:a16="http://schemas.microsoft.com/office/drawing/2014/main" id="{3EB2F020-5B19-3919-7FD4-9BA52251E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99F83-04B8-2999-88B5-C7C5350B3440}"/>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229952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9734284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4ECD-3AA3-650C-4916-48941D520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C0496-D134-4347-4F88-792C6A192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D8DEB-BD9F-2416-0055-8930E2664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E09F0-BFDD-F00C-AE8C-F2914840CDF9}"/>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6" name="Footer Placeholder 5">
            <a:extLst>
              <a:ext uri="{FF2B5EF4-FFF2-40B4-BE49-F238E27FC236}">
                <a16:creationId xmlns:a16="http://schemas.microsoft.com/office/drawing/2014/main" id="{EA96FE19-491E-972E-69B0-8D86A7DA2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BA4C6-C8F5-6E93-15A9-A9FBE941C1A0}"/>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35417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7187-798A-8224-68D9-41249EB282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EB190-4148-6441-76C8-3E1544F27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C72BB-6039-913C-03EC-D657F9D6BFB4}"/>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C1B3605F-189F-3201-90BE-E4761919D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911E5-7764-ADF8-7742-98BB25EFF698}"/>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3854831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EA334-AA95-5F04-6C52-9B9401DEA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4BF04-1B63-70A1-D69F-82F70A03F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B9093-23B8-C008-ACA3-0EFE84F16EAA}"/>
              </a:ext>
            </a:extLst>
          </p:cNvPr>
          <p:cNvSpPr>
            <a:spLocks noGrp="1"/>
          </p:cNvSpPr>
          <p:nvPr>
            <p:ph type="dt" sz="half" idx="10"/>
          </p:nvPr>
        </p:nvSpPr>
        <p:spPr/>
        <p:txBody>
          <a:body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B64FD765-3016-266D-E4B6-6940A5EC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6329-E4ED-37EF-5A27-703261CDFBEE}"/>
              </a:ext>
            </a:extLst>
          </p:cNvPr>
          <p:cNvSpPr>
            <a:spLocks noGrp="1"/>
          </p:cNvSpPr>
          <p:nvPr>
            <p:ph type="sldNum" sz="quarter" idx="12"/>
          </p:nvPr>
        </p:nvSpPr>
        <p:spPr/>
        <p:txBody>
          <a:bodyPr/>
          <a:lstStyle/>
          <a:p>
            <a:fld id="{4DEA93DD-1756-48D9-AE00-BA5779AB36C3}" type="slidenum">
              <a:rPr lang="en-US" smtClean="0"/>
              <a:t>‹#›</a:t>
            </a:fld>
            <a:endParaRPr lang="en-US"/>
          </a:p>
        </p:txBody>
      </p:sp>
    </p:spTree>
    <p:extLst>
      <p:ext uri="{BB962C8B-B14F-4D97-AF65-F5344CB8AC3E}">
        <p14:creationId xmlns:p14="http://schemas.microsoft.com/office/powerpoint/2010/main" val="173624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87081-801F-473F-BB32-45084F8D3F3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6745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87081-801F-473F-BB32-45084F8D3F3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63923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87081-801F-473F-BB32-45084F8D3F30}"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47748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87081-801F-473F-BB32-45084F8D3F30}"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53780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87081-801F-473F-BB32-45084F8D3F30}"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29329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87081-801F-473F-BB32-45084F8D3F3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95118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87081-801F-473F-BB32-45084F8D3F3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59559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87081-801F-473F-BB32-45084F8D3F30}"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B1C3C-3AA5-437A-AD7A-2C99E0155A61}" type="slidenum">
              <a:rPr lang="en-US" smtClean="0"/>
              <a:t>‹#›</a:t>
            </a:fld>
            <a:endParaRPr lang="en-US"/>
          </a:p>
        </p:txBody>
      </p:sp>
    </p:spTree>
    <p:extLst>
      <p:ext uri="{BB962C8B-B14F-4D97-AF65-F5344CB8AC3E}">
        <p14:creationId xmlns:p14="http://schemas.microsoft.com/office/powerpoint/2010/main" val="212056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F4AC6-D36B-F45C-D712-4D4138D6A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D92B0A-EDA6-DDB7-A501-89F17F967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F4D6F-6579-75AC-DB45-43935DB00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009E7-1067-4B55-9C5E-43A258DCB969}" type="datetimeFigureOut">
              <a:rPr lang="en-US" smtClean="0"/>
              <a:t>6/15/2023</a:t>
            </a:fld>
            <a:endParaRPr lang="en-US"/>
          </a:p>
        </p:txBody>
      </p:sp>
      <p:sp>
        <p:nvSpPr>
          <p:cNvPr id="5" name="Footer Placeholder 4">
            <a:extLst>
              <a:ext uri="{FF2B5EF4-FFF2-40B4-BE49-F238E27FC236}">
                <a16:creationId xmlns:a16="http://schemas.microsoft.com/office/drawing/2014/main" id="{B2543C64-49CC-C181-5B1C-F79A27BEB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562850-4528-4C4D-28D6-94F1762C2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A93DD-1756-48D9-AE00-BA5779AB36C3}" type="slidenum">
              <a:rPr lang="en-US" smtClean="0"/>
              <a:t>‹#›</a:t>
            </a:fld>
            <a:endParaRPr lang="en-US"/>
          </a:p>
        </p:txBody>
      </p:sp>
    </p:spTree>
    <p:extLst>
      <p:ext uri="{BB962C8B-B14F-4D97-AF65-F5344CB8AC3E}">
        <p14:creationId xmlns:p14="http://schemas.microsoft.com/office/powerpoint/2010/main" val="3093819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evelopers.google.com/v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normAutofit lnSpcReduction="10000"/>
          </a:bodyPr>
          <a:lstStyle/>
          <a:p>
            <a:pPr marL="0" indent="0">
              <a:buNone/>
            </a:pPr>
            <a:r>
              <a:rPr lang="en-US" dirty="0"/>
              <a:t>In 1995, Netscape (a browser company, when that actually</a:t>
            </a:r>
          </a:p>
          <a:p>
            <a:pPr marL="0" indent="0">
              <a:buNone/>
            </a:pPr>
            <a:r>
              <a:rPr lang="en-US" dirty="0"/>
              <a:t>made sense!) wanted to make the web more dynamic. </a:t>
            </a:r>
          </a:p>
          <a:p>
            <a:pPr marL="0" indent="0">
              <a:buNone/>
            </a:pPr>
            <a:r>
              <a:rPr lang="en-US" dirty="0"/>
              <a:t>Every page was STATIC back then.</a:t>
            </a:r>
          </a:p>
          <a:p>
            <a:pPr marL="0" indent="0">
              <a:buNone/>
            </a:pPr>
            <a:endParaRPr lang="en-US" dirty="0"/>
          </a:p>
          <a:p>
            <a:pPr marL="0" indent="0">
              <a:buNone/>
            </a:pPr>
            <a:r>
              <a:rPr lang="en-US" dirty="0"/>
              <a:t>They hired Brendan </a:t>
            </a:r>
            <a:r>
              <a:rPr lang="en-US" dirty="0" err="1"/>
              <a:t>Eich</a:t>
            </a:r>
            <a:r>
              <a:rPr lang="en-US" dirty="0"/>
              <a:t> to build Scheme (yes, that Scheme!) into the browser.</a:t>
            </a:r>
          </a:p>
          <a:p>
            <a:pPr marL="0" indent="0">
              <a:buNone/>
            </a:pPr>
            <a:endParaRPr lang="en-US" dirty="0"/>
          </a:p>
          <a:p>
            <a:pPr marL="0" indent="0">
              <a:buNone/>
            </a:pPr>
            <a:r>
              <a:rPr lang="en-US" dirty="0"/>
              <a:t>Java was becoming popular at a rate that terrified the management of Netscape, so they decided to ride its coattails and give their new language a Java-like syntax and name… </a:t>
            </a:r>
            <a:r>
              <a:rPr lang="en-US" dirty="0" err="1"/>
              <a:t>Eich</a:t>
            </a:r>
            <a:r>
              <a:rPr lang="en-US" dirty="0"/>
              <a:t> wrote </a:t>
            </a:r>
            <a:r>
              <a:rPr lang="en-US" dirty="0" err="1"/>
              <a:t>Javascript</a:t>
            </a:r>
            <a:r>
              <a:rPr lang="en-US" dirty="0"/>
              <a:t> in 10 days.</a:t>
            </a:r>
          </a:p>
        </p:txBody>
      </p:sp>
      <p:pic>
        <p:nvPicPr>
          <p:cNvPr id="1026" name="Picture 2" descr="http://www.nndb.com/people/095/000031002/brendan-eich-2-siz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502" y="341083"/>
            <a:ext cx="2286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03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has regular expressions built in!</a:t>
            </a:r>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str</a:t>
            </a:r>
            <a:r>
              <a:rPr lang="en-US" dirty="0"/>
              <a:t> = “Hello Albany!”</a:t>
            </a:r>
          </a:p>
          <a:p>
            <a:pPr marL="0" indent="0">
              <a:buNone/>
            </a:pPr>
            <a:r>
              <a:rPr lang="en-US" dirty="0" err="1"/>
              <a:t>var</a:t>
            </a:r>
            <a:r>
              <a:rPr lang="en-US" dirty="0"/>
              <a:t> pat = /A..[a][n]y/</a:t>
            </a:r>
            <a:r>
              <a:rPr lang="en-US" dirty="0" err="1"/>
              <a:t>i</a:t>
            </a:r>
            <a:r>
              <a:rPr lang="en-US" dirty="0"/>
              <a:t>     // </a:t>
            </a:r>
            <a:r>
              <a:rPr lang="en-US" dirty="0" err="1"/>
              <a:t>i</a:t>
            </a:r>
            <a:r>
              <a:rPr lang="en-US" dirty="0"/>
              <a:t> == case insensitive</a:t>
            </a:r>
          </a:p>
          <a:p>
            <a:pPr marL="0" indent="0">
              <a:buNone/>
            </a:pPr>
            <a:r>
              <a:rPr lang="en-US" dirty="0" err="1"/>
              <a:t>str.search</a:t>
            </a:r>
            <a:r>
              <a:rPr lang="en-US" dirty="0"/>
              <a:t>(pat)</a:t>
            </a:r>
          </a:p>
          <a:p>
            <a:pPr marL="0" indent="0">
              <a:buNone/>
            </a:pPr>
            <a:r>
              <a:rPr lang="en-US" dirty="0"/>
              <a:t>6</a:t>
            </a:r>
          </a:p>
          <a:p>
            <a:pPr marL="0" indent="0">
              <a:buNone/>
            </a:pPr>
            <a:endParaRPr lang="en-US" dirty="0"/>
          </a:p>
          <a:p>
            <a:pPr marL="0" indent="0">
              <a:buNone/>
            </a:pPr>
            <a:r>
              <a:rPr lang="en-US" dirty="0" err="1"/>
              <a:t>str.replace</a:t>
            </a:r>
            <a:r>
              <a:rPr lang="en-US" dirty="0"/>
              <a:t>(</a:t>
            </a:r>
            <a:r>
              <a:rPr lang="en-US" dirty="0" err="1"/>
              <a:t>pat,”Everyone</a:t>
            </a:r>
            <a:r>
              <a:rPr lang="en-US" dirty="0"/>
              <a:t>”)</a:t>
            </a:r>
          </a:p>
          <a:p>
            <a:pPr marL="0" indent="0">
              <a:buNone/>
            </a:pPr>
            <a:r>
              <a:rPr lang="en-US" dirty="0"/>
              <a:t>Hello Everyone!</a:t>
            </a:r>
          </a:p>
        </p:txBody>
      </p:sp>
    </p:spTree>
    <p:extLst>
      <p:ext uri="{BB962C8B-B14F-4D97-AF65-F5344CB8AC3E}">
        <p14:creationId xmlns:p14="http://schemas.microsoft.com/office/powerpoint/2010/main" val="158723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077B-CA23-43D2-7054-5E5B4D47DD44}"/>
              </a:ext>
            </a:extLst>
          </p:cNvPr>
          <p:cNvSpPr>
            <a:spLocks noGrp="1"/>
          </p:cNvSpPr>
          <p:nvPr>
            <p:ph type="title"/>
          </p:nvPr>
        </p:nvSpPr>
        <p:spPr/>
        <p:txBody>
          <a:bodyPr/>
          <a:lstStyle/>
          <a:p>
            <a:r>
              <a:rPr lang="en-US" dirty="0"/>
              <a:t>Interacting with the web page</a:t>
            </a:r>
          </a:p>
        </p:txBody>
      </p:sp>
      <p:sp>
        <p:nvSpPr>
          <p:cNvPr id="3" name="Content Placeholder 2">
            <a:extLst>
              <a:ext uri="{FF2B5EF4-FFF2-40B4-BE49-F238E27FC236}">
                <a16:creationId xmlns:a16="http://schemas.microsoft.com/office/drawing/2014/main" id="{2DE9BFF5-AAA9-0725-E407-677ECA940A52}"/>
              </a:ext>
            </a:extLst>
          </p:cNvPr>
          <p:cNvSpPr>
            <a:spLocks noGrp="1"/>
          </p:cNvSpPr>
          <p:nvPr>
            <p:ph idx="1"/>
          </p:nvPr>
        </p:nvSpPr>
        <p:spPr/>
        <p:txBody>
          <a:bodyPr/>
          <a:lstStyle/>
          <a:p>
            <a:pPr marL="0" indent="0">
              <a:buNone/>
            </a:pPr>
            <a:r>
              <a:rPr lang="en-US" dirty="0"/>
              <a:t>A web page is a tree. The browser reads your page and turns it into a tree of objects.</a:t>
            </a:r>
          </a:p>
          <a:p>
            <a:pPr marL="0" indent="0">
              <a:buNone/>
            </a:pPr>
            <a:endParaRPr lang="en-US" dirty="0"/>
          </a:p>
          <a:p>
            <a:pPr marL="0" indent="0">
              <a:buNone/>
            </a:pPr>
            <a:r>
              <a:rPr lang="en-US" dirty="0"/>
              <a:t>There are methods that you can use to search for nodes of the tree.</a:t>
            </a:r>
          </a:p>
          <a:p>
            <a:pPr marL="0" indent="0">
              <a:buNone/>
            </a:pPr>
            <a:endParaRPr lang="en-US" dirty="0"/>
          </a:p>
          <a:p>
            <a:pPr marL="0" indent="0">
              <a:buNone/>
            </a:pPr>
            <a:r>
              <a:rPr lang="en-US" dirty="0"/>
              <a:t>Each node of the tree is an object named after the tag name, typically.</a:t>
            </a:r>
          </a:p>
          <a:p>
            <a:pPr marL="0" indent="0">
              <a:buNone/>
            </a:pPr>
            <a:endParaRPr lang="en-US" dirty="0"/>
          </a:p>
          <a:p>
            <a:pPr marL="0" indent="0">
              <a:buNone/>
            </a:pPr>
            <a:r>
              <a:rPr lang="en-US" dirty="0"/>
              <a:t>Once you get a reference to the node, you can read/write attributes.</a:t>
            </a:r>
          </a:p>
        </p:txBody>
      </p:sp>
    </p:spTree>
    <p:extLst>
      <p:ext uri="{BB962C8B-B14F-4D97-AF65-F5344CB8AC3E}">
        <p14:creationId xmlns:p14="http://schemas.microsoft.com/office/powerpoint/2010/main" val="89827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4C53-88D6-67C8-533E-880AA1BBE5EA}"/>
              </a:ext>
            </a:extLst>
          </p:cNvPr>
          <p:cNvSpPr>
            <a:spLocks noGrp="1"/>
          </p:cNvSpPr>
          <p:nvPr>
            <p:ph type="title"/>
          </p:nvPr>
        </p:nvSpPr>
        <p:spPr/>
        <p:txBody>
          <a:bodyPr/>
          <a:lstStyle/>
          <a:p>
            <a:r>
              <a:rPr lang="en-US" dirty="0"/>
              <a:t>The DOM</a:t>
            </a:r>
          </a:p>
        </p:txBody>
      </p:sp>
      <p:sp>
        <p:nvSpPr>
          <p:cNvPr id="3" name="Content Placeholder 2">
            <a:extLst>
              <a:ext uri="{FF2B5EF4-FFF2-40B4-BE49-F238E27FC236}">
                <a16:creationId xmlns:a16="http://schemas.microsoft.com/office/drawing/2014/main" id="{2AA8FD5B-9D1A-EA8C-2272-B6D372B55979}"/>
              </a:ext>
            </a:extLst>
          </p:cNvPr>
          <p:cNvSpPr>
            <a:spLocks noGrp="1"/>
          </p:cNvSpPr>
          <p:nvPr>
            <p:ph idx="1"/>
          </p:nvPr>
        </p:nvSpPr>
        <p:spPr/>
        <p:txBody>
          <a:bodyPr/>
          <a:lstStyle/>
          <a:p>
            <a:pPr marL="0" indent="0">
              <a:buNone/>
            </a:pPr>
            <a:r>
              <a:rPr lang="en-US" dirty="0"/>
              <a:t>The Document Object Model (DOM) has a root node in JavaScript called “document”.</a:t>
            </a:r>
          </a:p>
          <a:p>
            <a:pPr marL="0" indent="0">
              <a:buNone/>
            </a:pPr>
            <a:endParaRPr lang="en-US" dirty="0"/>
          </a:p>
          <a:p>
            <a:pPr marL="0" indent="0">
              <a:buNone/>
            </a:pPr>
            <a:r>
              <a:rPr lang="en-US" dirty="0"/>
              <a:t>We can use select tree nodes in JavaScript by type:</a:t>
            </a:r>
          </a:p>
          <a:p>
            <a:pPr marL="0" indent="0">
              <a:buNone/>
            </a:pPr>
            <a:r>
              <a:rPr lang="en-US" dirty="0" err="1">
                <a:latin typeface="Consolas" panose="020B0609020204030204" pitchFamily="49" charset="0"/>
              </a:rPr>
              <a:t>firstImg</a:t>
            </a:r>
            <a:r>
              <a:rPr lang="en-US" dirty="0">
                <a:latin typeface="Consolas" panose="020B0609020204030204" pitchFamily="49" charset="0"/>
              </a:rPr>
              <a:t> = </a:t>
            </a:r>
            <a:r>
              <a:rPr lang="en-US" dirty="0" err="1">
                <a:latin typeface="Consolas" panose="020B0609020204030204" pitchFamily="49" charset="0"/>
              </a:rPr>
              <a:t>document.querySelector</a:t>
            </a:r>
            <a:r>
              <a:rPr lang="en-US" dirty="0">
                <a:latin typeface="Consolas" panose="020B0609020204030204" pitchFamily="49" charset="0"/>
              </a:rPr>
              <a:t>(‘</a:t>
            </a:r>
            <a:r>
              <a:rPr lang="en-US" dirty="0" err="1">
                <a:latin typeface="Consolas" panose="020B0609020204030204" pitchFamily="49" charset="0"/>
              </a:rPr>
              <a:t>img</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allImgs</a:t>
            </a:r>
            <a:r>
              <a:rPr lang="en-US" dirty="0">
                <a:latin typeface="Consolas" panose="020B0609020204030204" pitchFamily="49" charset="0"/>
              </a:rPr>
              <a:t> = </a:t>
            </a:r>
            <a:r>
              <a:rPr lang="en-US" dirty="0" err="1">
                <a:latin typeface="Consolas" panose="020B0609020204030204" pitchFamily="49" charset="0"/>
              </a:rPr>
              <a:t>document.querySelectorAll</a:t>
            </a:r>
            <a:r>
              <a:rPr lang="en-US" dirty="0">
                <a:latin typeface="Consolas" panose="020B0609020204030204" pitchFamily="49" charset="0"/>
              </a:rPr>
              <a:t>(‘</a:t>
            </a:r>
            <a:r>
              <a:rPr lang="en-US" dirty="0" err="1">
                <a:latin typeface="Consolas" panose="020B0609020204030204" pitchFamily="49" charset="0"/>
              </a:rPr>
              <a:t>img</a:t>
            </a:r>
            <a:r>
              <a:rPr lang="en-US" dirty="0">
                <a:latin typeface="Consolas" panose="020B0609020204030204" pitchFamily="49" charset="0"/>
              </a:rPr>
              <a:t>’);</a:t>
            </a:r>
          </a:p>
        </p:txBody>
      </p:sp>
    </p:spTree>
    <p:extLst>
      <p:ext uri="{BB962C8B-B14F-4D97-AF65-F5344CB8AC3E}">
        <p14:creationId xmlns:p14="http://schemas.microsoft.com/office/powerpoint/2010/main" val="122460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9333-07F0-4423-91E4-57D4FFBDE6F1}"/>
              </a:ext>
            </a:extLst>
          </p:cNvPr>
          <p:cNvSpPr>
            <a:spLocks noGrp="1"/>
          </p:cNvSpPr>
          <p:nvPr>
            <p:ph type="title"/>
          </p:nvPr>
        </p:nvSpPr>
        <p:spPr/>
        <p:txBody>
          <a:bodyPr/>
          <a:lstStyle/>
          <a:p>
            <a:r>
              <a:rPr lang="en-US" dirty="0"/>
              <a:t>I want … THAT ONE</a:t>
            </a:r>
          </a:p>
        </p:txBody>
      </p:sp>
      <p:sp>
        <p:nvSpPr>
          <p:cNvPr id="3" name="Content Placeholder 2">
            <a:extLst>
              <a:ext uri="{FF2B5EF4-FFF2-40B4-BE49-F238E27FC236}">
                <a16:creationId xmlns:a16="http://schemas.microsoft.com/office/drawing/2014/main" id="{EA733BE6-40DF-65ED-E34A-9FF1F2580436}"/>
              </a:ext>
            </a:extLst>
          </p:cNvPr>
          <p:cNvSpPr>
            <a:spLocks noGrp="1"/>
          </p:cNvSpPr>
          <p:nvPr>
            <p:ph idx="1"/>
          </p:nvPr>
        </p:nvSpPr>
        <p:spPr/>
        <p:txBody>
          <a:bodyPr/>
          <a:lstStyle/>
          <a:p>
            <a:pPr marL="0" indent="0">
              <a:buNone/>
            </a:pPr>
            <a:r>
              <a:rPr lang="en-US" dirty="0"/>
              <a:t>Selectors may not be the best way to work, though. You might want a particular instance of an object.</a:t>
            </a:r>
          </a:p>
          <a:p>
            <a:pPr marL="0" indent="0">
              <a:buNone/>
            </a:pPr>
            <a:endParaRPr lang="en-US" dirty="0"/>
          </a:p>
          <a:p>
            <a:pPr marL="0" indent="0">
              <a:buNone/>
            </a:pPr>
            <a:r>
              <a:rPr lang="en-US" dirty="0"/>
              <a:t>That’s where “id” comes in:</a:t>
            </a:r>
          </a:p>
          <a:p>
            <a:pPr marL="0" indent="0">
              <a:buNone/>
            </a:pPr>
            <a:endParaRPr lang="en-US" dirty="0"/>
          </a:p>
          <a:p>
            <a:pPr marL="0" indent="0">
              <a:buNone/>
            </a:pPr>
            <a:r>
              <a:rPr lang="en-US" dirty="0">
                <a:latin typeface="Consolas" panose="020B0609020204030204" pitchFamily="49" charset="0"/>
              </a:rPr>
              <a:t>mine = </a:t>
            </a:r>
            <a:r>
              <a:rPr lang="en-US" dirty="0" err="1">
                <a:latin typeface="Consolas" panose="020B0609020204030204" pitchFamily="49" charset="0"/>
              </a:rPr>
              <a:t>document.getElementById</a:t>
            </a:r>
            <a:r>
              <a:rPr lang="en-US" dirty="0">
                <a:latin typeface="Consolas" panose="020B0609020204030204" pitchFamily="49" charset="0"/>
              </a:rPr>
              <a:t>(“</a:t>
            </a:r>
            <a:r>
              <a:rPr lang="en-US" dirty="0" err="1">
                <a:latin typeface="Consolas" panose="020B0609020204030204" pitchFamily="49" charset="0"/>
              </a:rPr>
              <a:t>thatOneRightThere</a:t>
            </a:r>
            <a:r>
              <a:rPr lang="en-US" dirty="0">
                <a:latin typeface="Consolas" panose="020B0609020204030204" pitchFamily="49" charset="0"/>
              </a:rPr>
              <a:t>”);</a:t>
            </a:r>
          </a:p>
        </p:txBody>
      </p:sp>
    </p:spTree>
    <p:extLst>
      <p:ext uri="{BB962C8B-B14F-4D97-AF65-F5344CB8AC3E}">
        <p14:creationId xmlns:p14="http://schemas.microsoft.com/office/powerpoint/2010/main" val="348256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1BFC-2E74-EFE6-1263-3664587DBBBC}"/>
              </a:ext>
            </a:extLst>
          </p:cNvPr>
          <p:cNvSpPr>
            <a:spLocks noGrp="1"/>
          </p:cNvSpPr>
          <p:nvPr>
            <p:ph type="title"/>
          </p:nvPr>
        </p:nvSpPr>
        <p:spPr/>
        <p:txBody>
          <a:bodyPr/>
          <a:lstStyle/>
          <a:p>
            <a:r>
              <a:rPr lang="en-US" dirty="0"/>
              <a:t>Changing the tree</a:t>
            </a:r>
          </a:p>
        </p:txBody>
      </p:sp>
      <p:sp>
        <p:nvSpPr>
          <p:cNvPr id="3" name="Content Placeholder 2">
            <a:extLst>
              <a:ext uri="{FF2B5EF4-FFF2-40B4-BE49-F238E27FC236}">
                <a16:creationId xmlns:a16="http://schemas.microsoft.com/office/drawing/2014/main" id="{3C59F57E-031C-3AD7-0C6A-00EBD2B96CED}"/>
              </a:ext>
            </a:extLst>
          </p:cNvPr>
          <p:cNvSpPr>
            <a:spLocks noGrp="1"/>
          </p:cNvSpPr>
          <p:nvPr>
            <p:ph idx="1"/>
          </p:nvPr>
        </p:nvSpPr>
        <p:spPr>
          <a:xfrm>
            <a:off x="838200" y="1260764"/>
            <a:ext cx="10515600" cy="4916199"/>
          </a:xfrm>
        </p:spPr>
        <p:txBody>
          <a:bodyPr>
            <a:normAutofit/>
          </a:bodyPr>
          <a:lstStyle/>
          <a:p>
            <a:pPr marL="0" indent="0">
              <a:buNone/>
            </a:pPr>
            <a:r>
              <a:rPr lang="en-US" dirty="0"/>
              <a:t>Any DOM element has a couple of methods:</a:t>
            </a:r>
          </a:p>
          <a:p>
            <a:pPr marL="0" indent="0">
              <a:buNone/>
            </a:pPr>
            <a:br>
              <a:rPr lang="en-US" dirty="0"/>
            </a:br>
            <a:r>
              <a:rPr lang="en-US" dirty="0" err="1">
                <a:latin typeface="Consolas" panose="020B0609020204030204" pitchFamily="49" charset="0"/>
              </a:rPr>
              <a:t>appendChild</a:t>
            </a:r>
            <a:r>
              <a:rPr lang="en-US" dirty="0">
                <a:latin typeface="Consolas" panose="020B0609020204030204" pitchFamily="49" charset="0"/>
              </a:rPr>
              <a:t>(element)</a:t>
            </a:r>
          </a:p>
          <a:p>
            <a:pPr marL="0" indent="0">
              <a:buNone/>
            </a:pPr>
            <a:r>
              <a:rPr lang="en-US" dirty="0" err="1">
                <a:latin typeface="Consolas" panose="020B0609020204030204" pitchFamily="49" charset="0"/>
              </a:rPr>
              <a:t>removeChild</a:t>
            </a:r>
            <a:r>
              <a:rPr lang="en-US" dirty="0">
                <a:latin typeface="Consolas" panose="020B0609020204030204" pitchFamily="49" charset="0"/>
              </a:rPr>
              <a:t>(element)</a:t>
            </a:r>
          </a:p>
          <a:p>
            <a:pPr marL="0" indent="0">
              <a:buNone/>
            </a:pPr>
            <a:r>
              <a:rPr lang="en-US" dirty="0">
                <a:latin typeface="Consolas" panose="020B0609020204030204" pitchFamily="49" charset="0"/>
              </a:rPr>
              <a:t>remove()</a:t>
            </a:r>
          </a:p>
          <a:p>
            <a:pPr marL="0" indent="0">
              <a:buNone/>
            </a:pPr>
            <a:endParaRPr lang="en-US" dirty="0"/>
          </a:p>
          <a:p>
            <a:pPr marL="0" indent="0">
              <a:buNone/>
            </a:pPr>
            <a:r>
              <a:rPr lang="en-US" dirty="0"/>
              <a:t>Document has a method for creating elements:</a:t>
            </a:r>
          </a:p>
          <a:p>
            <a:pPr marL="0" indent="0">
              <a:buNone/>
            </a:pPr>
            <a:r>
              <a:rPr lang="en-US" dirty="0" err="1">
                <a:latin typeface="Consolas" panose="020B0609020204030204" pitchFamily="49" charset="0"/>
              </a:rPr>
              <a:t>document.createElement</a:t>
            </a:r>
            <a:r>
              <a:rPr lang="en-US" dirty="0">
                <a:latin typeface="Consolas" panose="020B0609020204030204" pitchFamily="49" charset="0"/>
              </a:rPr>
              <a:t>(tag)</a:t>
            </a:r>
          </a:p>
        </p:txBody>
      </p:sp>
    </p:spTree>
    <p:extLst>
      <p:ext uri="{BB962C8B-B14F-4D97-AF65-F5344CB8AC3E}">
        <p14:creationId xmlns:p14="http://schemas.microsoft.com/office/powerpoint/2010/main" val="139557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E23E-CE99-3F8B-2B1C-1C16E56A5A06}"/>
              </a:ext>
            </a:extLst>
          </p:cNvPr>
          <p:cNvSpPr>
            <a:spLocks noGrp="1"/>
          </p:cNvSpPr>
          <p:nvPr>
            <p:ph type="title"/>
          </p:nvPr>
        </p:nvSpPr>
        <p:spPr/>
        <p:txBody>
          <a:bodyPr/>
          <a:lstStyle/>
          <a:p>
            <a:r>
              <a:rPr lang="en-US" dirty="0"/>
              <a:t>Changing other data</a:t>
            </a:r>
          </a:p>
        </p:txBody>
      </p:sp>
      <p:sp>
        <p:nvSpPr>
          <p:cNvPr id="3" name="Content Placeholder 2">
            <a:extLst>
              <a:ext uri="{FF2B5EF4-FFF2-40B4-BE49-F238E27FC236}">
                <a16:creationId xmlns:a16="http://schemas.microsoft.com/office/drawing/2014/main" id="{EF152AA5-CA8E-B9BE-49D0-85D43A393DC3}"/>
              </a:ext>
            </a:extLst>
          </p:cNvPr>
          <p:cNvSpPr>
            <a:spLocks noGrp="1"/>
          </p:cNvSpPr>
          <p:nvPr>
            <p:ph idx="1"/>
          </p:nvPr>
        </p:nvSpPr>
        <p:spPr/>
        <p:txBody>
          <a:bodyPr/>
          <a:lstStyle/>
          <a:p>
            <a:pPr marL="0" indent="0">
              <a:buNone/>
            </a:pPr>
            <a:r>
              <a:rPr lang="en-US" dirty="0"/>
              <a:t>Changing things about the element is easy, once you have it.</a:t>
            </a:r>
          </a:p>
          <a:p>
            <a:pPr marL="0" indent="0">
              <a:buNone/>
            </a:pPr>
            <a:endParaRPr lang="en-US" dirty="0"/>
          </a:p>
          <a:p>
            <a:pPr marL="0" indent="0">
              <a:buNone/>
            </a:pPr>
            <a:r>
              <a:rPr lang="en-US" dirty="0"/>
              <a:t>There is a “style” member that has sub-members:</a:t>
            </a:r>
          </a:p>
          <a:p>
            <a:pPr marL="0" indent="0">
              <a:buNone/>
            </a:pPr>
            <a:r>
              <a:rPr lang="en-US" dirty="0" err="1">
                <a:latin typeface="Consolas" panose="020B0609020204030204" pitchFamily="49" charset="0"/>
              </a:rPr>
              <a:t>para.style.color</a:t>
            </a:r>
            <a:r>
              <a:rPr lang="en-US" dirty="0">
                <a:latin typeface="Consolas" panose="020B0609020204030204" pitchFamily="49" charset="0"/>
              </a:rPr>
              <a:t> = 'white’;</a:t>
            </a:r>
          </a:p>
          <a:p>
            <a:pPr marL="0" indent="0">
              <a:buNone/>
            </a:pPr>
            <a:r>
              <a:rPr lang="en-US" dirty="0" err="1">
                <a:latin typeface="Consolas" panose="020B0609020204030204" pitchFamily="49" charset="0"/>
              </a:rPr>
              <a:t>para.style.backgroundColor</a:t>
            </a:r>
            <a:r>
              <a:rPr lang="en-US" dirty="0">
                <a:latin typeface="Consolas" panose="020B0609020204030204" pitchFamily="49" charset="0"/>
              </a:rPr>
              <a:t> = 'black’;</a:t>
            </a:r>
          </a:p>
          <a:p>
            <a:pPr marL="0" indent="0">
              <a:buNone/>
            </a:pPr>
            <a:endParaRPr lang="en-US" dirty="0"/>
          </a:p>
          <a:p>
            <a:pPr marL="0" indent="0">
              <a:buNone/>
            </a:pPr>
            <a:r>
              <a:rPr lang="en-US" dirty="0"/>
              <a:t>This is “OK” for very specific cases. But generally, remember, we want to keep all of the style in CSS with classes.</a:t>
            </a:r>
          </a:p>
        </p:txBody>
      </p:sp>
    </p:spTree>
    <p:extLst>
      <p:ext uri="{BB962C8B-B14F-4D97-AF65-F5344CB8AC3E}">
        <p14:creationId xmlns:p14="http://schemas.microsoft.com/office/powerpoint/2010/main" val="255047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77A4-91E4-C1F2-68B4-0C9484CC7617}"/>
              </a:ext>
            </a:extLst>
          </p:cNvPr>
          <p:cNvSpPr>
            <a:spLocks noGrp="1"/>
          </p:cNvSpPr>
          <p:nvPr>
            <p:ph type="title"/>
          </p:nvPr>
        </p:nvSpPr>
        <p:spPr/>
        <p:txBody>
          <a:bodyPr/>
          <a:lstStyle/>
          <a:p>
            <a:r>
              <a:rPr lang="en-US" dirty="0"/>
              <a:t>Changing classes</a:t>
            </a:r>
          </a:p>
        </p:txBody>
      </p:sp>
      <p:sp>
        <p:nvSpPr>
          <p:cNvPr id="3" name="Content Placeholder 2">
            <a:extLst>
              <a:ext uri="{FF2B5EF4-FFF2-40B4-BE49-F238E27FC236}">
                <a16:creationId xmlns:a16="http://schemas.microsoft.com/office/drawing/2014/main" id="{6C7F8241-3B11-DEBF-EBC0-76DF62E9ACD5}"/>
              </a:ext>
            </a:extLst>
          </p:cNvPr>
          <p:cNvSpPr>
            <a:spLocks noGrp="1"/>
          </p:cNvSpPr>
          <p:nvPr>
            <p:ph idx="1"/>
          </p:nvPr>
        </p:nvSpPr>
        <p:spPr/>
        <p:txBody>
          <a:bodyPr>
            <a:normAutofit lnSpcReduction="10000"/>
          </a:bodyPr>
          <a:lstStyle/>
          <a:p>
            <a:pPr marL="0" indent="0">
              <a:buNone/>
            </a:pPr>
            <a:r>
              <a:rPr lang="en-US" dirty="0"/>
              <a:t>Every element has a member: </a:t>
            </a:r>
            <a:r>
              <a:rPr lang="en-US" dirty="0" err="1"/>
              <a:t>classList</a:t>
            </a:r>
            <a:endParaRPr lang="en-US" dirty="0"/>
          </a:p>
          <a:p>
            <a:pPr marL="0" indent="0">
              <a:buNone/>
            </a:pPr>
            <a:endParaRPr lang="en-US" dirty="0"/>
          </a:p>
          <a:p>
            <a:pPr marL="0" indent="0">
              <a:buNone/>
            </a:pPr>
            <a:r>
              <a:rPr lang="en-US" dirty="0" err="1"/>
              <a:t>myElem.classList.add</a:t>
            </a:r>
            <a:r>
              <a:rPr lang="en-US" dirty="0"/>
              <a:t>(“</a:t>
            </a:r>
            <a:r>
              <a:rPr lang="en-US" dirty="0" err="1"/>
              <a:t>someNewClass</a:t>
            </a:r>
            <a:r>
              <a:rPr lang="en-US" dirty="0"/>
              <a:t>”);</a:t>
            </a:r>
          </a:p>
          <a:p>
            <a:pPr marL="0" indent="0">
              <a:buNone/>
            </a:pPr>
            <a:r>
              <a:rPr lang="en-US" dirty="0" err="1"/>
              <a:t>myElem.classList.remove</a:t>
            </a:r>
            <a:r>
              <a:rPr lang="en-US" dirty="0"/>
              <a:t>(“</a:t>
            </a:r>
            <a:r>
              <a:rPr lang="en-US" dirty="0" err="1"/>
              <a:t>someNewClass</a:t>
            </a:r>
            <a:r>
              <a:rPr lang="en-US" dirty="0"/>
              <a:t>”);</a:t>
            </a:r>
          </a:p>
          <a:p>
            <a:pPr marL="0" indent="0">
              <a:buNone/>
            </a:pPr>
            <a:endParaRPr lang="en-US" dirty="0"/>
          </a:p>
          <a:p>
            <a:pPr marL="0" indent="0">
              <a:buNone/>
            </a:pPr>
            <a:r>
              <a:rPr lang="en-US" dirty="0"/>
              <a:t>// remove if present, add if not.</a:t>
            </a:r>
          </a:p>
          <a:p>
            <a:pPr marL="0" indent="0">
              <a:buNone/>
            </a:pPr>
            <a:r>
              <a:rPr lang="en-US" dirty="0" err="1"/>
              <a:t>myElem.classList.toggle</a:t>
            </a:r>
            <a:r>
              <a:rPr lang="en-US" dirty="0"/>
              <a:t>(“</a:t>
            </a:r>
            <a:r>
              <a:rPr lang="en-US" dirty="0" err="1"/>
              <a:t>someNewClass</a:t>
            </a:r>
            <a:r>
              <a:rPr lang="en-US" dirty="0"/>
              <a:t>”); </a:t>
            </a:r>
          </a:p>
          <a:p>
            <a:pPr marL="0" indent="0">
              <a:buNone/>
            </a:pPr>
            <a:endParaRPr lang="en-US" dirty="0"/>
          </a:p>
          <a:p>
            <a:pPr marL="0" indent="0">
              <a:buNone/>
            </a:pPr>
            <a:r>
              <a:rPr lang="en-US" dirty="0" err="1"/>
              <a:t>myElem.classList.replace</a:t>
            </a:r>
            <a:r>
              <a:rPr lang="en-US" dirty="0"/>
              <a:t>(“</a:t>
            </a:r>
            <a:r>
              <a:rPr lang="en-US" dirty="0" err="1"/>
              <a:t>oldClass</a:t>
            </a:r>
            <a:r>
              <a:rPr lang="en-US" dirty="0"/>
              <a:t>”,”</a:t>
            </a:r>
            <a:r>
              <a:rPr lang="en-US" dirty="0" err="1"/>
              <a:t>newClass</a:t>
            </a:r>
            <a:r>
              <a:rPr lang="en-US" dirty="0"/>
              <a:t>”);</a:t>
            </a:r>
          </a:p>
        </p:txBody>
      </p:sp>
    </p:spTree>
    <p:extLst>
      <p:ext uri="{BB962C8B-B14F-4D97-AF65-F5344CB8AC3E}">
        <p14:creationId xmlns:p14="http://schemas.microsoft.com/office/powerpoint/2010/main" val="38512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7298-02F0-BEE5-6347-DFF433E37B87}"/>
              </a:ext>
            </a:extLst>
          </p:cNvPr>
          <p:cNvSpPr>
            <a:spLocks noGrp="1"/>
          </p:cNvSpPr>
          <p:nvPr>
            <p:ph type="title"/>
          </p:nvPr>
        </p:nvSpPr>
        <p:spPr/>
        <p:txBody>
          <a:bodyPr/>
          <a:lstStyle/>
          <a:p>
            <a:r>
              <a:rPr lang="en-US" dirty="0"/>
              <a:t>How do I add JavaScript to my HTML?</a:t>
            </a:r>
          </a:p>
        </p:txBody>
      </p:sp>
      <p:sp>
        <p:nvSpPr>
          <p:cNvPr id="3" name="Content Placeholder 2">
            <a:extLst>
              <a:ext uri="{FF2B5EF4-FFF2-40B4-BE49-F238E27FC236}">
                <a16:creationId xmlns:a16="http://schemas.microsoft.com/office/drawing/2014/main" id="{6ECC2C06-A1A1-68D0-4209-278676E191B0}"/>
              </a:ext>
            </a:extLst>
          </p:cNvPr>
          <p:cNvSpPr>
            <a:spLocks noGrp="1"/>
          </p:cNvSpPr>
          <p:nvPr>
            <p:ph idx="1"/>
          </p:nvPr>
        </p:nvSpPr>
        <p:spPr/>
        <p:txBody>
          <a:bodyPr/>
          <a:lstStyle/>
          <a:p>
            <a:pPr marL="0" indent="0">
              <a:buNone/>
            </a:pPr>
            <a:r>
              <a:rPr lang="en-US" dirty="0"/>
              <a:t>In the body (typically):</a:t>
            </a:r>
          </a:p>
          <a:p>
            <a:pPr marL="0" indent="0">
              <a:buNone/>
            </a:pPr>
            <a:r>
              <a:rPr lang="en-US" dirty="0">
                <a:latin typeface="Consolas" panose="020B0609020204030204" pitchFamily="49" charset="0"/>
              </a:rPr>
              <a:t>&lt;script </a:t>
            </a:r>
            <a:r>
              <a:rPr lang="en-US" dirty="0" err="1">
                <a:latin typeface="Consolas" panose="020B0609020204030204" pitchFamily="49" charset="0"/>
              </a:rPr>
              <a:t>src</a:t>
            </a:r>
            <a:r>
              <a:rPr lang="en-US" dirty="0">
                <a:latin typeface="Consolas" panose="020B0609020204030204" pitchFamily="49" charset="0"/>
              </a:rPr>
              <a:t>=“someFile.js”&gt;&lt;/script&gt;</a:t>
            </a:r>
          </a:p>
          <a:p>
            <a:pPr marL="0" indent="0">
              <a:buNone/>
            </a:pPr>
            <a:endParaRPr lang="en-US" dirty="0">
              <a:latin typeface="Consolas" panose="020B0609020204030204" pitchFamily="49" charset="0"/>
            </a:endParaRPr>
          </a:p>
          <a:p>
            <a:pPr marL="0" indent="0">
              <a:buNone/>
            </a:pPr>
            <a:r>
              <a:rPr lang="en-US" dirty="0"/>
              <a:t>Note – any code outside of a function will run on page load. But be careful – the DOM elements may not exist at that point. Unless you add the “defer” tag:</a:t>
            </a:r>
          </a:p>
          <a:p>
            <a:pPr marL="0" indent="0">
              <a:buNone/>
            </a:pPr>
            <a:r>
              <a:rPr lang="en-US" dirty="0">
                <a:latin typeface="Consolas" panose="020B0609020204030204" pitchFamily="49" charset="0"/>
              </a:rPr>
              <a:t>&lt;script </a:t>
            </a:r>
            <a:r>
              <a:rPr lang="en-US" dirty="0" err="1">
                <a:latin typeface="Consolas" panose="020B0609020204030204" pitchFamily="49" charset="0"/>
              </a:rPr>
              <a:t>src</a:t>
            </a:r>
            <a:r>
              <a:rPr lang="en-US" dirty="0">
                <a:latin typeface="Consolas" panose="020B0609020204030204" pitchFamily="49" charset="0"/>
              </a:rPr>
              <a:t>=“someFile.js” defer=“defer”&gt;&lt;/script&gt;</a:t>
            </a:r>
          </a:p>
          <a:p>
            <a:pPr marL="0" indent="0">
              <a:buNone/>
            </a:pPr>
            <a:endParaRPr lang="en-US" dirty="0"/>
          </a:p>
        </p:txBody>
      </p:sp>
    </p:spTree>
    <p:extLst>
      <p:ext uri="{BB962C8B-B14F-4D97-AF65-F5344CB8AC3E}">
        <p14:creationId xmlns:p14="http://schemas.microsoft.com/office/powerpoint/2010/main" val="280372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365" y="505097"/>
            <a:ext cx="9962761" cy="5704114"/>
          </a:xfrm>
        </p:spPr>
        <p:txBody>
          <a:bodyPr/>
          <a:lstStyle/>
          <a:p>
            <a:pPr marL="0" indent="0">
              <a:buNone/>
            </a:pPr>
            <a:r>
              <a:rPr lang="en-US" dirty="0"/>
              <a:t>You might look at the static web as “revolution 1” – the idea that anyone and everyone could publish their own thoughts, ideas, pictures, videos to the whole world who could then see them FOR FREE. </a:t>
            </a:r>
          </a:p>
          <a:p>
            <a:pPr marL="0" indent="0">
              <a:buNone/>
            </a:pPr>
            <a:endParaRPr lang="en-US" dirty="0"/>
          </a:p>
          <a:p>
            <a:pPr marL="0" indent="0">
              <a:buNone/>
            </a:pPr>
            <a:r>
              <a:rPr lang="en-US" dirty="0"/>
              <a:t>HTML 1.0 had forms, much like we have today – text boxes, radio buttons, etc. that could then be submitted to the server which would respond.</a:t>
            </a:r>
          </a:p>
          <a:p>
            <a:pPr marL="0" indent="0">
              <a:buNone/>
            </a:pPr>
            <a:endParaRPr lang="en-US" dirty="0"/>
          </a:p>
          <a:p>
            <a:pPr marL="0" indent="0">
              <a:buNone/>
            </a:pPr>
            <a:r>
              <a:rPr lang="en-US" dirty="0"/>
              <a:t>JavaScript brought some interactivity to this – client side validation, simple games, calculators.</a:t>
            </a:r>
          </a:p>
        </p:txBody>
      </p:sp>
    </p:spTree>
    <p:extLst>
      <p:ext uri="{BB962C8B-B14F-4D97-AF65-F5344CB8AC3E}">
        <p14:creationId xmlns:p14="http://schemas.microsoft.com/office/powerpoint/2010/main" val="167195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365" y="1449859"/>
            <a:ext cx="9962761" cy="4759352"/>
          </a:xfrm>
        </p:spPr>
        <p:txBody>
          <a:bodyPr/>
          <a:lstStyle/>
          <a:p>
            <a:pPr marL="0" indent="0">
              <a:buNone/>
            </a:pPr>
            <a:r>
              <a:rPr lang="en-US" dirty="0"/>
              <a:t>When people started trying to build apps on the web, they needed a way to send data back and forth between the site and the server without a page refresh. Initially, this was done by using an </a:t>
            </a:r>
            <a:r>
              <a:rPr lang="en-US" dirty="0" err="1"/>
              <a:t>iframe</a:t>
            </a:r>
            <a:r>
              <a:rPr lang="en-US" dirty="0"/>
              <a:t> (a browser control on the page) to make and receive requests.</a:t>
            </a:r>
          </a:p>
          <a:p>
            <a:pPr marL="0" indent="0">
              <a:buNone/>
            </a:pPr>
            <a:endParaRPr lang="en-US" dirty="0"/>
          </a:p>
          <a:p>
            <a:pPr marL="0" indent="0">
              <a:buNone/>
            </a:pPr>
            <a:r>
              <a:rPr lang="en-US" dirty="0"/>
              <a:t>Microsoft needed a way to put Outlook email on the web – something that worked better than an </a:t>
            </a:r>
            <a:r>
              <a:rPr lang="en-US" dirty="0" err="1"/>
              <a:t>iframe</a:t>
            </a:r>
            <a:r>
              <a:rPr lang="en-US" dirty="0"/>
              <a:t>. They added an ActiveX control to Internet Explorer that added a new JavaScript object called “</a:t>
            </a:r>
            <a:r>
              <a:rPr lang="en-US" dirty="0" err="1"/>
              <a:t>XMLHttpRequest</a:t>
            </a:r>
            <a:r>
              <a:rPr lang="en-US" dirty="0"/>
              <a:t>.” This object could make an HTTP request to the server and fire an event when the response came in!</a:t>
            </a:r>
          </a:p>
        </p:txBody>
      </p:sp>
    </p:spTree>
    <p:extLst>
      <p:ext uri="{BB962C8B-B14F-4D97-AF65-F5344CB8AC3E}">
        <p14:creationId xmlns:p14="http://schemas.microsoft.com/office/powerpoint/2010/main" val="318837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a:bodyPr>
          <a:lstStyle/>
          <a:p>
            <a:pPr marL="0" indent="0">
              <a:buNone/>
            </a:pPr>
            <a:r>
              <a:rPr lang="en-US" dirty="0"/>
              <a:t>Looks a lot like Java, but it’s not</a:t>
            </a:r>
          </a:p>
          <a:p>
            <a:pPr marL="0" indent="0">
              <a:buNone/>
            </a:pPr>
            <a:r>
              <a:rPr lang="en-US" dirty="0"/>
              <a:t>Is a truly dynamic language</a:t>
            </a:r>
          </a:p>
          <a:p>
            <a:pPr marL="0" indent="0">
              <a:buNone/>
            </a:pPr>
            <a:r>
              <a:rPr lang="en-US" dirty="0"/>
              <a:t>Semi-colons are OPTIONAL – line breaks also serve as statement separators</a:t>
            </a:r>
          </a:p>
          <a:p>
            <a:pPr marL="0" indent="0">
              <a:buNone/>
            </a:pPr>
            <a:r>
              <a:rPr lang="en-US" dirty="0"/>
              <a:t>Fails SILENTLY (maybe with a note in the console)</a:t>
            </a:r>
          </a:p>
          <a:p>
            <a:pPr marL="0" indent="0">
              <a:buNone/>
            </a:pPr>
            <a:r>
              <a:rPr lang="en-US" dirty="0"/>
              <a:t>comments (both /* C */ style and // C++ style )</a:t>
            </a:r>
          </a:p>
          <a:p>
            <a:pPr marL="0" indent="0">
              <a:buNone/>
            </a:pPr>
            <a:r>
              <a:rPr lang="en-US" dirty="0"/>
              <a:t>if / then / else</a:t>
            </a:r>
          </a:p>
          <a:p>
            <a:pPr marL="0" indent="0">
              <a:buNone/>
            </a:pPr>
            <a:r>
              <a:rPr lang="en-US" dirty="0"/>
              <a:t>switch / case / break / default</a:t>
            </a:r>
          </a:p>
          <a:p>
            <a:pPr marL="0" indent="0">
              <a:buNone/>
            </a:pPr>
            <a:r>
              <a:rPr lang="en-US" dirty="0"/>
              <a:t>while / do / break / continue</a:t>
            </a:r>
          </a:p>
          <a:p>
            <a:pPr marL="0" indent="0">
              <a:buNone/>
            </a:pPr>
            <a:r>
              <a:rPr lang="en-US" dirty="0"/>
              <a:t>for / break / continue</a:t>
            </a:r>
          </a:p>
          <a:p>
            <a:endParaRPr lang="en-US" dirty="0"/>
          </a:p>
        </p:txBody>
      </p:sp>
    </p:spTree>
    <p:extLst>
      <p:ext uri="{BB962C8B-B14F-4D97-AF65-F5344CB8AC3E}">
        <p14:creationId xmlns:p14="http://schemas.microsoft.com/office/powerpoint/2010/main" val="32062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451"/>
            <a:ext cx="10186851" cy="4905512"/>
          </a:xfrm>
        </p:spPr>
        <p:txBody>
          <a:bodyPr/>
          <a:lstStyle/>
          <a:p>
            <a:pPr marL="0" indent="0">
              <a:buNone/>
            </a:pPr>
            <a:r>
              <a:rPr lang="en-US" dirty="0"/>
              <a:t>This new control was used by Google to create Gmail and Google Maps. These were a new breed of web application – almost seamless in the way that they handled data so dynamically. The term AJAX stands for </a:t>
            </a:r>
          </a:p>
          <a:p>
            <a:pPr marL="0" indent="0">
              <a:buNone/>
            </a:pPr>
            <a:r>
              <a:rPr lang="en-US" dirty="0"/>
              <a:t>Asynchronous </a:t>
            </a:r>
          </a:p>
          <a:p>
            <a:pPr marL="0" indent="0">
              <a:buNone/>
            </a:pPr>
            <a:r>
              <a:rPr lang="en-US" dirty="0"/>
              <a:t>JavaScript</a:t>
            </a:r>
          </a:p>
          <a:p>
            <a:pPr marL="0" indent="0">
              <a:buNone/>
            </a:pPr>
            <a:r>
              <a:rPr lang="en-US" dirty="0"/>
              <a:t>And</a:t>
            </a:r>
          </a:p>
          <a:p>
            <a:pPr marL="0" indent="0">
              <a:buNone/>
            </a:pPr>
            <a:r>
              <a:rPr lang="en-US" dirty="0"/>
              <a:t>XML</a:t>
            </a:r>
          </a:p>
          <a:p>
            <a:pPr marL="0" indent="0">
              <a:buNone/>
            </a:pPr>
            <a:endParaRPr lang="en-US" dirty="0"/>
          </a:p>
          <a:p>
            <a:pPr marL="0" indent="0">
              <a:buNone/>
            </a:pPr>
            <a:r>
              <a:rPr lang="en-US" dirty="0"/>
              <a:t>Asynchronous was a new concept in web apps</a:t>
            </a:r>
          </a:p>
          <a:p>
            <a:pPr marL="0" indent="0">
              <a:buNone/>
            </a:pPr>
            <a:endParaRPr lang="en-US" dirty="0"/>
          </a:p>
        </p:txBody>
      </p:sp>
      <p:sp>
        <p:nvSpPr>
          <p:cNvPr id="4" name="Title 1"/>
          <p:cNvSpPr txBox="1">
            <a:spLocks/>
          </p:cNvSpPr>
          <p:nvPr/>
        </p:nvSpPr>
        <p:spPr>
          <a:xfrm>
            <a:off x="990600" y="517526"/>
            <a:ext cx="9857031" cy="814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AJAX</a:t>
            </a:r>
            <a:endParaRPr lang="en-US" dirty="0"/>
          </a:p>
        </p:txBody>
      </p:sp>
      <p:pic>
        <p:nvPicPr>
          <p:cNvPr id="5" name="Picture 8" descr="Image result for ajax"/>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99737" l="28158" r="71579"/>
                    </a14:imgEffect>
                  </a14:imgLayer>
                </a14:imgProps>
              </a:ext>
              <a:ext uri="{28A0092B-C50C-407E-A947-70E740481C1C}">
                <a14:useLocalDpi xmlns:a14="http://schemas.microsoft.com/office/drawing/2010/main" val="0"/>
              </a:ext>
            </a:extLst>
          </a:blip>
          <a:srcRect l="28147" t="55" r="28067" b="-1"/>
          <a:stretch/>
        </p:blipFill>
        <p:spPr bwMode="auto">
          <a:xfrm>
            <a:off x="10708294" y="924969"/>
            <a:ext cx="1226007" cy="279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89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and the DOM</a:t>
            </a:r>
          </a:p>
        </p:txBody>
      </p:sp>
      <p:sp>
        <p:nvSpPr>
          <p:cNvPr id="3" name="Content Placeholder 2"/>
          <p:cNvSpPr>
            <a:spLocks noGrp="1"/>
          </p:cNvSpPr>
          <p:nvPr>
            <p:ph idx="1"/>
          </p:nvPr>
        </p:nvSpPr>
        <p:spPr/>
        <p:txBody>
          <a:bodyPr/>
          <a:lstStyle/>
          <a:p>
            <a:pPr marL="0" indent="0">
              <a:buNone/>
            </a:pPr>
            <a:r>
              <a:rPr lang="en-US" dirty="0"/>
              <a:t>With dynamic data coming from the server, it became necessary to display that data. This lead to more DOM manipulation than had been commonly done before. </a:t>
            </a:r>
          </a:p>
          <a:p>
            <a:pPr marL="0" indent="0">
              <a:buNone/>
            </a:pPr>
            <a:endParaRPr lang="en-US" dirty="0"/>
          </a:p>
          <a:p>
            <a:pPr marL="0" indent="0">
              <a:buNone/>
            </a:pPr>
            <a:r>
              <a:rPr lang="en-US" dirty="0"/>
              <a:t>Exercising parts of the API that had not been pushed hard before exposed lots of browser bugs and areas of poor performance.</a:t>
            </a:r>
          </a:p>
        </p:txBody>
      </p:sp>
    </p:spTree>
    <p:extLst>
      <p:ext uri="{BB962C8B-B14F-4D97-AF65-F5344CB8AC3E}">
        <p14:creationId xmlns:p14="http://schemas.microsoft.com/office/powerpoint/2010/main" val="385612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and the </a:t>
            </a:r>
            <a:r>
              <a:rPr lang="en-US" dirty="0" err="1"/>
              <a:t>XMLnaughts</a:t>
            </a:r>
            <a:r>
              <a:rPr lang="en-US" dirty="0"/>
              <a:t>…	</a:t>
            </a:r>
          </a:p>
        </p:txBody>
      </p:sp>
      <p:sp>
        <p:nvSpPr>
          <p:cNvPr id="3" name="Content Placeholder 2"/>
          <p:cNvSpPr>
            <a:spLocks noGrp="1"/>
          </p:cNvSpPr>
          <p:nvPr>
            <p:ph idx="1"/>
          </p:nvPr>
        </p:nvSpPr>
        <p:spPr>
          <a:xfrm>
            <a:off x="576943" y="1825625"/>
            <a:ext cx="10515600" cy="4351338"/>
          </a:xfrm>
        </p:spPr>
        <p:txBody>
          <a:bodyPr/>
          <a:lstStyle/>
          <a:p>
            <a:pPr marL="0" indent="0">
              <a:buNone/>
            </a:pPr>
            <a:r>
              <a:rPr lang="en-US" dirty="0"/>
              <a:t>There was nothing in </a:t>
            </a:r>
            <a:r>
              <a:rPr lang="en-US" dirty="0" err="1"/>
              <a:t>XMLHttpRequest</a:t>
            </a:r>
            <a:r>
              <a:rPr lang="en-US" dirty="0"/>
              <a:t> to parse the XML – you had to do that yourself. Processing XML in the browser was (and is!) pretty slow for large data payloads. </a:t>
            </a:r>
          </a:p>
          <a:p>
            <a:pPr marL="0" indent="0">
              <a:buNone/>
            </a:pPr>
            <a:endParaRPr lang="en-US" dirty="0"/>
          </a:p>
          <a:p>
            <a:pPr marL="0" indent="0">
              <a:buNone/>
            </a:pPr>
            <a:r>
              <a:rPr lang="en-US" dirty="0"/>
              <a:t>Douglas </a:t>
            </a:r>
            <a:r>
              <a:rPr lang="en-US" dirty="0" err="1"/>
              <a:t>Crockford</a:t>
            </a:r>
            <a:r>
              <a:rPr lang="en-US" dirty="0"/>
              <a:t> realized that XML wasn’t the best format – why not send the data from the server in a format that JavaScript was optimized to deal with – send it as a JavaScript variable declaration. The JavaScript parser was highly optimized and you don’t have to read it into separate JavaScript variables! </a:t>
            </a:r>
          </a:p>
        </p:txBody>
      </p:sp>
      <p:pic>
        <p:nvPicPr>
          <p:cNvPr id="2052" name="Picture 4" descr="Douglas Crockford.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40700" t="13206" r="35589" b="64191"/>
          <a:stretch/>
        </p:blipFill>
        <p:spPr bwMode="auto">
          <a:xfrm>
            <a:off x="10667998" y="208031"/>
            <a:ext cx="1219201" cy="15501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0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06058D2-38EA-48D6-A141-C3D69C46FAFD}"/>
              </a:ext>
            </a:extLst>
          </p:cNvPr>
          <p:cNvSpPr txBox="1">
            <a:spLocks/>
          </p:cNvSpPr>
          <p:nvPr/>
        </p:nvSpPr>
        <p:spPr>
          <a:xfrm>
            <a:off x="800642" y="1464445"/>
            <a:ext cx="10515600" cy="5297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invoice = {</a:t>
            </a:r>
          </a:p>
          <a:p>
            <a:pPr marL="0" indent="0">
              <a:buFont typeface="Arial" panose="020B0604020202020204" pitchFamily="34" charset="0"/>
              <a:buNone/>
            </a:pPr>
            <a:r>
              <a:rPr lang="en-US" dirty="0"/>
              <a:t>	“invoiceNumber”:75,</a:t>
            </a:r>
          </a:p>
          <a:p>
            <a:pPr marL="0" indent="0">
              <a:buFont typeface="Arial" panose="020B0604020202020204" pitchFamily="34" charset="0"/>
              <a:buNone/>
            </a:pPr>
            <a:r>
              <a:rPr lang="en-US" dirty="0"/>
              <a:t>	“customer”:{“</a:t>
            </a:r>
            <a:r>
              <a:rPr lang="en-US" dirty="0" err="1"/>
              <a:t>first”:”Michael</a:t>
            </a:r>
            <a:r>
              <a:rPr lang="en-US" dirty="0"/>
              <a:t>”, “</a:t>
            </a:r>
            <a:r>
              <a:rPr lang="en-US" dirty="0" err="1"/>
              <a:t>last”:”Phipps</a:t>
            </a:r>
            <a:r>
              <a:rPr lang="en-US" dirty="0"/>
              <a:t>”},</a:t>
            </a:r>
          </a:p>
          <a:p>
            <a:pPr marL="0" indent="0">
              <a:buFont typeface="Arial" panose="020B0604020202020204" pitchFamily="34" charset="0"/>
              <a:buNone/>
            </a:pPr>
            <a:r>
              <a:rPr lang="en-US" dirty="0"/>
              <a:t>	“items”: [</a:t>
            </a:r>
          </a:p>
          <a:p>
            <a:pPr marL="0" indent="0">
              <a:buFont typeface="Arial" panose="020B0604020202020204" pitchFamily="34" charset="0"/>
              <a:buNone/>
            </a:pPr>
            <a:r>
              <a:rPr lang="en-US" dirty="0"/>
              <a:t>		{ “itemId”:123, “</a:t>
            </a:r>
            <a:r>
              <a:rPr lang="en-US" dirty="0" err="1"/>
              <a:t>description”:”something</a:t>
            </a:r>
            <a:r>
              <a:rPr lang="en-US" dirty="0"/>
              <a:t>”},</a:t>
            </a:r>
          </a:p>
          <a:p>
            <a:pPr marL="0" indent="0">
              <a:buFont typeface="Arial" panose="020B0604020202020204" pitchFamily="34" charset="0"/>
              <a:buNone/>
            </a:pPr>
            <a:r>
              <a:rPr lang="en-US" dirty="0"/>
              <a:t>		{ “itemId”:234, “</a:t>
            </a:r>
            <a:r>
              <a:rPr lang="en-US" dirty="0" err="1"/>
              <a:t>description”:”another</a:t>
            </a:r>
            <a:r>
              <a:rPr lang="en-US" dirty="0"/>
              <a:t> thing”},</a:t>
            </a:r>
          </a:p>
          <a:p>
            <a:pPr marL="0" indent="0">
              <a:buFont typeface="Arial" panose="020B0604020202020204" pitchFamily="34" charset="0"/>
              <a:buNone/>
            </a:pPr>
            <a:r>
              <a:rPr lang="en-US" dirty="0"/>
              <a:t>		{ “itemId”:345, “</a:t>
            </a:r>
            <a:r>
              <a:rPr lang="en-US" dirty="0" err="1"/>
              <a:t>description”:”third</a:t>
            </a:r>
            <a:r>
              <a:rPr lang="en-US" dirty="0"/>
              <a:t> thing”,</a:t>
            </a:r>
          </a:p>
          <a:p>
            <a:pPr marL="0" indent="0">
              <a:buFont typeface="Arial" panose="020B0604020202020204" pitchFamily="34" charset="0"/>
              <a:buNone/>
            </a:pPr>
            <a:r>
              <a:rPr lang="en-US" dirty="0"/>
              <a:t>			“quantity”:2.0, “</a:t>
            </a:r>
            <a:r>
              <a:rPr lang="en-US" dirty="0" err="1"/>
              <a:t>serialNumber</a:t>
            </a:r>
            <a:r>
              <a:rPr lang="en-US" dirty="0"/>
              <a:t>”:[213,432]}</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p:txBody>
      </p:sp>
      <p:sp>
        <p:nvSpPr>
          <p:cNvPr id="6" name="Title 5">
            <a:extLst>
              <a:ext uri="{FF2B5EF4-FFF2-40B4-BE49-F238E27FC236}">
                <a16:creationId xmlns:a16="http://schemas.microsoft.com/office/drawing/2014/main" id="{0C97E6DB-7AB3-4BC4-04F6-5CFD88A153FE}"/>
              </a:ext>
            </a:extLst>
          </p:cNvPr>
          <p:cNvSpPr>
            <a:spLocks noGrp="1"/>
          </p:cNvSpPr>
          <p:nvPr>
            <p:ph type="title"/>
          </p:nvPr>
        </p:nvSpPr>
        <p:spPr>
          <a:xfrm>
            <a:off x="974739" y="138882"/>
            <a:ext cx="10515600" cy="1325563"/>
          </a:xfrm>
        </p:spPr>
        <p:txBody>
          <a:bodyPr/>
          <a:lstStyle/>
          <a:p>
            <a:r>
              <a:rPr lang="en-US" dirty="0"/>
              <a:t>JSON Example</a:t>
            </a:r>
          </a:p>
        </p:txBody>
      </p:sp>
    </p:spTree>
    <p:extLst>
      <p:ext uri="{BB962C8B-B14F-4D97-AF65-F5344CB8AC3E}">
        <p14:creationId xmlns:p14="http://schemas.microsoft.com/office/powerpoint/2010/main" val="85651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eval</a:t>
            </a:r>
            <a:r>
              <a:rPr lang="en-US" dirty="0"/>
              <a:t> things you can do in a dynamic language</a:t>
            </a:r>
          </a:p>
        </p:txBody>
      </p:sp>
      <p:sp>
        <p:nvSpPr>
          <p:cNvPr id="3" name="Content Placeholder 2"/>
          <p:cNvSpPr>
            <a:spLocks noGrp="1"/>
          </p:cNvSpPr>
          <p:nvPr>
            <p:ph idx="1"/>
          </p:nvPr>
        </p:nvSpPr>
        <p:spPr/>
        <p:txBody>
          <a:bodyPr/>
          <a:lstStyle/>
          <a:p>
            <a:pPr marL="0" indent="0">
              <a:buNone/>
            </a:pPr>
            <a:r>
              <a:rPr lang="en-US" dirty="0" err="1"/>
              <a:t>var</a:t>
            </a:r>
            <a:r>
              <a:rPr lang="en-US" dirty="0"/>
              <a:t> </a:t>
            </a:r>
            <a:r>
              <a:rPr lang="en-US" dirty="0" err="1"/>
              <a:t>xmlhttp</a:t>
            </a:r>
            <a:r>
              <a:rPr lang="en-US" dirty="0"/>
              <a:t> = new </a:t>
            </a:r>
            <a:r>
              <a:rPr lang="en-US" dirty="0" err="1"/>
              <a:t>XMLHttpRequest</a:t>
            </a:r>
            <a:r>
              <a:rPr lang="en-US" dirty="0"/>
              <a:t>();</a:t>
            </a:r>
            <a:br>
              <a:rPr lang="en-US" dirty="0"/>
            </a:br>
            <a:r>
              <a:rPr lang="en-US" dirty="0" err="1"/>
              <a:t>var</a:t>
            </a:r>
            <a:r>
              <a:rPr lang="en-US" dirty="0"/>
              <a:t> </a:t>
            </a:r>
            <a:r>
              <a:rPr lang="en-US" dirty="0" err="1"/>
              <a:t>url</a:t>
            </a:r>
            <a:r>
              <a:rPr lang="en-US" dirty="0"/>
              <a:t> = "myTutorials.txt";</a:t>
            </a:r>
            <a:br>
              <a:rPr lang="en-US" dirty="0"/>
            </a:br>
            <a:br>
              <a:rPr lang="en-US" dirty="0"/>
            </a:br>
            <a:r>
              <a:rPr lang="en-US" dirty="0" err="1"/>
              <a:t>xmlhttp.onreadystatechange</a:t>
            </a:r>
            <a:r>
              <a:rPr lang="en-US" dirty="0"/>
              <a:t> = function() {</a:t>
            </a:r>
            <a:br>
              <a:rPr lang="en-US" dirty="0"/>
            </a:br>
            <a:r>
              <a:rPr lang="en-US" dirty="0"/>
              <a:t>    if (</a:t>
            </a:r>
            <a:r>
              <a:rPr lang="en-US" dirty="0" err="1"/>
              <a:t>this.readyState</a:t>
            </a:r>
            <a:r>
              <a:rPr lang="en-US" dirty="0"/>
              <a:t> == 4 &amp;&amp; </a:t>
            </a:r>
            <a:r>
              <a:rPr lang="en-US" dirty="0" err="1"/>
              <a:t>this.status</a:t>
            </a:r>
            <a:r>
              <a:rPr lang="en-US" dirty="0"/>
              <a:t> == 200) {</a:t>
            </a:r>
            <a:br>
              <a:rPr lang="en-US" dirty="0"/>
            </a:br>
            <a:r>
              <a:rPr lang="en-US" dirty="0"/>
              <a:t> </a:t>
            </a:r>
            <a:r>
              <a:rPr lang="en-US" dirty="0">
                <a:highlight>
                  <a:srgbClr val="FFFF00"/>
                </a:highlight>
              </a:rPr>
              <a:t>       </a:t>
            </a:r>
            <a:r>
              <a:rPr lang="en-US" dirty="0" err="1">
                <a:highlight>
                  <a:srgbClr val="FFFF00"/>
                </a:highlight>
              </a:rPr>
              <a:t>var</a:t>
            </a:r>
            <a:r>
              <a:rPr lang="en-US" dirty="0">
                <a:highlight>
                  <a:srgbClr val="FFFF00"/>
                </a:highlight>
              </a:rPr>
              <a:t> </a:t>
            </a:r>
            <a:r>
              <a:rPr lang="en-US" dirty="0" err="1">
                <a:highlight>
                  <a:srgbClr val="FFFF00"/>
                </a:highlight>
              </a:rPr>
              <a:t>myArr</a:t>
            </a:r>
            <a:r>
              <a:rPr lang="en-US" dirty="0">
                <a:highlight>
                  <a:srgbClr val="FFFF00"/>
                </a:highlight>
              </a:rPr>
              <a:t> = </a:t>
            </a:r>
            <a:r>
              <a:rPr lang="en-US" dirty="0" err="1">
                <a:highlight>
                  <a:srgbClr val="FFFF00"/>
                </a:highlight>
              </a:rPr>
              <a:t>eval</a:t>
            </a:r>
            <a:r>
              <a:rPr lang="en-US" dirty="0">
                <a:highlight>
                  <a:srgbClr val="FFFF00"/>
                </a:highlight>
              </a:rPr>
              <a:t>(</a:t>
            </a:r>
            <a:r>
              <a:rPr lang="en-US" dirty="0" err="1">
                <a:highlight>
                  <a:srgbClr val="FFFF00"/>
                </a:highlight>
              </a:rPr>
              <a:t>this.responseText</a:t>
            </a:r>
            <a:r>
              <a:rPr lang="en-US" dirty="0">
                <a:highlight>
                  <a:srgbClr val="FFFF00"/>
                </a:highlight>
              </a:rPr>
              <a:t>);</a:t>
            </a:r>
            <a:br>
              <a:rPr lang="en-US" dirty="0"/>
            </a:br>
            <a:r>
              <a:rPr lang="en-US" dirty="0"/>
              <a:t>    }</a:t>
            </a:r>
            <a:br>
              <a:rPr lang="en-US" dirty="0"/>
            </a:br>
            <a:r>
              <a:rPr lang="en-US" dirty="0"/>
              <a:t>};</a:t>
            </a:r>
            <a:br>
              <a:rPr lang="en-US" dirty="0"/>
            </a:br>
            <a:r>
              <a:rPr lang="en-US" dirty="0" err="1"/>
              <a:t>xmlhttp.open</a:t>
            </a:r>
            <a:r>
              <a:rPr lang="en-US" dirty="0"/>
              <a:t>("GET", </a:t>
            </a:r>
            <a:r>
              <a:rPr lang="en-US" dirty="0" err="1"/>
              <a:t>url</a:t>
            </a:r>
            <a:r>
              <a:rPr lang="en-US" dirty="0"/>
              <a:t>, true);</a:t>
            </a:r>
            <a:br>
              <a:rPr lang="en-US" dirty="0"/>
            </a:br>
            <a:r>
              <a:rPr lang="en-US" dirty="0" err="1"/>
              <a:t>xmlhttp.send</a:t>
            </a:r>
            <a:r>
              <a:rPr lang="en-US" dirty="0"/>
              <a:t>();</a:t>
            </a:r>
          </a:p>
        </p:txBody>
      </p:sp>
    </p:spTree>
    <p:extLst>
      <p:ext uri="{BB962C8B-B14F-4D97-AF65-F5344CB8AC3E}">
        <p14:creationId xmlns:p14="http://schemas.microsoft.com/office/powerpoint/2010/main" val="161862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bad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118" y="2038459"/>
            <a:ext cx="6385765" cy="4249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4663" y="566057"/>
            <a:ext cx="9373015" cy="646331"/>
          </a:xfrm>
          <a:prstGeom prst="rect">
            <a:avLst/>
          </a:prstGeom>
          <a:noFill/>
        </p:spPr>
        <p:txBody>
          <a:bodyPr wrap="none" rtlCol="0">
            <a:spAutoFit/>
          </a:bodyPr>
          <a:lstStyle/>
          <a:p>
            <a:r>
              <a:rPr lang="en-US" sz="3600" dirty="0"/>
              <a:t>That’s how you get security holes in your website</a:t>
            </a:r>
          </a:p>
        </p:txBody>
      </p:sp>
    </p:spTree>
    <p:extLst>
      <p:ext uri="{BB962C8B-B14F-4D97-AF65-F5344CB8AC3E}">
        <p14:creationId xmlns:p14="http://schemas.microsoft.com/office/powerpoint/2010/main" val="3401431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better way:</a:t>
            </a:r>
          </a:p>
        </p:txBody>
      </p:sp>
      <p:sp>
        <p:nvSpPr>
          <p:cNvPr id="3" name="Content Placeholder 2"/>
          <p:cNvSpPr>
            <a:spLocks noGrp="1"/>
          </p:cNvSpPr>
          <p:nvPr>
            <p:ph idx="1"/>
          </p:nvPr>
        </p:nvSpPr>
        <p:spPr/>
        <p:txBody>
          <a:bodyPr/>
          <a:lstStyle/>
          <a:p>
            <a:pPr marL="0" indent="0">
              <a:buNone/>
            </a:pPr>
            <a:r>
              <a:rPr lang="it-IT" dirty="0"/>
              <a:t>JSON.parse('[1, 2, 3, 4,]');</a:t>
            </a:r>
          </a:p>
          <a:p>
            <a:pPr marL="0" indent="0">
              <a:buNone/>
            </a:pPr>
            <a:endParaRPr lang="it-IT" dirty="0"/>
          </a:p>
          <a:p>
            <a:pPr marL="0" indent="0">
              <a:buNone/>
            </a:pPr>
            <a:r>
              <a:rPr lang="it-IT" dirty="0"/>
              <a:t>Protects against anything other than data declarations in the JSON.</a:t>
            </a:r>
            <a:endParaRPr lang="en-US" dirty="0"/>
          </a:p>
        </p:txBody>
      </p:sp>
    </p:spTree>
    <p:extLst>
      <p:ext uri="{BB962C8B-B14F-4D97-AF65-F5344CB8AC3E}">
        <p14:creationId xmlns:p14="http://schemas.microsoft.com/office/powerpoint/2010/main" val="297599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a:t>
            </a:r>
            <a:r>
              <a:rPr lang="en-US" dirty="0" err="1"/>
              <a:t>EcmaScript</a:t>
            </a:r>
            <a:endParaRPr lang="en-US" dirty="0"/>
          </a:p>
        </p:txBody>
      </p:sp>
      <p:sp>
        <p:nvSpPr>
          <p:cNvPr id="3" name="Content Placeholder 2"/>
          <p:cNvSpPr>
            <a:spLocks noGrp="1"/>
          </p:cNvSpPr>
          <p:nvPr>
            <p:ph idx="1"/>
          </p:nvPr>
        </p:nvSpPr>
        <p:spPr/>
        <p:txBody>
          <a:bodyPr/>
          <a:lstStyle/>
          <a:p>
            <a:pPr marL="0" indent="0">
              <a:buNone/>
            </a:pPr>
            <a:r>
              <a:rPr lang="en-US" dirty="0"/>
              <a:t>In an effort to standardize JavaScript (all the browser makers had their own subtle variations), Netscape submitted JavaScript to the European Computer Makers Association and it was documented, standardized and renamed (sort of!) to </a:t>
            </a:r>
            <a:r>
              <a:rPr lang="en-US" dirty="0" err="1"/>
              <a:t>EcmaScript</a:t>
            </a:r>
            <a:endParaRPr lang="en-US" dirty="0"/>
          </a:p>
          <a:p>
            <a:pPr marL="0" indent="0">
              <a:buNone/>
            </a:pPr>
            <a:endParaRPr lang="en-US" dirty="0"/>
          </a:p>
          <a:p>
            <a:pPr marL="0" indent="0">
              <a:buNone/>
            </a:pPr>
            <a:r>
              <a:rPr lang="en-US" dirty="0"/>
              <a:t>And yet, the tag most often used to load it is </a:t>
            </a:r>
          </a:p>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script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err="1">
                <a:solidFill>
                  <a:srgbClr val="0000CD"/>
                </a:solidFill>
                <a:latin typeface="Consolas" panose="020B0609020204030204" pitchFamily="49" charset="0"/>
              </a:rPr>
              <a:t>javascript</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3924849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EcmaScript</a:t>
            </a:r>
            <a:r>
              <a:rPr lang="en-US" dirty="0"/>
              <a:t> 5</a:t>
            </a:r>
          </a:p>
        </p:txBody>
      </p:sp>
      <p:sp>
        <p:nvSpPr>
          <p:cNvPr id="3" name="Content Placeholder 2"/>
          <p:cNvSpPr>
            <a:spLocks noGrp="1"/>
          </p:cNvSpPr>
          <p:nvPr>
            <p:ph idx="1"/>
          </p:nvPr>
        </p:nvSpPr>
        <p:spPr>
          <a:xfrm>
            <a:off x="505097" y="1825625"/>
            <a:ext cx="11138263" cy="4351338"/>
          </a:xfrm>
        </p:spPr>
        <p:txBody>
          <a:bodyPr/>
          <a:lstStyle/>
          <a:p>
            <a:pPr marL="0" indent="0">
              <a:buNone/>
            </a:pPr>
            <a:r>
              <a:rPr lang="en-US" dirty="0"/>
              <a:t>Accessors and </a:t>
            </a:r>
            <a:r>
              <a:rPr lang="en-US" dirty="0" err="1"/>
              <a:t>Mutators</a:t>
            </a:r>
            <a:r>
              <a:rPr lang="en-US" dirty="0"/>
              <a:t> added</a:t>
            </a:r>
          </a:p>
          <a:p>
            <a:pPr marL="0" indent="0">
              <a:buNone/>
            </a:pPr>
            <a:r>
              <a:rPr lang="en-US" dirty="0"/>
              <a:t>Keywords can now be used as keys into objects (confusing?)</a:t>
            </a:r>
          </a:p>
          <a:p>
            <a:pPr marL="457200" lvl="1" indent="0">
              <a:buNone/>
            </a:pPr>
            <a:r>
              <a:rPr lang="en-US" dirty="0" err="1"/>
              <a:t>var</a:t>
            </a:r>
            <a:r>
              <a:rPr lang="en-US" dirty="0"/>
              <a:t> </a:t>
            </a:r>
            <a:r>
              <a:rPr lang="en-US" dirty="0" err="1"/>
              <a:t>obj</a:t>
            </a:r>
            <a:r>
              <a:rPr lang="en-US" dirty="0"/>
              <a:t> = { new: '</a:t>
            </a:r>
            <a:r>
              <a:rPr lang="en-US" dirty="0" err="1"/>
              <a:t>abc</a:t>
            </a:r>
            <a:r>
              <a:rPr lang="en-US" dirty="0"/>
              <a:t>‘, };</a:t>
            </a:r>
          </a:p>
          <a:p>
            <a:pPr marL="457200" lvl="1" indent="0">
              <a:buNone/>
            </a:pPr>
            <a:r>
              <a:rPr lang="en-US" dirty="0" err="1"/>
              <a:t>obj.new</a:t>
            </a:r>
            <a:r>
              <a:rPr lang="en-US" dirty="0"/>
              <a:t>  // returns : '</a:t>
            </a:r>
            <a:r>
              <a:rPr lang="en-US" dirty="0" err="1"/>
              <a:t>abc</a:t>
            </a:r>
            <a:r>
              <a:rPr lang="en-US" dirty="0"/>
              <a:t>‘</a:t>
            </a:r>
          </a:p>
          <a:p>
            <a:pPr marL="0" indent="0">
              <a:buNone/>
            </a:pPr>
            <a:r>
              <a:rPr lang="en-US" dirty="0"/>
              <a:t>Trailing commas now allowed in lists</a:t>
            </a:r>
          </a:p>
          <a:p>
            <a:pPr marL="0" indent="0">
              <a:buNone/>
            </a:pPr>
            <a:r>
              <a:rPr lang="en-US" dirty="0"/>
              <a:t>JSON support</a:t>
            </a:r>
          </a:p>
          <a:p>
            <a:pPr marL="0" indent="0">
              <a:buNone/>
            </a:pPr>
            <a:r>
              <a:rPr lang="en-US" dirty="0"/>
              <a:t>Improved arrays (added functionality)</a:t>
            </a:r>
          </a:p>
          <a:p>
            <a:pPr marL="0" indent="0">
              <a:buNone/>
            </a:pPr>
            <a:r>
              <a:rPr lang="en-US" dirty="0"/>
              <a:t>Improved object oriented programming support (add methods to Object)</a:t>
            </a:r>
          </a:p>
          <a:p>
            <a:pPr marL="0" indent="0">
              <a:buNone/>
            </a:pPr>
            <a:r>
              <a:rPr lang="en-US" dirty="0"/>
              <a:t>“strict” mode – throws more exceptions and forbids some bad practices</a:t>
            </a:r>
          </a:p>
        </p:txBody>
      </p:sp>
      <p:cxnSp>
        <p:nvCxnSpPr>
          <p:cNvPr id="6" name="Straight Arrow Connector 5"/>
          <p:cNvCxnSpPr/>
          <p:nvPr/>
        </p:nvCxnSpPr>
        <p:spPr>
          <a:xfrm flipH="1" flipV="1">
            <a:off x="4049486" y="3100251"/>
            <a:ext cx="2438400"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9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ECMAScript 6</a:t>
            </a:r>
          </a:p>
        </p:txBody>
      </p:sp>
      <p:sp>
        <p:nvSpPr>
          <p:cNvPr id="3" name="Content Placeholder 2"/>
          <p:cNvSpPr>
            <a:spLocks noGrp="1"/>
          </p:cNvSpPr>
          <p:nvPr>
            <p:ph idx="1"/>
          </p:nvPr>
        </p:nvSpPr>
        <p:spPr>
          <a:xfrm>
            <a:off x="838200" y="1825624"/>
            <a:ext cx="10515600" cy="3791405"/>
          </a:xfrm>
        </p:spPr>
        <p:txBody>
          <a:bodyPr>
            <a:normAutofit/>
          </a:bodyPr>
          <a:lstStyle/>
          <a:p>
            <a:pPr marL="0" indent="0">
              <a:buNone/>
            </a:pPr>
            <a:r>
              <a:rPr lang="en-US" dirty="0"/>
              <a:t>Classes and Modules</a:t>
            </a:r>
          </a:p>
          <a:p>
            <a:pPr marL="0" indent="0">
              <a:buNone/>
            </a:pPr>
            <a:r>
              <a:rPr lang="en-US" dirty="0"/>
              <a:t>Iterators and Generators</a:t>
            </a:r>
          </a:p>
          <a:p>
            <a:pPr marL="0" indent="0">
              <a:buNone/>
            </a:pPr>
            <a:r>
              <a:rPr lang="en-US" dirty="0"/>
              <a:t>Enhanced Parameter Handling</a:t>
            </a:r>
          </a:p>
          <a:p>
            <a:pPr marL="0" indent="0">
              <a:buNone/>
            </a:pPr>
            <a:r>
              <a:rPr lang="en-US" dirty="0"/>
              <a:t>Lambda Functions</a:t>
            </a:r>
          </a:p>
          <a:p>
            <a:pPr marL="0" indent="0">
              <a:buNone/>
            </a:pPr>
            <a:r>
              <a:rPr lang="en-US" dirty="0"/>
              <a:t>Template Literals</a:t>
            </a:r>
          </a:p>
          <a:p>
            <a:pPr marL="0" indent="0">
              <a:buNone/>
            </a:pPr>
            <a:r>
              <a:rPr lang="en-US" dirty="0" err="1"/>
              <a:t>Destructuring</a:t>
            </a:r>
            <a:endParaRPr lang="en-US" dirty="0"/>
          </a:p>
          <a:p>
            <a:pPr marL="0" indent="0">
              <a:buNone/>
            </a:pPr>
            <a:r>
              <a:rPr lang="en-US" dirty="0"/>
              <a:t>Promises</a:t>
            </a:r>
          </a:p>
        </p:txBody>
      </p:sp>
    </p:spTree>
    <p:extLst>
      <p:ext uri="{BB962C8B-B14F-4D97-AF65-F5344CB8AC3E}">
        <p14:creationId xmlns:p14="http://schemas.microsoft.com/office/powerpoint/2010/main" val="175580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Variables have no type declaration and type can be changed </a:t>
            </a:r>
          </a:p>
          <a:p>
            <a:pPr marL="0" indent="0">
              <a:buNone/>
            </a:pPr>
            <a:r>
              <a:rPr lang="en-US" dirty="0"/>
              <a:t>Variables are global unless declared otherwise (using </a:t>
            </a:r>
            <a:r>
              <a:rPr lang="en-US" dirty="0" err="1"/>
              <a:t>var</a:t>
            </a:r>
            <a:r>
              <a:rPr lang="en-US" dirty="0"/>
              <a:t>)</a:t>
            </a:r>
          </a:p>
          <a:p>
            <a:pPr marL="0" indent="0">
              <a:buNone/>
            </a:pPr>
            <a:r>
              <a:rPr lang="en-US" dirty="0"/>
              <a:t>Variables have a value of “undefined” until a value is set</a:t>
            </a:r>
          </a:p>
          <a:p>
            <a:pPr marL="0" indent="0">
              <a:buNone/>
            </a:pPr>
            <a:r>
              <a:rPr lang="en-US" dirty="0"/>
              <a:t>Type coercion crosses type of types</a:t>
            </a:r>
          </a:p>
          <a:p>
            <a:pPr marL="0" indent="0">
              <a:buNone/>
            </a:pPr>
            <a:r>
              <a:rPr lang="nl-NL" dirty="0"/>
              <a:t>prompt&gt; 2 + 2 </a:t>
            </a:r>
          </a:p>
          <a:p>
            <a:pPr marL="0" indent="0">
              <a:buNone/>
            </a:pPr>
            <a:r>
              <a:rPr lang="nl-NL" dirty="0"/>
              <a:t>4 </a:t>
            </a:r>
          </a:p>
          <a:p>
            <a:pPr marL="0" indent="0">
              <a:buNone/>
            </a:pPr>
            <a:r>
              <a:rPr lang="nl-NL" dirty="0"/>
              <a:t>prompt&gt; "2" + 2 </a:t>
            </a:r>
          </a:p>
          <a:p>
            <a:pPr marL="0" indent="0">
              <a:buNone/>
            </a:pPr>
            <a:r>
              <a:rPr lang="nl-NL" dirty="0"/>
              <a:t>22 </a:t>
            </a:r>
          </a:p>
          <a:p>
            <a:pPr marL="0" indent="0">
              <a:buNone/>
            </a:pPr>
            <a:r>
              <a:rPr lang="nl-NL" dirty="0"/>
              <a:t>prompt&gt; "2" * 2 </a:t>
            </a:r>
          </a:p>
          <a:p>
            <a:pPr marL="0" indent="0">
              <a:buNone/>
            </a:pPr>
            <a:r>
              <a:rPr lang="nl-NL" dirty="0"/>
              <a:t>4</a:t>
            </a:r>
            <a:endParaRPr lang="en-US" dirty="0"/>
          </a:p>
          <a:p>
            <a:endParaRPr lang="en-US" dirty="0"/>
          </a:p>
        </p:txBody>
      </p:sp>
    </p:spTree>
    <p:extLst>
      <p:ext uri="{BB962C8B-B14F-4D97-AF65-F5344CB8AC3E}">
        <p14:creationId xmlns:p14="http://schemas.microsoft.com/office/powerpoint/2010/main" val="111425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a:xfrm>
            <a:off x="838200" y="1445623"/>
            <a:ext cx="5240383" cy="4731340"/>
          </a:xfrm>
        </p:spPr>
        <p:txBody>
          <a:bodyPr>
            <a:normAutofit/>
          </a:bodyPr>
          <a:lstStyle/>
          <a:p>
            <a:pPr marL="0" indent="0">
              <a:buNone/>
            </a:pPr>
            <a:r>
              <a:rPr lang="en-US" b="1" dirty="0"/>
              <a:t>class</a:t>
            </a:r>
            <a:r>
              <a:rPr lang="en-US" dirty="0"/>
              <a:t> Shape </a:t>
            </a:r>
            <a:r>
              <a:rPr lang="en-US" b="1" dirty="0"/>
              <a:t>{</a:t>
            </a:r>
            <a:r>
              <a:rPr lang="en-US" dirty="0"/>
              <a:t> </a:t>
            </a:r>
          </a:p>
          <a:p>
            <a:pPr marL="0" indent="0">
              <a:buNone/>
            </a:pPr>
            <a:r>
              <a:rPr lang="en-US" dirty="0"/>
              <a:t>constructor </a:t>
            </a:r>
            <a:r>
              <a:rPr lang="en-US" b="1" dirty="0"/>
              <a:t>(</a:t>
            </a:r>
            <a:r>
              <a:rPr lang="en-US" dirty="0"/>
              <a:t>id</a:t>
            </a:r>
            <a:r>
              <a:rPr lang="en-US" b="1" dirty="0"/>
              <a:t>,</a:t>
            </a:r>
            <a:r>
              <a:rPr lang="en-US" dirty="0"/>
              <a:t> x</a:t>
            </a:r>
            <a:r>
              <a:rPr lang="en-US" b="1" dirty="0"/>
              <a:t>,</a:t>
            </a:r>
            <a:r>
              <a:rPr lang="en-US" dirty="0"/>
              <a:t> y</a:t>
            </a:r>
            <a:r>
              <a:rPr lang="en-US" b="1" dirty="0"/>
              <a:t>)</a:t>
            </a:r>
            <a:r>
              <a:rPr lang="en-US" dirty="0"/>
              <a:t> </a:t>
            </a:r>
            <a:r>
              <a:rPr lang="en-US" b="1" dirty="0"/>
              <a:t>{</a:t>
            </a:r>
            <a:r>
              <a:rPr lang="en-US" dirty="0"/>
              <a:t> </a:t>
            </a:r>
          </a:p>
          <a:p>
            <a:pPr marL="0" indent="0">
              <a:buNone/>
            </a:pPr>
            <a:r>
              <a:rPr lang="en-US" b="1" dirty="0"/>
              <a:t>	this.</a:t>
            </a:r>
            <a:r>
              <a:rPr lang="en-US" dirty="0"/>
              <a:t>id</a:t>
            </a:r>
            <a:r>
              <a:rPr lang="en-US" b="1" dirty="0"/>
              <a:t> = </a:t>
            </a:r>
            <a:r>
              <a:rPr lang="en-US" dirty="0"/>
              <a:t>id </a:t>
            </a:r>
          </a:p>
          <a:p>
            <a:pPr marL="0" indent="0">
              <a:buNone/>
            </a:pPr>
            <a:r>
              <a:rPr lang="en-US" b="1" dirty="0" err="1"/>
              <a:t>this.</a:t>
            </a:r>
            <a:r>
              <a:rPr lang="en-US" dirty="0" err="1"/>
              <a:t>move</a:t>
            </a:r>
            <a:r>
              <a:rPr lang="en-US" b="1" dirty="0"/>
              <a:t>(</a:t>
            </a:r>
            <a:r>
              <a:rPr lang="en-US" dirty="0"/>
              <a:t>x</a:t>
            </a:r>
            <a:r>
              <a:rPr lang="en-US" b="1" dirty="0"/>
              <a:t>,</a:t>
            </a:r>
            <a:r>
              <a:rPr lang="en-US" dirty="0"/>
              <a:t> y</a:t>
            </a:r>
            <a:r>
              <a:rPr lang="en-US" b="1" dirty="0"/>
              <a:t>)</a:t>
            </a:r>
            <a:r>
              <a:rPr lang="en-US" dirty="0"/>
              <a:t> </a:t>
            </a:r>
            <a:r>
              <a:rPr lang="en-US" b="1" dirty="0"/>
              <a:t>}</a:t>
            </a:r>
            <a:r>
              <a:rPr lang="en-US" dirty="0"/>
              <a:t> </a:t>
            </a:r>
          </a:p>
          <a:p>
            <a:pPr marL="0" indent="0">
              <a:buNone/>
            </a:pPr>
            <a:r>
              <a:rPr lang="en-US" dirty="0"/>
              <a:t>move </a:t>
            </a:r>
            <a:r>
              <a:rPr lang="en-US" b="1" dirty="0"/>
              <a:t>(</a:t>
            </a:r>
            <a:r>
              <a:rPr lang="en-US" dirty="0"/>
              <a:t>x</a:t>
            </a:r>
            <a:r>
              <a:rPr lang="en-US" b="1" dirty="0"/>
              <a:t>,</a:t>
            </a:r>
            <a:r>
              <a:rPr lang="en-US" dirty="0"/>
              <a:t> y</a:t>
            </a:r>
            <a:r>
              <a:rPr lang="en-US" b="1" dirty="0"/>
              <a:t>)</a:t>
            </a:r>
            <a:r>
              <a:rPr lang="en-US" dirty="0"/>
              <a:t> </a:t>
            </a:r>
            <a:r>
              <a:rPr lang="en-US" b="1" dirty="0"/>
              <a:t>{</a:t>
            </a:r>
            <a:r>
              <a:rPr lang="en-US" dirty="0"/>
              <a:t> </a:t>
            </a:r>
            <a:r>
              <a:rPr lang="en-US" b="1" dirty="0" err="1"/>
              <a:t>this.</a:t>
            </a:r>
            <a:r>
              <a:rPr lang="en-US" dirty="0" err="1"/>
              <a:t>x</a:t>
            </a:r>
            <a:r>
              <a:rPr lang="en-US" b="1" dirty="0"/>
              <a:t> = </a:t>
            </a:r>
            <a:r>
              <a:rPr lang="en-US" dirty="0"/>
              <a:t>x </a:t>
            </a:r>
            <a:r>
              <a:rPr lang="en-US" b="1" dirty="0" err="1"/>
              <a:t>this.</a:t>
            </a:r>
            <a:r>
              <a:rPr lang="en-US" dirty="0" err="1"/>
              <a:t>y</a:t>
            </a:r>
            <a:r>
              <a:rPr lang="en-US" b="1" dirty="0"/>
              <a:t> = </a:t>
            </a:r>
            <a:r>
              <a:rPr lang="en-US" dirty="0"/>
              <a:t>y </a:t>
            </a:r>
            <a:r>
              <a:rPr lang="en-US" b="1" dirty="0"/>
              <a:t>}</a:t>
            </a:r>
            <a:r>
              <a:rPr lang="en-US" dirty="0"/>
              <a:t> </a:t>
            </a:r>
            <a:r>
              <a:rPr lang="en-US" b="1" dirty="0"/>
              <a:t>}</a:t>
            </a:r>
          </a:p>
          <a:p>
            <a:pPr marL="0" indent="0">
              <a:buNone/>
            </a:pPr>
            <a:r>
              <a:rPr lang="en-US" b="1" dirty="0"/>
              <a:t>class</a:t>
            </a:r>
            <a:r>
              <a:rPr lang="en-US" dirty="0"/>
              <a:t> Circle </a:t>
            </a:r>
            <a:r>
              <a:rPr lang="en-US" b="1" dirty="0"/>
              <a:t>extends</a:t>
            </a:r>
            <a:r>
              <a:rPr lang="en-US" dirty="0"/>
              <a:t> Shape </a:t>
            </a:r>
            <a:r>
              <a:rPr lang="en-US" b="1" dirty="0"/>
              <a:t>{</a:t>
            </a:r>
            <a:r>
              <a:rPr lang="en-US" dirty="0"/>
              <a:t> </a:t>
            </a:r>
          </a:p>
          <a:p>
            <a:pPr marL="0" indent="0">
              <a:buNone/>
            </a:pPr>
            <a:r>
              <a:rPr lang="en-US" dirty="0"/>
              <a:t>constructor </a:t>
            </a:r>
            <a:r>
              <a:rPr lang="en-US" b="1" dirty="0"/>
              <a:t>(</a:t>
            </a:r>
            <a:r>
              <a:rPr lang="en-US" dirty="0"/>
              <a:t>id</a:t>
            </a:r>
            <a:r>
              <a:rPr lang="en-US" b="1" dirty="0"/>
              <a:t>,</a:t>
            </a:r>
            <a:r>
              <a:rPr lang="en-US" dirty="0"/>
              <a:t> x</a:t>
            </a:r>
            <a:r>
              <a:rPr lang="en-US" b="1" dirty="0"/>
              <a:t>,</a:t>
            </a:r>
            <a:r>
              <a:rPr lang="en-US" dirty="0"/>
              <a:t> y</a:t>
            </a:r>
            <a:r>
              <a:rPr lang="en-US" b="1" dirty="0"/>
              <a:t>,</a:t>
            </a:r>
            <a:r>
              <a:rPr lang="en-US" dirty="0"/>
              <a:t> radius</a:t>
            </a:r>
            <a:r>
              <a:rPr lang="en-US" b="1" dirty="0"/>
              <a:t>)</a:t>
            </a:r>
            <a:r>
              <a:rPr lang="en-US" dirty="0"/>
              <a:t> </a:t>
            </a:r>
            <a:r>
              <a:rPr lang="en-US" b="1" dirty="0"/>
              <a:t>{</a:t>
            </a:r>
            <a:r>
              <a:rPr lang="en-US" dirty="0"/>
              <a:t> </a:t>
            </a:r>
          </a:p>
          <a:p>
            <a:pPr marL="0" indent="0">
              <a:buNone/>
            </a:pPr>
            <a:r>
              <a:rPr lang="en-US" dirty="0"/>
              <a:t>	super</a:t>
            </a:r>
            <a:r>
              <a:rPr lang="en-US" b="1" dirty="0"/>
              <a:t>(</a:t>
            </a:r>
            <a:r>
              <a:rPr lang="en-US" dirty="0"/>
              <a:t>id</a:t>
            </a:r>
            <a:r>
              <a:rPr lang="en-US" b="1" dirty="0"/>
              <a:t>,</a:t>
            </a:r>
            <a:r>
              <a:rPr lang="en-US" dirty="0"/>
              <a:t> x</a:t>
            </a:r>
            <a:r>
              <a:rPr lang="en-US" b="1" dirty="0"/>
              <a:t>,</a:t>
            </a:r>
            <a:r>
              <a:rPr lang="en-US" dirty="0"/>
              <a:t> y</a:t>
            </a:r>
            <a:r>
              <a:rPr lang="en-US" b="1" dirty="0"/>
              <a:t>)</a:t>
            </a:r>
            <a:r>
              <a:rPr lang="en-US" dirty="0"/>
              <a:t> </a:t>
            </a:r>
          </a:p>
          <a:p>
            <a:pPr marL="0" indent="0">
              <a:buNone/>
            </a:pPr>
            <a:r>
              <a:rPr lang="en-US" b="1" dirty="0"/>
              <a:t>	</a:t>
            </a:r>
            <a:r>
              <a:rPr lang="en-US" b="1" dirty="0" err="1"/>
              <a:t>this.</a:t>
            </a:r>
            <a:r>
              <a:rPr lang="en-US" dirty="0" err="1"/>
              <a:t>radius</a:t>
            </a:r>
            <a:r>
              <a:rPr lang="en-US" b="1" dirty="0"/>
              <a:t> = </a:t>
            </a:r>
            <a:r>
              <a:rPr lang="en-US" dirty="0"/>
              <a:t>radius </a:t>
            </a:r>
            <a:r>
              <a:rPr lang="en-US" b="1" dirty="0"/>
              <a:t>}</a:t>
            </a:r>
            <a:r>
              <a:rPr lang="en-US" dirty="0"/>
              <a:t> </a:t>
            </a:r>
            <a:r>
              <a:rPr lang="en-US" b="1" dirty="0"/>
              <a:t>}</a:t>
            </a:r>
            <a:endParaRPr lang="en-US" dirty="0"/>
          </a:p>
        </p:txBody>
      </p:sp>
    </p:spTree>
    <p:extLst>
      <p:ext uri="{BB962C8B-B14F-4D97-AF65-F5344CB8AC3E}">
        <p14:creationId xmlns:p14="http://schemas.microsoft.com/office/powerpoint/2010/main" val="1240350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CB6B-7542-AA5A-0B5E-36D4D94ADD88}"/>
              </a:ext>
            </a:extLst>
          </p:cNvPr>
          <p:cNvSpPr>
            <a:spLocks noGrp="1"/>
          </p:cNvSpPr>
          <p:nvPr>
            <p:ph type="title"/>
          </p:nvPr>
        </p:nvSpPr>
        <p:spPr>
          <a:xfrm>
            <a:off x="838200" y="111126"/>
            <a:ext cx="10515600" cy="766330"/>
          </a:xfrm>
        </p:spPr>
        <p:txBody>
          <a:bodyPr/>
          <a:lstStyle/>
          <a:p>
            <a:r>
              <a:rPr lang="en-US" dirty="0"/>
              <a:t>Class Example</a:t>
            </a:r>
          </a:p>
        </p:txBody>
      </p:sp>
      <p:sp>
        <p:nvSpPr>
          <p:cNvPr id="3" name="Content Placeholder 2">
            <a:extLst>
              <a:ext uri="{FF2B5EF4-FFF2-40B4-BE49-F238E27FC236}">
                <a16:creationId xmlns:a16="http://schemas.microsoft.com/office/drawing/2014/main" id="{E2C95652-5DE8-9968-8230-73E4070DDFFC}"/>
              </a:ext>
            </a:extLst>
          </p:cNvPr>
          <p:cNvSpPr>
            <a:spLocks noGrp="1"/>
          </p:cNvSpPr>
          <p:nvPr>
            <p:ph idx="1"/>
          </p:nvPr>
        </p:nvSpPr>
        <p:spPr>
          <a:xfrm>
            <a:off x="120073" y="942109"/>
            <a:ext cx="11891818" cy="5234854"/>
          </a:xfrm>
        </p:spPr>
        <p:txBody>
          <a:bodyPr>
            <a:normAutofit lnSpcReduction="10000"/>
          </a:bodyPr>
          <a:lstStyle/>
          <a:p>
            <a:pPr marL="0" indent="0">
              <a:buNone/>
            </a:pPr>
            <a:r>
              <a:rPr lang="en-US" sz="2400" dirty="0">
                <a:latin typeface="Consolas" panose="020B0609020204030204" pitchFamily="49" charset="0"/>
              </a:rPr>
              <a:t>class Rectangle extends Shape {  </a:t>
            </a:r>
          </a:p>
          <a:p>
            <a:pPr marL="0" indent="0">
              <a:buNone/>
            </a:pPr>
            <a:r>
              <a:rPr lang="en-US" sz="2400" dirty="0">
                <a:latin typeface="Consolas" panose="020B0609020204030204" pitchFamily="49" charset="0"/>
              </a:rPr>
              <a:t>	static name=“rectangle” // methods can be static too</a:t>
            </a:r>
          </a:p>
          <a:p>
            <a:pPr marL="0" indent="0">
              <a:buNone/>
            </a:pPr>
            <a:r>
              <a:rPr lang="en-US" sz="2400" dirty="0">
                <a:latin typeface="Consolas" panose="020B0609020204030204" pitchFamily="49" charset="0"/>
              </a:rPr>
              <a:t>	#privateMember = 7</a:t>
            </a:r>
          </a:p>
          <a:p>
            <a:pPr marL="0" indent="0">
              <a:buNone/>
            </a:pPr>
            <a:r>
              <a:rPr lang="en-US" sz="2400" dirty="0">
                <a:latin typeface="Consolas" panose="020B0609020204030204" pitchFamily="49" charset="0"/>
              </a:rPr>
              <a:t>	constructor(height, width) {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this.height</a:t>
            </a:r>
            <a:r>
              <a:rPr lang="en-US" sz="2400" dirty="0">
                <a:latin typeface="Consolas" panose="020B0609020204030204" pitchFamily="49" charset="0"/>
              </a:rPr>
              <a:t> = height;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this.width</a:t>
            </a:r>
            <a:r>
              <a:rPr lang="en-US" sz="2400" dirty="0">
                <a:latin typeface="Consolas" panose="020B0609020204030204" pitchFamily="49" charset="0"/>
              </a:rPr>
              <a:t> = width;  }  </a:t>
            </a:r>
          </a:p>
          <a:p>
            <a:pPr marL="0" indent="0">
              <a:buNone/>
            </a:pPr>
            <a:r>
              <a:rPr lang="en-US" sz="2400" dirty="0">
                <a:latin typeface="Consolas" panose="020B0609020204030204" pitchFamily="49" charset="0"/>
              </a:rPr>
              <a:t>	get area() { return </a:t>
            </a:r>
            <a:r>
              <a:rPr lang="en-US" sz="2400" dirty="0" err="1">
                <a:latin typeface="Consolas" panose="020B0609020204030204" pitchFamily="49" charset="0"/>
              </a:rPr>
              <a:t>this.calcArea</a:t>
            </a:r>
            <a:r>
              <a:rPr lang="en-US" sz="2400" dirty="0">
                <a:latin typeface="Consolas" panose="020B0609020204030204" pitchFamily="49" charset="0"/>
              </a:rPr>
              <a:t>();  }  //accessor </a:t>
            </a:r>
          </a:p>
          <a:p>
            <a:pPr marL="0" indent="0">
              <a:buNone/>
            </a:pPr>
            <a:r>
              <a:rPr lang="en-US" sz="2400" dirty="0">
                <a:latin typeface="Consolas" panose="020B0609020204030204" pitchFamily="49" charset="0"/>
              </a:rPr>
              <a:t>	// private method</a:t>
            </a:r>
          </a:p>
          <a:p>
            <a:pPr marL="0" indent="0">
              <a:buNone/>
            </a:pPr>
            <a:r>
              <a:rPr lang="en-US" sz="2400" dirty="0">
                <a:latin typeface="Consolas" panose="020B0609020204030204" pitchFamily="49" charset="0"/>
              </a:rPr>
              <a:t>	#calcArea() { return </a:t>
            </a:r>
            <a:r>
              <a:rPr lang="en-US" sz="2400" dirty="0" err="1">
                <a:latin typeface="Consolas" panose="020B0609020204030204" pitchFamily="49" charset="0"/>
              </a:rPr>
              <a:t>this.height</a:t>
            </a:r>
            <a:r>
              <a:rPr lang="en-US" sz="2400" dirty="0">
                <a:latin typeface="Consolas" panose="020B0609020204030204" pitchFamily="49" charset="0"/>
              </a:rPr>
              <a:t> * </a:t>
            </a:r>
            <a:r>
              <a:rPr lang="en-US" sz="2400" dirty="0" err="1">
                <a:latin typeface="Consolas" panose="020B0609020204030204" pitchFamily="49" charset="0"/>
              </a:rPr>
              <a:t>this.width</a:t>
            </a:r>
            <a:r>
              <a:rPr lang="en-US" sz="2400" dirty="0">
                <a:latin typeface="Consolas" panose="020B0609020204030204" pitchFamily="49" charset="0"/>
              </a:rPr>
              <a:t>;}</a:t>
            </a:r>
          </a:p>
          <a:p>
            <a:pPr marL="0" indent="0">
              <a:buNone/>
            </a:pPr>
            <a:r>
              <a:rPr lang="en-US" sz="2400" dirty="0">
                <a:latin typeface="Consolas" panose="020B0609020204030204" pitchFamily="49" charset="0"/>
              </a:rPr>
              <a:t>	// public method</a:t>
            </a:r>
          </a:p>
          <a:p>
            <a:pPr marL="0" indent="0">
              <a:buNone/>
            </a:pPr>
            <a:r>
              <a:rPr lang="en-US" sz="2400" dirty="0">
                <a:latin typeface="Consolas" panose="020B0609020204030204" pitchFamily="49" charset="0"/>
              </a:rPr>
              <a:t>	swap() { t=</a:t>
            </a:r>
            <a:r>
              <a:rPr lang="en-US" sz="2400" dirty="0" err="1">
                <a:latin typeface="Consolas" panose="020B0609020204030204" pitchFamily="49" charset="0"/>
              </a:rPr>
              <a:t>this.height;this.height</a:t>
            </a:r>
            <a:r>
              <a:rPr lang="en-US" sz="2400" dirty="0">
                <a:latin typeface="Consolas" panose="020B0609020204030204" pitchFamily="49" charset="0"/>
              </a:rPr>
              <a:t>= </a:t>
            </a:r>
            <a:r>
              <a:rPr lang="en-US" sz="2400" dirty="0" err="1">
                <a:latin typeface="Consolas" panose="020B0609020204030204" pitchFamily="49" charset="0"/>
              </a:rPr>
              <a:t>this.width;this.width</a:t>
            </a:r>
            <a:r>
              <a:rPr lang="en-US" sz="2400" dirty="0">
                <a:latin typeface="Consolas" panose="020B0609020204030204" pitchFamily="49" charset="0"/>
              </a:rPr>
              <a:t>=t;}</a:t>
            </a:r>
          </a:p>
          <a:p>
            <a:pPr marL="0" indent="0">
              <a:buNone/>
            </a:pPr>
            <a:r>
              <a:rPr lang="en-US" sz="2400" dirty="0">
                <a:latin typeface="Consolas" panose="020B0609020204030204" pitchFamily="49" charset="0"/>
              </a:rPr>
              <a:t>}</a:t>
            </a:r>
          </a:p>
        </p:txBody>
      </p:sp>
    </p:spTree>
    <p:extLst>
      <p:ext uri="{BB962C8B-B14F-4D97-AF65-F5344CB8AC3E}">
        <p14:creationId xmlns:p14="http://schemas.microsoft.com/office/powerpoint/2010/main" val="4136877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4" name="TextBox 3"/>
          <p:cNvSpPr txBox="1"/>
          <p:nvPr/>
        </p:nvSpPr>
        <p:spPr>
          <a:xfrm>
            <a:off x="657346" y="1367245"/>
            <a:ext cx="6265968" cy="4524315"/>
          </a:xfrm>
          <a:prstGeom prst="rect">
            <a:avLst/>
          </a:prstGeom>
          <a:noFill/>
        </p:spPr>
        <p:txBody>
          <a:bodyPr wrap="square" rtlCol="0">
            <a:spAutoFit/>
          </a:bodyPr>
          <a:lstStyle/>
          <a:p>
            <a:r>
              <a:rPr lang="en-US" sz="2400" dirty="0"/>
              <a:t>//  lib/math.js</a:t>
            </a:r>
          </a:p>
          <a:p>
            <a:r>
              <a:rPr lang="en-US" sz="2400" dirty="0"/>
              <a:t>export function sum (x, y) { return x + y }</a:t>
            </a:r>
          </a:p>
          <a:p>
            <a:r>
              <a:rPr lang="en-US" sz="2400" dirty="0"/>
              <a:t>export </a:t>
            </a:r>
            <a:r>
              <a:rPr lang="en-US" sz="2400" dirty="0" err="1"/>
              <a:t>var</a:t>
            </a:r>
            <a:r>
              <a:rPr lang="en-US" sz="2400" dirty="0"/>
              <a:t> pi = 3.141593</a:t>
            </a:r>
          </a:p>
          <a:p>
            <a:endParaRPr lang="en-US" sz="2400" dirty="0"/>
          </a:p>
          <a:p>
            <a:r>
              <a:rPr lang="en-US" sz="2400" dirty="0"/>
              <a:t>//  someApp.js</a:t>
            </a:r>
          </a:p>
          <a:p>
            <a:r>
              <a:rPr lang="en-US" sz="2400" dirty="0"/>
              <a:t>import * as math from "lib/math"</a:t>
            </a:r>
          </a:p>
          <a:p>
            <a:r>
              <a:rPr lang="en-US" sz="2400" dirty="0"/>
              <a:t>console.log("2</a:t>
            </a:r>
            <a:r>
              <a:rPr lang="el-GR" sz="2400" dirty="0"/>
              <a:t>π = " + </a:t>
            </a:r>
            <a:r>
              <a:rPr lang="en-US" sz="2400" dirty="0" err="1"/>
              <a:t>math.sum</a:t>
            </a:r>
            <a:r>
              <a:rPr lang="en-US" sz="2400" dirty="0"/>
              <a:t>(</a:t>
            </a:r>
            <a:r>
              <a:rPr lang="en-US" sz="2400" dirty="0" err="1"/>
              <a:t>math.pi</a:t>
            </a:r>
            <a:r>
              <a:rPr lang="en-US" sz="2400" dirty="0"/>
              <a:t>, </a:t>
            </a:r>
            <a:r>
              <a:rPr lang="en-US" sz="2400" dirty="0" err="1"/>
              <a:t>math.pi</a:t>
            </a:r>
            <a:r>
              <a:rPr lang="en-US" sz="2400" dirty="0"/>
              <a:t>))</a:t>
            </a:r>
          </a:p>
          <a:p>
            <a:endParaRPr lang="en-US" sz="2400" dirty="0"/>
          </a:p>
          <a:p>
            <a:r>
              <a:rPr lang="en-US" sz="2400" dirty="0"/>
              <a:t>//  otherApp.js</a:t>
            </a:r>
          </a:p>
          <a:p>
            <a:r>
              <a:rPr lang="en-US" sz="2400" dirty="0"/>
              <a:t>import { sum, pi } from "lib/math"</a:t>
            </a:r>
          </a:p>
          <a:p>
            <a:r>
              <a:rPr lang="en-US" sz="2400" dirty="0"/>
              <a:t>console.log("2</a:t>
            </a:r>
            <a:r>
              <a:rPr lang="el-GR" sz="2400" dirty="0"/>
              <a:t>π = " + </a:t>
            </a:r>
            <a:r>
              <a:rPr lang="en-US" sz="2400" dirty="0"/>
              <a:t>sum(pi, pi))</a:t>
            </a:r>
          </a:p>
        </p:txBody>
      </p:sp>
    </p:spTree>
    <p:extLst>
      <p:ext uri="{BB962C8B-B14F-4D97-AF65-F5344CB8AC3E}">
        <p14:creationId xmlns:p14="http://schemas.microsoft.com/office/powerpoint/2010/main" val="312109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US" dirty="0"/>
              <a:t>Iterators</a:t>
            </a:r>
          </a:p>
        </p:txBody>
      </p:sp>
      <p:sp>
        <p:nvSpPr>
          <p:cNvPr id="3" name="Content Placeholder 2"/>
          <p:cNvSpPr>
            <a:spLocks noGrp="1"/>
          </p:cNvSpPr>
          <p:nvPr>
            <p:ph idx="1"/>
          </p:nvPr>
        </p:nvSpPr>
        <p:spPr>
          <a:xfrm>
            <a:off x="838200" y="966652"/>
            <a:ext cx="10515600" cy="5782491"/>
          </a:xfrm>
        </p:spPr>
        <p:txBody>
          <a:bodyPr>
            <a:normAutofit fontScale="70000" lnSpcReduction="20000"/>
          </a:bodyPr>
          <a:lstStyle/>
          <a:p>
            <a:pPr marL="0" indent="0">
              <a:buNone/>
            </a:pPr>
            <a:r>
              <a:rPr lang="en-US" dirty="0"/>
              <a:t>let </a:t>
            </a:r>
            <a:r>
              <a:rPr lang="en-US" dirty="0" err="1"/>
              <a:t>fibonacci</a:t>
            </a:r>
            <a:r>
              <a:rPr lang="en-US" dirty="0"/>
              <a:t> = {</a:t>
            </a:r>
          </a:p>
          <a:p>
            <a:pPr marL="0" indent="0">
              <a:buNone/>
            </a:pPr>
            <a:r>
              <a:rPr lang="en-US" dirty="0"/>
              <a:t>    [</a:t>
            </a:r>
            <a:r>
              <a:rPr lang="en-US" dirty="0" err="1"/>
              <a:t>Symbol.iterator</a:t>
            </a:r>
            <a:r>
              <a:rPr lang="en-US" dirty="0"/>
              <a:t>]() {</a:t>
            </a:r>
          </a:p>
          <a:p>
            <a:pPr marL="0" indent="0">
              <a:buNone/>
            </a:pPr>
            <a:r>
              <a:rPr lang="en-US" dirty="0"/>
              <a:t>        let pre = 0, cur = 1</a:t>
            </a:r>
          </a:p>
          <a:p>
            <a:pPr marL="0" indent="0">
              <a:buNone/>
            </a:pPr>
            <a:r>
              <a:rPr lang="en-US" dirty="0"/>
              <a:t>        return {</a:t>
            </a:r>
          </a:p>
          <a:p>
            <a:pPr marL="0" indent="0">
              <a:buNone/>
            </a:pPr>
            <a:r>
              <a:rPr lang="en-US" dirty="0"/>
              <a:t>           next () {</a:t>
            </a:r>
          </a:p>
          <a:p>
            <a:pPr marL="0" indent="0">
              <a:buNone/>
            </a:pPr>
            <a:r>
              <a:rPr lang="en-US" dirty="0"/>
              <a:t>               [ pre, cur ] = [ cur, pre + cur ]</a:t>
            </a:r>
          </a:p>
          <a:p>
            <a:pPr marL="0" indent="0">
              <a:buNone/>
            </a:pPr>
            <a:r>
              <a:rPr lang="en-US" dirty="0"/>
              <a:t>               return { done: false, value: cur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a:p>
            <a:pPr marL="0" indent="0">
              <a:buNone/>
            </a:pPr>
            <a:r>
              <a:rPr lang="en-US" dirty="0"/>
              <a:t>for (let n of </a:t>
            </a:r>
            <a:r>
              <a:rPr lang="en-US" dirty="0" err="1"/>
              <a:t>fibonacci</a:t>
            </a:r>
            <a:r>
              <a:rPr lang="en-US" dirty="0"/>
              <a:t>) {</a:t>
            </a:r>
          </a:p>
          <a:p>
            <a:pPr marL="0" indent="0">
              <a:buNone/>
            </a:pPr>
            <a:r>
              <a:rPr lang="en-US" dirty="0"/>
              <a:t>    if (n &gt; 1000)</a:t>
            </a:r>
          </a:p>
          <a:p>
            <a:pPr marL="0" indent="0">
              <a:buNone/>
            </a:pPr>
            <a:r>
              <a:rPr lang="en-US" dirty="0"/>
              <a:t>        break</a:t>
            </a:r>
          </a:p>
          <a:p>
            <a:pPr marL="0" indent="0">
              <a:buNone/>
            </a:pPr>
            <a:r>
              <a:rPr lang="en-US" dirty="0"/>
              <a:t>    console.log(n)</a:t>
            </a:r>
          </a:p>
          <a:p>
            <a:pPr marL="0" indent="0">
              <a:buNone/>
            </a:pPr>
            <a:r>
              <a:rPr lang="en-US" dirty="0"/>
              <a:t>}</a:t>
            </a:r>
          </a:p>
        </p:txBody>
      </p:sp>
    </p:spTree>
    <p:extLst>
      <p:ext uri="{BB962C8B-B14F-4D97-AF65-F5344CB8AC3E}">
        <p14:creationId xmlns:p14="http://schemas.microsoft.com/office/powerpoint/2010/main" val="3600101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fontScale="90000"/>
          </a:bodyPr>
          <a:lstStyle/>
          <a:p>
            <a:r>
              <a:rPr lang="en-US" dirty="0"/>
              <a:t>Generators</a:t>
            </a:r>
          </a:p>
        </p:txBody>
      </p:sp>
      <p:sp>
        <p:nvSpPr>
          <p:cNvPr id="3" name="Content Placeholder 2"/>
          <p:cNvSpPr>
            <a:spLocks noGrp="1"/>
          </p:cNvSpPr>
          <p:nvPr>
            <p:ph idx="1"/>
          </p:nvPr>
        </p:nvSpPr>
        <p:spPr>
          <a:xfrm>
            <a:off x="838200" y="966652"/>
            <a:ext cx="10515600" cy="5782491"/>
          </a:xfrm>
        </p:spPr>
        <p:txBody>
          <a:bodyPr>
            <a:normAutofit/>
          </a:bodyPr>
          <a:lstStyle/>
          <a:p>
            <a:pPr marL="0" indent="0">
              <a:buNone/>
            </a:pPr>
            <a:r>
              <a:rPr lang="en-US" dirty="0"/>
              <a:t>function* range (start, end, step) {</a:t>
            </a:r>
          </a:p>
          <a:p>
            <a:pPr marL="0" indent="0">
              <a:buNone/>
            </a:pPr>
            <a:r>
              <a:rPr lang="en-US" dirty="0"/>
              <a:t>    while (start &lt; end) {</a:t>
            </a:r>
          </a:p>
          <a:p>
            <a:pPr marL="0" indent="0">
              <a:buNone/>
            </a:pPr>
            <a:r>
              <a:rPr lang="en-US" dirty="0"/>
              <a:t>        yield start</a:t>
            </a:r>
          </a:p>
          <a:p>
            <a:pPr marL="0" indent="0">
              <a:buNone/>
            </a:pPr>
            <a:r>
              <a:rPr lang="en-US" dirty="0"/>
              <a:t>        start += step</a:t>
            </a:r>
          </a:p>
          <a:p>
            <a:pPr marL="0" indent="0">
              <a:buNone/>
            </a:pPr>
            <a:r>
              <a:rPr lang="en-US" dirty="0"/>
              <a:t>    }</a:t>
            </a:r>
          </a:p>
          <a:p>
            <a:pPr marL="0" indent="0">
              <a:buNone/>
            </a:pPr>
            <a:r>
              <a:rPr lang="en-US" dirty="0"/>
              <a:t>}</a:t>
            </a:r>
          </a:p>
          <a:p>
            <a:pPr marL="0" indent="0">
              <a:buNone/>
            </a:pPr>
            <a:endParaRPr lang="en-US" dirty="0"/>
          </a:p>
          <a:p>
            <a:pPr marL="0" indent="0">
              <a:buNone/>
            </a:pPr>
            <a:r>
              <a:rPr lang="en-US" dirty="0"/>
              <a:t>for (let </a:t>
            </a:r>
            <a:r>
              <a:rPr lang="en-US" dirty="0" err="1"/>
              <a:t>i</a:t>
            </a:r>
            <a:r>
              <a:rPr lang="en-US" dirty="0"/>
              <a:t> of range(0, 10, 2)) {</a:t>
            </a:r>
          </a:p>
          <a:p>
            <a:pPr marL="0" indent="0">
              <a:buNone/>
            </a:pPr>
            <a:r>
              <a:rPr lang="en-US" dirty="0"/>
              <a:t>    console.log(</a:t>
            </a:r>
            <a:r>
              <a:rPr lang="en-US" dirty="0" err="1"/>
              <a:t>i</a:t>
            </a:r>
            <a:r>
              <a:rPr lang="en-US" dirty="0"/>
              <a:t>) // 0, 2, 4, 6, 8</a:t>
            </a:r>
          </a:p>
          <a:p>
            <a:pPr marL="0" indent="0">
              <a:buNone/>
            </a:pPr>
            <a:r>
              <a:rPr lang="en-US" dirty="0"/>
              <a:t>}</a:t>
            </a:r>
          </a:p>
        </p:txBody>
      </p:sp>
    </p:spTree>
    <p:extLst>
      <p:ext uri="{BB962C8B-B14F-4D97-AF65-F5344CB8AC3E}">
        <p14:creationId xmlns:p14="http://schemas.microsoft.com/office/powerpoint/2010/main" val="1335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Parameter Handling</a:t>
            </a:r>
          </a:p>
        </p:txBody>
      </p:sp>
      <p:sp>
        <p:nvSpPr>
          <p:cNvPr id="3" name="Content Placeholder 2"/>
          <p:cNvSpPr>
            <a:spLocks noGrp="1"/>
          </p:cNvSpPr>
          <p:nvPr>
            <p:ph idx="1"/>
          </p:nvPr>
        </p:nvSpPr>
        <p:spPr>
          <a:xfrm>
            <a:off x="400595" y="1825625"/>
            <a:ext cx="11312434" cy="4351338"/>
          </a:xfrm>
        </p:spPr>
        <p:txBody>
          <a:bodyPr/>
          <a:lstStyle/>
          <a:p>
            <a:pPr marL="0" indent="0">
              <a:buNone/>
            </a:pPr>
            <a:r>
              <a:rPr lang="en-US" b="1" dirty="0"/>
              <a:t>function</a:t>
            </a:r>
            <a:r>
              <a:rPr lang="en-US" dirty="0"/>
              <a:t> f </a:t>
            </a:r>
            <a:r>
              <a:rPr lang="en-US" b="1" dirty="0"/>
              <a:t>(</a:t>
            </a:r>
            <a:r>
              <a:rPr lang="en-US" dirty="0"/>
              <a:t>x</a:t>
            </a:r>
            <a:r>
              <a:rPr lang="en-US" b="1" dirty="0"/>
              <a:t>,</a:t>
            </a:r>
            <a:r>
              <a:rPr lang="en-US" dirty="0"/>
              <a:t> y = 7</a:t>
            </a:r>
            <a:r>
              <a:rPr lang="en-US" b="1" dirty="0"/>
              <a:t>,</a:t>
            </a:r>
            <a:r>
              <a:rPr lang="en-US" dirty="0"/>
              <a:t> z = 42</a:t>
            </a:r>
            <a:r>
              <a:rPr lang="en-US" b="1" dirty="0"/>
              <a:t>)</a:t>
            </a:r>
            <a:r>
              <a:rPr lang="en-US" dirty="0"/>
              <a:t> </a:t>
            </a:r>
            <a:r>
              <a:rPr lang="en-US" b="1" dirty="0"/>
              <a:t>{</a:t>
            </a:r>
            <a:r>
              <a:rPr lang="en-US" dirty="0"/>
              <a:t> </a:t>
            </a:r>
            <a:r>
              <a:rPr lang="en-US" b="1" dirty="0"/>
              <a:t>return</a:t>
            </a:r>
            <a:r>
              <a:rPr lang="en-US" dirty="0"/>
              <a:t> x </a:t>
            </a:r>
            <a:r>
              <a:rPr lang="en-US" b="1" dirty="0"/>
              <a:t>+</a:t>
            </a:r>
            <a:r>
              <a:rPr lang="en-US" dirty="0"/>
              <a:t> y </a:t>
            </a:r>
            <a:r>
              <a:rPr lang="en-US" b="1" dirty="0"/>
              <a:t>+</a:t>
            </a:r>
            <a:r>
              <a:rPr lang="en-US" dirty="0"/>
              <a:t> z </a:t>
            </a:r>
            <a:r>
              <a:rPr lang="en-US" b="1" dirty="0"/>
              <a:t>}</a:t>
            </a:r>
            <a:r>
              <a:rPr lang="en-US" dirty="0"/>
              <a:t> f</a:t>
            </a:r>
            <a:r>
              <a:rPr lang="en-US" b="1" dirty="0"/>
              <a:t>(</a:t>
            </a:r>
            <a:r>
              <a:rPr lang="en-US" dirty="0"/>
              <a:t>1</a:t>
            </a:r>
            <a:r>
              <a:rPr lang="en-US" b="1" dirty="0"/>
              <a:t>)</a:t>
            </a:r>
            <a:r>
              <a:rPr lang="en-US" dirty="0"/>
              <a:t> </a:t>
            </a:r>
            <a:r>
              <a:rPr lang="en-US" b="1" dirty="0"/>
              <a:t>===</a:t>
            </a:r>
            <a:r>
              <a:rPr lang="en-US" dirty="0"/>
              <a:t> 50</a:t>
            </a:r>
          </a:p>
          <a:p>
            <a:pPr marL="0" indent="0">
              <a:buNone/>
            </a:pPr>
            <a:endParaRPr lang="en-US" dirty="0"/>
          </a:p>
          <a:p>
            <a:pPr marL="0" indent="0">
              <a:buNone/>
            </a:pPr>
            <a:r>
              <a:rPr lang="en-US" b="1" dirty="0"/>
              <a:t>function</a:t>
            </a:r>
            <a:r>
              <a:rPr lang="en-US" dirty="0"/>
              <a:t> f </a:t>
            </a:r>
            <a:r>
              <a:rPr lang="en-US" b="1" dirty="0"/>
              <a:t>(</a:t>
            </a:r>
            <a:r>
              <a:rPr lang="en-US" dirty="0"/>
              <a:t>x</a:t>
            </a:r>
            <a:r>
              <a:rPr lang="en-US" b="1" dirty="0"/>
              <a:t>,</a:t>
            </a:r>
            <a:r>
              <a:rPr lang="en-US" dirty="0"/>
              <a:t> y</a:t>
            </a:r>
            <a:r>
              <a:rPr lang="en-US" b="1" dirty="0"/>
              <a:t>,</a:t>
            </a:r>
            <a:r>
              <a:rPr lang="en-US" dirty="0"/>
              <a:t> </a:t>
            </a:r>
            <a:r>
              <a:rPr lang="en-US" b="1" dirty="0"/>
              <a:t>...</a:t>
            </a:r>
            <a:r>
              <a:rPr lang="en-US" dirty="0"/>
              <a:t>a</a:t>
            </a:r>
            <a:r>
              <a:rPr lang="en-US" b="1" dirty="0"/>
              <a:t>)</a:t>
            </a:r>
            <a:r>
              <a:rPr lang="en-US" dirty="0"/>
              <a:t> </a:t>
            </a:r>
            <a:r>
              <a:rPr lang="en-US" b="1" dirty="0"/>
              <a:t>{</a:t>
            </a:r>
            <a:r>
              <a:rPr lang="en-US" dirty="0"/>
              <a:t> </a:t>
            </a:r>
            <a:r>
              <a:rPr lang="en-US" b="1" dirty="0"/>
              <a:t>return</a:t>
            </a:r>
            <a:r>
              <a:rPr lang="en-US" dirty="0"/>
              <a:t> </a:t>
            </a:r>
            <a:r>
              <a:rPr lang="en-US" b="1" dirty="0"/>
              <a:t>(</a:t>
            </a:r>
            <a:r>
              <a:rPr lang="en-US" dirty="0"/>
              <a:t>x </a:t>
            </a:r>
            <a:r>
              <a:rPr lang="en-US" b="1" dirty="0"/>
              <a:t>+</a:t>
            </a:r>
            <a:r>
              <a:rPr lang="en-US" dirty="0"/>
              <a:t> y</a:t>
            </a:r>
            <a:r>
              <a:rPr lang="en-US" b="1" dirty="0"/>
              <a:t>)</a:t>
            </a:r>
            <a:r>
              <a:rPr lang="en-US" dirty="0"/>
              <a:t> </a:t>
            </a:r>
            <a:r>
              <a:rPr lang="en-US" b="1" dirty="0"/>
              <a:t>*</a:t>
            </a:r>
            <a:r>
              <a:rPr lang="en-US" dirty="0"/>
              <a:t> </a:t>
            </a:r>
            <a:r>
              <a:rPr lang="en-US" dirty="0" err="1"/>
              <a:t>a</a:t>
            </a:r>
            <a:r>
              <a:rPr lang="en-US" b="1" dirty="0" err="1"/>
              <a:t>.</a:t>
            </a:r>
            <a:r>
              <a:rPr lang="en-US" dirty="0" err="1"/>
              <a:t>length</a:t>
            </a:r>
            <a:r>
              <a:rPr lang="en-US" dirty="0"/>
              <a:t> </a:t>
            </a:r>
            <a:r>
              <a:rPr lang="en-US" b="1" dirty="0"/>
              <a:t>}</a:t>
            </a:r>
            <a:r>
              <a:rPr lang="en-US" dirty="0"/>
              <a:t> f</a:t>
            </a:r>
            <a:r>
              <a:rPr lang="en-US" b="1" dirty="0"/>
              <a:t>(</a:t>
            </a:r>
            <a:r>
              <a:rPr lang="en-US" dirty="0"/>
              <a:t>1</a:t>
            </a:r>
            <a:r>
              <a:rPr lang="en-US" b="1" dirty="0"/>
              <a:t>,</a:t>
            </a:r>
            <a:r>
              <a:rPr lang="en-US" dirty="0"/>
              <a:t> 2</a:t>
            </a:r>
            <a:r>
              <a:rPr lang="en-US" b="1" dirty="0"/>
              <a:t>,</a:t>
            </a:r>
            <a:r>
              <a:rPr lang="en-US" dirty="0"/>
              <a:t> "hello"</a:t>
            </a:r>
            <a:r>
              <a:rPr lang="en-US" b="1" dirty="0"/>
              <a:t>,</a:t>
            </a:r>
            <a:r>
              <a:rPr lang="en-US" dirty="0"/>
              <a:t> true</a:t>
            </a:r>
            <a:r>
              <a:rPr lang="en-US" b="1" dirty="0"/>
              <a:t>,</a:t>
            </a:r>
            <a:r>
              <a:rPr lang="en-US" dirty="0"/>
              <a:t> 7</a:t>
            </a:r>
            <a:r>
              <a:rPr lang="en-US" b="1" dirty="0"/>
              <a:t>)</a:t>
            </a:r>
            <a:r>
              <a:rPr lang="en-US" dirty="0"/>
              <a:t> </a:t>
            </a:r>
            <a:r>
              <a:rPr lang="en-US" b="1" dirty="0"/>
              <a:t>===</a:t>
            </a:r>
            <a:r>
              <a:rPr lang="en-US" dirty="0"/>
              <a:t> 9</a:t>
            </a:r>
          </a:p>
          <a:p>
            <a:pPr marL="0" indent="0">
              <a:buNone/>
            </a:pPr>
            <a:endParaRPr lang="en-US" dirty="0"/>
          </a:p>
          <a:p>
            <a:pPr marL="0" indent="0">
              <a:buNone/>
            </a:pPr>
            <a:r>
              <a:rPr lang="en-US" b="1" dirty="0" err="1"/>
              <a:t>var</a:t>
            </a:r>
            <a:r>
              <a:rPr lang="en-US" dirty="0"/>
              <a:t> </a:t>
            </a:r>
            <a:r>
              <a:rPr lang="en-US" dirty="0" err="1"/>
              <a:t>params</a:t>
            </a:r>
            <a:r>
              <a:rPr lang="en-US" b="1" dirty="0"/>
              <a:t> = [</a:t>
            </a:r>
            <a:r>
              <a:rPr lang="en-US" dirty="0"/>
              <a:t> "hello"</a:t>
            </a:r>
            <a:r>
              <a:rPr lang="en-US" b="1" dirty="0"/>
              <a:t>,</a:t>
            </a:r>
            <a:r>
              <a:rPr lang="en-US" dirty="0"/>
              <a:t> true</a:t>
            </a:r>
            <a:r>
              <a:rPr lang="en-US" b="1" dirty="0"/>
              <a:t>,</a:t>
            </a:r>
            <a:r>
              <a:rPr lang="en-US" dirty="0"/>
              <a:t> 7 </a:t>
            </a:r>
            <a:r>
              <a:rPr lang="en-US" b="1" dirty="0"/>
              <a:t>]</a:t>
            </a:r>
            <a:r>
              <a:rPr lang="en-US" dirty="0"/>
              <a:t> </a:t>
            </a:r>
          </a:p>
          <a:p>
            <a:pPr marL="0" indent="0">
              <a:buNone/>
            </a:pPr>
            <a:r>
              <a:rPr lang="en-US" b="1" dirty="0" err="1"/>
              <a:t>var</a:t>
            </a:r>
            <a:r>
              <a:rPr lang="en-US" dirty="0"/>
              <a:t> other</a:t>
            </a:r>
            <a:r>
              <a:rPr lang="en-US" b="1" dirty="0"/>
              <a:t> = [</a:t>
            </a:r>
            <a:r>
              <a:rPr lang="en-US" dirty="0"/>
              <a:t> 1</a:t>
            </a:r>
            <a:r>
              <a:rPr lang="en-US" b="1" dirty="0"/>
              <a:t>,</a:t>
            </a:r>
            <a:r>
              <a:rPr lang="en-US" dirty="0"/>
              <a:t> 2</a:t>
            </a:r>
            <a:r>
              <a:rPr lang="en-US" b="1" dirty="0"/>
              <a:t>,</a:t>
            </a:r>
            <a:r>
              <a:rPr lang="en-US" dirty="0"/>
              <a:t> </a:t>
            </a:r>
            <a:r>
              <a:rPr lang="en-US" b="1" dirty="0"/>
              <a:t>...</a:t>
            </a:r>
            <a:r>
              <a:rPr lang="en-US" dirty="0" err="1"/>
              <a:t>params</a:t>
            </a:r>
            <a:r>
              <a:rPr lang="en-US" dirty="0"/>
              <a:t> </a:t>
            </a:r>
            <a:r>
              <a:rPr lang="en-US" b="1" dirty="0"/>
              <a:t>]</a:t>
            </a:r>
            <a:r>
              <a:rPr lang="en-US" i="1" dirty="0"/>
              <a:t> // [ 1, 2, "hello", true, 7 ]</a:t>
            </a:r>
            <a:r>
              <a:rPr lang="en-US" dirty="0"/>
              <a:t> </a:t>
            </a:r>
          </a:p>
          <a:p>
            <a:pPr marL="0" indent="0">
              <a:buNone/>
            </a:pPr>
            <a:r>
              <a:rPr lang="en-US" dirty="0"/>
              <a:t>f</a:t>
            </a:r>
            <a:r>
              <a:rPr lang="en-US" b="1" dirty="0"/>
              <a:t>(</a:t>
            </a:r>
            <a:r>
              <a:rPr lang="en-US" dirty="0"/>
              <a:t>1</a:t>
            </a:r>
            <a:r>
              <a:rPr lang="en-US" b="1" dirty="0"/>
              <a:t>,</a:t>
            </a:r>
            <a:r>
              <a:rPr lang="en-US" dirty="0"/>
              <a:t> 2</a:t>
            </a:r>
            <a:r>
              <a:rPr lang="en-US" b="1" dirty="0"/>
              <a:t>,</a:t>
            </a:r>
            <a:r>
              <a:rPr lang="en-US" dirty="0"/>
              <a:t> </a:t>
            </a:r>
            <a:r>
              <a:rPr lang="en-US" b="1" dirty="0"/>
              <a:t>...</a:t>
            </a:r>
            <a:r>
              <a:rPr lang="en-US" dirty="0" err="1"/>
              <a:t>params</a:t>
            </a:r>
            <a:r>
              <a:rPr lang="en-US" b="1" dirty="0"/>
              <a:t>)</a:t>
            </a:r>
            <a:r>
              <a:rPr lang="en-US" dirty="0"/>
              <a:t> </a:t>
            </a:r>
            <a:r>
              <a:rPr lang="en-US" b="1" dirty="0"/>
              <a:t>===</a:t>
            </a:r>
            <a:r>
              <a:rPr lang="en-US" dirty="0"/>
              <a:t> 9</a:t>
            </a:r>
          </a:p>
        </p:txBody>
      </p:sp>
    </p:spTree>
    <p:extLst>
      <p:ext uri="{BB962C8B-B14F-4D97-AF65-F5344CB8AC3E}">
        <p14:creationId xmlns:p14="http://schemas.microsoft.com/office/powerpoint/2010/main" val="3517901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p>
        </p:txBody>
      </p:sp>
      <p:sp>
        <p:nvSpPr>
          <p:cNvPr id="3" name="Content Placeholder 2"/>
          <p:cNvSpPr>
            <a:spLocks noGrp="1"/>
          </p:cNvSpPr>
          <p:nvPr>
            <p:ph idx="1"/>
          </p:nvPr>
        </p:nvSpPr>
        <p:spPr/>
        <p:txBody>
          <a:bodyPr/>
          <a:lstStyle/>
          <a:p>
            <a:pPr marL="0" indent="0">
              <a:buNone/>
            </a:pPr>
            <a:r>
              <a:rPr lang="en-US" dirty="0"/>
              <a:t>odds  = </a:t>
            </a:r>
            <a:r>
              <a:rPr lang="en-US" dirty="0" err="1"/>
              <a:t>evens.map</a:t>
            </a:r>
            <a:r>
              <a:rPr lang="en-US" dirty="0"/>
              <a:t>(v =&gt; v + 1)</a:t>
            </a:r>
          </a:p>
          <a:p>
            <a:pPr marL="0" indent="0">
              <a:buNone/>
            </a:pPr>
            <a:r>
              <a:rPr lang="en-US" dirty="0"/>
              <a:t>pairs = </a:t>
            </a:r>
            <a:r>
              <a:rPr lang="en-US" dirty="0" err="1"/>
              <a:t>evens.map</a:t>
            </a:r>
            <a:r>
              <a:rPr lang="en-US" dirty="0"/>
              <a:t>(v =&gt; ({ even: v, odd: v + 1 }))</a:t>
            </a:r>
          </a:p>
          <a:p>
            <a:pPr marL="0" indent="0">
              <a:buNone/>
            </a:pPr>
            <a:r>
              <a:rPr lang="en-US" dirty="0" err="1"/>
              <a:t>nums</a:t>
            </a:r>
            <a:r>
              <a:rPr lang="en-US" dirty="0"/>
              <a:t>  = </a:t>
            </a:r>
            <a:r>
              <a:rPr lang="en-US" dirty="0" err="1"/>
              <a:t>evens.map</a:t>
            </a:r>
            <a:r>
              <a:rPr lang="en-US" dirty="0"/>
              <a:t>((v, </a:t>
            </a:r>
            <a:r>
              <a:rPr lang="en-US" dirty="0" err="1"/>
              <a:t>i</a:t>
            </a:r>
            <a:r>
              <a:rPr lang="en-US" dirty="0"/>
              <a:t>) =&gt; v + </a:t>
            </a:r>
            <a:r>
              <a:rPr lang="en-US" dirty="0" err="1"/>
              <a:t>i</a:t>
            </a:r>
            <a:r>
              <a:rPr lang="en-US" dirty="0"/>
              <a:t>)</a:t>
            </a:r>
          </a:p>
        </p:txBody>
      </p:sp>
    </p:spTree>
    <p:extLst>
      <p:ext uri="{BB962C8B-B14F-4D97-AF65-F5344CB8AC3E}">
        <p14:creationId xmlns:p14="http://schemas.microsoft.com/office/powerpoint/2010/main" val="3820806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CFA7-302A-CFCE-8A50-E7DB9A0444DD}"/>
              </a:ext>
            </a:extLst>
          </p:cNvPr>
          <p:cNvSpPr>
            <a:spLocks noGrp="1"/>
          </p:cNvSpPr>
          <p:nvPr>
            <p:ph type="title"/>
          </p:nvPr>
        </p:nvSpPr>
        <p:spPr/>
        <p:txBody>
          <a:bodyPr/>
          <a:lstStyle/>
          <a:p>
            <a:r>
              <a:rPr lang="en-US" dirty="0"/>
              <a:t>No enhanced-for, but…</a:t>
            </a:r>
          </a:p>
        </p:txBody>
      </p:sp>
      <p:sp>
        <p:nvSpPr>
          <p:cNvPr id="3" name="Content Placeholder 2">
            <a:extLst>
              <a:ext uri="{FF2B5EF4-FFF2-40B4-BE49-F238E27FC236}">
                <a16:creationId xmlns:a16="http://schemas.microsoft.com/office/drawing/2014/main" id="{8A5C67A5-BFAC-ADED-DC1F-32043047838D}"/>
              </a:ext>
            </a:extLst>
          </p:cNvPr>
          <p:cNvSpPr>
            <a:spLocks noGrp="1"/>
          </p:cNvSpPr>
          <p:nvPr>
            <p:ph idx="1"/>
          </p:nvPr>
        </p:nvSpPr>
        <p:spPr/>
        <p:txBody>
          <a:bodyPr/>
          <a:lstStyle/>
          <a:p>
            <a:pPr marL="0" indent="0">
              <a:buNone/>
            </a:pPr>
            <a:r>
              <a:rPr lang="en-US" dirty="0"/>
              <a:t>Lots of functional-inspired functionality</a:t>
            </a:r>
          </a:p>
          <a:p>
            <a:pPr marL="0" indent="0">
              <a:buNone/>
            </a:pPr>
            <a:endParaRPr lang="en-US" dirty="0"/>
          </a:p>
          <a:p>
            <a:pPr marL="0" indent="0">
              <a:buNone/>
            </a:pPr>
            <a:r>
              <a:rPr lang="en-US" sz="2400" dirty="0">
                <a:latin typeface="Consolas" panose="020B0609020204030204" pitchFamily="49" charset="0"/>
              </a:rPr>
              <a:t>const </a:t>
            </a:r>
            <a:r>
              <a:rPr lang="en-US" sz="2400" dirty="0" err="1">
                <a:latin typeface="Consolas" panose="020B0609020204030204" pitchFamily="49" charset="0"/>
              </a:rPr>
              <a:t>someArray</a:t>
            </a:r>
            <a:r>
              <a:rPr lang="en-US" sz="2400" dirty="0">
                <a:latin typeface="Consolas" panose="020B0609020204030204" pitchFamily="49" charset="0"/>
              </a:rPr>
              <a:t> = [1,2,3,4,5];</a:t>
            </a:r>
          </a:p>
          <a:p>
            <a:pPr marL="0" indent="0">
              <a:buNone/>
            </a:pPr>
            <a:r>
              <a:rPr lang="en-US" sz="2400" dirty="0" err="1">
                <a:latin typeface="Consolas" panose="020B0609020204030204" pitchFamily="49" charset="0"/>
              </a:rPr>
              <a:t>someArray.forEach</a:t>
            </a:r>
            <a:r>
              <a:rPr lang="en-US" sz="2400" dirty="0">
                <a:latin typeface="Consolas" panose="020B0609020204030204" pitchFamily="49" charset="0"/>
              </a:rPr>
              <a:t>(e=&gt;console.log(e)); // print each item</a:t>
            </a:r>
          </a:p>
          <a:p>
            <a:pPr marL="0" indent="0">
              <a:buNone/>
            </a:pPr>
            <a:endParaRPr lang="en-US" dirty="0"/>
          </a:p>
          <a:p>
            <a:pPr marL="0" indent="0">
              <a:buNone/>
            </a:pPr>
            <a:r>
              <a:rPr lang="en-US" dirty="0"/>
              <a:t>Console is similar to “</a:t>
            </a:r>
            <a:r>
              <a:rPr lang="en-US" dirty="0" err="1"/>
              <a:t>system.out</a:t>
            </a:r>
            <a:r>
              <a:rPr lang="en-US" dirty="0"/>
              <a:t>” in Java</a:t>
            </a:r>
          </a:p>
          <a:p>
            <a:pPr marL="0" indent="0">
              <a:buNone/>
            </a:pPr>
            <a:r>
              <a:rPr lang="en-US" dirty="0"/>
              <a:t>Different output types: log, debug, error</a:t>
            </a:r>
          </a:p>
        </p:txBody>
      </p:sp>
    </p:spTree>
    <p:extLst>
      <p:ext uri="{BB962C8B-B14F-4D97-AF65-F5344CB8AC3E}">
        <p14:creationId xmlns:p14="http://schemas.microsoft.com/office/powerpoint/2010/main" val="1758176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B83-E185-E6E9-33EC-577C82C28BE1}"/>
              </a:ext>
            </a:extLst>
          </p:cNvPr>
          <p:cNvSpPr>
            <a:spLocks noGrp="1"/>
          </p:cNvSpPr>
          <p:nvPr>
            <p:ph type="title"/>
          </p:nvPr>
        </p:nvSpPr>
        <p:spPr/>
        <p:txBody>
          <a:bodyPr/>
          <a:lstStyle/>
          <a:p>
            <a:r>
              <a:rPr lang="en-US" dirty="0"/>
              <a:t>A few more</a:t>
            </a:r>
          </a:p>
        </p:txBody>
      </p:sp>
      <p:sp>
        <p:nvSpPr>
          <p:cNvPr id="3" name="Content Placeholder 2">
            <a:extLst>
              <a:ext uri="{FF2B5EF4-FFF2-40B4-BE49-F238E27FC236}">
                <a16:creationId xmlns:a16="http://schemas.microsoft.com/office/drawing/2014/main" id="{6BE2EF02-D0F6-0B1A-A4F3-DA2AAFB7C661}"/>
              </a:ext>
            </a:extLst>
          </p:cNvPr>
          <p:cNvSpPr>
            <a:spLocks noGrp="1"/>
          </p:cNvSpPr>
          <p:nvPr>
            <p:ph idx="1"/>
          </p:nvPr>
        </p:nvSpPr>
        <p:spPr>
          <a:xfrm>
            <a:off x="221672" y="1470024"/>
            <a:ext cx="11656291" cy="5078557"/>
          </a:xfrm>
        </p:spPr>
        <p:txBody>
          <a:bodyPr>
            <a:normAutofit/>
          </a:bodyPr>
          <a:lstStyle/>
          <a:p>
            <a:pPr marL="0" indent="0">
              <a:buNone/>
            </a:pPr>
            <a:r>
              <a:rPr lang="en-US" sz="2000" dirty="0">
                <a:latin typeface="Consolas" panose="020B0609020204030204" pitchFamily="49" charset="0"/>
              </a:rPr>
              <a:t>const words = ['spray', 'limit', 'elite', 'exuberant', 'destruction', 'present’];</a:t>
            </a:r>
          </a:p>
          <a:p>
            <a:pPr marL="0" indent="0">
              <a:buNone/>
            </a:pPr>
            <a:r>
              <a:rPr lang="en-US" sz="2000" dirty="0">
                <a:latin typeface="Consolas" panose="020B0609020204030204" pitchFamily="49" charset="0"/>
              </a:rPr>
              <a:t>const result = </a:t>
            </a:r>
            <a:r>
              <a:rPr lang="en-US" sz="2000" dirty="0" err="1">
                <a:latin typeface="Consolas" panose="020B0609020204030204" pitchFamily="49" charset="0"/>
              </a:rPr>
              <a:t>words.filter</a:t>
            </a:r>
            <a:r>
              <a:rPr lang="en-US" sz="2000" dirty="0">
                <a:latin typeface="Consolas" panose="020B0609020204030204" pitchFamily="49" charset="0"/>
              </a:rPr>
              <a:t>(word =&gt; </a:t>
            </a:r>
            <a:r>
              <a:rPr lang="en-US" sz="2000" dirty="0" err="1">
                <a:latin typeface="Consolas" panose="020B0609020204030204" pitchFamily="49" charset="0"/>
              </a:rPr>
              <a:t>word.length</a:t>
            </a:r>
            <a:r>
              <a:rPr lang="en-US" sz="2000" dirty="0">
                <a:latin typeface="Consolas" panose="020B0609020204030204" pitchFamily="49" charset="0"/>
              </a:rPr>
              <a:t> &gt; 6); // only long words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const array1 = [1, 30, 39, 29, 10, 13];</a:t>
            </a:r>
          </a:p>
          <a:p>
            <a:pPr marL="0" indent="0">
              <a:buNone/>
            </a:pPr>
            <a:r>
              <a:rPr lang="en-US" sz="2000" dirty="0">
                <a:latin typeface="Consolas" panose="020B0609020204030204" pitchFamily="49" charset="0"/>
              </a:rPr>
              <a:t>console.log(array1.every((</a:t>
            </a:r>
            <a:r>
              <a:rPr lang="en-US" sz="2000" dirty="0" err="1">
                <a:latin typeface="Consolas" panose="020B0609020204030204" pitchFamily="49" charset="0"/>
              </a:rPr>
              <a:t>currentValue</a:t>
            </a:r>
            <a:r>
              <a:rPr lang="en-US" sz="2000" dirty="0">
                <a:latin typeface="Consolas" panose="020B0609020204030204" pitchFamily="49" charset="0"/>
              </a:rPr>
              <a:t>) =&gt; </a:t>
            </a:r>
            <a:r>
              <a:rPr lang="en-US" sz="2000" dirty="0" err="1">
                <a:latin typeface="Consolas" panose="020B0609020204030204" pitchFamily="49" charset="0"/>
              </a:rPr>
              <a:t>currentValue</a:t>
            </a:r>
            <a:r>
              <a:rPr lang="en-US" sz="2000" dirty="0">
                <a:latin typeface="Consolas" panose="020B0609020204030204" pitchFamily="49" charset="0"/>
              </a:rPr>
              <a:t> &lt; 30)); // false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const arr1 = [0, 1, 2, [3, 4]];</a:t>
            </a:r>
          </a:p>
          <a:p>
            <a:pPr marL="0" indent="0">
              <a:buNone/>
            </a:pPr>
            <a:r>
              <a:rPr lang="en-US" sz="2000" dirty="0">
                <a:latin typeface="Consolas" panose="020B0609020204030204" pitchFamily="49" charset="0"/>
              </a:rPr>
              <a:t>console.log(arr1.flat()); // expected output: [0, 1, 2, 3, 4]</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const elements = ['Fire', 'Air', 'Water’];</a:t>
            </a:r>
          </a:p>
          <a:p>
            <a:pPr marL="0" indent="0">
              <a:buNone/>
            </a:pPr>
            <a:r>
              <a:rPr lang="en-US" sz="2000" dirty="0">
                <a:latin typeface="Consolas" panose="020B0609020204030204" pitchFamily="49" charset="0"/>
              </a:rPr>
              <a:t>console.log(</a:t>
            </a:r>
            <a:r>
              <a:rPr lang="en-US" sz="2000" dirty="0" err="1">
                <a:latin typeface="Consolas" panose="020B0609020204030204" pitchFamily="49" charset="0"/>
              </a:rPr>
              <a:t>elements.join</a:t>
            </a:r>
            <a:r>
              <a:rPr lang="en-US" sz="2000" dirty="0">
                <a:latin typeface="Consolas" panose="020B0609020204030204" pitchFamily="49" charset="0"/>
              </a:rPr>
              <a:t>(','));// expected output: "</a:t>
            </a:r>
            <a:r>
              <a:rPr lang="en-US" sz="2000" dirty="0" err="1">
                <a:latin typeface="Consolas" panose="020B0609020204030204" pitchFamily="49" charset="0"/>
              </a:rPr>
              <a:t>Fire,Air,Water</a:t>
            </a:r>
            <a:r>
              <a:rPr lang="en-US" sz="2000" dirty="0">
                <a:latin typeface="Consolas" panose="020B0609020204030204" pitchFamily="49" charset="0"/>
              </a:rPr>
              <a:t>"</a:t>
            </a:r>
          </a:p>
        </p:txBody>
      </p:sp>
    </p:spTree>
    <p:extLst>
      <p:ext uri="{BB962C8B-B14F-4D97-AF65-F5344CB8AC3E}">
        <p14:creationId xmlns:p14="http://schemas.microsoft.com/office/powerpoint/2010/main" val="2922486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p>
        </p:txBody>
      </p:sp>
      <p:sp>
        <p:nvSpPr>
          <p:cNvPr id="3" name="Content Placeholder 2"/>
          <p:cNvSpPr>
            <a:spLocks noGrp="1"/>
          </p:cNvSpPr>
          <p:nvPr>
            <p:ph idx="1"/>
          </p:nvPr>
        </p:nvSpPr>
        <p:spPr/>
        <p:txBody>
          <a:bodyPr/>
          <a:lstStyle/>
          <a:p>
            <a:pPr marL="0" indent="0">
              <a:buNone/>
            </a:pPr>
            <a:r>
              <a:rPr lang="en-US" dirty="0" err="1"/>
              <a:t>var</a:t>
            </a:r>
            <a:r>
              <a:rPr lang="en-US" dirty="0"/>
              <a:t> customer = { name: "Foo" }</a:t>
            </a:r>
          </a:p>
          <a:p>
            <a:pPr marL="0" indent="0">
              <a:buNone/>
            </a:pPr>
            <a:r>
              <a:rPr lang="en-US" dirty="0" err="1"/>
              <a:t>var</a:t>
            </a:r>
            <a:r>
              <a:rPr lang="en-US" dirty="0"/>
              <a:t> card = { amount: 7, product: "Bar", </a:t>
            </a:r>
            <a:r>
              <a:rPr lang="en-US" dirty="0" err="1"/>
              <a:t>unitprice</a:t>
            </a:r>
            <a:r>
              <a:rPr lang="en-US" dirty="0"/>
              <a:t>: 42 }</a:t>
            </a:r>
          </a:p>
          <a:p>
            <a:pPr marL="0" indent="0">
              <a:buNone/>
            </a:pPr>
            <a:r>
              <a:rPr lang="en-US" dirty="0" err="1"/>
              <a:t>var</a:t>
            </a:r>
            <a:r>
              <a:rPr lang="en-US" dirty="0"/>
              <a:t> message = `Hello ${customer.name},</a:t>
            </a:r>
          </a:p>
          <a:p>
            <a:pPr marL="0" indent="0">
              <a:buNone/>
            </a:pPr>
            <a:r>
              <a:rPr lang="en-US" dirty="0"/>
              <a:t>want to buy ${</a:t>
            </a:r>
            <a:r>
              <a:rPr lang="en-US" dirty="0" err="1"/>
              <a:t>card.amount</a:t>
            </a:r>
            <a:r>
              <a:rPr lang="en-US" dirty="0"/>
              <a:t>} ${</a:t>
            </a:r>
            <a:r>
              <a:rPr lang="en-US" dirty="0" err="1"/>
              <a:t>card.product</a:t>
            </a:r>
            <a:r>
              <a:rPr lang="en-US" dirty="0"/>
              <a:t>} for</a:t>
            </a:r>
          </a:p>
          <a:p>
            <a:pPr marL="0" indent="0">
              <a:buNone/>
            </a:pPr>
            <a:r>
              <a:rPr lang="en-US" dirty="0"/>
              <a:t>a total of ${</a:t>
            </a:r>
            <a:r>
              <a:rPr lang="en-US" dirty="0" err="1"/>
              <a:t>card.amount</a:t>
            </a:r>
            <a:r>
              <a:rPr lang="en-US" dirty="0"/>
              <a:t> * </a:t>
            </a:r>
            <a:r>
              <a:rPr lang="en-US" dirty="0" err="1"/>
              <a:t>card.unitprice</a:t>
            </a:r>
            <a:r>
              <a:rPr lang="en-US" dirty="0"/>
              <a:t>} bucks?`</a:t>
            </a:r>
          </a:p>
        </p:txBody>
      </p:sp>
    </p:spTree>
    <p:extLst>
      <p:ext uri="{BB962C8B-B14F-4D97-AF65-F5344CB8AC3E}">
        <p14:creationId xmlns:p14="http://schemas.microsoft.com/office/powerpoint/2010/main" val="345073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to lose your sanity…</a:t>
            </a:r>
          </a:p>
        </p:txBody>
      </p:sp>
      <p:sp>
        <p:nvSpPr>
          <p:cNvPr id="6" name="Content Placeholder 5"/>
          <p:cNvSpPr>
            <a:spLocks noGrp="1"/>
          </p:cNvSpPr>
          <p:nvPr>
            <p:ph sz="half" idx="1"/>
          </p:nvPr>
        </p:nvSpPr>
        <p:spPr>
          <a:xfrm>
            <a:off x="838200" y="1825625"/>
            <a:ext cx="2228850" cy="4351338"/>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dirty="0" err="1"/>
              <a:t>js</a:t>
            </a:r>
            <a:r>
              <a:rPr lang="en-US" dirty="0"/>
              <a:t>&gt; "2" + 2 + 2 </a:t>
            </a:r>
          </a:p>
          <a:p>
            <a:pPr marL="0" indent="0">
              <a:buNone/>
            </a:pPr>
            <a:r>
              <a:rPr lang="en-US" dirty="0"/>
              <a:t>222 </a:t>
            </a:r>
          </a:p>
          <a:p>
            <a:pPr marL="0" indent="0">
              <a:buNone/>
            </a:pPr>
            <a:r>
              <a:rPr lang="en-US" dirty="0" err="1"/>
              <a:t>js</a:t>
            </a:r>
            <a:r>
              <a:rPr lang="en-US" dirty="0"/>
              <a:t>&gt; 2 + "2" + 2 </a:t>
            </a:r>
          </a:p>
          <a:p>
            <a:pPr marL="0" indent="0">
              <a:buNone/>
            </a:pPr>
            <a:r>
              <a:rPr lang="en-US" dirty="0"/>
              <a:t>222 </a:t>
            </a:r>
          </a:p>
          <a:p>
            <a:pPr marL="0" indent="0">
              <a:buNone/>
            </a:pPr>
            <a:r>
              <a:rPr lang="en-US" dirty="0" err="1"/>
              <a:t>js</a:t>
            </a:r>
            <a:r>
              <a:rPr lang="en-US" dirty="0"/>
              <a:t>&gt; 2 + 2 + "2" </a:t>
            </a:r>
          </a:p>
          <a:p>
            <a:pPr marL="0" indent="0">
              <a:buNone/>
            </a:pPr>
            <a:r>
              <a:rPr lang="en-US" dirty="0"/>
              <a:t>42 </a:t>
            </a:r>
          </a:p>
          <a:p>
            <a:pPr marL="0" indent="0">
              <a:buNone/>
            </a:pPr>
            <a:r>
              <a:rPr lang="en-US" dirty="0" err="1"/>
              <a:t>js</a:t>
            </a:r>
            <a:r>
              <a:rPr lang="en-US" dirty="0"/>
              <a:t>&gt; "2" + 2 * 2 </a:t>
            </a:r>
          </a:p>
          <a:p>
            <a:pPr marL="0" indent="0">
              <a:buNone/>
            </a:pPr>
            <a:r>
              <a:rPr lang="en-US" dirty="0"/>
              <a:t>24 </a:t>
            </a:r>
          </a:p>
          <a:p>
            <a:pPr marL="0" indent="0">
              <a:buNone/>
            </a:pPr>
            <a:r>
              <a:rPr lang="en-US" dirty="0" err="1"/>
              <a:t>js</a:t>
            </a:r>
            <a:r>
              <a:rPr lang="en-US" dirty="0"/>
              <a:t>&gt; "2" * 2 + 2 </a:t>
            </a:r>
          </a:p>
          <a:p>
            <a:pPr marL="0" indent="0">
              <a:buNone/>
            </a:pPr>
            <a:r>
              <a:rPr lang="en-US" dirty="0"/>
              <a:t>6 </a:t>
            </a:r>
          </a:p>
          <a:p>
            <a:pPr marL="0" indent="0">
              <a:buNone/>
            </a:pPr>
            <a:r>
              <a:rPr lang="en-US" dirty="0" err="1"/>
              <a:t>js</a:t>
            </a:r>
            <a:r>
              <a:rPr lang="en-US" dirty="0"/>
              <a:t>&gt; ("2" + 2) * 2 </a:t>
            </a:r>
          </a:p>
          <a:p>
            <a:pPr marL="0" indent="0">
              <a:buNone/>
            </a:pPr>
            <a:r>
              <a:rPr lang="en-US" dirty="0"/>
              <a:t>44</a:t>
            </a:r>
          </a:p>
        </p:txBody>
      </p:sp>
      <p:sp>
        <p:nvSpPr>
          <p:cNvPr id="7" name="Content Placeholder 6"/>
          <p:cNvSpPr>
            <a:spLocks noGrp="1"/>
          </p:cNvSpPr>
          <p:nvPr>
            <p:ph sz="half" idx="2"/>
          </p:nvPr>
        </p:nvSpPr>
        <p:spPr>
          <a:xfrm>
            <a:off x="3943350" y="1822450"/>
            <a:ext cx="2990850" cy="4351338"/>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da-DK" dirty="0"/>
              <a:t>js&gt; 2==2 </a:t>
            </a:r>
          </a:p>
          <a:p>
            <a:pPr marL="0" indent="0">
              <a:buNone/>
            </a:pPr>
            <a:r>
              <a:rPr lang="da-DK" dirty="0"/>
              <a:t>true </a:t>
            </a:r>
          </a:p>
          <a:p>
            <a:pPr marL="0" indent="0">
              <a:buNone/>
            </a:pPr>
            <a:r>
              <a:rPr lang="da-DK" dirty="0"/>
              <a:t>js&gt; 2=="2" </a:t>
            </a:r>
          </a:p>
          <a:p>
            <a:pPr marL="0" indent="0">
              <a:buNone/>
            </a:pPr>
            <a:r>
              <a:rPr lang="da-DK" dirty="0"/>
              <a:t>true </a:t>
            </a:r>
          </a:p>
          <a:p>
            <a:pPr marL="0" indent="0">
              <a:buNone/>
            </a:pPr>
            <a:r>
              <a:rPr lang="da-DK" dirty="0"/>
              <a:t>js&gt; 2===2 </a:t>
            </a:r>
          </a:p>
          <a:p>
            <a:pPr marL="0" indent="0">
              <a:buNone/>
            </a:pPr>
            <a:r>
              <a:rPr lang="da-DK" dirty="0"/>
              <a:t>true </a:t>
            </a:r>
          </a:p>
          <a:p>
            <a:pPr marL="0" indent="0">
              <a:buNone/>
            </a:pPr>
            <a:r>
              <a:rPr lang="da-DK" dirty="0"/>
              <a:t>js&gt; 2==="2" </a:t>
            </a:r>
          </a:p>
          <a:p>
            <a:pPr marL="0" indent="0">
              <a:buNone/>
            </a:pPr>
            <a:r>
              <a:rPr lang="da-DK" dirty="0"/>
              <a:t>false</a:t>
            </a:r>
          </a:p>
          <a:p>
            <a:pPr marL="0" indent="0">
              <a:buNone/>
            </a:pPr>
            <a:endParaRPr lang="da-DK" dirty="0"/>
          </a:p>
          <a:p>
            <a:pPr marL="0" indent="0">
              <a:buNone/>
            </a:pPr>
            <a:r>
              <a:rPr lang="da-DK" dirty="0"/>
              <a:t>== coerces types, </a:t>
            </a:r>
          </a:p>
          <a:p>
            <a:pPr marL="0" indent="0">
              <a:buNone/>
            </a:pPr>
            <a:r>
              <a:rPr lang="da-DK" dirty="0"/>
              <a:t>=== does not!</a:t>
            </a:r>
            <a:endParaRPr lang="en-US" dirty="0"/>
          </a:p>
        </p:txBody>
      </p:sp>
      <p:pic>
        <p:nvPicPr>
          <p:cNvPr id="5" name="Picture 4"/>
          <p:cNvPicPr>
            <a:picLocks noChangeAspect="1"/>
          </p:cNvPicPr>
          <p:nvPr/>
        </p:nvPicPr>
        <p:blipFill>
          <a:blip r:embed="rId2"/>
          <a:stretch>
            <a:fillRect/>
          </a:stretch>
        </p:blipFill>
        <p:spPr>
          <a:xfrm>
            <a:off x="10182225" y="257175"/>
            <a:ext cx="1376362" cy="1524983"/>
          </a:xfrm>
          <a:prstGeom prst="rect">
            <a:avLst/>
          </a:prstGeom>
        </p:spPr>
      </p:pic>
      <p:sp>
        <p:nvSpPr>
          <p:cNvPr id="8" name="Content Placeholder 6"/>
          <p:cNvSpPr txBox="1">
            <a:spLocks/>
          </p:cNvSpPr>
          <p:nvPr/>
        </p:nvSpPr>
        <p:spPr>
          <a:xfrm>
            <a:off x="7648575" y="1825625"/>
            <a:ext cx="2990850" cy="4351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js</a:t>
            </a:r>
            <a:r>
              <a:rPr lang="en-US" dirty="0"/>
              <a:t>&gt; "2" * 2 </a:t>
            </a:r>
          </a:p>
          <a:p>
            <a:pPr marL="0" indent="0">
              <a:buNone/>
            </a:pPr>
            <a:r>
              <a:rPr lang="en-US" dirty="0"/>
              <a:t>4 </a:t>
            </a:r>
          </a:p>
          <a:p>
            <a:pPr marL="0" indent="0">
              <a:buNone/>
            </a:pPr>
            <a:r>
              <a:rPr lang="en-US" dirty="0" err="1"/>
              <a:t>js</a:t>
            </a:r>
            <a:r>
              <a:rPr lang="en-US" dirty="0"/>
              <a:t>&gt; "two" * 2 </a:t>
            </a:r>
          </a:p>
          <a:p>
            <a:pPr marL="0" indent="0">
              <a:buNone/>
            </a:pPr>
            <a:r>
              <a:rPr lang="en-US" dirty="0" err="1"/>
              <a:t>NaN</a:t>
            </a:r>
            <a:r>
              <a:rPr lang="en-US" dirty="0"/>
              <a:t> </a:t>
            </a:r>
          </a:p>
          <a:p>
            <a:pPr marL="0" indent="0">
              <a:buNone/>
            </a:pPr>
            <a:r>
              <a:rPr lang="en-US" dirty="0" err="1"/>
              <a:t>js</a:t>
            </a:r>
            <a:r>
              <a:rPr lang="en-US" dirty="0"/>
              <a:t>&gt; x = "two" * 2 </a:t>
            </a:r>
            <a:r>
              <a:rPr lang="en-US" dirty="0" err="1"/>
              <a:t>js</a:t>
            </a:r>
            <a:r>
              <a:rPr lang="en-US" dirty="0"/>
              <a:t>&gt; 4 * x </a:t>
            </a:r>
          </a:p>
          <a:p>
            <a:pPr marL="0" indent="0">
              <a:buNone/>
            </a:pPr>
            <a:r>
              <a:rPr lang="en-US" dirty="0" err="1"/>
              <a:t>NaN</a:t>
            </a:r>
            <a:endParaRPr lang="en-US" dirty="0"/>
          </a:p>
        </p:txBody>
      </p:sp>
    </p:spTree>
    <p:extLst>
      <p:ext uri="{BB962C8B-B14F-4D97-AF65-F5344CB8AC3E}">
        <p14:creationId xmlns:p14="http://schemas.microsoft.com/office/powerpoint/2010/main" val="3104751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9191-145A-8A62-1EFF-E3CBD774B871}"/>
              </a:ext>
            </a:extLst>
          </p:cNvPr>
          <p:cNvSpPr>
            <a:spLocks noGrp="1"/>
          </p:cNvSpPr>
          <p:nvPr>
            <p:ph type="title"/>
          </p:nvPr>
        </p:nvSpPr>
        <p:spPr/>
        <p:txBody>
          <a:bodyPr/>
          <a:lstStyle/>
          <a:p>
            <a:r>
              <a:rPr lang="en-US" dirty="0"/>
              <a:t>Spread and </a:t>
            </a:r>
            <a:r>
              <a:rPr lang="en-US" dirty="0" err="1"/>
              <a:t>Destructuring</a:t>
            </a:r>
            <a:endParaRPr lang="en-US" dirty="0"/>
          </a:p>
        </p:txBody>
      </p:sp>
      <p:sp>
        <p:nvSpPr>
          <p:cNvPr id="3" name="Content Placeholder 2">
            <a:extLst>
              <a:ext uri="{FF2B5EF4-FFF2-40B4-BE49-F238E27FC236}">
                <a16:creationId xmlns:a16="http://schemas.microsoft.com/office/drawing/2014/main" id="{5BEFF96B-AFC6-5237-7219-8DB0363D65E6}"/>
              </a:ext>
            </a:extLst>
          </p:cNvPr>
          <p:cNvSpPr>
            <a:spLocks noGrp="1"/>
          </p:cNvSpPr>
          <p:nvPr>
            <p:ph idx="1"/>
          </p:nvPr>
        </p:nvSpPr>
        <p:spPr/>
        <p:txBody>
          <a:bodyPr>
            <a:normAutofit lnSpcReduction="10000"/>
          </a:bodyPr>
          <a:lstStyle/>
          <a:p>
            <a:pPr marL="0" indent="0">
              <a:buNone/>
            </a:pPr>
            <a:r>
              <a:rPr lang="da-DK" dirty="0">
                <a:latin typeface="Consolas" panose="020B0609020204030204" pitchFamily="49" charset="0"/>
              </a:rPr>
              <a:t>let arr = [1];</a:t>
            </a:r>
          </a:p>
          <a:p>
            <a:pPr marL="0" indent="0">
              <a:buNone/>
            </a:pPr>
            <a:r>
              <a:rPr lang="da-DK" dirty="0">
                <a:latin typeface="Consolas" panose="020B0609020204030204" pitchFamily="49" charset="0"/>
              </a:rPr>
              <a:t>let arr2 = [4, 5];</a:t>
            </a:r>
          </a:p>
          <a:p>
            <a:pPr marL="0" indent="0">
              <a:buNone/>
            </a:pPr>
            <a:r>
              <a:rPr lang="da-DK" dirty="0">
                <a:latin typeface="Consolas" panose="020B0609020204030204" pitchFamily="49" charset="0"/>
              </a:rPr>
              <a:t>arr = </a:t>
            </a:r>
            <a:r>
              <a:rPr lang="da-DK" dirty="0">
                <a:highlight>
                  <a:srgbClr val="FFFF00"/>
                </a:highlight>
                <a:latin typeface="Consolas" panose="020B0609020204030204" pitchFamily="49" charset="0"/>
              </a:rPr>
              <a:t>[...arr,...arr2]; </a:t>
            </a:r>
            <a:r>
              <a:rPr lang="da-DK" dirty="0">
                <a:latin typeface="Consolas" panose="020B0609020204030204" pitchFamily="49" charset="0"/>
              </a:rPr>
              <a:t>// spreading: [1, 4, 5]</a:t>
            </a:r>
          </a:p>
          <a:p>
            <a:pPr marL="0" indent="0">
              <a:buNone/>
            </a:pPr>
            <a:endParaRPr lang="da-DK" dirty="0">
              <a:latin typeface="Consolas" panose="020B0609020204030204" pitchFamily="49" charset="0"/>
            </a:endParaRPr>
          </a:p>
          <a:p>
            <a:pPr marL="0" indent="0">
              <a:buNone/>
            </a:pPr>
            <a:endParaRPr lang="da-DK" dirty="0">
              <a:latin typeface="Consolas" panose="020B0609020204030204" pitchFamily="49" charset="0"/>
            </a:endParaRPr>
          </a:p>
          <a:p>
            <a:pPr marL="0" indent="0">
              <a:buNone/>
            </a:pPr>
            <a:r>
              <a:rPr lang="en-US" dirty="0">
                <a:latin typeface="Consolas" panose="020B0609020204030204" pitchFamily="49" charset="0"/>
              </a:rPr>
              <a:t>function </a:t>
            </a:r>
            <a:r>
              <a:rPr lang="en-US" dirty="0" err="1">
                <a:latin typeface="Consolas" panose="020B0609020204030204" pitchFamily="49" charset="0"/>
              </a:rPr>
              <a:t>printNameWithDestructuring</a:t>
            </a:r>
            <a:r>
              <a:rPr lang="en-US" dirty="0">
                <a:highlight>
                  <a:srgbClr val="FFFF00"/>
                </a:highlight>
                <a:latin typeface="Consolas" panose="020B0609020204030204" pitchFamily="49" charset="0"/>
              </a:rPr>
              <a:t>({id, name}) </a:t>
            </a:r>
            <a:r>
              <a:rPr lang="en-US" dirty="0">
                <a:latin typeface="Consolas" panose="020B0609020204030204" pitchFamily="49" charset="0"/>
              </a:rPr>
              <a:t>{</a:t>
            </a:r>
          </a:p>
          <a:p>
            <a:pPr marL="0" indent="0">
              <a:buNone/>
            </a:pPr>
            <a:r>
              <a:rPr lang="en-US" dirty="0">
                <a:latin typeface="Consolas" panose="020B0609020204030204" pitchFamily="49" charset="0"/>
              </a:rPr>
              <a:t>  console.log('id ${id} with name ${name}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const user = {id: 42, </a:t>
            </a:r>
            <a:r>
              <a:rPr lang="en-US" dirty="0" err="1">
                <a:latin typeface="Consolas" panose="020B0609020204030204" pitchFamily="49" charset="0"/>
              </a:rPr>
              <a:t>name:'Fred</a:t>
            </a:r>
            <a:r>
              <a:rPr lang="en-US" dirty="0">
                <a:latin typeface="Consolas" panose="020B0609020204030204" pitchFamily="49" charset="0"/>
              </a:rPr>
              <a:t>'};</a:t>
            </a:r>
          </a:p>
        </p:txBody>
      </p:sp>
    </p:spTree>
    <p:extLst>
      <p:ext uri="{BB962C8B-B14F-4D97-AF65-F5344CB8AC3E}">
        <p14:creationId xmlns:p14="http://schemas.microsoft.com/office/powerpoint/2010/main" val="4111320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a:t>
            </a:r>
          </a:p>
        </p:txBody>
      </p:sp>
      <p:sp>
        <p:nvSpPr>
          <p:cNvPr id="3" name="Content Placeholder 2"/>
          <p:cNvSpPr>
            <a:spLocks noGrp="1"/>
          </p:cNvSpPr>
          <p:nvPr>
            <p:ph idx="1"/>
          </p:nvPr>
        </p:nvSpPr>
        <p:spPr>
          <a:xfrm>
            <a:off x="838200" y="1280160"/>
            <a:ext cx="10515600" cy="5286103"/>
          </a:xfrm>
        </p:spPr>
        <p:txBody>
          <a:bodyPr>
            <a:normAutofit fontScale="92500" lnSpcReduction="20000"/>
          </a:bodyPr>
          <a:lstStyle/>
          <a:p>
            <a:pPr marL="0" indent="0">
              <a:buNone/>
            </a:pPr>
            <a:r>
              <a:rPr lang="en-US" dirty="0"/>
              <a:t>function delay(interval) { </a:t>
            </a:r>
          </a:p>
          <a:p>
            <a:pPr marL="0" indent="0">
              <a:buNone/>
            </a:pPr>
            <a:r>
              <a:rPr lang="en-US" dirty="0"/>
              <a:t>return new Promise(function(resolve) { </a:t>
            </a:r>
            <a:r>
              <a:rPr lang="en-US" dirty="0" err="1"/>
              <a:t>setTimeout</a:t>
            </a:r>
            <a:r>
              <a:rPr lang="en-US" dirty="0"/>
              <a:t>(resolve, interval); }); }</a:t>
            </a:r>
          </a:p>
          <a:p>
            <a:pPr marL="0" indent="0">
              <a:buNone/>
            </a:pPr>
            <a:endParaRPr lang="en-US" dirty="0"/>
          </a:p>
          <a:p>
            <a:pPr marL="0" indent="0">
              <a:buNone/>
            </a:pPr>
            <a:r>
              <a:rPr lang="en-US" dirty="0" err="1"/>
              <a:t>runAnimation</a:t>
            </a:r>
            <a:r>
              <a:rPr lang="en-US" dirty="0"/>
              <a:t>(0);</a:t>
            </a:r>
          </a:p>
          <a:p>
            <a:pPr marL="0" indent="0">
              <a:buNone/>
            </a:pPr>
            <a:r>
              <a:rPr lang="en-US" dirty="0"/>
              <a:t>delay(1000)</a:t>
            </a:r>
          </a:p>
          <a:p>
            <a:pPr marL="0" indent="0">
              <a:buNone/>
            </a:pPr>
            <a:r>
              <a:rPr lang="en-US" dirty="0"/>
              <a:t>    .then(function() {</a:t>
            </a:r>
          </a:p>
          <a:p>
            <a:pPr marL="0" indent="0">
              <a:buNone/>
            </a:pPr>
            <a:r>
              <a:rPr lang="en-US" dirty="0"/>
              <a:t>        </a:t>
            </a:r>
            <a:r>
              <a:rPr lang="en-US" dirty="0" err="1"/>
              <a:t>runAnimation</a:t>
            </a:r>
            <a:r>
              <a:rPr lang="en-US" dirty="0"/>
              <a:t>(1); </a:t>
            </a:r>
          </a:p>
          <a:p>
            <a:pPr marL="0" indent="0">
              <a:buNone/>
            </a:pPr>
            <a:r>
              <a:rPr lang="en-US" dirty="0"/>
              <a:t>        return delay(1000);</a:t>
            </a:r>
          </a:p>
          <a:p>
            <a:pPr marL="0" indent="0">
              <a:buNone/>
            </a:pPr>
            <a:r>
              <a:rPr lang="en-US" dirty="0"/>
              <a:t>    })</a:t>
            </a:r>
          </a:p>
          <a:p>
            <a:pPr marL="0" indent="0">
              <a:buNone/>
            </a:pPr>
            <a:r>
              <a:rPr lang="en-US" dirty="0"/>
              <a:t>    .then(function() {</a:t>
            </a:r>
          </a:p>
          <a:p>
            <a:pPr marL="0" indent="0">
              <a:buNone/>
            </a:pPr>
            <a:r>
              <a:rPr lang="en-US" dirty="0"/>
              <a:t>        </a:t>
            </a:r>
            <a:r>
              <a:rPr lang="en-US" dirty="0" err="1"/>
              <a:t>runAnimation</a:t>
            </a:r>
            <a:r>
              <a:rPr lang="en-US" dirty="0"/>
              <a:t>(2);</a:t>
            </a:r>
          </a:p>
          <a:p>
            <a:pPr marL="0" indent="0">
              <a:buNone/>
            </a:pPr>
            <a:r>
              <a:rPr lang="en-US" dirty="0"/>
              <a:t>    });</a:t>
            </a:r>
          </a:p>
        </p:txBody>
      </p:sp>
      <p:sp>
        <p:nvSpPr>
          <p:cNvPr id="4" name="Rectangle 3"/>
          <p:cNvSpPr/>
          <p:nvPr/>
        </p:nvSpPr>
        <p:spPr>
          <a:xfrm>
            <a:off x="6165669" y="3826169"/>
            <a:ext cx="4763588"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Promises</a:t>
            </a:r>
            <a:r>
              <a:rPr lang="en-US"/>
              <a:t> are objects which store information about </a:t>
            </a:r>
            <a:r>
              <a:rPr lang="en-US" i="1"/>
              <a:t>whether or not</a:t>
            </a:r>
            <a:r>
              <a:rPr lang="en-US"/>
              <a:t> those events have happened yet, and if they have, </a:t>
            </a:r>
            <a:r>
              <a:rPr lang="en-US" i="1"/>
              <a:t>what their outcome is</a:t>
            </a:r>
            <a:r>
              <a:rPr lang="en-US"/>
              <a:t>.</a:t>
            </a:r>
            <a:endParaRPr lang="en-US" dirty="0"/>
          </a:p>
        </p:txBody>
      </p:sp>
    </p:spTree>
    <p:extLst>
      <p:ext uri="{BB962C8B-B14F-4D97-AF65-F5344CB8AC3E}">
        <p14:creationId xmlns:p14="http://schemas.microsoft.com/office/powerpoint/2010/main" val="3157345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a:t>
            </a:r>
          </a:p>
        </p:txBody>
      </p:sp>
      <p:sp>
        <p:nvSpPr>
          <p:cNvPr id="3" name="Content Placeholder 2"/>
          <p:cNvSpPr>
            <a:spLocks noGrp="1"/>
          </p:cNvSpPr>
          <p:nvPr>
            <p:ph idx="1"/>
          </p:nvPr>
        </p:nvSpPr>
        <p:spPr/>
        <p:txBody>
          <a:bodyPr/>
          <a:lstStyle/>
          <a:p>
            <a:pPr marL="0" indent="0">
              <a:buNone/>
            </a:pPr>
            <a:r>
              <a:rPr lang="en-US" dirty="0"/>
              <a:t>JavaScript on the server side!</a:t>
            </a:r>
          </a:p>
          <a:p>
            <a:pPr marL="0" indent="0">
              <a:buNone/>
            </a:pPr>
            <a:endParaRPr lang="en-US" dirty="0"/>
          </a:p>
          <a:p>
            <a:pPr marL="0" indent="0">
              <a:buNone/>
            </a:pPr>
            <a:r>
              <a:rPr lang="en-US" dirty="0"/>
              <a:t>“Node.js® is a JavaScript runtime built on </a:t>
            </a:r>
            <a:r>
              <a:rPr lang="en-US" dirty="0">
                <a:hlinkClick r:id="rId2"/>
              </a:rPr>
              <a:t>Chrome's V8 JavaScript engine</a:t>
            </a:r>
            <a:r>
              <a:rPr lang="en-US" dirty="0"/>
              <a:t>. Node.js uses an event-driven, non-blocking I/O model that makes it lightweight and efficient. ”</a:t>
            </a:r>
          </a:p>
          <a:p>
            <a:pPr marL="0" indent="0">
              <a:buNone/>
            </a:pPr>
            <a:endParaRPr lang="en-US"/>
          </a:p>
          <a:p>
            <a:pPr marL="0" indent="0">
              <a:buNone/>
            </a:pPr>
            <a:endParaRPr lang="en-US"/>
          </a:p>
        </p:txBody>
      </p:sp>
    </p:spTree>
    <p:extLst>
      <p:ext uri="{BB962C8B-B14F-4D97-AF65-F5344CB8AC3E}">
        <p14:creationId xmlns:p14="http://schemas.microsoft.com/office/powerpoint/2010/main" val="273581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Arrays and Hashmaps</a:t>
            </a:r>
          </a:p>
        </p:txBody>
      </p:sp>
      <p:sp>
        <p:nvSpPr>
          <p:cNvPr id="3" name="Content Placeholder 2"/>
          <p:cNvSpPr>
            <a:spLocks noGrp="1"/>
          </p:cNvSpPr>
          <p:nvPr>
            <p:ph sz="half" idx="1"/>
          </p:nvPr>
        </p:nvSpPr>
        <p:spPr/>
        <p:txBody>
          <a:bodyPr/>
          <a:lstStyle/>
          <a:p>
            <a:pPr marL="0" indent="0">
              <a:buNone/>
            </a:pPr>
            <a:r>
              <a:rPr lang="en-US" dirty="0"/>
              <a:t>Arrays are untyped and simple</a:t>
            </a:r>
          </a:p>
          <a:p>
            <a:pPr marL="0" indent="0">
              <a:buNone/>
            </a:pPr>
            <a:r>
              <a:rPr lang="en-US" dirty="0" err="1"/>
              <a:t>js</a:t>
            </a:r>
            <a:r>
              <a:rPr lang="en-US" dirty="0"/>
              <a:t>&gt;array = [1,2,3,4,5,6,”fred”]</a:t>
            </a:r>
          </a:p>
          <a:p>
            <a:pPr marL="0" indent="0">
              <a:buNone/>
            </a:pPr>
            <a:r>
              <a:rPr lang="en-US" dirty="0" err="1"/>
              <a:t>js</a:t>
            </a:r>
            <a:r>
              <a:rPr lang="en-US" dirty="0"/>
              <a:t>&gt;array[2]</a:t>
            </a:r>
          </a:p>
          <a:p>
            <a:pPr marL="0" indent="0">
              <a:buNone/>
            </a:pPr>
            <a:r>
              <a:rPr lang="en-US" dirty="0"/>
              <a:t>3</a:t>
            </a:r>
          </a:p>
          <a:p>
            <a:pPr marL="0" indent="0">
              <a:buNone/>
            </a:pPr>
            <a:endParaRPr lang="en-US" dirty="0"/>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a:t>Hashmaps are untyped, too</a:t>
            </a:r>
          </a:p>
          <a:p>
            <a:pPr marL="0" indent="0">
              <a:buNone/>
            </a:pPr>
            <a:r>
              <a:rPr lang="en-US" dirty="0" err="1"/>
              <a:t>js</a:t>
            </a:r>
            <a:r>
              <a:rPr lang="en-US" dirty="0"/>
              <a:t>&gt; </a:t>
            </a:r>
            <a:r>
              <a:rPr lang="en-US" dirty="0" err="1"/>
              <a:t>hashMap</a:t>
            </a:r>
            <a:r>
              <a:rPr lang="en-US" dirty="0"/>
              <a:t> = {1:"one","two":2}</a:t>
            </a:r>
          </a:p>
        </p:txBody>
      </p:sp>
    </p:spTree>
    <p:extLst>
      <p:ext uri="{BB962C8B-B14F-4D97-AF65-F5344CB8AC3E}">
        <p14:creationId xmlns:p14="http://schemas.microsoft.com/office/powerpoint/2010/main" val="414208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marL="0" indent="0">
              <a:buNone/>
            </a:pPr>
            <a:r>
              <a:rPr lang="en-US" dirty="0"/>
              <a:t>JavaScript has first class functions - you can assign them to variables, pass them to other functions, etc.</a:t>
            </a:r>
          </a:p>
          <a:p>
            <a:pPr marL="0" indent="0">
              <a:buNone/>
            </a:pPr>
            <a:r>
              <a:rPr lang="en-US" dirty="0"/>
              <a:t>function foo(</a:t>
            </a:r>
            <a:r>
              <a:rPr lang="en-US" dirty="0" err="1"/>
              <a:t>x,y,z</a:t>
            </a:r>
            <a:r>
              <a:rPr lang="en-US" dirty="0"/>
              <a:t>) { }      or         foo = function(</a:t>
            </a:r>
            <a:r>
              <a:rPr lang="en-US" dirty="0" err="1"/>
              <a:t>x,y,z</a:t>
            </a:r>
            <a:r>
              <a:rPr lang="en-US" dirty="0"/>
              <a:t>) {}</a:t>
            </a:r>
          </a:p>
          <a:p>
            <a:pPr marL="0" indent="0">
              <a:buNone/>
            </a:pPr>
            <a:endParaRPr lang="en-US" dirty="0"/>
          </a:p>
          <a:p>
            <a:pPr marL="0" indent="0">
              <a:buNone/>
            </a:pPr>
            <a:r>
              <a:rPr lang="en-US" dirty="0"/>
              <a:t>Functions are of type </a:t>
            </a:r>
            <a:r>
              <a:rPr lang="en-US" u="sng" dirty="0"/>
              <a:t>object</a:t>
            </a:r>
            <a:r>
              <a:rPr lang="en-US" dirty="0"/>
              <a:t> (more on that later)</a:t>
            </a:r>
          </a:p>
          <a:p>
            <a:pPr marL="0" indent="0">
              <a:buNone/>
            </a:pPr>
            <a:endParaRPr lang="en-US" dirty="0"/>
          </a:p>
          <a:p>
            <a:pPr marL="0" indent="0">
              <a:buNone/>
            </a:pPr>
            <a:r>
              <a:rPr lang="en-US" dirty="0"/>
              <a:t>You can reference your arguments by name or a built-in array:</a:t>
            </a:r>
          </a:p>
          <a:p>
            <a:pPr marL="0" indent="0">
              <a:buNone/>
            </a:pPr>
            <a:r>
              <a:rPr lang="en-US" dirty="0"/>
              <a:t>arguments[2] == z in the example above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47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functions</a:t>
            </a:r>
          </a:p>
        </p:txBody>
      </p:sp>
      <p:sp>
        <p:nvSpPr>
          <p:cNvPr id="3" name="Content Placeholder 2"/>
          <p:cNvSpPr>
            <a:spLocks noGrp="1"/>
          </p:cNvSpPr>
          <p:nvPr>
            <p:ph idx="1"/>
          </p:nvPr>
        </p:nvSpPr>
        <p:spPr/>
        <p:txBody>
          <a:bodyPr/>
          <a:lstStyle/>
          <a:p>
            <a:pPr marL="0" indent="0">
              <a:buNone/>
            </a:pPr>
            <a:r>
              <a:rPr lang="en-US" u="sng" dirty="0"/>
              <a:t>this</a:t>
            </a:r>
            <a:r>
              <a:rPr lang="en-US" dirty="0"/>
              <a:t> in functions is not the </a:t>
            </a:r>
            <a:r>
              <a:rPr lang="en-US" u="sng" dirty="0"/>
              <a:t>this</a:t>
            </a:r>
            <a:r>
              <a:rPr lang="en-US" dirty="0"/>
              <a:t> that you are used to…</a:t>
            </a:r>
          </a:p>
          <a:p>
            <a:pPr marL="0" indent="0">
              <a:buNone/>
            </a:pPr>
            <a:r>
              <a:rPr lang="en-US" dirty="0"/>
              <a:t>Since every function is an </a:t>
            </a:r>
            <a:r>
              <a:rPr lang="en-US" u="sng" dirty="0"/>
              <a:t>Object</a:t>
            </a:r>
            <a:r>
              <a:rPr lang="en-US" dirty="0"/>
              <a:t>, it has its own </a:t>
            </a:r>
            <a:r>
              <a:rPr lang="en-US" u="sng" dirty="0"/>
              <a:t>this</a:t>
            </a:r>
            <a:r>
              <a:rPr lang="en-US" dirty="0"/>
              <a:t> that refers to itself</a:t>
            </a:r>
          </a:p>
          <a:p>
            <a:pPr marL="0" indent="0">
              <a:buNone/>
            </a:pPr>
            <a:r>
              <a:rPr lang="en-US" dirty="0"/>
              <a:t>	More on this in a minute…</a:t>
            </a:r>
          </a:p>
          <a:p>
            <a:pPr marL="0" indent="0">
              <a:buNone/>
            </a:pPr>
            <a:endParaRPr lang="en-US" dirty="0"/>
          </a:p>
          <a:p>
            <a:pPr marL="0" indent="0">
              <a:buNone/>
            </a:pPr>
            <a:r>
              <a:rPr lang="en-US" dirty="0"/>
              <a:t>There are also lambdas in JavaScript:</a:t>
            </a:r>
          </a:p>
          <a:p>
            <a:pPr marL="0" indent="0">
              <a:buNone/>
            </a:pPr>
            <a:r>
              <a:rPr lang="en-US" dirty="0" err="1"/>
              <a:t>myarray.map</a:t>
            </a:r>
            <a:r>
              <a:rPr lang="en-US" dirty="0"/>
              <a:t>(function(q) {</a:t>
            </a:r>
            <a:r>
              <a:rPr lang="en-US" dirty="0" err="1"/>
              <a:t>console.debug</a:t>
            </a:r>
            <a:r>
              <a:rPr lang="en-US" dirty="0"/>
              <a:t>(q)})</a:t>
            </a:r>
          </a:p>
        </p:txBody>
      </p:sp>
    </p:spTree>
    <p:extLst>
      <p:ext uri="{BB962C8B-B14F-4D97-AF65-F5344CB8AC3E}">
        <p14:creationId xmlns:p14="http://schemas.microsoft.com/office/powerpoint/2010/main" val="396123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pPr marL="0" indent="0">
              <a:buNone/>
            </a:pPr>
            <a:r>
              <a:rPr lang="en-US" dirty="0"/>
              <a:t>Originally, JavaScript was both object-oriented but had no classes.</a:t>
            </a:r>
          </a:p>
          <a:p>
            <a:pPr marL="0" indent="0">
              <a:buNone/>
            </a:pPr>
            <a:r>
              <a:rPr lang="en-US" dirty="0"/>
              <a:t>To make an object, you </a:t>
            </a:r>
            <a:r>
              <a:rPr lang="en-US" dirty="0" err="1"/>
              <a:t>simpley</a:t>
            </a:r>
            <a:r>
              <a:rPr lang="en-US" dirty="0"/>
              <a:t> make a function, remember that they are of type object, and make </a:t>
            </a:r>
            <a:r>
              <a:rPr lang="en-US" dirty="0" err="1"/>
              <a:t>new’s</a:t>
            </a:r>
            <a:r>
              <a:rPr lang="en-US" dirty="0"/>
              <a:t> of that function!</a:t>
            </a:r>
          </a:p>
          <a:p>
            <a:pPr marL="0" indent="0">
              <a:buNone/>
            </a:pPr>
            <a:endParaRPr lang="en-US" dirty="0"/>
          </a:p>
          <a:p>
            <a:pPr marL="0" indent="0">
              <a:buNone/>
            </a:pPr>
            <a:r>
              <a:rPr lang="en-US" dirty="0"/>
              <a:t>function person (name) { this.name = name}</a:t>
            </a:r>
          </a:p>
          <a:p>
            <a:pPr marL="0" indent="0">
              <a:buNone/>
            </a:pPr>
            <a:endParaRPr lang="en-US" dirty="0"/>
          </a:p>
          <a:p>
            <a:pPr marL="0" indent="0">
              <a:buNone/>
            </a:pPr>
            <a:r>
              <a:rPr lang="en-US" dirty="0" err="1"/>
              <a:t>var</a:t>
            </a:r>
            <a:r>
              <a:rPr lang="en-US" dirty="0"/>
              <a:t> joe = new person(“Joe”)</a:t>
            </a:r>
          </a:p>
          <a:p>
            <a:pPr marL="0" indent="0">
              <a:buNone/>
            </a:pPr>
            <a:endParaRPr lang="en-US" dirty="0"/>
          </a:p>
        </p:txBody>
      </p:sp>
    </p:spTree>
    <p:extLst>
      <p:ext uri="{BB962C8B-B14F-4D97-AF65-F5344CB8AC3E}">
        <p14:creationId xmlns:p14="http://schemas.microsoft.com/office/powerpoint/2010/main" val="38916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Prototypes and Objects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 that (sort of) explains how to make an object, but how can you have methods? Each object has a property called </a:t>
            </a:r>
            <a:r>
              <a:rPr lang="en-US" u="sng" dirty="0"/>
              <a:t>prototype</a:t>
            </a:r>
            <a:r>
              <a:rPr lang="en-US" dirty="0"/>
              <a:t> that is shared amongst all of the objects of that type.</a:t>
            </a:r>
          </a:p>
          <a:p>
            <a:pPr marL="0" indent="0">
              <a:buNone/>
            </a:pPr>
            <a:endParaRPr lang="en-US" dirty="0"/>
          </a:p>
          <a:p>
            <a:pPr marL="0" indent="0">
              <a:buNone/>
            </a:pPr>
            <a:r>
              <a:rPr lang="en-US" dirty="0" err="1"/>
              <a:t>person.prototype.hello</a:t>
            </a:r>
            <a:r>
              <a:rPr lang="en-US" dirty="0"/>
              <a:t> = function() { </a:t>
            </a:r>
          </a:p>
          <a:p>
            <a:pPr marL="0" indent="0">
              <a:buNone/>
            </a:pPr>
            <a:r>
              <a:rPr lang="en-US" dirty="0" err="1"/>
              <a:t>console.debug</a:t>
            </a:r>
            <a:r>
              <a:rPr lang="en-US" dirty="0"/>
              <a:t>(“</a:t>
            </a:r>
            <a:r>
              <a:rPr lang="en-US"/>
              <a:t>hello “ + this</a:t>
            </a:r>
            <a:r>
              <a:rPr lang="en-US" dirty="0"/>
              <a:t>.name)</a:t>
            </a:r>
          </a:p>
          <a:p>
            <a:pPr marL="0" indent="0">
              <a:buNone/>
            </a:pPr>
            <a:r>
              <a:rPr lang="en-US" dirty="0"/>
              <a:t>}</a:t>
            </a:r>
          </a:p>
          <a:p>
            <a:pPr marL="0" indent="0">
              <a:buNone/>
            </a:pPr>
            <a:endParaRPr lang="en-US" dirty="0"/>
          </a:p>
          <a:p>
            <a:pPr marL="0" indent="0">
              <a:buNone/>
            </a:pPr>
            <a:r>
              <a:rPr lang="en-US" dirty="0" err="1"/>
              <a:t>joe.hello</a:t>
            </a:r>
            <a:r>
              <a:rPr lang="en-US" dirty="0"/>
              <a:t>() </a:t>
            </a:r>
          </a:p>
          <a:p>
            <a:pPr marL="0" indent="0">
              <a:buNone/>
            </a:pPr>
            <a:r>
              <a:rPr lang="en-US" dirty="0"/>
              <a:t>	Hello Joe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6747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2932</Words>
  <Application>Microsoft Office PowerPoint</Application>
  <PresentationFormat>Widescreen</PresentationFormat>
  <Paragraphs>353</Paragraphs>
  <Slides>42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Calibri</vt:lpstr>
      <vt:lpstr>Calibri Light</vt:lpstr>
      <vt:lpstr>Consolas</vt:lpstr>
      <vt:lpstr>Office Theme</vt:lpstr>
      <vt:lpstr>1_Office Theme</vt:lpstr>
      <vt:lpstr>JavaScript</vt:lpstr>
      <vt:lpstr>Overview</vt:lpstr>
      <vt:lpstr>JavaScript Variables</vt:lpstr>
      <vt:lpstr>Prepare to lose your sanity…</vt:lpstr>
      <vt:lpstr>Javascript Arrays and Hashmaps</vt:lpstr>
      <vt:lpstr>Functions</vt:lpstr>
      <vt:lpstr>More about functions</vt:lpstr>
      <vt:lpstr>Objects?</vt:lpstr>
      <vt:lpstr>Prototypes and Objects</vt:lpstr>
      <vt:lpstr>Javascript has regular expressions built in!</vt:lpstr>
      <vt:lpstr>Interacting with the web page</vt:lpstr>
      <vt:lpstr>The DOM</vt:lpstr>
      <vt:lpstr>I want … THAT ONE</vt:lpstr>
      <vt:lpstr>Changing the tree</vt:lpstr>
      <vt:lpstr>Changing other data</vt:lpstr>
      <vt:lpstr>Changing classes</vt:lpstr>
      <vt:lpstr>How do I add JavaScript to my HTML?</vt:lpstr>
      <vt:lpstr>PowerPoint Presentation</vt:lpstr>
      <vt:lpstr>PowerPoint Presentation</vt:lpstr>
      <vt:lpstr>PowerPoint Presentation</vt:lpstr>
      <vt:lpstr>AJAX and the DOM</vt:lpstr>
      <vt:lpstr>JSON and the XMLnaughts… </vt:lpstr>
      <vt:lpstr>JSON Example</vt:lpstr>
      <vt:lpstr>eval things you can do in a dynamic language</vt:lpstr>
      <vt:lpstr>PowerPoint Presentation</vt:lpstr>
      <vt:lpstr>The better way:</vt:lpstr>
      <vt:lpstr>JavaScript and EcmaScript</vt:lpstr>
      <vt:lpstr>EcmaScript 5</vt:lpstr>
      <vt:lpstr>ECMAScript 6</vt:lpstr>
      <vt:lpstr>Classes</vt:lpstr>
      <vt:lpstr>Class Example</vt:lpstr>
      <vt:lpstr>Modules</vt:lpstr>
      <vt:lpstr>Iterators</vt:lpstr>
      <vt:lpstr>Generators</vt:lpstr>
      <vt:lpstr>Enhanced Parameter Handling</vt:lpstr>
      <vt:lpstr>Lambda Functions</vt:lpstr>
      <vt:lpstr>No enhanced-for, but…</vt:lpstr>
      <vt:lpstr>A few more</vt:lpstr>
      <vt:lpstr>Template Literals</vt:lpstr>
      <vt:lpstr>Spread and Destructuring</vt:lpstr>
      <vt:lpstr>Promises</vt:lpstr>
      <vt:lpstr>Node.js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Phipps, Michael</cp:lastModifiedBy>
  <cp:revision>55</cp:revision>
  <dcterms:created xsi:type="dcterms:W3CDTF">2016-03-22T00:06:22Z</dcterms:created>
  <dcterms:modified xsi:type="dcterms:W3CDTF">2023-06-15T17:20:19Z</dcterms:modified>
</cp:coreProperties>
</file>