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6" r:id="rId4"/>
    <p:sldId id="347" r:id="rId5"/>
    <p:sldId id="258" r:id="rId6"/>
    <p:sldId id="259" r:id="rId7"/>
    <p:sldId id="260" r:id="rId8"/>
    <p:sldId id="261" r:id="rId9"/>
    <p:sldId id="262" r:id="rId10"/>
    <p:sldId id="263" r:id="rId11"/>
    <p:sldId id="265" r:id="rId12"/>
    <p:sldId id="268" r:id="rId13"/>
    <p:sldId id="266" r:id="rId14"/>
    <p:sldId id="267" r:id="rId15"/>
    <p:sldId id="264" r:id="rId16"/>
    <p:sldId id="269" r:id="rId17"/>
    <p:sldId id="270" r:id="rId18"/>
    <p:sldId id="271" r:id="rId19"/>
    <p:sldId id="272" r:id="rId20"/>
    <p:sldId id="273" r:id="rId21"/>
    <p:sldId id="274" r:id="rId22"/>
    <p:sldId id="275" r:id="rId23"/>
    <p:sldId id="276" r:id="rId24"/>
    <p:sldId id="277" r:id="rId25"/>
    <p:sldId id="278" r:id="rId26"/>
    <p:sldId id="284" r:id="rId27"/>
    <p:sldId id="279" r:id="rId28"/>
    <p:sldId id="280" r:id="rId29"/>
    <p:sldId id="281" r:id="rId30"/>
    <p:sldId id="282" r:id="rId31"/>
    <p:sldId id="283" r:id="rId32"/>
    <p:sldId id="285" r:id="rId33"/>
    <p:sldId id="286" r:id="rId34"/>
    <p:sldId id="289" r:id="rId35"/>
    <p:sldId id="287" r:id="rId36"/>
    <p:sldId id="288" r:id="rId37"/>
    <p:sldId id="321" r:id="rId38"/>
    <p:sldId id="322" r:id="rId39"/>
    <p:sldId id="323" r:id="rId40"/>
    <p:sldId id="324" r:id="rId41"/>
    <p:sldId id="325" r:id="rId42"/>
    <p:sldId id="343" r:id="rId43"/>
    <p:sldId id="344" r:id="rId44"/>
    <p:sldId id="326" r:id="rId45"/>
    <p:sldId id="327" r:id="rId46"/>
    <p:sldId id="328" r:id="rId47"/>
    <p:sldId id="329" r:id="rId48"/>
    <p:sldId id="332" r:id="rId49"/>
    <p:sldId id="333" r:id="rId50"/>
    <p:sldId id="334" r:id="rId51"/>
    <p:sldId id="335" r:id="rId52"/>
    <p:sldId id="336" r:id="rId53"/>
    <p:sldId id="337" r:id="rId54"/>
    <p:sldId id="338" r:id="rId55"/>
    <p:sldId id="339" r:id="rId56"/>
    <p:sldId id="345" r:id="rId57"/>
    <p:sldId id="331" r:id="rId58"/>
    <p:sldId id="341" r:id="rId59"/>
    <p:sldId id="348" r:id="rId60"/>
    <p:sldId id="349" r:id="rId61"/>
    <p:sldId id="350" r:id="rId62"/>
    <p:sldId id="351" r:id="rId63"/>
    <p:sldId id="362" r:id="rId64"/>
    <p:sldId id="352" r:id="rId65"/>
    <p:sldId id="353" r:id="rId66"/>
    <p:sldId id="356" r:id="rId67"/>
    <p:sldId id="354" r:id="rId68"/>
    <p:sldId id="340" r:id="rId69"/>
    <p:sldId id="355" r:id="rId70"/>
    <p:sldId id="357" r:id="rId71"/>
    <p:sldId id="358" r:id="rId72"/>
    <p:sldId id="359" r:id="rId73"/>
    <p:sldId id="360" r:id="rId74"/>
    <p:sldId id="361" r:id="rId75"/>
    <p:sldId id="34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144" d="100"/>
          <a:sy n="144" d="100"/>
        </p:scale>
        <p:origin x="9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6B3F4281-F7E7-4814-9937-AF46E79F5452}"/>
    <pc:docChg chg="custSel modSld">
      <pc:chgData name="Phipps, Michael" userId="22b19e64-ae93-4d74-aed7-bbb364ca0772" providerId="ADAL" clId="{6B3F4281-F7E7-4814-9937-AF46E79F5452}" dt="2023-06-15T17:21:16.648" v="2" actId="20577"/>
      <pc:docMkLst>
        <pc:docMk/>
      </pc:docMkLst>
      <pc:sldChg chg="modSp mod">
        <pc:chgData name="Phipps, Michael" userId="22b19e64-ae93-4d74-aed7-bbb364ca0772" providerId="ADAL" clId="{6B3F4281-F7E7-4814-9937-AF46E79F5452}" dt="2023-06-15T17:21:02.472" v="0" actId="33524"/>
        <pc:sldMkLst>
          <pc:docMk/>
          <pc:sldMk cId="3102633264" sldId="275"/>
        </pc:sldMkLst>
        <pc:spChg chg="mod">
          <ac:chgData name="Phipps, Michael" userId="22b19e64-ae93-4d74-aed7-bbb364ca0772" providerId="ADAL" clId="{6B3F4281-F7E7-4814-9937-AF46E79F5452}" dt="2023-06-15T17:21:02.472" v="0" actId="33524"/>
          <ac:spMkLst>
            <pc:docMk/>
            <pc:sldMk cId="3102633264" sldId="275"/>
            <ac:spMk id="3" creationId="{0F75F268-240E-4061-9B1F-9A0D912C752E}"/>
          </ac:spMkLst>
        </pc:spChg>
      </pc:sldChg>
      <pc:sldChg chg="modSp mod">
        <pc:chgData name="Phipps, Michael" userId="22b19e64-ae93-4d74-aed7-bbb364ca0772" providerId="ADAL" clId="{6B3F4281-F7E7-4814-9937-AF46E79F5452}" dt="2023-06-15T17:21:16.648" v="2" actId="20577"/>
        <pc:sldMkLst>
          <pc:docMk/>
          <pc:sldMk cId="3300816964" sldId="281"/>
        </pc:sldMkLst>
        <pc:spChg chg="mod">
          <ac:chgData name="Phipps, Michael" userId="22b19e64-ae93-4d74-aed7-bbb364ca0772" providerId="ADAL" clId="{6B3F4281-F7E7-4814-9937-AF46E79F5452}" dt="2023-06-15T17:21:16.648" v="2" actId="20577"/>
          <ac:spMkLst>
            <pc:docMk/>
            <pc:sldMk cId="3300816964" sldId="281"/>
            <ac:spMk id="3" creationId="{6A471C83-1F98-443F-8AED-35A95D4EB5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093C-901E-42EE-B6B7-A28B4766E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97697-6B5A-4A37-B420-3CF7C689E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48C28C-E956-4B06-A6A5-6F2BDBB005EF}"/>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C971CAF6-5B78-4A35-A4B6-4130795F2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336B0-CD9D-4F26-A8C9-383B534DE8CA}"/>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38234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ABEF-EA2C-4B9F-827C-D2188CA98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AAFAB-3626-4495-8CED-3CA4CD57AF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F9D8B-08D2-4149-8B39-7276EE18C2BC}"/>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942B729E-9B18-43DE-AFEC-30BE8267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BFB7F-AB20-4553-A1ED-8FFEE9667AA4}"/>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220662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62FB1-C7F0-481E-AD66-D43B612EFE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26C3FC-A53E-458E-97AD-704814A53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958BB-5FB7-42B8-88F3-EF8601297F68}"/>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1F124944-278D-48E6-A940-06B0338B3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E283A-86BA-447E-B804-D9262A41E738}"/>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62240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92BC-22E7-4D3E-AFE8-DF8E04060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6B00-365F-4513-945A-654856005A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5E18C-0093-4152-A1F1-E2640E450472}"/>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0C9356AE-455F-477B-9C19-810A33DD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BEE54-4AFA-4669-AF59-B2A534AE8AC5}"/>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2631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9C16-8DAD-4976-AEE7-EE056B9A2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47CA7-1DC5-41DB-974B-88A3043F3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136F0E-7FD1-467A-BE38-AA554EF09E12}"/>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1D2B0DC2-BBCC-43E5-ACFF-C4493D7E0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9B253-F79D-432A-9E99-D88C0FA49064}"/>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270622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40D7-D841-4E9D-A140-A9629CF46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B2BF6-F0DD-48AE-B3DA-55F5330081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98465-8778-4AFD-A4D3-7BB22D9B37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BD201C-5658-489D-A194-8D7E25AD80AC}"/>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6" name="Footer Placeholder 5">
            <a:extLst>
              <a:ext uri="{FF2B5EF4-FFF2-40B4-BE49-F238E27FC236}">
                <a16:creationId xmlns:a16="http://schemas.microsoft.com/office/drawing/2014/main" id="{F3FC7E74-B9E6-49DE-958F-85C042EBD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34534-0928-40AD-884F-C257978BA628}"/>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41856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502E-B765-4068-9E40-3EAE52680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A33A2-1B20-4565-AFFF-4D2E32DE0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18C21-04BF-448A-A6C8-4E16DF2EF8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BA6F5-EABF-4417-AAE2-9E6C9A32B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B6BAC1-1710-4D17-BA0F-5B30F0190D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6A8D3-FC86-4E75-9E94-EA62D6C6997A}"/>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8" name="Footer Placeholder 7">
            <a:extLst>
              <a:ext uri="{FF2B5EF4-FFF2-40B4-BE49-F238E27FC236}">
                <a16:creationId xmlns:a16="http://schemas.microsoft.com/office/drawing/2014/main" id="{2567AB8E-97FD-46C6-9E92-82535507AA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D939ED-0F64-4FD1-9D6B-99C477B69E6F}"/>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51583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853C-4F25-40D5-8A81-F84C4B3E8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6C304-1488-40B0-B37A-0365D4B0CAB5}"/>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4" name="Footer Placeholder 3">
            <a:extLst>
              <a:ext uri="{FF2B5EF4-FFF2-40B4-BE49-F238E27FC236}">
                <a16:creationId xmlns:a16="http://schemas.microsoft.com/office/drawing/2014/main" id="{91590A55-B994-4134-9169-76219C830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64381-CD41-420F-95D9-546D8EF31A41}"/>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30605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948B4-D751-448A-AEAD-4F738C70EB38}"/>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3" name="Footer Placeholder 2">
            <a:extLst>
              <a:ext uri="{FF2B5EF4-FFF2-40B4-BE49-F238E27FC236}">
                <a16:creationId xmlns:a16="http://schemas.microsoft.com/office/drawing/2014/main" id="{05105905-D894-435F-93BD-537F8FED8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500C1F-E45B-4F9A-A660-B3D72AB6B681}"/>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45787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77A1-7390-407C-84B4-47C5CAD23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AB773-021B-4121-8E25-18D03D246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062C2-31BD-48AA-BE17-123A1990D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1840DD-E75B-4CBA-8D44-14E609A36F73}"/>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6" name="Footer Placeholder 5">
            <a:extLst>
              <a:ext uri="{FF2B5EF4-FFF2-40B4-BE49-F238E27FC236}">
                <a16:creationId xmlns:a16="http://schemas.microsoft.com/office/drawing/2014/main" id="{51866BBD-4A18-4B5F-881C-7B1E9C493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70315-9281-4299-BD2F-324D38BAE8AE}"/>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158199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1563-ED89-4C2A-B9F3-17A31C9B0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D6710-A4F8-442E-ADF6-AA2462579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9ADD1-EE45-4BA0-93AA-49C92D68E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32E925-37FA-49DA-BA71-1F3C1D14F787}"/>
              </a:ext>
            </a:extLst>
          </p:cNvPr>
          <p:cNvSpPr>
            <a:spLocks noGrp="1"/>
          </p:cNvSpPr>
          <p:nvPr>
            <p:ph type="dt" sz="half" idx="10"/>
          </p:nvPr>
        </p:nvSpPr>
        <p:spPr/>
        <p:txBody>
          <a:bodyPr/>
          <a:lstStyle/>
          <a:p>
            <a:fld id="{9F8E7CEA-FDBF-496E-BA7B-F63C5E3C0B15}" type="datetimeFigureOut">
              <a:rPr lang="en-US" smtClean="0"/>
              <a:t>6/15/2023</a:t>
            </a:fld>
            <a:endParaRPr lang="en-US"/>
          </a:p>
        </p:txBody>
      </p:sp>
      <p:sp>
        <p:nvSpPr>
          <p:cNvPr id="6" name="Footer Placeholder 5">
            <a:extLst>
              <a:ext uri="{FF2B5EF4-FFF2-40B4-BE49-F238E27FC236}">
                <a16:creationId xmlns:a16="http://schemas.microsoft.com/office/drawing/2014/main" id="{41FE051D-A208-43F8-AF2A-9D4D783DD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BAC42-3F23-4531-9CAA-29F978BDF7E9}"/>
              </a:ext>
            </a:extLst>
          </p:cNvPr>
          <p:cNvSpPr>
            <a:spLocks noGrp="1"/>
          </p:cNvSpPr>
          <p:nvPr>
            <p:ph type="sldNum" sz="quarter" idx="12"/>
          </p:nvPr>
        </p:nvSpPr>
        <p:spPr/>
        <p:txBody>
          <a:bodyPr/>
          <a:lstStyle/>
          <a:p>
            <a:fld id="{E4510D4C-2B60-4996-B47D-0B73DCC0B669}" type="slidenum">
              <a:rPr lang="en-US" smtClean="0"/>
              <a:t>‹#›</a:t>
            </a:fld>
            <a:endParaRPr lang="en-US"/>
          </a:p>
        </p:txBody>
      </p:sp>
    </p:spTree>
    <p:extLst>
      <p:ext uri="{BB962C8B-B14F-4D97-AF65-F5344CB8AC3E}">
        <p14:creationId xmlns:p14="http://schemas.microsoft.com/office/powerpoint/2010/main" val="394774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0AB78-AAE4-46E4-9BED-868D572FD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9609E-6905-4916-9FDF-20948ABF5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9B02-A47C-44A0-85B0-59FB208DA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E7CEA-FDBF-496E-BA7B-F63C5E3C0B15}" type="datetimeFigureOut">
              <a:rPr lang="en-US" smtClean="0"/>
              <a:t>6/15/2023</a:t>
            </a:fld>
            <a:endParaRPr lang="en-US"/>
          </a:p>
        </p:txBody>
      </p:sp>
      <p:sp>
        <p:nvSpPr>
          <p:cNvPr id="5" name="Footer Placeholder 4">
            <a:extLst>
              <a:ext uri="{FF2B5EF4-FFF2-40B4-BE49-F238E27FC236}">
                <a16:creationId xmlns:a16="http://schemas.microsoft.com/office/drawing/2014/main" id="{9A2A26DD-9DE3-41C4-A391-6D51FC947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ED37C-FAEC-41A0-89E3-D38E0BE1F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10D4C-2B60-4996-B47D-0B73DCC0B669}" type="slidenum">
              <a:rPr lang="en-US" smtClean="0"/>
              <a:t>‹#›</a:t>
            </a:fld>
            <a:endParaRPr lang="en-US"/>
          </a:p>
        </p:txBody>
      </p:sp>
    </p:spTree>
    <p:extLst>
      <p:ext uri="{BB962C8B-B14F-4D97-AF65-F5344CB8AC3E}">
        <p14:creationId xmlns:p14="http://schemas.microsoft.com/office/powerpoint/2010/main" val="365564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0B38-DDD0-42CD-AD50-3FCEC36DAEA5}"/>
              </a:ext>
            </a:extLst>
          </p:cNvPr>
          <p:cNvSpPr>
            <a:spLocks noGrp="1"/>
          </p:cNvSpPr>
          <p:nvPr>
            <p:ph type="ctrTitle"/>
          </p:nvPr>
        </p:nvSpPr>
        <p:spPr/>
        <p:txBody>
          <a:bodyPr/>
          <a:lstStyle/>
          <a:p>
            <a:r>
              <a:rPr lang="en-US" dirty="0"/>
              <a:t>C#</a:t>
            </a:r>
          </a:p>
        </p:txBody>
      </p:sp>
      <p:sp>
        <p:nvSpPr>
          <p:cNvPr id="3" name="Subtitle 2">
            <a:extLst>
              <a:ext uri="{FF2B5EF4-FFF2-40B4-BE49-F238E27FC236}">
                <a16:creationId xmlns:a16="http://schemas.microsoft.com/office/drawing/2014/main" id="{69AFED2A-4711-4794-A9CC-1A798B88FC15}"/>
              </a:ext>
            </a:extLst>
          </p:cNvPr>
          <p:cNvSpPr>
            <a:spLocks noGrp="1"/>
          </p:cNvSpPr>
          <p:nvPr>
            <p:ph type="subTitle" idx="1"/>
          </p:nvPr>
        </p:nvSpPr>
        <p:spPr/>
        <p:txBody>
          <a:bodyPr/>
          <a:lstStyle/>
          <a:p>
            <a:r>
              <a:rPr lang="en-US" dirty="0"/>
              <a:t>Java, done right. Finally…</a:t>
            </a:r>
          </a:p>
        </p:txBody>
      </p:sp>
    </p:spTree>
    <p:extLst>
      <p:ext uri="{BB962C8B-B14F-4D97-AF65-F5344CB8AC3E}">
        <p14:creationId xmlns:p14="http://schemas.microsoft.com/office/powerpoint/2010/main" val="322531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F61F-334A-4578-88EB-7F31C4093F17}"/>
              </a:ext>
            </a:extLst>
          </p:cNvPr>
          <p:cNvSpPr>
            <a:spLocks noGrp="1"/>
          </p:cNvSpPr>
          <p:nvPr>
            <p:ph type="title"/>
          </p:nvPr>
        </p:nvSpPr>
        <p:spPr/>
        <p:txBody>
          <a:bodyPr/>
          <a:lstStyle/>
          <a:p>
            <a:r>
              <a:rPr lang="en-US" dirty="0"/>
              <a:t>Anonymous Classes</a:t>
            </a:r>
          </a:p>
        </p:txBody>
      </p:sp>
      <p:sp>
        <p:nvSpPr>
          <p:cNvPr id="3" name="Content Placeholder 2">
            <a:extLst>
              <a:ext uri="{FF2B5EF4-FFF2-40B4-BE49-F238E27FC236}">
                <a16:creationId xmlns:a16="http://schemas.microsoft.com/office/drawing/2014/main" id="{8D1AD39F-640E-49AC-8478-7A3F817AE119}"/>
              </a:ext>
            </a:extLst>
          </p:cNvPr>
          <p:cNvSpPr>
            <a:spLocks noGrp="1"/>
          </p:cNvSpPr>
          <p:nvPr>
            <p:ph idx="1"/>
          </p:nvPr>
        </p:nvSpPr>
        <p:spPr/>
        <p:txBody>
          <a:bodyPr/>
          <a:lstStyle/>
          <a:p>
            <a:pPr marL="0" indent="0">
              <a:buNone/>
            </a:pPr>
            <a:r>
              <a:rPr lang="en-US" dirty="0"/>
              <a:t>For those times when you need a data container but don’t really want to make a new file and a new class definition for something temporary.</a:t>
            </a:r>
          </a:p>
          <a:p>
            <a:pPr marL="0" indent="0">
              <a:buNone/>
            </a:pPr>
            <a:endParaRPr lang="en-US" dirty="0"/>
          </a:p>
          <a:p>
            <a:pPr marL="0" indent="0">
              <a:buNone/>
            </a:pPr>
            <a:r>
              <a:rPr lang="en-US" dirty="0">
                <a:solidFill>
                  <a:srgbClr val="000000"/>
                </a:solidFill>
                <a:latin typeface="Consolas" panose="020B0609020204030204" pitchFamily="49" charset="0"/>
              </a:rPr>
              <a:t>Object j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 x = </a:t>
            </a:r>
            <a:r>
              <a:rPr lang="en-US" dirty="0">
                <a:solidFill>
                  <a:srgbClr val="C81EFA"/>
                </a:solidFill>
                <a:latin typeface="Consolas" panose="020B0609020204030204" pitchFamily="49" charset="0"/>
              </a:rPr>
              <a:t>5</a:t>
            </a:r>
            <a:r>
              <a:rPr lang="en-US" dirty="0">
                <a:solidFill>
                  <a:srgbClr val="000000"/>
                </a:solidFill>
                <a:latin typeface="Consolas" panose="020B0609020204030204" pitchFamily="49" charset="0"/>
              </a:rPr>
              <a:t>, y =</a:t>
            </a:r>
            <a:r>
              <a:rPr lang="en-US" dirty="0">
                <a:solidFill>
                  <a:srgbClr val="B41414"/>
                </a:solidFill>
                <a:latin typeface="Consolas" panose="020B0609020204030204" pitchFamily="49" charset="0"/>
              </a:rPr>
              <a:t>"Hello"</a:t>
            </a:r>
            <a:r>
              <a:rPr lang="en-US" dirty="0">
                <a:solidFill>
                  <a:srgbClr val="000000"/>
                </a:solidFill>
                <a:latin typeface="Consolas" panose="020B0609020204030204" pitchFamily="49" charset="0"/>
              </a:rPr>
              <a:t>, z = </a:t>
            </a:r>
            <a:r>
              <a:rPr lang="en-US" dirty="0">
                <a:solidFill>
                  <a:srgbClr val="C81EFA"/>
                </a:solidFill>
                <a:latin typeface="Consolas" panose="020B0609020204030204" pitchFamily="49" charset="0"/>
              </a:rPr>
              <a:t>3.5</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t>j is a class with a definition constructed by the compiler.</a:t>
            </a:r>
          </a:p>
          <a:p>
            <a:pPr marL="0" indent="0">
              <a:buNone/>
            </a:pPr>
            <a:endParaRPr lang="en-US" dirty="0"/>
          </a:p>
        </p:txBody>
      </p:sp>
    </p:spTree>
    <p:extLst>
      <p:ext uri="{BB962C8B-B14F-4D97-AF65-F5344CB8AC3E}">
        <p14:creationId xmlns:p14="http://schemas.microsoft.com/office/powerpoint/2010/main" val="190611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96BD-E0E8-470D-9CFC-8EDE03DE24B9}"/>
              </a:ext>
            </a:extLst>
          </p:cNvPr>
          <p:cNvSpPr>
            <a:spLocks noGrp="1"/>
          </p:cNvSpPr>
          <p:nvPr>
            <p:ph type="title"/>
          </p:nvPr>
        </p:nvSpPr>
        <p:spPr/>
        <p:txBody>
          <a:bodyPr/>
          <a:lstStyle/>
          <a:p>
            <a:r>
              <a:rPr lang="en-US" dirty="0"/>
              <a:t>struct</a:t>
            </a:r>
          </a:p>
        </p:txBody>
      </p:sp>
      <p:sp>
        <p:nvSpPr>
          <p:cNvPr id="3" name="Content Placeholder 2">
            <a:extLst>
              <a:ext uri="{FF2B5EF4-FFF2-40B4-BE49-F238E27FC236}">
                <a16:creationId xmlns:a16="http://schemas.microsoft.com/office/drawing/2014/main" id="{88F817EE-87B3-4C17-AAB0-3449770B09C1}"/>
              </a:ext>
            </a:extLst>
          </p:cNvPr>
          <p:cNvSpPr>
            <a:spLocks noGrp="1"/>
          </p:cNvSpPr>
          <p:nvPr>
            <p:ph idx="1"/>
          </p:nvPr>
        </p:nvSpPr>
        <p:spPr>
          <a:xfrm>
            <a:off x="268574" y="1602881"/>
            <a:ext cx="4453328" cy="4498116"/>
          </a:xfrm>
        </p:spPr>
        <p:txBody>
          <a:bodyPr/>
          <a:lstStyle/>
          <a:p>
            <a:pPr marL="0" indent="0">
              <a:buNone/>
            </a:pPr>
            <a:r>
              <a:rPr lang="en-US" dirty="0"/>
              <a:t>A struct (short for structure) is a data container like a class. It is lighter weight (it doesn’t support inheritance, virtual methods or  polymorphism). Structs are value types and are passed as parameters on the stack, not as a reference. </a:t>
            </a:r>
          </a:p>
          <a:p>
            <a:pPr marL="0" indent="0">
              <a:buNone/>
            </a:pPr>
            <a:endParaRPr lang="en-US" dirty="0"/>
          </a:p>
        </p:txBody>
      </p:sp>
      <p:sp>
        <p:nvSpPr>
          <p:cNvPr id="4" name="TextBox 3">
            <a:extLst>
              <a:ext uri="{FF2B5EF4-FFF2-40B4-BE49-F238E27FC236}">
                <a16:creationId xmlns:a16="http://schemas.microsoft.com/office/drawing/2014/main" id="{D759851D-CE99-43BF-8C20-46BE1A1AE470}"/>
              </a:ext>
            </a:extLst>
          </p:cNvPr>
          <p:cNvSpPr txBox="1"/>
          <p:nvPr/>
        </p:nvSpPr>
        <p:spPr>
          <a:xfrm>
            <a:off x="5831173" y="986149"/>
            <a:ext cx="5681272" cy="5262979"/>
          </a:xfrm>
          <a:prstGeom prst="rect">
            <a:avLst/>
          </a:prstGeom>
          <a:noFill/>
        </p:spPr>
        <p:txBody>
          <a:bodyPr wrap="square" rtlCol="0">
            <a:spAutoFit/>
          </a:bodyPr>
          <a:lstStyle/>
          <a:p>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data p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data();</a:t>
            </a:r>
          </a:p>
          <a:p>
            <a:r>
              <a:rPr lang="en-US" sz="2400" dirty="0" err="1">
                <a:solidFill>
                  <a:srgbClr val="000000"/>
                </a:solidFill>
                <a:latin typeface="Consolas" panose="020B0609020204030204" pitchFamily="49" charset="0"/>
              </a:rPr>
              <a:t>p.x</a:t>
            </a:r>
            <a:r>
              <a:rPr lang="en-US" sz="2400" dirty="0">
                <a:solidFill>
                  <a:srgbClr val="000000"/>
                </a:solidFill>
                <a:latin typeface="Consolas" panose="020B0609020204030204" pitchFamily="49" charset="0"/>
              </a:rPr>
              <a:t> = </a:t>
            </a:r>
            <a:r>
              <a:rPr lang="en-US" sz="2400" dirty="0">
                <a:solidFill>
                  <a:srgbClr val="C81EFA"/>
                </a:solidFill>
                <a:latin typeface="Consolas" panose="020B0609020204030204" pitchFamily="49" charset="0"/>
              </a:rPr>
              <a:t>5</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p.y</a:t>
            </a:r>
            <a:r>
              <a:rPr lang="en-US" sz="2400" dirty="0">
                <a:solidFill>
                  <a:srgbClr val="000000"/>
                </a:solidFill>
                <a:latin typeface="Consolas" panose="020B0609020204030204" pitchFamily="49" charset="0"/>
              </a:rPr>
              <a:t> = </a:t>
            </a:r>
            <a:r>
              <a:rPr lang="en-US" sz="2400" dirty="0">
                <a:solidFill>
                  <a:srgbClr val="C81EFA"/>
                </a:solidFill>
                <a:latin typeface="Consolas" panose="020B0609020204030204" pitchFamily="49" charset="0"/>
              </a:rPr>
              <a:t>3.2</a:t>
            </a:r>
            <a:r>
              <a:rPr lang="en-US" sz="2400" dirty="0">
                <a:solidFill>
                  <a:srgbClr val="000000"/>
                </a:solidFill>
                <a:latin typeface="Consolas" panose="020B0609020204030204" pitchFamily="49" charset="0"/>
              </a:rPr>
              <a:t>;</a:t>
            </a:r>
          </a:p>
          <a:p>
            <a:r>
              <a:rPr lang="en-US" sz="2400" dirty="0" err="1">
                <a:solidFill>
                  <a:srgbClr val="000000"/>
                </a:solidFill>
                <a:latin typeface="Consolas" panose="020B0609020204030204" pitchFamily="49" charset="0"/>
              </a:rPr>
              <a:t>p.z</a:t>
            </a:r>
            <a:r>
              <a:rPr lang="en-US" sz="2400" dirty="0">
                <a:solidFill>
                  <a:srgbClr val="000000"/>
                </a:solidFill>
                <a:latin typeface="Consolas" panose="020B0609020204030204" pitchFamily="49" charset="0"/>
              </a:rPr>
              <a:t> = </a:t>
            </a:r>
            <a:r>
              <a:rPr lang="en-US" sz="2400" dirty="0">
                <a:solidFill>
                  <a:srgbClr val="B41414"/>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struct</a:t>
            </a:r>
            <a:r>
              <a:rPr lang="en-US" sz="2400" dirty="0">
                <a:solidFill>
                  <a:srgbClr val="000000"/>
                </a:solidFill>
                <a:latin typeface="Consolas" panose="020B0609020204030204" pitchFamily="49" charset="0"/>
              </a:rPr>
              <a:t> data </a:t>
            </a:r>
          </a:p>
          <a:p>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x;</a:t>
            </a:r>
          </a:p>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double</a:t>
            </a:r>
            <a:r>
              <a:rPr lang="en-US" sz="2400" dirty="0">
                <a:solidFill>
                  <a:srgbClr val="000000"/>
                </a:solidFill>
                <a:latin typeface="Consolas" panose="020B0609020204030204" pitchFamily="49" charset="0"/>
              </a:rPr>
              <a:t> y;</a:t>
            </a:r>
          </a:p>
          <a:p>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z;</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35246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a:extLst>
              <a:ext uri="{FF2B5EF4-FFF2-40B4-BE49-F238E27FC236}">
                <a16:creationId xmlns:a16="http://schemas.microsoft.com/office/drawing/2014/main" id="{06300350-85F9-44F4-B2B9-958231DB2A89}"/>
              </a:ext>
            </a:extLst>
          </p:cNvPr>
          <p:cNvSpPr>
            <a:spLocks noGrp="1" noChangeArrowheads="1"/>
          </p:cNvSpPr>
          <p:nvPr>
            <p:ph type="title"/>
          </p:nvPr>
        </p:nvSpPr>
        <p:spPr>
          <a:xfrm>
            <a:off x="381000" y="228600"/>
            <a:ext cx="8431213" cy="750888"/>
          </a:xfrm>
        </p:spPr>
        <p:txBody>
          <a:bodyPr/>
          <a:lstStyle/>
          <a:p>
            <a:r>
              <a:rPr lang="en-US" altLang="en-US"/>
              <a:t>Classes And Structs</a:t>
            </a:r>
          </a:p>
        </p:txBody>
      </p:sp>
      <p:sp>
        <p:nvSpPr>
          <p:cNvPr id="5" name="Text Box 10">
            <a:extLst>
              <a:ext uri="{FF2B5EF4-FFF2-40B4-BE49-F238E27FC236}">
                <a16:creationId xmlns:a16="http://schemas.microsoft.com/office/drawing/2014/main" id="{89D8CD26-0F0C-48F6-86B0-844A27DBC5F5}"/>
              </a:ext>
            </a:extLst>
          </p:cNvPr>
          <p:cNvSpPr txBox="1">
            <a:spLocks noChangeArrowheads="1"/>
          </p:cNvSpPr>
          <p:nvPr/>
        </p:nvSpPr>
        <p:spPr bwMode="auto">
          <a:xfrm>
            <a:off x="381000" y="1403350"/>
            <a:ext cx="5949064" cy="193899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Lucida Console" panose="020B0609040504020204" pitchFamily="49" charset="0"/>
              </a:rPr>
              <a:t>class </a:t>
            </a:r>
            <a:r>
              <a:rPr lang="en-US" altLang="en-US" sz="2400" dirty="0" err="1">
                <a:latin typeface="Lucida Console" panose="020B0609040504020204" pitchFamily="49" charset="0"/>
              </a:rPr>
              <a:t>CPoint</a:t>
            </a:r>
            <a:r>
              <a:rPr lang="en-US" altLang="en-US" sz="2400" dirty="0">
                <a:latin typeface="Lucida Console" panose="020B0609040504020204" pitchFamily="49" charset="0"/>
              </a:rPr>
              <a:t> { int x, y; ... }</a:t>
            </a:r>
          </a:p>
          <a:p>
            <a:r>
              <a:rPr lang="en-US" altLang="en-US" sz="2400" dirty="0">
                <a:latin typeface="Lucida Console" panose="020B0609040504020204" pitchFamily="49" charset="0"/>
              </a:rPr>
              <a:t>struct </a:t>
            </a:r>
            <a:r>
              <a:rPr lang="en-US" altLang="en-US" sz="2400" dirty="0" err="1">
                <a:latin typeface="Lucida Console" panose="020B0609040504020204" pitchFamily="49" charset="0"/>
              </a:rPr>
              <a:t>SPoint</a:t>
            </a:r>
            <a:r>
              <a:rPr lang="en-US" altLang="en-US" sz="2400" dirty="0">
                <a:latin typeface="Lucida Console" panose="020B0609040504020204" pitchFamily="49" charset="0"/>
              </a:rPr>
              <a:t> { int x, y; ... }</a:t>
            </a:r>
          </a:p>
          <a:p>
            <a:endParaRPr lang="en-US" altLang="en-US" sz="2400" dirty="0">
              <a:latin typeface="Lucida Console" panose="020B0609040504020204" pitchFamily="49" charset="0"/>
            </a:endParaRPr>
          </a:p>
          <a:p>
            <a:r>
              <a:rPr lang="en-US" altLang="en-US" sz="2400" dirty="0" err="1">
                <a:latin typeface="Lucida Console" panose="020B0609040504020204" pitchFamily="49" charset="0"/>
              </a:rPr>
              <a:t>CPoint</a:t>
            </a:r>
            <a:r>
              <a:rPr lang="en-US" altLang="en-US" sz="2400" dirty="0">
                <a:latin typeface="Lucida Console" panose="020B0609040504020204" pitchFamily="49" charset="0"/>
              </a:rPr>
              <a:t> cp = new </a:t>
            </a:r>
            <a:r>
              <a:rPr lang="en-US" altLang="en-US" sz="2400" dirty="0" err="1">
                <a:latin typeface="Lucida Console" panose="020B0609040504020204" pitchFamily="49" charset="0"/>
              </a:rPr>
              <a:t>CPoint</a:t>
            </a:r>
            <a:r>
              <a:rPr lang="en-US" altLang="en-US" sz="2400" dirty="0">
                <a:latin typeface="Lucida Console" panose="020B0609040504020204" pitchFamily="49" charset="0"/>
              </a:rPr>
              <a:t>(10, 20);</a:t>
            </a:r>
          </a:p>
          <a:p>
            <a:r>
              <a:rPr lang="en-US" altLang="en-US" sz="2400" dirty="0" err="1">
                <a:latin typeface="Lucida Console" panose="020B0609040504020204" pitchFamily="49" charset="0"/>
              </a:rPr>
              <a:t>SPoint</a:t>
            </a:r>
            <a:r>
              <a:rPr lang="en-US" altLang="en-US" sz="2400" dirty="0">
                <a:latin typeface="Lucida Console" panose="020B0609040504020204" pitchFamily="49" charset="0"/>
              </a:rPr>
              <a:t> </a:t>
            </a:r>
            <a:r>
              <a:rPr lang="en-US" altLang="en-US" sz="2400" dirty="0" err="1">
                <a:latin typeface="Lucida Console" panose="020B0609040504020204" pitchFamily="49" charset="0"/>
              </a:rPr>
              <a:t>sp</a:t>
            </a:r>
            <a:r>
              <a:rPr lang="en-US" altLang="en-US" sz="2400" dirty="0">
                <a:latin typeface="Lucida Console" panose="020B0609040504020204" pitchFamily="49" charset="0"/>
              </a:rPr>
              <a:t> = new </a:t>
            </a:r>
            <a:r>
              <a:rPr lang="en-US" altLang="en-US" sz="2400" dirty="0" err="1">
                <a:latin typeface="Lucida Console" panose="020B0609040504020204" pitchFamily="49" charset="0"/>
              </a:rPr>
              <a:t>SPoint</a:t>
            </a:r>
            <a:r>
              <a:rPr lang="en-US" altLang="en-US" sz="2400" dirty="0">
                <a:latin typeface="Lucida Console" panose="020B0609040504020204" pitchFamily="49" charset="0"/>
              </a:rPr>
              <a:t>(10, 20);</a:t>
            </a:r>
          </a:p>
        </p:txBody>
      </p:sp>
      <p:sp>
        <p:nvSpPr>
          <p:cNvPr id="6" name="Rectangle 11">
            <a:extLst>
              <a:ext uri="{FF2B5EF4-FFF2-40B4-BE49-F238E27FC236}">
                <a16:creationId xmlns:a16="http://schemas.microsoft.com/office/drawing/2014/main" id="{FC287744-327D-4C58-8A20-3BA7DF2469AC}"/>
              </a:ext>
            </a:extLst>
          </p:cNvPr>
          <p:cNvSpPr>
            <a:spLocks noChangeArrowheads="1"/>
          </p:cNvSpPr>
          <p:nvPr/>
        </p:nvSpPr>
        <p:spPr bwMode="auto">
          <a:xfrm>
            <a:off x="1143000" y="3581400"/>
            <a:ext cx="1066800" cy="457200"/>
          </a:xfrm>
          <a:prstGeom prst="rect">
            <a:avLst/>
          </a:prstGeom>
          <a:solidFill>
            <a:schemeClr val="accent2">
              <a:lumMod val="60000"/>
              <a:lumOff val="40000"/>
            </a:schemeClr>
          </a:solidFill>
          <a:ln w="25400">
            <a:solidFill>
              <a:schemeClr val="accent2"/>
            </a:solidFill>
            <a:miter lim="800000"/>
            <a:headEnd/>
            <a:tailEnd/>
          </a:ln>
          <a:effectLst/>
        </p:spPr>
        <p:txBody>
          <a:bodyPr wrap="none" anchor="ctr"/>
          <a:lstStyle/>
          <a:p>
            <a:pPr algn="ctr"/>
            <a:r>
              <a:rPr lang="en-US" altLang="en-US" sz="2000">
                <a:latin typeface="Lucida Console" panose="020B0609040504020204" pitchFamily="49" charset="0"/>
              </a:rPr>
              <a:t>10</a:t>
            </a:r>
          </a:p>
        </p:txBody>
      </p:sp>
      <p:sp>
        <p:nvSpPr>
          <p:cNvPr id="7" name="Rectangle 12">
            <a:extLst>
              <a:ext uri="{FF2B5EF4-FFF2-40B4-BE49-F238E27FC236}">
                <a16:creationId xmlns:a16="http://schemas.microsoft.com/office/drawing/2014/main" id="{A4BEFF5E-222D-4B1C-B164-70F77C838475}"/>
              </a:ext>
            </a:extLst>
          </p:cNvPr>
          <p:cNvSpPr>
            <a:spLocks noChangeArrowheads="1"/>
          </p:cNvSpPr>
          <p:nvPr/>
        </p:nvSpPr>
        <p:spPr bwMode="auto">
          <a:xfrm>
            <a:off x="1143000" y="4038600"/>
            <a:ext cx="1066800" cy="457200"/>
          </a:xfrm>
          <a:prstGeom prst="rect">
            <a:avLst/>
          </a:prstGeom>
          <a:solidFill>
            <a:schemeClr val="accent2">
              <a:lumMod val="60000"/>
              <a:lumOff val="40000"/>
            </a:schemeClr>
          </a:solidFill>
          <a:ln w="25400">
            <a:solidFill>
              <a:schemeClr val="accent2"/>
            </a:solidFill>
            <a:miter lim="800000"/>
            <a:headEnd/>
            <a:tailEnd/>
          </a:ln>
          <a:effectLst/>
        </p:spPr>
        <p:txBody>
          <a:bodyPr wrap="none" anchor="ctr"/>
          <a:lstStyle/>
          <a:p>
            <a:pPr algn="ctr"/>
            <a:r>
              <a:rPr lang="en-US" altLang="en-US" sz="2000">
                <a:latin typeface="Lucida Console" panose="020B0609040504020204" pitchFamily="49" charset="0"/>
              </a:rPr>
              <a:t>20</a:t>
            </a:r>
          </a:p>
        </p:txBody>
      </p:sp>
      <p:sp>
        <p:nvSpPr>
          <p:cNvPr id="8" name="Text Box 13">
            <a:extLst>
              <a:ext uri="{FF2B5EF4-FFF2-40B4-BE49-F238E27FC236}">
                <a16:creationId xmlns:a16="http://schemas.microsoft.com/office/drawing/2014/main" id="{DF0EF05D-8057-4A34-919A-9CEFE1ECEBBF}"/>
              </a:ext>
            </a:extLst>
          </p:cNvPr>
          <p:cNvSpPr txBox="1">
            <a:spLocks noChangeArrowheads="1"/>
          </p:cNvSpPr>
          <p:nvPr/>
        </p:nvSpPr>
        <p:spPr bwMode="auto">
          <a:xfrm>
            <a:off x="457200" y="38100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r>
              <a:rPr lang="en-US" altLang="en-US" sz="2000">
                <a:latin typeface="Lucida Console" panose="020B0609040504020204" pitchFamily="49" charset="0"/>
              </a:rPr>
              <a:t>sp</a:t>
            </a:r>
          </a:p>
        </p:txBody>
      </p:sp>
      <p:sp>
        <p:nvSpPr>
          <p:cNvPr id="9" name="Rectangle 15">
            <a:extLst>
              <a:ext uri="{FF2B5EF4-FFF2-40B4-BE49-F238E27FC236}">
                <a16:creationId xmlns:a16="http://schemas.microsoft.com/office/drawing/2014/main" id="{4B1C7783-17EA-4657-962E-9820B6876394}"/>
              </a:ext>
            </a:extLst>
          </p:cNvPr>
          <p:cNvSpPr>
            <a:spLocks noChangeArrowheads="1"/>
          </p:cNvSpPr>
          <p:nvPr/>
        </p:nvSpPr>
        <p:spPr bwMode="auto">
          <a:xfrm>
            <a:off x="1143000" y="4800600"/>
            <a:ext cx="1066800" cy="457200"/>
          </a:xfrm>
          <a:prstGeom prst="rect">
            <a:avLst/>
          </a:prstGeom>
          <a:solidFill>
            <a:schemeClr val="accent2">
              <a:lumMod val="60000"/>
              <a:lumOff val="40000"/>
            </a:schemeClr>
          </a:solidFill>
          <a:ln w="25400">
            <a:solidFill>
              <a:schemeClr val="accent2"/>
            </a:solidFill>
            <a:miter lim="800000"/>
            <a:headEnd/>
            <a:tailEnd/>
          </a:ln>
          <a:effectLst/>
        </p:spPr>
        <p:txBody>
          <a:bodyPr wrap="none" anchor="ctr"/>
          <a:lstStyle/>
          <a:p>
            <a:pPr algn="ctr"/>
            <a:endParaRPr lang="en-US" altLang="en-US" sz="2000">
              <a:latin typeface="Lucida Console" panose="020B0609040504020204" pitchFamily="49" charset="0"/>
            </a:endParaRPr>
          </a:p>
        </p:txBody>
      </p:sp>
      <p:sp>
        <p:nvSpPr>
          <p:cNvPr id="10" name="Text Box 16">
            <a:extLst>
              <a:ext uri="{FF2B5EF4-FFF2-40B4-BE49-F238E27FC236}">
                <a16:creationId xmlns:a16="http://schemas.microsoft.com/office/drawing/2014/main" id="{6A9C20CB-4247-4971-921A-82447653AD97}"/>
              </a:ext>
            </a:extLst>
          </p:cNvPr>
          <p:cNvSpPr txBox="1">
            <a:spLocks noChangeArrowheads="1"/>
          </p:cNvSpPr>
          <p:nvPr/>
        </p:nvSpPr>
        <p:spPr bwMode="auto">
          <a:xfrm>
            <a:off x="457200" y="4800600"/>
            <a:ext cx="587375" cy="396875"/>
          </a:xfrm>
          <a:prstGeom prst="rect">
            <a:avLst/>
          </a:prstGeom>
          <a:noFill/>
          <a:ln>
            <a:noFill/>
          </a:ln>
          <a:effectLst/>
          <a:extLst>
            <a:ext uri="{909E8E84-426E-40DD-AFC4-6F175D3DCCD1}">
              <a14:hiddenFill xmlns:a14="http://schemas.microsoft.com/office/drawing/2010/main">
                <a:solidFill>
                  <a:srgbClr val="FFBE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spAutoFit/>
          </a:bodyPr>
          <a:lstStyle/>
          <a:p>
            <a:pPr algn="r"/>
            <a:r>
              <a:rPr lang="en-US" altLang="en-US" sz="2000">
                <a:latin typeface="Lucida Console" panose="020B0609040504020204" pitchFamily="49" charset="0"/>
              </a:rPr>
              <a:t>cp</a:t>
            </a:r>
          </a:p>
        </p:txBody>
      </p:sp>
      <p:sp>
        <p:nvSpPr>
          <p:cNvPr id="11" name="Line 17">
            <a:extLst>
              <a:ext uri="{FF2B5EF4-FFF2-40B4-BE49-F238E27FC236}">
                <a16:creationId xmlns:a16="http://schemas.microsoft.com/office/drawing/2014/main" id="{9109874C-8E23-41E7-8889-131374BA2E4A}"/>
              </a:ext>
            </a:extLst>
          </p:cNvPr>
          <p:cNvSpPr>
            <a:spLocks noChangeShapeType="1"/>
          </p:cNvSpPr>
          <p:nvPr/>
        </p:nvSpPr>
        <p:spPr bwMode="auto">
          <a:xfrm>
            <a:off x="1676400" y="5029200"/>
            <a:ext cx="1371600" cy="0"/>
          </a:xfrm>
          <a:prstGeom prst="line">
            <a:avLst/>
          </a:prstGeom>
          <a:noFill/>
          <a:ln w="254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2" name="Rectangle 18">
            <a:extLst>
              <a:ext uri="{FF2B5EF4-FFF2-40B4-BE49-F238E27FC236}">
                <a16:creationId xmlns:a16="http://schemas.microsoft.com/office/drawing/2014/main" id="{C2D270A8-C0C5-4F4A-9230-3B606B360F60}"/>
              </a:ext>
            </a:extLst>
          </p:cNvPr>
          <p:cNvSpPr>
            <a:spLocks noChangeArrowheads="1"/>
          </p:cNvSpPr>
          <p:nvPr/>
        </p:nvSpPr>
        <p:spPr bwMode="auto">
          <a:xfrm>
            <a:off x="3048000" y="4800600"/>
            <a:ext cx="1066800" cy="457200"/>
          </a:xfrm>
          <a:prstGeom prst="rect">
            <a:avLst/>
          </a:prstGeom>
          <a:solidFill>
            <a:schemeClr val="accent5">
              <a:lumMod val="60000"/>
              <a:lumOff val="40000"/>
            </a:schemeClr>
          </a:solidFill>
          <a:ln w="25400">
            <a:solidFill>
              <a:schemeClr val="accent5">
                <a:lumMod val="40000"/>
                <a:lumOff val="60000"/>
              </a:schemeClr>
            </a:solidFill>
            <a:miter lim="800000"/>
            <a:headEnd/>
            <a:tailEnd/>
          </a:ln>
          <a:effectLst/>
        </p:spPr>
        <p:txBody>
          <a:bodyPr wrap="none" anchor="ctr"/>
          <a:lstStyle/>
          <a:p>
            <a:pPr algn="ctr"/>
            <a:endParaRPr lang="en-US" altLang="en-US" sz="2000">
              <a:latin typeface="Lucida Console" panose="020B0609040504020204" pitchFamily="49" charset="0"/>
            </a:endParaRPr>
          </a:p>
        </p:txBody>
      </p:sp>
      <p:sp>
        <p:nvSpPr>
          <p:cNvPr id="13" name="Rectangle 19">
            <a:extLst>
              <a:ext uri="{FF2B5EF4-FFF2-40B4-BE49-F238E27FC236}">
                <a16:creationId xmlns:a16="http://schemas.microsoft.com/office/drawing/2014/main" id="{07DAEB6E-CD43-43B4-AD2F-4CB83EBA5A83}"/>
              </a:ext>
            </a:extLst>
          </p:cNvPr>
          <p:cNvSpPr>
            <a:spLocks noChangeArrowheads="1"/>
          </p:cNvSpPr>
          <p:nvPr/>
        </p:nvSpPr>
        <p:spPr bwMode="auto">
          <a:xfrm>
            <a:off x="3048000" y="5257800"/>
            <a:ext cx="1066800" cy="457200"/>
          </a:xfrm>
          <a:prstGeom prst="rect">
            <a:avLst/>
          </a:prstGeom>
          <a:solidFill>
            <a:schemeClr val="accent2">
              <a:lumMod val="60000"/>
              <a:lumOff val="40000"/>
            </a:schemeClr>
          </a:solidFill>
          <a:ln w="25400">
            <a:solidFill>
              <a:schemeClr val="accent2"/>
            </a:solidFill>
            <a:miter lim="800000"/>
            <a:headEnd/>
            <a:tailEnd/>
          </a:ln>
          <a:effectLst/>
        </p:spPr>
        <p:txBody>
          <a:bodyPr wrap="none" anchor="ctr"/>
          <a:lstStyle/>
          <a:p>
            <a:pPr algn="ctr"/>
            <a:r>
              <a:rPr lang="en-US" altLang="en-US" sz="2000">
                <a:latin typeface="Lucida Console" panose="020B0609040504020204" pitchFamily="49" charset="0"/>
              </a:rPr>
              <a:t>10</a:t>
            </a:r>
          </a:p>
        </p:txBody>
      </p:sp>
      <p:sp>
        <p:nvSpPr>
          <p:cNvPr id="14" name="Rectangle 20">
            <a:extLst>
              <a:ext uri="{FF2B5EF4-FFF2-40B4-BE49-F238E27FC236}">
                <a16:creationId xmlns:a16="http://schemas.microsoft.com/office/drawing/2014/main" id="{5C0ECCAA-340A-4AAC-928B-5910A69C2097}"/>
              </a:ext>
            </a:extLst>
          </p:cNvPr>
          <p:cNvSpPr>
            <a:spLocks noChangeArrowheads="1"/>
          </p:cNvSpPr>
          <p:nvPr/>
        </p:nvSpPr>
        <p:spPr bwMode="auto">
          <a:xfrm>
            <a:off x="3048000" y="5715000"/>
            <a:ext cx="1066800" cy="457200"/>
          </a:xfrm>
          <a:prstGeom prst="rect">
            <a:avLst/>
          </a:prstGeom>
          <a:solidFill>
            <a:schemeClr val="accent2">
              <a:lumMod val="60000"/>
              <a:lumOff val="40000"/>
            </a:schemeClr>
          </a:solidFill>
          <a:ln w="25400">
            <a:solidFill>
              <a:schemeClr val="accent2"/>
            </a:solidFill>
            <a:miter lim="800000"/>
            <a:headEnd/>
            <a:tailEnd/>
          </a:ln>
          <a:effectLst/>
        </p:spPr>
        <p:txBody>
          <a:bodyPr wrap="none" anchor="ctr"/>
          <a:lstStyle/>
          <a:p>
            <a:pPr algn="ctr"/>
            <a:r>
              <a:rPr lang="en-US" altLang="en-US" sz="2000">
                <a:latin typeface="Lucida Console" panose="020B0609040504020204" pitchFamily="49" charset="0"/>
              </a:rPr>
              <a:t>20</a:t>
            </a:r>
          </a:p>
        </p:txBody>
      </p:sp>
      <p:sp>
        <p:nvSpPr>
          <p:cNvPr id="15" name="Line 22">
            <a:extLst>
              <a:ext uri="{FF2B5EF4-FFF2-40B4-BE49-F238E27FC236}">
                <a16:creationId xmlns:a16="http://schemas.microsoft.com/office/drawing/2014/main" id="{DD9FDC70-7A63-411A-8A53-7EB9C77BEA9A}"/>
              </a:ext>
            </a:extLst>
          </p:cNvPr>
          <p:cNvSpPr>
            <a:spLocks noChangeShapeType="1"/>
          </p:cNvSpPr>
          <p:nvPr/>
        </p:nvSpPr>
        <p:spPr bwMode="auto">
          <a:xfrm>
            <a:off x="3581400" y="5029200"/>
            <a:ext cx="1371600" cy="0"/>
          </a:xfrm>
          <a:prstGeom prst="line">
            <a:avLst/>
          </a:prstGeom>
          <a:noFill/>
          <a:ln w="254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lstStyle/>
          <a:p>
            <a:endParaRPr lang="en-US"/>
          </a:p>
        </p:txBody>
      </p:sp>
      <p:sp>
        <p:nvSpPr>
          <p:cNvPr id="16" name="Rectangle 23">
            <a:extLst>
              <a:ext uri="{FF2B5EF4-FFF2-40B4-BE49-F238E27FC236}">
                <a16:creationId xmlns:a16="http://schemas.microsoft.com/office/drawing/2014/main" id="{81445C6B-1C46-4B27-9204-595FD0558392}"/>
              </a:ext>
            </a:extLst>
          </p:cNvPr>
          <p:cNvSpPr>
            <a:spLocks noChangeArrowheads="1"/>
          </p:cNvSpPr>
          <p:nvPr/>
        </p:nvSpPr>
        <p:spPr bwMode="auto">
          <a:xfrm>
            <a:off x="4953000" y="4800600"/>
            <a:ext cx="1295400" cy="457200"/>
          </a:xfrm>
          <a:prstGeom prst="rect">
            <a:avLst/>
          </a:prstGeom>
          <a:solidFill>
            <a:schemeClr val="accent5">
              <a:lumMod val="60000"/>
              <a:lumOff val="40000"/>
            </a:schemeClr>
          </a:solidFill>
          <a:ln w="25400">
            <a:solidFill>
              <a:schemeClr val="accent5">
                <a:lumMod val="40000"/>
                <a:lumOff val="60000"/>
              </a:schemeClr>
            </a:solidFill>
            <a:miter lim="800000"/>
            <a:headEnd/>
            <a:tailEnd/>
          </a:ln>
          <a:effectLst/>
        </p:spPr>
        <p:txBody>
          <a:bodyPr wrap="none" anchor="ctr"/>
          <a:lstStyle/>
          <a:p>
            <a:pPr algn="ctr"/>
            <a:r>
              <a:rPr lang="en-US" altLang="en-US" sz="2000" dirty="0" err="1">
                <a:latin typeface="Lucida Console" panose="020B0609040504020204" pitchFamily="49" charset="0"/>
              </a:rPr>
              <a:t>CPoint</a:t>
            </a:r>
            <a:endParaRPr lang="en-US" altLang="en-US" sz="2000" dirty="0">
              <a:latin typeface="Lucida Console" panose="020B0609040504020204" pitchFamily="49" charset="0"/>
            </a:endParaRPr>
          </a:p>
        </p:txBody>
      </p:sp>
      <p:sp>
        <p:nvSpPr>
          <p:cNvPr id="17" name="Speech Bubble: Rectangle 16">
            <a:extLst>
              <a:ext uri="{FF2B5EF4-FFF2-40B4-BE49-F238E27FC236}">
                <a16:creationId xmlns:a16="http://schemas.microsoft.com/office/drawing/2014/main" id="{5C190117-7257-44D6-9E59-E68C0E48780C}"/>
              </a:ext>
            </a:extLst>
          </p:cNvPr>
          <p:cNvSpPr/>
          <p:nvPr/>
        </p:nvSpPr>
        <p:spPr>
          <a:xfrm>
            <a:off x="7680960" y="1930400"/>
            <a:ext cx="2743200" cy="2565400"/>
          </a:xfrm>
          <a:prstGeom prst="wedgeRectCallout">
            <a:avLst>
              <a:gd name="adj1" fmla="val -100833"/>
              <a:gd name="adj2" fmla="val 60124"/>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Contains the exact type (to allow for polymorphism).</a:t>
            </a:r>
          </a:p>
        </p:txBody>
      </p:sp>
    </p:spTree>
    <p:extLst>
      <p:ext uri="{BB962C8B-B14F-4D97-AF65-F5344CB8AC3E}">
        <p14:creationId xmlns:p14="http://schemas.microsoft.com/office/powerpoint/2010/main" val="201352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49F3-B76C-4A62-83D3-0CFD4F2D8717}"/>
              </a:ext>
            </a:extLst>
          </p:cNvPr>
          <p:cNvSpPr>
            <a:spLocks noGrp="1"/>
          </p:cNvSpPr>
          <p:nvPr>
            <p:ph type="title"/>
          </p:nvPr>
        </p:nvSpPr>
        <p:spPr/>
        <p:txBody>
          <a:bodyPr/>
          <a:lstStyle/>
          <a:p>
            <a:r>
              <a:rPr lang="en-US" dirty="0"/>
              <a:t>Basic Types</a:t>
            </a:r>
          </a:p>
        </p:txBody>
      </p:sp>
      <p:sp>
        <p:nvSpPr>
          <p:cNvPr id="3" name="Content Placeholder 2">
            <a:extLst>
              <a:ext uri="{FF2B5EF4-FFF2-40B4-BE49-F238E27FC236}">
                <a16:creationId xmlns:a16="http://schemas.microsoft.com/office/drawing/2014/main" id="{92614B3B-0D33-4DF8-B599-FD9274AFC1E7}"/>
              </a:ext>
            </a:extLst>
          </p:cNvPr>
          <p:cNvSpPr>
            <a:spLocks noGrp="1"/>
          </p:cNvSpPr>
          <p:nvPr>
            <p:ph idx="1"/>
          </p:nvPr>
        </p:nvSpPr>
        <p:spPr/>
        <p:txBody>
          <a:bodyPr>
            <a:normAutofit/>
          </a:bodyPr>
          <a:lstStyle/>
          <a:p>
            <a:pPr marL="0" indent="0">
              <a:buNone/>
            </a:pPr>
            <a:r>
              <a:rPr lang="en-US" dirty="0"/>
              <a:t>C# supports unsigned as well as signed values. They are named with u preceding the type: </a:t>
            </a:r>
            <a:r>
              <a:rPr lang="en-US" dirty="0" err="1"/>
              <a:t>ubyte</a:t>
            </a:r>
            <a:r>
              <a:rPr lang="en-US" dirty="0"/>
              <a:t>, </a:t>
            </a:r>
            <a:r>
              <a:rPr lang="en-US" dirty="0" err="1"/>
              <a:t>ushort</a:t>
            </a:r>
            <a:r>
              <a:rPr lang="en-US" dirty="0"/>
              <a:t>, </a:t>
            </a:r>
            <a:r>
              <a:rPr lang="en-US" dirty="0" err="1"/>
              <a:t>uint</a:t>
            </a:r>
            <a:r>
              <a:rPr lang="en-US" dirty="0"/>
              <a:t>, </a:t>
            </a:r>
            <a:r>
              <a:rPr lang="en-US" dirty="0" err="1"/>
              <a:t>ulong</a:t>
            </a:r>
            <a:endParaRPr lang="en-US" dirty="0"/>
          </a:p>
          <a:p>
            <a:pPr marL="0" indent="0">
              <a:buNone/>
            </a:pPr>
            <a:endParaRPr lang="en-US" dirty="0"/>
          </a:p>
          <a:p>
            <a:pPr marL="0" indent="0">
              <a:buNone/>
            </a:pPr>
            <a:r>
              <a:rPr lang="en-US" dirty="0"/>
              <a:t>Otherwise most of the basic types are the same. </a:t>
            </a:r>
          </a:p>
          <a:p>
            <a:pPr marL="0" indent="0">
              <a:buNone/>
            </a:pPr>
            <a:endParaRPr lang="en-US" dirty="0"/>
          </a:p>
          <a:p>
            <a:pPr marL="0" indent="0">
              <a:buNone/>
            </a:pPr>
            <a:r>
              <a:rPr lang="en-US" dirty="0"/>
              <a:t>Except that </a:t>
            </a:r>
            <a:r>
              <a:rPr lang="en-US" dirty="0" err="1"/>
              <a:t>boolean</a:t>
            </a:r>
            <a:r>
              <a:rPr lang="en-US" dirty="0"/>
              <a:t> in Java is bool in C#.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9303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49F3-B76C-4A62-83D3-0CFD4F2D8717}"/>
              </a:ext>
            </a:extLst>
          </p:cNvPr>
          <p:cNvSpPr>
            <a:spLocks noGrp="1"/>
          </p:cNvSpPr>
          <p:nvPr>
            <p:ph type="title"/>
          </p:nvPr>
        </p:nvSpPr>
        <p:spPr/>
        <p:txBody>
          <a:bodyPr/>
          <a:lstStyle/>
          <a:p>
            <a:r>
              <a:rPr lang="en-US" dirty="0"/>
              <a:t>Boxing</a:t>
            </a:r>
          </a:p>
        </p:txBody>
      </p:sp>
      <p:sp>
        <p:nvSpPr>
          <p:cNvPr id="3" name="Content Placeholder 2">
            <a:extLst>
              <a:ext uri="{FF2B5EF4-FFF2-40B4-BE49-F238E27FC236}">
                <a16:creationId xmlns:a16="http://schemas.microsoft.com/office/drawing/2014/main" id="{92614B3B-0D33-4DF8-B599-FD9274AFC1E7}"/>
              </a:ext>
            </a:extLst>
          </p:cNvPr>
          <p:cNvSpPr>
            <a:spLocks noGrp="1"/>
          </p:cNvSpPr>
          <p:nvPr>
            <p:ph idx="1"/>
          </p:nvPr>
        </p:nvSpPr>
        <p:spPr>
          <a:xfrm>
            <a:off x="838200" y="1349115"/>
            <a:ext cx="10515600" cy="4827848"/>
          </a:xfrm>
        </p:spPr>
        <p:txBody>
          <a:bodyPr>
            <a:normAutofit/>
          </a:bodyPr>
          <a:lstStyle/>
          <a:p>
            <a:pPr marL="0" indent="0">
              <a:buNone/>
            </a:pPr>
            <a:r>
              <a:rPr lang="en-US" dirty="0"/>
              <a:t>Boxing is the automatic conversion of a value type (like char) into an object type. For example, in Java, you can say:</a:t>
            </a:r>
          </a:p>
          <a:p>
            <a:pPr marL="0" indent="0">
              <a:buNone/>
            </a:pPr>
            <a:r>
              <a:rPr lang="en-US" dirty="0"/>
              <a:t>Character </a:t>
            </a:r>
            <a:r>
              <a:rPr lang="en-US" dirty="0" err="1"/>
              <a:t>ch</a:t>
            </a:r>
            <a:r>
              <a:rPr lang="en-US" dirty="0"/>
              <a:t> = 'a';</a:t>
            </a:r>
          </a:p>
          <a:p>
            <a:pPr marL="0" indent="0">
              <a:buNone/>
            </a:pPr>
            <a:endParaRPr lang="en-US" dirty="0"/>
          </a:p>
          <a:p>
            <a:pPr marL="0" indent="0">
              <a:buNone/>
            </a:pPr>
            <a:r>
              <a:rPr lang="en-US" dirty="0"/>
              <a:t>Boxing </a:t>
            </a:r>
            <a:r>
              <a:rPr lang="en-US" dirty="0">
                <a:sym typeface="Wingdings" panose="05000000000000000000" pitchFamily="2" charset="2"/>
              </a:rPr>
              <a:t>is a lot more automatic in C#. In C#, the norm is to NEVER use the class version of a value type. You never say:</a:t>
            </a:r>
          </a:p>
          <a:p>
            <a:pPr marL="0" indent="0">
              <a:buNone/>
            </a:pPr>
            <a:r>
              <a:rPr lang="en-US" dirty="0">
                <a:solidFill>
                  <a:srgbClr val="000000"/>
                </a:solidFill>
                <a:latin typeface="Consolas" panose="020B0609020204030204" pitchFamily="49" charset="0"/>
              </a:rPr>
              <a:t>List&lt;Integer&gt; c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List&lt;Integer&gt;();</a:t>
            </a:r>
          </a:p>
          <a:p>
            <a:pPr marL="0" indent="0">
              <a:buNone/>
            </a:pPr>
            <a:r>
              <a:rPr lang="en-US" dirty="0"/>
              <a:t>instead, use:</a:t>
            </a:r>
          </a:p>
          <a:p>
            <a:pPr marL="0" indent="0">
              <a:buNone/>
            </a:pPr>
            <a:r>
              <a:rPr lang="en-US" dirty="0">
                <a:solidFill>
                  <a:srgbClr val="000000"/>
                </a:solidFill>
                <a:latin typeface="Consolas" panose="020B0609020204030204" pitchFamily="49" charset="0"/>
              </a:rPr>
              <a:t>List&lt;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d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List&lt;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p>
          <a:p>
            <a:pPr marL="0" indent="0">
              <a:buNone/>
            </a:pPr>
            <a:r>
              <a:rPr lang="en-US" dirty="0">
                <a:sym typeface="Wingdings" panose="05000000000000000000" pitchFamily="2" charset="2"/>
              </a:rPr>
              <a:t>The compiler automatically converts where necessary.</a:t>
            </a:r>
          </a:p>
          <a:p>
            <a:pPr marL="0" indent="0">
              <a:buNone/>
            </a:pPr>
            <a:endParaRPr lang="en-US" dirty="0"/>
          </a:p>
        </p:txBody>
      </p:sp>
    </p:spTree>
    <p:extLst>
      <p:ext uri="{BB962C8B-B14F-4D97-AF65-F5344CB8AC3E}">
        <p14:creationId xmlns:p14="http://schemas.microsoft.com/office/powerpoint/2010/main" val="195796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15AB-67E9-4F2B-BDAF-541FD1A54131}"/>
              </a:ext>
            </a:extLst>
          </p:cNvPr>
          <p:cNvSpPr>
            <a:spLocks noGrp="1"/>
          </p:cNvSpPr>
          <p:nvPr>
            <p:ph type="title"/>
          </p:nvPr>
        </p:nvSpPr>
        <p:spPr/>
        <p:txBody>
          <a:bodyPr/>
          <a:lstStyle/>
          <a:p>
            <a:r>
              <a:rPr lang="en-US" dirty="0"/>
              <a:t>Operator Overloading</a:t>
            </a:r>
          </a:p>
        </p:txBody>
      </p:sp>
      <p:sp>
        <p:nvSpPr>
          <p:cNvPr id="3" name="Content Placeholder 2">
            <a:extLst>
              <a:ext uri="{FF2B5EF4-FFF2-40B4-BE49-F238E27FC236}">
                <a16:creationId xmlns:a16="http://schemas.microsoft.com/office/drawing/2014/main" id="{3033A070-675C-4DCF-9FB4-E2B4DD7FCF0B}"/>
              </a:ext>
            </a:extLst>
          </p:cNvPr>
          <p:cNvSpPr>
            <a:spLocks noGrp="1"/>
          </p:cNvSpPr>
          <p:nvPr>
            <p:ph idx="1"/>
          </p:nvPr>
        </p:nvSpPr>
        <p:spPr>
          <a:xfrm>
            <a:off x="254833" y="1825625"/>
            <a:ext cx="11617377" cy="4351338"/>
          </a:xfrm>
        </p:spPr>
        <p:txBody>
          <a:bodyPr>
            <a:normAutofit fontScale="92500" lnSpcReduction="10000"/>
          </a:bodyPr>
          <a:lstStyle/>
          <a:p>
            <a:pPr marL="0" indent="0">
              <a:buNone/>
            </a:pPr>
            <a:r>
              <a:rPr lang="en-US" dirty="0"/>
              <a:t>In some cases, it would make sense to use operators like + - * / with your own classes. C# will let you do that:</a:t>
            </a:r>
          </a:p>
          <a:p>
            <a:pPr marL="0" indent="0">
              <a:buNone/>
            </a:pPr>
            <a:endParaRPr lang="en-US" dirty="0"/>
          </a:p>
          <a:p>
            <a:pPr marL="0" indent="0">
              <a:buNone/>
            </a:pP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Matrix</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Matrix </a:t>
            </a:r>
            <a:r>
              <a:rPr lang="en-US" dirty="0">
                <a:solidFill>
                  <a:srgbClr val="0000FF"/>
                </a:solidFill>
                <a:latin typeface="Consolas" panose="020B0609020204030204" pitchFamily="49" charset="0"/>
              </a:rPr>
              <a:t>operator</a:t>
            </a:r>
            <a:r>
              <a:rPr lang="en-US" dirty="0">
                <a:solidFill>
                  <a:srgbClr val="000000"/>
                </a:solidFill>
                <a:latin typeface="Consolas" panose="020B0609020204030204" pitchFamily="49" charset="0"/>
              </a:rPr>
              <a:t>+(Matrix x, Matrix y) </a:t>
            </a:r>
          </a:p>
          <a:p>
            <a:pPr marL="0" indent="0">
              <a:buNone/>
            </a:pPr>
            <a:r>
              <a:rPr lang="en-US" dirty="0">
                <a:solidFill>
                  <a:srgbClr val="000000"/>
                </a:solidFill>
                <a:latin typeface="Consolas" panose="020B0609020204030204" pitchFamily="49" charset="0"/>
              </a:rPr>
              <a:t>    { </a:t>
            </a:r>
          </a:p>
          <a:p>
            <a:pPr marL="0" indent="0">
              <a:buNone/>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Matrix();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8467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8CE-FED5-4B77-BE4F-F5446473203C}"/>
              </a:ext>
            </a:extLst>
          </p:cNvPr>
          <p:cNvSpPr>
            <a:spLocks noGrp="1"/>
          </p:cNvSpPr>
          <p:nvPr>
            <p:ph type="title"/>
          </p:nvPr>
        </p:nvSpPr>
        <p:spPr>
          <a:xfrm>
            <a:off x="838200" y="0"/>
            <a:ext cx="10515600" cy="1325563"/>
          </a:xfrm>
        </p:spPr>
        <p:txBody>
          <a:bodyPr/>
          <a:lstStyle/>
          <a:p>
            <a:r>
              <a:rPr lang="en-US" dirty="0"/>
              <a:t>Indexers</a:t>
            </a:r>
          </a:p>
        </p:txBody>
      </p:sp>
      <p:sp>
        <p:nvSpPr>
          <p:cNvPr id="3" name="Content Placeholder 2">
            <a:extLst>
              <a:ext uri="{FF2B5EF4-FFF2-40B4-BE49-F238E27FC236}">
                <a16:creationId xmlns:a16="http://schemas.microsoft.com/office/drawing/2014/main" id="{ABB3E2B5-405E-4901-ACC5-ED5C511875F1}"/>
              </a:ext>
            </a:extLst>
          </p:cNvPr>
          <p:cNvSpPr>
            <a:spLocks noGrp="1"/>
          </p:cNvSpPr>
          <p:nvPr>
            <p:ph idx="1"/>
          </p:nvPr>
        </p:nvSpPr>
        <p:spPr>
          <a:xfrm>
            <a:off x="465221" y="1411706"/>
            <a:ext cx="11229473" cy="5446294"/>
          </a:xfrm>
        </p:spPr>
        <p:txBody>
          <a:bodyPr>
            <a:normAutofit/>
          </a:bodyPr>
          <a:lstStyle/>
          <a:p>
            <a:pPr marL="0" indent="0">
              <a:buNone/>
            </a:pPr>
            <a:r>
              <a:rPr lang="en-US" dirty="0"/>
              <a:t>In Java, for example, to access the member of a </a:t>
            </a:r>
            <a:r>
              <a:rPr lang="en-US" dirty="0" err="1"/>
              <a:t>hashmap</a:t>
            </a:r>
            <a:r>
              <a:rPr lang="en-US" dirty="0"/>
              <a:t>, you would use:</a:t>
            </a:r>
          </a:p>
          <a:p>
            <a:pPr marL="0" indent="0">
              <a:buNone/>
            </a:pPr>
            <a:r>
              <a:rPr lang="en-US" sz="2400" dirty="0">
                <a:solidFill>
                  <a:srgbClr val="000000"/>
                </a:solidFill>
                <a:latin typeface="Consolas" panose="020B0609020204030204" pitchFamily="49" charset="0"/>
              </a:rPr>
              <a:t>HashMap&lt;Integer, String&gt; </a:t>
            </a:r>
            <a:r>
              <a:rPr lang="en-US" sz="2400" dirty="0" err="1">
                <a:solidFill>
                  <a:srgbClr val="000000"/>
                </a:solidFill>
                <a:latin typeface="Consolas" panose="020B0609020204030204" pitchFamily="49" charset="0"/>
              </a:rPr>
              <a:t>hmap</a:t>
            </a:r>
            <a:r>
              <a:rPr lang="en-US" sz="2400" dirty="0">
                <a:solidFill>
                  <a:srgbClr val="000000"/>
                </a:solidFill>
                <a:latin typeface="Consolas" panose="020B0609020204030204" pitchFamily="49" charset="0"/>
              </a:rPr>
              <a:t> = new HashMap&lt;Integer, String&gt;();</a:t>
            </a:r>
          </a:p>
          <a:p>
            <a:pPr marL="0" indent="0">
              <a:buNone/>
            </a:pPr>
            <a:r>
              <a:rPr lang="en-US" sz="2400" dirty="0">
                <a:solidFill>
                  <a:srgbClr val="000000"/>
                </a:solidFill>
                <a:latin typeface="Consolas" panose="020B0609020204030204" pitchFamily="49" charset="0"/>
              </a:rPr>
              <a:t>String var= </a:t>
            </a:r>
            <a:r>
              <a:rPr lang="en-US" sz="2400" dirty="0" err="1">
                <a:solidFill>
                  <a:srgbClr val="000000"/>
                </a:solidFill>
                <a:latin typeface="Consolas" panose="020B0609020204030204" pitchFamily="49" charset="0"/>
              </a:rPr>
              <a:t>hmap.get</a:t>
            </a:r>
            <a:r>
              <a:rPr lang="en-US" sz="2400" dirty="0">
                <a:solidFill>
                  <a:srgbClr val="000000"/>
                </a:solidFill>
                <a:latin typeface="Consolas" panose="020B0609020204030204" pitchFamily="49" charset="0"/>
              </a:rPr>
              <a:t>(2);</a:t>
            </a:r>
          </a:p>
          <a:p>
            <a:pPr marL="0" indent="0">
              <a:buNone/>
            </a:pPr>
            <a:endParaRPr lang="en-US" dirty="0"/>
          </a:p>
          <a:p>
            <a:pPr marL="0" indent="0">
              <a:buNone/>
            </a:pPr>
            <a:r>
              <a:rPr lang="en-US" dirty="0"/>
              <a:t>In C#:</a:t>
            </a:r>
          </a:p>
          <a:p>
            <a:pPr marL="0" indent="0">
              <a:buNone/>
            </a:pPr>
            <a:r>
              <a:rPr lang="en-US" sz="2400" dirty="0">
                <a:solidFill>
                  <a:srgbClr val="000000"/>
                </a:solidFill>
                <a:latin typeface="Consolas" panose="020B0609020204030204" pitchFamily="49" charset="0"/>
              </a:rPr>
              <a:t>Dictionary&lt;</a:t>
            </a:r>
            <a:r>
              <a:rPr lang="en-US" sz="2400" dirty="0" err="1">
                <a:solidFill>
                  <a:srgbClr val="0000FF"/>
                </a:solidFill>
                <a:latin typeface="Consolas" panose="020B0609020204030204" pitchFamily="49" charset="0"/>
              </a:rPr>
              <a:t>int</a:t>
            </a:r>
            <a:r>
              <a:rPr lang="en-US" sz="2400" dirty="0" err="1">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hmap</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Dictionary&lt;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&gt;();</a:t>
            </a:r>
          </a:p>
          <a:p>
            <a:pPr marL="0" indent="0">
              <a:buNone/>
            </a:pP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var = </a:t>
            </a:r>
            <a:r>
              <a:rPr lang="en-US" sz="2400" dirty="0" err="1">
                <a:solidFill>
                  <a:srgbClr val="000000"/>
                </a:solidFill>
                <a:latin typeface="Consolas" panose="020B0609020204030204" pitchFamily="49" charset="0"/>
              </a:rPr>
              <a:t>hmap</a:t>
            </a:r>
            <a:r>
              <a:rPr lang="en-US" sz="2400" dirty="0">
                <a:solidFill>
                  <a:srgbClr val="000000"/>
                </a:solidFill>
                <a:latin typeface="Consolas" panose="020B0609020204030204" pitchFamily="49" charset="0"/>
              </a:rPr>
              <a:t>[</a:t>
            </a:r>
            <a:r>
              <a:rPr lang="en-US" sz="2400" dirty="0">
                <a:solidFill>
                  <a:srgbClr val="C81EFA"/>
                </a:solidFill>
                <a:latin typeface="Consolas" panose="020B0609020204030204" pitchFamily="49" charset="0"/>
              </a:rPr>
              <a:t>2</a:t>
            </a:r>
            <a:r>
              <a:rPr lang="en-US" sz="2400" dirty="0">
                <a:solidFill>
                  <a:srgbClr val="000000"/>
                </a:solidFill>
                <a:latin typeface="Consolas" panose="020B0609020204030204" pitchFamily="49" charset="0"/>
              </a:rPr>
              <a:t>];</a:t>
            </a:r>
          </a:p>
          <a:p>
            <a:pPr marL="0" indent="0">
              <a:buNone/>
            </a:pPr>
            <a:r>
              <a:rPr lang="en-US" dirty="0"/>
              <a:t>And, of course, you can make your own:</a:t>
            </a:r>
          </a:p>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this</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index] { </a:t>
            </a:r>
          </a:p>
          <a:p>
            <a:pPr marL="0" indent="0">
              <a:buNone/>
            </a:pPr>
            <a:r>
              <a:rPr lang="en-US" sz="2400" dirty="0">
                <a:solidFill>
                  <a:srgbClr val="0000FF"/>
                </a:solidFill>
                <a:latin typeface="Consolas" panose="020B0609020204030204" pitchFamily="49" charset="0"/>
              </a:rPr>
              <a:t>	get</a:t>
            </a:r>
            <a:r>
              <a:rPr lang="en-US" sz="2400" dirty="0">
                <a:solidFill>
                  <a:srgbClr val="000000"/>
                </a:solidFill>
                <a:latin typeface="Consolas" panose="020B0609020204030204" pitchFamily="49" charset="0"/>
              </a:rPr>
              <a:t> { }</a:t>
            </a:r>
          </a:p>
          <a:p>
            <a:pPr marL="0" indent="0">
              <a:buNone/>
            </a:pPr>
            <a:r>
              <a:rPr lang="en-US" sz="2400" dirty="0">
                <a:solidFill>
                  <a:srgbClr val="0000FF"/>
                </a:solidFill>
                <a:latin typeface="Consolas" panose="020B0609020204030204" pitchFamily="49" charset="0"/>
              </a:rPr>
              <a:t>	set</a:t>
            </a:r>
            <a:r>
              <a:rPr lang="en-US" sz="2400" dirty="0">
                <a:solidFill>
                  <a:srgbClr val="000000"/>
                </a:solidFill>
                <a:latin typeface="Consolas" panose="020B0609020204030204" pitchFamily="49" charset="0"/>
              </a:rPr>
              <a:t> { }   }</a:t>
            </a:r>
            <a:endParaRPr lang="en-US" sz="2400" dirty="0"/>
          </a:p>
        </p:txBody>
      </p:sp>
    </p:spTree>
    <p:extLst>
      <p:ext uri="{BB962C8B-B14F-4D97-AF65-F5344CB8AC3E}">
        <p14:creationId xmlns:p14="http://schemas.microsoft.com/office/powerpoint/2010/main" val="314020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E96C-5B49-4515-BF75-BBC60156878F}"/>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D6B6579B-8AF7-4B4F-B547-29F4C358DAAC}"/>
              </a:ext>
            </a:extLst>
          </p:cNvPr>
          <p:cNvSpPr>
            <a:spLocks noGrp="1"/>
          </p:cNvSpPr>
          <p:nvPr>
            <p:ph idx="1"/>
          </p:nvPr>
        </p:nvSpPr>
        <p:spPr>
          <a:xfrm>
            <a:off x="838200" y="1690688"/>
            <a:ext cx="10515600" cy="4486275"/>
          </a:xfrm>
        </p:spPr>
        <p:txBody>
          <a:bodyPr>
            <a:normAutofit/>
          </a:bodyPr>
          <a:lstStyle/>
          <a:p>
            <a:pPr marL="0" indent="0">
              <a:buNone/>
            </a:pPr>
            <a:r>
              <a:rPr lang="en-US" dirty="0"/>
              <a:t>Controversial statement: Java doesn’t have properties</a:t>
            </a:r>
          </a:p>
          <a:p>
            <a:pPr marL="0" indent="0">
              <a:buNone/>
            </a:pPr>
            <a:r>
              <a:rPr lang="en-US" dirty="0"/>
              <a:t>Assertion: Java has fields and a convention that emulates properties.</a:t>
            </a:r>
          </a:p>
          <a:p>
            <a:pPr marL="0" indent="0">
              <a:buNone/>
            </a:pPr>
            <a:r>
              <a:rPr lang="en-US" dirty="0"/>
              <a:t>In Java, I might have a class:</a:t>
            </a:r>
          </a:p>
          <a:p>
            <a:pPr marL="0" indent="0">
              <a:buNone/>
            </a:pPr>
            <a:endParaRPr lang="en-US" dirty="0"/>
          </a:p>
          <a:p>
            <a:pPr marL="0" indent="0">
              <a:buNone/>
            </a:pPr>
            <a:r>
              <a:rPr lang="en-US" sz="2400" dirty="0">
                <a:solidFill>
                  <a:srgbClr val="000000"/>
                </a:solidFill>
                <a:latin typeface="Consolas" panose="020B0609020204030204" pitchFamily="49" charset="0"/>
              </a:rPr>
              <a:t>class Foo {</a:t>
            </a:r>
          </a:p>
          <a:p>
            <a:pPr marL="0" indent="0">
              <a:buNone/>
            </a:pPr>
            <a:r>
              <a:rPr lang="en-US" sz="2400" dirty="0">
                <a:solidFill>
                  <a:srgbClr val="000000"/>
                </a:solidFill>
                <a:latin typeface="Consolas" panose="020B0609020204030204" pitchFamily="49" charset="0"/>
              </a:rPr>
              <a:t>	int data;</a:t>
            </a:r>
          </a:p>
          <a:p>
            <a:pPr marL="0" indent="0">
              <a:buNone/>
            </a:pPr>
            <a:r>
              <a:rPr lang="en-US" sz="2400" dirty="0">
                <a:solidFill>
                  <a:srgbClr val="000000"/>
                </a:solidFill>
                <a:latin typeface="Consolas" panose="020B0609020204030204" pitchFamily="49" charset="0"/>
              </a:rPr>
              <a:t>	public int </a:t>
            </a:r>
            <a:r>
              <a:rPr lang="en-US" sz="2400" dirty="0" err="1">
                <a:solidFill>
                  <a:srgbClr val="000000"/>
                </a:solidFill>
                <a:latin typeface="Consolas" panose="020B0609020204030204" pitchFamily="49" charset="0"/>
              </a:rPr>
              <a:t>getData</a:t>
            </a:r>
            <a:r>
              <a:rPr lang="en-US" sz="2400" dirty="0">
                <a:solidFill>
                  <a:srgbClr val="000000"/>
                </a:solidFill>
                <a:latin typeface="Consolas" panose="020B0609020204030204" pitchFamily="49" charset="0"/>
              </a:rPr>
              <a:t>() { return data;}</a:t>
            </a:r>
          </a:p>
          <a:p>
            <a:pPr marL="0" indent="0">
              <a:buNone/>
            </a:pPr>
            <a:r>
              <a:rPr lang="en-US" sz="2400" dirty="0">
                <a:solidFill>
                  <a:srgbClr val="000000"/>
                </a:solidFill>
                <a:latin typeface="Consolas" panose="020B0609020204030204" pitchFamily="49" charset="0"/>
              </a:rPr>
              <a:t>	public void </a:t>
            </a:r>
            <a:r>
              <a:rPr lang="en-US" sz="2400" dirty="0" err="1">
                <a:solidFill>
                  <a:srgbClr val="000000"/>
                </a:solidFill>
                <a:latin typeface="Consolas" panose="020B0609020204030204" pitchFamily="49" charset="0"/>
              </a:rPr>
              <a:t>setData</a:t>
            </a:r>
            <a:r>
              <a:rPr lang="en-US" sz="2400" dirty="0">
                <a:solidFill>
                  <a:srgbClr val="000000"/>
                </a:solidFill>
                <a:latin typeface="Consolas" panose="020B0609020204030204" pitchFamily="49" charset="0"/>
              </a:rPr>
              <a:t>(int </a:t>
            </a:r>
            <a:r>
              <a:rPr lang="en-US" sz="2400" dirty="0" err="1">
                <a:solidFill>
                  <a:srgbClr val="000000"/>
                </a:solidFill>
                <a:latin typeface="Consolas" panose="020B0609020204030204" pitchFamily="49" charset="0"/>
              </a:rPr>
              <a:t>inVal</a:t>
            </a:r>
            <a:r>
              <a:rPr lang="en-US" sz="2400" dirty="0">
                <a:solidFill>
                  <a:srgbClr val="000000"/>
                </a:solidFill>
                <a:latin typeface="Consolas" panose="020B0609020204030204" pitchFamily="49" charset="0"/>
              </a:rPr>
              <a:t>) {data = </a:t>
            </a:r>
            <a:r>
              <a:rPr lang="en-US" sz="2400" dirty="0" err="1">
                <a:solidFill>
                  <a:srgbClr val="000000"/>
                </a:solidFill>
                <a:latin typeface="Consolas" panose="020B0609020204030204" pitchFamily="49" charset="0"/>
              </a:rPr>
              <a:t>inVal</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91705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E801-527B-438C-84E4-8D460772FF7F}"/>
              </a:ext>
            </a:extLst>
          </p:cNvPr>
          <p:cNvSpPr>
            <a:spLocks noGrp="1"/>
          </p:cNvSpPr>
          <p:nvPr>
            <p:ph type="title"/>
          </p:nvPr>
        </p:nvSpPr>
        <p:spPr/>
        <p:txBody>
          <a:bodyPr/>
          <a:lstStyle/>
          <a:p>
            <a:r>
              <a:rPr lang="en-US" dirty="0"/>
              <a:t>C# Properties</a:t>
            </a:r>
          </a:p>
        </p:txBody>
      </p:sp>
      <p:sp>
        <p:nvSpPr>
          <p:cNvPr id="3" name="Content Placeholder 2">
            <a:extLst>
              <a:ext uri="{FF2B5EF4-FFF2-40B4-BE49-F238E27FC236}">
                <a16:creationId xmlns:a16="http://schemas.microsoft.com/office/drawing/2014/main" id="{E04B6AA9-AC36-4677-9253-CAAD712118CD}"/>
              </a:ext>
            </a:extLst>
          </p:cNvPr>
          <p:cNvSpPr>
            <a:spLocks noGrp="1"/>
          </p:cNvSpPr>
          <p:nvPr>
            <p:ph idx="1"/>
          </p:nvPr>
        </p:nvSpPr>
        <p:spPr>
          <a:xfrm>
            <a:off x="838200" y="1395663"/>
            <a:ext cx="5514474" cy="4781300"/>
          </a:xfrm>
        </p:spPr>
        <p:txBody>
          <a:bodyPr>
            <a:normAutofit fontScale="92500" lnSpcReduction="20000"/>
          </a:bodyPr>
          <a:lstStyle/>
          <a:p>
            <a:pPr marL="0" indent="0">
              <a:buNone/>
            </a:pPr>
            <a:r>
              <a:rPr lang="en-US" dirty="0"/>
              <a:t>The same class in C#:</a:t>
            </a:r>
          </a:p>
          <a:p>
            <a:pPr marL="0" indent="0">
              <a:buNone/>
            </a:pPr>
            <a:endParaRPr lang="en-US" dirty="0"/>
          </a:p>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foo</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    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_data;</a:t>
            </a:r>
          </a:p>
          <a:p>
            <a:pPr marL="0" indent="0">
              <a:buNone/>
            </a:pPr>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get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_data;}</a:t>
            </a:r>
          </a:p>
          <a:p>
            <a:pPr marL="0" indent="0">
              <a:buNone/>
            </a:pPr>
            <a:r>
              <a:rPr lang="en-US" dirty="0">
                <a:solidFill>
                  <a:srgbClr val="0000FF"/>
                </a:solidFill>
                <a:latin typeface="Consolas" panose="020B0609020204030204" pitchFamily="49" charset="0"/>
              </a:rPr>
              <a:t>        set</a:t>
            </a:r>
            <a:r>
              <a:rPr lang="en-US" dirty="0">
                <a:solidFill>
                  <a:srgbClr val="000000"/>
                </a:solidFill>
                <a:latin typeface="Consolas" panose="020B0609020204030204" pitchFamily="49" charset="0"/>
              </a:rPr>
              <a:t> { _data = value;}</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97D76C6A-A954-4D62-AB60-6D9010119B85}"/>
              </a:ext>
            </a:extLst>
          </p:cNvPr>
          <p:cNvSpPr txBox="1"/>
          <p:nvPr/>
        </p:nvSpPr>
        <p:spPr>
          <a:xfrm>
            <a:off x="7090611" y="1219200"/>
            <a:ext cx="4860757" cy="2893100"/>
          </a:xfrm>
          <a:prstGeom prst="rect">
            <a:avLst/>
          </a:prstGeom>
          <a:noFill/>
        </p:spPr>
        <p:txBody>
          <a:bodyPr wrap="square" rtlCol="0">
            <a:spAutoFit/>
          </a:bodyPr>
          <a:lstStyle/>
          <a:p>
            <a:r>
              <a:rPr lang="en-US" sz="2600" dirty="0"/>
              <a:t>Not based on convention – built in to the language. Typo-safe. Also very natural when replacing a public field with a property.</a:t>
            </a:r>
          </a:p>
          <a:p>
            <a:endParaRPr lang="en-US" sz="2600" dirty="0"/>
          </a:p>
          <a:p>
            <a:r>
              <a:rPr lang="en-US" sz="2600" dirty="0"/>
              <a:t>Properties feel like a variant of a field rather than a different idea.</a:t>
            </a:r>
          </a:p>
        </p:txBody>
      </p:sp>
    </p:spTree>
    <p:extLst>
      <p:ext uri="{BB962C8B-B14F-4D97-AF65-F5344CB8AC3E}">
        <p14:creationId xmlns:p14="http://schemas.microsoft.com/office/powerpoint/2010/main" val="267321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E801-527B-438C-84E4-8D460772FF7F}"/>
              </a:ext>
            </a:extLst>
          </p:cNvPr>
          <p:cNvSpPr>
            <a:spLocks noGrp="1"/>
          </p:cNvSpPr>
          <p:nvPr>
            <p:ph type="title"/>
          </p:nvPr>
        </p:nvSpPr>
        <p:spPr/>
        <p:txBody>
          <a:bodyPr/>
          <a:lstStyle/>
          <a:p>
            <a:r>
              <a:rPr lang="en-US" dirty="0"/>
              <a:t>C# Properties - 2</a:t>
            </a:r>
          </a:p>
        </p:txBody>
      </p:sp>
      <p:sp>
        <p:nvSpPr>
          <p:cNvPr id="3" name="Content Placeholder 2">
            <a:extLst>
              <a:ext uri="{FF2B5EF4-FFF2-40B4-BE49-F238E27FC236}">
                <a16:creationId xmlns:a16="http://schemas.microsoft.com/office/drawing/2014/main" id="{E04B6AA9-AC36-4677-9253-CAAD712118CD}"/>
              </a:ext>
            </a:extLst>
          </p:cNvPr>
          <p:cNvSpPr>
            <a:spLocks noGrp="1"/>
          </p:cNvSpPr>
          <p:nvPr>
            <p:ph idx="1"/>
          </p:nvPr>
        </p:nvSpPr>
        <p:spPr/>
        <p:txBody>
          <a:bodyPr/>
          <a:lstStyle/>
          <a:p>
            <a:pPr marL="0" indent="0">
              <a:buNone/>
            </a:pPr>
            <a:r>
              <a:rPr lang="en-US" dirty="0"/>
              <a:t>If you don’t need custom logic, there is a shortcut!</a:t>
            </a:r>
          </a:p>
          <a:p>
            <a:pPr marL="0" indent="0">
              <a:buNone/>
            </a:pPr>
            <a:endParaRPr lang="en-US" dirty="0"/>
          </a:p>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foo</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66732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98121a08-3caf-4ad3-a1a6-02331898c597@namprd04">
            <a:extLst>
              <a:ext uri="{FF2B5EF4-FFF2-40B4-BE49-F238E27FC236}">
                <a16:creationId xmlns:a16="http://schemas.microsoft.com/office/drawing/2014/main" id="{961971B5-DC8D-45C6-8C44-0CF0D77AE7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60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91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E801-527B-438C-84E4-8D460772FF7F}"/>
              </a:ext>
            </a:extLst>
          </p:cNvPr>
          <p:cNvSpPr>
            <a:spLocks noGrp="1"/>
          </p:cNvSpPr>
          <p:nvPr>
            <p:ph type="title"/>
          </p:nvPr>
        </p:nvSpPr>
        <p:spPr/>
        <p:txBody>
          <a:bodyPr/>
          <a:lstStyle/>
          <a:p>
            <a:r>
              <a:rPr lang="en-US" dirty="0"/>
              <a:t>C# Properties - 3</a:t>
            </a:r>
          </a:p>
        </p:txBody>
      </p:sp>
      <p:sp>
        <p:nvSpPr>
          <p:cNvPr id="3" name="Content Placeholder 2">
            <a:extLst>
              <a:ext uri="{FF2B5EF4-FFF2-40B4-BE49-F238E27FC236}">
                <a16:creationId xmlns:a16="http://schemas.microsoft.com/office/drawing/2014/main" id="{E04B6AA9-AC36-4677-9253-CAAD712118CD}"/>
              </a:ext>
            </a:extLst>
          </p:cNvPr>
          <p:cNvSpPr>
            <a:spLocks noGrp="1"/>
          </p:cNvSpPr>
          <p:nvPr>
            <p:ph idx="1"/>
          </p:nvPr>
        </p:nvSpPr>
        <p:spPr/>
        <p:txBody>
          <a:bodyPr/>
          <a:lstStyle/>
          <a:p>
            <a:pPr marL="0" indent="0">
              <a:buNone/>
            </a:pPr>
            <a:r>
              <a:rPr lang="en-US" dirty="0"/>
              <a:t>If you can write your custom accessor logic in a single expression, this can be expressed using a lambda expression:</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foo</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twodata</a:t>
            </a:r>
            <a:r>
              <a:rPr lang="en-US" dirty="0">
                <a:solidFill>
                  <a:srgbClr val="000000"/>
                </a:solidFill>
                <a:latin typeface="Consolas" panose="020B0609020204030204" pitchFamily="49" charset="0"/>
              </a:rPr>
              <a:t> =&gt; data * </a:t>
            </a:r>
            <a:r>
              <a:rPr lang="en-US" dirty="0">
                <a:solidFill>
                  <a:srgbClr val="C81EFA"/>
                </a:solidFill>
                <a:latin typeface="Consolas" panose="020B0609020204030204" pitchFamily="49" charset="0"/>
              </a:rPr>
              <a:t>2</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58537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941-A4FA-4CE3-8FDD-9C752F42A439}"/>
              </a:ext>
            </a:extLst>
          </p:cNvPr>
          <p:cNvSpPr>
            <a:spLocks noGrp="1"/>
          </p:cNvSpPr>
          <p:nvPr>
            <p:ph type="title"/>
          </p:nvPr>
        </p:nvSpPr>
        <p:spPr/>
        <p:txBody>
          <a:bodyPr/>
          <a:lstStyle/>
          <a:p>
            <a:r>
              <a:rPr lang="en-US" dirty="0"/>
              <a:t>Delegates</a:t>
            </a:r>
          </a:p>
        </p:txBody>
      </p:sp>
      <p:sp>
        <p:nvSpPr>
          <p:cNvPr id="3" name="Content Placeholder 2">
            <a:extLst>
              <a:ext uri="{FF2B5EF4-FFF2-40B4-BE49-F238E27FC236}">
                <a16:creationId xmlns:a16="http://schemas.microsoft.com/office/drawing/2014/main" id="{B6DBCFA2-D9C6-4091-8E7B-F5FCF9CE0F76}"/>
              </a:ext>
            </a:extLst>
          </p:cNvPr>
          <p:cNvSpPr>
            <a:spLocks noGrp="1"/>
          </p:cNvSpPr>
          <p:nvPr>
            <p:ph idx="1"/>
          </p:nvPr>
        </p:nvSpPr>
        <p:spPr/>
        <p:txBody>
          <a:bodyPr/>
          <a:lstStyle/>
          <a:p>
            <a:pPr marL="0" indent="0">
              <a:buNone/>
            </a:pPr>
            <a:r>
              <a:rPr lang="en-US" dirty="0"/>
              <a:t>It is sometimes useful to have a reference to a method. This allows you to pass a method as a parameter:</a:t>
            </a:r>
          </a:p>
          <a:p>
            <a:pPr marL="0" indent="0">
              <a:buNone/>
            </a:pPr>
            <a:endParaRPr lang="en-US" dirty="0"/>
          </a:p>
          <a:p>
            <a:pPr marL="0" indent="0">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(x &gt; </a:t>
            </a:r>
            <a:r>
              <a:rPr lang="en-US" dirty="0">
                <a:solidFill>
                  <a:srgbClr val="C81EFA"/>
                </a:solidFill>
                <a:latin typeface="Consolas" panose="020B0609020204030204" pitchFamily="49" charset="0"/>
              </a:rPr>
              <a:t>0</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is a delegate</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 add; // add is a method</a:t>
            </a:r>
          </a:p>
          <a:p>
            <a:pPr marL="0" indent="0">
              <a:buNone/>
            </a:pP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 subtract; // subtract is a method</a:t>
            </a:r>
          </a:p>
          <a:p>
            <a:pPr marL="0" indent="0">
              <a:buNone/>
            </a:pPr>
            <a:r>
              <a:rPr lang="en-US" dirty="0" err="1">
                <a:solidFill>
                  <a:srgbClr val="000000"/>
                </a:solidFill>
                <a:latin typeface="Consolas" panose="020B0609020204030204" pitchFamily="49" charset="0"/>
              </a:rPr>
              <a:t>doSomeStuff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doSomeStuff</a:t>
            </a:r>
            <a:r>
              <a:rPr lang="en-US" dirty="0">
                <a:solidFill>
                  <a:srgbClr val="000000"/>
                </a:solidFill>
                <a:latin typeface="Consolas" panose="020B0609020204030204" pitchFamily="49" charset="0"/>
              </a:rPr>
              <a:t> is a method</a:t>
            </a:r>
            <a:endParaRPr lang="en-US" dirty="0"/>
          </a:p>
        </p:txBody>
      </p:sp>
    </p:spTree>
    <p:extLst>
      <p:ext uri="{BB962C8B-B14F-4D97-AF65-F5344CB8AC3E}">
        <p14:creationId xmlns:p14="http://schemas.microsoft.com/office/powerpoint/2010/main" val="1676733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8AF-EFD6-4753-A746-E1C56FC08DEC}"/>
              </a:ext>
            </a:extLst>
          </p:cNvPr>
          <p:cNvSpPr>
            <a:spLocks noGrp="1"/>
          </p:cNvSpPr>
          <p:nvPr>
            <p:ph type="title"/>
          </p:nvPr>
        </p:nvSpPr>
        <p:spPr/>
        <p:txBody>
          <a:bodyPr/>
          <a:lstStyle/>
          <a:p>
            <a:r>
              <a:rPr lang="en-US" dirty="0"/>
              <a:t>Delegates - 2</a:t>
            </a:r>
          </a:p>
        </p:txBody>
      </p:sp>
      <p:sp>
        <p:nvSpPr>
          <p:cNvPr id="3" name="Content Placeholder 2">
            <a:extLst>
              <a:ext uri="{FF2B5EF4-FFF2-40B4-BE49-F238E27FC236}">
                <a16:creationId xmlns:a16="http://schemas.microsoft.com/office/drawing/2014/main" id="{0F75F268-240E-4061-9B1F-9A0D912C752E}"/>
              </a:ext>
            </a:extLst>
          </p:cNvPr>
          <p:cNvSpPr>
            <a:spLocks noGrp="1"/>
          </p:cNvSpPr>
          <p:nvPr>
            <p:ph idx="1"/>
          </p:nvPr>
        </p:nvSpPr>
        <p:spPr>
          <a:xfrm>
            <a:off x="838200" y="1379621"/>
            <a:ext cx="10515600" cy="4797342"/>
          </a:xfrm>
        </p:spPr>
        <p:txBody>
          <a:bodyPr>
            <a:normAutofit/>
          </a:bodyPr>
          <a:lstStyle/>
          <a:p>
            <a:pPr marL="0" indent="0">
              <a:buNone/>
            </a:pPr>
            <a:r>
              <a:rPr lang="en-US" dirty="0"/>
              <a:t>Creating a delegate is a two-step process. You first have to define a new type showing the signature of your delegate:</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myOperation</a:t>
            </a:r>
            <a:r>
              <a:rPr lang="en-US" dirty="0">
                <a:solidFill>
                  <a:srgbClr val="000000"/>
                </a:solidFill>
                <a:latin typeface="Consolas" panose="020B0609020204030204" pitchFamily="49" charset="0"/>
              </a:rPr>
              <a:t>();</a:t>
            </a:r>
          </a:p>
          <a:p>
            <a:pPr marL="0" indent="0">
              <a:buNone/>
            </a:pPr>
            <a:r>
              <a:rPr lang="en-US" dirty="0"/>
              <a:t>You can then use that type as a declaration:</a:t>
            </a:r>
          </a:p>
          <a:p>
            <a:pPr marL="0" indent="0">
              <a:buNone/>
            </a:pPr>
            <a:r>
              <a:rPr lang="en-US" dirty="0" err="1">
                <a:solidFill>
                  <a:srgbClr val="000000"/>
                </a:solidFill>
                <a:latin typeface="Consolas" panose="020B0609020204030204" pitchFamily="49" charset="0"/>
              </a:rPr>
              <a:t>myOperation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(x &gt; </a:t>
            </a:r>
            <a:r>
              <a:rPr lang="en-US" dirty="0">
                <a:solidFill>
                  <a:srgbClr val="C81EFA"/>
                </a:solidFill>
                <a:latin typeface="Consolas" panose="020B0609020204030204" pitchFamily="49" charset="0"/>
              </a:rPr>
              <a:t>0</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 add;</a:t>
            </a:r>
          </a:p>
          <a:p>
            <a:pPr marL="0" indent="0">
              <a:buNone/>
            </a:pP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someMethod</a:t>
            </a:r>
            <a:r>
              <a:rPr lang="en-US" dirty="0">
                <a:solidFill>
                  <a:srgbClr val="000000"/>
                </a:solidFill>
                <a:latin typeface="Consolas" panose="020B0609020204030204" pitchFamily="49" charset="0"/>
              </a:rPr>
              <a:t> = subtract;</a:t>
            </a:r>
            <a:endParaRPr lang="en-US" dirty="0"/>
          </a:p>
          <a:p>
            <a:pPr marL="0" indent="0">
              <a:buNone/>
            </a:pPr>
            <a:endParaRPr lang="en-US" dirty="0"/>
          </a:p>
        </p:txBody>
      </p:sp>
    </p:spTree>
    <p:extLst>
      <p:ext uri="{BB962C8B-B14F-4D97-AF65-F5344CB8AC3E}">
        <p14:creationId xmlns:p14="http://schemas.microsoft.com/office/powerpoint/2010/main" val="3102633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807B-7384-426B-B2EF-1527415193E5}"/>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F8E73226-328E-4E79-91FD-079C20F85FCB}"/>
              </a:ext>
            </a:extLst>
          </p:cNvPr>
          <p:cNvSpPr>
            <a:spLocks noGrp="1"/>
          </p:cNvSpPr>
          <p:nvPr>
            <p:ph idx="1"/>
          </p:nvPr>
        </p:nvSpPr>
        <p:spPr/>
        <p:txBody>
          <a:bodyPr/>
          <a:lstStyle/>
          <a:p>
            <a:pPr marL="0" indent="0">
              <a:buNone/>
            </a:pPr>
            <a:r>
              <a:rPr lang="en-US" dirty="0"/>
              <a:t>Events are most used in user interfaces, but can be used elsewhere.</a:t>
            </a:r>
          </a:p>
          <a:p>
            <a:pPr marL="0" indent="0">
              <a:buNone/>
            </a:pPr>
            <a:r>
              <a:rPr lang="en-US" dirty="0"/>
              <a:t>An event is a variable that holds a LIST of delegates.</a:t>
            </a:r>
          </a:p>
          <a:p>
            <a:pPr marL="0" indent="0">
              <a:buNone/>
            </a:pPr>
            <a:r>
              <a:rPr lang="en-US" dirty="0"/>
              <a:t>Following our delegate example:</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event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myOperation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a:t>
            </a:r>
          </a:p>
          <a:p>
            <a:pPr marL="0" indent="0">
              <a:buNone/>
            </a:pPr>
            <a:endParaRPr lang="en-US" dirty="0"/>
          </a:p>
          <a:p>
            <a:pPr marL="0" indent="0">
              <a:buNone/>
            </a:pPr>
            <a:r>
              <a:rPr lang="en-US" dirty="0"/>
              <a:t>We can now add and remove delegates from this event:</a:t>
            </a:r>
          </a:p>
          <a:p>
            <a:pPr marL="0" indent="0">
              <a:buNone/>
            </a:pP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 += add;</a:t>
            </a:r>
          </a:p>
          <a:p>
            <a:pPr marL="0" indent="0">
              <a:buNone/>
            </a:pP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 -= add;</a:t>
            </a:r>
            <a:endParaRPr lang="en-US" dirty="0"/>
          </a:p>
        </p:txBody>
      </p:sp>
    </p:spTree>
    <p:extLst>
      <p:ext uri="{BB962C8B-B14F-4D97-AF65-F5344CB8AC3E}">
        <p14:creationId xmlns:p14="http://schemas.microsoft.com/office/powerpoint/2010/main" val="205660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807B-7384-426B-B2EF-1527415193E5}"/>
              </a:ext>
            </a:extLst>
          </p:cNvPr>
          <p:cNvSpPr>
            <a:spLocks noGrp="1"/>
          </p:cNvSpPr>
          <p:nvPr>
            <p:ph type="title"/>
          </p:nvPr>
        </p:nvSpPr>
        <p:spPr/>
        <p:txBody>
          <a:bodyPr/>
          <a:lstStyle/>
          <a:p>
            <a:r>
              <a:rPr lang="en-US" dirty="0"/>
              <a:t>Events - 2</a:t>
            </a:r>
          </a:p>
        </p:txBody>
      </p:sp>
      <p:sp>
        <p:nvSpPr>
          <p:cNvPr id="3" name="Content Placeholder 2">
            <a:extLst>
              <a:ext uri="{FF2B5EF4-FFF2-40B4-BE49-F238E27FC236}">
                <a16:creationId xmlns:a16="http://schemas.microsoft.com/office/drawing/2014/main" id="{F8E73226-328E-4E79-91FD-079C20F85FCB}"/>
              </a:ext>
            </a:extLst>
          </p:cNvPr>
          <p:cNvSpPr>
            <a:spLocks noGrp="1"/>
          </p:cNvSpPr>
          <p:nvPr>
            <p:ph idx="1"/>
          </p:nvPr>
        </p:nvSpPr>
        <p:spPr/>
        <p:txBody>
          <a:bodyPr/>
          <a:lstStyle/>
          <a:p>
            <a:pPr marL="0" indent="0">
              <a:buNone/>
            </a:pPr>
            <a:r>
              <a:rPr lang="en-US" dirty="0"/>
              <a:t>Having a list of delegates isn’t useful unless you can call those delegates, for example, when something changed.</a:t>
            </a:r>
          </a:p>
          <a:p>
            <a:pPr marL="0" indent="0">
              <a:buNone/>
            </a:pPr>
            <a:endParaRPr lang="en-US" dirty="0"/>
          </a:p>
          <a:p>
            <a:pPr marL="0" indent="0">
              <a:buNone/>
            </a:pPr>
            <a:r>
              <a:rPr lang="en-US" dirty="0"/>
              <a:t>You can invoke the event as if it were a method:</a:t>
            </a:r>
          </a:p>
          <a:p>
            <a:pPr marL="0" indent="0">
              <a:buNone/>
            </a:pP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a:t>
            </a:r>
          </a:p>
          <a:p>
            <a:pPr marL="0" indent="0">
              <a:buNone/>
            </a:pPr>
            <a:endParaRPr lang="en-US" dirty="0"/>
          </a:p>
          <a:p>
            <a:pPr marL="0" indent="0">
              <a:buNone/>
            </a:pPr>
            <a:r>
              <a:rPr lang="en-US" dirty="0"/>
              <a:t>However, if no delegates have been added to the delegate, it will be NULL! There are two approaches to deal with this:</a:t>
            </a:r>
          </a:p>
          <a:p>
            <a:pPr marL="0" indent="0">
              <a:buNone/>
            </a:pPr>
            <a:endParaRPr lang="en-US" dirty="0"/>
          </a:p>
        </p:txBody>
      </p:sp>
    </p:spTree>
    <p:extLst>
      <p:ext uri="{BB962C8B-B14F-4D97-AF65-F5344CB8AC3E}">
        <p14:creationId xmlns:p14="http://schemas.microsoft.com/office/powerpoint/2010/main" val="1599362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807B-7384-426B-B2EF-1527415193E5}"/>
              </a:ext>
            </a:extLst>
          </p:cNvPr>
          <p:cNvSpPr>
            <a:spLocks noGrp="1"/>
          </p:cNvSpPr>
          <p:nvPr>
            <p:ph type="title"/>
          </p:nvPr>
        </p:nvSpPr>
        <p:spPr/>
        <p:txBody>
          <a:bodyPr/>
          <a:lstStyle/>
          <a:p>
            <a:r>
              <a:rPr lang="en-US" dirty="0"/>
              <a:t>Events - 3</a:t>
            </a:r>
          </a:p>
        </p:txBody>
      </p:sp>
      <p:sp>
        <p:nvSpPr>
          <p:cNvPr id="3" name="Content Placeholder 2">
            <a:extLst>
              <a:ext uri="{FF2B5EF4-FFF2-40B4-BE49-F238E27FC236}">
                <a16:creationId xmlns:a16="http://schemas.microsoft.com/office/drawing/2014/main" id="{F8E73226-328E-4E79-91FD-079C20F85FCB}"/>
              </a:ext>
            </a:extLst>
          </p:cNvPr>
          <p:cNvSpPr>
            <a:spLocks noGrp="1"/>
          </p:cNvSpPr>
          <p:nvPr>
            <p:ph idx="1"/>
          </p:nvPr>
        </p:nvSpPr>
        <p:spPr>
          <a:xfrm>
            <a:off x="838200" y="1379621"/>
            <a:ext cx="10515600" cy="5113254"/>
          </a:xfrm>
        </p:spPr>
        <p:txBody>
          <a:bodyPr>
            <a:normAutofit fontScale="92500" lnSpcReduction="20000"/>
          </a:bodyPr>
          <a:lstStyle/>
          <a:p>
            <a:pPr marL="0" indent="0">
              <a:buNone/>
            </a:pPr>
            <a:r>
              <a:rPr lang="en-US" dirty="0"/>
              <a:t>One approach is to check for the NULL value:</a:t>
            </a:r>
          </a:p>
          <a:p>
            <a:pPr marL="0" indent="0">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a:t>
            </a:r>
          </a:p>
          <a:p>
            <a:pPr marL="0" indent="0">
              <a:buNone/>
            </a:pPr>
            <a:endParaRPr lang="en-US" dirty="0"/>
          </a:p>
          <a:p>
            <a:pPr marL="0" indent="0">
              <a:buNone/>
            </a:pPr>
            <a:r>
              <a:rPr lang="en-US" dirty="0"/>
              <a:t>An easier approach, in my opinion, is to make sure that the event can never be NULL, by adding a “do nothing” method in the classes’ constructor:</a:t>
            </a:r>
          </a:p>
          <a:p>
            <a:pPr marL="0" indent="0">
              <a:buNone/>
            </a:pPr>
            <a:endParaRPr lang="en-US" dirty="0"/>
          </a:p>
          <a:p>
            <a:pPr marL="0" indent="0">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doNothing</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foo() </a:t>
            </a:r>
          </a:p>
          <a:p>
            <a:pPr marL="0" indent="0">
              <a:buNone/>
            </a:pPr>
            <a:r>
              <a:rPr lang="en-US" dirty="0">
                <a:solidFill>
                  <a:srgbClr val="000000"/>
                </a:solidFill>
                <a:latin typeface="Consolas" panose="020B0609020204030204" pitchFamily="49" charset="0"/>
              </a:rPr>
              <a:t>{</a:t>
            </a:r>
          </a:p>
          <a:p>
            <a:pPr marL="0" indent="0">
              <a:buNone/>
            </a:pPr>
            <a:r>
              <a:rPr lang="en-US" dirty="0" err="1">
                <a:solidFill>
                  <a:srgbClr val="000000"/>
                </a:solidFill>
                <a:latin typeface="Consolas" panose="020B0609020204030204" pitchFamily="49" charset="0"/>
              </a:rPr>
              <a:t>CallOperation</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doNothing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09638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C83B-3CF8-4979-BF9E-F7071AC03DA0}"/>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3831EB1B-C50A-484C-834E-6DD5C6F8DBF3}"/>
              </a:ext>
            </a:extLst>
          </p:cNvPr>
          <p:cNvSpPr>
            <a:spLocks noGrp="1"/>
          </p:cNvSpPr>
          <p:nvPr>
            <p:ph idx="1"/>
          </p:nvPr>
        </p:nvSpPr>
        <p:spPr/>
        <p:txBody>
          <a:bodyPr/>
          <a:lstStyle/>
          <a:p>
            <a:pPr marL="0" indent="0">
              <a:buNone/>
            </a:pPr>
            <a:r>
              <a:rPr lang="en-US" dirty="0"/>
              <a:t>C# is, like Java, strongly typed. Every variable has to have a type at declaration. Java has some type inference with generics:</a:t>
            </a:r>
          </a:p>
          <a:p>
            <a:pPr marL="0" indent="0">
              <a:buNone/>
            </a:pPr>
            <a:r>
              <a:rPr lang="en-US" sz="2600" dirty="0">
                <a:solidFill>
                  <a:srgbClr val="000000"/>
                </a:solidFill>
                <a:latin typeface="Consolas" panose="020B0609020204030204" pitchFamily="49" charset="0"/>
              </a:rPr>
              <a:t>Map&lt;String, List&lt;String&gt;&gt; </a:t>
            </a:r>
            <a:r>
              <a:rPr lang="en-US" sz="2600" dirty="0" err="1">
                <a:solidFill>
                  <a:srgbClr val="000000"/>
                </a:solidFill>
                <a:latin typeface="Consolas" panose="020B0609020204030204" pitchFamily="49" charset="0"/>
              </a:rPr>
              <a:t>myMap</a:t>
            </a:r>
            <a:r>
              <a:rPr lang="en-US" sz="2600" dirty="0">
                <a:solidFill>
                  <a:srgbClr val="000000"/>
                </a:solidFill>
                <a:latin typeface="Consolas" panose="020B0609020204030204" pitchFamily="49" charset="0"/>
              </a:rPr>
              <a:t> = new HashMap&lt;&gt;();</a:t>
            </a:r>
          </a:p>
          <a:p>
            <a:pPr marL="0" indent="0">
              <a:buNone/>
            </a:pPr>
            <a:r>
              <a:rPr lang="en-US" dirty="0"/>
              <a:t>C# does so more simply, though:</a:t>
            </a:r>
          </a:p>
          <a:p>
            <a:pPr marL="0" indent="0">
              <a:buNone/>
            </a:pPr>
            <a:r>
              <a:rPr lang="en-US" sz="2600" dirty="0">
                <a:solidFill>
                  <a:srgbClr val="000000"/>
                </a:solidFill>
                <a:latin typeface="Consolas" panose="020B0609020204030204" pitchFamily="49" charset="0"/>
              </a:rPr>
              <a:t>var </a:t>
            </a:r>
            <a:r>
              <a:rPr lang="en-US" sz="2600" dirty="0" err="1">
                <a:solidFill>
                  <a:srgbClr val="000000"/>
                </a:solidFill>
                <a:latin typeface="Consolas" panose="020B0609020204030204" pitchFamily="49" charset="0"/>
              </a:rPr>
              <a:t>myMap</a:t>
            </a:r>
            <a:r>
              <a:rPr lang="en-US" sz="2600" dirty="0">
                <a:solidFill>
                  <a:srgbClr val="000000"/>
                </a:solidFill>
                <a:latin typeface="Consolas" panose="020B0609020204030204" pitchFamily="49" charset="0"/>
              </a:rPr>
              <a:t> = new Dictionary&lt;string, List&lt;string&gt;&gt;();</a:t>
            </a:r>
          </a:p>
          <a:p>
            <a:pPr marL="0" indent="0">
              <a:buNone/>
            </a:pPr>
            <a:r>
              <a:rPr lang="en-US" dirty="0"/>
              <a:t>This works with non-generics, as well:</a:t>
            </a:r>
          </a:p>
          <a:p>
            <a:pPr marL="0" indent="0">
              <a:buNone/>
            </a:pPr>
            <a:r>
              <a:rPr lang="en-US" sz="2600" dirty="0">
                <a:solidFill>
                  <a:srgbClr val="000000"/>
                </a:solidFill>
                <a:latin typeface="Consolas" panose="020B0609020204030204" pitchFamily="49" charset="0"/>
              </a:rPr>
              <a:t>var </a:t>
            </a:r>
            <a:r>
              <a:rPr lang="en-US" sz="2600" dirty="0" err="1">
                <a:solidFill>
                  <a:srgbClr val="000000"/>
                </a:solidFill>
                <a:latin typeface="Consolas" panose="020B0609020204030204" pitchFamily="49" charset="0"/>
              </a:rPr>
              <a:t>someInt</a:t>
            </a:r>
            <a:r>
              <a:rPr lang="en-US" sz="2600" dirty="0">
                <a:solidFill>
                  <a:srgbClr val="000000"/>
                </a:solidFill>
                <a:latin typeface="Consolas" panose="020B0609020204030204" pitchFamily="49" charset="0"/>
              </a:rPr>
              <a:t> = 0;</a:t>
            </a:r>
          </a:p>
          <a:p>
            <a:pPr marL="0" indent="0">
              <a:buNone/>
            </a:pPr>
            <a:r>
              <a:rPr lang="en-US" sz="2600" dirty="0">
                <a:solidFill>
                  <a:srgbClr val="000000"/>
                </a:solidFill>
                <a:latin typeface="Consolas" panose="020B0609020204030204" pitchFamily="49" charset="0"/>
              </a:rPr>
              <a:t>var </a:t>
            </a:r>
            <a:r>
              <a:rPr lang="en-US" sz="2600" dirty="0" err="1">
                <a:solidFill>
                  <a:srgbClr val="000000"/>
                </a:solidFill>
                <a:latin typeface="Consolas" panose="020B0609020204030204" pitchFamily="49" charset="0"/>
              </a:rPr>
              <a:t>someString</a:t>
            </a:r>
            <a:r>
              <a:rPr lang="en-US" sz="2600" dirty="0">
                <a:solidFill>
                  <a:srgbClr val="000000"/>
                </a:solidFill>
                <a:latin typeface="Consolas" panose="020B0609020204030204" pitchFamily="49" charset="0"/>
              </a:rPr>
              <a:t> = “hello”;</a:t>
            </a:r>
          </a:p>
        </p:txBody>
      </p:sp>
    </p:spTree>
    <p:extLst>
      <p:ext uri="{BB962C8B-B14F-4D97-AF65-F5344CB8AC3E}">
        <p14:creationId xmlns:p14="http://schemas.microsoft.com/office/powerpoint/2010/main" val="46470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D492-9C05-405A-B1E0-C6F6CCB98E2C}"/>
              </a:ext>
            </a:extLst>
          </p:cNvPr>
          <p:cNvSpPr>
            <a:spLocks noGrp="1"/>
          </p:cNvSpPr>
          <p:nvPr>
            <p:ph type="title"/>
          </p:nvPr>
        </p:nvSpPr>
        <p:spPr/>
        <p:txBody>
          <a:bodyPr/>
          <a:lstStyle/>
          <a:p>
            <a:r>
              <a:rPr lang="en-US" dirty="0"/>
              <a:t>Annotations vs Attributes</a:t>
            </a:r>
          </a:p>
        </p:txBody>
      </p:sp>
      <p:sp>
        <p:nvSpPr>
          <p:cNvPr id="3" name="Content Placeholder 2">
            <a:extLst>
              <a:ext uri="{FF2B5EF4-FFF2-40B4-BE49-F238E27FC236}">
                <a16:creationId xmlns:a16="http://schemas.microsoft.com/office/drawing/2014/main" id="{E9B7F371-92F1-4A3E-8FF9-E19F6F3CB605}"/>
              </a:ext>
            </a:extLst>
          </p:cNvPr>
          <p:cNvSpPr>
            <a:spLocks noGrp="1"/>
          </p:cNvSpPr>
          <p:nvPr>
            <p:ph idx="1"/>
          </p:nvPr>
        </p:nvSpPr>
        <p:spPr/>
        <p:txBody>
          <a:bodyPr>
            <a:normAutofit/>
          </a:bodyPr>
          <a:lstStyle/>
          <a:p>
            <a:pPr marL="0" indent="0">
              <a:buNone/>
            </a:pPr>
            <a:r>
              <a:rPr lang="en-US" dirty="0"/>
              <a:t>Java @ annotations (like @Override) are similar to C# attributes. Annotations are based on interfaces. C# derives attributes from Attribute:</a:t>
            </a:r>
          </a:p>
          <a:p>
            <a:pPr marL="0" indent="0">
              <a:buNone/>
            </a:pPr>
            <a:r>
              <a:rPr lang="en-US" sz="2600" dirty="0">
                <a:solidFill>
                  <a:srgbClr val="000000"/>
                </a:solidFill>
                <a:latin typeface="Consolas" panose="020B0609020204030204" pitchFamily="49" charset="0"/>
              </a:rPr>
              <a:t>public class </a:t>
            </a:r>
            <a:r>
              <a:rPr lang="en-US" sz="2600" dirty="0" err="1">
                <a:solidFill>
                  <a:srgbClr val="000000"/>
                </a:solidFill>
                <a:latin typeface="Consolas" panose="020B0609020204030204" pitchFamily="49" charset="0"/>
              </a:rPr>
              <a:t>MySpecialAttribute</a:t>
            </a:r>
            <a:r>
              <a:rPr lang="en-US" sz="2600" dirty="0">
                <a:solidFill>
                  <a:srgbClr val="000000"/>
                </a:solidFill>
                <a:latin typeface="Consolas" panose="020B0609020204030204" pitchFamily="49" charset="0"/>
              </a:rPr>
              <a:t> : Attribute { }</a:t>
            </a:r>
          </a:p>
          <a:p>
            <a:pPr marL="0" indent="0">
              <a:buNone/>
            </a:pPr>
            <a:r>
              <a:rPr lang="en-US" sz="2600" dirty="0">
                <a:solidFill>
                  <a:srgbClr val="000000"/>
                </a:solidFill>
                <a:latin typeface="Consolas" panose="020B0609020204030204" pitchFamily="49" charset="0"/>
              </a:rPr>
              <a:t>[</a:t>
            </a:r>
            <a:r>
              <a:rPr lang="en-US" sz="2600" dirty="0" err="1">
                <a:solidFill>
                  <a:srgbClr val="000000"/>
                </a:solidFill>
                <a:latin typeface="Consolas" panose="020B0609020204030204" pitchFamily="49" charset="0"/>
              </a:rPr>
              <a:t>MySpecial</a:t>
            </a:r>
            <a:r>
              <a:rPr lang="en-US" sz="2600" dirty="0">
                <a:solidFill>
                  <a:srgbClr val="000000"/>
                </a:solidFill>
                <a:latin typeface="Consolas" panose="020B0609020204030204" pitchFamily="49" charset="0"/>
              </a:rPr>
              <a:t>]</a:t>
            </a:r>
          </a:p>
          <a:p>
            <a:pPr marL="0" indent="0">
              <a:buNone/>
            </a:pPr>
            <a:r>
              <a:rPr lang="en-US" sz="2600" dirty="0">
                <a:solidFill>
                  <a:srgbClr val="000000"/>
                </a:solidFill>
                <a:latin typeface="Consolas" panose="020B0609020204030204" pitchFamily="49" charset="0"/>
              </a:rPr>
              <a:t>public class </a:t>
            </a:r>
            <a:r>
              <a:rPr lang="en-US" sz="2600" dirty="0" err="1">
                <a:solidFill>
                  <a:srgbClr val="000000"/>
                </a:solidFill>
                <a:latin typeface="Consolas" panose="020B0609020204030204" pitchFamily="49" charset="0"/>
              </a:rPr>
              <a:t>SomeOtherClass</a:t>
            </a:r>
            <a:r>
              <a:rPr lang="en-US" sz="2600" dirty="0">
                <a:solidFill>
                  <a:srgbClr val="000000"/>
                </a:solidFill>
                <a:latin typeface="Consolas" panose="020B0609020204030204" pitchFamily="49" charset="0"/>
              </a:rPr>
              <a:t> { }</a:t>
            </a:r>
          </a:p>
          <a:p>
            <a:pPr marL="0" indent="0">
              <a:buNone/>
            </a:pPr>
            <a:endParaRPr lang="en-US" sz="2600" dirty="0">
              <a:solidFill>
                <a:srgbClr val="000000"/>
              </a:solidFill>
              <a:latin typeface="Consolas" panose="020B0609020204030204" pitchFamily="49" charset="0"/>
            </a:endParaRPr>
          </a:p>
          <a:p>
            <a:pPr marL="0" indent="0">
              <a:buNone/>
            </a:pPr>
            <a:r>
              <a:rPr lang="en-US" dirty="0"/>
              <a:t>C# doesn’t use attributes in the base language (like @override), but they are used by a number of framework and third party classes.</a:t>
            </a:r>
          </a:p>
        </p:txBody>
      </p:sp>
    </p:spTree>
    <p:extLst>
      <p:ext uri="{BB962C8B-B14F-4D97-AF65-F5344CB8AC3E}">
        <p14:creationId xmlns:p14="http://schemas.microsoft.com/office/powerpoint/2010/main" val="86109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4635-276D-432E-8747-3AD8AAE5EB29}"/>
              </a:ext>
            </a:extLst>
          </p:cNvPr>
          <p:cNvSpPr>
            <a:spLocks noGrp="1"/>
          </p:cNvSpPr>
          <p:nvPr>
            <p:ph type="title"/>
          </p:nvPr>
        </p:nvSpPr>
        <p:spPr/>
        <p:txBody>
          <a:bodyPr/>
          <a:lstStyle/>
          <a:p>
            <a:r>
              <a:rPr lang="en-US" dirty="0"/>
              <a:t>Minor differences:</a:t>
            </a:r>
          </a:p>
        </p:txBody>
      </p:sp>
      <p:graphicFrame>
        <p:nvGraphicFramePr>
          <p:cNvPr id="4" name="Table 3">
            <a:extLst>
              <a:ext uri="{FF2B5EF4-FFF2-40B4-BE49-F238E27FC236}">
                <a16:creationId xmlns:a16="http://schemas.microsoft.com/office/drawing/2014/main" id="{EDA2EB6E-70A1-4A59-B3E8-B392F972D831}"/>
              </a:ext>
            </a:extLst>
          </p:cNvPr>
          <p:cNvGraphicFramePr>
            <a:graphicFrameLocks noGrp="1"/>
          </p:cNvGraphicFramePr>
          <p:nvPr>
            <p:extLst>
              <p:ext uri="{D42A27DB-BD31-4B8C-83A1-F6EECF244321}">
                <p14:modId xmlns:p14="http://schemas.microsoft.com/office/powerpoint/2010/main" val="450014909"/>
              </p:ext>
            </p:extLst>
          </p:nvPr>
        </p:nvGraphicFramePr>
        <p:xfrm>
          <a:off x="1133642" y="1520964"/>
          <a:ext cx="9598526" cy="5036673"/>
        </p:xfrm>
        <a:graphic>
          <a:graphicData uri="http://schemas.openxmlformats.org/drawingml/2006/table">
            <a:tbl>
              <a:tblPr firstRow="1" bandRow="1">
                <a:tableStyleId>{5C22544A-7EE6-4342-B048-85BDC9FD1C3A}</a:tableStyleId>
              </a:tblPr>
              <a:tblGrid>
                <a:gridCol w="4799263">
                  <a:extLst>
                    <a:ext uri="{9D8B030D-6E8A-4147-A177-3AD203B41FA5}">
                      <a16:colId xmlns:a16="http://schemas.microsoft.com/office/drawing/2014/main" val="2528205392"/>
                    </a:ext>
                  </a:extLst>
                </a:gridCol>
                <a:gridCol w="4799263">
                  <a:extLst>
                    <a:ext uri="{9D8B030D-6E8A-4147-A177-3AD203B41FA5}">
                      <a16:colId xmlns:a16="http://schemas.microsoft.com/office/drawing/2014/main" val="1558517134"/>
                    </a:ext>
                  </a:extLst>
                </a:gridCol>
              </a:tblGrid>
              <a:tr h="601959">
                <a:tc>
                  <a:txBody>
                    <a:bodyPr/>
                    <a:lstStyle/>
                    <a:p>
                      <a:r>
                        <a:rPr lang="en-US" sz="2800" dirty="0"/>
                        <a:t>Java</a:t>
                      </a:r>
                    </a:p>
                  </a:txBody>
                  <a:tcPr/>
                </a:tc>
                <a:tc>
                  <a:txBody>
                    <a:bodyPr/>
                    <a:lstStyle/>
                    <a:p>
                      <a:r>
                        <a:rPr lang="en-US" sz="2800" dirty="0"/>
                        <a:t>C#</a:t>
                      </a:r>
                    </a:p>
                  </a:txBody>
                  <a:tcPr/>
                </a:tc>
                <a:extLst>
                  <a:ext uri="{0D108BD9-81ED-4DB2-BD59-A6C34878D82A}">
                    <a16:rowId xmlns:a16="http://schemas.microsoft.com/office/drawing/2014/main" val="3734170186"/>
                  </a:ext>
                </a:extLst>
              </a:tr>
              <a:tr h="601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for (x : </a:t>
                      </a:r>
                      <a:r>
                        <a:rPr lang="en-US" sz="2400" dirty="0" err="1"/>
                        <a:t>someCollection</a:t>
                      </a: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foreach (x in </a:t>
                      </a:r>
                      <a:r>
                        <a:rPr lang="en-US" sz="2400" dirty="0" err="1"/>
                        <a:t>someCollection</a:t>
                      </a:r>
                      <a:r>
                        <a:rPr lang="en-US" sz="2400" dirty="0"/>
                        <a:t>)</a:t>
                      </a:r>
                    </a:p>
                  </a:txBody>
                  <a:tcPr/>
                </a:tc>
                <a:extLst>
                  <a:ext uri="{0D108BD9-81ED-4DB2-BD59-A6C34878D82A}">
                    <a16:rowId xmlns:a16="http://schemas.microsoft.com/office/drawing/2014/main" val="2723125843"/>
                  </a:ext>
                </a:extLst>
              </a:tr>
              <a:tr h="601959">
                <a:tc>
                  <a:txBody>
                    <a:bodyPr/>
                    <a:lstStyle/>
                    <a:p>
                      <a:r>
                        <a:rPr lang="en-US" sz="2400" kern="1200" dirty="0">
                          <a:solidFill>
                            <a:schemeClr val="dk1"/>
                          </a:solidFill>
                          <a:latin typeface="+mn-lt"/>
                          <a:ea typeface="+mn-ea"/>
                          <a:cs typeface="+mn-cs"/>
                        </a:rPr>
                        <a:t>static void fun(int ...a) </a:t>
                      </a:r>
                    </a:p>
                  </a:txBody>
                  <a:tcPr/>
                </a:tc>
                <a:tc>
                  <a:txBody>
                    <a:bodyPr/>
                    <a:lstStyle/>
                    <a:p>
                      <a:r>
                        <a:rPr lang="en-US" sz="2400" kern="1200" dirty="0">
                          <a:solidFill>
                            <a:schemeClr val="dk1"/>
                          </a:solidFill>
                          <a:latin typeface="+mn-lt"/>
                          <a:ea typeface="+mn-ea"/>
                          <a:cs typeface="+mn-cs"/>
                        </a:rPr>
                        <a:t>static void fun(params int[] a)</a:t>
                      </a:r>
                    </a:p>
                  </a:txBody>
                  <a:tcPr/>
                </a:tc>
                <a:extLst>
                  <a:ext uri="{0D108BD9-81ED-4DB2-BD59-A6C34878D82A}">
                    <a16:rowId xmlns:a16="http://schemas.microsoft.com/office/drawing/2014/main" val="1961247095"/>
                  </a:ext>
                </a:extLst>
              </a:tr>
              <a:tr h="601959">
                <a:tc>
                  <a:txBody>
                    <a:bodyPr/>
                    <a:lstStyle/>
                    <a:p>
                      <a:pPr rtl="0" fontAlgn="base"/>
                      <a:r>
                        <a:rPr lang="en-US" sz="2400" kern="1200" dirty="0">
                          <a:solidFill>
                            <a:schemeClr val="dk1"/>
                          </a:solidFill>
                          <a:latin typeface="+mn-lt"/>
                          <a:ea typeface="+mn-ea"/>
                          <a:cs typeface="+mn-cs"/>
                        </a:rPr>
                        <a:t>@Override    void show() </a:t>
                      </a:r>
                    </a:p>
                    <a:p>
                      <a:endParaRPr lang="en-US" sz="2400" kern="1200" dirty="0">
                        <a:solidFill>
                          <a:schemeClr val="dk1"/>
                        </a:solidFill>
                        <a:latin typeface="+mn-lt"/>
                        <a:ea typeface="+mn-ea"/>
                        <a:cs typeface="+mn-cs"/>
                      </a:endParaRPr>
                    </a:p>
                  </a:txBody>
                  <a:tcPr/>
                </a:tc>
                <a:tc>
                  <a:txBody>
                    <a:bodyPr/>
                    <a:lstStyle/>
                    <a:p>
                      <a:r>
                        <a:rPr lang="en-US" sz="2400" kern="1200" dirty="0">
                          <a:solidFill>
                            <a:schemeClr val="dk1"/>
                          </a:solidFill>
                          <a:latin typeface="+mn-lt"/>
                          <a:ea typeface="+mn-ea"/>
                          <a:cs typeface="+mn-cs"/>
                        </a:rPr>
                        <a:t>void override show()</a:t>
                      </a:r>
                    </a:p>
                  </a:txBody>
                  <a:tcPr/>
                </a:tc>
                <a:extLst>
                  <a:ext uri="{0D108BD9-81ED-4DB2-BD59-A6C34878D82A}">
                    <a16:rowId xmlns:a16="http://schemas.microsoft.com/office/drawing/2014/main" val="2846831360"/>
                  </a:ext>
                </a:extLst>
              </a:tr>
              <a:tr h="601959">
                <a:tc>
                  <a:txBody>
                    <a:bodyPr/>
                    <a:lstStyle/>
                    <a:p>
                      <a:endParaRPr lang="en-US"/>
                    </a:p>
                  </a:txBody>
                  <a:tcPr/>
                </a:tc>
                <a:tc>
                  <a:txBody>
                    <a:bodyPr/>
                    <a:lstStyle/>
                    <a:p>
                      <a:endParaRPr lang="en-US" dirty="0"/>
                    </a:p>
                  </a:txBody>
                  <a:tcPr/>
                </a:tc>
                <a:extLst>
                  <a:ext uri="{0D108BD9-81ED-4DB2-BD59-A6C34878D82A}">
                    <a16:rowId xmlns:a16="http://schemas.microsoft.com/office/drawing/2014/main" val="325124305"/>
                  </a:ext>
                </a:extLst>
              </a:tr>
              <a:tr h="601959">
                <a:tc>
                  <a:txBody>
                    <a:bodyPr/>
                    <a:lstStyle/>
                    <a:p>
                      <a:endParaRPr lang="en-US"/>
                    </a:p>
                  </a:txBody>
                  <a:tcPr/>
                </a:tc>
                <a:tc>
                  <a:txBody>
                    <a:bodyPr/>
                    <a:lstStyle/>
                    <a:p>
                      <a:endParaRPr lang="en-US"/>
                    </a:p>
                  </a:txBody>
                  <a:tcPr/>
                </a:tc>
                <a:extLst>
                  <a:ext uri="{0D108BD9-81ED-4DB2-BD59-A6C34878D82A}">
                    <a16:rowId xmlns:a16="http://schemas.microsoft.com/office/drawing/2014/main" val="4047455863"/>
                  </a:ext>
                </a:extLst>
              </a:tr>
              <a:tr h="601959">
                <a:tc>
                  <a:txBody>
                    <a:bodyPr/>
                    <a:lstStyle/>
                    <a:p>
                      <a:endParaRPr lang="en-US"/>
                    </a:p>
                  </a:txBody>
                  <a:tcPr/>
                </a:tc>
                <a:tc>
                  <a:txBody>
                    <a:bodyPr/>
                    <a:lstStyle/>
                    <a:p>
                      <a:endParaRPr lang="en-US"/>
                    </a:p>
                  </a:txBody>
                  <a:tcPr/>
                </a:tc>
                <a:extLst>
                  <a:ext uri="{0D108BD9-81ED-4DB2-BD59-A6C34878D82A}">
                    <a16:rowId xmlns:a16="http://schemas.microsoft.com/office/drawing/2014/main" val="3519296663"/>
                  </a:ext>
                </a:extLst>
              </a:tr>
              <a:tr h="601959">
                <a:tc>
                  <a:txBody>
                    <a:bodyPr/>
                    <a:lstStyle/>
                    <a:p>
                      <a:endParaRPr lang="en-US"/>
                    </a:p>
                  </a:txBody>
                  <a:tcPr/>
                </a:tc>
                <a:tc>
                  <a:txBody>
                    <a:bodyPr/>
                    <a:lstStyle/>
                    <a:p>
                      <a:endParaRPr lang="en-US" dirty="0"/>
                    </a:p>
                  </a:txBody>
                  <a:tcPr/>
                </a:tc>
                <a:extLst>
                  <a:ext uri="{0D108BD9-81ED-4DB2-BD59-A6C34878D82A}">
                    <a16:rowId xmlns:a16="http://schemas.microsoft.com/office/drawing/2014/main" val="851111508"/>
                  </a:ext>
                </a:extLst>
              </a:tr>
            </a:tbl>
          </a:graphicData>
        </a:graphic>
      </p:graphicFrame>
    </p:spTree>
    <p:extLst>
      <p:ext uri="{BB962C8B-B14F-4D97-AF65-F5344CB8AC3E}">
        <p14:creationId xmlns:p14="http://schemas.microsoft.com/office/powerpoint/2010/main" val="119655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A3B-518B-482F-B6D0-182C9E96416B}"/>
              </a:ext>
            </a:extLst>
          </p:cNvPr>
          <p:cNvSpPr>
            <a:spLocks noGrp="1"/>
          </p:cNvSpPr>
          <p:nvPr>
            <p:ph type="title"/>
          </p:nvPr>
        </p:nvSpPr>
        <p:spPr/>
        <p:txBody>
          <a:bodyPr/>
          <a:lstStyle/>
          <a:p>
            <a:r>
              <a:rPr lang="en-US" dirty="0"/>
              <a:t>Safety</a:t>
            </a:r>
          </a:p>
        </p:txBody>
      </p:sp>
      <p:sp>
        <p:nvSpPr>
          <p:cNvPr id="3" name="Content Placeholder 2">
            <a:extLst>
              <a:ext uri="{FF2B5EF4-FFF2-40B4-BE49-F238E27FC236}">
                <a16:creationId xmlns:a16="http://schemas.microsoft.com/office/drawing/2014/main" id="{6A471C83-1F98-443F-8AED-35A95D4EB537}"/>
              </a:ext>
            </a:extLst>
          </p:cNvPr>
          <p:cNvSpPr>
            <a:spLocks noGrp="1"/>
          </p:cNvSpPr>
          <p:nvPr>
            <p:ph idx="1"/>
          </p:nvPr>
        </p:nvSpPr>
        <p:spPr>
          <a:xfrm>
            <a:off x="838200" y="1825625"/>
            <a:ext cx="10515600" cy="4667250"/>
          </a:xfrm>
        </p:spPr>
        <p:txBody>
          <a:bodyPr>
            <a:normAutofit/>
          </a:bodyPr>
          <a:lstStyle/>
          <a:p>
            <a:pPr marL="0" indent="0">
              <a:buNone/>
            </a:pPr>
            <a:r>
              <a:rPr lang="en-US" dirty="0"/>
              <a:t>Java has no mechanism to let you play with raw pointers or memory. C# has unsafe – this gives you C level access to pointers, memory and casts:</a:t>
            </a:r>
          </a:p>
          <a:p>
            <a:pPr marL="0" indent="0">
              <a:buNone/>
            </a:pPr>
            <a:endParaRPr lang="en-US" dirty="0"/>
          </a:p>
          <a:p>
            <a:pPr marL="0" indent="0">
              <a:buNone/>
            </a:pPr>
            <a:r>
              <a:rPr lang="en-US" altLang="en-US" dirty="0">
                <a:solidFill>
                  <a:srgbClr val="000000"/>
                </a:solidFill>
                <a:latin typeface="Consolas" panose="020B0609020204030204" pitchFamily="49" charset="0"/>
              </a:rPr>
              <a:t>unsafe void Foo() {</a:t>
            </a:r>
          </a:p>
          <a:p>
            <a:pPr marL="0" indent="0">
              <a:buNone/>
            </a:pPr>
            <a:r>
              <a:rPr lang="en-US" altLang="en-US" dirty="0">
                <a:solidFill>
                  <a:srgbClr val="000000"/>
                </a:solidFill>
                <a:latin typeface="Consolas" panose="020B0609020204030204" pitchFamily="49" charset="0"/>
              </a:rPr>
              <a:t>   char* </a:t>
            </a:r>
            <a:r>
              <a:rPr lang="en-US" altLang="en-US" dirty="0" err="1">
                <a:solidFill>
                  <a:srgbClr val="000000"/>
                </a:solidFill>
                <a:latin typeface="Consolas" panose="020B0609020204030204" pitchFamily="49" charset="0"/>
              </a:rPr>
              <a:t>buf</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stackalloc</a:t>
            </a:r>
            <a:r>
              <a:rPr lang="en-US" altLang="en-US" dirty="0">
                <a:solidFill>
                  <a:srgbClr val="000000"/>
                </a:solidFill>
                <a:latin typeface="Consolas" panose="020B0609020204030204" pitchFamily="49" charset="0"/>
              </a:rPr>
              <a:t> char[256];</a:t>
            </a:r>
          </a:p>
          <a:p>
            <a:pPr marL="0" indent="0">
              <a:buNone/>
            </a:pPr>
            <a:r>
              <a:rPr lang="en-US" altLang="en-US" dirty="0">
                <a:solidFill>
                  <a:srgbClr val="000000"/>
                </a:solidFill>
                <a:latin typeface="Consolas" panose="020B0609020204030204" pitchFamily="49" charset="0"/>
              </a:rPr>
              <a:t>   for (char* p = </a:t>
            </a:r>
            <a:r>
              <a:rPr lang="en-US" altLang="en-US" dirty="0" err="1">
                <a:solidFill>
                  <a:srgbClr val="000000"/>
                </a:solidFill>
                <a:latin typeface="Consolas" panose="020B0609020204030204" pitchFamily="49" charset="0"/>
              </a:rPr>
              <a:t>buf</a:t>
            </a:r>
            <a:r>
              <a:rPr lang="en-US" altLang="en-US" dirty="0">
                <a:solidFill>
                  <a:srgbClr val="000000"/>
                </a:solidFill>
                <a:latin typeface="Consolas" panose="020B0609020204030204" pitchFamily="49" charset="0"/>
              </a:rPr>
              <a:t>; p &lt; </a:t>
            </a:r>
            <a:r>
              <a:rPr lang="en-US" altLang="en-US" dirty="0" err="1">
                <a:solidFill>
                  <a:srgbClr val="000000"/>
                </a:solidFill>
                <a:latin typeface="Consolas" panose="020B0609020204030204" pitchFamily="49" charset="0"/>
              </a:rPr>
              <a:t>buf</a:t>
            </a:r>
            <a:r>
              <a:rPr lang="en-US" altLang="en-US" dirty="0">
                <a:solidFill>
                  <a:srgbClr val="000000"/>
                </a:solidFill>
                <a:latin typeface="Consolas" panose="020B0609020204030204" pitchFamily="49" charset="0"/>
              </a:rPr>
              <a:t> + 256; p++) *p = 0;</a:t>
            </a:r>
          </a:p>
          <a:p>
            <a:pPr marL="0" indent="0">
              <a:buNone/>
            </a:pPr>
            <a:r>
              <a:rPr lang="en-US" alt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30081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E09-2EC7-44ED-9D23-56F35D681EA6}"/>
              </a:ext>
            </a:extLst>
          </p:cNvPr>
          <p:cNvSpPr>
            <a:spLocks noGrp="1"/>
          </p:cNvSpPr>
          <p:nvPr>
            <p:ph type="title"/>
          </p:nvPr>
        </p:nvSpPr>
        <p:spPr/>
        <p:txBody>
          <a:bodyPr/>
          <a:lstStyle/>
          <a:p>
            <a:r>
              <a:rPr lang="en-US" dirty="0"/>
              <a:t>Reasons not to learn C#</a:t>
            </a:r>
          </a:p>
        </p:txBody>
      </p:sp>
      <p:sp>
        <p:nvSpPr>
          <p:cNvPr id="3" name="Content Placeholder 2">
            <a:extLst>
              <a:ext uri="{FF2B5EF4-FFF2-40B4-BE49-F238E27FC236}">
                <a16:creationId xmlns:a16="http://schemas.microsoft.com/office/drawing/2014/main" id="{4096AA7C-B887-489A-B477-3C6ECFF2A7E0}"/>
              </a:ext>
            </a:extLst>
          </p:cNvPr>
          <p:cNvSpPr>
            <a:spLocks noGrp="1"/>
          </p:cNvSpPr>
          <p:nvPr>
            <p:ph idx="1"/>
          </p:nvPr>
        </p:nvSpPr>
        <p:spPr>
          <a:xfrm>
            <a:off x="838200" y="1427747"/>
            <a:ext cx="10515600" cy="4749216"/>
          </a:xfrm>
        </p:spPr>
        <p:txBody>
          <a:bodyPr>
            <a:normAutofit/>
          </a:bodyPr>
          <a:lstStyle/>
          <a:p>
            <a:pPr marL="0" indent="0">
              <a:buNone/>
            </a:pPr>
            <a:r>
              <a:rPr lang="en-US" dirty="0"/>
              <a:t>Closed Source</a:t>
            </a:r>
          </a:p>
          <a:p>
            <a:pPr marL="0" indent="0">
              <a:buNone/>
            </a:pPr>
            <a:r>
              <a:rPr lang="en-US" dirty="0"/>
              <a:t>Makes Windows Software Only</a:t>
            </a:r>
          </a:p>
          <a:p>
            <a:pPr marL="0" indent="0">
              <a:buNone/>
            </a:pPr>
            <a:r>
              <a:rPr lang="en-US" dirty="0"/>
              <a:t>Slow Execution Speed</a:t>
            </a:r>
          </a:p>
          <a:p>
            <a:pPr marL="0" indent="0">
              <a:buNone/>
            </a:pPr>
            <a:r>
              <a:rPr lang="en-US" dirty="0"/>
              <a:t>No one uses it</a:t>
            </a:r>
          </a:p>
          <a:p>
            <a:pPr marL="0" indent="0">
              <a:buNone/>
            </a:pPr>
            <a:r>
              <a:rPr lang="en-US" dirty="0"/>
              <a:t>It’s hard</a:t>
            </a:r>
          </a:p>
          <a:p>
            <a:pPr marL="0" indent="0">
              <a:buNone/>
            </a:pPr>
            <a:r>
              <a:rPr lang="en-US" dirty="0"/>
              <a:t>Requires Windows to Compile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6220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9A3B-518B-482F-B6D0-182C9E96416B}"/>
              </a:ext>
            </a:extLst>
          </p:cNvPr>
          <p:cNvSpPr>
            <a:spLocks noGrp="1"/>
          </p:cNvSpPr>
          <p:nvPr>
            <p:ph type="title"/>
          </p:nvPr>
        </p:nvSpPr>
        <p:spPr/>
        <p:txBody>
          <a:bodyPr/>
          <a:lstStyle/>
          <a:p>
            <a:r>
              <a:rPr lang="en-US" dirty="0"/>
              <a:t>Safety - 2</a:t>
            </a:r>
          </a:p>
        </p:txBody>
      </p:sp>
      <p:sp>
        <p:nvSpPr>
          <p:cNvPr id="3" name="Content Placeholder 2">
            <a:extLst>
              <a:ext uri="{FF2B5EF4-FFF2-40B4-BE49-F238E27FC236}">
                <a16:creationId xmlns:a16="http://schemas.microsoft.com/office/drawing/2014/main" id="{6A471C83-1F98-443F-8AED-35A95D4EB537}"/>
              </a:ext>
            </a:extLst>
          </p:cNvPr>
          <p:cNvSpPr>
            <a:spLocks noGrp="1"/>
          </p:cNvSpPr>
          <p:nvPr>
            <p:ph idx="1"/>
          </p:nvPr>
        </p:nvSpPr>
        <p:spPr>
          <a:xfrm>
            <a:off x="838200" y="1825625"/>
            <a:ext cx="10515600" cy="4667250"/>
          </a:xfrm>
        </p:spPr>
        <p:txBody>
          <a:bodyPr>
            <a:normAutofit/>
          </a:bodyPr>
          <a:lstStyle/>
          <a:p>
            <a:pPr marL="0" indent="0">
              <a:buNone/>
            </a:pPr>
            <a:r>
              <a:rPr lang="en-US" dirty="0"/>
              <a:t>Another safety consideration is overflow/underflow. What happens if you do this in Java:</a:t>
            </a:r>
          </a:p>
          <a:p>
            <a:pPr marL="0" indent="0">
              <a:buNone/>
            </a:pPr>
            <a:r>
              <a:rPr lang="en-US" altLang="en-US" dirty="0">
                <a:solidFill>
                  <a:srgbClr val="000000"/>
                </a:solidFill>
                <a:latin typeface="Consolas" panose="020B0609020204030204" pitchFamily="49" charset="0"/>
              </a:rPr>
              <a:t>int x = 2000000000 + 2000000000; </a:t>
            </a:r>
          </a:p>
          <a:p>
            <a:pPr marL="0" indent="0">
              <a:buNone/>
            </a:pPr>
            <a:endParaRPr lang="en-US" altLang="en-US" dirty="0"/>
          </a:p>
          <a:p>
            <a:pPr marL="0" indent="0">
              <a:buNone/>
            </a:pPr>
            <a:r>
              <a:rPr lang="en-US" altLang="en-US" dirty="0"/>
              <a:t>x == -294967296!!! The value we tried to put into x was too big.</a:t>
            </a:r>
          </a:p>
          <a:p>
            <a:pPr marL="0" indent="0">
              <a:buNone/>
            </a:pPr>
            <a:endParaRPr lang="en-US" altLang="en-US" dirty="0"/>
          </a:p>
          <a:p>
            <a:pPr marL="0" indent="0">
              <a:buNone/>
            </a:pPr>
            <a:r>
              <a:rPr lang="en-US" altLang="en-US" dirty="0"/>
              <a:t>In C#, there is a compiler flag that will cause this statement to throw an exception. Because it is slower, it can be turned off at compile time.</a:t>
            </a:r>
          </a:p>
          <a:p>
            <a:pPr marL="0" indent="0">
              <a:buNone/>
            </a:pPr>
            <a:endParaRPr lang="en-US" dirty="0"/>
          </a:p>
        </p:txBody>
      </p:sp>
    </p:spTree>
    <p:extLst>
      <p:ext uri="{BB962C8B-B14F-4D97-AF65-F5344CB8AC3E}">
        <p14:creationId xmlns:p14="http://schemas.microsoft.com/office/powerpoint/2010/main" val="360103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279C-FCA6-4B66-913D-E8C5724A9067}"/>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B3653FD8-CBA1-496C-9754-0B1A8CBA0B40}"/>
              </a:ext>
            </a:extLst>
          </p:cNvPr>
          <p:cNvSpPr>
            <a:spLocks noGrp="1"/>
          </p:cNvSpPr>
          <p:nvPr>
            <p:ph idx="1"/>
          </p:nvPr>
        </p:nvSpPr>
        <p:spPr/>
        <p:txBody>
          <a:bodyPr/>
          <a:lstStyle/>
          <a:p>
            <a:pPr marL="0" indent="0">
              <a:buNone/>
            </a:pPr>
            <a:r>
              <a:rPr lang="en-US" dirty="0"/>
              <a:t>C# does not check exceptions in the same way that Java does. You can choose to handle an exception or not, but you don’t have to acknowledge that the exception could be thrown.</a:t>
            </a:r>
          </a:p>
        </p:txBody>
      </p:sp>
      <p:pic>
        <p:nvPicPr>
          <p:cNvPr id="8194" name="Picture 2" descr="Image result for exception meme">
            <a:extLst>
              <a:ext uri="{FF2B5EF4-FFF2-40B4-BE49-F238E27FC236}">
                <a16:creationId xmlns:a16="http://schemas.microsoft.com/office/drawing/2014/main" id="{7DE295CE-6D46-4373-A88B-0988DED9C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227" y="3691188"/>
            <a:ext cx="57150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33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558F-12BD-4113-852C-254DBB8186D3}"/>
              </a:ext>
            </a:extLst>
          </p:cNvPr>
          <p:cNvSpPr>
            <a:spLocks noGrp="1"/>
          </p:cNvSpPr>
          <p:nvPr>
            <p:ph type="title"/>
          </p:nvPr>
        </p:nvSpPr>
        <p:spPr/>
        <p:txBody>
          <a:bodyPr/>
          <a:lstStyle/>
          <a:p>
            <a:r>
              <a:rPr lang="en-US" dirty="0"/>
              <a:t>Parameter Madness</a:t>
            </a:r>
          </a:p>
        </p:txBody>
      </p:sp>
      <p:sp>
        <p:nvSpPr>
          <p:cNvPr id="3" name="Content Placeholder 2">
            <a:extLst>
              <a:ext uri="{FF2B5EF4-FFF2-40B4-BE49-F238E27FC236}">
                <a16:creationId xmlns:a16="http://schemas.microsoft.com/office/drawing/2014/main" id="{D698717E-DFAD-482D-B1CA-12307A23547A}"/>
              </a:ext>
            </a:extLst>
          </p:cNvPr>
          <p:cNvSpPr>
            <a:spLocks noGrp="1"/>
          </p:cNvSpPr>
          <p:nvPr>
            <p:ph idx="1"/>
          </p:nvPr>
        </p:nvSpPr>
        <p:spPr/>
        <p:txBody>
          <a:bodyPr/>
          <a:lstStyle/>
          <a:p>
            <a:pPr marL="0" indent="0">
              <a:buNone/>
            </a:pPr>
            <a:r>
              <a:rPr lang="en-US" dirty="0"/>
              <a:t>As you know, Java allows only one return value from a method.</a:t>
            </a:r>
          </a:p>
          <a:p>
            <a:pPr marL="0" indent="0">
              <a:buNone/>
            </a:pPr>
            <a:r>
              <a:rPr lang="en-US" dirty="0"/>
              <a:t>C# allows only one return value as well, but it offers me two other options:</a:t>
            </a:r>
          </a:p>
          <a:p>
            <a:pPr marL="0" indent="0">
              <a:buNone/>
            </a:pPr>
            <a:endParaRPr lang="en-US" dirty="0"/>
          </a:p>
          <a:p>
            <a:pPr marL="0" indent="0">
              <a:buNone/>
            </a:pPr>
            <a:r>
              <a:rPr lang="en-US" dirty="0"/>
              <a:t>Reference parameters are parameters to a method that can be changed by the method. </a:t>
            </a:r>
          </a:p>
          <a:p>
            <a:pPr marL="0" indent="0">
              <a:buNone/>
            </a:pPr>
            <a:endParaRPr lang="en-US" dirty="0"/>
          </a:p>
          <a:p>
            <a:pPr marL="0" indent="0">
              <a:buNone/>
            </a:pPr>
            <a:r>
              <a:rPr lang="en-US" dirty="0"/>
              <a:t>Out parameters are not passed in, but are passed out even though they appear in the parameter list.</a:t>
            </a:r>
          </a:p>
          <a:p>
            <a:pPr marL="0" indent="0">
              <a:buNone/>
            </a:pPr>
            <a:endParaRPr lang="en-US" dirty="0"/>
          </a:p>
        </p:txBody>
      </p:sp>
    </p:spTree>
    <p:extLst>
      <p:ext uri="{BB962C8B-B14F-4D97-AF65-F5344CB8AC3E}">
        <p14:creationId xmlns:p14="http://schemas.microsoft.com/office/powerpoint/2010/main" val="121945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5421-0304-4A6A-9F52-098A0D6549E5}"/>
              </a:ext>
            </a:extLst>
          </p:cNvPr>
          <p:cNvSpPr>
            <a:spLocks noGrp="1"/>
          </p:cNvSpPr>
          <p:nvPr>
            <p:ph type="title"/>
          </p:nvPr>
        </p:nvSpPr>
        <p:spPr/>
        <p:txBody>
          <a:bodyPr/>
          <a:lstStyle/>
          <a:p>
            <a:r>
              <a:rPr lang="en-US" dirty="0"/>
              <a:t>Parameter Madness Example</a:t>
            </a:r>
          </a:p>
        </p:txBody>
      </p:sp>
      <p:sp>
        <p:nvSpPr>
          <p:cNvPr id="5" name="Rectangle 4">
            <a:extLst>
              <a:ext uri="{FF2B5EF4-FFF2-40B4-BE49-F238E27FC236}">
                <a16:creationId xmlns:a16="http://schemas.microsoft.com/office/drawing/2014/main" id="{8EF13557-649C-41AE-A880-B618B6F6809D}"/>
              </a:ext>
            </a:extLst>
          </p:cNvPr>
          <p:cNvSpPr/>
          <p:nvPr/>
        </p:nvSpPr>
        <p:spPr>
          <a:xfrm>
            <a:off x="3015915" y="1407258"/>
            <a:ext cx="7780421" cy="5262979"/>
          </a:xfrm>
          <a:prstGeom prst="rect">
            <a:avLst/>
          </a:prstGeom>
        </p:spPr>
        <p:txBody>
          <a:bodyPr wrap="square">
            <a:spAutoFit/>
          </a:bodyPr>
          <a:lstStyle/>
          <a:p>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Main()</a:t>
            </a:r>
          </a:p>
          <a:p>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var</a:t>
            </a:r>
            <a:r>
              <a:rPr lang="en-US" sz="2400" dirty="0">
                <a:solidFill>
                  <a:srgbClr val="000000"/>
                </a:solidFill>
                <a:latin typeface="Consolas" panose="020B0609020204030204" pitchFamily="49" charset="0"/>
              </a:rPr>
              <a:t> a = </a:t>
            </a:r>
            <a:r>
              <a:rPr lang="en-US" sz="2400" dirty="0">
                <a:solidFill>
                  <a:srgbClr val="C81EF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var</a:t>
            </a:r>
            <a:r>
              <a:rPr lang="en-US" sz="2400" dirty="0">
                <a:solidFill>
                  <a:srgbClr val="000000"/>
                </a:solidFill>
                <a:latin typeface="Consolas" panose="020B0609020204030204" pitchFamily="49" charset="0"/>
              </a:rPr>
              <a:t> b = </a:t>
            </a:r>
            <a:r>
              <a:rPr lang="en-US" sz="2400" dirty="0">
                <a:solidFill>
                  <a:srgbClr val="B41414"/>
                </a:solidFill>
                <a:latin typeface="Consolas" panose="020B0609020204030204" pitchFamily="49" charset="0"/>
              </a:rPr>
              <a:t>"moo"</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doSomething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ref</a:t>
            </a:r>
            <a:r>
              <a:rPr lang="en-US" sz="2400" dirty="0">
                <a:solidFill>
                  <a:srgbClr val="000000"/>
                </a:solidFill>
                <a:latin typeface="Consolas" panose="020B0609020204030204" pitchFamily="49" charset="0"/>
              </a:rPr>
              <a:t> b, </a:t>
            </a:r>
            <a:r>
              <a:rPr lang="en-US" sz="2400" dirty="0">
                <a:solidFill>
                  <a:srgbClr val="0000FF"/>
                </a:solidFill>
                <a:latin typeface="Consolas" panose="020B0609020204030204" pitchFamily="49" charset="0"/>
              </a:rPr>
              <a:t>out</a:t>
            </a:r>
            <a:r>
              <a:rPr lang="en-US" sz="2400" dirty="0">
                <a:solidFill>
                  <a:srgbClr val="000000"/>
                </a:solidFill>
                <a:latin typeface="Consolas" panose="020B0609020204030204" pitchFamily="49" charset="0"/>
              </a:rPr>
              <a:t> a);</a:t>
            </a:r>
          </a:p>
          <a:p>
            <a:r>
              <a:rPr lang="en-US" sz="2400" dirty="0">
                <a:solidFill>
                  <a:srgbClr val="000000"/>
                </a:solidFill>
                <a:latin typeface="Consolas" panose="020B0609020204030204" pitchFamily="49" charset="0"/>
              </a:rPr>
              <a:t>	// a== 3</a:t>
            </a:r>
          </a:p>
          <a:p>
            <a:r>
              <a:rPr lang="en-US" sz="2400" dirty="0">
                <a:solidFill>
                  <a:srgbClr val="000000"/>
                </a:solidFill>
                <a:latin typeface="Consolas" panose="020B0609020204030204" pitchFamily="49" charset="0"/>
              </a:rPr>
              <a:t>	// b = “hello”</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doSomething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ref</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x, </a:t>
            </a:r>
            <a:r>
              <a:rPr lang="en-US" sz="2400" dirty="0">
                <a:solidFill>
                  <a:srgbClr val="0000FF"/>
                </a:solidFill>
                <a:latin typeface="Consolas" panose="020B0609020204030204" pitchFamily="49" charset="0"/>
              </a:rPr>
              <a:t>out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y)</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x = </a:t>
            </a:r>
            <a:r>
              <a:rPr lang="en-US" sz="2400" dirty="0">
                <a:solidFill>
                  <a:srgbClr val="B41414"/>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y = </a:t>
            </a:r>
            <a:r>
              <a:rPr lang="en-US" sz="2400" dirty="0">
                <a:solidFill>
                  <a:srgbClr val="C81EFA"/>
                </a:solidFill>
                <a:latin typeface="Consolas" panose="020B0609020204030204" pitchFamily="49" charset="0"/>
              </a:rPr>
              <a:t>3</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291451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8B1D-C609-48CB-BCE1-AAAF58687013}"/>
              </a:ext>
            </a:extLst>
          </p:cNvPr>
          <p:cNvSpPr>
            <a:spLocks noGrp="1"/>
          </p:cNvSpPr>
          <p:nvPr>
            <p:ph type="title"/>
          </p:nvPr>
        </p:nvSpPr>
        <p:spPr/>
        <p:txBody>
          <a:bodyPr/>
          <a:lstStyle/>
          <a:p>
            <a:r>
              <a:rPr lang="en-US" dirty="0"/>
              <a:t>More Parameter Madness</a:t>
            </a:r>
          </a:p>
        </p:txBody>
      </p:sp>
      <p:sp>
        <p:nvSpPr>
          <p:cNvPr id="3" name="Content Placeholder 2">
            <a:extLst>
              <a:ext uri="{FF2B5EF4-FFF2-40B4-BE49-F238E27FC236}">
                <a16:creationId xmlns:a16="http://schemas.microsoft.com/office/drawing/2014/main" id="{6E104097-7C51-4E58-B92B-EB203872A118}"/>
              </a:ext>
            </a:extLst>
          </p:cNvPr>
          <p:cNvSpPr>
            <a:spLocks noGrp="1"/>
          </p:cNvSpPr>
          <p:nvPr>
            <p:ph idx="1"/>
          </p:nvPr>
        </p:nvSpPr>
        <p:spPr/>
        <p:txBody>
          <a:bodyPr>
            <a:normAutofit fontScale="85000" lnSpcReduction="20000"/>
          </a:bodyPr>
          <a:lstStyle/>
          <a:p>
            <a:pPr marL="0" indent="0">
              <a:buNone/>
            </a:pPr>
            <a:r>
              <a:rPr lang="en-US" dirty="0"/>
              <a:t>C# supports calling methods “out of order” if you supply parameter names. Default values for parameters are also permitted:</a:t>
            </a:r>
          </a:p>
          <a:p>
            <a:pPr marL="0" indent="0">
              <a:buNone/>
            </a:pPr>
            <a:endParaRPr lang="en-US" dirty="0"/>
          </a:p>
          <a:p>
            <a:pPr marL="0" indent="0">
              <a:buNone/>
            </a:pPr>
            <a:r>
              <a:rPr lang="en-US" dirty="0"/>
              <a:t>void Main()</a:t>
            </a:r>
          </a:p>
          <a:p>
            <a:pPr marL="0" indent="0">
              <a:buNone/>
            </a:pPr>
            <a:r>
              <a:rPr lang="en-US" dirty="0"/>
              <a:t>{</a:t>
            </a:r>
          </a:p>
          <a:p>
            <a:pPr marL="0" indent="0">
              <a:buNone/>
            </a:pPr>
            <a:r>
              <a:rPr lang="en-US" dirty="0"/>
              <a:t>    </a:t>
            </a:r>
            <a:r>
              <a:rPr lang="en-US" dirty="0" err="1"/>
              <a:t>MyMethod</a:t>
            </a:r>
            <a:r>
              <a:rPr lang="en-US" dirty="0"/>
              <a:t>(y:5, x:7);</a:t>
            </a:r>
          </a:p>
          <a:p>
            <a:pPr marL="0" indent="0">
              <a:buNone/>
            </a:pPr>
            <a:r>
              <a:rPr lang="en-US" dirty="0"/>
              <a:t>}</a:t>
            </a:r>
          </a:p>
          <a:p>
            <a:pPr marL="0" indent="0">
              <a:buNone/>
            </a:pPr>
            <a:endParaRPr lang="en-US" dirty="0"/>
          </a:p>
          <a:p>
            <a:pPr marL="0" indent="0">
              <a:buNone/>
            </a:pPr>
            <a:r>
              <a:rPr lang="en-US" dirty="0"/>
              <a:t>int </a:t>
            </a:r>
            <a:r>
              <a:rPr lang="en-US" dirty="0" err="1"/>
              <a:t>MyMethod</a:t>
            </a:r>
            <a:r>
              <a:rPr lang="en-US" dirty="0"/>
              <a:t>(int x, int y, int z=4)</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48931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D136-311C-4D48-BE29-9394A36F7BB1}"/>
              </a:ext>
            </a:extLst>
          </p:cNvPr>
          <p:cNvSpPr>
            <a:spLocks noGrp="1"/>
          </p:cNvSpPr>
          <p:nvPr>
            <p:ph type="title"/>
          </p:nvPr>
        </p:nvSpPr>
        <p:spPr/>
        <p:txBody>
          <a:bodyPr/>
          <a:lstStyle/>
          <a:p>
            <a:r>
              <a:rPr lang="en-US" dirty="0"/>
              <a:t>Generator Methods</a:t>
            </a:r>
          </a:p>
        </p:txBody>
      </p:sp>
      <p:sp>
        <p:nvSpPr>
          <p:cNvPr id="3" name="Content Placeholder 2">
            <a:extLst>
              <a:ext uri="{FF2B5EF4-FFF2-40B4-BE49-F238E27FC236}">
                <a16:creationId xmlns:a16="http://schemas.microsoft.com/office/drawing/2014/main" id="{B47359C1-3B91-44A1-A6C8-6E4F845C6F0E}"/>
              </a:ext>
            </a:extLst>
          </p:cNvPr>
          <p:cNvSpPr>
            <a:spLocks noGrp="1"/>
          </p:cNvSpPr>
          <p:nvPr>
            <p:ph idx="1"/>
          </p:nvPr>
        </p:nvSpPr>
        <p:spPr/>
        <p:txBody>
          <a:bodyPr/>
          <a:lstStyle/>
          <a:p>
            <a:pPr marL="0" indent="0">
              <a:buNone/>
            </a:pPr>
            <a:r>
              <a:rPr lang="en-US" dirty="0"/>
              <a:t>It is sometimes useful to have a method that can be called multiple times but doesn’t start over each time – it saves the state of the function and picks up where it left off. This is useful for generating (hence the name) values.</a:t>
            </a:r>
          </a:p>
          <a:p>
            <a:pPr marL="0" indent="0">
              <a:buNone/>
            </a:pPr>
            <a:endParaRPr lang="en-US" dirty="0"/>
          </a:p>
          <a:p>
            <a:pPr marL="0" indent="0">
              <a:buNone/>
            </a:pPr>
            <a:r>
              <a:rPr lang="en-US" dirty="0"/>
              <a:t>Most modern languages (like C# and python) have generators. Java does not.</a:t>
            </a:r>
          </a:p>
        </p:txBody>
      </p:sp>
    </p:spTree>
    <p:extLst>
      <p:ext uri="{BB962C8B-B14F-4D97-AF65-F5344CB8AC3E}">
        <p14:creationId xmlns:p14="http://schemas.microsoft.com/office/powerpoint/2010/main" val="35059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453E-A49F-4074-9480-6A1DE2B0F0A7}"/>
              </a:ext>
            </a:extLst>
          </p:cNvPr>
          <p:cNvSpPr>
            <a:spLocks noGrp="1"/>
          </p:cNvSpPr>
          <p:nvPr>
            <p:ph type="title"/>
          </p:nvPr>
        </p:nvSpPr>
        <p:spPr/>
        <p:txBody>
          <a:bodyPr/>
          <a:lstStyle/>
          <a:p>
            <a:r>
              <a:rPr lang="en-US" dirty="0"/>
              <a:t>Generator method example</a:t>
            </a:r>
          </a:p>
        </p:txBody>
      </p:sp>
      <p:sp>
        <p:nvSpPr>
          <p:cNvPr id="4" name="Rectangle 3">
            <a:extLst>
              <a:ext uri="{FF2B5EF4-FFF2-40B4-BE49-F238E27FC236}">
                <a16:creationId xmlns:a16="http://schemas.microsoft.com/office/drawing/2014/main" id="{2478433C-844E-4AA7-A7A0-1CEA35D6FE84}"/>
              </a:ext>
            </a:extLst>
          </p:cNvPr>
          <p:cNvSpPr/>
          <p:nvPr/>
        </p:nvSpPr>
        <p:spPr>
          <a:xfrm>
            <a:off x="240632" y="1690688"/>
            <a:ext cx="7780421" cy="3477875"/>
          </a:xfrm>
          <a:prstGeom prst="rect">
            <a:avLst/>
          </a:prstGeom>
        </p:spPr>
        <p:txBody>
          <a:bodyPr wrap="square">
            <a:spAutoFit/>
          </a:bodyPr>
          <a:lstStyle/>
          <a:p>
            <a:r>
              <a:rPr lang="en-US" sz="2000" dirty="0">
                <a:solidFill>
                  <a:srgbClr val="000000"/>
                </a:solidFill>
                <a:latin typeface="Consolas" panose="020B0609020204030204" pitchFamily="49" charset="0"/>
              </a:rPr>
              <a:t>public static </a:t>
            </a:r>
            <a:r>
              <a:rPr lang="en-US" sz="2000" dirty="0" err="1">
                <a:solidFill>
                  <a:srgbClr val="000000"/>
                </a:solidFill>
                <a:latin typeface="Consolas" panose="020B0609020204030204" pitchFamily="49" charset="0"/>
              </a:rPr>
              <a:t>IEnumerable</a:t>
            </a:r>
            <a:r>
              <a:rPr lang="en-US" sz="2000" dirty="0">
                <a:solidFill>
                  <a:srgbClr val="000000"/>
                </a:solidFill>
                <a:latin typeface="Consolas" panose="020B0609020204030204" pitchFamily="49" charset="0"/>
              </a:rPr>
              <a:t>&lt;int&gt; Power(int num, int exp)</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int result = 1;</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for (int i = 0; i &lt; exp; i++)</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result = result * num;</a:t>
            </a:r>
          </a:p>
          <a:p>
            <a:r>
              <a:rPr lang="en-US" sz="2000" dirty="0">
                <a:solidFill>
                  <a:srgbClr val="000000"/>
                </a:solidFill>
                <a:latin typeface="Consolas" panose="020B0609020204030204" pitchFamily="49" charset="0"/>
              </a:rPr>
              <a:t>            yield return result;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56C94C01-C263-4E82-AD7B-6EF6EBC1B381}"/>
              </a:ext>
            </a:extLst>
          </p:cNvPr>
          <p:cNvSpPr/>
          <p:nvPr/>
        </p:nvSpPr>
        <p:spPr>
          <a:xfrm>
            <a:off x="6849979" y="4611231"/>
            <a:ext cx="5342021" cy="2246769"/>
          </a:xfrm>
          <a:prstGeom prst="rect">
            <a:avLst/>
          </a:prstGeom>
        </p:spPr>
        <p:txBody>
          <a:bodyPr wrap="square">
            <a:spAutoFit/>
          </a:bodyPr>
          <a:lstStyle/>
          <a:p>
            <a:r>
              <a:rPr lang="en-US" sz="2000" dirty="0">
                <a:solidFill>
                  <a:srgbClr val="000000"/>
                </a:solidFill>
                <a:latin typeface="Consolas" panose="020B0609020204030204" pitchFamily="49" charset="0"/>
              </a:rPr>
              <a:t>static void Main()</a:t>
            </a: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foreach (int i in Power(2, 8))</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Console.Write</a:t>
            </a:r>
            <a:r>
              <a:rPr lang="en-US" sz="2000" dirty="0">
                <a:solidFill>
                  <a:srgbClr val="000000"/>
                </a:solidFill>
                <a:latin typeface="Consolas" panose="020B0609020204030204" pitchFamily="49" charset="0"/>
              </a:rPr>
              <a:t>("{0} ", i);</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Output: 2 4 8 16 32 64 128 256</a:t>
            </a:r>
          </a:p>
        </p:txBody>
      </p:sp>
    </p:spTree>
    <p:extLst>
      <p:ext uri="{BB962C8B-B14F-4D97-AF65-F5344CB8AC3E}">
        <p14:creationId xmlns:p14="http://schemas.microsoft.com/office/powerpoint/2010/main" val="106205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Let’s talk about LINQ</a:t>
            </a:r>
          </a:p>
        </p:txBody>
      </p:sp>
      <p:sp>
        <p:nvSpPr>
          <p:cNvPr id="3" name="Content Placeholder 2"/>
          <p:cNvSpPr>
            <a:spLocks noGrp="1"/>
          </p:cNvSpPr>
          <p:nvPr>
            <p:ph idx="1"/>
          </p:nvPr>
        </p:nvSpPr>
        <p:spPr>
          <a:xfrm>
            <a:off x="643468" y="2638044"/>
            <a:ext cx="3363974" cy="3415622"/>
          </a:xfrm>
        </p:spPr>
        <p:txBody>
          <a:bodyPr>
            <a:normAutofit/>
          </a:bodyPr>
          <a:lstStyle/>
          <a:p>
            <a:r>
              <a:rPr lang="en-US" sz="2000">
                <a:solidFill>
                  <a:schemeClr val="bg1"/>
                </a:solidFill>
              </a:rPr>
              <a:t>Language INtegrated Queries</a:t>
            </a:r>
          </a:p>
          <a:p>
            <a:r>
              <a:rPr lang="en-US" sz="2000">
                <a:solidFill>
                  <a:schemeClr val="bg1"/>
                </a:solidFill>
              </a:rPr>
              <a:t>Fairly new to C# (2007 or so)</a:t>
            </a:r>
          </a:p>
          <a:p>
            <a:r>
              <a:rPr lang="en-US" sz="2000">
                <a:solidFill>
                  <a:schemeClr val="bg1"/>
                </a:solidFill>
              </a:rPr>
              <a:t>Designed to bring some functional goodness into the language</a:t>
            </a:r>
          </a:p>
        </p:txBody>
      </p:sp>
      <p:pic>
        <p:nvPicPr>
          <p:cNvPr id="9218" name="Picture 2" descr="Image result for linq meme">
            <a:extLst>
              <a:ext uri="{FF2B5EF4-FFF2-40B4-BE49-F238E27FC236}">
                <a16:creationId xmlns:a16="http://schemas.microsoft.com/office/drawing/2014/main" id="{F395324A-D42F-4210-B92F-99039A840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84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24163" y="622829"/>
            <a:ext cx="6858000" cy="3416962"/>
          </a:xfrm>
        </p:spPr>
        <p:txBody>
          <a:bodyPr/>
          <a:lstStyle/>
          <a:p>
            <a:r>
              <a:rPr lang="en-US" dirty="0"/>
              <a:t>LINQ is a collection of extension methods.	</a:t>
            </a:r>
          </a:p>
        </p:txBody>
      </p:sp>
    </p:spTree>
    <p:extLst>
      <p:ext uri="{BB962C8B-B14F-4D97-AF65-F5344CB8AC3E}">
        <p14:creationId xmlns:p14="http://schemas.microsoft.com/office/powerpoint/2010/main" val="3363734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09851" y="2249091"/>
            <a:ext cx="7072313" cy="1790700"/>
          </a:xfrm>
        </p:spPr>
        <p:txBody>
          <a:bodyPr>
            <a:normAutofit fontScale="90000"/>
          </a:bodyPr>
          <a:lstStyle/>
          <a:p>
            <a:r>
              <a:rPr lang="en-US" dirty="0"/>
              <a:t>What's an extension method? A way to extend a class without the source code (or even with).</a:t>
            </a:r>
          </a:p>
        </p:txBody>
      </p:sp>
    </p:spTree>
    <p:extLst>
      <p:ext uri="{BB962C8B-B14F-4D97-AF65-F5344CB8AC3E}">
        <p14:creationId xmlns:p14="http://schemas.microsoft.com/office/powerpoint/2010/main" val="316107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You Sit On A Throne Of LIES - Elf GIF - WillFerrell Elf BuddyTheElf GIFs">
            <a:extLst>
              <a:ext uri="{FF2B5EF4-FFF2-40B4-BE49-F238E27FC236}">
                <a16:creationId xmlns:a16="http://schemas.microsoft.com/office/drawing/2014/main" id="{DF07EA33-1D7B-4E92-81CA-D81E676A557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7058" y="321734"/>
            <a:ext cx="5167052" cy="290517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2" name="Picture 14" descr="Image result for untrue meme">
            <a:extLst>
              <a:ext uri="{FF2B5EF4-FFF2-40B4-BE49-F238E27FC236}">
                <a16:creationId xmlns:a16="http://schemas.microsoft.com/office/drawing/2014/main" id="{44AB9612-38F8-4937-9FE2-93F49B366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600" y="321734"/>
            <a:ext cx="3631462" cy="290517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6" name="Picture 8" descr="https://media.tenor.com/images/93d7ea34d8a4bcefc61e97096e0d111b/tenor.gif">
            <a:extLst>
              <a:ext uri="{FF2B5EF4-FFF2-40B4-BE49-F238E27FC236}">
                <a16:creationId xmlns:a16="http://schemas.microsoft.com/office/drawing/2014/main" id="{B10ACBF2-679A-483E-8C80-11B046246E3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1790" y="3631096"/>
            <a:ext cx="4937586" cy="276056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result for untrue meme">
            <a:extLst>
              <a:ext uri="{FF2B5EF4-FFF2-40B4-BE49-F238E27FC236}">
                <a16:creationId xmlns:a16="http://schemas.microsoft.com/office/drawing/2014/main" id="{0CBF915C-48DF-4F19-81EE-550FE06F1A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9520" y="3631096"/>
            <a:ext cx="3929622" cy="276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994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18147" y="886326"/>
            <a:ext cx="10555705" cy="5085347"/>
          </a:xfrm>
        </p:spPr>
        <p:txBody>
          <a:bodyPr>
            <a:noAutofit/>
          </a:bodyPr>
          <a:lstStyle/>
          <a:p>
            <a:pPr algn="l"/>
            <a:r>
              <a:rPr lang="en-US" sz="2400" dirty="0">
                <a:solidFill>
                  <a:srgbClr val="000000"/>
                </a:solidFill>
                <a:latin typeface="Consolas" panose="020B0609020204030204" pitchFamily="49" charset="0"/>
                <a:ea typeface="+mn-ea"/>
                <a:cs typeface="+mn-cs"/>
              </a:rPr>
              <a:t>void Main()</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var </a:t>
            </a:r>
            <a:r>
              <a:rPr lang="en-US" sz="2400" dirty="0" err="1">
                <a:solidFill>
                  <a:srgbClr val="000000"/>
                </a:solidFill>
                <a:latin typeface="Consolas" panose="020B0609020204030204" pitchFamily="49" charset="0"/>
                <a:ea typeface="+mn-ea"/>
                <a:cs typeface="+mn-cs"/>
              </a:rPr>
              <a:t>newValue</a:t>
            </a:r>
            <a:r>
              <a:rPr lang="en-US" sz="2400" dirty="0">
                <a:solidFill>
                  <a:srgbClr val="000000"/>
                </a:solidFill>
                <a:latin typeface="Consolas" panose="020B0609020204030204" pitchFamily="49" charset="0"/>
                <a:ea typeface="+mn-ea"/>
                <a:cs typeface="+mn-cs"/>
              </a:rPr>
              <a:t> = "</a:t>
            </a:r>
            <a:r>
              <a:rPr lang="en-US" sz="2400" dirty="0" err="1">
                <a:solidFill>
                  <a:srgbClr val="000000"/>
                </a:solidFill>
                <a:latin typeface="Consolas" panose="020B0609020204030204" pitchFamily="49" charset="0"/>
                <a:ea typeface="+mn-ea"/>
                <a:cs typeface="+mn-cs"/>
              </a:rPr>
              <a:t>Backwards".Reverse</a:t>
            </a:r>
            <a:r>
              <a:rPr lang="en-US" sz="2400" dirty="0">
                <a:solidFill>
                  <a:srgbClr val="000000"/>
                </a:solidFill>
                <a:latin typeface="Consolas" panose="020B0609020204030204" pitchFamily="49" charset="0"/>
                <a:ea typeface="+mn-ea"/>
                <a:cs typeface="+mn-cs"/>
              </a:rPr>
              <a:t>();</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a:t>
            </a:r>
            <a:br>
              <a:rPr lang="en-US" sz="2400" dirty="0">
                <a:solidFill>
                  <a:srgbClr val="000000"/>
                </a:solidFill>
                <a:latin typeface="Consolas" panose="020B0609020204030204" pitchFamily="49" charset="0"/>
                <a:ea typeface="+mn-ea"/>
                <a:cs typeface="+mn-cs"/>
              </a:rPr>
            </a:b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public static class String</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public static string Reverse (this string original)</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string rev = </a:t>
            </a:r>
            <a:r>
              <a:rPr lang="en-US" sz="2400" dirty="0" err="1">
                <a:solidFill>
                  <a:srgbClr val="000000"/>
                </a:solidFill>
                <a:latin typeface="Consolas" panose="020B0609020204030204" pitchFamily="49" charset="0"/>
                <a:ea typeface="+mn-ea"/>
                <a:cs typeface="+mn-cs"/>
              </a:rPr>
              <a:t>string.Empty</a:t>
            </a:r>
            <a:r>
              <a:rPr lang="en-US" sz="2400" dirty="0">
                <a:solidFill>
                  <a:srgbClr val="000000"/>
                </a:solidFill>
                <a:latin typeface="Consolas" panose="020B0609020204030204" pitchFamily="49" charset="0"/>
                <a:ea typeface="+mn-ea"/>
                <a:cs typeface="+mn-cs"/>
              </a:rPr>
              <a:t>;</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for (int i=original.Length-1;i&gt;=0;i--)</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rev += original[i];</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return rev;</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	}</a:t>
            </a:r>
            <a:br>
              <a:rPr lang="en-US" sz="2400" dirty="0">
                <a:solidFill>
                  <a:srgbClr val="000000"/>
                </a:solidFill>
                <a:latin typeface="Consolas" panose="020B0609020204030204" pitchFamily="49" charset="0"/>
                <a:ea typeface="+mn-ea"/>
                <a:cs typeface="+mn-cs"/>
              </a:rPr>
            </a:br>
            <a:r>
              <a:rPr lang="en-US" sz="2400" dirty="0">
                <a:solidFill>
                  <a:srgbClr val="000000"/>
                </a:solidFill>
                <a:latin typeface="Consolas" panose="020B0609020204030204" pitchFamily="49" charset="0"/>
                <a:ea typeface="+mn-ea"/>
                <a:cs typeface="+mn-cs"/>
              </a:rPr>
              <a:t>}</a:t>
            </a:r>
          </a:p>
        </p:txBody>
      </p:sp>
    </p:spTree>
    <p:extLst>
      <p:ext uri="{BB962C8B-B14F-4D97-AF65-F5344CB8AC3E}">
        <p14:creationId xmlns:p14="http://schemas.microsoft.com/office/powerpoint/2010/main" val="4258016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4089" y="1350170"/>
            <a:ext cx="7972425" cy="4057650"/>
          </a:xfrm>
        </p:spPr>
        <p:txBody>
          <a:bodyPr>
            <a:noAutofit/>
          </a:bodyPr>
          <a:lstStyle/>
          <a:p>
            <a:r>
              <a:rPr lang="en-US" sz="4400" dirty="0"/>
              <a:t>Everything that LINQ does is based on </a:t>
            </a:r>
            <a:r>
              <a:rPr lang="en-US" sz="4400" dirty="0" err="1"/>
              <a:t>IEnumerable</a:t>
            </a:r>
            <a:r>
              <a:rPr lang="en-US" sz="4400" dirty="0"/>
              <a:t>, a semi-obscure part of the </a:t>
            </a:r>
            <a:r>
              <a:rPr lang="en-US" sz="4400" dirty="0" err="1"/>
              <a:t>System.Collections</a:t>
            </a:r>
            <a:r>
              <a:rPr lang="en-US" sz="4400" dirty="0"/>
              <a:t> namespace.</a:t>
            </a:r>
            <a:br>
              <a:rPr lang="en-US" sz="4400" dirty="0"/>
            </a:br>
            <a:r>
              <a:rPr lang="en-US" sz="4400" dirty="0"/>
              <a:t>Arrays, Lists, Dictionaries all conform to </a:t>
            </a:r>
            <a:r>
              <a:rPr lang="en-US" sz="4400" dirty="0" err="1"/>
              <a:t>IEnumerable</a:t>
            </a:r>
            <a:r>
              <a:rPr lang="en-US" sz="4400" dirty="0"/>
              <a:t>. </a:t>
            </a:r>
          </a:p>
        </p:txBody>
      </p:sp>
    </p:spTree>
    <p:extLst>
      <p:ext uri="{BB962C8B-B14F-4D97-AF65-F5344CB8AC3E}">
        <p14:creationId xmlns:p14="http://schemas.microsoft.com/office/powerpoint/2010/main" val="856108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FA724-4E15-4D12-BB32-EE5AD36F4981}"/>
              </a:ext>
            </a:extLst>
          </p:cNvPr>
          <p:cNvSpPr>
            <a:spLocks noGrp="1"/>
          </p:cNvSpPr>
          <p:nvPr>
            <p:ph idx="1"/>
          </p:nvPr>
        </p:nvSpPr>
        <p:spPr/>
        <p:txBody>
          <a:bodyPr>
            <a:normAutofit/>
          </a:bodyPr>
          <a:lstStyle/>
          <a:p>
            <a:pPr marL="0" indent="0">
              <a:buNone/>
            </a:pPr>
            <a:r>
              <a:rPr lang="en-US" dirty="0"/>
              <a:t>The idea behind LINQ is to take a collection and perform that operation over the entire collection.</a:t>
            </a:r>
          </a:p>
          <a:p>
            <a:pPr marL="0" indent="0">
              <a:buNone/>
            </a:pPr>
            <a:endParaRPr lang="en-US" dirty="0"/>
          </a:p>
          <a:p>
            <a:pPr marL="0" indent="0">
              <a:buNone/>
            </a:pPr>
            <a:r>
              <a:rPr lang="en-US" dirty="0"/>
              <a:t>That might result in a new list of the same type. </a:t>
            </a:r>
          </a:p>
          <a:p>
            <a:pPr marL="0" indent="0">
              <a:buNone/>
            </a:pPr>
            <a:r>
              <a:rPr lang="en-US" dirty="0"/>
              <a:t>That might result in a new list of a new type.</a:t>
            </a:r>
          </a:p>
          <a:p>
            <a:pPr marL="0" indent="0">
              <a:buNone/>
            </a:pPr>
            <a:r>
              <a:rPr lang="en-US" dirty="0"/>
              <a:t>That might result in a single element of the original list. </a:t>
            </a:r>
          </a:p>
          <a:p>
            <a:pPr marL="0" indent="0">
              <a:buNone/>
            </a:pPr>
            <a:r>
              <a:rPr lang="en-US" dirty="0"/>
              <a:t>That might result in a single element of a new type or value.</a:t>
            </a:r>
          </a:p>
        </p:txBody>
      </p:sp>
    </p:spTree>
    <p:extLst>
      <p:ext uri="{BB962C8B-B14F-4D97-AF65-F5344CB8AC3E}">
        <p14:creationId xmlns:p14="http://schemas.microsoft.com/office/powerpoint/2010/main" val="3591856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E53E-B8B2-4BD9-B5AE-65727246AE4C}"/>
              </a:ext>
            </a:extLst>
          </p:cNvPr>
          <p:cNvSpPr>
            <a:spLocks noGrp="1"/>
          </p:cNvSpPr>
          <p:nvPr>
            <p:ph type="title"/>
          </p:nvPr>
        </p:nvSpPr>
        <p:spPr>
          <a:xfrm>
            <a:off x="838200" y="-3841"/>
            <a:ext cx="10515600" cy="1325563"/>
          </a:xfrm>
        </p:spPr>
        <p:txBody>
          <a:bodyPr/>
          <a:lstStyle/>
          <a:p>
            <a:r>
              <a:rPr lang="en-US" dirty="0"/>
              <a:t>Examples</a:t>
            </a:r>
          </a:p>
        </p:txBody>
      </p:sp>
      <p:sp>
        <p:nvSpPr>
          <p:cNvPr id="3" name="Content Placeholder 2">
            <a:extLst>
              <a:ext uri="{FF2B5EF4-FFF2-40B4-BE49-F238E27FC236}">
                <a16:creationId xmlns:a16="http://schemas.microsoft.com/office/drawing/2014/main" id="{E60C687E-E18E-4410-BDEF-E216F8DD1190}"/>
              </a:ext>
            </a:extLst>
          </p:cNvPr>
          <p:cNvSpPr>
            <a:spLocks noGrp="1"/>
          </p:cNvSpPr>
          <p:nvPr>
            <p:ph idx="1"/>
          </p:nvPr>
        </p:nvSpPr>
        <p:spPr>
          <a:xfrm>
            <a:off x="561474" y="1347538"/>
            <a:ext cx="11293642" cy="5374104"/>
          </a:xfrm>
        </p:spPr>
        <p:txBody>
          <a:bodyPr>
            <a:normAutofit fontScale="85000" lnSpcReduction="20000"/>
          </a:bodyPr>
          <a:lstStyle/>
          <a:p>
            <a:pPr marL="0" indent="0">
              <a:buNone/>
            </a:pPr>
            <a:r>
              <a:rPr lang="en-US" dirty="0"/>
              <a:t>We will be using a list of Order and a list of Customer for LINQ examples.</a:t>
            </a:r>
          </a:p>
          <a:p>
            <a:pPr marL="0" indent="0">
              <a:buNone/>
            </a:pPr>
            <a:endParaRPr lang="en-US" dirty="0"/>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Customer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CustomerNumber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FirstName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Order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CustomerNumber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OrderAmount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get</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set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720919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228600"/>
            <a:ext cx="8431213" cy="1422570"/>
          </a:xfrm>
        </p:spPr>
        <p:txBody>
          <a:bodyPr/>
          <a:lstStyle/>
          <a:p>
            <a:r>
              <a:rPr lang="en-US" dirty="0"/>
              <a:t>Example with out LINQ – get first name </a:t>
            </a:r>
          </a:p>
        </p:txBody>
      </p:sp>
      <p:sp>
        <p:nvSpPr>
          <p:cNvPr id="3" name="Content Placeholder 2"/>
          <p:cNvSpPr>
            <a:spLocks noGrp="1"/>
          </p:cNvSpPr>
          <p:nvPr>
            <p:ph idx="1"/>
          </p:nvPr>
        </p:nvSpPr>
        <p:spPr>
          <a:xfrm>
            <a:off x="1807369" y="1919288"/>
            <a:ext cx="8327231" cy="3841694"/>
          </a:xfrm>
        </p:spPr>
        <p:txBody>
          <a:bodyPr/>
          <a:lstStyle/>
          <a:p>
            <a:pPr marL="0" indent="0">
              <a:buNone/>
            </a:pPr>
            <a:r>
              <a:rPr lang="en-US" dirty="0"/>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firstnames</a:t>
            </a:r>
            <a:r>
              <a:rPr lang="en-US" dirty="0">
                <a:solidFill>
                  <a:srgbClr val="000000"/>
                </a:solidFill>
                <a:latin typeface="Consolas" panose="020B0609020204030204" pitchFamily="49" charset="0"/>
              </a:rPr>
              <a:t> = new List&lt;string&gt;();</a:t>
            </a:r>
          </a:p>
          <a:p>
            <a:pPr marL="0" indent="0">
              <a:buNone/>
            </a:pPr>
            <a:r>
              <a:rPr lang="en-US" dirty="0">
                <a:solidFill>
                  <a:srgbClr val="000000"/>
                </a:solidFill>
                <a:latin typeface="Consolas" panose="020B0609020204030204" pitchFamily="49" charset="0"/>
              </a:rPr>
              <a:t>	foreach (var o in Customers)</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firstnames.Add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o.FirstName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endParaRPr lang="en-US" dirty="0"/>
          </a:p>
        </p:txBody>
      </p:sp>
    </p:spTree>
    <p:extLst>
      <p:ext uri="{BB962C8B-B14F-4D97-AF65-F5344CB8AC3E}">
        <p14:creationId xmlns:p14="http://schemas.microsoft.com/office/powerpoint/2010/main" val="1361064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05001" y="228600"/>
            <a:ext cx="8431213" cy="1422570"/>
          </a:xfrm>
        </p:spPr>
        <p:txBody>
          <a:bodyPr/>
          <a:lstStyle/>
          <a:p>
            <a:r>
              <a:rPr lang="en-US" dirty="0"/>
              <a:t>Example with LINQ – get first name </a:t>
            </a:r>
          </a:p>
        </p:txBody>
      </p:sp>
      <p:sp>
        <p:nvSpPr>
          <p:cNvPr id="3" name="Content Placeholder 2"/>
          <p:cNvSpPr>
            <a:spLocks noGrp="1"/>
          </p:cNvSpPr>
          <p:nvPr>
            <p:ph idx="1"/>
          </p:nvPr>
        </p:nvSpPr>
        <p:spPr>
          <a:xfrm>
            <a:off x="994610" y="3306930"/>
            <a:ext cx="10459453" cy="480774"/>
          </a:xfrm>
        </p:spPr>
        <p:txBody>
          <a:bodyPr>
            <a:noAutofit/>
          </a:bodyPr>
          <a:lstStyle/>
          <a:p>
            <a:pPr marL="0" indent="0">
              <a:buNone/>
            </a:pPr>
            <a:r>
              <a:rPr lang="en-US" dirty="0">
                <a:solidFill>
                  <a:srgbClr val="000000"/>
                </a:solidFill>
                <a:latin typeface="Consolas" panose="020B0609020204030204" pitchFamily="49" charset="0"/>
              </a:rPr>
              <a:t>var </a:t>
            </a:r>
            <a:r>
              <a:rPr lang="en-US" dirty="0" err="1">
                <a:solidFill>
                  <a:srgbClr val="000000"/>
                </a:solidFill>
                <a:latin typeface="Consolas" panose="020B0609020204030204" pitchFamily="49" charset="0"/>
              </a:rPr>
              <a:t>firstnames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Customers.Select</a:t>
            </a:r>
            <a:r>
              <a:rPr lang="en-US" dirty="0">
                <a:solidFill>
                  <a:srgbClr val="000000"/>
                </a:solidFill>
                <a:latin typeface="Consolas" panose="020B0609020204030204" pitchFamily="49" charset="0"/>
              </a:rPr>
              <a:t> (o=&gt;</a:t>
            </a:r>
            <a:r>
              <a:rPr lang="en-US" dirty="0" err="1">
                <a:solidFill>
                  <a:srgbClr val="000000"/>
                </a:solidFill>
                <a:latin typeface="Consolas" panose="020B0609020204030204" pitchFamily="49" charset="0"/>
              </a:rPr>
              <a:t>o.FirstName</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6900506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228600"/>
            <a:ext cx="8431213" cy="1422570"/>
          </a:xfrm>
        </p:spPr>
        <p:txBody>
          <a:bodyPr/>
          <a:lstStyle/>
          <a:p>
            <a:r>
              <a:rPr lang="en-US" dirty="0"/>
              <a:t>Now, let's do some more interesting things. Distinct.</a:t>
            </a:r>
          </a:p>
        </p:txBody>
      </p:sp>
      <p:sp>
        <p:nvSpPr>
          <p:cNvPr id="3" name="Content Placeholder 2"/>
          <p:cNvSpPr>
            <a:spLocks noGrp="1"/>
          </p:cNvSpPr>
          <p:nvPr>
            <p:ph idx="1"/>
          </p:nvPr>
        </p:nvSpPr>
        <p:spPr>
          <a:xfrm>
            <a:off x="0" y="3290887"/>
            <a:ext cx="12192000" cy="799849"/>
          </a:xfrm>
        </p:spPr>
        <p:txBody>
          <a:bodyPr>
            <a:noAutofit/>
          </a:bodyPr>
          <a:lstStyle/>
          <a:p>
            <a:pPr marL="0" indent="0">
              <a:buNone/>
            </a:pPr>
            <a:r>
              <a:rPr lang="en-US" dirty="0">
                <a:solidFill>
                  <a:srgbClr val="000000"/>
                </a:solidFill>
                <a:latin typeface="Consolas" panose="020B0609020204030204" pitchFamily="49" charset="0"/>
              </a:rPr>
              <a:t>var </a:t>
            </a:r>
            <a:r>
              <a:rPr lang="en-US" dirty="0" err="1">
                <a:solidFill>
                  <a:srgbClr val="000000"/>
                </a:solidFill>
                <a:latin typeface="Consolas" panose="020B0609020204030204" pitchFamily="49" charset="0"/>
              </a:rPr>
              <a:t>firstnames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Customers.Select</a:t>
            </a:r>
            <a:r>
              <a:rPr lang="en-US" dirty="0">
                <a:solidFill>
                  <a:srgbClr val="000000"/>
                </a:solidFill>
                <a:latin typeface="Consolas" panose="020B0609020204030204" pitchFamily="49" charset="0"/>
              </a:rPr>
              <a:t>(o=&gt;</a:t>
            </a:r>
            <a:r>
              <a:rPr lang="en-US" dirty="0" err="1">
                <a:solidFill>
                  <a:srgbClr val="000000"/>
                </a:solidFill>
                <a:latin typeface="Consolas" panose="020B0609020204030204" pitchFamily="49" charset="0"/>
              </a:rPr>
              <a:t>o.FirstName</a:t>
            </a:r>
            <a:r>
              <a:rPr lang="en-US" dirty="0">
                <a:solidFill>
                  <a:srgbClr val="000000"/>
                </a:solidFill>
                <a:latin typeface="Consolas" panose="020B0609020204030204" pitchFamily="49" charset="0"/>
              </a:rPr>
              <a:t>).Distinct();</a:t>
            </a:r>
          </a:p>
        </p:txBody>
      </p:sp>
    </p:spTree>
    <p:extLst>
      <p:ext uri="{BB962C8B-B14F-4D97-AF65-F5344CB8AC3E}">
        <p14:creationId xmlns:p14="http://schemas.microsoft.com/office/powerpoint/2010/main" val="3063467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a:xfrm>
            <a:off x="0" y="2978066"/>
            <a:ext cx="12159915" cy="1422570"/>
          </a:xfrm>
        </p:spPr>
        <p:txBody>
          <a:bodyPr/>
          <a:lstStyle/>
          <a:p>
            <a:pPr marL="0" indent="0">
              <a:buNone/>
            </a:pPr>
            <a:r>
              <a:rPr lang="en-US" dirty="0">
                <a:solidFill>
                  <a:srgbClr val="000000"/>
                </a:solidFill>
                <a:latin typeface="Consolas" panose="020B0609020204030204" pitchFamily="49" charset="0"/>
              </a:rPr>
              <a:t>var </a:t>
            </a:r>
            <a:r>
              <a:rPr lang="en-US" dirty="0" err="1">
                <a:solidFill>
                  <a:srgbClr val="000000"/>
                </a:solidFill>
                <a:latin typeface="Consolas" panose="020B0609020204030204" pitchFamily="49" charset="0"/>
              </a:rPr>
              <a:t>byAmount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Orders.OrderByDescending</a:t>
            </a:r>
            <a:r>
              <a:rPr lang="en-US" dirty="0">
                <a:solidFill>
                  <a:srgbClr val="000000"/>
                </a:solidFill>
                <a:latin typeface="Consolas" panose="020B0609020204030204" pitchFamily="49" charset="0"/>
              </a:rPr>
              <a:t>(o=&gt;</a:t>
            </a:r>
            <a:r>
              <a:rPr lang="en-US" dirty="0" err="1">
                <a:solidFill>
                  <a:srgbClr val="000000"/>
                </a:solidFill>
                <a:latin typeface="Consolas" panose="020B0609020204030204" pitchFamily="49" charset="0"/>
              </a:rPr>
              <a:t>o.OrderAmount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34926359"/>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can join two lists!</a:t>
            </a:r>
          </a:p>
        </p:txBody>
      </p:sp>
      <p:sp>
        <p:nvSpPr>
          <p:cNvPr id="3" name="Content Placeholder 2"/>
          <p:cNvSpPr>
            <a:spLocks noGrp="1"/>
          </p:cNvSpPr>
          <p:nvPr>
            <p:ph idx="1"/>
          </p:nvPr>
        </p:nvSpPr>
        <p:spPr>
          <a:xfrm>
            <a:off x="838199" y="1676399"/>
            <a:ext cx="10824411" cy="4451685"/>
          </a:xfrm>
        </p:spPr>
        <p:txBody>
          <a:bodyPr/>
          <a:lstStyle/>
          <a:p>
            <a:pPr marL="0" indent="0">
              <a:buNone/>
            </a:pPr>
            <a:r>
              <a:rPr lang="en-US" sz="2400" dirty="0"/>
              <a:t>What if I want to get the amount of each order with the first and last names of the customer?</a:t>
            </a:r>
          </a:p>
          <a:p>
            <a:pPr marL="0" indent="0">
              <a:buNone/>
            </a:pP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combined = </a:t>
            </a:r>
            <a:r>
              <a:rPr lang="en-US" sz="2400" dirty="0" err="1">
                <a:solidFill>
                  <a:srgbClr val="000000"/>
                </a:solidFill>
                <a:latin typeface="Consolas" panose="020B0609020204030204" pitchFamily="49" charset="0"/>
              </a:rPr>
              <a:t>Orders.Join</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Customers,</a:t>
            </a:r>
          </a:p>
          <a:p>
            <a:pPr marL="0" indent="0">
              <a:buNone/>
            </a:pPr>
            <a:r>
              <a:rPr lang="en-US" sz="2400" dirty="0">
                <a:solidFill>
                  <a:srgbClr val="000000"/>
                </a:solidFill>
                <a:latin typeface="Consolas" panose="020B0609020204030204" pitchFamily="49" charset="0"/>
              </a:rPr>
              <a:t>	o=&gt;</a:t>
            </a:r>
            <a:r>
              <a:rPr lang="en-US" sz="2400" dirty="0" err="1">
                <a:solidFill>
                  <a:srgbClr val="000000"/>
                </a:solidFill>
                <a:latin typeface="Consolas" panose="020B0609020204030204" pitchFamily="49" charset="0"/>
              </a:rPr>
              <a:t>o.CustomerNumber</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c=&gt;</a:t>
            </a:r>
            <a:r>
              <a:rPr lang="en-US" sz="2400" dirty="0" err="1">
                <a:solidFill>
                  <a:srgbClr val="000000"/>
                </a:solidFill>
                <a:latin typeface="Consolas" panose="020B0609020204030204" pitchFamily="49" charset="0"/>
              </a:rPr>
              <a:t>c.CustomerNumber</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o,c</a:t>
            </a:r>
            <a:r>
              <a:rPr lang="en-US" sz="2400" dirty="0">
                <a:solidFill>
                  <a:srgbClr val="000000"/>
                </a:solidFill>
                <a:latin typeface="Consolas" panose="020B0609020204030204" pitchFamily="49" charset="0"/>
              </a:rPr>
              <a:t>) =&gt;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c.FirstName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c.LastName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o.OrderAmount</a:t>
            </a:r>
            <a:r>
              <a:rPr lang="en-US" sz="2400" dirty="0">
                <a:solidFill>
                  <a:srgbClr val="000000"/>
                </a:solidFill>
                <a:latin typeface="Consolas" panose="020B0609020204030204" pitchFamily="49" charset="0"/>
              </a:rPr>
              <a:t>});</a:t>
            </a:r>
          </a:p>
          <a:p>
            <a:pPr marL="0" indent="0">
              <a:buNone/>
            </a:pPr>
            <a:endParaRPr lang="en-US" sz="2400" dirty="0"/>
          </a:p>
        </p:txBody>
      </p:sp>
      <p:graphicFrame>
        <p:nvGraphicFramePr>
          <p:cNvPr id="5" name="Table 4">
            <a:extLst>
              <a:ext uri="{FF2B5EF4-FFF2-40B4-BE49-F238E27FC236}">
                <a16:creationId xmlns:a16="http://schemas.microsoft.com/office/drawing/2014/main" id="{FBEF02FB-F5D8-4E22-AE56-FB92BEFA5CC1}"/>
              </a:ext>
            </a:extLst>
          </p:cNvPr>
          <p:cNvGraphicFramePr>
            <a:graphicFrameLocks noGrp="1"/>
          </p:cNvGraphicFramePr>
          <p:nvPr>
            <p:extLst>
              <p:ext uri="{D42A27DB-BD31-4B8C-83A1-F6EECF244321}">
                <p14:modId xmlns:p14="http://schemas.microsoft.com/office/powerpoint/2010/main" val="1912645288"/>
              </p:ext>
            </p:extLst>
          </p:nvPr>
        </p:nvGraphicFramePr>
        <p:xfrm>
          <a:off x="838198" y="4824495"/>
          <a:ext cx="10515600" cy="1828800"/>
        </p:xfrm>
        <a:graphic>
          <a:graphicData uri="http://schemas.openxmlformats.org/drawingml/2006/table">
            <a:tbl>
              <a:tblPr/>
              <a:tblGrid>
                <a:gridCol w="3505200">
                  <a:extLst>
                    <a:ext uri="{9D8B030D-6E8A-4147-A177-3AD203B41FA5}">
                      <a16:colId xmlns:a16="http://schemas.microsoft.com/office/drawing/2014/main" val="1021604206"/>
                    </a:ext>
                  </a:extLst>
                </a:gridCol>
                <a:gridCol w="3505200">
                  <a:extLst>
                    <a:ext uri="{9D8B030D-6E8A-4147-A177-3AD203B41FA5}">
                      <a16:colId xmlns:a16="http://schemas.microsoft.com/office/drawing/2014/main" val="254826838"/>
                    </a:ext>
                  </a:extLst>
                </a:gridCol>
                <a:gridCol w="3505200">
                  <a:extLst>
                    <a:ext uri="{9D8B030D-6E8A-4147-A177-3AD203B41FA5}">
                      <a16:colId xmlns:a16="http://schemas.microsoft.com/office/drawing/2014/main" val="327044105"/>
                    </a:ext>
                  </a:extLst>
                </a:gridCol>
              </a:tblGrid>
              <a:tr h="0">
                <a:tc>
                  <a:txBody>
                    <a:bodyPr/>
                    <a:lstStyle/>
                    <a:p>
                      <a:pPr marL="0" marR="0" fontAlgn="t">
                        <a:spcBef>
                          <a:spcPts val="0"/>
                        </a:spcBef>
                        <a:spcAft>
                          <a:spcPts val="0"/>
                        </a:spcAft>
                      </a:pPr>
                      <a:r>
                        <a:rPr lang="en-US">
                          <a:solidFill>
                            <a:srgbClr val="DCDCDC"/>
                          </a:solidFill>
                          <a:effectLst/>
                          <a:latin typeface="Verdana" panose="020B0604030504040204" pitchFamily="34" charset="0"/>
                        </a:rPr>
                        <a:t>FirstName</a:t>
                      </a:r>
                    </a:p>
                  </a:txBody>
                  <a:tcPr>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tc>
                  <a:txBody>
                    <a:bodyPr/>
                    <a:lstStyle/>
                    <a:p>
                      <a:pPr marL="0" marR="0" fontAlgn="t">
                        <a:spcBef>
                          <a:spcPts val="0"/>
                        </a:spcBef>
                        <a:spcAft>
                          <a:spcPts val="0"/>
                        </a:spcAft>
                      </a:pPr>
                      <a:r>
                        <a:rPr lang="en-US">
                          <a:solidFill>
                            <a:srgbClr val="DCDCDC"/>
                          </a:solidFill>
                          <a:effectLst/>
                          <a:latin typeface="Verdana" panose="020B0604030504040204" pitchFamily="34" charset="0"/>
                        </a:rPr>
                        <a:t>LastName</a:t>
                      </a:r>
                    </a:p>
                  </a:txBody>
                  <a:tcPr>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tc>
                  <a:txBody>
                    <a:bodyPr/>
                    <a:lstStyle/>
                    <a:p>
                      <a:pPr marL="0" marR="0" fontAlgn="t">
                        <a:spcBef>
                          <a:spcPts val="0"/>
                        </a:spcBef>
                        <a:spcAft>
                          <a:spcPts val="0"/>
                        </a:spcAft>
                      </a:pPr>
                      <a:r>
                        <a:rPr lang="en-US" dirty="0" err="1">
                          <a:solidFill>
                            <a:srgbClr val="DCDCDC"/>
                          </a:solidFill>
                          <a:effectLst/>
                          <a:latin typeface="Verdana" panose="020B0604030504040204" pitchFamily="34" charset="0"/>
                        </a:rPr>
                        <a:t>OrderAmount</a:t>
                      </a:r>
                      <a:endParaRPr lang="el-GR" dirty="0">
                        <a:solidFill>
                          <a:srgbClr val="DCDCDC"/>
                        </a:solidFill>
                        <a:effectLst/>
                        <a:latin typeface="Verdana" panose="020B0604030504040204" pitchFamily="34" charset="0"/>
                      </a:endParaRPr>
                    </a:p>
                  </a:txBody>
                  <a:tcPr>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extLst>
                  <a:ext uri="{0D108BD9-81ED-4DB2-BD59-A6C34878D82A}">
                    <a16:rowId xmlns:a16="http://schemas.microsoft.com/office/drawing/2014/main" val="2788539429"/>
                  </a:ext>
                </a:extLst>
              </a:tr>
              <a:tr h="0">
                <a:tc>
                  <a:txBody>
                    <a:bodyPr/>
                    <a:lstStyle/>
                    <a:p>
                      <a:pPr marL="0" marR="0" fontAlgn="t">
                        <a:spcBef>
                          <a:spcPts val="0"/>
                        </a:spcBef>
                        <a:spcAft>
                          <a:spcPts val="0"/>
                        </a:spcAft>
                      </a:pPr>
                      <a:r>
                        <a:rPr lang="en-US" dirty="0">
                          <a:solidFill>
                            <a:schemeClr val="tx1"/>
                          </a:solidFill>
                          <a:effectLst/>
                          <a:latin typeface="Verdana" panose="020B0604030504040204" pitchFamily="34" charset="0"/>
                        </a:rPr>
                        <a:t>Tom</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a:solidFill>
                            <a:schemeClr val="tx1"/>
                          </a:solidFill>
                          <a:effectLst/>
                          <a:latin typeface="Verdana" panose="020B0604030504040204" pitchFamily="34" charset="0"/>
                        </a:rPr>
                        <a:t>Jones</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a:solidFill>
                            <a:schemeClr val="tx1"/>
                          </a:solidFill>
                          <a:effectLst/>
                          <a:latin typeface="Verdana" panose="020B0604030504040204" pitchFamily="34" charset="0"/>
                        </a:rPr>
                        <a:t>25.04</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1280205016"/>
                  </a:ext>
                </a:extLst>
              </a:tr>
              <a:tr h="0">
                <a:tc>
                  <a:txBody>
                    <a:bodyPr/>
                    <a:lstStyle/>
                    <a:p>
                      <a:pPr marL="0" marR="0" fontAlgn="t">
                        <a:spcBef>
                          <a:spcPts val="0"/>
                        </a:spcBef>
                        <a:spcAft>
                          <a:spcPts val="0"/>
                        </a:spcAft>
                      </a:pPr>
                      <a:r>
                        <a:rPr lang="en-US" dirty="0">
                          <a:solidFill>
                            <a:schemeClr val="tx1"/>
                          </a:solidFill>
                          <a:effectLst/>
                          <a:latin typeface="Verdana" panose="020B0604030504040204" pitchFamily="34" charset="0"/>
                        </a:rPr>
                        <a:t>Fred</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dirty="0">
                          <a:solidFill>
                            <a:schemeClr val="tx1"/>
                          </a:solidFill>
                          <a:effectLst/>
                          <a:latin typeface="Verdana" panose="020B0604030504040204" pitchFamily="34" charset="0"/>
                        </a:rPr>
                        <a:t>Smith</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a:solidFill>
                            <a:schemeClr val="tx1"/>
                          </a:solidFill>
                          <a:effectLst/>
                          <a:latin typeface="Verdana" panose="020B0604030504040204" pitchFamily="34" charset="0"/>
                        </a:rPr>
                        <a:t>456.07</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1890759476"/>
                  </a:ext>
                </a:extLst>
              </a:tr>
              <a:tr h="0">
                <a:tc>
                  <a:txBody>
                    <a:bodyPr/>
                    <a:lstStyle/>
                    <a:p>
                      <a:pPr marL="0" marR="0" fontAlgn="t">
                        <a:spcBef>
                          <a:spcPts val="0"/>
                        </a:spcBef>
                        <a:spcAft>
                          <a:spcPts val="0"/>
                        </a:spcAft>
                      </a:pPr>
                      <a:r>
                        <a:rPr lang="en-US">
                          <a:solidFill>
                            <a:schemeClr val="tx1"/>
                          </a:solidFill>
                          <a:effectLst/>
                          <a:latin typeface="Verdana" panose="020B0604030504040204" pitchFamily="34" charset="0"/>
                        </a:rPr>
                        <a:t>Fred</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dirty="0">
                          <a:solidFill>
                            <a:schemeClr val="tx1"/>
                          </a:solidFill>
                          <a:effectLst/>
                          <a:latin typeface="Verdana" panose="020B0604030504040204" pitchFamily="34" charset="0"/>
                        </a:rPr>
                        <a:t>Smith</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dirty="0">
                          <a:solidFill>
                            <a:schemeClr val="tx1"/>
                          </a:solidFill>
                          <a:effectLst/>
                          <a:latin typeface="Verdana" panose="020B0604030504040204" pitchFamily="34" charset="0"/>
                        </a:rPr>
                        <a:t>123.84</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255653920"/>
                  </a:ext>
                </a:extLst>
              </a:tr>
              <a:tr h="0">
                <a:tc>
                  <a:txBody>
                    <a:bodyPr/>
                    <a:lstStyle/>
                    <a:p>
                      <a:pPr marL="0" marR="0" fontAlgn="t">
                        <a:spcBef>
                          <a:spcPts val="0"/>
                        </a:spcBef>
                        <a:spcAft>
                          <a:spcPts val="0"/>
                        </a:spcAft>
                      </a:pPr>
                      <a:r>
                        <a:rPr lang="en-US">
                          <a:solidFill>
                            <a:schemeClr val="tx1"/>
                          </a:solidFill>
                          <a:effectLst/>
                          <a:latin typeface="Verdana" panose="020B0604030504040204" pitchFamily="34" charset="0"/>
                        </a:rPr>
                        <a:t>Jessica</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a:solidFill>
                            <a:schemeClr val="tx1"/>
                          </a:solidFill>
                          <a:effectLst/>
                          <a:latin typeface="Verdana" panose="020B0604030504040204" pitchFamily="34" charset="0"/>
                        </a:rPr>
                        <a:t>Thompson</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dirty="0">
                          <a:solidFill>
                            <a:schemeClr val="tx1"/>
                          </a:solidFill>
                          <a:effectLst/>
                          <a:latin typeface="Verdana" panose="020B0604030504040204" pitchFamily="34" charset="0"/>
                        </a:rPr>
                        <a:t>781.02</a:t>
                      </a:r>
                    </a:p>
                  </a:txBody>
                  <a:tcPr>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762829618"/>
                  </a:ext>
                </a:extLst>
              </a:tr>
            </a:tbl>
          </a:graphicData>
        </a:graphic>
      </p:graphicFrame>
    </p:spTree>
    <p:extLst>
      <p:ext uri="{BB962C8B-B14F-4D97-AF65-F5344CB8AC3E}">
        <p14:creationId xmlns:p14="http://schemas.microsoft.com/office/powerpoint/2010/main" val="407399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Wait - what TYPE was that? </a:t>
            </a:r>
          </a:p>
        </p:txBody>
      </p:sp>
      <p:sp>
        <p:nvSpPr>
          <p:cNvPr id="3" name="Content Placeholder 2"/>
          <p:cNvSpPr>
            <a:spLocks noGrp="1"/>
          </p:cNvSpPr>
          <p:nvPr>
            <p:ph idx="1"/>
          </p:nvPr>
        </p:nvSpPr>
        <p:spPr>
          <a:xfrm>
            <a:off x="1901825" y="1416051"/>
            <a:ext cx="8415338" cy="3380029"/>
          </a:xfrm>
        </p:spPr>
        <p:txBody>
          <a:bodyPr/>
          <a:lstStyle/>
          <a:p>
            <a:r>
              <a:rPr lang="en-US" dirty="0"/>
              <a:t>How does that work?</a:t>
            </a:r>
          </a:p>
          <a:p>
            <a:pPr lvl="1"/>
            <a:r>
              <a:rPr lang="en-US" dirty="0"/>
              <a:t>The compiler actually generates a new class with a fake name (random). </a:t>
            </a:r>
          </a:p>
          <a:p>
            <a:pPr lvl="1"/>
            <a:r>
              <a:rPr lang="en-US" dirty="0"/>
              <a:t>No different than making the class yourself, except you don’t have to.</a:t>
            </a:r>
          </a:p>
          <a:p>
            <a:pPr lvl="1"/>
            <a:r>
              <a:rPr lang="en-US" dirty="0"/>
              <a:t>Feels like the lists in Scheme, sort of.</a:t>
            </a:r>
          </a:p>
          <a:p>
            <a:pPr lvl="1"/>
            <a:r>
              <a:rPr lang="en-US" dirty="0"/>
              <a:t>Still strongly typed (type inferred)</a:t>
            </a:r>
          </a:p>
        </p:txBody>
      </p:sp>
    </p:spTree>
    <p:extLst>
      <p:ext uri="{BB962C8B-B14F-4D97-AF65-F5344CB8AC3E}">
        <p14:creationId xmlns:p14="http://schemas.microsoft.com/office/powerpoint/2010/main" val="415060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5664-0215-4882-9FAD-F01D1F31450A}"/>
              </a:ext>
            </a:extLst>
          </p:cNvPr>
          <p:cNvSpPr>
            <a:spLocks noGrp="1"/>
          </p:cNvSpPr>
          <p:nvPr>
            <p:ph type="title"/>
          </p:nvPr>
        </p:nvSpPr>
        <p:spPr/>
        <p:txBody>
          <a:bodyPr/>
          <a:lstStyle/>
          <a:p>
            <a:r>
              <a:rPr lang="en-US" dirty="0"/>
              <a:t>Since you already know Java…</a:t>
            </a:r>
          </a:p>
        </p:txBody>
      </p:sp>
      <p:sp>
        <p:nvSpPr>
          <p:cNvPr id="3" name="Content Placeholder 2">
            <a:extLst>
              <a:ext uri="{FF2B5EF4-FFF2-40B4-BE49-F238E27FC236}">
                <a16:creationId xmlns:a16="http://schemas.microsoft.com/office/drawing/2014/main" id="{79E95F38-9C60-4220-BE32-25949DA27B58}"/>
              </a:ext>
            </a:extLst>
          </p:cNvPr>
          <p:cNvSpPr>
            <a:spLocks noGrp="1"/>
          </p:cNvSpPr>
          <p:nvPr>
            <p:ph idx="1"/>
          </p:nvPr>
        </p:nvSpPr>
        <p:spPr/>
        <p:txBody>
          <a:bodyPr/>
          <a:lstStyle/>
          <a:p>
            <a:pPr marL="0" indent="0">
              <a:buNone/>
            </a:pPr>
            <a:r>
              <a:rPr lang="en-US" dirty="0"/>
              <a:t>There is a LOT that is the same between Java and C#. </a:t>
            </a:r>
          </a:p>
          <a:p>
            <a:pPr marL="0" indent="0">
              <a:buNone/>
            </a:pPr>
            <a:endParaRPr lang="en-US" dirty="0"/>
          </a:p>
          <a:p>
            <a:pPr marL="0" indent="0">
              <a:buNone/>
            </a:pPr>
            <a:r>
              <a:rPr lang="en-US" dirty="0"/>
              <a:t>So instead of going over material that you already know, I will talk about only the differences.</a:t>
            </a:r>
          </a:p>
        </p:txBody>
      </p:sp>
    </p:spTree>
    <p:extLst>
      <p:ext uri="{BB962C8B-B14F-4D97-AF65-F5344CB8AC3E}">
        <p14:creationId xmlns:p14="http://schemas.microsoft.com/office/powerpoint/2010/main" val="1863716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Functions</a:t>
            </a:r>
          </a:p>
        </p:txBody>
      </p:sp>
      <p:sp>
        <p:nvSpPr>
          <p:cNvPr id="3" name="Content Placeholder 2"/>
          <p:cNvSpPr>
            <a:spLocks noGrp="1"/>
          </p:cNvSpPr>
          <p:nvPr>
            <p:ph idx="1"/>
          </p:nvPr>
        </p:nvSpPr>
        <p:spPr>
          <a:xfrm>
            <a:off x="1676400" y="1690688"/>
            <a:ext cx="8839200" cy="4490870"/>
          </a:xfrm>
        </p:spPr>
        <p:txBody>
          <a:bodyPr/>
          <a:lstStyle/>
          <a:p>
            <a:pPr marL="0" indent="0">
              <a:buNone/>
            </a:pPr>
            <a:r>
              <a:rPr lang="en-US" dirty="0"/>
              <a:t>All of the math functions you would want are there:</a:t>
            </a:r>
          </a:p>
          <a:p>
            <a:pPr marL="0" indent="0">
              <a:buNone/>
            </a:pPr>
            <a:endParaRPr lang="en-US" dirty="0"/>
          </a:p>
          <a:p>
            <a:pPr marL="0" indent="0">
              <a:buNone/>
            </a:pPr>
            <a:r>
              <a:rPr lang="en-US" dirty="0"/>
              <a:t>var total = </a:t>
            </a:r>
            <a:r>
              <a:rPr lang="en-US" dirty="0" err="1"/>
              <a:t>Orders.Sum</a:t>
            </a:r>
            <a:r>
              <a:rPr lang="en-US" dirty="0"/>
              <a:t>(x=&gt;</a:t>
            </a:r>
            <a:r>
              <a:rPr lang="en-US" dirty="0" err="1"/>
              <a:t>x.OrderAmount</a:t>
            </a:r>
            <a:r>
              <a:rPr lang="en-US" dirty="0"/>
              <a:t>);</a:t>
            </a:r>
          </a:p>
          <a:p>
            <a:pPr marL="0" indent="0">
              <a:buNone/>
            </a:pPr>
            <a:r>
              <a:rPr lang="en-US" dirty="0"/>
              <a:t>var avg= </a:t>
            </a:r>
            <a:r>
              <a:rPr lang="en-US" dirty="0" err="1"/>
              <a:t>Orders.Average</a:t>
            </a:r>
            <a:r>
              <a:rPr lang="en-US" dirty="0"/>
              <a:t>(x=&gt;</a:t>
            </a:r>
            <a:r>
              <a:rPr lang="en-US" dirty="0" err="1"/>
              <a:t>x.OrderAmount</a:t>
            </a:r>
            <a:r>
              <a:rPr lang="en-US" dirty="0"/>
              <a:t>);</a:t>
            </a:r>
          </a:p>
          <a:p>
            <a:pPr marL="0" indent="0">
              <a:buNone/>
            </a:pPr>
            <a:r>
              <a:rPr lang="en-US" dirty="0"/>
              <a:t>var min= </a:t>
            </a:r>
            <a:r>
              <a:rPr lang="en-US" dirty="0" err="1"/>
              <a:t>Orders.Min</a:t>
            </a:r>
            <a:r>
              <a:rPr lang="en-US" dirty="0"/>
              <a:t>(x=&gt;</a:t>
            </a:r>
            <a:r>
              <a:rPr lang="en-US" dirty="0" err="1"/>
              <a:t>x.OrderAmount</a:t>
            </a:r>
            <a:r>
              <a:rPr lang="en-US" dirty="0"/>
              <a:t>);</a:t>
            </a:r>
          </a:p>
          <a:p>
            <a:pPr marL="0" indent="0">
              <a:buNone/>
            </a:pPr>
            <a:r>
              <a:rPr lang="en-US" dirty="0"/>
              <a:t>var max= </a:t>
            </a:r>
            <a:r>
              <a:rPr lang="en-US" dirty="0" err="1"/>
              <a:t>Orders.Max</a:t>
            </a:r>
            <a:r>
              <a:rPr lang="en-US" dirty="0"/>
              <a:t>(x=&gt;</a:t>
            </a:r>
            <a:r>
              <a:rPr lang="en-US" dirty="0" err="1"/>
              <a:t>x.OrderAmount</a:t>
            </a:r>
            <a:r>
              <a:rPr lang="en-US" dirty="0"/>
              <a:t>);</a:t>
            </a:r>
          </a:p>
          <a:p>
            <a:pPr marL="0" indent="0">
              <a:buNone/>
            </a:pPr>
            <a:r>
              <a:rPr lang="en-US" dirty="0"/>
              <a:t>var </a:t>
            </a:r>
            <a:r>
              <a:rPr lang="en-US" dirty="0" err="1"/>
              <a:t>cnt</a:t>
            </a:r>
            <a:r>
              <a:rPr lang="en-US" dirty="0"/>
              <a:t> = </a:t>
            </a:r>
            <a:r>
              <a:rPr lang="en-US" dirty="0" err="1"/>
              <a:t>Orders.Count</a:t>
            </a:r>
            <a:r>
              <a:rPr lang="en-US" dirty="0"/>
              <a:t>();</a:t>
            </a:r>
          </a:p>
        </p:txBody>
      </p:sp>
    </p:spTree>
    <p:extLst>
      <p:ext uri="{BB962C8B-B14F-4D97-AF65-F5344CB8AC3E}">
        <p14:creationId xmlns:p14="http://schemas.microsoft.com/office/powerpoint/2010/main" val="3466697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219"/>
            <a:ext cx="10515600" cy="870113"/>
          </a:xfrm>
        </p:spPr>
        <p:txBody>
          <a:bodyPr/>
          <a:lstStyle/>
          <a:p>
            <a:r>
              <a:rPr lang="en-US" dirty="0" err="1"/>
              <a:t>GroupBy</a:t>
            </a:r>
            <a:endParaRPr lang="en-US" dirty="0"/>
          </a:p>
        </p:txBody>
      </p:sp>
      <p:sp>
        <p:nvSpPr>
          <p:cNvPr id="3" name="Content Placeholder 2"/>
          <p:cNvSpPr>
            <a:spLocks noGrp="1"/>
          </p:cNvSpPr>
          <p:nvPr>
            <p:ph idx="1"/>
          </p:nvPr>
        </p:nvSpPr>
        <p:spPr>
          <a:xfrm>
            <a:off x="300789" y="797947"/>
            <a:ext cx="8991600" cy="1528130"/>
          </a:xfrm>
        </p:spPr>
        <p:txBody>
          <a:bodyPr/>
          <a:lstStyle/>
          <a:p>
            <a:pPr marL="0" indent="0">
              <a:buNone/>
            </a:pPr>
            <a:r>
              <a:rPr lang="en-US" dirty="0"/>
              <a:t>Makes a list of pairs – the item that you grouped by and then all the elements that match that item</a:t>
            </a:r>
          </a:p>
          <a:p>
            <a:pPr marL="0" indent="0">
              <a:buNone/>
            </a:pPr>
            <a:r>
              <a:rPr lang="en-US" dirty="0"/>
              <a:t>var grouped = </a:t>
            </a:r>
            <a:r>
              <a:rPr lang="en-US" dirty="0" err="1"/>
              <a:t>Orders.GroupBy</a:t>
            </a:r>
            <a:r>
              <a:rPr lang="en-US" dirty="0"/>
              <a:t>(x=&gt;</a:t>
            </a:r>
            <a:r>
              <a:rPr lang="en-US" dirty="0" err="1"/>
              <a:t>x.CustomerNumber</a:t>
            </a:r>
            <a:r>
              <a:rPr lang="en-US" dirty="0"/>
              <a:t>);</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978E20ED-A8A4-406E-9CCD-650FD616D85B}"/>
              </a:ext>
            </a:extLst>
          </p:cNvPr>
          <p:cNvGraphicFramePr>
            <a:graphicFrameLocks noGrp="1"/>
          </p:cNvGraphicFramePr>
          <p:nvPr>
            <p:extLst>
              <p:ext uri="{D42A27DB-BD31-4B8C-83A1-F6EECF244321}">
                <p14:modId xmlns:p14="http://schemas.microsoft.com/office/powerpoint/2010/main" val="1764111553"/>
              </p:ext>
            </p:extLst>
          </p:nvPr>
        </p:nvGraphicFramePr>
        <p:xfrm>
          <a:off x="2899611" y="2303989"/>
          <a:ext cx="7358880" cy="3931650"/>
        </p:xfrm>
        <a:graphic>
          <a:graphicData uri="http://schemas.openxmlformats.org/drawingml/2006/table">
            <a:tbl>
              <a:tblPr/>
              <a:tblGrid>
                <a:gridCol w="3679440">
                  <a:extLst>
                    <a:ext uri="{9D8B030D-6E8A-4147-A177-3AD203B41FA5}">
                      <a16:colId xmlns:a16="http://schemas.microsoft.com/office/drawing/2014/main" val="1217532361"/>
                    </a:ext>
                  </a:extLst>
                </a:gridCol>
                <a:gridCol w="3679440">
                  <a:extLst>
                    <a:ext uri="{9D8B030D-6E8A-4147-A177-3AD203B41FA5}">
                      <a16:colId xmlns:a16="http://schemas.microsoft.com/office/drawing/2014/main" val="2544230405"/>
                    </a:ext>
                  </a:extLst>
                </a:gridCol>
              </a:tblGrid>
              <a:tr h="255961">
                <a:tc>
                  <a:txBody>
                    <a:bodyPr/>
                    <a:lstStyle/>
                    <a:p>
                      <a:pPr marL="0" marR="0" fontAlgn="t">
                        <a:spcBef>
                          <a:spcPts val="0"/>
                        </a:spcBef>
                        <a:spcAft>
                          <a:spcPts val="0"/>
                        </a:spcAft>
                      </a:pPr>
                      <a:r>
                        <a:rPr lang="en-US" sz="1300" i="1">
                          <a:solidFill>
                            <a:schemeClr val="tx1"/>
                          </a:solidFill>
                          <a:effectLst/>
                          <a:latin typeface="Verdana" panose="020B0604030504040204" pitchFamily="34" charset="0"/>
                        </a:rPr>
                        <a:t>Key=</a:t>
                      </a:r>
                      <a:endParaRPr lang="en-US" sz="1300">
                        <a:solidFill>
                          <a:schemeClr val="tx1"/>
                        </a:solidFill>
                        <a:effectLst/>
                        <a:latin typeface="Verdana" panose="020B0604030504040204" pitchFamily="34" charset="0"/>
                      </a:endParaRPr>
                    </a:p>
                  </a:txBody>
                  <a:tcPr marL="63990" marR="63990" marT="31995" marB="31995">
                    <a:lnL>
                      <a:noFill/>
                    </a:lnL>
                    <a:lnR>
                      <a:noFill/>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sz="1300" dirty="0">
                          <a:solidFill>
                            <a:schemeClr val="tx1"/>
                          </a:solidFill>
                          <a:effectLst/>
                          <a:latin typeface="Verdana" panose="020B0604030504040204" pitchFamily="34" charset="0"/>
                        </a:rPr>
                        <a:t>1</a:t>
                      </a:r>
                    </a:p>
                  </a:txBody>
                  <a:tcPr marL="63990" marR="63990" marT="31995" marB="31995">
                    <a:lnL>
                      <a:noFill/>
                    </a:lnL>
                    <a:lnR>
                      <a:noFill/>
                    </a:lnR>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793324300"/>
                  </a:ext>
                </a:extLst>
              </a:tr>
              <a:tr h="255961">
                <a:tc gridSpan="2">
                  <a:txBody>
                    <a:bodyPr/>
                    <a:lstStyle/>
                    <a:p>
                      <a:pPr marL="0" marR="0" fontAlgn="t">
                        <a:spcBef>
                          <a:spcPts val="0"/>
                        </a:spcBef>
                        <a:spcAft>
                          <a:spcPts val="0"/>
                        </a:spcAft>
                      </a:pPr>
                      <a:r>
                        <a:rPr lang="en-US" sz="1300" b="1" dirty="0" err="1">
                          <a:solidFill>
                            <a:schemeClr val="tx1"/>
                          </a:solidFill>
                          <a:effectLst/>
                          <a:latin typeface="tahoma" panose="020B0604030504040204" pitchFamily="34" charset="0"/>
                        </a:rPr>
                        <a:t>IGrouping</a:t>
                      </a:r>
                      <a:r>
                        <a:rPr lang="en-US" sz="1300" b="1" dirty="0">
                          <a:solidFill>
                            <a:schemeClr val="tx1"/>
                          </a:solidFill>
                          <a:effectLst/>
                          <a:latin typeface="tahoma" panose="020B0604030504040204" pitchFamily="34" charset="0"/>
                        </a:rPr>
                        <a:t>&lt;Int32,Order&gt; (1 item)</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23232"/>
                      </a:solidFill>
                      <a:prstDash val="solid"/>
                      <a:round/>
                      <a:headEnd type="none" w="med" len="med"/>
                      <a:tailEnd type="none" w="med" len="med"/>
                    </a:lnB>
                    <a:solidFill>
                      <a:srgbClr val="3887B5"/>
                    </a:solidFill>
                  </a:tcPr>
                </a:tc>
                <a:tc hMerge="1">
                  <a:txBody>
                    <a:bodyPr/>
                    <a:lstStyle/>
                    <a:p>
                      <a:endParaRPr lang="en-US"/>
                    </a:p>
                  </a:txBody>
                  <a:tcPr/>
                </a:tc>
                <a:extLst>
                  <a:ext uri="{0D108BD9-81ED-4DB2-BD59-A6C34878D82A}">
                    <a16:rowId xmlns:a16="http://schemas.microsoft.com/office/drawing/2014/main" val="507898877"/>
                  </a:ext>
                </a:extLst>
              </a:tr>
              <a:tr h="255961">
                <a:tc>
                  <a:txBody>
                    <a:bodyPr/>
                    <a:lstStyle/>
                    <a:p>
                      <a:pPr marL="0" marR="0" fontAlgn="t">
                        <a:spcBef>
                          <a:spcPts val="0"/>
                        </a:spcBef>
                        <a:spcAft>
                          <a:spcPts val="0"/>
                        </a:spcAft>
                      </a:pPr>
                      <a:r>
                        <a:rPr lang="en-US" sz="1300">
                          <a:solidFill>
                            <a:schemeClr val="bg1"/>
                          </a:solidFill>
                          <a:effectLst/>
                          <a:latin typeface="Verdana" panose="020B0604030504040204" pitchFamily="34" charset="0"/>
                        </a:rPr>
                        <a:t>CustomerNumber</a:t>
                      </a: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tc>
                  <a:txBody>
                    <a:bodyPr/>
                    <a:lstStyle/>
                    <a:p>
                      <a:pPr marL="0" marR="0" fontAlgn="t">
                        <a:spcBef>
                          <a:spcPts val="0"/>
                        </a:spcBef>
                        <a:spcAft>
                          <a:spcPts val="0"/>
                        </a:spcAft>
                      </a:pPr>
                      <a:r>
                        <a:rPr lang="en-US" sz="1300" dirty="0" err="1">
                          <a:solidFill>
                            <a:schemeClr val="bg1"/>
                          </a:solidFill>
                          <a:effectLst/>
                          <a:latin typeface="Verdana" panose="020B0604030504040204" pitchFamily="34" charset="0"/>
                        </a:rPr>
                        <a:t>OrderAmount</a:t>
                      </a:r>
                      <a:endParaRPr lang="en-US" sz="1300" dirty="0">
                        <a:solidFill>
                          <a:schemeClr val="bg1"/>
                        </a:solidFill>
                        <a:effectLst/>
                        <a:latin typeface="Verdana" panose="020B0604030504040204" pitchFamily="34" charset="0"/>
                      </a:endParaRP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extLst>
                  <a:ext uri="{0D108BD9-81ED-4DB2-BD59-A6C34878D82A}">
                    <a16:rowId xmlns:a16="http://schemas.microsoft.com/office/drawing/2014/main" val="176757717"/>
                  </a:ext>
                </a:extLst>
              </a:tr>
              <a:tr h="255961">
                <a:tc>
                  <a:txBody>
                    <a:bodyPr/>
                    <a:lstStyle/>
                    <a:p>
                      <a:pPr marL="0" marR="0" algn="r" fontAlgn="t">
                        <a:spcBef>
                          <a:spcPts val="0"/>
                        </a:spcBef>
                        <a:spcAft>
                          <a:spcPts val="0"/>
                        </a:spcAft>
                      </a:pPr>
                      <a:r>
                        <a:rPr lang="en-US" sz="1300">
                          <a:solidFill>
                            <a:schemeClr val="tx1"/>
                          </a:solidFill>
                          <a:effectLst/>
                          <a:latin typeface="Verdana" panose="020B0604030504040204" pitchFamily="34" charset="0"/>
                        </a:rPr>
                        <a:t>1</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sz="1300" dirty="0">
                          <a:solidFill>
                            <a:schemeClr val="tx1"/>
                          </a:solidFill>
                          <a:effectLst/>
                          <a:latin typeface="Verdana" panose="020B0604030504040204" pitchFamily="34" charset="0"/>
                        </a:rPr>
                        <a:t>25.04</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987588718"/>
                  </a:ext>
                </a:extLst>
              </a:tr>
              <a:tr h="255961">
                <a:tc>
                  <a:txBody>
                    <a:bodyPr/>
                    <a:lstStyle/>
                    <a:p>
                      <a:endParaRPr lang="en-US" sz="1300">
                        <a:solidFill>
                          <a:schemeClr val="tx1"/>
                        </a:solidFill>
                      </a:endParaRP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endParaRPr lang="en-US" sz="1300">
                        <a:solidFill>
                          <a:schemeClr val="tx1"/>
                        </a:solidFill>
                      </a:endParaRPr>
                    </a:p>
                  </a:txBody>
                  <a:tcPr marL="63990" marR="63990" marT="31995" marB="31995">
                    <a:lnL w="9525" cap="flat" cmpd="sng" algn="ctr">
                      <a:solidFill>
                        <a:srgbClr val="3887B5"/>
                      </a:solidFill>
                      <a:prstDash val="solid"/>
                      <a:round/>
                      <a:headEnd type="none" w="med" len="med"/>
                      <a:tailEnd type="none" w="med" len="med"/>
                    </a:lnL>
                    <a:lnT w="9525" cap="flat" cmpd="sng" algn="ctr">
                      <a:solidFill>
                        <a:srgbClr val="3887B5"/>
                      </a:solidFill>
                      <a:prstDash val="solid"/>
                      <a:round/>
                      <a:headEnd type="none" w="med" len="med"/>
                      <a:tailEnd type="none" w="med" len="med"/>
                    </a:lnT>
                  </a:tcPr>
                </a:tc>
                <a:extLst>
                  <a:ext uri="{0D108BD9-81ED-4DB2-BD59-A6C34878D82A}">
                    <a16:rowId xmlns:a16="http://schemas.microsoft.com/office/drawing/2014/main" val="2885302581"/>
                  </a:ext>
                </a:extLst>
              </a:tr>
              <a:tr h="255961">
                <a:tc>
                  <a:txBody>
                    <a:bodyPr/>
                    <a:lstStyle/>
                    <a:p>
                      <a:pPr marL="0" marR="0" fontAlgn="t">
                        <a:spcBef>
                          <a:spcPts val="0"/>
                        </a:spcBef>
                        <a:spcAft>
                          <a:spcPts val="0"/>
                        </a:spcAft>
                      </a:pPr>
                      <a:r>
                        <a:rPr lang="en-US" sz="1300" i="1">
                          <a:solidFill>
                            <a:schemeClr val="tx1"/>
                          </a:solidFill>
                          <a:effectLst/>
                          <a:latin typeface="Verdana" panose="020B0604030504040204" pitchFamily="34" charset="0"/>
                        </a:rPr>
                        <a:t>Key=</a:t>
                      </a:r>
                      <a:endParaRPr lang="en-US" sz="1300">
                        <a:solidFill>
                          <a:schemeClr val="tx1"/>
                        </a:solidFill>
                        <a:effectLst/>
                        <a:latin typeface="Verdana" panose="020B0604030504040204" pitchFamily="34" charset="0"/>
                      </a:endParaRPr>
                    </a:p>
                  </a:txBody>
                  <a:tcPr marL="63990" marR="63990" marT="31995" marB="31995">
                    <a:lnL>
                      <a:noFill/>
                    </a:lnL>
                    <a:lnR>
                      <a:noFill/>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sz="1300">
                          <a:solidFill>
                            <a:schemeClr val="tx1"/>
                          </a:solidFill>
                          <a:effectLst/>
                          <a:latin typeface="Verdana" panose="020B0604030504040204" pitchFamily="34" charset="0"/>
                        </a:rPr>
                        <a:t>2</a:t>
                      </a:r>
                    </a:p>
                  </a:txBody>
                  <a:tcPr marL="63990" marR="63990" marT="31995" marB="31995">
                    <a:lnL>
                      <a:noFill/>
                    </a:lnL>
                    <a:lnR>
                      <a:noFill/>
                    </a:lnR>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934395661"/>
                  </a:ext>
                </a:extLst>
              </a:tr>
              <a:tr h="255961">
                <a:tc gridSpan="2">
                  <a:txBody>
                    <a:bodyPr/>
                    <a:lstStyle/>
                    <a:p>
                      <a:pPr marL="0" marR="0" fontAlgn="t">
                        <a:spcBef>
                          <a:spcPts val="0"/>
                        </a:spcBef>
                        <a:spcAft>
                          <a:spcPts val="0"/>
                        </a:spcAft>
                      </a:pPr>
                      <a:r>
                        <a:rPr lang="en-US" sz="1300" b="1" dirty="0" err="1">
                          <a:solidFill>
                            <a:schemeClr val="tx1"/>
                          </a:solidFill>
                          <a:effectLst/>
                          <a:latin typeface="tahoma" panose="020B0604030504040204" pitchFamily="34" charset="0"/>
                        </a:rPr>
                        <a:t>IGrouping</a:t>
                      </a:r>
                      <a:r>
                        <a:rPr lang="en-US" sz="1300" b="1" dirty="0">
                          <a:solidFill>
                            <a:schemeClr val="tx1"/>
                          </a:solidFill>
                          <a:effectLst/>
                          <a:latin typeface="tahoma" panose="020B0604030504040204" pitchFamily="34" charset="0"/>
                        </a:rPr>
                        <a:t>&lt;Int32,Order&gt; (2 items)</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23232"/>
                      </a:solidFill>
                      <a:prstDash val="solid"/>
                      <a:round/>
                      <a:headEnd type="none" w="med" len="med"/>
                      <a:tailEnd type="none" w="med" len="med"/>
                    </a:lnB>
                    <a:solidFill>
                      <a:srgbClr val="3887B5"/>
                    </a:solidFill>
                  </a:tcPr>
                </a:tc>
                <a:tc hMerge="1">
                  <a:txBody>
                    <a:bodyPr/>
                    <a:lstStyle/>
                    <a:p>
                      <a:endParaRPr lang="en-US"/>
                    </a:p>
                  </a:txBody>
                  <a:tcPr/>
                </a:tc>
                <a:extLst>
                  <a:ext uri="{0D108BD9-81ED-4DB2-BD59-A6C34878D82A}">
                    <a16:rowId xmlns:a16="http://schemas.microsoft.com/office/drawing/2014/main" val="2765553038"/>
                  </a:ext>
                </a:extLst>
              </a:tr>
              <a:tr h="255961">
                <a:tc>
                  <a:txBody>
                    <a:bodyPr/>
                    <a:lstStyle/>
                    <a:p>
                      <a:pPr marL="0" marR="0" fontAlgn="t">
                        <a:spcBef>
                          <a:spcPts val="0"/>
                        </a:spcBef>
                        <a:spcAft>
                          <a:spcPts val="0"/>
                        </a:spcAft>
                      </a:pPr>
                      <a:r>
                        <a:rPr lang="en-US" sz="1300">
                          <a:solidFill>
                            <a:schemeClr val="bg1"/>
                          </a:solidFill>
                          <a:effectLst/>
                          <a:latin typeface="Verdana" panose="020B0604030504040204" pitchFamily="34" charset="0"/>
                        </a:rPr>
                        <a:t>CustomerNumber</a:t>
                      </a:r>
                      <a:r>
                        <a:rPr lang="el-GR" sz="1300">
                          <a:solidFill>
                            <a:schemeClr val="bg1"/>
                          </a:solidFill>
                          <a:effectLst/>
                          <a:latin typeface="Verdana" panose="020B0604030504040204" pitchFamily="34" charset="0"/>
                        </a:rPr>
                        <a:t>ΞΞ</a:t>
                      </a: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tc>
                  <a:txBody>
                    <a:bodyPr/>
                    <a:lstStyle/>
                    <a:p>
                      <a:pPr marL="0" marR="0" fontAlgn="t">
                        <a:spcBef>
                          <a:spcPts val="0"/>
                        </a:spcBef>
                        <a:spcAft>
                          <a:spcPts val="0"/>
                        </a:spcAft>
                      </a:pPr>
                      <a:r>
                        <a:rPr lang="en-US" sz="1300" dirty="0" err="1">
                          <a:solidFill>
                            <a:schemeClr val="bg1"/>
                          </a:solidFill>
                          <a:effectLst/>
                          <a:latin typeface="Verdana" panose="020B0604030504040204" pitchFamily="34" charset="0"/>
                        </a:rPr>
                        <a:t>OrderAmount</a:t>
                      </a:r>
                      <a:r>
                        <a:rPr lang="el-GR" sz="1300" dirty="0">
                          <a:solidFill>
                            <a:schemeClr val="bg1"/>
                          </a:solidFill>
                          <a:effectLst/>
                          <a:latin typeface="Verdana" panose="020B0604030504040204" pitchFamily="34" charset="0"/>
                        </a:rPr>
                        <a:t>ΞΞ</a:t>
                      </a: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extLst>
                  <a:ext uri="{0D108BD9-81ED-4DB2-BD59-A6C34878D82A}">
                    <a16:rowId xmlns:a16="http://schemas.microsoft.com/office/drawing/2014/main" val="3630866199"/>
                  </a:ext>
                </a:extLst>
              </a:tr>
              <a:tr h="255961">
                <a:tc>
                  <a:txBody>
                    <a:bodyPr/>
                    <a:lstStyle/>
                    <a:p>
                      <a:pPr marL="0" marR="0" algn="r" fontAlgn="t">
                        <a:spcBef>
                          <a:spcPts val="0"/>
                        </a:spcBef>
                        <a:spcAft>
                          <a:spcPts val="0"/>
                        </a:spcAft>
                      </a:pPr>
                      <a:r>
                        <a:rPr lang="en-US" sz="1300">
                          <a:solidFill>
                            <a:schemeClr val="tx1"/>
                          </a:solidFill>
                          <a:effectLst/>
                          <a:latin typeface="Verdana" panose="020B0604030504040204" pitchFamily="34" charset="0"/>
                        </a:rPr>
                        <a:t>2</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sz="1300">
                          <a:solidFill>
                            <a:schemeClr val="tx1"/>
                          </a:solidFill>
                          <a:effectLst/>
                          <a:latin typeface="Verdana" panose="020B0604030504040204" pitchFamily="34" charset="0"/>
                        </a:rPr>
                        <a:t>456.07</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1640578986"/>
                  </a:ext>
                </a:extLst>
              </a:tr>
              <a:tr h="255961">
                <a:tc>
                  <a:txBody>
                    <a:bodyPr/>
                    <a:lstStyle/>
                    <a:p>
                      <a:pPr marL="0" marR="0" algn="r" fontAlgn="t">
                        <a:spcBef>
                          <a:spcPts val="0"/>
                        </a:spcBef>
                        <a:spcAft>
                          <a:spcPts val="0"/>
                        </a:spcAft>
                      </a:pPr>
                      <a:r>
                        <a:rPr lang="en-US" sz="1300">
                          <a:solidFill>
                            <a:schemeClr val="tx1"/>
                          </a:solidFill>
                          <a:effectLst/>
                          <a:latin typeface="Verdana" panose="020B0604030504040204" pitchFamily="34" charset="0"/>
                        </a:rPr>
                        <a:t>2</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sz="1300">
                          <a:solidFill>
                            <a:schemeClr val="tx1"/>
                          </a:solidFill>
                          <a:effectLst/>
                          <a:latin typeface="Verdana" panose="020B0604030504040204" pitchFamily="34" charset="0"/>
                        </a:rPr>
                        <a:t>123.84</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4291676214"/>
                  </a:ext>
                </a:extLst>
              </a:tr>
              <a:tr h="255961">
                <a:tc>
                  <a:txBody>
                    <a:bodyPr/>
                    <a:lstStyle/>
                    <a:p>
                      <a:endParaRPr lang="en-US" sz="1300">
                        <a:solidFill>
                          <a:schemeClr val="tx1"/>
                        </a:solidFill>
                      </a:endParaRP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endParaRPr lang="en-US" sz="1300" dirty="0">
                        <a:solidFill>
                          <a:schemeClr val="tx1"/>
                        </a:solidFill>
                      </a:endParaRPr>
                    </a:p>
                  </a:txBody>
                  <a:tcPr marL="63990" marR="63990" marT="31995" marB="31995">
                    <a:lnL w="9525" cap="flat" cmpd="sng" algn="ctr">
                      <a:solidFill>
                        <a:srgbClr val="3887B5"/>
                      </a:solidFill>
                      <a:prstDash val="solid"/>
                      <a:round/>
                      <a:headEnd type="none" w="med" len="med"/>
                      <a:tailEnd type="none" w="med" len="med"/>
                    </a:lnL>
                    <a:lnT w="9525" cap="flat" cmpd="sng" algn="ctr">
                      <a:solidFill>
                        <a:srgbClr val="3887B5"/>
                      </a:solidFill>
                      <a:prstDash val="solid"/>
                      <a:round/>
                      <a:headEnd type="none" w="med" len="med"/>
                      <a:tailEnd type="none" w="med" len="med"/>
                    </a:lnT>
                  </a:tcPr>
                </a:tc>
                <a:extLst>
                  <a:ext uri="{0D108BD9-81ED-4DB2-BD59-A6C34878D82A}">
                    <a16:rowId xmlns:a16="http://schemas.microsoft.com/office/drawing/2014/main" val="3091479849"/>
                  </a:ext>
                </a:extLst>
              </a:tr>
              <a:tr h="255961">
                <a:tc>
                  <a:txBody>
                    <a:bodyPr/>
                    <a:lstStyle/>
                    <a:p>
                      <a:pPr marL="0" marR="0" fontAlgn="t">
                        <a:spcBef>
                          <a:spcPts val="0"/>
                        </a:spcBef>
                        <a:spcAft>
                          <a:spcPts val="0"/>
                        </a:spcAft>
                      </a:pPr>
                      <a:r>
                        <a:rPr lang="en-US" sz="1300" i="1">
                          <a:solidFill>
                            <a:schemeClr val="tx1"/>
                          </a:solidFill>
                          <a:effectLst/>
                          <a:latin typeface="Verdana" panose="020B0604030504040204" pitchFamily="34" charset="0"/>
                        </a:rPr>
                        <a:t>Key=</a:t>
                      </a:r>
                      <a:endParaRPr lang="en-US" sz="1300">
                        <a:solidFill>
                          <a:schemeClr val="tx1"/>
                        </a:solidFill>
                        <a:effectLst/>
                        <a:latin typeface="Verdana" panose="020B0604030504040204" pitchFamily="34" charset="0"/>
                      </a:endParaRPr>
                    </a:p>
                  </a:txBody>
                  <a:tcPr marL="63990" marR="63990" marT="31995" marB="31995">
                    <a:lnL>
                      <a:noFill/>
                    </a:lnL>
                    <a:lnR>
                      <a:noFill/>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fontAlgn="t">
                        <a:spcBef>
                          <a:spcPts val="0"/>
                        </a:spcBef>
                        <a:spcAft>
                          <a:spcPts val="0"/>
                        </a:spcAft>
                      </a:pPr>
                      <a:r>
                        <a:rPr lang="en-US" sz="1300">
                          <a:solidFill>
                            <a:schemeClr val="tx1"/>
                          </a:solidFill>
                          <a:effectLst/>
                          <a:latin typeface="Verdana" panose="020B0604030504040204" pitchFamily="34" charset="0"/>
                        </a:rPr>
                        <a:t>3</a:t>
                      </a:r>
                    </a:p>
                  </a:txBody>
                  <a:tcPr marL="63990" marR="63990" marT="31995" marB="31995">
                    <a:lnL>
                      <a:noFill/>
                    </a:lnL>
                    <a:lnR>
                      <a:noFill/>
                    </a:lnR>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303169591"/>
                  </a:ext>
                </a:extLst>
              </a:tr>
              <a:tr h="255961">
                <a:tc gridSpan="2">
                  <a:txBody>
                    <a:bodyPr/>
                    <a:lstStyle/>
                    <a:p>
                      <a:pPr marL="0" marR="0" fontAlgn="t">
                        <a:spcBef>
                          <a:spcPts val="0"/>
                        </a:spcBef>
                        <a:spcAft>
                          <a:spcPts val="0"/>
                        </a:spcAft>
                      </a:pPr>
                      <a:r>
                        <a:rPr lang="en-US" sz="1300" b="1" dirty="0" err="1">
                          <a:solidFill>
                            <a:schemeClr val="tx1"/>
                          </a:solidFill>
                          <a:effectLst/>
                          <a:latin typeface="tahoma" panose="020B0604030504040204" pitchFamily="34" charset="0"/>
                        </a:rPr>
                        <a:t>IGrouping</a:t>
                      </a:r>
                      <a:r>
                        <a:rPr lang="en-US" sz="1300" b="1" dirty="0">
                          <a:solidFill>
                            <a:schemeClr val="tx1"/>
                          </a:solidFill>
                          <a:effectLst/>
                          <a:latin typeface="tahoma" panose="020B0604030504040204" pitchFamily="34" charset="0"/>
                        </a:rPr>
                        <a:t>&lt;Int32,Order&gt; (1 item)</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23232"/>
                      </a:solidFill>
                      <a:prstDash val="solid"/>
                      <a:round/>
                      <a:headEnd type="none" w="med" len="med"/>
                      <a:tailEnd type="none" w="med" len="med"/>
                    </a:lnB>
                    <a:solidFill>
                      <a:srgbClr val="3887B5"/>
                    </a:solidFill>
                  </a:tcPr>
                </a:tc>
                <a:tc hMerge="1">
                  <a:txBody>
                    <a:bodyPr/>
                    <a:lstStyle/>
                    <a:p>
                      <a:endParaRPr lang="en-US"/>
                    </a:p>
                  </a:txBody>
                  <a:tcPr/>
                </a:tc>
                <a:extLst>
                  <a:ext uri="{0D108BD9-81ED-4DB2-BD59-A6C34878D82A}">
                    <a16:rowId xmlns:a16="http://schemas.microsoft.com/office/drawing/2014/main" val="471666402"/>
                  </a:ext>
                </a:extLst>
              </a:tr>
              <a:tr h="255961">
                <a:tc>
                  <a:txBody>
                    <a:bodyPr/>
                    <a:lstStyle/>
                    <a:p>
                      <a:pPr marL="0" marR="0" fontAlgn="t">
                        <a:spcBef>
                          <a:spcPts val="0"/>
                        </a:spcBef>
                        <a:spcAft>
                          <a:spcPts val="0"/>
                        </a:spcAft>
                      </a:pPr>
                      <a:r>
                        <a:rPr lang="en-US" sz="1300">
                          <a:solidFill>
                            <a:schemeClr val="bg1"/>
                          </a:solidFill>
                          <a:effectLst/>
                          <a:latin typeface="Verdana" panose="020B0604030504040204" pitchFamily="34" charset="0"/>
                        </a:rPr>
                        <a:t>CustomerNumber</a:t>
                      </a: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tc>
                  <a:txBody>
                    <a:bodyPr/>
                    <a:lstStyle/>
                    <a:p>
                      <a:pPr marL="0" marR="0" fontAlgn="t">
                        <a:spcBef>
                          <a:spcPts val="0"/>
                        </a:spcBef>
                        <a:spcAft>
                          <a:spcPts val="0"/>
                        </a:spcAft>
                      </a:pPr>
                      <a:r>
                        <a:rPr lang="en-US" sz="1300" dirty="0" err="1">
                          <a:solidFill>
                            <a:schemeClr val="bg1"/>
                          </a:solidFill>
                          <a:effectLst/>
                          <a:latin typeface="Verdana" panose="020B0604030504040204" pitchFamily="34" charset="0"/>
                        </a:rPr>
                        <a:t>OrderAmount</a:t>
                      </a:r>
                      <a:endParaRPr lang="en-US" sz="1300" dirty="0">
                        <a:solidFill>
                          <a:schemeClr val="bg1"/>
                        </a:solidFill>
                        <a:effectLst/>
                        <a:latin typeface="Verdana" panose="020B0604030504040204" pitchFamily="34" charset="0"/>
                      </a:endParaRPr>
                    </a:p>
                  </a:txBody>
                  <a:tcPr marL="63990" marR="63990" marT="31995" marB="31995">
                    <a:lnL w="9525" cap="flat" cmpd="sng" algn="ctr">
                      <a:solidFill>
                        <a:srgbClr val="323232"/>
                      </a:solidFill>
                      <a:prstDash val="solid"/>
                      <a:round/>
                      <a:headEnd type="none" w="med" len="med"/>
                      <a:tailEnd type="none" w="med" len="med"/>
                    </a:lnL>
                    <a:lnR w="9525" cap="flat" cmpd="sng" algn="ctr">
                      <a:solidFill>
                        <a:srgbClr val="323232"/>
                      </a:solidFill>
                      <a:prstDash val="solid"/>
                      <a:round/>
                      <a:headEnd type="none" w="med" len="med"/>
                      <a:tailEnd type="none" w="med" len="med"/>
                    </a:lnR>
                    <a:lnT w="9525" cap="flat" cmpd="sng" algn="ctr">
                      <a:solidFill>
                        <a:srgbClr val="323232"/>
                      </a:solidFill>
                      <a:prstDash val="solid"/>
                      <a:round/>
                      <a:headEnd type="none" w="med" len="med"/>
                      <a:tailEnd type="none" w="med" len="med"/>
                    </a:lnT>
                    <a:lnB w="9525" cap="flat" cmpd="sng" algn="ctr">
                      <a:solidFill>
                        <a:srgbClr val="3887B5"/>
                      </a:solidFill>
                      <a:prstDash val="solid"/>
                      <a:round/>
                      <a:headEnd type="none" w="med" len="med"/>
                      <a:tailEnd type="none" w="med" len="med"/>
                    </a:lnB>
                    <a:solidFill>
                      <a:srgbClr val="505050"/>
                    </a:solidFill>
                  </a:tcPr>
                </a:tc>
                <a:extLst>
                  <a:ext uri="{0D108BD9-81ED-4DB2-BD59-A6C34878D82A}">
                    <a16:rowId xmlns:a16="http://schemas.microsoft.com/office/drawing/2014/main" val="1633204961"/>
                  </a:ext>
                </a:extLst>
              </a:tr>
              <a:tr h="255961">
                <a:tc>
                  <a:txBody>
                    <a:bodyPr/>
                    <a:lstStyle/>
                    <a:p>
                      <a:pPr marL="0" marR="0" algn="r" fontAlgn="t">
                        <a:spcBef>
                          <a:spcPts val="0"/>
                        </a:spcBef>
                        <a:spcAft>
                          <a:spcPts val="0"/>
                        </a:spcAft>
                      </a:pPr>
                      <a:r>
                        <a:rPr lang="en-US" sz="1300" dirty="0">
                          <a:solidFill>
                            <a:schemeClr val="tx1"/>
                          </a:solidFill>
                          <a:effectLst/>
                          <a:latin typeface="Verdana" panose="020B0604030504040204" pitchFamily="34" charset="0"/>
                        </a:rPr>
                        <a:t>3</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tc>
                  <a:txBody>
                    <a:bodyPr/>
                    <a:lstStyle/>
                    <a:p>
                      <a:pPr marL="0" marR="0" algn="r" fontAlgn="t">
                        <a:spcBef>
                          <a:spcPts val="0"/>
                        </a:spcBef>
                        <a:spcAft>
                          <a:spcPts val="0"/>
                        </a:spcAft>
                      </a:pPr>
                      <a:r>
                        <a:rPr lang="en-US" sz="1300" dirty="0">
                          <a:solidFill>
                            <a:schemeClr val="tx1"/>
                          </a:solidFill>
                          <a:effectLst/>
                          <a:latin typeface="Verdana" panose="020B0604030504040204" pitchFamily="34" charset="0"/>
                        </a:rPr>
                        <a:t>781.02</a:t>
                      </a:r>
                    </a:p>
                  </a:txBody>
                  <a:tcPr marL="63990" marR="63990" marT="31995" marB="31995">
                    <a:lnL w="9525" cap="flat" cmpd="sng" algn="ctr">
                      <a:solidFill>
                        <a:srgbClr val="3887B5"/>
                      </a:solidFill>
                      <a:prstDash val="solid"/>
                      <a:round/>
                      <a:headEnd type="none" w="med" len="med"/>
                      <a:tailEnd type="none" w="med" len="med"/>
                    </a:lnL>
                    <a:lnR w="9525" cap="flat" cmpd="sng" algn="ctr">
                      <a:solidFill>
                        <a:srgbClr val="3887B5"/>
                      </a:solidFill>
                      <a:prstDash val="solid"/>
                      <a:round/>
                      <a:headEnd type="none" w="med" len="med"/>
                      <a:tailEnd type="none" w="med" len="med"/>
                    </a:lnR>
                    <a:lnT w="9525" cap="flat" cmpd="sng" algn="ctr">
                      <a:solidFill>
                        <a:srgbClr val="3887B5"/>
                      </a:solidFill>
                      <a:prstDash val="solid"/>
                      <a:round/>
                      <a:headEnd type="none" w="med" len="med"/>
                      <a:tailEnd type="none" w="med" len="med"/>
                    </a:lnT>
                    <a:lnB w="9525" cap="flat" cmpd="sng" algn="ctr">
                      <a:solidFill>
                        <a:srgbClr val="3887B5"/>
                      </a:solidFill>
                      <a:prstDash val="solid"/>
                      <a:round/>
                      <a:headEnd type="none" w="med" len="med"/>
                      <a:tailEnd type="none" w="med" len="med"/>
                    </a:lnB>
                  </a:tcPr>
                </a:tc>
                <a:extLst>
                  <a:ext uri="{0D108BD9-81ED-4DB2-BD59-A6C34878D82A}">
                    <a16:rowId xmlns:a16="http://schemas.microsoft.com/office/drawing/2014/main" val="3297974364"/>
                  </a:ext>
                </a:extLst>
              </a:tr>
            </a:tbl>
          </a:graphicData>
        </a:graphic>
      </p:graphicFrame>
    </p:spTree>
    <p:extLst>
      <p:ext uri="{BB962C8B-B14F-4D97-AF65-F5344CB8AC3E}">
        <p14:creationId xmlns:p14="http://schemas.microsoft.com/office/powerpoint/2010/main" val="348794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and Take</a:t>
            </a:r>
          </a:p>
        </p:txBody>
      </p:sp>
      <p:sp>
        <p:nvSpPr>
          <p:cNvPr id="3" name="Content Placeholder 2"/>
          <p:cNvSpPr>
            <a:spLocks noGrp="1"/>
          </p:cNvSpPr>
          <p:nvPr>
            <p:ph idx="1"/>
          </p:nvPr>
        </p:nvSpPr>
        <p:spPr>
          <a:xfrm>
            <a:off x="1947648" y="1447800"/>
            <a:ext cx="8415338" cy="4419600"/>
          </a:xfrm>
        </p:spPr>
        <p:txBody>
          <a:bodyPr>
            <a:normAutofit/>
          </a:bodyPr>
          <a:lstStyle/>
          <a:p>
            <a:pPr marL="0" indent="0">
              <a:buNone/>
            </a:pPr>
            <a:r>
              <a:rPr lang="en-US" dirty="0"/>
              <a:t>Designed for web site paging</a:t>
            </a:r>
          </a:p>
          <a:p>
            <a:pPr marL="0" indent="0">
              <a:buNone/>
            </a:pPr>
            <a:r>
              <a:rPr lang="en-US" dirty="0" err="1"/>
              <a:t>var</a:t>
            </a:r>
            <a:r>
              <a:rPr lang="en-US" dirty="0"/>
              <a:t> </a:t>
            </a:r>
            <a:r>
              <a:rPr lang="en-US" dirty="0" err="1"/>
              <a:t>firstTen</a:t>
            </a:r>
            <a:r>
              <a:rPr lang="en-US" dirty="0"/>
              <a:t> = </a:t>
            </a:r>
            <a:r>
              <a:rPr lang="en-US" dirty="0" err="1"/>
              <a:t>Enumerable.Range</a:t>
            </a:r>
            <a:r>
              <a:rPr lang="en-US" dirty="0"/>
              <a:t>(0,10);</a:t>
            </a:r>
          </a:p>
          <a:p>
            <a:pPr marL="0" indent="0">
              <a:buNone/>
            </a:pPr>
            <a:r>
              <a:rPr lang="en-US" dirty="0" err="1"/>
              <a:t>firstTen.First</a:t>
            </a:r>
            <a:r>
              <a:rPr lang="en-US" dirty="0"/>
              <a:t>();//"first"</a:t>
            </a:r>
          </a:p>
          <a:p>
            <a:pPr marL="0" indent="0">
              <a:buNone/>
            </a:pPr>
            <a:r>
              <a:rPr lang="en-US" dirty="0" err="1"/>
              <a:t>firstTen.Last</a:t>
            </a:r>
            <a:r>
              <a:rPr lang="en-US" dirty="0"/>
              <a:t>();//"last"</a:t>
            </a:r>
          </a:p>
          <a:p>
            <a:pPr marL="0" indent="0">
              <a:buNone/>
            </a:pPr>
            <a:r>
              <a:rPr lang="en-US" dirty="0" err="1"/>
              <a:t>firstTen.Take</a:t>
            </a:r>
            <a:r>
              <a:rPr lang="en-US" dirty="0"/>
              <a:t>(2); //"First Two"</a:t>
            </a:r>
          </a:p>
          <a:p>
            <a:pPr marL="0" indent="0">
              <a:buNone/>
            </a:pPr>
            <a:r>
              <a:rPr lang="en-US" dirty="0" err="1"/>
              <a:t>firstTen.Skip</a:t>
            </a:r>
            <a:r>
              <a:rPr lang="en-US" dirty="0"/>
              <a:t>(3);//"Skip three“</a:t>
            </a:r>
          </a:p>
          <a:p>
            <a:pPr marL="0" indent="0">
              <a:buNone/>
            </a:pPr>
            <a:r>
              <a:rPr lang="en-US" dirty="0" err="1"/>
              <a:t>firstTen.Skip</a:t>
            </a:r>
            <a:r>
              <a:rPr lang="en-US" dirty="0"/>
              <a:t>(5).Take(5); // “Second group of 5”</a:t>
            </a:r>
          </a:p>
        </p:txBody>
      </p:sp>
    </p:spTree>
    <p:extLst>
      <p:ext uri="{BB962C8B-B14F-4D97-AF65-F5344CB8AC3E}">
        <p14:creationId xmlns:p14="http://schemas.microsoft.com/office/powerpoint/2010/main" val="2681786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1"/>
            <a:ext cx="10515600" cy="1325563"/>
          </a:xfrm>
        </p:spPr>
        <p:txBody>
          <a:bodyPr/>
          <a:lstStyle/>
          <a:p>
            <a:r>
              <a:rPr lang="en-US" dirty="0"/>
              <a:t>Any, All, Contains</a:t>
            </a:r>
          </a:p>
        </p:txBody>
      </p:sp>
      <p:sp>
        <p:nvSpPr>
          <p:cNvPr id="3" name="Content Placeholder 2"/>
          <p:cNvSpPr>
            <a:spLocks noGrp="1"/>
          </p:cNvSpPr>
          <p:nvPr>
            <p:ph idx="1"/>
          </p:nvPr>
        </p:nvSpPr>
        <p:spPr>
          <a:xfrm>
            <a:off x="1676400" y="1143000"/>
            <a:ext cx="8839200" cy="4672690"/>
          </a:xfrm>
        </p:spPr>
        <p:txBody>
          <a:bodyPr/>
          <a:lstStyle/>
          <a:p>
            <a:pPr marL="0" indent="0">
              <a:buNone/>
            </a:pPr>
            <a:r>
              <a:rPr lang="en-US" dirty="0"/>
              <a:t>// are any greater than 10?</a:t>
            </a:r>
          </a:p>
          <a:p>
            <a:pPr marL="0" indent="0">
              <a:buNone/>
            </a:pPr>
            <a:r>
              <a:rPr lang="en-US" dirty="0" err="1"/>
              <a:t>Enumerable.Range</a:t>
            </a:r>
            <a:r>
              <a:rPr lang="en-US" dirty="0"/>
              <a:t>(0,10).Any(</a:t>
            </a:r>
            <a:r>
              <a:rPr lang="en-US" dirty="0" err="1"/>
              <a:t>i</a:t>
            </a:r>
            <a:r>
              <a:rPr lang="en-US" dirty="0"/>
              <a:t>=&gt;</a:t>
            </a:r>
            <a:r>
              <a:rPr lang="en-US" dirty="0" err="1"/>
              <a:t>i</a:t>
            </a:r>
            <a:r>
              <a:rPr lang="en-US" dirty="0"/>
              <a:t>&gt;10); </a:t>
            </a:r>
          </a:p>
          <a:p>
            <a:pPr marL="0" indent="0">
              <a:buNone/>
            </a:pPr>
            <a:endParaRPr lang="en-US" dirty="0"/>
          </a:p>
          <a:p>
            <a:pPr marL="0" indent="0">
              <a:buNone/>
            </a:pPr>
            <a:r>
              <a:rPr lang="en-US" dirty="0"/>
              <a:t>// are all less than 10?</a:t>
            </a:r>
          </a:p>
          <a:p>
            <a:pPr marL="0" indent="0">
              <a:buNone/>
            </a:pPr>
            <a:r>
              <a:rPr lang="en-US" dirty="0" err="1"/>
              <a:t>Enumerable.Range</a:t>
            </a:r>
            <a:r>
              <a:rPr lang="en-US" dirty="0"/>
              <a:t>(0,10).All(</a:t>
            </a:r>
            <a:r>
              <a:rPr lang="en-US" dirty="0" err="1"/>
              <a:t>i</a:t>
            </a:r>
            <a:r>
              <a:rPr lang="en-US" dirty="0"/>
              <a:t>=&gt;</a:t>
            </a:r>
            <a:r>
              <a:rPr lang="en-US" dirty="0" err="1"/>
              <a:t>i</a:t>
            </a:r>
            <a:r>
              <a:rPr lang="en-US" dirty="0"/>
              <a:t>&lt;10); </a:t>
            </a:r>
          </a:p>
          <a:p>
            <a:pPr marL="0" indent="0">
              <a:buNone/>
            </a:pPr>
            <a:endParaRPr lang="en-US" dirty="0"/>
          </a:p>
          <a:p>
            <a:pPr marL="0" indent="0">
              <a:buNone/>
            </a:pPr>
            <a:r>
              <a:rPr lang="en-US" dirty="0"/>
              <a:t>// is four in the list?</a:t>
            </a:r>
          </a:p>
          <a:p>
            <a:pPr marL="0" indent="0">
              <a:buNone/>
            </a:pPr>
            <a:r>
              <a:rPr lang="en-US" dirty="0" err="1"/>
              <a:t>Enumerable.Range</a:t>
            </a:r>
            <a:r>
              <a:rPr lang="en-US" dirty="0"/>
              <a:t>(0,10).Contains(4); </a:t>
            </a:r>
          </a:p>
        </p:txBody>
      </p:sp>
    </p:spTree>
    <p:extLst>
      <p:ext uri="{BB962C8B-B14F-4D97-AF65-F5344CB8AC3E}">
        <p14:creationId xmlns:p14="http://schemas.microsoft.com/office/powerpoint/2010/main" val="1245506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Concat</a:t>
            </a:r>
            <a:r>
              <a:rPr lang="en-US" dirty="0"/>
              <a:t>, Union, Intersect</a:t>
            </a:r>
          </a:p>
        </p:txBody>
      </p:sp>
      <p:sp>
        <p:nvSpPr>
          <p:cNvPr id="3" name="Content Placeholder 2"/>
          <p:cNvSpPr>
            <a:spLocks noGrp="1"/>
          </p:cNvSpPr>
          <p:nvPr>
            <p:ph idx="1"/>
          </p:nvPr>
        </p:nvSpPr>
        <p:spPr>
          <a:xfrm>
            <a:off x="1524000" y="1416050"/>
            <a:ext cx="9067800" cy="5289550"/>
          </a:xfrm>
        </p:spPr>
        <p:txBody>
          <a:bodyPr>
            <a:noAutofit/>
          </a:bodyPr>
          <a:lstStyle/>
          <a:p>
            <a:pPr marL="0" indent="0">
              <a:buNone/>
            </a:pPr>
            <a:r>
              <a:rPr lang="en-US" sz="2400" dirty="0" err="1"/>
              <a:t>Concat</a:t>
            </a:r>
            <a:r>
              <a:rPr lang="en-US" sz="2400" dirty="0"/>
              <a:t> – add a list to another</a:t>
            </a:r>
          </a:p>
          <a:p>
            <a:pPr marL="0" indent="0">
              <a:buNone/>
            </a:pPr>
            <a:r>
              <a:rPr lang="en-US" sz="2400" dirty="0"/>
              <a:t>Union – return the values in each, uniquely</a:t>
            </a:r>
          </a:p>
          <a:p>
            <a:pPr marL="0" indent="0">
              <a:buNone/>
            </a:pPr>
            <a:r>
              <a:rPr lang="en-US" sz="2400" dirty="0"/>
              <a:t>Intersect – return the values that are in both</a:t>
            </a:r>
          </a:p>
          <a:p>
            <a:pPr marL="0" indent="0">
              <a:buNone/>
            </a:pPr>
            <a:endParaRPr lang="en-US" sz="2400" dirty="0"/>
          </a:p>
          <a:p>
            <a:pPr marL="0" indent="0">
              <a:buNone/>
            </a:pPr>
            <a:r>
              <a:rPr lang="en-US" sz="2400" dirty="0" err="1"/>
              <a:t>Enumerable.Range</a:t>
            </a:r>
            <a:r>
              <a:rPr lang="en-US" sz="2400" dirty="0"/>
              <a:t>(0,5).</a:t>
            </a:r>
            <a:r>
              <a:rPr lang="en-US" sz="2400" dirty="0" err="1"/>
              <a:t>Concat</a:t>
            </a:r>
            <a:r>
              <a:rPr lang="en-US" sz="2400" dirty="0"/>
              <a:t>(</a:t>
            </a:r>
            <a:r>
              <a:rPr lang="en-US" sz="2400" dirty="0" err="1"/>
              <a:t>Enumerable.Range</a:t>
            </a:r>
            <a:r>
              <a:rPr lang="en-US" sz="2400" dirty="0"/>
              <a:t>(0,10)); </a:t>
            </a:r>
          </a:p>
          <a:p>
            <a:pPr marL="0" indent="0">
              <a:buNone/>
            </a:pPr>
            <a:r>
              <a:rPr lang="en-US" sz="2400" dirty="0"/>
              <a:t>0,1,2,3,4,0,1,2,3,4,5,6,7,8,9</a:t>
            </a:r>
          </a:p>
          <a:p>
            <a:pPr marL="0" indent="0">
              <a:buNone/>
            </a:pPr>
            <a:r>
              <a:rPr lang="en-US" sz="2400" dirty="0" err="1"/>
              <a:t>Enumerable.Range</a:t>
            </a:r>
            <a:r>
              <a:rPr lang="en-US" sz="2400" dirty="0"/>
              <a:t>(0,5).Union(</a:t>
            </a:r>
            <a:r>
              <a:rPr lang="en-US" sz="2400" dirty="0" err="1"/>
              <a:t>Enumerable.Range</a:t>
            </a:r>
            <a:r>
              <a:rPr lang="en-US" sz="2400" dirty="0"/>
              <a:t>(0,10));</a:t>
            </a:r>
          </a:p>
          <a:p>
            <a:pPr marL="0" indent="0">
              <a:buNone/>
            </a:pPr>
            <a:r>
              <a:rPr lang="en-US" sz="2400" dirty="0"/>
              <a:t>0,1,2,3,4,5,6,7,8,9</a:t>
            </a:r>
          </a:p>
          <a:p>
            <a:pPr marL="0" indent="0">
              <a:buNone/>
            </a:pPr>
            <a:r>
              <a:rPr lang="en-US" sz="2400" dirty="0" err="1"/>
              <a:t>Enumerable.Range</a:t>
            </a:r>
            <a:r>
              <a:rPr lang="en-US" sz="2400" dirty="0"/>
              <a:t>(0,5).Intersect(</a:t>
            </a:r>
            <a:r>
              <a:rPr lang="en-US" sz="2400" dirty="0" err="1"/>
              <a:t>Enumerable.Range</a:t>
            </a:r>
            <a:r>
              <a:rPr lang="en-US" sz="2400" dirty="0"/>
              <a:t>(0,10));</a:t>
            </a:r>
          </a:p>
          <a:p>
            <a:pPr marL="0" indent="0">
              <a:buNone/>
            </a:pPr>
            <a:r>
              <a:rPr lang="en-US" sz="2400" dirty="0"/>
              <a:t>0,1,2,3,4</a:t>
            </a:r>
          </a:p>
        </p:txBody>
      </p:sp>
    </p:spTree>
    <p:extLst>
      <p:ext uri="{BB962C8B-B14F-4D97-AF65-F5344CB8AC3E}">
        <p14:creationId xmlns:p14="http://schemas.microsoft.com/office/powerpoint/2010/main" val="1043372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430"/>
            <a:ext cx="10515600" cy="1325563"/>
          </a:xfrm>
        </p:spPr>
        <p:txBody>
          <a:bodyPr/>
          <a:lstStyle/>
          <a:p>
            <a:r>
              <a:rPr lang="en-US" dirty="0"/>
              <a:t>Zip – matching pairs</a:t>
            </a:r>
          </a:p>
        </p:txBody>
      </p:sp>
      <p:sp>
        <p:nvSpPr>
          <p:cNvPr id="3" name="Content Placeholder 2"/>
          <p:cNvSpPr>
            <a:spLocks noGrp="1"/>
          </p:cNvSpPr>
          <p:nvPr>
            <p:ph idx="1"/>
          </p:nvPr>
        </p:nvSpPr>
        <p:spPr>
          <a:xfrm>
            <a:off x="1797072" y="1095204"/>
            <a:ext cx="8528844" cy="3552997"/>
          </a:xfrm>
        </p:spPr>
        <p:txBody>
          <a:bodyPr/>
          <a:lstStyle/>
          <a:p>
            <a:pPr marL="0" indent="0">
              <a:buNone/>
            </a:pPr>
            <a:r>
              <a:rPr lang="en-US" dirty="0"/>
              <a:t>"</a:t>
            </a:r>
            <a:r>
              <a:rPr lang="en-US" dirty="0" err="1"/>
              <a:t>a,b,c,d,e,f</a:t>
            </a:r>
            <a:r>
              <a:rPr lang="en-US" dirty="0"/>
              <a:t>“</a:t>
            </a:r>
          </a:p>
          <a:p>
            <a:pPr marL="0" indent="0">
              <a:buNone/>
            </a:pPr>
            <a:r>
              <a:rPr lang="en-US" dirty="0"/>
              <a:t>	.Split(',')</a:t>
            </a:r>
          </a:p>
          <a:p>
            <a:pPr marL="0" indent="0">
              <a:buNone/>
            </a:pPr>
            <a:r>
              <a:rPr lang="en-US" dirty="0"/>
              <a:t>	.Zip(</a:t>
            </a:r>
          </a:p>
          <a:p>
            <a:pPr marL="0" indent="0">
              <a:buNone/>
            </a:pPr>
            <a:r>
              <a:rPr lang="en-US" dirty="0"/>
              <a:t>		</a:t>
            </a:r>
            <a:r>
              <a:rPr lang="en-US" dirty="0" err="1"/>
              <a:t>Enumerable.Range</a:t>
            </a:r>
            <a:r>
              <a:rPr lang="en-US" dirty="0"/>
              <a:t>(1,9),</a:t>
            </a:r>
          </a:p>
          <a:p>
            <a:pPr marL="0" indent="0">
              <a:buNone/>
            </a:pPr>
            <a:r>
              <a:rPr lang="en-US" dirty="0"/>
              <a:t>		(</a:t>
            </a:r>
            <a:r>
              <a:rPr lang="en-US" dirty="0" err="1"/>
              <a:t>s,i</a:t>
            </a:r>
            <a:r>
              <a:rPr lang="en-US" dirty="0"/>
              <a:t>) =&gt; s + ":" + </a:t>
            </a:r>
            <a:r>
              <a:rPr lang="en-US" dirty="0" err="1"/>
              <a:t>i.ToString</a:t>
            </a:r>
            <a:r>
              <a:rPr lang="en-US" dirty="0"/>
              <a:t>()</a:t>
            </a:r>
          </a:p>
          <a:p>
            <a:pPr marL="0" indent="0">
              <a:buNone/>
            </a:pPr>
            <a:r>
              <a:rPr lang="en-US" dirty="0"/>
              <a:t>		);</a:t>
            </a:r>
          </a:p>
          <a:p>
            <a:pPr marL="0" indent="0">
              <a:buNone/>
            </a:pPr>
            <a:endParaRPr lang="en-US" dirty="0"/>
          </a:p>
        </p:txBody>
      </p:sp>
      <p:graphicFrame>
        <p:nvGraphicFramePr>
          <p:cNvPr id="4" name="Table 3"/>
          <p:cNvGraphicFramePr>
            <a:graphicFrameLocks noGrp="1"/>
          </p:cNvGraphicFramePr>
          <p:nvPr/>
        </p:nvGraphicFramePr>
        <p:xfrm>
          <a:off x="2177256" y="4648200"/>
          <a:ext cx="7886700" cy="2057400"/>
        </p:xfrm>
        <a:graphic>
          <a:graphicData uri="http://schemas.openxmlformats.org/drawingml/2006/table">
            <a:tbl>
              <a:tblPr/>
              <a:tblGrid>
                <a:gridCol w="1578769">
                  <a:extLst>
                    <a:ext uri="{9D8B030D-6E8A-4147-A177-3AD203B41FA5}">
                      <a16:colId xmlns:a16="http://schemas.microsoft.com/office/drawing/2014/main" val="2373659824"/>
                    </a:ext>
                  </a:extLst>
                </a:gridCol>
                <a:gridCol w="6307931">
                  <a:extLst>
                    <a:ext uri="{9D8B030D-6E8A-4147-A177-3AD203B41FA5}">
                      <a16:colId xmlns:a16="http://schemas.microsoft.com/office/drawing/2014/main" val="1720717043"/>
                    </a:ext>
                  </a:extLst>
                </a:gridCol>
              </a:tblGrid>
              <a:tr h="274320">
                <a:tc>
                  <a:txBody>
                    <a:bodyPr/>
                    <a:lstStyle/>
                    <a:p>
                      <a:pPr marL="0" marR="0" fontAlgn="t">
                        <a:spcBef>
                          <a:spcPts val="0"/>
                        </a:spcBef>
                        <a:spcAft>
                          <a:spcPts val="0"/>
                        </a:spcAft>
                      </a:pPr>
                      <a:r>
                        <a:rPr lang="en-US" sz="1800" dirty="0">
                          <a:effectLst/>
                          <a:latin typeface="Verdana" panose="020B0604030504040204" pitchFamily="34" charset="0"/>
                        </a:rPr>
                        <a:t>a:1</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137661"/>
                  </a:ext>
                </a:extLst>
              </a:tr>
              <a:tr h="274320">
                <a:tc>
                  <a:txBody>
                    <a:bodyPr/>
                    <a:lstStyle/>
                    <a:p>
                      <a:pPr marL="0" marR="0" fontAlgn="t">
                        <a:spcBef>
                          <a:spcPts val="0"/>
                        </a:spcBef>
                        <a:spcAft>
                          <a:spcPts val="0"/>
                        </a:spcAft>
                      </a:pPr>
                      <a:r>
                        <a:rPr lang="en-US" sz="1800">
                          <a:effectLst/>
                          <a:latin typeface="Verdana" panose="020B0604030504040204" pitchFamily="34" charset="0"/>
                        </a:rPr>
                        <a:t>b:2</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991584"/>
                  </a:ext>
                </a:extLst>
              </a:tr>
              <a:tr h="274320">
                <a:tc>
                  <a:txBody>
                    <a:bodyPr/>
                    <a:lstStyle/>
                    <a:p>
                      <a:pPr marL="0" marR="0" fontAlgn="t">
                        <a:spcBef>
                          <a:spcPts val="0"/>
                        </a:spcBef>
                        <a:spcAft>
                          <a:spcPts val="0"/>
                        </a:spcAft>
                      </a:pPr>
                      <a:r>
                        <a:rPr lang="en-US" sz="1800">
                          <a:effectLst/>
                          <a:latin typeface="Verdana" panose="020B0604030504040204" pitchFamily="34" charset="0"/>
                        </a:rPr>
                        <a:t>c:3</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219854"/>
                  </a:ext>
                </a:extLst>
              </a:tr>
              <a:tr h="274320">
                <a:tc>
                  <a:txBody>
                    <a:bodyPr/>
                    <a:lstStyle/>
                    <a:p>
                      <a:pPr marL="0" marR="0" fontAlgn="t">
                        <a:spcBef>
                          <a:spcPts val="0"/>
                        </a:spcBef>
                        <a:spcAft>
                          <a:spcPts val="0"/>
                        </a:spcAft>
                      </a:pPr>
                      <a:r>
                        <a:rPr lang="en-US" sz="1800">
                          <a:effectLst/>
                          <a:latin typeface="Verdana" panose="020B0604030504040204" pitchFamily="34" charset="0"/>
                        </a:rPr>
                        <a:t>d:4</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6153818"/>
                  </a:ext>
                </a:extLst>
              </a:tr>
              <a:tr h="274320">
                <a:tc>
                  <a:txBody>
                    <a:bodyPr/>
                    <a:lstStyle/>
                    <a:p>
                      <a:pPr marL="0" marR="0" fontAlgn="t">
                        <a:spcBef>
                          <a:spcPts val="0"/>
                        </a:spcBef>
                        <a:spcAft>
                          <a:spcPts val="0"/>
                        </a:spcAft>
                      </a:pPr>
                      <a:r>
                        <a:rPr lang="en-US" sz="1800" dirty="0">
                          <a:effectLst/>
                          <a:latin typeface="Verdana" panose="020B0604030504040204" pitchFamily="34" charset="0"/>
                        </a:rPr>
                        <a:t>e:5</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0017545"/>
                  </a:ext>
                </a:extLst>
              </a:tr>
              <a:tr h="274320">
                <a:tc>
                  <a:txBody>
                    <a:bodyPr/>
                    <a:lstStyle/>
                    <a:p>
                      <a:pPr marL="0" marR="0" fontAlgn="t">
                        <a:spcBef>
                          <a:spcPts val="0"/>
                        </a:spcBef>
                        <a:spcAft>
                          <a:spcPts val="0"/>
                        </a:spcAft>
                      </a:pPr>
                      <a:r>
                        <a:rPr lang="en-US" sz="1800" dirty="0">
                          <a:effectLst/>
                          <a:latin typeface="Verdana" panose="020B0604030504040204" pitchFamily="34" charset="0"/>
                        </a:rPr>
                        <a:t>f:6</a:t>
                      </a: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fontAlgn="t">
                        <a:spcBef>
                          <a:spcPts val="0"/>
                        </a:spcBef>
                        <a:spcAft>
                          <a:spcPts val="0"/>
                        </a:spcAft>
                      </a:pPr>
                      <a:endParaRPr lang="en-US" sz="1800" dirty="0">
                        <a:effectLst/>
                        <a:latin typeface="Verdana" panose="020B0604030504040204" pitchFamily="34" charset="0"/>
                      </a:endParaRPr>
                    </a:p>
                  </a:txBody>
                  <a:tcPr marL="68580" marR="68580" marT="34290" marB="3429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0715025"/>
                  </a:ext>
                </a:extLst>
              </a:tr>
            </a:tbl>
          </a:graphicData>
        </a:graphic>
      </p:graphicFrame>
    </p:spTree>
    <p:extLst>
      <p:ext uri="{BB962C8B-B14F-4D97-AF65-F5344CB8AC3E}">
        <p14:creationId xmlns:p14="http://schemas.microsoft.com/office/powerpoint/2010/main" val="914931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AE3A-E75D-445B-95F1-98BB6A27BC7E}"/>
              </a:ext>
            </a:extLst>
          </p:cNvPr>
          <p:cNvSpPr>
            <a:spLocks noGrp="1"/>
          </p:cNvSpPr>
          <p:nvPr>
            <p:ph type="title"/>
          </p:nvPr>
        </p:nvSpPr>
        <p:spPr/>
        <p:txBody>
          <a:bodyPr/>
          <a:lstStyle/>
          <a:p>
            <a:r>
              <a:rPr lang="en-US" dirty="0"/>
              <a:t>Searching the collection</a:t>
            </a:r>
          </a:p>
        </p:txBody>
      </p:sp>
      <p:sp>
        <p:nvSpPr>
          <p:cNvPr id="3" name="Content Placeholder 2">
            <a:extLst>
              <a:ext uri="{FF2B5EF4-FFF2-40B4-BE49-F238E27FC236}">
                <a16:creationId xmlns:a16="http://schemas.microsoft.com/office/drawing/2014/main" id="{DFDBE950-8B09-4E1D-BA0B-2B8118EE1D49}"/>
              </a:ext>
            </a:extLst>
          </p:cNvPr>
          <p:cNvSpPr>
            <a:spLocks noGrp="1"/>
          </p:cNvSpPr>
          <p:nvPr>
            <p:ph idx="1"/>
          </p:nvPr>
        </p:nvSpPr>
        <p:spPr>
          <a:xfrm>
            <a:off x="838200" y="1427746"/>
            <a:ext cx="10515600" cy="5430253"/>
          </a:xfrm>
        </p:spPr>
        <p:txBody>
          <a:bodyPr/>
          <a:lstStyle/>
          <a:p>
            <a:pPr marL="0" indent="0">
              <a:buNone/>
            </a:pPr>
            <a:r>
              <a:rPr lang="en-US" dirty="0"/>
              <a:t>Searches accept a lambda expression returning bool and requiring an element of the collection. For example: </a:t>
            </a:r>
            <a:r>
              <a:rPr lang="en-US" dirty="0" err="1"/>
              <a:t>Orders.First</a:t>
            </a:r>
            <a:r>
              <a:rPr lang="en-US" dirty="0"/>
              <a:t>(o=&gt;</a:t>
            </a:r>
            <a:r>
              <a:rPr lang="en-US" dirty="0" err="1"/>
              <a:t>o.OrderAmount</a:t>
            </a:r>
            <a:r>
              <a:rPr lang="en-US" dirty="0"/>
              <a:t>==456.07)</a:t>
            </a:r>
          </a:p>
          <a:p>
            <a:pPr marL="0" indent="0">
              <a:buNone/>
            </a:pPr>
            <a:endParaRPr lang="en-US" dirty="0"/>
          </a:p>
          <a:p>
            <a:pPr marL="0" indent="0">
              <a:buNone/>
            </a:pPr>
            <a:r>
              <a:rPr lang="en-US" dirty="0"/>
              <a:t>First() – returns the first one that matches; throws an exception if none</a:t>
            </a:r>
          </a:p>
          <a:p>
            <a:pPr marL="0" indent="0">
              <a:buNone/>
            </a:pPr>
            <a:r>
              <a:rPr lang="en-US" dirty="0" err="1"/>
              <a:t>FirstOrDefault</a:t>
            </a:r>
            <a:r>
              <a:rPr lang="en-US" dirty="0"/>
              <a:t>() – same as First, but creates a new object if none found</a:t>
            </a:r>
          </a:p>
          <a:p>
            <a:pPr marL="0" indent="0">
              <a:buNone/>
            </a:pPr>
            <a:endParaRPr lang="en-US" dirty="0"/>
          </a:p>
          <a:p>
            <a:pPr marL="0" indent="0">
              <a:buNone/>
            </a:pPr>
            <a:r>
              <a:rPr lang="en-US" dirty="0"/>
              <a:t>Single() – returns the ONE AND ONLY element that matches. </a:t>
            </a:r>
          </a:p>
          <a:p>
            <a:pPr marL="0" indent="0">
              <a:buNone/>
            </a:pPr>
            <a:r>
              <a:rPr lang="en-US" dirty="0" err="1"/>
              <a:t>SingleOrDefault</a:t>
            </a:r>
            <a:r>
              <a:rPr lang="en-US" dirty="0"/>
              <a:t>() – same as Single, but creates a new object if none found</a:t>
            </a:r>
          </a:p>
          <a:p>
            <a:pPr marL="0" indent="0">
              <a:buNone/>
            </a:pPr>
            <a:endParaRPr lang="en-US" dirty="0"/>
          </a:p>
        </p:txBody>
      </p:sp>
    </p:spTree>
    <p:extLst>
      <p:ext uri="{BB962C8B-B14F-4D97-AF65-F5344CB8AC3E}">
        <p14:creationId xmlns:p14="http://schemas.microsoft.com/office/powerpoint/2010/main" val="2289792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228600"/>
            <a:ext cx="8431213" cy="1422570"/>
          </a:xfrm>
        </p:spPr>
        <p:txBody>
          <a:bodyPr/>
          <a:lstStyle/>
          <a:p>
            <a:r>
              <a:rPr lang="en-US" dirty="0"/>
              <a:t>LINQ is very lazy. It doesn't do anything until it has to. </a:t>
            </a:r>
          </a:p>
        </p:txBody>
      </p:sp>
      <p:sp>
        <p:nvSpPr>
          <p:cNvPr id="3" name="Content Placeholder 2"/>
          <p:cNvSpPr>
            <a:spLocks noGrp="1"/>
          </p:cNvSpPr>
          <p:nvPr>
            <p:ph idx="1"/>
          </p:nvPr>
        </p:nvSpPr>
        <p:spPr>
          <a:xfrm>
            <a:off x="1807369" y="1919288"/>
            <a:ext cx="8860631" cy="4938713"/>
          </a:xfrm>
        </p:spPr>
        <p:txBody>
          <a:bodyPr/>
          <a:lstStyle/>
          <a:p>
            <a:pPr marL="0" indent="0">
              <a:buNone/>
            </a:pP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list = new [] { 1,2,3,4,5,6};</a:t>
            </a:r>
          </a:p>
          <a:p>
            <a:pPr marL="0" indent="0">
              <a:buNone/>
            </a:pP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pick = 2;</a:t>
            </a:r>
          </a:p>
          <a:p>
            <a:pPr marL="0" indent="0">
              <a:buNone/>
            </a:pP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answer = </a:t>
            </a:r>
            <a:r>
              <a:rPr lang="en-US" dirty="0" err="1">
                <a:solidFill>
                  <a:srgbClr val="000000"/>
                </a:solidFill>
                <a:latin typeface="Consolas" panose="020B0609020204030204" pitchFamily="49" charset="0"/>
              </a:rPr>
              <a:t>list.Single</a:t>
            </a:r>
            <a:r>
              <a:rPr lang="en-US" dirty="0">
                <a:solidFill>
                  <a:srgbClr val="000000"/>
                </a:solidFill>
                <a:latin typeface="Consolas" panose="020B0609020204030204" pitchFamily="49" charset="0"/>
              </a:rPr>
              <a:t>(c=&gt;c == pick);</a:t>
            </a:r>
          </a:p>
          <a:p>
            <a:pPr marL="0" indent="0">
              <a:buNone/>
            </a:pPr>
            <a:r>
              <a:rPr lang="en-US" dirty="0">
                <a:solidFill>
                  <a:srgbClr val="000000"/>
                </a:solidFill>
                <a:latin typeface="Consolas" panose="020B0609020204030204" pitchFamily="49" charset="0"/>
              </a:rPr>
              <a:t>pick = 3;</a:t>
            </a:r>
          </a:p>
          <a:p>
            <a:pPr marL="0" indent="0">
              <a:buNone/>
            </a:pPr>
            <a:r>
              <a:rPr lang="en-US" dirty="0" err="1">
                <a:solidFill>
                  <a:srgbClr val="000000"/>
                </a:solidFill>
                <a:latin typeface="Consolas" panose="020B0609020204030204" pitchFamily="49" charset="0"/>
              </a:rPr>
              <a:t>Console.Writeln</a:t>
            </a:r>
            <a:r>
              <a:rPr lang="en-US" dirty="0">
                <a:solidFill>
                  <a:srgbClr val="000000"/>
                </a:solidFill>
                <a:latin typeface="Consolas" panose="020B0609020204030204" pitchFamily="49" charset="0"/>
              </a:rPr>
              <a:t>(answer);</a:t>
            </a:r>
          </a:p>
          <a:p>
            <a:pPr marL="0" indent="0">
              <a:buNone/>
            </a:pPr>
            <a:endParaRPr lang="en-US" dirty="0"/>
          </a:p>
          <a:p>
            <a:pPr marL="0" indent="0">
              <a:buNone/>
            </a:pPr>
            <a:r>
              <a:rPr lang="en-US" dirty="0"/>
              <a:t>What will this print?</a:t>
            </a:r>
          </a:p>
          <a:p>
            <a:pPr marL="0" indent="0">
              <a:buNone/>
            </a:pPr>
            <a:r>
              <a:rPr lang="en-US" dirty="0"/>
              <a:t>3</a:t>
            </a:r>
          </a:p>
        </p:txBody>
      </p:sp>
    </p:spTree>
    <p:extLst>
      <p:ext uri="{BB962C8B-B14F-4D97-AF65-F5344CB8AC3E}">
        <p14:creationId xmlns:p14="http://schemas.microsoft.com/office/powerpoint/2010/main" val="3069364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Under the Hood</a:t>
            </a:r>
          </a:p>
        </p:txBody>
      </p:sp>
      <p:sp>
        <p:nvSpPr>
          <p:cNvPr id="3" name="Content Placeholder 2"/>
          <p:cNvSpPr>
            <a:spLocks noGrp="1"/>
          </p:cNvSpPr>
          <p:nvPr>
            <p:ph idx="1"/>
          </p:nvPr>
        </p:nvSpPr>
        <p:spPr>
          <a:xfrm>
            <a:off x="1255295" y="1568116"/>
            <a:ext cx="9405938" cy="5078955"/>
          </a:xfrm>
        </p:spPr>
        <p:txBody>
          <a:bodyPr>
            <a:noAutofit/>
          </a:bodyPr>
          <a:lstStyle/>
          <a:p>
            <a:r>
              <a:rPr lang="en-US" dirty="0"/>
              <a:t>C# compiles to a bytecode called “IL” – intermediate language</a:t>
            </a:r>
          </a:p>
          <a:p>
            <a:pPr lvl="1"/>
            <a:r>
              <a:rPr lang="en-US" sz="2800" dirty="0"/>
              <a:t>A rich “assembly language” – it has instructions for new object, call virtual method, etc.</a:t>
            </a:r>
          </a:p>
          <a:p>
            <a:r>
              <a:rPr lang="en-US" dirty="0"/>
              <a:t>Bytecode can be “decompiled” to the original source (or something close)</a:t>
            </a:r>
          </a:p>
          <a:p>
            <a:pPr lvl="1"/>
            <a:r>
              <a:rPr lang="en-US" sz="2800" dirty="0"/>
              <a:t>Hard to protect your intellectual property</a:t>
            </a:r>
          </a:p>
          <a:p>
            <a:r>
              <a:rPr lang="en-US" dirty="0"/>
              <a:t>The .NET framework must be installed on every target machine</a:t>
            </a:r>
          </a:p>
          <a:p>
            <a:pPr lvl="1"/>
            <a:r>
              <a:rPr lang="en-US" sz="2800" dirty="0"/>
              <a:t>Much easier when you have a monopoly on the desktop…</a:t>
            </a:r>
          </a:p>
          <a:p>
            <a:r>
              <a:rPr lang="en-US" dirty="0"/>
              <a:t>Used to be very tied to Windows; not so much anymore</a:t>
            </a:r>
          </a:p>
        </p:txBody>
      </p:sp>
    </p:spTree>
    <p:extLst>
      <p:ext uri="{BB962C8B-B14F-4D97-AF65-F5344CB8AC3E}">
        <p14:creationId xmlns:p14="http://schemas.microsoft.com/office/powerpoint/2010/main" val="1441755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ust take some deep breaths Inhale... and outhale - 10 Guy ...">
            <a:extLst>
              <a:ext uri="{FF2B5EF4-FFF2-40B4-BE49-F238E27FC236}">
                <a16:creationId xmlns:a16="http://schemas.microsoft.com/office/drawing/2014/main" id="{659FEDDE-FFA1-4D2C-AD5E-53B384C1E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9973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60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4CC7-CD39-4A95-BD75-D2BE7944AA94}"/>
              </a:ext>
            </a:extLst>
          </p:cNvPr>
          <p:cNvSpPr>
            <a:spLocks noGrp="1"/>
          </p:cNvSpPr>
          <p:nvPr>
            <p:ph type="title"/>
          </p:nvPr>
        </p:nvSpPr>
        <p:spPr/>
        <p:txBody>
          <a:bodyPr/>
          <a:lstStyle/>
          <a:p>
            <a:r>
              <a:rPr lang="en-US" dirty="0"/>
              <a:t>Rewind back to the late 1990’s</a:t>
            </a:r>
          </a:p>
        </p:txBody>
      </p:sp>
      <p:sp>
        <p:nvSpPr>
          <p:cNvPr id="3" name="Content Placeholder 2">
            <a:extLst>
              <a:ext uri="{FF2B5EF4-FFF2-40B4-BE49-F238E27FC236}">
                <a16:creationId xmlns:a16="http://schemas.microsoft.com/office/drawing/2014/main" id="{9E4C8A1F-532A-4C99-847F-D48118A57602}"/>
              </a:ext>
            </a:extLst>
          </p:cNvPr>
          <p:cNvSpPr>
            <a:spLocks noGrp="1"/>
          </p:cNvSpPr>
          <p:nvPr>
            <p:ph idx="1"/>
          </p:nvPr>
        </p:nvSpPr>
        <p:spPr/>
        <p:txBody>
          <a:bodyPr/>
          <a:lstStyle/>
          <a:p>
            <a:pPr marL="0" indent="0">
              <a:buNone/>
            </a:pPr>
            <a:r>
              <a:rPr lang="en-US" dirty="0"/>
              <a:t>SUN Microsystems had just come out with Java. </a:t>
            </a:r>
          </a:p>
          <a:p>
            <a:pPr marL="0" indent="0">
              <a:buNone/>
            </a:pPr>
            <a:endParaRPr lang="en-US" dirty="0"/>
          </a:p>
          <a:p>
            <a:pPr marL="0" indent="0">
              <a:buNone/>
            </a:pPr>
            <a:r>
              <a:rPr lang="en-US" dirty="0"/>
              <a:t>Windows development was done mostly in C and C++. It was clear, though, that these languages allowed developers to easily and accidentally introduce bugs. </a:t>
            </a:r>
          </a:p>
          <a:p>
            <a:pPr marL="0" indent="0">
              <a:buNone/>
            </a:pPr>
            <a:endParaRPr lang="en-US" dirty="0"/>
          </a:p>
          <a:p>
            <a:pPr marL="0" indent="0">
              <a:buNone/>
            </a:pPr>
            <a:r>
              <a:rPr lang="en-US" dirty="0"/>
              <a:t>The standard libraries were not very full featured and the languages were too “low level” for application development.</a:t>
            </a:r>
          </a:p>
        </p:txBody>
      </p:sp>
    </p:spTree>
    <p:extLst>
      <p:ext uri="{BB962C8B-B14F-4D97-AF65-F5344CB8AC3E}">
        <p14:creationId xmlns:p14="http://schemas.microsoft.com/office/powerpoint/2010/main" val="284747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23F2-3AE2-429E-90AF-ADE0468D8E12}"/>
              </a:ext>
            </a:extLst>
          </p:cNvPr>
          <p:cNvSpPr>
            <a:spLocks noGrp="1"/>
          </p:cNvSpPr>
          <p:nvPr>
            <p:ph type="title"/>
          </p:nvPr>
        </p:nvSpPr>
        <p:spPr>
          <a:xfrm>
            <a:off x="838200" y="2317854"/>
            <a:ext cx="10515600" cy="2222292"/>
          </a:xfrm>
        </p:spPr>
        <p:txBody>
          <a:bodyPr/>
          <a:lstStyle/>
          <a:p>
            <a:pPr algn="ctr"/>
            <a:r>
              <a:rPr lang="en-US" dirty="0"/>
              <a:t>That was a LOT about the language.</a:t>
            </a:r>
            <a:br>
              <a:rPr lang="en-US" dirty="0"/>
            </a:br>
            <a:br>
              <a:rPr lang="en-US" dirty="0"/>
            </a:br>
            <a:r>
              <a:rPr lang="en-US" dirty="0"/>
              <a:t>But what can I do with it?</a:t>
            </a:r>
          </a:p>
        </p:txBody>
      </p:sp>
    </p:spTree>
    <p:extLst>
      <p:ext uri="{BB962C8B-B14F-4D97-AF65-F5344CB8AC3E}">
        <p14:creationId xmlns:p14="http://schemas.microsoft.com/office/powerpoint/2010/main" val="25804099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D247-BDC2-46AD-A872-380CC1A90765}"/>
              </a:ext>
            </a:extLst>
          </p:cNvPr>
          <p:cNvSpPr>
            <a:spLocks noGrp="1"/>
          </p:cNvSpPr>
          <p:nvPr>
            <p:ph type="title"/>
          </p:nvPr>
        </p:nvSpPr>
        <p:spPr/>
        <p:txBody>
          <a:bodyPr/>
          <a:lstStyle/>
          <a:p>
            <a:r>
              <a:rPr lang="en-US" dirty="0"/>
              <a:t>Windows Desktop Development</a:t>
            </a:r>
          </a:p>
        </p:txBody>
      </p:sp>
      <p:sp>
        <p:nvSpPr>
          <p:cNvPr id="3" name="Content Placeholder 2">
            <a:extLst>
              <a:ext uri="{FF2B5EF4-FFF2-40B4-BE49-F238E27FC236}">
                <a16:creationId xmlns:a16="http://schemas.microsoft.com/office/drawing/2014/main" id="{77550032-2649-4FB3-8790-7F1EE03868F8}"/>
              </a:ext>
            </a:extLst>
          </p:cNvPr>
          <p:cNvSpPr>
            <a:spLocks noGrp="1"/>
          </p:cNvSpPr>
          <p:nvPr>
            <p:ph idx="1"/>
          </p:nvPr>
        </p:nvSpPr>
        <p:spPr/>
        <p:txBody>
          <a:bodyPr>
            <a:normAutofit/>
          </a:bodyPr>
          <a:lstStyle/>
          <a:p>
            <a:pPr marL="0" indent="0">
              <a:buNone/>
            </a:pPr>
            <a:r>
              <a:rPr lang="en-US" dirty="0"/>
              <a:t>No surprise – this is how .NET started</a:t>
            </a:r>
          </a:p>
          <a:p>
            <a:pPr marL="0" indent="0">
              <a:buNone/>
            </a:pPr>
            <a:r>
              <a:rPr lang="en-US" dirty="0"/>
              <a:t>Windows Forms (WinForms) is the very classic model (90’s)</a:t>
            </a:r>
          </a:p>
          <a:p>
            <a:pPr marL="0" indent="0">
              <a:buNone/>
            </a:pPr>
            <a:r>
              <a:rPr lang="en-US" dirty="0"/>
              <a:t>	Based on storing a tree of UI components in a resource blob</a:t>
            </a:r>
          </a:p>
          <a:p>
            <a:pPr marL="0" indent="0">
              <a:buNone/>
            </a:pPr>
            <a:endParaRPr lang="en-US" dirty="0"/>
          </a:p>
          <a:p>
            <a:pPr marL="0" indent="0">
              <a:buNone/>
            </a:pPr>
            <a:r>
              <a:rPr lang="en-US" dirty="0"/>
              <a:t>UWP (Universal Windows Platform) is the more modern model</a:t>
            </a:r>
          </a:p>
          <a:p>
            <a:pPr marL="0" indent="0">
              <a:buNone/>
            </a:pPr>
            <a:r>
              <a:rPr lang="en-US" dirty="0"/>
              <a:t>	XAML, an XML schema for storing a tree of UI components</a:t>
            </a:r>
          </a:p>
          <a:p>
            <a:pPr marL="0" indent="0">
              <a:buNone/>
            </a:pPr>
            <a:endParaRPr lang="en-US" dirty="0"/>
          </a:p>
          <a:p>
            <a:pPr marL="0" indent="0">
              <a:buNone/>
            </a:pPr>
            <a:r>
              <a:rPr lang="en-US" dirty="0"/>
              <a:t>Windows Forms run only on Windows devices.</a:t>
            </a:r>
          </a:p>
        </p:txBody>
      </p:sp>
    </p:spTree>
    <p:extLst>
      <p:ext uri="{BB962C8B-B14F-4D97-AF65-F5344CB8AC3E}">
        <p14:creationId xmlns:p14="http://schemas.microsoft.com/office/powerpoint/2010/main" val="1167398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A211-FE5F-437E-9FBC-1EFD3E19ED16}"/>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85A4FF9F-0C11-479F-AFCF-F3C16065B784}"/>
              </a:ext>
            </a:extLst>
          </p:cNvPr>
          <p:cNvSpPr>
            <a:spLocks noGrp="1"/>
          </p:cNvSpPr>
          <p:nvPr>
            <p:ph idx="1"/>
          </p:nvPr>
        </p:nvSpPr>
        <p:spPr/>
        <p:txBody>
          <a:bodyPr/>
          <a:lstStyle/>
          <a:p>
            <a:pPr marL="0" indent="0">
              <a:buNone/>
            </a:pPr>
            <a:r>
              <a:rPr lang="en-US" dirty="0"/>
              <a:t>Classic (deprecated) is ASP.NET/</a:t>
            </a:r>
            <a:r>
              <a:rPr lang="en-US" dirty="0" err="1"/>
              <a:t>WebForms</a:t>
            </a:r>
            <a:endParaRPr lang="en-US" dirty="0"/>
          </a:p>
          <a:p>
            <a:pPr marL="0" indent="0">
              <a:buNone/>
            </a:pPr>
            <a:r>
              <a:rPr lang="en-US" dirty="0"/>
              <a:t>	Designed to ease the transition from WinForms. AWFUL.</a:t>
            </a:r>
          </a:p>
          <a:p>
            <a:pPr marL="0" indent="0">
              <a:buNone/>
            </a:pPr>
            <a:r>
              <a:rPr lang="en-US" dirty="0"/>
              <a:t>Modern: ASP.NET/MVC</a:t>
            </a:r>
          </a:p>
          <a:p>
            <a:pPr marL="0" indent="0">
              <a:buNone/>
            </a:pPr>
            <a:r>
              <a:rPr lang="en-US" dirty="0"/>
              <a:t>	Feels a lot like Ruby on Rails</a:t>
            </a:r>
          </a:p>
          <a:p>
            <a:pPr marL="0" indent="0">
              <a:buNone/>
            </a:pPr>
            <a:r>
              <a:rPr lang="en-US" dirty="0"/>
              <a:t>	Follows the Model-View-Controller pattern</a:t>
            </a:r>
          </a:p>
          <a:p>
            <a:pPr marL="0" indent="0">
              <a:buNone/>
            </a:pPr>
            <a:endParaRPr lang="en-US" dirty="0"/>
          </a:p>
          <a:p>
            <a:pPr marL="0" indent="0">
              <a:buNone/>
            </a:pPr>
            <a:r>
              <a:rPr lang="en-US" dirty="0" err="1"/>
              <a:t>WebForms</a:t>
            </a:r>
            <a:r>
              <a:rPr lang="en-US" dirty="0"/>
              <a:t> is Windows/Windows server only</a:t>
            </a:r>
          </a:p>
          <a:p>
            <a:pPr marL="0" indent="0">
              <a:buNone/>
            </a:pPr>
            <a:r>
              <a:rPr lang="en-US" dirty="0"/>
              <a:t>MVC can be deployed anywhere (Windows, Mac, Linux)</a:t>
            </a:r>
          </a:p>
        </p:txBody>
      </p:sp>
    </p:spTree>
    <p:extLst>
      <p:ext uri="{BB962C8B-B14F-4D97-AF65-F5344CB8AC3E}">
        <p14:creationId xmlns:p14="http://schemas.microsoft.com/office/powerpoint/2010/main" val="2292780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Blazor</a:t>
            </a:r>
            <a:endParaRPr lang="en-US" dirty="0"/>
          </a:p>
        </p:txBody>
      </p:sp>
      <p:sp>
        <p:nvSpPr>
          <p:cNvPr id="3" name="Content Placeholder 2"/>
          <p:cNvSpPr>
            <a:spLocks noGrp="1"/>
          </p:cNvSpPr>
          <p:nvPr>
            <p:ph idx="1"/>
          </p:nvPr>
        </p:nvSpPr>
        <p:spPr/>
        <p:txBody>
          <a:bodyPr/>
          <a:lstStyle/>
          <a:p>
            <a:pPr marL="0" indent="0">
              <a:buNone/>
            </a:pPr>
            <a:r>
              <a:rPr lang="en-US" dirty="0"/>
              <a:t>Write C# in your HTML file and run it either on the server OR on the client via </a:t>
            </a:r>
            <a:r>
              <a:rPr lang="en-US" dirty="0" err="1"/>
              <a:t>WebAssembly</a:t>
            </a:r>
            <a:endParaRPr lang="en-US" dirty="0"/>
          </a:p>
          <a:p>
            <a:pPr marL="0" indent="0">
              <a:buNone/>
            </a:pPr>
            <a:endParaRPr lang="en-US" dirty="0"/>
          </a:p>
          <a:p>
            <a:pPr marL="0" indent="0">
              <a:buNone/>
            </a:pPr>
            <a:r>
              <a:rPr lang="en-US" dirty="0"/>
              <a:t>It is very convenient to write in the same language for both the user interface and the “back end”</a:t>
            </a:r>
          </a:p>
        </p:txBody>
      </p:sp>
    </p:spTree>
    <p:extLst>
      <p:ext uri="{BB962C8B-B14F-4D97-AF65-F5344CB8AC3E}">
        <p14:creationId xmlns:p14="http://schemas.microsoft.com/office/powerpoint/2010/main" val="2015882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7985-2EFD-4FB2-8040-EA9FCD4FF259}"/>
              </a:ext>
            </a:extLst>
          </p:cNvPr>
          <p:cNvSpPr>
            <a:spLocks noGrp="1"/>
          </p:cNvSpPr>
          <p:nvPr>
            <p:ph type="title"/>
          </p:nvPr>
        </p:nvSpPr>
        <p:spPr/>
        <p:txBody>
          <a:bodyPr/>
          <a:lstStyle/>
          <a:p>
            <a:r>
              <a:rPr lang="en-US" dirty="0"/>
              <a:t>Mobile Development</a:t>
            </a:r>
          </a:p>
        </p:txBody>
      </p:sp>
      <p:sp>
        <p:nvSpPr>
          <p:cNvPr id="3" name="Content Placeholder 2">
            <a:extLst>
              <a:ext uri="{FF2B5EF4-FFF2-40B4-BE49-F238E27FC236}">
                <a16:creationId xmlns:a16="http://schemas.microsoft.com/office/drawing/2014/main" id="{2576F78D-7DC4-43BC-904E-98CAB54CB060}"/>
              </a:ext>
            </a:extLst>
          </p:cNvPr>
          <p:cNvSpPr>
            <a:spLocks noGrp="1"/>
          </p:cNvSpPr>
          <p:nvPr>
            <p:ph idx="1"/>
          </p:nvPr>
        </p:nvSpPr>
        <p:spPr/>
        <p:txBody>
          <a:bodyPr/>
          <a:lstStyle/>
          <a:p>
            <a:pPr marL="0" indent="0">
              <a:buNone/>
            </a:pPr>
            <a:r>
              <a:rPr lang="en-US" dirty="0"/>
              <a:t>Microsoft’s Xamarin is the solution for developing mobile apps in C#. Build your entire application in C# and deploy it to Android or iOS. </a:t>
            </a:r>
          </a:p>
          <a:p>
            <a:pPr marL="0" indent="0">
              <a:buNone/>
            </a:pPr>
            <a:endParaRPr lang="en-US" dirty="0"/>
          </a:p>
          <a:p>
            <a:pPr marL="0" indent="0">
              <a:buNone/>
            </a:pPr>
            <a:r>
              <a:rPr lang="en-US" dirty="0"/>
              <a:t>90% + code between the 2 platforms is the same.</a:t>
            </a:r>
          </a:p>
          <a:p>
            <a:pPr marL="0" indent="0">
              <a:buNone/>
            </a:pPr>
            <a:endParaRPr lang="en-US" dirty="0"/>
          </a:p>
          <a:p>
            <a:pPr marL="0" indent="0">
              <a:buNone/>
            </a:pPr>
            <a:r>
              <a:rPr lang="en-US" dirty="0"/>
              <a:t>UI can be designed in Xamarin Forms (cross platform) or in Android and iOS specific tools that can connect to your C# code.</a:t>
            </a:r>
          </a:p>
          <a:p>
            <a:pPr marL="0" indent="0">
              <a:buNone/>
            </a:pPr>
            <a:endParaRPr lang="en-US" dirty="0"/>
          </a:p>
          <a:p>
            <a:pPr marL="0" indent="0">
              <a:buNone/>
            </a:pPr>
            <a:r>
              <a:rPr lang="en-US" dirty="0"/>
              <a:t>iOS deployment requires that you own a Mac.</a:t>
            </a:r>
          </a:p>
        </p:txBody>
      </p:sp>
    </p:spTree>
    <p:extLst>
      <p:ext uri="{BB962C8B-B14F-4D97-AF65-F5344CB8AC3E}">
        <p14:creationId xmlns:p14="http://schemas.microsoft.com/office/powerpoint/2010/main" val="1461694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0506-43E7-413A-B76A-471F3C640C4D}"/>
              </a:ext>
            </a:extLst>
          </p:cNvPr>
          <p:cNvSpPr>
            <a:spLocks noGrp="1"/>
          </p:cNvSpPr>
          <p:nvPr>
            <p:ph type="title"/>
          </p:nvPr>
        </p:nvSpPr>
        <p:spPr/>
        <p:txBody>
          <a:bodyPr/>
          <a:lstStyle/>
          <a:p>
            <a:r>
              <a:rPr lang="en-US" dirty="0"/>
              <a:t>Cross Platform Applications</a:t>
            </a:r>
          </a:p>
        </p:txBody>
      </p:sp>
      <p:sp>
        <p:nvSpPr>
          <p:cNvPr id="3" name="Content Placeholder 2">
            <a:extLst>
              <a:ext uri="{FF2B5EF4-FFF2-40B4-BE49-F238E27FC236}">
                <a16:creationId xmlns:a16="http://schemas.microsoft.com/office/drawing/2014/main" id="{08760514-A216-434E-8EB7-CDD08FFEB8BE}"/>
              </a:ext>
            </a:extLst>
          </p:cNvPr>
          <p:cNvSpPr>
            <a:spLocks noGrp="1"/>
          </p:cNvSpPr>
          <p:nvPr>
            <p:ph idx="1"/>
          </p:nvPr>
        </p:nvSpPr>
        <p:spPr/>
        <p:txBody>
          <a:bodyPr/>
          <a:lstStyle/>
          <a:p>
            <a:pPr marL="0" indent="0">
              <a:buNone/>
            </a:pPr>
            <a:r>
              <a:rPr lang="en-US" dirty="0"/>
              <a:t>As an outgrowth of Xamarin’s ability to work on iOS, it is also possible to build C# applications that work with MacOS. </a:t>
            </a:r>
          </a:p>
          <a:p>
            <a:pPr marL="0" indent="0">
              <a:buNone/>
            </a:pPr>
            <a:endParaRPr lang="en-US" dirty="0"/>
          </a:p>
          <a:p>
            <a:pPr marL="0" indent="0">
              <a:buNone/>
            </a:pPr>
            <a:r>
              <a:rPr lang="en-US" dirty="0"/>
              <a:t>The user interface of your application needs to be recreated on MacOS, but your logic classes can remain the same.</a:t>
            </a:r>
          </a:p>
          <a:p>
            <a:pPr marL="0" indent="0">
              <a:buNone/>
            </a:pPr>
            <a:endParaRPr lang="en-US" dirty="0"/>
          </a:p>
          <a:p>
            <a:pPr marL="0" indent="0">
              <a:buNone/>
            </a:pPr>
            <a:r>
              <a:rPr lang="en-US" dirty="0"/>
              <a:t>You will need a Mac, obviously, to do this. </a:t>
            </a:r>
          </a:p>
        </p:txBody>
      </p:sp>
    </p:spTree>
    <p:extLst>
      <p:ext uri="{BB962C8B-B14F-4D97-AF65-F5344CB8AC3E}">
        <p14:creationId xmlns:p14="http://schemas.microsoft.com/office/powerpoint/2010/main" val="1101774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6BBB-BDDC-4DAC-8CB3-A1156884656D}"/>
              </a:ext>
            </a:extLst>
          </p:cNvPr>
          <p:cNvSpPr>
            <a:spLocks noGrp="1"/>
          </p:cNvSpPr>
          <p:nvPr>
            <p:ph type="title"/>
          </p:nvPr>
        </p:nvSpPr>
        <p:spPr/>
        <p:txBody>
          <a:bodyPr/>
          <a:lstStyle/>
          <a:p>
            <a:r>
              <a:rPr lang="en-US" dirty="0"/>
              <a:t>Unity</a:t>
            </a:r>
          </a:p>
        </p:txBody>
      </p:sp>
      <p:sp>
        <p:nvSpPr>
          <p:cNvPr id="3" name="Content Placeholder 2">
            <a:extLst>
              <a:ext uri="{FF2B5EF4-FFF2-40B4-BE49-F238E27FC236}">
                <a16:creationId xmlns:a16="http://schemas.microsoft.com/office/drawing/2014/main" id="{7F128D1D-F076-4312-B0CC-43D93E432282}"/>
              </a:ext>
            </a:extLst>
          </p:cNvPr>
          <p:cNvSpPr>
            <a:spLocks noGrp="1"/>
          </p:cNvSpPr>
          <p:nvPr>
            <p:ph idx="1"/>
          </p:nvPr>
        </p:nvSpPr>
        <p:spPr/>
        <p:txBody>
          <a:bodyPr/>
          <a:lstStyle/>
          <a:p>
            <a:pPr marL="0" indent="0">
              <a:buNone/>
            </a:pPr>
            <a:r>
              <a:rPr lang="en-US" dirty="0"/>
              <a:t>Unity is a 3D game engine (although used for many things).</a:t>
            </a:r>
          </a:p>
          <a:p>
            <a:pPr marL="0" indent="0">
              <a:buNone/>
            </a:pPr>
            <a:endParaRPr lang="en-US" dirty="0"/>
          </a:p>
          <a:p>
            <a:pPr marL="0" indent="0">
              <a:buNone/>
            </a:pPr>
            <a:r>
              <a:rPr lang="en-US" dirty="0"/>
              <a:t>C# is the primary language used for creating games in Unity.</a:t>
            </a:r>
          </a:p>
          <a:p>
            <a:pPr marL="0" indent="0">
              <a:buNone/>
            </a:pPr>
            <a:endParaRPr lang="en-US" dirty="0"/>
          </a:p>
          <a:p>
            <a:pPr marL="0" indent="0">
              <a:buNone/>
            </a:pPr>
            <a:r>
              <a:rPr lang="en-US" dirty="0"/>
              <a:t>Unity Personal is FREE</a:t>
            </a:r>
          </a:p>
          <a:p>
            <a:pPr marL="0" indent="0">
              <a:buNone/>
            </a:pPr>
            <a:endParaRPr lang="en-US" dirty="0"/>
          </a:p>
        </p:txBody>
      </p:sp>
    </p:spTree>
    <p:extLst>
      <p:ext uri="{BB962C8B-B14F-4D97-AF65-F5344CB8AC3E}">
        <p14:creationId xmlns:p14="http://schemas.microsoft.com/office/powerpoint/2010/main" val="1414330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4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BCAC2-5A1A-4D05-9C5B-52A9B7AAE2C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Tools to Help You</a:t>
            </a:r>
          </a:p>
        </p:txBody>
      </p:sp>
      <p:pic>
        <p:nvPicPr>
          <p:cNvPr id="2053" name="Picture 2" descr="https://proxy.duckduckgo.com/iu/?u=https%3A%2F%2Ftse2.mm.bing.net%2Fth%3Fid%3DOIP.VUeszloYLKNJ-eENfcX4lAAAAA%26pid%3D15.1&amp;f=1">
            <a:extLst>
              <a:ext uri="{FF2B5EF4-FFF2-40B4-BE49-F238E27FC236}">
                <a16:creationId xmlns:a16="http://schemas.microsoft.com/office/drawing/2014/main" id="{7646FF13-FB8A-407D-B9DE-745242BEB1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9662" y="961812"/>
            <a:ext cx="4746074"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4404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a:t>
            </a:r>
          </a:p>
        </p:txBody>
      </p:sp>
      <p:sp>
        <p:nvSpPr>
          <p:cNvPr id="3" name="Content Placeholder 2"/>
          <p:cNvSpPr>
            <a:spLocks noGrp="1"/>
          </p:cNvSpPr>
          <p:nvPr>
            <p:ph idx="1"/>
          </p:nvPr>
        </p:nvSpPr>
        <p:spPr>
          <a:xfrm>
            <a:off x="1901825" y="1416050"/>
            <a:ext cx="8415338" cy="4968156"/>
          </a:xfrm>
        </p:spPr>
        <p:txBody>
          <a:bodyPr/>
          <a:lstStyle/>
          <a:p>
            <a:r>
              <a:rPr lang="en-US" dirty="0"/>
              <a:t>A complete system that maps SQL Tables to C# objects.</a:t>
            </a:r>
          </a:p>
          <a:p>
            <a:r>
              <a:rPr lang="en-US" dirty="0"/>
              <a:t>Paired with LINQ, it makes database related work very simple.</a:t>
            </a:r>
          </a:p>
          <a:p>
            <a:r>
              <a:rPr lang="en-US" dirty="0"/>
              <a:t>Works with many different database back ends (Oracle, SQL Server, MySQL, Postgres, more)</a:t>
            </a:r>
          </a:p>
          <a:p>
            <a:r>
              <a:rPr lang="en-US" dirty="0"/>
              <a:t>Easy to use – give it a connection string and it will ask you what tables to “import”</a:t>
            </a:r>
          </a:p>
        </p:txBody>
      </p:sp>
    </p:spTree>
    <p:extLst>
      <p:ext uri="{BB962C8B-B14F-4D97-AF65-F5344CB8AC3E}">
        <p14:creationId xmlns:p14="http://schemas.microsoft.com/office/powerpoint/2010/main" val="3299545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B98D-F53C-4378-A147-C00726BD1A09}"/>
              </a:ext>
            </a:extLst>
          </p:cNvPr>
          <p:cNvSpPr>
            <a:spLocks noGrp="1"/>
          </p:cNvSpPr>
          <p:nvPr>
            <p:ph type="title"/>
          </p:nvPr>
        </p:nvSpPr>
        <p:spPr/>
        <p:txBody>
          <a:bodyPr/>
          <a:lstStyle/>
          <a:p>
            <a:r>
              <a:rPr lang="en-US" dirty="0" err="1"/>
              <a:t>nuget</a:t>
            </a:r>
            <a:endParaRPr lang="en-US" dirty="0"/>
          </a:p>
        </p:txBody>
      </p:sp>
      <p:sp>
        <p:nvSpPr>
          <p:cNvPr id="3" name="Content Placeholder 2">
            <a:extLst>
              <a:ext uri="{FF2B5EF4-FFF2-40B4-BE49-F238E27FC236}">
                <a16:creationId xmlns:a16="http://schemas.microsoft.com/office/drawing/2014/main" id="{4541BF82-91C1-4C90-894D-220C8C823722}"/>
              </a:ext>
            </a:extLst>
          </p:cNvPr>
          <p:cNvSpPr>
            <a:spLocks noGrp="1"/>
          </p:cNvSpPr>
          <p:nvPr>
            <p:ph idx="1"/>
          </p:nvPr>
        </p:nvSpPr>
        <p:spPr/>
        <p:txBody>
          <a:bodyPr/>
          <a:lstStyle/>
          <a:p>
            <a:pPr marL="0" indent="0">
              <a:buNone/>
            </a:pPr>
            <a:r>
              <a:rPr lang="en-US" dirty="0" err="1"/>
              <a:t>nuget</a:t>
            </a:r>
            <a:r>
              <a:rPr lang="en-US" dirty="0"/>
              <a:t> is a package management system for libraries</a:t>
            </a:r>
          </a:p>
          <a:p>
            <a:pPr marL="0" indent="0">
              <a:buNone/>
            </a:pPr>
            <a:r>
              <a:rPr lang="en-US" dirty="0"/>
              <a:t>Maven is the Java equivalent </a:t>
            </a:r>
          </a:p>
          <a:p>
            <a:pPr marL="0" indent="0">
              <a:buNone/>
            </a:pPr>
            <a:endParaRPr lang="en-US" dirty="0"/>
          </a:p>
          <a:p>
            <a:pPr marL="0" indent="0">
              <a:buNone/>
            </a:pPr>
            <a:r>
              <a:rPr lang="en-US" dirty="0"/>
              <a:t>Some popular </a:t>
            </a:r>
            <a:r>
              <a:rPr lang="en-US" dirty="0" err="1"/>
              <a:t>nuget</a:t>
            </a:r>
            <a:r>
              <a:rPr lang="en-US" dirty="0"/>
              <a:t> packages:</a:t>
            </a:r>
          </a:p>
          <a:p>
            <a:pPr marL="0" indent="0">
              <a:buNone/>
            </a:pPr>
            <a:r>
              <a:rPr lang="en-US" dirty="0" err="1"/>
              <a:t>newtonsoft.json</a:t>
            </a:r>
            <a:r>
              <a:rPr lang="en-US" dirty="0"/>
              <a:t> : JSON serialization/deserialization</a:t>
            </a:r>
          </a:p>
          <a:p>
            <a:pPr marL="0" indent="0">
              <a:buNone/>
            </a:pPr>
            <a:r>
              <a:rPr lang="en-US" dirty="0" err="1"/>
              <a:t>moq</a:t>
            </a:r>
            <a:r>
              <a:rPr lang="en-US" dirty="0"/>
              <a:t> : Creates fakes for unit testing</a:t>
            </a:r>
          </a:p>
          <a:p>
            <a:pPr marL="0" indent="0">
              <a:buNone/>
            </a:pPr>
            <a:r>
              <a:rPr lang="en-US" dirty="0" err="1"/>
              <a:t>awssdk</a:t>
            </a:r>
            <a:r>
              <a:rPr lang="en-US" dirty="0"/>
              <a:t> : call AWS services quickly and easily</a:t>
            </a:r>
          </a:p>
          <a:p>
            <a:pPr marL="0" indent="0">
              <a:buNone/>
            </a:pPr>
            <a:r>
              <a:rPr lang="en-US" dirty="0"/>
              <a:t>Much, much more</a:t>
            </a:r>
          </a:p>
          <a:p>
            <a:pPr marL="0" indent="0">
              <a:buNone/>
            </a:pPr>
            <a:endParaRPr lang="en-US" dirty="0"/>
          </a:p>
        </p:txBody>
      </p:sp>
    </p:spTree>
    <p:extLst>
      <p:ext uri="{BB962C8B-B14F-4D97-AF65-F5344CB8AC3E}">
        <p14:creationId xmlns:p14="http://schemas.microsoft.com/office/powerpoint/2010/main" val="60446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998-51ED-49D2-8721-3442EA255CC1}"/>
              </a:ext>
            </a:extLst>
          </p:cNvPr>
          <p:cNvSpPr>
            <a:spLocks noGrp="1"/>
          </p:cNvSpPr>
          <p:nvPr>
            <p:ph type="title"/>
          </p:nvPr>
        </p:nvSpPr>
        <p:spPr/>
        <p:txBody>
          <a:bodyPr/>
          <a:lstStyle/>
          <a:p>
            <a:r>
              <a:rPr lang="en-US" dirty="0"/>
              <a:t>Why not just adopt Java?</a:t>
            </a:r>
          </a:p>
        </p:txBody>
      </p:sp>
      <p:sp>
        <p:nvSpPr>
          <p:cNvPr id="3" name="Content Placeholder 2">
            <a:extLst>
              <a:ext uri="{FF2B5EF4-FFF2-40B4-BE49-F238E27FC236}">
                <a16:creationId xmlns:a16="http://schemas.microsoft.com/office/drawing/2014/main" id="{6BCEBA62-58E2-4247-AA36-57750F468B0A}"/>
              </a:ext>
            </a:extLst>
          </p:cNvPr>
          <p:cNvSpPr>
            <a:spLocks noGrp="1"/>
          </p:cNvSpPr>
          <p:nvPr>
            <p:ph idx="1"/>
          </p:nvPr>
        </p:nvSpPr>
        <p:spPr/>
        <p:txBody>
          <a:bodyPr/>
          <a:lstStyle/>
          <a:p>
            <a:pPr marL="0" indent="0">
              <a:buNone/>
            </a:pPr>
            <a:r>
              <a:rPr lang="en-US" dirty="0"/>
              <a:t>Cynical answer: Java’s “write once, run everywhere” doesn’t encourage Windows only solution</a:t>
            </a:r>
          </a:p>
          <a:p>
            <a:pPr marL="0" indent="0">
              <a:buNone/>
            </a:pPr>
            <a:endParaRPr lang="en-US" dirty="0"/>
          </a:p>
          <a:p>
            <a:pPr marL="0" indent="0">
              <a:buNone/>
            </a:pPr>
            <a:r>
              <a:rPr lang="en-US" dirty="0"/>
              <a:t>Other possible answers:</a:t>
            </a:r>
          </a:p>
          <a:p>
            <a:pPr marL="514350" indent="-514350">
              <a:buAutoNum type="arabicParenR"/>
            </a:pPr>
            <a:r>
              <a:rPr lang="en-US" dirty="0"/>
              <a:t>Microsoft doesn’t want to tie itself to a competitor (SUN)</a:t>
            </a:r>
          </a:p>
          <a:p>
            <a:pPr marL="514350" indent="-514350">
              <a:buAutoNum type="arabicParenR"/>
            </a:pPr>
            <a:r>
              <a:rPr lang="en-US" dirty="0"/>
              <a:t>Java solutions don’t take advantage of the underlying Operating System (UI in particular)</a:t>
            </a:r>
          </a:p>
          <a:p>
            <a:pPr marL="514350" indent="-514350">
              <a:buAutoNum type="arabicParenR"/>
            </a:pPr>
            <a:r>
              <a:rPr lang="en-US" dirty="0"/>
              <a:t>Java wasn’t optimized for x86/Windows at that time</a:t>
            </a:r>
          </a:p>
          <a:p>
            <a:pPr marL="514350" indent="-514350">
              <a:buAutoNum type="arabicParenR"/>
            </a:pPr>
            <a:r>
              <a:rPr lang="en-US" dirty="0"/>
              <a:t>Different visions for the language moving forward</a:t>
            </a:r>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40654589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F17D-A9F3-44A2-9E85-A60566A26A90}"/>
              </a:ext>
            </a:extLst>
          </p:cNvPr>
          <p:cNvSpPr>
            <a:spLocks noGrp="1"/>
          </p:cNvSpPr>
          <p:nvPr>
            <p:ph type="title"/>
          </p:nvPr>
        </p:nvSpPr>
        <p:spPr/>
        <p:txBody>
          <a:bodyPr/>
          <a:lstStyle/>
          <a:p>
            <a:r>
              <a:rPr lang="en-US" dirty="0"/>
              <a:t>Visual Studio</a:t>
            </a:r>
          </a:p>
        </p:txBody>
      </p:sp>
      <p:sp>
        <p:nvSpPr>
          <p:cNvPr id="3" name="Content Placeholder 2">
            <a:extLst>
              <a:ext uri="{FF2B5EF4-FFF2-40B4-BE49-F238E27FC236}">
                <a16:creationId xmlns:a16="http://schemas.microsoft.com/office/drawing/2014/main" id="{DB21DBE8-3BD8-4BF3-9491-B5D345897BE0}"/>
              </a:ext>
            </a:extLst>
          </p:cNvPr>
          <p:cNvSpPr>
            <a:spLocks noGrp="1"/>
          </p:cNvSpPr>
          <p:nvPr>
            <p:ph idx="1"/>
          </p:nvPr>
        </p:nvSpPr>
        <p:spPr/>
        <p:txBody>
          <a:bodyPr/>
          <a:lstStyle/>
          <a:p>
            <a:pPr marL="0" indent="0">
              <a:buNone/>
            </a:pPr>
            <a:r>
              <a:rPr lang="en-US" dirty="0"/>
              <a:t>Heavyweight but POWERFUL IDE for Windows</a:t>
            </a:r>
          </a:p>
          <a:p>
            <a:pPr marL="0" indent="0">
              <a:buNone/>
            </a:pPr>
            <a:endParaRPr lang="en-US" dirty="0"/>
          </a:p>
          <a:p>
            <a:pPr marL="0" indent="0">
              <a:buNone/>
            </a:pPr>
            <a:r>
              <a:rPr lang="en-US" dirty="0"/>
              <a:t>Community Edition is FREE</a:t>
            </a:r>
          </a:p>
          <a:p>
            <a:pPr marL="0" indent="0">
              <a:buNone/>
            </a:pPr>
            <a:endParaRPr lang="en-US" dirty="0"/>
          </a:p>
          <a:p>
            <a:pPr marL="0" indent="0">
              <a:buNone/>
            </a:pPr>
            <a:r>
              <a:rPr lang="en-US" dirty="0"/>
              <a:t>More powerful and simpler than Eclipse (my opinion)</a:t>
            </a:r>
          </a:p>
          <a:p>
            <a:pPr marL="0" indent="0">
              <a:buNone/>
            </a:pPr>
            <a:endParaRPr lang="en-US" dirty="0"/>
          </a:p>
          <a:p>
            <a:pPr marL="0" indent="0">
              <a:buNone/>
            </a:pPr>
            <a:r>
              <a:rPr lang="en-US" dirty="0"/>
              <a:t>Will make you dissatisfied with every other IDE you ever use</a:t>
            </a:r>
          </a:p>
        </p:txBody>
      </p:sp>
    </p:spTree>
    <p:extLst>
      <p:ext uri="{BB962C8B-B14F-4D97-AF65-F5344CB8AC3E}">
        <p14:creationId xmlns:p14="http://schemas.microsoft.com/office/powerpoint/2010/main" val="4092657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C599-1A1C-4122-ABED-0A4A8698CC9E}"/>
              </a:ext>
            </a:extLst>
          </p:cNvPr>
          <p:cNvSpPr>
            <a:spLocks noGrp="1"/>
          </p:cNvSpPr>
          <p:nvPr>
            <p:ph type="title"/>
          </p:nvPr>
        </p:nvSpPr>
        <p:spPr/>
        <p:txBody>
          <a:bodyPr/>
          <a:lstStyle/>
          <a:p>
            <a:r>
              <a:rPr lang="en-US" dirty="0"/>
              <a:t>Visual Studio Code</a:t>
            </a:r>
          </a:p>
        </p:txBody>
      </p:sp>
      <p:sp>
        <p:nvSpPr>
          <p:cNvPr id="3" name="Content Placeholder 2">
            <a:extLst>
              <a:ext uri="{FF2B5EF4-FFF2-40B4-BE49-F238E27FC236}">
                <a16:creationId xmlns:a16="http://schemas.microsoft.com/office/drawing/2014/main" id="{05324869-FAB2-485F-86F5-65F54FBE55C7}"/>
              </a:ext>
            </a:extLst>
          </p:cNvPr>
          <p:cNvSpPr>
            <a:spLocks noGrp="1"/>
          </p:cNvSpPr>
          <p:nvPr>
            <p:ph idx="1"/>
          </p:nvPr>
        </p:nvSpPr>
        <p:spPr/>
        <p:txBody>
          <a:bodyPr/>
          <a:lstStyle/>
          <a:p>
            <a:pPr marL="0" indent="0">
              <a:buNone/>
            </a:pPr>
            <a:r>
              <a:rPr lang="en-US" dirty="0"/>
              <a:t>Free, cross platform (based on Electron) IDE for C#</a:t>
            </a:r>
          </a:p>
          <a:p>
            <a:pPr marL="0" indent="0">
              <a:buNone/>
            </a:pPr>
            <a:r>
              <a:rPr lang="en-US" dirty="0"/>
              <a:t>	Works on Mac, Linux, Windows</a:t>
            </a:r>
          </a:p>
          <a:p>
            <a:pPr marL="0" indent="0">
              <a:buNone/>
            </a:pPr>
            <a:endParaRPr lang="en-US" dirty="0"/>
          </a:p>
          <a:p>
            <a:pPr marL="0" indent="0">
              <a:buNone/>
            </a:pPr>
            <a:r>
              <a:rPr lang="en-US" dirty="0"/>
              <a:t>Lighter weight but still powerful</a:t>
            </a:r>
          </a:p>
          <a:p>
            <a:pPr marL="0" indent="0">
              <a:buNone/>
            </a:pPr>
            <a:endParaRPr lang="en-US" dirty="0"/>
          </a:p>
          <a:p>
            <a:pPr marL="0" indent="0">
              <a:buNone/>
            </a:pPr>
            <a:r>
              <a:rPr lang="en-US" dirty="0"/>
              <a:t>Open Source</a:t>
            </a:r>
          </a:p>
          <a:p>
            <a:pPr marL="0" indent="0">
              <a:buNone/>
            </a:pPr>
            <a:endParaRPr lang="en-US" dirty="0"/>
          </a:p>
          <a:p>
            <a:pPr marL="0" indent="0">
              <a:buNone/>
            </a:pPr>
            <a:r>
              <a:rPr lang="en-US" dirty="0"/>
              <a:t>Supports many languages</a:t>
            </a:r>
          </a:p>
        </p:txBody>
      </p:sp>
    </p:spTree>
    <p:extLst>
      <p:ext uri="{BB962C8B-B14F-4D97-AF65-F5344CB8AC3E}">
        <p14:creationId xmlns:p14="http://schemas.microsoft.com/office/powerpoint/2010/main" val="32305158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A6C1-B0E0-4A57-B083-8505FE5EDE5B}"/>
              </a:ext>
            </a:extLst>
          </p:cNvPr>
          <p:cNvSpPr>
            <a:spLocks noGrp="1"/>
          </p:cNvSpPr>
          <p:nvPr>
            <p:ph type="title"/>
          </p:nvPr>
        </p:nvSpPr>
        <p:spPr/>
        <p:txBody>
          <a:bodyPr/>
          <a:lstStyle/>
          <a:p>
            <a:r>
              <a:rPr lang="en-US" dirty="0" err="1"/>
              <a:t>linqpad</a:t>
            </a:r>
            <a:endParaRPr lang="en-US" dirty="0"/>
          </a:p>
        </p:txBody>
      </p:sp>
      <p:sp>
        <p:nvSpPr>
          <p:cNvPr id="3" name="Content Placeholder 2">
            <a:extLst>
              <a:ext uri="{FF2B5EF4-FFF2-40B4-BE49-F238E27FC236}">
                <a16:creationId xmlns:a16="http://schemas.microsoft.com/office/drawing/2014/main" id="{2C167E32-F4A4-4A32-9167-B1BD6C6BFE1E}"/>
              </a:ext>
            </a:extLst>
          </p:cNvPr>
          <p:cNvSpPr>
            <a:spLocks noGrp="1"/>
          </p:cNvSpPr>
          <p:nvPr>
            <p:ph idx="1"/>
          </p:nvPr>
        </p:nvSpPr>
        <p:spPr/>
        <p:txBody>
          <a:bodyPr/>
          <a:lstStyle/>
          <a:p>
            <a:pPr marL="0" indent="0">
              <a:buNone/>
            </a:pPr>
            <a:r>
              <a:rPr lang="en-US" dirty="0"/>
              <a:t>A super-light weight “scratch pad” for C#</a:t>
            </a:r>
          </a:p>
          <a:p>
            <a:pPr marL="0" indent="0">
              <a:buNone/>
            </a:pPr>
            <a:endParaRPr lang="en-US" dirty="0"/>
          </a:p>
          <a:p>
            <a:pPr marL="0" indent="0">
              <a:buNone/>
            </a:pPr>
            <a:r>
              <a:rPr lang="en-US" dirty="0"/>
              <a:t>Great for cases where you want to write a little test program</a:t>
            </a:r>
          </a:p>
          <a:p>
            <a:pPr marL="0" indent="0">
              <a:buNone/>
            </a:pPr>
            <a:endParaRPr lang="en-US" dirty="0"/>
          </a:p>
          <a:p>
            <a:pPr marL="0" indent="0">
              <a:buNone/>
            </a:pPr>
            <a:r>
              <a:rPr lang="en-US" dirty="0"/>
              <a:t>Incredible database integration</a:t>
            </a:r>
          </a:p>
          <a:p>
            <a:pPr marL="0" indent="0">
              <a:buNone/>
            </a:pPr>
            <a:endParaRPr lang="en-US" dirty="0"/>
          </a:p>
          <a:p>
            <a:pPr marL="0" indent="0">
              <a:buNone/>
            </a:pPr>
            <a:r>
              <a:rPr lang="en-US" dirty="0"/>
              <a:t>Rich output: </a:t>
            </a:r>
            <a:r>
              <a:rPr lang="en-US" dirty="0" err="1"/>
              <a:t>myVariable.Dump</a:t>
            </a:r>
            <a:r>
              <a:rPr lang="en-US" dirty="0"/>
              <a:t>() will give you a drill down table of your variable’s contents</a:t>
            </a:r>
          </a:p>
        </p:txBody>
      </p:sp>
    </p:spTree>
    <p:extLst>
      <p:ext uri="{BB962C8B-B14F-4D97-AF65-F5344CB8AC3E}">
        <p14:creationId xmlns:p14="http://schemas.microsoft.com/office/powerpoint/2010/main" val="33154343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08E9-C0CD-43B4-8FF9-C0F6A5A158C6}"/>
              </a:ext>
            </a:extLst>
          </p:cNvPr>
          <p:cNvSpPr>
            <a:spLocks noGrp="1"/>
          </p:cNvSpPr>
          <p:nvPr>
            <p:ph type="title"/>
          </p:nvPr>
        </p:nvSpPr>
        <p:spPr/>
        <p:txBody>
          <a:bodyPr/>
          <a:lstStyle/>
          <a:p>
            <a:r>
              <a:rPr lang="en-US" dirty="0"/>
              <a:t>Azure</a:t>
            </a:r>
          </a:p>
        </p:txBody>
      </p:sp>
      <p:sp>
        <p:nvSpPr>
          <p:cNvPr id="3" name="Content Placeholder 2">
            <a:extLst>
              <a:ext uri="{FF2B5EF4-FFF2-40B4-BE49-F238E27FC236}">
                <a16:creationId xmlns:a16="http://schemas.microsoft.com/office/drawing/2014/main" id="{2EC087CE-49D0-417B-9B6B-CE9E9A452CBE}"/>
              </a:ext>
            </a:extLst>
          </p:cNvPr>
          <p:cNvSpPr>
            <a:spLocks noGrp="1"/>
          </p:cNvSpPr>
          <p:nvPr>
            <p:ph idx="1"/>
          </p:nvPr>
        </p:nvSpPr>
        <p:spPr/>
        <p:txBody>
          <a:bodyPr/>
          <a:lstStyle/>
          <a:p>
            <a:pPr marL="0" indent="0">
              <a:buNone/>
            </a:pPr>
            <a:r>
              <a:rPr lang="en-US" dirty="0"/>
              <a:t>Azure is Microsoft’s Cloud Computing platform</a:t>
            </a:r>
          </a:p>
          <a:p>
            <a:pPr marL="0" indent="0">
              <a:buNone/>
            </a:pPr>
            <a:endParaRPr lang="en-US" dirty="0"/>
          </a:p>
          <a:p>
            <a:pPr marL="0" indent="0">
              <a:buNone/>
            </a:pPr>
            <a:r>
              <a:rPr lang="en-US" dirty="0"/>
              <a:t>One click deployment from Visual Studio</a:t>
            </a:r>
          </a:p>
          <a:p>
            <a:pPr marL="0" indent="0">
              <a:buNone/>
            </a:pPr>
            <a:r>
              <a:rPr lang="en-US" dirty="0"/>
              <a:t>	Web services, web sites</a:t>
            </a:r>
          </a:p>
          <a:p>
            <a:pPr marL="0" indent="0">
              <a:buNone/>
            </a:pPr>
            <a:endParaRPr lang="en-US" dirty="0"/>
          </a:p>
          <a:p>
            <a:pPr marL="0" indent="0">
              <a:buNone/>
            </a:pPr>
            <a:r>
              <a:rPr lang="en-US" dirty="0"/>
              <a:t>Pricing varies; usually some free credit </a:t>
            </a:r>
            <a:r>
              <a:rPr lang="en-US"/>
              <a:t>for students</a:t>
            </a:r>
            <a:endParaRPr lang="en-US" dirty="0"/>
          </a:p>
        </p:txBody>
      </p:sp>
    </p:spTree>
    <p:extLst>
      <p:ext uri="{BB962C8B-B14F-4D97-AF65-F5344CB8AC3E}">
        <p14:creationId xmlns:p14="http://schemas.microsoft.com/office/powerpoint/2010/main" val="607606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2898-B52B-4B08-94A2-F6DE04F85746}"/>
              </a:ext>
            </a:extLst>
          </p:cNvPr>
          <p:cNvSpPr>
            <a:spLocks noGrp="1"/>
          </p:cNvSpPr>
          <p:nvPr>
            <p:ph type="title"/>
          </p:nvPr>
        </p:nvSpPr>
        <p:spPr/>
        <p:txBody>
          <a:bodyPr/>
          <a:lstStyle/>
          <a:p>
            <a:r>
              <a:rPr lang="en-US"/>
              <a:t>Unity!!!</a:t>
            </a:r>
          </a:p>
        </p:txBody>
      </p:sp>
      <p:sp>
        <p:nvSpPr>
          <p:cNvPr id="3" name="Content Placeholder 2">
            <a:extLst>
              <a:ext uri="{FF2B5EF4-FFF2-40B4-BE49-F238E27FC236}">
                <a16:creationId xmlns:a16="http://schemas.microsoft.com/office/drawing/2014/main" id="{EF6782F2-D4D0-4D88-B484-1A5C6D4FCF65}"/>
              </a:ext>
            </a:extLst>
          </p:cNvPr>
          <p:cNvSpPr>
            <a:spLocks noGrp="1"/>
          </p:cNvSpPr>
          <p:nvPr>
            <p:ph idx="1"/>
          </p:nvPr>
        </p:nvSpPr>
        <p:spPr/>
        <p:txBody>
          <a:bodyPr/>
          <a:lstStyle/>
          <a:p>
            <a:pPr marL="0" indent="0">
              <a:buNone/>
            </a:pPr>
            <a:r>
              <a:rPr lang="en-US" dirty="0"/>
              <a:t>There are two very popular game engines right now: Unreal (C++) and Unity (C#). </a:t>
            </a:r>
          </a:p>
          <a:p>
            <a:pPr marL="0" indent="0">
              <a:buNone/>
            </a:pPr>
            <a:endParaRPr lang="en-US" dirty="0"/>
          </a:p>
          <a:p>
            <a:pPr marL="0" indent="0">
              <a:buNone/>
            </a:pPr>
            <a:r>
              <a:rPr lang="en-US" dirty="0"/>
              <a:t>Unity is being used for mobile, desktop and console games.</a:t>
            </a:r>
          </a:p>
          <a:p>
            <a:pPr marL="0" indent="0">
              <a:buNone/>
            </a:pPr>
            <a:r>
              <a:rPr lang="en-US" dirty="0"/>
              <a:t>Game engines like Unity can also be used for other purposes</a:t>
            </a:r>
          </a:p>
          <a:p>
            <a:pPr marL="0" indent="0">
              <a:buNone/>
            </a:pPr>
            <a:r>
              <a:rPr lang="en-US" dirty="0"/>
              <a:t>	3D data visualization		virtual reality </a:t>
            </a:r>
          </a:p>
          <a:p>
            <a:pPr marL="0" indent="0">
              <a:buNone/>
            </a:pPr>
            <a:r>
              <a:rPr lang="en-US" dirty="0"/>
              <a:t>	real estate walkthroughs		medical imaging</a:t>
            </a:r>
          </a:p>
          <a:p>
            <a:pPr marL="0" indent="0">
              <a:buNone/>
            </a:pPr>
            <a:r>
              <a:rPr lang="en-US" dirty="0"/>
              <a:t>	architecture modeling		CAD/</a:t>
            </a:r>
            <a:r>
              <a:rPr lang="en-US"/>
              <a:t>CAM imaging</a:t>
            </a:r>
            <a:endParaRPr lang="en-US" dirty="0"/>
          </a:p>
        </p:txBody>
      </p:sp>
    </p:spTree>
    <p:extLst>
      <p:ext uri="{BB962C8B-B14F-4D97-AF65-F5344CB8AC3E}">
        <p14:creationId xmlns:p14="http://schemas.microsoft.com/office/powerpoint/2010/main" val="1458981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Roundup	</a:t>
            </a:r>
          </a:p>
        </p:txBody>
      </p:sp>
      <p:sp>
        <p:nvSpPr>
          <p:cNvPr id="3" name="Content Placeholder 2"/>
          <p:cNvSpPr>
            <a:spLocks noGrp="1"/>
          </p:cNvSpPr>
          <p:nvPr>
            <p:ph idx="1"/>
          </p:nvPr>
        </p:nvSpPr>
        <p:spPr>
          <a:xfrm>
            <a:off x="1905000" y="1776606"/>
            <a:ext cx="8415338" cy="4716269"/>
          </a:xfrm>
        </p:spPr>
        <p:txBody>
          <a:bodyPr/>
          <a:lstStyle/>
          <a:p>
            <a:r>
              <a:rPr lang="en-US" dirty="0"/>
              <a:t>Free, open source language</a:t>
            </a:r>
          </a:p>
          <a:p>
            <a:r>
              <a:rPr lang="en-US" dirty="0"/>
              <a:t>Much like Java, C++, Smalltalk (less so)</a:t>
            </a:r>
          </a:p>
          <a:p>
            <a:r>
              <a:rPr lang="en-US" dirty="0"/>
              <a:t>Has LINQ – a very functional way to access your collections</a:t>
            </a:r>
          </a:p>
          <a:p>
            <a:r>
              <a:rPr lang="en-US" dirty="0"/>
              <a:t>Has a large, solid community with tons of packages available for free</a:t>
            </a:r>
          </a:p>
          <a:p>
            <a:r>
              <a:rPr lang="en-US" dirty="0" err="1"/>
              <a:t>Nuget</a:t>
            </a:r>
            <a:r>
              <a:rPr lang="en-US" dirty="0"/>
              <a:t> – package management</a:t>
            </a:r>
          </a:p>
          <a:p>
            <a:r>
              <a:rPr lang="en-US" dirty="0"/>
              <a:t>Visual Studio Community is now free!</a:t>
            </a:r>
          </a:p>
          <a:p>
            <a:r>
              <a:rPr lang="en-US" dirty="0"/>
              <a:t>Also check out </a:t>
            </a:r>
            <a:r>
              <a:rPr lang="en-US" dirty="0" err="1"/>
              <a:t>LinqPad</a:t>
            </a:r>
            <a:r>
              <a:rPr lang="en-US" dirty="0"/>
              <a:t>, a free C# micro-IDE in a few hundred K</a:t>
            </a:r>
          </a:p>
        </p:txBody>
      </p:sp>
    </p:spTree>
    <p:extLst>
      <p:ext uri="{BB962C8B-B14F-4D97-AF65-F5344CB8AC3E}">
        <p14:creationId xmlns:p14="http://schemas.microsoft.com/office/powerpoint/2010/main" val="183314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B5E0-E185-4F54-A1A6-42BAC32A086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316F5228-4426-444B-8FEF-84865890D400}"/>
              </a:ext>
            </a:extLst>
          </p:cNvPr>
          <p:cNvSpPr>
            <a:spLocks noGrp="1"/>
          </p:cNvSpPr>
          <p:nvPr>
            <p:ph idx="1"/>
          </p:nvPr>
        </p:nvSpPr>
        <p:spPr>
          <a:xfrm>
            <a:off x="838200" y="1825625"/>
            <a:ext cx="10515600" cy="1097457"/>
          </a:xfrm>
        </p:spPr>
        <p:txBody>
          <a:bodyPr/>
          <a:lstStyle/>
          <a:p>
            <a:pPr marL="0" indent="0">
              <a:buNone/>
            </a:pPr>
            <a:r>
              <a:rPr lang="en-US" dirty="0"/>
              <a:t>Both languages have very similar syntax and design patterns for classes.</a:t>
            </a:r>
          </a:p>
          <a:p>
            <a:pPr marL="0" indent="0">
              <a:buNone/>
            </a:pPr>
            <a:r>
              <a:rPr lang="en-US" dirty="0"/>
              <a:t>Protection naming is a little different:</a:t>
            </a:r>
          </a:p>
        </p:txBody>
      </p:sp>
      <p:graphicFrame>
        <p:nvGraphicFramePr>
          <p:cNvPr id="4" name="Table 3">
            <a:extLst>
              <a:ext uri="{FF2B5EF4-FFF2-40B4-BE49-F238E27FC236}">
                <a16:creationId xmlns:a16="http://schemas.microsoft.com/office/drawing/2014/main" id="{9028A89D-A5B5-4128-9EFC-49DCB2E25D1B}"/>
              </a:ext>
            </a:extLst>
          </p:cNvPr>
          <p:cNvGraphicFramePr>
            <a:graphicFrameLocks noGrp="1"/>
          </p:cNvGraphicFramePr>
          <p:nvPr>
            <p:extLst>
              <p:ext uri="{D42A27DB-BD31-4B8C-83A1-F6EECF244321}">
                <p14:modId xmlns:p14="http://schemas.microsoft.com/office/powerpoint/2010/main" val="11695137"/>
              </p:ext>
            </p:extLst>
          </p:nvPr>
        </p:nvGraphicFramePr>
        <p:xfrm>
          <a:off x="838200" y="3193043"/>
          <a:ext cx="5163279" cy="3108960"/>
        </p:xfrm>
        <a:graphic>
          <a:graphicData uri="http://schemas.openxmlformats.org/drawingml/2006/table">
            <a:tbl>
              <a:tblPr firstRow="1" bandRow="1">
                <a:tableStyleId>{5C22544A-7EE6-4342-B048-85BDC9FD1C3A}</a:tableStyleId>
              </a:tblPr>
              <a:tblGrid>
                <a:gridCol w="1955384">
                  <a:extLst>
                    <a:ext uri="{9D8B030D-6E8A-4147-A177-3AD203B41FA5}">
                      <a16:colId xmlns:a16="http://schemas.microsoft.com/office/drawing/2014/main" val="1539780878"/>
                    </a:ext>
                  </a:extLst>
                </a:gridCol>
                <a:gridCol w="3207895">
                  <a:extLst>
                    <a:ext uri="{9D8B030D-6E8A-4147-A177-3AD203B41FA5}">
                      <a16:colId xmlns:a16="http://schemas.microsoft.com/office/drawing/2014/main" val="3980987188"/>
                    </a:ext>
                  </a:extLst>
                </a:gridCol>
              </a:tblGrid>
              <a:tr h="370840">
                <a:tc>
                  <a:txBody>
                    <a:bodyPr/>
                    <a:lstStyle/>
                    <a:p>
                      <a:r>
                        <a:rPr lang="en-US" sz="2800" dirty="0"/>
                        <a:t>Java</a:t>
                      </a:r>
                    </a:p>
                  </a:txBody>
                  <a:tcPr/>
                </a:tc>
                <a:tc>
                  <a:txBody>
                    <a:bodyPr/>
                    <a:lstStyle/>
                    <a:p>
                      <a:r>
                        <a:rPr lang="en-US" sz="2800" dirty="0"/>
                        <a:t>C#</a:t>
                      </a:r>
                    </a:p>
                  </a:txBody>
                  <a:tcPr/>
                </a:tc>
                <a:extLst>
                  <a:ext uri="{0D108BD9-81ED-4DB2-BD59-A6C34878D82A}">
                    <a16:rowId xmlns:a16="http://schemas.microsoft.com/office/drawing/2014/main" val="2878229841"/>
                  </a:ext>
                </a:extLst>
              </a:tr>
              <a:tr h="370840">
                <a:tc>
                  <a:txBody>
                    <a:bodyPr/>
                    <a:lstStyle/>
                    <a:p>
                      <a:r>
                        <a:rPr lang="en-US" sz="2800" dirty="0"/>
                        <a:t>Public</a:t>
                      </a:r>
                    </a:p>
                  </a:txBody>
                  <a:tcPr/>
                </a:tc>
                <a:tc>
                  <a:txBody>
                    <a:bodyPr/>
                    <a:lstStyle/>
                    <a:p>
                      <a:r>
                        <a:rPr lang="en-US" sz="2800" dirty="0"/>
                        <a:t>Public</a:t>
                      </a:r>
                    </a:p>
                  </a:txBody>
                  <a:tcPr/>
                </a:tc>
                <a:extLst>
                  <a:ext uri="{0D108BD9-81ED-4DB2-BD59-A6C34878D82A}">
                    <a16:rowId xmlns:a16="http://schemas.microsoft.com/office/drawing/2014/main" val="759386335"/>
                  </a:ext>
                </a:extLst>
              </a:tr>
              <a:tr h="370840">
                <a:tc>
                  <a:txBody>
                    <a:bodyPr/>
                    <a:lstStyle/>
                    <a:p>
                      <a:r>
                        <a:rPr lang="en-US" sz="2800" dirty="0"/>
                        <a:t>Default</a:t>
                      </a:r>
                    </a:p>
                  </a:txBody>
                  <a:tcPr/>
                </a:tc>
                <a:tc>
                  <a:txBody>
                    <a:bodyPr/>
                    <a:lstStyle/>
                    <a:p>
                      <a:r>
                        <a:rPr lang="en-US" sz="2800" dirty="0"/>
                        <a:t>Internal</a:t>
                      </a:r>
                    </a:p>
                  </a:txBody>
                  <a:tcPr/>
                </a:tc>
                <a:extLst>
                  <a:ext uri="{0D108BD9-81ED-4DB2-BD59-A6C34878D82A}">
                    <a16:rowId xmlns:a16="http://schemas.microsoft.com/office/drawing/2014/main" val="2112697559"/>
                  </a:ext>
                </a:extLst>
              </a:tr>
              <a:tr h="370840">
                <a:tc>
                  <a:txBody>
                    <a:bodyPr/>
                    <a:lstStyle/>
                    <a:p>
                      <a:r>
                        <a:rPr lang="en-US" sz="2800" dirty="0"/>
                        <a:t>Protected</a:t>
                      </a:r>
                    </a:p>
                  </a:txBody>
                  <a:tcPr/>
                </a:tc>
                <a:tc>
                  <a:txBody>
                    <a:bodyPr/>
                    <a:lstStyle/>
                    <a:p>
                      <a:r>
                        <a:rPr lang="en-US" sz="2800" dirty="0"/>
                        <a:t>Protected</a:t>
                      </a:r>
                    </a:p>
                  </a:txBody>
                  <a:tcPr/>
                </a:tc>
                <a:extLst>
                  <a:ext uri="{0D108BD9-81ED-4DB2-BD59-A6C34878D82A}">
                    <a16:rowId xmlns:a16="http://schemas.microsoft.com/office/drawing/2014/main" val="2379765632"/>
                  </a:ext>
                </a:extLst>
              </a:tr>
              <a:tr h="370840">
                <a:tc>
                  <a:txBody>
                    <a:bodyPr/>
                    <a:lstStyle/>
                    <a:p>
                      <a:r>
                        <a:rPr lang="en-US" sz="2800" dirty="0"/>
                        <a:t>Private</a:t>
                      </a:r>
                    </a:p>
                  </a:txBody>
                  <a:tcPr/>
                </a:tc>
                <a:tc>
                  <a:txBody>
                    <a:bodyPr/>
                    <a:lstStyle/>
                    <a:p>
                      <a:r>
                        <a:rPr lang="en-US" sz="2800" dirty="0"/>
                        <a:t>Private</a:t>
                      </a:r>
                    </a:p>
                  </a:txBody>
                  <a:tcPr/>
                </a:tc>
                <a:extLst>
                  <a:ext uri="{0D108BD9-81ED-4DB2-BD59-A6C34878D82A}">
                    <a16:rowId xmlns:a16="http://schemas.microsoft.com/office/drawing/2014/main" val="2578008817"/>
                  </a:ext>
                </a:extLst>
              </a:tr>
              <a:tr h="370840">
                <a:tc>
                  <a:txBody>
                    <a:bodyPr/>
                    <a:lstStyle/>
                    <a:p>
                      <a:endParaRPr lang="en-US" sz="2800" dirty="0"/>
                    </a:p>
                  </a:txBody>
                  <a:tcPr/>
                </a:tc>
                <a:tc>
                  <a:txBody>
                    <a:bodyPr/>
                    <a:lstStyle/>
                    <a:p>
                      <a:r>
                        <a:rPr lang="en-US" sz="2800" dirty="0"/>
                        <a:t>Protected Internal</a:t>
                      </a:r>
                    </a:p>
                  </a:txBody>
                  <a:tcPr/>
                </a:tc>
                <a:extLst>
                  <a:ext uri="{0D108BD9-81ED-4DB2-BD59-A6C34878D82A}">
                    <a16:rowId xmlns:a16="http://schemas.microsoft.com/office/drawing/2014/main" val="1207928142"/>
                  </a:ext>
                </a:extLst>
              </a:tr>
            </a:tbl>
          </a:graphicData>
        </a:graphic>
      </p:graphicFrame>
      <p:sp>
        <p:nvSpPr>
          <p:cNvPr id="5" name="TextBox 4">
            <a:extLst>
              <a:ext uri="{FF2B5EF4-FFF2-40B4-BE49-F238E27FC236}">
                <a16:creationId xmlns:a16="http://schemas.microsoft.com/office/drawing/2014/main" id="{DAB4B6E1-C0AA-443E-99F5-936F65D27AB6}"/>
              </a:ext>
            </a:extLst>
          </p:cNvPr>
          <p:cNvSpPr txBox="1"/>
          <p:nvPr/>
        </p:nvSpPr>
        <p:spPr>
          <a:xfrm>
            <a:off x="6618990" y="4946459"/>
            <a:ext cx="4916774" cy="1384995"/>
          </a:xfrm>
          <a:prstGeom prst="rect">
            <a:avLst/>
          </a:prstGeom>
          <a:noFill/>
        </p:spPr>
        <p:txBody>
          <a:bodyPr wrap="square" rtlCol="0">
            <a:spAutoFit/>
          </a:bodyPr>
          <a:lstStyle/>
          <a:p>
            <a:r>
              <a:rPr lang="en-US" sz="2800" dirty="0"/>
              <a:t>Protected Internal – protected, but only within the compilation unit (jar/</a:t>
            </a:r>
            <a:r>
              <a:rPr lang="en-US" sz="2800" dirty="0" err="1"/>
              <a:t>dll</a:t>
            </a:r>
            <a:r>
              <a:rPr lang="en-US" sz="2800" dirty="0"/>
              <a:t>), otherwise private</a:t>
            </a:r>
          </a:p>
        </p:txBody>
      </p:sp>
    </p:spTree>
    <p:extLst>
      <p:ext uri="{BB962C8B-B14F-4D97-AF65-F5344CB8AC3E}">
        <p14:creationId xmlns:p14="http://schemas.microsoft.com/office/powerpoint/2010/main" val="49150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DAE3-B1EC-4A17-A926-7252DE18D2A7}"/>
              </a:ext>
            </a:extLst>
          </p:cNvPr>
          <p:cNvSpPr>
            <a:spLocks noGrp="1"/>
          </p:cNvSpPr>
          <p:nvPr>
            <p:ph type="title"/>
          </p:nvPr>
        </p:nvSpPr>
        <p:spPr/>
        <p:txBody>
          <a:bodyPr/>
          <a:lstStyle/>
          <a:p>
            <a:r>
              <a:rPr lang="en-US" dirty="0"/>
              <a:t>Partial Classes</a:t>
            </a:r>
          </a:p>
        </p:txBody>
      </p:sp>
      <p:sp>
        <p:nvSpPr>
          <p:cNvPr id="3" name="Content Placeholder 2">
            <a:extLst>
              <a:ext uri="{FF2B5EF4-FFF2-40B4-BE49-F238E27FC236}">
                <a16:creationId xmlns:a16="http://schemas.microsoft.com/office/drawing/2014/main" id="{851E185A-4E8E-4EC6-9375-47AE502A3320}"/>
              </a:ext>
            </a:extLst>
          </p:cNvPr>
          <p:cNvSpPr>
            <a:spLocks noGrp="1"/>
          </p:cNvSpPr>
          <p:nvPr>
            <p:ph idx="1"/>
          </p:nvPr>
        </p:nvSpPr>
        <p:spPr>
          <a:xfrm>
            <a:off x="838200" y="1389297"/>
            <a:ext cx="10515600" cy="602782"/>
          </a:xfrm>
        </p:spPr>
        <p:txBody>
          <a:bodyPr/>
          <a:lstStyle/>
          <a:p>
            <a:pPr marL="0" indent="0">
              <a:buNone/>
            </a:pPr>
            <a:r>
              <a:rPr lang="en-US" dirty="0"/>
              <a:t>Combines 2 or more different files into a single class.</a:t>
            </a:r>
          </a:p>
        </p:txBody>
      </p:sp>
      <p:sp>
        <p:nvSpPr>
          <p:cNvPr id="4" name="TextBox 3">
            <a:extLst>
              <a:ext uri="{FF2B5EF4-FFF2-40B4-BE49-F238E27FC236}">
                <a16:creationId xmlns:a16="http://schemas.microsoft.com/office/drawing/2014/main" id="{1F8B8132-D4DA-474C-BE5B-B4F6F3C5713E}"/>
              </a:ext>
            </a:extLst>
          </p:cNvPr>
          <p:cNvSpPr txBox="1"/>
          <p:nvPr/>
        </p:nvSpPr>
        <p:spPr>
          <a:xfrm>
            <a:off x="644576" y="2570161"/>
            <a:ext cx="3432747" cy="1200329"/>
          </a:xfrm>
          <a:prstGeom prst="rect">
            <a:avLst/>
          </a:prstGeom>
          <a:solidFill>
            <a:schemeClr val="accent4">
              <a:lumMod val="40000"/>
              <a:lumOff val="60000"/>
            </a:schemeClr>
          </a:solidFill>
        </p:spPr>
        <p:txBody>
          <a:bodyPr wrap="square" rtlCol="0">
            <a:spAutoFit/>
          </a:bodyPr>
          <a:lstStyle/>
          <a:p>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Foo </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DoIt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5" name="TextBox 4">
            <a:extLst>
              <a:ext uri="{FF2B5EF4-FFF2-40B4-BE49-F238E27FC236}">
                <a16:creationId xmlns:a16="http://schemas.microsoft.com/office/drawing/2014/main" id="{592458EA-CF40-4B80-86F8-75E7C483DDD1}"/>
              </a:ext>
            </a:extLst>
          </p:cNvPr>
          <p:cNvSpPr txBox="1"/>
          <p:nvPr/>
        </p:nvSpPr>
        <p:spPr>
          <a:xfrm>
            <a:off x="4469571" y="2570161"/>
            <a:ext cx="3805003" cy="1200329"/>
          </a:xfrm>
          <a:prstGeom prst="rect">
            <a:avLst/>
          </a:prstGeom>
          <a:solidFill>
            <a:schemeClr val="accent3">
              <a:lumMod val="40000"/>
              <a:lumOff val="60000"/>
            </a:schemeClr>
          </a:solidFill>
        </p:spPr>
        <p:txBody>
          <a:bodyPr wrap="square" rtlCol="0">
            <a:spAutoFit/>
          </a:bodyPr>
          <a:lstStyle/>
          <a:p>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Foo </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DoMore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39E5AABB-6097-4873-BE21-5A29FF91188F}"/>
              </a:ext>
            </a:extLst>
          </p:cNvPr>
          <p:cNvSpPr txBox="1"/>
          <p:nvPr/>
        </p:nvSpPr>
        <p:spPr>
          <a:xfrm>
            <a:off x="2041827" y="4380686"/>
            <a:ext cx="3805003" cy="1754326"/>
          </a:xfrm>
          <a:prstGeom prst="rect">
            <a:avLst/>
          </a:prstGeom>
          <a:solidFill>
            <a:schemeClr val="accent6">
              <a:lumMod val="40000"/>
              <a:lumOff val="60000"/>
            </a:schemeClr>
          </a:solidFill>
        </p:spPr>
        <p:txBody>
          <a:bodyPr wrap="square" rtlCol="0">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Foo x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Foo();</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x.DoIt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x.DoMore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9919266-6E49-4178-80B9-753616621772}"/>
              </a:ext>
            </a:extLst>
          </p:cNvPr>
          <p:cNvSpPr txBox="1"/>
          <p:nvPr/>
        </p:nvSpPr>
        <p:spPr>
          <a:xfrm>
            <a:off x="1086116" y="2061084"/>
            <a:ext cx="955711" cy="523220"/>
          </a:xfrm>
          <a:prstGeom prst="rect">
            <a:avLst/>
          </a:prstGeom>
          <a:noFill/>
        </p:spPr>
        <p:txBody>
          <a:bodyPr wrap="none" rtlCol="0">
            <a:spAutoFit/>
          </a:bodyPr>
          <a:lstStyle/>
          <a:p>
            <a:r>
              <a:rPr lang="en-US" sz="2800" dirty="0"/>
              <a:t>File 1</a:t>
            </a:r>
          </a:p>
        </p:txBody>
      </p:sp>
      <p:sp>
        <p:nvSpPr>
          <p:cNvPr id="8" name="TextBox 7">
            <a:extLst>
              <a:ext uri="{FF2B5EF4-FFF2-40B4-BE49-F238E27FC236}">
                <a16:creationId xmlns:a16="http://schemas.microsoft.com/office/drawing/2014/main" id="{634EC538-EBF3-49AB-BB00-B8F4325B7EF6}"/>
              </a:ext>
            </a:extLst>
          </p:cNvPr>
          <p:cNvSpPr txBox="1"/>
          <p:nvPr/>
        </p:nvSpPr>
        <p:spPr>
          <a:xfrm>
            <a:off x="4868641" y="2137167"/>
            <a:ext cx="955711" cy="523220"/>
          </a:xfrm>
          <a:prstGeom prst="rect">
            <a:avLst/>
          </a:prstGeom>
          <a:noFill/>
        </p:spPr>
        <p:txBody>
          <a:bodyPr wrap="none" rtlCol="0">
            <a:spAutoFit/>
          </a:bodyPr>
          <a:lstStyle/>
          <a:p>
            <a:r>
              <a:rPr lang="en-US" sz="2800" dirty="0"/>
              <a:t>File 2</a:t>
            </a:r>
          </a:p>
        </p:txBody>
      </p:sp>
      <p:sp>
        <p:nvSpPr>
          <p:cNvPr id="9" name="TextBox 8">
            <a:extLst>
              <a:ext uri="{FF2B5EF4-FFF2-40B4-BE49-F238E27FC236}">
                <a16:creationId xmlns:a16="http://schemas.microsoft.com/office/drawing/2014/main" id="{84822408-E8AB-4238-8392-A00C6C8095C6}"/>
              </a:ext>
            </a:extLst>
          </p:cNvPr>
          <p:cNvSpPr txBox="1"/>
          <p:nvPr/>
        </p:nvSpPr>
        <p:spPr>
          <a:xfrm>
            <a:off x="7270229" y="5107880"/>
            <a:ext cx="4644028" cy="1384995"/>
          </a:xfrm>
          <a:prstGeom prst="rect">
            <a:avLst/>
          </a:prstGeom>
          <a:noFill/>
        </p:spPr>
        <p:txBody>
          <a:bodyPr wrap="none" rtlCol="0">
            <a:spAutoFit/>
          </a:bodyPr>
          <a:lstStyle/>
          <a:p>
            <a:r>
              <a:rPr lang="en-US" sz="2800" dirty="0"/>
              <a:t>What is this good for?</a:t>
            </a:r>
          </a:p>
          <a:p>
            <a:r>
              <a:rPr lang="en-US" sz="2800" dirty="0"/>
              <a:t>Generated Code </a:t>
            </a:r>
          </a:p>
          <a:p>
            <a:r>
              <a:rPr lang="en-US" sz="2800" dirty="0"/>
              <a:t>Large classes (lots of methods)</a:t>
            </a:r>
          </a:p>
        </p:txBody>
      </p:sp>
    </p:spTree>
    <p:extLst>
      <p:ext uri="{BB962C8B-B14F-4D97-AF65-F5344CB8AC3E}">
        <p14:creationId xmlns:p14="http://schemas.microsoft.com/office/powerpoint/2010/main" val="3232115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1282</TotalTime>
  <Words>4105</Words>
  <Application>Microsoft Office PowerPoint</Application>
  <PresentationFormat>Widescreen</PresentationFormat>
  <Paragraphs>592</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Calibri</vt:lpstr>
      <vt:lpstr>Calibri Light</vt:lpstr>
      <vt:lpstr>Consolas</vt:lpstr>
      <vt:lpstr>Lucida Console</vt:lpstr>
      <vt:lpstr>tahoma</vt:lpstr>
      <vt:lpstr>Verdana</vt:lpstr>
      <vt:lpstr>Office Theme</vt:lpstr>
      <vt:lpstr>C#</vt:lpstr>
      <vt:lpstr>PowerPoint Presentation</vt:lpstr>
      <vt:lpstr>Reasons not to learn C#</vt:lpstr>
      <vt:lpstr>PowerPoint Presentation</vt:lpstr>
      <vt:lpstr>Since you already know Java…</vt:lpstr>
      <vt:lpstr>Rewind back to the late 1990’s</vt:lpstr>
      <vt:lpstr>Why not just adopt Java?</vt:lpstr>
      <vt:lpstr>Classes</vt:lpstr>
      <vt:lpstr>Partial Classes</vt:lpstr>
      <vt:lpstr>Anonymous Classes</vt:lpstr>
      <vt:lpstr>struct</vt:lpstr>
      <vt:lpstr>Classes And Structs</vt:lpstr>
      <vt:lpstr>Basic Types</vt:lpstr>
      <vt:lpstr>Boxing</vt:lpstr>
      <vt:lpstr>Operator Overloading</vt:lpstr>
      <vt:lpstr>Indexers</vt:lpstr>
      <vt:lpstr>Properties</vt:lpstr>
      <vt:lpstr>C# Properties</vt:lpstr>
      <vt:lpstr>C# Properties - 2</vt:lpstr>
      <vt:lpstr>C# Properties - 3</vt:lpstr>
      <vt:lpstr>Delegates</vt:lpstr>
      <vt:lpstr>Delegates - 2</vt:lpstr>
      <vt:lpstr>Events</vt:lpstr>
      <vt:lpstr>Events - 2</vt:lpstr>
      <vt:lpstr>Events - 3</vt:lpstr>
      <vt:lpstr>Type Inference</vt:lpstr>
      <vt:lpstr>Annotations vs Attributes</vt:lpstr>
      <vt:lpstr>Minor differences:</vt:lpstr>
      <vt:lpstr>Safety</vt:lpstr>
      <vt:lpstr>Safety - 2</vt:lpstr>
      <vt:lpstr>Exceptions</vt:lpstr>
      <vt:lpstr>Parameter Madness</vt:lpstr>
      <vt:lpstr>Parameter Madness Example</vt:lpstr>
      <vt:lpstr>More Parameter Madness</vt:lpstr>
      <vt:lpstr>Generator Methods</vt:lpstr>
      <vt:lpstr>Generator method example</vt:lpstr>
      <vt:lpstr>Let’s talk about LINQ</vt:lpstr>
      <vt:lpstr>LINQ is a collection of extension methods. </vt:lpstr>
      <vt:lpstr>What's an extension method? A way to extend a class without the source code (or even with).</vt:lpstr>
      <vt:lpstr>void Main() {  var newValue = "Backwards".Reverse(); }  public static class String {  public static string Reverse (this string original)  {   string rev = string.Empty;   for (int i=original.Length-1;i&gt;=0;i--)    rev += original[i];   return rev;  } }</vt:lpstr>
      <vt:lpstr>Everything that LINQ does is based on IEnumerable, a semi-obscure part of the System.Collections namespace. Arrays, Lists, Dictionaries all conform to IEnumerable. </vt:lpstr>
      <vt:lpstr>PowerPoint Presentation</vt:lpstr>
      <vt:lpstr>Examples</vt:lpstr>
      <vt:lpstr>Example with out LINQ – get first name </vt:lpstr>
      <vt:lpstr>Example with LINQ – get first name </vt:lpstr>
      <vt:lpstr>Now, let's do some more interesting things. Distinct.</vt:lpstr>
      <vt:lpstr>Sorting</vt:lpstr>
      <vt:lpstr>LINQ can join two lists!</vt:lpstr>
      <vt:lpstr>Wait - what TYPE was that? </vt:lpstr>
      <vt:lpstr>Math Functions</vt:lpstr>
      <vt:lpstr>GroupBy</vt:lpstr>
      <vt:lpstr>Skip and Take</vt:lpstr>
      <vt:lpstr>Any, All, Contains</vt:lpstr>
      <vt:lpstr>Concat, Union, Intersect</vt:lpstr>
      <vt:lpstr>Zip – matching pairs</vt:lpstr>
      <vt:lpstr>Searching the collection</vt:lpstr>
      <vt:lpstr>LINQ is very lazy. It doesn't do anything until it has to. </vt:lpstr>
      <vt:lpstr>C# Under the Hood</vt:lpstr>
      <vt:lpstr>PowerPoint Presentation</vt:lpstr>
      <vt:lpstr>That was a LOT about the language.  But what can I do with it?</vt:lpstr>
      <vt:lpstr>Windows Desktop Development</vt:lpstr>
      <vt:lpstr>Web Development</vt:lpstr>
      <vt:lpstr>Blazor</vt:lpstr>
      <vt:lpstr>Mobile Development</vt:lpstr>
      <vt:lpstr>Cross Platform Applications</vt:lpstr>
      <vt:lpstr>Unity</vt:lpstr>
      <vt:lpstr>Tools to Help You</vt:lpstr>
      <vt:lpstr>Entity Framework</vt:lpstr>
      <vt:lpstr>nuget</vt:lpstr>
      <vt:lpstr>Visual Studio</vt:lpstr>
      <vt:lpstr>Visual Studio Code</vt:lpstr>
      <vt:lpstr>linqpad</vt:lpstr>
      <vt:lpstr>Azure</vt:lpstr>
      <vt:lpstr>Unity!!!</vt:lpstr>
      <vt:lpstr>C# Roundup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Michael Phipps</dc:creator>
  <cp:lastModifiedBy>Phipps, Michael</cp:lastModifiedBy>
  <cp:revision>10</cp:revision>
  <dcterms:created xsi:type="dcterms:W3CDTF">2019-01-16T18:31:04Z</dcterms:created>
  <dcterms:modified xsi:type="dcterms:W3CDTF">2023-06-15T17:21:20Z</dcterms:modified>
</cp:coreProperties>
</file>